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7" r:id="rId2"/>
    <p:sldId id="288" r:id="rId3"/>
    <p:sldId id="289" r:id="rId4"/>
    <p:sldId id="290" r:id="rId5"/>
    <p:sldId id="292" r:id="rId6"/>
    <p:sldId id="293" r:id="rId7"/>
    <p:sldId id="258" r:id="rId8"/>
    <p:sldId id="259" r:id="rId9"/>
    <p:sldId id="260" r:id="rId10"/>
    <p:sldId id="261" r:id="rId11"/>
    <p:sldId id="262" r:id="rId12"/>
    <p:sldId id="263" r:id="rId13"/>
    <p:sldId id="264" r:id="rId14"/>
    <p:sldId id="265" r:id="rId15"/>
    <p:sldId id="321" r:id="rId16"/>
    <p:sldId id="322" r:id="rId17"/>
    <p:sldId id="325" r:id="rId18"/>
    <p:sldId id="324" r:id="rId19"/>
    <p:sldId id="266" r:id="rId20"/>
    <p:sldId id="267" r:id="rId21"/>
    <p:sldId id="323" r:id="rId22"/>
    <p:sldId id="326" r:id="rId23"/>
    <p:sldId id="327" r:id="rId24"/>
    <p:sldId id="328" r:id="rId25"/>
    <p:sldId id="329" r:id="rId26"/>
    <p:sldId id="335" r:id="rId27"/>
    <p:sldId id="334" r:id="rId28"/>
    <p:sldId id="330" r:id="rId29"/>
    <p:sldId id="331" r:id="rId30"/>
    <p:sldId id="332" r:id="rId31"/>
    <p:sldId id="336" r:id="rId32"/>
    <p:sldId id="337" r:id="rId33"/>
    <p:sldId id="338" r:id="rId34"/>
    <p:sldId id="339" r:id="rId35"/>
    <p:sldId id="340" r:id="rId36"/>
    <p:sldId id="341" r:id="rId37"/>
    <p:sldId id="342" r:id="rId38"/>
    <p:sldId id="343" r:id="rId39"/>
    <p:sldId id="344" r:id="rId40"/>
    <p:sldId id="345" r:id="rId41"/>
    <p:sldId id="299" r:id="rId42"/>
    <p:sldId id="300" r:id="rId43"/>
    <p:sldId id="303" r:id="rId44"/>
    <p:sldId id="310" r:id="rId45"/>
    <p:sldId id="348" r:id="rId46"/>
    <p:sldId id="349" r:id="rId47"/>
    <p:sldId id="350" r:id="rId48"/>
    <p:sldId id="351" r:id="rId4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740" autoAdjust="0"/>
  </p:normalViewPr>
  <p:slideViewPr>
    <p:cSldViewPr>
      <p:cViewPr varScale="1">
        <p:scale>
          <a:sx n="80" d="100"/>
          <a:sy n="80" d="100"/>
        </p:scale>
        <p:origin x="-1188"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55803D-E795-481D-B841-2B10D43BAE44}"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B8DBB-EC67-4884-A23E-5CB15C94B36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B6B8DBB-EC67-4884-A23E-5CB15C94B361}" type="slidenum">
              <a:rPr lang="ru-RU" smtClean="0"/>
              <a:pPr/>
              <a:t>45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85800" y="1981200"/>
            <a:ext cx="7772400" cy="4114800"/>
          </a:xfrm>
        </p:spPr>
        <p:txBody>
          <a:bodyPr/>
          <a:lstStyle/>
          <a:p>
            <a:endParaRPr lang="ru-RU"/>
          </a:p>
        </p:txBody>
      </p:sp>
      <p:sp>
        <p:nvSpPr>
          <p:cNvPr id="4" name="Дата 3"/>
          <p:cNvSpPr>
            <a:spLocks noGrp="1"/>
          </p:cNvSpPr>
          <p:nvPr>
            <p:ph type="dt" sz="half" idx="10"/>
          </p:nvPr>
        </p:nvSpPr>
        <p:spPr>
          <a:xfrm>
            <a:off x="685800" y="6248400"/>
            <a:ext cx="1905000" cy="45720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ru-RU"/>
          </a:p>
        </p:txBody>
      </p:sp>
      <p:sp>
        <p:nvSpPr>
          <p:cNvPr id="6" name="Номер слайда 5"/>
          <p:cNvSpPr>
            <a:spLocks noGrp="1"/>
          </p:cNvSpPr>
          <p:nvPr>
            <p:ph type="sldNum" sz="quarter" idx="12"/>
          </p:nvPr>
        </p:nvSpPr>
        <p:spPr>
          <a:xfrm>
            <a:off x="7239000" y="6381750"/>
            <a:ext cx="1905000" cy="312738"/>
          </a:xfrm>
        </p:spPr>
        <p:txBody>
          <a:bodyPr/>
          <a:lstStyle>
            <a:lvl1pPr>
              <a:defRPr/>
            </a:lvl1pPr>
          </a:lstStyle>
          <a:p>
            <a:fld id="{63EABC72-534E-403A-8382-79A4A3313762}" type="slidenum">
              <a:rPr lang="ru-RU"/>
              <a:pPr/>
              <a:t>‹#›</a:t>
            </a:fld>
            <a:endParaRPr lang="ru-RU"/>
          </a:p>
        </p:txBody>
      </p:sp>
    </p:spTree>
  </p:cSld>
  <p:clrMapOvr>
    <a:masterClrMapping/>
  </p:clrMapOvr>
  <p:transition spd="med">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WordArt 4"/>
          <p:cNvSpPr>
            <a:spLocks noChangeArrowheads="1" noChangeShapeType="1" noTextEdit="1"/>
          </p:cNvSpPr>
          <p:nvPr/>
        </p:nvSpPr>
        <p:spPr bwMode="auto">
          <a:xfrm>
            <a:off x="142844" y="428625"/>
            <a:ext cx="8501122" cy="5857895"/>
          </a:xfrm>
          <a:prstGeom prst="rect">
            <a:avLst/>
          </a:prstGeom>
          <a:blipFill>
            <a:blip r:embed="rId2"/>
            <a:tile tx="0" ty="0" sx="100000" sy="100000" flip="none" algn="tl"/>
          </a:blipFill>
          <a:ln w="38100">
            <a:solidFill>
              <a:srgbClr val="0070C0"/>
            </a:solidFill>
          </a:ln>
          <a:scene3d>
            <a:camera prst="perspectiveLeft"/>
            <a:lightRig rig="threePt" dir="t"/>
          </a:scene3d>
          <a:sp3d>
            <a:bevelT/>
          </a:sp3d>
        </p:spPr>
        <p:txBody>
          <a:bodyPr wrap="none" fromWordArt="1">
            <a:prstTxWarp prst="textPlain">
              <a:avLst>
                <a:gd name="adj" fmla="val 49861"/>
              </a:avLst>
            </a:prstTxWarp>
          </a:bodyPr>
          <a:lstStyle/>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Principles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Of </a:t>
            </a:r>
            <a:r>
              <a:rPr lang="en-US" sz="3600" b="1" kern="10" spc="300" dirty="0" err="1"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clinico</a:t>
            </a: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-pharmaceutical</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approach to the selection of drugs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for the treatment of respiratory diseases</a:t>
            </a:r>
          </a:p>
          <a:p>
            <a:pPr algn="ctr"/>
            <a:r>
              <a:rPr lang="en-US" sz="36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rPr>
              <a:t>(bronchitis, pneumonia, tuberculosis)</a:t>
            </a:r>
            <a:endParaRPr lang="ru-RU" sz="3600" b="1" kern="10" spc="300" dirty="0">
              <a:ln w="19050">
                <a:solidFill>
                  <a:srgbClr val="CC00CC"/>
                </a:solidFill>
                <a:round/>
                <a:headEnd/>
                <a:tailEnd/>
              </a:ln>
              <a:solidFill>
                <a:srgbClr val="0000FF"/>
              </a:solidFill>
              <a:effectLst>
                <a:outerShdw dist="35921" dir="2700000" algn="ctr" rotWithShape="0">
                  <a:srgbClr val="990000"/>
                </a:outerShdw>
              </a:effectLst>
              <a:latin typeface="Arial" pitchFamily="34" charset="0"/>
              <a:cs typeface="Arial" pitchFamily="34" charset="0"/>
            </a:endParaRPr>
          </a:p>
        </p:txBody>
      </p:sp>
      <p:sp>
        <p:nvSpPr>
          <p:cNvPr id="3" name="AutoShape 6"/>
          <p:cNvSpPr>
            <a:spLocks noChangeArrowheads="1"/>
          </p:cNvSpPr>
          <p:nvPr/>
        </p:nvSpPr>
        <p:spPr bwMode="auto">
          <a:xfrm>
            <a:off x="323850" y="282575"/>
            <a:ext cx="8496300" cy="6173788"/>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AutoShape 6"/>
          <p:cNvSpPr>
            <a:spLocks noChangeArrowheads="1"/>
          </p:cNvSpPr>
          <p:nvPr/>
        </p:nvSpPr>
        <p:spPr bwMode="auto">
          <a:xfrm>
            <a:off x="290513" y="309563"/>
            <a:ext cx="8496300" cy="6175375"/>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49153" name="Picture 1"/>
          <p:cNvPicPr>
            <a:picLocks noChangeAspect="1" noChangeArrowheads="1"/>
          </p:cNvPicPr>
          <p:nvPr/>
        </p:nvPicPr>
        <p:blipFill>
          <a:blip r:embed="rId3"/>
          <a:srcRect/>
          <a:stretch>
            <a:fillRect/>
          </a:stretch>
        </p:blipFill>
        <p:spPr bwMode="auto">
          <a:xfrm>
            <a:off x="428596" y="357166"/>
            <a:ext cx="1928826" cy="1714512"/>
          </a:xfrm>
          <a:prstGeom prst="rect">
            <a:avLst/>
          </a:prstGeom>
          <a:noFill/>
          <a:ln w="9525">
            <a:solidFill>
              <a:srgbClr val="0070C0"/>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1"/>
          <p:cNvPicPr>
            <a:picLocks noChangeAspect="1" noChangeArrowheads="1"/>
          </p:cNvPicPr>
          <p:nvPr/>
        </p:nvPicPr>
        <p:blipFill>
          <a:blip r:embed="rId2"/>
          <a:srcRect/>
          <a:stretch>
            <a:fillRect/>
          </a:stretch>
        </p:blipFill>
        <p:spPr bwMode="auto">
          <a:xfrm>
            <a:off x="6715125" y="3500438"/>
            <a:ext cx="2143125" cy="1857375"/>
          </a:xfrm>
          <a:prstGeom prst="rect">
            <a:avLst/>
          </a:prstGeom>
          <a:noFill/>
          <a:ln w="9525">
            <a:noFill/>
            <a:miter lim="800000"/>
            <a:headEnd/>
            <a:tailEnd/>
          </a:ln>
        </p:spPr>
      </p:pic>
      <p:sp>
        <p:nvSpPr>
          <p:cNvPr id="43009" name="Rectangle 1"/>
          <p:cNvSpPr>
            <a:spLocks noChangeArrowheads="1"/>
          </p:cNvSpPr>
          <p:nvPr/>
        </p:nvSpPr>
        <p:spPr bwMode="auto">
          <a:xfrm>
            <a:off x="214282" y="571480"/>
            <a:ext cx="8786874" cy="6133987"/>
          </a:xfrm>
          <a:prstGeom prst="rect">
            <a:avLst/>
          </a:prstGeom>
          <a:noFill/>
          <a:ln w="9525">
            <a:noFill/>
            <a:miter lim="800000"/>
            <a:headEnd/>
            <a:tailEnd/>
          </a:ln>
          <a:effectLst/>
        </p:spPr>
        <p:txBody>
          <a:bodyPr anchor="ctr">
            <a:spAutoFit/>
          </a:bodyPr>
          <a:lstStyle/>
          <a:p>
            <a:pPr algn="just" eaLnBrk="0" hangingPunct="0">
              <a:lnSpc>
                <a:spcPct val="70000"/>
              </a:lnSpc>
              <a:defRPr/>
            </a:pPr>
            <a:r>
              <a:rPr lang="en-US" sz="2400" dirty="0" smtClean="0">
                <a:ln>
                  <a:solidFill>
                    <a:srgbClr val="003300"/>
                  </a:solidFill>
                </a:ln>
                <a:solidFill>
                  <a:srgbClr val="0070C0"/>
                </a:solidFill>
                <a:latin typeface="Times New Roman" pitchFamily="18" charset="0"/>
                <a:ea typeface="Times New Roman" pitchFamily="18" charset="0"/>
                <a:cs typeface="Times New Roman" pitchFamily="18" charset="0"/>
              </a:rPr>
              <a:t>Acute diffuse inflammation of the mucous membrane and other layers of the bronchi, characterized by an increase in the volume of bronchial secretion with cough, separation of sputum, and in the defeat of small bronchi by the development of </a:t>
            </a:r>
            <a:r>
              <a:rPr lang="en-US" sz="2400" dirty="0" err="1" smtClean="0">
                <a:ln>
                  <a:solidFill>
                    <a:srgbClr val="003300"/>
                  </a:solidFill>
                </a:ln>
                <a:solidFill>
                  <a:srgbClr val="0070C0"/>
                </a:solidFill>
                <a:latin typeface="Times New Roman" pitchFamily="18" charset="0"/>
                <a:ea typeface="Times New Roman" pitchFamily="18" charset="0"/>
                <a:cs typeface="Times New Roman" pitchFamily="18" charset="0"/>
              </a:rPr>
              <a:t>dyspnea</a:t>
            </a:r>
            <a:endParaRPr lang="en-US" sz="2400" dirty="0" smtClean="0">
              <a:ln>
                <a:solidFill>
                  <a:srgbClr val="003300"/>
                </a:solidFill>
              </a:ln>
              <a:solidFill>
                <a:srgbClr val="0070C0"/>
              </a:solidFill>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400" b="1" dirty="0" smtClean="0">
                <a:ln>
                  <a:solidFill>
                    <a:srgbClr val="FF0000"/>
                  </a:solidFill>
                </a:ln>
                <a:solidFill>
                  <a:schemeClr val="bg2">
                    <a:lumMod val="25000"/>
                  </a:schemeClr>
                </a:solidFill>
                <a:latin typeface="Times New Roman" pitchFamily="18" charset="0"/>
                <a:ea typeface="Times New Roman" pitchFamily="18" charset="0"/>
                <a:cs typeface="Times New Roman" pitchFamily="18" charset="0"/>
              </a:rPr>
              <a:t>Acute bronchitis accounts for 1.5% of all diseases and</a:t>
            </a:r>
          </a:p>
          <a:p>
            <a:pPr indent="107950" eaLnBrk="0" hangingPunct="0">
              <a:lnSpc>
                <a:spcPct val="70000"/>
              </a:lnSpc>
              <a:spcBef>
                <a:spcPts val="600"/>
              </a:spcBef>
              <a:defRPr/>
            </a:pPr>
            <a:r>
              <a:rPr lang="en-US" sz="2400" b="1" dirty="0" smtClean="0">
                <a:ln>
                  <a:solidFill>
                    <a:srgbClr val="FF0000"/>
                  </a:solidFill>
                </a:ln>
                <a:solidFill>
                  <a:schemeClr val="bg2">
                    <a:lumMod val="25000"/>
                  </a:schemeClr>
                </a:solidFill>
                <a:latin typeface="Times New Roman" pitchFamily="18" charset="0"/>
                <a:ea typeface="Times New Roman" pitchFamily="18" charset="0"/>
                <a:cs typeface="Times New Roman" pitchFamily="18" charset="0"/>
              </a:rPr>
              <a:t>35% of acute nonspecific respiratory diseases</a:t>
            </a:r>
          </a:p>
          <a:p>
            <a:pPr indent="107950" eaLnBrk="0" hangingPunct="0">
              <a:lnSpc>
                <a:spcPct val="70000"/>
              </a:lnSpc>
              <a:spcBef>
                <a:spcPts val="600"/>
              </a:spcBef>
              <a:defRPr/>
            </a:pPr>
            <a:r>
              <a:rPr lang="en-US" sz="2400" b="1" i="1" dirty="0" smtClean="0">
                <a:ln>
                  <a:solidFill>
                    <a:srgbClr val="FF0000"/>
                  </a:solidFill>
                </a:ln>
                <a:solidFill>
                  <a:srgbClr val="C00000"/>
                </a:solidFill>
                <a:latin typeface="Times New Roman" pitchFamily="18" charset="0"/>
                <a:cs typeface="Times New Roman" pitchFamily="18" charset="0"/>
              </a:rPr>
              <a:t>Etiology</a:t>
            </a:r>
            <a:endParaRPr lang="ru-RU" sz="2400" b="1" dirty="0">
              <a:ln>
                <a:solidFill>
                  <a:srgbClr val="FF0000"/>
                </a:solidFill>
              </a:ln>
              <a:solidFill>
                <a:srgbClr val="C00000"/>
              </a:solidFill>
              <a:latin typeface="Arial" pitchFamily="34" charset="0"/>
              <a:cs typeface="Arial" pitchFamily="34" charset="0"/>
            </a:endParaRPr>
          </a:p>
          <a:p>
            <a:pPr eaLnBrk="0" hangingPunct="0">
              <a:lnSpc>
                <a:spcPct val="70000"/>
              </a:lnSpc>
              <a:spcBef>
                <a:spcPts val="600"/>
              </a:spcBef>
              <a:defRPr/>
            </a:pPr>
            <a:r>
              <a:rPr lang="en-US" sz="2800" dirty="0" smtClean="0">
                <a:ln>
                  <a:solidFill>
                    <a:srgbClr val="003300"/>
                  </a:solidFill>
                </a:ln>
                <a:solidFill>
                  <a:srgbClr val="7030A0"/>
                </a:solidFill>
                <a:latin typeface="Times New Roman" pitchFamily="18" charset="0"/>
                <a:ea typeface="Times New Roman" pitchFamily="18" charset="0"/>
                <a:cs typeface="Times New Roman" pitchFamily="18" charset="0"/>
              </a:rPr>
              <a:t>- </a:t>
            </a: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Infectious agents (viruses, </a:t>
            </a:r>
            <a:r>
              <a:rPr lang="en-US" sz="2400" dirty="0" err="1" smtClean="0">
                <a:ln>
                  <a:solidFill>
                    <a:srgbClr val="003300"/>
                  </a:solidFill>
                </a:ln>
                <a:solidFill>
                  <a:srgbClr val="7030A0"/>
                </a:solidFill>
                <a:latin typeface="Times New Roman" pitchFamily="18" charset="0"/>
                <a:ea typeface="Times New Roman" pitchFamily="18" charset="0"/>
                <a:cs typeface="Times New Roman" pitchFamily="18" charset="0"/>
              </a:rPr>
              <a:t>mycoplasma</a:t>
            </a: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bacteria)</a:t>
            </a:r>
          </a:p>
          <a:p>
            <a:pPr eaLnBrk="0" hangingPunct="0">
              <a:lnSpc>
                <a:spcPct val="70000"/>
              </a:lnSpc>
              <a:spcBef>
                <a:spcPts val="600"/>
              </a:spcBef>
              <a:defRPr/>
            </a:pP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Physical factors (excessive cooling, dust)</a:t>
            </a:r>
          </a:p>
          <a:p>
            <a:pPr eaLnBrk="0" hangingPunct="0">
              <a:lnSpc>
                <a:spcPct val="70000"/>
              </a:lnSpc>
              <a:spcBef>
                <a:spcPts val="600"/>
              </a:spcBef>
              <a:defRPr/>
            </a:pP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Chemical agents (vapors of alkali and acids)</a:t>
            </a:r>
          </a:p>
          <a:p>
            <a:pPr eaLnBrk="0" hangingPunct="0">
              <a:lnSpc>
                <a:spcPct val="70000"/>
              </a:lnSpc>
              <a:spcBef>
                <a:spcPts val="600"/>
              </a:spcBef>
              <a:defRPr/>
            </a:pPr>
            <a:r>
              <a:rPr lang="en-US" sz="2400" dirty="0" smtClean="0">
                <a:ln>
                  <a:solidFill>
                    <a:srgbClr val="003300"/>
                  </a:solidFill>
                </a:ln>
                <a:solidFill>
                  <a:srgbClr val="7030A0"/>
                </a:solidFill>
                <a:latin typeface="Times New Roman" pitchFamily="18" charset="0"/>
                <a:ea typeface="Times New Roman" pitchFamily="18" charset="0"/>
                <a:cs typeface="Times New Roman" pitchFamily="18" charset="0"/>
              </a:rPr>
              <a:t>- Toxic substances</a:t>
            </a:r>
          </a:p>
          <a:p>
            <a:pPr eaLnBrk="0" hangingPunct="0">
              <a:lnSpc>
                <a:spcPct val="70000"/>
              </a:lnSpc>
              <a:spcBef>
                <a:spcPts val="600"/>
              </a:spcBef>
              <a:defRPr/>
            </a:pPr>
            <a:r>
              <a:rPr lang="en-US" sz="2000" u="sng" dirty="0" smtClean="0">
                <a:ln>
                  <a:solidFill>
                    <a:srgbClr val="003300"/>
                  </a:solidFill>
                </a:ln>
                <a:solidFill>
                  <a:srgbClr val="003300"/>
                </a:solidFill>
                <a:latin typeface="Arial" pitchFamily="34" charset="0"/>
                <a:cs typeface="Arial" pitchFamily="34" charset="0"/>
              </a:rPr>
              <a:t>Predisposing factors:</a:t>
            </a:r>
          </a:p>
          <a:p>
            <a:pPr eaLnBrk="0" hangingPunct="0">
              <a:lnSpc>
                <a:spcPct val="70000"/>
              </a:lnSpc>
              <a:spcBef>
                <a:spcPts val="600"/>
              </a:spcBef>
              <a:defRPr/>
            </a:pPr>
            <a:r>
              <a:rPr lang="en-US" sz="2000" dirty="0" smtClean="0">
                <a:ln>
                  <a:solidFill>
                    <a:srgbClr val="003300"/>
                  </a:solidFill>
                </a:ln>
                <a:solidFill>
                  <a:srgbClr val="003300"/>
                </a:solidFill>
                <a:latin typeface="Arial" pitchFamily="34" charset="0"/>
                <a:cs typeface="Arial" pitchFamily="34" charset="0"/>
              </a:rPr>
              <a:t>- Smoking, alcohol, cardiovascular </a:t>
            </a:r>
            <a:r>
              <a:rPr lang="en-US" sz="2000" dirty="0" smtClean="0">
                <a:ln>
                  <a:solidFill>
                    <a:srgbClr val="003300"/>
                  </a:solidFill>
                </a:ln>
                <a:solidFill>
                  <a:srgbClr val="003300"/>
                </a:solidFill>
                <a:latin typeface="Arial" pitchFamily="34" charset="0"/>
                <a:cs typeface="Arial" pitchFamily="34" charset="0"/>
              </a:rPr>
              <a:t>disease</a:t>
            </a:r>
            <a:endParaRPr lang="en-US" sz="2000" dirty="0" smtClean="0">
              <a:ln>
                <a:solidFill>
                  <a:srgbClr val="003300"/>
                </a:solidFill>
              </a:ln>
              <a:solidFill>
                <a:srgbClr val="003300"/>
              </a:solidFill>
              <a:latin typeface="Arial" pitchFamily="34" charset="0"/>
              <a:cs typeface="Arial" pitchFamily="34" charset="0"/>
            </a:endParaRPr>
          </a:p>
          <a:p>
            <a:pPr eaLnBrk="0" hangingPunct="0">
              <a:lnSpc>
                <a:spcPct val="70000"/>
              </a:lnSpc>
              <a:spcBef>
                <a:spcPts val="600"/>
              </a:spcBef>
              <a:defRPr/>
            </a:pPr>
            <a:r>
              <a:rPr lang="en-US" sz="2000" dirty="0" smtClean="0">
                <a:ln>
                  <a:solidFill>
                    <a:srgbClr val="003300"/>
                  </a:solidFill>
                </a:ln>
                <a:solidFill>
                  <a:srgbClr val="003300"/>
                </a:solidFill>
                <a:latin typeface="Arial" pitchFamily="34" charset="0"/>
                <a:cs typeface="Arial" pitchFamily="34" charset="0"/>
              </a:rPr>
              <a:t>- high humidity of atmospheric air</a:t>
            </a:r>
          </a:p>
          <a:p>
            <a:pPr eaLnBrk="0" hangingPunct="0">
              <a:lnSpc>
                <a:spcPct val="70000"/>
              </a:lnSpc>
              <a:spcBef>
                <a:spcPts val="600"/>
              </a:spcBef>
              <a:defRPr/>
            </a:pPr>
            <a:r>
              <a:rPr lang="en-US" sz="2000" dirty="0" smtClean="0">
                <a:ln>
                  <a:solidFill>
                    <a:srgbClr val="003300"/>
                  </a:solidFill>
                </a:ln>
                <a:solidFill>
                  <a:srgbClr val="003300"/>
                </a:solidFill>
                <a:latin typeface="Arial" pitchFamily="34" charset="0"/>
                <a:cs typeface="Arial" pitchFamily="34" charset="0"/>
              </a:rPr>
              <a:t>- foci of chronic infection in the </a:t>
            </a:r>
            <a:r>
              <a:rPr lang="en-US" sz="2000" dirty="0" err="1" smtClean="0">
                <a:ln>
                  <a:solidFill>
                    <a:srgbClr val="003300"/>
                  </a:solidFill>
                </a:ln>
                <a:solidFill>
                  <a:srgbClr val="003300"/>
                </a:solidFill>
                <a:latin typeface="Arial" pitchFamily="34" charset="0"/>
                <a:cs typeface="Arial" pitchFamily="34" charset="0"/>
              </a:rPr>
              <a:t>nasopharynx</a:t>
            </a:r>
            <a:r>
              <a:rPr lang="en-US" sz="2000" dirty="0" smtClean="0">
                <a:ln>
                  <a:solidFill>
                    <a:srgbClr val="003300"/>
                  </a:solidFill>
                </a:ln>
                <a:solidFill>
                  <a:srgbClr val="003300"/>
                </a:solidFill>
                <a:latin typeface="Arial" pitchFamily="34" charset="0"/>
                <a:cs typeface="Arial" pitchFamily="34" charset="0"/>
              </a:rPr>
              <a:t>, tonsils</a:t>
            </a:r>
            <a:endParaRPr lang="ru-RU" sz="2000" dirty="0">
              <a:ln>
                <a:solidFill>
                  <a:srgbClr val="003300"/>
                </a:solidFill>
              </a:ln>
              <a:solidFill>
                <a:srgbClr val="003300"/>
              </a:solidFill>
              <a:latin typeface="Arial" pitchFamily="34" charset="0"/>
              <a:cs typeface="Arial" pitchFamily="34" charset="0"/>
            </a:endParaRPr>
          </a:p>
          <a:p>
            <a:pPr indent="107950" eaLnBrk="0" hangingPunct="0">
              <a:lnSpc>
                <a:spcPct val="70000"/>
              </a:lnSpc>
              <a:spcBef>
                <a:spcPts val="600"/>
              </a:spcBef>
              <a:defRPr/>
            </a:pPr>
            <a:r>
              <a:rPr lang="en-US" sz="2400" b="1" i="1" dirty="0" smtClean="0">
                <a:ln>
                  <a:solidFill>
                    <a:srgbClr val="FF0000"/>
                  </a:solidFill>
                </a:ln>
                <a:solidFill>
                  <a:srgbClr val="C00000"/>
                </a:solidFill>
                <a:latin typeface="Times New Roman" pitchFamily="18" charset="0"/>
                <a:cs typeface="Times New Roman" pitchFamily="18" charset="0"/>
              </a:rPr>
              <a:t>Pathogenesis</a:t>
            </a:r>
          </a:p>
          <a:p>
            <a:pPr indent="107950" eaLnBrk="0" hangingPunct="0">
              <a:lnSpc>
                <a:spcPct val="70000"/>
              </a:lnSpc>
              <a:spcBef>
                <a:spcPts val="600"/>
              </a:spcBef>
              <a:defRPr/>
            </a:pPr>
            <a:r>
              <a:rPr lang="en-US" sz="2400" dirty="0" smtClean="0">
                <a:ln>
                  <a:solidFill>
                    <a:srgbClr val="FF0000"/>
                  </a:solidFill>
                </a:ln>
                <a:solidFill>
                  <a:schemeClr val="tx2"/>
                </a:solidFill>
                <a:latin typeface="Arial" pitchFamily="34" charset="0"/>
                <a:cs typeface="Arial" pitchFamily="34" charset="0"/>
              </a:rPr>
              <a:t>Decrease in the effectiveness of physical factors protecting the bronchial tree, especially the ability to filter the inhaled air and clean it of coarse mechanical particles, as well as </a:t>
            </a:r>
            <a:r>
              <a:rPr lang="en-US" sz="2400" dirty="0" err="1" smtClean="0">
                <a:ln>
                  <a:solidFill>
                    <a:srgbClr val="FF0000"/>
                  </a:solidFill>
                </a:ln>
                <a:solidFill>
                  <a:schemeClr val="tx2"/>
                </a:solidFill>
                <a:latin typeface="Arial" pitchFamily="34" charset="0"/>
                <a:cs typeface="Arial" pitchFamily="34" charset="0"/>
              </a:rPr>
              <a:t>mucociliary</a:t>
            </a:r>
            <a:r>
              <a:rPr lang="en-US" sz="2400" dirty="0" smtClean="0">
                <a:ln>
                  <a:solidFill>
                    <a:srgbClr val="FF0000"/>
                  </a:solidFill>
                </a:ln>
                <a:solidFill>
                  <a:schemeClr val="tx2"/>
                </a:solidFill>
                <a:latin typeface="Arial" pitchFamily="34" charset="0"/>
                <a:cs typeface="Arial" pitchFamily="34" charset="0"/>
              </a:rPr>
              <a:t> transport in the respiratory tract</a:t>
            </a:r>
            <a:endParaRPr lang="ru-RU" sz="2400" dirty="0">
              <a:ln>
                <a:solidFill>
                  <a:srgbClr val="FF0000"/>
                </a:solidFill>
              </a:ln>
              <a:solidFill>
                <a:schemeClr val="tx2"/>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1857356" y="142852"/>
            <a:ext cx="7021105" cy="1138773"/>
          </a:xfrm>
          <a:prstGeom prst="rect">
            <a:avLst/>
          </a:prstGeom>
        </p:spPr>
        <p:txBody>
          <a:bodyPr wrap="square">
            <a:spAutoFit/>
          </a:bodyPr>
          <a:lstStyle/>
          <a:p>
            <a:pPr algn="r" fontAlgn="auto">
              <a:spcBef>
                <a:spcPts val="0"/>
              </a:spcBef>
              <a:spcAft>
                <a:spcPts val="0"/>
              </a:spcAft>
              <a:defRPr/>
            </a:pPr>
            <a:r>
              <a:rPr lang="en-US" sz="3600" dirty="0" smtClean="0">
                <a:solidFill>
                  <a:schemeClr val="accent2"/>
                </a:solidFill>
              </a:rPr>
              <a:t>ACUTE BRONCHITIS</a:t>
            </a:r>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1"/>
          <p:cNvPicPr>
            <a:picLocks noChangeAspect="1" noChangeArrowheads="1"/>
          </p:cNvPicPr>
          <p:nvPr/>
        </p:nvPicPr>
        <p:blipFill>
          <a:blip r:embed="rId2"/>
          <a:srcRect/>
          <a:stretch>
            <a:fillRect/>
          </a:stretch>
        </p:blipFill>
        <p:spPr bwMode="auto">
          <a:xfrm>
            <a:off x="5857875" y="642938"/>
            <a:ext cx="3143250" cy="2500312"/>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214290"/>
            <a:ext cx="6235287" cy="584775"/>
          </a:xfrm>
          <a:prstGeom prst="rect">
            <a:avLst/>
          </a:prstGeom>
        </p:spPr>
        <p:txBody>
          <a:bodyPr>
            <a:spAutoFit/>
          </a:bodyPr>
          <a:lstStyle/>
          <a:p>
            <a:pPr algn="r" fontAlgn="auto">
              <a:spcBef>
                <a:spcPts val="0"/>
              </a:spcBef>
              <a:spcAft>
                <a:spcPts val="0"/>
              </a:spcAft>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Acute bronchitis</a:t>
            </a:r>
            <a:endParaRPr lang="ru-RU" sz="3200" dirty="0">
              <a:latin typeface="+mn-lt"/>
            </a:endParaRPr>
          </a:p>
        </p:txBody>
      </p:sp>
      <p:sp>
        <p:nvSpPr>
          <p:cNvPr id="5" name="Rectangle 1"/>
          <p:cNvSpPr>
            <a:spLocks noChangeArrowheads="1"/>
          </p:cNvSpPr>
          <p:nvPr/>
        </p:nvSpPr>
        <p:spPr bwMode="auto">
          <a:xfrm>
            <a:off x="142844" y="714356"/>
            <a:ext cx="8786874" cy="5872377"/>
          </a:xfrm>
          <a:prstGeom prst="rect">
            <a:avLst/>
          </a:prstGeom>
          <a:noFill/>
          <a:ln w="9525">
            <a:noFill/>
            <a:miter lim="800000"/>
            <a:headEnd/>
            <a:tailEnd/>
          </a:ln>
          <a:effectLst/>
        </p:spPr>
        <p:txBody>
          <a:bodyPr wrap="square" anchor="ctr">
            <a:spAutoFit/>
          </a:bodyPr>
          <a:lstStyle/>
          <a:p>
            <a:pPr indent="107950" eaLnBrk="0" hangingPunct="0">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Classification</a:t>
            </a:r>
            <a:endParaRPr lang="ru-RU" sz="2800" dirty="0">
              <a:ln>
                <a:solidFill>
                  <a:srgbClr val="C00000"/>
                </a:solidFill>
              </a:ln>
              <a:solidFill>
                <a:srgbClr val="C00000"/>
              </a:solidFill>
              <a:latin typeface="Arial" pitchFamily="34" charset="0"/>
              <a:cs typeface="Arial" pitchFamily="34" charset="0"/>
            </a:endParaRPr>
          </a:p>
          <a:p>
            <a:pPr indent="357188" eaLnBrk="0" hangingPunct="0">
              <a:lnSpc>
                <a:spcPct val="70000"/>
              </a:lnSpc>
              <a:spcBef>
                <a:spcPts val="600"/>
              </a:spcBef>
              <a:defRPr/>
            </a:pP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1.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On etiology</a:t>
            </a: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00CC"/>
              </a:solidFill>
              <a:latin typeface="Arial" pitchFamily="34" charset="0"/>
              <a:cs typeface="Arial" pitchFamily="34" charset="0"/>
            </a:endParaRPr>
          </a:p>
          <a:p>
            <a:pPr marL="357188" indent="-357188"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1.1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Infectious: viral, </a:t>
            </a:r>
            <a:r>
              <a:rPr lang="en-US" sz="2400" b="1" dirty="0" err="1" smtClean="0">
                <a:ln>
                  <a:solidFill>
                    <a:srgbClr val="6600CC"/>
                  </a:solidFill>
                </a:ln>
                <a:solidFill>
                  <a:srgbClr val="003300"/>
                </a:solidFill>
                <a:latin typeface="Times New Roman" pitchFamily="18" charset="0"/>
                <a:ea typeface="Times New Roman" pitchFamily="18" charset="0"/>
                <a:cs typeface="Times New Roman" pitchFamily="18" charset="0"/>
              </a:rPr>
              <a:t>mycoplasmic</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bacterial</a:t>
            </a:r>
          </a:p>
          <a:p>
            <a:pPr marL="357188" indent="-357188"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1.2 Mixed: viral-bacterial,</a:t>
            </a:r>
          </a:p>
          <a:p>
            <a:pPr marL="357188" indent="-357188"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due to the impact of non-infection</a:t>
            </a:r>
          </a:p>
          <a:p>
            <a:pPr marL="357188" indent="-357188"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1.3 Unspecified genesis</a:t>
            </a:r>
          </a:p>
          <a:p>
            <a:pPr marL="357188" indent="-357188" eaLnBrk="0" hangingPunct="0">
              <a:lnSpc>
                <a:spcPct val="70000"/>
              </a:lnSpc>
              <a:spcBef>
                <a:spcPts val="0"/>
              </a:spcBef>
              <a:defRPr/>
            </a:pP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2</a:t>
            </a: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On pathogenesis</a:t>
            </a: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00CC"/>
              </a:solidFill>
              <a:latin typeface="Arial" pitchFamily="34" charset="0"/>
              <a:cs typeface="Arial" pitchFamily="34" charset="0"/>
            </a:endParaRPr>
          </a:p>
          <a:p>
            <a:pPr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2.1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Primary</a:t>
            </a:r>
            <a:endParaRPr lang="ru-RU" sz="2400" b="1" dirty="0">
              <a:ln>
                <a:solidFill>
                  <a:srgbClr val="6600CC"/>
                </a:solidFill>
              </a:ln>
              <a:solidFill>
                <a:srgbClr val="003300"/>
              </a:solidFill>
              <a:latin typeface="Arial" pitchFamily="34" charset="0"/>
              <a:cs typeface="Arial" pitchFamily="34" charset="0"/>
            </a:endParaRPr>
          </a:p>
          <a:p>
            <a:pPr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2.2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Secondary</a:t>
            </a: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as a consequence of acute </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respiratory disease, with exacerbation of foci of chronic infection with upper RT, with acute pneumonia</a:t>
            </a:r>
            <a:endParaRPr lang="ru-RU" sz="2400" b="1" dirty="0">
              <a:ln>
                <a:solidFill>
                  <a:srgbClr val="6600CC"/>
                </a:solidFill>
              </a:ln>
              <a:solidFill>
                <a:srgbClr val="003300"/>
              </a:solidFill>
              <a:latin typeface="Arial" pitchFamily="34" charset="0"/>
              <a:cs typeface="Arial" pitchFamily="34" charset="0"/>
            </a:endParaRPr>
          </a:p>
          <a:p>
            <a:pPr indent="357188" eaLnBrk="0" hangingPunct="0">
              <a:lnSpc>
                <a:spcPct val="70000"/>
              </a:lnSpc>
              <a:spcBef>
                <a:spcPts val="600"/>
              </a:spcBef>
              <a:defRPr/>
            </a:pP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3.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By primary localization:</a:t>
            </a:r>
            <a:endParaRPr lang="ru-RU" sz="2400" b="1" dirty="0">
              <a:ln>
                <a:solidFill>
                  <a:srgbClr val="6600CC"/>
                </a:solidFill>
              </a:ln>
              <a:solidFill>
                <a:srgbClr val="0000CC"/>
              </a:solidFill>
              <a:latin typeface="Arial" pitchFamily="34" charset="0"/>
              <a:cs typeface="Arial" pitchFamily="34" charset="0"/>
            </a:endParaRPr>
          </a:p>
          <a:p>
            <a:pPr eaLnBrk="0" hangingPunct="0">
              <a:lnSpc>
                <a:spcPct val="70000"/>
              </a:lnSpc>
              <a:spcBef>
                <a:spcPts val="0"/>
              </a:spcBef>
              <a:defRPr/>
            </a:pP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3.1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Proximal</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3.2 Distal or obstructive</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3.3 </a:t>
            </a:r>
            <a:r>
              <a:rPr lang="en-US" sz="2400" b="1" dirty="0" err="1" smtClean="0">
                <a:ln>
                  <a:solidFill>
                    <a:srgbClr val="6600CC"/>
                  </a:solidFill>
                </a:ln>
                <a:solidFill>
                  <a:srgbClr val="003300"/>
                </a:solidFill>
                <a:latin typeface="Times New Roman" pitchFamily="18" charset="0"/>
                <a:ea typeface="Times New Roman" pitchFamily="18" charset="0"/>
                <a:cs typeface="Times New Roman" pitchFamily="18" charset="0"/>
              </a:rPr>
              <a:t>Bronchiolitis</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(bronchi</a:t>
            </a: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 </a:t>
            </a:r>
            <a:r>
              <a:rPr lang="ru-RU" sz="2400" b="1" dirty="0" err="1">
                <a:ln>
                  <a:solidFill>
                    <a:srgbClr val="6600CC"/>
                  </a:solidFill>
                </a:ln>
                <a:solidFill>
                  <a:srgbClr val="003300"/>
                </a:solidFill>
                <a:latin typeface="Times New Roman" pitchFamily="18" charset="0"/>
                <a:ea typeface="Times New Roman" pitchFamily="18" charset="0"/>
                <a:cs typeface="Times New Roman" pitchFamily="18" charset="0"/>
              </a:rPr>
              <a:t>d</a:t>
            </a:r>
            <a:r>
              <a:rPr lang="ru-RU" sz="2400" b="1" dirty="0">
                <a:ln>
                  <a:solidFill>
                    <a:srgbClr val="6600CC"/>
                  </a:solidFill>
                </a:ln>
                <a:solidFill>
                  <a:srgbClr val="003300"/>
                </a:solidFill>
                <a:latin typeface="Times New Roman" pitchFamily="18" charset="0"/>
                <a:ea typeface="Times New Roman" pitchFamily="18" charset="0"/>
                <a:cs typeface="Times New Roman" pitchFamily="18" charset="0"/>
              </a:rPr>
              <a:t> &lt; 1 </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mm</a:t>
            </a: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3300"/>
              </a:solidFill>
              <a:latin typeface="Arial" pitchFamily="34" charset="0"/>
              <a:cs typeface="Arial" pitchFamily="34" charset="0"/>
            </a:endParaRPr>
          </a:p>
          <a:p>
            <a:pPr indent="357188" eaLnBrk="0" hangingPunct="0">
              <a:lnSpc>
                <a:spcPct val="70000"/>
              </a:lnSpc>
              <a:spcBef>
                <a:spcPts val="600"/>
              </a:spcBef>
              <a:defRPr/>
            </a:pP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4.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By the nature of inflammation: catarrhal, </a:t>
            </a:r>
            <a:r>
              <a:rPr lang="en-US" sz="2400" b="1" dirty="0" err="1" smtClean="0">
                <a:ln>
                  <a:solidFill>
                    <a:srgbClr val="6600CC"/>
                  </a:solidFill>
                </a:ln>
                <a:solidFill>
                  <a:srgbClr val="0000CC"/>
                </a:solidFill>
                <a:latin typeface="Times New Roman" pitchFamily="18" charset="0"/>
                <a:ea typeface="Times New Roman" pitchFamily="18" charset="0"/>
                <a:cs typeface="Times New Roman" pitchFamily="18" charset="0"/>
              </a:rPr>
              <a:t>edematic</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                     purulent</a:t>
            </a:r>
          </a:p>
          <a:p>
            <a:pPr indent="357188" eaLnBrk="0" hangingPunct="0">
              <a:lnSpc>
                <a:spcPct val="70000"/>
              </a:lnSpc>
              <a:spcBef>
                <a:spcPts val="600"/>
              </a:spcBef>
              <a:defRPr/>
            </a:pP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5</a:t>
            </a:r>
            <a:r>
              <a:rPr lang="ru-RU" sz="2400" b="1" dirty="0">
                <a:ln>
                  <a:solidFill>
                    <a:srgbClr val="6600CC"/>
                  </a:solidFill>
                </a:ln>
                <a:solidFill>
                  <a:srgbClr val="0000CC"/>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In the course of the disease</a:t>
            </a:r>
            <a:r>
              <a:rPr lang="ru-RU" sz="2400" b="1" dirty="0" smtClean="0">
                <a:ln>
                  <a:solidFill>
                    <a:srgbClr val="6600CC"/>
                  </a:solidFill>
                </a:ln>
                <a:solidFill>
                  <a:srgbClr val="0000CC"/>
                </a:solidFill>
                <a:latin typeface="Times New Roman" pitchFamily="18" charset="0"/>
                <a:ea typeface="Times New Roman" pitchFamily="18" charset="0"/>
                <a:cs typeface="Times New Roman" pitchFamily="18" charset="0"/>
              </a:rPr>
              <a:t>:</a:t>
            </a:r>
            <a:endParaRPr lang="ru-RU" sz="2400" b="1" dirty="0">
              <a:ln>
                <a:solidFill>
                  <a:srgbClr val="6600CC"/>
                </a:solidFill>
              </a:ln>
              <a:solidFill>
                <a:srgbClr val="0000CC"/>
              </a:solidFill>
              <a:latin typeface="Arial" pitchFamily="34" charset="0"/>
              <a:cs typeface="Arial" pitchFamily="34" charset="0"/>
            </a:endParaRPr>
          </a:p>
          <a:p>
            <a:pPr eaLnBrk="0" hangingPunct="0">
              <a:lnSpc>
                <a:spcPct val="70000"/>
              </a:lnSpc>
              <a:spcBef>
                <a:spcPts val="0"/>
              </a:spcBef>
              <a:defRPr/>
            </a:pPr>
            <a:r>
              <a:rPr lang="ru-RU"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5.1</a:t>
            </a: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Acute phase of the disease (up to 2 - 3 weeks)</a:t>
            </a:r>
          </a:p>
          <a:p>
            <a:pPr eaLnBrk="0" hangingPunct="0">
              <a:lnSpc>
                <a:spcPct val="70000"/>
              </a:lnSpc>
              <a:spcBef>
                <a:spcPts val="0"/>
              </a:spcBef>
              <a:defRPr/>
            </a:pPr>
            <a:r>
              <a:rPr lang="en-US" sz="2400" b="1" dirty="0" smtClean="0">
                <a:ln>
                  <a:solidFill>
                    <a:srgbClr val="6600CC"/>
                  </a:solidFill>
                </a:ln>
                <a:solidFill>
                  <a:srgbClr val="003300"/>
                </a:solidFill>
                <a:latin typeface="Times New Roman" pitchFamily="18" charset="0"/>
                <a:ea typeface="Times New Roman" pitchFamily="18" charset="0"/>
                <a:cs typeface="Times New Roman" pitchFamily="18" charset="0"/>
              </a:rPr>
              <a:t>5.2 Acute bronchitis with prolonged course (up to 1 month or more)</a:t>
            </a:r>
            <a:endParaRPr lang="ru-RU" sz="2400" b="1" dirty="0">
              <a:ln>
                <a:solidFill>
                  <a:srgbClr val="6600CC"/>
                </a:solidFill>
              </a:ln>
              <a:solidFill>
                <a:srgbClr val="003300"/>
              </a:solidFill>
              <a:latin typeface="Arial" pitchFamily="34" charset="0"/>
              <a:cs typeface="Arial"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2"/>
          <p:cNvPicPr>
            <a:picLocks noChangeAspect="1" noChangeArrowheads="1"/>
          </p:cNvPicPr>
          <p:nvPr/>
        </p:nvPicPr>
        <p:blipFill>
          <a:blip r:embed="rId2"/>
          <a:srcRect/>
          <a:stretch>
            <a:fillRect/>
          </a:stretch>
        </p:blipFill>
        <p:spPr bwMode="auto">
          <a:xfrm>
            <a:off x="3286125" y="142875"/>
            <a:ext cx="1181100" cy="942975"/>
          </a:xfrm>
          <a:prstGeom prst="rect">
            <a:avLst/>
          </a:prstGeom>
          <a:noFill/>
          <a:ln w="9525">
            <a:noFill/>
            <a:miter lim="800000"/>
            <a:headEnd/>
            <a:tailEnd/>
          </a:ln>
        </p:spPr>
      </p:pic>
      <p:sp>
        <p:nvSpPr>
          <p:cNvPr id="43009" name="Rectangle 1"/>
          <p:cNvSpPr>
            <a:spLocks noChangeArrowheads="1"/>
          </p:cNvSpPr>
          <p:nvPr/>
        </p:nvSpPr>
        <p:spPr bwMode="auto">
          <a:xfrm>
            <a:off x="142844" y="571480"/>
            <a:ext cx="8786874" cy="4588949"/>
          </a:xfrm>
          <a:prstGeom prst="rect">
            <a:avLst/>
          </a:prstGeom>
          <a:noFill/>
          <a:ln w="9525">
            <a:noFill/>
            <a:miter lim="800000"/>
            <a:headEnd/>
            <a:tailEnd/>
          </a:ln>
          <a:effectLst/>
        </p:spPr>
        <p:txBody>
          <a:bodyPr anchor="ctr">
            <a:spAutoFit/>
          </a:bodyPr>
          <a:lstStyle/>
          <a:p>
            <a:pPr indent="107950" algn="just" eaLnBrk="0" hangingPunct="0">
              <a:lnSpc>
                <a:spcPct val="70000"/>
              </a:lnSpc>
              <a:defRPr/>
            </a:pPr>
            <a:r>
              <a:rPr lang="en-US" sz="2800" b="1" i="1" dirty="0" smtClean="0">
                <a:ln>
                  <a:solidFill>
                    <a:srgbClr val="FF0000"/>
                  </a:solidFill>
                </a:ln>
                <a:solidFill>
                  <a:srgbClr val="C00000"/>
                </a:solidFill>
                <a:latin typeface="Times New Roman" pitchFamily="18" charset="0"/>
                <a:cs typeface="Times New Roman" pitchFamily="18" charset="0"/>
              </a:rPr>
              <a:t>Complaints</a:t>
            </a:r>
            <a:endParaRPr lang="ru-RU" sz="2800" dirty="0">
              <a:ln>
                <a:solidFill>
                  <a:srgbClr val="FF0000"/>
                </a:solidFill>
              </a:ln>
              <a:solidFill>
                <a:srgbClr val="C00000"/>
              </a:solidFill>
              <a:latin typeface="Arial" pitchFamily="34" charset="0"/>
              <a:cs typeface="Arial" pitchFamily="34" charset="0"/>
            </a:endParaRPr>
          </a:p>
          <a:p>
            <a:pPr marL="357188" indent="-357188" eaLnBrk="0" hangingPunct="0">
              <a:lnSpc>
                <a:spcPct val="70000"/>
              </a:lnSpc>
              <a:buFont typeface="Wingdings" pitchFamily="2" charset="2"/>
              <a:buChar char="Ø"/>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Cough </a:t>
            </a:r>
            <a:r>
              <a:rPr lang="ru-RU"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a:t>
            </a: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paroxysmal, initially dry, later with mucous, less often </a:t>
            </a:r>
            <a:r>
              <a:rPr lang="en-US" sz="2400" b="1" dirty="0" err="1"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mucopurulent</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 sputum.</a:t>
            </a:r>
          </a:p>
          <a:p>
            <a:pPr marL="357188" indent="-357188" eaLnBrk="0" hangingPunct="0">
              <a:lnSpc>
                <a:spcPct val="70000"/>
              </a:lnSpc>
              <a:defRPr/>
            </a:pP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     With the involvement of small bronchi - expiratory </a:t>
            </a:r>
            <a:r>
              <a:rPr lang="en-US" sz="2400" b="1" dirty="0" err="1"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dyspnea</a:t>
            </a:r>
            <a:endPar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endParaRPr>
          </a:p>
          <a:p>
            <a:pPr marL="357188" indent="-357188" eaLnBrk="0" hangingPunct="0">
              <a:lnSpc>
                <a:spcPct val="70000"/>
              </a:lnSpc>
              <a:buFont typeface="Wingdings" pitchFamily="2" charset="2"/>
              <a:buChar char="Ø"/>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Intoxication syndrome</a:t>
            </a:r>
            <a:r>
              <a:rPr lang="ru-RU"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(duration 1-7 days) -</a:t>
            </a:r>
          </a:p>
          <a:p>
            <a:pPr marL="357188" indent="-357188" eaLnBrk="0" hangingPunct="0">
              <a:lnSpc>
                <a:spcPct val="70000"/>
              </a:lnSpc>
              <a:buFont typeface="Wingdings" pitchFamily="2" charset="2"/>
              <a:buChar char="Ø"/>
              <a:defRPr/>
            </a:pP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chills, fever, headache, a sense of weakness</a:t>
            </a:r>
          </a:p>
          <a:p>
            <a:pPr marL="357188" indent="-357188" eaLnBrk="0" hangingPunct="0">
              <a:lnSpc>
                <a:spcPct val="70000"/>
              </a:lnSpc>
              <a:buFont typeface="Wingdings" pitchFamily="2" charset="2"/>
              <a:buChar char="Ø"/>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Body temperature</a:t>
            </a:r>
            <a:r>
              <a:rPr lang="ru-RU"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as a rule, normal, less often briefly raised to </a:t>
            </a:r>
            <a:r>
              <a:rPr lang="en-US" sz="2400" b="1" dirty="0" err="1"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subfebrile</a:t>
            </a:r>
            <a:r>
              <a:rPr lang="en-US" sz="2400" b="1" dirty="0" smtClean="0">
                <a:ln>
                  <a:solidFill>
                    <a:srgbClr val="6600CC"/>
                  </a:solidFill>
                </a:ln>
                <a:solidFill>
                  <a:schemeClr val="accent3">
                    <a:lumMod val="50000"/>
                  </a:schemeClr>
                </a:solidFill>
                <a:latin typeface="Times New Roman" pitchFamily="18" charset="0"/>
                <a:ea typeface="Times New Roman" pitchFamily="18" charset="0"/>
                <a:cs typeface="Times New Roman" pitchFamily="18" charset="0"/>
              </a:rPr>
              <a:t> digits, and in severe cases, when a bacterial infection joins, the temperature rises to febrile digits</a:t>
            </a:r>
            <a:endParaRPr lang="ru-RU" sz="2400" dirty="0">
              <a:ln>
                <a:solidFill>
                  <a:srgbClr val="006600"/>
                </a:solidFill>
              </a:ln>
              <a:solidFill>
                <a:schemeClr val="accent3">
                  <a:lumMod val="50000"/>
                </a:schemeClr>
              </a:solidFill>
              <a:latin typeface="Arial" pitchFamily="34" charset="0"/>
              <a:cs typeface="Arial" pitchFamily="34" charset="0"/>
            </a:endParaRPr>
          </a:p>
          <a:p>
            <a:pPr indent="107950" eaLnBrk="0" hangingPunct="0">
              <a:lnSpc>
                <a:spcPct val="70000"/>
              </a:lnSpc>
              <a:spcBef>
                <a:spcPts val="600"/>
              </a:spcBef>
              <a:defRPr/>
            </a:pPr>
            <a:r>
              <a:rPr lang="ru-RU"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А</a:t>
            </a:r>
            <a:r>
              <a:rPr lang="en-US"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namnesis</a:t>
            </a:r>
            <a:r>
              <a:rPr lang="en-US"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 of the disease</a:t>
            </a:r>
            <a:endParaRPr lang="en-US" sz="2800" b="1" i="1" dirty="0">
              <a:ln>
                <a:solidFill>
                  <a:srgbClr val="FF0000"/>
                </a:solidFill>
              </a:ln>
              <a:solidFill>
                <a:srgbClr val="C00000"/>
              </a:solidFill>
              <a:latin typeface="Arial" pitchFamily="34" charset="0"/>
              <a:ea typeface="Times New Roman" pitchFamily="18" charset="0"/>
              <a:cs typeface="Arial" pitchFamily="34" charset="0"/>
            </a:endParaRPr>
          </a:p>
          <a:p>
            <a:pPr indent="107950" eaLnBrk="0" hangingPunct="0">
              <a:lnSpc>
                <a:spcPct val="70000"/>
              </a:lnSpc>
              <a:spcBef>
                <a:spcPts val="600"/>
              </a:spcBef>
              <a:defRPr/>
            </a:pPr>
            <a:r>
              <a:rPr lang="en-US" sz="2400" b="1" dirty="0" smtClean="0">
                <a:ln>
                  <a:solidFill>
                    <a:srgbClr val="FF0000"/>
                  </a:solidFill>
                </a:ln>
                <a:solidFill>
                  <a:schemeClr val="accent3">
                    <a:lumMod val="50000"/>
                  </a:schemeClr>
                </a:solidFill>
                <a:latin typeface="Times New Roman" pitchFamily="18" charset="0"/>
                <a:ea typeface="Times New Roman" pitchFamily="18" charset="0"/>
                <a:cs typeface="Times New Roman" pitchFamily="18" charset="0"/>
              </a:rPr>
              <a:t>Acute bronchitis usually occurs after the acute respiratory disease, less often at the same time, the incubation period lasts 3-5 days.</a:t>
            </a:r>
          </a:p>
          <a:p>
            <a:pPr indent="107950" eaLnBrk="0" hangingPunct="0">
              <a:lnSpc>
                <a:spcPct val="70000"/>
              </a:lnSpc>
              <a:spcBef>
                <a:spcPts val="600"/>
              </a:spcBef>
              <a:defRPr/>
            </a:pPr>
            <a:r>
              <a:rPr lang="ru-RU"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А</a:t>
            </a:r>
            <a:r>
              <a:rPr lang="en-US"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namnesis</a:t>
            </a:r>
            <a:r>
              <a:rPr lang="en-US"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 of life</a:t>
            </a:r>
            <a:endParaRPr lang="ru-RU" sz="2800" dirty="0">
              <a:ln>
                <a:solidFill>
                  <a:srgbClr val="FF0000"/>
                </a:solidFill>
              </a:ln>
              <a:solidFill>
                <a:srgbClr val="C00000"/>
              </a:solidFill>
              <a:latin typeface="Arial" pitchFamily="34" charset="0"/>
              <a:cs typeface="Arial" pitchFamily="34" charset="0"/>
            </a:endParaRPr>
          </a:p>
          <a:p>
            <a:pPr indent="107950" eaLnBrk="0" hangingPunct="0">
              <a:lnSpc>
                <a:spcPct val="70000"/>
              </a:lnSpc>
              <a:defRPr/>
            </a:pPr>
            <a:r>
              <a:rPr lang="en-US" sz="2400" dirty="0" smtClean="0">
                <a:solidFill>
                  <a:schemeClr val="accent3">
                    <a:lumMod val="50000"/>
                  </a:schemeClr>
                </a:solidFill>
                <a:latin typeface="Times New Roman" pitchFamily="18" charset="0"/>
                <a:ea typeface="Times New Roman" pitchFamily="18" charset="0"/>
                <a:cs typeface="Times New Roman" pitchFamily="18" charset="0"/>
              </a:rPr>
              <a:t>Allows to identify predisposing factors</a:t>
            </a:r>
            <a:endParaRPr lang="ru-RU" sz="2400" dirty="0">
              <a:solidFill>
                <a:schemeClr val="accent3">
                  <a:lumMod val="50000"/>
                </a:schemeClr>
              </a:solidFill>
              <a:latin typeface="Times New Roman" pitchFamily="18" charset="0"/>
              <a:ea typeface="Times New Roman" pitchFamily="18" charset="0"/>
              <a:cs typeface="Times New Roman" pitchFamily="18" charset="0"/>
            </a:endParaRPr>
          </a:p>
          <a:p>
            <a:pPr indent="107950" eaLnBrk="0" hangingPunct="0">
              <a:lnSpc>
                <a:spcPct val="70000"/>
              </a:lnSpc>
              <a:defRPr/>
            </a:pP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214290"/>
            <a:ext cx="6203953" cy="584775"/>
          </a:xfrm>
          <a:prstGeom prst="rect">
            <a:avLst/>
          </a:prstGeom>
        </p:spPr>
        <p:txBody>
          <a:bodyPr>
            <a:spAutoFit/>
          </a:bodyPr>
          <a:lstStyle/>
          <a:p>
            <a:pPr indent="107950" algn="r">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ACUTE BRONCHITIS</a:t>
            </a:r>
            <a:endParaRPr lang="ru-RU" sz="3200" dirty="0">
              <a:solidFill>
                <a:srgbClr val="0000CC"/>
              </a:solidFill>
              <a:effectLst>
                <a:glow rad="63500">
                  <a:srgbClr val="2DA2BF">
                    <a:satMod val="175000"/>
                    <a:alpha val="40000"/>
                  </a:srgbClr>
                </a:glow>
              </a:effectLst>
              <a:latin typeface="Arial" pitchFamily="34" charset="0"/>
              <a:cs typeface="Arial" pitchFamily="34" charset="0"/>
            </a:endParaRPr>
          </a:p>
        </p:txBody>
      </p:sp>
      <p:sp>
        <p:nvSpPr>
          <p:cNvPr id="5" name="Прямоугольник 4"/>
          <p:cNvSpPr/>
          <p:nvPr/>
        </p:nvSpPr>
        <p:spPr>
          <a:xfrm>
            <a:off x="214282" y="4857760"/>
            <a:ext cx="8715436" cy="1729704"/>
          </a:xfrm>
          <a:prstGeom prst="rect">
            <a:avLst/>
          </a:prstGeom>
        </p:spPr>
        <p:txBody>
          <a:bodyPr>
            <a:spAutoFit/>
          </a:bodyPr>
          <a:lstStyle/>
          <a:p>
            <a:pPr indent="107950" algn="just" eaLnBrk="0" hangingPunct="0">
              <a:lnSpc>
                <a:spcPct val="70000"/>
              </a:lnSpc>
              <a:defRPr/>
            </a:pPr>
            <a:endParaRPr lang="en-US" sz="2800" b="1" i="1" dirty="0" smtClean="0">
              <a:ln>
                <a:solidFill>
                  <a:srgbClr val="FF0000"/>
                </a:solidFill>
              </a:ln>
              <a:solidFill>
                <a:srgbClr val="C00000"/>
              </a:solidFill>
              <a:latin typeface="Times New Roman" pitchFamily="18" charset="0"/>
              <a:ea typeface="Times New Roman" pitchFamily="18" charset="0"/>
              <a:cs typeface="Times New Roman" pitchFamily="18" charset="0"/>
            </a:endParaRPr>
          </a:p>
          <a:p>
            <a:pPr indent="107950" algn="just" eaLnBrk="0" hangingPunct="0">
              <a:lnSpc>
                <a:spcPct val="70000"/>
              </a:lnSpc>
              <a:defRPr/>
            </a:pPr>
            <a:r>
              <a:rPr lang="ru-RU"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Status</a:t>
            </a:r>
            <a:r>
              <a:rPr lang="ru-RU" sz="2800" b="1" i="1" dirty="0" smtClean="0">
                <a:ln>
                  <a:solidFill>
                    <a:srgbClr val="FF0000"/>
                  </a:solidFill>
                </a:ln>
                <a:solidFill>
                  <a:srgbClr val="C00000"/>
                </a:solidFill>
                <a:latin typeface="Times New Roman" pitchFamily="18" charset="0"/>
                <a:ea typeface="Times New Roman" pitchFamily="18" charset="0"/>
                <a:cs typeface="Times New Roman" pitchFamily="18" charset="0"/>
              </a:rPr>
              <a:t> </a:t>
            </a:r>
            <a:r>
              <a:rPr lang="ru-RU" sz="2800" b="1" i="1" dirty="0" err="1" smtClean="0">
                <a:ln>
                  <a:solidFill>
                    <a:srgbClr val="FF0000"/>
                  </a:solidFill>
                </a:ln>
                <a:solidFill>
                  <a:srgbClr val="C00000"/>
                </a:solidFill>
                <a:latin typeface="Times New Roman" pitchFamily="18" charset="0"/>
                <a:ea typeface="Times New Roman" pitchFamily="18" charset="0"/>
                <a:cs typeface="Times New Roman" pitchFamily="18" charset="0"/>
              </a:rPr>
              <a:t>prаesens</a:t>
            </a:r>
            <a:endParaRPr lang="en-US" sz="2400" u="sng" dirty="0" smtClean="0">
              <a:ln>
                <a:solidFill>
                  <a:srgbClr val="FF0000"/>
                </a:solidFill>
              </a:ln>
              <a:solidFill>
                <a:schemeClr val="accent3">
                  <a:lumMod val="50000"/>
                </a:schemeClr>
              </a:solidFill>
              <a:latin typeface="Arial" pitchFamily="34" charset="0"/>
              <a:cs typeface="Arial" pitchFamily="34" charset="0"/>
            </a:endParaRPr>
          </a:p>
          <a:p>
            <a:pPr indent="107950" algn="just" eaLnBrk="0" hangingPunct="0">
              <a:lnSpc>
                <a:spcPct val="70000"/>
              </a:lnSpc>
              <a:defRPr/>
            </a:pPr>
            <a:r>
              <a:rPr lang="en-US" sz="2400" u="sng" dirty="0" smtClean="0">
                <a:ln>
                  <a:solidFill>
                    <a:srgbClr val="FF0000"/>
                  </a:solidFill>
                </a:ln>
                <a:solidFill>
                  <a:schemeClr val="accent3">
                    <a:lumMod val="50000"/>
                  </a:schemeClr>
                </a:solidFill>
                <a:latin typeface="Arial" pitchFamily="34" charset="0"/>
                <a:cs typeface="Arial" pitchFamily="34" charset="0"/>
              </a:rPr>
              <a:t>Chest examination </a:t>
            </a:r>
            <a:r>
              <a:rPr lang="en-US" sz="2400" dirty="0" smtClean="0">
                <a:ln>
                  <a:solidFill>
                    <a:srgbClr val="FF0000"/>
                  </a:solidFill>
                </a:ln>
                <a:solidFill>
                  <a:schemeClr val="accent3">
                    <a:lumMod val="50000"/>
                  </a:schemeClr>
                </a:solidFill>
                <a:latin typeface="Arial" pitchFamily="34" charset="0"/>
                <a:cs typeface="Arial" pitchFamily="34" charset="0"/>
              </a:rPr>
              <a:t>- pathological changes, as a rule, no.</a:t>
            </a:r>
          </a:p>
          <a:p>
            <a:pPr indent="107950" algn="just" eaLnBrk="0" hangingPunct="0">
              <a:lnSpc>
                <a:spcPct val="70000"/>
              </a:lnSpc>
              <a:defRPr/>
            </a:pPr>
            <a:r>
              <a:rPr lang="en-US" sz="2400" u="sng" dirty="0" smtClean="0">
                <a:ln>
                  <a:solidFill>
                    <a:srgbClr val="FF0000"/>
                  </a:solidFill>
                </a:ln>
                <a:solidFill>
                  <a:schemeClr val="accent3">
                    <a:lumMod val="50000"/>
                  </a:schemeClr>
                </a:solidFill>
                <a:latin typeface="Arial" pitchFamily="34" charset="0"/>
                <a:cs typeface="Arial" pitchFamily="34" charset="0"/>
              </a:rPr>
              <a:t>The frequency of respiratory movements </a:t>
            </a:r>
            <a:r>
              <a:rPr lang="en-US" sz="2400" dirty="0" smtClean="0">
                <a:ln>
                  <a:solidFill>
                    <a:srgbClr val="FF0000"/>
                  </a:solidFill>
                </a:ln>
                <a:solidFill>
                  <a:schemeClr val="accent3">
                    <a:lumMod val="50000"/>
                  </a:schemeClr>
                </a:solidFill>
                <a:latin typeface="Arial" pitchFamily="34" charset="0"/>
                <a:cs typeface="Arial" pitchFamily="34" charset="0"/>
              </a:rPr>
              <a:t>can be increased with severe intoxication, lesion of small bronchi and bronchioles</a:t>
            </a:r>
            <a:endParaRPr lang="ru-RU" sz="2400" dirty="0">
              <a:ln>
                <a:solidFill>
                  <a:srgbClr val="FF0000"/>
                </a:solidFill>
              </a:ln>
              <a:solidFill>
                <a:schemeClr val="accent3">
                  <a:lumMod val="50000"/>
                </a:schemeClr>
              </a:solidFill>
              <a:latin typeface="Arial" pitchFamily="34" charset="0"/>
              <a:cs typeface="Arial" pitchFamily="34"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p:cNvPicPr>
            <a:picLocks noChangeAspect="1" noChangeArrowheads="1"/>
          </p:cNvPicPr>
          <p:nvPr/>
        </p:nvPicPr>
        <p:blipFill>
          <a:blip r:embed="rId2"/>
          <a:srcRect/>
          <a:stretch>
            <a:fillRect/>
          </a:stretch>
        </p:blipFill>
        <p:spPr bwMode="auto">
          <a:xfrm>
            <a:off x="6072188" y="428625"/>
            <a:ext cx="2809875" cy="2143125"/>
          </a:xfrm>
          <a:prstGeom prst="rect">
            <a:avLst/>
          </a:prstGeom>
          <a:noFill/>
          <a:ln w="9525">
            <a:noFill/>
            <a:miter lim="800000"/>
            <a:headEnd/>
            <a:tailEnd/>
          </a:ln>
        </p:spPr>
      </p:pic>
      <p:sp>
        <p:nvSpPr>
          <p:cNvPr id="43009" name="Rectangle 1"/>
          <p:cNvSpPr>
            <a:spLocks noChangeArrowheads="1"/>
          </p:cNvSpPr>
          <p:nvPr/>
        </p:nvSpPr>
        <p:spPr bwMode="auto">
          <a:xfrm>
            <a:off x="142844" y="0"/>
            <a:ext cx="8786874" cy="6352508"/>
          </a:xfrm>
          <a:prstGeom prst="rect">
            <a:avLst/>
          </a:prstGeom>
          <a:noFill/>
          <a:ln w="9525">
            <a:noFill/>
            <a:miter lim="800000"/>
            <a:headEnd/>
            <a:tailEnd/>
          </a:ln>
          <a:effectLst/>
        </p:spPr>
        <p:txBody>
          <a:bodyPr anchor="ctr">
            <a:spAutoFit/>
          </a:bodyPr>
          <a:lstStyle/>
          <a:p>
            <a:pPr indent="107950" algn="r">
              <a:defRPr/>
            </a:pPr>
            <a:r>
              <a:rPr lang="en-US" sz="3200" b="1" dirty="0" smtClean="0">
                <a:solidFill>
                  <a:srgbClr val="0000CC"/>
                </a:solidFill>
                <a:effectLst>
                  <a:glow rad="63500">
                    <a:schemeClr val="accent1">
                      <a:satMod val="175000"/>
                      <a:alpha val="40000"/>
                    </a:schemeClr>
                  </a:glow>
                </a:effectLst>
                <a:latin typeface="Times New Roman" pitchFamily="18" charset="0"/>
                <a:cs typeface="Times New Roman" pitchFamily="18" charset="0"/>
              </a:rPr>
              <a:t>ACUTE BRONCHITIS</a:t>
            </a:r>
            <a:endParaRPr lang="ru-RU" sz="3200" dirty="0">
              <a:solidFill>
                <a:srgbClr val="0000CC"/>
              </a:solidFill>
              <a:effectLst>
                <a:glow rad="63500">
                  <a:schemeClr val="accent1">
                    <a:satMod val="175000"/>
                    <a:alpha val="40000"/>
                  </a:schemeClr>
                </a:glow>
              </a:effectLst>
              <a:latin typeface="Arial" pitchFamily="34" charset="0"/>
              <a:cs typeface="Arial" pitchFamily="34" charset="0"/>
            </a:endParaRPr>
          </a:p>
          <a:p>
            <a:pPr indent="107950" algn="just" eaLnBrk="0" hangingPunct="0">
              <a:lnSpc>
                <a:spcPct val="70000"/>
              </a:lnSpc>
              <a:spcBef>
                <a:spcPts val="600"/>
              </a:spcBef>
              <a:defRPr/>
            </a:pP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Palpation of the chest -</a:t>
            </a:r>
          </a:p>
          <a:p>
            <a:pPr indent="107950"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may be tenderness in the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intercostal</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spaces</a:t>
            </a:r>
          </a:p>
          <a:p>
            <a:pPr indent="107950" algn="just" eaLnBrk="0" hangingPunct="0">
              <a:lnSpc>
                <a:spcPct val="70000"/>
              </a:lnSpc>
              <a:spcBef>
                <a:spcPts val="600"/>
              </a:spcBef>
              <a:defRPr/>
            </a:pPr>
            <a:r>
              <a:rPr lang="en-US" sz="2800" b="1" dirty="0" err="1" smtClean="0">
                <a:ln>
                  <a:solidFill>
                    <a:srgbClr val="6600CC"/>
                  </a:solidFill>
                </a:ln>
                <a:solidFill>
                  <a:srgbClr val="C00000"/>
                </a:solidFill>
                <a:latin typeface="Times New Roman" pitchFamily="18" charset="0"/>
                <a:ea typeface="Times New Roman" pitchFamily="18" charset="0"/>
                <a:cs typeface="Times New Roman" pitchFamily="18" charset="0"/>
              </a:rPr>
              <a:t>Percutary</a:t>
            </a: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 sound - </a:t>
            </a:r>
          </a:p>
          <a:p>
            <a:pPr indent="107950"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over the lungs usually does not change</a:t>
            </a:r>
          </a:p>
          <a:p>
            <a:pPr indent="107950" algn="just" eaLnBrk="0" hangingPunct="0">
              <a:lnSpc>
                <a:spcPct val="70000"/>
              </a:lnSpc>
              <a:spcBef>
                <a:spcPts val="600"/>
              </a:spcBef>
              <a:defRPr/>
            </a:pPr>
            <a:r>
              <a:rPr lang="en-US" sz="2400" b="1" dirty="0" err="1" smtClean="0">
                <a:ln>
                  <a:solidFill>
                    <a:srgbClr val="6600CC"/>
                  </a:solidFill>
                </a:ln>
                <a:solidFill>
                  <a:srgbClr val="C00000"/>
                </a:solidFill>
                <a:latin typeface="Times New Roman" pitchFamily="18" charset="0"/>
                <a:ea typeface="Times New Roman" pitchFamily="18" charset="0"/>
                <a:cs typeface="Times New Roman" pitchFamily="18" charset="0"/>
              </a:rPr>
              <a:t>Auscultatory</a:t>
            </a: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enhanced vesicular (called hard) breathing</a:t>
            </a:r>
          </a:p>
          <a:p>
            <a:pPr indent="107950"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The wheezing is dry, less damp, the caliber of which depends on the level of the affected bronchi: when the large bronchi are involved in the process, wheezing are dry bass and wet large bubbles, small bronchi are discrete dry and finely bubbly moist wheezing</a:t>
            </a:r>
          </a:p>
          <a:p>
            <a:pPr indent="107950" algn="just" eaLnBrk="0" hangingPunct="0">
              <a:lnSpc>
                <a:spcPct val="70000"/>
              </a:lnSpc>
              <a:spcBef>
                <a:spcPts val="600"/>
              </a:spcBef>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A blood test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may not reveal changes at all, or there is a mild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leukocytosis</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and a slight increase in ESR</a:t>
            </a:r>
          </a:p>
          <a:p>
            <a:pPr indent="107950" algn="just" eaLnBrk="0" hangingPunct="0">
              <a:lnSpc>
                <a:spcPct val="70000"/>
              </a:lnSpc>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Biochemical blood test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possibly the appearance of C-reactive protein, an increase in the content of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sialic</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acids</a:t>
            </a:r>
          </a:p>
          <a:p>
            <a:pPr algn="just" eaLnBrk="0" hangingPunct="0">
              <a:lnSpc>
                <a:spcPct val="70000"/>
              </a:lnSpc>
              <a:spcBef>
                <a:spcPts val="600"/>
              </a:spcBef>
              <a:defRPr/>
            </a:pPr>
            <a:r>
              <a:rPr lang="en-US" sz="2400" b="1" dirty="0" smtClean="0">
                <a:ln>
                  <a:solidFill>
                    <a:srgbClr val="6600CC"/>
                  </a:solidFill>
                </a:ln>
                <a:solidFill>
                  <a:srgbClr val="C00000"/>
                </a:solidFill>
                <a:latin typeface="Times New Roman" pitchFamily="18" charset="0"/>
                <a:ea typeface="Times New Roman" pitchFamily="18" charset="0"/>
                <a:cs typeface="Times New Roman" pitchFamily="18" charset="0"/>
              </a:rPr>
              <a:t>Sputum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has a mucous or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mucopurulent</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nature, sometimes with blood; sputum is found in the cylindrical epithelium, macrophages and other cellular elements</a:t>
            </a:r>
          </a:p>
          <a:p>
            <a:pPr algn="just" eaLnBrk="0" hangingPunct="0">
              <a:lnSpc>
                <a:spcPct val="70000"/>
              </a:lnSpc>
              <a:spcBef>
                <a:spcPts val="600"/>
              </a:spcBef>
              <a:defRPr/>
            </a:pPr>
            <a:r>
              <a:rPr lang="en-US" sz="2400" b="1" dirty="0" smtClean="0">
                <a:ln>
                  <a:solidFill>
                    <a:srgbClr val="6600CC"/>
                  </a:solidFill>
                </a:ln>
                <a:solidFill>
                  <a:srgbClr val="FF0000"/>
                </a:solidFill>
                <a:latin typeface="Times New Roman" pitchFamily="18" charset="0"/>
                <a:ea typeface="Times New Roman" pitchFamily="18" charset="0"/>
                <a:cs typeface="Times New Roman" pitchFamily="18" charset="0"/>
              </a:rPr>
              <a:t>X-ray of the lungs - </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one can identify the increase in pulmonary</a:t>
            </a:r>
          </a:p>
          <a:p>
            <a:pPr algn="just" eaLnBrk="0" hangingPunct="0">
              <a:lnSpc>
                <a:spcPct val="70000"/>
              </a:lnSpc>
              <a:spcBef>
                <a:spcPts val="600"/>
              </a:spcBef>
              <a:defRPr/>
            </a:pP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pattern due to </a:t>
            </a:r>
            <a:r>
              <a:rPr lang="en-US" sz="2400" b="1" dirty="0" err="1" smtClean="0">
                <a:ln>
                  <a:solidFill>
                    <a:srgbClr val="6600CC"/>
                  </a:solidFill>
                </a:ln>
                <a:solidFill>
                  <a:srgbClr val="0070C0"/>
                </a:solidFill>
                <a:latin typeface="Times New Roman" pitchFamily="18" charset="0"/>
                <a:ea typeface="Times New Roman" pitchFamily="18" charset="0"/>
                <a:cs typeface="Times New Roman" pitchFamily="18" charset="0"/>
              </a:rPr>
              <a:t>peribronchial</a:t>
            </a:r>
            <a:r>
              <a:rPr lang="en-US" sz="2400" b="1" dirty="0" smtClean="0">
                <a:ln>
                  <a:solidFill>
                    <a:srgbClr val="6600CC"/>
                  </a:solidFill>
                </a:ln>
                <a:solidFill>
                  <a:srgbClr val="0070C0"/>
                </a:solidFill>
                <a:latin typeface="Times New Roman" pitchFamily="18" charset="0"/>
                <a:ea typeface="Times New Roman" pitchFamily="18" charset="0"/>
                <a:cs typeface="Times New Roman" pitchFamily="18" charset="0"/>
              </a:rPr>
              <a:t> edema</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1"/>
          <p:cNvPicPr>
            <a:picLocks noChangeAspect="1" noChangeArrowheads="1"/>
          </p:cNvPicPr>
          <p:nvPr/>
        </p:nvPicPr>
        <p:blipFill>
          <a:blip r:embed="rId2"/>
          <a:srcRect/>
          <a:stretch>
            <a:fillRect/>
          </a:stretch>
        </p:blipFill>
        <p:spPr bwMode="auto">
          <a:xfrm>
            <a:off x="6429375" y="642938"/>
            <a:ext cx="2714625" cy="2214562"/>
          </a:xfrm>
          <a:prstGeom prst="rect">
            <a:avLst/>
          </a:prstGeom>
          <a:noFill/>
          <a:ln w="9525">
            <a:noFill/>
            <a:miter lim="800000"/>
            <a:headEnd/>
            <a:tailEnd/>
          </a:ln>
        </p:spPr>
      </p:pic>
      <p:sp>
        <p:nvSpPr>
          <p:cNvPr id="43009" name="Rectangle 1"/>
          <p:cNvSpPr>
            <a:spLocks noChangeArrowheads="1"/>
          </p:cNvSpPr>
          <p:nvPr/>
        </p:nvSpPr>
        <p:spPr bwMode="auto">
          <a:xfrm>
            <a:off x="214282" y="71414"/>
            <a:ext cx="8786874" cy="6001643"/>
          </a:xfrm>
          <a:prstGeom prst="rect">
            <a:avLst/>
          </a:prstGeom>
          <a:noFill/>
          <a:ln w="9525">
            <a:noFill/>
            <a:miter lim="800000"/>
            <a:headEnd/>
            <a:tailEnd/>
          </a:ln>
          <a:effectLst/>
        </p:spPr>
        <p:txBody>
          <a:bodyPr anchor="ctr">
            <a:spAutoFit/>
          </a:bodyPr>
          <a:lstStyle/>
          <a:p>
            <a:pPr indent="107950" algn="r">
              <a:defRPr/>
            </a:pPr>
            <a:r>
              <a:rPr lang="en-US" sz="3200" b="1" dirty="0" smtClean="0">
                <a:solidFill>
                  <a:srgbClr val="0000CC"/>
                </a:solidFill>
                <a:effectLst>
                  <a:glow rad="63500">
                    <a:schemeClr val="accent1">
                      <a:satMod val="175000"/>
                      <a:alpha val="40000"/>
                    </a:schemeClr>
                  </a:glow>
                </a:effectLst>
                <a:latin typeface="Times New Roman" pitchFamily="18" charset="0"/>
                <a:cs typeface="Times New Roman" pitchFamily="18" charset="0"/>
              </a:rPr>
              <a:t>ACUTE BRONCHITIS</a:t>
            </a:r>
          </a:p>
          <a:p>
            <a:pPr indent="107950">
              <a:defRPr/>
            </a:pPr>
            <a:r>
              <a:rPr lang="en-US" sz="3200" i="1" dirty="0" smtClean="0">
                <a:solidFill>
                  <a:srgbClr val="FF0000"/>
                </a:solidFill>
                <a:effectLst>
                  <a:glow rad="63500">
                    <a:schemeClr val="accent1">
                      <a:satMod val="175000"/>
                      <a:alpha val="40000"/>
                    </a:schemeClr>
                  </a:glow>
                </a:effectLst>
                <a:latin typeface="Arial" pitchFamily="34" charset="0"/>
                <a:cs typeface="Arial" pitchFamily="34" charset="0"/>
              </a:rPr>
              <a:t>Principles of treatment</a:t>
            </a:r>
          </a:p>
          <a:p>
            <a:pPr indent="107950">
              <a:defRPr/>
            </a:pPr>
            <a:r>
              <a:rPr lang="en-US" sz="32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Bed conditions</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Hospitalization is not indicated</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 plentiful warm drink with honey,</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raspberry, lime color, heated alkaline mineral     water</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Anti-inflammatory drugs</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Mucolitics</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and expectorants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bromhexine</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tincture of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thermopsis</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mucaltin</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Immunocorrectors</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echinocin</a:t>
            </a: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interferon)</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Ascorbic acid</a:t>
            </a: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Inhalation of sodium </a:t>
            </a:r>
            <a:r>
              <a:rPr lang="en-US" sz="2400" dirty="0" err="1" smtClean="0">
                <a:solidFill>
                  <a:srgbClr val="0000CC"/>
                </a:solidFill>
                <a:effectLst>
                  <a:glow rad="63500">
                    <a:schemeClr val="accent1">
                      <a:satMod val="175000"/>
                      <a:alpha val="40000"/>
                    </a:schemeClr>
                  </a:glow>
                </a:effectLst>
                <a:latin typeface="Arial" pitchFamily="34" charset="0"/>
                <a:cs typeface="Arial" pitchFamily="34" charset="0"/>
              </a:rPr>
              <a:t>hydrogencarbonate</a:t>
            </a:r>
            <a:endParaRPr lang="en-US" sz="2400" dirty="0" smtClean="0">
              <a:solidFill>
                <a:srgbClr val="0000CC"/>
              </a:solidFill>
              <a:effectLst>
                <a:glow rad="63500">
                  <a:schemeClr val="accent1">
                    <a:satMod val="175000"/>
                    <a:alpha val="40000"/>
                  </a:schemeClr>
                </a:glow>
              </a:effectLst>
              <a:latin typeface="Arial" pitchFamily="34" charset="0"/>
              <a:cs typeface="Arial" pitchFamily="34" charset="0"/>
            </a:endParaRPr>
          </a:p>
          <a:p>
            <a:pPr indent="107950">
              <a:defRPr/>
            </a:pPr>
            <a:r>
              <a:rPr lang="en-US" sz="2400" dirty="0" smtClean="0">
                <a:solidFill>
                  <a:srgbClr val="0000CC"/>
                </a:solidFill>
                <a:effectLst>
                  <a:glow rad="63500">
                    <a:schemeClr val="accent1">
                      <a:satMod val="175000"/>
                      <a:alpha val="40000"/>
                    </a:schemeClr>
                  </a:glow>
                </a:effectLst>
                <a:latin typeface="Arial" pitchFamily="34" charset="0"/>
                <a:cs typeface="Arial" pitchFamily="34" charset="0"/>
              </a:rPr>
              <a:t>- If the symptomatic therapy is ineffective for 2-3 days, as well as the severe course of the disease, antimicrobial drugs are prescribed</a:t>
            </a:r>
            <a:endParaRPr lang="ru-RU" sz="2400" dirty="0">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3" name="AutoShape 6"/>
          <p:cNvSpPr>
            <a:spLocks noChangeArrowheads="1"/>
          </p:cNvSpPr>
          <p:nvPr/>
        </p:nvSpPr>
        <p:spPr bwMode="auto">
          <a:xfrm>
            <a:off x="0" y="0"/>
            <a:ext cx="9144000"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86116" y="142852"/>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32769" name="Rectangle 1"/>
          <p:cNvSpPr>
            <a:spLocks noChangeArrowheads="1"/>
          </p:cNvSpPr>
          <p:nvPr/>
        </p:nvSpPr>
        <p:spPr bwMode="auto">
          <a:xfrm>
            <a:off x="142844" y="642918"/>
            <a:ext cx="8858312" cy="5746188"/>
          </a:xfrm>
          <a:prstGeom prst="rect">
            <a:avLst/>
          </a:prstGeom>
          <a:noFill/>
          <a:ln w="9525">
            <a:noFill/>
            <a:miter lim="800000"/>
            <a:headEnd/>
            <a:tailEnd/>
          </a:ln>
          <a:effectLst/>
        </p:spPr>
        <p:txBody>
          <a:bodyPr anchor="ctr">
            <a:spAutoFit/>
          </a:bodyPr>
          <a:lstStyle/>
          <a:p>
            <a:pPr indent="107950" eaLnBrk="0" hangingPunct="0">
              <a:lnSpc>
                <a:spcPct val="70000"/>
              </a:lnSpc>
              <a:spcBef>
                <a:spcPts val="600"/>
              </a:spcBef>
              <a:defRPr/>
            </a:pPr>
            <a:r>
              <a:rPr lang="en-US" sz="2400" i="1" dirty="0" smtClean="0">
                <a:ln>
                  <a:solidFill>
                    <a:srgbClr val="003300"/>
                  </a:solidFill>
                </a:ln>
                <a:solidFill>
                  <a:srgbClr val="FF0000"/>
                </a:solidFill>
                <a:latin typeface="Times New Roman" pitchFamily="18" charset="0"/>
                <a:ea typeface="Times New Roman" pitchFamily="18" charset="0"/>
                <a:cs typeface="Times New Roman" pitchFamily="18" charset="0"/>
              </a:rPr>
              <a:t>Diffuse progressive lesion of the bronchial tree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with a reorganization of the </a:t>
            </a:r>
            <a:r>
              <a:rPr lang="en-US" sz="2400" dirty="0" err="1" smtClean="0">
                <a:ln>
                  <a:solidFill>
                    <a:srgbClr val="003300"/>
                  </a:solidFill>
                </a:ln>
                <a:solidFill>
                  <a:srgbClr val="006600"/>
                </a:solidFill>
                <a:latin typeface="Times New Roman" pitchFamily="18" charset="0"/>
                <a:ea typeface="Times New Roman" pitchFamily="18" charset="0"/>
                <a:cs typeface="Times New Roman" pitchFamily="18" charset="0"/>
              </a:rPr>
              <a:t>secretory</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apparatus</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of mucous membrane;</a:t>
            </a:r>
          </a:p>
          <a:p>
            <a:pPr indent="107950" eaLnBrk="0" hangingPunct="0">
              <a:lnSpc>
                <a:spcPct val="70000"/>
              </a:lnSpc>
              <a:spcBef>
                <a:spcPts val="600"/>
              </a:spcBef>
              <a:buFontTx/>
              <a:buChar char="-"/>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development of the inflammatory process and sclerotic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changes in the deeper layers of the bronchi, accompanied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by a violation of the purifying and protective function of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bronchi and </a:t>
            </a:r>
            <a:r>
              <a:rPr lang="en-US" sz="2400" dirty="0" err="1" smtClean="0">
                <a:ln>
                  <a:solidFill>
                    <a:srgbClr val="003300"/>
                  </a:solidFill>
                </a:ln>
                <a:solidFill>
                  <a:srgbClr val="006600"/>
                </a:solidFill>
                <a:latin typeface="Times New Roman" pitchFamily="18" charset="0"/>
                <a:ea typeface="Times New Roman" pitchFamily="18" charset="0"/>
                <a:cs typeface="Times New Roman" pitchFamily="18" charset="0"/>
              </a:rPr>
              <a:t>hypersecretion</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of mucus;</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 is clinically manifested by a productive cough -</a:t>
            </a:r>
          </a:p>
          <a:p>
            <a:pPr indent="107950" eaLnBrk="0" hangingPunct="0">
              <a:lnSpc>
                <a:spcPct val="70000"/>
              </a:lnSpc>
              <a:spcBef>
                <a:spcPts val="600"/>
              </a:spcBef>
              <a:defRPr/>
            </a:pP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within 3 months of the year for 2 subsequent years</a:t>
            </a:r>
          </a:p>
          <a:p>
            <a:pPr indent="107950" eaLnBrk="0" hangingPunct="0">
              <a:lnSpc>
                <a:spcPct val="70000"/>
              </a:lnSpc>
              <a:spcBef>
                <a:spcPts val="600"/>
              </a:spcBef>
              <a:defRPr/>
            </a:pPr>
            <a:endParaRPr lang="en-US" sz="2400" dirty="0" smtClean="0">
              <a:ln>
                <a:solidFill>
                  <a:srgbClr val="003300"/>
                </a:solidFill>
              </a:ln>
              <a:solidFill>
                <a:srgbClr val="006600"/>
              </a:solidFill>
              <a:latin typeface="Times New Roman" pitchFamily="18" charset="0"/>
              <a:cs typeface="Times New Roman" pitchFamily="18" charset="0"/>
            </a:endParaRP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About 20% of the male population suffer from chronic bronchitis.</a:t>
            </a: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In recent years, the growth of tobacco smoking in women leads to an increase in the incidence of chronic bronchitis among them.</a:t>
            </a: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The most common - in the UK, in connection with which</a:t>
            </a:r>
          </a:p>
          <a:p>
            <a:pPr indent="107950" eaLnBrk="0" hangingPunct="0">
              <a:lnSpc>
                <a:spcPct val="70000"/>
              </a:lnSpc>
              <a:spcBef>
                <a:spcPts val="600"/>
              </a:spcBef>
              <a:defRPr/>
            </a:pPr>
            <a:r>
              <a:rPr lang="en-US" sz="2400" dirty="0" smtClean="0">
                <a:ln>
                  <a:solidFill>
                    <a:srgbClr val="C00000"/>
                  </a:solidFill>
                </a:ln>
                <a:solidFill>
                  <a:srgbClr val="006600"/>
                </a:solidFill>
                <a:latin typeface="Arial" pitchFamily="34" charset="0"/>
                <a:cs typeface="Arial" pitchFamily="34" charset="0"/>
              </a:rPr>
              <a:t>was called the "English disease". The total number of patients in this country is more than 10 million.</a:t>
            </a:r>
            <a:endParaRPr lang="ru-RU" sz="2400" dirty="0">
              <a:ln>
                <a:solidFill>
                  <a:srgbClr val="C00000"/>
                </a:solidFill>
              </a:ln>
              <a:solidFill>
                <a:srgbClr val="006600"/>
              </a:solidFill>
              <a:latin typeface="Arial" pitchFamily="34" charset="0"/>
              <a:cs typeface="Arial" pitchFamily="34" charset="0"/>
            </a:endParaRPr>
          </a:p>
        </p:txBody>
      </p:sp>
      <p:pic>
        <p:nvPicPr>
          <p:cNvPr id="95236" name="Picture 1"/>
          <p:cNvPicPr>
            <a:picLocks noChangeAspect="1" noChangeArrowheads="1"/>
          </p:cNvPicPr>
          <p:nvPr/>
        </p:nvPicPr>
        <p:blipFill>
          <a:blip r:embed="rId2"/>
          <a:srcRect/>
          <a:stretch>
            <a:fillRect/>
          </a:stretch>
        </p:blipFill>
        <p:spPr bwMode="auto">
          <a:xfrm>
            <a:off x="7715250" y="714375"/>
            <a:ext cx="1157288" cy="1643063"/>
          </a:xfrm>
          <a:prstGeom prst="rect">
            <a:avLst/>
          </a:prstGeom>
          <a:noFill/>
          <a:ln w="9525">
            <a:noFill/>
            <a:miter lim="800000"/>
            <a:headEnd/>
            <a:tailEn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32769" name="Rectangle 1"/>
          <p:cNvSpPr>
            <a:spLocks noChangeArrowheads="1"/>
          </p:cNvSpPr>
          <p:nvPr/>
        </p:nvSpPr>
        <p:spPr bwMode="auto">
          <a:xfrm>
            <a:off x="142844" y="642918"/>
            <a:ext cx="8786874" cy="2979277"/>
          </a:xfrm>
          <a:prstGeom prst="rect">
            <a:avLst/>
          </a:prstGeom>
          <a:noFill/>
          <a:ln w="9525">
            <a:noFill/>
            <a:miter lim="800000"/>
            <a:headEnd/>
            <a:tailEnd/>
          </a:ln>
          <a:effectLst/>
        </p:spPr>
        <p:txBody>
          <a:bodyPr anchor="ctr">
            <a:spAutoFit/>
          </a:bodyPr>
          <a:lstStyle/>
          <a:p>
            <a:pPr indent="107950" algn="just" eaLnBrk="0" hangingPunct="0">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Etiology</a:t>
            </a:r>
            <a:endParaRPr lang="ru-RU" sz="2800" dirty="0">
              <a:ln>
                <a:solidFill>
                  <a:srgbClr val="C00000"/>
                </a:solidFill>
              </a:ln>
              <a:solidFill>
                <a:srgbClr val="C00000"/>
              </a:solidFill>
              <a:latin typeface="Arial" pitchFamily="34" charset="0"/>
              <a:cs typeface="Arial" pitchFamily="34" charset="0"/>
            </a:endParaRPr>
          </a:p>
          <a:p>
            <a:pPr indent="107950" algn="just" eaLnBrk="0" hangingPunct="0">
              <a:lnSpc>
                <a:spcPct val="70000"/>
              </a:lnSpc>
              <a:defRPr/>
            </a:pPr>
            <a:r>
              <a:rPr lang="ru-RU" sz="2400" dirty="0">
                <a:ln>
                  <a:solidFill>
                    <a:srgbClr val="006600"/>
                  </a:solidFill>
                </a:ln>
                <a:solidFill>
                  <a:srgbClr val="003300"/>
                </a:solidFill>
                <a:latin typeface="Times New Roman" pitchFamily="18" charset="0"/>
                <a:ea typeface="Times New Roman" pitchFamily="18" charset="0"/>
                <a:cs typeface="Times New Roman" pitchFamily="18" charset="0"/>
              </a:rPr>
              <a:t>1. </a:t>
            </a: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Toxic-chemical agents (pollutants)</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1.1 Smoking - tobacco smoke contains more than 2,000 toxic components. Passive smoking is very important.</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1.2 Inorganic dust - cement, coal.</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1.3 Toxic vapors and gases-chlorine, ammonia, acids.</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2. </a:t>
            </a:r>
            <a:r>
              <a:rPr lang="en-US" sz="2400" dirty="0" err="1" smtClean="0">
                <a:ln>
                  <a:solidFill>
                    <a:srgbClr val="006600"/>
                  </a:solidFill>
                </a:ln>
                <a:solidFill>
                  <a:srgbClr val="003300"/>
                </a:solidFill>
                <a:latin typeface="Times New Roman" pitchFamily="18" charset="0"/>
                <a:ea typeface="Times New Roman" pitchFamily="18" charset="0"/>
                <a:cs typeface="Times New Roman" pitchFamily="18" charset="0"/>
              </a:rPr>
              <a:t>Broncho</a:t>
            </a: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-pulmonary infection</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2.1 Viral infection</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2.2 Bacterial infection</a:t>
            </a:r>
          </a:p>
          <a:p>
            <a:pPr indent="107950" algn="just" eaLnBrk="0" hangingPunct="0">
              <a:lnSpc>
                <a:spcPct val="70000"/>
              </a:lnSpc>
              <a:defRPr/>
            </a:pPr>
            <a:r>
              <a:rPr lang="en-US" sz="2400" dirty="0" smtClean="0">
                <a:ln>
                  <a:solidFill>
                    <a:srgbClr val="006600"/>
                  </a:solidFill>
                </a:ln>
                <a:solidFill>
                  <a:srgbClr val="003300"/>
                </a:solidFill>
                <a:latin typeface="Times New Roman" pitchFamily="18" charset="0"/>
                <a:ea typeface="Times New Roman" pitchFamily="18" charset="0"/>
                <a:cs typeface="Times New Roman" pitchFamily="18" charset="0"/>
              </a:rPr>
              <a:t>3. Predisposing factors: climatic factor (moist and cold weather), hereditary predisposition to chronic bronchitis</a:t>
            </a:r>
            <a:endParaRPr lang="ru-RU" sz="2400" dirty="0">
              <a:ln>
                <a:solidFill>
                  <a:srgbClr val="006600"/>
                </a:solidFill>
              </a:ln>
              <a:solidFill>
                <a:srgbClr val="003300"/>
              </a:solidFill>
              <a:latin typeface="Arial" pitchFamily="34" charset="0"/>
              <a:cs typeface="Arial" pitchFamily="34" charset="0"/>
            </a:endParaRPr>
          </a:p>
        </p:txBody>
      </p:sp>
      <p:sp>
        <p:nvSpPr>
          <p:cNvPr id="5" name="Прямоугольник 4"/>
          <p:cNvSpPr/>
          <p:nvPr/>
        </p:nvSpPr>
        <p:spPr>
          <a:xfrm>
            <a:off x="3286116" y="214290"/>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103425" name="Rectangle 1"/>
          <p:cNvSpPr>
            <a:spLocks noChangeArrowheads="1"/>
          </p:cNvSpPr>
          <p:nvPr/>
        </p:nvSpPr>
        <p:spPr bwMode="auto">
          <a:xfrm>
            <a:off x="142844" y="3807309"/>
            <a:ext cx="8715436" cy="2720745"/>
          </a:xfrm>
          <a:prstGeom prst="rect">
            <a:avLst/>
          </a:prstGeom>
          <a:noFill/>
          <a:ln w="9525">
            <a:noFill/>
            <a:miter lim="800000"/>
            <a:headEnd/>
            <a:tailEnd/>
          </a:ln>
          <a:effectLst/>
        </p:spPr>
        <p:txBody>
          <a:bodyPr anchor="ctr">
            <a:spAutoFit/>
          </a:bodyPr>
          <a:lstStyle/>
          <a:p>
            <a:pPr>
              <a:lnSpc>
                <a:spcPct val="70000"/>
              </a:lnSpc>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Pathogenesis</a:t>
            </a:r>
            <a:r>
              <a:rPr lang="ru-RU" sz="2800" dirty="0" smtClean="0">
                <a:ln>
                  <a:solidFill>
                    <a:srgbClr val="C00000"/>
                  </a:solidFill>
                </a:ln>
                <a:solidFill>
                  <a:srgbClr val="C00000"/>
                </a:solidFill>
                <a:latin typeface="Arial" pitchFamily="34" charset="0"/>
                <a:ea typeface="Times New Roman" pitchFamily="18" charset="0"/>
                <a:cs typeface="Arial" pitchFamily="34" charset="0"/>
              </a:rPr>
              <a:t> -</a:t>
            </a:r>
            <a:r>
              <a:rPr lang="en-US" sz="2800" dirty="0" smtClean="0">
                <a:ln>
                  <a:solidFill>
                    <a:srgbClr val="C00000"/>
                  </a:solidFill>
                </a:ln>
                <a:solidFill>
                  <a:srgbClr val="C00000"/>
                </a:solidFill>
                <a:latin typeface="Arial" pitchFamily="34" charset="0"/>
                <a:ea typeface="Times New Roman" pitchFamily="18" charset="0"/>
                <a:cs typeface="Arial" pitchFamily="34" charset="0"/>
              </a:rPr>
              <a:t> </a:t>
            </a:r>
            <a:r>
              <a:rPr lang="en-US" sz="2400" dirty="0" smtClean="0">
                <a:ln>
                  <a:solidFill>
                    <a:srgbClr val="C00000"/>
                  </a:solidFill>
                </a:ln>
                <a:solidFill>
                  <a:srgbClr val="7030A0"/>
                </a:solidFill>
                <a:latin typeface="Arial" pitchFamily="34" charset="0"/>
                <a:ea typeface="Times New Roman" pitchFamily="18" charset="0"/>
                <a:cs typeface="Arial" pitchFamily="34" charset="0"/>
              </a:rPr>
              <a:t>The damaging effect of various factors on the bronchial epithelium and the suppression of local defense factors are of paramount importance. Expressed anatomical changes arise and accumulate: hypertrophy of bronchial glands, an increase in the number of goblet cells and a sharp decrease in ciliate cells, an excessive amount of viscous glue secret.</a:t>
            </a:r>
          </a:p>
          <a:p>
            <a:pPr>
              <a:lnSpc>
                <a:spcPct val="70000"/>
              </a:lnSpc>
              <a:defRPr/>
            </a:pPr>
            <a:endParaRPr lang="en-US" sz="2400"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a:lnSpc>
                <a:spcPct val="70000"/>
              </a:lnSpc>
              <a:defRPr/>
            </a:pPr>
            <a:r>
              <a:rPr lang="en-US" sz="2400" dirty="0" smtClean="0">
                <a:ln>
                  <a:solidFill>
                    <a:srgbClr val="0000CC"/>
                  </a:solidFill>
                </a:ln>
                <a:solidFill>
                  <a:srgbClr val="7030A0"/>
                </a:solidFill>
                <a:latin typeface="Times New Roman" pitchFamily="18" charset="0"/>
                <a:ea typeface="Times New Roman" pitchFamily="18" charset="0"/>
                <a:cs typeface="Times New Roman" pitchFamily="18" charset="0"/>
              </a:rPr>
              <a:t>Ultimately, there is an irreversible obstruction of the bronchial tree, ventilation is disrupted and alveolar hypoxia occurs.</a:t>
            </a:r>
            <a:endParaRPr lang="ru-RU" sz="2400" dirty="0">
              <a:ln>
                <a:solidFill>
                  <a:srgbClr val="0000CC"/>
                </a:solidFill>
              </a:ln>
              <a:solidFill>
                <a:srgbClr val="7030A0"/>
              </a:solidFill>
              <a:latin typeface="Times New Roman" pitchFamily="18" charset="0"/>
              <a:ea typeface="Times New Roman" pitchFamily="18" charset="0"/>
              <a:cs typeface="Times New Roman" pitchFamily="18" charset="0"/>
            </a:endParaRPr>
          </a:p>
        </p:txBody>
      </p:sp>
      <p:pic>
        <p:nvPicPr>
          <p:cNvPr id="96261" name="Picture 1"/>
          <p:cNvPicPr>
            <a:picLocks noChangeAspect="1" noChangeArrowheads="1"/>
          </p:cNvPicPr>
          <p:nvPr/>
        </p:nvPicPr>
        <p:blipFill>
          <a:blip r:embed="rId2"/>
          <a:srcRect/>
          <a:stretch>
            <a:fillRect/>
          </a:stretch>
        </p:blipFill>
        <p:spPr bwMode="auto">
          <a:xfrm>
            <a:off x="7358063" y="1785938"/>
            <a:ext cx="1571625" cy="1209675"/>
          </a:xfrm>
          <a:prstGeom prst="rect">
            <a:avLst/>
          </a:prstGeom>
          <a:noFill/>
          <a:ln w="9525">
            <a:noFill/>
            <a:miter lim="800000"/>
            <a:headEnd/>
            <a:tailEnd/>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86891" y="142852"/>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pic>
        <p:nvPicPr>
          <p:cNvPr id="97282" name="Picture 1"/>
          <p:cNvPicPr>
            <a:picLocks noChangeAspect="1" noChangeArrowheads="1"/>
          </p:cNvPicPr>
          <p:nvPr/>
        </p:nvPicPr>
        <p:blipFill>
          <a:blip r:embed="rId2"/>
          <a:srcRect/>
          <a:stretch>
            <a:fillRect/>
          </a:stretch>
        </p:blipFill>
        <p:spPr bwMode="auto">
          <a:xfrm>
            <a:off x="8143875" y="785813"/>
            <a:ext cx="800100" cy="1209675"/>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104449" name="Rectangle 1"/>
          <p:cNvSpPr>
            <a:spLocks noChangeArrowheads="1"/>
          </p:cNvSpPr>
          <p:nvPr/>
        </p:nvSpPr>
        <p:spPr bwMode="auto">
          <a:xfrm>
            <a:off x="142844" y="571480"/>
            <a:ext cx="8929718" cy="5893921"/>
          </a:xfrm>
          <a:prstGeom prst="rect">
            <a:avLst/>
          </a:prstGeom>
          <a:noFill/>
          <a:ln w="9525">
            <a:noFill/>
            <a:miter lim="800000"/>
            <a:headEnd/>
            <a:tailEnd/>
          </a:ln>
          <a:effectLst/>
        </p:spPr>
        <p:txBody>
          <a:bodyPr anchor="ctr">
            <a:spAutoFit/>
          </a:bodyPr>
          <a:lstStyle/>
          <a:p>
            <a:pPr>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Classification</a:t>
            </a:r>
            <a:endParaRPr lang="ru-RU" sz="2800" b="1" dirty="0">
              <a:ln>
                <a:solidFill>
                  <a:srgbClr val="C00000"/>
                </a:solidFill>
              </a:ln>
              <a:solidFill>
                <a:srgbClr val="C00000"/>
              </a:solidFill>
              <a:latin typeface="Arial" pitchFamily="34" charset="0"/>
              <a:cs typeface="Arial" pitchFamily="34" charset="0"/>
            </a:endParaRPr>
          </a:p>
          <a:p>
            <a:pPr eaLnBrk="0" hangingPunct="0">
              <a:lnSpc>
                <a:spcPct val="70000"/>
              </a:lnSpc>
              <a:spcBef>
                <a:spcPts val="0"/>
              </a:spcBef>
              <a:defRPr/>
            </a:pPr>
            <a:r>
              <a:rPr lang="ru-RU" sz="2400" dirty="0">
                <a:ln>
                  <a:solidFill>
                    <a:srgbClr val="003300"/>
                  </a:solidFill>
                </a:ln>
                <a:solidFill>
                  <a:srgbClr val="006600"/>
                </a:solidFill>
                <a:latin typeface="Times New Roman" pitchFamily="18" charset="0"/>
                <a:ea typeface="Times New Roman" pitchFamily="18" charset="0"/>
                <a:cs typeface="Times New Roman" pitchFamily="18" charset="0"/>
              </a:rPr>
              <a:t>1. </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Basic forms</a:t>
            </a:r>
            <a:endParaRPr lang="ru-RU" sz="2400" dirty="0">
              <a:ln>
                <a:solidFill>
                  <a:srgbClr val="003300"/>
                </a:solidFill>
              </a:ln>
              <a:solidFill>
                <a:srgbClr val="006600"/>
              </a:solidFill>
              <a:latin typeface="Arial" pitchFamily="34" charset="0"/>
              <a:cs typeface="Arial" pitchFamily="34" charset="0"/>
            </a:endParaRPr>
          </a:p>
          <a:p>
            <a:pPr marL="714375" indent="-446088" eaLnBrk="0" hangingPunct="0">
              <a:lnSpc>
                <a:spcPct val="70000"/>
              </a:lnSpc>
              <a:spcBef>
                <a:spcPts val="600"/>
              </a:spcBef>
              <a:defRPr/>
            </a:pPr>
            <a:r>
              <a:rPr lang="ru-RU" sz="2400" dirty="0" smtClean="0">
                <a:ln>
                  <a:solidFill>
                    <a:srgbClr val="0000CC"/>
                  </a:solidFill>
                </a:ln>
                <a:solidFill>
                  <a:srgbClr val="002060"/>
                </a:solidFill>
                <a:latin typeface="Times New Roman" pitchFamily="18" charset="0"/>
                <a:ea typeface="Times New Roman" pitchFamily="18" charset="0"/>
                <a:cs typeface="Times New Roman" pitchFamily="18" charset="0"/>
              </a:rPr>
              <a:t>1.1</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Chronic simple (non-obstructive) bronchitis, without </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ventilation disorders.</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1.2 Chronic purulent (non-obstructive) bronchitis, with a constant or periodic discharge of purulent sputum and without ventilation disorders.</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1.3 Chronic obstructive bronchitis, with discharge of mucous sputum and persistent obstructive disorders.</a:t>
            </a:r>
          </a:p>
          <a:p>
            <a:pPr marL="714375" indent="-446088"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1.4 Chronic purulent-obstructive bronchitis, with discharge of purulent sputum and persistent obstructive disorders.</a:t>
            </a:r>
            <a:endParaRPr lang="ru-RU" sz="2400" dirty="0">
              <a:ln>
                <a:solidFill>
                  <a:srgbClr val="0000CC"/>
                </a:solidFill>
              </a:ln>
              <a:solidFill>
                <a:srgbClr val="002060"/>
              </a:solidFill>
              <a:latin typeface="Arial" pitchFamily="34" charset="0"/>
              <a:cs typeface="Arial" pitchFamily="34" charset="0"/>
            </a:endParaRPr>
          </a:p>
          <a:p>
            <a:pPr eaLnBrk="0" hangingPunct="0">
              <a:lnSpc>
                <a:spcPct val="70000"/>
              </a:lnSpc>
              <a:spcBef>
                <a:spcPts val="600"/>
              </a:spcBef>
              <a:defRPr/>
            </a:pPr>
            <a:r>
              <a:rPr lang="ru-RU" sz="2400" dirty="0">
                <a:ln>
                  <a:solidFill>
                    <a:srgbClr val="003300"/>
                  </a:solidFill>
                </a:ln>
                <a:solidFill>
                  <a:srgbClr val="006600"/>
                </a:solidFill>
                <a:latin typeface="Times New Roman" pitchFamily="18" charset="0"/>
                <a:ea typeface="Times New Roman" pitchFamily="18" charset="0"/>
                <a:cs typeface="Times New Roman" pitchFamily="18" charset="0"/>
              </a:rPr>
              <a:t>2. </a:t>
            </a:r>
            <a:r>
              <a:rPr lang="en-US" sz="2400" dirty="0" smtClean="0">
                <a:ln>
                  <a:solidFill>
                    <a:srgbClr val="003300"/>
                  </a:solidFill>
                </a:ln>
                <a:solidFill>
                  <a:srgbClr val="006600"/>
                </a:solidFill>
                <a:latin typeface="Times New Roman" pitchFamily="18" charset="0"/>
                <a:ea typeface="Times New Roman" pitchFamily="18" charset="0"/>
                <a:cs typeface="Times New Roman" pitchFamily="18" charset="0"/>
              </a:rPr>
              <a:t>Special forms</a:t>
            </a:r>
            <a:endParaRPr lang="ru-RU" sz="2400" dirty="0">
              <a:ln>
                <a:solidFill>
                  <a:srgbClr val="003300"/>
                </a:solidFill>
              </a:ln>
              <a:solidFill>
                <a:srgbClr val="006600"/>
              </a:solidFill>
              <a:latin typeface="Arial" pitchFamily="34" charset="0"/>
              <a:cs typeface="Arial" pitchFamily="34" charset="0"/>
            </a:endParaRPr>
          </a:p>
          <a:p>
            <a:pPr marL="534988" indent="-177800" eaLnBrk="0" hangingPunct="0">
              <a:lnSpc>
                <a:spcPct val="70000"/>
              </a:lnSpc>
              <a:spcBef>
                <a:spcPts val="600"/>
              </a:spcBef>
              <a:defRPr/>
            </a:pPr>
            <a:r>
              <a:rPr lang="ru-RU" sz="2400" dirty="0" smtClean="0">
                <a:ln>
                  <a:solidFill>
                    <a:srgbClr val="0000CC"/>
                  </a:solidFill>
                </a:ln>
                <a:solidFill>
                  <a:srgbClr val="002060"/>
                </a:solidFill>
                <a:latin typeface="Times New Roman" pitchFamily="18" charset="0"/>
                <a:ea typeface="Times New Roman" pitchFamily="18" charset="0"/>
                <a:cs typeface="Times New Roman" pitchFamily="18" charset="0"/>
              </a:rPr>
              <a:t>2.1</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Hemorrhagic chronic bronchitis.</a:t>
            </a:r>
          </a:p>
          <a:p>
            <a:pPr marL="534988" indent="-177800" eaLnBrk="0" hangingPunct="0">
              <a:lnSpc>
                <a:spcPct val="70000"/>
              </a:lnSpc>
              <a:spcBef>
                <a:spcPts val="600"/>
              </a:spcBef>
              <a:defRPr/>
            </a:pP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2.2 </a:t>
            </a:r>
            <a:r>
              <a:rPr lang="en-US" sz="2400" dirty="0" err="1" smtClean="0">
                <a:ln>
                  <a:solidFill>
                    <a:srgbClr val="0000CC"/>
                  </a:solidFill>
                </a:ln>
                <a:solidFill>
                  <a:srgbClr val="002060"/>
                </a:solidFill>
                <a:latin typeface="Times New Roman" pitchFamily="18" charset="0"/>
                <a:ea typeface="Times New Roman" pitchFamily="18" charset="0"/>
                <a:cs typeface="Times New Roman" pitchFamily="18" charset="0"/>
              </a:rPr>
              <a:t>Fibrinous</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chronic bronchitis.</a:t>
            </a:r>
          </a:p>
          <a:p>
            <a:pPr marL="534988" indent="-177800" eaLnBrk="0" hangingPunct="0">
              <a:lnSpc>
                <a:spcPct val="70000"/>
              </a:lnSpc>
              <a:spcBef>
                <a:spcPts val="600"/>
              </a:spcBef>
              <a:defRPr/>
            </a:pPr>
            <a:r>
              <a:rPr lang="en-US" sz="2400" u="sng" dirty="0" smtClean="0">
                <a:ln>
                  <a:solidFill>
                    <a:srgbClr val="0000CC"/>
                  </a:solidFill>
                </a:ln>
                <a:solidFill>
                  <a:srgbClr val="C00000"/>
                </a:solidFill>
                <a:latin typeface="Times New Roman" pitchFamily="18" charset="0"/>
                <a:ea typeface="Times New Roman" pitchFamily="18" charset="0"/>
                <a:cs typeface="Times New Roman" pitchFamily="18" charset="0"/>
              </a:rPr>
              <a:t>In the course of the disease: </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latent, with rare exacerbations, with frequent exacerbations, continuously recurring.</a:t>
            </a:r>
          </a:p>
          <a:p>
            <a:pPr marL="534988" indent="-177800" eaLnBrk="0" hangingPunct="0">
              <a:lnSpc>
                <a:spcPct val="70000"/>
              </a:lnSpc>
              <a:spcBef>
                <a:spcPts val="600"/>
              </a:spcBef>
              <a:defRPr/>
            </a:pPr>
            <a:r>
              <a:rPr lang="en-US" sz="2400" u="sng" dirty="0" smtClean="0">
                <a:ln>
                  <a:solidFill>
                    <a:srgbClr val="0000CC"/>
                  </a:solidFill>
                </a:ln>
                <a:solidFill>
                  <a:srgbClr val="C00000"/>
                </a:solidFill>
                <a:latin typeface="Times New Roman" pitchFamily="18" charset="0"/>
                <a:ea typeface="Times New Roman" pitchFamily="18" charset="0"/>
                <a:cs typeface="Times New Roman" pitchFamily="18" charset="0"/>
              </a:rPr>
              <a:t>In phase: </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exacerbation, remission</a:t>
            </a:r>
          </a:p>
          <a:p>
            <a:pPr marL="534988" indent="-177800" eaLnBrk="0" hangingPunct="0">
              <a:lnSpc>
                <a:spcPct val="70000"/>
              </a:lnSpc>
              <a:spcBef>
                <a:spcPts val="600"/>
              </a:spcBef>
              <a:defRPr/>
            </a:pPr>
            <a:r>
              <a:rPr lang="en-US" sz="2400" u="sng" dirty="0" smtClean="0">
                <a:ln>
                  <a:solidFill>
                    <a:srgbClr val="0000CC"/>
                  </a:solidFill>
                </a:ln>
                <a:solidFill>
                  <a:srgbClr val="C00000"/>
                </a:solidFill>
                <a:latin typeface="Times New Roman" pitchFamily="18" charset="0"/>
                <a:ea typeface="Times New Roman" pitchFamily="18" charset="0"/>
                <a:cs typeface="Times New Roman" pitchFamily="18" charset="0"/>
              </a:rPr>
              <a:t>Complications: </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emphysema, </a:t>
            </a:r>
            <a:r>
              <a:rPr lang="en-US" sz="2400" dirty="0" err="1" smtClean="0">
                <a:ln>
                  <a:solidFill>
                    <a:srgbClr val="0000CC"/>
                  </a:solidFill>
                </a:ln>
                <a:solidFill>
                  <a:srgbClr val="002060"/>
                </a:solidFill>
                <a:latin typeface="Times New Roman" pitchFamily="18" charset="0"/>
                <a:ea typeface="Times New Roman" pitchFamily="18" charset="0"/>
                <a:cs typeface="Times New Roman" pitchFamily="18" charset="0"/>
              </a:rPr>
              <a:t>hemoptysis</a:t>
            </a:r>
            <a:r>
              <a:rPr lang="en-US" sz="2400" dirty="0" smtClean="0">
                <a:ln>
                  <a:solidFill>
                    <a:srgbClr val="0000CC"/>
                  </a:solidFill>
                </a:ln>
                <a:solidFill>
                  <a:srgbClr val="002060"/>
                </a:solidFill>
                <a:latin typeface="Times New Roman" pitchFamily="18" charset="0"/>
                <a:ea typeface="Times New Roman" pitchFamily="18" charset="0"/>
                <a:cs typeface="Times New Roman" pitchFamily="18" charset="0"/>
              </a:rPr>
              <a:t>, respiratory failure, pulmonary hypertension</a:t>
            </a:r>
            <a:endParaRPr lang="ru-RU" sz="2400" dirty="0">
              <a:ln>
                <a:solidFill>
                  <a:srgbClr val="0000CC"/>
                </a:solidFill>
              </a:ln>
              <a:solidFill>
                <a:srgbClr val="0070C0"/>
              </a:solidFill>
              <a:latin typeface="Arial" pitchFamily="34" charset="0"/>
              <a:cs typeface="Arial"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3286116" y="214290"/>
            <a:ext cx="50561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104449" name="Rectangle 1"/>
          <p:cNvSpPr>
            <a:spLocks noChangeArrowheads="1"/>
          </p:cNvSpPr>
          <p:nvPr/>
        </p:nvSpPr>
        <p:spPr bwMode="auto">
          <a:xfrm>
            <a:off x="214282" y="1214422"/>
            <a:ext cx="8643998" cy="5041380"/>
          </a:xfrm>
          <a:prstGeom prst="rect">
            <a:avLst/>
          </a:prstGeom>
          <a:noFill/>
          <a:ln w="9525">
            <a:noFill/>
            <a:miter lim="800000"/>
            <a:headEnd/>
            <a:tailEnd/>
          </a:ln>
          <a:effectLst/>
        </p:spPr>
        <p:txBody>
          <a:bodyPr anchor="ctr">
            <a:spAutoFit/>
          </a:bodyPr>
          <a:lstStyle/>
          <a:p>
            <a:pPr indent="107950" eaLnBrk="0" hangingPunct="0">
              <a:lnSpc>
                <a:spcPct val="70000"/>
              </a:lnSpc>
              <a:defRPr/>
            </a:pPr>
            <a:r>
              <a:rPr lang="en-US"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Complaints</a:t>
            </a:r>
            <a:r>
              <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endParaRPr lang="ru-RU" sz="2400" dirty="0">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Cough</a:t>
            </a:r>
            <a:r>
              <a:rPr lang="ru-RU"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0000CC"/>
                  </a:solidFill>
                </a:ln>
                <a:solidFill>
                  <a:srgbClr val="C00000"/>
                </a:solidFill>
                <a:latin typeface="Times New Roman" pitchFamily="18" charset="0"/>
                <a:ea typeface="Times New Roman" pitchFamily="18" charset="0"/>
                <a:cs typeface="Times New Roman" pitchFamily="18" charset="0"/>
              </a:rPr>
              <a:t>— </a:t>
            </a:r>
            <a:endParaRPr lang="ru-RU" sz="2400" dirty="0">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at the beginning of the disease - in the morning, accompanied by the separation of a small amount of sputum, intensified in the cold and damp season</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in the future - cough gradually increases, is noted throughout the day and at night, as well as in all seasons.</a:t>
            </a:r>
          </a:p>
          <a:p>
            <a:pPr indent="107950" eaLnBrk="0" hangingPunct="0">
              <a:lnSpc>
                <a:spcPct val="70000"/>
              </a:lnSpc>
              <a:spcBef>
                <a:spcPts val="600"/>
              </a:spcBef>
              <a:defRPr/>
            </a:pPr>
            <a:r>
              <a:rPr lang="en-US"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Spitting</a:t>
            </a:r>
            <a:r>
              <a:rPr lang="ru-RU"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0000CC"/>
                  </a:solidFill>
                </a:ln>
                <a:solidFill>
                  <a:srgbClr val="C00000"/>
                </a:solidFill>
                <a:latin typeface="Times New Roman" pitchFamily="18" charset="0"/>
                <a:ea typeface="Times New Roman" pitchFamily="18" charset="0"/>
                <a:cs typeface="Times New Roman" pitchFamily="18" charset="0"/>
              </a:rPr>
              <a:t>— </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in the early stages of sparse sputum mucous character</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in the future appears </a:t>
            </a:r>
            <a:r>
              <a:rPr lang="en-US" sz="2000" b="1" dirty="0" err="1"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mucopurulent</a:t>
            </a: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and purulent sputum, the progression of chronic bronchitis leads to a constant secretion of purulent sputum</a:t>
            </a:r>
          </a:p>
          <a:p>
            <a:pPr indent="107950" eaLnBrk="0" hangingPunct="0">
              <a:lnSpc>
                <a:spcPct val="70000"/>
              </a:lnSpc>
              <a:spcBef>
                <a:spcPts val="600"/>
              </a:spcBef>
              <a:defRPr/>
            </a:pPr>
            <a:r>
              <a:rPr lang="en-US" sz="20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 sputum is deteriorating in wet weather or after drinking alcohol and gradually the amount of sputum increases and usually does not exceed 50 ml/day.</a:t>
            </a:r>
          </a:p>
          <a:p>
            <a:pPr indent="107950" eaLnBrk="0" hangingPunct="0">
              <a:lnSpc>
                <a:spcPct val="70000"/>
              </a:lnSpc>
              <a:spcBef>
                <a:spcPts val="600"/>
              </a:spcBef>
              <a:defRPr/>
            </a:pPr>
            <a:r>
              <a:rPr lang="en-US" sz="2400" b="1" i="1" dirty="0" err="1" smtClean="0">
                <a:ln>
                  <a:solidFill>
                    <a:srgbClr val="0000CC"/>
                  </a:solidFill>
                </a:ln>
                <a:solidFill>
                  <a:srgbClr val="C00000"/>
                </a:solidFill>
                <a:latin typeface="Times New Roman" pitchFamily="18" charset="0"/>
                <a:ea typeface="Times New Roman" pitchFamily="18" charset="0"/>
                <a:cs typeface="Times New Roman" pitchFamily="18" charset="0"/>
              </a:rPr>
              <a:t>Dyspnea</a:t>
            </a:r>
            <a:r>
              <a:rPr lang="ru-RU" sz="24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0000CC"/>
                  </a:solidFill>
                </a:ln>
                <a:solidFill>
                  <a:srgbClr val="C00000"/>
                </a:solidFill>
                <a:latin typeface="Times New Roman" pitchFamily="18" charset="0"/>
                <a:ea typeface="Times New Roman" pitchFamily="18" charset="0"/>
                <a:cs typeface="Times New Roman" pitchFamily="18" charset="0"/>
              </a:rPr>
              <a:t>— </a:t>
            </a:r>
          </a:p>
          <a:p>
            <a:pPr marL="357188" indent="-357188" eaLnBrk="0" hangingPunct="0">
              <a:lnSpc>
                <a:spcPct val="70000"/>
              </a:lnSpc>
              <a:spcBef>
                <a:spcPts val="600"/>
              </a:spcBef>
              <a:buFont typeface="Wingdings" pitchFamily="2" charset="2"/>
              <a:buChar char="v"/>
              <a:defRPr/>
            </a:pPr>
            <a:r>
              <a:rPr lang="en-US" sz="2400" dirty="0" smtClean="0">
                <a:ln>
                  <a:solidFill>
                    <a:srgbClr val="006600"/>
                  </a:solidFill>
                </a:ln>
                <a:solidFill>
                  <a:srgbClr val="006600"/>
                </a:solidFill>
                <a:latin typeface="Arial" pitchFamily="34" charset="0"/>
                <a:cs typeface="Arial" pitchFamily="34" charset="0"/>
              </a:rPr>
              <a:t>at the beginning - </a:t>
            </a:r>
            <a:r>
              <a:rPr lang="en-US" sz="2400" dirty="0" err="1" smtClean="0">
                <a:ln>
                  <a:solidFill>
                    <a:srgbClr val="006600"/>
                  </a:solidFill>
                </a:ln>
                <a:solidFill>
                  <a:srgbClr val="006600"/>
                </a:solidFill>
                <a:latin typeface="Arial" pitchFamily="34" charset="0"/>
                <a:cs typeface="Arial" pitchFamily="34" charset="0"/>
              </a:rPr>
              <a:t>dyspnea</a:t>
            </a:r>
            <a:r>
              <a:rPr lang="en-US" sz="2400" dirty="0" smtClean="0">
                <a:ln>
                  <a:solidFill>
                    <a:srgbClr val="006600"/>
                  </a:solidFill>
                </a:ln>
                <a:solidFill>
                  <a:srgbClr val="006600"/>
                </a:solidFill>
                <a:latin typeface="Arial" pitchFamily="34" charset="0"/>
                <a:cs typeface="Arial" pitchFamily="34" charset="0"/>
              </a:rPr>
              <a:t> occurs only with considerable physical exertion</a:t>
            </a:r>
          </a:p>
          <a:p>
            <a:pPr marL="357188" indent="-357188" eaLnBrk="0" hangingPunct="0">
              <a:lnSpc>
                <a:spcPct val="70000"/>
              </a:lnSpc>
              <a:spcBef>
                <a:spcPts val="600"/>
              </a:spcBef>
              <a:buFont typeface="Wingdings" pitchFamily="2" charset="2"/>
              <a:buChar char="v"/>
              <a:defRPr/>
            </a:pPr>
            <a:r>
              <a:rPr lang="en-US" sz="2400" dirty="0" smtClean="0">
                <a:ln>
                  <a:solidFill>
                    <a:srgbClr val="006600"/>
                  </a:solidFill>
                </a:ln>
                <a:solidFill>
                  <a:srgbClr val="006600"/>
                </a:solidFill>
                <a:latin typeface="Arial" pitchFamily="34" charset="0"/>
                <a:cs typeface="Arial" pitchFamily="34" charset="0"/>
              </a:rPr>
              <a:t>gradually increases over a number of years</a:t>
            </a:r>
            <a:endParaRPr lang="ru-RU" sz="2400" dirty="0">
              <a:ln>
                <a:solidFill>
                  <a:srgbClr val="006600"/>
                </a:solidFill>
              </a:ln>
              <a:solidFill>
                <a:srgbClr val="006600"/>
              </a:solidFill>
              <a:latin typeface="Arial" pitchFamily="34" charset="0"/>
              <a:cs typeface="Arial" pitchFamily="34" charset="0"/>
            </a:endParaRPr>
          </a:p>
        </p:txBody>
      </p:sp>
      <p:sp>
        <p:nvSpPr>
          <p:cNvPr id="6" name="Прямоугольник 5"/>
          <p:cNvSpPr/>
          <p:nvPr/>
        </p:nvSpPr>
        <p:spPr>
          <a:xfrm>
            <a:off x="285720" y="714356"/>
            <a:ext cx="1479892" cy="584775"/>
          </a:xfrm>
          <a:prstGeom prst="rect">
            <a:avLst/>
          </a:prstGeom>
        </p:spPr>
        <p:txBody>
          <a:bodyPr wrap="none">
            <a:spAutoFit/>
          </a:bodyPr>
          <a:lstStyle/>
          <a:p>
            <a:pPr indent="107950" algn="just" eaLnBrk="0" hangingPunct="0">
              <a:defRPr/>
            </a:pPr>
            <a:r>
              <a:rPr lang="en-US" sz="3200" b="1" i="1" dirty="0" smtClean="0">
                <a:ln>
                  <a:solidFill>
                    <a:srgbClr val="C00000"/>
                  </a:solidFill>
                </a:ln>
                <a:solidFill>
                  <a:srgbClr val="FF0000"/>
                </a:solidFill>
                <a:latin typeface="Times New Roman" pitchFamily="18" charset="0"/>
                <a:cs typeface="Times New Roman" pitchFamily="18" charset="0"/>
              </a:rPr>
              <a:t>Clinics</a:t>
            </a:r>
            <a:endParaRPr lang="ru-RU" sz="3200" dirty="0">
              <a:ln>
                <a:solidFill>
                  <a:srgbClr val="C00000"/>
                </a:solidFill>
              </a:ln>
              <a:solidFill>
                <a:srgbClr val="FF0000"/>
              </a:solidFill>
              <a:latin typeface="Arial" pitchFamily="34" charset="0"/>
              <a:cs typeface="Arial" pitchFamily="34" charset="0"/>
            </a:endParaRPr>
          </a:p>
        </p:txBody>
      </p:sp>
      <p:pic>
        <p:nvPicPr>
          <p:cNvPr id="98309" name="Picture 1"/>
          <p:cNvPicPr>
            <a:picLocks noChangeAspect="1" noChangeArrowheads="1"/>
          </p:cNvPicPr>
          <p:nvPr/>
        </p:nvPicPr>
        <p:blipFill>
          <a:blip r:embed="rId2"/>
          <a:srcRect/>
          <a:stretch>
            <a:fillRect/>
          </a:stretch>
        </p:blipFill>
        <p:spPr bwMode="auto">
          <a:xfrm>
            <a:off x="7786688" y="785813"/>
            <a:ext cx="1104900" cy="1104900"/>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3286116" y="214290"/>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6" name="Прямоугольник 5"/>
          <p:cNvSpPr/>
          <p:nvPr/>
        </p:nvSpPr>
        <p:spPr>
          <a:xfrm>
            <a:off x="285720" y="571480"/>
            <a:ext cx="2723823" cy="584775"/>
          </a:xfrm>
          <a:prstGeom prst="rect">
            <a:avLst/>
          </a:prstGeom>
        </p:spPr>
        <p:txBody>
          <a:bodyPr wrap="none">
            <a:spAutoFit/>
          </a:bodyPr>
          <a:lstStyle/>
          <a:p>
            <a:pPr indent="107950" algn="just" eaLnBrk="0" hangingPunct="0">
              <a:defRPr/>
            </a:pPr>
            <a:r>
              <a:rPr lang="ru-RU" sz="3200" b="1" i="1" dirty="0" err="1">
                <a:ln>
                  <a:solidFill>
                    <a:srgbClr val="C00000"/>
                  </a:solidFill>
                </a:ln>
                <a:solidFill>
                  <a:srgbClr val="C00000"/>
                </a:solidFill>
                <a:latin typeface="Times New Roman" pitchFamily="18" charset="0"/>
                <a:ea typeface="Times New Roman" pitchFamily="18" charset="0"/>
                <a:cs typeface="Times New Roman" pitchFamily="18" charset="0"/>
              </a:rPr>
              <a:t>Status</a:t>
            </a:r>
            <a:r>
              <a:rPr lang="ru-RU" sz="3200" b="1" i="1" dirty="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3200" b="1" i="1" dirty="0" err="1">
                <a:ln>
                  <a:solidFill>
                    <a:srgbClr val="C00000"/>
                  </a:solidFill>
                </a:ln>
                <a:solidFill>
                  <a:srgbClr val="C00000"/>
                </a:solidFill>
                <a:latin typeface="Times New Roman" pitchFamily="18" charset="0"/>
                <a:ea typeface="Times New Roman" pitchFamily="18" charset="0"/>
                <a:cs typeface="Times New Roman" pitchFamily="18" charset="0"/>
              </a:rPr>
              <a:t>presens</a:t>
            </a:r>
            <a:endParaRPr lang="ru-RU" sz="3200" b="1" dirty="0">
              <a:ln>
                <a:solidFill>
                  <a:srgbClr val="C00000"/>
                </a:solidFill>
              </a:ln>
              <a:solidFill>
                <a:srgbClr val="C00000"/>
              </a:solidFill>
              <a:latin typeface="Arial" pitchFamily="34" charset="0"/>
              <a:cs typeface="Arial" pitchFamily="34" charset="0"/>
            </a:endParaRPr>
          </a:p>
        </p:txBody>
      </p:sp>
      <p:sp>
        <p:nvSpPr>
          <p:cNvPr id="32769" name="Rectangle 1"/>
          <p:cNvSpPr>
            <a:spLocks noChangeArrowheads="1"/>
          </p:cNvSpPr>
          <p:nvPr/>
        </p:nvSpPr>
        <p:spPr bwMode="auto">
          <a:xfrm>
            <a:off x="142844" y="1071546"/>
            <a:ext cx="8715404" cy="5620000"/>
          </a:xfrm>
          <a:prstGeom prst="rect">
            <a:avLst/>
          </a:prstGeom>
          <a:noFill/>
          <a:ln w="9525">
            <a:noFill/>
            <a:miter lim="800000"/>
            <a:headEnd/>
            <a:tailEnd/>
          </a:ln>
          <a:effectLst/>
        </p:spPr>
        <p:txBody>
          <a:bodyPr anchor="ctr">
            <a:spAutoFit/>
          </a:bodyPr>
          <a:lstStyle/>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solidFill>
                  <a:srgbClr val="C00000"/>
                </a:solidFill>
                <a:latin typeface="Times New Roman" pitchFamily="18" charset="0"/>
                <a:ea typeface="Times New Roman" pitchFamily="18" charset="0"/>
                <a:cs typeface="Times New Roman" pitchFamily="18" charset="0"/>
              </a:rPr>
              <a:t>It is noted: </a:t>
            </a:r>
            <a:r>
              <a:rPr lang="en-US" sz="2400" b="1" dirty="0" smtClean="0">
                <a:ln>
                  <a:solidFill>
                    <a:srgbClr val="7030A0"/>
                  </a:solidFill>
                </a:ln>
                <a:latin typeface="Times New Roman" pitchFamily="18" charset="0"/>
                <a:ea typeface="Times New Roman" pitchFamily="18" charset="0"/>
                <a:cs typeface="Times New Roman" pitchFamily="18" charset="0"/>
              </a:rPr>
              <a:t>pallor of the skin, </a:t>
            </a:r>
            <a:r>
              <a:rPr lang="en-US" sz="2400" b="1" dirty="0" err="1" smtClean="0">
                <a:ln>
                  <a:solidFill>
                    <a:srgbClr val="7030A0"/>
                  </a:solidFill>
                </a:ln>
                <a:latin typeface="Times New Roman" pitchFamily="18" charset="0"/>
                <a:ea typeface="Times New Roman" pitchFamily="18" charset="0"/>
                <a:cs typeface="Times New Roman" pitchFamily="18" charset="0"/>
              </a:rPr>
              <a:t>acrocyanosis</a:t>
            </a:r>
            <a:r>
              <a:rPr lang="en-US" sz="2400" b="1" dirty="0" smtClean="0">
                <a:ln>
                  <a:solidFill>
                    <a:srgbClr val="7030A0"/>
                  </a:solidFill>
                </a:ln>
                <a:latin typeface="Times New Roman" pitchFamily="18" charset="0"/>
                <a:ea typeface="Times New Roman" pitchFamily="18" charset="0"/>
                <a:cs typeface="Times New Roman" pitchFamily="18" charset="0"/>
              </a:rPr>
              <a:t>, in far-gone cases</a:t>
            </a:r>
            <a:r>
              <a:rPr lang="ru-RU" sz="2400" b="1" dirty="0" smtClean="0">
                <a:ln>
                  <a:solidFill>
                    <a:srgbClr val="7030A0"/>
                  </a:solidFill>
                </a:ln>
                <a:latin typeface="Times New Roman" pitchFamily="18" charset="0"/>
                <a:ea typeface="Times New Roman" pitchFamily="18" charset="0"/>
                <a:cs typeface="Times New Roman" pitchFamily="18" charset="0"/>
              </a:rPr>
              <a:t> -</a:t>
            </a:r>
            <a:r>
              <a:rPr lang="en-US" sz="2400" b="1" dirty="0" smtClean="0">
                <a:ln>
                  <a:solidFill>
                    <a:srgbClr val="7030A0"/>
                  </a:solidFill>
                </a:ln>
                <a:latin typeface="Times New Roman" pitchFamily="18" charset="0"/>
                <a:ea typeface="Times New Roman" pitchFamily="18" charset="0"/>
                <a:cs typeface="Times New Roman" pitchFamily="18" charset="0"/>
              </a:rPr>
              <a:t> swelling of the lower limbs</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the shape of the chest - barrel (emphysematous)</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chest excursion is limited</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voice jitter evenly - weakened</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percussion sound - box shade</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the lower borders of the lungs are omitted, the mobility of the lower edge</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with auscultation of the lungs - prolonged exhalation</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breathing is hard, and when developing </a:t>
            </a:r>
            <a:endParaRPr lang="ru-RU" sz="2400" b="1" dirty="0" smtClean="0">
              <a:ln>
                <a:solidFill>
                  <a:srgbClr val="7030A0"/>
                </a:solidFill>
              </a:ln>
              <a:latin typeface="Times New Roman" pitchFamily="18" charset="0"/>
              <a:ea typeface="Times New Roman" pitchFamily="18" charset="0"/>
              <a:cs typeface="Times New Roman" pitchFamily="18" charset="0"/>
            </a:endParaRPr>
          </a:p>
          <a:p>
            <a:pPr marL="357188" indent="-357188" algn="just" eaLnBrk="0" hangingPunct="0">
              <a:lnSpc>
                <a:spcPct val="70000"/>
              </a:lnSpc>
              <a:spcBef>
                <a:spcPts val="300"/>
              </a:spcBef>
              <a:tabLst>
                <a:tab pos="144463" algn="l"/>
              </a:tabLst>
              <a:defRPr/>
            </a:pPr>
            <a:r>
              <a:rPr lang="ru-RU" sz="2400" b="1" dirty="0" smtClean="0">
                <a:ln>
                  <a:solidFill>
                    <a:srgbClr val="7030A0"/>
                  </a:solidFill>
                </a:ln>
                <a:latin typeface="Times New Roman" pitchFamily="18" charset="0"/>
                <a:ea typeface="Times New Roman" pitchFamily="18" charset="0"/>
                <a:cs typeface="Times New Roman" pitchFamily="18" charset="0"/>
              </a:rPr>
              <a:t>     </a:t>
            </a:r>
            <a:r>
              <a:rPr lang="en-US" sz="2400" b="1" dirty="0" smtClean="0">
                <a:ln>
                  <a:solidFill>
                    <a:srgbClr val="7030A0"/>
                  </a:solidFill>
                </a:ln>
                <a:latin typeface="Times New Roman" pitchFamily="18" charset="0"/>
                <a:ea typeface="Times New Roman" pitchFamily="18" charset="0"/>
                <a:cs typeface="Times New Roman" pitchFamily="18" charset="0"/>
              </a:rPr>
              <a:t>emphysema, respiration is a weakened vesicular</a:t>
            </a:r>
          </a:p>
          <a:p>
            <a:pPr marL="357188" indent="-357188" algn="just" eaLnBrk="0" hangingPunct="0">
              <a:lnSpc>
                <a:spcPct val="70000"/>
              </a:lnSpc>
              <a:spcBef>
                <a:spcPts val="300"/>
              </a:spcBef>
              <a:buFont typeface="Wingdings" pitchFamily="2" charset="2"/>
              <a:buChar char="ü"/>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adverse respiratory wheezing - dry wheezing</a:t>
            </a:r>
          </a:p>
          <a:p>
            <a:pPr marL="357188" indent="-357188" algn="just" eaLnBrk="0" hangingPunct="0">
              <a:lnSpc>
                <a:spcPct val="70000"/>
              </a:lnSpc>
              <a:spcBef>
                <a:spcPts val="300"/>
              </a:spcBef>
              <a:tabLst>
                <a:tab pos="144463" algn="l"/>
              </a:tabLst>
              <a:defRPr/>
            </a:pPr>
            <a:r>
              <a:rPr lang="en-US" sz="2400" b="1" dirty="0" smtClean="0">
                <a:ln>
                  <a:solidFill>
                    <a:srgbClr val="7030A0"/>
                  </a:solidFill>
                </a:ln>
                <a:solidFill>
                  <a:srgbClr val="C00000"/>
                </a:solidFill>
                <a:latin typeface="Times New Roman" pitchFamily="18" charset="0"/>
                <a:ea typeface="Times New Roman" pitchFamily="18" charset="0"/>
                <a:cs typeface="Times New Roman" pitchFamily="18" charset="0"/>
              </a:rPr>
              <a:t>When examining the cardiovascular system: </a:t>
            </a:r>
            <a:r>
              <a:rPr lang="en-US" sz="2400" b="1" dirty="0" smtClean="0">
                <a:ln>
                  <a:solidFill>
                    <a:srgbClr val="7030A0"/>
                  </a:solidFill>
                </a:ln>
                <a:latin typeface="Times New Roman" pitchFamily="18" charset="0"/>
                <a:ea typeface="Times New Roman" pitchFamily="18" charset="0"/>
                <a:cs typeface="Times New Roman" pitchFamily="18" charset="0"/>
              </a:rPr>
              <a:t>sinus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     tachycardia, heart tones muffled, accent of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     2nd tone on pulmonary artery</a:t>
            </a:r>
          </a:p>
          <a:p>
            <a:pPr marL="357188" indent="-357188" algn="just" eaLnBrk="0" hangingPunct="0">
              <a:lnSpc>
                <a:spcPct val="70000"/>
              </a:lnSpc>
              <a:spcBef>
                <a:spcPts val="300"/>
              </a:spcBef>
              <a:tabLst>
                <a:tab pos="144463" algn="l"/>
              </a:tabLst>
              <a:defRPr/>
            </a:pPr>
            <a:r>
              <a:rPr lang="en-US" sz="2400" b="1" dirty="0" smtClean="0">
                <a:ln>
                  <a:solidFill>
                    <a:srgbClr val="7030A0"/>
                  </a:solidFill>
                </a:ln>
                <a:solidFill>
                  <a:srgbClr val="C00000"/>
                </a:solidFill>
                <a:latin typeface="Times New Roman" pitchFamily="18" charset="0"/>
                <a:ea typeface="Times New Roman" pitchFamily="18" charset="0"/>
                <a:cs typeface="Times New Roman" pitchFamily="18" charset="0"/>
              </a:rPr>
              <a:t>Examination of external respiratory function </a:t>
            </a:r>
            <a:r>
              <a:rPr lang="en-US" sz="2400" b="1" dirty="0" smtClean="0">
                <a:ln>
                  <a:solidFill>
                    <a:srgbClr val="7030A0"/>
                  </a:solidFill>
                </a:ln>
                <a:latin typeface="Times New Roman" pitchFamily="18" charset="0"/>
                <a:ea typeface="Times New Roman" pitchFamily="18" charset="0"/>
                <a:cs typeface="Times New Roman" pitchFamily="18" charset="0"/>
              </a:rPr>
              <a:t>–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obstructive type</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X-ray of the lungs - deformation of the </a:t>
            </a:r>
          </a:p>
          <a:p>
            <a:pPr marL="357188" indent="-357188" algn="just" eaLnBrk="0" hangingPunct="0">
              <a:lnSpc>
                <a:spcPct val="70000"/>
              </a:lnSpc>
              <a:spcBef>
                <a:spcPts val="300"/>
              </a:spcBef>
              <a:tabLst>
                <a:tab pos="144463" algn="l"/>
              </a:tabLst>
              <a:defRPr/>
            </a:pPr>
            <a:r>
              <a:rPr lang="en-US" sz="2400" b="1" dirty="0" smtClean="0">
                <a:ln>
                  <a:solidFill>
                    <a:srgbClr val="7030A0"/>
                  </a:solidFill>
                </a:ln>
                <a:latin typeface="Times New Roman" pitchFamily="18" charset="0"/>
                <a:ea typeface="Times New Roman" pitchFamily="18" charset="0"/>
                <a:cs typeface="Times New Roman" pitchFamily="18" charset="0"/>
              </a:rPr>
              <a:t>pulmonary picture, diffuse </a:t>
            </a:r>
            <a:r>
              <a:rPr lang="en-US" sz="2400" b="1" dirty="0" err="1" smtClean="0">
                <a:ln>
                  <a:solidFill>
                    <a:srgbClr val="7030A0"/>
                  </a:solidFill>
                </a:ln>
                <a:latin typeface="Times New Roman" pitchFamily="18" charset="0"/>
                <a:ea typeface="Times New Roman" pitchFamily="18" charset="0"/>
                <a:cs typeface="Times New Roman" pitchFamily="18" charset="0"/>
              </a:rPr>
              <a:t>pneumofibrosis</a:t>
            </a:r>
            <a:r>
              <a:rPr lang="en-US" sz="2400" b="1" dirty="0" smtClean="0">
                <a:ln>
                  <a:solidFill>
                    <a:srgbClr val="7030A0"/>
                  </a:solidFill>
                </a:ln>
                <a:latin typeface="Times New Roman" pitchFamily="18" charset="0"/>
                <a:ea typeface="Times New Roman" pitchFamily="18" charset="0"/>
                <a:cs typeface="Times New Roman" pitchFamily="18" charset="0"/>
              </a:rPr>
              <a:t>, emphysema</a:t>
            </a:r>
            <a:endParaRPr lang="ru-RU" sz="2400" b="1" dirty="0" smtClean="0">
              <a:ln>
                <a:solidFill>
                  <a:srgbClr val="7030A0"/>
                </a:solidFill>
              </a:ln>
              <a:latin typeface="Times New Roman" pitchFamily="18" charset="0"/>
              <a:ea typeface="Times New Roman" pitchFamily="18" charset="0"/>
              <a:cs typeface="Times New Roman" pitchFamily="18" charset="0"/>
            </a:endParaRPr>
          </a:p>
        </p:txBody>
      </p:sp>
      <p:cxnSp>
        <p:nvCxnSpPr>
          <p:cNvPr id="9" name="Прямая со стрелкой 8"/>
          <p:cNvCxnSpPr/>
          <p:nvPr/>
        </p:nvCxnSpPr>
        <p:spPr>
          <a:xfrm rot="5400000">
            <a:off x="8680450" y="2963863"/>
            <a:ext cx="214313" cy="158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99334" name="Picture 2"/>
          <p:cNvPicPr>
            <a:picLocks noChangeAspect="1" noChangeArrowheads="1"/>
          </p:cNvPicPr>
          <p:nvPr/>
        </p:nvPicPr>
        <p:blipFill>
          <a:blip r:embed="rId2"/>
          <a:srcRect/>
          <a:stretch>
            <a:fillRect/>
          </a:stretch>
        </p:blipFill>
        <p:spPr bwMode="auto">
          <a:xfrm>
            <a:off x="7215188" y="3705225"/>
            <a:ext cx="1643062" cy="1509713"/>
          </a:xfrm>
          <a:prstGeom prst="rect">
            <a:avLst/>
          </a:prstGeom>
          <a:noFill/>
          <a:ln w="9525">
            <a:noFill/>
            <a:miter lim="800000"/>
            <a:headEnd/>
            <a:tailEnd/>
          </a:ln>
        </p:spPr>
      </p:pic>
      <p:pic>
        <p:nvPicPr>
          <p:cNvPr id="99335" name="Picture 3"/>
          <p:cNvPicPr>
            <a:picLocks noChangeAspect="1" noChangeArrowheads="1"/>
          </p:cNvPicPr>
          <p:nvPr/>
        </p:nvPicPr>
        <p:blipFill>
          <a:blip r:embed="rId3"/>
          <a:srcRect/>
          <a:stretch>
            <a:fillRect/>
          </a:stretch>
        </p:blipFill>
        <p:spPr bwMode="auto">
          <a:xfrm>
            <a:off x="6572250" y="5500688"/>
            <a:ext cx="1323975" cy="1071562"/>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3286116" y="214290"/>
            <a:ext cx="4895892"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53DD5"/>
                  </a:solidFill>
                </a:ln>
                <a:solidFill>
                  <a:srgbClr val="0000CC"/>
                </a:solidFill>
                <a:effectLst>
                  <a:glow rad="63500">
                    <a:schemeClr val="accent1">
                      <a:satMod val="175000"/>
                      <a:alpha val="40000"/>
                    </a:schemeClr>
                  </a:glow>
                </a:effectLst>
                <a:latin typeface="Times New Roman" pitchFamily="18" charset="0"/>
                <a:cs typeface="Times New Roman" pitchFamily="18" charset="0"/>
              </a:rPr>
              <a:t>CHRONIC BRONCHITIS</a:t>
            </a:r>
            <a:endParaRPr lang="ru-RU" sz="3200" dirty="0">
              <a:ln>
                <a:solidFill>
                  <a:srgbClr val="653DD5"/>
                </a:solidFill>
              </a:ln>
              <a:solidFill>
                <a:srgbClr val="0000CC"/>
              </a:solidFill>
              <a:effectLst>
                <a:glow rad="63500">
                  <a:schemeClr val="accent1">
                    <a:satMod val="175000"/>
                    <a:alpha val="40000"/>
                  </a:schemeClr>
                </a:glow>
              </a:effectLst>
              <a:latin typeface="Arial" pitchFamily="34" charset="0"/>
              <a:cs typeface="Arial" pitchFamily="34" charset="0"/>
            </a:endParaRPr>
          </a:p>
        </p:txBody>
      </p:sp>
      <p:sp>
        <p:nvSpPr>
          <p:cNvPr id="6" name="Прямоугольник 5"/>
          <p:cNvSpPr/>
          <p:nvPr/>
        </p:nvSpPr>
        <p:spPr>
          <a:xfrm>
            <a:off x="214282" y="785794"/>
            <a:ext cx="4733988" cy="584775"/>
          </a:xfrm>
          <a:prstGeom prst="rect">
            <a:avLst/>
          </a:prstGeom>
        </p:spPr>
        <p:txBody>
          <a:bodyPr wrap="none">
            <a:spAutoFit/>
          </a:bodyPr>
          <a:lstStyle/>
          <a:p>
            <a:pPr indent="107950" algn="just" eaLnBrk="0" hangingPunct="0">
              <a:defRPr/>
            </a:pPr>
            <a:r>
              <a:rPr lang="en-US" sz="3200" b="1" dirty="0" smtClean="0">
                <a:ln>
                  <a:solidFill>
                    <a:srgbClr val="C00000"/>
                  </a:solidFill>
                </a:ln>
                <a:solidFill>
                  <a:srgbClr val="C00000"/>
                </a:solidFill>
                <a:latin typeface="Arial" pitchFamily="34" charset="0"/>
                <a:cs typeface="Arial" pitchFamily="34" charset="0"/>
              </a:rPr>
              <a:t>Principles of treatment</a:t>
            </a:r>
            <a:endParaRPr lang="ru-RU" sz="3200" b="1" dirty="0">
              <a:ln>
                <a:solidFill>
                  <a:srgbClr val="C00000"/>
                </a:solidFill>
              </a:ln>
              <a:solidFill>
                <a:srgbClr val="C00000"/>
              </a:solidFill>
              <a:latin typeface="Arial" pitchFamily="34" charset="0"/>
              <a:cs typeface="Arial" pitchFamily="34" charset="0"/>
            </a:endParaRPr>
          </a:p>
        </p:txBody>
      </p:sp>
      <p:sp>
        <p:nvSpPr>
          <p:cNvPr id="106497" name="Rectangle 1"/>
          <p:cNvSpPr>
            <a:spLocks noChangeArrowheads="1"/>
          </p:cNvSpPr>
          <p:nvPr/>
        </p:nvSpPr>
        <p:spPr bwMode="auto">
          <a:xfrm>
            <a:off x="142844" y="1352524"/>
            <a:ext cx="8643966" cy="4782848"/>
          </a:xfrm>
          <a:prstGeom prst="rect">
            <a:avLst/>
          </a:prstGeom>
          <a:noFill/>
          <a:ln w="9525">
            <a:noFill/>
            <a:miter lim="800000"/>
            <a:headEnd/>
            <a:tailEnd/>
          </a:ln>
          <a:effectLst/>
        </p:spPr>
        <p:txBody>
          <a:bodyPr anchor="ctr">
            <a:spAutoFit/>
          </a:bodyPr>
          <a:lstStyle/>
          <a:p>
            <a:pPr algn="just" eaLnBrk="0" hangingPunct="0">
              <a:lnSpc>
                <a:spcPct val="70000"/>
              </a:lnSpc>
              <a:spcBef>
                <a:spcPts val="600"/>
              </a:spcBef>
              <a:defRPr/>
            </a:pPr>
            <a:r>
              <a:rPr lang="ru-RU" sz="2800" b="1" dirty="0">
                <a:ln>
                  <a:solidFill>
                    <a:srgbClr val="6600CC"/>
                  </a:solidFill>
                </a:ln>
                <a:solidFill>
                  <a:srgbClr val="C00000"/>
                </a:solidFill>
                <a:latin typeface="Times New Roman" pitchFamily="18" charset="0"/>
                <a:ea typeface="Times New Roman" pitchFamily="18" charset="0"/>
                <a:cs typeface="Times New Roman" pitchFamily="18" charset="0"/>
              </a:rPr>
              <a:t>1. </a:t>
            </a: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Treatment during an exacerbation:</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1.1 Elimination of causative factors (smoking)</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1.2 A diet rich in vitamins with a restriction of carbohydrates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1.3. </a:t>
            </a:r>
            <a:r>
              <a:rPr lang="en-US" sz="2800" b="1" dirty="0" err="1" smtClean="0">
                <a:ln>
                  <a:solidFill>
                    <a:srgbClr val="6600CC"/>
                  </a:solidFill>
                </a:ln>
                <a:solidFill>
                  <a:srgbClr val="7030A0"/>
                </a:solidFill>
                <a:latin typeface="Times New Roman" pitchFamily="18" charset="0"/>
                <a:ea typeface="Times New Roman" pitchFamily="18" charset="0"/>
                <a:cs typeface="Times New Roman" pitchFamily="18" charset="0"/>
              </a:rPr>
              <a:t>Endobronchial</a:t>
            </a: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6600CC"/>
                  </a:solidFill>
                </a:ln>
                <a:solidFill>
                  <a:srgbClr val="7030A0"/>
                </a:solidFill>
                <a:latin typeface="Times New Roman" pitchFamily="18" charset="0"/>
                <a:ea typeface="Times New Roman" pitchFamily="18" charset="0"/>
                <a:cs typeface="Times New Roman" pitchFamily="18" charset="0"/>
              </a:rPr>
              <a:t>sanation</a:t>
            </a: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 and inhalation therapy with bronchodilators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1.4 Antibiotic therapy</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1.5 </a:t>
            </a:r>
            <a:r>
              <a:rPr lang="en-US" sz="2800" b="1" dirty="0" err="1" smtClean="0">
                <a:ln>
                  <a:solidFill>
                    <a:srgbClr val="6600CC"/>
                  </a:solidFill>
                </a:ln>
                <a:solidFill>
                  <a:srgbClr val="7030A0"/>
                </a:solidFill>
                <a:latin typeface="Times New Roman" pitchFamily="18" charset="0"/>
                <a:ea typeface="Times New Roman" pitchFamily="18" charset="0"/>
                <a:cs typeface="Times New Roman" pitchFamily="18" charset="0"/>
              </a:rPr>
              <a:t>Mucolytics</a:t>
            </a: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 and expectorants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1.6 Physiotherapy exercises</a:t>
            </a:r>
          </a:p>
          <a:p>
            <a:pPr algn="just" eaLnBrk="0" hangingPunct="0">
              <a:lnSpc>
                <a:spcPct val="70000"/>
              </a:lnSpc>
              <a:spcBef>
                <a:spcPts val="600"/>
              </a:spcBef>
              <a:defRPr/>
            </a:pPr>
            <a:r>
              <a:rPr lang="ru-RU"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2</a:t>
            </a:r>
            <a:r>
              <a:rPr lang="ru-RU" sz="2800" b="1" dirty="0">
                <a:ln>
                  <a:solidFill>
                    <a:srgbClr val="6600CC"/>
                  </a:solidFill>
                </a:ln>
                <a:solidFill>
                  <a:srgbClr val="C00000"/>
                </a:solidFill>
                <a:latin typeface="Times New Roman" pitchFamily="18" charset="0"/>
                <a:ea typeface="Times New Roman" pitchFamily="18" charset="0"/>
                <a:cs typeface="Times New Roman" pitchFamily="18" charset="0"/>
              </a:rPr>
              <a:t>. </a:t>
            </a:r>
            <a:r>
              <a:rPr lang="en-US" sz="2800" b="1" dirty="0" smtClean="0">
                <a:ln>
                  <a:solidFill>
                    <a:srgbClr val="6600CC"/>
                  </a:solidFill>
                </a:ln>
                <a:solidFill>
                  <a:srgbClr val="C00000"/>
                </a:solidFill>
                <a:latin typeface="Times New Roman" pitchFamily="18" charset="0"/>
                <a:ea typeface="Times New Roman" pitchFamily="18" charset="0"/>
                <a:cs typeface="Times New Roman" pitchFamily="18" charset="0"/>
              </a:rPr>
              <a:t>Treatment during remission:</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2.1 General strengthening therapy</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2.2 Physiotherapy exercises</a:t>
            </a:r>
          </a:p>
          <a:p>
            <a:pPr algn="just" eaLnBrk="0" hangingPunct="0">
              <a:lnSpc>
                <a:spcPct val="70000"/>
              </a:lnSpc>
              <a:spcBef>
                <a:spcPts val="600"/>
              </a:spcBef>
              <a:defRPr/>
            </a:pPr>
            <a:r>
              <a:rPr lang="en-US" sz="2800" b="1" dirty="0" smtClean="0">
                <a:ln>
                  <a:solidFill>
                    <a:srgbClr val="6600CC"/>
                  </a:solidFill>
                </a:ln>
                <a:solidFill>
                  <a:srgbClr val="7030A0"/>
                </a:solidFill>
                <a:latin typeface="Times New Roman" pitchFamily="18" charset="0"/>
                <a:ea typeface="Times New Roman" pitchFamily="18" charset="0"/>
                <a:cs typeface="Times New Roman" pitchFamily="18" charset="0"/>
              </a:rPr>
              <a:t>2.3 Spa treatment</a:t>
            </a:r>
            <a:endParaRPr lang="ru-RU" sz="2800" b="1" dirty="0">
              <a:ln>
                <a:solidFill>
                  <a:srgbClr val="6600CC"/>
                </a:solidFill>
              </a:ln>
              <a:solidFill>
                <a:srgbClr val="7030A0"/>
              </a:solidFill>
              <a:latin typeface="Arial" pitchFamily="34" charset="0"/>
              <a:cs typeface="Arial" pitchFamily="34" charset="0"/>
            </a:endParaRPr>
          </a:p>
        </p:txBody>
      </p:sp>
      <p:pic>
        <p:nvPicPr>
          <p:cNvPr id="100357" name="Picture 2"/>
          <p:cNvPicPr>
            <a:picLocks noChangeAspect="1" noChangeArrowheads="1"/>
          </p:cNvPicPr>
          <p:nvPr/>
        </p:nvPicPr>
        <p:blipFill>
          <a:blip r:embed="rId2"/>
          <a:srcRect/>
          <a:stretch>
            <a:fillRect/>
          </a:stretch>
        </p:blipFill>
        <p:spPr bwMode="auto">
          <a:xfrm>
            <a:off x="6072188" y="3571875"/>
            <a:ext cx="2786062" cy="2119313"/>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2"/>
          <p:cNvPicPr>
            <a:picLocks noChangeAspect="1" noChangeArrowheads="1"/>
          </p:cNvPicPr>
          <p:nvPr/>
        </p:nvPicPr>
        <p:blipFill>
          <a:blip r:embed="rId2"/>
          <a:srcRect/>
          <a:stretch>
            <a:fillRect/>
          </a:stretch>
        </p:blipFill>
        <p:spPr bwMode="auto">
          <a:xfrm>
            <a:off x="6929438" y="1500188"/>
            <a:ext cx="2071687" cy="2000250"/>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7" name="Прямоугольник 6"/>
          <p:cNvSpPr/>
          <p:nvPr/>
        </p:nvSpPr>
        <p:spPr>
          <a:xfrm>
            <a:off x="214282" y="3476689"/>
            <a:ext cx="8929718" cy="2941574"/>
          </a:xfrm>
          <a:prstGeom prst="rect">
            <a:avLst/>
          </a:prstGeom>
        </p:spPr>
        <p:txBody>
          <a:bodyPr>
            <a:spAutoFit/>
          </a:bodyPr>
          <a:lstStyle/>
          <a:p>
            <a:pPr fontAlgn="auto">
              <a:lnSpc>
                <a:spcPct val="70000"/>
              </a:lnSpc>
              <a:spcBef>
                <a:spcPts val="0"/>
              </a:spcBef>
              <a:spcAft>
                <a:spcPts val="0"/>
              </a:spcAft>
              <a:defRPr/>
            </a:pPr>
            <a:r>
              <a:rPr lang="en-US" sz="2400" dirty="0" smtClean="0">
                <a:ln>
                  <a:solidFill>
                    <a:srgbClr val="7030A0"/>
                  </a:solidFill>
                </a:ln>
                <a:solidFill>
                  <a:srgbClr val="0070C0"/>
                </a:solidFill>
                <a:latin typeface="Arial" pitchFamily="34" charset="0"/>
                <a:cs typeface="Arial" pitchFamily="34" charset="0"/>
              </a:rPr>
              <a:t>The most frequent pathogens </a:t>
            </a:r>
            <a:r>
              <a:rPr lang="en-US" sz="2400" dirty="0" smtClean="0">
                <a:ln>
                  <a:solidFill>
                    <a:srgbClr val="7030A0"/>
                  </a:solidFill>
                </a:ln>
                <a:solidFill>
                  <a:srgbClr val="C00000"/>
                </a:solidFill>
                <a:latin typeface="Arial" pitchFamily="34" charset="0"/>
                <a:cs typeface="Arial" pitchFamily="34" charset="0"/>
              </a:rPr>
              <a:t>of </a:t>
            </a:r>
            <a:r>
              <a:rPr lang="en-US" sz="2400" i="1" dirty="0" smtClean="0">
                <a:ln>
                  <a:solidFill>
                    <a:srgbClr val="7030A0"/>
                  </a:solidFill>
                </a:ln>
                <a:solidFill>
                  <a:schemeClr val="accent3">
                    <a:lumMod val="50000"/>
                  </a:schemeClr>
                </a:solidFill>
                <a:latin typeface="Arial" pitchFamily="34" charset="0"/>
                <a:cs typeface="Arial" pitchFamily="34" charset="0"/>
              </a:rPr>
              <a:t>community-acquired pneumonia</a:t>
            </a:r>
            <a:r>
              <a:rPr lang="en-US" sz="2400" dirty="0" smtClean="0">
                <a:ln>
                  <a:solidFill>
                    <a:srgbClr val="7030A0"/>
                  </a:solidFill>
                </a:ln>
                <a:solidFill>
                  <a:srgbClr val="C00000"/>
                </a:solidFill>
                <a:latin typeface="Arial" pitchFamily="34" charset="0"/>
                <a:cs typeface="Arial" pitchFamily="34" charset="0"/>
              </a:rPr>
              <a:t> are:</a:t>
            </a:r>
          </a:p>
          <a:p>
            <a:pPr fontAlgn="auto">
              <a:lnSpc>
                <a:spcPct val="70000"/>
              </a:lnSpc>
              <a:spcBef>
                <a:spcPts val="0"/>
              </a:spcBef>
              <a:spcAft>
                <a:spcPts val="0"/>
              </a:spcAft>
              <a:defRPr/>
            </a:pPr>
            <a:r>
              <a:rPr lang="en-US" sz="2400" i="1" dirty="0" err="1" smtClean="0">
                <a:ln>
                  <a:solidFill>
                    <a:srgbClr val="7030A0"/>
                  </a:solidFill>
                </a:ln>
                <a:solidFill>
                  <a:srgbClr val="C00000"/>
                </a:solidFill>
                <a:latin typeface="Arial" pitchFamily="34" charset="0"/>
                <a:cs typeface="Arial" pitchFamily="34" charset="0"/>
              </a:rPr>
              <a:t>pneumococci</a:t>
            </a:r>
            <a:r>
              <a:rPr lang="en-US" sz="2400" dirty="0" smtClean="0">
                <a:ln>
                  <a:solidFill>
                    <a:srgbClr val="7030A0"/>
                  </a:solidFill>
                </a:ln>
                <a:solidFill>
                  <a:srgbClr val="C00000"/>
                </a:solidFill>
                <a:latin typeface="Arial" pitchFamily="34" charset="0"/>
                <a:cs typeface="Arial" pitchFamily="34" charset="0"/>
              </a:rPr>
              <a:t> (30-40%), </a:t>
            </a:r>
            <a:r>
              <a:rPr lang="en-US" sz="2400" i="1" dirty="0" err="1" smtClean="0">
                <a:ln>
                  <a:solidFill>
                    <a:srgbClr val="7030A0"/>
                  </a:solidFill>
                </a:ln>
                <a:solidFill>
                  <a:srgbClr val="C00000"/>
                </a:solidFill>
                <a:latin typeface="Arial" pitchFamily="34" charset="0"/>
                <a:cs typeface="Arial" pitchFamily="34" charset="0"/>
              </a:rPr>
              <a:t>mycoplasma</a:t>
            </a:r>
            <a:r>
              <a:rPr lang="en-US" sz="2400" dirty="0" smtClean="0">
                <a:ln>
                  <a:solidFill>
                    <a:srgbClr val="7030A0"/>
                  </a:solidFill>
                </a:ln>
                <a:solidFill>
                  <a:srgbClr val="C00000"/>
                </a:solidFill>
                <a:latin typeface="Arial" pitchFamily="34" charset="0"/>
                <a:cs typeface="Arial" pitchFamily="34" charset="0"/>
              </a:rPr>
              <a:t> (20%), </a:t>
            </a:r>
            <a:r>
              <a:rPr lang="en-US" sz="2400" i="1" dirty="0" smtClean="0">
                <a:ln>
                  <a:solidFill>
                    <a:srgbClr val="7030A0"/>
                  </a:solidFill>
                </a:ln>
                <a:solidFill>
                  <a:srgbClr val="C00000"/>
                </a:solidFill>
                <a:latin typeface="Arial" pitchFamily="34" charset="0"/>
                <a:cs typeface="Arial" pitchFamily="34" charset="0"/>
              </a:rPr>
              <a:t>viruses</a:t>
            </a:r>
            <a:r>
              <a:rPr lang="en-US" sz="2400" dirty="0" smtClean="0">
                <a:ln>
                  <a:solidFill>
                    <a:srgbClr val="7030A0"/>
                  </a:solidFill>
                </a:ln>
                <a:solidFill>
                  <a:srgbClr val="C00000"/>
                </a:solidFill>
                <a:latin typeface="Arial" pitchFamily="34" charset="0"/>
                <a:cs typeface="Arial" pitchFamily="34" charset="0"/>
              </a:rPr>
              <a:t> (10%)</a:t>
            </a:r>
          </a:p>
          <a:p>
            <a:pPr fontAlgn="auto">
              <a:lnSpc>
                <a:spcPct val="70000"/>
              </a:lnSpc>
              <a:spcBef>
                <a:spcPts val="0"/>
              </a:spcBef>
              <a:spcAft>
                <a:spcPts val="0"/>
              </a:spcAft>
              <a:defRPr/>
            </a:pPr>
            <a:r>
              <a:rPr lang="en-US" sz="2400" i="1" dirty="0" smtClean="0">
                <a:ln>
                  <a:solidFill>
                    <a:srgbClr val="7030A0"/>
                  </a:solidFill>
                </a:ln>
                <a:solidFill>
                  <a:schemeClr val="accent3">
                    <a:lumMod val="50000"/>
                  </a:schemeClr>
                </a:solidFill>
                <a:latin typeface="Arial" pitchFamily="34" charset="0"/>
                <a:cs typeface="Arial" pitchFamily="34" charset="0"/>
              </a:rPr>
              <a:t>With </a:t>
            </a:r>
            <a:r>
              <a:rPr lang="en-US" sz="2400" i="1" dirty="0" err="1" smtClean="0">
                <a:ln>
                  <a:solidFill>
                    <a:srgbClr val="7030A0"/>
                  </a:solidFill>
                </a:ln>
                <a:solidFill>
                  <a:schemeClr val="accent3">
                    <a:lumMod val="50000"/>
                  </a:schemeClr>
                </a:solidFill>
                <a:latin typeface="Arial" pitchFamily="34" charset="0"/>
                <a:cs typeface="Arial" pitchFamily="34" charset="0"/>
              </a:rPr>
              <a:t>nosocomial</a:t>
            </a:r>
            <a:r>
              <a:rPr lang="en-US" sz="2400" i="1" dirty="0" smtClean="0">
                <a:ln>
                  <a:solidFill>
                    <a:srgbClr val="7030A0"/>
                  </a:solidFill>
                </a:ln>
                <a:solidFill>
                  <a:schemeClr val="accent3">
                    <a:lumMod val="50000"/>
                  </a:schemeClr>
                </a:solidFill>
                <a:latin typeface="Arial" pitchFamily="34" charset="0"/>
                <a:cs typeface="Arial" pitchFamily="34" charset="0"/>
              </a:rPr>
              <a:t> pneumonia </a:t>
            </a:r>
            <a:r>
              <a:rPr lang="en-US" sz="2400" dirty="0" smtClean="0">
                <a:ln>
                  <a:solidFill>
                    <a:srgbClr val="7030A0"/>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400" i="1" dirty="0" smtClean="0">
                <a:ln>
                  <a:solidFill>
                    <a:srgbClr val="7030A0"/>
                  </a:solidFill>
                </a:ln>
                <a:solidFill>
                  <a:srgbClr val="C00000"/>
                </a:solidFill>
                <a:latin typeface="Arial" pitchFamily="34" charset="0"/>
                <a:cs typeface="Arial" pitchFamily="34" charset="0"/>
              </a:rPr>
              <a:t>Pseudomonas </a:t>
            </a:r>
            <a:r>
              <a:rPr lang="en-US" sz="2400" i="1" dirty="0" err="1" smtClean="0">
                <a:ln>
                  <a:solidFill>
                    <a:srgbClr val="7030A0"/>
                  </a:solidFill>
                </a:ln>
                <a:solidFill>
                  <a:srgbClr val="C00000"/>
                </a:solidFill>
                <a:latin typeface="Arial" pitchFamily="34" charset="0"/>
                <a:cs typeface="Arial" pitchFamily="34" charset="0"/>
              </a:rPr>
              <a:t>aeruginosa</a:t>
            </a:r>
            <a:r>
              <a:rPr lang="en-US" sz="2400" i="1" dirty="0" smtClean="0">
                <a:ln>
                  <a:solidFill>
                    <a:srgbClr val="7030A0"/>
                  </a:solidFill>
                </a:ln>
                <a:solidFill>
                  <a:srgbClr val="C00000"/>
                </a:solidFill>
                <a:latin typeface="Arial" pitchFamily="34" charset="0"/>
                <a:cs typeface="Arial" pitchFamily="34" charset="0"/>
              </a:rPr>
              <a:t>, Proteus, </a:t>
            </a:r>
            <a:r>
              <a:rPr lang="en-US" sz="2400" i="1" dirty="0" err="1" smtClean="0">
                <a:ln>
                  <a:solidFill>
                    <a:srgbClr val="7030A0"/>
                  </a:solidFill>
                </a:ln>
                <a:solidFill>
                  <a:srgbClr val="C00000"/>
                </a:solidFill>
                <a:latin typeface="Arial" pitchFamily="34" charset="0"/>
                <a:cs typeface="Arial" pitchFamily="34" charset="0"/>
              </a:rPr>
              <a:t>Legionella</a:t>
            </a:r>
            <a:r>
              <a:rPr lang="en-US" sz="2400" i="1" dirty="0" smtClean="0">
                <a:ln>
                  <a:solidFill>
                    <a:srgbClr val="7030A0"/>
                  </a:solidFill>
                </a:ln>
                <a:solidFill>
                  <a:srgbClr val="C00000"/>
                </a:solidFill>
                <a:latin typeface="Arial" pitchFamily="34" charset="0"/>
                <a:cs typeface="Arial" pitchFamily="34" charset="0"/>
              </a:rPr>
              <a:t>, </a:t>
            </a:r>
            <a:r>
              <a:rPr lang="en-US" sz="2400" i="1" dirty="0" err="1" smtClean="0">
                <a:ln>
                  <a:solidFill>
                    <a:srgbClr val="7030A0"/>
                  </a:solidFill>
                </a:ln>
                <a:solidFill>
                  <a:srgbClr val="C00000"/>
                </a:solidFill>
                <a:latin typeface="Arial" pitchFamily="34" charset="0"/>
                <a:cs typeface="Arial" pitchFamily="34" charset="0"/>
              </a:rPr>
              <a:t>Aspiriglia</a:t>
            </a:r>
            <a:r>
              <a:rPr lang="en-US" sz="2400" i="1" dirty="0" smtClean="0">
                <a:ln>
                  <a:solidFill>
                    <a:srgbClr val="7030A0"/>
                  </a:solidFill>
                </a:ln>
                <a:solidFill>
                  <a:srgbClr val="C00000"/>
                </a:solidFill>
                <a:latin typeface="Arial" pitchFamily="34" charset="0"/>
                <a:cs typeface="Arial" pitchFamily="34" charset="0"/>
              </a:rPr>
              <a:t>, </a:t>
            </a:r>
            <a:r>
              <a:rPr lang="en-US" sz="2400" i="1" dirty="0" err="1" smtClean="0">
                <a:ln>
                  <a:solidFill>
                    <a:srgbClr val="7030A0"/>
                  </a:solidFill>
                </a:ln>
                <a:solidFill>
                  <a:srgbClr val="C00000"/>
                </a:solidFill>
                <a:latin typeface="Arial" pitchFamily="34" charset="0"/>
                <a:cs typeface="Arial" pitchFamily="34" charset="0"/>
              </a:rPr>
              <a:t>Mycoplasma</a:t>
            </a:r>
            <a:r>
              <a:rPr lang="en-US" sz="2400" i="1" dirty="0" smtClean="0">
                <a:ln>
                  <a:solidFill>
                    <a:srgbClr val="7030A0"/>
                  </a:solidFill>
                </a:ln>
                <a:solidFill>
                  <a:srgbClr val="C00000"/>
                </a:solidFill>
                <a:latin typeface="Arial" pitchFamily="34" charset="0"/>
                <a:cs typeface="Arial" pitchFamily="34" charset="0"/>
              </a:rPr>
              <a:t> and </a:t>
            </a:r>
            <a:r>
              <a:rPr lang="en-US" sz="2400" i="1" dirty="0" err="1" smtClean="0">
                <a:ln>
                  <a:solidFill>
                    <a:srgbClr val="7030A0"/>
                  </a:solidFill>
                </a:ln>
                <a:solidFill>
                  <a:srgbClr val="C00000"/>
                </a:solidFill>
                <a:latin typeface="Arial" pitchFamily="34" charset="0"/>
                <a:cs typeface="Arial" pitchFamily="34" charset="0"/>
              </a:rPr>
              <a:t>Pneumocystis</a:t>
            </a:r>
            <a:endParaRPr lang="en-US" sz="2400" i="1" dirty="0" smtClean="0">
              <a:ln>
                <a:solidFill>
                  <a:srgbClr val="7030A0"/>
                </a:solidFill>
              </a:ln>
              <a:solidFill>
                <a:srgbClr val="C00000"/>
              </a:solidFill>
              <a:latin typeface="Arial" pitchFamily="34" charset="0"/>
              <a:cs typeface="Arial" pitchFamily="34" charset="0"/>
            </a:endParaRPr>
          </a:p>
          <a:p>
            <a:pPr fontAlgn="auto">
              <a:lnSpc>
                <a:spcPct val="70000"/>
              </a:lnSpc>
              <a:spcBef>
                <a:spcPts val="0"/>
              </a:spcBef>
              <a:spcAft>
                <a:spcPts val="0"/>
              </a:spcAft>
              <a:defRPr/>
            </a:pPr>
            <a:r>
              <a:rPr lang="en-US" sz="2400" i="1" dirty="0" smtClean="0">
                <a:ln>
                  <a:solidFill>
                    <a:srgbClr val="7030A0"/>
                  </a:solidFill>
                </a:ln>
                <a:solidFill>
                  <a:schemeClr val="accent3">
                    <a:lumMod val="50000"/>
                  </a:schemeClr>
                </a:solidFill>
                <a:latin typeface="Arial" pitchFamily="34" charset="0"/>
                <a:cs typeface="Arial" pitchFamily="34" charset="0"/>
              </a:rPr>
              <a:t>With aspiration pneumonia -</a:t>
            </a:r>
          </a:p>
          <a:p>
            <a:pPr fontAlgn="auto">
              <a:lnSpc>
                <a:spcPct val="70000"/>
              </a:lnSpc>
              <a:spcBef>
                <a:spcPts val="0"/>
              </a:spcBef>
              <a:spcAft>
                <a:spcPts val="0"/>
              </a:spcAft>
              <a:defRPr/>
            </a:pPr>
            <a:r>
              <a:rPr lang="en-US" sz="2400" i="1" dirty="0" smtClean="0">
                <a:ln>
                  <a:solidFill>
                    <a:srgbClr val="7030A0"/>
                  </a:solidFill>
                </a:ln>
                <a:solidFill>
                  <a:srgbClr val="C00000"/>
                </a:solidFill>
                <a:latin typeface="Arial" pitchFamily="34" charset="0"/>
                <a:cs typeface="Arial" pitchFamily="34" charset="0"/>
              </a:rPr>
              <a:t>association of Gram-positive and Gram-negative bacteria with anaerobic microorganisms.</a:t>
            </a:r>
          </a:p>
          <a:p>
            <a:pPr fontAlgn="auto">
              <a:lnSpc>
                <a:spcPct val="70000"/>
              </a:lnSpc>
              <a:spcBef>
                <a:spcPts val="0"/>
              </a:spcBef>
              <a:spcAft>
                <a:spcPts val="0"/>
              </a:spcAft>
              <a:defRPr/>
            </a:pPr>
            <a:r>
              <a:rPr lang="en-US" sz="2400" dirty="0" smtClean="0">
                <a:ln>
                  <a:solidFill>
                    <a:srgbClr val="7030A0"/>
                  </a:solidFill>
                </a:ln>
                <a:solidFill>
                  <a:srgbClr val="C00000"/>
                </a:solidFill>
                <a:latin typeface="Arial" pitchFamily="34" charset="0"/>
                <a:cs typeface="Arial" pitchFamily="34" charset="0"/>
              </a:rPr>
              <a:t>Such pneumonias are found in diseases of the gastrointestinal tract, nervous system, in patients with multiple injuries</a:t>
            </a:r>
            <a:endParaRPr lang="ru-RU" sz="2400" dirty="0">
              <a:ln>
                <a:solidFill>
                  <a:srgbClr val="7030A0"/>
                </a:solidFill>
              </a:ln>
              <a:solidFill>
                <a:srgbClr val="C00000"/>
              </a:solidFill>
              <a:latin typeface="Arial" pitchFamily="34" charset="0"/>
              <a:cs typeface="Arial" pitchFamily="34" charset="0"/>
            </a:endParaRPr>
          </a:p>
        </p:txBody>
      </p:sp>
      <p:sp>
        <p:nvSpPr>
          <p:cNvPr id="8" name="Прямоугольник 7"/>
          <p:cNvSpPr/>
          <p:nvPr/>
        </p:nvSpPr>
        <p:spPr>
          <a:xfrm>
            <a:off x="214282" y="835813"/>
            <a:ext cx="8715436" cy="1902059"/>
          </a:xfrm>
          <a:prstGeom prst="rect">
            <a:avLst/>
          </a:prstGeom>
        </p:spPr>
        <p:txBody>
          <a:bodyPr>
            <a:spAutoFit/>
          </a:bodyPr>
          <a:lstStyle/>
          <a:p>
            <a:pPr fontAlgn="auto">
              <a:lnSpc>
                <a:spcPct val="70000"/>
              </a:lnSpc>
              <a:spcBef>
                <a:spcPts val="0"/>
              </a:spcBef>
              <a:spcAft>
                <a:spcPts val="0"/>
              </a:spcAft>
              <a:defRPr/>
            </a:pPr>
            <a:r>
              <a:rPr lang="en-US" sz="2800" b="1" dirty="0" smtClean="0">
                <a:ln>
                  <a:solidFill>
                    <a:srgbClr val="C00000"/>
                  </a:solidFill>
                </a:ln>
                <a:solidFill>
                  <a:srgbClr val="C00000"/>
                </a:solidFill>
                <a:latin typeface="Arial" pitchFamily="34" charset="0"/>
                <a:cs typeface="Arial" pitchFamily="34" charset="0"/>
              </a:rPr>
              <a:t>Pneumonia</a:t>
            </a:r>
            <a:r>
              <a:rPr lang="ru-RU" sz="2800" dirty="0" smtClean="0">
                <a:latin typeface="Arial" pitchFamily="34" charset="0"/>
                <a:cs typeface="Arial" pitchFamily="34" charset="0"/>
              </a:rPr>
              <a:t> </a:t>
            </a:r>
            <a:r>
              <a:rPr lang="ru-RU" sz="2800" dirty="0" smtClean="0">
                <a:ln>
                  <a:solidFill>
                    <a:srgbClr val="C00000"/>
                  </a:solidFill>
                </a:ln>
                <a:solidFill>
                  <a:srgbClr val="C00000"/>
                </a:solidFill>
                <a:latin typeface="Arial" pitchFamily="34" charset="0"/>
                <a:cs typeface="Arial" pitchFamily="34" charset="0"/>
              </a:rPr>
              <a:t>(</a:t>
            </a:r>
            <a:r>
              <a:rPr lang="en-US" sz="2800" dirty="0" err="1" smtClean="0">
                <a:ln>
                  <a:solidFill>
                    <a:srgbClr val="C00000"/>
                  </a:solidFill>
                </a:ln>
                <a:solidFill>
                  <a:srgbClr val="C00000"/>
                </a:solidFill>
                <a:latin typeface="Arial" pitchFamily="34" charset="0"/>
                <a:cs typeface="Arial" pitchFamily="34" charset="0"/>
              </a:rPr>
              <a:t>greek</a:t>
            </a:r>
            <a:r>
              <a:rPr lang="ru-RU" sz="2800" dirty="0" smtClean="0">
                <a:ln>
                  <a:solidFill>
                    <a:srgbClr val="C00000"/>
                  </a:solidFill>
                </a:ln>
                <a:solidFill>
                  <a:srgbClr val="C00000"/>
                </a:solidFill>
                <a:latin typeface="Arial" pitchFamily="34" charset="0"/>
                <a:cs typeface="Arial" pitchFamily="34" charset="0"/>
              </a:rPr>
              <a:t> </a:t>
            </a:r>
            <a:r>
              <a:rPr lang="ru-RU" sz="2800" dirty="0" err="1">
                <a:ln>
                  <a:solidFill>
                    <a:srgbClr val="C00000"/>
                  </a:solidFill>
                </a:ln>
                <a:solidFill>
                  <a:srgbClr val="C00000"/>
                </a:solidFill>
                <a:latin typeface="Arial" pitchFamily="34" charset="0"/>
                <a:cs typeface="Arial" pitchFamily="34" charset="0"/>
              </a:rPr>
              <a:t>πνευμονία </a:t>
            </a:r>
            <a:r>
              <a:rPr lang="ru-RU" sz="2800" dirty="0">
                <a:ln>
                  <a:solidFill>
                    <a:srgbClr val="C00000"/>
                  </a:solidFill>
                </a:ln>
                <a:solidFill>
                  <a:srgbClr val="C00000"/>
                </a:solidFill>
                <a:latin typeface="Arial" pitchFamily="34" charset="0"/>
                <a:cs typeface="Arial" pitchFamily="34" charset="0"/>
              </a:rPr>
              <a:t>от </a:t>
            </a:r>
            <a:r>
              <a:rPr lang="ru-RU" sz="2800" dirty="0" err="1">
                <a:ln>
                  <a:solidFill>
                    <a:srgbClr val="C00000"/>
                  </a:solidFill>
                </a:ln>
                <a:solidFill>
                  <a:srgbClr val="C00000"/>
                </a:solidFill>
                <a:latin typeface="Arial" pitchFamily="34" charset="0"/>
                <a:cs typeface="Arial" pitchFamily="34" charset="0"/>
              </a:rPr>
              <a:t>πνεύμων </a:t>
            </a:r>
            <a:r>
              <a:rPr lang="ru-RU" sz="2800" dirty="0">
                <a:ln>
                  <a:solidFill>
                    <a:srgbClr val="C00000"/>
                  </a:solidFill>
                </a:ln>
                <a:solidFill>
                  <a:srgbClr val="C00000"/>
                </a:solidFill>
                <a:latin typeface="Arial" pitchFamily="34" charset="0"/>
                <a:cs typeface="Arial" pitchFamily="34" charset="0"/>
              </a:rPr>
              <a:t>— </a:t>
            </a:r>
            <a:r>
              <a:rPr lang="ru-RU" sz="2800" dirty="0" smtClean="0">
                <a:ln>
                  <a:solidFill>
                    <a:srgbClr val="C00000"/>
                  </a:solidFill>
                </a:ln>
                <a:solidFill>
                  <a:srgbClr val="C00000"/>
                </a:solidFill>
                <a:latin typeface="Arial" pitchFamily="34" charset="0"/>
                <a:cs typeface="Arial" pitchFamily="34" charset="0"/>
              </a:rPr>
              <a:t>«</a:t>
            </a:r>
            <a:r>
              <a:rPr lang="en-US" sz="2800" dirty="0" smtClean="0">
                <a:ln>
                  <a:solidFill>
                    <a:srgbClr val="C00000"/>
                  </a:solidFill>
                </a:ln>
                <a:solidFill>
                  <a:srgbClr val="C00000"/>
                </a:solidFill>
                <a:latin typeface="Arial" pitchFamily="34" charset="0"/>
                <a:cs typeface="Arial" pitchFamily="34" charset="0"/>
              </a:rPr>
              <a:t>lungs</a:t>
            </a:r>
            <a:r>
              <a:rPr lang="ru-RU" sz="2800" dirty="0" smtClean="0">
                <a:ln>
                  <a:solidFill>
                    <a:srgbClr val="C00000"/>
                  </a:solidFill>
                </a:ln>
                <a:solidFill>
                  <a:srgbClr val="C00000"/>
                </a:solidFill>
                <a:latin typeface="Arial" pitchFamily="34" charset="0"/>
                <a:cs typeface="Arial" pitchFamily="34" charset="0"/>
              </a:rPr>
              <a:t>») (</a:t>
            </a:r>
            <a:r>
              <a:rPr lang="en-US" sz="2800" dirty="0" smtClean="0">
                <a:ln>
                  <a:solidFill>
                    <a:srgbClr val="C00000"/>
                  </a:solidFill>
                </a:ln>
                <a:solidFill>
                  <a:srgbClr val="C00000"/>
                </a:solidFill>
                <a:latin typeface="Arial" pitchFamily="34" charset="0"/>
                <a:cs typeface="Arial" pitchFamily="34" charset="0"/>
              </a:rPr>
              <a:t>inflammation of lungs</a:t>
            </a:r>
            <a:r>
              <a:rPr lang="ru-RU" sz="2800" dirty="0" smtClean="0">
                <a:ln>
                  <a:solidFill>
                    <a:srgbClr val="C00000"/>
                  </a:solidFill>
                </a:ln>
                <a:solidFill>
                  <a:srgbClr val="C00000"/>
                </a:solidFill>
                <a:latin typeface="Arial" pitchFamily="34" charset="0"/>
                <a:cs typeface="Arial" pitchFamily="34" charset="0"/>
              </a:rPr>
              <a:t>) </a:t>
            </a:r>
            <a:r>
              <a:rPr lang="ru-RU" sz="2800" dirty="0">
                <a:ln>
                  <a:solidFill>
                    <a:srgbClr val="C00000"/>
                  </a:solidFill>
                </a:ln>
                <a:solidFill>
                  <a:srgbClr val="C00000"/>
                </a:solidFill>
                <a:latin typeface="Arial" pitchFamily="34" charset="0"/>
                <a:cs typeface="Arial" pitchFamily="34" charset="0"/>
              </a:rPr>
              <a:t>— </a:t>
            </a:r>
            <a:r>
              <a:rPr lang="en-US" sz="2800" dirty="0" smtClean="0">
                <a:ln>
                  <a:solidFill>
                    <a:srgbClr val="C00000"/>
                  </a:solidFill>
                </a:ln>
                <a:solidFill>
                  <a:srgbClr val="7030A0"/>
                </a:solidFill>
                <a:latin typeface="Arial" pitchFamily="34" charset="0"/>
                <a:cs typeface="Arial" pitchFamily="34" charset="0"/>
              </a:rPr>
              <a:t>acute inflammation of the pulmonary tissue of infectious origin with predominant alveolar involvement (development of inflammatory exudation </a:t>
            </a:r>
          </a:p>
          <a:p>
            <a:pPr fontAlgn="auto">
              <a:lnSpc>
                <a:spcPct val="70000"/>
              </a:lnSpc>
              <a:spcBef>
                <a:spcPts val="0"/>
              </a:spcBef>
              <a:spcAft>
                <a:spcPts val="0"/>
              </a:spcAft>
              <a:defRPr/>
            </a:pPr>
            <a:r>
              <a:rPr lang="en-US" sz="2800" dirty="0" smtClean="0">
                <a:ln>
                  <a:solidFill>
                    <a:srgbClr val="C00000"/>
                  </a:solidFill>
                </a:ln>
                <a:solidFill>
                  <a:srgbClr val="7030A0"/>
                </a:solidFill>
                <a:latin typeface="Arial" pitchFamily="34" charset="0"/>
                <a:cs typeface="Arial" pitchFamily="34" charset="0"/>
              </a:rPr>
              <a:t>in them) and interstitial lung tissue</a:t>
            </a:r>
            <a:endParaRPr lang="ru-RU" sz="2800" dirty="0">
              <a:ln>
                <a:solidFill>
                  <a:srgbClr val="C00000"/>
                </a:solidFill>
              </a:ln>
              <a:solidFill>
                <a:srgbClr val="7030A0"/>
              </a:solidFill>
              <a:latin typeface="Arial" pitchFamily="34" charset="0"/>
              <a:cs typeface="Arial" pitchFamily="34" charset="0"/>
            </a:endParaRPr>
          </a:p>
        </p:txBody>
      </p:sp>
      <p:sp>
        <p:nvSpPr>
          <p:cNvPr id="9" name="Прямоугольник 8"/>
          <p:cNvSpPr/>
          <p:nvPr/>
        </p:nvSpPr>
        <p:spPr>
          <a:xfrm>
            <a:off x="214282" y="2905780"/>
            <a:ext cx="1601721" cy="523220"/>
          </a:xfrm>
          <a:prstGeom prst="rect">
            <a:avLst/>
          </a:prstGeom>
        </p:spPr>
        <p:txBody>
          <a:bodyPr wrap="none">
            <a:spAutoFit/>
          </a:bodyPr>
          <a:lstStyle/>
          <a:p>
            <a:pPr fontAlgn="auto">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Etiology</a:t>
            </a:r>
            <a:endParaRPr lang="ru-RU" sz="2800" b="1" dirty="0">
              <a:ln>
                <a:solidFill>
                  <a:srgbClr val="653DD5"/>
                </a:solidFill>
              </a:ln>
              <a:solidFill>
                <a:srgbClr val="C00000"/>
              </a:solidFill>
              <a:latin typeface="Arial" pitchFamily="34" charset="0"/>
              <a:cs typeface="Arial" pitchFamily="3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1"/>
          <p:cNvPicPr>
            <a:picLocks noChangeAspect="1" noChangeArrowheads="1"/>
          </p:cNvPicPr>
          <p:nvPr/>
        </p:nvPicPr>
        <p:blipFill>
          <a:blip r:embed="rId2"/>
          <a:srcRect/>
          <a:stretch>
            <a:fillRect/>
          </a:stretch>
        </p:blipFill>
        <p:spPr bwMode="auto">
          <a:xfrm>
            <a:off x="7858125" y="2286000"/>
            <a:ext cx="1071563" cy="1714500"/>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551554" y="214290"/>
            <a:ext cx="5338128"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 - classification</a:t>
            </a:r>
            <a:endParaRPr lang="ru-RU" sz="1600" dirty="0">
              <a:ln>
                <a:solidFill>
                  <a:srgbClr val="6600CC"/>
                </a:solidFill>
              </a:ln>
              <a:solidFill>
                <a:srgbClr val="0000CC"/>
              </a:solidFill>
              <a:latin typeface="Arial" pitchFamily="34" charset="0"/>
              <a:cs typeface="Arial" pitchFamily="34" charset="0"/>
            </a:endParaRPr>
          </a:p>
        </p:txBody>
      </p:sp>
      <p:sp>
        <p:nvSpPr>
          <p:cNvPr id="7" name="Прямоугольник 6"/>
          <p:cNvSpPr/>
          <p:nvPr/>
        </p:nvSpPr>
        <p:spPr>
          <a:xfrm>
            <a:off x="214282" y="785794"/>
            <a:ext cx="8643998" cy="5741059"/>
          </a:xfrm>
          <a:prstGeom prst="rect">
            <a:avLst/>
          </a:prstGeom>
        </p:spPr>
        <p:txBody>
          <a:bodyPr>
            <a:spAutoFit/>
          </a:bodyPr>
          <a:lstStyle/>
          <a:p>
            <a:pPr fontAlgn="auto">
              <a:lnSpc>
                <a:spcPct val="70000"/>
              </a:lnSpc>
              <a:spcBef>
                <a:spcPts val="0"/>
              </a:spcBef>
              <a:spcAft>
                <a:spcPts val="0"/>
              </a:spcAft>
              <a:defRPr/>
            </a:pPr>
            <a:r>
              <a:rPr lang="ru-RU" dirty="0">
                <a:latin typeface="+mn-lt"/>
              </a:rPr>
              <a:t> </a:t>
            </a:r>
            <a:r>
              <a:rPr lang="ru-RU" sz="2800" b="1" dirty="0">
                <a:solidFill>
                  <a:srgbClr val="FF0000"/>
                </a:solidFill>
                <a:latin typeface="+mn-lt"/>
              </a:rPr>
              <a:t>-   </a:t>
            </a:r>
            <a:r>
              <a:rPr lang="en-US" sz="2800" b="1" u="sng" dirty="0" smtClean="0">
                <a:solidFill>
                  <a:srgbClr val="FF0000"/>
                </a:solidFill>
                <a:latin typeface="Times New Roman" pitchFamily="18" charset="0"/>
                <a:cs typeface="Times New Roman" pitchFamily="18" charset="0"/>
              </a:rPr>
              <a:t>Community pneumonia</a:t>
            </a:r>
            <a:r>
              <a:rPr lang="ru-RU" sz="2800" b="1" dirty="0" smtClean="0">
                <a:solidFill>
                  <a:srgbClr val="FF0000"/>
                </a:solidFill>
                <a:latin typeface="Times New Roman" pitchFamily="18" charset="0"/>
                <a:cs typeface="Times New Roman" pitchFamily="18" charset="0"/>
              </a:rPr>
              <a:t>  </a:t>
            </a:r>
            <a:endParaRPr lang="ru-RU" sz="2800" b="1" dirty="0">
              <a:solidFill>
                <a:srgbClr val="FF0000"/>
              </a:solidFill>
              <a:latin typeface="Times New Roman" pitchFamily="18" charset="0"/>
              <a:cs typeface="Times New Roman" pitchFamily="18" charset="0"/>
            </a:endParaRPr>
          </a:p>
          <a:p>
            <a:pPr fontAlgn="auto">
              <a:lnSpc>
                <a:spcPct val="70000"/>
              </a:lnSpc>
              <a:spcBef>
                <a:spcPts val="0"/>
              </a:spcBef>
              <a:spcAft>
                <a:spcPts val="0"/>
              </a:spcAft>
              <a:defRPr/>
            </a:pPr>
            <a:r>
              <a:rPr lang="ru-RU" sz="2800" b="1" dirty="0">
                <a:solidFill>
                  <a:srgbClr val="FF000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a:t>
            </a:r>
            <a:r>
              <a:rPr lang="en-US" sz="2800" b="1" dirty="0" smtClean="0">
                <a:solidFill>
                  <a:srgbClr val="FF0000"/>
                </a:solidFill>
                <a:latin typeface="Times New Roman" pitchFamily="18" charset="0"/>
                <a:cs typeface="Times New Roman" pitchFamily="18" charset="0"/>
              </a:rPr>
              <a:t>home</a:t>
            </a:r>
            <a:r>
              <a:rPr lang="ru-RU" sz="2800" b="1" dirty="0" smtClean="0">
                <a:solidFill>
                  <a:srgbClr val="FF0000"/>
                </a:solidFill>
                <a:latin typeface="Times New Roman" pitchFamily="18" charset="0"/>
                <a:cs typeface="Times New Roman" pitchFamily="18" charset="0"/>
              </a:rPr>
              <a:t>,   а</a:t>
            </a:r>
            <a:r>
              <a:rPr lang="en-US" sz="2800" b="1" dirty="0" err="1" smtClean="0">
                <a:solidFill>
                  <a:srgbClr val="FF0000"/>
                </a:solidFill>
                <a:latin typeface="Times New Roman" pitchFamily="18" charset="0"/>
                <a:cs typeface="Times New Roman" pitchFamily="18" charset="0"/>
              </a:rPr>
              <a:t>mbulatory</a:t>
            </a:r>
            <a:r>
              <a:rPr lang="ru-RU" sz="2800" b="1" dirty="0" smtClean="0">
                <a:solidFill>
                  <a:srgbClr val="FF0000"/>
                </a:solidFill>
                <a:latin typeface="Times New Roman" pitchFamily="18" charset="0"/>
                <a:cs typeface="Times New Roman" pitchFamily="18" charset="0"/>
              </a:rPr>
              <a:t>)</a:t>
            </a:r>
            <a:endParaRPr lang="ru-RU" sz="2800" b="1" dirty="0">
              <a:solidFill>
                <a:srgbClr val="FF0000"/>
              </a:solidFill>
              <a:latin typeface="Times New Roman" pitchFamily="18" charset="0"/>
              <a:cs typeface="Times New Roman" pitchFamily="18" charset="0"/>
            </a:endParaRPr>
          </a:p>
          <a:p>
            <a:pPr marL="268288" indent="-268288" fontAlgn="auto">
              <a:lnSpc>
                <a:spcPct val="70000"/>
              </a:lnSpc>
              <a:spcBef>
                <a:spcPts val="400"/>
              </a:spcBef>
              <a:spcAft>
                <a:spcPts val="0"/>
              </a:spcAft>
              <a:buFont typeface="Wingdings" pitchFamily="2" charset="2"/>
              <a:buChar char="ü"/>
              <a:defRPr/>
            </a:pPr>
            <a:r>
              <a:rPr lang="en-US" sz="2400" b="1" dirty="0" smtClean="0">
                <a:solidFill>
                  <a:srgbClr val="7030A0"/>
                </a:solidFill>
                <a:latin typeface="Times New Roman" pitchFamily="18" charset="0"/>
                <a:cs typeface="Times New Roman" pitchFamily="18" charset="0"/>
              </a:rPr>
              <a:t>light pneumonia in patients under the age of 60 years without concomitant diseases</a:t>
            </a:r>
          </a:p>
          <a:p>
            <a:pPr marL="268288" indent="-268288" fontAlgn="auto">
              <a:lnSpc>
                <a:spcPct val="70000"/>
              </a:lnSpc>
              <a:spcBef>
                <a:spcPts val="400"/>
              </a:spcBef>
              <a:spcAft>
                <a:spcPts val="0"/>
              </a:spcAft>
              <a:buFont typeface="Wingdings" pitchFamily="2" charset="2"/>
              <a:buChar char="ü"/>
              <a:defRPr/>
            </a:pPr>
            <a:r>
              <a:rPr lang="en-US" sz="2400" b="1" dirty="0" smtClean="0">
                <a:solidFill>
                  <a:srgbClr val="7030A0"/>
                </a:solidFill>
                <a:latin typeface="Times New Roman" pitchFamily="18" charset="0"/>
                <a:cs typeface="Times New Roman" pitchFamily="18" charset="0"/>
              </a:rPr>
              <a:t>light pneumonia in people over 60 years of age, as well as people of any age with concomitant diseases</a:t>
            </a:r>
          </a:p>
          <a:p>
            <a:pPr marL="268288" indent="-268288" fontAlgn="auto">
              <a:lnSpc>
                <a:spcPct val="70000"/>
              </a:lnSpc>
              <a:spcBef>
                <a:spcPts val="400"/>
              </a:spcBef>
              <a:spcAft>
                <a:spcPts val="0"/>
              </a:spcAft>
              <a:buFont typeface="Wingdings" pitchFamily="2" charset="2"/>
              <a:buChar char="ü"/>
              <a:defRPr/>
            </a:pPr>
            <a:r>
              <a:rPr lang="en-US" sz="2400" b="1" dirty="0" smtClean="0">
                <a:solidFill>
                  <a:srgbClr val="7030A0"/>
                </a:solidFill>
                <a:latin typeface="Times New Roman" pitchFamily="18" charset="0"/>
                <a:cs typeface="Times New Roman" pitchFamily="18" charset="0"/>
              </a:rPr>
              <a:t>severe pneumonia in patients regardless of age, </a:t>
            </a:r>
            <a:endParaRPr lang="uk-UA" sz="2400" b="1" dirty="0" smtClean="0">
              <a:solidFill>
                <a:srgbClr val="7030A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uk-UA" sz="2400" b="1" dirty="0" smtClean="0">
                <a:solidFill>
                  <a:srgbClr val="7030A0"/>
                </a:solidFill>
                <a:latin typeface="Times New Roman" pitchFamily="18" charset="0"/>
                <a:cs typeface="Times New Roman" pitchFamily="18" charset="0"/>
              </a:rPr>
              <a:t>    </a:t>
            </a:r>
            <a:r>
              <a:rPr lang="en-US" sz="2400" b="1" dirty="0" smtClean="0">
                <a:solidFill>
                  <a:srgbClr val="7030A0"/>
                </a:solidFill>
                <a:latin typeface="Times New Roman" pitchFamily="18" charset="0"/>
                <a:cs typeface="Times New Roman" pitchFamily="18" charset="0"/>
              </a:rPr>
              <a:t>the presence or absence of concomitant diseases</a:t>
            </a:r>
            <a:endParaRPr lang="uk-UA" sz="2400" b="1" dirty="0" smtClean="0">
              <a:solidFill>
                <a:srgbClr val="7030A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uk-UA" sz="2400" b="1" dirty="0" smtClean="0">
                <a:solidFill>
                  <a:srgbClr val="7030A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 </a:t>
            </a:r>
            <a:r>
              <a:rPr lang="en-US" sz="2800" b="1" u="sng" dirty="0" smtClean="0">
                <a:solidFill>
                  <a:srgbClr val="FF0000"/>
                </a:solidFill>
                <a:latin typeface="Times New Roman" pitchFamily="18" charset="0"/>
                <a:cs typeface="Times New Roman" pitchFamily="18" charset="0"/>
              </a:rPr>
              <a:t>Hospital pneumonia</a:t>
            </a:r>
            <a:r>
              <a:rPr lang="ru-RU" sz="2800" b="1" u="sng" dirty="0" smtClean="0">
                <a:solidFill>
                  <a:srgbClr val="FF0000"/>
                </a:solidFill>
                <a:latin typeface="Times New Roman" pitchFamily="18" charset="0"/>
                <a:cs typeface="Times New Roman" pitchFamily="18" charset="0"/>
              </a:rPr>
              <a:t>                   </a:t>
            </a:r>
            <a:endParaRPr lang="en-US" sz="2800" b="1" u="sng" dirty="0" smtClean="0">
              <a:solidFill>
                <a:srgbClr val="FF000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en-US" sz="2800" b="1" dirty="0" smtClean="0">
                <a:solidFill>
                  <a:srgbClr val="FF000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a:t>
            </a:r>
            <a:r>
              <a:rPr lang="en-US" sz="2800" b="1" dirty="0" err="1" smtClean="0">
                <a:solidFill>
                  <a:srgbClr val="FF0000"/>
                </a:solidFill>
                <a:latin typeface="Times New Roman" pitchFamily="18" charset="0"/>
                <a:cs typeface="Times New Roman" pitchFamily="18" charset="0"/>
              </a:rPr>
              <a:t>intrahospital</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nosocomial</a:t>
            </a:r>
            <a:r>
              <a:rPr lang="ru-RU" sz="2800" b="1" dirty="0" smtClean="0">
                <a:solidFill>
                  <a:srgbClr val="FF0000"/>
                </a:solidFill>
                <a:latin typeface="Times New Roman" pitchFamily="18" charset="0"/>
                <a:cs typeface="Times New Roman" pitchFamily="18" charset="0"/>
              </a:rPr>
              <a:t>)</a:t>
            </a:r>
            <a:endParaRPr lang="en-US" sz="2800" b="1" dirty="0" smtClean="0">
              <a:solidFill>
                <a:srgbClr val="FF0000"/>
              </a:solidFill>
              <a:latin typeface="Times New Roman" pitchFamily="18" charset="0"/>
              <a:cs typeface="Times New Roman" pitchFamily="18" charset="0"/>
            </a:endParaRPr>
          </a:p>
          <a:p>
            <a:pPr marL="268288" indent="-268288" fontAlgn="auto">
              <a:lnSpc>
                <a:spcPct val="70000"/>
              </a:lnSpc>
              <a:spcBef>
                <a:spcPts val="400"/>
              </a:spcBef>
              <a:spcAft>
                <a:spcPts val="0"/>
              </a:spcAft>
              <a:defRPr/>
            </a:pPr>
            <a:r>
              <a:rPr lang="en-US" sz="2400" b="1" dirty="0" smtClean="0">
                <a:solidFill>
                  <a:srgbClr val="7030A0"/>
                </a:solidFill>
                <a:latin typeface="Times New Roman" pitchFamily="18" charset="0"/>
                <a:cs typeface="Times New Roman" pitchFamily="18" charset="0"/>
              </a:rPr>
              <a:t> - pneumonia in patients without previous antibiotic treatment in general and ventilation departments less than 5-7 days</a:t>
            </a:r>
          </a:p>
          <a:p>
            <a:pPr marL="268288" indent="-268288" fontAlgn="auto">
              <a:lnSpc>
                <a:spcPct val="70000"/>
              </a:lnSpc>
              <a:spcBef>
                <a:spcPts val="400"/>
              </a:spcBef>
              <a:spcAft>
                <a:spcPts val="0"/>
              </a:spcAft>
              <a:defRPr/>
            </a:pPr>
            <a:r>
              <a:rPr lang="en-US" sz="2400" b="1" dirty="0" smtClean="0">
                <a:solidFill>
                  <a:srgbClr val="7030A0"/>
                </a:solidFill>
                <a:latin typeface="Times New Roman" pitchFamily="18" charset="0"/>
                <a:cs typeface="Times New Roman" pitchFamily="18" charset="0"/>
              </a:rPr>
              <a:t> - pneumonia in patients on the background of antibiotic therapy in general hospitals and on artificial ventilation for more than 5-7 days</a:t>
            </a:r>
            <a:endParaRPr lang="ru-RU" sz="2400" b="1" dirty="0">
              <a:solidFill>
                <a:srgbClr val="7030A0"/>
              </a:solidFill>
              <a:latin typeface="Times New Roman" pitchFamily="18" charset="0"/>
              <a:cs typeface="Times New Roman" pitchFamily="18" charset="0"/>
            </a:endParaRPr>
          </a:p>
          <a:p>
            <a:pPr fontAlgn="auto">
              <a:lnSpc>
                <a:spcPct val="70000"/>
              </a:lnSpc>
              <a:spcBef>
                <a:spcPts val="600"/>
              </a:spcBef>
              <a:spcAft>
                <a:spcPts val="0"/>
              </a:spcAft>
              <a:buFontTx/>
              <a:buChar char="-"/>
              <a:defRPr/>
            </a:pPr>
            <a:r>
              <a:rPr lang="en-US" sz="2400" b="1" u="sng" dirty="0" smtClean="0">
                <a:solidFill>
                  <a:srgbClr val="FF0000"/>
                </a:solidFill>
                <a:latin typeface="Times New Roman" pitchFamily="18" charset="0"/>
                <a:cs typeface="Times New Roman" pitchFamily="18" charset="0"/>
              </a:rPr>
              <a:t>Aspiration pneumonia</a:t>
            </a:r>
            <a:r>
              <a:rPr lang="ru-RU" sz="2400" b="1" dirty="0" smtClean="0">
                <a:solidFill>
                  <a:srgbClr val="FF0000"/>
                </a:solidFill>
                <a:latin typeface="Times New Roman" pitchFamily="18" charset="0"/>
                <a:cs typeface="Times New Roman" pitchFamily="18" charset="0"/>
              </a:rPr>
              <a:t>, </a:t>
            </a:r>
            <a:endParaRPr lang="ru-RU" sz="2400" b="1" dirty="0">
              <a:solidFill>
                <a:srgbClr val="FF0000"/>
              </a:solidFill>
              <a:latin typeface="Times New Roman" pitchFamily="18" charset="0"/>
              <a:cs typeface="Times New Roman" pitchFamily="18" charset="0"/>
            </a:endParaRPr>
          </a:p>
          <a:p>
            <a:pPr fontAlgn="auto">
              <a:lnSpc>
                <a:spcPct val="70000"/>
              </a:lnSpc>
              <a:spcBef>
                <a:spcPts val="0"/>
              </a:spcBef>
              <a:spcAft>
                <a:spcPts val="0"/>
              </a:spcAft>
              <a:defRPr/>
            </a:pPr>
            <a:r>
              <a:rPr lang="ru-RU" sz="2400" b="1" dirty="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both community-based and hospital</a:t>
            </a:r>
            <a:endParaRPr lang="ru-RU" sz="2400" b="1" dirty="0">
              <a:solidFill>
                <a:srgbClr val="FF0000"/>
              </a:solidFill>
              <a:latin typeface="Times New Roman" pitchFamily="18" charset="0"/>
              <a:cs typeface="Times New Roman" pitchFamily="18" charset="0"/>
            </a:endParaRPr>
          </a:p>
          <a:p>
            <a:pPr fontAlgn="auto">
              <a:lnSpc>
                <a:spcPct val="70000"/>
              </a:lnSpc>
              <a:spcBef>
                <a:spcPts val="600"/>
              </a:spcBef>
              <a:spcAft>
                <a:spcPts val="0"/>
              </a:spcAft>
              <a:buFontTx/>
              <a:buChar char="-"/>
              <a:defRPr/>
            </a:pPr>
            <a:r>
              <a:rPr lang="en-US" sz="2400" b="1" u="sng" dirty="0" smtClean="0">
                <a:solidFill>
                  <a:srgbClr val="FF0000"/>
                </a:solidFill>
                <a:latin typeface="Times New Roman" pitchFamily="18" charset="0"/>
                <a:cs typeface="Times New Roman" pitchFamily="18" charset="0"/>
              </a:rPr>
              <a:t>Pneumonia in persons with severe immunity defects</a:t>
            </a:r>
            <a:r>
              <a:rPr lang="ru-RU" sz="2400" b="1" dirty="0" smtClean="0">
                <a:solidFill>
                  <a:srgbClr val="FF0000"/>
                </a:solidFill>
                <a:latin typeface="Times New Roman" pitchFamily="18" charset="0"/>
                <a:cs typeface="Times New Roman" pitchFamily="18" charset="0"/>
              </a:rPr>
              <a:t>,</a:t>
            </a:r>
            <a:endParaRPr lang="ru-RU" sz="2400" b="1" dirty="0">
              <a:solidFill>
                <a:srgbClr val="FF0000"/>
              </a:solidFill>
              <a:latin typeface="Times New Roman" pitchFamily="18" charset="0"/>
              <a:cs typeface="Times New Roman" pitchFamily="18" charset="0"/>
            </a:endParaRPr>
          </a:p>
          <a:p>
            <a:pPr fontAlgn="auto">
              <a:lnSpc>
                <a:spcPct val="70000"/>
              </a:lnSpc>
              <a:spcBef>
                <a:spcPts val="0"/>
              </a:spcBef>
              <a:spcAft>
                <a:spcPts val="0"/>
              </a:spcAft>
              <a:defRPr/>
            </a:pPr>
            <a:r>
              <a:rPr lang="ru-RU" sz="2400" b="1" dirty="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including </a:t>
            </a:r>
            <a:r>
              <a:rPr lang="en-US" sz="2400" b="1" dirty="0" err="1" smtClean="0">
                <a:solidFill>
                  <a:srgbClr val="FF0000"/>
                </a:solidFill>
                <a:latin typeface="Times New Roman" pitchFamily="18" charset="0"/>
                <a:cs typeface="Times New Roman" pitchFamily="18" charset="0"/>
              </a:rPr>
              <a:t>neutropenia</a:t>
            </a:r>
            <a:endParaRPr lang="ru-RU" sz="2400" b="1" dirty="0">
              <a:solidFill>
                <a:srgbClr val="FF0000"/>
              </a:solidFill>
              <a:latin typeface="Times New Roman" pitchFamily="18" charset="0"/>
              <a:cs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1928794" y="214290"/>
            <a:ext cx="6020174"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Community-acquired 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5715040" cy="4702826"/>
          </a:xfrm>
          <a:prstGeom prst="rect">
            <a:avLst/>
          </a:prstGeom>
          <a:gradFill flip="none" rotWithShape="1">
            <a:gsLst>
              <a:gs pos="0">
                <a:srgbClr val="FFEFD1"/>
              </a:gs>
              <a:gs pos="64999">
                <a:srgbClr val="F0EBD5"/>
              </a:gs>
              <a:gs pos="100000">
                <a:srgbClr val="D1C39F"/>
              </a:gs>
            </a:gsLst>
            <a:lin ang="16200000" scaled="0"/>
            <a:tileRect/>
          </a:gradFill>
          <a:ln w="38100">
            <a:solidFill>
              <a:schemeClr val="accent6">
                <a:lumMod val="75000"/>
              </a:schemeClr>
            </a:solidFill>
          </a:ln>
          <a:scene3d>
            <a:camera prst="orthographicFront"/>
            <a:lightRig rig="threePt" dir="t"/>
          </a:scene3d>
          <a:sp3d>
            <a:bevelT/>
          </a:sp3d>
        </p:spPr>
        <p:txBody>
          <a:bodyPr wrap="square">
            <a:spAutoFit/>
          </a:bodyPr>
          <a:lstStyle/>
          <a:p>
            <a:pPr algn="ctr">
              <a:lnSpc>
                <a:spcPct val="70000"/>
              </a:lnSpc>
              <a:defRPr/>
            </a:pPr>
            <a:r>
              <a:rPr lang="en-US" sz="3200" b="1" dirty="0" smtClean="0">
                <a:ln>
                  <a:solidFill>
                    <a:srgbClr val="C00000"/>
                  </a:solidFill>
                </a:ln>
                <a:solidFill>
                  <a:srgbClr val="C00000"/>
                </a:solidFill>
                <a:latin typeface="Arial" pitchFamily="34" charset="0"/>
                <a:cs typeface="Arial" pitchFamily="34" charset="0"/>
              </a:rPr>
              <a:t>Community-acquired pneumonia (CAP) – </a:t>
            </a:r>
          </a:p>
          <a:p>
            <a:pPr algn="just">
              <a:lnSpc>
                <a:spcPct val="70000"/>
              </a:lnSpc>
              <a:defRPr/>
            </a:pPr>
            <a:endParaRPr lang="en-US" sz="2800" b="1" dirty="0" smtClean="0">
              <a:ln>
                <a:solidFill>
                  <a:srgbClr val="C00000"/>
                </a:solidFill>
              </a:ln>
              <a:solidFill>
                <a:srgbClr val="7030A0"/>
              </a:solidFill>
              <a:latin typeface="Arial" pitchFamily="34" charset="0"/>
              <a:cs typeface="Arial" pitchFamily="34" charset="0"/>
            </a:endParaRPr>
          </a:p>
          <a:p>
            <a:pPr algn="just">
              <a:lnSpc>
                <a:spcPct val="70000"/>
              </a:lnSpc>
              <a:defRPr/>
            </a:pPr>
            <a:r>
              <a:rPr lang="en-US" sz="2800" b="1" dirty="0" smtClean="0">
                <a:ln>
                  <a:solidFill>
                    <a:srgbClr val="C00000"/>
                  </a:solidFill>
                </a:ln>
                <a:solidFill>
                  <a:srgbClr val="7030A0"/>
                </a:solidFill>
                <a:latin typeface="Arial" pitchFamily="34" charset="0"/>
                <a:cs typeface="Arial" pitchFamily="34" charset="0"/>
              </a:rPr>
              <a:t>acute disease that originated in out-of-hospital conditions and is accompanied by lower respiratory tract infection symptoms (fever, cough, sputum, possibly purulent, chest pain, </a:t>
            </a:r>
            <a:r>
              <a:rPr lang="en-US" sz="2800" b="1" dirty="0" err="1" smtClean="0">
                <a:ln>
                  <a:solidFill>
                    <a:srgbClr val="C00000"/>
                  </a:solidFill>
                </a:ln>
                <a:solidFill>
                  <a:srgbClr val="7030A0"/>
                </a:solidFill>
                <a:latin typeface="Arial" pitchFamily="34" charset="0"/>
                <a:cs typeface="Arial" pitchFamily="34" charset="0"/>
              </a:rPr>
              <a:t>dyspnea</a:t>
            </a:r>
            <a:r>
              <a:rPr lang="en-US" sz="2800" b="1" dirty="0" smtClean="0">
                <a:ln>
                  <a:solidFill>
                    <a:srgbClr val="C00000"/>
                  </a:solidFill>
                </a:ln>
                <a:solidFill>
                  <a:srgbClr val="7030A0"/>
                </a:solidFill>
                <a:latin typeface="Arial" pitchFamily="34" charset="0"/>
                <a:cs typeface="Arial" pitchFamily="34" charset="0"/>
              </a:rPr>
              <a:t>) and radiographic signs of new focal-infiltrative changes</a:t>
            </a:r>
          </a:p>
          <a:p>
            <a:pPr algn="just">
              <a:lnSpc>
                <a:spcPct val="70000"/>
              </a:lnSpc>
              <a:defRPr/>
            </a:pPr>
            <a:r>
              <a:rPr lang="en-US" sz="2800" b="1" dirty="0" smtClean="0">
                <a:ln>
                  <a:solidFill>
                    <a:srgbClr val="C00000"/>
                  </a:solidFill>
                </a:ln>
                <a:solidFill>
                  <a:srgbClr val="7030A0"/>
                </a:solidFill>
                <a:latin typeface="Arial" pitchFamily="34" charset="0"/>
                <a:cs typeface="Arial" pitchFamily="34" charset="0"/>
              </a:rPr>
              <a:t>In the lungs, in the absence of an obvious diagnostic alternative</a:t>
            </a:r>
            <a:endParaRPr lang="ru-RU" sz="2800" dirty="0">
              <a:ln>
                <a:solidFill>
                  <a:srgbClr val="C00000"/>
                </a:solidFill>
              </a:ln>
              <a:solidFill>
                <a:srgbClr val="7030A0"/>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6072198" y="857232"/>
            <a:ext cx="2786082" cy="3000396"/>
          </a:xfrm>
          <a:prstGeom prst="rect">
            <a:avLst/>
          </a:prstGeom>
          <a:gradFill flip="none" rotWithShape="1">
            <a:gsLst>
              <a:gs pos="0">
                <a:srgbClr val="FFEFD1"/>
              </a:gs>
              <a:gs pos="64999">
                <a:srgbClr val="F0EBD5"/>
              </a:gs>
              <a:gs pos="100000">
                <a:srgbClr val="D1C39F"/>
              </a:gs>
            </a:gsLst>
            <a:lin ang="16200000" scaled="0"/>
            <a:tileRect/>
          </a:gradFill>
          <a:ln w="38100">
            <a:solidFill>
              <a:schemeClr val="accent6">
                <a:lumMod val="75000"/>
              </a:schemeClr>
            </a:solidFill>
            <a:miter lim="800000"/>
            <a:headEnd/>
            <a:tailEnd/>
          </a:ln>
          <a:effectLst/>
          <a:scene3d>
            <a:camera prst="orthographicFront"/>
            <a:lightRig rig="threePt" dir="t"/>
          </a:scene3d>
          <a:sp3d>
            <a:bevelT/>
          </a:sp3d>
        </p:spPr>
      </p:pic>
      <p:pic>
        <p:nvPicPr>
          <p:cNvPr id="1027" name="Picture 3"/>
          <p:cNvPicPr>
            <a:picLocks noChangeAspect="1" noChangeArrowheads="1"/>
          </p:cNvPicPr>
          <p:nvPr/>
        </p:nvPicPr>
        <p:blipFill>
          <a:blip r:embed="rId3"/>
          <a:srcRect/>
          <a:stretch>
            <a:fillRect/>
          </a:stretch>
        </p:blipFill>
        <p:spPr bwMode="auto">
          <a:xfrm>
            <a:off x="6072198" y="4000504"/>
            <a:ext cx="2786082" cy="1928826"/>
          </a:xfrm>
          <a:prstGeom prst="rect">
            <a:avLst/>
          </a:prstGeom>
          <a:gradFill flip="none" rotWithShape="1">
            <a:gsLst>
              <a:gs pos="0">
                <a:srgbClr val="FFEFD1"/>
              </a:gs>
              <a:gs pos="64999">
                <a:srgbClr val="F0EBD5"/>
              </a:gs>
              <a:gs pos="100000">
                <a:srgbClr val="D1C39F"/>
              </a:gs>
            </a:gsLst>
            <a:lin ang="16200000" scaled="0"/>
            <a:tileRect/>
          </a:grad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dirty="0" smtClean="0">
                <a:ln>
                  <a:solidFill>
                    <a:srgbClr val="6600CC"/>
                  </a:solidFill>
                </a:ln>
                <a:solidFill>
                  <a:srgbClr val="0000CC"/>
                </a:solidFill>
                <a:latin typeface="Times New Roman" pitchFamily="18" charset="0"/>
                <a:cs typeface="Times New Roman" pitchFamily="18" charset="0"/>
              </a:rPr>
              <a:t>ETIOLOGY OF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8572560" cy="4924618"/>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2800" b="1" dirty="0" smtClean="0">
                <a:ln>
                  <a:solidFill>
                    <a:srgbClr val="653DD5"/>
                  </a:solidFill>
                </a:ln>
                <a:solidFill>
                  <a:srgbClr val="7030A0"/>
                </a:solidFill>
                <a:latin typeface="Arial" pitchFamily="34" charset="0"/>
                <a:cs typeface="Arial" pitchFamily="34" charset="0"/>
              </a:rPr>
              <a:t>The etiology of the CAP </a:t>
            </a:r>
            <a:r>
              <a:rPr lang="en-US" sz="2800" b="1" dirty="0" smtClean="0">
                <a:ln>
                  <a:solidFill>
                    <a:srgbClr val="653DD5"/>
                  </a:solidFill>
                </a:ln>
                <a:solidFill>
                  <a:srgbClr val="00B050"/>
                </a:solidFill>
                <a:latin typeface="Arial" pitchFamily="34" charset="0"/>
                <a:cs typeface="Arial" pitchFamily="34" charset="0"/>
              </a:rPr>
              <a:t>is directly related to the normal </a:t>
            </a:r>
            <a:r>
              <a:rPr lang="en-US" sz="2800" b="1" dirty="0" err="1" smtClean="0">
                <a:ln>
                  <a:solidFill>
                    <a:srgbClr val="653DD5"/>
                  </a:solidFill>
                </a:ln>
                <a:solidFill>
                  <a:srgbClr val="00B050"/>
                </a:solidFill>
                <a:latin typeface="Arial" pitchFamily="34" charset="0"/>
                <a:cs typeface="Arial" pitchFamily="34" charset="0"/>
              </a:rPr>
              <a:t>microflora</a:t>
            </a:r>
            <a:r>
              <a:rPr lang="en-US" sz="2800" b="1" dirty="0" smtClean="0">
                <a:ln>
                  <a:solidFill>
                    <a:srgbClr val="653DD5"/>
                  </a:solidFill>
                </a:ln>
                <a:solidFill>
                  <a:srgbClr val="00B050"/>
                </a:solidFill>
                <a:latin typeface="Arial" pitchFamily="34" charset="0"/>
                <a:cs typeface="Arial" pitchFamily="34" charset="0"/>
              </a:rPr>
              <a:t> colonizing the upper respiratory tract.</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A typical causative agent of CAP is:</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a:t>
            </a:r>
            <a:r>
              <a:rPr lang="en-US" sz="2800" b="1" dirty="0" smtClean="0">
                <a:ln>
                  <a:solidFill>
                    <a:srgbClr val="653DD5"/>
                  </a:solidFill>
                </a:ln>
                <a:solidFill>
                  <a:srgbClr val="C00000"/>
                </a:solidFill>
                <a:latin typeface="Arial" pitchFamily="34" charset="0"/>
                <a:cs typeface="Arial" pitchFamily="34" charset="0"/>
              </a:rPr>
              <a:t>S.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 (30-50% of cases). </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Atypical microorganisms</a:t>
            </a:r>
            <a:r>
              <a:rPr lang="en-US" sz="2800" b="1" dirty="0" smtClean="0">
                <a:ln>
                  <a:solidFill>
                    <a:srgbClr val="653DD5"/>
                  </a:solidFill>
                </a:ln>
                <a:solidFill>
                  <a:schemeClr val="accent6"/>
                </a:solidFill>
                <a:latin typeface="Arial" pitchFamily="34" charset="0"/>
                <a:cs typeface="Arial" pitchFamily="34" charset="0"/>
              </a:rPr>
              <a:t>, whose share in total accounts for 8% to 30% of cases:</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Chlamydophila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Mycoplasma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Legionella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pneumophila</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a:t>
            </a:r>
            <a:r>
              <a:rPr lang="en-US" sz="2800" b="1" dirty="0" smtClean="0">
                <a:ln>
                  <a:solidFill>
                    <a:srgbClr val="653DD5"/>
                  </a:solidFill>
                </a:ln>
                <a:solidFill>
                  <a:srgbClr val="C00000"/>
                </a:solidFill>
                <a:latin typeface="Arial" pitchFamily="34" charset="0"/>
                <a:cs typeface="Arial" pitchFamily="34" charset="0"/>
              </a:rPr>
              <a:t>Rare</a:t>
            </a:r>
            <a:r>
              <a:rPr lang="en-US" sz="2800" b="1" dirty="0" smtClean="0">
                <a:ln>
                  <a:solidFill>
                    <a:srgbClr val="653DD5"/>
                  </a:solidFill>
                </a:ln>
                <a:solidFill>
                  <a:schemeClr val="accent6"/>
                </a:solidFill>
                <a:latin typeface="Arial" pitchFamily="34" charset="0"/>
                <a:cs typeface="Arial" pitchFamily="34" charset="0"/>
              </a:rPr>
              <a:t> (3-5%) pathogens of CAP:</a:t>
            </a: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Haemophilus</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influenzae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Staphylococcus </a:t>
            </a:r>
            <a:r>
              <a:rPr lang="en-US" sz="2800" b="1" dirty="0" err="1" smtClean="0">
                <a:ln>
                  <a:solidFill>
                    <a:srgbClr val="653DD5"/>
                  </a:solidFill>
                </a:ln>
                <a:solidFill>
                  <a:srgbClr val="C00000"/>
                </a:solidFill>
                <a:latin typeface="Arial" pitchFamily="34" charset="0"/>
                <a:cs typeface="Arial" pitchFamily="34" charset="0"/>
              </a:rPr>
              <a:t>aureus</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r>
              <a:rPr lang="en-US" sz="2800" b="1" dirty="0" smtClean="0">
                <a:ln>
                  <a:solidFill>
                    <a:srgbClr val="653DD5"/>
                  </a:solidFill>
                </a:ln>
                <a:solidFill>
                  <a:srgbClr val="C00000"/>
                </a:solidFill>
                <a:latin typeface="Arial" pitchFamily="34" charset="0"/>
                <a:cs typeface="Arial" pitchFamily="34" charset="0"/>
              </a:rPr>
              <a:t>  • </a:t>
            </a:r>
            <a:r>
              <a:rPr lang="en-US" sz="2800" b="1" dirty="0" err="1" smtClean="0">
                <a:ln>
                  <a:solidFill>
                    <a:srgbClr val="653DD5"/>
                  </a:solidFill>
                </a:ln>
                <a:solidFill>
                  <a:srgbClr val="C00000"/>
                </a:solidFill>
                <a:latin typeface="Arial" pitchFamily="34" charset="0"/>
                <a:cs typeface="Arial" pitchFamily="34" charset="0"/>
              </a:rPr>
              <a:t>Klebsiella</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pneumoniae</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0"/>
              </a:spcBef>
              <a:spcAft>
                <a:spcPts val="0"/>
              </a:spcAft>
              <a:defRPr/>
            </a:pPr>
            <a:endParaRPr lang="en-US" sz="2800" b="1" dirty="0" smtClean="0">
              <a:ln>
                <a:solidFill>
                  <a:srgbClr val="653DD5"/>
                </a:solidFill>
              </a:ln>
              <a:solidFill>
                <a:schemeClr val="accent6"/>
              </a:solidFill>
              <a:latin typeface="Arial" pitchFamily="34" charset="0"/>
              <a:cs typeface="Arial" pitchFamily="34" charset="0"/>
            </a:endParaRPr>
          </a:p>
          <a:p>
            <a:pPr fontAlgn="auto">
              <a:lnSpc>
                <a:spcPct val="70000"/>
              </a:lnSpc>
              <a:spcBef>
                <a:spcPts val="0"/>
              </a:spcBef>
              <a:spcAft>
                <a:spcPts val="0"/>
              </a:spcAft>
              <a:defRPr/>
            </a:pPr>
            <a:r>
              <a:rPr lang="en-US" sz="2800" b="1" dirty="0" smtClean="0">
                <a:ln>
                  <a:solidFill>
                    <a:srgbClr val="653DD5"/>
                  </a:solidFill>
                </a:ln>
                <a:solidFill>
                  <a:schemeClr val="accent6"/>
                </a:solidFill>
                <a:latin typeface="Arial" pitchFamily="34" charset="0"/>
                <a:cs typeface="Arial" pitchFamily="34" charset="0"/>
              </a:rPr>
              <a:t>even less often - other </a:t>
            </a:r>
            <a:r>
              <a:rPr lang="en-US" sz="2800" b="1" dirty="0" err="1" smtClean="0">
                <a:ln>
                  <a:solidFill>
                    <a:srgbClr val="653DD5"/>
                  </a:solidFill>
                </a:ln>
                <a:solidFill>
                  <a:srgbClr val="C00000"/>
                </a:solidFill>
                <a:latin typeface="Arial" pitchFamily="34" charset="0"/>
                <a:cs typeface="Arial" pitchFamily="34" charset="0"/>
              </a:rPr>
              <a:t>enterobacteria</a:t>
            </a:r>
            <a:r>
              <a:rPr lang="en-US" sz="2800" b="1" dirty="0" smtClean="0">
                <a:ln>
                  <a:solidFill>
                    <a:srgbClr val="653DD5"/>
                  </a:solidFill>
                </a:ln>
                <a:solidFill>
                  <a:srgbClr val="C00000"/>
                </a:solidFill>
                <a:latin typeface="Arial" pitchFamily="34" charset="0"/>
                <a:cs typeface="Arial" pitchFamily="34" charset="0"/>
              </a:rPr>
              <a:t>.</a:t>
            </a:r>
            <a:endParaRPr lang="ru-RU" sz="2800" b="1" dirty="0">
              <a:ln>
                <a:solidFill>
                  <a:srgbClr val="653DD5"/>
                </a:solidFill>
              </a:ln>
              <a:solidFill>
                <a:srgbClr val="C00000"/>
              </a:solidFill>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6215074" y="2928934"/>
            <a:ext cx="2571768" cy="2214578"/>
          </a:xfrm>
          <a:prstGeom prst="rect">
            <a:avLst/>
          </a:prstGeom>
          <a:noFill/>
          <a:ln w="9525">
            <a:noFill/>
            <a:miter lim="800000"/>
            <a:headEnd/>
            <a:tailEnd/>
          </a:ln>
          <a:effec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dirty="0" smtClean="0">
                <a:ln>
                  <a:solidFill>
                    <a:srgbClr val="6600CC"/>
                  </a:solidFill>
                </a:ln>
                <a:solidFill>
                  <a:srgbClr val="0000CC"/>
                </a:solidFill>
                <a:latin typeface="Times New Roman" pitchFamily="18" charset="0"/>
                <a:cs typeface="Times New Roman" pitchFamily="18" charset="0"/>
              </a:rPr>
              <a:t>PATHOGENESIS OF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8572560" cy="5161413"/>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363538" indent="-363538"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Anti-infective protection of the lower respiratory tract is performed by:</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mechanical factors</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aerodynamic filtration</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branching of the bronchi</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epiglottis</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coughing and sneezing</a:t>
            </a:r>
          </a:p>
          <a:p>
            <a:pPr algn="just" fontAlgn="auto">
              <a:lnSpc>
                <a:spcPct val="70000"/>
              </a:lnSpc>
              <a:spcBef>
                <a:spcPts val="600"/>
              </a:spcBef>
              <a:spcAft>
                <a:spcPts val="0"/>
              </a:spcAft>
              <a:defRPr/>
            </a:pPr>
            <a:r>
              <a:rPr lang="en-US" sz="2400" b="1" i="1" dirty="0" smtClean="0">
                <a:ln>
                  <a:solidFill>
                    <a:srgbClr val="653DD5"/>
                  </a:solidFill>
                </a:ln>
                <a:solidFill>
                  <a:schemeClr val="accent1">
                    <a:lumMod val="75000"/>
                  </a:schemeClr>
                </a:solidFill>
                <a:latin typeface="Arial" pitchFamily="34" charset="0"/>
                <a:cs typeface="Arial" pitchFamily="34" charset="0"/>
              </a:rPr>
              <a:t>- </a:t>
            </a:r>
            <a:r>
              <a:rPr lang="en-US" sz="2400" b="1" i="1" dirty="0" err="1" smtClean="0">
                <a:ln>
                  <a:solidFill>
                    <a:srgbClr val="653DD5"/>
                  </a:solidFill>
                </a:ln>
                <a:solidFill>
                  <a:schemeClr val="accent1">
                    <a:lumMod val="75000"/>
                  </a:schemeClr>
                </a:solidFill>
                <a:latin typeface="Arial" pitchFamily="34" charset="0"/>
                <a:cs typeface="Arial" pitchFamily="34" charset="0"/>
              </a:rPr>
              <a:t>ciliary</a:t>
            </a:r>
            <a:r>
              <a:rPr lang="en-US" sz="2400" b="1" i="1" dirty="0" smtClean="0">
                <a:ln>
                  <a:solidFill>
                    <a:srgbClr val="653DD5"/>
                  </a:solidFill>
                </a:ln>
                <a:solidFill>
                  <a:schemeClr val="accent1">
                    <a:lumMod val="75000"/>
                  </a:schemeClr>
                </a:solidFill>
                <a:latin typeface="Arial" pitchFamily="34" charset="0"/>
                <a:cs typeface="Arial" pitchFamily="34" charset="0"/>
              </a:rPr>
              <a:t> epithelial cilia</a:t>
            </a:r>
          </a:p>
          <a:p>
            <a:pPr algn="just" fontAlgn="auto">
              <a:lnSpc>
                <a:spcPct val="70000"/>
              </a:lnSpc>
              <a:spcBef>
                <a:spcPts val="600"/>
              </a:spcBef>
              <a:spcAft>
                <a:spcPts val="0"/>
              </a:spcAft>
              <a:buFontTx/>
              <a:buChar char="-"/>
              <a:defRPr/>
            </a:pPr>
            <a:r>
              <a:rPr lang="en-US" sz="2400" b="1" i="1" dirty="0" smtClean="0">
                <a:ln>
                  <a:solidFill>
                    <a:srgbClr val="653DD5"/>
                  </a:solidFill>
                </a:ln>
                <a:solidFill>
                  <a:schemeClr val="accent1">
                    <a:lumMod val="75000"/>
                  </a:schemeClr>
                </a:solidFill>
                <a:latin typeface="Arial" pitchFamily="34" charset="0"/>
                <a:cs typeface="Arial" pitchFamily="34" charset="0"/>
              </a:rPr>
              <a:t>mechanisms of nonspecific and specific immunity</a:t>
            </a:r>
          </a:p>
          <a:p>
            <a:pPr algn="just" fontAlgn="auto">
              <a:lnSpc>
                <a:spcPct val="70000"/>
              </a:lnSpc>
              <a:spcBef>
                <a:spcPts val="60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600"/>
              </a:spcBef>
              <a:spcAft>
                <a:spcPts val="0"/>
              </a:spcAft>
              <a:defRPr/>
            </a:pPr>
            <a:r>
              <a:rPr lang="en-US" sz="2800" b="1" dirty="0" smtClean="0">
                <a:ln>
                  <a:solidFill>
                    <a:srgbClr val="653DD5"/>
                  </a:solidFill>
                </a:ln>
                <a:solidFill>
                  <a:srgbClr val="7030A0"/>
                </a:solidFill>
                <a:latin typeface="Arial" pitchFamily="34" charset="0"/>
                <a:cs typeface="Arial" pitchFamily="34" charset="0"/>
              </a:rPr>
              <a:t>The causes of the inflammatory reaction can be:</a:t>
            </a:r>
          </a:p>
          <a:p>
            <a:pPr algn="just"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 Decreased the effectiveness of the protective mechanisms of the </a:t>
            </a:r>
            <a:r>
              <a:rPr lang="en-US" sz="2800" b="1" dirty="0" err="1" smtClean="0">
                <a:ln>
                  <a:solidFill>
                    <a:srgbClr val="653DD5"/>
                  </a:solidFill>
                </a:ln>
                <a:solidFill>
                  <a:srgbClr val="FF0000"/>
                </a:solidFill>
                <a:latin typeface="Arial" pitchFamily="34" charset="0"/>
                <a:cs typeface="Arial" pitchFamily="34" charset="0"/>
              </a:rPr>
              <a:t>macroorganism</a:t>
            </a:r>
            <a:endParaRPr lang="en-US" sz="2800" b="1" dirty="0" smtClean="0">
              <a:ln>
                <a:solidFill>
                  <a:srgbClr val="653DD5"/>
                </a:solidFill>
              </a:ln>
              <a:solidFill>
                <a:srgbClr val="FF0000"/>
              </a:solidFill>
              <a:latin typeface="Arial" pitchFamily="34" charset="0"/>
              <a:cs typeface="Arial" pitchFamily="34" charset="0"/>
            </a:endParaRPr>
          </a:p>
          <a:p>
            <a:pPr algn="just"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 Massiveness of the dose of microorganisms and/or their increased virulence</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dirty="0" smtClean="0">
                <a:ln>
                  <a:solidFill>
                    <a:srgbClr val="6600CC"/>
                  </a:solidFill>
                </a:ln>
                <a:solidFill>
                  <a:srgbClr val="0000CC"/>
                </a:solidFill>
                <a:latin typeface="Times New Roman" pitchFamily="18" charset="0"/>
                <a:cs typeface="Times New Roman" pitchFamily="18" charset="0"/>
              </a:rPr>
              <a:t>PATHOGENESIS OF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8572560" cy="5521512"/>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algn="ctr" fontAlgn="auto">
              <a:lnSpc>
                <a:spcPct val="70000"/>
              </a:lnSpc>
              <a:spcBef>
                <a:spcPts val="0"/>
              </a:spcBef>
              <a:spcAft>
                <a:spcPts val="0"/>
              </a:spcAft>
              <a:defRPr/>
            </a:pPr>
            <a:r>
              <a:rPr lang="ru-RU" sz="2800" b="1" dirty="0" smtClean="0">
                <a:ln>
                  <a:solidFill>
                    <a:srgbClr val="653DD5"/>
                  </a:solidFill>
                </a:ln>
                <a:solidFill>
                  <a:srgbClr val="C00000"/>
                </a:solidFill>
                <a:latin typeface="Arial" pitchFamily="34" charset="0"/>
                <a:cs typeface="Arial" pitchFamily="34" charset="0"/>
              </a:rPr>
              <a:t> </a:t>
            </a:r>
            <a:r>
              <a:rPr lang="en-US" sz="2800" b="1" dirty="0" smtClean="0">
                <a:ln>
                  <a:solidFill>
                    <a:srgbClr val="653DD5"/>
                  </a:solidFill>
                </a:ln>
                <a:solidFill>
                  <a:srgbClr val="C00000"/>
                </a:solidFill>
                <a:latin typeface="Arial" pitchFamily="34" charset="0"/>
                <a:cs typeface="Arial" pitchFamily="34" charset="0"/>
              </a:rPr>
              <a:t>It is possible to distinguish four </a:t>
            </a:r>
            <a:r>
              <a:rPr lang="en-US" sz="2800" b="1" dirty="0" err="1" smtClean="0">
                <a:ln>
                  <a:solidFill>
                    <a:srgbClr val="653DD5"/>
                  </a:solidFill>
                </a:ln>
                <a:solidFill>
                  <a:srgbClr val="C00000"/>
                </a:solidFill>
                <a:latin typeface="Arial" pitchFamily="34" charset="0"/>
                <a:cs typeface="Arial" pitchFamily="34" charset="0"/>
              </a:rPr>
              <a:t>pathogenetic</a:t>
            </a:r>
            <a:r>
              <a:rPr lang="en-US" sz="2800" b="1" dirty="0" smtClean="0">
                <a:ln>
                  <a:solidFill>
                    <a:srgbClr val="653DD5"/>
                  </a:solidFill>
                </a:ln>
                <a:solidFill>
                  <a:srgbClr val="C00000"/>
                </a:solidFill>
                <a:latin typeface="Arial" pitchFamily="34" charset="0"/>
                <a:cs typeface="Arial" pitchFamily="34" charset="0"/>
              </a:rPr>
              <a:t> mechanisms, with different frequency causing the development of CAP:</a:t>
            </a:r>
          </a:p>
          <a:p>
            <a:pPr algn="just" fontAlgn="auto">
              <a:lnSpc>
                <a:spcPct val="70000"/>
              </a:lnSpc>
              <a:spcBef>
                <a:spcPts val="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defRPr/>
            </a:pPr>
            <a:r>
              <a:rPr lang="en-US" sz="2800" b="1" dirty="0" smtClean="0">
                <a:ln>
                  <a:solidFill>
                    <a:srgbClr val="653DD5"/>
                  </a:solidFill>
                </a:ln>
                <a:solidFill>
                  <a:srgbClr val="7030A0"/>
                </a:solidFill>
                <a:latin typeface="Arial" pitchFamily="34" charset="0"/>
                <a:cs typeface="Arial" pitchFamily="34" charset="0"/>
              </a:rPr>
              <a:t>- aspiration of the secretion of the </a:t>
            </a:r>
            <a:r>
              <a:rPr lang="en-US" sz="2800" b="1" dirty="0" err="1" smtClean="0">
                <a:ln>
                  <a:solidFill>
                    <a:srgbClr val="653DD5"/>
                  </a:solidFill>
                </a:ln>
                <a:solidFill>
                  <a:srgbClr val="7030A0"/>
                </a:solidFill>
                <a:latin typeface="Arial" pitchFamily="34" charset="0"/>
                <a:cs typeface="Arial" pitchFamily="34" charset="0"/>
              </a:rPr>
              <a:t>oropharynx</a:t>
            </a:r>
            <a:r>
              <a:rPr lang="en-US" sz="2800" b="1" dirty="0" smtClean="0">
                <a:ln>
                  <a:solidFill>
                    <a:srgbClr val="653DD5"/>
                  </a:solidFill>
                </a:ln>
                <a:solidFill>
                  <a:srgbClr val="7030A0"/>
                </a:solidFill>
                <a:latin typeface="Arial" pitchFamily="34" charset="0"/>
                <a:cs typeface="Arial" pitchFamily="34" charset="0"/>
              </a:rPr>
              <a:t>;</a:t>
            </a:r>
          </a:p>
          <a:p>
            <a:pPr algn="just" fontAlgn="auto">
              <a:lnSpc>
                <a:spcPct val="70000"/>
              </a:lnSpc>
              <a:spcBef>
                <a:spcPts val="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defRPr/>
            </a:pPr>
            <a:r>
              <a:rPr lang="en-US" sz="2800" b="1" dirty="0" smtClean="0">
                <a:ln>
                  <a:solidFill>
                    <a:srgbClr val="653DD5"/>
                  </a:solidFill>
                </a:ln>
                <a:solidFill>
                  <a:srgbClr val="7030A0"/>
                </a:solidFill>
                <a:latin typeface="Arial" pitchFamily="34" charset="0"/>
                <a:cs typeface="Arial" pitchFamily="34" charset="0"/>
              </a:rPr>
              <a:t>- inhalation of an aerosol containing microorganisms;</a:t>
            </a:r>
          </a:p>
          <a:p>
            <a:pPr algn="just" fontAlgn="auto">
              <a:lnSpc>
                <a:spcPct val="70000"/>
              </a:lnSpc>
              <a:spcBef>
                <a:spcPts val="0"/>
              </a:spcBef>
              <a:spcAft>
                <a:spcPts val="0"/>
              </a:spcAft>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buFontTx/>
              <a:buChar char="-"/>
              <a:defRPr/>
            </a:pPr>
            <a:r>
              <a:rPr lang="en-US" sz="2800" b="1" dirty="0" err="1" smtClean="0">
                <a:ln>
                  <a:solidFill>
                    <a:srgbClr val="653DD5"/>
                  </a:solidFill>
                </a:ln>
                <a:solidFill>
                  <a:srgbClr val="7030A0"/>
                </a:solidFill>
                <a:latin typeface="Arial" pitchFamily="34" charset="0"/>
                <a:cs typeface="Arial" pitchFamily="34" charset="0"/>
              </a:rPr>
              <a:t>hematogenous</a:t>
            </a:r>
            <a:r>
              <a:rPr lang="en-US" sz="2800" b="1" dirty="0" smtClean="0">
                <a:ln>
                  <a:solidFill>
                    <a:srgbClr val="653DD5"/>
                  </a:solidFill>
                </a:ln>
                <a:solidFill>
                  <a:srgbClr val="7030A0"/>
                </a:solidFill>
                <a:latin typeface="Arial" pitchFamily="34" charset="0"/>
                <a:cs typeface="Arial" pitchFamily="34" charset="0"/>
              </a:rPr>
              <a:t> distribution of microorganisms from the </a:t>
            </a:r>
            <a:r>
              <a:rPr lang="en-US" sz="2800" b="1" dirty="0" err="1" smtClean="0">
                <a:ln>
                  <a:solidFill>
                    <a:srgbClr val="653DD5"/>
                  </a:solidFill>
                </a:ln>
                <a:solidFill>
                  <a:srgbClr val="7030A0"/>
                </a:solidFill>
                <a:latin typeface="Arial" pitchFamily="34" charset="0"/>
                <a:cs typeface="Arial" pitchFamily="34" charset="0"/>
              </a:rPr>
              <a:t>extrapulmonary</a:t>
            </a:r>
            <a:r>
              <a:rPr lang="en-US" sz="2800" b="1" dirty="0" smtClean="0">
                <a:ln>
                  <a:solidFill>
                    <a:srgbClr val="653DD5"/>
                  </a:solidFill>
                </a:ln>
                <a:solidFill>
                  <a:srgbClr val="7030A0"/>
                </a:solidFill>
                <a:latin typeface="Arial" pitchFamily="34" charset="0"/>
                <a:cs typeface="Arial" pitchFamily="34" charset="0"/>
              </a:rPr>
              <a:t> focus of infection (</a:t>
            </a:r>
            <a:r>
              <a:rPr lang="en-US" sz="2800" b="1" dirty="0" err="1" smtClean="0">
                <a:ln>
                  <a:solidFill>
                    <a:srgbClr val="653DD5"/>
                  </a:solidFill>
                </a:ln>
                <a:solidFill>
                  <a:srgbClr val="7030A0"/>
                </a:solidFill>
                <a:latin typeface="Arial" pitchFamily="34" charset="0"/>
                <a:cs typeface="Arial" pitchFamily="34" charset="0"/>
              </a:rPr>
              <a:t>endocarditis</a:t>
            </a:r>
            <a:r>
              <a:rPr lang="en-US" sz="2800" b="1" dirty="0" smtClean="0">
                <a:ln>
                  <a:solidFill>
                    <a:srgbClr val="653DD5"/>
                  </a:solidFill>
                </a:ln>
                <a:solidFill>
                  <a:srgbClr val="7030A0"/>
                </a:solidFill>
                <a:latin typeface="Arial" pitchFamily="34" charset="0"/>
                <a:cs typeface="Arial" pitchFamily="34" charset="0"/>
              </a:rPr>
              <a:t> with tricuspid valve injury, septic </a:t>
            </a:r>
            <a:r>
              <a:rPr lang="en-US" sz="2800" b="1" dirty="0" err="1" smtClean="0">
                <a:ln>
                  <a:solidFill>
                    <a:srgbClr val="653DD5"/>
                  </a:solidFill>
                </a:ln>
                <a:solidFill>
                  <a:srgbClr val="7030A0"/>
                </a:solidFill>
                <a:latin typeface="Arial" pitchFamily="34" charset="0"/>
                <a:cs typeface="Arial" pitchFamily="34" charset="0"/>
              </a:rPr>
              <a:t>thrombophlebitis</a:t>
            </a:r>
            <a:r>
              <a:rPr lang="en-US" sz="2800" b="1" dirty="0" smtClean="0">
                <a:ln>
                  <a:solidFill>
                    <a:srgbClr val="653DD5"/>
                  </a:solidFill>
                </a:ln>
                <a:solidFill>
                  <a:srgbClr val="7030A0"/>
                </a:solidFill>
                <a:latin typeface="Arial" pitchFamily="34" charset="0"/>
                <a:cs typeface="Arial" pitchFamily="34" charset="0"/>
              </a:rPr>
              <a:t>);</a:t>
            </a:r>
          </a:p>
          <a:p>
            <a:pPr algn="just" fontAlgn="auto">
              <a:lnSpc>
                <a:spcPct val="70000"/>
              </a:lnSpc>
              <a:spcBef>
                <a:spcPts val="0"/>
              </a:spcBef>
              <a:spcAft>
                <a:spcPts val="0"/>
              </a:spcAft>
              <a:buFontTx/>
              <a:buChar char="-"/>
              <a:defRPr/>
            </a:pPr>
            <a:endParaRPr lang="en-US" sz="2800" b="1" dirty="0" smtClean="0">
              <a:ln>
                <a:solidFill>
                  <a:srgbClr val="653DD5"/>
                </a:solidFill>
              </a:ln>
              <a:solidFill>
                <a:srgbClr val="7030A0"/>
              </a:solidFill>
              <a:latin typeface="Arial" pitchFamily="34" charset="0"/>
              <a:cs typeface="Arial" pitchFamily="34" charset="0"/>
            </a:endParaRPr>
          </a:p>
          <a:p>
            <a:pPr algn="just" fontAlgn="auto">
              <a:lnSpc>
                <a:spcPct val="70000"/>
              </a:lnSpc>
              <a:spcBef>
                <a:spcPts val="0"/>
              </a:spcBef>
              <a:spcAft>
                <a:spcPts val="0"/>
              </a:spcAft>
              <a:buFontTx/>
              <a:buChar char="-"/>
              <a:defRPr/>
            </a:pPr>
            <a:r>
              <a:rPr lang="en-US" sz="2800" b="1" dirty="0" smtClean="0">
                <a:ln>
                  <a:solidFill>
                    <a:srgbClr val="653DD5"/>
                  </a:solidFill>
                </a:ln>
                <a:solidFill>
                  <a:srgbClr val="7030A0"/>
                </a:solidFill>
                <a:latin typeface="Arial" pitchFamily="34" charset="0"/>
                <a:cs typeface="Arial" pitchFamily="34" charset="0"/>
              </a:rPr>
              <a:t> direct spread of infection from neighboring affected organs (for example, with liver abscess) or as a result of infection with penetrating chest wounds.</a:t>
            </a:r>
            <a:endParaRPr lang="ru-RU" sz="2800" b="1" dirty="0" smtClean="0">
              <a:ln>
                <a:solidFill>
                  <a:srgbClr val="653DD5"/>
                </a:solidFill>
              </a:ln>
              <a:solidFill>
                <a:srgbClr val="7030A0"/>
              </a:solidFill>
              <a:latin typeface="Arial" pitchFamily="34" charset="0"/>
              <a:cs typeface="Arial" pitchFamily="3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noChangeArrowheads="1"/>
          </p:cNvPicPr>
          <p:nvPr/>
        </p:nvPicPr>
        <p:blipFill>
          <a:blip r:embed="rId2"/>
          <a:srcRect/>
          <a:stretch>
            <a:fillRect/>
          </a:stretch>
        </p:blipFill>
        <p:spPr bwMode="auto">
          <a:xfrm>
            <a:off x="7143750" y="1857375"/>
            <a:ext cx="1857375" cy="1928813"/>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80897" name="Rectangle 1"/>
          <p:cNvSpPr>
            <a:spLocks noChangeArrowheads="1"/>
          </p:cNvSpPr>
          <p:nvPr/>
        </p:nvSpPr>
        <p:spPr bwMode="auto">
          <a:xfrm>
            <a:off x="214282" y="642918"/>
            <a:ext cx="8786874" cy="6115520"/>
          </a:xfrm>
          <a:prstGeom prst="rect">
            <a:avLst/>
          </a:prstGeom>
          <a:noFill/>
          <a:ln w="9525">
            <a:noFill/>
            <a:miter lim="800000"/>
            <a:headEnd/>
            <a:tailEnd/>
          </a:ln>
          <a:effectLst/>
        </p:spPr>
        <p:txBody>
          <a:bodyPr anchor="ctr">
            <a:spAutoFit/>
          </a:bodyPr>
          <a:lstStyle/>
          <a:p>
            <a:pPr indent="107950" eaLnBrk="0" hangingPunct="0">
              <a:lnSpc>
                <a:spcPct val="70000"/>
              </a:lnSpc>
              <a:defRPr/>
            </a:pPr>
            <a:r>
              <a:rPr lang="en-US" sz="2800" b="1" i="1" dirty="0" smtClean="0">
                <a:ln>
                  <a:solidFill>
                    <a:srgbClr val="C00000"/>
                  </a:solidFill>
                </a:ln>
                <a:solidFill>
                  <a:srgbClr val="C00000"/>
                </a:solidFill>
                <a:latin typeface="Times New Roman" pitchFamily="18" charset="0"/>
                <a:cs typeface="Times New Roman" pitchFamily="18" charset="0"/>
              </a:rPr>
              <a:t>Clinics</a:t>
            </a:r>
            <a:endParaRPr lang="ru-RU" sz="2800" dirty="0">
              <a:ln>
                <a:solidFill>
                  <a:srgbClr val="C00000"/>
                </a:solidFill>
              </a:ln>
              <a:solidFill>
                <a:srgbClr val="C00000"/>
              </a:solidFill>
              <a:latin typeface="Arial" pitchFamily="34" charset="0"/>
              <a:cs typeface="Arial" pitchFamily="34" charset="0"/>
            </a:endParaRPr>
          </a:p>
          <a:p>
            <a:pPr indent="107950" eaLnBrk="0" hangingPunct="0">
              <a:lnSpc>
                <a:spcPct val="70000"/>
              </a:lnSpc>
              <a:spcBef>
                <a:spcPts val="600"/>
              </a:spcBef>
              <a:defRPr/>
            </a:pPr>
            <a:r>
              <a:rPr lang="en-US" sz="2400" dirty="0" smtClean="0">
                <a:ln>
                  <a:solidFill>
                    <a:srgbClr val="0000CC"/>
                  </a:solidFill>
                </a:ln>
                <a:solidFill>
                  <a:srgbClr val="0000CC"/>
                </a:solidFill>
                <a:latin typeface="Times New Roman" pitchFamily="18" charset="0"/>
                <a:ea typeface="Times New Roman" pitchFamily="18" charset="0"/>
                <a:cs typeface="Times New Roman" pitchFamily="18" charset="0"/>
              </a:rPr>
              <a:t>Complaints</a:t>
            </a:r>
            <a:r>
              <a:rPr lang="ru-RU" sz="2400" dirty="0" smtClean="0">
                <a:ln>
                  <a:solidFill>
                    <a:srgbClr val="0000CC"/>
                  </a:solidFill>
                </a:ln>
                <a:solidFill>
                  <a:srgbClr val="0000CC"/>
                </a:solidFill>
                <a:latin typeface="Times New Roman" pitchFamily="18" charset="0"/>
                <a:ea typeface="Times New Roman" pitchFamily="18" charset="0"/>
                <a:cs typeface="Times New Roman" pitchFamily="18" charset="0"/>
              </a:rPr>
              <a:t>: </a:t>
            </a:r>
            <a:endParaRPr lang="ru-RU" sz="2400" dirty="0">
              <a:ln>
                <a:solidFill>
                  <a:srgbClr val="0000CC"/>
                </a:solidFill>
              </a:ln>
              <a:solidFill>
                <a:srgbClr val="0000CC"/>
              </a:solidFill>
              <a:latin typeface="Times New Roman" pitchFamily="18" charset="0"/>
              <a:ea typeface="Times New Roman" pitchFamily="18" charset="0"/>
              <a:cs typeface="Times New Roman" pitchFamily="18" charset="0"/>
            </a:endParaRPr>
          </a:p>
          <a:p>
            <a:pPr indent="107950" eaLnBrk="0" hangingPunct="0">
              <a:lnSpc>
                <a:spcPct val="70000"/>
              </a:lnSpc>
              <a:spcBef>
                <a:spcPts val="600"/>
              </a:spcBef>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cough at first dry, then moist;</a:t>
            </a:r>
          </a:p>
          <a:p>
            <a:pPr indent="107950" eaLnBrk="0" hangingPunct="0">
              <a:lnSpc>
                <a:spcPct val="70000"/>
              </a:lnSpc>
              <a:spcBef>
                <a:spcPts val="600"/>
              </a:spcBef>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production of sputum mucous, </a:t>
            </a:r>
            <a:r>
              <a:rPr lang="en-US" sz="2400" b="1" dirty="0" err="1" smtClean="0">
                <a:ln>
                  <a:solidFill>
                    <a:srgbClr val="C00000"/>
                  </a:solidFill>
                </a:ln>
                <a:solidFill>
                  <a:srgbClr val="00B050"/>
                </a:solidFill>
                <a:latin typeface="Times New Roman" pitchFamily="18" charset="0"/>
                <a:ea typeface="Times New Roman" pitchFamily="18" charset="0"/>
                <a:cs typeface="Times New Roman" pitchFamily="18" charset="0"/>
              </a:rPr>
              <a:t>mucopurulent</a:t>
            </a: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nature;</a:t>
            </a:r>
          </a:p>
          <a:p>
            <a:pPr indent="107950" eaLnBrk="0" hangingPunct="0">
              <a:lnSpc>
                <a:spcPct val="70000"/>
              </a:lnSpc>
              <a:spcBef>
                <a:spcPts val="600"/>
              </a:spcBef>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a:t>
            </a:r>
            <a:r>
              <a:rPr lang="en-US" sz="2400" b="1" dirty="0" err="1" smtClean="0">
                <a:ln>
                  <a:solidFill>
                    <a:srgbClr val="C00000"/>
                  </a:solidFill>
                </a:ln>
                <a:solidFill>
                  <a:srgbClr val="00B050"/>
                </a:solidFill>
                <a:latin typeface="Times New Roman" pitchFamily="18" charset="0"/>
                <a:ea typeface="Times New Roman" pitchFamily="18" charset="0"/>
                <a:cs typeface="Times New Roman" pitchFamily="18" charset="0"/>
              </a:rPr>
              <a:t>dyspnea</a:t>
            </a: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 - fever of the wrong type.</a:t>
            </a:r>
          </a:p>
          <a:p>
            <a:pPr indent="107950" eaLnBrk="0" hangingPunct="0">
              <a:lnSpc>
                <a:spcPct val="70000"/>
              </a:lnSpc>
              <a:spcBef>
                <a:spcPts val="600"/>
              </a:spcBef>
              <a:defRPr/>
            </a:pPr>
            <a:r>
              <a:rPr lang="ru-RU" sz="2800" b="1" i="1" dirty="0" err="1" smtClean="0">
                <a:ln>
                  <a:solidFill>
                    <a:srgbClr val="C00000"/>
                  </a:solidFill>
                </a:ln>
                <a:solidFill>
                  <a:srgbClr val="C00000"/>
                </a:solidFill>
                <a:latin typeface="Times New Roman" pitchFamily="18" charset="0"/>
                <a:ea typeface="Times New Roman" pitchFamily="18" charset="0"/>
                <a:cs typeface="Times New Roman" pitchFamily="18" charset="0"/>
              </a:rPr>
              <a:t>Anamnesis</a:t>
            </a:r>
            <a:r>
              <a:rPr lang="ru-RU"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morbi</a:t>
            </a:r>
            <a:endParaRPr lang="ru-RU" sz="2800" dirty="0">
              <a:ln>
                <a:solidFill>
                  <a:srgbClr val="C00000"/>
                </a:solidFill>
              </a:ln>
              <a:solidFill>
                <a:srgbClr val="C00000"/>
              </a:solidFill>
              <a:latin typeface="Arial" pitchFamily="34" charset="0"/>
              <a:cs typeface="Arial" pitchFamily="34" charset="0"/>
            </a:endParaRPr>
          </a:p>
          <a:p>
            <a:pPr indent="107950" algn="just" eaLnBrk="0" hangingPunct="0">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Acute onset with high fever, often chills, lasting from </a:t>
            </a:r>
          </a:p>
          <a:p>
            <a:pPr indent="107950" algn="just" eaLnBrk="0" hangingPunct="0">
              <a:defRPr/>
            </a:pPr>
            <a:r>
              <a:rPr lang="en-US" sz="2400" b="1" dirty="0" smtClean="0">
                <a:ln>
                  <a:solidFill>
                    <a:srgbClr val="C00000"/>
                  </a:solidFill>
                </a:ln>
                <a:solidFill>
                  <a:srgbClr val="00B050"/>
                </a:solidFill>
                <a:latin typeface="Times New Roman" pitchFamily="18" charset="0"/>
                <a:ea typeface="Times New Roman" pitchFamily="18" charset="0"/>
                <a:cs typeface="Times New Roman" pitchFamily="18" charset="0"/>
              </a:rPr>
              <a:t>3 to 10 days</a:t>
            </a:r>
          </a:p>
          <a:p>
            <a:pPr indent="107950" algn="just" eaLnBrk="0" hangingPunct="0">
              <a:defRPr/>
            </a:pPr>
            <a:r>
              <a:rPr lang="ru-RU" sz="2800" b="1" i="1" dirty="0" err="1" smtClean="0">
                <a:ln>
                  <a:solidFill>
                    <a:srgbClr val="C00000"/>
                  </a:solidFill>
                </a:ln>
                <a:solidFill>
                  <a:srgbClr val="C00000"/>
                </a:solidFill>
                <a:latin typeface="Times New Roman" pitchFamily="18" charset="0"/>
                <a:ea typeface="Times New Roman" pitchFamily="18" charset="0"/>
                <a:cs typeface="Times New Roman" pitchFamily="18" charset="0"/>
              </a:rPr>
              <a:t>Anamnesis</a:t>
            </a:r>
            <a:r>
              <a:rPr lang="ru-RU"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vitae</a:t>
            </a:r>
            <a:endParaRPr lang="ru-RU" sz="2800" dirty="0">
              <a:ln>
                <a:solidFill>
                  <a:srgbClr val="C00000"/>
                </a:solidFill>
              </a:ln>
              <a:solidFill>
                <a:srgbClr val="C00000"/>
              </a:solidFill>
              <a:latin typeface="Arial" pitchFamily="34" charset="0"/>
              <a:cs typeface="Arial" pitchFamily="34" charset="0"/>
            </a:endParaRPr>
          </a:p>
          <a:p>
            <a:pPr indent="107950" eaLnBrk="0" hangingPunct="0">
              <a:lnSpc>
                <a:spcPct val="70000"/>
              </a:lnSpc>
              <a:defRPr/>
            </a:pPr>
            <a:r>
              <a:rPr lang="en-US" sz="2400" dirty="0" smtClean="0">
                <a:ln>
                  <a:solidFill>
                    <a:srgbClr val="0000CC"/>
                  </a:solidFill>
                </a:ln>
                <a:solidFill>
                  <a:srgbClr val="00B050"/>
                </a:solidFill>
                <a:latin typeface="Arial" pitchFamily="34" charset="0"/>
                <a:cs typeface="Arial" pitchFamily="34" charset="0"/>
              </a:rPr>
              <a:t>Chronic diseases of the lungs, cardiovascular system</a:t>
            </a:r>
            <a:endParaRPr lang="ru-RU" sz="2400" dirty="0">
              <a:ln>
                <a:solidFill>
                  <a:srgbClr val="0000CC"/>
                </a:solidFill>
              </a:ln>
              <a:solidFill>
                <a:srgbClr val="00B050"/>
              </a:solidFill>
              <a:latin typeface="Arial" pitchFamily="34" charset="0"/>
              <a:cs typeface="Arial" pitchFamily="34" charset="0"/>
            </a:endParaRPr>
          </a:p>
          <a:p>
            <a:pPr indent="107950" eaLnBrk="0" hangingPunct="0">
              <a:lnSpc>
                <a:spcPct val="70000"/>
              </a:lnSpc>
              <a:spcBef>
                <a:spcPts val="600"/>
              </a:spcBef>
              <a:defRPr/>
            </a:pP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Status</a:t>
            </a:r>
            <a:r>
              <a:rPr lang="ru-RU" sz="2800" b="1" i="1" dirty="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800" b="1" i="1" dirty="0" err="1">
                <a:ln>
                  <a:solidFill>
                    <a:srgbClr val="C00000"/>
                  </a:solidFill>
                </a:ln>
                <a:solidFill>
                  <a:srgbClr val="C00000"/>
                </a:solidFill>
                <a:latin typeface="Times New Roman" pitchFamily="18" charset="0"/>
                <a:ea typeface="Times New Roman" pitchFamily="18" charset="0"/>
                <a:cs typeface="Times New Roman" pitchFamily="18" charset="0"/>
              </a:rPr>
              <a:t>praesens</a:t>
            </a:r>
            <a:endParaRPr lang="ru-RU" sz="2800" dirty="0">
              <a:ln>
                <a:solidFill>
                  <a:srgbClr val="C00000"/>
                </a:solidFill>
              </a:ln>
              <a:solidFill>
                <a:srgbClr val="C00000"/>
              </a:solidFill>
              <a:latin typeface="Arial" pitchFamily="34" charset="0"/>
              <a:cs typeface="Arial" pitchFamily="34" charset="0"/>
            </a:endParaRP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Objective signs depend on the prevalence and location of inflammatory changes in the lungs.</a:t>
            </a: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Small pockets of inflammation are not accompanied by a change in the voice jitter, or a distinct change in percussion sound</a:t>
            </a:r>
          </a:p>
          <a:p>
            <a:pPr indent="107950" eaLnBrk="0" hangingPunct="0">
              <a:lnSpc>
                <a:spcPct val="70000"/>
              </a:lnSpc>
              <a:spcBef>
                <a:spcPts val="600"/>
              </a:spcBef>
              <a:defRPr/>
            </a:pPr>
            <a:r>
              <a:rPr lang="en-US" sz="2400" b="1" i="1" dirty="0" smtClean="0">
                <a:solidFill>
                  <a:srgbClr val="FF0000"/>
                </a:solidFill>
                <a:latin typeface="Times New Roman" pitchFamily="18" charset="0"/>
                <a:ea typeface="Times New Roman" pitchFamily="18" charset="0"/>
                <a:cs typeface="Times New Roman" pitchFamily="18" charset="0"/>
              </a:rPr>
              <a:t>General examination: in 1/3 of patients -</a:t>
            </a: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pallor of the skin and </a:t>
            </a:r>
            <a:r>
              <a:rPr lang="en-US" sz="2400" b="1" dirty="0" err="1" smtClean="0">
                <a:solidFill>
                  <a:srgbClr val="00B050"/>
                </a:solidFill>
                <a:latin typeface="Times New Roman" pitchFamily="18" charset="0"/>
                <a:ea typeface="Times New Roman" pitchFamily="18" charset="0"/>
                <a:cs typeface="Times New Roman" pitchFamily="18" charset="0"/>
              </a:rPr>
              <a:t>acrocyanosis</a:t>
            </a:r>
            <a:r>
              <a:rPr lang="en-US" sz="2400" b="1" dirty="0" smtClean="0">
                <a:solidFill>
                  <a:srgbClr val="00B050"/>
                </a:solidFill>
                <a:latin typeface="Times New Roman" pitchFamily="18" charset="0"/>
                <a:ea typeface="Times New Roman" pitchFamily="18" charset="0"/>
                <a:cs typeface="Times New Roman" pitchFamily="18" charset="0"/>
              </a:rPr>
              <a:t>;</a:t>
            </a:r>
          </a:p>
          <a:p>
            <a:pPr indent="107950" eaLnBrk="0" hangingPunct="0">
              <a:lnSpc>
                <a:spcPct val="70000"/>
              </a:lnSpc>
              <a:spcBef>
                <a:spcPts val="600"/>
              </a:spcBef>
              <a:defRPr/>
            </a:pPr>
            <a:r>
              <a:rPr lang="en-US" sz="2400" b="1" dirty="0" smtClean="0">
                <a:solidFill>
                  <a:srgbClr val="00B050"/>
                </a:solidFill>
                <a:latin typeface="Times New Roman" pitchFamily="18" charset="0"/>
                <a:ea typeface="Times New Roman" pitchFamily="18" charset="0"/>
                <a:cs typeface="Times New Roman" pitchFamily="18" charset="0"/>
              </a:rPr>
              <a:t>hyperemia of the cheeks, sometimes herpetic eruptions</a:t>
            </a:r>
          </a:p>
        </p:txBody>
      </p:sp>
      <p:pic>
        <p:nvPicPr>
          <p:cNvPr id="103429" name="Picture 1"/>
          <p:cNvPicPr>
            <a:picLocks noChangeAspect="1" noChangeArrowheads="1"/>
          </p:cNvPicPr>
          <p:nvPr/>
        </p:nvPicPr>
        <p:blipFill>
          <a:blip r:embed="rId3"/>
          <a:srcRect/>
          <a:stretch>
            <a:fillRect/>
          </a:stretch>
        </p:blipFill>
        <p:spPr bwMode="auto">
          <a:xfrm>
            <a:off x="4143375" y="214313"/>
            <a:ext cx="1538288" cy="1214437"/>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1"/>
          <p:cNvPicPr>
            <a:picLocks noChangeAspect="1" noChangeArrowheads="1"/>
          </p:cNvPicPr>
          <p:nvPr/>
        </p:nvPicPr>
        <p:blipFill>
          <a:blip r:embed="rId2"/>
          <a:srcRect/>
          <a:stretch>
            <a:fillRect/>
          </a:stretch>
        </p:blipFill>
        <p:spPr bwMode="auto">
          <a:xfrm>
            <a:off x="7286625" y="2928938"/>
            <a:ext cx="1571625" cy="1428750"/>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80897" name="Rectangle 1"/>
          <p:cNvSpPr>
            <a:spLocks noChangeArrowheads="1"/>
          </p:cNvSpPr>
          <p:nvPr/>
        </p:nvSpPr>
        <p:spPr bwMode="auto">
          <a:xfrm>
            <a:off x="214282" y="714356"/>
            <a:ext cx="8929718" cy="5607689"/>
          </a:xfrm>
          <a:prstGeom prst="rect">
            <a:avLst/>
          </a:prstGeom>
          <a:noFill/>
          <a:ln w="9525">
            <a:noFill/>
            <a:miter lim="800000"/>
            <a:headEnd/>
            <a:tailEnd/>
          </a:ln>
          <a:effectLst/>
        </p:spPr>
        <p:txBody>
          <a:bodyPr anchor="ctr">
            <a:spAutoFit/>
          </a:bodyPr>
          <a:lstStyle/>
          <a:p>
            <a:pPr indent="357188" eaLnBrk="0" hangingPunct="0">
              <a:lnSpc>
                <a:spcPct val="70000"/>
              </a:lnSpc>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Respiratory system</a:t>
            </a:r>
            <a:r>
              <a:rPr lang="ru-RU"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endParaRPr lang="ru-RU" sz="2800" b="1" i="1" dirty="0">
              <a:ln>
                <a:solidFill>
                  <a:srgbClr val="C00000"/>
                </a:solidFill>
              </a:ln>
              <a:solidFill>
                <a:srgbClr val="C00000"/>
              </a:solidFill>
              <a:latin typeface="Times New Roman" pitchFamily="18" charset="0"/>
              <a:ea typeface="Times New Roman" pitchFamily="18" charset="0"/>
              <a:cs typeface="Times New Roman" pitchFamily="18" charset="0"/>
            </a:endParaRPr>
          </a:p>
          <a:p>
            <a:pPr indent="357188" eaLnBrk="0" hangingPunct="0">
              <a:lnSpc>
                <a:spcPct val="70000"/>
              </a:lnSpc>
              <a:spcBef>
                <a:spcPts val="600"/>
              </a:spcBef>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 Lag in the act of chest respiration on the side of the lesion</a:t>
            </a:r>
          </a:p>
          <a:p>
            <a:pPr indent="357188" eaLnBrk="0" hangingPunct="0">
              <a:lnSpc>
                <a:spcPct val="70000"/>
              </a:lnSpc>
              <a:spcBef>
                <a:spcPts val="600"/>
              </a:spcBef>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 Limitation of mobility of the lower edge of the lung</a:t>
            </a:r>
          </a:p>
          <a:p>
            <a:pPr indent="357188" eaLnBrk="0" hangingPunct="0">
              <a:lnSpc>
                <a:spcPct val="70000"/>
              </a:lnSpc>
              <a:spcBef>
                <a:spcPts val="600"/>
              </a:spcBef>
              <a:buFontTx/>
              <a:buChar char="-"/>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Shortening of percussion </a:t>
            </a:r>
            <a:r>
              <a:rPr lang="en-US" sz="2400" b="1" dirty="0" err="1"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soun</a:t>
            </a:r>
            <a:endPar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endParaRPr>
          </a:p>
          <a:p>
            <a:pPr indent="357188" eaLnBrk="0" hangingPunct="0">
              <a:lnSpc>
                <a:spcPct val="70000"/>
              </a:lnSpc>
              <a:spcBef>
                <a:spcPts val="600"/>
              </a:spcBef>
              <a:buFontTx/>
              <a:buChar char="-"/>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Auscultative phenomena: hard breathing above the affected </a:t>
            </a:r>
          </a:p>
          <a:p>
            <a:pPr indent="357188" eaLnBrk="0" hangingPunct="0">
              <a:lnSpc>
                <a:spcPct val="70000"/>
              </a:lnSpc>
              <a:spcBef>
                <a:spcPts val="600"/>
              </a:spcBef>
              <a:defRPr/>
            </a:pPr>
            <a:r>
              <a:rPr lang="en-US" sz="2400" b="1" dirty="0" smtClean="0">
                <a:ln>
                  <a:solidFill>
                    <a:srgbClr val="C00000"/>
                  </a:solidFill>
                </a:ln>
                <a:solidFill>
                  <a:schemeClr val="accent3">
                    <a:lumMod val="50000"/>
                  </a:schemeClr>
                </a:solidFill>
                <a:latin typeface="Times New Roman" pitchFamily="18" charset="0"/>
                <a:ea typeface="Times New Roman" pitchFamily="18" charset="0"/>
                <a:cs typeface="Times New Roman" pitchFamily="18" charset="0"/>
              </a:rPr>
              <a:t>area, wet fine and medium bubbling wheezing in a limited area of the lesion</a:t>
            </a:r>
          </a:p>
          <a:p>
            <a:pPr indent="357188" eaLnBrk="0" hangingPunct="0">
              <a:lnSpc>
                <a:spcPct val="70000"/>
              </a:lnSpc>
              <a:spcBef>
                <a:spcPts val="600"/>
              </a:spcBef>
              <a:defRPr/>
            </a:pPr>
            <a:r>
              <a:rPr lang="ru-RU"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С</a:t>
            </a:r>
            <a:r>
              <a:rPr lang="en-US" sz="2400" b="1" i="1" dirty="0" err="1" smtClean="0">
                <a:ln>
                  <a:solidFill>
                    <a:srgbClr val="C00000"/>
                  </a:solidFill>
                </a:ln>
                <a:solidFill>
                  <a:srgbClr val="C00000"/>
                </a:solidFill>
                <a:latin typeface="Times New Roman" pitchFamily="18" charset="0"/>
                <a:ea typeface="Times New Roman" pitchFamily="18" charset="0"/>
                <a:cs typeface="Times New Roman" pitchFamily="18" charset="0"/>
              </a:rPr>
              <a:t>ardio</a:t>
            </a:r>
            <a:r>
              <a:rPr lang="en-US"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-vascular system</a:t>
            </a:r>
            <a:r>
              <a:rPr lang="ru-RU"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r>
              <a:rPr lang="ru-RU" sz="2400" b="1" i="1" dirty="0">
                <a:ln>
                  <a:solidFill>
                    <a:srgbClr val="C00000"/>
                  </a:solidFill>
                </a:ln>
                <a:solidFill>
                  <a:srgbClr val="C00000"/>
                </a:solidFill>
                <a:latin typeface="Times New Roman" pitchFamily="18" charset="0"/>
                <a:ea typeface="Times New Roman" pitchFamily="18" charset="0"/>
                <a:cs typeface="Times New Roman" pitchFamily="18" charset="0"/>
              </a:rPr>
              <a:t>— </a:t>
            </a:r>
          </a:p>
          <a:p>
            <a:pPr indent="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muffled I tone, systolic murmur at the top of heart,</a:t>
            </a:r>
          </a:p>
          <a:p>
            <a:pPr indent="357188" eaLnBrk="0" hangingPunct="0">
              <a:lnSpc>
                <a:spcPct val="70000"/>
              </a:lnSpc>
              <a:spcBef>
                <a:spcPts val="600"/>
              </a:spcBef>
              <a:defRPr/>
            </a:pPr>
            <a:r>
              <a:rPr lang="en-US" sz="2400" b="1" dirty="0" err="1" smtClean="0">
                <a:ln>
                  <a:solidFill>
                    <a:srgbClr val="C00000"/>
                  </a:solidFill>
                </a:ln>
                <a:solidFill>
                  <a:srgbClr val="0070C0"/>
                </a:solidFill>
                <a:latin typeface="Times New Roman" pitchFamily="18" charset="0"/>
                <a:ea typeface="Times New Roman" pitchFamily="18" charset="0"/>
                <a:cs typeface="Times New Roman" pitchFamily="18" charset="0"/>
              </a:rPr>
              <a:t>lability</a:t>
            </a: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of pulse;</a:t>
            </a:r>
          </a:p>
          <a:p>
            <a:pPr indent="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a decrease in ABP is observed only with the prevalence of the inflammatory process, pronounced intoxication, in the elderly</a:t>
            </a:r>
          </a:p>
          <a:p>
            <a:pPr indent="357188" eaLnBrk="0" hangingPunct="0">
              <a:lnSpc>
                <a:spcPct val="70000"/>
              </a:lnSpc>
              <a:spcBef>
                <a:spcPts val="600"/>
              </a:spcBef>
              <a:defRPr/>
            </a:pPr>
            <a:r>
              <a:rPr lang="en-US"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Blood analysis</a:t>
            </a:r>
            <a:r>
              <a:rPr lang="ru-RU"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endParaRPr lang="ru-RU" sz="2400" b="1" i="1" dirty="0">
              <a:ln>
                <a:solidFill>
                  <a:srgbClr val="C00000"/>
                </a:solidFill>
              </a:ln>
              <a:solidFill>
                <a:srgbClr val="C00000"/>
              </a:solidFill>
              <a:latin typeface="Times New Roman" pitchFamily="18" charset="0"/>
              <a:ea typeface="Times New Roman" pitchFamily="18" charset="0"/>
              <a:cs typeface="Times New Roman" pitchFamily="18" charset="0"/>
            </a:endParaRPr>
          </a:p>
          <a:p>
            <a:pPr marL="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shift of </a:t>
            </a:r>
            <a:r>
              <a:rPr lang="en-US" sz="2400" b="1" dirty="0" err="1" smtClean="0">
                <a:ln>
                  <a:solidFill>
                    <a:srgbClr val="C00000"/>
                  </a:solidFill>
                </a:ln>
                <a:solidFill>
                  <a:srgbClr val="0070C0"/>
                </a:solidFill>
                <a:latin typeface="Times New Roman" pitchFamily="18" charset="0"/>
                <a:ea typeface="Times New Roman" pitchFamily="18" charset="0"/>
                <a:cs typeface="Times New Roman" pitchFamily="18" charset="0"/>
              </a:rPr>
              <a:t>leukoformula</a:t>
            </a: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 to the left, increase of ESR</a:t>
            </a:r>
          </a:p>
          <a:p>
            <a:pPr marL="357188" eaLnBrk="0" hangingPunct="0">
              <a:lnSpc>
                <a:spcPct val="70000"/>
              </a:lnSpc>
              <a:spcBef>
                <a:spcPts val="600"/>
              </a:spcBef>
              <a:defRPr/>
            </a:pPr>
            <a:r>
              <a:rPr lang="en-US" sz="2400" b="1" i="1" dirty="0" smtClean="0">
                <a:ln>
                  <a:solidFill>
                    <a:srgbClr val="C00000"/>
                  </a:solidFill>
                </a:ln>
                <a:solidFill>
                  <a:srgbClr val="C00000"/>
                </a:solidFill>
                <a:latin typeface="Times New Roman" pitchFamily="18" charset="0"/>
                <a:ea typeface="Times New Roman" pitchFamily="18" charset="0"/>
                <a:cs typeface="Times New Roman" pitchFamily="18" charset="0"/>
              </a:rPr>
              <a:t>X-ray of lungs</a:t>
            </a:r>
            <a:r>
              <a:rPr lang="ru-RU" sz="2400" b="1" dirty="0" smtClean="0">
                <a:ln>
                  <a:solidFill>
                    <a:srgbClr val="C00000"/>
                  </a:solidFill>
                </a:ln>
                <a:solidFill>
                  <a:srgbClr val="C00000"/>
                </a:solidFill>
                <a:latin typeface="Times New Roman" pitchFamily="18" charset="0"/>
                <a:ea typeface="Times New Roman" pitchFamily="18" charset="0"/>
                <a:cs typeface="Times New Roman" pitchFamily="18" charset="0"/>
              </a:rPr>
              <a:t>: </a:t>
            </a:r>
            <a:endParaRPr lang="en-US" sz="2400" b="1" dirty="0" smtClean="0">
              <a:ln>
                <a:solidFill>
                  <a:srgbClr val="C00000"/>
                </a:solidFill>
              </a:ln>
              <a:solidFill>
                <a:srgbClr val="C00000"/>
              </a:solidFill>
              <a:latin typeface="Times New Roman" pitchFamily="18" charset="0"/>
              <a:ea typeface="Times New Roman" pitchFamily="18" charset="0"/>
              <a:cs typeface="Times New Roman" pitchFamily="18" charset="0"/>
            </a:endParaRPr>
          </a:p>
          <a:p>
            <a:pPr marL="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lobular infiltration alternates with patches</a:t>
            </a:r>
          </a:p>
          <a:p>
            <a:pPr marL="357188" eaLnBrk="0" hangingPunct="0">
              <a:lnSpc>
                <a:spcPct val="70000"/>
              </a:lnSpc>
              <a:spcBef>
                <a:spcPts val="600"/>
              </a:spcBef>
              <a:defRPr/>
            </a:pPr>
            <a:r>
              <a:rPr lang="en-US" sz="2400" b="1" dirty="0" smtClean="0">
                <a:ln>
                  <a:solidFill>
                    <a:srgbClr val="C00000"/>
                  </a:solidFill>
                </a:ln>
                <a:solidFill>
                  <a:srgbClr val="0070C0"/>
                </a:solidFill>
                <a:latin typeface="Times New Roman" pitchFamily="18" charset="0"/>
                <a:ea typeface="Times New Roman" pitchFamily="18" charset="0"/>
                <a:cs typeface="Times New Roman" pitchFamily="18" charset="0"/>
              </a:rPr>
              <a:t>unaffected or compensatory bloated lung tissue</a:t>
            </a:r>
            <a:endParaRPr lang="ru-RU" sz="2400" b="1" dirty="0">
              <a:ln>
                <a:solidFill>
                  <a:srgbClr val="C00000"/>
                </a:solidFill>
              </a:ln>
              <a:solidFill>
                <a:srgbClr val="0070C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defRPr/>
            </a:pPr>
            <a:r>
              <a:rPr lang="en-US" sz="3200" b="1" smtClean="0">
                <a:ln>
                  <a:solidFill>
                    <a:srgbClr val="6600CC"/>
                  </a:solidFill>
                </a:ln>
                <a:solidFill>
                  <a:srgbClr val="0000CC"/>
                </a:solidFill>
                <a:latin typeface="Times New Roman" pitchFamily="18" charset="0"/>
                <a:cs typeface="Times New Roman" pitchFamily="18" charset="0"/>
              </a:rPr>
              <a:t>Diagnostic criteria for CAP</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85720" y="857232"/>
            <a:ext cx="7715304" cy="4518160"/>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3200" dirty="0" smtClean="0">
                <a:ln>
                  <a:solidFill>
                    <a:srgbClr val="653DD5"/>
                  </a:solidFill>
                </a:ln>
                <a:solidFill>
                  <a:srgbClr val="FF0000"/>
                </a:solidFill>
                <a:latin typeface="Arial" pitchFamily="34" charset="0"/>
                <a:cs typeface="Arial" pitchFamily="34" charset="0"/>
              </a:rPr>
              <a:t>The diagnosis of </a:t>
            </a:r>
            <a:r>
              <a:rPr lang="ru-RU" sz="3200" dirty="0" smtClean="0">
                <a:ln>
                  <a:solidFill>
                    <a:srgbClr val="653DD5"/>
                  </a:solidFill>
                </a:ln>
                <a:solidFill>
                  <a:srgbClr val="FF0000"/>
                </a:solidFill>
                <a:latin typeface="Arial" pitchFamily="34" charset="0"/>
                <a:cs typeface="Arial" pitchFamily="34" charset="0"/>
              </a:rPr>
              <a:t>С</a:t>
            </a:r>
            <a:r>
              <a:rPr lang="en-US" sz="3200" dirty="0" smtClean="0">
                <a:ln>
                  <a:solidFill>
                    <a:srgbClr val="653DD5"/>
                  </a:solidFill>
                </a:ln>
                <a:solidFill>
                  <a:srgbClr val="FF0000"/>
                </a:solidFill>
                <a:latin typeface="Arial" pitchFamily="34" charset="0"/>
                <a:cs typeface="Arial" pitchFamily="34" charset="0"/>
              </a:rPr>
              <a:t>AP is established with:</a:t>
            </a:r>
          </a:p>
          <a:p>
            <a:pPr fontAlgn="auto">
              <a:lnSpc>
                <a:spcPct val="70000"/>
              </a:lnSpc>
              <a:spcBef>
                <a:spcPts val="600"/>
              </a:spcBef>
              <a:spcAft>
                <a:spcPts val="0"/>
              </a:spcAft>
              <a:defRPr/>
            </a:pPr>
            <a:r>
              <a:rPr lang="en-US" sz="2800" dirty="0" smtClean="0">
                <a:ln>
                  <a:solidFill>
                    <a:srgbClr val="653DD5"/>
                  </a:solidFill>
                </a:ln>
                <a:solidFill>
                  <a:schemeClr val="accent2">
                    <a:lumMod val="75000"/>
                  </a:schemeClr>
                </a:solidFill>
                <a:latin typeface="Arial" pitchFamily="34" charset="0"/>
                <a:cs typeface="Arial" pitchFamily="34" charset="0"/>
              </a:rPr>
              <a:t>- presence of X-ray confirmed focal infiltration of pulmonary tissue</a:t>
            </a:r>
          </a:p>
          <a:p>
            <a:pPr fontAlgn="auto">
              <a:lnSpc>
                <a:spcPct val="70000"/>
              </a:lnSpc>
              <a:spcBef>
                <a:spcPts val="600"/>
              </a:spcBef>
              <a:spcAft>
                <a:spcPts val="0"/>
              </a:spcAft>
              <a:defRPr/>
            </a:pPr>
            <a:r>
              <a:rPr lang="en-US" sz="2800" dirty="0" smtClean="0">
                <a:ln>
                  <a:solidFill>
                    <a:srgbClr val="653DD5"/>
                  </a:solidFill>
                </a:ln>
                <a:solidFill>
                  <a:schemeClr val="accent2">
                    <a:lumMod val="75000"/>
                  </a:schemeClr>
                </a:solidFill>
                <a:latin typeface="Arial" pitchFamily="34" charset="0"/>
                <a:cs typeface="Arial" pitchFamily="34" charset="0"/>
              </a:rPr>
              <a:t>- at least two clinical signs from the following:</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-acute onset of the disease with a body    temperature above 38°C;</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-cough with sputum;</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-physical signs (short or dull percussion sound, weakened or rigid bronchial breathing, focus of sonorous small bubbling wheezing and/or </a:t>
            </a:r>
            <a:r>
              <a:rPr lang="en-US" sz="2800" dirty="0" err="1" smtClean="0">
                <a:ln>
                  <a:solidFill>
                    <a:srgbClr val="653DD5"/>
                  </a:solidFill>
                </a:ln>
                <a:solidFill>
                  <a:srgbClr val="00B050"/>
                </a:solidFill>
                <a:latin typeface="Arial" pitchFamily="34" charset="0"/>
                <a:cs typeface="Arial" pitchFamily="34" charset="0"/>
              </a:rPr>
              <a:t>crepitus</a:t>
            </a:r>
            <a:r>
              <a:rPr lang="en-US" sz="2800" dirty="0" smtClean="0">
                <a:ln>
                  <a:solidFill>
                    <a:srgbClr val="653DD5"/>
                  </a:solidFill>
                </a:ln>
                <a:solidFill>
                  <a:srgbClr val="00B050"/>
                </a:solidFill>
                <a:latin typeface="Arial" pitchFamily="34" charset="0"/>
                <a:cs typeface="Arial" pitchFamily="34" charset="0"/>
              </a:rPr>
              <a:t>;</a:t>
            </a:r>
          </a:p>
          <a:p>
            <a:pPr fontAlgn="auto">
              <a:lnSpc>
                <a:spcPct val="70000"/>
              </a:lnSpc>
              <a:spcBef>
                <a:spcPts val="600"/>
              </a:spcBef>
              <a:spcAft>
                <a:spcPts val="0"/>
              </a:spcAft>
              <a:defRPr/>
            </a:pPr>
            <a:r>
              <a:rPr lang="en-US" sz="2800" dirty="0" smtClean="0">
                <a:ln>
                  <a:solidFill>
                    <a:srgbClr val="653DD5"/>
                  </a:solidFill>
                </a:ln>
                <a:solidFill>
                  <a:srgbClr val="00B050"/>
                </a:solidFill>
                <a:latin typeface="Arial" pitchFamily="34" charset="0"/>
                <a:cs typeface="Arial" pitchFamily="34" charset="0"/>
              </a:rPr>
              <a:t>  -</a:t>
            </a:r>
            <a:r>
              <a:rPr lang="en-US" sz="2800" dirty="0" err="1" smtClean="0">
                <a:ln>
                  <a:solidFill>
                    <a:srgbClr val="653DD5"/>
                  </a:solidFill>
                </a:ln>
                <a:solidFill>
                  <a:srgbClr val="00B050"/>
                </a:solidFill>
                <a:latin typeface="Arial" pitchFamily="34" charset="0"/>
                <a:cs typeface="Arial" pitchFamily="34" charset="0"/>
              </a:rPr>
              <a:t>leukocytosis</a:t>
            </a:r>
            <a:r>
              <a:rPr lang="en-US" sz="2800" dirty="0" smtClean="0">
                <a:ln>
                  <a:solidFill>
                    <a:srgbClr val="653DD5"/>
                  </a:solidFill>
                </a:ln>
                <a:solidFill>
                  <a:srgbClr val="00B050"/>
                </a:solidFill>
                <a:latin typeface="Arial" pitchFamily="34" charset="0"/>
                <a:cs typeface="Arial" pitchFamily="34" charset="0"/>
              </a:rPr>
              <a:t> (more than 10000) and/or stab shift (more than 10%).</a:t>
            </a:r>
            <a:endParaRPr lang="ru-RU" sz="2800" dirty="0" smtClean="0">
              <a:ln>
                <a:solidFill>
                  <a:srgbClr val="653DD5"/>
                </a:solidFill>
              </a:ln>
              <a:solidFill>
                <a:srgbClr val="00B050"/>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7215206" y="2428868"/>
            <a:ext cx="1714512" cy="1571626"/>
          </a:xfrm>
          <a:prstGeom prst="rect">
            <a:avLst/>
          </a:prstGeom>
          <a:noFill/>
          <a:ln w="9525">
            <a:noFill/>
            <a:miter lim="800000"/>
            <a:headEnd/>
            <a:tailEnd/>
          </a:ln>
          <a:effec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70192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Assessment of the severity of the course of CAP and the choice of the place of treatment of the patient</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1067137"/>
            <a:ext cx="8643998" cy="491211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For an objective assessment of the severity of the course and the prognosis of the CAP, several groups of unfavorable prognostic risk factors for the lethal outcome in patients with CAP have been identified:</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impaired consciousness;</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respiratory rate 30 or more per 1 minute;</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arterial hypotension;</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 urea nitrogen&gt; 7 </a:t>
            </a:r>
            <a:r>
              <a:rPr lang="en-US" sz="2400" dirty="0" err="1" smtClean="0">
                <a:ln>
                  <a:solidFill>
                    <a:srgbClr val="653DD5"/>
                  </a:solidFill>
                </a:ln>
                <a:solidFill>
                  <a:schemeClr val="tx2">
                    <a:lumMod val="50000"/>
                  </a:schemeClr>
                </a:solidFill>
                <a:latin typeface="Arial" pitchFamily="34" charset="0"/>
                <a:cs typeface="Arial" pitchFamily="34" charset="0"/>
              </a:rPr>
              <a:t>mmol</a:t>
            </a:r>
            <a:r>
              <a:rPr lang="en-US" sz="2400" dirty="0" smtClean="0">
                <a:ln>
                  <a:solidFill>
                    <a:srgbClr val="653DD5"/>
                  </a:solidFill>
                </a:ln>
                <a:solidFill>
                  <a:schemeClr val="tx2">
                    <a:lumMod val="50000"/>
                  </a:schemeClr>
                </a:solidFill>
                <a:latin typeface="Arial" pitchFamily="34" charset="0"/>
                <a:cs typeface="Arial" pitchFamily="34" charset="0"/>
              </a:rPr>
              <a:t>/l.</a:t>
            </a:r>
          </a:p>
          <a:p>
            <a:pPr fontAlgn="auto">
              <a:lnSpc>
                <a:spcPct val="70000"/>
              </a:lnSpc>
              <a:spcBef>
                <a:spcPts val="600"/>
              </a:spcBef>
              <a:spcAft>
                <a:spcPts val="0"/>
              </a:spcAft>
              <a:defRPr/>
            </a:pPr>
            <a:endParaRPr lang="en-US" sz="2400" dirty="0" smtClean="0">
              <a:ln>
                <a:solidFill>
                  <a:srgbClr val="653DD5"/>
                </a:solidFill>
              </a:ln>
              <a:solidFill>
                <a:srgbClr val="C00000"/>
              </a:solidFill>
              <a:latin typeface="Arial" pitchFamily="34" charset="0"/>
              <a:cs typeface="Arial" pitchFamily="34" charset="0"/>
            </a:endParaRPr>
          </a:p>
          <a:p>
            <a:pPr fontAlgn="auto">
              <a:lnSpc>
                <a:spcPct val="70000"/>
              </a:lnSpc>
              <a:spcBef>
                <a:spcPts val="600"/>
              </a:spcBef>
              <a:spcAft>
                <a:spcPts val="0"/>
              </a:spcAft>
              <a:defRPr/>
            </a:pPr>
            <a:r>
              <a:rPr lang="en-US" sz="2400" dirty="0" smtClean="0">
                <a:ln>
                  <a:solidFill>
                    <a:srgbClr val="653DD5"/>
                  </a:solidFill>
                </a:ln>
                <a:solidFill>
                  <a:srgbClr val="C00000"/>
                </a:solidFill>
                <a:latin typeface="Arial" pitchFamily="34" charset="0"/>
                <a:cs typeface="Arial" pitchFamily="34" charset="0"/>
              </a:rPr>
              <a:t>The next group of risk factors are additional and occurred before the onset of the disease:</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bilateral or </a:t>
            </a:r>
            <a:r>
              <a:rPr lang="en-US" sz="2400" dirty="0" err="1" smtClean="0">
                <a:ln>
                  <a:solidFill>
                    <a:srgbClr val="653DD5"/>
                  </a:solidFill>
                </a:ln>
                <a:solidFill>
                  <a:schemeClr val="tx2">
                    <a:lumMod val="50000"/>
                  </a:schemeClr>
                </a:solidFill>
                <a:latin typeface="Arial" pitchFamily="34" charset="0"/>
                <a:cs typeface="Arial" pitchFamily="34" charset="0"/>
              </a:rPr>
              <a:t>multilobar</a:t>
            </a:r>
            <a:r>
              <a:rPr lang="en-US" sz="2400" dirty="0" smtClean="0">
                <a:ln>
                  <a:solidFill>
                    <a:srgbClr val="653DD5"/>
                  </a:solidFill>
                </a:ln>
                <a:solidFill>
                  <a:schemeClr val="tx2">
                    <a:lumMod val="50000"/>
                  </a:schemeClr>
                </a:solidFill>
                <a:latin typeface="Arial" pitchFamily="34" charset="0"/>
                <a:cs typeface="Arial" pitchFamily="34" charset="0"/>
              </a:rPr>
              <a:t> pneumonic infiltration;</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hypoxemia (saturation O2 &lt;90% or PaO2 &lt;60 mmHg);</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age 50 years and older;</a:t>
            </a:r>
          </a:p>
          <a:p>
            <a:pPr fontAlgn="auto">
              <a:lnSpc>
                <a:spcPct val="70000"/>
              </a:lnSpc>
              <a:spcBef>
                <a:spcPts val="600"/>
              </a:spcBef>
              <a:spcAft>
                <a:spcPts val="0"/>
              </a:spcAft>
              <a:defRPr/>
            </a:pPr>
            <a:r>
              <a:rPr lang="en-US" sz="2400" dirty="0" smtClean="0">
                <a:ln>
                  <a:solidFill>
                    <a:srgbClr val="653DD5"/>
                  </a:solidFill>
                </a:ln>
                <a:solidFill>
                  <a:schemeClr val="tx2">
                    <a:lumMod val="50000"/>
                  </a:schemeClr>
                </a:solidFill>
                <a:latin typeface="Arial" pitchFamily="34" charset="0"/>
                <a:cs typeface="Arial" pitchFamily="34" charset="0"/>
              </a:rPr>
              <a:t>- presence of concomitant diseases.</a:t>
            </a:r>
            <a:endParaRPr lang="ru-RU" sz="2400" dirty="0" smtClean="0">
              <a:ln>
                <a:solidFill>
                  <a:srgbClr val="653DD5"/>
                </a:solidFill>
              </a:ln>
              <a:solidFill>
                <a:schemeClr val="tx2">
                  <a:lumMod val="50000"/>
                </a:schemeClr>
              </a:solidFill>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6715140" y="2285992"/>
            <a:ext cx="2143125" cy="1428750"/>
          </a:xfrm>
          <a:prstGeom prst="rect">
            <a:avLst/>
          </a:prstGeom>
          <a:noFill/>
          <a:ln w="9525">
            <a:noFill/>
            <a:miter lim="800000"/>
            <a:headEnd/>
            <a:tailEnd/>
          </a:ln>
          <a:effec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70192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Assessment of the severity of the course of CAP and the choice of the place of treatment of the patient</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1000108"/>
            <a:ext cx="8643998" cy="4662045"/>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Patients in the absence of any adverse prognostic factors have a low risk of death.</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These patients do not have medical indications for hospitalization - they are treated out-patient.</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However, patients can be hospitalized for social reasons - the inability to adequately monitor the patient and fulfill all appointments of the doctor at home.</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 </a:t>
            </a:r>
            <a:r>
              <a:rPr lang="en-US" sz="2800" i="1" u="sng" dirty="0" smtClean="0">
                <a:ln>
                  <a:solidFill>
                    <a:srgbClr val="653DD5"/>
                  </a:solidFill>
                </a:ln>
                <a:solidFill>
                  <a:schemeClr val="accent6">
                    <a:lumMod val="50000"/>
                  </a:schemeClr>
                </a:solidFill>
                <a:latin typeface="Arial" pitchFamily="34" charset="0"/>
                <a:cs typeface="Arial" pitchFamily="34" charset="0"/>
              </a:rPr>
              <a:t>Should be hospitalized:</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Patients with the presence of one of the main adverse prognostic factors.</a:t>
            </a:r>
          </a:p>
          <a:p>
            <a:pPr fontAlgn="auto">
              <a:lnSpc>
                <a:spcPct val="70000"/>
              </a:lnSpc>
              <a:spcBef>
                <a:spcPts val="600"/>
              </a:spcBef>
              <a:spcAft>
                <a:spcPts val="0"/>
              </a:spcAft>
              <a:defRPr/>
            </a:pPr>
            <a:r>
              <a:rPr lang="en-US" sz="2800" dirty="0" smtClean="0">
                <a:ln>
                  <a:solidFill>
                    <a:srgbClr val="653DD5"/>
                  </a:solidFill>
                </a:ln>
                <a:solidFill>
                  <a:schemeClr val="accent6">
                    <a:lumMod val="50000"/>
                  </a:schemeClr>
                </a:solidFill>
                <a:latin typeface="Arial" pitchFamily="34" charset="0"/>
                <a:cs typeface="Arial" pitchFamily="34" charset="0"/>
              </a:rPr>
              <a:t>The presence of two or more major adverse risk factors in patients should be immediately hospitalized in the intensive care department.</a:t>
            </a:r>
            <a:endParaRPr lang="ru-RU" sz="2800" dirty="0" smtClean="0">
              <a:ln>
                <a:solidFill>
                  <a:srgbClr val="653DD5"/>
                </a:solidFill>
              </a:ln>
              <a:solidFill>
                <a:schemeClr val="accent6">
                  <a:lumMod val="50000"/>
                </a:schemeClr>
              </a:solidFill>
              <a:latin typeface="Arial" pitchFamily="34" charset="0"/>
              <a:cs typeface="Arial" pitchFamily="34"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Groups of patients with community pneumonia</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642918"/>
            <a:ext cx="8643998" cy="619246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571500" indent="-571500" fontAlgn="auto">
              <a:lnSpc>
                <a:spcPct val="70000"/>
              </a:lnSpc>
              <a:spcBef>
                <a:spcPts val="600"/>
              </a:spcBef>
              <a:spcAft>
                <a:spcPts val="0"/>
              </a:spcAft>
              <a:defRPr/>
            </a:pPr>
            <a:r>
              <a:rPr lang="en-US" sz="2400" dirty="0" smtClean="0">
                <a:ln>
                  <a:solidFill>
                    <a:srgbClr val="653DD5"/>
                  </a:solidFill>
                </a:ln>
                <a:solidFill>
                  <a:srgbClr val="FF0000"/>
                </a:solidFill>
                <a:latin typeface="Arial" pitchFamily="34" charset="0"/>
                <a:cs typeface="Arial" pitchFamily="34" charset="0"/>
              </a:rPr>
              <a:t>It is recommended that all adult patients be assigned in four groups.</a:t>
            </a:r>
          </a:p>
          <a:p>
            <a:pPr marL="571500" indent="-571500" fontAlgn="auto">
              <a:lnSpc>
                <a:spcPct val="70000"/>
              </a:lnSpc>
              <a:spcBef>
                <a:spcPts val="600"/>
              </a:spcBef>
              <a:spcAft>
                <a:spcPts val="0"/>
              </a:spcAft>
              <a:buFont typeface="+mj-lt"/>
              <a:buAutoNum type="romanUcPeriod"/>
              <a:defRPr/>
            </a:pPr>
            <a:r>
              <a:rPr lang="en-US" sz="2400" dirty="0" smtClean="0">
                <a:ln>
                  <a:solidFill>
                    <a:srgbClr val="653DD5"/>
                  </a:solidFill>
                </a:ln>
                <a:solidFill>
                  <a:schemeClr val="accent3">
                    <a:lumMod val="50000"/>
                  </a:schemeClr>
                </a:solidFill>
                <a:latin typeface="Arial" pitchFamily="34" charset="0"/>
                <a:cs typeface="Arial" pitchFamily="34" charset="0"/>
              </a:rPr>
              <a:t>With CAP of a mild course, which do not require hospitalization, without concomitant diseases and other modifying factors. The most common pathogens in these patients are S.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M.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C.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H. </a:t>
            </a:r>
            <a:r>
              <a:rPr lang="en-US" sz="2400" dirty="0" err="1" smtClean="0">
                <a:ln>
                  <a:solidFill>
                    <a:srgbClr val="653DD5"/>
                  </a:solidFill>
                </a:ln>
                <a:solidFill>
                  <a:schemeClr val="accent3">
                    <a:lumMod val="50000"/>
                  </a:schemeClr>
                </a:solidFill>
                <a:latin typeface="Arial" pitchFamily="34" charset="0"/>
                <a:cs typeface="Arial" pitchFamily="34" charset="0"/>
              </a:rPr>
              <a:t>influenzae</a:t>
            </a:r>
            <a:r>
              <a:rPr lang="en-US" sz="2400" dirty="0" smtClean="0">
                <a:ln>
                  <a:solidFill>
                    <a:srgbClr val="653DD5"/>
                  </a:solidFill>
                </a:ln>
                <a:solidFill>
                  <a:schemeClr val="accent3">
                    <a:lumMod val="50000"/>
                  </a:schemeClr>
                </a:solidFill>
                <a:latin typeface="Arial" pitchFamily="34" charset="0"/>
                <a:cs typeface="Arial" pitchFamily="34" charset="0"/>
              </a:rPr>
              <a:t> (usually smokers), and respiratory viruses. In 30-50% of patients, the causative agent is not found.</a:t>
            </a:r>
          </a:p>
          <a:p>
            <a:pPr marL="571500" indent="-571500" fontAlgn="auto">
              <a:lnSpc>
                <a:spcPct val="70000"/>
              </a:lnSpc>
              <a:spcBef>
                <a:spcPts val="600"/>
              </a:spcBef>
              <a:spcAft>
                <a:spcPts val="0"/>
              </a:spcAft>
              <a:buFont typeface="+mj-lt"/>
              <a:buAutoNum type="romanUcPeriod"/>
              <a:defRPr/>
            </a:pPr>
            <a:r>
              <a:rPr lang="en-US" sz="2400" dirty="0" smtClean="0">
                <a:ln>
                  <a:solidFill>
                    <a:srgbClr val="653DD5"/>
                  </a:solidFill>
                </a:ln>
                <a:solidFill>
                  <a:schemeClr val="accent3">
                    <a:lumMod val="50000"/>
                  </a:schemeClr>
                </a:solidFill>
                <a:latin typeface="Arial" pitchFamily="34" charset="0"/>
                <a:cs typeface="Arial" pitchFamily="34" charset="0"/>
              </a:rPr>
              <a:t>With CAP of a mild course not requiring hospitalization, with the presence of concomitant pathology (chronic obstructive pulmonary disease, renal and heart failure, </a:t>
            </a:r>
            <a:r>
              <a:rPr lang="en-US" sz="2400" dirty="0" err="1" smtClean="0">
                <a:ln>
                  <a:solidFill>
                    <a:srgbClr val="653DD5"/>
                  </a:solidFill>
                </a:ln>
                <a:solidFill>
                  <a:schemeClr val="accent3">
                    <a:lumMod val="50000"/>
                  </a:schemeClr>
                </a:solidFill>
                <a:latin typeface="Arial" pitchFamily="34" charset="0"/>
                <a:cs typeface="Arial" pitchFamily="34" charset="0"/>
              </a:rPr>
              <a:t>cerebrovascular</a:t>
            </a:r>
            <a:r>
              <a:rPr lang="en-US" sz="2400" dirty="0" smtClean="0">
                <a:ln>
                  <a:solidFill>
                    <a:srgbClr val="653DD5"/>
                  </a:solidFill>
                </a:ln>
                <a:solidFill>
                  <a:schemeClr val="accent3">
                    <a:lumMod val="50000"/>
                  </a:schemeClr>
                </a:solidFill>
                <a:latin typeface="Arial" pitchFamily="34" charset="0"/>
                <a:cs typeface="Arial" pitchFamily="34" charset="0"/>
              </a:rPr>
              <a:t> disease, tumor, diabetes mellitus, chronic liver disease of various etiologies, alcoholism) and/or other modifying factors. The causative agents of these patients are S. </a:t>
            </a:r>
            <a:r>
              <a:rPr lang="en-US" sz="2400" dirty="0" err="1" smtClean="0">
                <a:ln>
                  <a:solidFill>
                    <a:srgbClr val="653DD5"/>
                  </a:solidFill>
                </a:ln>
                <a:solidFill>
                  <a:schemeClr val="accent3">
                    <a:lumMod val="50000"/>
                  </a:schemeClr>
                </a:solidFill>
                <a:latin typeface="Arial" pitchFamily="34" charset="0"/>
                <a:cs typeface="Arial" pitchFamily="34" charset="0"/>
              </a:rPr>
              <a:t>pneumoniae</a:t>
            </a:r>
            <a:r>
              <a:rPr lang="en-US" sz="2400" dirty="0" smtClean="0">
                <a:ln>
                  <a:solidFill>
                    <a:srgbClr val="653DD5"/>
                  </a:solidFill>
                </a:ln>
                <a:solidFill>
                  <a:schemeClr val="accent3">
                    <a:lumMod val="50000"/>
                  </a:schemeClr>
                </a:solidFill>
                <a:latin typeface="Arial" pitchFamily="34" charset="0"/>
                <a:cs typeface="Arial" pitchFamily="34" charset="0"/>
              </a:rPr>
              <a:t> (including antibiotic-resistant strains), H. </a:t>
            </a:r>
            <a:r>
              <a:rPr lang="en-US" sz="2400" dirty="0" err="1" smtClean="0">
                <a:ln>
                  <a:solidFill>
                    <a:srgbClr val="653DD5"/>
                  </a:solidFill>
                </a:ln>
                <a:solidFill>
                  <a:schemeClr val="accent3">
                    <a:lumMod val="50000"/>
                  </a:schemeClr>
                </a:solidFill>
                <a:latin typeface="Arial" pitchFamily="34" charset="0"/>
                <a:cs typeface="Arial" pitchFamily="34" charset="0"/>
              </a:rPr>
              <a:t>influenzae</a:t>
            </a:r>
            <a:r>
              <a:rPr lang="en-US" sz="2400" dirty="0" smtClean="0">
                <a:ln>
                  <a:solidFill>
                    <a:srgbClr val="653DD5"/>
                  </a:solidFill>
                </a:ln>
                <a:solidFill>
                  <a:schemeClr val="accent3">
                    <a:lumMod val="50000"/>
                  </a:schemeClr>
                </a:solidFill>
                <a:latin typeface="Arial" pitchFamily="34" charset="0"/>
                <a:cs typeface="Arial" pitchFamily="34" charset="0"/>
              </a:rPr>
              <a:t>, S. </a:t>
            </a:r>
            <a:r>
              <a:rPr lang="en-US" sz="2400" dirty="0" err="1" smtClean="0">
                <a:ln>
                  <a:solidFill>
                    <a:srgbClr val="653DD5"/>
                  </a:solidFill>
                </a:ln>
                <a:solidFill>
                  <a:schemeClr val="accent3">
                    <a:lumMod val="50000"/>
                  </a:schemeClr>
                </a:solidFill>
                <a:latin typeface="Arial" pitchFamily="34" charset="0"/>
                <a:cs typeface="Arial" pitchFamily="34" charset="0"/>
              </a:rPr>
              <a:t>aureus</a:t>
            </a:r>
            <a:r>
              <a:rPr lang="en-US" sz="2400" dirty="0" smtClean="0">
                <a:ln>
                  <a:solidFill>
                    <a:srgbClr val="653DD5"/>
                  </a:solidFill>
                </a:ln>
                <a:solidFill>
                  <a:schemeClr val="accent3">
                    <a:lumMod val="50000"/>
                  </a:schemeClr>
                </a:solidFill>
                <a:latin typeface="Arial" pitchFamily="34" charset="0"/>
                <a:cs typeface="Arial" pitchFamily="34" charset="0"/>
              </a:rPr>
              <a:t>, M. </a:t>
            </a:r>
            <a:r>
              <a:rPr lang="en-US" sz="2400" dirty="0" err="1" smtClean="0">
                <a:ln>
                  <a:solidFill>
                    <a:srgbClr val="653DD5"/>
                  </a:solidFill>
                </a:ln>
                <a:solidFill>
                  <a:schemeClr val="accent3">
                    <a:lumMod val="50000"/>
                  </a:schemeClr>
                </a:solidFill>
                <a:latin typeface="Arial" pitchFamily="34" charset="0"/>
                <a:cs typeface="Arial" pitchFamily="34" charset="0"/>
              </a:rPr>
              <a:t>catarrhalis</a:t>
            </a:r>
            <a:r>
              <a:rPr lang="en-US" sz="2400" dirty="0" smtClean="0">
                <a:ln>
                  <a:solidFill>
                    <a:srgbClr val="653DD5"/>
                  </a:solidFill>
                </a:ln>
                <a:solidFill>
                  <a:schemeClr val="accent3">
                    <a:lumMod val="50000"/>
                  </a:schemeClr>
                </a:solidFill>
                <a:latin typeface="Arial" pitchFamily="34" charset="0"/>
                <a:cs typeface="Arial" pitchFamily="34" charset="0"/>
              </a:rPr>
              <a:t>, representatives of the </a:t>
            </a:r>
            <a:r>
              <a:rPr lang="en-US" sz="2400" dirty="0" err="1" smtClean="0">
                <a:ln>
                  <a:solidFill>
                    <a:srgbClr val="653DD5"/>
                  </a:solidFill>
                </a:ln>
                <a:solidFill>
                  <a:schemeClr val="accent3">
                    <a:lumMod val="50000"/>
                  </a:schemeClr>
                </a:solidFill>
                <a:latin typeface="Arial" pitchFamily="34" charset="0"/>
                <a:cs typeface="Arial" pitchFamily="34" charset="0"/>
              </a:rPr>
              <a:t>Enterobacteriaceae</a:t>
            </a:r>
            <a:r>
              <a:rPr lang="en-US" sz="2400" dirty="0" smtClean="0">
                <a:ln>
                  <a:solidFill>
                    <a:srgbClr val="653DD5"/>
                  </a:solidFill>
                </a:ln>
                <a:solidFill>
                  <a:schemeClr val="accent3">
                    <a:lumMod val="50000"/>
                  </a:schemeClr>
                </a:solidFill>
                <a:latin typeface="Arial" pitchFamily="34" charset="0"/>
                <a:cs typeface="Arial" pitchFamily="34" charset="0"/>
              </a:rPr>
              <a:t> family (E. coli, </a:t>
            </a:r>
            <a:r>
              <a:rPr lang="en-US" sz="2400" dirty="0" err="1" smtClean="0">
                <a:ln>
                  <a:solidFill>
                    <a:srgbClr val="653DD5"/>
                  </a:solidFill>
                </a:ln>
                <a:solidFill>
                  <a:schemeClr val="accent3">
                    <a:lumMod val="50000"/>
                  </a:schemeClr>
                </a:solidFill>
                <a:latin typeface="Arial" pitchFamily="34" charset="0"/>
                <a:cs typeface="Arial" pitchFamily="34" charset="0"/>
              </a:rPr>
              <a:t>Klebsiella</a:t>
            </a:r>
            <a:r>
              <a:rPr lang="en-US" sz="2400" dirty="0" smtClean="0">
                <a:ln>
                  <a:solidFill>
                    <a:srgbClr val="653DD5"/>
                  </a:solidFill>
                </a:ln>
                <a:solidFill>
                  <a:schemeClr val="accent3">
                    <a:lumMod val="50000"/>
                  </a:schemeClr>
                </a:solidFill>
                <a:latin typeface="Arial" pitchFamily="34" charset="0"/>
                <a:cs typeface="Arial" pitchFamily="34" charset="0"/>
              </a:rPr>
              <a:t> spp.) It should also be anticipated the possibility of anaerobic infection in the presence of CAP in patients with unsanitary oral cavity, clinical and </a:t>
            </a:r>
            <a:r>
              <a:rPr lang="en-US" sz="2400" dirty="0" err="1" smtClean="0">
                <a:ln>
                  <a:solidFill>
                    <a:srgbClr val="653DD5"/>
                  </a:solidFill>
                </a:ln>
                <a:solidFill>
                  <a:schemeClr val="accent3">
                    <a:lumMod val="50000"/>
                  </a:schemeClr>
                </a:solidFill>
                <a:latin typeface="Arial" pitchFamily="34" charset="0"/>
                <a:cs typeface="Arial" pitchFamily="34" charset="0"/>
              </a:rPr>
              <a:t>anamnestic</a:t>
            </a:r>
            <a:r>
              <a:rPr lang="en-US" sz="2400" dirty="0" smtClean="0">
                <a:ln>
                  <a:solidFill>
                    <a:srgbClr val="653DD5"/>
                  </a:solidFill>
                </a:ln>
                <a:solidFill>
                  <a:schemeClr val="accent3">
                    <a:lumMod val="50000"/>
                  </a:schemeClr>
                </a:solidFill>
                <a:latin typeface="Arial" pitchFamily="34" charset="0"/>
                <a:cs typeface="Arial" pitchFamily="34" charset="0"/>
              </a:rPr>
              <a:t> data on neurological diseases and/or violations of the swallowing act.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Groups of patients with community pneumonia</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642918"/>
            <a:ext cx="8643998" cy="5675400"/>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363538" indent="-363538" fontAlgn="auto">
              <a:lnSpc>
                <a:spcPct val="70000"/>
              </a:lnSpc>
              <a:spcBef>
                <a:spcPts val="600"/>
              </a:spcBef>
              <a:spcAft>
                <a:spcPts val="0"/>
              </a:spcAft>
              <a:buAutoNum type="romanUcPeriod" startAt="3"/>
              <a:defRPr/>
            </a:pPr>
            <a:r>
              <a:rPr lang="en-US" sz="2800" b="1" dirty="0" smtClean="0">
                <a:ln>
                  <a:solidFill>
                    <a:srgbClr val="653DD5"/>
                  </a:solidFill>
                </a:ln>
                <a:solidFill>
                  <a:schemeClr val="accent3">
                    <a:lumMod val="50000"/>
                  </a:schemeClr>
                </a:solidFill>
                <a:latin typeface="Arial" pitchFamily="34" charset="0"/>
                <a:cs typeface="Arial" pitchFamily="34" charset="0"/>
              </a:rPr>
              <a:t>with the CAP of a mild course, which requires hospitalization in the therapeutic department for medical (the presence of unfavorable prognostic factors) indications. In patients of this group, the development of CAP can be caused by S. </a:t>
            </a:r>
            <a:r>
              <a:rPr lang="en-US" sz="2800" b="1" dirty="0" err="1" smtClean="0">
                <a:ln>
                  <a:solidFill>
                    <a:srgbClr val="653DD5"/>
                  </a:solidFill>
                </a:ln>
                <a:solidFill>
                  <a:schemeClr val="accent3">
                    <a:lumMod val="50000"/>
                  </a:schemeClr>
                </a:solidFill>
                <a:latin typeface="Arial" pitchFamily="34" charset="0"/>
                <a:cs typeface="Arial" pitchFamily="34" charset="0"/>
              </a:rPr>
              <a:t>pneumoniae</a:t>
            </a:r>
            <a:r>
              <a:rPr lang="en-US" sz="2800" b="1" dirty="0" smtClean="0">
                <a:ln>
                  <a:solidFill>
                    <a:srgbClr val="653DD5"/>
                  </a:solidFill>
                </a:ln>
                <a:solidFill>
                  <a:schemeClr val="accent3">
                    <a:lumMod val="50000"/>
                  </a:schemeClr>
                </a:solidFill>
                <a:latin typeface="Arial" pitchFamily="34" charset="0"/>
                <a:cs typeface="Arial" pitchFamily="34" charset="0"/>
              </a:rPr>
              <a:t>, H. </a:t>
            </a:r>
            <a:r>
              <a:rPr lang="en-US" sz="2800" b="1" dirty="0" err="1" smtClean="0">
                <a:ln>
                  <a:solidFill>
                    <a:srgbClr val="653DD5"/>
                  </a:solidFill>
                </a:ln>
                <a:solidFill>
                  <a:schemeClr val="accent3">
                    <a:lumMod val="50000"/>
                  </a:schemeClr>
                </a:solidFill>
                <a:latin typeface="Arial" pitchFamily="34" charset="0"/>
                <a:cs typeface="Arial" pitchFamily="34" charset="0"/>
              </a:rPr>
              <a:t>influenzae</a:t>
            </a:r>
            <a:r>
              <a:rPr lang="en-US" sz="2800" b="1" dirty="0" smtClean="0">
                <a:ln>
                  <a:solidFill>
                    <a:srgbClr val="653DD5"/>
                  </a:solidFill>
                </a:ln>
                <a:solidFill>
                  <a:schemeClr val="accent3">
                    <a:lumMod val="50000"/>
                  </a:schemeClr>
                </a:solidFill>
                <a:latin typeface="Arial" pitchFamily="34" charset="0"/>
                <a:cs typeface="Arial" pitchFamily="34" charset="0"/>
              </a:rPr>
              <a:t>, atypical pathogens, Gram-negative </a:t>
            </a:r>
            <a:r>
              <a:rPr lang="en-US" sz="2800" b="1" dirty="0" err="1" smtClean="0">
                <a:ln>
                  <a:solidFill>
                    <a:srgbClr val="653DD5"/>
                  </a:solidFill>
                </a:ln>
                <a:solidFill>
                  <a:schemeClr val="accent3">
                    <a:lumMod val="50000"/>
                  </a:schemeClr>
                </a:solidFill>
                <a:latin typeface="Arial" pitchFamily="34" charset="0"/>
                <a:cs typeface="Arial" pitchFamily="34" charset="0"/>
              </a:rPr>
              <a:t>enterobacteria</a:t>
            </a:r>
            <a:r>
              <a:rPr lang="en-US" sz="2800" b="1" dirty="0" smtClean="0">
                <a:ln>
                  <a:solidFill>
                    <a:srgbClr val="653DD5"/>
                  </a:solidFill>
                </a:ln>
                <a:solidFill>
                  <a:schemeClr val="accent3">
                    <a:lumMod val="50000"/>
                  </a:schemeClr>
                </a:solidFill>
                <a:latin typeface="Arial" pitchFamily="34" charset="0"/>
                <a:cs typeface="Arial" pitchFamily="34" charset="0"/>
              </a:rPr>
              <a:t>. In 10-40% of patients in group III, a "mixed" infection is identified (a combination of typical and atypical pathogens).</a:t>
            </a:r>
          </a:p>
          <a:p>
            <a:pPr marL="363538" indent="-363538" fontAlgn="auto">
              <a:lnSpc>
                <a:spcPct val="70000"/>
              </a:lnSpc>
              <a:spcBef>
                <a:spcPts val="600"/>
              </a:spcBef>
              <a:spcAft>
                <a:spcPts val="0"/>
              </a:spcAft>
              <a:buAutoNum type="romanUcPeriod" startAt="3"/>
              <a:defRPr/>
            </a:pPr>
            <a:r>
              <a:rPr lang="en-US" sz="2800" b="1" dirty="0" smtClean="0">
                <a:ln>
                  <a:solidFill>
                    <a:srgbClr val="653DD5"/>
                  </a:solidFill>
                </a:ln>
                <a:solidFill>
                  <a:schemeClr val="accent3">
                    <a:lumMod val="50000"/>
                  </a:schemeClr>
                </a:solidFill>
                <a:latin typeface="Arial" pitchFamily="34" charset="0"/>
                <a:cs typeface="Arial" pitchFamily="34" charset="0"/>
              </a:rPr>
              <a:t>with severe course of CAP, who require hospitalization in the intensive care department. The spectrum of microbial flora in such patients includes S. </a:t>
            </a:r>
            <a:r>
              <a:rPr lang="en-US" sz="2800" b="1" dirty="0" err="1" smtClean="0">
                <a:ln>
                  <a:solidFill>
                    <a:srgbClr val="653DD5"/>
                  </a:solidFill>
                </a:ln>
                <a:solidFill>
                  <a:schemeClr val="accent3">
                    <a:lumMod val="50000"/>
                  </a:schemeClr>
                </a:solidFill>
                <a:latin typeface="Arial" pitchFamily="34" charset="0"/>
                <a:cs typeface="Arial" pitchFamily="34" charset="0"/>
              </a:rPr>
              <a:t>pneumoniae</a:t>
            </a:r>
            <a:r>
              <a:rPr lang="en-US" sz="2800" b="1" dirty="0" smtClean="0">
                <a:ln>
                  <a:solidFill>
                    <a:srgbClr val="653DD5"/>
                  </a:solidFill>
                </a:ln>
                <a:solidFill>
                  <a:schemeClr val="accent3">
                    <a:lumMod val="50000"/>
                  </a:schemeClr>
                </a:solidFill>
                <a:latin typeface="Arial" pitchFamily="34" charset="0"/>
                <a:cs typeface="Arial" pitchFamily="34" charset="0"/>
              </a:rPr>
              <a:t>, </a:t>
            </a:r>
            <a:r>
              <a:rPr lang="en-US" sz="2800" b="1" dirty="0" err="1" smtClean="0">
                <a:ln>
                  <a:solidFill>
                    <a:srgbClr val="653DD5"/>
                  </a:solidFill>
                </a:ln>
                <a:solidFill>
                  <a:schemeClr val="accent3">
                    <a:lumMod val="50000"/>
                  </a:schemeClr>
                </a:solidFill>
                <a:latin typeface="Arial" pitchFamily="34" charset="0"/>
                <a:cs typeface="Arial" pitchFamily="34" charset="0"/>
              </a:rPr>
              <a:t>Legionella</a:t>
            </a:r>
            <a:r>
              <a:rPr lang="en-US" sz="2800" b="1" dirty="0" smtClean="0">
                <a:ln>
                  <a:solidFill>
                    <a:srgbClr val="653DD5"/>
                  </a:solidFill>
                </a:ln>
                <a:solidFill>
                  <a:schemeClr val="accent3">
                    <a:lumMod val="50000"/>
                  </a:schemeClr>
                </a:solidFill>
                <a:latin typeface="Arial" pitchFamily="34" charset="0"/>
                <a:cs typeface="Arial" pitchFamily="34" charset="0"/>
              </a:rPr>
              <a:t> spp., H. </a:t>
            </a:r>
            <a:r>
              <a:rPr lang="en-US" sz="2800" b="1" dirty="0" err="1" smtClean="0">
                <a:ln>
                  <a:solidFill>
                    <a:srgbClr val="653DD5"/>
                  </a:solidFill>
                </a:ln>
                <a:solidFill>
                  <a:schemeClr val="accent3">
                    <a:lumMod val="50000"/>
                  </a:schemeClr>
                </a:solidFill>
                <a:latin typeface="Arial" pitchFamily="34" charset="0"/>
                <a:cs typeface="Arial" pitchFamily="34" charset="0"/>
              </a:rPr>
              <a:t>influenzae</a:t>
            </a:r>
            <a:r>
              <a:rPr lang="en-US" sz="2800" b="1" dirty="0" smtClean="0">
                <a:ln>
                  <a:solidFill>
                    <a:srgbClr val="653DD5"/>
                  </a:solidFill>
                </a:ln>
                <a:solidFill>
                  <a:schemeClr val="accent3">
                    <a:lumMod val="50000"/>
                  </a:schemeClr>
                </a:solidFill>
                <a:latin typeface="Arial" pitchFamily="34" charset="0"/>
                <a:cs typeface="Arial" pitchFamily="34" charset="0"/>
              </a:rPr>
              <a:t>, S. </a:t>
            </a:r>
            <a:r>
              <a:rPr lang="en-US" sz="2800" b="1" dirty="0" err="1" smtClean="0">
                <a:ln>
                  <a:solidFill>
                    <a:srgbClr val="653DD5"/>
                  </a:solidFill>
                </a:ln>
                <a:solidFill>
                  <a:schemeClr val="accent3">
                    <a:lumMod val="50000"/>
                  </a:schemeClr>
                </a:solidFill>
                <a:latin typeface="Arial" pitchFamily="34" charset="0"/>
                <a:cs typeface="Arial" pitchFamily="34" charset="0"/>
              </a:rPr>
              <a:t>aureus</a:t>
            </a:r>
            <a:r>
              <a:rPr lang="en-US" sz="2800" b="1" dirty="0" smtClean="0">
                <a:ln>
                  <a:solidFill>
                    <a:srgbClr val="653DD5"/>
                  </a:solidFill>
                </a:ln>
                <a:solidFill>
                  <a:schemeClr val="accent3">
                    <a:lumMod val="50000"/>
                  </a:schemeClr>
                </a:solidFill>
                <a:latin typeface="Arial" pitchFamily="34" charset="0"/>
                <a:cs typeface="Arial" pitchFamily="34" charset="0"/>
              </a:rPr>
              <a:t>. In the presence of appropriate modifying factors, the causative agent of the CAP may be </a:t>
            </a:r>
          </a:p>
          <a:p>
            <a:pPr marL="363538" indent="-363538"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    P. </a:t>
            </a:r>
            <a:r>
              <a:rPr lang="en-US" sz="2800" b="1" dirty="0" err="1" smtClean="0">
                <a:ln>
                  <a:solidFill>
                    <a:srgbClr val="653DD5"/>
                  </a:solidFill>
                </a:ln>
                <a:solidFill>
                  <a:schemeClr val="accent3">
                    <a:lumMod val="50000"/>
                  </a:schemeClr>
                </a:solidFill>
                <a:latin typeface="Arial" pitchFamily="34" charset="0"/>
                <a:cs typeface="Arial" pitchFamily="34" charset="0"/>
              </a:rPr>
              <a:t>aeruginosa</a:t>
            </a:r>
            <a:r>
              <a:rPr lang="en-US" sz="2800" b="1" dirty="0" smtClean="0">
                <a:ln>
                  <a:solidFill>
                    <a:srgbClr val="653DD5"/>
                  </a:solidFill>
                </a:ln>
                <a:solidFill>
                  <a:schemeClr val="accent3">
                    <a:lumMod val="50000"/>
                  </a:schemeClr>
                </a:solidFill>
                <a:latin typeface="Arial" pitchFamily="34" charset="0"/>
                <a:cs typeface="Arial" pitchFamily="34" charset="0"/>
              </a:rPr>
              <a:t>.</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4283" y="285729"/>
            <a:ext cx="8715436" cy="6357982"/>
          </a:xfrm>
          <a:prstGeom prst="rect">
            <a:avLst/>
          </a:prstGeom>
          <a:noFill/>
          <a:ln w="9525">
            <a:noFill/>
            <a:miter lim="800000"/>
            <a:headEnd/>
            <a:tailEnd/>
          </a:ln>
          <a:effectLst/>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Groups of patients with community pneumonia</a:t>
            </a:r>
            <a:endParaRPr lang="ru-RU" sz="3200" dirty="0">
              <a:ln>
                <a:solidFill>
                  <a:srgbClr val="6600CC"/>
                </a:solidFill>
              </a:ln>
              <a:solidFill>
                <a:srgbClr val="0000CC"/>
              </a:solidFill>
              <a:latin typeface="Arial" pitchFamily="34" charset="0"/>
              <a:cs typeface="Arial"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2"/>
          <p:cNvPicPr>
            <a:picLocks noChangeAspect="1" noChangeArrowheads="1"/>
          </p:cNvPicPr>
          <p:nvPr/>
        </p:nvPicPr>
        <p:blipFill>
          <a:blip r:embed="rId2"/>
          <a:srcRect/>
          <a:stretch>
            <a:fillRect/>
          </a:stretch>
        </p:blipFill>
        <p:spPr bwMode="auto">
          <a:xfrm>
            <a:off x="4143375" y="857250"/>
            <a:ext cx="4857750" cy="5000625"/>
          </a:xfrm>
          <a:prstGeom prst="rect">
            <a:avLst/>
          </a:prstGeom>
          <a:noFill/>
          <a:ln w="9525">
            <a:noFill/>
            <a:miter lim="800000"/>
            <a:headEnd/>
            <a:tailEnd/>
          </a:ln>
        </p:spPr>
      </p:pic>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5857884" y="214290"/>
            <a:ext cx="276229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none">
            <a:spAutoFit/>
          </a:bodyPr>
          <a:lstStyle/>
          <a:p>
            <a:pPr algn="just">
              <a:defRPr/>
            </a:pPr>
            <a:r>
              <a:rPr lang="en-US" sz="3200" b="1" dirty="0" smtClean="0">
                <a:ln>
                  <a:solidFill>
                    <a:srgbClr val="6600CC"/>
                  </a:solidFill>
                </a:ln>
                <a:solidFill>
                  <a:srgbClr val="0000CC"/>
                </a:solidFill>
                <a:latin typeface="Times New Roman" pitchFamily="18" charset="0"/>
                <a:cs typeface="Times New Roman" pitchFamily="18" charset="0"/>
              </a:rPr>
              <a:t>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142844" y="428604"/>
            <a:ext cx="5715040" cy="584775"/>
          </a:xfrm>
          <a:prstGeom prst="rect">
            <a:avLst/>
          </a:prstGeom>
        </p:spPr>
        <p:txBody>
          <a:bodyPr>
            <a:spAutoFit/>
          </a:bodyPr>
          <a:lstStyle/>
          <a:p>
            <a:pPr indent="107950" algn="ctr" eaLnBrk="0" hangingPunct="0">
              <a:defRPr/>
            </a:pPr>
            <a:r>
              <a:rPr lang="en-US" sz="3200" b="1" i="1" dirty="0" smtClean="0">
                <a:ln>
                  <a:solidFill>
                    <a:srgbClr val="C00000"/>
                  </a:solidFill>
                </a:ln>
                <a:solidFill>
                  <a:srgbClr val="C00000"/>
                </a:solidFill>
                <a:latin typeface="Times New Roman" pitchFamily="18" charset="0"/>
                <a:cs typeface="Times New Roman" pitchFamily="18" charset="0"/>
              </a:rPr>
              <a:t>Principles of treatment</a:t>
            </a:r>
            <a:endParaRPr lang="ru-RU" sz="3200" b="1" dirty="0">
              <a:ln>
                <a:solidFill>
                  <a:srgbClr val="C00000"/>
                </a:solidFill>
              </a:ln>
              <a:solidFill>
                <a:srgbClr val="C00000"/>
              </a:solidFill>
              <a:latin typeface="Arial" pitchFamily="34" charset="0"/>
              <a:cs typeface="Arial" pitchFamily="34" charset="0"/>
            </a:endParaRPr>
          </a:p>
        </p:txBody>
      </p:sp>
      <p:sp>
        <p:nvSpPr>
          <p:cNvPr id="110593" name="Rectangle 1"/>
          <p:cNvSpPr>
            <a:spLocks noChangeArrowheads="1"/>
          </p:cNvSpPr>
          <p:nvPr/>
        </p:nvSpPr>
        <p:spPr bwMode="auto">
          <a:xfrm>
            <a:off x="142844" y="928670"/>
            <a:ext cx="9001156" cy="5740033"/>
          </a:xfrm>
          <a:prstGeom prst="rect">
            <a:avLst/>
          </a:prstGeom>
          <a:noFill/>
          <a:ln w="9525">
            <a:noFill/>
            <a:miter lim="800000"/>
            <a:headEnd/>
            <a:tailEnd/>
          </a:ln>
          <a:effectLst/>
        </p:spPr>
        <p:txBody>
          <a:bodyPr anchor="ctr">
            <a:spAutoFit/>
          </a:bodyPr>
          <a:lstStyle/>
          <a:p>
            <a:pPr indent="107950">
              <a:lnSpc>
                <a:spcPct val="75000"/>
              </a:lnSpc>
              <a:spcBef>
                <a:spcPts val="0"/>
              </a:spcBef>
              <a:defRPr/>
            </a:pPr>
            <a:r>
              <a:rPr lang="en-US" sz="2800" b="1" dirty="0" smtClean="0">
                <a:ln>
                  <a:solidFill>
                    <a:srgbClr val="0000CC"/>
                  </a:solidFill>
                </a:ln>
                <a:solidFill>
                  <a:schemeClr val="accent4">
                    <a:lumMod val="50000"/>
                  </a:schemeClr>
                </a:solidFill>
                <a:latin typeface="Times New Roman" pitchFamily="18" charset="0"/>
                <a:ea typeface="Times New Roman" pitchFamily="18" charset="0"/>
                <a:cs typeface="Times New Roman" pitchFamily="18" charset="0"/>
              </a:rPr>
              <a:t>Treatment should be </a:t>
            </a:r>
            <a:r>
              <a:rPr lang="ru-RU" sz="2800" b="1" dirty="0" smtClean="0">
                <a:ln>
                  <a:solidFill>
                    <a:srgbClr val="0000CC"/>
                  </a:solidFill>
                </a:ln>
                <a:solidFill>
                  <a:schemeClr val="accent4">
                    <a:lumMod val="50000"/>
                  </a:schemeClr>
                </a:solidFill>
                <a:latin typeface="Times New Roman" pitchFamily="18" charset="0"/>
                <a:ea typeface="Times New Roman" pitchFamily="18" charset="0"/>
                <a:cs typeface="Times New Roman" pitchFamily="18" charset="0"/>
              </a:rPr>
              <a:t>: </a:t>
            </a:r>
            <a:endParaRPr lang="ru-RU" sz="2800" b="1" dirty="0">
              <a:ln>
                <a:solidFill>
                  <a:srgbClr val="0000CC"/>
                </a:solidFill>
              </a:ln>
              <a:solidFill>
                <a:schemeClr val="accent4">
                  <a:lumMod val="50000"/>
                </a:schemeClr>
              </a:solidFill>
              <a:latin typeface="Times New Roman" pitchFamily="18" charset="0"/>
              <a:ea typeface="Times New Roman" pitchFamily="18" charset="0"/>
              <a:cs typeface="Times New Roman" pitchFamily="18" charset="0"/>
            </a:endParaRP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early</a:t>
            </a: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rational</a:t>
            </a: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individual</a:t>
            </a:r>
          </a:p>
          <a:p>
            <a:pPr indent="177800">
              <a:lnSpc>
                <a:spcPct val="75000"/>
              </a:lnSpc>
              <a:spcBef>
                <a:spcPts val="0"/>
              </a:spcBef>
              <a:buFont typeface="Wingdings" pitchFamily="2" charset="2"/>
              <a:buChar char="ü"/>
              <a:defRPr/>
            </a:pPr>
            <a:r>
              <a:rPr lang="en-US" sz="2800" b="1" i="1" dirty="0" smtClean="0">
                <a:ln>
                  <a:solidFill>
                    <a:srgbClr val="C00000"/>
                  </a:solidFill>
                </a:ln>
                <a:solidFill>
                  <a:srgbClr val="C00000"/>
                </a:solidFill>
                <a:latin typeface="Times New Roman" pitchFamily="18" charset="0"/>
                <a:ea typeface="Times New Roman" pitchFamily="18" charset="0"/>
                <a:cs typeface="Times New Roman" pitchFamily="18" charset="0"/>
              </a:rPr>
              <a:t>complex</a:t>
            </a:r>
            <a:endParaRPr lang="ru-RU" sz="2800" b="1" i="1" dirty="0">
              <a:ln>
                <a:solidFill>
                  <a:srgbClr val="C00000"/>
                </a:solidFill>
              </a:ln>
              <a:solidFill>
                <a:srgbClr val="C00000"/>
              </a:solidFill>
              <a:latin typeface="Times New Roman" pitchFamily="18" charset="0"/>
              <a:ea typeface="Times New Roman" pitchFamily="18" charset="0"/>
              <a:cs typeface="Times New Roman" pitchFamily="18" charset="0"/>
            </a:endParaRPr>
          </a:p>
          <a:p>
            <a:pPr indent="107950">
              <a:lnSpc>
                <a:spcPct val="75000"/>
              </a:lnSpc>
              <a:spcBef>
                <a:spcPts val="600"/>
              </a:spcBef>
              <a:defRPr/>
            </a:pPr>
            <a:r>
              <a:rPr lang="en-US" sz="2800" b="1" dirty="0" smtClean="0">
                <a:ln>
                  <a:solidFill>
                    <a:srgbClr val="653DD5"/>
                  </a:solidFill>
                </a:ln>
                <a:solidFill>
                  <a:srgbClr val="6600CC"/>
                </a:solidFill>
                <a:latin typeface="Times New Roman" pitchFamily="18" charset="0"/>
                <a:ea typeface="Times New Roman" pitchFamily="18" charset="0"/>
                <a:cs typeface="Times New Roman" pitchFamily="18" charset="0"/>
              </a:rPr>
              <a:t>At the first place </a:t>
            </a:r>
            <a:r>
              <a:rPr lang="ru-RU" sz="2800" b="1" dirty="0" smtClean="0">
                <a:ln>
                  <a:solidFill>
                    <a:srgbClr val="653DD5"/>
                  </a:solidFill>
                </a:ln>
                <a:solidFill>
                  <a:srgbClr val="6600CC"/>
                </a:solidFill>
                <a:latin typeface="Times New Roman" pitchFamily="18" charset="0"/>
                <a:ea typeface="Times New Roman" pitchFamily="18" charset="0"/>
                <a:cs typeface="Times New Roman" pitchFamily="18" charset="0"/>
              </a:rPr>
              <a:t>: </a:t>
            </a:r>
            <a:endParaRPr lang="ru-RU" sz="2800" b="1" dirty="0">
              <a:ln>
                <a:solidFill>
                  <a:srgbClr val="653DD5"/>
                </a:solidFill>
              </a:ln>
              <a:solidFill>
                <a:srgbClr val="6600CC"/>
              </a:solidFill>
              <a:latin typeface="Times New Roman" pitchFamily="18" charset="0"/>
              <a:ea typeface="Times New Roman" pitchFamily="18" charset="0"/>
              <a:cs typeface="Times New Roman" pitchFamily="18" charset="0"/>
            </a:endParaRPr>
          </a:p>
          <a:p>
            <a:pPr marL="446088" indent="-446088">
              <a:lnSpc>
                <a:spcPct val="75000"/>
              </a:lnSpc>
              <a:spcBef>
                <a:spcPts val="0"/>
              </a:spcBef>
              <a:defRPr/>
            </a:pPr>
            <a:r>
              <a:rPr lang="en-US" sz="2800" dirty="0" err="1" smtClean="0">
                <a:ln>
                  <a:solidFill>
                    <a:srgbClr val="006600"/>
                  </a:solidFill>
                </a:ln>
                <a:solidFill>
                  <a:srgbClr val="7030A0"/>
                </a:solidFill>
                <a:latin typeface="Times New Roman" pitchFamily="18" charset="0"/>
                <a:ea typeface="Times New Roman" pitchFamily="18" charset="0"/>
                <a:cs typeface="Times New Roman" pitchFamily="18" charset="0"/>
              </a:rPr>
              <a:t>etiotropic</a:t>
            </a:r>
            <a:endParaRPr lang="en-US" sz="2800" dirty="0" smtClean="0">
              <a:ln>
                <a:solidFill>
                  <a:srgbClr val="006600"/>
                </a:solidFill>
              </a:ln>
              <a:solidFill>
                <a:srgbClr val="7030A0"/>
              </a:solidFill>
              <a:latin typeface="Times New Roman" pitchFamily="18" charset="0"/>
              <a:ea typeface="Times New Roman" pitchFamily="18" charset="0"/>
              <a:cs typeface="Times New Roman" pitchFamily="18" charset="0"/>
            </a:endParaRPr>
          </a:p>
          <a:p>
            <a:pPr marL="446088" indent="-446088">
              <a:lnSpc>
                <a:spcPct val="75000"/>
              </a:lnSpc>
              <a:spcBef>
                <a:spcPts val="0"/>
              </a:spcBef>
              <a:defRPr/>
            </a:pPr>
            <a:r>
              <a:rPr lang="en-US" sz="2800" dirty="0" smtClean="0">
                <a:ln>
                  <a:solidFill>
                    <a:srgbClr val="006600"/>
                  </a:solidFill>
                </a:ln>
                <a:solidFill>
                  <a:srgbClr val="7030A0"/>
                </a:solidFill>
                <a:latin typeface="Times New Roman" pitchFamily="18" charset="0"/>
                <a:ea typeface="Times New Roman" pitchFamily="18" charset="0"/>
                <a:cs typeface="Times New Roman" pitchFamily="18" charset="0"/>
              </a:rPr>
              <a:t>antibacterial therapy</a:t>
            </a:r>
            <a:r>
              <a:rPr lang="ru-RU" sz="2800" dirty="0" smtClean="0">
                <a:ln>
                  <a:solidFill>
                    <a:srgbClr val="006600"/>
                  </a:solidFill>
                </a:ln>
                <a:solidFill>
                  <a:srgbClr val="7030A0"/>
                </a:solidFill>
                <a:latin typeface="Times New Roman" pitchFamily="18" charset="0"/>
                <a:ea typeface="Times New Roman" pitchFamily="18" charset="0"/>
                <a:cs typeface="Times New Roman" pitchFamily="18" charset="0"/>
              </a:rPr>
              <a:t> </a:t>
            </a:r>
            <a:endParaRPr lang="ru-RU" sz="2800" dirty="0">
              <a:ln>
                <a:solidFill>
                  <a:srgbClr val="006600"/>
                </a:solidFill>
              </a:ln>
              <a:solidFill>
                <a:srgbClr val="7030A0"/>
              </a:solidFill>
              <a:latin typeface="Times New Roman" pitchFamily="18" charset="0"/>
              <a:ea typeface="Times New Roman" pitchFamily="18" charset="0"/>
              <a:cs typeface="Times New Roman" pitchFamily="18" charset="0"/>
            </a:endParaRPr>
          </a:p>
          <a:p>
            <a:pPr indent="107950">
              <a:lnSpc>
                <a:spcPct val="75000"/>
              </a:lnSpc>
              <a:spcBef>
                <a:spcPts val="600"/>
              </a:spcBef>
              <a:defRPr/>
            </a:pPr>
            <a:r>
              <a:rPr lang="en-US"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In second place </a:t>
            </a:r>
            <a:r>
              <a:rPr lang="ru-RU"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 </a:t>
            </a:r>
            <a:endParaRPr lang="ru-RU" sz="2800" b="1" dirty="0">
              <a:ln>
                <a:solidFill>
                  <a:srgbClr val="6600CC"/>
                </a:solidFill>
              </a:ln>
              <a:solidFill>
                <a:srgbClr val="6600CC"/>
              </a:solidFill>
              <a:latin typeface="Times New Roman" pitchFamily="18" charset="0"/>
              <a:ea typeface="Times New Roman" pitchFamily="18" charset="0"/>
              <a:cs typeface="Times New Roman" pitchFamily="18" charset="0"/>
            </a:endParaRP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symptomatic therapy</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detoxification</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antipyretic</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6600CC"/>
                  </a:solidFill>
                </a:ln>
                <a:solidFill>
                  <a:srgbClr val="FF0000"/>
                </a:solidFill>
                <a:latin typeface="Times New Roman" pitchFamily="18" charset="0"/>
                <a:ea typeface="Times New Roman" pitchFamily="18" charset="0"/>
                <a:cs typeface="Times New Roman" pitchFamily="18" charset="0"/>
              </a:rPr>
              <a:t>mucolytic</a:t>
            </a: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and expectorant</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6600CC"/>
                  </a:solidFill>
                </a:ln>
                <a:solidFill>
                  <a:srgbClr val="FF0000"/>
                </a:solidFill>
                <a:latin typeface="Times New Roman" pitchFamily="18" charset="0"/>
                <a:ea typeface="Times New Roman" pitchFamily="18" charset="0"/>
                <a:cs typeface="Times New Roman" pitchFamily="18" charset="0"/>
              </a:rPr>
              <a:t>immunocorrecting</a:t>
            </a:r>
            <a:endPar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endParaRPr>
          </a:p>
          <a:p>
            <a:pPr indent="107950">
              <a:lnSpc>
                <a:spcPct val="75000"/>
              </a:lnSpc>
              <a:spcBef>
                <a:spcPts val="0"/>
              </a:spcBef>
              <a:defRPr/>
            </a:pPr>
            <a:r>
              <a:rPr lang="en-US"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On the third place</a:t>
            </a:r>
            <a:r>
              <a:rPr lang="ru-RU" sz="2800" b="1" dirty="0" smtClean="0">
                <a:ln>
                  <a:solidFill>
                    <a:srgbClr val="6600CC"/>
                  </a:solidFill>
                </a:ln>
                <a:solidFill>
                  <a:srgbClr val="6600CC"/>
                </a:solidFill>
                <a:latin typeface="Times New Roman" pitchFamily="18" charset="0"/>
                <a:ea typeface="Times New Roman" pitchFamily="18" charset="0"/>
                <a:cs typeface="Times New Roman" pitchFamily="18" charset="0"/>
              </a:rPr>
              <a:t>: </a:t>
            </a:r>
            <a:endParaRPr lang="en-US" sz="2800" b="1" dirty="0" smtClean="0">
              <a:ln>
                <a:solidFill>
                  <a:srgbClr val="6600CC"/>
                </a:solidFill>
              </a:ln>
              <a:solidFill>
                <a:srgbClr val="6600CC"/>
              </a:solidFill>
              <a:latin typeface="Times New Roman" pitchFamily="18" charset="0"/>
              <a:ea typeface="Times New Roman" pitchFamily="18" charset="0"/>
              <a:cs typeface="Times New Roman" pitchFamily="18" charset="0"/>
            </a:endParaRP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physiotherapy</a:t>
            </a:r>
          </a:p>
          <a:p>
            <a:pPr indent="107950">
              <a:lnSpc>
                <a:spcPct val="75000"/>
              </a:lnSpc>
              <a:spcBef>
                <a:spcPts val="0"/>
              </a:spcBef>
              <a:defRPr/>
            </a:pPr>
            <a:r>
              <a:rPr lang="en-US" sz="2800" b="1" dirty="0" smtClean="0">
                <a:ln>
                  <a:solidFill>
                    <a:srgbClr val="6600CC"/>
                  </a:solidFill>
                </a:ln>
                <a:solidFill>
                  <a:srgbClr val="FF0000"/>
                </a:solidFill>
                <a:latin typeface="Times New Roman" pitchFamily="18" charset="0"/>
                <a:ea typeface="Times New Roman" pitchFamily="18" charset="0"/>
                <a:cs typeface="Times New Roman" pitchFamily="18" charset="0"/>
              </a:rPr>
              <a:t>- exercise therapy</a:t>
            </a:r>
            <a:endParaRPr lang="ru-RU" sz="2800" b="1" dirty="0">
              <a:ln>
                <a:solidFill>
                  <a:srgbClr val="66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35625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400" dirty="0" smtClean="0">
                <a:ln>
                  <a:solidFill>
                    <a:srgbClr val="6600CC"/>
                  </a:solidFill>
                </a:ln>
                <a:solidFill>
                  <a:srgbClr val="0000CC"/>
                </a:solidFill>
                <a:latin typeface="Arial" pitchFamily="34" charset="0"/>
                <a:cs typeface="Arial" pitchFamily="34" charset="0"/>
              </a:rPr>
              <a:t>Treatment of patients with community-acquired pneumonia</a:t>
            </a:r>
            <a:endParaRPr lang="ru-RU" sz="24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72464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ru-RU" sz="3200" b="1" dirty="0" smtClean="0">
                <a:ln>
                  <a:solidFill>
                    <a:srgbClr val="653DD5"/>
                  </a:solidFill>
                </a:ln>
                <a:solidFill>
                  <a:schemeClr val="accent3">
                    <a:lumMod val="50000"/>
                  </a:schemeClr>
                </a:solidFill>
                <a:latin typeface="Arial" pitchFamily="34" charset="0"/>
                <a:cs typeface="Arial" pitchFamily="34" charset="0"/>
              </a:rPr>
              <a:t>А</a:t>
            </a:r>
            <a:r>
              <a:rPr lang="en-US" sz="3200" b="1" dirty="0" err="1" smtClean="0">
                <a:ln>
                  <a:solidFill>
                    <a:srgbClr val="653DD5"/>
                  </a:solidFill>
                </a:ln>
                <a:solidFill>
                  <a:schemeClr val="accent3">
                    <a:lumMod val="50000"/>
                  </a:schemeClr>
                </a:solidFill>
                <a:latin typeface="Arial" pitchFamily="34" charset="0"/>
                <a:cs typeface="Arial" pitchFamily="34" charset="0"/>
              </a:rPr>
              <a:t>ntibiotics</a:t>
            </a:r>
            <a:endParaRPr lang="en-US" sz="32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appointed for the empirical treatment of patients with CAP, divided into drugs:</a:t>
            </a:r>
          </a:p>
          <a:p>
            <a:pPr fontAlgn="auto">
              <a:lnSpc>
                <a:spcPct val="70000"/>
              </a:lnSpc>
              <a:spcBef>
                <a:spcPts val="600"/>
              </a:spcBef>
              <a:spcAft>
                <a:spcPts val="0"/>
              </a:spcAft>
              <a:defRPr/>
            </a:pPr>
            <a:r>
              <a:rPr lang="en-US" sz="3200" b="1" dirty="0" smtClean="0">
                <a:ln>
                  <a:solidFill>
                    <a:srgbClr val="653DD5"/>
                  </a:solidFill>
                </a:ln>
                <a:solidFill>
                  <a:srgbClr val="0070C0"/>
                </a:solidFill>
                <a:latin typeface="Arial" pitchFamily="34" charset="0"/>
                <a:cs typeface="Arial" pitchFamily="34" charset="0"/>
              </a:rPr>
              <a:t>first line </a:t>
            </a:r>
            <a:r>
              <a:rPr lang="en-US" sz="3200" b="1" dirty="0" smtClean="0">
                <a:ln>
                  <a:solidFill>
                    <a:srgbClr val="653DD5"/>
                  </a:solidFill>
                </a:ln>
                <a:solidFill>
                  <a:srgbClr val="FF0000"/>
                </a:solidFill>
                <a:latin typeface="Arial" pitchFamily="34" charset="0"/>
                <a:cs typeface="Arial" pitchFamily="34" charset="0"/>
              </a:rPr>
              <a:t>(drugs of choice and alternative drugs)</a:t>
            </a:r>
          </a:p>
          <a:p>
            <a:pPr fontAlgn="auto">
              <a:lnSpc>
                <a:spcPct val="70000"/>
              </a:lnSpc>
              <a:spcBef>
                <a:spcPts val="600"/>
              </a:spcBef>
              <a:spcAft>
                <a:spcPts val="0"/>
              </a:spcAft>
              <a:defRPr/>
            </a:pPr>
            <a:r>
              <a:rPr lang="en-US" sz="3200" b="1" dirty="0" smtClean="0">
                <a:ln>
                  <a:solidFill>
                    <a:srgbClr val="653DD5"/>
                  </a:solidFill>
                </a:ln>
                <a:solidFill>
                  <a:srgbClr val="0070C0"/>
                </a:solidFill>
                <a:latin typeface="Arial" pitchFamily="34" charset="0"/>
                <a:cs typeface="Arial" pitchFamily="34" charset="0"/>
              </a:rPr>
              <a:t>second line</a:t>
            </a: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They begin treatment with drugs of choice, and if they can not be prescribed (absence, intolerance or use during the last three months for any reason)</a:t>
            </a: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alternative drugs.</a:t>
            </a:r>
          </a:p>
          <a:p>
            <a:pP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In the case of inefficiency of first-line drugs, after 48-72 hours of treatment, second-line drugs are prescribed, in which alternative drugs can be used</a:t>
            </a:r>
            <a:endParaRPr lang="ru-RU" sz="3200" b="1" dirty="0" smtClean="0">
              <a:ln>
                <a:solidFill>
                  <a:srgbClr val="653DD5"/>
                </a:solidFill>
              </a:ln>
              <a:solidFill>
                <a:srgbClr val="FF0000"/>
              </a:solidFill>
              <a:latin typeface="Arial" pitchFamily="34" charset="0"/>
              <a:cs typeface="Arial" pitchFamily="3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Treatment of patients with CAP</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4847481"/>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In patients with CAP of I group, an adequate clinical effect is possible with oral administration of an antibacterial drug (</a:t>
            </a:r>
            <a:r>
              <a:rPr lang="en-US" sz="2800" b="1" dirty="0" err="1" smtClean="0">
                <a:ln>
                  <a:solidFill>
                    <a:srgbClr val="653DD5"/>
                  </a:solidFill>
                </a:ln>
                <a:solidFill>
                  <a:srgbClr val="C00000"/>
                </a:solidFill>
                <a:latin typeface="Arial" pitchFamily="34" charset="0"/>
                <a:cs typeface="Arial" pitchFamily="34" charset="0"/>
              </a:rPr>
              <a:t>monotherapy</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As a </a:t>
            </a:r>
            <a:r>
              <a:rPr lang="en-US" sz="2800" b="1" dirty="0" err="1" smtClean="0">
                <a:ln>
                  <a:solidFill>
                    <a:srgbClr val="653DD5"/>
                  </a:solidFill>
                </a:ln>
                <a:solidFill>
                  <a:srgbClr val="002060"/>
                </a:solidFill>
                <a:latin typeface="Arial" pitchFamily="34" charset="0"/>
                <a:cs typeface="Arial" pitchFamily="34" charset="0"/>
              </a:rPr>
              <a:t>drugss</a:t>
            </a:r>
            <a:r>
              <a:rPr lang="en-US" sz="2800" b="1" dirty="0" smtClean="0">
                <a:ln>
                  <a:solidFill>
                    <a:srgbClr val="653DD5"/>
                  </a:solidFill>
                </a:ln>
                <a:solidFill>
                  <a:srgbClr val="002060"/>
                </a:solidFill>
                <a:latin typeface="Arial" pitchFamily="34" charset="0"/>
                <a:cs typeface="Arial" pitchFamily="34" charset="0"/>
              </a:rPr>
              <a:t> of choice, amoxicillin is recommended (prescribing </a:t>
            </a:r>
            <a:r>
              <a:rPr lang="en-US" sz="2800" b="1" dirty="0" err="1" smtClean="0">
                <a:ln>
                  <a:solidFill>
                    <a:srgbClr val="653DD5"/>
                  </a:solidFill>
                </a:ln>
                <a:solidFill>
                  <a:srgbClr val="002060"/>
                </a:solidFill>
                <a:latin typeface="Arial" pitchFamily="34" charset="0"/>
                <a:cs typeface="Arial" pitchFamily="34" charset="0"/>
              </a:rPr>
              <a:t>ampicillin</a:t>
            </a:r>
            <a:r>
              <a:rPr lang="en-US" sz="2800" b="1" dirty="0" smtClean="0">
                <a:ln>
                  <a:solidFill>
                    <a:srgbClr val="653DD5"/>
                  </a:solidFill>
                </a:ln>
                <a:solidFill>
                  <a:srgbClr val="002060"/>
                </a:solidFill>
                <a:latin typeface="Arial" pitchFamily="34" charset="0"/>
                <a:cs typeface="Arial" pitchFamily="34" charset="0"/>
              </a:rPr>
              <a:t> per </a:t>
            </a:r>
            <a:r>
              <a:rPr lang="en-US" sz="2800" b="1" dirty="0" err="1" smtClean="0">
                <a:ln>
                  <a:solidFill>
                    <a:srgbClr val="653DD5"/>
                  </a:solidFill>
                </a:ln>
                <a:solidFill>
                  <a:srgbClr val="002060"/>
                </a:solidFill>
                <a:latin typeface="Arial" pitchFamily="34" charset="0"/>
                <a:cs typeface="Arial" pitchFamily="34" charset="0"/>
              </a:rPr>
              <a:t>os</a:t>
            </a:r>
            <a:r>
              <a:rPr lang="en-US" sz="2800" b="1" dirty="0" smtClean="0">
                <a:ln>
                  <a:solidFill>
                    <a:srgbClr val="653DD5"/>
                  </a:solidFill>
                </a:ln>
                <a:solidFill>
                  <a:srgbClr val="002060"/>
                </a:solidFill>
                <a:latin typeface="Arial" pitchFamily="34" charset="0"/>
                <a:cs typeface="Arial" pitchFamily="34" charset="0"/>
              </a:rPr>
              <a:t> is inadvisable because of its low bioavailability) or </a:t>
            </a:r>
            <a:r>
              <a:rPr lang="en-US" sz="2800" b="1" dirty="0" err="1" smtClean="0">
                <a:ln>
                  <a:solidFill>
                    <a:srgbClr val="653DD5"/>
                  </a:solidFill>
                </a:ln>
                <a:solidFill>
                  <a:srgbClr val="002060"/>
                </a:solidFill>
                <a:latin typeface="Arial" pitchFamily="34" charset="0"/>
                <a:cs typeface="Arial" pitchFamily="34" charset="0"/>
              </a:rPr>
              <a:t>macrolide</a:t>
            </a: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azithromycin</a:t>
            </a: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clarithromycin</a:t>
            </a: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spiramycin</a:t>
            </a:r>
            <a:r>
              <a:rPr lang="en-US" sz="2800" b="1" dirty="0" smtClean="0">
                <a:ln>
                  <a:solidFill>
                    <a:srgbClr val="653DD5"/>
                  </a:solidFill>
                </a:ln>
                <a:solidFill>
                  <a:srgbClr val="00206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If it is not possible for patients to take the drug, an alternative drug is prescribed - respiratory </a:t>
            </a:r>
            <a:r>
              <a:rPr lang="en-US" sz="2800" b="1" dirty="0" err="1" smtClean="0">
                <a:ln>
                  <a:solidFill>
                    <a:srgbClr val="653DD5"/>
                  </a:solidFill>
                </a:ln>
                <a:solidFill>
                  <a:srgbClr val="C00000"/>
                </a:solidFill>
                <a:latin typeface="Arial" pitchFamily="34" charset="0"/>
                <a:cs typeface="Arial" pitchFamily="34" charset="0"/>
              </a:rPr>
              <a:t>fluoroquinolone</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levofloxacin</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moxifloxacin</a:t>
            </a:r>
            <a:r>
              <a:rPr lang="en-US" sz="2800" b="1" dirty="0" smtClean="0">
                <a:ln>
                  <a:solidFill>
                    <a:srgbClr val="653DD5"/>
                  </a:solidFill>
                </a:ln>
                <a:solidFill>
                  <a:srgbClr val="C0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In case of ineffectiveness of amoxicillin after 48-72 hours of treatment, as a second-line preparation, </a:t>
            </a:r>
            <a:r>
              <a:rPr lang="en-US" sz="2800" b="1" dirty="0" err="1" smtClean="0">
                <a:ln>
                  <a:solidFill>
                    <a:srgbClr val="653DD5"/>
                  </a:solidFill>
                </a:ln>
                <a:solidFill>
                  <a:srgbClr val="002060"/>
                </a:solidFill>
                <a:latin typeface="Arial" pitchFamily="34" charset="0"/>
                <a:cs typeface="Arial" pitchFamily="34" charset="0"/>
              </a:rPr>
              <a:t>macrolide</a:t>
            </a:r>
            <a:r>
              <a:rPr lang="en-US" sz="2800" b="1" dirty="0" smtClean="0">
                <a:ln>
                  <a:solidFill>
                    <a:srgbClr val="653DD5"/>
                  </a:solidFill>
                </a:ln>
                <a:solidFill>
                  <a:srgbClr val="002060"/>
                </a:solidFill>
                <a:latin typeface="Arial" pitchFamily="34" charset="0"/>
                <a:cs typeface="Arial" pitchFamily="34" charset="0"/>
              </a:rPr>
              <a:t> or </a:t>
            </a:r>
            <a:r>
              <a:rPr lang="en-US" sz="2800" b="1" dirty="0" err="1" smtClean="0">
                <a:ln>
                  <a:solidFill>
                    <a:srgbClr val="653DD5"/>
                  </a:solidFill>
                </a:ln>
                <a:solidFill>
                  <a:srgbClr val="002060"/>
                </a:solidFill>
                <a:latin typeface="Arial" pitchFamily="34" charset="0"/>
                <a:cs typeface="Arial" pitchFamily="34" charset="0"/>
              </a:rPr>
              <a:t>doxycycline</a:t>
            </a:r>
            <a:r>
              <a:rPr lang="en-US" sz="2800" b="1" dirty="0" smtClean="0">
                <a:ln>
                  <a:solidFill>
                    <a:srgbClr val="653DD5"/>
                  </a:solidFill>
                </a:ln>
                <a:solidFill>
                  <a:srgbClr val="002060"/>
                </a:solidFill>
                <a:latin typeface="Arial" pitchFamily="34" charset="0"/>
                <a:cs typeface="Arial" pitchFamily="34" charset="0"/>
              </a:rPr>
              <a:t> is prescribed.</a:t>
            </a:r>
            <a:endParaRPr lang="ru-RU" sz="2800" b="1" dirty="0" smtClean="0">
              <a:ln>
                <a:solidFill>
                  <a:srgbClr val="653DD5"/>
                </a:solidFill>
              </a:ln>
              <a:solidFill>
                <a:srgbClr val="002060"/>
              </a:solidFill>
              <a:latin typeface="Arial" pitchFamily="34" charset="0"/>
              <a:cs typeface="Arial" pitchFamily="3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Treatment of patients with CAP</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001369"/>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In patients of the second group, a pronounced clinical effect is also possible in the case of oral antibiotic administration. </a:t>
            </a:r>
          </a:p>
          <a:p>
            <a:pPr fontAlgn="auto">
              <a:lnSpc>
                <a:spcPct val="70000"/>
              </a:lnSpc>
              <a:spcBef>
                <a:spcPts val="600"/>
              </a:spcBef>
              <a:spcAft>
                <a:spcPts val="0"/>
              </a:spcAft>
              <a:defRPr/>
            </a:pPr>
            <a:r>
              <a:rPr lang="en-US" sz="2800" dirty="0" smtClean="0">
                <a:ln>
                  <a:solidFill>
                    <a:srgbClr val="653DD5"/>
                  </a:solidFill>
                </a:ln>
                <a:solidFill>
                  <a:schemeClr val="accent3">
                    <a:lumMod val="50000"/>
                  </a:schemeClr>
                </a:solidFill>
                <a:latin typeface="Arial" pitchFamily="34" charset="0"/>
                <a:cs typeface="Arial" pitchFamily="34" charset="0"/>
              </a:rPr>
              <a:t>However, as the likelihood of the etiological role of Gram-negative microorganisms (including those that have some mechanisms of resistance to antibiotics) increases, it is recommended as a means of choice:</a:t>
            </a:r>
          </a:p>
          <a:p>
            <a:pPr fontAlgn="auto">
              <a:lnSpc>
                <a:spcPct val="70000"/>
              </a:lnSpc>
              <a:spcBef>
                <a:spcPts val="600"/>
              </a:spcBef>
              <a:spcAft>
                <a:spcPts val="0"/>
              </a:spcAft>
              <a:defRPr/>
            </a:pPr>
            <a:r>
              <a:rPr lang="en-US" sz="2800" dirty="0" smtClean="0">
                <a:ln>
                  <a:solidFill>
                    <a:srgbClr val="653DD5"/>
                  </a:solidFill>
                </a:ln>
                <a:solidFill>
                  <a:schemeClr val="accent3">
                    <a:lumMod val="50000"/>
                  </a:schemeClr>
                </a:solidFill>
                <a:latin typeface="Arial" pitchFamily="34" charset="0"/>
                <a:cs typeface="Arial" pitchFamily="34" charset="0"/>
              </a:rPr>
              <a:t>protected </a:t>
            </a:r>
            <a:r>
              <a:rPr lang="en-US" sz="2800" dirty="0" err="1" smtClean="0">
                <a:ln>
                  <a:solidFill>
                    <a:srgbClr val="653DD5"/>
                  </a:solidFill>
                </a:ln>
                <a:solidFill>
                  <a:schemeClr val="accent3">
                    <a:lumMod val="50000"/>
                  </a:schemeClr>
                </a:solidFill>
                <a:latin typeface="Arial" pitchFamily="34" charset="0"/>
                <a:cs typeface="Arial" pitchFamily="34" charset="0"/>
              </a:rPr>
              <a:t>aminopenicillin</a:t>
            </a:r>
            <a:r>
              <a:rPr lang="en-US" sz="2800" dirty="0" smtClean="0">
                <a:ln>
                  <a:solidFill>
                    <a:srgbClr val="653DD5"/>
                  </a:solidFill>
                </a:ln>
                <a:solidFill>
                  <a:schemeClr val="accent3">
                    <a:lumMod val="50000"/>
                  </a:schemeClr>
                </a:solidFill>
                <a:latin typeface="Arial" pitchFamily="34" charset="0"/>
                <a:cs typeface="Arial" pitchFamily="34" charset="0"/>
              </a:rPr>
              <a:t> (amoxicillin/</a:t>
            </a:r>
            <a:r>
              <a:rPr lang="en-US" sz="2800" dirty="0" err="1" smtClean="0">
                <a:ln>
                  <a:solidFill>
                    <a:srgbClr val="653DD5"/>
                  </a:solidFill>
                </a:ln>
                <a:solidFill>
                  <a:schemeClr val="accent3">
                    <a:lumMod val="50000"/>
                  </a:schemeClr>
                </a:solidFill>
                <a:latin typeface="Arial" pitchFamily="34" charset="0"/>
                <a:cs typeface="Arial" pitchFamily="34" charset="0"/>
              </a:rPr>
              <a:t>clavulanic</a:t>
            </a:r>
            <a:r>
              <a:rPr lang="en-US" sz="2800" dirty="0" smtClean="0">
                <a:ln>
                  <a:solidFill>
                    <a:srgbClr val="653DD5"/>
                  </a:solidFill>
                </a:ln>
                <a:solidFill>
                  <a:schemeClr val="accent3">
                    <a:lumMod val="50000"/>
                  </a:schemeClr>
                </a:solidFill>
                <a:latin typeface="Arial" pitchFamily="34" charset="0"/>
                <a:cs typeface="Arial" pitchFamily="34" charset="0"/>
              </a:rPr>
              <a:t> acid) or cephalosporin of II generation (</a:t>
            </a:r>
            <a:r>
              <a:rPr lang="en-US" sz="2800" dirty="0" err="1" smtClean="0">
                <a:ln>
                  <a:solidFill>
                    <a:srgbClr val="653DD5"/>
                  </a:solidFill>
                </a:ln>
                <a:solidFill>
                  <a:schemeClr val="accent3">
                    <a:lumMod val="50000"/>
                  </a:schemeClr>
                </a:solidFill>
                <a:latin typeface="Arial" pitchFamily="34" charset="0"/>
                <a:cs typeface="Arial" pitchFamily="34" charset="0"/>
              </a:rPr>
              <a:t>cefuroxime</a:t>
            </a:r>
            <a:r>
              <a:rPr lang="en-US" sz="2800" dirty="0" smtClean="0">
                <a:ln>
                  <a:solidFill>
                    <a:srgbClr val="653DD5"/>
                  </a:solidFill>
                </a:ln>
                <a:solidFill>
                  <a:schemeClr val="accent3">
                    <a:lumMod val="50000"/>
                  </a:schemeClr>
                </a:solidFill>
                <a:latin typeface="Arial" pitchFamily="34" charset="0"/>
                <a:cs typeface="Arial" pitchFamily="34" charset="0"/>
              </a:rPr>
              <a:t> </a:t>
            </a:r>
            <a:r>
              <a:rPr lang="en-US" sz="2800" dirty="0" err="1" smtClean="0">
                <a:ln>
                  <a:solidFill>
                    <a:srgbClr val="653DD5"/>
                  </a:solidFill>
                </a:ln>
                <a:solidFill>
                  <a:schemeClr val="accent3">
                    <a:lumMod val="50000"/>
                  </a:schemeClr>
                </a:solidFill>
                <a:latin typeface="Arial" pitchFamily="34" charset="0"/>
                <a:cs typeface="Arial" pitchFamily="34" charset="0"/>
              </a:rPr>
              <a:t>axetil</a:t>
            </a:r>
            <a:r>
              <a:rPr lang="en-US" sz="2800" dirty="0" smtClean="0">
                <a:ln>
                  <a:solidFill>
                    <a:srgbClr val="653DD5"/>
                  </a:solidFill>
                </a:ln>
                <a:solidFill>
                  <a:schemeClr val="accent3">
                    <a:lumMod val="50000"/>
                  </a:schemeClr>
                </a:solidFill>
                <a:latin typeface="Arial" pitchFamily="34" charset="0"/>
                <a:cs typeface="Arial" pitchFamily="34" charset="0"/>
              </a:rPr>
              <a:t>).</a:t>
            </a:r>
          </a:p>
          <a:p>
            <a:pPr fontAlgn="auto">
              <a:lnSpc>
                <a:spcPct val="70000"/>
              </a:lnSpc>
              <a:spcBef>
                <a:spcPts val="600"/>
              </a:spcBef>
              <a:spcAft>
                <a:spcPts val="0"/>
              </a:spcAft>
              <a:defRPr/>
            </a:pPr>
            <a:r>
              <a:rPr lang="en-US" sz="2800" dirty="0" smtClean="0">
                <a:ln>
                  <a:solidFill>
                    <a:srgbClr val="653DD5"/>
                  </a:solidFill>
                </a:ln>
                <a:solidFill>
                  <a:schemeClr val="accent3">
                    <a:lumMod val="50000"/>
                  </a:schemeClr>
                </a:solidFill>
                <a:latin typeface="Arial" pitchFamily="34" charset="0"/>
                <a:cs typeface="Arial" pitchFamily="34" charset="0"/>
              </a:rPr>
              <a:t>Alternative therapy may be the use of respiratory </a:t>
            </a:r>
            <a:r>
              <a:rPr lang="en-US" sz="2800" dirty="0" err="1" smtClean="0">
                <a:ln>
                  <a:solidFill>
                    <a:srgbClr val="653DD5"/>
                  </a:solidFill>
                </a:ln>
                <a:solidFill>
                  <a:schemeClr val="accent3">
                    <a:lumMod val="50000"/>
                  </a:schemeClr>
                </a:solidFill>
                <a:latin typeface="Arial" pitchFamily="34" charset="0"/>
                <a:cs typeface="Arial" pitchFamily="34" charset="0"/>
              </a:rPr>
              <a:t>fluoroquinolone</a:t>
            </a:r>
            <a:r>
              <a:rPr lang="en-US" sz="2800" dirty="0" smtClean="0">
                <a:ln>
                  <a:solidFill>
                    <a:srgbClr val="653DD5"/>
                  </a:solidFill>
                </a:ln>
                <a:solidFill>
                  <a:schemeClr val="accent3">
                    <a:lumMod val="50000"/>
                  </a:schemeClr>
                </a:solidFill>
                <a:latin typeface="Arial" pitchFamily="34" charset="0"/>
                <a:cs typeface="Arial" pitchFamily="34" charset="0"/>
              </a:rPr>
              <a:t>.</a:t>
            </a:r>
          </a:p>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When oral administration of the drug is impossible or low compliance, a </a:t>
            </a:r>
            <a:r>
              <a:rPr lang="en-US" sz="2800" dirty="0" err="1" smtClean="0">
                <a:ln>
                  <a:solidFill>
                    <a:srgbClr val="653DD5"/>
                  </a:solidFill>
                </a:ln>
                <a:solidFill>
                  <a:srgbClr val="C00000"/>
                </a:solidFill>
                <a:latin typeface="Arial" pitchFamily="34" charset="0"/>
                <a:cs typeface="Arial" pitchFamily="34" charset="0"/>
              </a:rPr>
              <a:t>parenteral</a:t>
            </a:r>
            <a:r>
              <a:rPr lang="en-US" sz="2800" dirty="0" smtClean="0">
                <a:ln>
                  <a:solidFill>
                    <a:srgbClr val="653DD5"/>
                  </a:solidFill>
                </a:ln>
                <a:solidFill>
                  <a:srgbClr val="C00000"/>
                </a:solidFill>
                <a:latin typeface="Arial" pitchFamily="34" charset="0"/>
                <a:cs typeface="Arial" pitchFamily="34" charset="0"/>
              </a:rPr>
              <a:t> antibiotic is administrated - </a:t>
            </a:r>
          </a:p>
          <a:p>
            <a:pPr fontAlgn="auto">
              <a:lnSpc>
                <a:spcPct val="70000"/>
              </a:lnSpc>
              <a:spcBef>
                <a:spcPts val="600"/>
              </a:spcBef>
              <a:spcAft>
                <a:spcPts val="0"/>
              </a:spcAft>
              <a:defRPr/>
            </a:pPr>
            <a:r>
              <a:rPr lang="en-US" sz="2800" dirty="0" smtClean="0">
                <a:ln>
                  <a:solidFill>
                    <a:srgbClr val="653DD5"/>
                  </a:solidFill>
                </a:ln>
                <a:solidFill>
                  <a:srgbClr val="C00000"/>
                </a:solidFill>
                <a:latin typeface="Arial" pitchFamily="34" charset="0"/>
                <a:cs typeface="Arial" pitchFamily="34" charset="0"/>
              </a:rPr>
              <a:t>(</a:t>
            </a:r>
            <a:r>
              <a:rPr lang="en-US" sz="2800" dirty="0" err="1" smtClean="0">
                <a:ln>
                  <a:solidFill>
                    <a:srgbClr val="653DD5"/>
                  </a:solidFill>
                </a:ln>
                <a:solidFill>
                  <a:srgbClr val="C00000"/>
                </a:solidFill>
                <a:latin typeface="Arial" pitchFamily="34" charset="0"/>
                <a:cs typeface="Arial" pitchFamily="34" charset="0"/>
              </a:rPr>
              <a:t>ceftriaxone</a:t>
            </a:r>
            <a:r>
              <a:rPr lang="en-US" sz="2800" dirty="0" smtClean="0">
                <a:ln>
                  <a:solidFill>
                    <a:srgbClr val="653DD5"/>
                  </a:solidFill>
                </a:ln>
                <a:solidFill>
                  <a:srgbClr val="C00000"/>
                </a:solidFill>
                <a:latin typeface="Arial" pitchFamily="34" charset="0"/>
                <a:cs typeface="Arial" pitchFamily="34" charset="0"/>
              </a:rPr>
              <a:t> intramuscularly once daily).</a:t>
            </a:r>
            <a:endParaRPr lang="ru-RU" sz="2800" dirty="0" smtClean="0">
              <a:ln>
                <a:solidFill>
                  <a:srgbClr val="653DD5"/>
                </a:solidFill>
              </a:ln>
              <a:solidFill>
                <a:srgbClr val="C00000"/>
              </a:solidFill>
              <a:latin typeface="Arial" pitchFamily="34" charset="0"/>
              <a:cs typeface="Arial" pitchFamily="3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0030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Treatment of patients with CAP</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7429552" cy="5232202"/>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446088" indent="-446088"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     Hospitalized in </a:t>
            </a:r>
            <a:r>
              <a:rPr lang="en-US" sz="2800" b="1" dirty="0" err="1" smtClean="0">
                <a:ln>
                  <a:solidFill>
                    <a:srgbClr val="653DD5"/>
                  </a:solidFill>
                </a:ln>
                <a:solidFill>
                  <a:srgbClr val="002060"/>
                </a:solidFill>
                <a:latin typeface="Arial" pitchFamily="34" charset="0"/>
                <a:cs typeface="Arial" pitchFamily="34" charset="0"/>
              </a:rPr>
              <a:t>therapeutical</a:t>
            </a:r>
            <a:r>
              <a:rPr lang="en-US" sz="2800" b="1" dirty="0" smtClean="0">
                <a:ln>
                  <a:solidFill>
                    <a:srgbClr val="653DD5"/>
                  </a:solidFill>
                </a:ln>
                <a:solidFill>
                  <a:srgbClr val="002060"/>
                </a:solidFill>
                <a:latin typeface="Arial" pitchFamily="34" charset="0"/>
                <a:cs typeface="Arial" pitchFamily="34" charset="0"/>
              </a:rPr>
              <a:t> department patients of the 3rd </a:t>
            </a:r>
          </a:p>
          <a:p>
            <a:pPr marL="446088" indent="-446088"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     group should be conducted:</a:t>
            </a:r>
          </a:p>
          <a:p>
            <a:pPr marL="446088" indent="-446088" fontAlgn="auto">
              <a:lnSpc>
                <a:spcPct val="70000"/>
              </a:lnSpc>
              <a:spcBef>
                <a:spcPts val="600"/>
              </a:spcBef>
              <a:spcAft>
                <a:spcPts val="0"/>
              </a:spcAft>
              <a:defRPr/>
            </a:pPr>
            <a:r>
              <a:rPr lang="en-US" sz="2800" b="1" dirty="0" smtClean="0">
                <a:ln>
                  <a:solidFill>
                    <a:srgbClr val="653DD5"/>
                  </a:solidFill>
                </a:ln>
                <a:solidFill>
                  <a:srgbClr val="002060"/>
                </a:solidFill>
                <a:latin typeface="Arial" pitchFamily="34" charset="0"/>
                <a:cs typeface="Arial" pitchFamily="34" charset="0"/>
              </a:rPr>
              <a:t>     </a:t>
            </a:r>
            <a:r>
              <a:rPr lang="en-US" sz="2800" b="1" dirty="0" err="1" smtClean="0">
                <a:ln>
                  <a:solidFill>
                    <a:srgbClr val="653DD5"/>
                  </a:solidFill>
                </a:ln>
                <a:solidFill>
                  <a:srgbClr val="002060"/>
                </a:solidFill>
                <a:latin typeface="Arial" pitchFamily="34" charset="0"/>
                <a:cs typeface="Arial" pitchFamily="34" charset="0"/>
              </a:rPr>
              <a:t>parenteral</a:t>
            </a:r>
            <a:r>
              <a:rPr lang="en-US" sz="2800" b="1" dirty="0" smtClean="0">
                <a:ln>
                  <a:solidFill>
                    <a:srgbClr val="653DD5"/>
                  </a:solidFill>
                </a:ln>
                <a:solidFill>
                  <a:srgbClr val="002060"/>
                </a:solidFill>
                <a:latin typeface="Arial" pitchFamily="34" charset="0"/>
                <a:cs typeface="Arial" pitchFamily="34" charset="0"/>
              </a:rPr>
              <a:t> therapy using </a:t>
            </a:r>
            <a:r>
              <a:rPr lang="en-US" sz="2800" b="1" dirty="0" err="1" smtClean="0">
                <a:ln>
                  <a:solidFill>
                    <a:srgbClr val="653DD5"/>
                  </a:solidFill>
                </a:ln>
                <a:solidFill>
                  <a:srgbClr val="C00000"/>
                </a:solidFill>
                <a:latin typeface="Arial" pitchFamily="34" charset="0"/>
                <a:cs typeface="Arial" pitchFamily="34" charset="0"/>
              </a:rPr>
              <a:t>aminopenicillin</a:t>
            </a:r>
            <a:r>
              <a:rPr lang="en-US" sz="2800" b="1" dirty="0" smtClean="0">
                <a:ln>
                  <a:solidFill>
                    <a:srgbClr val="653DD5"/>
                  </a:solidFill>
                </a:ln>
                <a:solidFill>
                  <a:srgbClr val="C00000"/>
                </a:solidFill>
                <a:latin typeface="Arial" pitchFamily="34" charset="0"/>
                <a:cs typeface="Arial" pitchFamily="34" charset="0"/>
              </a:rPr>
              <a:t>, mainly protected (amoxicillin/</a:t>
            </a:r>
            <a:r>
              <a:rPr lang="en-US" sz="2800" b="1" dirty="0" err="1" smtClean="0">
                <a:ln>
                  <a:solidFill>
                    <a:srgbClr val="653DD5"/>
                  </a:solidFill>
                </a:ln>
                <a:solidFill>
                  <a:srgbClr val="C00000"/>
                </a:solidFill>
                <a:latin typeface="Arial" pitchFamily="34" charset="0"/>
                <a:cs typeface="Arial" pitchFamily="34" charset="0"/>
              </a:rPr>
              <a:t>clavulonic</a:t>
            </a:r>
            <a:r>
              <a:rPr lang="en-US" sz="2800" b="1" dirty="0" smtClean="0">
                <a:ln>
                  <a:solidFill>
                    <a:srgbClr val="653DD5"/>
                  </a:solidFill>
                </a:ln>
                <a:solidFill>
                  <a:srgbClr val="C00000"/>
                </a:solidFill>
                <a:latin typeface="Arial" pitchFamily="34" charset="0"/>
                <a:cs typeface="Arial" pitchFamily="34" charset="0"/>
              </a:rPr>
              <a:t> acid, </a:t>
            </a:r>
            <a:r>
              <a:rPr lang="en-US" sz="2800" b="1" dirty="0" err="1" smtClean="0">
                <a:ln>
                  <a:solidFill>
                    <a:srgbClr val="653DD5"/>
                  </a:solidFill>
                </a:ln>
                <a:solidFill>
                  <a:srgbClr val="C00000"/>
                </a:solidFill>
                <a:latin typeface="Arial" pitchFamily="34" charset="0"/>
                <a:cs typeface="Arial" pitchFamily="34" charset="0"/>
              </a:rPr>
              <a:t>ampicillin</a:t>
            </a:r>
            <a:r>
              <a:rPr lang="en-US" sz="2800" b="1" dirty="0" smtClean="0">
                <a:ln>
                  <a:solidFill>
                    <a:srgbClr val="653DD5"/>
                  </a:solidFill>
                </a:ln>
                <a:solidFill>
                  <a:srgbClr val="C00000"/>
                </a:solidFill>
                <a:latin typeface="Arial" pitchFamily="34" charset="0"/>
                <a:cs typeface="Arial" pitchFamily="34" charset="0"/>
              </a:rPr>
              <a:t>/</a:t>
            </a:r>
            <a:r>
              <a:rPr lang="en-US" sz="2800" b="1" dirty="0" err="1" smtClean="0">
                <a:ln>
                  <a:solidFill>
                    <a:srgbClr val="653DD5"/>
                  </a:solidFill>
                </a:ln>
                <a:solidFill>
                  <a:srgbClr val="C00000"/>
                </a:solidFill>
                <a:latin typeface="Arial" pitchFamily="34" charset="0"/>
                <a:cs typeface="Arial" pitchFamily="34" charset="0"/>
              </a:rPr>
              <a:t>sulbactam</a:t>
            </a:r>
            <a:r>
              <a:rPr lang="en-US" sz="2800" b="1" dirty="0" smtClean="0">
                <a:ln>
                  <a:solidFill>
                    <a:srgbClr val="653DD5"/>
                  </a:solidFill>
                </a:ln>
                <a:solidFill>
                  <a:srgbClr val="C00000"/>
                </a:solidFill>
                <a:latin typeface="Arial" pitchFamily="34" charset="0"/>
                <a:cs typeface="Arial" pitchFamily="34" charset="0"/>
              </a:rPr>
              <a:t>)</a:t>
            </a:r>
          </a:p>
          <a:p>
            <a:pPr marL="446088" indent="-446088"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     or cephalosporin II-III generations (</a:t>
            </a:r>
            <a:r>
              <a:rPr lang="en-US" sz="2800" b="1" dirty="0" err="1" smtClean="0">
                <a:ln>
                  <a:solidFill>
                    <a:srgbClr val="653DD5"/>
                  </a:solidFill>
                </a:ln>
                <a:solidFill>
                  <a:srgbClr val="C00000"/>
                </a:solidFill>
                <a:latin typeface="Arial" pitchFamily="34" charset="0"/>
                <a:cs typeface="Arial" pitchFamily="34" charset="0"/>
              </a:rPr>
              <a:t>cefuroxime</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cefotaxime</a:t>
            </a:r>
            <a:r>
              <a:rPr lang="en-US" sz="2800" b="1" dirty="0" smtClean="0">
                <a:ln>
                  <a:solidFill>
                    <a:srgbClr val="653DD5"/>
                  </a:solidFill>
                </a:ln>
                <a:solidFill>
                  <a:srgbClr val="C00000"/>
                </a:solidFill>
                <a:latin typeface="Arial" pitchFamily="34" charset="0"/>
                <a:cs typeface="Arial" pitchFamily="34" charset="0"/>
              </a:rPr>
              <a:t>, </a:t>
            </a:r>
            <a:r>
              <a:rPr lang="en-US" sz="2800" b="1" dirty="0" err="1" smtClean="0">
                <a:ln>
                  <a:solidFill>
                    <a:srgbClr val="653DD5"/>
                  </a:solidFill>
                </a:ln>
                <a:solidFill>
                  <a:srgbClr val="C00000"/>
                </a:solidFill>
                <a:latin typeface="Arial" pitchFamily="34" charset="0"/>
                <a:cs typeface="Arial" pitchFamily="34" charset="0"/>
              </a:rPr>
              <a:t>ceftriaxone</a:t>
            </a:r>
            <a:r>
              <a:rPr lang="en-US" sz="2800" b="1" dirty="0" smtClean="0">
                <a:ln>
                  <a:solidFill>
                    <a:srgbClr val="653DD5"/>
                  </a:solidFill>
                </a:ln>
                <a:solidFill>
                  <a:srgbClr val="C00000"/>
                </a:solidFill>
                <a:latin typeface="Arial" pitchFamily="34" charset="0"/>
                <a:cs typeface="Arial" pitchFamily="34" charset="0"/>
              </a:rPr>
              <a:t>).</a:t>
            </a:r>
          </a:p>
          <a:p>
            <a:pPr marL="446088" indent="-446088"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     In case of inefficiency drug </a:t>
            </a:r>
          </a:p>
          <a:p>
            <a:pPr marL="446088" indent="-446088"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     selection in 48 hours should be </a:t>
            </a:r>
          </a:p>
          <a:p>
            <a:pPr marL="446088" indent="-446088"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     added to it:</a:t>
            </a:r>
          </a:p>
          <a:p>
            <a:pPr marL="446088" indent="-446088" fontAlgn="auto">
              <a:lnSpc>
                <a:spcPct val="70000"/>
              </a:lnSpc>
              <a:spcBef>
                <a:spcPts val="600"/>
              </a:spcBef>
              <a:spcAft>
                <a:spcPts val="0"/>
              </a:spcAft>
              <a:defRPr/>
            </a:pPr>
            <a:r>
              <a:rPr lang="en-US" sz="2800" b="1" dirty="0" err="1" smtClean="0">
                <a:ln>
                  <a:solidFill>
                    <a:srgbClr val="653DD5"/>
                  </a:solidFill>
                </a:ln>
                <a:solidFill>
                  <a:srgbClr val="C00000"/>
                </a:solidFill>
                <a:latin typeface="Arial" pitchFamily="34" charset="0"/>
                <a:cs typeface="Arial" pitchFamily="34" charset="0"/>
              </a:rPr>
              <a:t>macrolide</a:t>
            </a:r>
            <a:r>
              <a:rPr lang="en-US" sz="2800" b="1" dirty="0" smtClean="0">
                <a:ln>
                  <a:solidFill>
                    <a:srgbClr val="653DD5"/>
                  </a:solidFill>
                </a:ln>
                <a:solidFill>
                  <a:srgbClr val="C00000"/>
                </a:solidFill>
                <a:latin typeface="Arial" pitchFamily="34" charset="0"/>
                <a:cs typeface="Arial" pitchFamily="34" charset="0"/>
              </a:rPr>
              <a:t> (combination therapy)</a:t>
            </a:r>
          </a:p>
          <a:p>
            <a:pPr marL="446088" indent="-446088" fontAlgn="auto">
              <a:lnSpc>
                <a:spcPct val="70000"/>
              </a:lnSpc>
              <a:spcBef>
                <a:spcPts val="600"/>
              </a:spcBef>
              <a:spcAft>
                <a:spcPts val="0"/>
              </a:spcAft>
              <a:defRPr/>
            </a:pPr>
            <a:r>
              <a:rPr lang="en-US" sz="2800" b="1" dirty="0" smtClean="0">
                <a:ln>
                  <a:solidFill>
                    <a:srgbClr val="653DD5"/>
                  </a:solidFill>
                </a:ln>
                <a:solidFill>
                  <a:srgbClr val="C00000"/>
                </a:solidFill>
                <a:latin typeface="Arial" pitchFamily="34" charset="0"/>
                <a:cs typeface="Arial" pitchFamily="34" charset="0"/>
              </a:rPr>
              <a:t>or replace it with </a:t>
            </a:r>
            <a:r>
              <a:rPr lang="en-US" sz="2800" b="1" dirty="0" err="1" smtClean="0">
                <a:ln>
                  <a:solidFill>
                    <a:srgbClr val="653DD5"/>
                  </a:solidFill>
                </a:ln>
                <a:solidFill>
                  <a:srgbClr val="C00000"/>
                </a:solidFill>
                <a:latin typeface="Arial" pitchFamily="34" charset="0"/>
                <a:cs typeface="Arial" pitchFamily="34" charset="0"/>
              </a:rPr>
              <a:t>fluoroquinolone</a:t>
            </a:r>
            <a:r>
              <a:rPr lang="en-US" sz="2800" b="1" dirty="0" smtClean="0">
                <a:ln>
                  <a:solidFill>
                    <a:srgbClr val="653DD5"/>
                  </a:solidFill>
                </a:ln>
                <a:solidFill>
                  <a:srgbClr val="C00000"/>
                </a:solidFill>
                <a:latin typeface="Arial" pitchFamily="34" charset="0"/>
                <a:cs typeface="Arial" pitchFamily="34" charset="0"/>
              </a:rPr>
              <a:t> III-IV generations (</a:t>
            </a:r>
            <a:r>
              <a:rPr lang="en-US" sz="2800" b="1" dirty="0" err="1" smtClean="0">
                <a:ln>
                  <a:solidFill>
                    <a:srgbClr val="653DD5"/>
                  </a:solidFill>
                </a:ln>
                <a:solidFill>
                  <a:srgbClr val="C00000"/>
                </a:solidFill>
                <a:latin typeface="Arial" pitchFamily="34" charset="0"/>
                <a:cs typeface="Arial" pitchFamily="34" charset="0"/>
              </a:rPr>
              <a:t>monotherapy</a:t>
            </a:r>
            <a:r>
              <a:rPr lang="en-US" sz="2800" b="1" dirty="0" smtClean="0">
                <a:ln>
                  <a:solidFill>
                    <a:srgbClr val="653DD5"/>
                  </a:solidFill>
                </a:ln>
                <a:solidFill>
                  <a:srgbClr val="C00000"/>
                </a:solidFill>
                <a:latin typeface="Arial" pitchFamily="34" charset="0"/>
                <a:cs typeface="Arial" pitchFamily="34" charset="0"/>
              </a:rPr>
              <a:t>).</a:t>
            </a:r>
          </a:p>
        </p:txBody>
      </p:sp>
      <p:pic>
        <p:nvPicPr>
          <p:cNvPr id="5122" name="Picture 2"/>
          <p:cNvPicPr>
            <a:picLocks noChangeAspect="1" noChangeArrowheads="1"/>
          </p:cNvPicPr>
          <p:nvPr/>
        </p:nvPicPr>
        <p:blipFill>
          <a:blip r:embed="rId2"/>
          <a:srcRect/>
          <a:stretch>
            <a:fillRect/>
          </a:stretch>
        </p:blipFill>
        <p:spPr bwMode="auto">
          <a:xfrm>
            <a:off x="6286512" y="642918"/>
            <a:ext cx="2628903" cy="1714512"/>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6800876" y="3929066"/>
            <a:ext cx="2057404" cy="1643064"/>
          </a:xfrm>
          <a:prstGeom prst="rect">
            <a:avLst/>
          </a:prstGeom>
          <a:noFill/>
          <a:ln w="9525">
            <a:noFill/>
            <a:miter lim="800000"/>
            <a:headEnd/>
            <a:tailEnd/>
          </a:ln>
          <a:effec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70192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2800" dirty="0" smtClean="0">
                <a:ln>
                  <a:solidFill>
                    <a:srgbClr val="6600CC"/>
                  </a:solidFill>
                </a:ln>
                <a:solidFill>
                  <a:srgbClr val="0000CC"/>
                </a:solidFill>
                <a:latin typeface="Arial" pitchFamily="34" charset="0"/>
                <a:cs typeface="Arial" pitchFamily="34" charset="0"/>
              </a:rPr>
              <a:t>Criteria for the effectiveness of antibiotic therapy in patients with pneumonia</a:t>
            </a:r>
            <a:endParaRPr lang="ru-RU" sz="28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1028376"/>
            <a:ext cx="6143668" cy="5090817"/>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body temperature below 37.5 ° C;</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symptoms of intoxication;</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signs of respiratory insufficiency;</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purulent sputum;</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the number of leukocytes in the blood is less than 10000, the </a:t>
            </a:r>
            <a:r>
              <a:rPr lang="en-US" sz="2800" b="1" dirty="0" err="1" smtClean="0">
                <a:ln>
                  <a:solidFill>
                    <a:srgbClr val="653DD5"/>
                  </a:solidFill>
                </a:ln>
                <a:solidFill>
                  <a:srgbClr val="C00000"/>
                </a:solidFill>
                <a:latin typeface="Arial" pitchFamily="34" charset="0"/>
                <a:cs typeface="Arial" pitchFamily="34" charset="0"/>
              </a:rPr>
              <a:t>neutrophilic</a:t>
            </a:r>
            <a:r>
              <a:rPr lang="en-US" sz="2800" b="1" dirty="0" smtClean="0">
                <a:ln>
                  <a:solidFill>
                    <a:srgbClr val="653DD5"/>
                  </a:solidFill>
                </a:ln>
                <a:solidFill>
                  <a:srgbClr val="C00000"/>
                </a:solidFill>
                <a:latin typeface="Arial" pitchFamily="34" charset="0"/>
                <a:cs typeface="Arial" pitchFamily="34" charset="0"/>
              </a:rPr>
              <a:t> granulocyte count is less than 80%, the young forms less than 6%;</a:t>
            </a:r>
          </a:p>
          <a:p>
            <a:pPr marL="446088" indent="-446088" fontAlgn="auto">
              <a:lnSpc>
                <a:spcPct val="70000"/>
              </a:lnSpc>
              <a:spcBef>
                <a:spcPts val="1200"/>
              </a:spcBef>
              <a:spcAft>
                <a:spcPts val="0"/>
              </a:spcAft>
              <a:buFont typeface="Wingdings" pitchFamily="2" charset="2"/>
              <a:buChar char="q"/>
              <a:defRPr/>
            </a:pPr>
            <a:r>
              <a:rPr lang="en-US" sz="2800" b="1" dirty="0" smtClean="0">
                <a:ln>
                  <a:solidFill>
                    <a:srgbClr val="653DD5"/>
                  </a:solidFill>
                </a:ln>
                <a:solidFill>
                  <a:srgbClr val="C00000"/>
                </a:solidFill>
                <a:latin typeface="Arial" pitchFamily="34" charset="0"/>
                <a:cs typeface="Arial" pitchFamily="34" charset="0"/>
              </a:rPr>
              <a:t>absence of negative dynamics of X-ray changes.</a:t>
            </a:r>
            <a:endParaRPr lang="ru-RU" sz="2800" b="1" dirty="0" smtClean="0">
              <a:ln>
                <a:solidFill>
                  <a:srgbClr val="653DD5"/>
                </a:solidFill>
              </a:ln>
              <a:solidFill>
                <a:srgbClr val="C00000"/>
              </a:solidFill>
              <a:latin typeface="Arial" pitchFamily="34" charset="0"/>
              <a:cs typeface="Arial" pitchFamily="34" charset="0"/>
            </a:endParaRPr>
          </a:p>
        </p:txBody>
      </p:sp>
      <p:pic>
        <p:nvPicPr>
          <p:cNvPr id="6146" name="Picture 2"/>
          <p:cNvPicPr>
            <a:picLocks noChangeAspect="1" noChangeArrowheads="1"/>
          </p:cNvPicPr>
          <p:nvPr/>
        </p:nvPicPr>
        <p:blipFill>
          <a:blip r:embed="rId2"/>
          <a:srcRect/>
          <a:stretch>
            <a:fillRect/>
          </a:stretch>
        </p:blipFill>
        <p:spPr bwMode="auto">
          <a:xfrm>
            <a:off x="6357950" y="1000108"/>
            <a:ext cx="2500330" cy="178594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6500826" y="2857496"/>
            <a:ext cx="2166939" cy="1571636"/>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6500826" y="4572008"/>
            <a:ext cx="2200275" cy="1428750"/>
          </a:xfrm>
          <a:prstGeom prst="rect">
            <a:avLst/>
          </a:prstGeom>
          <a:noFill/>
          <a:ln w="9525">
            <a:noFill/>
            <a:miter lim="800000"/>
            <a:headEnd/>
            <a:tailEnd/>
          </a:ln>
          <a:effec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HOSPITAL PNEUMONIA (HP)</a:t>
            </a:r>
            <a:r>
              <a:rPr lang="ru-RU" sz="3200" b="1" dirty="0" smtClean="0">
                <a:ln>
                  <a:solidFill>
                    <a:srgbClr val="6600CC"/>
                  </a:solidFill>
                </a:ln>
                <a:solidFill>
                  <a:srgbClr val="0000CC"/>
                </a:solidFill>
                <a:latin typeface="Times New Roman" pitchFamily="18" charset="0"/>
                <a:ea typeface="Times New Roman" pitchFamily="18" charset="0"/>
                <a:cs typeface="Times New Roman" pitchFamily="18" charset="0"/>
              </a:rPr>
              <a:t> </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527667"/>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1200"/>
              </a:spcBef>
              <a:spcAft>
                <a:spcPts val="0"/>
              </a:spcAft>
              <a:defRPr/>
            </a:pPr>
            <a:r>
              <a:rPr lang="en-US" sz="2800" b="1" dirty="0" smtClean="0">
                <a:ln>
                  <a:solidFill>
                    <a:srgbClr val="653DD5"/>
                  </a:solidFill>
                </a:ln>
                <a:solidFill>
                  <a:srgbClr val="FF0000"/>
                </a:solidFill>
                <a:latin typeface="Arial" pitchFamily="34" charset="0"/>
                <a:cs typeface="Arial" pitchFamily="34" charset="0"/>
              </a:rPr>
              <a:t>Hospital</a:t>
            </a:r>
            <a:r>
              <a:rPr lang="ru-RU" sz="2800" b="1" dirty="0" smtClean="0">
                <a:ln>
                  <a:solidFill>
                    <a:srgbClr val="653DD5"/>
                  </a:solidFill>
                </a:ln>
                <a:solidFill>
                  <a:srgbClr val="FF0000"/>
                </a:solidFill>
                <a:latin typeface="Arial" pitchFamily="34" charset="0"/>
                <a:cs typeface="Arial" pitchFamily="34" charset="0"/>
              </a:rPr>
              <a:t> (</a:t>
            </a:r>
            <a:r>
              <a:rPr lang="en-US" sz="2800" b="1" dirty="0" err="1" smtClean="0">
                <a:ln>
                  <a:solidFill>
                    <a:srgbClr val="653DD5"/>
                  </a:solidFill>
                </a:ln>
                <a:solidFill>
                  <a:srgbClr val="FF0000"/>
                </a:solidFill>
                <a:latin typeface="Arial" pitchFamily="34" charset="0"/>
                <a:cs typeface="Arial" pitchFamily="34" charset="0"/>
              </a:rPr>
              <a:t>intrahospital</a:t>
            </a:r>
            <a:r>
              <a:rPr lang="ru-RU" sz="2800" b="1" dirty="0" smtClean="0">
                <a:ln>
                  <a:solidFill>
                    <a:srgbClr val="653DD5"/>
                  </a:solidFill>
                </a:ln>
                <a:solidFill>
                  <a:srgbClr val="FF0000"/>
                </a:solidFill>
                <a:latin typeface="Arial" pitchFamily="34" charset="0"/>
                <a:cs typeface="Arial" pitchFamily="34" charset="0"/>
              </a:rPr>
              <a:t>, </a:t>
            </a:r>
            <a:r>
              <a:rPr lang="en-US" sz="2800" b="1" dirty="0" err="1" smtClean="0">
                <a:ln>
                  <a:solidFill>
                    <a:srgbClr val="653DD5"/>
                  </a:solidFill>
                </a:ln>
                <a:solidFill>
                  <a:srgbClr val="FF0000"/>
                </a:solidFill>
                <a:latin typeface="Arial" pitchFamily="34" charset="0"/>
                <a:cs typeface="Arial" pitchFamily="34" charset="0"/>
              </a:rPr>
              <a:t>nosocomial</a:t>
            </a:r>
            <a:r>
              <a:rPr lang="ru-RU" sz="2800" b="1" dirty="0" smtClean="0">
                <a:ln>
                  <a:solidFill>
                    <a:srgbClr val="653DD5"/>
                  </a:solidFill>
                </a:ln>
                <a:solidFill>
                  <a:srgbClr val="FF0000"/>
                </a:solidFill>
                <a:latin typeface="Arial" pitchFamily="34" charset="0"/>
                <a:cs typeface="Arial" pitchFamily="34" charset="0"/>
              </a:rPr>
              <a:t>)</a:t>
            </a:r>
            <a:r>
              <a:rPr lang="en-US" sz="2800" b="1" dirty="0" smtClean="0">
                <a:ln>
                  <a:solidFill>
                    <a:srgbClr val="653DD5"/>
                  </a:solidFill>
                </a:ln>
                <a:solidFill>
                  <a:srgbClr val="FF0000"/>
                </a:solidFill>
                <a:latin typeface="Arial" pitchFamily="34" charset="0"/>
                <a:cs typeface="Arial" pitchFamily="34" charset="0"/>
              </a:rPr>
              <a:t> pneumonia</a:t>
            </a:r>
            <a:r>
              <a:rPr lang="ru-RU" sz="2800" b="1" dirty="0" smtClean="0">
                <a:ln>
                  <a:solidFill>
                    <a:srgbClr val="653DD5"/>
                  </a:solidFill>
                </a:ln>
                <a:solidFill>
                  <a:srgbClr val="FF0000"/>
                </a:solidFill>
                <a:latin typeface="Arial" pitchFamily="34" charset="0"/>
                <a:cs typeface="Arial" pitchFamily="34" charset="0"/>
              </a:rPr>
              <a:t> (</a:t>
            </a:r>
            <a:r>
              <a:rPr lang="en-US" sz="2800" b="1" dirty="0" smtClean="0">
                <a:ln>
                  <a:solidFill>
                    <a:srgbClr val="653DD5"/>
                  </a:solidFill>
                </a:ln>
                <a:solidFill>
                  <a:srgbClr val="FF0000"/>
                </a:solidFill>
                <a:latin typeface="Arial" pitchFamily="34" charset="0"/>
                <a:cs typeface="Arial" pitchFamily="34" charset="0"/>
              </a:rPr>
              <a:t>HP</a:t>
            </a:r>
            <a:r>
              <a:rPr lang="ru-RU" sz="2800" b="1" dirty="0" smtClean="0">
                <a:ln>
                  <a:solidFill>
                    <a:srgbClr val="653DD5"/>
                  </a:solidFill>
                </a:ln>
                <a:solidFill>
                  <a:srgbClr val="FF0000"/>
                </a:solidFill>
                <a:latin typeface="Arial" pitchFamily="34" charset="0"/>
                <a:cs typeface="Arial" pitchFamily="34" charset="0"/>
              </a:rPr>
              <a:t>) </a:t>
            </a:r>
          </a:p>
          <a:p>
            <a:pPr fontAlgn="auto">
              <a:lnSpc>
                <a:spcPct val="70000"/>
              </a:lnSpc>
              <a:spcAft>
                <a:spcPts val="0"/>
              </a:spcAft>
              <a:defRPr/>
            </a:pPr>
            <a:r>
              <a:rPr lang="ru-RU" sz="2800" b="1" i="1" dirty="0" smtClean="0">
                <a:ln>
                  <a:solidFill>
                    <a:srgbClr val="653DD5"/>
                  </a:solidFill>
                </a:ln>
                <a:solidFill>
                  <a:srgbClr val="7030A0"/>
                </a:solidFill>
                <a:latin typeface="Arial" pitchFamily="34" charset="0"/>
                <a:cs typeface="Arial" pitchFamily="34" charset="0"/>
              </a:rPr>
              <a:t>-</a:t>
            </a:r>
            <a:r>
              <a:rPr lang="en-US" sz="2800" b="1" i="1" dirty="0" smtClean="0">
                <a:ln>
                  <a:solidFill>
                    <a:srgbClr val="653DD5"/>
                  </a:solidFill>
                </a:ln>
                <a:solidFill>
                  <a:srgbClr val="7030A0"/>
                </a:solidFill>
                <a:latin typeface="Arial" pitchFamily="34" charset="0"/>
                <a:cs typeface="Arial" pitchFamily="34" charset="0"/>
              </a:rPr>
              <a:t> it is a pneumonia that developed after 48 or more hours of hospitalization of a patient in a hospital, provided there are no signs of inflammation at the time of hospitalization</a:t>
            </a:r>
            <a:endParaRPr lang="ru-RU" sz="2800" b="1" i="1" dirty="0" smtClean="0">
              <a:ln>
                <a:solidFill>
                  <a:srgbClr val="653DD5"/>
                </a:solidFill>
              </a:ln>
              <a:solidFill>
                <a:srgbClr val="7030A0"/>
              </a:solidFill>
              <a:latin typeface="Arial" pitchFamily="34" charset="0"/>
              <a:cs typeface="Arial" pitchFamily="34" charset="0"/>
            </a:endParaRPr>
          </a:p>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The incidence of HP varies from 13 to 18% in the overall structure of </a:t>
            </a:r>
            <a:r>
              <a:rPr lang="en-US" sz="2800" b="1" dirty="0" err="1" smtClean="0">
                <a:ln>
                  <a:solidFill>
                    <a:srgbClr val="653DD5"/>
                  </a:solidFill>
                </a:ln>
                <a:solidFill>
                  <a:schemeClr val="accent3">
                    <a:lumMod val="50000"/>
                  </a:schemeClr>
                </a:solidFill>
                <a:latin typeface="Arial" pitchFamily="34" charset="0"/>
                <a:cs typeface="Arial" pitchFamily="34" charset="0"/>
              </a:rPr>
              <a:t>nosocomial</a:t>
            </a:r>
            <a:r>
              <a:rPr lang="en-US" sz="2800" b="1" dirty="0" smtClean="0">
                <a:ln>
                  <a:solidFill>
                    <a:srgbClr val="653DD5"/>
                  </a:solidFill>
                </a:ln>
                <a:solidFill>
                  <a:schemeClr val="accent3">
                    <a:lumMod val="50000"/>
                  </a:schemeClr>
                </a:solidFill>
                <a:latin typeface="Arial" pitchFamily="34" charset="0"/>
                <a:cs typeface="Arial" pitchFamily="34" charset="0"/>
              </a:rPr>
              <a:t> infections.</a:t>
            </a:r>
            <a:r>
              <a:rPr lang="ru-RU" sz="2800" b="1" dirty="0" smtClean="0">
                <a:ln>
                  <a:solidFill>
                    <a:srgbClr val="653DD5"/>
                  </a:solidFill>
                </a:ln>
                <a:solidFill>
                  <a:schemeClr val="accent3">
                    <a:lumMod val="50000"/>
                  </a:schemeClr>
                </a:solidFill>
                <a:latin typeface="Arial" pitchFamily="34" charset="0"/>
                <a:cs typeface="Arial" pitchFamily="34" charset="0"/>
              </a:rPr>
              <a:t> </a:t>
            </a:r>
          </a:p>
          <a:p>
            <a:pPr fontAlgn="auto">
              <a:lnSpc>
                <a:spcPct val="70000"/>
              </a:lnSpc>
              <a:spcBef>
                <a:spcPts val="600"/>
              </a:spcBef>
              <a:spcAft>
                <a:spcPts val="0"/>
              </a:spcAft>
              <a:defRPr/>
            </a:pPr>
            <a:r>
              <a:rPr lang="en-US" sz="2800" b="1" dirty="0" smtClean="0">
                <a:ln>
                  <a:solidFill>
                    <a:srgbClr val="653DD5"/>
                  </a:solidFill>
                </a:ln>
                <a:solidFill>
                  <a:srgbClr val="7030A0"/>
                </a:solidFill>
                <a:latin typeface="Arial" pitchFamily="34" charset="0"/>
                <a:cs typeface="Arial" pitchFamily="34" charset="0"/>
              </a:rPr>
              <a:t>On the level of mortality, this complication stably takes first place.</a:t>
            </a:r>
            <a:endParaRPr lang="ru-RU" sz="2800" b="1" dirty="0" smtClean="0">
              <a:ln>
                <a:solidFill>
                  <a:srgbClr val="653DD5"/>
                </a:solidFill>
              </a:ln>
              <a:solidFill>
                <a:srgbClr val="7030A0"/>
              </a:solidFill>
              <a:latin typeface="Arial" pitchFamily="34" charset="0"/>
              <a:cs typeface="Arial" pitchFamily="34" charset="0"/>
            </a:endParaRPr>
          </a:p>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Especially acute is the problem of HP in critical patients in intensive care departments, where the frequency of development of HP is 5-10 times higher than in other departments of hospitals.</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Mortality with HP in patients in intensive care department remains extremely high - from 10 to 80%</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structure of hospital pneumonia</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386090"/>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Ventilator-associated pneumonia (VAP) -</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develops in patients who are on prolonged mechanical ventilation (IVL). In patients who are on prolonged ventilation, pneumonia occurs 20 times more often.</a:t>
            </a:r>
          </a:p>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Postoperative pneumonia (PP)</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Its frequency reaches - 18.6%.</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Lethality according to different authors varies from 9 to 46% and on average is 21%.</a:t>
            </a:r>
          </a:p>
          <a:p>
            <a:pPr fontAlgn="auto">
              <a:lnSpc>
                <a:spcPct val="70000"/>
              </a:lnSpc>
              <a:spcBef>
                <a:spcPts val="600"/>
              </a:spcBef>
              <a:spcAft>
                <a:spcPts val="0"/>
              </a:spcAft>
              <a:defRPr/>
            </a:pPr>
            <a:r>
              <a:rPr lang="en-US" sz="2800" b="1" dirty="0" smtClean="0">
                <a:ln>
                  <a:solidFill>
                    <a:srgbClr val="653DD5"/>
                  </a:solidFill>
                </a:ln>
                <a:solidFill>
                  <a:srgbClr val="FF0000"/>
                </a:solidFill>
                <a:latin typeface="Arial" pitchFamily="34" charset="0"/>
                <a:cs typeface="Arial" pitchFamily="34" charset="0"/>
              </a:rPr>
              <a:t>Aspiration pneumonia (AP) -</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has no clear definition.</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Develops due to aspiration of gastric</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contents in respiratory tract.</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Some authors believe that at the </a:t>
            </a:r>
          </a:p>
          <a:p>
            <a:pPr fontAlgn="auto">
              <a:lnSpc>
                <a:spcPct val="70000"/>
              </a:lnSpc>
              <a:spcBef>
                <a:spcPts val="600"/>
              </a:spcBef>
              <a:spcAft>
                <a:spcPts val="0"/>
              </a:spcAft>
              <a:defRPr/>
            </a:pPr>
            <a:r>
              <a:rPr lang="en-US" sz="2800" b="1" dirty="0" smtClean="0">
                <a:ln>
                  <a:solidFill>
                    <a:srgbClr val="653DD5"/>
                  </a:solidFill>
                </a:ln>
                <a:solidFill>
                  <a:schemeClr val="accent1">
                    <a:lumMod val="75000"/>
                  </a:schemeClr>
                </a:solidFill>
                <a:latin typeface="Arial" pitchFamily="34" charset="0"/>
                <a:cs typeface="Arial" pitchFamily="34" charset="0"/>
              </a:rPr>
              <a:t>heart of any HP lies aspiration.</a:t>
            </a:r>
          </a:p>
        </p:txBody>
      </p:sp>
      <p:pic>
        <p:nvPicPr>
          <p:cNvPr id="7170" name="Picture 2"/>
          <p:cNvPicPr>
            <a:picLocks noChangeAspect="1" noChangeArrowheads="1"/>
          </p:cNvPicPr>
          <p:nvPr/>
        </p:nvPicPr>
        <p:blipFill>
          <a:blip r:embed="rId2"/>
          <a:srcRect/>
          <a:stretch>
            <a:fillRect/>
          </a:stretch>
        </p:blipFill>
        <p:spPr bwMode="auto">
          <a:xfrm>
            <a:off x="6643702" y="3714752"/>
            <a:ext cx="2205039" cy="1857388"/>
          </a:xfrm>
          <a:prstGeom prst="rect">
            <a:avLst/>
          </a:prstGeom>
          <a:noFill/>
          <a:ln w="9525">
            <a:noFill/>
            <a:miter lim="800000"/>
            <a:headEnd/>
            <a:tailEnd/>
          </a:ln>
          <a:effec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cs typeface="Times New Roman" pitchFamily="18" charset="0"/>
              </a:rPr>
              <a:t>ETIOLOGY OF HOSPITAL 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6"/>
            <a:ext cx="8643998" cy="5515356"/>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Hospital pneumonia is most often caused by bacteria, often in associations;</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Streptococcus </a:t>
            </a:r>
            <a:r>
              <a:rPr lang="en-US" sz="2400" b="1" dirty="0" err="1" smtClean="0">
                <a:ln>
                  <a:solidFill>
                    <a:srgbClr val="653DD5"/>
                  </a:solidFill>
                </a:ln>
                <a:solidFill>
                  <a:schemeClr val="accent3">
                    <a:lumMod val="50000"/>
                  </a:schemeClr>
                </a:solidFill>
                <a:latin typeface="Arial" pitchFamily="34" charset="0"/>
                <a:cs typeface="Arial" pitchFamily="34" charset="0"/>
              </a:rPr>
              <a:t>pneumoniae</a:t>
            </a:r>
            <a:r>
              <a:rPr lang="en-US" sz="2400" b="1" dirty="0" smtClean="0">
                <a:ln>
                  <a:solidFill>
                    <a:srgbClr val="653DD5"/>
                  </a:solidFill>
                </a:ln>
                <a:solidFill>
                  <a:schemeClr val="accent3">
                    <a:lumMod val="50000"/>
                  </a:schemeClr>
                </a:solidFill>
                <a:latin typeface="Arial" pitchFamily="34" charset="0"/>
                <a:cs typeface="Arial" pitchFamily="34" charset="0"/>
              </a:rPr>
              <a:t> and </a:t>
            </a:r>
            <a:r>
              <a:rPr lang="en-US" sz="2400" b="1" dirty="0" err="1" smtClean="0">
                <a:ln>
                  <a:solidFill>
                    <a:srgbClr val="653DD5"/>
                  </a:solidFill>
                </a:ln>
                <a:solidFill>
                  <a:schemeClr val="accent3">
                    <a:lumMod val="50000"/>
                  </a:schemeClr>
                </a:solidFill>
                <a:latin typeface="Arial" pitchFamily="34" charset="0"/>
                <a:cs typeface="Arial" pitchFamily="34" charset="0"/>
              </a:rPr>
              <a:t>Haemophylus</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influenzae</a:t>
            </a:r>
            <a:r>
              <a:rPr lang="en-US" sz="2400" b="1" dirty="0" smtClean="0">
                <a:ln>
                  <a:solidFill>
                    <a:srgbClr val="653DD5"/>
                  </a:solidFill>
                </a:ln>
                <a:solidFill>
                  <a:schemeClr val="accent3">
                    <a:lumMod val="50000"/>
                  </a:schemeClr>
                </a:solidFill>
                <a:latin typeface="Arial" pitchFamily="34" charset="0"/>
                <a:cs typeface="Arial" pitchFamily="34" charset="0"/>
              </a:rPr>
              <a:t> may act as pathogens of HP;</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Staphylococci are more likely to cause HP in patients with burns and patients with wound infection;</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Fungi, especially the genus Candida, are more common in the ICD for newborns;</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In patients with depressed immunity, probable etiological agents of HP may be </a:t>
            </a:r>
            <a:r>
              <a:rPr lang="en-US" sz="2400" b="1" dirty="0" err="1" smtClean="0">
                <a:ln>
                  <a:solidFill>
                    <a:srgbClr val="653DD5"/>
                  </a:solidFill>
                </a:ln>
                <a:solidFill>
                  <a:schemeClr val="accent3">
                    <a:lumMod val="50000"/>
                  </a:schemeClr>
                </a:solidFill>
                <a:latin typeface="Arial" pitchFamily="34" charset="0"/>
                <a:cs typeface="Arial" pitchFamily="34" charset="0"/>
              </a:rPr>
              <a:t>Aspergillius</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Legionella</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Pneumocystis</a:t>
            </a:r>
            <a:r>
              <a:rPr lang="en-US"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err="1" smtClean="0">
                <a:ln>
                  <a:solidFill>
                    <a:srgbClr val="653DD5"/>
                  </a:solidFill>
                </a:ln>
                <a:solidFill>
                  <a:schemeClr val="accent3">
                    <a:lumMod val="50000"/>
                  </a:schemeClr>
                </a:solidFill>
                <a:latin typeface="Arial" pitchFamily="34" charset="0"/>
                <a:cs typeface="Arial" pitchFamily="34" charset="0"/>
              </a:rPr>
              <a:t>carinii</a:t>
            </a:r>
            <a:r>
              <a:rPr lang="en-US" sz="2400" b="1" dirty="0" smtClean="0">
                <a:ln>
                  <a:solidFill>
                    <a:srgbClr val="653DD5"/>
                  </a:solidFill>
                </a:ln>
                <a:solidFill>
                  <a:schemeClr val="accent3">
                    <a:lumMod val="50000"/>
                  </a:schemeClr>
                </a:solidFill>
                <a:latin typeface="Arial" pitchFamily="34" charset="0"/>
                <a:cs typeface="Arial" pitchFamily="34" charset="0"/>
              </a:rPr>
              <a:t>, and cytomegalovirus;</a:t>
            </a:r>
          </a:p>
          <a:p>
            <a:pPr marL="363538" indent="-363538" fontAlgn="auto">
              <a:lnSpc>
                <a:spcPct val="70000"/>
              </a:lnSpc>
              <a:spcBef>
                <a:spcPts val="600"/>
              </a:spcBef>
              <a:spcAft>
                <a:spcPts val="0"/>
              </a:spcAft>
              <a:buFont typeface="Wingdings" pitchFamily="2" charset="2"/>
              <a:buChar char="ü"/>
              <a:defRPr/>
            </a:pPr>
            <a:r>
              <a:rPr lang="en-US" sz="2400" b="1" dirty="0" smtClean="0">
                <a:ln>
                  <a:solidFill>
                    <a:srgbClr val="653DD5"/>
                  </a:solidFill>
                </a:ln>
                <a:solidFill>
                  <a:schemeClr val="accent3">
                    <a:lumMod val="50000"/>
                  </a:schemeClr>
                </a:solidFill>
                <a:latin typeface="Arial" pitchFamily="34" charset="0"/>
                <a:cs typeface="Arial" pitchFamily="34" charset="0"/>
              </a:rPr>
              <a:t>HP viral etiology occur, as a rule, in the winter season.</a:t>
            </a:r>
          </a:p>
          <a:p>
            <a:pPr marL="363538" indent="-363538" fontAlgn="auto">
              <a:lnSpc>
                <a:spcPct val="70000"/>
              </a:lnSpc>
              <a:spcBef>
                <a:spcPts val="600"/>
              </a:spcBef>
              <a:spcAft>
                <a:spcPts val="0"/>
              </a:spcAft>
              <a:defRPr/>
            </a:pPr>
            <a:endParaRPr lang="en-US" sz="2400" b="1" dirty="0" smtClean="0">
              <a:ln>
                <a:solidFill>
                  <a:srgbClr val="653DD5"/>
                </a:solidFill>
              </a:ln>
              <a:solidFill>
                <a:schemeClr val="accent3">
                  <a:lumMod val="50000"/>
                </a:schemeClr>
              </a:solidFill>
              <a:latin typeface="Arial" pitchFamily="34" charset="0"/>
              <a:cs typeface="Arial" pitchFamily="34" charset="0"/>
            </a:endParaRP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The main difference between hospital and non-hospital</a:t>
            </a: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pneumonia is that the former develops against the background of the use of antibiotics and </a:t>
            </a: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its pathogens are more likely to have </a:t>
            </a:r>
          </a:p>
          <a:p>
            <a:pPr marL="363538" indent="-363538"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resistance to antibacterial drugs.</a:t>
            </a:r>
            <a:endParaRPr lang="ru-RU" sz="2400" b="1" dirty="0" smtClean="0">
              <a:ln>
                <a:solidFill>
                  <a:srgbClr val="653DD5"/>
                </a:solidFill>
              </a:ln>
              <a:solidFill>
                <a:srgbClr val="FF0000"/>
              </a:solidFill>
              <a:latin typeface="Arial" pitchFamily="34" charset="0"/>
              <a:cs typeface="Arial" pitchFamily="34" charset="0"/>
            </a:endParaRPr>
          </a:p>
        </p:txBody>
      </p:sp>
      <p:pic>
        <p:nvPicPr>
          <p:cNvPr id="8194" name="Picture 2"/>
          <p:cNvPicPr>
            <a:picLocks noChangeAspect="1" noChangeArrowheads="1"/>
          </p:cNvPicPr>
          <p:nvPr/>
        </p:nvPicPr>
        <p:blipFill>
          <a:blip r:embed="rId2"/>
          <a:srcRect/>
          <a:stretch>
            <a:fillRect/>
          </a:stretch>
        </p:blipFill>
        <p:spPr bwMode="auto">
          <a:xfrm>
            <a:off x="7072330" y="5143512"/>
            <a:ext cx="1752600" cy="1428750"/>
          </a:xfrm>
          <a:prstGeom prst="rect">
            <a:avLst/>
          </a:prstGeom>
          <a:noFill/>
          <a:ln w="9525">
            <a:noFill/>
            <a:miter lim="800000"/>
            <a:headEnd/>
            <a:tailEnd/>
          </a:ln>
          <a:effec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cs typeface="Times New Roman" pitchFamily="18" charset="0"/>
              </a:rPr>
              <a:t>TREATMENT OF HOSPITAL PNEUMONIA</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884688"/>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Antibacterial therapy:</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clindamycin</a:t>
            </a:r>
            <a:r>
              <a:rPr lang="en-US" sz="2400" b="1" i="1" dirty="0" smtClean="0">
                <a:ln>
                  <a:solidFill>
                    <a:srgbClr val="653DD5"/>
                  </a:solidFill>
                </a:ln>
                <a:solidFill>
                  <a:srgbClr val="FF0000"/>
                </a:solidFill>
                <a:latin typeface="Arial" pitchFamily="34" charset="0"/>
                <a:cs typeface="Arial" pitchFamily="34" charset="0"/>
              </a:rPr>
              <a:t> in combination with an inhibitor-protected beta-</a:t>
            </a:r>
            <a:r>
              <a:rPr lang="en-US" sz="2400" b="1" i="1" dirty="0" err="1" smtClean="0">
                <a:ln>
                  <a:solidFill>
                    <a:srgbClr val="653DD5"/>
                  </a:solidFill>
                </a:ln>
                <a:solidFill>
                  <a:srgbClr val="FF0000"/>
                </a:solidFill>
                <a:latin typeface="Arial" pitchFamily="34" charset="0"/>
                <a:cs typeface="Arial" pitchFamily="34" charset="0"/>
              </a:rPr>
              <a:t>lactam</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cefoperazone</a:t>
            </a:r>
            <a:r>
              <a:rPr lang="en-US" sz="2400" b="1" i="1" dirty="0" smtClean="0">
                <a:ln>
                  <a:solidFill>
                    <a:srgbClr val="653DD5"/>
                  </a:solidFill>
                </a:ln>
                <a:solidFill>
                  <a:srgbClr val="FF0000"/>
                </a:solidFill>
                <a:latin typeface="Arial" pitchFamily="34" charset="0"/>
                <a:cs typeface="Arial" pitchFamily="34" charset="0"/>
              </a:rPr>
              <a:t> / </a:t>
            </a:r>
            <a:r>
              <a:rPr lang="en-US" sz="2400" b="1" i="1" dirty="0" err="1" smtClean="0">
                <a:ln>
                  <a:solidFill>
                    <a:srgbClr val="653DD5"/>
                  </a:solidFill>
                </a:ln>
                <a:solidFill>
                  <a:srgbClr val="FF0000"/>
                </a:solidFill>
                <a:latin typeface="Arial" pitchFamily="34" charset="0"/>
                <a:cs typeface="Arial" pitchFamily="34" charset="0"/>
              </a:rPr>
              <a:t>sulbactam</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ampicillin</a:t>
            </a:r>
            <a:r>
              <a:rPr lang="en-US" sz="2400" b="1" i="1" dirty="0" smtClean="0">
                <a:ln>
                  <a:solidFill>
                    <a:srgbClr val="653DD5"/>
                  </a:solidFill>
                </a:ln>
                <a:solidFill>
                  <a:srgbClr val="FF0000"/>
                </a:solidFill>
                <a:latin typeface="Arial" pitchFamily="34" charset="0"/>
                <a:cs typeface="Arial" pitchFamily="34" charset="0"/>
              </a:rPr>
              <a:t> / </a:t>
            </a:r>
            <a:r>
              <a:rPr lang="en-US" sz="2400" b="1" i="1" dirty="0" err="1" smtClean="0">
                <a:ln>
                  <a:solidFill>
                    <a:srgbClr val="653DD5"/>
                  </a:solidFill>
                </a:ln>
                <a:solidFill>
                  <a:srgbClr val="FF0000"/>
                </a:solidFill>
                <a:latin typeface="Arial" pitchFamily="34" charset="0"/>
                <a:cs typeface="Arial" pitchFamily="34" charset="0"/>
              </a:rPr>
              <a:t>sulbactam</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or beta-</a:t>
            </a:r>
            <a:r>
              <a:rPr lang="en-US" sz="2400" b="1" i="1" dirty="0" err="1" smtClean="0">
                <a:ln>
                  <a:solidFill>
                    <a:srgbClr val="653DD5"/>
                  </a:solidFill>
                </a:ln>
                <a:solidFill>
                  <a:srgbClr val="FF0000"/>
                </a:solidFill>
                <a:latin typeface="Arial" pitchFamily="34" charset="0"/>
                <a:cs typeface="Arial" pitchFamily="34" charset="0"/>
              </a:rPr>
              <a:t>lactam</a:t>
            </a:r>
            <a:r>
              <a:rPr lang="en-US" sz="2400" b="1" i="1" dirty="0" smtClean="0">
                <a:ln>
                  <a:solidFill>
                    <a:srgbClr val="653DD5"/>
                  </a:solidFill>
                </a:ln>
                <a:solidFill>
                  <a:srgbClr val="FF0000"/>
                </a:solidFill>
                <a:latin typeface="Arial" pitchFamily="34" charset="0"/>
                <a:cs typeface="Arial" pitchFamily="34" charset="0"/>
              </a:rPr>
              <a:t> antibiotic in combination with </a:t>
            </a:r>
            <a:r>
              <a:rPr lang="en-US" sz="2400" b="1" i="1" dirty="0" err="1" smtClean="0">
                <a:ln>
                  <a:solidFill>
                    <a:srgbClr val="653DD5"/>
                  </a:solidFill>
                </a:ln>
                <a:solidFill>
                  <a:srgbClr val="FF0000"/>
                </a:solidFill>
                <a:latin typeface="Arial" pitchFamily="34" charset="0"/>
                <a:cs typeface="Arial" pitchFamily="34" charset="0"/>
              </a:rPr>
              <a:t>metronidazole</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De-escalation antibacterial therapy:</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cefepime</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Maxycef</a:t>
            </a:r>
            <a:r>
              <a:rPr lang="en-US" sz="2400" b="1" i="1" dirty="0" smtClean="0">
                <a:ln>
                  <a:solidFill>
                    <a:srgbClr val="653DD5"/>
                  </a:solidFill>
                </a:ln>
                <a:solidFill>
                  <a:srgbClr val="FF0000"/>
                </a:solidFill>
                <a:latin typeface="Arial" pitchFamily="34" charset="0"/>
                <a:cs typeface="Arial" pitchFamily="34" charset="0"/>
              </a:rPr>
              <a:t>) in combination </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with </a:t>
            </a:r>
            <a:r>
              <a:rPr lang="en-US" sz="2400" b="1" i="1" dirty="0" err="1" smtClean="0">
                <a:ln>
                  <a:solidFill>
                    <a:srgbClr val="653DD5"/>
                  </a:solidFill>
                </a:ln>
                <a:solidFill>
                  <a:srgbClr val="FF0000"/>
                </a:solidFill>
                <a:latin typeface="Arial" pitchFamily="34" charset="0"/>
                <a:cs typeface="Arial" pitchFamily="34" charset="0"/>
              </a:rPr>
              <a:t>metronidazole</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ceftazidime</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Vitsef</a:t>
            </a:r>
            <a:r>
              <a:rPr lang="en-US" sz="2400" b="1" i="1" dirty="0" smtClean="0">
                <a:ln>
                  <a:solidFill>
                    <a:srgbClr val="653DD5"/>
                  </a:solidFill>
                </a:ln>
                <a:solidFill>
                  <a:srgbClr val="FF0000"/>
                </a:solidFill>
                <a:latin typeface="Arial" pitchFamily="34" charset="0"/>
                <a:cs typeface="Arial" pitchFamily="34" charset="0"/>
              </a:rPr>
              <a:t>) in combination </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with </a:t>
            </a:r>
            <a:r>
              <a:rPr lang="en-US" sz="2400" b="1" i="1" dirty="0" err="1" smtClean="0">
                <a:ln>
                  <a:solidFill>
                    <a:srgbClr val="653DD5"/>
                  </a:solidFill>
                </a:ln>
                <a:solidFill>
                  <a:srgbClr val="FF0000"/>
                </a:solidFill>
                <a:latin typeface="Arial" pitchFamily="34" charset="0"/>
                <a:cs typeface="Arial" pitchFamily="34" charset="0"/>
              </a:rPr>
              <a:t>metronidazole</a:t>
            </a:r>
            <a:r>
              <a:rPr lang="en-US" sz="2400" b="1" i="1" dirty="0" smtClean="0">
                <a:ln>
                  <a:solidFill>
                    <a:srgbClr val="653DD5"/>
                  </a:solidFill>
                </a:ln>
                <a:solidFill>
                  <a:srgbClr val="FF0000"/>
                </a:solidFill>
                <a:latin typeface="Arial" pitchFamily="34" charset="0"/>
                <a:cs typeface="Arial" pitchFamily="34" charset="0"/>
              </a:rPr>
              <a:t> or </a:t>
            </a:r>
            <a:r>
              <a:rPr lang="en-US" sz="2400" b="1" i="1" dirty="0" err="1" smtClean="0">
                <a:ln>
                  <a:solidFill>
                    <a:srgbClr val="653DD5"/>
                  </a:solidFill>
                </a:ln>
                <a:solidFill>
                  <a:srgbClr val="FF0000"/>
                </a:solidFill>
                <a:latin typeface="Arial" pitchFamily="34" charset="0"/>
                <a:cs typeface="Arial" pitchFamily="34" charset="0"/>
              </a:rPr>
              <a:t>clindamycin</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piperacillin</a:t>
            </a:r>
            <a:r>
              <a:rPr lang="en-US" sz="2400" b="1" i="1" dirty="0" smtClean="0">
                <a:ln>
                  <a:solidFill>
                    <a:srgbClr val="653DD5"/>
                  </a:solidFill>
                </a:ln>
                <a:solidFill>
                  <a:srgbClr val="FF0000"/>
                </a:solidFill>
                <a:latin typeface="Arial" pitchFamily="34" charset="0"/>
                <a:cs typeface="Arial" pitchFamily="34" charset="0"/>
              </a:rPr>
              <a:t>/</a:t>
            </a:r>
            <a:r>
              <a:rPr lang="en-US" sz="2400" b="1" i="1" dirty="0" err="1" smtClean="0">
                <a:ln>
                  <a:solidFill>
                    <a:srgbClr val="653DD5"/>
                  </a:solidFill>
                </a:ln>
                <a:solidFill>
                  <a:srgbClr val="FF0000"/>
                </a:solidFill>
                <a:latin typeface="Arial" pitchFamily="34" charset="0"/>
                <a:cs typeface="Arial" pitchFamily="34" charset="0"/>
              </a:rPr>
              <a:t>tazobactam</a:t>
            </a:r>
            <a:endParaRPr lang="en-US" sz="2400" b="1" i="1" dirty="0" smtClean="0">
              <a:ln>
                <a:solidFill>
                  <a:srgbClr val="653DD5"/>
                </a:solidFill>
              </a:ln>
              <a:solidFill>
                <a:srgbClr val="FF0000"/>
              </a:solidFill>
              <a:latin typeface="Arial" pitchFamily="34" charset="0"/>
              <a:cs typeface="Arial" pitchFamily="34" charset="0"/>
            </a:endParaRP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or </a:t>
            </a:r>
            <a:r>
              <a:rPr lang="en-US" sz="2400" b="1" i="1" dirty="0" err="1" smtClean="0">
                <a:ln>
                  <a:solidFill>
                    <a:srgbClr val="653DD5"/>
                  </a:solidFill>
                </a:ln>
                <a:solidFill>
                  <a:srgbClr val="FF0000"/>
                </a:solidFill>
                <a:latin typeface="Arial" pitchFamily="34" charset="0"/>
                <a:cs typeface="Arial" pitchFamily="34" charset="0"/>
              </a:rPr>
              <a:t>ticarcillin</a:t>
            </a:r>
            <a:r>
              <a:rPr lang="en-US" sz="2400" b="1" i="1" dirty="0" smtClean="0">
                <a:ln>
                  <a:solidFill>
                    <a:srgbClr val="653DD5"/>
                  </a:solidFill>
                </a:ln>
                <a:solidFill>
                  <a:srgbClr val="FF0000"/>
                </a:solidFill>
                <a:latin typeface="Arial" pitchFamily="34" charset="0"/>
                <a:cs typeface="Arial" pitchFamily="34" charset="0"/>
              </a:rPr>
              <a:t>/</a:t>
            </a:r>
            <a:r>
              <a:rPr lang="en-US" sz="2400" b="1" i="1" dirty="0" err="1" smtClean="0">
                <a:ln>
                  <a:solidFill>
                    <a:srgbClr val="653DD5"/>
                  </a:solidFill>
                </a:ln>
                <a:solidFill>
                  <a:srgbClr val="FF0000"/>
                </a:solidFill>
                <a:latin typeface="Arial" pitchFamily="34" charset="0"/>
                <a:cs typeface="Arial" pitchFamily="34" charset="0"/>
              </a:rPr>
              <a:t>clavulanate</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400" b="1" i="1" dirty="0" smtClean="0">
                <a:ln>
                  <a:solidFill>
                    <a:srgbClr val="653DD5"/>
                  </a:solidFill>
                </a:ln>
                <a:solidFill>
                  <a:srgbClr val="FF0000"/>
                </a:solidFill>
                <a:latin typeface="Arial" pitchFamily="34" charset="0"/>
                <a:cs typeface="Arial" pitchFamily="34" charset="0"/>
              </a:rPr>
              <a:t>Combination: </a:t>
            </a:r>
            <a:r>
              <a:rPr lang="en-US" sz="2400" b="1" i="1" dirty="0" err="1" smtClean="0">
                <a:ln>
                  <a:solidFill>
                    <a:srgbClr val="653DD5"/>
                  </a:solidFill>
                </a:ln>
                <a:solidFill>
                  <a:srgbClr val="FF0000"/>
                </a:solidFill>
                <a:latin typeface="Arial" pitchFamily="34" charset="0"/>
                <a:cs typeface="Arial" pitchFamily="34" charset="0"/>
              </a:rPr>
              <a:t>aztreonam</a:t>
            </a:r>
            <a:r>
              <a:rPr lang="en-US" sz="2400" b="1" i="1" dirty="0" smtClean="0">
                <a:ln>
                  <a:solidFill>
                    <a:srgbClr val="653DD5"/>
                  </a:solidFill>
                </a:ln>
                <a:solidFill>
                  <a:srgbClr val="FF0000"/>
                </a:solidFill>
                <a:latin typeface="Arial" pitchFamily="34" charset="0"/>
                <a:cs typeface="Arial" pitchFamily="34" charset="0"/>
              </a:rPr>
              <a:t> with </a:t>
            </a:r>
            <a:r>
              <a:rPr lang="en-US" sz="2400" b="1" i="1" dirty="0" err="1" smtClean="0">
                <a:ln>
                  <a:solidFill>
                    <a:srgbClr val="653DD5"/>
                  </a:solidFill>
                </a:ln>
                <a:solidFill>
                  <a:srgbClr val="FF0000"/>
                </a:solidFill>
                <a:latin typeface="Arial" pitchFamily="34" charset="0"/>
                <a:cs typeface="Arial" pitchFamily="34" charset="0"/>
              </a:rPr>
              <a:t>clindamycin</a:t>
            </a:r>
            <a:r>
              <a:rPr lang="en-US" sz="2400" b="1" i="1" dirty="0" smtClean="0">
                <a:ln>
                  <a:solidFill>
                    <a:srgbClr val="653DD5"/>
                  </a:solidFill>
                </a:ln>
                <a:solidFill>
                  <a:srgbClr val="FF0000"/>
                </a:solidFill>
                <a:latin typeface="Arial" pitchFamily="34" charset="0"/>
                <a:cs typeface="Arial" pitchFamily="34" charset="0"/>
              </a:rPr>
              <a:t>, glycopeptides, for example </a:t>
            </a:r>
            <a:r>
              <a:rPr lang="en-US" sz="2400" b="1" i="1" dirty="0" err="1" smtClean="0">
                <a:ln>
                  <a:solidFill>
                    <a:srgbClr val="653DD5"/>
                  </a:solidFill>
                </a:ln>
                <a:solidFill>
                  <a:srgbClr val="FF0000"/>
                </a:solidFill>
                <a:latin typeface="Arial" pitchFamily="34" charset="0"/>
                <a:cs typeface="Arial" pitchFamily="34" charset="0"/>
              </a:rPr>
              <a:t>vancomycin</a:t>
            </a:r>
            <a:r>
              <a:rPr lang="en-US" sz="2400" b="1" i="1" dirty="0" smtClean="0">
                <a:ln>
                  <a:solidFill>
                    <a:srgbClr val="653DD5"/>
                  </a:solidFill>
                </a:ln>
                <a:solidFill>
                  <a:srgbClr val="FF0000"/>
                </a:solidFill>
                <a:latin typeface="Arial" pitchFamily="34" charset="0"/>
                <a:cs typeface="Arial" pitchFamily="34" charset="0"/>
              </a:rPr>
              <a:t> or </a:t>
            </a:r>
            <a:r>
              <a:rPr lang="en-US" sz="2400" b="1" i="1" dirty="0" err="1" smtClean="0">
                <a:ln>
                  <a:solidFill>
                    <a:srgbClr val="653DD5"/>
                  </a:solidFill>
                </a:ln>
                <a:solidFill>
                  <a:srgbClr val="FF0000"/>
                </a:solidFill>
                <a:latin typeface="Arial" pitchFamily="34" charset="0"/>
                <a:cs typeface="Arial" pitchFamily="34" charset="0"/>
              </a:rPr>
              <a:t>teicoplanin</a:t>
            </a:r>
            <a:r>
              <a:rPr lang="en-US" sz="2400" b="1" i="1" dirty="0" smtClean="0">
                <a:ln>
                  <a:solidFill>
                    <a:srgbClr val="653DD5"/>
                  </a:solidFill>
                </a:ln>
                <a:solidFill>
                  <a:srgbClr val="FF0000"/>
                </a:solidFill>
                <a:latin typeface="Arial" pitchFamily="34" charset="0"/>
                <a:cs typeface="Arial" pitchFamily="34" charset="0"/>
              </a:rPr>
              <a:t>.</a:t>
            </a:r>
          </a:p>
          <a:p>
            <a:pPr fontAlgn="auto">
              <a:lnSpc>
                <a:spcPct val="70000"/>
              </a:lnSpc>
              <a:spcBef>
                <a:spcPts val="600"/>
              </a:spcBef>
              <a:spcAft>
                <a:spcPts val="0"/>
              </a:spcAft>
              <a:defRPr/>
            </a:pPr>
            <a:r>
              <a:rPr lang="en-US" sz="2800" b="1" dirty="0" smtClean="0">
                <a:ln>
                  <a:solidFill>
                    <a:srgbClr val="653DD5"/>
                  </a:solidFill>
                </a:ln>
                <a:solidFill>
                  <a:schemeClr val="accent3">
                    <a:lumMod val="50000"/>
                  </a:schemeClr>
                </a:solidFill>
                <a:latin typeface="Arial" pitchFamily="34" charset="0"/>
                <a:cs typeface="Arial" pitchFamily="34" charset="0"/>
              </a:rPr>
              <a:t>Preparations of the reserve:</a:t>
            </a:r>
          </a:p>
          <a:p>
            <a:pPr fontAlgn="auto">
              <a:lnSpc>
                <a:spcPct val="70000"/>
              </a:lnSpc>
              <a:spcBef>
                <a:spcPts val="600"/>
              </a:spcBef>
              <a:spcAft>
                <a:spcPts val="0"/>
              </a:spcAft>
              <a:defRPr/>
            </a:pPr>
            <a:r>
              <a:rPr lang="en-US" sz="2400" b="1" i="1" dirty="0" err="1" smtClean="0">
                <a:ln>
                  <a:solidFill>
                    <a:srgbClr val="653DD5"/>
                  </a:solidFill>
                </a:ln>
                <a:solidFill>
                  <a:srgbClr val="FF0000"/>
                </a:solidFill>
                <a:latin typeface="Arial" pitchFamily="34" charset="0"/>
                <a:cs typeface="Arial" pitchFamily="34" charset="0"/>
              </a:rPr>
              <a:t>Fluoroquinolones</a:t>
            </a:r>
            <a:r>
              <a:rPr lang="en-US" sz="2400" b="1" i="1" dirty="0" smtClean="0">
                <a:ln>
                  <a:solidFill>
                    <a:srgbClr val="653DD5"/>
                  </a:solidFill>
                </a:ln>
                <a:solidFill>
                  <a:srgbClr val="FF0000"/>
                </a:solidFill>
                <a:latin typeface="Arial" pitchFamily="34" charset="0"/>
                <a:cs typeface="Arial" pitchFamily="34" charset="0"/>
              </a:rPr>
              <a:t> - </a:t>
            </a:r>
            <a:r>
              <a:rPr lang="en-US" sz="2400" b="1" i="1" dirty="0" err="1" smtClean="0">
                <a:ln>
                  <a:solidFill>
                    <a:srgbClr val="653DD5"/>
                  </a:solidFill>
                </a:ln>
                <a:solidFill>
                  <a:srgbClr val="FF0000"/>
                </a:solidFill>
                <a:latin typeface="Arial" pitchFamily="34" charset="0"/>
                <a:cs typeface="Arial" pitchFamily="34" charset="0"/>
              </a:rPr>
              <a:t>levofloxacin</a:t>
            </a:r>
            <a:r>
              <a:rPr lang="en-US" sz="2400" b="1" i="1" dirty="0" smtClean="0">
                <a:ln>
                  <a:solidFill>
                    <a:srgbClr val="653DD5"/>
                  </a:solidFill>
                </a:ln>
                <a:solidFill>
                  <a:srgbClr val="FF0000"/>
                </a:solidFill>
                <a:latin typeface="Arial" pitchFamily="34" charset="0"/>
                <a:cs typeface="Arial" pitchFamily="34" charset="0"/>
              </a:rPr>
              <a:t>, </a:t>
            </a:r>
            <a:r>
              <a:rPr lang="en-US" sz="2400" b="1" i="1" dirty="0" err="1" smtClean="0">
                <a:ln>
                  <a:solidFill>
                    <a:srgbClr val="653DD5"/>
                  </a:solidFill>
                </a:ln>
                <a:solidFill>
                  <a:srgbClr val="FF0000"/>
                </a:solidFill>
                <a:latin typeface="Arial" pitchFamily="34" charset="0"/>
                <a:cs typeface="Arial" pitchFamily="34" charset="0"/>
              </a:rPr>
              <a:t>gatifloxacin</a:t>
            </a:r>
            <a:r>
              <a:rPr lang="en-US" sz="2400" b="1" i="1" dirty="0" smtClean="0">
                <a:ln>
                  <a:solidFill>
                    <a:srgbClr val="653DD5"/>
                  </a:solidFill>
                </a:ln>
                <a:solidFill>
                  <a:srgbClr val="FF0000"/>
                </a:solidFill>
                <a:latin typeface="Arial" pitchFamily="34" charset="0"/>
                <a:cs typeface="Arial" pitchFamily="34" charset="0"/>
              </a:rPr>
              <a:t> and </a:t>
            </a:r>
            <a:r>
              <a:rPr lang="en-US" sz="2400" b="1" i="1" dirty="0" err="1" smtClean="0">
                <a:ln>
                  <a:solidFill>
                    <a:srgbClr val="653DD5"/>
                  </a:solidFill>
                </a:ln>
                <a:solidFill>
                  <a:srgbClr val="FF0000"/>
                </a:solidFill>
                <a:latin typeface="Arial" pitchFamily="34" charset="0"/>
                <a:cs typeface="Arial" pitchFamily="34" charset="0"/>
              </a:rPr>
              <a:t>moxifloxacin</a:t>
            </a:r>
            <a:r>
              <a:rPr lang="en-US" sz="2400" b="1" i="1" dirty="0" smtClean="0">
                <a:ln>
                  <a:solidFill>
                    <a:srgbClr val="653DD5"/>
                  </a:solidFill>
                </a:ln>
                <a:solidFill>
                  <a:srgbClr val="FF0000"/>
                </a:solidFill>
                <a:latin typeface="Arial" pitchFamily="34" charset="0"/>
                <a:cs typeface="Arial" pitchFamily="34" charset="0"/>
              </a:rPr>
              <a:t>.</a:t>
            </a:r>
            <a:endParaRPr lang="ru-RU" sz="2400" b="1" i="1" dirty="0" smtClean="0">
              <a:ln>
                <a:solidFill>
                  <a:srgbClr val="653DD5"/>
                </a:solidFill>
              </a:ln>
              <a:solidFill>
                <a:srgbClr val="FF0000"/>
              </a:solidFill>
              <a:latin typeface="Arial" pitchFamily="34" charset="0"/>
              <a:cs typeface="Arial" pitchFamily="34" charset="0"/>
            </a:endParaRPr>
          </a:p>
        </p:txBody>
      </p:sp>
      <p:pic>
        <p:nvPicPr>
          <p:cNvPr id="9218" name="Picture 2"/>
          <p:cNvPicPr>
            <a:picLocks noChangeAspect="1" noChangeArrowheads="1"/>
          </p:cNvPicPr>
          <p:nvPr/>
        </p:nvPicPr>
        <p:blipFill>
          <a:blip r:embed="rId2"/>
          <a:srcRect/>
          <a:stretch>
            <a:fillRect/>
          </a:stretch>
        </p:blipFill>
        <p:spPr bwMode="auto">
          <a:xfrm>
            <a:off x="6715140" y="2928934"/>
            <a:ext cx="1957391" cy="1928826"/>
          </a:xfrm>
          <a:prstGeom prst="rect">
            <a:avLst/>
          </a:prstGeom>
          <a:noFill/>
          <a:ln w="9525">
            <a:noFill/>
            <a:miter lim="800000"/>
            <a:headEnd/>
            <a:tailEnd/>
          </a:ln>
          <a:effec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882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600" dirty="0" smtClean="0">
                <a:ln>
                  <a:solidFill>
                    <a:srgbClr val="6600CC"/>
                  </a:solidFill>
                </a:ln>
                <a:solidFill>
                  <a:srgbClr val="0000CC"/>
                </a:solidFill>
                <a:latin typeface="Arial" pitchFamily="34" charset="0"/>
                <a:cs typeface="Arial" pitchFamily="34" charset="0"/>
              </a:rPr>
              <a:t>Tuberculosis</a:t>
            </a:r>
            <a:endParaRPr lang="ru-RU" sz="3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198346"/>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algn="ctr" fontAlgn="auto">
              <a:lnSpc>
                <a:spcPct val="70000"/>
              </a:lnSpc>
              <a:spcBef>
                <a:spcPts val="600"/>
              </a:spcBef>
              <a:spcAft>
                <a:spcPts val="0"/>
              </a:spcAft>
              <a:defRPr/>
            </a:pPr>
            <a:r>
              <a:rPr lang="en-US" sz="3200" b="1" dirty="0" smtClean="0">
                <a:ln>
                  <a:solidFill>
                    <a:srgbClr val="653DD5"/>
                  </a:solidFill>
                </a:ln>
                <a:solidFill>
                  <a:srgbClr val="FF0000"/>
                </a:solidFill>
                <a:latin typeface="Arial" pitchFamily="34" charset="0"/>
                <a:cs typeface="Arial" pitchFamily="34" charset="0"/>
              </a:rPr>
              <a:t>TUBERCULOSIS</a:t>
            </a:r>
            <a:r>
              <a:rPr lang="ru-RU" sz="3200" b="1" dirty="0" smtClean="0">
                <a:ln>
                  <a:solidFill>
                    <a:srgbClr val="653DD5"/>
                  </a:solidFill>
                </a:ln>
                <a:solidFill>
                  <a:srgbClr val="FF0000"/>
                </a:solidFill>
                <a:latin typeface="Arial" pitchFamily="34" charset="0"/>
                <a:cs typeface="Arial" pitchFamily="34" charset="0"/>
              </a:rPr>
              <a:t> </a:t>
            </a:r>
            <a:r>
              <a:rPr lang="en-US" sz="3200" b="1" dirty="0" smtClean="0">
                <a:ln>
                  <a:solidFill>
                    <a:srgbClr val="653DD5"/>
                  </a:solidFill>
                </a:ln>
                <a:solidFill>
                  <a:srgbClr val="FF0000"/>
                </a:solidFill>
                <a:latin typeface="Arial" pitchFamily="34" charset="0"/>
                <a:cs typeface="Arial" pitchFamily="34" charset="0"/>
              </a:rPr>
              <a:t>(from the Latin</a:t>
            </a:r>
            <a:r>
              <a:rPr lang="ru-RU" sz="3200" b="1" dirty="0" smtClean="0">
                <a:ln>
                  <a:solidFill>
                    <a:srgbClr val="653DD5"/>
                  </a:solidFill>
                </a:ln>
                <a:solidFill>
                  <a:srgbClr val="FF0000"/>
                </a:solidFill>
                <a:latin typeface="Arial" pitchFamily="34" charset="0"/>
                <a:cs typeface="Arial" pitchFamily="34" charset="0"/>
              </a:rPr>
              <a:t> </a:t>
            </a:r>
            <a:r>
              <a:rPr lang="ru-RU" sz="3200" b="1" dirty="0" err="1" smtClean="0">
                <a:ln>
                  <a:solidFill>
                    <a:srgbClr val="653DD5"/>
                  </a:solidFill>
                </a:ln>
                <a:solidFill>
                  <a:srgbClr val="FF0000"/>
                </a:solidFill>
                <a:latin typeface="Arial" pitchFamily="34" charset="0"/>
                <a:cs typeface="Arial" pitchFamily="34" charset="0"/>
              </a:rPr>
              <a:t>tuberculum</a:t>
            </a:r>
            <a:r>
              <a:rPr lang="ru-RU" sz="3200" b="1" dirty="0" smtClean="0">
                <a:ln>
                  <a:solidFill>
                    <a:srgbClr val="653DD5"/>
                  </a:solidFill>
                </a:ln>
                <a:solidFill>
                  <a:srgbClr val="FF0000"/>
                </a:solidFill>
                <a:latin typeface="Arial" pitchFamily="34" charset="0"/>
                <a:cs typeface="Arial" pitchFamily="34" charset="0"/>
              </a:rPr>
              <a:t> «</a:t>
            </a:r>
            <a:r>
              <a:rPr lang="en-US" sz="3200" b="1" dirty="0" smtClean="0">
                <a:ln>
                  <a:solidFill>
                    <a:srgbClr val="653DD5"/>
                  </a:solidFill>
                </a:ln>
                <a:solidFill>
                  <a:srgbClr val="FF0000"/>
                </a:solidFill>
                <a:latin typeface="Arial" pitchFamily="34" charset="0"/>
                <a:cs typeface="Arial" pitchFamily="34" charset="0"/>
              </a:rPr>
              <a:t>tubercle</a:t>
            </a:r>
            <a:r>
              <a:rPr lang="ru-RU" sz="3200" b="1" dirty="0" smtClean="0">
                <a:ln>
                  <a:solidFill>
                    <a:srgbClr val="653DD5"/>
                  </a:solidFill>
                </a:ln>
                <a:solidFill>
                  <a:srgbClr val="FF0000"/>
                </a:solidFill>
                <a:latin typeface="Arial" pitchFamily="34" charset="0"/>
                <a:cs typeface="Arial" pitchFamily="34" charset="0"/>
              </a:rPr>
              <a:t>») </a:t>
            </a:r>
            <a:r>
              <a:rPr lang="ru-RU" sz="2400" b="1" dirty="0" smtClean="0">
                <a:ln>
                  <a:solidFill>
                    <a:srgbClr val="653DD5"/>
                  </a:solidFill>
                </a:ln>
                <a:solidFill>
                  <a:schemeClr val="accent3">
                    <a:lumMod val="50000"/>
                  </a:schemeClr>
                </a:solidFill>
                <a:latin typeface="Arial" pitchFamily="34" charset="0"/>
                <a:cs typeface="Arial" pitchFamily="34" charset="0"/>
              </a:rPr>
              <a:t>— </a:t>
            </a:r>
            <a:r>
              <a:rPr lang="en-US" sz="2400" b="1" dirty="0" smtClean="0">
                <a:ln>
                  <a:solidFill>
                    <a:srgbClr val="653DD5"/>
                  </a:solidFill>
                </a:ln>
                <a:solidFill>
                  <a:schemeClr val="accent3">
                    <a:lumMod val="50000"/>
                  </a:schemeClr>
                </a:solidFill>
                <a:latin typeface="Arial" pitchFamily="34" charset="0"/>
                <a:cs typeface="Arial" pitchFamily="34" charset="0"/>
              </a:rPr>
              <a:t>a widespread worldwide infection of human and animal diseases caused by various types of </a:t>
            </a:r>
            <a:r>
              <a:rPr lang="en-US" sz="2400" b="1" dirty="0" err="1" smtClean="0">
                <a:ln>
                  <a:solidFill>
                    <a:srgbClr val="653DD5"/>
                  </a:solidFill>
                </a:ln>
                <a:solidFill>
                  <a:schemeClr val="accent3">
                    <a:lumMod val="50000"/>
                  </a:schemeClr>
                </a:solidFill>
                <a:latin typeface="Arial" pitchFamily="34" charset="0"/>
                <a:cs typeface="Arial" pitchFamily="34" charset="0"/>
              </a:rPr>
              <a:t>mycobacteria</a:t>
            </a:r>
            <a:r>
              <a:rPr lang="en-US" sz="2400" b="1" dirty="0" smtClean="0">
                <a:ln>
                  <a:solidFill>
                    <a:srgbClr val="653DD5"/>
                  </a:solidFill>
                </a:ln>
                <a:solidFill>
                  <a:schemeClr val="accent3">
                    <a:lumMod val="50000"/>
                  </a:schemeClr>
                </a:solidFill>
                <a:latin typeface="Arial" pitchFamily="34" charset="0"/>
                <a:cs typeface="Arial" pitchFamily="34" charset="0"/>
              </a:rPr>
              <a:t>, usually Mycobacterium tuberculosis (Koch's stick).</a:t>
            </a:r>
          </a:p>
          <a:p>
            <a:pPr algn="just" fontAlgn="auto">
              <a:lnSpc>
                <a:spcPct val="70000"/>
              </a:lnSpc>
              <a:spcBef>
                <a:spcPts val="600"/>
              </a:spcBef>
              <a:spcAft>
                <a:spcPts val="0"/>
              </a:spcAft>
              <a:defRPr/>
            </a:pPr>
            <a:r>
              <a:rPr lang="en-US" sz="2400" b="1" i="1" dirty="0" smtClean="0">
                <a:ln>
                  <a:solidFill>
                    <a:srgbClr val="653DD5"/>
                  </a:solidFill>
                </a:ln>
                <a:solidFill>
                  <a:srgbClr val="002060"/>
                </a:solidFill>
                <a:latin typeface="Arial" pitchFamily="34" charset="0"/>
                <a:cs typeface="Arial" pitchFamily="34" charset="0"/>
              </a:rPr>
              <a:t>As the name of tuberculosis of the kidneys and some other internal </a:t>
            </a:r>
            <a:r>
              <a:rPr lang="en-US" sz="2400" b="1" i="1" dirty="0" err="1" smtClean="0">
                <a:ln>
                  <a:solidFill>
                    <a:srgbClr val="653DD5"/>
                  </a:solidFill>
                </a:ln>
                <a:solidFill>
                  <a:srgbClr val="002060"/>
                </a:solidFill>
                <a:latin typeface="Arial" pitchFamily="34" charset="0"/>
                <a:cs typeface="Arial" pitchFamily="34" charset="0"/>
              </a:rPr>
              <a:t>parenchymatosis</a:t>
            </a:r>
            <a:r>
              <a:rPr lang="en-US" sz="2400" b="1" i="1" dirty="0" smtClean="0">
                <a:ln>
                  <a:solidFill>
                    <a:srgbClr val="653DD5"/>
                  </a:solidFill>
                </a:ln>
                <a:solidFill>
                  <a:srgbClr val="002060"/>
                </a:solidFill>
                <a:latin typeface="Arial" pitchFamily="34" charset="0"/>
                <a:cs typeface="Arial" pitchFamily="34" charset="0"/>
              </a:rPr>
              <a:t> organs (liver, spleen), as well as glands (for example, salivary), the word "tubercle" was previously used.</a:t>
            </a:r>
          </a:p>
          <a:p>
            <a:pPr algn="just" fontAlgn="auto">
              <a:lnSpc>
                <a:spcPct val="70000"/>
              </a:lnSpc>
              <a:spcBef>
                <a:spcPts val="600"/>
              </a:spcBef>
              <a:spcAft>
                <a:spcPts val="0"/>
              </a:spcAft>
              <a:defRPr/>
            </a:pPr>
            <a:r>
              <a:rPr lang="en-US" sz="2400" b="1" i="1" dirty="0" smtClean="0">
                <a:ln>
                  <a:solidFill>
                    <a:srgbClr val="653DD5"/>
                  </a:solidFill>
                </a:ln>
                <a:solidFill>
                  <a:srgbClr val="002060"/>
                </a:solidFill>
                <a:latin typeface="Arial" pitchFamily="34" charset="0"/>
                <a:cs typeface="Arial" pitchFamily="34" charset="0"/>
              </a:rPr>
              <a:t>External tuberculosis (skin, mucous membranes, lymph nodes) was called scrofula.</a:t>
            </a:r>
          </a:p>
          <a:p>
            <a:pPr algn="just" fontAlgn="auto">
              <a:lnSpc>
                <a:spcPct val="70000"/>
              </a:lnSpc>
              <a:spcBef>
                <a:spcPts val="600"/>
              </a:spcBef>
              <a:spcAft>
                <a:spcPts val="0"/>
              </a:spcAft>
              <a:defRPr/>
            </a:pPr>
            <a:endParaRPr lang="ru-RU" sz="2400" b="1" i="1" dirty="0" smtClean="0">
              <a:ln>
                <a:solidFill>
                  <a:srgbClr val="653DD5"/>
                </a:solidFill>
              </a:ln>
              <a:solidFill>
                <a:srgbClr val="002060"/>
              </a:solidFill>
              <a:latin typeface="Arial" pitchFamily="34" charset="0"/>
              <a:cs typeface="Arial" pitchFamily="34" charset="0"/>
            </a:endParaRPr>
          </a:p>
          <a:p>
            <a:pPr marL="363538" indent="-363538" fontAlgn="auto">
              <a:lnSpc>
                <a:spcPct val="70000"/>
              </a:lnSpc>
              <a:spcBef>
                <a:spcPts val="600"/>
              </a:spcBef>
              <a:spcAft>
                <a:spcPts val="0"/>
              </a:spcAft>
              <a:buFont typeface="Wingdings" pitchFamily="2" charset="2"/>
              <a:buChar char="q"/>
              <a:defRPr/>
            </a:pPr>
            <a:r>
              <a:rPr lang="en-US" sz="2400" b="1" dirty="0" smtClean="0">
                <a:ln>
                  <a:solidFill>
                    <a:srgbClr val="653DD5"/>
                  </a:solidFill>
                </a:ln>
                <a:solidFill>
                  <a:schemeClr val="accent3">
                    <a:lumMod val="50000"/>
                  </a:schemeClr>
                </a:solidFill>
                <a:latin typeface="Arial" pitchFamily="34" charset="0"/>
                <a:cs typeface="Arial" pitchFamily="34" charset="0"/>
              </a:rPr>
              <a:t>Tuberculosis usually affects the lungs, less </a:t>
            </a:r>
          </a:p>
          <a:p>
            <a:pPr marL="363538" indent="-363538" fontAlgn="auto">
              <a:lnSpc>
                <a:spcPct val="70000"/>
              </a:lnSpc>
              <a:spcBef>
                <a:spcPts val="600"/>
              </a:spcBef>
              <a:spcAft>
                <a:spcPts val="0"/>
              </a:spcAft>
              <a:defRPr/>
            </a:pPr>
            <a:r>
              <a:rPr lang="en-US" sz="2400" b="1" dirty="0" smtClean="0">
                <a:ln>
                  <a:solidFill>
                    <a:srgbClr val="653DD5"/>
                  </a:solidFill>
                </a:ln>
                <a:solidFill>
                  <a:schemeClr val="accent3">
                    <a:lumMod val="50000"/>
                  </a:schemeClr>
                </a:solidFill>
                <a:latin typeface="Arial" pitchFamily="34" charset="0"/>
                <a:cs typeface="Arial" pitchFamily="34" charset="0"/>
              </a:rPr>
              <a:t>     often affecting other organs and systems</a:t>
            </a:r>
          </a:p>
          <a:p>
            <a:pPr marL="363538" indent="-363538" fontAlgn="auto">
              <a:lnSpc>
                <a:spcPct val="70000"/>
              </a:lnSpc>
              <a:spcBef>
                <a:spcPts val="600"/>
              </a:spcBef>
              <a:spcAft>
                <a:spcPts val="0"/>
              </a:spcAft>
              <a:buFont typeface="Wingdings" pitchFamily="2" charset="2"/>
              <a:buChar char="q"/>
              <a:defRPr/>
            </a:pPr>
            <a:r>
              <a:rPr lang="en-US" sz="2400" b="1" dirty="0" smtClean="0">
                <a:ln>
                  <a:solidFill>
                    <a:srgbClr val="653DD5"/>
                  </a:solidFill>
                </a:ln>
                <a:solidFill>
                  <a:schemeClr val="accent3">
                    <a:lumMod val="50000"/>
                  </a:schemeClr>
                </a:solidFill>
                <a:latin typeface="Arial" pitchFamily="34" charset="0"/>
                <a:cs typeface="Arial" pitchFamily="34" charset="0"/>
              </a:rPr>
              <a:t>Mycobacterium tuberculosis is transmitted </a:t>
            </a:r>
          </a:p>
          <a:p>
            <a:pPr marL="363538" indent="-363538" fontAlgn="auto">
              <a:lnSpc>
                <a:spcPct val="70000"/>
              </a:lnSpc>
              <a:spcBef>
                <a:spcPts val="600"/>
              </a:spcBef>
              <a:spcAft>
                <a:spcPts val="0"/>
              </a:spcAft>
              <a:defRPr/>
            </a:pPr>
            <a:r>
              <a:rPr lang="en-US" sz="2400" b="1" dirty="0" smtClean="0">
                <a:ln>
                  <a:solidFill>
                    <a:srgbClr val="653DD5"/>
                  </a:solidFill>
                </a:ln>
                <a:solidFill>
                  <a:schemeClr val="accent3">
                    <a:lumMod val="50000"/>
                  </a:schemeClr>
                </a:solidFill>
                <a:latin typeface="Arial" pitchFamily="34" charset="0"/>
                <a:cs typeface="Arial" pitchFamily="34" charset="0"/>
              </a:rPr>
              <a:t>    by airborne droplets, with infection in 9 of 10 is asymptomatic (</a:t>
            </a:r>
            <a:r>
              <a:rPr lang="en-US" sz="2400" b="1" dirty="0" err="1" smtClean="0">
                <a:ln>
                  <a:solidFill>
                    <a:srgbClr val="653DD5"/>
                  </a:solidFill>
                </a:ln>
                <a:solidFill>
                  <a:schemeClr val="accent3">
                    <a:lumMod val="50000"/>
                  </a:schemeClr>
                </a:solidFill>
                <a:latin typeface="Arial" pitchFamily="34" charset="0"/>
                <a:cs typeface="Arial" pitchFamily="34" charset="0"/>
              </a:rPr>
              <a:t>tubinfication</a:t>
            </a:r>
            <a:r>
              <a:rPr lang="ru-RU" sz="2400" b="1" dirty="0" smtClean="0">
                <a:ln>
                  <a:solidFill>
                    <a:srgbClr val="653DD5"/>
                  </a:solidFill>
                </a:ln>
                <a:solidFill>
                  <a:schemeClr val="accent3">
                    <a:lumMod val="50000"/>
                  </a:schemeClr>
                </a:solidFill>
                <a:latin typeface="Arial" pitchFamily="34" charset="0"/>
                <a:cs typeface="Arial" pitchFamily="34" charset="0"/>
              </a:rPr>
              <a:t>)</a:t>
            </a:r>
          </a:p>
        </p:txBody>
      </p:sp>
      <p:pic>
        <p:nvPicPr>
          <p:cNvPr id="10242" name="Picture 2"/>
          <p:cNvPicPr>
            <a:picLocks noChangeAspect="1" noChangeArrowheads="1"/>
          </p:cNvPicPr>
          <p:nvPr/>
        </p:nvPicPr>
        <p:blipFill>
          <a:blip r:embed="rId2"/>
          <a:srcRect/>
          <a:stretch>
            <a:fillRect/>
          </a:stretch>
        </p:blipFill>
        <p:spPr bwMode="auto">
          <a:xfrm>
            <a:off x="7572396" y="4143380"/>
            <a:ext cx="1247775" cy="1428750"/>
          </a:xfrm>
          <a:prstGeom prst="rect">
            <a:avLst/>
          </a:prstGeom>
          <a:noFill/>
          <a:ln w="9525">
            <a:noFill/>
            <a:miter lim="800000"/>
            <a:headEnd/>
            <a:tailEnd/>
          </a:ln>
          <a:effec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65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b="1" dirty="0" smtClean="0">
                <a:ln>
                  <a:solidFill>
                    <a:srgbClr val="6600CC"/>
                  </a:solidFill>
                </a:ln>
                <a:solidFill>
                  <a:srgbClr val="0000CC"/>
                </a:solidFill>
                <a:latin typeface="Times New Roman" pitchFamily="18" charset="0"/>
                <a:cs typeface="Times New Roman" pitchFamily="18" charset="0"/>
              </a:rPr>
              <a:t>TUBERCULOSIS</a:t>
            </a:r>
            <a:endParaRPr lang="ru-RU" sz="1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696944"/>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Classic symptoms of pulmonary tuberculosis: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a prolonged cough with phlegm, sometimes with </a:t>
            </a:r>
            <a:r>
              <a:rPr lang="en-US" sz="2400" b="1" dirty="0" err="1" smtClean="0">
                <a:ln>
                  <a:solidFill>
                    <a:srgbClr val="653DD5"/>
                  </a:solidFill>
                </a:ln>
                <a:solidFill>
                  <a:srgbClr val="002060"/>
                </a:solidFill>
                <a:latin typeface="Arial" pitchFamily="34" charset="0"/>
                <a:cs typeface="Arial" pitchFamily="34" charset="0"/>
              </a:rPr>
              <a:t>hemoptysis</a:t>
            </a:r>
            <a:r>
              <a:rPr lang="en-US" sz="2400" b="1" dirty="0" smtClean="0">
                <a:ln>
                  <a:solidFill>
                    <a:srgbClr val="653DD5"/>
                  </a:solidFill>
                </a:ln>
                <a:solidFill>
                  <a:srgbClr val="002060"/>
                </a:solidFill>
                <a:latin typeface="Arial" pitchFamily="34" charset="0"/>
                <a:cs typeface="Arial" pitchFamily="34" charset="0"/>
              </a:rPr>
              <a:t> in later stages;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fever;</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weakness;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night sweats;</a:t>
            </a:r>
          </a:p>
          <a:p>
            <a:pPr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 significant weight loss.</a:t>
            </a:r>
          </a:p>
          <a:p>
            <a:pPr fontAlgn="auto">
              <a:lnSpc>
                <a:spcPct val="70000"/>
              </a:lnSpc>
              <a:spcBef>
                <a:spcPts val="600"/>
              </a:spcBef>
              <a:spcAft>
                <a:spcPts val="0"/>
              </a:spcAft>
              <a:defRPr/>
            </a:pPr>
            <a:endParaRPr lang="en-US" sz="2400" b="1" dirty="0" smtClean="0">
              <a:ln>
                <a:solidFill>
                  <a:srgbClr val="653DD5"/>
                </a:solidFill>
              </a:ln>
              <a:solidFill>
                <a:srgbClr val="002060"/>
              </a:solidFill>
              <a:latin typeface="Arial" pitchFamily="34" charset="0"/>
              <a:cs typeface="Arial" pitchFamily="34" charset="0"/>
            </a:endParaRPr>
          </a:p>
          <a:p>
            <a:pPr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There are: open and closed forms of tuberculosis.</a:t>
            </a:r>
          </a:p>
          <a:p>
            <a:pPr fontAlgn="auto">
              <a:lnSpc>
                <a:spcPct val="70000"/>
              </a:lnSpc>
              <a:spcBef>
                <a:spcPts val="600"/>
              </a:spcBef>
              <a:spcAft>
                <a:spcPts val="0"/>
              </a:spcAft>
              <a:defRPr/>
            </a:pPr>
            <a:r>
              <a:rPr lang="en-US" sz="2400" b="1" dirty="0" smtClean="0">
                <a:ln>
                  <a:solidFill>
                    <a:srgbClr val="653DD5"/>
                  </a:solidFill>
                </a:ln>
                <a:solidFill>
                  <a:srgbClr val="0070C0"/>
                </a:solidFill>
                <a:latin typeface="Arial" pitchFamily="34" charset="0"/>
                <a:cs typeface="Arial" pitchFamily="34" charset="0"/>
              </a:rPr>
              <a:t>When the form is open in sputum or in other natural discharges of the patient (urine, fistulous discharge, rarely - feces), mycobacterium tuberculosis is detected.</a:t>
            </a:r>
          </a:p>
          <a:p>
            <a:pPr fontAlgn="auto">
              <a:lnSpc>
                <a:spcPct val="70000"/>
              </a:lnSpc>
              <a:spcBef>
                <a:spcPts val="600"/>
              </a:spcBef>
              <a:spcAft>
                <a:spcPts val="0"/>
              </a:spcAft>
              <a:defRPr/>
            </a:pPr>
            <a:r>
              <a:rPr lang="en-US" sz="2400" b="1" dirty="0" smtClean="0">
                <a:ln>
                  <a:solidFill>
                    <a:srgbClr val="653DD5"/>
                  </a:solidFill>
                </a:ln>
                <a:solidFill>
                  <a:srgbClr val="0070C0"/>
                </a:solidFill>
                <a:latin typeface="Arial" pitchFamily="34" charset="0"/>
                <a:cs typeface="Arial" pitchFamily="34" charset="0"/>
              </a:rPr>
              <a:t>Open forms also include those types of tuberculosis of the respiratory organs, in which, even in the absence of bacterial excretion, there are clear signs of a lesion with the external environment: a cavern (decay) in the lung, bronchus tuberculosis (especially ulcerous form), bronchial or thoracic fistula, tuberculosis of the upper respiratory ways.</a:t>
            </a:r>
          </a:p>
        </p:txBody>
      </p:sp>
      <p:pic>
        <p:nvPicPr>
          <p:cNvPr id="11266" name="Picture 2"/>
          <p:cNvPicPr>
            <a:picLocks noChangeAspect="1" noChangeArrowheads="1"/>
          </p:cNvPicPr>
          <p:nvPr/>
        </p:nvPicPr>
        <p:blipFill>
          <a:blip r:embed="rId2"/>
          <a:srcRect/>
          <a:stretch>
            <a:fillRect/>
          </a:stretch>
        </p:blipFill>
        <p:spPr bwMode="auto">
          <a:xfrm>
            <a:off x="6929454" y="1714488"/>
            <a:ext cx="1790700" cy="1428750"/>
          </a:xfrm>
          <a:prstGeom prst="rect">
            <a:avLst/>
          </a:prstGeom>
          <a:noFill/>
          <a:ln w="9525">
            <a:noFill/>
            <a:miter lim="800000"/>
            <a:headEnd/>
            <a:tailEnd/>
          </a:ln>
          <a:effec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882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600" dirty="0" smtClean="0">
                <a:ln>
                  <a:solidFill>
                    <a:srgbClr val="6600CC"/>
                  </a:solidFill>
                </a:ln>
                <a:solidFill>
                  <a:srgbClr val="0000CC"/>
                </a:solidFill>
                <a:latin typeface="Arial" pitchFamily="34" charset="0"/>
                <a:cs typeface="Arial" pitchFamily="34" charset="0"/>
              </a:rPr>
              <a:t>Diagnosis of tuberculosis</a:t>
            </a:r>
            <a:endParaRPr lang="ru-RU" sz="36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918543"/>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a:lnSpc>
                <a:spcPct val="70000"/>
              </a:lnSpc>
              <a:spcBef>
                <a:spcPts val="600"/>
              </a:spcBef>
              <a:defRPr/>
            </a:pPr>
            <a:r>
              <a:rPr lang="en-US" sz="2400" b="1" dirty="0" smtClean="0">
                <a:ln>
                  <a:solidFill>
                    <a:srgbClr val="653DD5"/>
                  </a:solidFill>
                </a:ln>
                <a:solidFill>
                  <a:srgbClr val="FF0000"/>
                </a:solidFill>
                <a:latin typeface="Arial" pitchFamily="34" charset="0"/>
                <a:cs typeface="Arial" pitchFamily="34" charset="0"/>
              </a:rPr>
              <a:t>Diagnosis of tuberculosis is based on:</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fluorography and radiography of the affected organs and systems</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microbiological examination of different biological material</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a:t>
            </a:r>
            <a:r>
              <a:rPr lang="en-US" sz="2400" b="1" dirty="0" err="1" smtClean="0">
                <a:ln>
                  <a:solidFill>
                    <a:srgbClr val="653DD5"/>
                  </a:solidFill>
                </a:ln>
                <a:solidFill>
                  <a:srgbClr val="002060"/>
                </a:solidFill>
                <a:latin typeface="Arial" pitchFamily="34" charset="0"/>
                <a:cs typeface="Arial" pitchFamily="34" charset="0"/>
              </a:rPr>
              <a:t>cutaneous</a:t>
            </a:r>
            <a:r>
              <a:rPr lang="en-US" sz="2400" b="1" dirty="0" smtClean="0">
                <a:ln>
                  <a:solidFill>
                    <a:srgbClr val="653DD5"/>
                  </a:solidFill>
                </a:ln>
                <a:solidFill>
                  <a:srgbClr val="002060"/>
                </a:solidFill>
                <a:latin typeface="Arial" pitchFamily="34" charset="0"/>
                <a:cs typeface="Arial" pitchFamily="34" charset="0"/>
              </a:rPr>
              <a:t> tuberculin test (</a:t>
            </a:r>
            <a:r>
              <a:rPr lang="en-US" sz="2400" b="1" dirty="0" err="1" smtClean="0">
                <a:ln>
                  <a:solidFill>
                    <a:srgbClr val="653DD5"/>
                  </a:solidFill>
                </a:ln>
                <a:solidFill>
                  <a:srgbClr val="002060"/>
                </a:solidFill>
                <a:latin typeface="Arial" pitchFamily="34" charset="0"/>
                <a:cs typeface="Arial" pitchFamily="34" charset="0"/>
              </a:rPr>
              <a:t>Mantoux</a:t>
            </a:r>
            <a:r>
              <a:rPr lang="en-US" sz="2400" b="1" dirty="0" smtClean="0">
                <a:ln>
                  <a:solidFill>
                    <a:srgbClr val="653DD5"/>
                  </a:solidFill>
                </a:ln>
                <a:solidFill>
                  <a:srgbClr val="002060"/>
                </a:solidFill>
                <a:latin typeface="Arial" pitchFamily="34" charset="0"/>
                <a:cs typeface="Arial" pitchFamily="34" charset="0"/>
              </a:rPr>
              <a:t> reaction)</a:t>
            </a:r>
          </a:p>
          <a:p>
            <a:pPr>
              <a:lnSpc>
                <a:spcPct val="70000"/>
              </a:lnSpc>
              <a:spcBef>
                <a:spcPts val="600"/>
              </a:spcBef>
              <a:defRPr/>
            </a:pPr>
            <a:r>
              <a:rPr lang="en-US" sz="2400" b="1" dirty="0" smtClean="0">
                <a:ln>
                  <a:solidFill>
                    <a:srgbClr val="653DD5"/>
                  </a:solidFill>
                </a:ln>
                <a:solidFill>
                  <a:srgbClr val="002060"/>
                </a:solidFill>
                <a:latin typeface="Arial" pitchFamily="34" charset="0"/>
                <a:cs typeface="Arial" pitchFamily="34" charset="0"/>
              </a:rPr>
              <a:t>- molecular-genetic analysis (PCR method)</a:t>
            </a:r>
            <a:r>
              <a:rPr lang="ru-RU" sz="2400" b="1" dirty="0" smtClean="0">
                <a:ln>
                  <a:solidFill>
                    <a:srgbClr val="653DD5"/>
                  </a:solidFill>
                </a:ln>
                <a:solidFill>
                  <a:srgbClr val="002060"/>
                </a:solidFill>
                <a:latin typeface="Arial" pitchFamily="34" charset="0"/>
                <a:cs typeface="Arial" pitchFamily="34" charset="0"/>
              </a:rPr>
              <a:t> </a:t>
            </a: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endParaRPr lang="ru-RU" sz="2800" b="1" dirty="0" smtClean="0">
              <a:ln>
                <a:solidFill>
                  <a:srgbClr val="653DD5"/>
                </a:solidFill>
              </a:ln>
              <a:solidFill>
                <a:schemeClr val="accent3">
                  <a:lumMod val="50000"/>
                </a:schemeClr>
              </a:solidFill>
              <a:latin typeface="Arial" pitchFamily="34" charset="0"/>
              <a:cs typeface="Arial" pitchFamily="34" charset="0"/>
            </a:endParaRP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In 2007 there were:</a:t>
            </a: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-registered cases of chronic active tuberculosis - 13.7 million</a:t>
            </a: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-new cases of disease 93 million</a:t>
            </a:r>
          </a:p>
          <a:p>
            <a:pPr fontAlgn="auto">
              <a:lnSpc>
                <a:spcPct val="70000"/>
              </a:lnSpc>
              <a:spcBef>
                <a:spcPts val="600"/>
              </a:spcBef>
              <a:spcAft>
                <a:spcPts val="0"/>
              </a:spcAft>
              <a:defRPr/>
            </a:pPr>
            <a:r>
              <a:rPr lang="en-US" sz="2800" b="1" dirty="0" smtClean="0">
                <a:ln>
                  <a:solidFill>
                    <a:srgbClr val="653DD5"/>
                  </a:solidFill>
                </a:ln>
                <a:solidFill>
                  <a:schemeClr val="accent6">
                    <a:lumMod val="75000"/>
                  </a:schemeClr>
                </a:solidFill>
                <a:latin typeface="Arial" pitchFamily="34" charset="0"/>
                <a:cs typeface="Arial" pitchFamily="34" charset="0"/>
              </a:rPr>
              <a:t>-deaths of 1.8 million</a:t>
            </a:r>
            <a:endParaRPr lang="ru-RU" sz="2800" b="1" dirty="0" smtClean="0">
              <a:ln>
                <a:solidFill>
                  <a:srgbClr val="653DD5"/>
                </a:solidFill>
              </a:ln>
              <a:solidFill>
                <a:schemeClr val="accent6">
                  <a:lumMod val="75000"/>
                </a:schemeClr>
              </a:solidFill>
              <a:latin typeface="Arial" pitchFamily="34" charset="0"/>
              <a:cs typeface="Arial" pitchFamily="34" charset="0"/>
            </a:endParaRPr>
          </a:p>
        </p:txBody>
      </p:sp>
      <p:graphicFrame>
        <p:nvGraphicFramePr>
          <p:cNvPr id="7" name="Таблица 6"/>
          <p:cNvGraphicFramePr>
            <a:graphicFrameLocks noGrp="1"/>
          </p:cNvGraphicFramePr>
          <p:nvPr/>
        </p:nvGraphicFramePr>
        <p:xfrm>
          <a:off x="214282" y="3000372"/>
          <a:ext cx="8572560" cy="1500198"/>
        </p:xfrm>
        <a:graphic>
          <a:graphicData uri="http://schemas.openxmlformats.org/drawingml/2006/table">
            <a:tbl>
              <a:tblPr firstRow="1" bandRow="1">
                <a:tableStyleId>{5C22544A-7EE6-4342-B048-85BDC9FD1C3A}</a:tableStyleId>
              </a:tblPr>
              <a:tblGrid>
                <a:gridCol w="8572560"/>
              </a:tblGrid>
              <a:tr h="15001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i="1" dirty="0" smtClean="0">
                          <a:solidFill>
                            <a:srgbClr val="00B050"/>
                          </a:solidFill>
                        </a:rPr>
                        <a:t>M. tuberculosis infected about a third of the world's population,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i="1" dirty="0" smtClean="0">
                          <a:solidFill>
                            <a:srgbClr val="00B050"/>
                          </a:solidFill>
                        </a:rPr>
                        <a:t>and about every second</a:t>
                      </a:r>
                      <a:r>
                        <a:rPr lang="en-US" sz="2400" i="1" baseline="0" dirty="0" smtClean="0">
                          <a:solidFill>
                            <a:srgbClr val="00B050"/>
                          </a:solidFill>
                        </a:rPr>
                        <a:t> </a:t>
                      </a:r>
                      <a:r>
                        <a:rPr lang="en-US" sz="2400" i="1" dirty="0" smtClean="0">
                          <a:solidFill>
                            <a:srgbClr val="00B050"/>
                          </a:solidFill>
                        </a:rPr>
                        <a:t>there is a new case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i="1" dirty="0" smtClean="0">
                          <a:solidFill>
                            <a:srgbClr val="00B050"/>
                          </a:solidFill>
                        </a:rPr>
                        <a:t>of infection</a:t>
                      </a:r>
                      <a:endParaRPr lang="ru-RU" sz="2400" i="1" dirty="0">
                        <a:solidFill>
                          <a:srgbClr val="00B050"/>
                        </a:solidFill>
                      </a:endParaRPr>
                    </a:p>
                  </a:txBody>
                  <a:tcPr>
                    <a:solidFill>
                      <a:schemeClr val="accent6">
                        <a:lumMod val="60000"/>
                        <a:lumOff val="40000"/>
                      </a:schemeClr>
                    </a:solidFill>
                  </a:tcPr>
                </a:tc>
              </a:tr>
            </a:tbl>
          </a:graphicData>
        </a:graphic>
      </p:graphicFrame>
      <p:sp>
        <p:nvSpPr>
          <p:cNvPr id="8" name="AutoShape 6"/>
          <p:cNvSpPr>
            <a:spLocks noChangeArrowheads="1"/>
          </p:cNvSpPr>
          <p:nvPr/>
        </p:nvSpPr>
        <p:spPr bwMode="auto">
          <a:xfrm>
            <a:off x="0" y="285726"/>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2290" name="Picture 2"/>
          <p:cNvPicPr>
            <a:picLocks noChangeAspect="1" noChangeArrowheads="1"/>
          </p:cNvPicPr>
          <p:nvPr/>
        </p:nvPicPr>
        <p:blipFill>
          <a:blip r:embed="rId2"/>
          <a:srcRect/>
          <a:stretch>
            <a:fillRect/>
          </a:stretch>
        </p:blipFill>
        <p:spPr bwMode="auto">
          <a:xfrm>
            <a:off x="6858016" y="3429000"/>
            <a:ext cx="1928826" cy="1785950"/>
          </a:xfrm>
          <a:prstGeom prst="rect">
            <a:avLst/>
          </a:prstGeom>
          <a:noFill/>
          <a:ln w="9525">
            <a:noFill/>
            <a:miter lim="800000"/>
            <a:headEnd/>
            <a:tailEnd/>
          </a:ln>
          <a:effec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Прямоугольник 4"/>
          <p:cNvSpPr/>
          <p:nvPr/>
        </p:nvSpPr>
        <p:spPr>
          <a:xfrm>
            <a:off x="285720" y="214290"/>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C</a:t>
            </a:r>
            <a:r>
              <a:rPr lang="en-US" sz="3200" smtClean="0">
                <a:ln>
                  <a:solidFill>
                    <a:srgbClr val="6600CC"/>
                  </a:solidFill>
                </a:ln>
                <a:solidFill>
                  <a:srgbClr val="0000CC"/>
                </a:solidFill>
                <a:latin typeface="Arial" pitchFamily="34" charset="0"/>
                <a:cs typeface="Arial" pitchFamily="34" charset="0"/>
              </a:rPr>
              <a:t>hoice </a:t>
            </a:r>
            <a:r>
              <a:rPr lang="en-US" sz="3200" dirty="0" smtClean="0">
                <a:ln>
                  <a:solidFill>
                    <a:srgbClr val="6600CC"/>
                  </a:solidFill>
                </a:ln>
                <a:solidFill>
                  <a:srgbClr val="0000CC"/>
                </a:solidFill>
                <a:latin typeface="Arial" pitchFamily="34" charset="0"/>
                <a:cs typeface="Arial" pitchFamily="34" charset="0"/>
              </a:rPr>
              <a:t>of treatment regimen for tuberculosis</a:t>
            </a:r>
            <a:endParaRPr lang="ru-RU" sz="3200" dirty="0">
              <a:ln>
                <a:solidFill>
                  <a:srgbClr val="6600CC"/>
                </a:solidFill>
              </a:ln>
              <a:solidFill>
                <a:srgbClr val="0000CC"/>
              </a:solidFill>
              <a:latin typeface="Arial" pitchFamily="34" charset="0"/>
              <a:cs typeface="Arial" pitchFamily="34" charset="0"/>
            </a:endParaRPr>
          </a:p>
        </p:txBody>
      </p:sp>
      <p:sp>
        <p:nvSpPr>
          <p:cNvPr id="6" name="Прямоугольник 5"/>
          <p:cNvSpPr/>
          <p:nvPr/>
        </p:nvSpPr>
        <p:spPr>
          <a:xfrm>
            <a:off x="214282" y="714357"/>
            <a:ext cx="8643998" cy="5053691"/>
          </a:xfrm>
          <a:prstGeom prst="rect">
            <a:avLst/>
          </a:prstGeom>
          <a:solidFill>
            <a:schemeClr val="accent3">
              <a:lumMod val="20000"/>
              <a:lumOff val="80000"/>
            </a:schemeClr>
          </a:solidFill>
          <a:ln w="38100">
            <a:solidFill>
              <a:schemeClr val="accent6">
                <a:lumMod val="75000"/>
              </a:schemeClr>
            </a:solidFill>
          </a:ln>
          <a:scene3d>
            <a:camera prst="orthographicFront"/>
            <a:lightRig rig="threePt" dir="t"/>
          </a:scene3d>
          <a:sp3d>
            <a:bevelT/>
          </a:sp3d>
        </p:spPr>
        <p:txBody>
          <a:bodyPr wrap="square">
            <a:spAutoFit/>
          </a:bodyPr>
          <a:lstStyle/>
          <a:p>
            <a:pPr marL="571500" indent="-571500" fontAlgn="auto">
              <a:lnSpc>
                <a:spcPct val="70000"/>
              </a:lnSpc>
              <a:spcBef>
                <a:spcPts val="600"/>
              </a:spcBef>
              <a:spcAft>
                <a:spcPts val="0"/>
              </a:spcAft>
              <a:defRPr/>
            </a:pPr>
            <a:r>
              <a:rPr lang="en-US" sz="2400" b="1" dirty="0" smtClean="0">
                <a:ln>
                  <a:solidFill>
                    <a:srgbClr val="653DD5"/>
                  </a:solidFill>
                </a:ln>
                <a:solidFill>
                  <a:srgbClr val="FF0000"/>
                </a:solidFill>
                <a:latin typeface="Arial" pitchFamily="34" charset="0"/>
                <a:cs typeface="Arial" pitchFamily="34" charset="0"/>
              </a:rPr>
              <a:t>All patients with tuberculosis are divided into four groups:</a:t>
            </a:r>
            <a:endParaRPr lang="ru-RU" sz="2400" b="1" dirty="0" smtClean="0">
              <a:ln>
                <a:solidFill>
                  <a:srgbClr val="653DD5"/>
                </a:solidFill>
              </a:ln>
              <a:solidFill>
                <a:srgbClr val="FF000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002060"/>
                </a:solidFill>
                <a:latin typeface="Arial" pitchFamily="34" charset="0"/>
                <a:cs typeface="Arial" pitchFamily="34" charset="0"/>
              </a:rPr>
              <a:t>I.     with newly diagnosed pulmonary tuberculosis (new cases);</a:t>
            </a:r>
            <a:endParaRPr lang="ru-RU" sz="2400" b="1" dirty="0" smtClean="0">
              <a:ln>
                <a:solidFill>
                  <a:srgbClr val="653DD5"/>
                </a:solidFill>
              </a:ln>
              <a:solidFill>
                <a:srgbClr val="00206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7030A0"/>
                </a:solidFill>
                <a:latin typeface="Arial" pitchFamily="34" charset="0"/>
                <a:cs typeface="Arial" pitchFamily="34" charset="0"/>
              </a:rPr>
              <a:t>II.    with recurrence of the disease and those who did not receive the expected effect (positive smear) or were interrupted. At the end of the initial phase of chemotherapy and with a negative smear, the sputum begins the continuation phase. However, when detecting </a:t>
            </a:r>
            <a:r>
              <a:rPr lang="en-US" sz="2400" b="1" dirty="0" err="1" smtClean="0">
                <a:ln>
                  <a:solidFill>
                    <a:srgbClr val="653DD5"/>
                  </a:solidFill>
                </a:ln>
                <a:solidFill>
                  <a:srgbClr val="7030A0"/>
                </a:solidFill>
                <a:latin typeface="Arial" pitchFamily="34" charset="0"/>
                <a:cs typeface="Arial" pitchFamily="34" charset="0"/>
              </a:rPr>
              <a:t>mycobacteria</a:t>
            </a:r>
            <a:r>
              <a:rPr lang="en-US" sz="2400" b="1" dirty="0" smtClean="0">
                <a:ln>
                  <a:solidFill>
                    <a:srgbClr val="653DD5"/>
                  </a:solidFill>
                </a:ln>
                <a:solidFill>
                  <a:srgbClr val="7030A0"/>
                </a:solidFill>
                <a:latin typeface="Arial" pitchFamily="34" charset="0"/>
                <a:cs typeface="Arial" pitchFamily="34" charset="0"/>
              </a:rPr>
              <a:t> in sputum, the initial phase should be extended for another 4 weeks;</a:t>
            </a:r>
            <a:endParaRPr lang="ru-RU" sz="2400" b="1" dirty="0" smtClean="0">
              <a:ln>
                <a:solidFill>
                  <a:srgbClr val="653DD5"/>
                </a:solidFill>
              </a:ln>
              <a:solidFill>
                <a:srgbClr val="7030A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C00000"/>
                </a:solidFill>
                <a:latin typeface="Arial" pitchFamily="34" charset="0"/>
                <a:cs typeface="Arial" pitchFamily="34" charset="0"/>
              </a:rPr>
              <a:t>III.   suffering from pulmonary tuberculosis with limited parenchyma lesions and having negative sputum smears, as well as patients with non-severe </a:t>
            </a:r>
            <a:r>
              <a:rPr lang="en-US" sz="2400" b="1" dirty="0" err="1" smtClean="0">
                <a:ln>
                  <a:solidFill>
                    <a:srgbClr val="653DD5"/>
                  </a:solidFill>
                </a:ln>
                <a:solidFill>
                  <a:srgbClr val="C00000"/>
                </a:solidFill>
                <a:latin typeface="Arial" pitchFamily="34" charset="0"/>
                <a:cs typeface="Arial" pitchFamily="34" charset="0"/>
              </a:rPr>
              <a:t>extrapulmonary</a:t>
            </a:r>
            <a:r>
              <a:rPr lang="en-US" sz="2400" b="1" dirty="0" smtClean="0">
                <a:ln>
                  <a:solidFill>
                    <a:srgbClr val="653DD5"/>
                  </a:solidFill>
                </a:ln>
                <a:solidFill>
                  <a:srgbClr val="C00000"/>
                </a:solidFill>
                <a:latin typeface="Arial" pitchFamily="34" charset="0"/>
                <a:cs typeface="Arial" pitchFamily="34" charset="0"/>
              </a:rPr>
              <a:t> tuberculosis;</a:t>
            </a:r>
            <a:endParaRPr lang="ru-RU" sz="2400" b="1" dirty="0" smtClean="0">
              <a:ln>
                <a:solidFill>
                  <a:srgbClr val="653DD5"/>
                </a:solidFill>
              </a:ln>
              <a:solidFill>
                <a:srgbClr val="C00000"/>
              </a:solidFill>
              <a:latin typeface="Arial" pitchFamily="34" charset="0"/>
              <a:cs typeface="Arial" pitchFamily="34" charset="0"/>
            </a:endParaRPr>
          </a:p>
          <a:p>
            <a:pPr marL="571500" indent="-571500" fontAlgn="auto">
              <a:lnSpc>
                <a:spcPct val="70000"/>
              </a:lnSpc>
              <a:spcBef>
                <a:spcPts val="600"/>
              </a:spcBef>
              <a:spcAft>
                <a:spcPts val="0"/>
              </a:spcAft>
              <a:defRPr/>
            </a:pPr>
            <a:r>
              <a:rPr lang="en-US" sz="2400" b="1" dirty="0" smtClean="0">
                <a:ln>
                  <a:solidFill>
                    <a:srgbClr val="653DD5"/>
                  </a:solidFill>
                </a:ln>
                <a:solidFill>
                  <a:srgbClr val="7030A0"/>
                </a:solidFill>
                <a:latin typeface="Arial" pitchFamily="34" charset="0"/>
                <a:cs typeface="Arial" pitchFamily="34" charset="0"/>
              </a:rPr>
              <a:t>IV.   patients with chronic tuberculosis. The effectiveness of chemotherapy in this category is low. It is necessary to use reserve drugs, the duration of treatment increase.</a:t>
            </a:r>
            <a:endParaRPr lang="ru-RU" sz="2400" b="1" i="1" dirty="0" smtClean="0">
              <a:ln>
                <a:solidFill>
                  <a:srgbClr val="653DD5"/>
                </a:solidFill>
              </a:ln>
              <a:solidFill>
                <a:srgbClr val="7030A0"/>
              </a:solidFill>
              <a:latin typeface="Arial" pitchFamily="34" charset="0"/>
              <a:cs typeface="Arial" pitchFamily="34" charset="0"/>
            </a:endParaRPr>
          </a:p>
        </p:txBody>
      </p:sp>
      <p:sp>
        <p:nvSpPr>
          <p:cNvPr id="8" name="AutoShape 6"/>
          <p:cNvSpPr>
            <a:spLocks noChangeArrowheads="1"/>
          </p:cNvSpPr>
          <p:nvPr/>
        </p:nvSpPr>
        <p:spPr bwMode="auto">
          <a:xfrm>
            <a:off x="0" y="0"/>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3816" name="Group 104"/>
          <p:cNvGraphicFramePr>
            <a:graphicFrameLocks noGrp="1"/>
          </p:cNvGraphicFramePr>
          <p:nvPr>
            <p:ph type="tbl" idx="1"/>
          </p:nvPr>
        </p:nvGraphicFramePr>
        <p:xfrm>
          <a:off x="142844" y="571480"/>
          <a:ext cx="8858312" cy="5747704"/>
        </p:xfrm>
        <a:graphic>
          <a:graphicData uri="http://schemas.openxmlformats.org/drawingml/2006/table">
            <a:tbl>
              <a:tblPr/>
              <a:tblGrid>
                <a:gridCol w="2428892"/>
                <a:gridCol w="6429420"/>
              </a:tblGrid>
              <a:tr h="3603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rPr>
                        <a:t>Group of patients</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Definition</a:t>
                      </a:r>
                      <a:endParaRPr kumimoji="0" lang="en-US" sz="2000" b="1"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r>
              <a:tr h="815975">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The newly diagnosed tuberculosis patient (a "new case")</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has never been treated with anti-TB drugs or who has been treated for less than a month</a:t>
                      </a: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742950">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18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Relapse, recurrence</a:t>
                      </a:r>
                      <a:endParaRPr kumimoji="0" lang="en-US" sz="18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had previously undergone an effective chemotherapy course and who again showed signs of active tuberculosis</a:t>
                      </a: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1198563">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Treatment after an ineffective chemotherapy course</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whose previous course of treatment was ineffective (</a:t>
                      </a:r>
                      <a:r>
                        <a:rPr kumimoji="0" lang="en-US" sz="2000" b="0" i="0" u="none" strike="noStrike" cap="none" normalizeH="0" baseline="0" dirty="0" err="1" smtClean="0">
                          <a:ln>
                            <a:noFill/>
                          </a:ln>
                          <a:solidFill>
                            <a:schemeClr val="folHlink"/>
                          </a:solidFill>
                          <a:effectLst/>
                          <a:latin typeface="Times New Roman" pitchFamily="18" charset="0"/>
                          <a:ea typeface="Times New Roman" pitchFamily="18" charset="0"/>
                          <a:cs typeface="Tahoma" pitchFamily="34" charset="0"/>
                        </a:rPr>
                        <a:t>bacteriovenous</a:t>
                      </a: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infection, determined by any method at the 5th month or later, or the ineffectiveness of the course was confirmed </a:t>
                      </a:r>
                      <a:r>
                        <a:rPr kumimoji="0" lang="en-US" sz="2000" b="0" i="0" u="none" strike="noStrike" cap="none" normalizeH="0" baseline="0" dirty="0" err="1" smtClean="0">
                          <a:ln>
                            <a:noFill/>
                          </a:ln>
                          <a:solidFill>
                            <a:schemeClr val="folHlink"/>
                          </a:solidFill>
                          <a:effectLst/>
                          <a:latin typeface="Times New Roman" pitchFamily="18" charset="0"/>
                          <a:ea typeface="Times New Roman" pitchFamily="18" charset="0"/>
                          <a:cs typeface="Tahoma" pitchFamily="34" charset="0"/>
                        </a:rPr>
                        <a:t>clinico</a:t>
                      </a: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-radiological)</a:t>
                      </a: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590550">
                <a:tc>
                  <a:txBody>
                    <a:bodyPr/>
                    <a:lstStyle/>
                    <a:p>
                      <a:pPr marL="0" marR="0" lvl="0" indent="0" algn="l" defTabSz="914400" rtl="0" eaLnBrk="1" fontAlgn="base" latinLnBrk="0" hangingPunct="1">
                        <a:lnSpc>
                          <a:spcPct val="70000"/>
                        </a:lnSpc>
                        <a:spcBef>
                          <a:spcPct val="0"/>
                        </a:spcBef>
                        <a:spcAft>
                          <a:spcPct val="0"/>
                        </a:spcAft>
                        <a:buClrTx/>
                        <a:buSzTx/>
                        <a:buFontTx/>
                        <a:buNone/>
                        <a:tabLst>
                          <a:tab pos="0" algn="l"/>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Treatment after discontinuation of chemotherapy</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resumed the course of chemotherapy after the interruption of treatment for a period of 2 months or more</a:t>
                      </a: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976313">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Transferred patient to continue treatment</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A patient who came from another administrative territory or other department where he started a course of chemotherapy registered for the continuation of treatment and for which there is relevant information</a:t>
                      </a: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757238">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18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Other</a:t>
                      </a:r>
                      <a:endParaRPr kumimoji="0" lang="en-US" sz="18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Patients on whom a decision is made to conduct a course of chemotherapy, but which do not meet the definitions for other groups of patients</a:t>
                      </a: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bl>
          </a:graphicData>
        </a:graphic>
      </p:graphicFrame>
      <p:sp>
        <p:nvSpPr>
          <p:cNvPr id="6" name="Прямоугольник 5"/>
          <p:cNvSpPr/>
          <p:nvPr/>
        </p:nvSpPr>
        <p:spPr>
          <a:xfrm>
            <a:off x="428596" y="71414"/>
            <a:ext cx="8572560" cy="44428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chemeClr val="accent1">
                <a:lumMod val="75000"/>
              </a:schemeClr>
            </a:solidFill>
          </a:ln>
          <a:scene3d>
            <a:camera prst="orthographicFront"/>
            <a:lightRig rig="threePt" dir="t"/>
          </a:scene3d>
          <a:sp3d>
            <a:bevelT/>
          </a:sp3d>
        </p:spPr>
        <p:txBody>
          <a:bodyPr wrap="square">
            <a:spAutoFit/>
          </a:bodyPr>
          <a:lstStyle/>
          <a:p>
            <a:pPr algn="r">
              <a:lnSpc>
                <a:spcPct val="70000"/>
              </a:lnSpc>
              <a:defRPr/>
            </a:pPr>
            <a:r>
              <a:rPr lang="en-US" sz="3200" dirty="0" smtClean="0">
                <a:ln>
                  <a:solidFill>
                    <a:srgbClr val="6600CC"/>
                  </a:solidFill>
                </a:ln>
                <a:solidFill>
                  <a:srgbClr val="0000CC"/>
                </a:solidFill>
                <a:latin typeface="Arial" pitchFamily="34" charset="0"/>
                <a:cs typeface="Arial" pitchFamily="34" charset="0"/>
              </a:rPr>
              <a:t>Choice of the regimen of tuberculosis</a:t>
            </a:r>
            <a:endParaRPr lang="ru-RU" sz="3200" dirty="0">
              <a:ln>
                <a:solidFill>
                  <a:srgbClr val="6600CC"/>
                </a:solidFill>
              </a:ln>
              <a:solidFill>
                <a:srgbClr val="0000CC"/>
              </a:solidFill>
              <a:latin typeface="Arial" pitchFamily="34" charset="0"/>
              <a:cs typeface="Arial" pitchFamily="34" charset="0"/>
            </a:endParaRPr>
          </a:p>
        </p:txBody>
      </p:sp>
      <p:sp>
        <p:nvSpPr>
          <p:cNvPr id="10" name="AutoShape 6"/>
          <p:cNvSpPr>
            <a:spLocks noChangeArrowheads="1"/>
          </p:cNvSpPr>
          <p:nvPr/>
        </p:nvSpPr>
        <p:spPr bwMode="auto">
          <a:xfrm>
            <a:off x="0" y="71436"/>
            <a:ext cx="9001156"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spd="med">
    <p:spli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Номер слайда 5"/>
          <p:cNvSpPr>
            <a:spLocks noGrp="1"/>
          </p:cNvSpPr>
          <p:nvPr>
            <p:ph type="sldNum" sz="quarter" idx="12"/>
          </p:nvPr>
        </p:nvSpPr>
        <p:spPr/>
        <p:txBody>
          <a:bodyPr/>
          <a:lstStyle/>
          <a:p>
            <a:fld id="{AE29B8C2-6060-4D92-9682-9F3B47DA127C}" type="slidenum">
              <a:rPr lang="ru-RU"/>
              <a:pPr/>
              <a:t>42</a:t>
            </a:fld>
            <a:endParaRPr lang="ru-RU"/>
          </a:p>
        </p:txBody>
      </p:sp>
      <p:sp>
        <p:nvSpPr>
          <p:cNvPr id="245762" name="Rectangle 2"/>
          <p:cNvSpPr>
            <a:spLocks noGrp="1" noChangeArrowheads="1"/>
          </p:cNvSpPr>
          <p:nvPr>
            <p:ph type="title"/>
          </p:nvPr>
        </p:nvSpPr>
        <p:spPr>
          <a:xfrm>
            <a:off x="142844" y="0"/>
            <a:ext cx="9001156" cy="720725"/>
          </a:xfrm>
          <a:solidFill>
            <a:schemeClr val="accent6">
              <a:lumMod val="60000"/>
              <a:lumOff val="40000"/>
            </a:schemeClr>
          </a:solidFill>
        </p:spPr>
        <p:txBody>
          <a:bodyPr/>
          <a:lstStyle/>
          <a:p>
            <a:r>
              <a:rPr lang="en-US" sz="3200" b="1" dirty="0" smtClean="0">
                <a:solidFill>
                  <a:srgbClr val="FF0000"/>
                </a:solidFill>
              </a:rPr>
              <a:t>Regimen of chemotherapy</a:t>
            </a:r>
            <a:r>
              <a:rPr lang="ru-RU" sz="3200" b="1" dirty="0" smtClean="0">
                <a:solidFill>
                  <a:srgbClr val="FF0000"/>
                </a:solidFill>
              </a:rPr>
              <a:t>/</a:t>
            </a:r>
            <a:r>
              <a:rPr lang="en-US" sz="3200" b="1" dirty="0" smtClean="0">
                <a:solidFill>
                  <a:srgbClr val="FF0000"/>
                </a:solidFill>
              </a:rPr>
              <a:t>group of patients</a:t>
            </a:r>
            <a:endParaRPr lang="ru-RU" sz="3200" b="1" dirty="0">
              <a:solidFill>
                <a:srgbClr val="FF0000"/>
              </a:solidFill>
            </a:endParaRPr>
          </a:p>
        </p:txBody>
      </p:sp>
      <p:graphicFrame>
        <p:nvGraphicFramePr>
          <p:cNvPr id="245836" name="Group 76"/>
          <p:cNvGraphicFramePr>
            <a:graphicFrameLocks noGrp="1"/>
          </p:cNvGraphicFramePr>
          <p:nvPr>
            <p:ph type="tbl" idx="1"/>
          </p:nvPr>
        </p:nvGraphicFramePr>
        <p:xfrm>
          <a:off x="214282" y="642918"/>
          <a:ext cx="8786874" cy="5883910"/>
        </p:xfrm>
        <a:graphic>
          <a:graphicData uri="http://schemas.openxmlformats.org/drawingml/2006/table">
            <a:tbl>
              <a:tblPr/>
              <a:tblGrid>
                <a:gridCol w="1420812"/>
                <a:gridCol w="7366062"/>
              </a:tblGrid>
              <a:tr h="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Regimen</a:t>
                      </a:r>
                      <a:endParaRPr kumimoji="0" lang="en-US" sz="2000" b="0" i="0" u="none" strike="noStrike" cap="none" normalizeH="0" baseline="0" dirty="0" smtClean="0">
                        <a:ln>
                          <a:noFill/>
                        </a:ln>
                        <a:solidFill>
                          <a:srgbClr val="996600"/>
                        </a:solidFill>
                        <a:effectLst/>
                        <a:latin typeface="Tahoma" pitchFamily="34"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Group of patients</a:t>
                      </a:r>
                      <a:endParaRPr kumimoji="0" lang="en-US" sz="2000" b="0" i="0" u="none" strike="noStrike" cap="none" normalizeH="0" baseline="0" dirty="0" smtClean="0">
                        <a:ln>
                          <a:noFill/>
                        </a:ln>
                        <a:solidFill>
                          <a:srgbClr val="996600"/>
                        </a:solidFill>
                        <a:effectLst/>
                        <a:latin typeface="Tahoma" pitchFamily="34"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r>
              <a:tr h="2247900">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1, 3</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tab pos="393700" algn="l"/>
                        </a:tabLst>
                      </a:pPr>
                      <a:r>
                        <a:rPr kumimoji="0" lang="en-US" sz="2000" b="0" i="0" u="sng"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Regimen 1 appoint: </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newly diagnosed patient with pulmonary TB: - with positive sputum microscopy;</a:t>
                      </a:r>
                    </a:p>
                    <a:p>
                      <a:pPr marL="342900" marR="0" lvl="0" indent="-342900" algn="l" defTabSz="914400" rtl="0" eaLnBrk="1" fontAlgn="base" latinLnBrk="0" hangingPunct="1">
                        <a:lnSpc>
                          <a:spcPct val="70000"/>
                        </a:lnSpc>
                        <a:spcBef>
                          <a:spcPct val="0"/>
                        </a:spcBef>
                        <a:spcAft>
                          <a:spcPct val="0"/>
                        </a:spcAft>
                        <a:buClrTx/>
                        <a:buSzTx/>
                        <a:buFontTx/>
                        <a:buChar char="-"/>
                        <a:tabLst>
                          <a:tab pos="393700" algn="l"/>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with a negative result of sputum microscopy, but with a common process attributed by the doctor to "severe cases of the disease";</a:t>
                      </a:r>
                    </a:p>
                    <a:p>
                      <a:pPr marL="342900" marR="0" lvl="0" indent="-342900" algn="l" defTabSz="914400" rtl="0" eaLnBrk="1" fontAlgn="base" latinLnBrk="0" hangingPunct="1">
                        <a:lnSpc>
                          <a:spcPct val="70000"/>
                        </a:lnSpc>
                        <a:spcBef>
                          <a:spcPct val="0"/>
                        </a:spcBef>
                        <a:spcAft>
                          <a:spcPct val="0"/>
                        </a:spcAft>
                        <a:buClrTx/>
                        <a:buSzTx/>
                        <a:buFontTx/>
                        <a:buChar char="-"/>
                        <a:tabLst>
                          <a:tab pos="393700" algn="l"/>
                        </a:tabLst>
                      </a:pP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extrapulmonary</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tuberculosis attributable to "serious diseases".</a:t>
                      </a:r>
                    </a:p>
                    <a:p>
                      <a:pPr marL="342900" marR="0" lvl="0" indent="-342900" algn="l" defTabSz="914400" rtl="0" eaLnBrk="1" fontAlgn="base" latinLnBrk="0" hangingPunct="1">
                        <a:lnSpc>
                          <a:spcPct val="70000"/>
                        </a:lnSpc>
                        <a:spcBef>
                          <a:spcPct val="0"/>
                        </a:spcBef>
                        <a:spcAft>
                          <a:spcPct val="0"/>
                        </a:spcAft>
                        <a:buClrTx/>
                        <a:buSzTx/>
                        <a:buFontTx/>
                        <a:buNone/>
                        <a:tabLst>
                          <a:tab pos="393700" algn="l"/>
                        </a:tabLst>
                      </a:pPr>
                      <a:r>
                        <a:rPr kumimoji="0" lang="en-US" sz="2000" b="0" i="0" u="sng"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Regimen 3 appoint: </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patients with newly diagnosed limited, uncomplicated pulmonary tuberculosis with negative sputum microscopy;</a:t>
                      </a:r>
                    </a:p>
                    <a:p>
                      <a:pPr marL="342900" marR="0" lvl="0" indent="-342900" algn="l" defTabSz="914400" rtl="0" eaLnBrk="1" fontAlgn="base" latinLnBrk="0" hangingPunct="1">
                        <a:lnSpc>
                          <a:spcPct val="70000"/>
                        </a:lnSpc>
                        <a:spcBef>
                          <a:spcPct val="0"/>
                        </a:spcBef>
                        <a:spcAft>
                          <a:spcPct val="0"/>
                        </a:spcAft>
                        <a:buClrTx/>
                        <a:buSzTx/>
                        <a:buFontTx/>
                        <a:buNone/>
                        <a:tabLst>
                          <a:tab pos="393700" algn="l"/>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patients with newly diagnosed uncomplicated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extrapulmonary</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tuberculosis.</a:t>
                      </a: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r h="993775">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2А</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Patients with a second course of chemotherapy ("relapse," "treatment after an ineffective course of chemotherapy," "treatment after discontinuation of chemotherapy," "others"), when the patient retains sensitivity to the drugs of the main series or at low risk of drug resistance MT.</a:t>
                      </a: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r h="568325">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2Б</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Assign with a high risk of drug resistance of mycobacterium tuberculosis before receiving the results of a microbiological study.</a:t>
                      </a: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r h="946150">
                <a:tc>
                  <a:txBody>
                    <a:bodyPr/>
                    <a:lstStyle/>
                    <a:p>
                      <a:pPr marL="342900" marR="0" lvl="0" indent="-342900" algn="l" defTabSz="914400" rtl="0" eaLnBrk="1" fontAlgn="base" latinLnBrk="0" hangingPunct="1">
                        <a:lnSpc>
                          <a:spcPct val="70000"/>
                        </a:lnSpc>
                        <a:spcBef>
                          <a:spcPct val="0"/>
                        </a:spcBef>
                        <a:spcAft>
                          <a:spcPct val="0"/>
                        </a:spcAft>
                        <a:buClrTx/>
                        <a:buSzTx/>
                        <a:buFontTx/>
                        <a:buNone/>
                        <a:tabLst/>
                      </a:pPr>
                      <a:r>
                        <a:rPr kumimoji="0" lang="en-US" sz="20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Regimen 4</a:t>
                      </a:r>
                    </a:p>
                  </a:txBody>
                  <a:tcP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Assign TB patients with tuberculosis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mycobacteria</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resistant to at least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isoniazid</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and </a:t>
                      </a:r>
                      <a:r>
                        <a:rPr kumimoji="0" lang="en-US" sz="20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rifampicin</a:t>
                      </a:r>
                      <a:r>
                        <a:rPr kumimoji="0" lang="en-US" sz="20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the same time (multiple drug resistance).</a:t>
                      </a:r>
                    </a:p>
                  </a:txBody>
                  <a:tcP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6">
                        <a:lumMod val="20000"/>
                        <a:lumOff val="80000"/>
                      </a:schemeClr>
                    </a:solidFill>
                  </a:tcPr>
                </a:tc>
              </a:tr>
            </a:tbl>
          </a:graphicData>
        </a:graphic>
      </p:graphicFrame>
      <p:sp>
        <p:nvSpPr>
          <p:cNvPr id="6" name="AutoShape 6"/>
          <p:cNvSpPr>
            <a:spLocks noChangeArrowheads="1"/>
          </p:cNvSpPr>
          <p:nvPr/>
        </p:nvSpPr>
        <p:spPr bwMode="auto">
          <a:xfrm>
            <a:off x="71438" y="0"/>
            <a:ext cx="892971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spd="med">
    <p:spli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785786" y="214290"/>
            <a:ext cx="8072494" cy="1000132"/>
          </a:xfrm>
          <a:solidFill>
            <a:schemeClr val="accent6">
              <a:lumMod val="20000"/>
              <a:lumOff val="80000"/>
            </a:schemeClr>
          </a:solidFill>
        </p:spPr>
        <p:txBody>
          <a:bodyPr>
            <a:normAutofit/>
          </a:bodyPr>
          <a:lstStyle/>
          <a:p>
            <a:pPr>
              <a:lnSpc>
                <a:spcPct val="70000"/>
              </a:lnSpc>
            </a:pPr>
            <a:r>
              <a:rPr lang="en-US" sz="3600" b="1" dirty="0" smtClean="0">
                <a:solidFill>
                  <a:srgbClr val="C00000"/>
                </a:solidFill>
                <a:latin typeface="Arial" pitchFamily="34" charset="0"/>
                <a:cs typeface="Arial" pitchFamily="34" charset="0"/>
              </a:rPr>
              <a:t>Basic </a:t>
            </a:r>
            <a:r>
              <a:rPr lang="en-US" sz="3600" b="1" dirty="0" err="1" smtClean="0">
                <a:solidFill>
                  <a:srgbClr val="C00000"/>
                </a:solidFill>
                <a:latin typeface="Arial" pitchFamily="34" charset="0"/>
                <a:cs typeface="Arial" pitchFamily="34" charset="0"/>
              </a:rPr>
              <a:t>antituberculous</a:t>
            </a:r>
            <a:r>
              <a:rPr lang="en-US" sz="3600" b="1" dirty="0" smtClean="0">
                <a:solidFill>
                  <a:srgbClr val="C00000"/>
                </a:solidFill>
                <a:latin typeface="Arial" pitchFamily="34" charset="0"/>
                <a:cs typeface="Arial" pitchFamily="34" charset="0"/>
              </a:rPr>
              <a:t> drugs</a:t>
            </a:r>
            <a:endParaRPr lang="ru-RU" sz="3600" b="1" dirty="0">
              <a:solidFill>
                <a:srgbClr val="C00000"/>
              </a:solidFill>
              <a:latin typeface="Arial" pitchFamily="34" charset="0"/>
              <a:cs typeface="Arial" pitchFamily="34" charset="0"/>
            </a:endParaRPr>
          </a:p>
        </p:txBody>
      </p:sp>
      <p:graphicFrame>
        <p:nvGraphicFramePr>
          <p:cNvPr id="257198" name="Group 174"/>
          <p:cNvGraphicFramePr>
            <a:graphicFrameLocks noGrp="1"/>
          </p:cNvGraphicFramePr>
          <p:nvPr>
            <p:ph type="tbl" idx="1"/>
          </p:nvPr>
        </p:nvGraphicFramePr>
        <p:xfrm>
          <a:off x="214282" y="1142984"/>
          <a:ext cx="8675687" cy="5603758"/>
        </p:xfrm>
        <a:graphic>
          <a:graphicData uri="http://schemas.openxmlformats.org/drawingml/2006/table">
            <a:tbl>
              <a:tblPr/>
              <a:tblGrid>
                <a:gridCol w="2587364"/>
                <a:gridCol w="2484734"/>
                <a:gridCol w="1569551"/>
                <a:gridCol w="2034038"/>
              </a:tblGrid>
              <a:tr h="669446">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Basic </a:t>
                      </a:r>
                      <a:r>
                        <a:rPr kumimoji="0" lang="en-US" sz="2000" b="1" i="0" u="none" strike="noStrike" cap="none" normalizeH="0" baseline="0" dirty="0" err="1" smtClean="0">
                          <a:ln>
                            <a:noFill/>
                          </a:ln>
                          <a:solidFill>
                            <a:srgbClr val="996600"/>
                          </a:solidFill>
                          <a:effectLst/>
                          <a:latin typeface="Tahoma" pitchFamily="34" charset="0"/>
                          <a:ea typeface="Times New Roman" pitchFamily="18" charset="0"/>
                          <a:cs typeface="Tahoma" pitchFamily="34" charset="0"/>
                        </a:rPr>
                        <a:t>antituberculous</a:t>
                      </a: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 drugs</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Type of action</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Recommended dose (mg/kg)</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254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hMerge="1">
                  <a:txBody>
                    <a:bodyPr/>
                    <a:lstStyle/>
                    <a:p>
                      <a:endParaRPr lang="ru-RU"/>
                    </a:p>
                  </a:txBody>
                  <a:tcPr/>
                </a:tc>
              </a:tr>
              <a:tr h="744335">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Daily</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96600"/>
                          </a:solidFill>
                          <a:effectLst/>
                          <a:latin typeface="Tahoma" pitchFamily="34" charset="0"/>
                          <a:ea typeface="Times New Roman" pitchFamily="18" charset="0"/>
                          <a:cs typeface="Tahoma" pitchFamily="34" charset="0"/>
                        </a:rPr>
                        <a:t>Three times a week</a:t>
                      </a:r>
                      <a:endParaRPr kumimoji="0" lang="en-US" sz="2000" b="0" i="0" u="none" strike="noStrike" cap="none" normalizeH="0" baseline="0" dirty="0" smtClean="0">
                        <a:ln>
                          <a:noFill/>
                        </a:ln>
                        <a:solidFill>
                          <a:srgbClr val="996600"/>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99"/>
                    </a:solidFill>
                  </a:tcPr>
                </a:tc>
              </a:tr>
              <a:tr h="700992">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Isoniazide</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H</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300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5-10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(8--12)</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760119">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Rifampicin</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R</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50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300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10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(8--12)</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(8--12)</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819246">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Pyrazinamide</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Z</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400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25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(20–30)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35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(30–40)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807122">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Streptomycin (</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S</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g</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Bactericidal</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15</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(12–18)</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15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(12–18)</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r h="1070904">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1"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Ethambutol</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en-GB"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E</a:t>
                      </a:r>
                      <a:r>
                        <a:rPr kumimoji="0" lang="en-US"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a:t>
                      </a:r>
                      <a:r>
                        <a:rPr kumimoji="0" lang="ru-RU" sz="2400" b="1"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                     </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100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r>
                        <a:rPr kumimoji="0" lang="ru-RU"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 400 </a:t>
                      </a:r>
                      <a:r>
                        <a:rPr kumimoji="0" lang="en-US" sz="2400" b="1"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rPr>
                        <a:t>mg</a:t>
                      </a:r>
                    </a:p>
                  </a:txBody>
                  <a:tcPr anchor="ctr" horzOverflow="overflow">
                    <a:lnL w="254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err="1" smtClean="0">
                          <a:ln>
                            <a:noFill/>
                          </a:ln>
                          <a:solidFill>
                            <a:schemeClr val="folHlink"/>
                          </a:solidFill>
                          <a:effectLst/>
                          <a:latin typeface="Tahoma" pitchFamily="34" charset="0"/>
                          <a:ea typeface="Times New Roman" pitchFamily="18" charset="0"/>
                          <a:cs typeface="Tahoma" pitchFamily="34" charset="0"/>
                        </a:rPr>
                        <a:t>Bacteriostatic</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15</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smtClean="0">
                          <a:ln>
                            <a:noFill/>
                          </a:ln>
                          <a:solidFill>
                            <a:schemeClr val="folHlink"/>
                          </a:solidFill>
                          <a:effectLst/>
                          <a:latin typeface="Tahoma" pitchFamily="34" charset="0"/>
                          <a:ea typeface="Times New Roman" pitchFamily="18" charset="0"/>
                          <a:cs typeface="Tahoma" pitchFamily="34" charset="0"/>
                        </a:rPr>
                        <a:t>(15–20)</a:t>
                      </a:r>
                      <a:endParaRPr kumimoji="0" lang="en-US" sz="2400" b="0" i="0" u="none" strike="noStrike" cap="none" normalizeH="0" baseline="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30</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70000"/>
                        </a:lnSpc>
                        <a:spcBef>
                          <a:spcPct val="0"/>
                        </a:spcBef>
                        <a:spcAft>
                          <a:spcPct val="0"/>
                        </a:spcAft>
                        <a:buClrTx/>
                        <a:buSzTx/>
                        <a:buFontTx/>
                        <a:buNone/>
                        <a:tabLst/>
                      </a:pPr>
                      <a:r>
                        <a:rPr kumimoji="0" lang="en-US" sz="2400" b="0" i="0" u="none" strike="noStrike" cap="none" normalizeH="0" baseline="0" dirty="0" smtClean="0">
                          <a:ln>
                            <a:noFill/>
                          </a:ln>
                          <a:solidFill>
                            <a:schemeClr val="folHlink"/>
                          </a:solidFill>
                          <a:effectLst/>
                          <a:latin typeface="Tahoma" pitchFamily="34" charset="0"/>
                          <a:ea typeface="Times New Roman" pitchFamily="18" charset="0"/>
                          <a:cs typeface="Tahoma" pitchFamily="34" charset="0"/>
                        </a:rPr>
                        <a:t>(25–35)</a:t>
                      </a:r>
                      <a:endParaRPr kumimoji="0" lang="en-US" sz="2400" b="0" i="0" u="none" strike="noStrike" cap="none" normalizeH="0" baseline="0" dirty="0" smtClean="0">
                        <a:ln>
                          <a:noFill/>
                        </a:ln>
                        <a:solidFill>
                          <a:schemeClr val="folHlink"/>
                        </a:solidFill>
                        <a:effectLst/>
                        <a:latin typeface="Times New Roman" pitchFamily="18" charset="0"/>
                        <a:ea typeface="Times New Roman" pitchFamily="18" charset="0"/>
                        <a:cs typeface="Tahoma" pitchFamily="34" charset="0"/>
                      </a:endParaRPr>
                    </a:p>
                  </a:txBody>
                  <a:tcPr anchor="ctr" horzOverflow="overflow">
                    <a:lnL w="12700" cap="flat" cmpd="sng" algn="ctr">
                      <a:solidFill>
                        <a:srgbClr val="000000"/>
                      </a:solidFill>
                      <a:prstDash val="solid"/>
                      <a:round/>
                      <a:headEnd type="none" w="sm" len="sm"/>
                      <a:tailEnd type="none" w="sm" len="sm"/>
                    </a:lnL>
                    <a:lnR w="254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0000"/>
                      </a:solidFill>
                      <a:prstDash val="solid"/>
                      <a:round/>
                      <a:headEnd type="none" w="sm" len="sm"/>
                      <a:tailEnd type="none" w="sm" len="sm"/>
                    </a:lnB>
                    <a:lnTlToBr>
                      <a:noFill/>
                    </a:lnTlToBr>
                    <a:lnBlToTr>
                      <a:noFill/>
                    </a:lnBlToTr>
                    <a:solidFill>
                      <a:schemeClr val="accent3">
                        <a:lumMod val="20000"/>
                        <a:lumOff val="80000"/>
                      </a:schemeClr>
                    </a:solidFill>
                  </a:tcPr>
                </a:tc>
              </a:tr>
            </a:tbl>
          </a:graphicData>
        </a:graphic>
      </p:graphicFrame>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spd="med">
    <p:spli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44</a:t>
            </a:fld>
            <a:endParaRPr lang="ru-RU"/>
          </a:p>
        </p:txBody>
      </p:sp>
      <p:sp>
        <p:nvSpPr>
          <p:cNvPr id="212994" name="Rectangle 2"/>
          <p:cNvSpPr>
            <a:spLocks noGrp="1" noChangeArrowheads="1"/>
          </p:cNvSpPr>
          <p:nvPr>
            <p:ph type="title"/>
          </p:nvPr>
        </p:nvSpPr>
        <p:spPr>
          <a:xfrm>
            <a:off x="214282" y="142852"/>
            <a:ext cx="8634418" cy="1223962"/>
          </a:xfrm>
          <a:solidFill>
            <a:schemeClr val="accent6">
              <a:lumMod val="20000"/>
              <a:lumOff val="80000"/>
            </a:schemeClr>
          </a:solidFill>
        </p:spPr>
        <p:txBody>
          <a:bodyPr/>
          <a:lstStyle/>
          <a:p>
            <a:pPr>
              <a:lnSpc>
                <a:spcPct val="70000"/>
              </a:lnSpc>
            </a:pPr>
            <a:r>
              <a:rPr lang="ru-RU" sz="4000" b="1" dirty="0">
                <a:solidFill>
                  <a:srgbClr val="C00000"/>
                </a:solidFill>
              </a:rPr>
              <a:t>Противотуберкулезные препараты </a:t>
            </a:r>
            <a:r>
              <a:rPr lang="ru-RU" sz="4000" b="1" dirty="0" smtClean="0">
                <a:solidFill>
                  <a:srgbClr val="C00000"/>
                </a:solidFill>
              </a:rPr>
              <a:t/>
            </a:r>
            <a:br>
              <a:rPr lang="ru-RU" sz="4000" b="1" dirty="0" smtClean="0">
                <a:solidFill>
                  <a:srgbClr val="C00000"/>
                </a:solidFill>
              </a:rPr>
            </a:br>
            <a:r>
              <a:rPr lang="ru-RU" sz="4000" b="1" dirty="0" smtClean="0">
                <a:solidFill>
                  <a:srgbClr val="C00000"/>
                </a:solidFill>
              </a:rPr>
              <a:t>2-го </a:t>
            </a:r>
            <a:r>
              <a:rPr lang="ru-RU" sz="4000" b="1" dirty="0">
                <a:solidFill>
                  <a:srgbClr val="C00000"/>
                </a:solidFill>
              </a:rPr>
              <a:t>ряда</a:t>
            </a:r>
            <a:endParaRPr lang="en-US" sz="4000" b="1" dirty="0">
              <a:solidFill>
                <a:srgbClr val="C00000"/>
              </a:solidFill>
            </a:endParaRPr>
          </a:p>
        </p:txBody>
      </p:sp>
      <p:sp>
        <p:nvSpPr>
          <p:cNvPr id="212995" name="Rectangle 3"/>
          <p:cNvSpPr>
            <a:spLocks noGrp="1" noChangeArrowheads="1"/>
          </p:cNvSpPr>
          <p:nvPr>
            <p:ph type="body" idx="1"/>
          </p:nvPr>
        </p:nvSpPr>
        <p:spPr>
          <a:xfrm>
            <a:off x="214282" y="1357298"/>
            <a:ext cx="8643998" cy="5214974"/>
          </a:xfrm>
          <a:solidFill>
            <a:schemeClr val="accent3">
              <a:lumMod val="20000"/>
              <a:lumOff val="80000"/>
            </a:schemeClr>
          </a:solidFill>
        </p:spPr>
        <p:txBody>
          <a:bodyPr>
            <a:noAutofit/>
          </a:bodyPr>
          <a:lstStyle/>
          <a:p>
            <a:pPr>
              <a:lnSpc>
                <a:spcPct val="80000"/>
              </a:lnSpc>
              <a:spcBef>
                <a:spcPts val="0"/>
              </a:spcBef>
            </a:pPr>
            <a:r>
              <a:rPr lang="ru-RU" sz="2800" b="1" i="1" dirty="0">
                <a:solidFill>
                  <a:schemeClr val="accent3">
                    <a:lumMod val="50000"/>
                  </a:schemeClr>
                </a:solidFill>
              </a:rPr>
              <a:t>менее </a:t>
            </a:r>
            <a:r>
              <a:rPr lang="ru-RU" sz="2800" b="1" i="1" dirty="0" smtClean="0">
                <a:solidFill>
                  <a:schemeClr val="accent3">
                    <a:lumMod val="50000"/>
                  </a:schemeClr>
                </a:solidFill>
              </a:rPr>
              <a:t>эффективны и дороже, </a:t>
            </a:r>
            <a:r>
              <a:rPr lang="ru-RU" sz="2800" b="1" i="1" dirty="0">
                <a:solidFill>
                  <a:schemeClr val="accent3">
                    <a:lumMod val="50000"/>
                  </a:schemeClr>
                </a:solidFill>
              </a:rPr>
              <a:t>чем </a:t>
            </a:r>
            <a:r>
              <a:rPr lang="ru-RU" sz="2800" b="1" i="1" dirty="0" err="1">
                <a:solidFill>
                  <a:schemeClr val="accent3">
                    <a:lumMod val="50000"/>
                  </a:schemeClr>
                </a:solidFill>
              </a:rPr>
              <a:t>ПТП</a:t>
            </a:r>
            <a:r>
              <a:rPr lang="ru-RU" sz="2800" b="1" i="1" dirty="0">
                <a:solidFill>
                  <a:schemeClr val="accent3">
                    <a:lumMod val="50000"/>
                  </a:schemeClr>
                </a:solidFill>
              </a:rPr>
              <a:t> 1-го ряда</a:t>
            </a:r>
          </a:p>
          <a:p>
            <a:pPr>
              <a:lnSpc>
                <a:spcPct val="80000"/>
              </a:lnSpc>
              <a:spcBef>
                <a:spcPts val="0"/>
              </a:spcBef>
            </a:pPr>
            <a:r>
              <a:rPr lang="ru-RU" sz="2800" b="1" i="1" dirty="0">
                <a:solidFill>
                  <a:schemeClr val="accent3">
                    <a:lumMod val="50000"/>
                  </a:schemeClr>
                </a:solidFill>
              </a:rPr>
              <a:t>большее количество </a:t>
            </a:r>
            <a:r>
              <a:rPr lang="ru-RU" sz="2800" b="1" i="1" dirty="0" err="1">
                <a:solidFill>
                  <a:schemeClr val="accent3">
                    <a:lumMod val="50000"/>
                  </a:schemeClr>
                </a:solidFill>
              </a:rPr>
              <a:t>ПТП</a:t>
            </a:r>
            <a:r>
              <a:rPr lang="ru-RU" sz="2800" b="1" i="1" dirty="0">
                <a:solidFill>
                  <a:schemeClr val="accent3">
                    <a:lumMod val="50000"/>
                  </a:schemeClr>
                </a:solidFill>
              </a:rPr>
              <a:t> необходимо на более длительное </a:t>
            </a:r>
            <a:r>
              <a:rPr lang="ru-RU" sz="2800" b="1" i="1" dirty="0" smtClean="0">
                <a:solidFill>
                  <a:schemeClr val="accent3">
                    <a:lumMod val="50000"/>
                  </a:schemeClr>
                </a:solidFill>
              </a:rPr>
              <a:t>время</a:t>
            </a:r>
          </a:p>
          <a:p>
            <a:pPr>
              <a:lnSpc>
                <a:spcPct val="80000"/>
              </a:lnSpc>
              <a:spcBef>
                <a:spcPts val="0"/>
              </a:spcBef>
            </a:pPr>
            <a:r>
              <a:rPr lang="ru-RU" sz="2800" b="1" i="1" dirty="0" smtClean="0">
                <a:solidFill>
                  <a:schemeClr val="accent3">
                    <a:lumMod val="50000"/>
                  </a:schemeClr>
                </a:solidFill>
              </a:rPr>
              <a:t>они вызывают много побочных реакций </a:t>
            </a:r>
          </a:p>
          <a:p>
            <a:pPr>
              <a:lnSpc>
                <a:spcPct val="80000"/>
              </a:lnSpc>
              <a:spcBef>
                <a:spcPts val="0"/>
              </a:spcBef>
              <a:buNone/>
            </a:pPr>
            <a:r>
              <a:rPr lang="ru-RU" sz="2800" b="1" dirty="0" smtClean="0">
                <a:solidFill>
                  <a:srgbClr val="002060"/>
                </a:solidFill>
                <a:latin typeface="Arial" pitchFamily="34" charset="0"/>
                <a:cs typeface="Arial" pitchFamily="34" charset="0"/>
              </a:rPr>
              <a:t>К препаратам второго ряда относят – </a:t>
            </a:r>
          </a:p>
          <a:p>
            <a:pPr>
              <a:lnSpc>
                <a:spcPct val="80000"/>
              </a:lnSpc>
              <a:spcBef>
                <a:spcPts val="0"/>
              </a:spcBef>
              <a:buFont typeface="Wingdings" pitchFamily="2" charset="2"/>
              <a:buChar char="ü"/>
            </a:pPr>
            <a:r>
              <a:rPr lang="ru-RU" sz="2800" b="1" i="1" dirty="0" err="1" smtClean="0">
                <a:solidFill>
                  <a:srgbClr val="7030A0"/>
                </a:solidFill>
              </a:rPr>
              <a:t>Этионамид</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Капреомицин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Протионамид</a:t>
            </a:r>
            <a:r>
              <a:rPr lang="ru-RU" sz="2800" b="1" i="1" dirty="0" smtClean="0">
                <a:solidFill>
                  <a:srgbClr val="7030A0"/>
                </a:solidFill>
              </a:rPr>
              <a:t>,</a:t>
            </a:r>
          </a:p>
          <a:p>
            <a:pPr>
              <a:lnSpc>
                <a:spcPct val="80000"/>
              </a:lnSpc>
              <a:spcBef>
                <a:spcPts val="0"/>
              </a:spcBef>
              <a:buFont typeface="Wingdings" pitchFamily="2" charset="2"/>
              <a:buChar char="ü"/>
            </a:pPr>
            <a:r>
              <a:rPr lang="ru-RU" sz="2800" b="1" i="1" dirty="0" err="1" smtClean="0">
                <a:solidFill>
                  <a:srgbClr val="7030A0"/>
                </a:solidFill>
              </a:rPr>
              <a:t>Канамицин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ПАСК</a:t>
            </a:r>
            <a:endParaRPr lang="ru-RU" sz="2800" b="1" i="1" dirty="0" smtClean="0">
              <a:solidFill>
                <a:srgbClr val="7030A0"/>
              </a:solidFill>
            </a:endParaRPr>
          </a:p>
          <a:p>
            <a:pPr>
              <a:lnSpc>
                <a:spcPct val="80000"/>
              </a:lnSpc>
              <a:spcBef>
                <a:spcPts val="0"/>
              </a:spcBef>
              <a:buFont typeface="Wingdings" pitchFamily="2" charset="2"/>
              <a:buChar char="ü"/>
            </a:pPr>
            <a:r>
              <a:rPr lang="ru-RU" sz="2800" b="1" i="1" dirty="0" err="1" smtClean="0">
                <a:solidFill>
                  <a:srgbClr val="7030A0"/>
                </a:solidFill>
              </a:rPr>
              <a:t>Виомицин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Циклосерин</a:t>
            </a:r>
            <a:r>
              <a:rPr lang="ru-RU" sz="2800" b="1" i="1" dirty="0" smtClean="0">
                <a:solidFill>
                  <a:srgbClr val="7030A0"/>
                </a:solidFill>
              </a:rPr>
              <a:t>,</a:t>
            </a:r>
          </a:p>
          <a:p>
            <a:pPr>
              <a:lnSpc>
                <a:spcPct val="80000"/>
              </a:lnSpc>
              <a:spcBef>
                <a:spcPts val="0"/>
              </a:spcBef>
              <a:buFont typeface="Wingdings" pitchFamily="2" charset="2"/>
              <a:buChar char="ü"/>
            </a:pPr>
            <a:r>
              <a:rPr lang="ru-RU" sz="2800" b="1" i="1" dirty="0" err="1" smtClean="0">
                <a:solidFill>
                  <a:srgbClr val="7030A0"/>
                </a:solidFill>
              </a:rPr>
              <a:t>Амикацин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Офлоксацин</a:t>
            </a:r>
            <a:r>
              <a:rPr lang="ru-RU" sz="2800" b="1" i="1" dirty="0" smtClean="0">
                <a:solidFill>
                  <a:srgbClr val="7030A0"/>
                </a:solidFill>
              </a:rPr>
              <a:t>, </a:t>
            </a:r>
          </a:p>
          <a:p>
            <a:pPr>
              <a:lnSpc>
                <a:spcPct val="80000"/>
              </a:lnSpc>
              <a:spcBef>
                <a:spcPts val="0"/>
              </a:spcBef>
              <a:buFont typeface="Wingdings" pitchFamily="2" charset="2"/>
              <a:buChar char="ü"/>
            </a:pPr>
            <a:r>
              <a:rPr lang="ru-RU" sz="2800" b="1" i="1" dirty="0" err="1" smtClean="0">
                <a:solidFill>
                  <a:srgbClr val="7030A0"/>
                </a:solidFill>
              </a:rPr>
              <a:t>Ципрофлоксацин</a:t>
            </a:r>
            <a:r>
              <a:rPr lang="ru-RU" sz="2800" b="1" i="1" dirty="0" smtClean="0">
                <a:solidFill>
                  <a:srgbClr val="7030A0"/>
                </a:solidFill>
              </a:rPr>
              <a:t>.</a:t>
            </a: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3314" name="Picture 2"/>
          <p:cNvPicPr>
            <a:picLocks noChangeAspect="1" noChangeArrowheads="1"/>
          </p:cNvPicPr>
          <p:nvPr/>
        </p:nvPicPr>
        <p:blipFill>
          <a:blip r:embed="rId2"/>
          <a:srcRect/>
          <a:stretch>
            <a:fillRect/>
          </a:stretch>
        </p:blipFill>
        <p:spPr bwMode="auto">
          <a:xfrm>
            <a:off x="3643306" y="3071810"/>
            <a:ext cx="5176860" cy="3500462"/>
          </a:xfrm>
          <a:prstGeom prst="rect">
            <a:avLst/>
          </a:prstGeom>
          <a:solidFill>
            <a:srgbClr val="00B050"/>
          </a:solidFill>
          <a:ln w="38100">
            <a:solidFill>
              <a:srgbClr val="0070C0"/>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45</a:t>
            </a:fld>
            <a:endParaRPr lang="ru-RU"/>
          </a:p>
        </p:txBody>
      </p:sp>
      <p:sp>
        <p:nvSpPr>
          <p:cNvPr id="212994" name="Rectangle 2"/>
          <p:cNvSpPr>
            <a:spLocks noGrp="1" noChangeArrowheads="1"/>
          </p:cNvSpPr>
          <p:nvPr>
            <p:ph type="title"/>
          </p:nvPr>
        </p:nvSpPr>
        <p:spPr>
          <a:xfrm>
            <a:off x="214282" y="142852"/>
            <a:ext cx="8634418" cy="1071570"/>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1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214422"/>
            <a:ext cx="8643998" cy="5214974"/>
          </a:xfrm>
          <a:solidFill>
            <a:schemeClr val="accent3">
              <a:lumMod val="20000"/>
              <a:lumOff val="80000"/>
            </a:schemeClr>
          </a:solidFill>
        </p:spPr>
        <p:txBody>
          <a:bodyPr>
            <a:noAutofit/>
          </a:bodyPr>
          <a:lstStyle/>
          <a:p>
            <a:pPr marL="0" indent="0">
              <a:lnSpc>
                <a:spcPct val="80000"/>
              </a:lnSpc>
              <a:spcBef>
                <a:spcPts val="0"/>
              </a:spcBef>
              <a:buNone/>
              <a:tabLst>
                <a:tab pos="0" algn="l"/>
              </a:tabLst>
            </a:pPr>
            <a:r>
              <a:rPr lang="en-US" sz="2800" b="1" i="1" dirty="0" err="1" smtClean="0">
                <a:solidFill>
                  <a:srgbClr val="FF0000"/>
                </a:solidFill>
              </a:rPr>
              <a:t>Isoniazide</a:t>
            </a:r>
            <a:r>
              <a:rPr lang="ru-RU" sz="2800" b="1" i="1" dirty="0" smtClean="0">
                <a:solidFill>
                  <a:srgbClr val="FF0000"/>
                </a:solidFill>
              </a:rPr>
              <a:t> (</a:t>
            </a:r>
            <a:r>
              <a:rPr lang="ru-RU" sz="2800" b="1" i="1" dirty="0" err="1" smtClean="0">
                <a:solidFill>
                  <a:srgbClr val="FF0000"/>
                </a:solidFill>
              </a:rPr>
              <a:t>Isoniazidum</a:t>
            </a:r>
            <a:r>
              <a:rPr lang="ru-RU" sz="2800" b="1" i="1" dirty="0" smtClean="0">
                <a:solidFill>
                  <a:srgbClr val="FF0000"/>
                </a:solidFill>
              </a:rPr>
              <a:t>) </a:t>
            </a:r>
            <a:r>
              <a:rPr lang="ru-RU" sz="2800" b="1" i="1" dirty="0" smtClean="0">
                <a:solidFill>
                  <a:schemeClr val="accent3">
                    <a:lumMod val="50000"/>
                  </a:schemeClr>
                </a:solidFill>
              </a:rPr>
              <a:t>– </a:t>
            </a:r>
            <a:r>
              <a:rPr lang="en-US" sz="2800" b="1" dirty="0" err="1" smtClean="0">
                <a:solidFill>
                  <a:schemeClr val="accent3">
                    <a:lumMod val="50000"/>
                  </a:schemeClr>
                </a:solidFill>
              </a:rPr>
              <a:t>isonicotinic</a:t>
            </a:r>
            <a:r>
              <a:rPr lang="en-US" sz="2800" b="1" dirty="0" smtClean="0">
                <a:solidFill>
                  <a:schemeClr val="accent3">
                    <a:lumMod val="50000"/>
                  </a:schemeClr>
                </a:solidFill>
              </a:rPr>
              <a:t> acid derivative.</a:t>
            </a:r>
          </a:p>
          <a:p>
            <a:pPr marL="0" indent="0">
              <a:lnSpc>
                <a:spcPct val="80000"/>
              </a:lnSpc>
              <a:spcBef>
                <a:spcPts val="0"/>
              </a:spcBef>
              <a:buNone/>
              <a:tabLst>
                <a:tab pos="0" algn="l"/>
              </a:tabLst>
            </a:pPr>
            <a:r>
              <a:rPr lang="en-US" sz="2800" b="1" dirty="0" smtClean="0">
                <a:solidFill>
                  <a:schemeClr val="accent3">
                    <a:lumMod val="50000"/>
                  </a:schemeClr>
                </a:solidFill>
              </a:rPr>
              <a:t>The preparations of this group include </a:t>
            </a:r>
            <a:r>
              <a:rPr lang="en-US" sz="2800" b="1" dirty="0" err="1" smtClean="0">
                <a:solidFill>
                  <a:schemeClr val="accent3">
                    <a:lumMod val="50000"/>
                  </a:schemeClr>
                </a:solidFill>
              </a:rPr>
              <a:t>metazide</a:t>
            </a:r>
            <a:r>
              <a:rPr lang="en-US" sz="2800" b="1" dirty="0" smtClean="0">
                <a:solidFill>
                  <a:schemeClr val="accent3">
                    <a:lumMod val="50000"/>
                  </a:schemeClr>
                </a:solidFill>
              </a:rPr>
              <a:t>, </a:t>
            </a:r>
            <a:r>
              <a:rPr lang="en-US" sz="2800" b="1" dirty="0" err="1" smtClean="0">
                <a:solidFill>
                  <a:schemeClr val="accent3">
                    <a:lumMod val="50000"/>
                  </a:schemeClr>
                </a:solidFill>
              </a:rPr>
              <a:t>ftivazide</a:t>
            </a:r>
            <a:r>
              <a:rPr lang="en-US" sz="2800" b="1" dirty="0" smtClean="0">
                <a:solidFill>
                  <a:schemeClr val="accent3">
                    <a:lumMod val="50000"/>
                  </a:schemeClr>
                </a:solidFill>
              </a:rPr>
              <a:t>, </a:t>
            </a:r>
            <a:r>
              <a:rPr lang="en-US" sz="2800" b="1" dirty="0" err="1" smtClean="0">
                <a:solidFill>
                  <a:schemeClr val="accent3">
                    <a:lumMod val="50000"/>
                  </a:schemeClr>
                </a:solidFill>
              </a:rPr>
              <a:t>saluside</a:t>
            </a:r>
            <a:r>
              <a:rPr lang="en-US" sz="2800" b="1" dirty="0" smtClean="0">
                <a:solidFill>
                  <a:schemeClr val="accent3">
                    <a:lumMod val="50000"/>
                  </a:schemeClr>
                </a:solidFill>
              </a:rPr>
              <a:t>.</a:t>
            </a:r>
          </a:p>
          <a:p>
            <a:pPr marL="0" indent="0">
              <a:lnSpc>
                <a:spcPct val="80000"/>
              </a:lnSpc>
              <a:spcBef>
                <a:spcPts val="0"/>
              </a:spcBef>
              <a:buNone/>
              <a:tabLst>
                <a:tab pos="0" algn="l"/>
              </a:tabLst>
            </a:pPr>
            <a:r>
              <a:rPr lang="en-US" sz="2800" b="1" u="sng" dirty="0" smtClean="0">
                <a:solidFill>
                  <a:srgbClr val="7030A0"/>
                </a:solidFill>
              </a:rPr>
              <a:t>Mechanism of action </a:t>
            </a:r>
            <a:r>
              <a:rPr lang="en-US" sz="2800" b="1" dirty="0" smtClean="0">
                <a:solidFill>
                  <a:schemeClr val="accent3">
                    <a:lumMod val="50000"/>
                  </a:schemeClr>
                </a:solidFill>
              </a:rPr>
              <a:t>- Suppresses the synthesis of </a:t>
            </a:r>
            <a:r>
              <a:rPr lang="en-US" sz="2800" b="1" dirty="0" err="1" smtClean="0">
                <a:solidFill>
                  <a:schemeClr val="accent3">
                    <a:lumMod val="50000"/>
                  </a:schemeClr>
                </a:solidFill>
              </a:rPr>
              <a:t>mycolic</a:t>
            </a:r>
            <a:r>
              <a:rPr lang="en-US" sz="2800" b="1" dirty="0" smtClean="0">
                <a:solidFill>
                  <a:schemeClr val="accent3">
                    <a:lumMod val="50000"/>
                  </a:schemeClr>
                </a:solidFill>
              </a:rPr>
              <a:t> acids, disrupts the structure and functions of the cell membrane of mycobacterium tuberculosis.</a:t>
            </a:r>
          </a:p>
          <a:p>
            <a:pPr marL="0" indent="0">
              <a:lnSpc>
                <a:spcPct val="80000"/>
              </a:lnSpc>
              <a:spcBef>
                <a:spcPts val="0"/>
              </a:spcBef>
              <a:buNone/>
              <a:tabLst>
                <a:tab pos="0" algn="l"/>
              </a:tabLst>
            </a:pPr>
            <a:r>
              <a:rPr lang="en-US" sz="2800" b="1" u="sng" dirty="0" smtClean="0">
                <a:solidFill>
                  <a:srgbClr val="7030A0"/>
                </a:solidFill>
              </a:rPr>
              <a:t>Side effects</a:t>
            </a:r>
          </a:p>
          <a:p>
            <a:pPr marL="0" indent="0">
              <a:lnSpc>
                <a:spcPct val="80000"/>
              </a:lnSpc>
              <a:spcBef>
                <a:spcPts val="0"/>
              </a:spcBef>
              <a:buNone/>
              <a:tabLst>
                <a:tab pos="0" algn="l"/>
              </a:tabLst>
            </a:pPr>
            <a:r>
              <a:rPr lang="en-US" sz="2800" b="1" dirty="0" smtClean="0">
                <a:solidFill>
                  <a:schemeClr val="accent3">
                    <a:lumMod val="50000"/>
                  </a:schemeClr>
                </a:solidFill>
              </a:rPr>
              <a:t>Headache, irritability, sleep disturbances, </a:t>
            </a:r>
            <a:r>
              <a:rPr lang="en-US" sz="2800" b="1" dirty="0" err="1" smtClean="0">
                <a:solidFill>
                  <a:schemeClr val="accent3">
                    <a:lumMod val="50000"/>
                  </a:schemeClr>
                </a:solidFill>
              </a:rPr>
              <a:t>paresthesia</a:t>
            </a:r>
            <a:r>
              <a:rPr lang="en-US" sz="2800" b="1" dirty="0" smtClean="0">
                <a:solidFill>
                  <a:schemeClr val="accent3">
                    <a:lumMod val="50000"/>
                  </a:schemeClr>
                </a:solidFill>
              </a:rPr>
              <a:t>, polyneuritis, psychosis, convulsive syndrome, palpitation, angina, hypertension, toxic hepatitis, allergic reaction.</a:t>
            </a:r>
          </a:p>
          <a:p>
            <a:pPr marL="0" indent="0">
              <a:lnSpc>
                <a:spcPct val="80000"/>
              </a:lnSpc>
              <a:spcBef>
                <a:spcPts val="0"/>
              </a:spcBef>
              <a:buNone/>
              <a:tabLst>
                <a:tab pos="0" algn="l"/>
              </a:tabLst>
            </a:pPr>
            <a:r>
              <a:rPr lang="en-US" sz="2800" b="1" u="sng" dirty="0" smtClean="0">
                <a:solidFill>
                  <a:srgbClr val="7030A0"/>
                </a:solidFill>
              </a:rPr>
              <a:t>Dosing and Administration</a:t>
            </a:r>
          </a:p>
          <a:p>
            <a:pPr marL="0" indent="0">
              <a:lnSpc>
                <a:spcPct val="80000"/>
              </a:lnSpc>
              <a:spcBef>
                <a:spcPts val="0"/>
              </a:spcBef>
              <a:buNone/>
              <a:tabLst>
                <a:tab pos="0" algn="l"/>
              </a:tabLst>
            </a:pPr>
            <a:r>
              <a:rPr lang="en-US" sz="2800" b="1" dirty="0" smtClean="0">
                <a:solidFill>
                  <a:schemeClr val="accent3">
                    <a:lumMod val="50000"/>
                  </a:schemeClr>
                </a:solidFill>
              </a:rPr>
              <a:t>Inside orally, after eating, at a rate of 15 mg/kg/day in 1-3 divided doses. For prophylaxis - 5-10 mg/kg/day for 2 months.</a:t>
            </a:r>
            <a:endParaRPr lang="ru-RU" sz="2800" b="1" dirty="0" smtClean="0">
              <a:solidFill>
                <a:srgbClr val="7030A0"/>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46</a:t>
            </a:fld>
            <a:endParaRPr lang="ru-RU"/>
          </a:p>
        </p:txBody>
      </p:sp>
      <p:sp>
        <p:nvSpPr>
          <p:cNvPr id="212994" name="Rectangle 2"/>
          <p:cNvSpPr>
            <a:spLocks noGrp="1" noChangeArrowheads="1"/>
          </p:cNvSpPr>
          <p:nvPr>
            <p:ph type="title"/>
          </p:nvPr>
        </p:nvSpPr>
        <p:spPr>
          <a:xfrm>
            <a:off x="214282" y="142852"/>
            <a:ext cx="8634418" cy="1223962"/>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1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142984"/>
            <a:ext cx="8643998" cy="5429288"/>
          </a:xfrm>
          <a:solidFill>
            <a:schemeClr val="accent3">
              <a:lumMod val="20000"/>
              <a:lumOff val="80000"/>
            </a:schemeClr>
          </a:solidFill>
        </p:spPr>
        <p:txBody>
          <a:bodyPr>
            <a:noAutofit/>
          </a:bodyPr>
          <a:lstStyle/>
          <a:p>
            <a:pPr marL="0" indent="0">
              <a:lnSpc>
                <a:spcPct val="80000"/>
              </a:lnSpc>
              <a:spcBef>
                <a:spcPts val="0"/>
              </a:spcBef>
              <a:buNone/>
            </a:pPr>
            <a:r>
              <a:rPr lang="en-US" sz="2800" b="1" i="1" dirty="0" err="1" smtClean="0">
                <a:solidFill>
                  <a:srgbClr val="FF0000"/>
                </a:solidFill>
              </a:rPr>
              <a:t>Rifampicin</a:t>
            </a:r>
            <a:r>
              <a:rPr lang="ru-RU" sz="2800" b="1" dirty="0" smtClean="0">
                <a:solidFill>
                  <a:srgbClr val="FF0000"/>
                </a:solidFill>
              </a:rPr>
              <a:t> - </a:t>
            </a:r>
          </a:p>
          <a:p>
            <a:pPr marL="0" indent="0">
              <a:lnSpc>
                <a:spcPct val="80000"/>
              </a:lnSpc>
              <a:spcBef>
                <a:spcPts val="0"/>
              </a:spcBef>
              <a:buNone/>
            </a:pPr>
            <a:r>
              <a:rPr lang="en-US" sz="2400" b="1" dirty="0" smtClean="0">
                <a:solidFill>
                  <a:schemeClr val="accent3">
                    <a:lumMod val="50000"/>
                  </a:schemeClr>
                </a:solidFill>
              </a:rPr>
              <a:t>Antibiotic of a wide spectrum of action. It is active against </a:t>
            </a:r>
            <a:r>
              <a:rPr lang="en-US" sz="2400" b="1" dirty="0" err="1" smtClean="0">
                <a:solidFill>
                  <a:schemeClr val="accent3">
                    <a:lumMod val="50000"/>
                  </a:schemeClr>
                </a:solidFill>
              </a:rPr>
              <a:t>mycobacteria</a:t>
            </a:r>
            <a:r>
              <a:rPr lang="en-US" sz="2400" b="1" dirty="0" smtClean="0">
                <a:solidFill>
                  <a:schemeClr val="accent3">
                    <a:lumMod val="50000"/>
                  </a:schemeClr>
                </a:solidFill>
              </a:rPr>
              <a:t> tuberculosis and leprosy, acts on </a:t>
            </a:r>
            <a:r>
              <a:rPr lang="en-US" sz="2400" b="1" dirty="0" err="1" smtClean="0">
                <a:solidFill>
                  <a:schemeClr val="accent3">
                    <a:lumMod val="50000"/>
                  </a:schemeClr>
                </a:solidFill>
              </a:rPr>
              <a:t>Gr</a:t>
            </a:r>
            <a:r>
              <a:rPr lang="en-US" sz="2400" b="1" dirty="0" smtClean="0">
                <a:solidFill>
                  <a:schemeClr val="accent3">
                    <a:lumMod val="50000"/>
                  </a:schemeClr>
                </a:solidFill>
              </a:rPr>
              <a:t> + (especially staphylococcus) and </a:t>
            </a:r>
            <a:r>
              <a:rPr lang="en-US" sz="2400" b="1" dirty="0" err="1" smtClean="0">
                <a:solidFill>
                  <a:schemeClr val="accent3">
                    <a:lumMod val="50000"/>
                  </a:schemeClr>
                </a:solidFill>
              </a:rPr>
              <a:t>Gr</a:t>
            </a:r>
            <a:r>
              <a:rPr lang="en-US" sz="2400" b="1" dirty="0" smtClean="0">
                <a:solidFill>
                  <a:schemeClr val="accent3">
                    <a:lumMod val="50000"/>
                  </a:schemeClr>
                </a:solidFill>
              </a:rPr>
              <a:t>- (</a:t>
            </a:r>
            <a:r>
              <a:rPr lang="en-US" sz="2400" b="1" dirty="0" err="1" smtClean="0">
                <a:solidFill>
                  <a:schemeClr val="accent3">
                    <a:lumMod val="50000"/>
                  </a:schemeClr>
                </a:solidFill>
              </a:rPr>
              <a:t>meningococcus</a:t>
            </a:r>
            <a:r>
              <a:rPr lang="en-US" sz="2400" b="1" dirty="0" smtClean="0">
                <a:solidFill>
                  <a:schemeClr val="accent3">
                    <a:lumMod val="50000"/>
                  </a:schemeClr>
                </a:solidFill>
              </a:rPr>
              <a:t>, gonococcus) </a:t>
            </a:r>
            <a:r>
              <a:rPr lang="en-US" sz="2400" b="1" dirty="0" err="1" smtClean="0">
                <a:solidFill>
                  <a:schemeClr val="accent3">
                    <a:lumMod val="50000"/>
                  </a:schemeClr>
                </a:solidFill>
              </a:rPr>
              <a:t>cocci</a:t>
            </a:r>
            <a:r>
              <a:rPr lang="en-US" sz="2400" b="1" dirty="0" smtClean="0">
                <a:solidFill>
                  <a:schemeClr val="accent3">
                    <a:lumMod val="50000"/>
                  </a:schemeClr>
                </a:solidFill>
              </a:rPr>
              <a:t>, less active against </a:t>
            </a:r>
            <a:r>
              <a:rPr lang="en-US" sz="2400" b="1" dirty="0" err="1" smtClean="0">
                <a:solidFill>
                  <a:schemeClr val="accent3">
                    <a:lumMod val="50000"/>
                  </a:schemeClr>
                </a:solidFill>
              </a:rPr>
              <a:t>Gr</a:t>
            </a:r>
            <a:r>
              <a:rPr lang="en-US" sz="2400" b="1" dirty="0" smtClean="0">
                <a:solidFill>
                  <a:schemeClr val="accent3">
                    <a:lumMod val="50000"/>
                  </a:schemeClr>
                </a:solidFill>
              </a:rPr>
              <a:t>-bacteria.</a:t>
            </a:r>
          </a:p>
          <a:p>
            <a:pPr marL="0" indent="0">
              <a:lnSpc>
                <a:spcPct val="80000"/>
              </a:lnSpc>
              <a:spcBef>
                <a:spcPts val="0"/>
              </a:spcBef>
              <a:buNone/>
            </a:pPr>
            <a:r>
              <a:rPr lang="en-US" sz="2400" b="1" u="sng" dirty="0" smtClean="0">
                <a:solidFill>
                  <a:srgbClr val="7030A0"/>
                </a:solidFill>
              </a:rPr>
              <a:t>Pharmacokinetics -</a:t>
            </a:r>
          </a:p>
          <a:p>
            <a:pPr marL="0" indent="0">
              <a:lnSpc>
                <a:spcPct val="80000"/>
              </a:lnSpc>
              <a:spcBef>
                <a:spcPts val="0"/>
              </a:spcBef>
              <a:buNone/>
            </a:pPr>
            <a:r>
              <a:rPr lang="en-US" sz="2400" b="1" dirty="0" smtClean="0">
                <a:solidFill>
                  <a:schemeClr val="accent3">
                    <a:lumMod val="50000"/>
                  </a:schemeClr>
                </a:solidFill>
              </a:rPr>
              <a:t>well absorbed from the gastrointestinal tract. The maximum concentration in the blood is reached after 2 hours after ingestion.</a:t>
            </a:r>
          </a:p>
          <a:p>
            <a:pPr marL="0" indent="0">
              <a:lnSpc>
                <a:spcPct val="80000"/>
              </a:lnSpc>
              <a:spcBef>
                <a:spcPts val="0"/>
              </a:spcBef>
              <a:buNone/>
            </a:pPr>
            <a:r>
              <a:rPr lang="en-US" sz="2400" b="1" dirty="0" err="1" smtClean="0">
                <a:solidFill>
                  <a:schemeClr val="accent3">
                    <a:lumMod val="50000"/>
                  </a:schemeClr>
                </a:solidFill>
              </a:rPr>
              <a:t>Rifampicin</a:t>
            </a:r>
            <a:r>
              <a:rPr lang="en-US" sz="2400" b="1" dirty="0" smtClean="0">
                <a:solidFill>
                  <a:schemeClr val="accent3">
                    <a:lumMod val="50000"/>
                  </a:schemeClr>
                </a:solidFill>
              </a:rPr>
              <a:t> penetrates well into the tissues and body fluids and is found in therapeutic concentrations in pleural </a:t>
            </a:r>
            <a:r>
              <a:rPr lang="en-US" sz="2400" b="1" dirty="0" err="1" smtClean="0">
                <a:solidFill>
                  <a:schemeClr val="accent3">
                    <a:lumMod val="50000"/>
                  </a:schemeClr>
                </a:solidFill>
              </a:rPr>
              <a:t>exudate</a:t>
            </a:r>
            <a:r>
              <a:rPr lang="en-US" sz="2400" b="1" dirty="0" smtClean="0">
                <a:solidFill>
                  <a:schemeClr val="accent3">
                    <a:lumMod val="50000"/>
                  </a:schemeClr>
                </a:solidFill>
              </a:rPr>
              <a:t> (accumulating between the membranes surrounding the lungs, a protein-rich fluid), sputum, cavern contents (cavities in the lungs resulting from necrosis of tissue), bone tissue. The greatest concentration of the drug is created in the tissues of the liver and kidneys.</a:t>
            </a:r>
          </a:p>
          <a:p>
            <a:pPr marL="0" indent="0">
              <a:lnSpc>
                <a:spcPct val="80000"/>
              </a:lnSpc>
              <a:spcBef>
                <a:spcPts val="0"/>
              </a:spcBef>
              <a:buNone/>
            </a:pPr>
            <a:r>
              <a:rPr lang="en-US" sz="2400" b="1" dirty="0" smtClean="0">
                <a:solidFill>
                  <a:schemeClr val="accent3">
                    <a:lumMod val="50000"/>
                  </a:schemeClr>
                </a:solidFill>
              </a:rPr>
              <a:t>It is excreted from the body with bile and urine.</a:t>
            </a:r>
            <a:endParaRPr lang="ru-RU" sz="2400" b="1" dirty="0" smtClean="0">
              <a:solidFill>
                <a:schemeClr val="accent3">
                  <a:lumMod val="50000"/>
                </a:schemeClr>
              </a:solidFill>
            </a:endParaRPr>
          </a:p>
          <a:p>
            <a:pPr marL="0" indent="0">
              <a:lnSpc>
                <a:spcPct val="80000"/>
              </a:lnSpc>
              <a:spcBef>
                <a:spcPts val="0"/>
              </a:spcBef>
              <a:buNone/>
            </a:pPr>
            <a:r>
              <a:rPr lang="ru-RU" sz="2800" b="1" i="1" dirty="0" smtClean="0">
                <a:solidFill>
                  <a:schemeClr val="accent3">
                    <a:lumMod val="50000"/>
                  </a:schemeClr>
                </a:solidFill>
              </a:rPr>
              <a:t> </a:t>
            </a:r>
            <a:endParaRPr lang="ru-RU" sz="2800" b="1" i="1" dirty="0" smtClean="0">
              <a:solidFill>
                <a:srgbClr val="7030A0"/>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47</a:t>
            </a:fld>
            <a:endParaRPr lang="ru-RU"/>
          </a:p>
        </p:txBody>
      </p:sp>
      <p:sp>
        <p:nvSpPr>
          <p:cNvPr id="212994" name="Rectangle 2"/>
          <p:cNvSpPr>
            <a:spLocks noGrp="1" noChangeArrowheads="1"/>
          </p:cNvSpPr>
          <p:nvPr>
            <p:ph type="title"/>
          </p:nvPr>
        </p:nvSpPr>
        <p:spPr>
          <a:xfrm>
            <a:off x="214282" y="142852"/>
            <a:ext cx="8634418" cy="1000132"/>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1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142984"/>
            <a:ext cx="8643998" cy="5429288"/>
          </a:xfrm>
          <a:solidFill>
            <a:schemeClr val="accent3">
              <a:lumMod val="20000"/>
              <a:lumOff val="80000"/>
            </a:schemeClr>
          </a:solidFill>
        </p:spPr>
        <p:txBody>
          <a:bodyPr>
            <a:noAutofit/>
          </a:bodyPr>
          <a:lstStyle/>
          <a:p>
            <a:pPr marL="0" indent="0">
              <a:lnSpc>
                <a:spcPct val="80000"/>
              </a:lnSpc>
              <a:spcBef>
                <a:spcPts val="0"/>
              </a:spcBef>
              <a:buNone/>
            </a:pPr>
            <a:r>
              <a:rPr lang="en-US" sz="2800" b="1" i="1" dirty="0" err="1" smtClean="0">
                <a:solidFill>
                  <a:srgbClr val="FF0000"/>
                </a:solidFill>
              </a:rPr>
              <a:t>Rifampicin</a:t>
            </a:r>
            <a:r>
              <a:rPr lang="ru-RU" sz="2800" b="1" dirty="0" smtClean="0">
                <a:solidFill>
                  <a:srgbClr val="FF0000"/>
                </a:solidFill>
              </a:rPr>
              <a:t> – </a:t>
            </a:r>
          </a:p>
          <a:p>
            <a:pPr marL="0" indent="0">
              <a:lnSpc>
                <a:spcPct val="80000"/>
              </a:lnSpc>
              <a:spcBef>
                <a:spcPts val="0"/>
              </a:spcBef>
              <a:buNone/>
            </a:pPr>
            <a:r>
              <a:rPr lang="en-US" sz="2400" b="1" dirty="0" err="1" smtClean="0">
                <a:solidFill>
                  <a:schemeClr val="accent3">
                    <a:lumMod val="50000"/>
                  </a:schemeClr>
                </a:solidFill>
              </a:rPr>
              <a:t>Rifampiain</a:t>
            </a:r>
            <a:r>
              <a:rPr lang="en-US" sz="2400" b="1" dirty="0" smtClean="0">
                <a:solidFill>
                  <a:schemeClr val="accent3">
                    <a:lumMod val="50000"/>
                  </a:schemeClr>
                </a:solidFill>
              </a:rPr>
              <a:t> is taken orally on an empty stomach (for 1 / 2-1 h before meals) at 0.45-0.9 or injected intravenously</a:t>
            </a:r>
          </a:p>
          <a:p>
            <a:pPr marL="0" indent="0">
              <a:lnSpc>
                <a:spcPct val="80000"/>
              </a:lnSpc>
              <a:spcBef>
                <a:spcPts val="0"/>
              </a:spcBef>
              <a:buNone/>
            </a:pPr>
            <a:r>
              <a:rPr lang="en-US" sz="2400" b="1" u="sng" dirty="0" smtClean="0">
                <a:solidFill>
                  <a:srgbClr val="7030A0"/>
                </a:solidFill>
              </a:rPr>
              <a:t>Side effects:</a:t>
            </a:r>
          </a:p>
          <a:p>
            <a:pPr marL="0" indent="0">
              <a:lnSpc>
                <a:spcPct val="80000"/>
              </a:lnSpc>
              <a:spcBef>
                <a:spcPts val="0"/>
              </a:spcBef>
              <a:buNone/>
            </a:pPr>
            <a:r>
              <a:rPr lang="en-US" sz="2400" b="1" dirty="0" smtClean="0">
                <a:solidFill>
                  <a:schemeClr val="accent3">
                    <a:lumMod val="50000"/>
                  </a:schemeClr>
                </a:solidFill>
              </a:rPr>
              <a:t>allergic reactions (varying degrees of severity),</a:t>
            </a:r>
          </a:p>
          <a:p>
            <a:pPr marL="0" indent="0">
              <a:lnSpc>
                <a:spcPct val="80000"/>
              </a:lnSpc>
              <a:spcBef>
                <a:spcPts val="0"/>
              </a:spcBef>
              <a:buNone/>
            </a:pPr>
            <a:r>
              <a:rPr lang="en-US" sz="2400" b="1" dirty="0" smtClean="0">
                <a:solidFill>
                  <a:schemeClr val="accent3">
                    <a:lumMod val="50000"/>
                  </a:schemeClr>
                </a:solidFill>
              </a:rPr>
              <a:t>dyspeptic phenomena</a:t>
            </a:r>
          </a:p>
          <a:p>
            <a:pPr marL="0" indent="0">
              <a:lnSpc>
                <a:spcPct val="80000"/>
              </a:lnSpc>
              <a:spcBef>
                <a:spcPts val="0"/>
              </a:spcBef>
              <a:buNone/>
            </a:pPr>
            <a:r>
              <a:rPr lang="en-US" sz="2400" b="1" dirty="0" smtClean="0">
                <a:solidFill>
                  <a:schemeClr val="accent3">
                    <a:lumMod val="50000"/>
                  </a:schemeClr>
                </a:solidFill>
              </a:rPr>
              <a:t>dysfunction (impaired function) of the liver and pancreas</a:t>
            </a:r>
          </a:p>
          <a:p>
            <a:pPr marL="0" indent="0">
              <a:lnSpc>
                <a:spcPct val="80000"/>
              </a:lnSpc>
              <a:spcBef>
                <a:spcPts val="0"/>
              </a:spcBef>
              <a:buNone/>
            </a:pPr>
            <a:r>
              <a:rPr lang="en-US" sz="2400" b="1" dirty="0" err="1" smtClean="0">
                <a:solidFill>
                  <a:schemeClr val="accent3">
                    <a:lumMod val="50000"/>
                  </a:schemeClr>
                </a:solidFill>
              </a:rPr>
              <a:t>leukopenia</a:t>
            </a:r>
            <a:endParaRPr lang="en-US" sz="2400" b="1" dirty="0" smtClean="0">
              <a:solidFill>
                <a:schemeClr val="accent3">
                  <a:lumMod val="50000"/>
                </a:schemeClr>
              </a:solidFill>
            </a:endParaRPr>
          </a:p>
          <a:p>
            <a:pPr marL="0" indent="0">
              <a:lnSpc>
                <a:spcPct val="80000"/>
              </a:lnSpc>
              <a:spcBef>
                <a:spcPts val="0"/>
              </a:spcBef>
              <a:buNone/>
            </a:pPr>
            <a:r>
              <a:rPr lang="en-US" sz="2400" b="1" dirty="0" smtClean="0">
                <a:solidFill>
                  <a:schemeClr val="accent3">
                    <a:lumMod val="50000"/>
                  </a:schemeClr>
                </a:solidFill>
              </a:rPr>
              <a:t>can lower blood pressure</a:t>
            </a:r>
          </a:p>
          <a:p>
            <a:pPr marL="0" indent="0">
              <a:lnSpc>
                <a:spcPct val="80000"/>
              </a:lnSpc>
              <a:spcBef>
                <a:spcPts val="0"/>
              </a:spcBef>
              <a:buNone/>
            </a:pPr>
            <a:r>
              <a:rPr lang="en-US" sz="2400" b="1" dirty="0" smtClean="0">
                <a:solidFill>
                  <a:schemeClr val="accent3">
                    <a:lumMod val="50000"/>
                  </a:schemeClr>
                </a:solidFill>
              </a:rPr>
              <a:t>phlebitis</a:t>
            </a:r>
          </a:p>
          <a:p>
            <a:pPr marL="0" indent="0">
              <a:lnSpc>
                <a:spcPct val="80000"/>
              </a:lnSpc>
              <a:spcBef>
                <a:spcPts val="0"/>
              </a:spcBef>
              <a:buNone/>
            </a:pPr>
            <a:r>
              <a:rPr lang="en-US" sz="2400" b="1" u="sng" dirty="0" smtClean="0">
                <a:solidFill>
                  <a:srgbClr val="7030A0"/>
                </a:solidFill>
              </a:rPr>
              <a:t>Interaction</a:t>
            </a:r>
          </a:p>
          <a:p>
            <a:pPr marL="0" indent="0">
              <a:lnSpc>
                <a:spcPct val="80000"/>
              </a:lnSpc>
              <a:spcBef>
                <a:spcPts val="0"/>
              </a:spcBef>
              <a:buNone/>
            </a:pPr>
            <a:r>
              <a:rPr lang="en-US" sz="2400" b="1" dirty="0" err="1" smtClean="0">
                <a:solidFill>
                  <a:schemeClr val="accent3">
                    <a:lumMod val="50000"/>
                  </a:schemeClr>
                </a:solidFill>
              </a:rPr>
              <a:t>Rifampicin</a:t>
            </a:r>
            <a:r>
              <a:rPr lang="en-US" sz="2400" b="1" dirty="0" smtClean="0">
                <a:solidFill>
                  <a:schemeClr val="accent3">
                    <a:lumMod val="50000"/>
                  </a:schemeClr>
                </a:solidFill>
              </a:rPr>
              <a:t> is the inducer of </a:t>
            </a:r>
            <a:r>
              <a:rPr lang="en-US" sz="2400" b="1" dirty="0" err="1" smtClean="0">
                <a:solidFill>
                  <a:schemeClr val="accent3">
                    <a:lumMod val="50000"/>
                  </a:schemeClr>
                </a:solidFill>
              </a:rPr>
              <a:t>microsomal</a:t>
            </a:r>
            <a:r>
              <a:rPr lang="en-US" sz="2400" b="1" dirty="0" smtClean="0">
                <a:solidFill>
                  <a:schemeClr val="accent3">
                    <a:lumMod val="50000"/>
                  </a:schemeClr>
                </a:solidFill>
              </a:rPr>
              <a:t> liver enzymes - with simultaneous administration of anticoagulants and with the cancellation of the last - dose of anticoagulants should be reduced.</a:t>
            </a:r>
          </a:p>
          <a:p>
            <a:pPr marL="0" indent="0">
              <a:lnSpc>
                <a:spcPct val="80000"/>
              </a:lnSpc>
              <a:spcBef>
                <a:spcPts val="0"/>
              </a:spcBef>
              <a:buNone/>
            </a:pPr>
            <a:r>
              <a:rPr lang="en-US" sz="2400" b="1" dirty="0" smtClean="0">
                <a:solidFill>
                  <a:schemeClr val="accent3">
                    <a:lumMod val="50000"/>
                  </a:schemeClr>
                </a:solidFill>
              </a:rPr>
              <a:t>The preparation has a bright brownish-red color. It stains (especially at the beginning of treatment) urine, sputum, teardrop in an orange-reddish color.</a:t>
            </a:r>
            <a:endParaRPr lang="ru-RU" sz="2400" b="1" dirty="0" smtClean="0">
              <a:solidFill>
                <a:schemeClr val="accent3">
                  <a:lumMod val="50000"/>
                </a:schemeClr>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E7FCDBD4-5822-4260-832B-89766A9C6AEA}" type="slidenum">
              <a:rPr lang="ru-RU"/>
              <a:pPr/>
              <a:t>48</a:t>
            </a:fld>
            <a:endParaRPr lang="ru-RU"/>
          </a:p>
        </p:txBody>
      </p:sp>
      <p:sp>
        <p:nvSpPr>
          <p:cNvPr id="212994" name="Rectangle 2"/>
          <p:cNvSpPr>
            <a:spLocks noGrp="1" noChangeArrowheads="1"/>
          </p:cNvSpPr>
          <p:nvPr>
            <p:ph type="title"/>
          </p:nvPr>
        </p:nvSpPr>
        <p:spPr>
          <a:xfrm>
            <a:off x="214282" y="142852"/>
            <a:ext cx="8634418" cy="928694"/>
          </a:xfrm>
          <a:solidFill>
            <a:schemeClr val="accent6">
              <a:lumMod val="20000"/>
              <a:lumOff val="80000"/>
            </a:schemeClr>
          </a:solidFill>
        </p:spPr>
        <p:txBody>
          <a:bodyPr/>
          <a:lstStyle/>
          <a:p>
            <a:pPr>
              <a:lnSpc>
                <a:spcPct val="70000"/>
              </a:lnSpc>
            </a:pPr>
            <a:r>
              <a:rPr lang="en-US" sz="4000" b="1" dirty="0" err="1" smtClean="0">
                <a:solidFill>
                  <a:srgbClr val="C00000"/>
                </a:solidFill>
              </a:rPr>
              <a:t>Antituberculosis</a:t>
            </a:r>
            <a:r>
              <a:rPr lang="en-US" sz="4000" b="1" dirty="0" smtClean="0">
                <a:solidFill>
                  <a:srgbClr val="C00000"/>
                </a:solidFill>
              </a:rPr>
              <a:t> drugs of the 2nd range</a:t>
            </a:r>
            <a:endParaRPr lang="en-US" sz="4000" b="1" dirty="0">
              <a:solidFill>
                <a:srgbClr val="C00000"/>
              </a:solidFill>
            </a:endParaRPr>
          </a:p>
        </p:txBody>
      </p:sp>
      <p:sp>
        <p:nvSpPr>
          <p:cNvPr id="212995" name="Rectangle 3"/>
          <p:cNvSpPr>
            <a:spLocks noGrp="1" noChangeArrowheads="1"/>
          </p:cNvSpPr>
          <p:nvPr>
            <p:ph type="body" idx="1"/>
          </p:nvPr>
        </p:nvSpPr>
        <p:spPr>
          <a:xfrm>
            <a:off x="214282" y="1142984"/>
            <a:ext cx="8643998" cy="5429288"/>
          </a:xfrm>
          <a:solidFill>
            <a:schemeClr val="accent3">
              <a:lumMod val="20000"/>
              <a:lumOff val="80000"/>
            </a:schemeClr>
          </a:solidFill>
        </p:spPr>
        <p:txBody>
          <a:bodyPr>
            <a:noAutofit/>
          </a:bodyPr>
          <a:lstStyle/>
          <a:p>
            <a:pPr marL="0" indent="0">
              <a:lnSpc>
                <a:spcPct val="80000"/>
              </a:lnSpc>
              <a:spcBef>
                <a:spcPts val="0"/>
              </a:spcBef>
              <a:buNone/>
            </a:pPr>
            <a:r>
              <a:rPr lang="en-US" sz="2800" b="1" i="1" dirty="0" smtClean="0">
                <a:solidFill>
                  <a:srgbClr val="FF0000"/>
                </a:solidFill>
              </a:rPr>
              <a:t>Streptomycin</a:t>
            </a:r>
            <a:r>
              <a:rPr lang="ru-RU" sz="2800" b="1" i="1" dirty="0" smtClean="0">
                <a:solidFill>
                  <a:srgbClr val="FF0000"/>
                </a:solidFill>
              </a:rPr>
              <a:t> – </a:t>
            </a:r>
          </a:p>
          <a:p>
            <a:pPr marL="0" indent="0">
              <a:lnSpc>
                <a:spcPct val="80000"/>
              </a:lnSpc>
              <a:spcBef>
                <a:spcPts val="0"/>
              </a:spcBef>
              <a:buNone/>
            </a:pPr>
            <a:r>
              <a:rPr lang="en-US" sz="2400" b="1" dirty="0" smtClean="0">
                <a:solidFill>
                  <a:schemeClr val="accent3">
                    <a:lumMod val="50000"/>
                  </a:schemeClr>
                </a:solidFill>
              </a:rPr>
              <a:t>The broad-spectrum antibiotic is bactericidal against a wide range of Grams positive and Gram negative microorganisms.</a:t>
            </a:r>
            <a:endParaRPr lang="ru-RU" sz="2400" b="1" dirty="0" smtClean="0">
              <a:solidFill>
                <a:schemeClr val="accent3">
                  <a:lumMod val="50000"/>
                </a:schemeClr>
              </a:solidFill>
            </a:endParaRPr>
          </a:p>
          <a:p>
            <a:pPr marL="0" indent="0">
              <a:lnSpc>
                <a:spcPct val="80000"/>
              </a:lnSpc>
              <a:spcBef>
                <a:spcPts val="0"/>
              </a:spcBef>
              <a:buNone/>
            </a:pPr>
            <a:r>
              <a:rPr lang="en-US" sz="2800" b="1" i="1" dirty="0" err="1" smtClean="0">
                <a:solidFill>
                  <a:srgbClr val="FF0000"/>
                </a:solidFill>
              </a:rPr>
              <a:t>Ethambutol</a:t>
            </a:r>
            <a:r>
              <a:rPr lang="ru-RU" sz="2800" b="1" i="1" dirty="0" smtClean="0">
                <a:solidFill>
                  <a:srgbClr val="FF0000"/>
                </a:solidFill>
              </a:rPr>
              <a:t> – </a:t>
            </a:r>
            <a:r>
              <a:rPr lang="en-US" sz="2400" b="1" dirty="0" smtClean="0">
                <a:solidFill>
                  <a:schemeClr val="accent3">
                    <a:lumMod val="50000"/>
                  </a:schemeClr>
                </a:solidFill>
              </a:rPr>
              <a:t>appointed inside</a:t>
            </a:r>
            <a:r>
              <a:rPr lang="ru-RU" sz="2400" b="1" dirty="0" smtClean="0">
                <a:solidFill>
                  <a:schemeClr val="accent3">
                    <a:lumMod val="50000"/>
                  </a:schemeClr>
                </a:solidFill>
              </a:rPr>
              <a:t> </a:t>
            </a:r>
            <a:r>
              <a:rPr lang="en-US" sz="2400" b="1" dirty="0" smtClean="0">
                <a:solidFill>
                  <a:schemeClr val="accent3">
                    <a:lumMod val="50000"/>
                  </a:schemeClr>
                </a:solidFill>
              </a:rPr>
              <a:t>orally.</a:t>
            </a:r>
          </a:p>
          <a:p>
            <a:pPr marL="0" indent="0">
              <a:lnSpc>
                <a:spcPct val="80000"/>
              </a:lnSpc>
              <a:spcBef>
                <a:spcPts val="0"/>
              </a:spcBef>
              <a:buNone/>
            </a:pPr>
            <a:r>
              <a:rPr lang="en-US" sz="2400" b="1" dirty="0" smtClean="0">
                <a:solidFill>
                  <a:schemeClr val="accent3">
                    <a:lumMod val="50000"/>
                  </a:schemeClr>
                </a:solidFill>
              </a:rPr>
              <a:t>Synthetic drug with an active effect only in respect of mycobacterium tuberculosis, </a:t>
            </a:r>
            <a:r>
              <a:rPr lang="en-US" sz="2400" b="1" dirty="0" err="1" smtClean="0">
                <a:solidFill>
                  <a:schemeClr val="accent3">
                    <a:lumMod val="50000"/>
                  </a:schemeClr>
                </a:solidFill>
              </a:rPr>
              <a:t>bacteriostatic</a:t>
            </a:r>
            <a:r>
              <a:rPr lang="en-US" sz="2400" b="1" dirty="0" smtClean="0">
                <a:solidFill>
                  <a:schemeClr val="accent3">
                    <a:lumMod val="50000"/>
                  </a:schemeClr>
                </a:solidFill>
              </a:rPr>
              <a:t>.</a:t>
            </a:r>
          </a:p>
          <a:p>
            <a:pPr marL="0" indent="0">
              <a:lnSpc>
                <a:spcPct val="80000"/>
              </a:lnSpc>
              <a:spcBef>
                <a:spcPts val="0"/>
              </a:spcBef>
              <a:buNone/>
            </a:pPr>
            <a:r>
              <a:rPr lang="en-US" sz="2400" b="1" u="sng" dirty="0" smtClean="0">
                <a:solidFill>
                  <a:srgbClr val="7030A0"/>
                </a:solidFill>
              </a:rPr>
              <a:t>Adverse reactions:</a:t>
            </a:r>
          </a:p>
          <a:p>
            <a:pPr marL="0" indent="0">
              <a:lnSpc>
                <a:spcPct val="80000"/>
              </a:lnSpc>
              <a:spcBef>
                <a:spcPts val="0"/>
              </a:spcBef>
              <a:buNone/>
            </a:pPr>
            <a:r>
              <a:rPr lang="en-US" sz="2400" b="1" dirty="0" smtClean="0">
                <a:solidFill>
                  <a:schemeClr val="accent3">
                    <a:lumMod val="50000"/>
                  </a:schemeClr>
                </a:solidFill>
              </a:rPr>
              <a:t>-loss of vision - </a:t>
            </a:r>
            <a:r>
              <a:rPr lang="en-US" sz="2400" b="1" dirty="0" err="1" smtClean="0">
                <a:solidFill>
                  <a:schemeClr val="accent3">
                    <a:lumMod val="50000"/>
                  </a:schemeClr>
                </a:solidFill>
              </a:rPr>
              <a:t>retrobulbar</a:t>
            </a:r>
            <a:r>
              <a:rPr lang="en-US" sz="2400" b="1" dirty="0" smtClean="0">
                <a:solidFill>
                  <a:schemeClr val="accent3">
                    <a:lumMod val="50000"/>
                  </a:schemeClr>
                </a:solidFill>
              </a:rPr>
              <a:t> neuritis</a:t>
            </a:r>
          </a:p>
          <a:p>
            <a:pPr marL="0" indent="0">
              <a:lnSpc>
                <a:spcPct val="80000"/>
              </a:lnSpc>
              <a:spcBef>
                <a:spcPts val="0"/>
              </a:spcBef>
              <a:buNone/>
            </a:pPr>
            <a:r>
              <a:rPr lang="en-US" sz="2400" b="1" dirty="0" smtClean="0">
                <a:solidFill>
                  <a:schemeClr val="accent3">
                    <a:lumMod val="50000"/>
                  </a:schemeClr>
                </a:solidFill>
              </a:rPr>
              <a:t>-</a:t>
            </a:r>
            <a:r>
              <a:rPr lang="en-US" sz="2400" b="1" dirty="0" err="1" smtClean="0">
                <a:solidFill>
                  <a:schemeClr val="accent3">
                    <a:lumMod val="50000"/>
                  </a:schemeClr>
                </a:solidFill>
              </a:rPr>
              <a:t>hepatotoxicity</a:t>
            </a:r>
            <a:endParaRPr lang="en-US" sz="2400" b="1" dirty="0" smtClean="0">
              <a:solidFill>
                <a:schemeClr val="accent3">
                  <a:lumMod val="50000"/>
                </a:schemeClr>
              </a:solidFill>
            </a:endParaRPr>
          </a:p>
          <a:p>
            <a:pPr marL="0" indent="0">
              <a:lnSpc>
                <a:spcPct val="80000"/>
              </a:lnSpc>
              <a:spcBef>
                <a:spcPts val="0"/>
              </a:spcBef>
              <a:buNone/>
            </a:pPr>
            <a:r>
              <a:rPr lang="en-US" sz="2400" b="1" dirty="0" smtClean="0">
                <a:solidFill>
                  <a:schemeClr val="accent3">
                    <a:lumMod val="50000"/>
                  </a:schemeClr>
                </a:solidFill>
              </a:rPr>
              <a:t>-anorexia,</a:t>
            </a:r>
          </a:p>
          <a:p>
            <a:pPr marL="0" indent="0">
              <a:lnSpc>
                <a:spcPct val="80000"/>
              </a:lnSpc>
              <a:spcBef>
                <a:spcPts val="0"/>
              </a:spcBef>
              <a:buNone/>
            </a:pPr>
            <a:r>
              <a:rPr lang="en-US" sz="2400" b="1" dirty="0" smtClean="0">
                <a:solidFill>
                  <a:schemeClr val="accent3">
                    <a:lumMod val="50000"/>
                  </a:schemeClr>
                </a:solidFill>
              </a:rPr>
              <a:t>-mild fever</a:t>
            </a:r>
          </a:p>
          <a:p>
            <a:pPr marL="0" indent="0">
              <a:lnSpc>
                <a:spcPct val="80000"/>
              </a:lnSpc>
              <a:spcBef>
                <a:spcPts val="0"/>
              </a:spcBef>
              <a:buNone/>
            </a:pPr>
            <a:r>
              <a:rPr lang="en-US" sz="2400" b="1" dirty="0" smtClean="0">
                <a:solidFill>
                  <a:schemeClr val="accent3">
                    <a:lumMod val="50000"/>
                  </a:schemeClr>
                </a:solidFill>
              </a:rPr>
              <a:t>-can develop gout</a:t>
            </a:r>
          </a:p>
          <a:p>
            <a:pPr marL="0" indent="0">
              <a:lnSpc>
                <a:spcPct val="80000"/>
              </a:lnSpc>
              <a:spcBef>
                <a:spcPts val="0"/>
              </a:spcBef>
              <a:buNone/>
            </a:pPr>
            <a:r>
              <a:rPr lang="en-US" sz="2400" b="1" dirty="0" smtClean="0">
                <a:solidFill>
                  <a:schemeClr val="accent3">
                    <a:lumMod val="50000"/>
                  </a:schemeClr>
                </a:solidFill>
              </a:rPr>
              <a:t>-neurological disorders</a:t>
            </a:r>
          </a:p>
          <a:p>
            <a:pPr marL="0" indent="0">
              <a:lnSpc>
                <a:spcPct val="80000"/>
              </a:lnSpc>
              <a:spcBef>
                <a:spcPts val="0"/>
              </a:spcBef>
              <a:buNone/>
            </a:pPr>
            <a:r>
              <a:rPr lang="en-US" sz="2400" b="1" dirty="0" smtClean="0">
                <a:solidFill>
                  <a:schemeClr val="accent3">
                    <a:lumMod val="50000"/>
                  </a:schemeClr>
                </a:solidFill>
              </a:rPr>
              <a:t>     (headache, </a:t>
            </a:r>
            <a:r>
              <a:rPr lang="en-US" sz="2400" b="1" dirty="0" err="1" smtClean="0">
                <a:solidFill>
                  <a:schemeClr val="accent3">
                    <a:lumMod val="50000"/>
                  </a:schemeClr>
                </a:solidFill>
              </a:rPr>
              <a:t>epi</a:t>
            </a:r>
            <a:r>
              <a:rPr lang="en-US" sz="2400" b="1" dirty="0" smtClean="0">
                <a:solidFill>
                  <a:schemeClr val="accent3">
                    <a:lumMod val="50000"/>
                  </a:schemeClr>
                </a:solidFill>
              </a:rPr>
              <a:t>-seizures)</a:t>
            </a:r>
          </a:p>
          <a:p>
            <a:pPr marL="0" indent="0">
              <a:lnSpc>
                <a:spcPct val="80000"/>
              </a:lnSpc>
              <a:spcBef>
                <a:spcPts val="0"/>
              </a:spcBef>
              <a:buNone/>
            </a:pPr>
            <a:r>
              <a:rPr lang="en-US" sz="2400" b="1" dirty="0" smtClean="0">
                <a:solidFill>
                  <a:schemeClr val="accent3">
                    <a:lumMod val="50000"/>
                  </a:schemeClr>
                </a:solidFill>
              </a:rPr>
              <a:t>-anaphylactic reactions</a:t>
            </a:r>
          </a:p>
          <a:p>
            <a:pPr marL="0" indent="0">
              <a:lnSpc>
                <a:spcPct val="80000"/>
              </a:lnSpc>
              <a:spcBef>
                <a:spcPts val="0"/>
              </a:spcBef>
              <a:buNone/>
            </a:pPr>
            <a:r>
              <a:rPr lang="en-US" sz="2400" b="1" smtClean="0">
                <a:solidFill>
                  <a:schemeClr val="accent3">
                    <a:lumMod val="50000"/>
                  </a:schemeClr>
                </a:solidFill>
              </a:rPr>
              <a:t>-bronchospastic</a:t>
            </a:r>
            <a:r>
              <a:rPr lang="en-US" sz="2400" b="1" dirty="0" smtClean="0">
                <a:solidFill>
                  <a:schemeClr val="accent3">
                    <a:lumMod val="50000"/>
                  </a:schemeClr>
                </a:solidFill>
              </a:rPr>
              <a:t> reactions</a:t>
            </a:r>
            <a:endParaRPr lang="ru-RU" sz="2400" b="1" dirty="0" smtClean="0">
              <a:solidFill>
                <a:schemeClr val="accent3">
                  <a:lumMod val="50000"/>
                </a:schemeClr>
              </a:solidFill>
            </a:endParaRPr>
          </a:p>
          <a:p>
            <a:pPr marL="0" indent="0">
              <a:lnSpc>
                <a:spcPct val="80000"/>
              </a:lnSpc>
              <a:spcBef>
                <a:spcPts val="0"/>
              </a:spcBef>
              <a:buNone/>
            </a:pPr>
            <a:endParaRPr lang="ru-RU" sz="2400" b="1" i="1" dirty="0" smtClean="0">
              <a:solidFill>
                <a:schemeClr val="accent3">
                  <a:lumMod val="50000"/>
                </a:schemeClr>
              </a:solidFill>
            </a:endParaRPr>
          </a:p>
        </p:txBody>
      </p:sp>
      <p:sp>
        <p:nvSpPr>
          <p:cNvPr id="5" name="AutoShape 6"/>
          <p:cNvSpPr>
            <a:spLocks noChangeArrowheads="1"/>
          </p:cNvSpPr>
          <p:nvPr/>
        </p:nvSpPr>
        <p:spPr bwMode="auto">
          <a:xfrm>
            <a:off x="71438" y="142874"/>
            <a:ext cx="8858250" cy="6572274"/>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4338" name="Picture 2"/>
          <p:cNvPicPr>
            <a:picLocks noChangeAspect="1" noChangeArrowheads="1"/>
          </p:cNvPicPr>
          <p:nvPr/>
        </p:nvPicPr>
        <p:blipFill>
          <a:blip r:embed="rId2"/>
          <a:srcRect/>
          <a:stretch>
            <a:fillRect/>
          </a:stretch>
        </p:blipFill>
        <p:spPr bwMode="auto">
          <a:xfrm>
            <a:off x="5572132" y="4143380"/>
            <a:ext cx="3286148" cy="2500330"/>
          </a:xfrm>
          <a:prstGeom prst="rect">
            <a:avLst/>
          </a:prstGeom>
          <a:noFill/>
          <a:ln w="9525">
            <a:solidFill>
              <a:srgbClr val="002060"/>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TotalTime>
  <Words>5018</Words>
  <PresentationFormat>Экран (4:3)</PresentationFormat>
  <Paragraphs>578</Paragraphs>
  <Slides>48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48</vt:i4>
      </vt:variant>
    </vt:vector>
  </HeadingPairs>
  <TitlesOfParts>
    <vt:vector size="4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Regimen of chemotherapy/group of patients</vt:lpstr>
      <vt:lpstr>Basic antituberculous drugs</vt:lpstr>
      <vt:lpstr>Противотуберкулезные препараты  2-го ряда</vt:lpstr>
      <vt:lpstr>Antituberculosis drugs of 1 range</vt:lpstr>
      <vt:lpstr>Antituberculosis drugs of 1 range</vt:lpstr>
      <vt:lpstr>Antituberculosis drugs of 1 range</vt:lpstr>
      <vt:lpstr>Antituberculosis drugs of the 2nd range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96</cp:revision>
  <dcterms:created xsi:type="dcterms:W3CDTF">2013-05-17T10:05:37Z</dcterms:created>
  <dcterms:modified xsi:type="dcterms:W3CDTF">2026-04-18T16:22:01Z</dcterms:modified>
</cp:coreProperties>
</file>