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27" r:id="rId2"/>
    <p:sldId id="303" r:id="rId3"/>
    <p:sldId id="322" r:id="rId4"/>
    <p:sldId id="308" r:id="rId5"/>
    <p:sldId id="324" r:id="rId6"/>
    <p:sldId id="310" r:id="rId7"/>
    <p:sldId id="311" r:id="rId8"/>
    <p:sldId id="312" r:id="rId9"/>
    <p:sldId id="313" r:id="rId10"/>
    <p:sldId id="314" r:id="rId11"/>
    <p:sldId id="315" r:id="rId12"/>
    <p:sldId id="316" r:id="rId13"/>
    <p:sldId id="317" r:id="rId14"/>
    <p:sldId id="318" r:id="rId15"/>
    <p:sldId id="269" r:id="rId16"/>
    <p:sldId id="268" r:id="rId17"/>
    <p:sldId id="279" r:id="rId18"/>
    <p:sldId id="280" r:id="rId19"/>
    <p:sldId id="267" r:id="rId20"/>
    <p:sldId id="271" r:id="rId21"/>
    <p:sldId id="272" r:id="rId22"/>
    <p:sldId id="276" r:id="rId23"/>
    <p:sldId id="273" r:id="rId24"/>
    <p:sldId id="256" r:id="rId25"/>
    <p:sldId id="277" r:id="rId26"/>
    <p:sldId id="281" r:id="rId27"/>
    <p:sldId id="282" r:id="rId28"/>
    <p:sldId id="323" r:id="rId29"/>
    <p:sldId id="302" r:id="rId30"/>
    <p:sldId id="326"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7757" autoAdjust="0"/>
  </p:normalViewPr>
  <p:slideViewPr>
    <p:cSldViewPr>
      <p:cViewPr varScale="1">
        <p:scale>
          <a:sx n="85" d="100"/>
          <a:sy n="85" d="100"/>
        </p:scale>
        <p:origin x="-103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EDB4C6-9311-460E-A825-AC030F33E17E}" type="doc">
      <dgm:prSet loTypeId="urn:microsoft.com/office/officeart/2005/8/layout/gear1" loCatId="cycle" qsTypeId="urn:microsoft.com/office/officeart/2005/8/quickstyle/simple1" qsCatId="simple" csTypeId="urn:microsoft.com/office/officeart/2005/8/colors/accent1_2" csCatId="accent1" phldr="1"/>
      <dgm:spPr/>
    </dgm:pt>
    <dgm:pt modelId="{CA0CFC00-9B26-4C0A-B1D5-29F68FACE9F5}">
      <dgm:prSet phldrT="[Текст]" custT="1"/>
      <dgm:spPr>
        <a:solidFill>
          <a:srgbClr val="0070C0"/>
        </a:solidFill>
        <a:ln>
          <a:solidFill>
            <a:schemeClr val="bg1">
              <a:lumMod val="95000"/>
              <a:lumOff val="5000"/>
            </a:schemeClr>
          </a:solidFill>
        </a:ln>
      </dgm:spPr>
      <dgm:t>
        <a:bodyPr/>
        <a:lstStyle/>
        <a:p>
          <a:r>
            <a:rPr lang="en-US" sz="2600" b="1" dirty="0" smtClean="0">
              <a:solidFill>
                <a:schemeClr val="tx1"/>
              </a:solidFill>
            </a:rPr>
            <a:t>The consumer of OTC drugs</a:t>
          </a:r>
          <a:endParaRPr lang="ru-RU" sz="2600" b="1" dirty="0">
            <a:solidFill>
              <a:schemeClr val="tx1"/>
            </a:solidFill>
          </a:endParaRPr>
        </a:p>
      </dgm:t>
    </dgm:pt>
    <dgm:pt modelId="{BB81BF89-F599-4EE8-9994-20DD59D8C275}" type="parTrans" cxnId="{8C39B8B8-7373-4E83-8058-E8A61AA0ACA8}">
      <dgm:prSet/>
      <dgm:spPr/>
      <dgm:t>
        <a:bodyPr/>
        <a:lstStyle/>
        <a:p>
          <a:endParaRPr lang="ru-RU"/>
        </a:p>
      </dgm:t>
    </dgm:pt>
    <dgm:pt modelId="{1E9E8347-7223-42D1-990D-229AD59520BB}" type="sibTrans" cxnId="{8C39B8B8-7373-4E83-8058-E8A61AA0ACA8}">
      <dgm:prSet/>
      <dgm:spPr/>
      <dgm:t>
        <a:bodyPr/>
        <a:lstStyle/>
        <a:p>
          <a:endParaRPr lang="ru-RU"/>
        </a:p>
      </dgm:t>
    </dgm:pt>
    <dgm:pt modelId="{310BF0EF-6A04-4FA6-957F-51F9F1F908DB}">
      <dgm:prSet phldrT="[Текст]" custT="1"/>
      <dgm:spPr>
        <a:solidFill>
          <a:schemeClr val="accent4">
            <a:lumMod val="75000"/>
          </a:schemeClr>
        </a:solidFill>
        <a:ln>
          <a:solidFill>
            <a:schemeClr val="bg1">
              <a:lumMod val="95000"/>
              <a:lumOff val="5000"/>
            </a:schemeClr>
          </a:solidFill>
        </a:ln>
      </dgm:spPr>
      <dgm:t>
        <a:bodyPr/>
        <a:lstStyle/>
        <a:p>
          <a:r>
            <a:rPr lang="en-US" sz="2600" b="1" dirty="0" smtClean="0">
              <a:solidFill>
                <a:schemeClr val="tx1"/>
              </a:solidFill>
            </a:rPr>
            <a:t>Pharmacy worker</a:t>
          </a:r>
          <a:endParaRPr lang="ru-RU" sz="2600" b="1" dirty="0">
            <a:solidFill>
              <a:schemeClr val="tx1"/>
            </a:solidFill>
          </a:endParaRPr>
        </a:p>
      </dgm:t>
    </dgm:pt>
    <dgm:pt modelId="{F0DCB857-B45E-439D-8AEB-110252BAA277}" type="parTrans" cxnId="{41F176E9-B4DB-4120-B548-62FC3A1C36F5}">
      <dgm:prSet/>
      <dgm:spPr/>
      <dgm:t>
        <a:bodyPr/>
        <a:lstStyle/>
        <a:p>
          <a:endParaRPr lang="ru-RU"/>
        </a:p>
      </dgm:t>
    </dgm:pt>
    <dgm:pt modelId="{435B64BC-A7BB-4ED1-8E5F-F772318F9325}" type="sibTrans" cxnId="{41F176E9-B4DB-4120-B548-62FC3A1C36F5}">
      <dgm:prSet/>
      <dgm:spPr/>
      <dgm:t>
        <a:bodyPr/>
        <a:lstStyle/>
        <a:p>
          <a:endParaRPr lang="ru-RU"/>
        </a:p>
      </dgm:t>
    </dgm:pt>
    <dgm:pt modelId="{952EFFB6-78F6-42D0-8AEC-24F0EC1BA19D}">
      <dgm:prSet phldrT="[Текст]" custT="1"/>
      <dgm:spPr>
        <a:solidFill>
          <a:srgbClr val="00B0F0"/>
        </a:solidFill>
        <a:ln>
          <a:solidFill>
            <a:schemeClr val="bg1">
              <a:lumMod val="95000"/>
              <a:lumOff val="5000"/>
            </a:schemeClr>
          </a:solidFill>
        </a:ln>
      </dgm:spPr>
      <dgm:t>
        <a:bodyPr/>
        <a:lstStyle/>
        <a:p>
          <a:r>
            <a:rPr lang="en-US" sz="2600" b="1" dirty="0" smtClean="0">
              <a:solidFill>
                <a:schemeClr val="tx1"/>
              </a:solidFill>
            </a:rPr>
            <a:t>Doctor</a:t>
          </a:r>
          <a:endParaRPr lang="ru-RU" sz="2600" b="1" dirty="0">
            <a:solidFill>
              <a:schemeClr val="tx1"/>
            </a:solidFill>
          </a:endParaRPr>
        </a:p>
      </dgm:t>
    </dgm:pt>
    <dgm:pt modelId="{36180E1D-3591-408B-93F1-B6EC47AAA519}" type="parTrans" cxnId="{E95F3511-D304-4BE6-B9BB-3DF375BC6F47}">
      <dgm:prSet/>
      <dgm:spPr/>
      <dgm:t>
        <a:bodyPr/>
        <a:lstStyle/>
        <a:p>
          <a:endParaRPr lang="ru-RU"/>
        </a:p>
      </dgm:t>
    </dgm:pt>
    <dgm:pt modelId="{E57E0A2A-874C-4A0F-B6E5-B3D160902386}" type="sibTrans" cxnId="{E95F3511-D304-4BE6-B9BB-3DF375BC6F47}">
      <dgm:prSet/>
      <dgm:spPr/>
      <dgm:t>
        <a:bodyPr/>
        <a:lstStyle/>
        <a:p>
          <a:endParaRPr lang="ru-RU"/>
        </a:p>
      </dgm:t>
    </dgm:pt>
    <dgm:pt modelId="{26FDBB48-E6E3-4502-A111-6AE1E0742001}" type="pres">
      <dgm:prSet presAssocID="{F2EDB4C6-9311-460E-A825-AC030F33E17E}" presName="composite" presStyleCnt="0">
        <dgm:presLayoutVars>
          <dgm:chMax val="3"/>
          <dgm:animLvl val="lvl"/>
          <dgm:resizeHandles val="exact"/>
        </dgm:presLayoutVars>
      </dgm:prSet>
      <dgm:spPr/>
    </dgm:pt>
    <dgm:pt modelId="{9B99C18E-1499-4037-BD7C-FB85FC6DC41E}" type="pres">
      <dgm:prSet presAssocID="{CA0CFC00-9B26-4C0A-B1D5-29F68FACE9F5}" presName="gear1" presStyleLbl="node1" presStyleIdx="0" presStyleCnt="3" custScaleX="139880" custScaleY="124675" custLinFactNeighborX="10303" custLinFactNeighborY="-4319">
        <dgm:presLayoutVars>
          <dgm:chMax val="1"/>
          <dgm:bulletEnabled val="1"/>
        </dgm:presLayoutVars>
      </dgm:prSet>
      <dgm:spPr/>
      <dgm:t>
        <a:bodyPr/>
        <a:lstStyle/>
        <a:p>
          <a:endParaRPr lang="ru-RU"/>
        </a:p>
      </dgm:t>
    </dgm:pt>
    <dgm:pt modelId="{C5648110-5205-4501-B630-89B081D333E9}" type="pres">
      <dgm:prSet presAssocID="{CA0CFC00-9B26-4C0A-B1D5-29F68FACE9F5}" presName="gear1srcNode" presStyleLbl="node1" presStyleIdx="0" presStyleCnt="3"/>
      <dgm:spPr/>
      <dgm:t>
        <a:bodyPr/>
        <a:lstStyle/>
        <a:p>
          <a:endParaRPr lang="ru-RU"/>
        </a:p>
      </dgm:t>
    </dgm:pt>
    <dgm:pt modelId="{5E0F7D1E-33E2-47CE-8627-E2F139EA55A9}" type="pres">
      <dgm:prSet presAssocID="{CA0CFC00-9B26-4C0A-B1D5-29F68FACE9F5}" presName="gear1dstNode" presStyleLbl="node1" presStyleIdx="0" presStyleCnt="3"/>
      <dgm:spPr/>
      <dgm:t>
        <a:bodyPr/>
        <a:lstStyle/>
        <a:p>
          <a:endParaRPr lang="ru-RU"/>
        </a:p>
      </dgm:t>
    </dgm:pt>
    <dgm:pt modelId="{28AD6E9E-EDB4-4B53-92EB-568C09826447}" type="pres">
      <dgm:prSet presAssocID="{310BF0EF-6A04-4FA6-957F-51F9F1F908DB}" presName="gear2" presStyleLbl="node1" presStyleIdx="1" presStyleCnt="3" custScaleX="140000" custScaleY="125861">
        <dgm:presLayoutVars>
          <dgm:chMax val="1"/>
          <dgm:bulletEnabled val="1"/>
        </dgm:presLayoutVars>
      </dgm:prSet>
      <dgm:spPr/>
      <dgm:t>
        <a:bodyPr/>
        <a:lstStyle/>
        <a:p>
          <a:endParaRPr lang="ru-RU"/>
        </a:p>
      </dgm:t>
    </dgm:pt>
    <dgm:pt modelId="{7B0E6177-F59C-498B-9E1E-DA8081DA1B2D}" type="pres">
      <dgm:prSet presAssocID="{310BF0EF-6A04-4FA6-957F-51F9F1F908DB}" presName="gear2srcNode" presStyleLbl="node1" presStyleIdx="1" presStyleCnt="3"/>
      <dgm:spPr/>
      <dgm:t>
        <a:bodyPr/>
        <a:lstStyle/>
        <a:p>
          <a:endParaRPr lang="ru-RU"/>
        </a:p>
      </dgm:t>
    </dgm:pt>
    <dgm:pt modelId="{08CC85CA-C567-4058-9205-D98522D3923D}" type="pres">
      <dgm:prSet presAssocID="{310BF0EF-6A04-4FA6-957F-51F9F1F908DB}" presName="gear2dstNode" presStyleLbl="node1" presStyleIdx="1" presStyleCnt="3"/>
      <dgm:spPr/>
      <dgm:t>
        <a:bodyPr/>
        <a:lstStyle/>
        <a:p>
          <a:endParaRPr lang="ru-RU"/>
        </a:p>
      </dgm:t>
    </dgm:pt>
    <dgm:pt modelId="{6DD14AF0-5287-44AC-B2AB-3447415223B8}" type="pres">
      <dgm:prSet presAssocID="{952EFFB6-78F6-42D0-8AEC-24F0EC1BA19D}" presName="gear3" presStyleLbl="node1" presStyleIdx="2" presStyleCnt="3" custScaleX="120458" custScaleY="118506" custLinFactNeighborX="-1018"/>
      <dgm:spPr/>
      <dgm:t>
        <a:bodyPr/>
        <a:lstStyle/>
        <a:p>
          <a:endParaRPr lang="ru-RU"/>
        </a:p>
      </dgm:t>
    </dgm:pt>
    <dgm:pt modelId="{322C39E5-A607-4928-8828-7291696DDA64}" type="pres">
      <dgm:prSet presAssocID="{952EFFB6-78F6-42D0-8AEC-24F0EC1BA19D}" presName="gear3tx" presStyleLbl="node1" presStyleIdx="2" presStyleCnt="3">
        <dgm:presLayoutVars>
          <dgm:chMax val="1"/>
          <dgm:bulletEnabled val="1"/>
        </dgm:presLayoutVars>
      </dgm:prSet>
      <dgm:spPr/>
      <dgm:t>
        <a:bodyPr/>
        <a:lstStyle/>
        <a:p>
          <a:endParaRPr lang="ru-RU"/>
        </a:p>
      </dgm:t>
    </dgm:pt>
    <dgm:pt modelId="{E99F24DC-477D-4F87-8C5B-983041708C05}" type="pres">
      <dgm:prSet presAssocID="{952EFFB6-78F6-42D0-8AEC-24F0EC1BA19D}" presName="gear3srcNode" presStyleLbl="node1" presStyleIdx="2" presStyleCnt="3"/>
      <dgm:spPr/>
      <dgm:t>
        <a:bodyPr/>
        <a:lstStyle/>
        <a:p>
          <a:endParaRPr lang="ru-RU"/>
        </a:p>
      </dgm:t>
    </dgm:pt>
    <dgm:pt modelId="{456BB56B-5253-441D-89B8-00966E79F806}" type="pres">
      <dgm:prSet presAssocID="{952EFFB6-78F6-42D0-8AEC-24F0EC1BA19D}" presName="gear3dstNode" presStyleLbl="node1" presStyleIdx="2" presStyleCnt="3"/>
      <dgm:spPr/>
      <dgm:t>
        <a:bodyPr/>
        <a:lstStyle/>
        <a:p>
          <a:endParaRPr lang="ru-RU"/>
        </a:p>
      </dgm:t>
    </dgm:pt>
    <dgm:pt modelId="{26A03862-DD62-46E7-96F3-31DC45918A28}" type="pres">
      <dgm:prSet presAssocID="{1E9E8347-7223-42D1-990D-229AD59520BB}" presName="connector1" presStyleLbl="sibTrans2D1" presStyleIdx="0" presStyleCnt="3" custLinFactNeighborX="23207" custLinFactNeighborY="-6330"/>
      <dgm:spPr/>
      <dgm:t>
        <a:bodyPr/>
        <a:lstStyle/>
        <a:p>
          <a:endParaRPr lang="ru-RU"/>
        </a:p>
      </dgm:t>
    </dgm:pt>
    <dgm:pt modelId="{8A601241-2CD8-4928-BB4A-B1520C6848C6}" type="pres">
      <dgm:prSet presAssocID="{435B64BC-A7BB-4ED1-8E5F-F772318F9325}" presName="connector2" presStyleLbl="sibTrans2D1" presStyleIdx="1" presStyleCnt="3" custLinFactNeighborX="-14139"/>
      <dgm:spPr/>
      <dgm:t>
        <a:bodyPr/>
        <a:lstStyle/>
        <a:p>
          <a:endParaRPr lang="ru-RU"/>
        </a:p>
      </dgm:t>
    </dgm:pt>
    <dgm:pt modelId="{A0A0BEC4-1B85-4B2F-B03D-31E2154D53A6}" type="pres">
      <dgm:prSet presAssocID="{E57E0A2A-874C-4A0F-B6E5-B3D160902386}" presName="connector3" presStyleLbl="sibTrans2D1" presStyleIdx="2" presStyleCnt="3" custLinFactNeighborX="-2668" custLinFactNeighborY="-4632"/>
      <dgm:spPr/>
      <dgm:t>
        <a:bodyPr/>
        <a:lstStyle/>
        <a:p>
          <a:endParaRPr lang="ru-RU"/>
        </a:p>
      </dgm:t>
    </dgm:pt>
  </dgm:ptLst>
  <dgm:cxnLst>
    <dgm:cxn modelId="{8C39B8B8-7373-4E83-8058-E8A61AA0ACA8}" srcId="{F2EDB4C6-9311-460E-A825-AC030F33E17E}" destId="{CA0CFC00-9B26-4C0A-B1D5-29F68FACE9F5}" srcOrd="0" destOrd="0" parTransId="{BB81BF89-F599-4EE8-9994-20DD59D8C275}" sibTransId="{1E9E8347-7223-42D1-990D-229AD59520BB}"/>
    <dgm:cxn modelId="{C4E763FC-8775-40A6-8E14-B0A2886090B6}" type="presOf" srcId="{F2EDB4C6-9311-460E-A825-AC030F33E17E}" destId="{26FDBB48-E6E3-4502-A111-6AE1E0742001}" srcOrd="0" destOrd="0" presId="urn:microsoft.com/office/officeart/2005/8/layout/gear1"/>
    <dgm:cxn modelId="{95D2798C-4AC3-4665-973E-3D8E90EB1264}" type="presOf" srcId="{E57E0A2A-874C-4A0F-B6E5-B3D160902386}" destId="{A0A0BEC4-1B85-4B2F-B03D-31E2154D53A6}" srcOrd="0" destOrd="0" presId="urn:microsoft.com/office/officeart/2005/8/layout/gear1"/>
    <dgm:cxn modelId="{57A4FCC9-591F-4A7E-998D-07ABAB0F2CD7}" type="presOf" srcId="{CA0CFC00-9B26-4C0A-B1D5-29F68FACE9F5}" destId="{9B99C18E-1499-4037-BD7C-FB85FC6DC41E}" srcOrd="0" destOrd="0" presId="urn:microsoft.com/office/officeart/2005/8/layout/gear1"/>
    <dgm:cxn modelId="{D003EC0D-8686-4B17-B12D-9622AACE3520}" type="presOf" srcId="{952EFFB6-78F6-42D0-8AEC-24F0EC1BA19D}" destId="{456BB56B-5253-441D-89B8-00966E79F806}" srcOrd="3" destOrd="0" presId="urn:microsoft.com/office/officeart/2005/8/layout/gear1"/>
    <dgm:cxn modelId="{B4FCB5DC-1CAE-4DE8-A148-3D01B9056E90}" type="presOf" srcId="{CA0CFC00-9B26-4C0A-B1D5-29F68FACE9F5}" destId="{5E0F7D1E-33E2-47CE-8627-E2F139EA55A9}" srcOrd="2" destOrd="0" presId="urn:microsoft.com/office/officeart/2005/8/layout/gear1"/>
    <dgm:cxn modelId="{B59CC771-F5A8-429B-B7EE-CB3A29D8A944}" type="presOf" srcId="{310BF0EF-6A04-4FA6-957F-51F9F1F908DB}" destId="{28AD6E9E-EDB4-4B53-92EB-568C09826447}" srcOrd="0" destOrd="0" presId="urn:microsoft.com/office/officeart/2005/8/layout/gear1"/>
    <dgm:cxn modelId="{C6665854-876D-4DA9-9DAD-8DF23FD4C972}" type="presOf" srcId="{952EFFB6-78F6-42D0-8AEC-24F0EC1BA19D}" destId="{E99F24DC-477D-4F87-8C5B-983041708C05}" srcOrd="2" destOrd="0" presId="urn:microsoft.com/office/officeart/2005/8/layout/gear1"/>
    <dgm:cxn modelId="{F0BE7833-E0A8-4809-8AF3-A3DA02C52AEF}" type="presOf" srcId="{435B64BC-A7BB-4ED1-8E5F-F772318F9325}" destId="{8A601241-2CD8-4928-BB4A-B1520C6848C6}" srcOrd="0" destOrd="0" presId="urn:microsoft.com/office/officeart/2005/8/layout/gear1"/>
    <dgm:cxn modelId="{41F176E9-B4DB-4120-B548-62FC3A1C36F5}" srcId="{F2EDB4C6-9311-460E-A825-AC030F33E17E}" destId="{310BF0EF-6A04-4FA6-957F-51F9F1F908DB}" srcOrd="1" destOrd="0" parTransId="{F0DCB857-B45E-439D-8AEB-110252BAA277}" sibTransId="{435B64BC-A7BB-4ED1-8E5F-F772318F9325}"/>
    <dgm:cxn modelId="{28E1BD5C-32DA-4E58-A035-A675E1135FEE}" type="presOf" srcId="{CA0CFC00-9B26-4C0A-B1D5-29F68FACE9F5}" destId="{C5648110-5205-4501-B630-89B081D333E9}" srcOrd="1" destOrd="0" presId="urn:microsoft.com/office/officeart/2005/8/layout/gear1"/>
    <dgm:cxn modelId="{5DCEC4D7-9B18-42A2-94EE-20BBF8521BA0}" type="presOf" srcId="{1E9E8347-7223-42D1-990D-229AD59520BB}" destId="{26A03862-DD62-46E7-96F3-31DC45918A28}" srcOrd="0" destOrd="0" presId="urn:microsoft.com/office/officeart/2005/8/layout/gear1"/>
    <dgm:cxn modelId="{2ECC9407-C369-4323-A17D-0F04B1A7A10E}" type="presOf" srcId="{952EFFB6-78F6-42D0-8AEC-24F0EC1BA19D}" destId="{322C39E5-A607-4928-8828-7291696DDA64}" srcOrd="1" destOrd="0" presId="urn:microsoft.com/office/officeart/2005/8/layout/gear1"/>
    <dgm:cxn modelId="{ACEA2CAF-434B-4BDF-BC04-BEF6D2C9F5EA}" type="presOf" srcId="{310BF0EF-6A04-4FA6-957F-51F9F1F908DB}" destId="{08CC85CA-C567-4058-9205-D98522D3923D}" srcOrd="2" destOrd="0" presId="urn:microsoft.com/office/officeart/2005/8/layout/gear1"/>
    <dgm:cxn modelId="{AA728274-D496-47EF-9795-23A2688E620C}" type="presOf" srcId="{310BF0EF-6A04-4FA6-957F-51F9F1F908DB}" destId="{7B0E6177-F59C-498B-9E1E-DA8081DA1B2D}" srcOrd="1" destOrd="0" presId="urn:microsoft.com/office/officeart/2005/8/layout/gear1"/>
    <dgm:cxn modelId="{8C2EA0D1-0757-4C91-A2FF-213C9D4C2BCA}" type="presOf" srcId="{952EFFB6-78F6-42D0-8AEC-24F0EC1BA19D}" destId="{6DD14AF0-5287-44AC-B2AB-3447415223B8}" srcOrd="0" destOrd="0" presId="urn:microsoft.com/office/officeart/2005/8/layout/gear1"/>
    <dgm:cxn modelId="{E95F3511-D304-4BE6-B9BB-3DF375BC6F47}" srcId="{F2EDB4C6-9311-460E-A825-AC030F33E17E}" destId="{952EFFB6-78F6-42D0-8AEC-24F0EC1BA19D}" srcOrd="2" destOrd="0" parTransId="{36180E1D-3591-408B-93F1-B6EC47AAA519}" sibTransId="{E57E0A2A-874C-4A0F-B6E5-B3D160902386}"/>
    <dgm:cxn modelId="{644702F0-4685-4136-9453-8FB5FD36F243}" type="presParOf" srcId="{26FDBB48-E6E3-4502-A111-6AE1E0742001}" destId="{9B99C18E-1499-4037-BD7C-FB85FC6DC41E}" srcOrd="0" destOrd="0" presId="urn:microsoft.com/office/officeart/2005/8/layout/gear1"/>
    <dgm:cxn modelId="{B1A123C5-5105-4ECB-858F-8E5FF4C6F55C}" type="presParOf" srcId="{26FDBB48-E6E3-4502-A111-6AE1E0742001}" destId="{C5648110-5205-4501-B630-89B081D333E9}" srcOrd="1" destOrd="0" presId="urn:microsoft.com/office/officeart/2005/8/layout/gear1"/>
    <dgm:cxn modelId="{CC1BADE5-8F05-437D-AAAE-FD04AF013FAF}" type="presParOf" srcId="{26FDBB48-E6E3-4502-A111-6AE1E0742001}" destId="{5E0F7D1E-33E2-47CE-8627-E2F139EA55A9}" srcOrd="2" destOrd="0" presId="urn:microsoft.com/office/officeart/2005/8/layout/gear1"/>
    <dgm:cxn modelId="{4B33F68C-75F7-42E0-9CBD-6264CB6B5C3B}" type="presParOf" srcId="{26FDBB48-E6E3-4502-A111-6AE1E0742001}" destId="{28AD6E9E-EDB4-4B53-92EB-568C09826447}" srcOrd="3" destOrd="0" presId="urn:microsoft.com/office/officeart/2005/8/layout/gear1"/>
    <dgm:cxn modelId="{1EDA2441-47C2-4807-BC86-EF1C822648E1}" type="presParOf" srcId="{26FDBB48-E6E3-4502-A111-6AE1E0742001}" destId="{7B0E6177-F59C-498B-9E1E-DA8081DA1B2D}" srcOrd="4" destOrd="0" presId="urn:microsoft.com/office/officeart/2005/8/layout/gear1"/>
    <dgm:cxn modelId="{79A3D5B9-874F-484F-80D5-FAE1BD5E8D1D}" type="presParOf" srcId="{26FDBB48-E6E3-4502-A111-6AE1E0742001}" destId="{08CC85CA-C567-4058-9205-D98522D3923D}" srcOrd="5" destOrd="0" presId="urn:microsoft.com/office/officeart/2005/8/layout/gear1"/>
    <dgm:cxn modelId="{7D9D3BAB-6616-4752-98A8-0C832207A225}" type="presParOf" srcId="{26FDBB48-E6E3-4502-A111-6AE1E0742001}" destId="{6DD14AF0-5287-44AC-B2AB-3447415223B8}" srcOrd="6" destOrd="0" presId="urn:microsoft.com/office/officeart/2005/8/layout/gear1"/>
    <dgm:cxn modelId="{0D50400C-8EAB-40C7-8706-2A41D2CABBD4}" type="presParOf" srcId="{26FDBB48-E6E3-4502-A111-6AE1E0742001}" destId="{322C39E5-A607-4928-8828-7291696DDA64}" srcOrd="7" destOrd="0" presId="urn:microsoft.com/office/officeart/2005/8/layout/gear1"/>
    <dgm:cxn modelId="{D7D2812F-7458-4D3F-AA88-5261D4636F46}" type="presParOf" srcId="{26FDBB48-E6E3-4502-A111-6AE1E0742001}" destId="{E99F24DC-477D-4F87-8C5B-983041708C05}" srcOrd="8" destOrd="0" presId="urn:microsoft.com/office/officeart/2005/8/layout/gear1"/>
    <dgm:cxn modelId="{19E917B8-C112-480E-825D-0B886F562A50}" type="presParOf" srcId="{26FDBB48-E6E3-4502-A111-6AE1E0742001}" destId="{456BB56B-5253-441D-89B8-00966E79F806}" srcOrd="9" destOrd="0" presId="urn:microsoft.com/office/officeart/2005/8/layout/gear1"/>
    <dgm:cxn modelId="{3EDE3457-58A5-462E-B8BA-058CE7EE3032}" type="presParOf" srcId="{26FDBB48-E6E3-4502-A111-6AE1E0742001}" destId="{26A03862-DD62-46E7-96F3-31DC45918A28}" srcOrd="10" destOrd="0" presId="urn:microsoft.com/office/officeart/2005/8/layout/gear1"/>
    <dgm:cxn modelId="{3B4B1105-F8F0-4CF9-89CD-644F890E7581}" type="presParOf" srcId="{26FDBB48-E6E3-4502-A111-6AE1E0742001}" destId="{8A601241-2CD8-4928-BB4A-B1520C6848C6}" srcOrd="11" destOrd="0" presId="urn:microsoft.com/office/officeart/2005/8/layout/gear1"/>
    <dgm:cxn modelId="{5C895287-BD92-4AED-9B1F-F491C6D73D79}" type="presParOf" srcId="{26FDBB48-E6E3-4502-A111-6AE1E0742001}" destId="{A0A0BEC4-1B85-4B2F-B03D-31E2154D53A6}" srcOrd="12" destOrd="0" presId="urn:microsoft.com/office/officeart/2005/8/layout/gear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D8EB23-0236-4C3D-AC46-3C2FB8E1B542}"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ru-RU"/>
        </a:p>
      </dgm:t>
    </dgm:pt>
    <dgm:pt modelId="{EB1F92E3-1759-49D0-84C1-E0B7CB736357}">
      <dgm:prSet/>
      <dgm:spPr/>
      <dgm:t>
        <a:bodyPr/>
        <a:lstStyle/>
        <a:p>
          <a:r>
            <a:rPr lang="en-US" u="sng" dirty="0" smtClean="0">
              <a:solidFill>
                <a:srgbClr val="FFC000"/>
              </a:solidFill>
              <a:latin typeface="+mn-lt"/>
              <a:ea typeface="+mn-ea"/>
              <a:cs typeface="+mn-cs"/>
            </a:rPr>
            <a:t>recommendation on the choice of self-treatment</a:t>
          </a:r>
          <a:endParaRPr lang="ru-RU" dirty="0">
            <a:solidFill>
              <a:srgbClr val="FFC000"/>
            </a:solidFill>
          </a:endParaRPr>
        </a:p>
      </dgm:t>
    </dgm:pt>
    <dgm:pt modelId="{A482C71A-487B-471E-8B15-FE20DC4CB671}" type="parTrans" cxnId="{E0B8EB10-A14C-42A6-9828-793048BBBC00}">
      <dgm:prSet/>
      <dgm:spPr/>
      <dgm:t>
        <a:bodyPr/>
        <a:lstStyle/>
        <a:p>
          <a:endParaRPr lang="ru-RU"/>
        </a:p>
      </dgm:t>
    </dgm:pt>
    <dgm:pt modelId="{A4A8544A-3548-4040-ADCC-2724C090BF5C}" type="sibTrans" cxnId="{E0B8EB10-A14C-42A6-9828-793048BBBC00}">
      <dgm:prSet/>
      <dgm:spPr/>
      <dgm:t>
        <a:bodyPr/>
        <a:lstStyle/>
        <a:p>
          <a:endParaRPr lang="ru-RU"/>
        </a:p>
      </dgm:t>
    </dgm:pt>
    <dgm:pt modelId="{FACE3CBB-33FC-4803-91A6-A900EACCEE59}">
      <dgm:prSet phldrT="[Текст]" custT="1"/>
      <dgm:spPr/>
      <dgm:t>
        <a:bodyPr/>
        <a:lstStyle/>
        <a:p>
          <a:r>
            <a:rPr lang="en-US" sz="2400" u="sng" dirty="0" smtClean="0">
              <a:solidFill>
                <a:srgbClr val="FFC000"/>
              </a:solidFill>
            </a:rPr>
            <a:t>recommendation to visit a doctor</a:t>
          </a:r>
          <a:endParaRPr lang="ru-RU" sz="2400" u="sng" dirty="0">
            <a:solidFill>
              <a:srgbClr val="FFC000"/>
            </a:solidFill>
          </a:endParaRPr>
        </a:p>
      </dgm:t>
    </dgm:pt>
    <dgm:pt modelId="{A51834B9-7C21-428B-8E5D-03C452349DC5}" type="parTrans" cxnId="{C78B01F2-A5B8-4382-B2AD-3C89C7A7B876}">
      <dgm:prSet/>
      <dgm:spPr/>
      <dgm:t>
        <a:bodyPr/>
        <a:lstStyle/>
        <a:p>
          <a:endParaRPr lang="ru-RU"/>
        </a:p>
      </dgm:t>
    </dgm:pt>
    <dgm:pt modelId="{E9BD3135-7D3C-461F-ADE4-0465B27615CD}" type="sibTrans" cxnId="{C78B01F2-A5B8-4382-B2AD-3C89C7A7B876}">
      <dgm:prSet/>
      <dgm:spPr/>
      <dgm:t>
        <a:bodyPr/>
        <a:lstStyle/>
        <a:p>
          <a:endParaRPr lang="ru-RU"/>
        </a:p>
      </dgm:t>
    </dgm:pt>
    <dgm:pt modelId="{20DF4B05-95E2-4739-8788-193E782175EC}" type="pres">
      <dgm:prSet presAssocID="{12D8EB23-0236-4C3D-AC46-3C2FB8E1B542}" presName="compositeShape" presStyleCnt="0">
        <dgm:presLayoutVars>
          <dgm:chMax val="2"/>
          <dgm:dir/>
          <dgm:resizeHandles val="exact"/>
        </dgm:presLayoutVars>
      </dgm:prSet>
      <dgm:spPr/>
      <dgm:t>
        <a:bodyPr/>
        <a:lstStyle/>
        <a:p>
          <a:endParaRPr lang="ru-RU"/>
        </a:p>
      </dgm:t>
    </dgm:pt>
    <dgm:pt modelId="{D82D13EA-C86B-43DD-80A9-7988B1A52FD8}" type="pres">
      <dgm:prSet presAssocID="{12D8EB23-0236-4C3D-AC46-3C2FB8E1B542}" presName="divider" presStyleLbl="fgShp" presStyleIdx="0" presStyleCnt="1"/>
      <dgm:spPr/>
      <dgm:t>
        <a:bodyPr/>
        <a:lstStyle/>
        <a:p>
          <a:endParaRPr lang="ru-RU"/>
        </a:p>
      </dgm:t>
    </dgm:pt>
    <dgm:pt modelId="{90400FA7-50B1-4C13-9280-3E92AF6FB814}" type="pres">
      <dgm:prSet presAssocID="{EB1F92E3-1759-49D0-84C1-E0B7CB736357}" presName="downArrow" presStyleLbl="node1" presStyleIdx="0" presStyleCnt="2"/>
      <dgm:spPr/>
    </dgm:pt>
    <dgm:pt modelId="{48345D3E-A470-4F1E-9674-DB7453398A03}" type="pres">
      <dgm:prSet presAssocID="{EB1F92E3-1759-49D0-84C1-E0B7CB736357}" presName="downArrowText" presStyleLbl="revTx" presStyleIdx="0" presStyleCnt="2">
        <dgm:presLayoutVars>
          <dgm:bulletEnabled val="1"/>
        </dgm:presLayoutVars>
      </dgm:prSet>
      <dgm:spPr/>
      <dgm:t>
        <a:bodyPr/>
        <a:lstStyle/>
        <a:p>
          <a:endParaRPr lang="ru-RU"/>
        </a:p>
      </dgm:t>
    </dgm:pt>
    <dgm:pt modelId="{12DCF63A-FD06-4E52-9D74-ECCF7F9B80B6}" type="pres">
      <dgm:prSet presAssocID="{FACE3CBB-33FC-4803-91A6-A900EACCEE59}" presName="upArrow" presStyleLbl="node1" presStyleIdx="1" presStyleCnt="2"/>
      <dgm:spPr/>
    </dgm:pt>
    <dgm:pt modelId="{CAE39A86-AB5D-4851-B25C-AFA757D67D2C}" type="pres">
      <dgm:prSet presAssocID="{FACE3CBB-33FC-4803-91A6-A900EACCEE59}" presName="upArrowText" presStyleLbl="revTx" presStyleIdx="1" presStyleCnt="2">
        <dgm:presLayoutVars>
          <dgm:bulletEnabled val="1"/>
        </dgm:presLayoutVars>
      </dgm:prSet>
      <dgm:spPr/>
      <dgm:t>
        <a:bodyPr/>
        <a:lstStyle/>
        <a:p>
          <a:endParaRPr lang="ru-RU"/>
        </a:p>
      </dgm:t>
    </dgm:pt>
  </dgm:ptLst>
  <dgm:cxnLst>
    <dgm:cxn modelId="{E770A667-BCA4-41D0-8C19-8EA632F26B15}" type="presOf" srcId="{FACE3CBB-33FC-4803-91A6-A900EACCEE59}" destId="{CAE39A86-AB5D-4851-B25C-AFA757D67D2C}" srcOrd="0" destOrd="0" presId="urn:microsoft.com/office/officeart/2005/8/layout/arrow3"/>
    <dgm:cxn modelId="{E0B8EB10-A14C-42A6-9828-793048BBBC00}" srcId="{12D8EB23-0236-4C3D-AC46-3C2FB8E1B542}" destId="{EB1F92E3-1759-49D0-84C1-E0B7CB736357}" srcOrd="0" destOrd="0" parTransId="{A482C71A-487B-471E-8B15-FE20DC4CB671}" sibTransId="{A4A8544A-3548-4040-ADCC-2724C090BF5C}"/>
    <dgm:cxn modelId="{B3AA5DDE-398D-44B4-9CBB-7F7078936541}" type="presOf" srcId="{EB1F92E3-1759-49D0-84C1-E0B7CB736357}" destId="{48345D3E-A470-4F1E-9674-DB7453398A03}" srcOrd="0" destOrd="0" presId="urn:microsoft.com/office/officeart/2005/8/layout/arrow3"/>
    <dgm:cxn modelId="{C78B01F2-A5B8-4382-B2AD-3C89C7A7B876}" srcId="{12D8EB23-0236-4C3D-AC46-3C2FB8E1B542}" destId="{FACE3CBB-33FC-4803-91A6-A900EACCEE59}" srcOrd="1" destOrd="0" parTransId="{A51834B9-7C21-428B-8E5D-03C452349DC5}" sibTransId="{E9BD3135-7D3C-461F-ADE4-0465B27615CD}"/>
    <dgm:cxn modelId="{E1A930BD-7424-4DC2-8821-9808FE01D824}" type="presOf" srcId="{12D8EB23-0236-4C3D-AC46-3C2FB8E1B542}" destId="{20DF4B05-95E2-4739-8788-193E782175EC}" srcOrd="0" destOrd="0" presId="urn:microsoft.com/office/officeart/2005/8/layout/arrow3"/>
    <dgm:cxn modelId="{B7A08522-EA2A-438C-BA21-E98EF39080BC}" type="presParOf" srcId="{20DF4B05-95E2-4739-8788-193E782175EC}" destId="{D82D13EA-C86B-43DD-80A9-7988B1A52FD8}" srcOrd="0" destOrd="0" presId="urn:microsoft.com/office/officeart/2005/8/layout/arrow3"/>
    <dgm:cxn modelId="{5FFF486D-E967-4DC0-820E-D5F38E03FC48}" type="presParOf" srcId="{20DF4B05-95E2-4739-8788-193E782175EC}" destId="{90400FA7-50B1-4C13-9280-3E92AF6FB814}" srcOrd="1" destOrd="0" presId="urn:microsoft.com/office/officeart/2005/8/layout/arrow3"/>
    <dgm:cxn modelId="{C74D51E0-E7D2-45AE-99CB-B81C00D76507}" type="presParOf" srcId="{20DF4B05-95E2-4739-8788-193E782175EC}" destId="{48345D3E-A470-4F1E-9674-DB7453398A03}" srcOrd="2" destOrd="0" presId="urn:microsoft.com/office/officeart/2005/8/layout/arrow3"/>
    <dgm:cxn modelId="{FF5D179B-C0B4-47EC-8E80-642E2DC66936}" type="presParOf" srcId="{20DF4B05-95E2-4739-8788-193E782175EC}" destId="{12DCF63A-FD06-4E52-9D74-ECCF7F9B80B6}" srcOrd="3" destOrd="0" presId="urn:microsoft.com/office/officeart/2005/8/layout/arrow3"/>
    <dgm:cxn modelId="{06075011-21A4-4CB4-A080-49745C51B151}" type="presParOf" srcId="{20DF4B05-95E2-4739-8788-193E782175EC}" destId="{CAE39A86-AB5D-4851-B25C-AFA757D67D2C}" srcOrd="4" destOrd="0" presId="urn:microsoft.com/office/officeart/2005/8/layout/arrow3"/>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B99C18E-1499-4037-BD7C-FB85FC6DC41E}">
      <dsp:nvSpPr>
        <dsp:cNvPr id="0" name=""/>
        <dsp:cNvSpPr/>
      </dsp:nvSpPr>
      <dsp:spPr>
        <a:xfrm>
          <a:off x="3269124" y="1857396"/>
          <a:ext cx="4122008" cy="3673944"/>
        </a:xfrm>
        <a:prstGeom prst="gear9">
          <a:avLst/>
        </a:prstGeom>
        <a:solidFill>
          <a:srgbClr val="0070C0"/>
        </a:solidFill>
        <a:ln w="25400" cap="flat" cmpd="sng" algn="ctr">
          <a:solidFill>
            <a:schemeClr val="bg1">
              <a:lumMod val="95000"/>
              <a:lumOff val="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ru-RU" sz="2600" b="1" kern="1200" dirty="0" smtClean="0">
              <a:solidFill>
                <a:schemeClr val="tx1"/>
              </a:solidFill>
            </a:rPr>
            <a:t>Потребитель безрецептурных ЛС</a:t>
          </a:r>
          <a:endParaRPr lang="ru-RU" sz="2600" b="1" kern="1200" dirty="0">
            <a:solidFill>
              <a:schemeClr val="tx1"/>
            </a:solidFill>
          </a:endParaRPr>
        </a:p>
      </dsp:txBody>
      <dsp:txXfrm>
        <a:off x="3269124" y="1857396"/>
        <a:ext cx="4122008" cy="3673944"/>
      </dsp:txXfrm>
    </dsp:sp>
    <dsp:sp modelId="{28AD6E9E-EDB4-4B53-92EB-568C09826447}">
      <dsp:nvSpPr>
        <dsp:cNvPr id="0" name=""/>
        <dsp:cNvSpPr/>
      </dsp:nvSpPr>
      <dsp:spPr>
        <a:xfrm>
          <a:off x="1409969" y="1374594"/>
          <a:ext cx="3000396" cy="2697377"/>
        </a:xfrm>
        <a:prstGeom prst="gear6">
          <a:avLst/>
        </a:prstGeom>
        <a:solidFill>
          <a:schemeClr val="accent4">
            <a:lumMod val="75000"/>
          </a:schemeClr>
        </a:solidFill>
        <a:ln w="25400" cap="flat" cmpd="sng" algn="ctr">
          <a:solidFill>
            <a:schemeClr val="bg1">
              <a:lumMod val="95000"/>
              <a:lumOff val="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ru-RU" sz="2600" b="1" kern="1200" dirty="0" smtClean="0">
              <a:solidFill>
                <a:schemeClr val="tx1"/>
              </a:solidFill>
            </a:rPr>
            <a:t>Работник аптеки</a:t>
          </a:r>
          <a:endParaRPr lang="ru-RU" sz="2600" b="1" kern="1200" dirty="0">
            <a:solidFill>
              <a:schemeClr val="tx1"/>
            </a:solidFill>
          </a:endParaRPr>
        </a:p>
      </dsp:txBody>
      <dsp:txXfrm>
        <a:off x="1409969" y="1374594"/>
        <a:ext cx="3000396" cy="2697377"/>
      </dsp:txXfrm>
    </dsp:sp>
    <dsp:sp modelId="{6DD14AF0-5287-44AC-B2AB-3447415223B8}">
      <dsp:nvSpPr>
        <dsp:cNvPr id="0" name=""/>
        <dsp:cNvSpPr/>
      </dsp:nvSpPr>
      <dsp:spPr>
        <a:xfrm rot="20700000">
          <a:off x="2790500" y="-13631"/>
          <a:ext cx="2544427" cy="2473433"/>
        </a:xfrm>
        <a:prstGeom prst="gear6">
          <a:avLst/>
        </a:prstGeom>
        <a:solidFill>
          <a:srgbClr val="00B0F0"/>
        </a:solidFill>
        <a:ln w="25400" cap="flat" cmpd="sng" algn="ctr">
          <a:solidFill>
            <a:schemeClr val="bg1">
              <a:lumMod val="95000"/>
              <a:lumOff val="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ru-RU" sz="2600" b="1" kern="1200" dirty="0" smtClean="0">
              <a:solidFill>
                <a:schemeClr val="tx1"/>
              </a:solidFill>
            </a:rPr>
            <a:t>Врач</a:t>
          </a:r>
          <a:endParaRPr lang="ru-RU" sz="2600" b="1" kern="1200" dirty="0">
            <a:solidFill>
              <a:schemeClr val="tx1"/>
            </a:solidFill>
          </a:endParaRPr>
        </a:p>
      </dsp:txBody>
      <dsp:txXfrm>
        <a:off x="3352778" y="524653"/>
        <a:ext cx="1419870" cy="1396862"/>
      </dsp:txXfrm>
    </dsp:sp>
    <dsp:sp modelId="{26A03862-DD62-46E7-96F3-31DC45918A28}">
      <dsp:nvSpPr>
        <dsp:cNvPr id="0" name=""/>
        <dsp:cNvSpPr/>
      </dsp:nvSpPr>
      <dsp:spPr>
        <a:xfrm>
          <a:off x="4214854" y="1657378"/>
          <a:ext cx="3771926" cy="3771926"/>
        </a:xfrm>
        <a:prstGeom prst="circularArrow">
          <a:avLst>
            <a:gd name="adj1" fmla="val 4688"/>
            <a:gd name="adj2" fmla="val 299029"/>
            <a:gd name="adj3" fmla="val 2538373"/>
            <a:gd name="adj4" fmla="val 15814240"/>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A601241-2CD8-4928-BB4A-B1520C6848C6}">
      <dsp:nvSpPr>
        <dsp:cNvPr id="0" name=""/>
        <dsp:cNvSpPr/>
      </dsp:nvSpPr>
      <dsp:spPr>
        <a:xfrm>
          <a:off x="1071566" y="1172523"/>
          <a:ext cx="2740540" cy="2740540"/>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0A0BEC4-1B85-4B2F-B03D-31E2154D53A6}">
      <dsp:nvSpPr>
        <dsp:cNvPr id="0" name=""/>
        <dsp:cNvSpPr/>
      </dsp:nvSpPr>
      <dsp:spPr>
        <a:xfrm>
          <a:off x="2474424" y="-428640"/>
          <a:ext cx="2954854" cy="2954854"/>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82D13EA-C86B-43DD-80A9-7988B1A52FD8}">
      <dsp:nvSpPr>
        <dsp:cNvPr id="0" name=""/>
        <dsp:cNvSpPr/>
      </dsp:nvSpPr>
      <dsp:spPr>
        <a:xfrm rot="21300000">
          <a:off x="25254" y="1794666"/>
          <a:ext cx="8179091" cy="936629"/>
        </a:xfrm>
        <a:prstGeom prst="mathMinus">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400FA7-50B1-4C13-9280-3E92AF6FB814}">
      <dsp:nvSpPr>
        <dsp:cNvPr id="0" name=""/>
        <dsp:cNvSpPr/>
      </dsp:nvSpPr>
      <dsp:spPr>
        <a:xfrm>
          <a:off x="987552" y="226298"/>
          <a:ext cx="2468880" cy="1810385"/>
        </a:xfrm>
        <a:prstGeom prst="downArrow">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345D3E-A470-4F1E-9674-DB7453398A03}">
      <dsp:nvSpPr>
        <dsp:cNvPr id="0" name=""/>
        <dsp:cNvSpPr/>
      </dsp:nvSpPr>
      <dsp:spPr>
        <a:xfrm>
          <a:off x="4361687" y="0"/>
          <a:ext cx="2633472" cy="1900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ru-RU" sz="2900" u="sng" kern="1200" dirty="0" smtClean="0">
              <a:solidFill>
                <a:schemeClr val="tx1"/>
              </a:solidFill>
              <a:latin typeface="+mn-lt"/>
              <a:ea typeface="+mn-ea"/>
              <a:cs typeface="+mn-cs"/>
            </a:rPr>
            <a:t>рекомендация по выбору самолечения</a:t>
          </a:r>
          <a:endParaRPr lang="ru-RU" sz="2900" kern="1200" dirty="0"/>
        </a:p>
      </dsp:txBody>
      <dsp:txXfrm>
        <a:off x="4361687" y="0"/>
        <a:ext cx="2633472" cy="1900904"/>
      </dsp:txXfrm>
    </dsp:sp>
    <dsp:sp modelId="{12DCF63A-FD06-4E52-9D74-ECCF7F9B80B6}">
      <dsp:nvSpPr>
        <dsp:cNvPr id="0" name=""/>
        <dsp:cNvSpPr/>
      </dsp:nvSpPr>
      <dsp:spPr>
        <a:xfrm>
          <a:off x="4773168" y="2489279"/>
          <a:ext cx="2468880" cy="1810385"/>
        </a:xfrm>
        <a:prstGeom prst="upArrow">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E39A86-AB5D-4851-B25C-AFA757D67D2C}">
      <dsp:nvSpPr>
        <dsp:cNvPr id="0" name=""/>
        <dsp:cNvSpPr/>
      </dsp:nvSpPr>
      <dsp:spPr>
        <a:xfrm>
          <a:off x="1234440" y="2625058"/>
          <a:ext cx="2633472" cy="1900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ru-RU" sz="2900" u="sng" kern="1200" dirty="0" smtClean="0">
              <a:solidFill>
                <a:schemeClr val="tx1"/>
              </a:solidFill>
              <a:latin typeface="+mn-lt"/>
              <a:ea typeface="+mn-ea"/>
              <a:cs typeface="+mn-cs"/>
            </a:rPr>
            <a:t>рекомендация посещения врача </a:t>
          </a:r>
          <a:endParaRPr lang="ru-RU" sz="2900" kern="1200" dirty="0"/>
        </a:p>
      </dsp:txBody>
      <dsp:txXfrm>
        <a:off x="1234440" y="2625058"/>
        <a:ext cx="2633472" cy="1900904"/>
      </dsp:txXfrm>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ACDDFC-E269-4F8A-A0F9-D270263AD408}" type="datetimeFigureOut">
              <a:rPr lang="ru-RU" smtClean="0"/>
              <a:pPr/>
              <a:t>18.04.2026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4C6752-BA90-4538-8736-9557C94C35A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eaLnBrk="0" hangingPunct="0"/>
            <a:endParaRPr lang="ru-RU" sz="1200" b="1" dirty="0" smtClean="0">
              <a:solidFill>
                <a:schemeClr val="bg1"/>
              </a:solidFill>
            </a:endParaRPr>
          </a:p>
          <a:p>
            <a:endParaRPr lang="ru-RU"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ru-RU" dirty="0" smtClean="0"/>
          </a:p>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4</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Сложившаяся мировая практика предусматривает составление списков рецептурных лекарственных средств. </a:t>
            </a:r>
          </a:p>
          <a:p>
            <a:r>
              <a:rPr lang="ru-RU" sz="1200" kern="1200" dirty="0" smtClean="0">
                <a:solidFill>
                  <a:schemeClr val="tx1"/>
                </a:solidFill>
                <a:latin typeface="+mn-lt"/>
                <a:ea typeface="+mn-ea"/>
                <a:cs typeface="+mn-cs"/>
              </a:rPr>
              <a:t>Все остальные могут использоваться населением для самостоятельного применения. </a:t>
            </a:r>
          </a:p>
          <a:p>
            <a:r>
              <a:rPr lang="ru-RU" sz="1200" kern="1200" dirty="0" smtClean="0">
                <a:solidFill>
                  <a:schemeClr val="tx1"/>
                </a:solidFill>
                <a:latin typeface="+mn-lt"/>
                <a:ea typeface="+mn-ea"/>
                <a:cs typeface="+mn-cs"/>
              </a:rPr>
              <a:t>Данное положение принципиально отличается от отечественной системы определения рецептурных и безрецептурных лекарственных средств. У нас (как и в России) наоборот - утверждается постановлением перечень безрецептурных препаратов. </a:t>
            </a:r>
          </a:p>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5</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14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В формировании концепции "самолечения", в смысле самостоятельного использования лекарств, значительную роль сыграла ВОЗ. Рядом своих резолюций ВОЗ определила мировую стратегию развития "самолечения", поставив </a:t>
            </a:r>
            <a:r>
              <a:rPr lang="ru-RU" sz="1200" b="1" kern="1200" dirty="0" smtClean="0">
                <a:solidFill>
                  <a:schemeClr val="tx1"/>
                </a:solidFill>
                <a:latin typeface="+mn-lt"/>
                <a:ea typeface="+mn-ea"/>
                <a:cs typeface="+mn-cs"/>
              </a:rPr>
              <a:t>на первое место роль и ответственность самого человека в заботе о своем здоровье, на второе - роль общества и лишь на третье - системы здравоохранения. ВОЗ дала определение понятия "самолечение с помощью лекарств": "Самолечение представляет собой использование лекарств потребителем для лечения </a:t>
            </a:r>
            <a:r>
              <a:rPr lang="ru-RU" sz="1200" b="1" u="sng" kern="1200" dirty="0" smtClean="0">
                <a:solidFill>
                  <a:schemeClr val="tx1"/>
                </a:solidFill>
                <a:latin typeface="+mn-lt"/>
                <a:ea typeface="+mn-ea"/>
                <a:cs typeface="+mn-cs"/>
              </a:rPr>
              <a:t>нарушений и симптомов</a:t>
            </a:r>
            <a:r>
              <a:rPr lang="ru-RU" sz="1200" b="1" kern="1200" dirty="0" smtClean="0">
                <a:solidFill>
                  <a:schemeClr val="tx1"/>
                </a:solidFill>
                <a:latin typeface="+mn-lt"/>
                <a:ea typeface="+mn-ea"/>
                <a:cs typeface="+mn-cs"/>
              </a:rPr>
              <a:t>, </a:t>
            </a:r>
            <a:r>
              <a:rPr lang="ru-RU" sz="1200" b="1" u="sng" kern="1200" dirty="0" smtClean="0">
                <a:solidFill>
                  <a:schemeClr val="tx1"/>
                </a:solidFill>
                <a:latin typeface="+mn-lt"/>
                <a:ea typeface="+mn-ea"/>
                <a:cs typeface="+mn-cs"/>
              </a:rPr>
              <a:t>распознаваемых им самим</a:t>
            </a:r>
            <a:r>
              <a:rPr lang="ru-RU" sz="1200" b="1" kern="1200" dirty="0" smtClean="0">
                <a:solidFill>
                  <a:schemeClr val="tx1"/>
                </a:solidFill>
                <a:latin typeface="+mn-lt"/>
                <a:ea typeface="+mn-ea"/>
                <a:cs typeface="+mn-cs"/>
              </a:rPr>
              <a:t>".</a:t>
            </a:r>
            <a:r>
              <a:rPr lang="ru-RU" sz="1200" kern="1200" dirty="0" smtClean="0">
                <a:solidFill>
                  <a:schemeClr val="tx1"/>
                </a:solidFill>
                <a:latin typeface="+mn-lt"/>
                <a:ea typeface="+mn-ea"/>
                <a:cs typeface="+mn-cs"/>
              </a:rPr>
              <a:t> На практике оно также включает лечение одного члена семьи или одного знакомого другим, особенно в отношении </a:t>
            </a:r>
            <a:r>
              <a:rPr lang="ru-RU" sz="1200" u="sng" kern="1200" dirty="0" smtClean="0">
                <a:solidFill>
                  <a:schemeClr val="tx1"/>
                </a:solidFill>
                <a:latin typeface="+mn-lt"/>
                <a:ea typeface="+mn-ea"/>
                <a:cs typeface="+mn-cs"/>
              </a:rPr>
              <a:t>детей</a:t>
            </a:r>
            <a:r>
              <a:rPr lang="ru-RU" sz="1200" kern="1200" dirty="0" smtClean="0">
                <a:solidFill>
                  <a:schemeClr val="tx1"/>
                </a:solidFill>
                <a:latin typeface="+mn-lt"/>
                <a:ea typeface="+mn-ea"/>
                <a:cs typeface="+mn-cs"/>
              </a:rPr>
              <a:t>.</a:t>
            </a:r>
          </a:p>
          <a:p>
            <a:r>
              <a:rPr lang="ru-RU" sz="1200" b="1" u="sng" kern="1200" dirty="0" smtClean="0">
                <a:solidFill>
                  <a:schemeClr val="tx1"/>
                </a:solidFill>
                <a:latin typeface="+mn-lt"/>
                <a:ea typeface="+mn-ea"/>
                <a:cs typeface="+mn-cs"/>
              </a:rPr>
              <a:t>Самолечение назвали ответственным именно потому, что основной его идеей является ответственность человека за свое здоровье? </a:t>
            </a:r>
            <a:r>
              <a:rPr lang="ru-RU" sz="1200" b="1" kern="1200" dirty="0" smtClean="0">
                <a:solidFill>
                  <a:schemeClr val="tx1"/>
                </a:solidFill>
                <a:latin typeface="+mn-lt"/>
                <a:ea typeface="+mn-ea"/>
                <a:cs typeface="+mn-cs"/>
              </a:rPr>
              <a:t> и именно поэтому Европейская ассоциация производителей безрецептурных препаратов (AESGP) трансформировала термин "самолечение" (</a:t>
            </a:r>
            <a:r>
              <a:rPr lang="ru-RU" sz="1200" b="1" kern="1200" dirty="0" err="1" smtClean="0">
                <a:solidFill>
                  <a:schemeClr val="tx1"/>
                </a:solidFill>
                <a:latin typeface="+mn-lt"/>
                <a:ea typeface="+mn-ea"/>
                <a:cs typeface="+mn-cs"/>
              </a:rPr>
              <a:t>self-medication</a:t>
            </a:r>
            <a:r>
              <a:rPr lang="ru-RU" sz="1200" b="1" kern="1200" dirty="0" smtClean="0">
                <a:solidFill>
                  <a:schemeClr val="tx1"/>
                </a:solidFill>
                <a:latin typeface="+mn-lt"/>
                <a:ea typeface="+mn-ea"/>
                <a:cs typeface="+mn-cs"/>
              </a:rPr>
              <a:t>) в "ответственное самолечение" (</a:t>
            </a:r>
            <a:r>
              <a:rPr lang="ru-RU" sz="1200" b="1" kern="1200" dirty="0" err="1" smtClean="0">
                <a:solidFill>
                  <a:schemeClr val="tx1"/>
                </a:solidFill>
                <a:latin typeface="+mn-lt"/>
                <a:ea typeface="+mn-ea"/>
                <a:cs typeface="+mn-cs"/>
              </a:rPr>
              <a:t>responsible</a:t>
            </a:r>
            <a:r>
              <a:rPr lang="ru-RU" sz="1200" b="1" kern="1200" dirty="0" smtClean="0">
                <a:solidFill>
                  <a:schemeClr val="tx1"/>
                </a:solidFill>
                <a:latin typeface="+mn-lt"/>
                <a:ea typeface="+mn-ea"/>
                <a:cs typeface="+mn-cs"/>
              </a:rPr>
              <a:t> </a:t>
            </a:r>
            <a:r>
              <a:rPr lang="ru-RU" sz="1200" b="1" kern="1200" dirty="0" err="1" smtClean="0">
                <a:solidFill>
                  <a:schemeClr val="tx1"/>
                </a:solidFill>
                <a:latin typeface="+mn-lt"/>
                <a:ea typeface="+mn-ea"/>
                <a:cs typeface="+mn-cs"/>
              </a:rPr>
              <a:t>self-medication</a:t>
            </a:r>
            <a:r>
              <a:rPr lang="ru-RU" sz="1200" b="1" kern="1200" dirty="0" smtClean="0">
                <a:solidFill>
                  <a:schemeClr val="tx1"/>
                </a:solidFill>
                <a:latin typeface="+mn-lt"/>
                <a:ea typeface="+mn-ea"/>
                <a:cs typeface="+mn-cs"/>
              </a:rPr>
              <a:t>). </a:t>
            </a:r>
            <a:endParaRPr lang="ru-RU" sz="1200" kern="1200" dirty="0" smtClean="0">
              <a:solidFill>
                <a:schemeClr val="tx1"/>
              </a:solidFill>
              <a:latin typeface="+mn-lt"/>
              <a:ea typeface="+mn-ea"/>
              <a:cs typeface="+mn-cs"/>
            </a:endParaRPr>
          </a:p>
          <a:p>
            <a:r>
              <a:rPr lang="ru-RU" sz="1200" kern="1200" dirty="0" smtClean="0">
                <a:solidFill>
                  <a:schemeClr val="tx1"/>
                </a:solidFill>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15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E24C6752-BA90-4538-8736-9557C94C35A4}" type="slidenum">
              <a:rPr lang="ru-RU" smtClean="0"/>
              <a:pPr/>
              <a:t>16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17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18</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19</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20</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21</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22</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23</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24</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25</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29</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E24C6752-BA90-4538-8736-9557C94C35A4}" type="slidenum">
              <a:rPr lang="ru-RU" smtClean="0"/>
              <a:pPr/>
              <a:t>30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563" y="122238"/>
            <a:ext cx="8802687" cy="12065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190500" y="1447800"/>
            <a:ext cx="8775700" cy="4775200"/>
          </a:xfrm>
        </p:spPr>
        <p:txBody>
          <a:bodyPr/>
          <a:lstStyle/>
          <a:p>
            <a:pPr lvl="0"/>
            <a:endParaRPr lang="ru-RU" noProof="0" smtClean="0"/>
          </a:p>
        </p:txBody>
      </p:sp>
      <p:sp>
        <p:nvSpPr>
          <p:cNvPr id="4" name="Rectangle 26"/>
          <p:cNvSpPr>
            <a:spLocks noGrp="1" noChangeArrowheads="1"/>
          </p:cNvSpPr>
          <p:nvPr>
            <p:ph type="dt" sz="half" idx="10"/>
          </p:nvPr>
        </p:nvSpPr>
        <p:spPr>
          <a:ln/>
        </p:spPr>
        <p:txBody>
          <a:bodyPr/>
          <a:lstStyle>
            <a:lvl1pPr>
              <a:defRPr/>
            </a:lvl1pPr>
          </a:lstStyle>
          <a:p>
            <a:pPr>
              <a:defRPr/>
            </a:pPr>
            <a:endParaRPr lang="ru-RU"/>
          </a:p>
        </p:txBody>
      </p:sp>
      <p:sp>
        <p:nvSpPr>
          <p:cNvPr id="5" name="Rectangle 27"/>
          <p:cNvSpPr>
            <a:spLocks noGrp="1" noChangeArrowheads="1"/>
          </p:cNvSpPr>
          <p:nvPr>
            <p:ph type="ftr" sz="quarter" idx="11"/>
          </p:nvPr>
        </p:nvSpPr>
        <p:spPr>
          <a:ln/>
        </p:spPr>
        <p:txBody>
          <a:bodyPr/>
          <a:lstStyle>
            <a:lvl1pPr>
              <a:defRPr/>
            </a:lvl1pPr>
          </a:lstStyle>
          <a:p>
            <a:pPr>
              <a:defRPr/>
            </a:pPr>
            <a:endParaRPr lang="ru-RU"/>
          </a:p>
        </p:txBody>
      </p:sp>
      <p:sp>
        <p:nvSpPr>
          <p:cNvPr id="6" name="Rectangle 28"/>
          <p:cNvSpPr>
            <a:spLocks noGrp="1" noChangeArrowheads="1"/>
          </p:cNvSpPr>
          <p:nvPr>
            <p:ph type="sldNum" sz="quarter" idx="12"/>
          </p:nvPr>
        </p:nvSpPr>
        <p:spPr>
          <a:ln/>
        </p:spPr>
        <p:txBody>
          <a:bodyPr/>
          <a:lstStyle>
            <a:lvl1pPr>
              <a:defRPr/>
            </a:lvl1pPr>
          </a:lstStyle>
          <a:p>
            <a:pPr>
              <a:defRPr/>
            </a:pPr>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18.04.2026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diagramData" Target="../diagrams/data2.xml"/><Relationship Id="rId7"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WordArt 4"/>
          <p:cNvSpPr>
            <a:spLocks noChangeArrowheads="1" noChangeShapeType="1" noTextEdit="1"/>
          </p:cNvSpPr>
          <p:nvPr/>
        </p:nvSpPr>
        <p:spPr bwMode="auto">
          <a:xfrm>
            <a:off x="255090" y="489548"/>
            <a:ext cx="8633820" cy="5583439"/>
          </a:xfrm>
          <a:prstGeom prst="rect">
            <a:avLst/>
          </a:prstGeom>
          <a:blipFill>
            <a:blip r:embed="rId2">
              <a:duotone>
                <a:schemeClr val="accent2">
                  <a:shade val="45000"/>
                  <a:satMod val="135000"/>
                </a:schemeClr>
                <a:prstClr val="white"/>
              </a:duotone>
            </a:blip>
            <a:tile tx="0" ty="0" sx="100000" sy="100000" flip="none" algn="tl"/>
          </a:blipFill>
          <a:scene3d>
            <a:camera prst="isometricOffAxis1Right"/>
            <a:lightRig rig="threePt" dir="t">
              <a:rot lat="0" lon="0" rev="1200000"/>
            </a:lightRig>
          </a:scene3d>
          <a:sp3d contourW="12700">
            <a:bevelT w="63500" h="25400"/>
            <a:contourClr>
              <a:srgbClr val="0000CC"/>
            </a:contourClr>
          </a:sp3d>
        </p:spPr>
        <p:style>
          <a:lnRef idx="0">
            <a:schemeClr val="accent3"/>
          </a:lnRef>
          <a:fillRef idx="3">
            <a:schemeClr val="accent3"/>
          </a:fillRef>
          <a:effectRef idx="3">
            <a:schemeClr val="accent3"/>
          </a:effectRef>
          <a:fontRef idx="minor">
            <a:schemeClr val="lt1"/>
          </a:fontRef>
        </p:style>
        <p:txBody>
          <a:bodyPr wrap="none" lIns="81272" tIns="40636" rIns="81272" bIns="40636" fromWordArt="1">
            <a:prstTxWarp prst="textPlain">
              <a:avLst>
                <a:gd name="adj" fmla="val 50000"/>
              </a:avLst>
            </a:prstTxWarp>
          </a:bodyPr>
          <a:lstStyle/>
          <a:p>
            <a:pPr algn="ctr">
              <a:defRPr/>
            </a:pPr>
            <a:r>
              <a:rPr lang="en-US" sz="3200" b="1" kern="10" dirty="0" smtClean="0">
                <a:ln w="19050">
                  <a:solidFill>
                    <a:srgbClr val="CC00CC"/>
                  </a:solidFill>
                  <a:round/>
                  <a:headEnd/>
                  <a:tailEnd/>
                </a:ln>
                <a:solidFill>
                  <a:srgbClr val="0000FF"/>
                </a:solidFill>
                <a:effectLst>
                  <a:outerShdw dist="35921" dir="2700000" algn="ctr" rotWithShape="0">
                    <a:srgbClr val="990000"/>
                  </a:outerShdw>
                </a:effectLst>
                <a:latin typeface="Impact"/>
              </a:rPr>
              <a:t>Pharmaceutical care:</a:t>
            </a:r>
          </a:p>
          <a:p>
            <a:pPr algn="ctr">
              <a:defRPr/>
            </a:pPr>
            <a:r>
              <a:rPr lang="en-US" sz="3200" b="1" kern="10" dirty="0" smtClean="0">
                <a:ln w="19050">
                  <a:solidFill>
                    <a:srgbClr val="CC00CC"/>
                  </a:solidFill>
                  <a:round/>
                  <a:headEnd/>
                  <a:tailEnd/>
                </a:ln>
                <a:solidFill>
                  <a:srgbClr val="0000FF"/>
                </a:solidFill>
                <a:effectLst>
                  <a:outerShdw dist="35921" dir="2700000" algn="ctr" rotWithShape="0">
                    <a:srgbClr val="990000"/>
                  </a:outerShdw>
                </a:effectLst>
                <a:latin typeface="Impact"/>
              </a:rPr>
              <a:t>Definition</a:t>
            </a:r>
          </a:p>
          <a:p>
            <a:pPr algn="ctr">
              <a:defRPr/>
            </a:pPr>
            <a:r>
              <a:rPr lang="en-US" sz="3200" b="1" kern="10" dirty="0" smtClean="0">
                <a:ln w="19050">
                  <a:solidFill>
                    <a:srgbClr val="CC00CC"/>
                  </a:solidFill>
                  <a:round/>
                  <a:headEnd/>
                  <a:tailEnd/>
                </a:ln>
                <a:solidFill>
                  <a:srgbClr val="0000FF"/>
                </a:solidFill>
                <a:effectLst>
                  <a:outerShdw dist="35921" dir="2700000" algn="ctr" rotWithShape="0">
                    <a:srgbClr val="990000"/>
                  </a:outerShdw>
                </a:effectLst>
                <a:latin typeface="Impact"/>
              </a:rPr>
              <a:t>Basic principles</a:t>
            </a:r>
            <a:endParaRPr lang="ru-RU" sz="3200" b="1" kern="10" dirty="0">
              <a:ln w="19050">
                <a:solidFill>
                  <a:srgbClr val="CC00CC"/>
                </a:solidFill>
                <a:round/>
                <a:headEnd/>
                <a:tailEnd/>
              </a:ln>
              <a:solidFill>
                <a:srgbClr val="0000FF"/>
              </a:solidFill>
              <a:effectLst>
                <a:outerShdw dist="35921" dir="2700000" algn="ctr" rotWithShape="0">
                  <a:srgbClr val="990000"/>
                </a:outerShdw>
              </a:effectLst>
              <a:latin typeface="Impact"/>
            </a:endParaRPr>
          </a:p>
        </p:txBody>
      </p:sp>
      <p:sp>
        <p:nvSpPr>
          <p:cNvPr id="5125" name="AutoShape 5"/>
          <p:cNvSpPr>
            <a:spLocks noChangeArrowheads="1"/>
          </p:cNvSpPr>
          <p:nvPr/>
        </p:nvSpPr>
        <p:spPr bwMode="auto">
          <a:xfrm>
            <a:off x="62564" y="0"/>
            <a:ext cx="8952138" cy="6669379"/>
          </a:xfrm>
          <a:prstGeom prst="foldedCorner">
            <a:avLst>
              <a:gd name="adj" fmla="val 12500"/>
            </a:avLst>
          </a:prstGeom>
          <a:noFill/>
          <a:ln w="57150">
            <a:solidFill>
              <a:srgbClr val="CC0099"/>
            </a:solidFill>
            <a:round/>
            <a:headEnd/>
            <a:tailEnd/>
          </a:ln>
          <a:effectLst>
            <a:outerShdw dist="107763" dir="18900000" algn="ctr" rotWithShape="0">
              <a:srgbClr val="6600FF">
                <a:alpha val="50000"/>
              </a:srgbClr>
            </a:outerShdw>
          </a:effectLst>
        </p:spPr>
        <p:txBody>
          <a:bodyPr wrap="none" lIns="81272" tIns="40636" rIns="81272" bIns="40636" anchor="ctr"/>
          <a:lstStyle/>
          <a:p>
            <a:pPr>
              <a:defRPr/>
            </a:pPr>
            <a:endParaRPr lang="ru-RU">
              <a:latin typeface="Times New Roman" pitchFamily="18" charset="-5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7"/>
          <p:cNvSpPr>
            <a:spLocks noChangeArrowheads="1"/>
          </p:cNvSpPr>
          <p:nvPr/>
        </p:nvSpPr>
        <p:spPr bwMode="gray">
          <a:xfrm>
            <a:off x="142844" y="1000108"/>
            <a:ext cx="8858312" cy="1143008"/>
          </a:xfrm>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lstStyle/>
          <a:p>
            <a:pPr eaLnBrk="0" hangingPunct="0"/>
            <a:r>
              <a:rPr lang="en-US" sz="2400" b="1" u="sng" dirty="0" smtClean="0">
                <a:solidFill>
                  <a:srgbClr val="C00000"/>
                </a:solidFill>
              </a:rPr>
              <a:t>Prescription-only medicine, POL</a:t>
            </a:r>
          </a:p>
          <a:p>
            <a:pPr eaLnBrk="0" hangingPunct="0"/>
            <a:r>
              <a:rPr lang="en-US" sz="2400" b="1" dirty="0" smtClean="0">
                <a:solidFill>
                  <a:srgbClr val="C00000"/>
                </a:solidFill>
              </a:rPr>
              <a:t>medicines released</a:t>
            </a:r>
          </a:p>
          <a:p>
            <a:pPr eaLnBrk="0" hangingPunct="0"/>
            <a:r>
              <a:rPr lang="en-US" sz="2400" b="1" dirty="0" smtClean="0">
                <a:solidFill>
                  <a:srgbClr val="C00000"/>
                </a:solidFill>
              </a:rPr>
              <a:t>requires a doctor's prescription</a:t>
            </a:r>
            <a:endParaRPr lang="ru-RU" sz="2400" b="1" dirty="0" smtClean="0">
              <a:solidFill>
                <a:srgbClr val="C00000"/>
              </a:solidFill>
            </a:endParaRPr>
          </a:p>
        </p:txBody>
      </p:sp>
      <p:sp>
        <p:nvSpPr>
          <p:cNvPr id="4" name="Прямоугольник 3"/>
          <p:cNvSpPr/>
          <p:nvPr/>
        </p:nvSpPr>
        <p:spPr>
          <a:xfrm>
            <a:off x="642910" y="71414"/>
            <a:ext cx="8143932" cy="954107"/>
          </a:xfrm>
          <a:prstGeom prst="rect">
            <a:avLst/>
          </a:prstGeom>
        </p:spPr>
        <p:txBody>
          <a:bodyPr wrap="square">
            <a:spAutoFit/>
          </a:bodyPr>
          <a:lstStyle/>
          <a:p>
            <a:r>
              <a:rPr lang="en-US" sz="2800" b="1" dirty="0" smtClean="0">
                <a:latin typeface="+mj-lt"/>
              </a:rPr>
              <a:t>Principles of drug separation for prescription and non-prescription drugs</a:t>
            </a:r>
            <a:endParaRPr lang="ru-RU" sz="2800" b="1" dirty="0">
              <a:latin typeface="+mj-lt"/>
            </a:endParaRPr>
          </a:p>
        </p:txBody>
      </p:sp>
      <p:sp>
        <p:nvSpPr>
          <p:cNvPr id="6" name="AutoShape 7"/>
          <p:cNvSpPr>
            <a:spLocks noChangeArrowheads="1"/>
          </p:cNvSpPr>
          <p:nvPr/>
        </p:nvSpPr>
        <p:spPr bwMode="gray">
          <a:xfrm>
            <a:off x="214282" y="2285992"/>
            <a:ext cx="8858312" cy="1000132"/>
          </a:xfrm>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lstStyle/>
          <a:p>
            <a:pPr eaLnBrk="0" hangingPunct="0"/>
            <a:r>
              <a:rPr lang="en-US" sz="2400" b="1" u="sng" dirty="0" smtClean="0">
                <a:solidFill>
                  <a:schemeClr val="bg1"/>
                </a:solidFill>
              </a:rPr>
              <a:t>General sale list, GSL</a:t>
            </a:r>
          </a:p>
          <a:p>
            <a:pPr eaLnBrk="0" hangingPunct="0"/>
            <a:r>
              <a:rPr lang="en-US" sz="2400" b="1" dirty="0" smtClean="0">
                <a:solidFill>
                  <a:schemeClr val="bg1"/>
                </a:solidFill>
              </a:rPr>
              <a:t>medicines that can</a:t>
            </a:r>
          </a:p>
          <a:p>
            <a:pPr eaLnBrk="0" hangingPunct="0"/>
            <a:r>
              <a:rPr lang="en-US" sz="2400" b="1" dirty="0" smtClean="0">
                <a:solidFill>
                  <a:schemeClr val="bg1"/>
                </a:solidFill>
              </a:rPr>
              <a:t>be sold through a common trading network</a:t>
            </a:r>
            <a:endParaRPr lang="ru-RU" sz="2400" b="1" dirty="0" smtClean="0">
              <a:solidFill>
                <a:schemeClr val="bg1"/>
              </a:solidFill>
            </a:endParaRPr>
          </a:p>
        </p:txBody>
      </p:sp>
      <p:sp>
        <p:nvSpPr>
          <p:cNvPr id="7" name="AutoShape 7"/>
          <p:cNvSpPr>
            <a:spLocks noChangeArrowheads="1"/>
          </p:cNvSpPr>
          <p:nvPr/>
        </p:nvSpPr>
        <p:spPr bwMode="gray">
          <a:xfrm>
            <a:off x="285720" y="3429000"/>
            <a:ext cx="8858312" cy="1000132"/>
          </a:xfrm>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lstStyle/>
          <a:p>
            <a:pPr eaLnBrk="0" hangingPunct="0"/>
            <a:r>
              <a:rPr lang="en-US" sz="2400" b="1" u="sng" dirty="0" smtClean="0">
                <a:solidFill>
                  <a:schemeClr val="bg1"/>
                </a:solidFill>
              </a:rPr>
              <a:t>Pharmacy medicine, P</a:t>
            </a:r>
          </a:p>
          <a:p>
            <a:pPr eaLnBrk="0" hangingPunct="0"/>
            <a:r>
              <a:rPr lang="en-US" sz="2400" b="1" dirty="0" smtClean="0">
                <a:solidFill>
                  <a:schemeClr val="bg1"/>
                </a:solidFill>
              </a:rPr>
              <a:t>- OTC drugs,</a:t>
            </a:r>
          </a:p>
          <a:p>
            <a:pPr eaLnBrk="0" hangingPunct="0"/>
            <a:r>
              <a:rPr lang="en-US" sz="2400" b="1" dirty="0" smtClean="0">
                <a:solidFill>
                  <a:schemeClr val="bg1"/>
                </a:solidFill>
              </a:rPr>
              <a:t>sold only in pharmacies.</a:t>
            </a:r>
            <a:endParaRPr lang="ru-RU" sz="2400" b="1" dirty="0" smtClean="0">
              <a:solidFill>
                <a:schemeClr val="bg1"/>
              </a:solidFill>
            </a:endParaRPr>
          </a:p>
        </p:txBody>
      </p:sp>
      <p:sp>
        <p:nvSpPr>
          <p:cNvPr id="9" name="AutoShape 7"/>
          <p:cNvSpPr>
            <a:spLocks noChangeArrowheads="1"/>
          </p:cNvSpPr>
          <p:nvPr/>
        </p:nvSpPr>
        <p:spPr bwMode="gray">
          <a:xfrm>
            <a:off x="142844" y="4786322"/>
            <a:ext cx="8858312" cy="1714512"/>
          </a:xfrm>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lstStyle/>
          <a:p>
            <a:pPr eaLnBrk="0" hangingPunct="0"/>
            <a:endParaRPr lang="ru-RU" sz="2800" b="1" dirty="0" smtClean="0">
              <a:solidFill>
                <a:schemeClr val="bg1"/>
              </a:solidFill>
            </a:endParaRPr>
          </a:p>
        </p:txBody>
      </p:sp>
      <p:sp>
        <p:nvSpPr>
          <p:cNvPr id="10" name="Содержимое 2"/>
          <p:cNvSpPr>
            <a:spLocks noGrp="1"/>
          </p:cNvSpPr>
          <p:nvPr>
            <p:ph idx="1"/>
          </p:nvPr>
        </p:nvSpPr>
        <p:spPr>
          <a:xfrm>
            <a:off x="814390" y="5000636"/>
            <a:ext cx="7258072" cy="1400172"/>
          </a:xfrm>
        </p:spPr>
        <p:txBody>
          <a:bodyPr>
            <a:normAutofit fontScale="55000" lnSpcReduction="20000"/>
          </a:bodyPr>
          <a:lstStyle/>
          <a:p>
            <a:pPr>
              <a:buNone/>
            </a:pPr>
            <a:r>
              <a:rPr lang="en-US" sz="4200" b="1" dirty="0" smtClean="0">
                <a:solidFill>
                  <a:schemeClr val="bg1"/>
                </a:solidFill>
              </a:rPr>
              <a:t>     </a:t>
            </a:r>
            <a:r>
              <a:rPr lang="en-US" sz="4200" dirty="0" smtClean="0">
                <a:solidFill>
                  <a:schemeClr val="bg1"/>
                </a:solidFill>
              </a:rPr>
              <a:t>In the United States, all non-prescription drugs (i.e., GSL and P groups) are freely available in stores and constitute the OTC group (over-the-counter) - OTC from English - Over The Counter - "through the counter."</a:t>
            </a:r>
            <a:endParaRPr lang="ru-RU" sz="4200" dirty="0" smtClean="0">
              <a:solidFill>
                <a:schemeClr val="bg1"/>
              </a:solidFill>
            </a:endParaRPr>
          </a:p>
          <a:p>
            <a:endParaRPr lang="ru-RU" dirty="0" smtClean="0"/>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71438" y="785794"/>
            <a:ext cx="4286248" cy="5286412"/>
          </a:xfrm>
          <a:prstGeom prst="rect">
            <a:avLst/>
          </a:prstGeom>
          <a:noFill/>
          <a:ln w="9525">
            <a:noFill/>
            <a:miter lim="800000"/>
            <a:headEnd/>
            <a:tailEnd/>
          </a:ln>
          <a:effectLst/>
        </p:spPr>
      </p:pic>
      <p:sp>
        <p:nvSpPr>
          <p:cNvPr id="5" name="Прямоугольник 4"/>
          <p:cNvSpPr/>
          <p:nvPr/>
        </p:nvSpPr>
        <p:spPr>
          <a:xfrm>
            <a:off x="4429124" y="642919"/>
            <a:ext cx="4572000" cy="4893647"/>
          </a:xfrm>
          <a:prstGeom prst="rect">
            <a:avLst/>
          </a:prstGeom>
        </p:spPr>
        <p:txBody>
          <a:bodyPr wrap="square">
            <a:spAutoFit/>
          </a:bodyPr>
          <a:lstStyle/>
          <a:p>
            <a:r>
              <a:rPr lang="en-US" sz="2400" dirty="0" smtClean="0"/>
              <a:t>The importance of the prescription for providing quality medical care is very large and multifaceted - it is primarily the main carrier of medical information, a document for accounting and reimbursement of the financial costs of pharmacies, primary information about the course of treatment, patient information, as well as statistically valuable information that can allow plan the health budget as a whole.</a:t>
            </a:r>
            <a:endParaRPr lang="ru-RU"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txBody>
          <a:bodyPr>
            <a:normAutofit fontScale="92500" lnSpcReduction="10000"/>
          </a:bodyPr>
          <a:lstStyle/>
          <a:p>
            <a:r>
              <a:rPr lang="en-US" dirty="0" smtClean="0"/>
              <a:t>Every year, WHO registers approximately 2 million serious medical complications.</a:t>
            </a:r>
          </a:p>
          <a:p>
            <a:r>
              <a:rPr lang="en-US" dirty="0" smtClean="0"/>
              <a:t>5% of congenital malformations are caused by the effect of drugs on the body of a pregnant woman.</a:t>
            </a:r>
          </a:p>
          <a:p>
            <a:r>
              <a:rPr lang="en-US" dirty="0" smtClean="0"/>
              <a:t>In the UK every year, about 2 thousand patients die due to the use of drugs</a:t>
            </a:r>
          </a:p>
          <a:p>
            <a:r>
              <a:rPr lang="en-US" dirty="0" smtClean="0"/>
              <a:t>In the US, in 2000, 90,000 people died from medical errors, and in 2004 this figure was 175,000 people!</a:t>
            </a:r>
          </a:p>
          <a:p>
            <a:r>
              <a:rPr lang="en-US" dirty="0" smtClean="0"/>
              <a:t>20-40% of this number - improper use of medicines and the associated development of complications.</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800" b="1" dirty="0" smtClean="0"/>
              <a:t>Directive of the European Parliament and of the Council of the EU 2001/83 EC "On the Code of Community Law on Medicines for Man".</a:t>
            </a:r>
            <a:endParaRPr lang="ru-RU" sz="2800" b="1" dirty="0"/>
          </a:p>
        </p:txBody>
      </p:sp>
      <p:sp>
        <p:nvSpPr>
          <p:cNvPr id="3" name="Содержимое 2"/>
          <p:cNvSpPr>
            <a:spLocks noGrp="1"/>
          </p:cNvSpPr>
          <p:nvPr>
            <p:ph idx="1"/>
          </p:nvPr>
        </p:nvSpPr>
        <p:spPr/>
        <p:txBody>
          <a:bodyPr>
            <a:normAutofit/>
          </a:bodyPr>
          <a:lstStyle/>
          <a:p>
            <a:pPr>
              <a:buNone/>
            </a:pPr>
            <a:r>
              <a:rPr lang="en-US" sz="2400" dirty="0" smtClean="0">
                <a:solidFill>
                  <a:srgbClr val="FFC000"/>
                </a:solidFill>
              </a:rPr>
              <a:t>The assignment of drugs to prescription drugs in the countries of the European Union is determined in accordance with the criteria:</a:t>
            </a:r>
            <a:endParaRPr lang="ru-RU" sz="2400" dirty="0" smtClean="0">
              <a:solidFill>
                <a:srgbClr val="FFC000"/>
              </a:solidFill>
            </a:endParaRPr>
          </a:p>
          <a:p>
            <a:pPr>
              <a:buNone/>
            </a:pPr>
            <a:endParaRPr lang="ru-RU" dirty="0"/>
          </a:p>
        </p:txBody>
      </p:sp>
      <p:sp>
        <p:nvSpPr>
          <p:cNvPr id="4" name="AutoShape 5"/>
          <p:cNvSpPr>
            <a:spLocks noChangeArrowheads="1"/>
          </p:cNvSpPr>
          <p:nvPr/>
        </p:nvSpPr>
        <p:spPr bwMode="blackWhite">
          <a:xfrm>
            <a:off x="500034" y="2857496"/>
            <a:ext cx="8286808" cy="3714776"/>
          </a:xfrm>
          <a:prstGeom prst="roundRect">
            <a:avLst>
              <a:gd name="adj" fmla="val 9106"/>
            </a:avLst>
          </a:prstGeom>
          <a:gradFill rotWithShape="1">
            <a:gsLst>
              <a:gs pos="0">
                <a:schemeClr val="hlink"/>
              </a:gs>
              <a:gs pos="100000">
                <a:schemeClr val="hlink">
                  <a:gamma/>
                  <a:shade val="46275"/>
                  <a:invGamma/>
                </a:schemeClr>
              </a:gs>
            </a:gsLst>
            <a:lin ang="5400000" scaled="1"/>
          </a:gradFill>
          <a:ln w="25400">
            <a:solidFill>
              <a:schemeClr val="tx1"/>
            </a:solidFill>
            <a:round/>
            <a:headEnd/>
            <a:tailEnd/>
          </a:ln>
          <a:effectLst/>
        </p:spPr>
        <p:txBody>
          <a:bodyPr wrap="none" anchor="ctr"/>
          <a:lstStyle/>
          <a:p>
            <a:r>
              <a:rPr lang="en-US" sz="2400" dirty="0" smtClean="0"/>
              <a:t>-potential threat to the health of the consumer,</a:t>
            </a:r>
          </a:p>
          <a:p>
            <a:r>
              <a:rPr lang="en-US" sz="2400" dirty="0" smtClean="0"/>
              <a:t>even with proper application, but without medical</a:t>
            </a:r>
          </a:p>
          <a:p>
            <a:r>
              <a:rPr lang="en-US" sz="2400" dirty="0" smtClean="0"/>
              <a:t>  observation;</a:t>
            </a:r>
          </a:p>
          <a:p>
            <a:r>
              <a:rPr lang="en-US" sz="2400" dirty="0" smtClean="0"/>
              <a:t>- frequent misuse of medicines by the population,</a:t>
            </a:r>
          </a:p>
          <a:p>
            <a:r>
              <a:rPr lang="en-US" sz="2400" dirty="0" smtClean="0"/>
              <a:t>as a result of which a direct</a:t>
            </a:r>
          </a:p>
          <a:p>
            <a:r>
              <a:rPr lang="en-US" sz="2400" dirty="0" smtClean="0"/>
              <a:t>or an indirect threat to the health of the consumer;</a:t>
            </a:r>
          </a:p>
          <a:p>
            <a:r>
              <a:rPr lang="en-US" sz="2400" dirty="0" smtClean="0"/>
              <a:t>- content in the preparation of substances, action and / or side</a:t>
            </a:r>
          </a:p>
          <a:p>
            <a:r>
              <a:rPr lang="en-US" sz="2400" dirty="0" smtClean="0"/>
              <a:t>  the effects of which require further study;</a:t>
            </a:r>
          </a:p>
          <a:p>
            <a:r>
              <a:rPr lang="en-US" sz="2400" dirty="0" err="1" smtClean="0"/>
              <a:t>parenteral</a:t>
            </a:r>
            <a:r>
              <a:rPr lang="en-US" sz="2400" dirty="0" smtClean="0"/>
              <a:t> way of drug administration.</a:t>
            </a:r>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lnSpcReduction="10000"/>
          </a:bodyPr>
          <a:lstStyle/>
          <a:p>
            <a:r>
              <a:rPr lang="en-US" dirty="0" smtClean="0"/>
              <a:t>Determination of the procedure for dispensing medicines from pharmacies is carried out by the Commission on Medicines of the Ministry of Health of Ukraine during registration / re-registration of medicinal products in Ukraine, when considering the issue of changing the procedure for dispensing medicinal products from pharmacies (at the request of the manufacturer) in accordance with the procedure established by law.</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715436" cy="1143000"/>
          </a:xfrm>
        </p:spPr>
        <p:txBody>
          <a:bodyPr>
            <a:noAutofit/>
          </a:bodyPr>
          <a:lstStyle/>
          <a:p>
            <a:r>
              <a:rPr lang="en-US" sz="4000" b="1" dirty="0" smtClean="0">
                <a:solidFill>
                  <a:srgbClr val="FFC000"/>
                </a:solidFill>
              </a:rPr>
              <a:t>Definition</a:t>
            </a:r>
            <a:endParaRPr lang="ru-RU" sz="4000" b="1" dirty="0">
              <a:solidFill>
                <a:srgbClr val="FFC000"/>
              </a:solidFill>
            </a:endParaRPr>
          </a:p>
        </p:txBody>
      </p:sp>
      <p:sp>
        <p:nvSpPr>
          <p:cNvPr id="4" name="Содержимое 3"/>
          <p:cNvSpPr>
            <a:spLocks noGrp="1"/>
          </p:cNvSpPr>
          <p:nvPr>
            <p:ph idx="1"/>
          </p:nvPr>
        </p:nvSpPr>
        <p:spPr/>
        <p:txBody>
          <a:bodyPr>
            <a:normAutofit fontScale="92500" lnSpcReduction="10000"/>
          </a:bodyPr>
          <a:lstStyle/>
          <a:p>
            <a:r>
              <a:rPr lang="en-US" dirty="0" smtClean="0">
                <a:solidFill>
                  <a:srgbClr val="FFFF00"/>
                </a:solidFill>
              </a:rPr>
              <a:t>Pharmaceutical care </a:t>
            </a:r>
            <a:r>
              <a:rPr lang="en-US" dirty="0" smtClean="0"/>
              <a:t>is a complex program of interaction between a pharmacist and a patient, a pharmacist and a doctor during the entire period of drug therapy, from the moment the drug is released until it ends.</a:t>
            </a:r>
          </a:p>
          <a:p>
            <a:endParaRPr lang="en-US" dirty="0" smtClean="0"/>
          </a:p>
          <a:p>
            <a:r>
              <a:rPr lang="en-US" dirty="0" smtClean="0">
                <a:solidFill>
                  <a:srgbClr val="FFFF00"/>
                </a:solidFill>
              </a:rPr>
              <a:t>Pharmaceutical care </a:t>
            </a:r>
            <a:r>
              <a:rPr lang="en-US" dirty="0" smtClean="0"/>
              <a:t>implies the acceptance by the pharmacist of responsibility before a particular patient for the result of treatment with medicinal products.</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solidFill>
                  <a:srgbClr val="FFC000"/>
                </a:solidFill>
              </a:rPr>
              <a:t>Criteria for assigning medicines to the list of over-the-counter medicines</a:t>
            </a:r>
            <a:endParaRPr lang="ru-RU" sz="3600" dirty="0">
              <a:solidFill>
                <a:srgbClr val="FFC000"/>
              </a:solidFill>
            </a:endParaRPr>
          </a:p>
        </p:txBody>
      </p:sp>
      <p:grpSp>
        <p:nvGrpSpPr>
          <p:cNvPr id="3" name="Group 88"/>
          <p:cNvGrpSpPr>
            <a:grpSpLocks noGrp="1"/>
          </p:cNvGrpSpPr>
          <p:nvPr>
            <p:ph idx="1"/>
          </p:nvPr>
        </p:nvGrpSpPr>
        <p:grpSpPr bwMode="auto">
          <a:xfrm>
            <a:off x="428596" y="1571612"/>
            <a:ext cx="8229600" cy="4543444"/>
            <a:chOff x="1110" y="2656"/>
            <a:chExt cx="1549" cy="1351"/>
          </a:xfrm>
        </p:grpSpPr>
        <p:sp>
          <p:nvSpPr>
            <p:cNvPr id="5"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6"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7"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sp>
        <p:nvSpPr>
          <p:cNvPr id="8" name="Прямоугольник 7"/>
          <p:cNvSpPr/>
          <p:nvPr/>
        </p:nvSpPr>
        <p:spPr>
          <a:xfrm>
            <a:off x="2000232" y="1997838"/>
            <a:ext cx="5143536" cy="646331"/>
          </a:xfrm>
          <a:prstGeom prst="rect">
            <a:avLst/>
          </a:prstGeom>
        </p:spPr>
        <p:txBody>
          <a:bodyPr wrap="square">
            <a:spAutoFit/>
          </a:bodyPr>
          <a:lstStyle/>
          <a:p>
            <a:endParaRPr lang="ru-RU" dirty="0" smtClean="0"/>
          </a:p>
          <a:p>
            <a:endParaRPr lang="ru-RU" dirty="0"/>
          </a:p>
        </p:txBody>
      </p:sp>
      <p:sp>
        <p:nvSpPr>
          <p:cNvPr id="9" name="Прямоугольник 8"/>
          <p:cNvSpPr/>
          <p:nvPr/>
        </p:nvSpPr>
        <p:spPr>
          <a:xfrm>
            <a:off x="2000232" y="2277801"/>
            <a:ext cx="5643602" cy="3416320"/>
          </a:xfrm>
          <a:prstGeom prst="rect">
            <a:avLst/>
          </a:prstGeom>
        </p:spPr>
        <p:txBody>
          <a:bodyPr wrap="square">
            <a:spAutoFit/>
          </a:bodyPr>
          <a:lstStyle/>
          <a:p>
            <a:r>
              <a:rPr lang="en-US" sz="2400" dirty="0" smtClean="0"/>
              <a:t>-the lack of adverse reactions of type D (delayed adverse reactions involving carcinogenic, mutagenic, </a:t>
            </a:r>
            <a:r>
              <a:rPr lang="en-US" sz="2400" dirty="0" err="1" smtClean="0"/>
              <a:t>teratogenic</a:t>
            </a:r>
            <a:r>
              <a:rPr lang="en-US" sz="2400" dirty="0" smtClean="0"/>
              <a:t> effects) and type C (reactions that occur with prolonged use of medicines: tolerance, dependence, cumulative effects, withdrawal syndromes and ricochet syndromes);</a:t>
            </a:r>
          </a:p>
          <a:p>
            <a:endParaRPr lang="en-US" sz="2400" dirty="0" smtClean="0"/>
          </a:p>
          <a:p>
            <a:r>
              <a:rPr lang="en-US" sz="2400" dirty="0" smtClean="0"/>
              <a:t>-a lack of serious adverse reactions;</a:t>
            </a:r>
            <a:endParaRPr lang="ru-RU" sz="2400"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solidFill>
                  <a:srgbClr val="FFC000"/>
                </a:solidFill>
              </a:rPr>
              <a:t>Criteria for assigning medicines to the list of over-the-counter medicines</a:t>
            </a:r>
            <a:endParaRPr lang="ru-RU" sz="3600" dirty="0"/>
          </a:p>
        </p:txBody>
      </p:sp>
      <p:grpSp>
        <p:nvGrpSpPr>
          <p:cNvPr id="3" name="Group 88"/>
          <p:cNvGrpSpPr>
            <a:grpSpLocks noGrp="1"/>
          </p:cNvGrpSpPr>
          <p:nvPr>
            <p:ph idx="1"/>
          </p:nvPr>
        </p:nvGrpSpPr>
        <p:grpSpPr bwMode="auto">
          <a:xfrm>
            <a:off x="457200" y="1600200"/>
            <a:ext cx="8229600" cy="4972072"/>
            <a:chOff x="1110" y="2656"/>
            <a:chExt cx="1549" cy="1351"/>
          </a:xfrm>
        </p:grpSpPr>
        <p:sp>
          <p:nvSpPr>
            <p:cNvPr id="5"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6"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7"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sp>
        <p:nvSpPr>
          <p:cNvPr id="8" name="Прямоугольник 7"/>
          <p:cNvSpPr/>
          <p:nvPr/>
        </p:nvSpPr>
        <p:spPr>
          <a:xfrm>
            <a:off x="2000232" y="1997838"/>
            <a:ext cx="5143536" cy="646331"/>
          </a:xfrm>
          <a:prstGeom prst="rect">
            <a:avLst/>
          </a:prstGeom>
        </p:spPr>
        <p:txBody>
          <a:bodyPr wrap="square">
            <a:spAutoFit/>
          </a:bodyPr>
          <a:lstStyle/>
          <a:p>
            <a:endParaRPr lang="ru-RU" dirty="0" smtClean="0"/>
          </a:p>
          <a:p>
            <a:endParaRPr lang="ru-RU" dirty="0"/>
          </a:p>
        </p:txBody>
      </p:sp>
      <p:sp>
        <p:nvSpPr>
          <p:cNvPr id="10" name="Прямоугольник 9"/>
          <p:cNvSpPr/>
          <p:nvPr/>
        </p:nvSpPr>
        <p:spPr>
          <a:xfrm>
            <a:off x="1928794" y="2413338"/>
            <a:ext cx="5214974" cy="3108543"/>
          </a:xfrm>
          <a:prstGeom prst="rect">
            <a:avLst/>
          </a:prstGeom>
        </p:spPr>
        <p:txBody>
          <a:bodyPr wrap="square">
            <a:spAutoFit/>
          </a:bodyPr>
          <a:lstStyle/>
          <a:p>
            <a:r>
              <a:rPr lang="en-US" sz="2800" dirty="0" smtClean="0"/>
              <a:t>-a big therapeutic breadth of the drug;</a:t>
            </a:r>
          </a:p>
          <a:p>
            <a:r>
              <a:rPr lang="en-US" sz="2800" dirty="0" smtClean="0"/>
              <a:t>-low risk of development in the recommended mode of dosing of </a:t>
            </a:r>
            <a:r>
              <a:rPr lang="en-US" sz="2800" dirty="0" err="1" smtClean="0"/>
              <a:t>cardiotoxic</a:t>
            </a:r>
            <a:r>
              <a:rPr lang="en-US" sz="2800" dirty="0" smtClean="0"/>
              <a:t>, </a:t>
            </a:r>
            <a:r>
              <a:rPr lang="en-US" sz="2800" dirty="0" err="1" smtClean="0"/>
              <a:t>hepatotoxic</a:t>
            </a:r>
            <a:r>
              <a:rPr lang="en-US" sz="2800" dirty="0" smtClean="0"/>
              <a:t>, </a:t>
            </a:r>
            <a:r>
              <a:rPr lang="en-US" sz="2800" dirty="0" err="1" smtClean="0"/>
              <a:t>nephrotoxic</a:t>
            </a:r>
            <a:r>
              <a:rPr lang="en-US" sz="2800" dirty="0" smtClean="0"/>
              <a:t> action;</a:t>
            </a:r>
          </a:p>
          <a:p>
            <a:r>
              <a:rPr lang="en-US" sz="2800" dirty="0" smtClean="0"/>
              <a:t>- the presence of a short half-life;</a:t>
            </a:r>
            <a:endParaRPr lang="ru-RU" sz="28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solidFill>
                  <a:srgbClr val="FFC000"/>
                </a:solidFill>
              </a:rPr>
              <a:t>Criteria for assigning medicines to the list of over-the-counter medicines</a:t>
            </a:r>
            <a:endParaRPr lang="ru-RU" sz="3600" dirty="0"/>
          </a:p>
        </p:txBody>
      </p:sp>
      <p:grpSp>
        <p:nvGrpSpPr>
          <p:cNvPr id="3" name="Group 88"/>
          <p:cNvGrpSpPr>
            <a:grpSpLocks noGrp="1"/>
          </p:cNvGrpSpPr>
          <p:nvPr>
            <p:ph idx="1"/>
          </p:nvPr>
        </p:nvGrpSpPr>
        <p:grpSpPr bwMode="auto">
          <a:xfrm>
            <a:off x="457200" y="1600200"/>
            <a:ext cx="8229600" cy="4972072"/>
            <a:chOff x="1110" y="2656"/>
            <a:chExt cx="1549" cy="1351"/>
          </a:xfrm>
        </p:grpSpPr>
        <p:sp>
          <p:nvSpPr>
            <p:cNvPr id="5"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6"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7"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sp>
        <p:nvSpPr>
          <p:cNvPr id="8" name="Прямоугольник 7"/>
          <p:cNvSpPr/>
          <p:nvPr/>
        </p:nvSpPr>
        <p:spPr>
          <a:xfrm>
            <a:off x="2000232" y="1997838"/>
            <a:ext cx="5143536" cy="646331"/>
          </a:xfrm>
          <a:prstGeom prst="rect">
            <a:avLst/>
          </a:prstGeom>
        </p:spPr>
        <p:txBody>
          <a:bodyPr wrap="square">
            <a:spAutoFit/>
          </a:bodyPr>
          <a:lstStyle/>
          <a:p>
            <a:endParaRPr lang="ru-RU" dirty="0" smtClean="0"/>
          </a:p>
          <a:p>
            <a:endParaRPr lang="ru-RU" dirty="0"/>
          </a:p>
        </p:txBody>
      </p:sp>
      <p:sp>
        <p:nvSpPr>
          <p:cNvPr id="9" name="Прямоугольник 8"/>
          <p:cNvSpPr/>
          <p:nvPr/>
        </p:nvSpPr>
        <p:spPr>
          <a:xfrm>
            <a:off x="2143108" y="1997839"/>
            <a:ext cx="4786346" cy="3785652"/>
          </a:xfrm>
          <a:prstGeom prst="rect">
            <a:avLst/>
          </a:prstGeom>
        </p:spPr>
        <p:txBody>
          <a:bodyPr wrap="square">
            <a:spAutoFit/>
          </a:bodyPr>
          <a:lstStyle/>
          <a:p>
            <a:r>
              <a:rPr lang="en-US" sz="2400" dirty="0" smtClean="0"/>
              <a:t>-The way of administration use of drugs does not require the participation of health workers;</a:t>
            </a:r>
          </a:p>
          <a:p>
            <a:r>
              <a:rPr lang="en-US" sz="2400" dirty="0" smtClean="0"/>
              <a:t>-the lack of restrictions on the use of children, the elderly, pregnant women;</a:t>
            </a:r>
          </a:p>
          <a:p>
            <a:r>
              <a:rPr lang="en-US" sz="2400" dirty="0" smtClean="0"/>
              <a:t>-the availability of information on the experience of using the drug in this dosage form and this dosage regimen is not less than 5 years;</a:t>
            </a:r>
            <a:endParaRPr lang="ru-RU" sz="2400"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solidFill>
                  <a:srgbClr val="FFC000"/>
                </a:solidFill>
              </a:rPr>
              <a:t>Criteria for assigning medicines to the list of over-the-counter medicines</a:t>
            </a:r>
            <a:endParaRPr lang="ru-RU" sz="3600" dirty="0"/>
          </a:p>
        </p:txBody>
      </p:sp>
      <p:grpSp>
        <p:nvGrpSpPr>
          <p:cNvPr id="3" name="Group 88"/>
          <p:cNvGrpSpPr>
            <a:grpSpLocks noGrp="1"/>
          </p:cNvGrpSpPr>
          <p:nvPr>
            <p:ph idx="1"/>
          </p:nvPr>
        </p:nvGrpSpPr>
        <p:grpSpPr bwMode="auto">
          <a:xfrm>
            <a:off x="457200" y="1600200"/>
            <a:ext cx="8229600" cy="4972072"/>
            <a:chOff x="1110" y="2656"/>
            <a:chExt cx="1549" cy="1351"/>
          </a:xfrm>
        </p:grpSpPr>
        <p:sp>
          <p:nvSpPr>
            <p:cNvPr id="5"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6"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7"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sp>
        <p:nvSpPr>
          <p:cNvPr id="8" name="Прямоугольник 7"/>
          <p:cNvSpPr/>
          <p:nvPr/>
        </p:nvSpPr>
        <p:spPr>
          <a:xfrm>
            <a:off x="2000232" y="1997838"/>
            <a:ext cx="5143536" cy="646331"/>
          </a:xfrm>
          <a:prstGeom prst="rect">
            <a:avLst/>
          </a:prstGeom>
        </p:spPr>
        <p:txBody>
          <a:bodyPr wrap="square">
            <a:spAutoFit/>
          </a:bodyPr>
          <a:lstStyle/>
          <a:p>
            <a:endParaRPr lang="ru-RU" dirty="0" smtClean="0"/>
          </a:p>
          <a:p>
            <a:endParaRPr lang="ru-RU" dirty="0"/>
          </a:p>
        </p:txBody>
      </p:sp>
      <p:sp>
        <p:nvSpPr>
          <p:cNvPr id="9" name="Прямоугольник 8"/>
          <p:cNvSpPr/>
          <p:nvPr/>
        </p:nvSpPr>
        <p:spPr>
          <a:xfrm>
            <a:off x="2143108" y="1859340"/>
            <a:ext cx="4929222" cy="4154984"/>
          </a:xfrm>
          <a:prstGeom prst="rect">
            <a:avLst/>
          </a:prstGeom>
        </p:spPr>
        <p:txBody>
          <a:bodyPr wrap="square">
            <a:spAutoFit/>
          </a:bodyPr>
          <a:lstStyle/>
          <a:p>
            <a:r>
              <a:rPr lang="en-US" sz="2400" dirty="0" smtClean="0"/>
              <a:t>-the lack of information on the use of a medicinal product with non-medical purposes that is detrimental to health;</a:t>
            </a:r>
          </a:p>
          <a:p>
            <a:r>
              <a:rPr lang="en-US" sz="2400" dirty="0" smtClean="0"/>
              <a:t>-the ability of the patient and the pharmacist to correctly evaluate the symptoms in which the drug is used, which reduces the risk of using the drug for other purposes;</a:t>
            </a:r>
          </a:p>
          <a:p>
            <a:r>
              <a:rPr lang="en-US" sz="2400" dirty="0" smtClean="0"/>
              <a:t>- a simple scheme for taking medicines, the presence of children's dosages;</a:t>
            </a:r>
            <a:endParaRPr lang="ru-RU" sz="24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solidFill>
                  <a:srgbClr val="FFC000"/>
                </a:solidFill>
              </a:rPr>
              <a:t>Criteria for assigning medicines to the list of over-the-counter medicines</a:t>
            </a:r>
            <a:endParaRPr lang="ru-RU" sz="3600" dirty="0"/>
          </a:p>
        </p:txBody>
      </p:sp>
      <p:grpSp>
        <p:nvGrpSpPr>
          <p:cNvPr id="3" name="Group 88"/>
          <p:cNvGrpSpPr>
            <a:grpSpLocks noGrp="1"/>
          </p:cNvGrpSpPr>
          <p:nvPr>
            <p:ph idx="1"/>
          </p:nvPr>
        </p:nvGrpSpPr>
        <p:grpSpPr bwMode="auto">
          <a:xfrm>
            <a:off x="457200" y="1600200"/>
            <a:ext cx="8229600" cy="4972072"/>
            <a:chOff x="1110" y="2656"/>
            <a:chExt cx="1549" cy="1351"/>
          </a:xfrm>
        </p:grpSpPr>
        <p:sp>
          <p:nvSpPr>
            <p:cNvPr id="5"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6"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7"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sp>
        <p:nvSpPr>
          <p:cNvPr id="8" name="Прямоугольник 7"/>
          <p:cNvSpPr/>
          <p:nvPr/>
        </p:nvSpPr>
        <p:spPr>
          <a:xfrm>
            <a:off x="2000232" y="1997838"/>
            <a:ext cx="5143536" cy="3970318"/>
          </a:xfrm>
          <a:prstGeom prst="rect">
            <a:avLst/>
          </a:prstGeom>
        </p:spPr>
        <p:txBody>
          <a:bodyPr wrap="square">
            <a:spAutoFit/>
          </a:bodyPr>
          <a:lstStyle/>
          <a:p>
            <a:r>
              <a:rPr lang="en-US" sz="2400" dirty="0" smtClean="0"/>
              <a:t>-The lowest dosages for some medicines (mono preparations and as part of combined);</a:t>
            </a:r>
          </a:p>
          <a:p>
            <a:r>
              <a:rPr lang="en-US" sz="2400" dirty="0" smtClean="0"/>
              <a:t>-determined dosage form, in the presence of medicinal forms of topical application (lack of systemic action on the body);</a:t>
            </a:r>
          </a:p>
          <a:p>
            <a:r>
              <a:rPr lang="en-US" sz="2400" dirty="0" smtClean="0"/>
              <a:t>-the lack of potentially dangerous combinations with other drugs.</a:t>
            </a:r>
            <a:endParaRPr lang="ru-RU" sz="2400" dirty="0" smtClean="0"/>
          </a:p>
          <a:p>
            <a:endParaRPr lang="ru-RU" dirty="0" smtClean="0"/>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xfrm>
            <a:off x="0" y="285728"/>
            <a:ext cx="8929718" cy="533400"/>
          </a:xfrm>
        </p:spPr>
        <p:txBody>
          <a:bodyPr>
            <a:noAutofit/>
          </a:bodyPr>
          <a:lstStyle/>
          <a:p>
            <a:r>
              <a:rPr lang="en-US" sz="2400" b="1" dirty="0" smtClean="0">
                <a:solidFill>
                  <a:srgbClr val="FFC000"/>
                </a:solidFill>
                <a:latin typeface="+mn-lt"/>
              </a:rPr>
              <a:t>In the process of examination of proposals for inclusion in the List of OTC, the following requirements must be taken into account</a:t>
            </a:r>
            <a:endParaRPr lang="ru-RU" sz="2400" b="1" dirty="0">
              <a:solidFill>
                <a:srgbClr val="FFC000"/>
              </a:solidFill>
              <a:latin typeface="+mn-lt"/>
            </a:endParaRPr>
          </a:p>
        </p:txBody>
      </p:sp>
      <p:graphicFrame>
        <p:nvGraphicFramePr>
          <p:cNvPr id="146474" name="Group 42"/>
          <p:cNvGraphicFramePr>
            <a:graphicFrameLocks noGrp="1"/>
          </p:cNvGraphicFramePr>
          <p:nvPr>
            <p:ph type="tbl" idx="1"/>
          </p:nvPr>
        </p:nvGraphicFramePr>
        <p:xfrm>
          <a:off x="214283" y="1357299"/>
          <a:ext cx="8643997" cy="5286412"/>
        </p:xfrm>
        <a:graphic>
          <a:graphicData uri="http://schemas.openxmlformats.org/drawingml/2006/table">
            <a:tbl>
              <a:tblPr/>
              <a:tblGrid>
                <a:gridCol w="214313"/>
                <a:gridCol w="8429684"/>
              </a:tblGrid>
              <a:tr h="1451678">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smtClean="0">
                          <a:ln>
                            <a:noFill/>
                          </a:ln>
                          <a:solidFill>
                            <a:schemeClr val="bg1"/>
                          </a:solidFill>
                          <a:effectLst/>
                          <a:latin typeface="Verdana" pitchFamily="34" charset="0"/>
                        </a:rPr>
                        <a:t>- medicinal products must have evidence that their active substance or auxiliary substances are not carcinogenic, </a:t>
                      </a:r>
                      <a:r>
                        <a:rPr kumimoji="0" lang="en-US" sz="1800" b="1" i="0" u="none" strike="noStrike" cap="none" normalizeH="0" baseline="0" dirty="0" err="1" smtClean="0">
                          <a:ln>
                            <a:noFill/>
                          </a:ln>
                          <a:solidFill>
                            <a:schemeClr val="bg1"/>
                          </a:solidFill>
                          <a:effectLst/>
                          <a:latin typeface="Verdana" pitchFamily="34" charset="0"/>
                        </a:rPr>
                        <a:t>genotoxic</a:t>
                      </a:r>
                      <a:r>
                        <a:rPr kumimoji="0" lang="en-US" sz="1800" b="1" i="0" u="none" strike="noStrike" cap="none" normalizeH="0" baseline="0" dirty="0" smtClean="0">
                          <a:ln>
                            <a:noFill/>
                          </a:ln>
                          <a:solidFill>
                            <a:schemeClr val="bg1"/>
                          </a:solidFill>
                          <a:effectLst/>
                          <a:latin typeface="Verdana" pitchFamily="34" charset="0"/>
                        </a:rPr>
                        <a:t> and do not affect the embryo and fetus, the child receiving breast milk does not interfere with the functions of the liver, kidneys, heart;</a:t>
                      </a: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875560">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smtClean="0">
                          <a:ln>
                            <a:noFill/>
                          </a:ln>
                          <a:solidFill>
                            <a:schemeClr val="bg1"/>
                          </a:solidFill>
                          <a:effectLst/>
                          <a:latin typeface="Verdana" pitchFamily="34" charset="0"/>
                        </a:rPr>
                        <a:t>- when using the medicinal product, there should be no need for special medical supervision;</a:t>
                      </a: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1183677">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smtClean="0">
                          <a:ln>
                            <a:noFill/>
                          </a:ln>
                          <a:solidFill>
                            <a:schemeClr val="bg1"/>
                          </a:solidFill>
                          <a:effectLst/>
                          <a:latin typeface="Verdana" pitchFamily="34" charset="0"/>
                        </a:rPr>
                        <a:t>-assessment of safety data - the results of preclinical, clinical studies, the nature, incidence of adverse drug adverse reactions, the incidence of reported adverse drug reactions;</a:t>
                      </a: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915674">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smtClean="0">
                          <a:ln>
                            <a:noFill/>
                          </a:ln>
                          <a:solidFill>
                            <a:schemeClr val="bg1"/>
                          </a:solidFill>
                          <a:effectLst/>
                          <a:latin typeface="Verdana" pitchFamily="34" charset="0"/>
                        </a:rPr>
                        <a:t>- neither the drug itself nor the substances produced from it should be drugs or potent substances that are addictive;</a:t>
                      </a: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859823">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smtClean="0">
                          <a:ln>
                            <a:noFill/>
                          </a:ln>
                          <a:solidFill>
                            <a:schemeClr val="bg1"/>
                          </a:solidFill>
                          <a:effectLst/>
                          <a:latin typeface="Verdana" pitchFamily="34" charset="0"/>
                        </a:rPr>
                        <a:t>- the registration period is not less than 5 years, from them not less than 3 years of application in clinical practice.</a:t>
                      </a: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bl>
          </a:graphicData>
        </a:graphic>
      </p:graphicFrame>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Ответственное самолечение</a:t>
            </a:r>
            <a:endParaRPr lang="ru-RU" dirty="0"/>
          </a:p>
        </p:txBody>
      </p:sp>
      <p:sp>
        <p:nvSpPr>
          <p:cNvPr id="3" name="Содержимое 2"/>
          <p:cNvSpPr>
            <a:spLocks noGrp="1"/>
          </p:cNvSpPr>
          <p:nvPr>
            <p:ph idx="1"/>
          </p:nvPr>
        </p:nvSpPr>
        <p:spPr/>
        <p:txBody>
          <a:bodyPr>
            <a:normAutofit/>
          </a:bodyPr>
          <a:lstStyle/>
          <a:p>
            <a:r>
              <a:rPr lang="en-US" dirty="0" smtClean="0"/>
              <a:t>OTC group (over-the-counter) of medicines is the main locomotive of responsible self-medication.</a:t>
            </a:r>
          </a:p>
          <a:p>
            <a:r>
              <a:rPr lang="en-US" dirty="0" smtClean="0"/>
              <a:t>OTC - medicines that a patient can buy in a pharmacy without a doctor's prescription is an integral part and a necessary condition for the successful development of the concept of responsible self-medication.</a:t>
            </a:r>
            <a:endParaRPr lang="ru-RU" dirty="0"/>
          </a:p>
        </p:txBody>
      </p:sp>
      <p:sp>
        <p:nvSpPr>
          <p:cNvPr id="4" name="AutoShape 7"/>
          <p:cNvSpPr>
            <a:spLocks noChangeArrowheads="1"/>
          </p:cNvSpPr>
          <p:nvPr/>
        </p:nvSpPr>
        <p:spPr bwMode="gray">
          <a:xfrm>
            <a:off x="142844" y="357166"/>
            <a:ext cx="8858312" cy="1000132"/>
          </a:xfrm>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lstStyle/>
          <a:p>
            <a:pPr algn="ctr" eaLnBrk="0" hangingPunct="0"/>
            <a:r>
              <a:rPr lang="en-US" sz="3600" b="1" dirty="0" smtClean="0">
                <a:solidFill>
                  <a:schemeClr val="bg1"/>
                </a:solidFill>
              </a:rPr>
              <a:t>Responsible self-treatment</a:t>
            </a:r>
            <a:endParaRPr lang="ru-RU" sz="3600" b="1" dirty="0" smtClean="0">
              <a:solidFill>
                <a:schemeClr val="bg1"/>
              </a:solidFill>
            </a:endParaRPr>
          </a:p>
        </p:txBody>
      </p:sp>
      <p:pic>
        <p:nvPicPr>
          <p:cNvPr id="5" name="Picture 2" descr="E:\С днем медика!.jpg.jpeg"/>
          <p:cNvPicPr>
            <a:picLocks noChangeAspect="1" noChangeArrowheads="1"/>
          </p:cNvPicPr>
          <p:nvPr/>
        </p:nvPicPr>
        <p:blipFill>
          <a:blip r:embed="rId3" cstate="print"/>
          <a:stretch>
            <a:fillRect/>
          </a:stretch>
        </p:blipFill>
        <p:spPr bwMode="auto">
          <a:xfrm>
            <a:off x="571472" y="357190"/>
            <a:ext cx="1428760" cy="100010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71612"/>
            <a:ext cx="8229600" cy="4929222"/>
          </a:xfrm>
        </p:spPr>
        <p:txBody>
          <a:bodyPr>
            <a:normAutofit fontScale="77500" lnSpcReduction="20000"/>
          </a:bodyPr>
          <a:lstStyle/>
          <a:p>
            <a:r>
              <a:rPr lang="en-US" dirty="0" smtClean="0"/>
              <a:t>"Self-medication is the use of medicines by the consumer to treat disorders and symptoms recognized by himself."</a:t>
            </a:r>
          </a:p>
          <a:p>
            <a:endParaRPr lang="en-US" dirty="0" smtClean="0"/>
          </a:p>
          <a:p>
            <a:r>
              <a:rPr lang="en-US" dirty="0" smtClean="0"/>
              <a:t>"Reasonable use by the patient himself of medicines in free sale for the prevention or treatment of lung disorders of health, in which professional medical care is not required.</a:t>
            </a:r>
          </a:p>
          <a:p>
            <a:endParaRPr lang="en-US" dirty="0" smtClean="0"/>
          </a:p>
          <a:p>
            <a:endParaRPr lang="en-US" dirty="0" smtClean="0"/>
          </a:p>
          <a:p>
            <a:r>
              <a:rPr lang="en-US" dirty="0" smtClean="0"/>
              <a:t>Self-medication was called responsible precisely because its main idea is a person's responsibility for his health</a:t>
            </a:r>
          </a:p>
          <a:p>
            <a:r>
              <a:rPr lang="en-US" dirty="0" smtClean="0"/>
              <a:t>and that is why the European Association of Manufacturers of OTC Products (AESGP) has transformed the term "self-medication" into "responsible self-medication".</a:t>
            </a:r>
            <a:r>
              <a:rPr lang="ru-RU" dirty="0" smtClean="0"/>
              <a:t> </a:t>
            </a:r>
          </a:p>
          <a:p>
            <a:endParaRPr lang="ru-RU" dirty="0"/>
          </a:p>
        </p:txBody>
      </p:sp>
      <p:sp>
        <p:nvSpPr>
          <p:cNvPr id="4" name="AutoShape 7"/>
          <p:cNvSpPr>
            <a:spLocks noChangeArrowheads="1"/>
          </p:cNvSpPr>
          <p:nvPr/>
        </p:nvSpPr>
        <p:spPr bwMode="gray">
          <a:xfrm>
            <a:off x="142844" y="357166"/>
            <a:ext cx="8858312" cy="1000132"/>
          </a:xfrm>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lstStyle/>
          <a:p>
            <a:pPr algn="ctr" eaLnBrk="0" hangingPunct="0"/>
            <a:r>
              <a:rPr lang="en-US" sz="2800" b="1" dirty="0" smtClean="0">
                <a:solidFill>
                  <a:schemeClr val="bg1"/>
                </a:solidFill>
              </a:rPr>
              <a:t>Definition of the WHO concept</a:t>
            </a:r>
          </a:p>
          <a:p>
            <a:pPr algn="ctr" eaLnBrk="0" hangingPunct="0"/>
            <a:r>
              <a:rPr lang="en-US" sz="2800" b="1" dirty="0" smtClean="0">
                <a:solidFill>
                  <a:schemeClr val="bg1"/>
                </a:solidFill>
              </a:rPr>
              <a:t>  "self-treatment with medication":</a:t>
            </a:r>
            <a:endParaRPr lang="ru-RU" sz="2800" b="1" dirty="0" smtClean="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lnSpcReduction="10000"/>
          </a:bodyPr>
          <a:lstStyle/>
          <a:p>
            <a:r>
              <a:rPr lang="en-US" dirty="0" smtClean="0"/>
              <a:t>WHO has defined the world strategy for the development of "responsible self-care" by</a:t>
            </a:r>
          </a:p>
          <a:p>
            <a:r>
              <a:rPr lang="en-US" dirty="0" smtClean="0"/>
              <a:t>on the first place the role and responsibility of the person himself in taking care of his health (minimizing the impact of harmful environmental factors, avoiding bad habits, refusing to use drugs widely),</a:t>
            </a:r>
          </a:p>
          <a:p>
            <a:r>
              <a:rPr lang="en-US" dirty="0" smtClean="0"/>
              <a:t>the second - the role of society</a:t>
            </a:r>
          </a:p>
          <a:p>
            <a:r>
              <a:rPr lang="en-US" dirty="0" smtClean="0"/>
              <a:t>and only the third - the health system.</a:t>
            </a:r>
            <a:endParaRPr lang="ru-RU" dirty="0"/>
          </a:p>
        </p:txBody>
      </p:sp>
      <p:sp>
        <p:nvSpPr>
          <p:cNvPr id="4" name="Заголовок 1"/>
          <p:cNvSpPr>
            <a:spLocks noGrp="1"/>
          </p:cNvSpPr>
          <p:nvPr>
            <p:ph type="title"/>
          </p:nvPr>
        </p:nvSpPr>
        <p:spPr/>
        <p:txBody>
          <a:bodyPr/>
          <a:lstStyle/>
          <a:p>
            <a:r>
              <a:rPr lang="en-US" dirty="0" smtClean="0">
                <a:solidFill>
                  <a:srgbClr val="FFC000"/>
                </a:solidFill>
              </a:rPr>
              <a:t>Responsible self-treatment</a:t>
            </a:r>
            <a:endParaRPr lang="ru-RU" dirty="0">
              <a:solidFill>
                <a:srgbClr val="FFC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solidFill>
                  <a:srgbClr val="FFC000"/>
                </a:solidFill>
              </a:rPr>
              <a:t>"Pharmaceutical care"</a:t>
            </a:r>
            <a:endParaRPr lang="ru-RU" dirty="0">
              <a:solidFill>
                <a:srgbClr val="FFC000"/>
              </a:solidFill>
            </a:endParaRPr>
          </a:p>
        </p:txBody>
      </p:sp>
      <p:sp>
        <p:nvSpPr>
          <p:cNvPr id="3" name="Содержимое 2"/>
          <p:cNvSpPr>
            <a:spLocks noGrp="1"/>
          </p:cNvSpPr>
          <p:nvPr>
            <p:ph idx="1"/>
          </p:nvPr>
        </p:nvSpPr>
        <p:spPr>
          <a:xfrm>
            <a:off x="457200" y="1600200"/>
            <a:ext cx="8229600" cy="4972072"/>
          </a:xfrm>
        </p:spPr>
        <p:txBody>
          <a:bodyPr>
            <a:normAutofit fontScale="92500" lnSpcReduction="20000"/>
          </a:bodyPr>
          <a:lstStyle/>
          <a:p>
            <a:r>
              <a:rPr lang="en-US" dirty="0" smtClean="0"/>
              <a:t>increase the responsibility of the pharmaceutical worker to the patient for the result of using drugs.</a:t>
            </a:r>
          </a:p>
          <a:p>
            <a:r>
              <a:rPr lang="en-US" dirty="0" smtClean="0"/>
              <a:t>the Good Pharmaceutical Practice (GPP), the WHO Special Project on Pharmacy in the Newly Independent States (NIS) in conjunction with the WHO Center for Drug Policy and Pharmaceutical Development (Copenhagen, 2001), the Guidelines for the Development and implementation of standards of good practice in the newly independent states ", the decision of the 62nd Congress of the International Federation of Pharmacists (Nice, 2002).</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smtClean="0">
                <a:solidFill>
                  <a:srgbClr val="FFC000"/>
                </a:solidFill>
              </a:rPr>
              <a:t>Responsible self-treatment is the distribution of responsibility</a:t>
            </a:r>
            <a:endParaRPr lang="ru-RU" dirty="0">
              <a:solidFill>
                <a:srgbClr val="FFC000"/>
              </a:solidFill>
            </a:endParaRPr>
          </a:p>
        </p:txBody>
      </p:sp>
      <p:graphicFrame>
        <p:nvGraphicFramePr>
          <p:cNvPr id="4" name="Содержимое 3"/>
          <p:cNvGraphicFramePr>
            <a:graphicFrameLocks noGrp="1"/>
          </p:cNvGraphicFramePr>
          <p:nvPr>
            <p:ph idx="1"/>
          </p:nvPr>
        </p:nvGraphicFramePr>
        <p:xfrm>
          <a:off x="500034" y="1214422"/>
          <a:ext cx="8229600" cy="5357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760557"/>
            <a:ext cx="8229600" cy="4525963"/>
          </a:xfrm>
        </p:spPr>
        <p:txBody>
          <a:bodyPr>
            <a:normAutofit/>
          </a:bodyPr>
          <a:lstStyle/>
          <a:p>
            <a:pPr>
              <a:buNone/>
            </a:pPr>
            <a:r>
              <a:rPr lang="en-US" dirty="0" smtClean="0"/>
              <a:t>ensured a key role in pharmaceuticals for pharmacies and urged them to provide "informed and objective advice on medicines and their use to the public."</a:t>
            </a:r>
            <a:endParaRPr lang="ru-RU" dirty="0" smtClean="0"/>
          </a:p>
        </p:txBody>
      </p:sp>
      <p:sp>
        <p:nvSpPr>
          <p:cNvPr id="7" name="Прямоугольник 6"/>
          <p:cNvSpPr/>
          <p:nvPr/>
        </p:nvSpPr>
        <p:spPr>
          <a:xfrm>
            <a:off x="285720" y="76778"/>
            <a:ext cx="8858280" cy="954107"/>
          </a:xfrm>
          <a:prstGeom prst="rect">
            <a:avLst/>
          </a:prstGeom>
        </p:spPr>
        <p:txBody>
          <a:bodyPr wrap="square">
            <a:spAutoFit/>
          </a:bodyPr>
          <a:lstStyle/>
          <a:p>
            <a:pPr lvl="0" algn="ctr" eaLnBrk="0" hangingPunct="0">
              <a:spcBef>
                <a:spcPct val="0"/>
              </a:spcBef>
            </a:pPr>
            <a:r>
              <a:rPr lang="en-US" sz="2800" b="1" dirty="0" smtClean="0">
                <a:solidFill>
                  <a:srgbClr val="FFC000"/>
                </a:solidFill>
              </a:rPr>
              <a:t>WHO resolution "The role of the pharmacist in support of the revised WHO medicines strategy" 2004</a:t>
            </a:r>
            <a:endParaRPr lang="ru-RU" sz="2800" b="1" dirty="0" smtClean="0">
              <a:solidFill>
                <a:srgbClr val="FFC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AutoShape 7"/>
          <p:cNvSpPr>
            <a:spLocks noGrp="1" noChangeArrowheads="1"/>
          </p:cNvSpPr>
          <p:nvPr>
            <p:ph type="title"/>
          </p:nvPr>
        </p:nvSpPr>
        <p:spPr bwMode="gray">
          <a:prstGeom prst="roundRect">
            <a:avLst>
              <a:gd name="adj" fmla="val 50000"/>
            </a:avLst>
          </a:prstGeom>
          <a:gradFill rotWithShape="1">
            <a:gsLst>
              <a:gs pos="0">
                <a:schemeClr val="tx2"/>
              </a:gs>
              <a:gs pos="100000">
                <a:schemeClr val="tx2">
                  <a:gamma/>
                  <a:tint val="5882"/>
                  <a:invGamma/>
                </a:schemeClr>
              </a:gs>
            </a:gsLst>
            <a:lin ang="0" scaled="1"/>
          </a:gradFill>
          <a:ln w="38100" algn="ctr">
            <a:solidFill>
              <a:schemeClr val="tx1"/>
            </a:solidFill>
            <a:round/>
            <a:headEnd/>
            <a:tailEnd/>
          </a:ln>
          <a:effectLst/>
        </p:spPr>
        <p:txBody>
          <a:bodyPr wrap="none" anchor="ctr">
            <a:normAutofit fontScale="90000"/>
          </a:bodyPr>
          <a:lstStyle/>
          <a:p>
            <a:pPr eaLnBrk="0" hangingPunct="0"/>
            <a:r>
              <a:rPr lang="en-US" sz="4000" b="1" dirty="0" smtClean="0">
                <a:solidFill>
                  <a:srgbClr val="7030A0"/>
                </a:solidFill>
              </a:rPr>
              <a:t>Responsible self-treatment </a:t>
            </a:r>
            <a:br>
              <a:rPr lang="en-US" sz="4000" b="1" dirty="0" smtClean="0">
                <a:solidFill>
                  <a:srgbClr val="7030A0"/>
                </a:solidFill>
              </a:rPr>
            </a:br>
            <a:r>
              <a:rPr lang="en-US" sz="4000" b="1" dirty="0" smtClean="0">
                <a:solidFill>
                  <a:srgbClr val="7030A0"/>
                </a:solidFill>
              </a:rPr>
              <a:t>is the responsibility of the pharmacist</a:t>
            </a:r>
            <a:endParaRPr lang="ru-RU" sz="4000" b="1" dirty="0" smtClean="0">
              <a:solidFill>
                <a:srgbClr val="7030A0"/>
              </a:solidFill>
            </a:endParaRPr>
          </a:p>
        </p:txBody>
      </p:sp>
      <p:pic>
        <p:nvPicPr>
          <p:cNvPr id="6" name="Picture 2" descr="E:\С днем медика!.jpg.jpeg"/>
          <p:cNvPicPr>
            <a:picLocks noChangeAspect="1" noChangeArrowheads="1"/>
          </p:cNvPicPr>
          <p:nvPr/>
        </p:nvPicPr>
        <p:blipFill>
          <a:blip r:embed="rId7" cstate="print"/>
          <a:stretch>
            <a:fillRect/>
          </a:stretch>
        </p:blipFill>
        <p:spPr bwMode="auto">
          <a:xfrm>
            <a:off x="3643306" y="3357586"/>
            <a:ext cx="1428760" cy="1000108"/>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endParaRPr lang="ru-RU" dirty="0"/>
          </a:p>
        </p:txBody>
      </p:sp>
      <p:graphicFrame>
        <p:nvGraphicFramePr>
          <p:cNvPr id="6" name="Group 42"/>
          <p:cNvGraphicFramePr>
            <a:graphicFrameLocks/>
          </p:cNvGraphicFramePr>
          <p:nvPr/>
        </p:nvGraphicFramePr>
        <p:xfrm>
          <a:off x="285721" y="1232164"/>
          <a:ext cx="8643997" cy="5625836"/>
        </p:xfrm>
        <a:graphic>
          <a:graphicData uri="http://schemas.openxmlformats.org/drawingml/2006/table">
            <a:tbl>
              <a:tblPr/>
              <a:tblGrid>
                <a:gridCol w="3714775"/>
                <a:gridCol w="4929222"/>
              </a:tblGrid>
              <a:tr h="1619823">
                <a:tc>
                  <a:txBody>
                    <a:bodyPr/>
                    <a:lstStyle/>
                    <a:p>
                      <a:r>
                        <a:rPr lang="en-US" sz="2400" dirty="0" smtClean="0">
                          <a:solidFill>
                            <a:srgbClr val="FFC000"/>
                          </a:solidFill>
                          <a:latin typeface="+mn-lt"/>
                        </a:rPr>
                        <a:t>finding out the symptoms of the disease;</a:t>
                      </a:r>
                      <a:endParaRPr lang="ru-RU" sz="2400" dirty="0" smtClean="0">
                        <a:solidFill>
                          <a:srgbClr val="FFC000"/>
                        </a:solidFill>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r>
                        <a:rPr kumimoji="0" lang="en-US" sz="2200" b="1" i="0" u="none" strike="noStrike" cap="none" normalizeH="0" baseline="0" dirty="0" smtClean="0">
                          <a:ln>
                            <a:noFill/>
                          </a:ln>
                          <a:solidFill>
                            <a:schemeClr val="bg1"/>
                          </a:solidFill>
                          <a:effectLst/>
                          <a:latin typeface="+mn-lt"/>
                        </a:rPr>
                        <a:t>identification of symptoms of the disease requiring a visit to the doctor;</a:t>
                      </a:r>
                    </a:p>
                    <a:p>
                      <a:r>
                        <a:rPr kumimoji="0" lang="en-US" sz="2200" b="1" i="0" u="none" strike="noStrike" cap="none" normalizeH="0" baseline="0" dirty="0" smtClean="0">
                          <a:ln>
                            <a:noFill/>
                          </a:ln>
                          <a:solidFill>
                            <a:schemeClr val="bg1"/>
                          </a:solidFill>
                          <a:effectLst/>
                          <a:latin typeface="+mn-lt"/>
                        </a:rPr>
                        <a:t>recommendation for a doctor if there are such symptoms</a:t>
                      </a:r>
                      <a:endParaRPr kumimoji="0" lang="ru-RU" sz="2200" b="1" i="0" u="none" strike="noStrike" cap="none" normalizeH="0" baseline="0" dirty="0" smtClean="0">
                        <a:ln>
                          <a:noFill/>
                        </a:ln>
                        <a:solidFill>
                          <a:schemeClr val="bg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2641646">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defRPr/>
                      </a:pPr>
                      <a:r>
                        <a:rPr kumimoji="0" lang="en-US" sz="2400" b="1" i="0" u="none" strike="noStrike" cap="none" normalizeH="0" baseline="0" dirty="0" smtClean="0">
                          <a:ln>
                            <a:noFill/>
                          </a:ln>
                          <a:solidFill>
                            <a:srgbClr val="FFC000"/>
                          </a:solidFill>
                          <a:effectLst/>
                          <a:latin typeface="+mn-lt"/>
                        </a:rPr>
                        <a:t>help in choosing a drug,</a:t>
                      </a:r>
                    </a:p>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defRPr/>
                      </a:pPr>
                      <a:r>
                        <a:rPr kumimoji="0" lang="en-US" sz="2400" b="1" i="0" u="none" strike="noStrike" cap="none" normalizeH="0" baseline="0" dirty="0" smtClean="0">
                          <a:ln>
                            <a:noFill/>
                          </a:ln>
                          <a:solidFill>
                            <a:srgbClr val="FFC000"/>
                          </a:solidFill>
                          <a:effectLst/>
                          <a:latin typeface="+mn-lt"/>
                        </a:rPr>
                        <a:t>choice of the optimal dosage form (tablets, suppositories, drops, etc.), dosages taking into account age and the presence of concomitant diseases;</a:t>
                      </a:r>
                      <a:endParaRPr kumimoji="0" lang="ru-RU" sz="2400" b="1" i="0" u="none" strike="noStrike" cap="none" normalizeH="0" baseline="0" dirty="0" smtClean="0">
                        <a:ln>
                          <a:noFill/>
                        </a:ln>
                        <a:solidFill>
                          <a:srgbClr val="FFC000"/>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defRPr/>
                      </a:pPr>
                      <a:r>
                        <a:rPr kumimoji="0" lang="en-US" sz="2200" b="1" i="0" u="none" strike="noStrike" cap="none" normalizeH="0" baseline="0" dirty="0" smtClean="0">
                          <a:ln>
                            <a:noFill/>
                          </a:ln>
                          <a:solidFill>
                            <a:schemeClr val="bg1"/>
                          </a:solidFill>
                          <a:effectLst/>
                          <a:latin typeface="+mn-lt"/>
                        </a:rPr>
                        <a:t>assessment of risk factors for contraindications, warnings, indicated in the drug insert, taking into account age, pathology of the visitor</a:t>
                      </a:r>
                      <a:endParaRPr kumimoji="0" lang="ru-RU" sz="2200" b="1" i="0" u="none" strike="noStrike" cap="none" normalizeH="0" baseline="0" dirty="0" smtClean="0">
                        <a:ln>
                          <a:noFill/>
                        </a:ln>
                        <a:solidFill>
                          <a:schemeClr val="bg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1364367">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defRPr/>
                      </a:pPr>
                      <a:r>
                        <a:rPr kumimoji="0" lang="en-US" sz="2400" b="1" i="0" u="none" strike="noStrike" cap="none" normalizeH="0" baseline="0" dirty="0" smtClean="0">
                          <a:ln>
                            <a:noFill/>
                          </a:ln>
                          <a:solidFill>
                            <a:srgbClr val="FFC000"/>
                          </a:solidFill>
                          <a:effectLst/>
                          <a:latin typeface="+mn-lt"/>
                        </a:rPr>
                        <a:t>advice on the regimen of administration: dosage, method of administration, control parameters;</a:t>
                      </a:r>
                      <a:endParaRPr kumimoji="0" lang="ru-RU" sz="2400" b="1" i="0" u="none" strike="noStrike" cap="none" normalizeH="0" baseline="0" dirty="0" smtClean="0">
                        <a:ln>
                          <a:noFill/>
                        </a:ln>
                        <a:solidFill>
                          <a:srgbClr val="FFC000"/>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2200" b="1" i="0" u="none" strike="noStrike" cap="none" normalizeH="0" baseline="0" dirty="0" smtClean="0">
                          <a:ln>
                            <a:noFill/>
                          </a:ln>
                          <a:solidFill>
                            <a:schemeClr val="bg1"/>
                          </a:solidFill>
                          <a:effectLst/>
                          <a:latin typeface="+mn-lt"/>
                        </a:rPr>
                        <a:t>selection and replacement of the drug with an analog</a:t>
                      </a:r>
                      <a:endParaRPr kumimoji="0" lang="ru-RU" sz="2200" b="1" i="0" u="none" strike="noStrike" cap="none" normalizeH="0" baseline="0" dirty="0" smtClean="0">
                        <a:ln>
                          <a:noFill/>
                        </a:ln>
                        <a:solidFill>
                          <a:schemeClr val="bg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bl>
          </a:graphicData>
        </a:graphic>
      </p:graphicFrame>
      <p:sp>
        <p:nvSpPr>
          <p:cNvPr id="7" name="Прямоугольник 6"/>
          <p:cNvSpPr/>
          <p:nvPr/>
        </p:nvSpPr>
        <p:spPr>
          <a:xfrm>
            <a:off x="285720" y="76778"/>
            <a:ext cx="8858280" cy="1077218"/>
          </a:xfrm>
          <a:prstGeom prst="rect">
            <a:avLst/>
          </a:prstGeom>
        </p:spPr>
        <p:txBody>
          <a:bodyPr wrap="square">
            <a:spAutoFit/>
          </a:bodyPr>
          <a:lstStyle/>
          <a:p>
            <a:pPr lvl="0" algn="ctr" eaLnBrk="0" hangingPunct="0">
              <a:spcBef>
                <a:spcPct val="0"/>
              </a:spcBef>
            </a:pPr>
            <a:r>
              <a:rPr lang="en-US" sz="3200" b="1" dirty="0" smtClean="0">
                <a:solidFill>
                  <a:srgbClr val="FFC000"/>
                </a:solidFill>
              </a:rPr>
              <a:t>Professional duties of pharmacist on</a:t>
            </a:r>
          </a:p>
          <a:p>
            <a:pPr lvl="0" algn="ctr" eaLnBrk="0" hangingPunct="0">
              <a:spcBef>
                <a:spcPct val="0"/>
              </a:spcBef>
            </a:pPr>
            <a:r>
              <a:rPr lang="en-US" sz="3200" b="1" dirty="0" smtClean="0">
                <a:solidFill>
                  <a:srgbClr val="FFC000"/>
                </a:solidFill>
              </a:rPr>
              <a:t>choice of OTC drugs</a:t>
            </a:r>
            <a:endParaRPr lang="ru-RU" sz="3200" b="1" dirty="0" smtClean="0">
              <a:solidFill>
                <a:srgbClr val="FFC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endParaRPr lang="ru-RU" dirty="0"/>
          </a:p>
        </p:txBody>
      </p:sp>
      <p:graphicFrame>
        <p:nvGraphicFramePr>
          <p:cNvPr id="6" name="Group 42"/>
          <p:cNvGraphicFramePr>
            <a:graphicFrameLocks/>
          </p:cNvGraphicFramePr>
          <p:nvPr/>
        </p:nvGraphicFramePr>
        <p:xfrm>
          <a:off x="214281" y="1232164"/>
          <a:ext cx="8715437" cy="5460155"/>
        </p:xfrm>
        <a:graphic>
          <a:graphicData uri="http://schemas.openxmlformats.org/drawingml/2006/table">
            <a:tbl>
              <a:tblPr/>
              <a:tblGrid>
                <a:gridCol w="3745476"/>
                <a:gridCol w="4969961"/>
              </a:tblGrid>
              <a:tr h="2432463">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2800" b="1" i="0" u="none" strike="noStrike" cap="none" normalizeH="0" baseline="0" dirty="0" smtClean="0">
                          <a:ln>
                            <a:noFill/>
                          </a:ln>
                          <a:solidFill>
                            <a:srgbClr val="FFFF00"/>
                          </a:solidFill>
                          <a:effectLst/>
                          <a:latin typeface="+mn-lt"/>
                        </a:rPr>
                        <a:t>advice on the prevention of allergic reactions, side effects, the interaction with other drugs, the actions of overdose and drug dependence</a:t>
                      </a:r>
                      <a:endParaRPr kumimoji="0" lang="ru-RU" sz="2800" b="1" i="0" u="none" strike="noStrike" cap="none" normalizeH="0" baseline="0" dirty="0" smtClean="0">
                        <a:ln>
                          <a:noFill/>
                        </a:ln>
                        <a:solidFill>
                          <a:srgbClr val="FFFF00"/>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defRPr/>
                      </a:pPr>
                      <a:endParaRPr kumimoji="0" lang="ru-RU" sz="1800" b="1" i="0" u="none" strike="noStrike" cap="none" normalizeH="0" baseline="0" dirty="0" smtClean="0">
                        <a:ln>
                          <a:noFill/>
                        </a:ln>
                        <a:solidFill>
                          <a:schemeClr val="bg1"/>
                        </a:solidFill>
                        <a:effectLst/>
                        <a:latin typeface="Verdana" pitchFamily="34" charset="0"/>
                      </a:endParaRPr>
                    </a:p>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smtClean="0">
                          <a:ln>
                            <a:noFill/>
                          </a:ln>
                          <a:solidFill>
                            <a:schemeClr val="bg1"/>
                          </a:solidFill>
                          <a:effectLst/>
                          <a:latin typeface="Verdana" pitchFamily="34" charset="0"/>
                        </a:rPr>
                        <a:t>informing about the rules of taking the medicine, possible side effects and interaction of the drug with other medicinal products</a:t>
                      </a:r>
                      <a:endParaRPr kumimoji="0" lang="ru-RU" sz="1800" b="1" i="0" u="none" strike="noStrike" cap="none" normalizeH="0" baseline="0" dirty="0" smtClean="0">
                        <a:ln>
                          <a:noFill/>
                        </a:ln>
                        <a:solidFill>
                          <a:schemeClr val="bg1"/>
                        </a:solidFill>
                        <a:effectLst/>
                        <a:latin typeface="Verdana" pitchFamily="34" charset="0"/>
                      </a:endParaRPr>
                    </a:p>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792600">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8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smtClean="0">
                          <a:ln>
                            <a:noFill/>
                          </a:ln>
                          <a:solidFill>
                            <a:schemeClr val="bg1"/>
                          </a:solidFill>
                          <a:effectLst/>
                          <a:latin typeface="Verdana" pitchFamily="34" charset="0"/>
                        </a:rPr>
                        <a:t>To give advice not to use, instead of drugs, unchecked and suspicious means</a:t>
                      </a: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r h="21864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i="0" u="none" strike="noStrike" cap="none" normalizeH="0" baseline="0" dirty="0" smtClean="0">
                          <a:ln>
                            <a:noFill/>
                          </a:ln>
                          <a:solidFill>
                            <a:srgbClr val="FFFF00"/>
                          </a:solidFill>
                          <a:effectLst/>
                          <a:latin typeface="+mn-lt"/>
                        </a:rPr>
                        <a:t>if there are indications, give advice to seek qualified medical help</a:t>
                      </a:r>
                      <a:endParaRPr kumimoji="0" lang="ru-RU" sz="2800" b="1" i="0" u="none" strike="noStrike" cap="none" normalizeH="0" baseline="0" dirty="0" smtClean="0">
                        <a:ln>
                          <a:noFill/>
                        </a:ln>
                        <a:solidFill>
                          <a:srgbClr val="FFFF00"/>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0">
                      <a:gsLst>
                        <a:gs pos="0">
                          <a:srgbClr val="8EB7EE">
                            <a:gamma/>
                            <a:shade val="46275"/>
                            <a:invGamma/>
                          </a:srgbClr>
                        </a:gs>
                        <a:gs pos="50000">
                          <a:srgbClr val="8EB7EE"/>
                        </a:gs>
                        <a:gs pos="100000">
                          <a:srgbClr val="8EB7EE">
                            <a:gamma/>
                            <a:shade val="46275"/>
                            <a:invGamma/>
                          </a:srgbClr>
                        </a:gs>
                      </a:gsLst>
                      <a:lin ang="2700000" scaled="1"/>
                    </a:gra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ru-RU" sz="1800" b="1" i="0" u="none" strike="noStrike" cap="none" normalizeH="0" baseline="0" dirty="0" smtClean="0">
                        <a:ln>
                          <a:noFill/>
                        </a:ln>
                        <a:solidFill>
                          <a:schemeClr val="bg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0">
                      <a:gsLst>
                        <a:gs pos="0">
                          <a:srgbClr val="BCE0B6">
                            <a:gamma/>
                            <a:shade val="46275"/>
                            <a:invGamma/>
                          </a:srgbClr>
                        </a:gs>
                        <a:gs pos="50000">
                          <a:srgbClr val="BCE0B6"/>
                        </a:gs>
                        <a:gs pos="100000">
                          <a:srgbClr val="BCE0B6">
                            <a:gamma/>
                            <a:shade val="46275"/>
                            <a:invGamma/>
                          </a:srgbClr>
                        </a:gs>
                      </a:gsLst>
                      <a:lin ang="2700000" scaled="1"/>
                    </a:gradFill>
                  </a:tcPr>
                </a:tc>
              </a:tr>
            </a:tbl>
          </a:graphicData>
        </a:graphic>
      </p:graphicFrame>
      <p:sp>
        <p:nvSpPr>
          <p:cNvPr id="7" name="Прямоугольник 6"/>
          <p:cNvSpPr/>
          <p:nvPr/>
        </p:nvSpPr>
        <p:spPr>
          <a:xfrm>
            <a:off x="285720" y="76778"/>
            <a:ext cx="8858280" cy="1077218"/>
          </a:xfrm>
          <a:prstGeom prst="rect">
            <a:avLst/>
          </a:prstGeom>
        </p:spPr>
        <p:txBody>
          <a:bodyPr wrap="square">
            <a:spAutoFit/>
          </a:bodyPr>
          <a:lstStyle/>
          <a:p>
            <a:pPr lvl="0" algn="ctr" eaLnBrk="0" hangingPunct="0">
              <a:spcBef>
                <a:spcPct val="0"/>
              </a:spcBef>
            </a:pPr>
            <a:r>
              <a:rPr lang="en-US" sz="3200" b="1" dirty="0" smtClean="0">
                <a:solidFill>
                  <a:srgbClr val="FFC000"/>
                </a:solidFill>
              </a:rPr>
              <a:t>Professional duties of pharmacist on</a:t>
            </a:r>
          </a:p>
          <a:p>
            <a:pPr lvl="0" algn="ctr" eaLnBrk="0" hangingPunct="0">
              <a:spcBef>
                <a:spcPct val="0"/>
              </a:spcBef>
            </a:pPr>
            <a:r>
              <a:rPr lang="en-US" sz="3200" b="1" dirty="0" smtClean="0">
                <a:solidFill>
                  <a:srgbClr val="FFC000"/>
                </a:solidFill>
              </a:rPr>
              <a:t>choice of OTC drug</a:t>
            </a:r>
            <a:endParaRPr lang="ru-RU" sz="3200" b="1" dirty="0" smtClean="0">
              <a:solidFill>
                <a:srgbClr val="FFC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Grp="1" noChangeArrowheads="1"/>
          </p:cNvSpPr>
          <p:nvPr>
            <p:ph idx="1"/>
          </p:nvPr>
        </p:nvSpPr>
        <p:spPr bwMode="blackWhite">
          <a:xfrm>
            <a:off x="771556" y="1500174"/>
            <a:ext cx="8229600" cy="1543048"/>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p:spPr>
        <p:txBody>
          <a:bodyPr wrap="none" anchor="ctr">
            <a:normAutofit/>
          </a:bodyPr>
          <a:lstStyle/>
          <a:p>
            <a:pPr>
              <a:buNone/>
            </a:pPr>
            <a:r>
              <a:rPr lang="en-US" sz="2400" dirty="0" smtClean="0">
                <a:solidFill>
                  <a:srgbClr val="FFFF00"/>
                </a:solidFill>
              </a:rPr>
              <a:t>SELF-ASSISTANCE (relief of your condition when</a:t>
            </a:r>
          </a:p>
          <a:p>
            <a:pPr>
              <a:buNone/>
            </a:pPr>
            <a:r>
              <a:rPr lang="en-US" sz="2400" dirty="0" smtClean="0">
                <a:solidFill>
                  <a:srgbClr val="FFFF00"/>
                </a:solidFill>
              </a:rPr>
              <a:t>malaise before the doctor's visit, when</a:t>
            </a:r>
          </a:p>
          <a:p>
            <a:pPr>
              <a:buNone/>
            </a:pPr>
            <a:r>
              <a:rPr lang="en-US" sz="2400" dirty="0" smtClean="0">
                <a:solidFill>
                  <a:srgbClr val="FFFF00"/>
                </a:solidFill>
              </a:rPr>
              <a:t>first aid)</a:t>
            </a:r>
            <a:endParaRPr lang="ru-RU" sz="2400" dirty="0" smtClean="0">
              <a:solidFill>
                <a:srgbClr val="FFFF00"/>
              </a:solidFill>
            </a:endParaRPr>
          </a:p>
        </p:txBody>
      </p:sp>
      <p:sp>
        <p:nvSpPr>
          <p:cNvPr id="6" name="AutoShape 6"/>
          <p:cNvSpPr>
            <a:spLocks noChangeArrowheads="1"/>
          </p:cNvSpPr>
          <p:nvPr/>
        </p:nvSpPr>
        <p:spPr bwMode="blackWhite">
          <a:xfrm>
            <a:off x="0" y="2928934"/>
            <a:ext cx="8072462" cy="2105044"/>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p:spPr>
        <p:txBody>
          <a:bodyPr wrap="none" anchor="ctr"/>
          <a:lstStyle/>
          <a:p>
            <a:r>
              <a:rPr lang="en-US" sz="2400" dirty="0" smtClean="0"/>
              <a:t>SELF-PROPHYLAXIS (reducing the risk of</a:t>
            </a:r>
          </a:p>
          <a:p>
            <a:r>
              <a:rPr lang="en-US" sz="2400" dirty="0" smtClean="0"/>
              <a:t>  diseases, prevention from development,</a:t>
            </a:r>
          </a:p>
          <a:p>
            <a:r>
              <a:rPr lang="en-US" sz="2400" dirty="0" smtClean="0"/>
              <a:t>prevention of recurrence of the disease)</a:t>
            </a:r>
            <a:endParaRPr lang="ru-RU" sz="2400" dirty="0" smtClean="0"/>
          </a:p>
        </p:txBody>
      </p:sp>
      <p:sp>
        <p:nvSpPr>
          <p:cNvPr id="7" name="AutoShape 4"/>
          <p:cNvSpPr>
            <a:spLocks noChangeArrowheads="1"/>
          </p:cNvSpPr>
          <p:nvPr/>
        </p:nvSpPr>
        <p:spPr bwMode="blackWhite">
          <a:xfrm>
            <a:off x="1000132" y="4857760"/>
            <a:ext cx="8001024" cy="1943112"/>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p:spPr>
        <p:txBody>
          <a:bodyPr wrap="none" anchor="ctr"/>
          <a:lstStyle/>
          <a:p>
            <a:r>
              <a:rPr lang="en-US" sz="2400" b="1" dirty="0" smtClean="0"/>
              <a:t>Elimination of symptoms of the disease, not requiring</a:t>
            </a:r>
          </a:p>
          <a:p>
            <a:r>
              <a:rPr lang="en-US" sz="2400" b="1" dirty="0" smtClean="0"/>
              <a:t>medical intervention;</a:t>
            </a:r>
          </a:p>
          <a:p>
            <a:r>
              <a:rPr lang="en-US" sz="2400" b="1" dirty="0" smtClean="0"/>
              <a:t>increase the availability of medical care to the public</a:t>
            </a:r>
            <a:endParaRPr lang="ru-RU" sz="2400" dirty="0" smtClean="0"/>
          </a:p>
        </p:txBody>
      </p:sp>
      <p:sp>
        <p:nvSpPr>
          <p:cNvPr id="8" name="Заголовок 7"/>
          <p:cNvSpPr>
            <a:spLocks noGrp="1"/>
          </p:cNvSpPr>
          <p:nvPr>
            <p:ph type="title"/>
          </p:nvPr>
        </p:nvSpPr>
        <p:spPr/>
        <p:txBody>
          <a:bodyPr/>
          <a:lstStyle/>
          <a:p>
            <a:r>
              <a:rPr lang="en-US" b="1" dirty="0" smtClean="0">
                <a:solidFill>
                  <a:srgbClr val="FFC000"/>
                </a:solidFill>
              </a:rPr>
              <a:t>Responsible self-treatment</a:t>
            </a:r>
            <a:endParaRPr lang="ru-RU" b="1" dirty="0">
              <a:solidFill>
                <a:srgbClr val="FFC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AutoShape 3"/>
          <p:cNvSpPr>
            <a:spLocks noChangeArrowheads="1"/>
          </p:cNvSpPr>
          <p:nvPr/>
        </p:nvSpPr>
        <p:spPr bwMode="auto">
          <a:xfrm>
            <a:off x="4643438" y="1500174"/>
            <a:ext cx="4500562" cy="5357826"/>
          </a:xfrm>
          <a:prstGeom prst="roundRect">
            <a:avLst>
              <a:gd name="adj" fmla="val 16667"/>
            </a:avLst>
          </a:prstGeom>
          <a:solidFill>
            <a:srgbClr val="00B0F0"/>
          </a:solidFill>
          <a:ln w="38100">
            <a:solidFill>
              <a:schemeClr val="tx1"/>
            </a:solidFill>
            <a:round/>
            <a:headEnd/>
            <a:tailEnd/>
          </a:ln>
          <a:effectLst/>
        </p:spPr>
        <p:txBody>
          <a:bodyPr wrap="none" anchor="ctr"/>
          <a:lstStyle/>
          <a:p>
            <a:pPr algn="just" eaLnBrk="0" hangingPunct="0"/>
            <a:r>
              <a:rPr lang="en-US" sz="2400" dirty="0" smtClean="0">
                <a:solidFill>
                  <a:srgbClr val="C00000"/>
                </a:solidFill>
                <a:latin typeface="Verdana" pitchFamily="34" charset="0"/>
              </a:rPr>
              <a:t>-The danger of untimely</a:t>
            </a:r>
          </a:p>
          <a:p>
            <a:pPr algn="just" eaLnBrk="0" hangingPunct="0"/>
            <a:r>
              <a:rPr lang="en-US" sz="2400" dirty="0" smtClean="0">
                <a:solidFill>
                  <a:srgbClr val="C00000"/>
                </a:solidFill>
                <a:latin typeface="Verdana" pitchFamily="34" charset="0"/>
              </a:rPr>
              <a:t>treatment to a doctor and,</a:t>
            </a:r>
          </a:p>
          <a:p>
            <a:pPr algn="just" eaLnBrk="0" hangingPunct="0"/>
            <a:r>
              <a:rPr lang="en-US" sz="2400" dirty="0" smtClean="0">
                <a:solidFill>
                  <a:srgbClr val="C00000"/>
                </a:solidFill>
                <a:latin typeface="Verdana" pitchFamily="34" charset="0"/>
              </a:rPr>
              <a:t>as a result, to a high</a:t>
            </a:r>
          </a:p>
          <a:p>
            <a:pPr algn="just" eaLnBrk="0" hangingPunct="0"/>
            <a:r>
              <a:rPr lang="en-US" sz="2400" dirty="0" smtClean="0">
                <a:solidFill>
                  <a:srgbClr val="C00000"/>
                </a:solidFill>
                <a:latin typeface="Verdana" pitchFamily="34" charset="0"/>
              </a:rPr>
              <a:t>  risk of complications</a:t>
            </a:r>
          </a:p>
          <a:p>
            <a:pPr algn="just" eaLnBrk="0" hangingPunct="0"/>
            <a:r>
              <a:rPr lang="en-US" sz="2400" dirty="0" smtClean="0">
                <a:solidFill>
                  <a:srgbClr val="C00000"/>
                </a:solidFill>
                <a:latin typeface="Verdana" pitchFamily="34" charset="0"/>
              </a:rPr>
              <a:t>of diseases,</a:t>
            </a:r>
          </a:p>
          <a:p>
            <a:pPr algn="just" eaLnBrk="0" hangingPunct="0"/>
            <a:r>
              <a:rPr lang="en-US" sz="2400" dirty="0" smtClean="0">
                <a:solidFill>
                  <a:srgbClr val="C00000"/>
                </a:solidFill>
                <a:latin typeface="Verdana" pitchFamily="34" charset="0"/>
              </a:rPr>
              <a:t>-high risk of development</a:t>
            </a:r>
          </a:p>
          <a:p>
            <a:pPr algn="just" eaLnBrk="0" hangingPunct="0"/>
            <a:r>
              <a:rPr lang="en-US" sz="2400" dirty="0" smtClean="0">
                <a:solidFill>
                  <a:srgbClr val="C00000"/>
                </a:solidFill>
                <a:latin typeface="Verdana" pitchFamily="34" charset="0"/>
              </a:rPr>
              <a:t>  side effects in</a:t>
            </a:r>
          </a:p>
          <a:p>
            <a:pPr algn="just" eaLnBrk="0" hangingPunct="0"/>
            <a:r>
              <a:rPr lang="en-US" sz="2400" dirty="0" smtClean="0">
                <a:solidFill>
                  <a:srgbClr val="C00000"/>
                </a:solidFill>
                <a:latin typeface="Verdana" pitchFamily="34" charset="0"/>
              </a:rPr>
              <a:t>the result of an incorrect</a:t>
            </a:r>
          </a:p>
          <a:p>
            <a:pPr algn="just" eaLnBrk="0" hangingPunct="0"/>
            <a:r>
              <a:rPr lang="en-US" sz="2400" dirty="0" smtClean="0">
                <a:solidFill>
                  <a:srgbClr val="C00000"/>
                </a:solidFill>
                <a:latin typeface="Verdana" pitchFamily="34" charset="0"/>
              </a:rPr>
              <a:t>use of medicines</a:t>
            </a:r>
            <a:endParaRPr lang="ru-RU" sz="2400" b="0" dirty="0">
              <a:solidFill>
                <a:srgbClr val="C00000"/>
              </a:solidFill>
              <a:latin typeface="Verdana" pitchFamily="34" charset="0"/>
            </a:endParaRPr>
          </a:p>
        </p:txBody>
      </p:sp>
      <p:sp>
        <p:nvSpPr>
          <p:cNvPr id="119812" name="AutoShape 4"/>
          <p:cNvSpPr>
            <a:spLocks noChangeArrowheads="1"/>
          </p:cNvSpPr>
          <p:nvPr/>
        </p:nvSpPr>
        <p:spPr bwMode="auto">
          <a:xfrm>
            <a:off x="-32" y="1500174"/>
            <a:ext cx="4500594" cy="5357826"/>
          </a:xfrm>
          <a:prstGeom prst="roundRect">
            <a:avLst>
              <a:gd name="adj" fmla="val 16667"/>
            </a:avLst>
          </a:prstGeom>
          <a:solidFill>
            <a:srgbClr val="0070C0"/>
          </a:solidFill>
          <a:ln w="38100">
            <a:solidFill>
              <a:schemeClr val="tx1"/>
            </a:solidFill>
            <a:round/>
            <a:headEnd/>
            <a:tailEnd/>
          </a:ln>
          <a:effectLst/>
        </p:spPr>
        <p:txBody>
          <a:bodyPr wrap="none" anchor="ctr"/>
          <a:lstStyle/>
          <a:p>
            <a:pPr eaLnBrk="0" hangingPunct="0"/>
            <a:r>
              <a:rPr lang="en-US" sz="2000" dirty="0" smtClean="0">
                <a:latin typeface="Verdana" pitchFamily="34" charset="0"/>
              </a:rPr>
              <a:t>-Saving time and</a:t>
            </a:r>
          </a:p>
          <a:p>
            <a:pPr eaLnBrk="0" hangingPunct="0"/>
            <a:r>
              <a:rPr lang="en-US" sz="2000" dirty="0" smtClean="0">
                <a:latin typeface="Verdana" pitchFamily="34" charset="0"/>
              </a:rPr>
              <a:t>means of the patient;</a:t>
            </a:r>
          </a:p>
          <a:p>
            <a:pPr eaLnBrk="0" hangingPunct="0"/>
            <a:r>
              <a:rPr lang="en-US" sz="2000" dirty="0" smtClean="0">
                <a:latin typeface="Verdana" pitchFamily="34" charset="0"/>
              </a:rPr>
              <a:t>-to reduce the load on</a:t>
            </a:r>
          </a:p>
          <a:p>
            <a:pPr eaLnBrk="0" hangingPunct="0"/>
            <a:r>
              <a:rPr lang="en-US" sz="2000" dirty="0" smtClean="0">
                <a:latin typeface="Verdana" pitchFamily="34" charset="0"/>
              </a:rPr>
              <a:t>institution and doctors;</a:t>
            </a:r>
          </a:p>
          <a:p>
            <a:pPr eaLnBrk="0" hangingPunct="0"/>
            <a:r>
              <a:rPr lang="en-US" sz="2000" dirty="0" smtClean="0">
                <a:latin typeface="Verdana" pitchFamily="34" charset="0"/>
              </a:rPr>
              <a:t>-economy of budgetary funds;</a:t>
            </a:r>
          </a:p>
          <a:p>
            <a:pPr eaLnBrk="0" hangingPunct="0"/>
            <a:r>
              <a:rPr lang="en-US" sz="2000" dirty="0" smtClean="0">
                <a:latin typeface="Verdana" pitchFamily="34" charset="0"/>
              </a:rPr>
              <a:t>-active introduction</a:t>
            </a:r>
          </a:p>
          <a:p>
            <a:pPr eaLnBrk="0" hangingPunct="0"/>
            <a:r>
              <a:rPr lang="en-US" sz="2000" dirty="0" smtClean="0">
                <a:latin typeface="Verdana" pitchFamily="34" charset="0"/>
              </a:rPr>
              <a:t>in the practice of pharmacy</a:t>
            </a:r>
          </a:p>
          <a:p>
            <a:pPr eaLnBrk="0" hangingPunct="0"/>
            <a:r>
              <a:rPr lang="en-US" sz="2000" dirty="0" smtClean="0">
                <a:latin typeface="Verdana" pitchFamily="34" charset="0"/>
              </a:rPr>
              <a:t>of pharmaceutical</a:t>
            </a:r>
          </a:p>
          <a:p>
            <a:pPr eaLnBrk="0" hangingPunct="0"/>
            <a:r>
              <a:rPr lang="en-US" sz="2000" dirty="0" smtClean="0">
                <a:latin typeface="Verdana" pitchFamily="34" charset="0"/>
              </a:rPr>
              <a:t>guardianship;</a:t>
            </a:r>
          </a:p>
          <a:p>
            <a:pPr eaLnBrk="0" hangingPunct="0">
              <a:buFontTx/>
              <a:buChar char="-"/>
            </a:pPr>
            <a:r>
              <a:rPr lang="en-US" sz="2000" dirty="0" smtClean="0">
                <a:latin typeface="Verdana" pitchFamily="34" charset="0"/>
              </a:rPr>
              <a:t>active participation of doctors </a:t>
            </a:r>
          </a:p>
          <a:p>
            <a:pPr eaLnBrk="0" hangingPunct="0"/>
            <a:r>
              <a:rPr lang="en-US" sz="2000" dirty="0" smtClean="0">
                <a:latin typeface="Verdana" pitchFamily="34" charset="0"/>
              </a:rPr>
              <a:t>and pharmacists in the </a:t>
            </a:r>
          </a:p>
          <a:p>
            <a:pPr eaLnBrk="0" hangingPunct="0"/>
            <a:r>
              <a:rPr lang="en-US" sz="2000" dirty="0" smtClean="0">
                <a:latin typeface="Verdana" pitchFamily="34" charset="0"/>
              </a:rPr>
              <a:t>formation of nomenclatures</a:t>
            </a:r>
          </a:p>
          <a:p>
            <a:pPr eaLnBrk="0" hangingPunct="0"/>
            <a:r>
              <a:rPr lang="en-US" sz="2000" dirty="0" smtClean="0">
                <a:latin typeface="Verdana" pitchFamily="34" charset="0"/>
              </a:rPr>
              <a:t>OTC drugs.</a:t>
            </a:r>
            <a:endParaRPr lang="ru-RU" sz="2000" b="0" dirty="0">
              <a:latin typeface="Verdana" pitchFamily="34" charset="0"/>
            </a:endParaRPr>
          </a:p>
        </p:txBody>
      </p:sp>
      <p:sp>
        <p:nvSpPr>
          <p:cNvPr id="119814" name="Freeform 6"/>
          <p:cNvSpPr>
            <a:spLocks/>
          </p:cNvSpPr>
          <p:nvPr/>
        </p:nvSpPr>
        <p:spPr bwMode="gray">
          <a:xfrm>
            <a:off x="2971800" y="1428736"/>
            <a:ext cx="1143000" cy="129698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endParaRPr lang="ru-RU" dirty="0"/>
          </a:p>
        </p:txBody>
      </p:sp>
      <p:sp>
        <p:nvSpPr>
          <p:cNvPr id="119815" name="AutoShape 7"/>
          <p:cNvSpPr>
            <a:spLocks noChangeAspect="1" noChangeArrowheads="1" noTextEdit="1"/>
          </p:cNvSpPr>
          <p:nvPr/>
        </p:nvSpPr>
        <p:spPr bwMode="gray">
          <a:xfrm flipH="1">
            <a:off x="4868863" y="3405188"/>
            <a:ext cx="909637" cy="1244600"/>
          </a:xfrm>
          <a:prstGeom prst="rect">
            <a:avLst/>
          </a:prstGeom>
          <a:noFill/>
          <a:ln w="9525">
            <a:noFill/>
            <a:miter lim="800000"/>
            <a:headEnd/>
            <a:tailEnd/>
          </a:ln>
        </p:spPr>
        <p:txBody>
          <a:bodyPr/>
          <a:lstStyle/>
          <a:p>
            <a:endParaRPr lang="ru-RU"/>
          </a:p>
        </p:txBody>
      </p:sp>
      <p:sp>
        <p:nvSpPr>
          <p:cNvPr id="119816" name="Freeform 8"/>
          <p:cNvSpPr>
            <a:spLocks/>
          </p:cNvSpPr>
          <p:nvPr/>
        </p:nvSpPr>
        <p:spPr bwMode="gray">
          <a:xfrm flipH="1">
            <a:off x="4876800" y="1500174"/>
            <a:ext cx="12207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ru-RU"/>
          </a:p>
        </p:txBody>
      </p:sp>
      <p:sp>
        <p:nvSpPr>
          <p:cNvPr id="18" name="Заголовок 1"/>
          <p:cNvSpPr>
            <a:spLocks noGrp="1"/>
          </p:cNvSpPr>
          <p:nvPr>
            <p:ph type="title"/>
          </p:nvPr>
        </p:nvSpPr>
        <p:spPr>
          <a:xfrm>
            <a:off x="457200" y="274638"/>
            <a:ext cx="8229600" cy="1143000"/>
          </a:xfrm>
        </p:spPr>
        <p:txBody>
          <a:bodyPr>
            <a:normAutofit fontScale="90000"/>
          </a:bodyPr>
          <a:lstStyle/>
          <a:p>
            <a:r>
              <a:rPr lang="en-US" dirty="0" smtClean="0">
                <a:solidFill>
                  <a:srgbClr val="FFC000"/>
                </a:solidFill>
              </a:rPr>
              <a:t>Responsible self-treatment:</a:t>
            </a:r>
            <a:br>
              <a:rPr lang="en-US" dirty="0" smtClean="0">
                <a:solidFill>
                  <a:srgbClr val="FFC000"/>
                </a:solidFill>
              </a:rPr>
            </a:br>
            <a:r>
              <a:rPr lang="en-US" dirty="0" smtClean="0">
                <a:solidFill>
                  <a:srgbClr val="FFC000"/>
                </a:solidFill>
              </a:rPr>
              <a:t>pro and contra</a:t>
            </a:r>
            <a:endParaRPr lang="ru-RU" dirty="0">
              <a:solidFill>
                <a:srgbClr val="FFC00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71612"/>
            <a:ext cx="8229600" cy="5072098"/>
          </a:xfrm>
        </p:spPr>
        <p:txBody>
          <a:bodyPr>
            <a:normAutofit fontScale="70000" lnSpcReduction="20000"/>
          </a:bodyPr>
          <a:lstStyle/>
          <a:p>
            <a:r>
              <a:rPr lang="en-US" dirty="0" smtClean="0"/>
              <a:t>poor knowledge of the population about the possibilities of using self-treatment;</a:t>
            </a:r>
          </a:p>
          <a:p>
            <a:r>
              <a:rPr lang="en-US" dirty="0" smtClean="0"/>
              <a:t>lack of knowledge about the effective and safe use of medicines for self-treatment;</a:t>
            </a:r>
          </a:p>
          <a:p>
            <a:r>
              <a:rPr lang="en-US" dirty="0" smtClean="0"/>
              <a:t>low quality of available information on self-treatment;</a:t>
            </a:r>
          </a:p>
          <a:p>
            <a:r>
              <a:rPr lang="en-US" dirty="0" smtClean="0"/>
              <a:t>insufficient training of pharmaceutical workers on the implementation of the concept of responsible self-treatment;</a:t>
            </a:r>
          </a:p>
          <a:p>
            <a:r>
              <a:rPr lang="en-US" dirty="0" smtClean="0"/>
              <a:t>violation of requirements regulating prescription and over-the-counter medicinal products leave;</a:t>
            </a:r>
          </a:p>
          <a:p>
            <a:r>
              <a:rPr lang="en-US" dirty="0" smtClean="0"/>
              <a:t>use for self-treatment of means and methods that do not have an evidence base for their effectiveness and safety;</a:t>
            </a:r>
          </a:p>
          <a:p>
            <a:r>
              <a:rPr lang="en-US" dirty="0" smtClean="0"/>
              <a:t>insufficiently effective promotion of a healthy lifestyle;</a:t>
            </a:r>
          </a:p>
          <a:p>
            <a:r>
              <a:rPr lang="en-US" dirty="0" smtClean="0"/>
              <a:t>widespread in our country practice of self-medication prescription drugs purchased in pharmacy institutions without prescriptions (antibiotics).</a:t>
            </a:r>
            <a:endParaRPr lang="ru-RU" dirty="0"/>
          </a:p>
        </p:txBody>
      </p:sp>
      <p:sp>
        <p:nvSpPr>
          <p:cNvPr id="4" name="Заголовок 1"/>
          <p:cNvSpPr>
            <a:spLocks noGrp="1"/>
          </p:cNvSpPr>
          <p:nvPr>
            <p:ph type="title"/>
          </p:nvPr>
        </p:nvSpPr>
        <p:spPr/>
        <p:txBody>
          <a:bodyPr>
            <a:noAutofit/>
          </a:bodyPr>
          <a:lstStyle/>
          <a:p>
            <a:r>
              <a:rPr lang="en-US" sz="3600" dirty="0" smtClean="0">
                <a:solidFill>
                  <a:srgbClr val="FFC000"/>
                </a:solidFill>
              </a:rPr>
              <a:t>Features of the problem of self-treatment and the use of OTC medicines</a:t>
            </a:r>
            <a:endParaRPr lang="ru-RU" sz="3600" dirty="0">
              <a:solidFill>
                <a:srgbClr val="FFC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714348" y="381000"/>
            <a:ext cx="7286676" cy="533400"/>
          </a:xfrm>
        </p:spPr>
        <p:txBody>
          <a:bodyPr>
            <a:noAutofit/>
          </a:bodyPr>
          <a:lstStyle/>
          <a:p>
            <a:r>
              <a:rPr lang="en-US" sz="3200" b="1" dirty="0" smtClean="0">
                <a:solidFill>
                  <a:srgbClr val="FFC000"/>
                </a:solidFill>
                <a:effectLst>
                  <a:outerShdw blurRad="38100" dist="38100" dir="2700000" algn="tl">
                    <a:srgbClr val="000000"/>
                  </a:outerShdw>
                </a:effectLst>
              </a:rPr>
              <a:t>Conditions for implementing the concept of responsible self-treatment</a:t>
            </a:r>
            <a:endParaRPr lang="en-US" sz="3200" b="1" dirty="0">
              <a:solidFill>
                <a:srgbClr val="FFC000"/>
              </a:solidFill>
              <a:effectLst>
                <a:outerShdw blurRad="38100" dist="38100" dir="2700000" algn="tl">
                  <a:srgbClr val="000000"/>
                </a:outerShdw>
              </a:effectLst>
            </a:endParaRPr>
          </a:p>
        </p:txBody>
      </p:sp>
      <p:sp>
        <p:nvSpPr>
          <p:cNvPr id="188420" name="AutoShape 4"/>
          <p:cNvSpPr>
            <a:spLocks noChangeArrowheads="1"/>
          </p:cNvSpPr>
          <p:nvPr/>
        </p:nvSpPr>
        <p:spPr bwMode="blackWhite">
          <a:xfrm>
            <a:off x="0" y="1643050"/>
            <a:ext cx="9144000" cy="4500594"/>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p:spPr>
        <p:txBody>
          <a:bodyPr wrap="none" anchor="ctr"/>
          <a:lstStyle/>
          <a:p>
            <a:r>
              <a:rPr lang="en-US" sz="3200" u="sng" dirty="0" smtClean="0">
                <a:solidFill>
                  <a:srgbClr val="FFFF00"/>
                </a:solidFill>
              </a:rPr>
              <a:t>Consumer:</a:t>
            </a:r>
          </a:p>
          <a:p>
            <a:r>
              <a:rPr lang="en-US" sz="2800" dirty="0" smtClean="0"/>
              <a:t>- must have a certain level of education,</a:t>
            </a:r>
          </a:p>
          <a:p>
            <a:r>
              <a:rPr lang="en-US" sz="2800" dirty="0" smtClean="0"/>
              <a:t>allowing to assess the state of health and opportunities</a:t>
            </a:r>
          </a:p>
          <a:p>
            <a:r>
              <a:rPr lang="en-US" sz="2800" dirty="0" smtClean="0"/>
              <a:t>use of self-medication;</a:t>
            </a:r>
          </a:p>
          <a:p>
            <a:r>
              <a:rPr lang="en-US" sz="2800" dirty="0" smtClean="0"/>
              <a:t>-be able to adequately assess information related to</a:t>
            </a:r>
          </a:p>
          <a:p>
            <a:r>
              <a:rPr lang="en-US" sz="2800" dirty="0" smtClean="0"/>
              <a:t>  the possibility of self-treatment;</a:t>
            </a:r>
          </a:p>
          <a:p>
            <a:r>
              <a:rPr lang="en-US" sz="2800" dirty="0" smtClean="0"/>
              <a:t>- be protected laws as a consumer of medical and</a:t>
            </a:r>
          </a:p>
          <a:p>
            <a:r>
              <a:rPr lang="en-US" sz="2800" dirty="0" smtClean="0"/>
              <a:t>pharmaceutical services.</a:t>
            </a:r>
            <a:endParaRPr lang="ru-RU" sz="2800" dirty="0"/>
          </a:p>
        </p:txBody>
      </p:sp>
      <p:sp>
        <p:nvSpPr>
          <p:cNvPr id="8" name="Стрелка вниз 7"/>
          <p:cNvSpPr/>
          <p:nvPr/>
        </p:nvSpPr>
        <p:spPr>
          <a:xfrm>
            <a:off x="6159070" y="5665302"/>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428596" y="381000"/>
            <a:ext cx="7429552" cy="533400"/>
          </a:xfrm>
        </p:spPr>
        <p:txBody>
          <a:bodyPr>
            <a:noAutofit/>
          </a:bodyPr>
          <a:lstStyle/>
          <a:p>
            <a:r>
              <a:rPr lang="en-US" sz="3200" b="1" dirty="0" smtClean="0">
                <a:solidFill>
                  <a:srgbClr val="FFC000"/>
                </a:solidFill>
                <a:effectLst>
                  <a:outerShdw blurRad="38100" dist="38100" dir="2700000" algn="tl">
                    <a:srgbClr val="000000"/>
                  </a:outerShdw>
                </a:effectLst>
              </a:rPr>
              <a:t>Conditions for implementing the concept of responsible self-treatment</a:t>
            </a:r>
            <a:endParaRPr lang="en-US" sz="3200" b="1" dirty="0">
              <a:solidFill>
                <a:srgbClr val="FFC000"/>
              </a:solidFill>
              <a:effectLst>
                <a:outerShdw blurRad="38100" dist="38100" dir="2700000" algn="tl">
                  <a:srgbClr val="000000"/>
                </a:outerShdw>
              </a:effectLst>
            </a:endParaRPr>
          </a:p>
        </p:txBody>
      </p:sp>
      <p:sp>
        <p:nvSpPr>
          <p:cNvPr id="188422" name="AutoShape 6"/>
          <p:cNvSpPr>
            <a:spLocks noChangeArrowheads="1"/>
          </p:cNvSpPr>
          <p:nvPr/>
        </p:nvSpPr>
        <p:spPr bwMode="blackWhite">
          <a:xfrm>
            <a:off x="0" y="1785902"/>
            <a:ext cx="9144000" cy="5072098"/>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p:spPr>
        <p:txBody>
          <a:bodyPr wrap="none" anchor="ctr"/>
          <a:lstStyle/>
          <a:p>
            <a:pPr algn="just">
              <a:spcBef>
                <a:spcPct val="20000"/>
              </a:spcBef>
              <a:buClr>
                <a:schemeClr val="tx2"/>
              </a:buClr>
              <a:buSzPct val="115000"/>
              <a:buFont typeface="Wingdings" pitchFamily="2" charset="2"/>
              <a:buNone/>
            </a:pPr>
            <a:r>
              <a:rPr lang="en-US" sz="3200" u="sng" dirty="0" smtClean="0">
                <a:solidFill>
                  <a:srgbClr val="FFFF00"/>
                </a:solidFill>
              </a:rPr>
              <a:t>Pharmaceutical worker:</a:t>
            </a:r>
          </a:p>
          <a:p>
            <a:pPr algn="just">
              <a:spcBef>
                <a:spcPct val="20000"/>
              </a:spcBef>
              <a:buClr>
                <a:schemeClr val="tx2"/>
              </a:buClr>
              <a:buSzPct val="115000"/>
              <a:buFont typeface="Wingdings" pitchFamily="2" charset="2"/>
              <a:buNone/>
            </a:pPr>
            <a:r>
              <a:rPr lang="en-US" sz="2400" dirty="0" smtClean="0"/>
              <a:t>-have to be prepared for consultation</a:t>
            </a:r>
          </a:p>
          <a:p>
            <a:pPr algn="just">
              <a:spcBef>
                <a:spcPct val="20000"/>
              </a:spcBef>
              <a:buClr>
                <a:schemeClr val="tx2"/>
              </a:buClr>
              <a:buSzPct val="115000"/>
              <a:buFont typeface="Wingdings" pitchFamily="2" charset="2"/>
              <a:buNone/>
            </a:pPr>
            <a:r>
              <a:rPr lang="en-US" sz="2400" dirty="0" smtClean="0"/>
              <a:t>self-medication;</a:t>
            </a:r>
          </a:p>
          <a:p>
            <a:pPr algn="just">
              <a:spcBef>
                <a:spcPct val="20000"/>
              </a:spcBef>
              <a:buClr>
                <a:schemeClr val="tx2"/>
              </a:buClr>
              <a:buSzPct val="115000"/>
              <a:buFont typeface="Wingdings" pitchFamily="2" charset="2"/>
              <a:buNone/>
            </a:pPr>
            <a:r>
              <a:rPr lang="en-US" sz="2400" dirty="0" smtClean="0"/>
              <a:t>- to influence the patient in the part of forming a healthy image</a:t>
            </a:r>
          </a:p>
          <a:p>
            <a:pPr algn="just">
              <a:spcBef>
                <a:spcPct val="20000"/>
              </a:spcBef>
              <a:buClr>
                <a:schemeClr val="tx2"/>
              </a:buClr>
              <a:buSzPct val="115000"/>
              <a:buFont typeface="Wingdings" pitchFamily="2" charset="2"/>
              <a:buNone/>
            </a:pPr>
            <a:r>
              <a:rPr lang="en-US" sz="2400" dirty="0" smtClean="0"/>
              <a:t>life; </a:t>
            </a:r>
          </a:p>
          <a:p>
            <a:pPr algn="just">
              <a:spcBef>
                <a:spcPct val="20000"/>
              </a:spcBef>
              <a:buClr>
                <a:schemeClr val="tx2"/>
              </a:buClr>
              <a:buSzPct val="115000"/>
              <a:buFont typeface="Wingdings" pitchFamily="2" charset="2"/>
              <a:buNone/>
            </a:pPr>
            <a:r>
              <a:rPr lang="en-US" sz="2400" dirty="0" smtClean="0"/>
              <a:t>- be able to share cases of pharmaceutical and medical responsibility; </a:t>
            </a:r>
          </a:p>
          <a:p>
            <a:pPr algn="just">
              <a:spcBef>
                <a:spcPct val="20000"/>
              </a:spcBef>
              <a:buClr>
                <a:schemeClr val="tx2"/>
              </a:buClr>
              <a:buSzPct val="115000"/>
              <a:buFontTx/>
              <a:buChar char="-"/>
            </a:pPr>
            <a:r>
              <a:rPr lang="en-US" sz="2400" dirty="0" smtClean="0"/>
              <a:t>provide the patient with the necessary information on issues related </a:t>
            </a:r>
          </a:p>
          <a:p>
            <a:pPr algn="just">
              <a:spcBef>
                <a:spcPct val="20000"/>
              </a:spcBef>
              <a:buClr>
                <a:schemeClr val="tx2"/>
              </a:buClr>
              <a:buSzPct val="115000"/>
            </a:pPr>
            <a:r>
              <a:rPr lang="en-US" sz="2400" dirty="0" smtClean="0"/>
              <a:t>to the application of medicines and dietary supplements; </a:t>
            </a:r>
          </a:p>
          <a:p>
            <a:pPr algn="just">
              <a:spcBef>
                <a:spcPct val="20000"/>
              </a:spcBef>
              <a:buClr>
                <a:schemeClr val="tx2"/>
              </a:buClr>
              <a:buSzPct val="115000"/>
              <a:buFontTx/>
              <a:buChar char="-"/>
            </a:pPr>
            <a:r>
              <a:rPr lang="en-US" sz="2400" dirty="0" smtClean="0"/>
              <a:t>enforce legal and ethical standards for the provision </a:t>
            </a:r>
          </a:p>
          <a:p>
            <a:pPr algn="just">
              <a:spcBef>
                <a:spcPct val="20000"/>
              </a:spcBef>
              <a:buClr>
                <a:schemeClr val="tx2"/>
              </a:buClr>
              <a:buSzPct val="115000"/>
            </a:pPr>
            <a:r>
              <a:rPr lang="en-US" sz="2400" dirty="0" smtClean="0"/>
              <a:t>of pharmaceutical services.</a:t>
            </a:r>
            <a:endParaRPr lang="ru-RU" sz="2400" dirty="0"/>
          </a:p>
        </p:txBody>
      </p:sp>
      <p:sp>
        <p:nvSpPr>
          <p:cNvPr id="8" name="Стрелка вниз 7"/>
          <p:cNvSpPr/>
          <p:nvPr/>
        </p:nvSpPr>
        <p:spPr>
          <a:xfrm>
            <a:off x="6159070" y="1000108"/>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642910" y="381000"/>
            <a:ext cx="7358114" cy="533400"/>
          </a:xfrm>
        </p:spPr>
        <p:txBody>
          <a:bodyPr>
            <a:noAutofit/>
          </a:bodyPr>
          <a:lstStyle/>
          <a:p>
            <a:r>
              <a:rPr lang="en-US" sz="3200" b="1" dirty="0" smtClean="0">
                <a:solidFill>
                  <a:srgbClr val="FFC000"/>
                </a:solidFill>
                <a:effectLst>
                  <a:outerShdw blurRad="38100" dist="38100" dir="2700000" algn="tl">
                    <a:srgbClr val="000000"/>
                  </a:outerShdw>
                </a:effectLst>
              </a:rPr>
              <a:t>Conditions for implementing the concept of responsible self-treatment</a:t>
            </a:r>
            <a:endParaRPr lang="en-US" sz="3200" b="1" dirty="0">
              <a:effectLst>
                <a:outerShdw blurRad="38100" dist="38100" dir="2700000" algn="tl">
                  <a:srgbClr val="000000"/>
                </a:outerShdw>
              </a:effectLst>
            </a:endParaRPr>
          </a:p>
        </p:txBody>
      </p:sp>
      <p:sp>
        <p:nvSpPr>
          <p:cNvPr id="188422" name="AutoShape 6"/>
          <p:cNvSpPr>
            <a:spLocks noChangeArrowheads="1"/>
          </p:cNvSpPr>
          <p:nvPr/>
        </p:nvSpPr>
        <p:spPr bwMode="blackWhite">
          <a:xfrm>
            <a:off x="0" y="1785902"/>
            <a:ext cx="9144000" cy="5072098"/>
          </a:xfrm>
          <a:prstGeom prst="roundRect">
            <a:avLst>
              <a:gd name="adj" fmla="val 9106"/>
            </a:avLst>
          </a:prstGeom>
          <a:solidFill>
            <a:schemeClr val="accent4">
              <a:lumMod val="50000"/>
            </a:schemeClr>
          </a:solidFill>
          <a:ln w="25400">
            <a:solidFill>
              <a:schemeClr val="tx1"/>
            </a:solidFill>
            <a:round/>
            <a:headEnd/>
            <a:tailEnd/>
          </a:ln>
          <a:effectLst/>
        </p:spPr>
        <p:txBody>
          <a:bodyPr wrap="none" anchor="ctr"/>
          <a:lstStyle/>
          <a:p>
            <a:pPr algn="just">
              <a:spcBef>
                <a:spcPct val="20000"/>
              </a:spcBef>
              <a:buClr>
                <a:schemeClr val="tx2"/>
              </a:buClr>
              <a:buSzPct val="115000"/>
              <a:buFont typeface="Wingdings" pitchFamily="2" charset="2"/>
              <a:buNone/>
            </a:pPr>
            <a:r>
              <a:rPr lang="en-US" sz="3200" u="sng" dirty="0" smtClean="0">
                <a:solidFill>
                  <a:srgbClr val="FFFF00"/>
                </a:solidFill>
              </a:rPr>
              <a:t>The health worker must:</a:t>
            </a:r>
          </a:p>
          <a:p>
            <a:pPr algn="ctr">
              <a:spcBef>
                <a:spcPct val="20000"/>
              </a:spcBef>
              <a:buClr>
                <a:schemeClr val="tx2"/>
              </a:buClr>
              <a:buSzPct val="115000"/>
              <a:buFont typeface="Wingdings" pitchFamily="2" charset="2"/>
              <a:buNone/>
            </a:pPr>
            <a:endParaRPr lang="en-US" sz="2400" dirty="0" smtClean="0"/>
          </a:p>
          <a:p>
            <a:pPr algn="just">
              <a:spcBef>
                <a:spcPct val="20000"/>
              </a:spcBef>
              <a:buClr>
                <a:schemeClr val="tx2"/>
              </a:buClr>
              <a:buSzPct val="115000"/>
              <a:buFont typeface="Wingdings" pitchFamily="2" charset="2"/>
              <a:buNone/>
            </a:pPr>
            <a:r>
              <a:rPr lang="en-US" sz="2800" dirty="0" smtClean="0"/>
              <a:t>- recognize the citizen's right to self-treatment;</a:t>
            </a:r>
          </a:p>
          <a:p>
            <a:pPr algn="just">
              <a:spcBef>
                <a:spcPct val="20000"/>
              </a:spcBef>
              <a:buClr>
                <a:schemeClr val="tx2"/>
              </a:buClr>
              <a:buSzPct val="115000"/>
              <a:buFont typeface="Wingdings" pitchFamily="2" charset="2"/>
              <a:buNone/>
            </a:pPr>
            <a:r>
              <a:rPr lang="en-US" sz="2800" dirty="0" smtClean="0"/>
              <a:t>-to consider the possibility of self-treatment patient;</a:t>
            </a:r>
          </a:p>
          <a:p>
            <a:pPr algn="just">
              <a:spcBef>
                <a:spcPct val="20000"/>
              </a:spcBef>
              <a:buClr>
                <a:schemeClr val="tx2"/>
              </a:buClr>
              <a:buSzPct val="115000"/>
              <a:buFont typeface="Wingdings" pitchFamily="2" charset="2"/>
              <a:buNone/>
            </a:pPr>
            <a:r>
              <a:rPr lang="en-US" sz="2800" dirty="0" smtClean="0"/>
              <a:t>-take out sanitary-educational work among the population;</a:t>
            </a:r>
          </a:p>
          <a:p>
            <a:pPr algn="just">
              <a:spcBef>
                <a:spcPct val="20000"/>
              </a:spcBef>
              <a:buClr>
                <a:schemeClr val="tx2"/>
              </a:buClr>
              <a:buSzPct val="115000"/>
              <a:buFont typeface="Wingdings" pitchFamily="2" charset="2"/>
              <a:buNone/>
            </a:pPr>
            <a:r>
              <a:rPr lang="en-US" sz="2800" dirty="0" smtClean="0"/>
              <a:t>- provide advisory work on the provision of self-</a:t>
            </a:r>
          </a:p>
          <a:p>
            <a:pPr algn="just">
              <a:spcBef>
                <a:spcPct val="20000"/>
              </a:spcBef>
              <a:buClr>
                <a:schemeClr val="tx2"/>
              </a:buClr>
              <a:buSzPct val="115000"/>
              <a:buFont typeface="Wingdings" pitchFamily="2" charset="2"/>
              <a:buNone/>
            </a:pPr>
            <a:r>
              <a:rPr lang="en-US" sz="2800" dirty="0" smtClean="0"/>
              <a:t>and mutual assistance, taking into account individual</a:t>
            </a:r>
          </a:p>
          <a:p>
            <a:pPr algn="just">
              <a:spcBef>
                <a:spcPct val="20000"/>
              </a:spcBef>
              <a:buClr>
                <a:schemeClr val="tx2"/>
              </a:buClr>
              <a:buSzPct val="115000"/>
              <a:buFont typeface="Wingdings" pitchFamily="2" charset="2"/>
              <a:buNone/>
            </a:pPr>
            <a:r>
              <a:rPr lang="en-US" sz="2800" dirty="0" smtClean="0"/>
              <a:t>characteristics of the patient.</a:t>
            </a:r>
            <a:endParaRPr lang="ru-RU" sz="2800" dirty="0"/>
          </a:p>
        </p:txBody>
      </p:sp>
      <p:sp>
        <p:nvSpPr>
          <p:cNvPr id="8" name="Стрелка вниз 7"/>
          <p:cNvSpPr/>
          <p:nvPr/>
        </p:nvSpPr>
        <p:spPr>
          <a:xfrm>
            <a:off x="6159070" y="1000108"/>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28596" y="285728"/>
            <a:ext cx="8358246" cy="563563"/>
          </a:xfrm>
        </p:spPr>
        <p:txBody>
          <a:bodyPr>
            <a:noAutofit/>
          </a:bodyPr>
          <a:lstStyle/>
          <a:p>
            <a:r>
              <a:rPr lang="en-US" sz="4000" b="1" dirty="0" smtClean="0">
                <a:solidFill>
                  <a:srgbClr val="FFC000"/>
                </a:solidFill>
                <a:latin typeface="+mn-lt"/>
              </a:rPr>
              <a:t>Conclusion</a:t>
            </a:r>
            <a:endParaRPr lang="en-US" sz="4000" b="1" dirty="0">
              <a:solidFill>
                <a:srgbClr val="FFC000"/>
              </a:solidFill>
              <a:latin typeface="+mn-lt"/>
            </a:endParaRPr>
          </a:p>
        </p:txBody>
      </p:sp>
      <p:grpSp>
        <p:nvGrpSpPr>
          <p:cNvPr id="2" name="Group 88"/>
          <p:cNvGrpSpPr>
            <a:grpSpLocks/>
          </p:cNvGrpSpPr>
          <p:nvPr/>
        </p:nvGrpSpPr>
        <p:grpSpPr bwMode="auto">
          <a:xfrm>
            <a:off x="-32" y="1000108"/>
            <a:ext cx="8786874" cy="1376378"/>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grpSp>
        <p:nvGrpSpPr>
          <p:cNvPr id="3" name="Group 92"/>
          <p:cNvGrpSpPr>
            <a:grpSpLocks/>
          </p:cNvGrpSpPr>
          <p:nvPr/>
        </p:nvGrpSpPr>
        <p:grpSpPr bwMode="auto">
          <a:xfrm>
            <a:off x="-32" y="2357430"/>
            <a:ext cx="8786874" cy="1357322"/>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p:spPr>
          <p:txBody>
            <a:bodyPr wrap="none" anchor="ctr"/>
            <a:lstStyle/>
            <a:p>
              <a:endParaRPr lang="ru-RU"/>
            </a:p>
          </p:txBody>
        </p:sp>
      </p:grpSp>
      <p:grpSp>
        <p:nvGrpSpPr>
          <p:cNvPr id="4" name="Group 102"/>
          <p:cNvGrpSpPr>
            <a:grpSpLocks/>
          </p:cNvGrpSpPr>
          <p:nvPr/>
        </p:nvGrpSpPr>
        <p:grpSpPr bwMode="auto">
          <a:xfrm>
            <a:off x="-19056" y="3714752"/>
            <a:ext cx="8877336" cy="1428760"/>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grpSp>
        <p:nvGrpSpPr>
          <p:cNvPr id="5" name="Group 106"/>
          <p:cNvGrpSpPr>
            <a:grpSpLocks/>
          </p:cNvGrpSpPr>
          <p:nvPr/>
        </p:nvGrpSpPr>
        <p:grpSpPr bwMode="auto">
          <a:xfrm>
            <a:off x="203" y="5143512"/>
            <a:ext cx="8929514" cy="1714488"/>
            <a:chOff x="3146" y="2656"/>
            <a:chExt cx="1772" cy="1351"/>
          </a:xfrm>
        </p:grpSpPr>
        <p:sp>
          <p:nvSpPr>
            <p:cNvPr id="41067"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68" name="AutoShape 108"/>
            <p:cNvSpPr>
              <a:spLocks noChangeArrowheads="1"/>
            </p:cNvSpPr>
            <p:nvPr/>
          </p:nvSpPr>
          <p:spPr bwMode="gray">
            <a:xfrm>
              <a:off x="3146" y="2656"/>
              <a:ext cx="1772"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69" name="AutoShape 109"/>
            <p:cNvSpPr>
              <a:spLocks noChangeArrowheads="1"/>
            </p:cNvSpPr>
            <p:nvPr/>
          </p:nvSpPr>
          <p:spPr bwMode="gray">
            <a:xfrm>
              <a:off x="3264" y="2736"/>
              <a:ext cx="154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p:spPr>
          <p:txBody>
            <a:bodyPr wrap="none" anchor="ctr"/>
            <a:lstStyle/>
            <a:p>
              <a:endParaRPr lang="ru-RU"/>
            </a:p>
          </p:txBody>
        </p:sp>
      </p:grpSp>
      <p:sp>
        <p:nvSpPr>
          <p:cNvPr id="19" name="Прямоугольник 18"/>
          <p:cNvSpPr/>
          <p:nvPr/>
        </p:nvSpPr>
        <p:spPr>
          <a:xfrm>
            <a:off x="857224" y="1357298"/>
            <a:ext cx="7072362" cy="1015663"/>
          </a:xfrm>
          <a:prstGeom prst="rect">
            <a:avLst/>
          </a:prstGeom>
        </p:spPr>
        <p:txBody>
          <a:bodyPr wrap="square">
            <a:spAutoFit/>
          </a:bodyPr>
          <a:lstStyle/>
          <a:p>
            <a:r>
              <a:rPr lang="en-US" sz="2000" dirty="0" smtClean="0"/>
              <a:t>Prescription drugs should be given by prescription. - this rule, which is not subject to revision., its observance must be strictly controlled, and non-compliance should be punished</a:t>
            </a:r>
            <a:endParaRPr lang="ru-RU" sz="2000" dirty="0"/>
          </a:p>
        </p:txBody>
      </p:sp>
      <p:sp>
        <p:nvSpPr>
          <p:cNvPr id="20" name="Прямоугольник 19"/>
          <p:cNvSpPr/>
          <p:nvPr/>
        </p:nvSpPr>
        <p:spPr>
          <a:xfrm>
            <a:off x="928662" y="2571744"/>
            <a:ext cx="6858048" cy="1015663"/>
          </a:xfrm>
          <a:prstGeom prst="rect">
            <a:avLst/>
          </a:prstGeom>
        </p:spPr>
        <p:txBody>
          <a:bodyPr wrap="square">
            <a:spAutoFit/>
          </a:bodyPr>
          <a:lstStyle/>
          <a:p>
            <a:r>
              <a:rPr lang="en-US" sz="2000" dirty="0" smtClean="0"/>
              <a:t>The doctor should be formed not only in the field of clinical medicine, but also in the field of clinical pharmacology and only on this basis - in the field of pharmacotherapy</a:t>
            </a:r>
            <a:endParaRPr lang="ru-RU" sz="2000" dirty="0"/>
          </a:p>
        </p:txBody>
      </p:sp>
      <p:sp>
        <p:nvSpPr>
          <p:cNvPr id="21" name="Прямоугольник 20"/>
          <p:cNvSpPr/>
          <p:nvPr/>
        </p:nvSpPr>
        <p:spPr>
          <a:xfrm>
            <a:off x="928662" y="4014621"/>
            <a:ext cx="6858048" cy="1015663"/>
          </a:xfrm>
          <a:prstGeom prst="rect">
            <a:avLst/>
          </a:prstGeom>
        </p:spPr>
        <p:txBody>
          <a:bodyPr wrap="square">
            <a:spAutoFit/>
          </a:bodyPr>
          <a:lstStyle/>
          <a:p>
            <a:r>
              <a:rPr lang="en-US" sz="2000" dirty="0" smtClean="0"/>
              <a:t>The pharmacist should be formed both in the field of the bases of clinical medicine, clinical pharmacology, and in the field of pharmaceutical care.</a:t>
            </a:r>
            <a:endParaRPr lang="ru-RU" sz="2000" dirty="0" smtClean="0"/>
          </a:p>
        </p:txBody>
      </p:sp>
      <p:sp>
        <p:nvSpPr>
          <p:cNvPr id="22" name="Прямоугольник 21"/>
          <p:cNvSpPr/>
          <p:nvPr/>
        </p:nvSpPr>
        <p:spPr>
          <a:xfrm>
            <a:off x="857224" y="5214950"/>
            <a:ext cx="6929486" cy="1323439"/>
          </a:xfrm>
          <a:prstGeom prst="rect">
            <a:avLst/>
          </a:prstGeom>
        </p:spPr>
        <p:txBody>
          <a:bodyPr wrap="square">
            <a:spAutoFit/>
          </a:bodyPr>
          <a:lstStyle/>
          <a:p>
            <a:pPr algn="just"/>
            <a:r>
              <a:rPr lang="en-US" sz="2000" dirty="0" smtClean="0"/>
              <a:t>It is necessary to create educational programs for patients, and the practice of self-medication should be made really responsible, ensuring the effective and safe use of medicines to provide self- and mutual assistance.</a:t>
            </a:r>
            <a:endParaRPr lang="ru-RU" sz="2000" dirty="0" smtClean="0"/>
          </a:p>
        </p:txBody>
      </p:sp>
      <p:pic>
        <p:nvPicPr>
          <p:cNvPr id="23" name="Picture 2" descr="E:\С днем медика!.jpg.jpeg"/>
          <p:cNvPicPr>
            <a:picLocks noChangeAspect="1" noChangeArrowheads="1"/>
          </p:cNvPicPr>
          <p:nvPr/>
        </p:nvPicPr>
        <p:blipFill>
          <a:blip r:embed="rId3" cstate="print"/>
          <a:stretch>
            <a:fillRect/>
          </a:stretch>
        </p:blipFill>
        <p:spPr bwMode="auto">
          <a:xfrm>
            <a:off x="357158" y="0"/>
            <a:ext cx="1428760" cy="1000108"/>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28596" y="285728"/>
            <a:ext cx="8358246" cy="563563"/>
          </a:xfrm>
        </p:spPr>
        <p:txBody>
          <a:bodyPr>
            <a:noAutofit/>
          </a:bodyPr>
          <a:lstStyle/>
          <a:p>
            <a:r>
              <a:rPr lang="en-US" sz="4000" b="1" dirty="0" smtClean="0">
                <a:solidFill>
                  <a:srgbClr val="FFC000"/>
                </a:solidFill>
              </a:rPr>
              <a:t>Conclusion</a:t>
            </a:r>
            <a:endParaRPr lang="en-US" sz="4000" b="1" dirty="0">
              <a:latin typeface="+mn-lt"/>
            </a:endParaRPr>
          </a:p>
        </p:txBody>
      </p:sp>
      <p:grpSp>
        <p:nvGrpSpPr>
          <p:cNvPr id="2" name="Group 88"/>
          <p:cNvGrpSpPr>
            <a:grpSpLocks/>
          </p:cNvGrpSpPr>
          <p:nvPr/>
        </p:nvGrpSpPr>
        <p:grpSpPr bwMode="auto">
          <a:xfrm>
            <a:off x="-32" y="1000108"/>
            <a:ext cx="8786874" cy="1376378"/>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grpSp>
        <p:nvGrpSpPr>
          <p:cNvPr id="3" name="Group 92"/>
          <p:cNvGrpSpPr>
            <a:grpSpLocks/>
          </p:cNvGrpSpPr>
          <p:nvPr/>
        </p:nvGrpSpPr>
        <p:grpSpPr bwMode="auto">
          <a:xfrm>
            <a:off x="-32" y="2357430"/>
            <a:ext cx="8786874" cy="1357322"/>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p:spPr>
          <p:txBody>
            <a:bodyPr wrap="none" anchor="ctr"/>
            <a:lstStyle/>
            <a:p>
              <a:endParaRPr lang="ru-RU"/>
            </a:p>
          </p:txBody>
        </p:sp>
      </p:grpSp>
      <p:grpSp>
        <p:nvGrpSpPr>
          <p:cNvPr id="4" name="Group 102"/>
          <p:cNvGrpSpPr>
            <a:grpSpLocks/>
          </p:cNvGrpSpPr>
          <p:nvPr/>
        </p:nvGrpSpPr>
        <p:grpSpPr bwMode="auto">
          <a:xfrm>
            <a:off x="-19056" y="3714752"/>
            <a:ext cx="8877336" cy="1714512"/>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endParaRPr lang="ru-RU"/>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endParaRPr lang="ru-RU"/>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endParaRPr lang="ru-RU"/>
            </a:p>
          </p:txBody>
        </p:sp>
      </p:grpSp>
      <p:sp>
        <p:nvSpPr>
          <p:cNvPr id="20" name="Прямоугольник 19"/>
          <p:cNvSpPr/>
          <p:nvPr/>
        </p:nvSpPr>
        <p:spPr>
          <a:xfrm>
            <a:off x="928662" y="2428868"/>
            <a:ext cx="7000924" cy="1200329"/>
          </a:xfrm>
          <a:prstGeom prst="rect">
            <a:avLst/>
          </a:prstGeom>
        </p:spPr>
        <p:txBody>
          <a:bodyPr wrap="square">
            <a:spAutoFit/>
          </a:bodyPr>
          <a:lstStyle/>
          <a:p>
            <a:r>
              <a:rPr lang="en-US" sz="2400" dirty="0" smtClean="0"/>
              <a:t>It should be positively evaluated the potential resource of this phenomenon and widely used it to preserve the health of patients.</a:t>
            </a:r>
            <a:endParaRPr lang="ru-RU" sz="2400" dirty="0"/>
          </a:p>
        </p:txBody>
      </p:sp>
      <p:sp>
        <p:nvSpPr>
          <p:cNvPr id="21" name="Прямоугольник 20"/>
          <p:cNvSpPr/>
          <p:nvPr/>
        </p:nvSpPr>
        <p:spPr>
          <a:xfrm>
            <a:off x="928662" y="3857628"/>
            <a:ext cx="6858048" cy="1200329"/>
          </a:xfrm>
          <a:prstGeom prst="rect">
            <a:avLst/>
          </a:prstGeom>
        </p:spPr>
        <p:txBody>
          <a:bodyPr wrap="square">
            <a:spAutoFit/>
          </a:bodyPr>
          <a:lstStyle/>
          <a:p>
            <a:r>
              <a:rPr lang="en-US" sz="2400" dirty="0" smtClean="0"/>
              <a:t>The practice of self-medication should become truly responsible, ensuring the effective and safe use of medicines to provide self-help and mutual assistance.</a:t>
            </a:r>
            <a:endParaRPr lang="ru-RU" sz="2400" dirty="0" smtClean="0"/>
          </a:p>
        </p:txBody>
      </p:sp>
      <p:pic>
        <p:nvPicPr>
          <p:cNvPr id="23" name="Picture 2" descr="E:\С днем медика!.jpg.jpeg"/>
          <p:cNvPicPr>
            <a:picLocks noChangeAspect="1" noChangeArrowheads="1"/>
          </p:cNvPicPr>
          <p:nvPr/>
        </p:nvPicPr>
        <p:blipFill>
          <a:blip r:embed="rId3" cstate="print"/>
          <a:stretch>
            <a:fillRect/>
          </a:stretch>
        </p:blipFill>
        <p:spPr bwMode="auto">
          <a:xfrm>
            <a:off x="357158" y="0"/>
            <a:ext cx="1428760" cy="1000108"/>
          </a:xfrm>
          <a:prstGeom prst="rect">
            <a:avLst/>
          </a:prstGeom>
          <a:noFill/>
        </p:spPr>
      </p:pic>
      <p:sp>
        <p:nvSpPr>
          <p:cNvPr id="24" name="Прямоугольник 23"/>
          <p:cNvSpPr/>
          <p:nvPr/>
        </p:nvSpPr>
        <p:spPr>
          <a:xfrm>
            <a:off x="928662" y="1142984"/>
            <a:ext cx="6786610" cy="830997"/>
          </a:xfrm>
          <a:prstGeom prst="rect">
            <a:avLst/>
          </a:prstGeom>
        </p:spPr>
        <p:txBody>
          <a:bodyPr wrap="square">
            <a:spAutoFit/>
          </a:bodyPr>
          <a:lstStyle/>
          <a:p>
            <a:r>
              <a:rPr lang="en-US" sz="2400" dirty="0" smtClean="0"/>
              <a:t>Healthcare professionals need to understand that self-medication is the reality of today's society.</a:t>
            </a:r>
            <a:endParaRPr lang="ru-RU"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Garamond"/>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635</TotalTime>
  <Words>2340</Words>
  <Application>Microsoft Office PowerPoint</Application>
  <PresentationFormat>Экран (4:3)</PresentationFormat>
  <Paragraphs>237</Paragraphs>
  <Slides>30</Slides>
  <Notes>17</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Тема Office</vt:lpstr>
      <vt:lpstr>Слайд 1</vt:lpstr>
      <vt:lpstr>Слайд 2</vt:lpstr>
      <vt:lpstr>Слайд 3</vt:lpstr>
      <vt:lpstr>Слайд 4</vt:lpstr>
      <vt:lpstr>Directive of the European Parliament and of the Council of the EU 2001/83 EC "On the Code of Community Law on Medicines for Man".</vt:lpstr>
      <vt:lpstr>Слайд 6</vt:lpstr>
      <vt:lpstr>Definition</vt:lpstr>
      <vt:lpstr>Criteria for assigning medicines to the list of over-the-counter medicines</vt:lpstr>
      <vt:lpstr>Criteria for assigning medicines to the list of over-the-counter medicines</vt:lpstr>
      <vt:lpstr>Criteria for assigning medicines to the list of over-the-counter medicines</vt:lpstr>
      <vt:lpstr>Criteria for assigning medicines to the list of over-the-counter medicines</vt:lpstr>
      <vt:lpstr>Criteria for assigning medicines to the list of over-the-counter medicines</vt:lpstr>
      <vt:lpstr>In the process of examination of proposals for inclusion in the List of OTC, the following requirements must be taken into account</vt:lpstr>
      <vt:lpstr>Ответственное самолечение</vt:lpstr>
      <vt:lpstr>Слайд 15</vt:lpstr>
      <vt:lpstr>Responsible self-treatment</vt:lpstr>
      <vt:lpstr>"Pharmaceutical care"</vt:lpstr>
      <vt:lpstr>Responsible self-treatment is the distribution of responsibility</vt:lpstr>
      <vt:lpstr>Слайд 19</vt:lpstr>
      <vt:lpstr>Responsible self-treatment  is the responsibility of the pharmacist</vt:lpstr>
      <vt:lpstr>Слайд 21</vt:lpstr>
      <vt:lpstr>Слайд 22</vt:lpstr>
      <vt:lpstr>Responsible self-treatment</vt:lpstr>
      <vt:lpstr>Responsible self-treatment: pro and contra</vt:lpstr>
      <vt:lpstr>Features of the problem of self-treatment and the use of OTC medicines</vt:lpstr>
      <vt:lpstr>Conditions for implementing the concept of responsible self-treatment</vt:lpstr>
      <vt:lpstr>Conditions for implementing the concept of responsible self-treatment</vt:lpstr>
      <vt:lpstr>Conditions for implementing the concept of responsible self-treatment</vt:lpstr>
      <vt:lpstr>Conclusion</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Sergey</cp:lastModifiedBy>
  <cp:revision>72</cp:revision>
  <dcterms:created xsi:type="dcterms:W3CDTF">2011-10-28T05:05:24Z</dcterms:created>
  <dcterms:modified xsi:type="dcterms:W3CDTF">2026-04-18T16:20:31Z</dcterms:modified>
</cp:coreProperties>
</file>