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257" r:id="rId2"/>
    <p:sldId id="258" r:id="rId3"/>
    <p:sldId id="345" r:id="rId4"/>
    <p:sldId id="259" r:id="rId5"/>
    <p:sldId id="260" r:id="rId6"/>
    <p:sldId id="261" r:id="rId7"/>
    <p:sldId id="262" r:id="rId8"/>
    <p:sldId id="263" r:id="rId9"/>
    <p:sldId id="264" r:id="rId10"/>
    <p:sldId id="265" r:id="rId11"/>
    <p:sldId id="267" r:id="rId12"/>
    <p:sldId id="268" r:id="rId13"/>
    <p:sldId id="271" r:id="rId14"/>
    <p:sldId id="272" r:id="rId15"/>
    <p:sldId id="275" r:id="rId16"/>
    <p:sldId id="276" r:id="rId17"/>
    <p:sldId id="274" r:id="rId18"/>
    <p:sldId id="277" r:id="rId19"/>
    <p:sldId id="278" r:id="rId20"/>
    <p:sldId id="279" r:id="rId21"/>
    <p:sldId id="280" r:id="rId22"/>
    <p:sldId id="282" r:id="rId23"/>
    <p:sldId id="284" r:id="rId24"/>
    <p:sldId id="286" r:id="rId25"/>
    <p:sldId id="288" r:id="rId26"/>
    <p:sldId id="287" r:id="rId27"/>
    <p:sldId id="289" r:id="rId28"/>
    <p:sldId id="290" r:id="rId29"/>
    <p:sldId id="293" r:id="rId30"/>
    <p:sldId id="283" r:id="rId31"/>
    <p:sldId id="281" r:id="rId32"/>
    <p:sldId id="294" r:id="rId33"/>
    <p:sldId id="295" r:id="rId34"/>
    <p:sldId id="296" r:id="rId35"/>
    <p:sldId id="298" r:id="rId36"/>
    <p:sldId id="299" r:id="rId37"/>
    <p:sldId id="300" r:id="rId38"/>
    <p:sldId id="323" r:id="rId39"/>
    <p:sldId id="301" r:id="rId40"/>
    <p:sldId id="322" r:id="rId41"/>
    <p:sldId id="324" r:id="rId42"/>
    <p:sldId id="321" r:id="rId43"/>
    <p:sldId id="334" r:id="rId44"/>
    <p:sldId id="336" r:id="rId45"/>
    <p:sldId id="335" r:id="rId46"/>
    <p:sldId id="337" r:id="rId47"/>
    <p:sldId id="325" r:id="rId48"/>
    <p:sldId id="326" r:id="rId49"/>
    <p:sldId id="328" r:id="rId50"/>
    <p:sldId id="329" r:id="rId51"/>
    <p:sldId id="330" r:id="rId52"/>
    <p:sldId id="332" r:id="rId53"/>
    <p:sldId id="338" r:id="rId54"/>
    <p:sldId id="308" r:id="rId55"/>
    <p:sldId id="311" r:id="rId56"/>
    <p:sldId id="309" r:id="rId57"/>
    <p:sldId id="333" r:id="rId58"/>
    <p:sldId id="339" r:id="rId59"/>
    <p:sldId id="340" r:id="rId60"/>
    <p:sldId id="312" r:id="rId61"/>
    <p:sldId id="310" r:id="rId62"/>
    <p:sldId id="351" r:id="rId63"/>
    <p:sldId id="342" r:id="rId64"/>
    <p:sldId id="343" r:id="rId65"/>
    <p:sldId id="344" r:id="rId66"/>
    <p:sldId id="346" r:id="rId67"/>
    <p:sldId id="347" r:id="rId68"/>
    <p:sldId id="348" r:id="rId69"/>
    <p:sldId id="349" r:id="rId70"/>
    <p:sldId id="350" r:id="rId7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a:srgbClr val="0000FF"/>
    <a:srgbClr val="008000"/>
    <a:srgbClr val="000066"/>
    <a:srgbClr val="660066"/>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1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B227CD-68DA-402B-9E19-78F77DB7F4D0}" type="datetimeFigureOut">
              <a:rPr lang="ru-RU" smtClean="0"/>
              <a:pPr/>
              <a:t>18.04.2026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1C7A63-4973-4FE1-80E5-DD13BC0D3BE0}"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23</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24</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25</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26</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27</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28</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29</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36</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37</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38</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39</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40</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41</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42</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43</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44</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45</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46</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47</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48</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49</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50</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51</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52</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53</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57</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58</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59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a:t>
            </a:r>
            <a:r>
              <a:rPr lang="ru-RU"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  </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a:t>
            </a:r>
          </a:p>
          <a:p>
            <a:pPr algn="ctr">
              <a:defRPr/>
            </a:pPr>
            <a:r>
              <a:rPr lang="en-US"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clinico</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approach to the selection of medicines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for the treatment of diseases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 intestines</a:t>
            </a:r>
            <a:endParaRPr lang="en-US"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pic>
        <p:nvPicPr>
          <p:cNvPr id="1026" name="Picture 2"/>
          <p:cNvPicPr>
            <a:picLocks noChangeAspect="1" noChangeArrowheads="1"/>
          </p:cNvPicPr>
          <p:nvPr/>
        </p:nvPicPr>
        <p:blipFill>
          <a:blip r:embed="rId3"/>
          <a:srcRect/>
          <a:stretch>
            <a:fillRect/>
          </a:stretch>
        </p:blipFill>
        <p:spPr bwMode="auto">
          <a:xfrm>
            <a:off x="214314" y="71438"/>
            <a:ext cx="2000232" cy="2214554"/>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Semiotics of bowel diseases</a:t>
            </a:r>
            <a:endParaRPr lang="ru-RU" sz="3600" b="1" dirty="0">
              <a:ln>
                <a:solidFill>
                  <a:srgbClr val="993300"/>
                </a:solidFill>
              </a:ln>
              <a:solidFill>
                <a:srgbClr val="0000CC"/>
              </a:solidFill>
              <a:latin typeface="Arial" pitchFamily="34" charset="0"/>
            </a:endParaRPr>
          </a:p>
        </p:txBody>
      </p:sp>
      <p:sp>
        <p:nvSpPr>
          <p:cNvPr id="36865" name="Rectangle 1"/>
          <p:cNvSpPr>
            <a:spLocks noChangeArrowheads="1"/>
          </p:cNvSpPr>
          <p:nvPr/>
        </p:nvSpPr>
        <p:spPr bwMode="auto">
          <a:xfrm>
            <a:off x="192526" y="707668"/>
            <a:ext cx="8758948" cy="5960470"/>
          </a:xfrm>
          <a:prstGeom prst="rect">
            <a:avLst/>
          </a:prstGeom>
          <a:solidFill>
            <a:schemeClr val="accent3">
              <a:lumMod val="20000"/>
              <a:lumOff val="80000"/>
            </a:schemeClr>
          </a:solidFill>
          <a:ln w="9525">
            <a:noFill/>
            <a:miter lim="800000"/>
            <a:headEnd/>
            <a:tailEnd/>
          </a:ln>
          <a:effectLst>
            <a:glow rad="101600">
              <a:schemeClr val="accent2">
                <a:satMod val="175000"/>
                <a:alpha val="40000"/>
              </a:schemeClr>
            </a:glow>
          </a:effectLst>
          <a:scene3d>
            <a:camera prst="orthographicFront"/>
            <a:lightRig rig="threePt" dir="t"/>
          </a:scene3d>
          <a:sp3d>
            <a:bevelT w="101600" prst="riblet"/>
          </a:sp3d>
        </p:spPr>
        <p:txBody>
          <a:bodyPr lIns="81272" tIns="40636" rIns="81272" bIns="40636" anchor="ctr">
            <a:spAutoFit/>
          </a:bodyPr>
          <a:lstStyle/>
          <a:p>
            <a:pPr indent="95946" eaLnBrk="0" hangingPunct="0">
              <a:lnSpc>
                <a:spcPts val="1991"/>
              </a:lnSpc>
              <a:spcBef>
                <a:spcPts val="600"/>
              </a:spcBef>
              <a:defRPr/>
            </a:pPr>
            <a:r>
              <a:rPr lang="en-US" sz="2800" dirty="0" smtClean="0">
                <a:ln>
                  <a:solidFill>
                    <a:srgbClr val="993300"/>
                  </a:solidFill>
                </a:ln>
                <a:solidFill>
                  <a:srgbClr val="FF0000"/>
                </a:solidFill>
              </a:rPr>
              <a:t>Long urine do not hold, do not force</a:t>
            </a:r>
          </a:p>
          <a:p>
            <a:pPr indent="95946" eaLnBrk="0" hangingPunct="0">
              <a:lnSpc>
                <a:spcPts val="1991"/>
              </a:lnSpc>
              <a:spcBef>
                <a:spcPts val="600"/>
              </a:spcBef>
              <a:defRPr/>
            </a:pPr>
            <a:r>
              <a:rPr lang="en-US" sz="2800" dirty="0" smtClean="0">
                <a:ln>
                  <a:solidFill>
                    <a:srgbClr val="993300"/>
                  </a:solidFill>
                </a:ln>
                <a:solidFill>
                  <a:srgbClr val="FF0000"/>
                </a:solidFill>
              </a:rPr>
              <a:t>                                    stools;</a:t>
            </a:r>
          </a:p>
          <a:p>
            <a:pPr indent="95946" eaLnBrk="0" hangingPunct="0">
              <a:lnSpc>
                <a:spcPts val="1991"/>
              </a:lnSpc>
              <a:spcBef>
                <a:spcPts val="600"/>
              </a:spcBef>
              <a:defRPr/>
            </a:pPr>
            <a:r>
              <a:rPr lang="en-US" sz="2800" dirty="0" smtClean="0">
                <a:ln>
                  <a:solidFill>
                    <a:srgbClr val="993300"/>
                  </a:solidFill>
                </a:ln>
                <a:solidFill>
                  <a:srgbClr val="FF0000"/>
                </a:solidFill>
              </a:rPr>
              <a:t>You will follow this, -</a:t>
            </a:r>
          </a:p>
          <a:p>
            <a:pPr indent="95946" eaLnBrk="0" hangingPunct="0">
              <a:lnSpc>
                <a:spcPts val="1991"/>
              </a:lnSpc>
              <a:spcBef>
                <a:spcPts val="600"/>
              </a:spcBef>
              <a:defRPr/>
            </a:pPr>
            <a:r>
              <a:rPr lang="en-US" sz="2800" dirty="0" smtClean="0">
                <a:ln>
                  <a:solidFill>
                    <a:srgbClr val="993300"/>
                  </a:solidFill>
                </a:ln>
                <a:solidFill>
                  <a:srgbClr val="FF0000"/>
                </a:solidFill>
              </a:rPr>
              <a:t>                                    you will live long in the world.</a:t>
            </a:r>
          </a:p>
          <a:p>
            <a:pPr indent="95946" eaLnBrk="0" hangingPunct="0">
              <a:lnSpc>
                <a:spcPts val="1991"/>
              </a:lnSpc>
              <a:spcBef>
                <a:spcPts val="600"/>
              </a:spcBef>
              <a:defRPr/>
            </a:pPr>
            <a:r>
              <a:rPr lang="en-US" sz="2800" dirty="0" smtClean="0">
                <a:ln>
                  <a:solidFill>
                    <a:srgbClr val="993300"/>
                  </a:solidFill>
                </a:ln>
                <a:solidFill>
                  <a:srgbClr val="FF0000"/>
                </a:solidFill>
              </a:rPr>
              <a:t>If doctors are not enough, let</a:t>
            </a:r>
          </a:p>
          <a:p>
            <a:pPr indent="95946" eaLnBrk="0" hangingPunct="0">
              <a:lnSpc>
                <a:spcPts val="1991"/>
              </a:lnSpc>
              <a:spcBef>
                <a:spcPts val="600"/>
              </a:spcBef>
              <a:defRPr/>
            </a:pPr>
            <a:r>
              <a:rPr lang="en-US" sz="2800" dirty="0" smtClean="0">
                <a:ln>
                  <a:solidFill>
                    <a:srgbClr val="993300"/>
                  </a:solidFill>
                </a:ln>
                <a:solidFill>
                  <a:srgbClr val="FF0000"/>
                </a:solidFill>
              </a:rPr>
              <a:t>                                    will be your doctors</a:t>
            </a:r>
          </a:p>
          <a:p>
            <a:pPr indent="95946" eaLnBrk="0" hangingPunct="0">
              <a:lnSpc>
                <a:spcPts val="1991"/>
              </a:lnSpc>
              <a:spcBef>
                <a:spcPts val="600"/>
              </a:spcBef>
              <a:defRPr/>
            </a:pPr>
            <a:r>
              <a:rPr lang="en-US" sz="2800" dirty="0" smtClean="0">
                <a:ln>
                  <a:solidFill>
                    <a:srgbClr val="993300"/>
                  </a:solidFill>
                </a:ln>
                <a:solidFill>
                  <a:srgbClr val="FF0000"/>
                </a:solidFill>
              </a:rPr>
              <a:t>Three: a cheerful character,</a:t>
            </a:r>
          </a:p>
          <a:p>
            <a:pPr indent="95946" eaLnBrk="0" hangingPunct="0">
              <a:lnSpc>
                <a:spcPts val="1991"/>
              </a:lnSpc>
              <a:spcBef>
                <a:spcPts val="600"/>
              </a:spcBef>
              <a:defRPr/>
            </a:pPr>
            <a:r>
              <a:rPr lang="en-US" sz="2800" dirty="0" smtClean="0">
                <a:ln>
                  <a:solidFill>
                    <a:srgbClr val="993300"/>
                  </a:solidFill>
                </a:ln>
                <a:solidFill>
                  <a:srgbClr val="FF0000"/>
                </a:solidFill>
              </a:rPr>
              <a:t>                                    peace and moderation in food</a:t>
            </a:r>
          </a:p>
          <a:p>
            <a:pPr indent="95946" eaLnBrk="0" hangingPunct="0">
              <a:lnSpc>
                <a:spcPts val="1991"/>
              </a:lnSpc>
              <a:spcBef>
                <a:spcPts val="600"/>
              </a:spcBef>
              <a:defRPr/>
            </a:pPr>
            <a:endParaRPr lang="en-US" sz="2800" dirty="0" smtClean="0">
              <a:ln>
                <a:solidFill>
                  <a:srgbClr val="993300"/>
                </a:solidFill>
              </a:ln>
              <a:solidFill>
                <a:srgbClr val="006600"/>
              </a:solidFill>
            </a:endParaRPr>
          </a:p>
          <a:p>
            <a:pPr indent="95946" eaLnBrk="0" hangingPunct="0">
              <a:lnSpc>
                <a:spcPts val="1991"/>
              </a:lnSpc>
              <a:spcBef>
                <a:spcPts val="600"/>
              </a:spcBef>
              <a:defRPr/>
            </a:pPr>
            <a:endParaRPr lang="en-US" sz="2800" dirty="0" smtClean="0">
              <a:ln>
                <a:solidFill>
                  <a:srgbClr val="993300"/>
                </a:solidFill>
              </a:ln>
              <a:solidFill>
                <a:srgbClr val="006600"/>
              </a:solidFill>
            </a:endParaRPr>
          </a:p>
          <a:p>
            <a:pPr indent="95946" eaLnBrk="0" hangingPunct="0">
              <a:lnSpc>
                <a:spcPts val="1991"/>
              </a:lnSpc>
              <a:spcBef>
                <a:spcPts val="600"/>
              </a:spcBef>
              <a:defRPr/>
            </a:pPr>
            <a:r>
              <a:rPr lang="en-US" sz="2800" dirty="0" smtClean="0">
                <a:ln>
                  <a:solidFill>
                    <a:srgbClr val="993300"/>
                  </a:solidFill>
                </a:ln>
                <a:solidFill>
                  <a:srgbClr val="006600"/>
                </a:solidFill>
              </a:rPr>
              <a:t>Salerno health code "is written</a:t>
            </a:r>
          </a:p>
          <a:p>
            <a:pPr indent="95946" eaLnBrk="0" hangingPunct="0">
              <a:lnSpc>
                <a:spcPts val="1991"/>
              </a:lnSpc>
              <a:spcBef>
                <a:spcPts val="600"/>
              </a:spcBef>
              <a:defRPr/>
            </a:pPr>
            <a:r>
              <a:rPr lang="en-US" sz="2800" dirty="0" smtClean="0">
                <a:ln>
                  <a:solidFill>
                    <a:srgbClr val="993300"/>
                  </a:solidFill>
                </a:ln>
                <a:solidFill>
                  <a:srgbClr val="006600"/>
                </a:solidFill>
              </a:rPr>
              <a:t>in the fourteenth century philosopher</a:t>
            </a:r>
          </a:p>
          <a:p>
            <a:pPr indent="95946" eaLnBrk="0" hangingPunct="0">
              <a:lnSpc>
                <a:spcPts val="1991"/>
              </a:lnSpc>
              <a:spcBef>
                <a:spcPts val="600"/>
              </a:spcBef>
              <a:defRPr/>
            </a:pPr>
            <a:r>
              <a:rPr lang="en-US" sz="2800" dirty="0" smtClean="0">
                <a:ln>
                  <a:solidFill>
                    <a:srgbClr val="993300"/>
                  </a:solidFill>
                </a:ln>
                <a:solidFill>
                  <a:srgbClr val="006600"/>
                </a:solidFill>
              </a:rPr>
              <a:t>and the doctor Arnold of Villanova.</a:t>
            </a:r>
          </a:p>
          <a:p>
            <a:pPr indent="95946" eaLnBrk="0" hangingPunct="0">
              <a:lnSpc>
                <a:spcPts val="1991"/>
              </a:lnSpc>
              <a:spcBef>
                <a:spcPts val="600"/>
              </a:spcBef>
              <a:defRPr/>
            </a:pPr>
            <a:r>
              <a:rPr lang="en-US" sz="2800" dirty="0" smtClean="0">
                <a:ln>
                  <a:solidFill>
                    <a:srgbClr val="993300"/>
                  </a:solidFill>
                </a:ln>
                <a:solidFill>
                  <a:srgbClr val="006600"/>
                </a:solidFill>
              </a:rPr>
              <a:t>Salerno School is not just history</a:t>
            </a:r>
          </a:p>
          <a:p>
            <a:pPr indent="95946" eaLnBrk="0" hangingPunct="0">
              <a:lnSpc>
                <a:spcPts val="1991"/>
              </a:lnSpc>
              <a:spcBef>
                <a:spcPts val="600"/>
              </a:spcBef>
              <a:defRPr/>
            </a:pPr>
            <a:r>
              <a:rPr lang="en-US" sz="2800" dirty="0" smtClean="0">
                <a:ln>
                  <a:solidFill>
                    <a:srgbClr val="993300"/>
                  </a:solidFill>
                </a:ln>
                <a:solidFill>
                  <a:srgbClr val="006600"/>
                </a:solidFill>
              </a:rPr>
              <a:t>medicine; to a certain extent it</a:t>
            </a:r>
          </a:p>
          <a:p>
            <a:pPr indent="95946" eaLnBrk="0" hangingPunct="0">
              <a:lnSpc>
                <a:spcPts val="1991"/>
              </a:lnSpc>
              <a:spcBef>
                <a:spcPts val="600"/>
              </a:spcBef>
              <a:defRPr/>
            </a:pPr>
            <a:r>
              <a:rPr lang="en-US" sz="2800" dirty="0" smtClean="0">
                <a:ln>
                  <a:solidFill>
                    <a:srgbClr val="993300"/>
                  </a:solidFill>
                </a:ln>
                <a:solidFill>
                  <a:srgbClr val="006600"/>
                </a:solidFill>
              </a:rPr>
              <a:t> is modern and now.</a:t>
            </a:r>
          </a:p>
          <a:p>
            <a:pPr indent="95946" eaLnBrk="0" hangingPunct="0">
              <a:lnSpc>
                <a:spcPts val="1991"/>
              </a:lnSpc>
              <a:spcBef>
                <a:spcPts val="600"/>
              </a:spcBef>
              <a:defRPr/>
            </a:pPr>
            <a:r>
              <a:rPr lang="en-US" sz="2800" dirty="0" smtClean="0">
                <a:ln>
                  <a:solidFill>
                    <a:srgbClr val="993300"/>
                  </a:solidFill>
                </a:ln>
                <a:solidFill>
                  <a:srgbClr val="006600"/>
                </a:solidFill>
              </a:rPr>
              <a:t>The author is philosopher and doctor Arnold from Villanova</a:t>
            </a:r>
          </a:p>
        </p:txBody>
      </p:sp>
      <p:pic>
        <p:nvPicPr>
          <p:cNvPr id="1026" name="Picture 2"/>
          <p:cNvPicPr>
            <a:picLocks noChangeAspect="1" noChangeArrowheads="1"/>
          </p:cNvPicPr>
          <p:nvPr/>
        </p:nvPicPr>
        <p:blipFill>
          <a:blip r:embed="rId2"/>
          <a:srcRect/>
          <a:stretch>
            <a:fillRect/>
          </a:stretch>
        </p:blipFill>
        <p:spPr bwMode="auto">
          <a:xfrm>
            <a:off x="6572264" y="3357562"/>
            <a:ext cx="2238375" cy="2514600"/>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Semiotics of bowel diseases</a:t>
            </a:r>
            <a:endParaRPr lang="ru-RU" sz="3600" b="1" dirty="0">
              <a:ln>
                <a:solidFill>
                  <a:srgbClr val="993300"/>
                </a:solidFill>
              </a:ln>
              <a:solidFill>
                <a:srgbClr val="0000CC"/>
              </a:solidFill>
              <a:latin typeface="Arial" pitchFamily="34" charset="0"/>
            </a:endParaRPr>
          </a:p>
        </p:txBody>
      </p:sp>
      <p:sp>
        <p:nvSpPr>
          <p:cNvPr id="36865" name="Rectangle 1"/>
          <p:cNvSpPr>
            <a:spLocks noChangeArrowheads="1"/>
          </p:cNvSpPr>
          <p:nvPr/>
        </p:nvSpPr>
        <p:spPr bwMode="auto">
          <a:xfrm>
            <a:off x="192526" y="642918"/>
            <a:ext cx="8758948" cy="5981116"/>
          </a:xfrm>
          <a:prstGeom prst="rect">
            <a:avLst/>
          </a:prstGeom>
          <a:gradFill flip="none" rotWithShape="1">
            <a:gsLst>
              <a:gs pos="0">
                <a:srgbClr val="FFFFCC"/>
              </a:gs>
              <a:gs pos="50000">
                <a:schemeClr val="accent6">
                  <a:lumMod val="20000"/>
                  <a:lumOff val="80000"/>
                  <a:shade val="67500"/>
                  <a:satMod val="115000"/>
                </a:schemeClr>
              </a:gs>
              <a:gs pos="100000">
                <a:schemeClr val="accent6">
                  <a:lumMod val="20000"/>
                  <a:lumOff val="80000"/>
                  <a:shade val="100000"/>
                  <a:satMod val="115000"/>
                </a:schemeClr>
              </a:gs>
            </a:gsLst>
            <a:path path="circle">
              <a:fillToRect t="100000" r="100000"/>
            </a:path>
            <a:tileRect l="-100000" b="-100000"/>
          </a:gradFill>
          <a:ln w="9525">
            <a:noFill/>
            <a:miter lim="800000"/>
            <a:headEnd/>
            <a:tailEnd/>
          </a:ln>
          <a:effectLst>
            <a:glow rad="101600">
              <a:schemeClr val="accent2">
                <a:satMod val="175000"/>
                <a:alpha val="40000"/>
              </a:schemeClr>
            </a:glow>
          </a:effectLst>
          <a:scene3d>
            <a:camera prst="orthographicFront"/>
            <a:lightRig rig="threePt" dir="t"/>
          </a:scene3d>
          <a:sp3d>
            <a:bevelT w="101600" prst="riblet"/>
          </a:sp3d>
        </p:spPr>
        <p:txBody>
          <a:bodyPr lIns="81272" tIns="40636" rIns="81272" bIns="40636" anchor="ctr">
            <a:spAutoFit/>
          </a:bodyPr>
          <a:lstStyle/>
          <a:p>
            <a:pPr indent="95946" eaLnBrk="0" hangingPunct="0">
              <a:lnSpc>
                <a:spcPts val="1991"/>
              </a:lnSpc>
              <a:defRPr/>
            </a:pPr>
            <a:r>
              <a:rPr lang="en-US" sz="2500" dirty="0" smtClean="0">
                <a:ln>
                  <a:solidFill>
                    <a:srgbClr val="993300"/>
                  </a:solidFill>
                </a:ln>
                <a:solidFill>
                  <a:srgbClr val="FF0000"/>
                </a:solidFill>
              </a:rPr>
              <a:t>Complaints with bowel disease:</a:t>
            </a:r>
          </a:p>
          <a:p>
            <a:pPr indent="95946" eaLnBrk="0" hangingPunct="0">
              <a:lnSpc>
                <a:spcPts val="1991"/>
              </a:lnSpc>
              <a:defRPr/>
            </a:pPr>
            <a:r>
              <a:rPr lang="en-US" sz="2500" dirty="0" smtClean="0">
                <a:ln>
                  <a:solidFill>
                    <a:srgbClr val="993300"/>
                  </a:solidFill>
                </a:ln>
                <a:solidFill>
                  <a:srgbClr val="FF0000"/>
                </a:solidFill>
              </a:rPr>
              <a:t>pain, flatulence, constipation, diarrhea, intestinal bleeding</a:t>
            </a:r>
          </a:p>
          <a:p>
            <a:pPr indent="95946" eaLnBrk="0" hangingPunct="0">
              <a:lnSpc>
                <a:spcPts val="1991"/>
              </a:lnSpc>
              <a:defRPr/>
            </a:pPr>
            <a:r>
              <a:rPr lang="en-US" sz="2500" dirty="0" smtClean="0">
                <a:ln>
                  <a:solidFill>
                    <a:srgbClr val="993300"/>
                  </a:solidFill>
                </a:ln>
                <a:solidFill>
                  <a:srgbClr val="006600"/>
                </a:solidFill>
              </a:rPr>
              <a:t>For intestinal pain characterized by the following:</a:t>
            </a:r>
          </a:p>
          <a:p>
            <a:pPr indent="95946" eaLnBrk="0" hangingPunct="0">
              <a:lnSpc>
                <a:spcPts val="1991"/>
              </a:lnSpc>
              <a:defRPr/>
            </a:pPr>
            <a:r>
              <a:rPr lang="en-US" sz="2500" dirty="0" smtClean="0">
                <a:ln>
                  <a:solidFill>
                    <a:srgbClr val="993300"/>
                  </a:solidFill>
                </a:ln>
                <a:solidFill>
                  <a:srgbClr val="006600"/>
                </a:solidFill>
              </a:rPr>
              <a:t>are paroxysmal</a:t>
            </a:r>
          </a:p>
          <a:p>
            <a:pPr indent="95946" eaLnBrk="0" hangingPunct="0">
              <a:lnSpc>
                <a:spcPts val="1991"/>
              </a:lnSpc>
              <a:defRPr/>
            </a:pPr>
            <a:r>
              <a:rPr lang="en-US" sz="2500" dirty="0" smtClean="0">
                <a:ln>
                  <a:solidFill>
                    <a:srgbClr val="993300"/>
                  </a:solidFill>
                </a:ln>
                <a:solidFill>
                  <a:srgbClr val="006600"/>
                </a:solidFill>
              </a:rPr>
              <a:t>start and end suddenly</a:t>
            </a:r>
          </a:p>
          <a:p>
            <a:pPr indent="95946" eaLnBrk="0" hangingPunct="0">
              <a:lnSpc>
                <a:spcPts val="1991"/>
              </a:lnSpc>
              <a:defRPr/>
            </a:pPr>
            <a:r>
              <a:rPr lang="en-US" sz="2500" dirty="0" smtClean="0">
                <a:ln>
                  <a:solidFill>
                    <a:srgbClr val="993300"/>
                  </a:solidFill>
                </a:ln>
                <a:solidFill>
                  <a:srgbClr val="006600"/>
                </a:solidFill>
              </a:rPr>
              <a:t>localization - umbilical region</a:t>
            </a:r>
          </a:p>
          <a:p>
            <a:pPr indent="95946" eaLnBrk="0" hangingPunct="0">
              <a:lnSpc>
                <a:spcPts val="1991"/>
              </a:lnSpc>
              <a:defRPr/>
            </a:pPr>
            <a:r>
              <a:rPr lang="en-US" sz="2500" dirty="0" smtClean="0">
                <a:ln>
                  <a:solidFill>
                    <a:srgbClr val="993300"/>
                  </a:solidFill>
                </a:ln>
                <a:solidFill>
                  <a:srgbClr val="006600"/>
                </a:solidFill>
              </a:rPr>
              <a:t>accompanied by flatulence</a:t>
            </a:r>
          </a:p>
          <a:p>
            <a:pPr indent="95946" eaLnBrk="0" hangingPunct="0">
              <a:lnSpc>
                <a:spcPts val="1991"/>
              </a:lnSpc>
              <a:defRPr/>
            </a:pPr>
            <a:r>
              <a:rPr lang="en-US" sz="2500" dirty="0" smtClean="0">
                <a:ln>
                  <a:solidFill>
                    <a:srgbClr val="993300"/>
                  </a:solidFill>
                </a:ln>
                <a:solidFill>
                  <a:srgbClr val="006600"/>
                </a:solidFill>
              </a:rPr>
              <a:t>are facilitated after the gases escape</a:t>
            </a:r>
          </a:p>
          <a:p>
            <a:pPr indent="95946" eaLnBrk="0" hangingPunct="0">
              <a:lnSpc>
                <a:spcPts val="1991"/>
              </a:lnSpc>
              <a:defRPr/>
            </a:pPr>
            <a:r>
              <a:rPr lang="en-US" sz="2500" dirty="0" smtClean="0">
                <a:ln>
                  <a:solidFill>
                    <a:srgbClr val="993300"/>
                  </a:solidFill>
                </a:ln>
                <a:solidFill>
                  <a:srgbClr val="006600"/>
                </a:solidFill>
              </a:rPr>
              <a:t>The nature of pain</a:t>
            </a:r>
          </a:p>
          <a:p>
            <a:pPr indent="95946" eaLnBrk="0" hangingPunct="0">
              <a:lnSpc>
                <a:spcPts val="1991"/>
              </a:lnSpc>
              <a:defRPr/>
            </a:pPr>
            <a:r>
              <a:rPr lang="en-US" sz="2500" dirty="0" smtClean="0">
                <a:ln>
                  <a:solidFill>
                    <a:srgbClr val="993300"/>
                  </a:solidFill>
                </a:ln>
                <a:solidFill>
                  <a:srgbClr val="006600"/>
                </a:solidFill>
              </a:rPr>
              <a:t>spasmodic pains - convulsive</a:t>
            </a:r>
          </a:p>
          <a:p>
            <a:pPr indent="95946" eaLnBrk="0" hangingPunct="0">
              <a:lnSpc>
                <a:spcPts val="1991"/>
              </a:lnSpc>
              <a:defRPr/>
            </a:pPr>
            <a:r>
              <a:rPr lang="en-US" sz="2500" dirty="0" smtClean="0">
                <a:ln>
                  <a:solidFill>
                    <a:srgbClr val="993300"/>
                  </a:solidFill>
                </a:ln>
                <a:solidFill>
                  <a:srgbClr val="006600"/>
                </a:solidFill>
              </a:rPr>
              <a:t>contraction of smooth muscles</a:t>
            </a:r>
          </a:p>
          <a:p>
            <a:pPr indent="95946" eaLnBrk="0" hangingPunct="0">
              <a:lnSpc>
                <a:spcPts val="1991"/>
              </a:lnSpc>
              <a:defRPr/>
            </a:pPr>
            <a:r>
              <a:rPr lang="en-US" sz="2500" dirty="0" err="1" smtClean="0">
                <a:ln>
                  <a:solidFill>
                    <a:srgbClr val="993300"/>
                  </a:solidFill>
                </a:ln>
                <a:solidFill>
                  <a:srgbClr val="006600"/>
                </a:solidFill>
              </a:rPr>
              <a:t>Distression</a:t>
            </a:r>
            <a:r>
              <a:rPr lang="en-US" sz="2500" dirty="0" smtClean="0">
                <a:ln>
                  <a:solidFill>
                    <a:srgbClr val="993300"/>
                  </a:solidFill>
                </a:ln>
                <a:solidFill>
                  <a:srgbClr val="006600"/>
                </a:solidFill>
              </a:rPr>
              <a:t> pains occur</a:t>
            </a:r>
          </a:p>
          <a:p>
            <a:pPr indent="95946" eaLnBrk="0" hangingPunct="0">
              <a:lnSpc>
                <a:spcPts val="1991"/>
              </a:lnSpc>
              <a:defRPr/>
            </a:pPr>
            <a:r>
              <a:rPr lang="en-US" sz="2500" dirty="0" smtClean="0">
                <a:ln>
                  <a:solidFill>
                    <a:srgbClr val="993300"/>
                  </a:solidFill>
                </a:ln>
                <a:solidFill>
                  <a:srgbClr val="006600"/>
                </a:solidFill>
              </a:rPr>
              <a:t>from the expansion of the intestine with gases</a:t>
            </a:r>
          </a:p>
          <a:p>
            <a:pPr indent="95946" eaLnBrk="0" hangingPunct="0">
              <a:lnSpc>
                <a:spcPts val="1991"/>
              </a:lnSpc>
              <a:defRPr/>
            </a:pPr>
            <a:endParaRPr lang="en-US" sz="2500" dirty="0" smtClean="0">
              <a:ln>
                <a:solidFill>
                  <a:srgbClr val="993300"/>
                </a:solidFill>
              </a:ln>
              <a:solidFill>
                <a:srgbClr val="006600"/>
              </a:solidFill>
            </a:endParaRPr>
          </a:p>
          <a:p>
            <a:pPr indent="95946" eaLnBrk="0" hangingPunct="0">
              <a:lnSpc>
                <a:spcPts val="1991"/>
              </a:lnSpc>
              <a:defRPr/>
            </a:pPr>
            <a:r>
              <a:rPr lang="en-US" sz="2500" dirty="0" smtClean="0">
                <a:ln>
                  <a:solidFill>
                    <a:srgbClr val="993300"/>
                  </a:solidFill>
                </a:ln>
                <a:solidFill>
                  <a:srgbClr val="006600"/>
                </a:solidFill>
              </a:rPr>
              <a:t>Pain in the intestine occurs when:</a:t>
            </a:r>
          </a:p>
          <a:p>
            <a:pPr indent="95946" eaLnBrk="0" hangingPunct="0">
              <a:lnSpc>
                <a:spcPts val="1991"/>
              </a:lnSpc>
              <a:defRPr/>
            </a:pPr>
            <a:r>
              <a:rPr lang="en-US" sz="2500" dirty="0" smtClean="0">
                <a:ln>
                  <a:solidFill>
                    <a:srgbClr val="993300"/>
                  </a:solidFill>
                </a:ln>
                <a:solidFill>
                  <a:srgbClr val="006600"/>
                </a:solidFill>
              </a:rPr>
              <a:t>intestinal obstruction</a:t>
            </a:r>
          </a:p>
          <a:p>
            <a:pPr indent="95946" eaLnBrk="0" hangingPunct="0">
              <a:lnSpc>
                <a:spcPts val="1991"/>
              </a:lnSpc>
              <a:defRPr/>
            </a:pPr>
            <a:r>
              <a:rPr lang="en-US" sz="2500" dirty="0" err="1" smtClean="0">
                <a:ln>
                  <a:solidFill>
                    <a:srgbClr val="993300"/>
                  </a:solidFill>
                </a:ln>
                <a:solidFill>
                  <a:srgbClr val="006600"/>
                </a:solidFill>
              </a:rPr>
              <a:t>appendicular</a:t>
            </a:r>
            <a:r>
              <a:rPr lang="en-US" sz="2500" dirty="0" smtClean="0">
                <a:ln>
                  <a:solidFill>
                    <a:srgbClr val="993300"/>
                  </a:solidFill>
                </a:ln>
                <a:solidFill>
                  <a:srgbClr val="006600"/>
                </a:solidFill>
              </a:rPr>
              <a:t> colic - initially localized around the navel and in the </a:t>
            </a:r>
            <a:r>
              <a:rPr lang="en-US" sz="2500" dirty="0" err="1" smtClean="0">
                <a:ln>
                  <a:solidFill>
                    <a:srgbClr val="993300"/>
                  </a:solidFill>
                </a:ln>
                <a:solidFill>
                  <a:srgbClr val="006600"/>
                </a:solidFill>
              </a:rPr>
              <a:t>epigastric</a:t>
            </a:r>
            <a:r>
              <a:rPr lang="en-US" sz="2500" dirty="0" smtClean="0">
                <a:ln>
                  <a:solidFill>
                    <a:srgbClr val="993300"/>
                  </a:solidFill>
                </a:ln>
                <a:solidFill>
                  <a:srgbClr val="006600"/>
                </a:solidFill>
              </a:rPr>
              <a:t> region, and then after a few hours they descend to the right iliac region, gradually increasing here</a:t>
            </a:r>
          </a:p>
          <a:p>
            <a:pPr indent="95946" eaLnBrk="0" hangingPunct="0">
              <a:lnSpc>
                <a:spcPts val="1991"/>
              </a:lnSpc>
              <a:defRPr/>
            </a:pPr>
            <a:r>
              <a:rPr lang="en-US" sz="2500" dirty="0" err="1" smtClean="0">
                <a:ln>
                  <a:solidFill>
                    <a:srgbClr val="993300"/>
                  </a:solidFill>
                </a:ln>
                <a:solidFill>
                  <a:srgbClr val="006600"/>
                </a:solidFill>
              </a:rPr>
              <a:t>Tenesmus</a:t>
            </a:r>
            <a:r>
              <a:rPr lang="en-US" sz="2500" dirty="0" smtClean="0">
                <a:ln>
                  <a:solidFill>
                    <a:srgbClr val="993300"/>
                  </a:solidFill>
                </a:ln>
                <a:solidFill>
                  <a:srgbClr val="006600"/>
                </a:solidFill>
              </a:rPr>
              <a:t> - a special type of intestinal colic</a:t>
            </a:r>
          </a:p>
          <a:p>
            <a:pPr indent="95946" eaLnBrk="0" hangingPunct="0">
              <a:lnSpc>
                <a:spcPts val="1991"/>
              </a:lnSpc>
              <a:defRPr/>
            </a:pPr>
            <a:r>
              <a:rPr lang="en-US" sz="2500" dirty="0" smtClean="0">
                <a:ln>
                  <a:solidFill>
                    <a:srgbClr val="993300"/>
                  </a:solidFill>
                </a:ln>
                <a:solidFill>
                  <a:srgbClr val="006600"/>
                </a:solidFill>
              </a:rPr>
              <a:t>develop with irritation of the rectum</a:t>
            </a:r>
          </a:p>
          <a:p>
            <a:pPr indent="95946" eaLnBrk="0" hangingPunct="0">
              <a:lnSpc>
                <a:spcPts val="1991"/>
              </a:lnSpc>
              <a:defRPr/>
            </a:pPr>
            <a:r>
              <a:rPr lang="en-US" sz="2500" dirty="0" smtClean="0">
                <a:ln>
                  <a:solidFill>
                    <a:srgbClr val="993300"/>
                  </a:solidFill>
                </a:ln>
                <a:solidFill>
                  <a:srgbClr val="006600"/>
                </a:solidFill>
              </a:rPr>
              <a:t>and adjacent bodies</a:t>
            </a:r>
          </a:p>
          <a:p>
            <a:pPr indent="95946" eaLnBrk="0" hangingPunct="0">
              <a:lnSpc>
                <a:spcPts val="1991"/>
              </a:lnSpc>
              <a:defRPr/>
            </a:pPr>
            <a:r>
              <a:rPr lang="en-US" sz="2500" dirty="0" smtClean="0">
                <a:ln>
                  <a:solidFill>
                    <a:srgbClr val="993300"/>
                  </a:solidFill>
                </a:ln>
                <a:solidFill>
                  <a:srgbClr val="006600"/>
                </a:solidFill>
              </a:rPr>
              <a:t>observed - with dysentery, etc.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Semiotics of bowel diseases</a:t>
            </a:r>
            <a:endParaRPr lang="ru-RU" sz="3600" b="1" dirty="0">
              <a:ln>
                <a:solidFill>
                  <a:srgbClr val="993300"/>
                </a:solidFill>
              </a:ln>
              <a:solidFill>
                <a:srgbClr val="0000CC"/>
              </a:solidFill>
              <a:latin typeface="Arial" pitchFamily="34" charset="0"/>
            </a:endParaRPr>
          </a:p>
        </p:txBody>
      </p:sp>
      <p:sp>
        <p:nvSpPr>
          <p:cNvPr id="24581" name="Прямоугольник 7"/>
          <p:cNvSpPr>
            <a:spLocks noChangeArrowheads="1"/>
          </p:cNvSpPr>
          <p:nvPr/>
        </p:nvSpPr>
        <p:spPr bwMode="auto">
          <a:xfrm>
            <a:off x="317654" y="3903105"/>
            <a:ext cx="3628707" cy="2353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w="9525">
            <a:noFill/>
            <a:miter lim="800000"/>
            <a:headEnd/>
            <a:tailEnd/>
          </a:ln>
          <a:effectLst>
            <a:glow rad="139700">
              <a:schemeClr val="accent1">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indent="95946" eaLnBrk="0" hangingPunct="0">
              <a:lnSpc>
                <a:spcPts val="2200"/>
              </a:lnSpc>
              <a:defRPr/>
            </a:pPr>
            <a:r>
              <a:rPr lang="en-US" sz="2500" i="1" dirty="0" smtClean="0">
                <a:ln>
                  <a:solidFill>
                    <a:srgbClr val="006600"/>
                  </a:solidFill>
                </a:ln>
                <a:solidFill>
                  <a:srgbClr val="00B0F0"/>
                </a:solidFill>
              </a:rPr>
              <a:t>Flatulence</a:t>
            </a:r>
          </a:p>
          <a:p>
            <a:pPr indent="95946" eaLnBrk="0" hangingPunct="0">
              <a:lnSpc>
                <a:spcPts val="2200"/>
              </a:lnSpc>
              <a:defRPr/>
            </a:pPr>
            <a:r>
              <a:rPr lang="en-US" sz="2500" dirty="0" smtClean="0">
                <a:ln>
                  <a:solidFill>
                    <a:srgbClr val="006600"/>
                  </a:solidFill>
                </a:ln>
                <a:solidFill>
                  <a:srgbClr val="CC0000"/>
                </a:solidFill>
              </a:rPr>
              <a:t>In patients with bowel disease, bloating is often observed. The increase in the size of the abdomen is associated with the expansion of the intestinal loops with gases</a:t>
            </a:r>
            <a:endParaRPr lang="ru-RU" sz="2500" dirty="0">
              <a:ln>
                <a:solidFill>
                  <a:srgbClr val="006600"/>
                </a:solidFill>
              </a:ln>
              <a:solidFill>
                <a:srgbClr val="CC0000"/>
              </a:solidFill>
            </a:endParaRPr>
          </a:p>
        </p:txBody>
      </p:sp>
      <p:sp>
        <p:nvSpPr>
          <p:cNvPr id="24582" name="Прямоугольник 8"/>
          <p:cNvSpPr>
            <a:spLocks noChangeArrowheads="1"/>
          </p:cNvSpPr>
          <p:nvPr/>
        </p:nvSpPr>
        <p:spPr bwMode="auto">
          <a:xfrm>
            <a:off x="4259180" y="3838312"/>
            <a:ext cx="4629730" cy="263193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w="9525">
            <a:noFill/>
            <a:miter lim="800000"/>
            <a:headEnd/>
            <a:tailEnd/>
          </a:ln>
          <a:effectLst>
            <a:glow rad="139700">
              <a:schemeClr val="accent1">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indent="95946" eaLnBrk="0" hangingPunct="0">
              <a:lnSpc>
                <a:spcPts val="2200"/>
              </a:lnSpc>
              <a:defRPr/>
            </a:pPr>
            <a:r>
              <a:rPr lang="en-US" sz="2400" i="1" dirty="0" smtClean="0">
                <a:solidFill>
                  <a:srgbClr val="00B0F0"/>
                </a:solidFill>
              </a:rPr>
              <a:t>Rumbling</a:t>
            </a:r>
          </a:p>
          <a:p>
            <a:pPr indent="95946" eaLnBrk="0" hangingPunct="0">
              <a:lnSpc>
                <a:spcPts val="2200"/>
              </a:lnSpc>
              <a:defRPr/>
            </a:pPr>
            <a:r>
              <a:rPr lang="en-US" sz="2400" dirty="0" smtClean="0">
                <a:solidFill>
                  <a:srgbClr val="7030A0"/>
                </a:solidFill>
              </a:rPr>
              <a:t>Under the name rumbling is understood as noise in the abdomen, resulting from the collision of gases and fluids while passing through the bottleneck. Observed with abundant fermentation or abundant ingestion of air.</a:t>
            </a:r>
            <a:endParaRPr lang="ru-RU" sz="2400" dirty="0">
              <a:solidFill>
                <a:srgbClr val="7030A0"/>
              </a:solidFill>
            </a:endParaRPr>
          </a:p>
        </p:txBody>
      </p:sp>
      <p:pic>
        <p:nvPicPr>
          <p:cNvPr id="2" name="Picture 2"/>
          <p:cNvPicPr>
            <a:picLocks noChangeAspect="1" noChangeArrowheads="1"/>
          </p:cNvPicPr>
          <p:nvPr/>
        </p:nvPicPr>
        <p:blipFill>
          <a:blip r:embed="rId2"/>
          <a:srcRect/>
          <a:stretch>
            <a:fillRect/>
          </a:stretch>
        </p:blipFill>
        <p:spPr bwMode="auto">
          <a:xfrm>
            <a:off x="254425" y="771759"/>
            <a:ext cx="3753809" cy="2917134"/>
          </a:xfrm>
          <a:prstGeom prst="rect">
            <a:avLst/>
          </a:prstGeom>
          <a:noFill/>
          <a:ln w="9525">
            <a:noFill/>
            <a:miter lim="800000"/>
            <a:headEnd/>
            <a:tailEnd/>
          </a:ln>
        </p:spPr>
      </p:pic>
      <p:pic>
        <p:nvPicPr>
          <p:cNvPr id="24583" name="Picture 10"/>
          <p:cNvPicPr>
            <a:picLocks noChangeAspect="1" noChangeArrowheads="1"/>
          </p:cNvPicPr>
          <p:nvPr/>
        </p:nvPicPr>
        <p:blipFill>
          <a:blip r:embed="rId3"/>
          <a:srcRect/>
          <a:stretch>
            <a:fillRect/>
          </a:stretch>
        </p:blipFill>
        <p:spPr bwMode="auto">
          <a:xfrm>
            <a:off x="4195924" y="771759"/>
            <a:ext cx="4587988" cy="2917134"/>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Semiotics of bowel diseases</a:t>
            </a:r>
            <a:endParaRPr lang="ru-RU" sz="3600" b="1" dirty="0">
              <a:ln>
                <a:solidFill>
                  <a:srgbClr val="993300"/>
                </a:solidFill>
              </a:ln>
              <a:solidFill>
                <a:srgbClr val="0000CC"/>
              </a:solidFill>
              <a:latin typeface="Arial" pitchFamily="34" charset="0"/>
            </a:endParaRPr>
          </a:p>
        </p:txBody>
      </p:sp>
      <p:sp>
        <p:nvSpPr>
          <p:cNvPr id="11" name="Прямоугольник 10"/>
          <p:cNvSpPr/>
          <p:nvPr/>
        </p:nvSpPr>
        <p:spPr>
          <a:xfrm>
            <a:off x="192526" y="707668"/>
            <a:ext cx="8758948" cy="6494077"/>
          </a:xfrm>
          <a:prstGeom prst="rect">
            <a:avLst/>
          </a:prstGeom>
          <a:blipFill>
            <a:blip r:embed="rId2"/>
            <a:tile tx="0" ty="0" sx="100000" sy="100000" flip="none" algn="tl"/>
          </a:blipFill>
          <a:effectLst>
            <a:glow rad="139700">
              <a:schemeClr val="accent1">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524"/>
              </a:lnSpc>
              <a:defRPr/>
            </a:pPr>
            <a:r>
              <a:rPr lang="en-US" sz="2100" dirty="0" smtClean="0">
                <a:ln>
                  <a:solidFill>
                    <a:srgbClr val="006600"/>
                  </a:solidFill>
                </a:ln>
                <a:solidFill>
                  <a:srgbClr val="FF0000"/>
                </a:solidFill>
                <a:effectLst>
                  <a:glow rad="63500">
                    <a:schemeClr val="accent1">
                      <a:satMod val="175000"/>
                      <a:alpha val="40000"/>
                    </a:schemeClr>
                  </a:glow>
                </a:effectLst>
              </a:rPr>
              <a:t>Diarrhea - </a:t>
            </a:r>
            <a:r>
              <a:rPr lang="en-US" sz="2100" dirty="0" smtClean="0">
                <a:ln>
                  <a:solidFill>
                    <a:srgbClr val="006600"/>
                  </a:solidFill>
                </a:ln>
                <a:effectLst>
                  <a:glow rad="63500">
                    <a:schemeClr val="accent1">
                      <a:satMod val="175000"/>
                      <a:alpha val="40000"/>
                    </a:schemeClr>
                  </a:glow>
                </a:effectLst>
              </a:rPr>
              <a:t>rapid (more than 2 times a day) allocation</a:t>
            </a:r>
          </a:p>
          <a:p>
            <a:pPr>
              <a:lnSpc>
                <a:spcPts val="2524"/>
              </a:lnSpc>
              <a:defRPr/>
            </a:pPr>
            <a:r>
              <a:rPr lang="en-US" sz="2100" dirty="0" smtClean="0">
                <a:ln>
                  <a:solidFill>
                    <a:srgbClr val="006600"/>
                  </a:solidFill>
                </a:ln>
                <a:effectLst>
                  <a:glow rad="63500">
                    <a:schemeClr val="accent1">
                      <a:satMod val="175000"/>
                      <a:alpha val="40000"/>
                    </a:schemeClr>
                  </a:glow>
                </a:effectLst>
              </a:rPr>
              <a:t>liquid feces</a:t>
            </a:r>
          </a:p>
          <a:p>
            <a:pPr>
              <a:lnSpc>
                <a:spcPts val="2524"/>
              </a:lnSpc>
              <a:defRPr/>
            </a:pPr>
            <a:r>
              <a:rPr lang="en-US" sz="2000" dirty="0" smtClean="0">
                <a:ln>
                  <a:solidFill>
                    <a:srgbClr val="006600"/>
                  </a:solidFill>
                </a:ln>
                <a:effectLst>
                  <a:glow rad="63500">
                    <a:schemeClr val="accent1">
                      <a:satMod val="175000"/>
                      <a:alpha val="40000"/>
                    </a:schemeClr>
                  </a:glow>
                </a:effectLst>
              </a:rPr>
              <a:t>accelerated content</a:t>
            </a:r>
          </a:p>
          <a:p>
            <a:pPr>
              <a:lnSpc>
                <a:spcPts val="2524"/>
              </a:lnSpc>
              <a:defRPr/>
            </a:pPr>
            <a:r>
              <a:rPr lang="en-US" sz="2000" dirty="0" smtClean="0">
                <a:ln>
                  <a:solidFill>
                    <a:srgbClr val="006600"/>
                  </a:solidFill>
                </a:ln>
                <a:effectLst>
                  <a:glow rad="63500">
                    <a:schemeClr val="accent1">
                      <a:satMod val="175000"/>
                      <a:alpha val="40000"/>
                    </a:schemeClr>
                  </a:glow>
                </a:effectLst>
              </a:rPr>
              <a:t>intestinal tract due to increased peristalsis</a:t>
            </a:r>
          </a:p>
          <a:p>
            <a:pPr>
              <a:lnSpc>
                <a:spcPts val="2524"/>
              </a:lnSpc>
              <a:defRPr/>
            </a:pPr>
            <a:r>
              <a:rPr lang="en-US" sz="2000" dirty="0" smtClean="0">
                <a:ln>
                  <a:solidFill>
                    <a:srgbClr val="006600"/>
                  </a:solidFill>
                </a:ln>
                <a:effectLst>
                  <a:glow rad="63500">
                    <a:schemeClr val="accent1">
                      <a:satMod val="175000"/>
                      <a:alpha val="40000"/>
                    </a:schemeClr>
                  </a:glow>
                </a:effectLst>
              </a:rPr>
              <a:t>with violation of water absorption in the large intestine and</a:t>
            </a:r>
          </a:p>
          <a:p>
            <a:pPr>
              <a:lnSpc>
                <a:spcPts val="2524"/>
              </a:lnSpc>
              <a:defRPr/>
            </a:pPr>
            <a:r>
              <a:rPr lang="en-US" sz="2000" dirty="0" smtClean="0">
                <a:ln>
                  <a:solidFill>
                    <a:srgbClr val="006600"/>
                  </a:solidFill>
                </a:ln>
                <a:effectLst>
                  <a:glow rad="63500">
                    <a:schemeClr val="accent1">
                      <a:satMod val="175000"/>
                      <a:alpha val="40000"/>
                    </a:schemeClr>
                  </a:glow>
                </a:effectLst>
              </a:rPr>
              <a:t>the intestinal wall of a significant</a:t>
            </a:r>
          </a:p>
          <a:p>
            <a:pPr>
              <a:lnSpc>
                <a:spcPts val="2524"/>
              </a:lnSpc>
              <a:defRPr/>
            </a:pPr>
            <a:r>
              <a:rPr lang="en-US" sz="2000" dirty="0" smtClean="0">
                <a:ln>
                  <a:solidFill>
                    <a:srgbClr val="006600"/>
                  </a:solidFill>
                </a:ln>
                <a:effectLst>
                  <a:glow rad="63500">
                    <a:schemeClr val="accent1">
                      <a:satMod val="175000"/>
                      <a:alpha val="40000"/>
                    </a:schemeClr>
                  </a:glow>
                </a:effectLst>
              </a:rPr>
              <a:t>the amount of inflammatory secretion or </a:t>
            </a:r>
            <a:r>
              <a:rPr lang="en-US" sz="2000" dirty="0" err="1" smtClean="0">
                <a:ln>
                  <a:solidFill>
                    <a:srgbClr val="006600"/>
                  </a:solidFill>
                </a:ln>
                <a:effectLst>
                  <a:glow rad="63500">
                    <a:schemeClr val="accent1">
                      <a:satMod val="175000"/>
                      <a:alpha val="40000"/>
                    </a:schemeClr>
                  </a:glow>
                </a:effectLst>
              </a:rPr>
              <a:t>transudate</a:t>
            </a:r>
            <a:endParaRPr lang="en-US" sz="2000" dirty="0" smtClean="0">
              <a:ln>
                <a:solidFill>
                  <a:srgbClr val="006600"/>
                </a:solidFill>
              </a:ln>
              <a:effectLst>
                <a:glow rad="63500">
                  <a:schemeClr val="accent1">
                    <a:satMod val="175000"/>
                    <a:alpha val="40000"/>
                  </a:schemeClr>
                </a:glow>
              </a:effectLst>
            </a:endParaRPr>
          </a:p>
          <a:p>
            <a:pPr>
              <a:lnSpc>
                <a:spcPts val="2524"/>
              </a:lnSpc>
              <a:defRPr/>
            </a:pPr>
            <a:r>
              <a:rPr lang="en-US" sz="2000" dirty="0" smtClean="0">
                <a:ln>
                  <a:solidFill>
                    <a:srgbClr val="006600"/>
                  </a:solidFill>
                </a:ln>
                <a:effectLst>
                  <a:glow rad="63500">
                    <a:schemeClr val="accent1">
                      <a:satMod val="175000"/>
                      <a:alpha val="40000"/>
                    </a:schemeClr>
                  </a:glow>
                </a:effectLst>
              </a:rPr>
              <a:t>are a symptom of acute or chronic colitis, enteritis, etc.</a:t>
            </a:r>
          </a:p>
          <a:p>
            <a:pPr>
              <a:lnSpc>
                <a:spcPts val="2524"/>
              </a:lnSpc>
              <a:defRPr/>
            </a:pPr>
            <a:r>
              <a:rPr lang="en-US" sz="2000" i="1" dirty="0" smtClean="0">
                <a:ln>
                  <a:solidFill>
                    <a:srgbClr val="006600"/>
                  </a:solidFill>
                </a:ln>
                <a:solidFill>
                  <a:srgbClr val="FF0000"/>
                </a:solidFill>
                <a:effectLst>
                  <a:glow rad="63500">
                    <a:schemeClr val="accent1">
                      <a:satMod val="175000"/>
                      <a:alpha val="40000"/>
                    </a:schemeClr>
                  </a:glow>
                </a:effectLst>
              </a:rPr>
              <a:t>Types of diarrhea</a:t>
            </a:r>
          </a:p>
          <a:p>
            <a:pPr>
              <a:lnSpc>
                <a:spcPts val="2524"/>
              </a:lnSpc>
              <a:defRPr/>
            </a:pPr>
            <a:r>
              <a:rPr lang="en-US" sz="2000" dirty="0" smtClean="0">
                <a:ln>
                  <a:solidFill>
                    <a:srgbClr val="006600"/>
                  </a:solidFill>
                </a:ln>
                <a:solidFill>
                  <a:srgbClr val="00B050"/>
                </a:solidFill>
                <a:effectLst>
                  <a:glow rad="63500">
                    <a:schemeClr val="accent1">
                      <a:satMod val="175000"/>
                      <a:alpha val="40000"/>
                    </a:schemeClr>
                  </a:glow>
                </a:effectLst>
              </a:rPr>
              <a:t>Infectious diarrhea </a:t>
            </a:r>
            <a:r>
              <a:rPr lang="en-US" sz="2000" dirty="0" smtClean="0">
                <a:ln>
                  <a:solidFill>
                    <a:srgbClr val="006600"/>
                  </a:solidFill>
                </a:ln>
                <a:effectLst>
                  <a:glow rad="63500">
                    <a:schemeClr val="accent1">
                      <a:satMod val="175000"/>
                      <a:alpha val="40000"/>
                    </a:schemeClr>
                  </a:glow>
                </a:effectLst>
              </a:rPr>
              <a:t>- for dysentery, </a:t>
            </a:r>
            <a:r>
              <a:rPr lang="en-US" sz="2000" dirty="0" err="1" smtClean="0">
                <a:ln>
                  <a:solidFill>
                    <a:srgbClr val="006600"/>
                  </a:solidFill>
                </a:ln>
                <a:effectLst>
                  <a:glow rad="63500">
                    <a:schemeClr val="accent1">
                      <a:satMod val="175000"/>
                      <a:alpha val="40000"/>
                    </a:schemeClr>
                  </a:glow>
                </a:effectLst>
              </a:rPr>
              <a:t>salmonellosis</a:t>
            </a:r>
            <a:r>
              <a:rPr lang="en-US" sz="2000" dirty="0" smtClean="0">
                <a:ln>
                  <a:solidFill>
                    <a:srgbClr val="006600"/>
                  </a:solidFill>
                </a:ln>
                <a:effectLst>
                  <a:glow rad="63500">
                    <a:schemeClr val="accent1">
                      <a:satMod val="175000"/>
                      <a:alpha val="40000"/>
                    </a:schemeClr>
                  </a:glow>
                </a:effectLst>
              </a:rPr>
              <a:t>, food poisoning, viral diseases, </a:t>
            </a:r>
            <a:r>
              <a:rPr lang="en-US" sz="2000" dirty="0" err="1" smtClean="0">
                <a:ln>
                  <a:solidFill>
                    <a:srgbClr val="006600"/>
                  </a:solidFill>
                </a:ln>
                <a:effectLst>
                  <a:glow rad="63500">
                    <a:schemeClr val="accent1">
                      <a:satMod val="175000"/>
                      <a:alpha val="40000"/>
                    </a:schemeClr>
                  </a:glow>
                </a:effectLst>
              </a:rPr>
              <a:t>amoebiasis</a:t>
            </a:r>
            <a:r>
              <a:rPr lang="en-US" sz="2000" dirty="0" smtClean="0">
                <a:ln>
                  <a:solidFill>
                    <a:srgbClr val="006600"/>
                  </a:solidFill>
                </a:ln>
                <a:effectLst>
                  <a:glow rad="63500">
                    <a:schemeClr val="accent1">
                      <a:satMod val="175000"/>
                      <a:alpha val="40000"/>
                    </a:schemeClr>
                  </a:glow>
                </a:effectLst>
              </a:rPr>
              <a:t>, etc.</a:t>
            </a:r>
          </a:p>
          <a:p>
            <a:pPr>
              <a:lnSpc>
                <a:spcPts val="2524"/>
              </a:lnSpc>
              <a:defRPr/>
            </a:pPr>
            <a:r>
              <a:rPr lang="en-US" sz="2000" dirty="0" smtClean="0">
                <a:ln>
                  <a:solidFill>
                    <a:srgbClr val="006600"/>
                  </a:solidFill>
                </a:ln>
                <a:solidFill>
                  <a:srgbClr val="00B050"/>
                </a:solidFill>
                <a:effectLst>
                  <a:glow rad="63500">
                    <a:schemeClr val="accent1">
                      <a:satMod val="175000"/>
                      <a:alpha val="40000"/>
                    </a:schemeClr>
                  </a:glow>
                </a:effectLst>
              </a:rPr>
              <a:t>Alimentary diarrhea </a:t>
            </a:r>
            <a:r>
              <a:rPr lang="en-US" sz="2000" dirty="0" smtClean="0">
                <a:ln>
                  <a:solidFill>
                    <a:srgbClr val="006600"/>
                  </a:solidFill>
                </a:ln>
                <a:effectLst>
                  <a:glow rad="63500">
                    <a:schemeClr val="accent1">
                      <a:satMod val="175000"/>
                      <a:alpha val="40000"/>
                    </a:schemeClr>
                  </a:glow>
                </a:effectLst>
              </a:rPr>
              <a:t>- with malnutrition or with allergies</a:t>
            </a:r>
          </a:p>
          <a:p>
            <a:pPr>
              <a:lnSpc>
                <a:spcPts val="2524"/>
              </a:lnSpc>
              <a:defRPr/>
            </a:pPr>
            <a:r>
              <a:rPr lang="en-US" sz="2000" dirty="0" smtClean="0">
                <a:ln>
                  <a:solidFill>
                    <a:srgbClr val="006600"/>
                  </a:solidFill>
                </a:ln>
                <a:solidFill>
                  <a:srgbClr val="00B050"/>
                </a:solidFill>
                <a:effectLst>
                  <a:glow rad="63500">
                    <a:schemeClr val="accent1">
                      <a:satMod val="175000"/>
                      <a:alpha val="40000"/>
                    </a:schemeClr>
                  </a:glow>
                </a:effectLst>
              </a:rPr>
              <a:t>Dyspeptic diarrhea </a:t>
            </a:r>
            <a:r>
              <a:rPr lang="en-US" sz="2000" dirty="0" smtClean="0">
                <a:ln>
                  <a:solidFill>
                    <a:srgbClr val="006600"/>
                  </a:solidFill>
                </a:ln>
                <a:effectLst>
                  <a:glow rad="63500">
                    <a:schemeClr val="accent1">
                      <a:satMod val="175000"/>
                      <a:alpha val="40000"/>
                    </a:schemeClr>
                  </a:glow>
                </a:effectLst>
              </a:rPr>
              <a:t>- if there is a violation of digestion of food mass due to </a:t>
            </a:r>
            <a:r>
              <a:rPr lang="en-US" sz="2000" dirty="0" err="1" smtClean="0">
                <a:ln>
                  <a:solidFill>
                    <a:srgbClr val="006600"/>
                  </a:solidFill>
                </a:ln>
                <a:effectLst>
                  <a:glow rad="63500">
                    <a:schemeClr val="accent1">
                      <a:satMod val="175000"/>
                      <a:alpha val="40000"/>
                    </a:schemeClr>
                  </a:glow>
                </a:effectLst>
              </a:rPr>
              <a:t>secretory</a:t>
            </a:r>
            <a:r>
              <a:rPr lang="en-US" sz="2000" dirty="0" smtClean="0">
                <a:ln>
                  <a:solidFill>
                    <a:srgbClr val="006600"/>
                  </a:solidFill>
                </a:ln>
                <a:effectLst>
                  <a:glow rad="63500">
                    <a:schemeClr val="accent1">
                      <a:satMod val="175000"/>
                      <a:alpha val="40000"/>
                    </a:schemeClr>
                  </a:glow>
                </a:effectLst>
              </a:rPr>
              <a:t> deficiency of the stomach, pancreas of the liver or insufficient isolation of the small intestine enzymes.</a:t>
            </a:r>
          </a:p>
          <a:p>
            <a:pPr>
              <a:lnSpc>
                <a:spcPts val="2524"/>
              </a:lnSpc>
              <a:defRPr/>
            </a:pPr>
            <a:r>
              <a:rPr lang="en-US" sz="2000" dirty="0" smtClean="0">
                <a:ln>
                  <a:solidFill>
                    <a:srgbClr val="006600"/>
                  </a:solidFill>
                </a:ln>
                <a:solidFill>
                  <a:srgbClr val="00B050"/>
                </a:solidFill>
                <a:effectLst>
                  <a:glow rad="63500">
                    <a:schemeClr val="accent1">
                      <a:satMod val="175000"/>
                      <a:alpha val="40000"/>
                    </a:schemeClr>
                  </a:glow>
                </a:effectLst>
              </a:rPr>
              <a:t>Toxic diarrhea </a:t>
            </a:r>
            <a:r>
              <a:rPr lang="en-US" sz="2000" dirty="0" smtClean="0">
                <a:ln>
                  <a:solidFill>
                    <a:srgbClr val="006600"/>
                  </a:solidFill>
                </a:ln>
                <a:effectLst>
                  <a:glow rad="63500">
                    <a:schemeClr val="accent1">
                      <a:satMod val="175000"/>
                      <a:alpha val="40000"/>
                    </a:schemeClr>
                  </a:glow>
                </a:effectLst>
              </a:rPr>
              <a:t>- with uremia, mercury poisoning, arsenic.</a:t>
            </a:r>
          </a:p>
          <a:p>
            <a:pPr>
              <a:lnSpc>
                <a:spcPts val="2524"/>
              </a:lnSpc>
              <a:defRPr/>
            </a:pPr>
            <a:r>
              <a:rPr lang="en-US" sz="2000" dirty="0" err="1" smtClean="0">
                <a:ln>
                  <a:solidFill>
                    <a:srgbClr val="006600"/>
                  </a:solidFill>
                </a:ln>
                <a:solidFill>
                  <a:srgbClr val="00B050"/>
                </a:solidFill>
                <a:effectLst>
                  <a:glow rad="63500">
                    <a:schemeClr val="accent1">
                      <a:satMod val="175000"/>
                      <a:alpha val="40000"/>
                    </a:schemeClr>
                  </a:glow>
                </a:effectLst>
              </a:rPr>
              <a:t>Medicamentous</a:t>
            </a:r>
            <a:r>
              <a:rPr lang="en-US" sz="2000" dirty="0" smtClean="0">
                <a:ln>
                  <a:solidFill>
                    <a:srgbClr val="006600"/>
                  </a:solidFill>
                </a:ln>
                <a:solidFill>
                  <a:srgbClr val="00B050"/>
                </a:solidFill>
                <a:effectLst>
                  <a:glow rad="63500">
                    <a:schemeClr val="accent1">
                      <a:satMod val="175000"/>
                      <a:alpha val="40000"/>
                    </a:schemeClr>
                  </a:glow>
                </a:effectLst>
              </a:rPr>
              <a:t> diarrhea </a:t>
            </a:r>
            <a:r>
              <a:rPr lang="en-US" sz="2000" dirty="0" smtClean="0">
                <a:ln>
                  <a:solidFill>
                    <a:srgbClr val="006600"/>
                  </a:solidFill>
                </a:ln>
                <a:effectLst>
                  <a:glow rad="63500">
                    <a:schemeClr val="accent1">
                      <a:satMod val="175000"/>
                      <a:alpha val="40000"/>
                    </a:schemeClr>
                  </a:glow>
                </a:effectLst>
              </a:rPr>
              <a:t>- a consequence of suppression of the physiological flora of the intestine, the development of </a:t>
            </a:r>
            <a:r>
              <a:rPr lang="en-US" sz="2000" dirty="0" err="1" smtClean="0">
                <a:ln>
                  <a:solidFill>
                    <a:srgbClr val="006600"/>
                  </a:solidFill>
                </a:ln>
                <a:effectLst>
                  <a:glow rad="63500">
                    <a:schemeClr val="accent1">
                      <a:satMod val="175000"/>
                      <a:alpha val="40000"/>
                    </a:schemeClr>
                  </a:glow>
                </a:effectLst>
              </a:rPr>
              <a:t>dysbiosis</a:t>
            </a:r>
            <a:endParaRPr lang="en-US" sz="2000" dirty="0" smtClean="0">
              <a:ln>
                <a:solidFill>
                  <a:srgbClr val="006600"/>
                </a:solidFill>
              </a:ln>
              <a:effectLst>
                <a:glow rad="63500">
                  <a:schemeClr val="accent1">
                    <a:satMod val="175000"/>
                    <a:alpha val="40000"/>
                  </a:schemeClr>
                </a:glow>
              </a:effectLst>
            </a:endParaRPr>
          </a:p>
          <a:p>
            <a:pPr>
              <a:lnSpc>
                <a:spcPts val="2524"/>
              </a:lnSpc>
              <a:defRPr/>
            </a:pPr>
            <a:r>
              <a:rPr lang="en-US" sz="2000" dirty="0" err="1" smtClean="0">
                <a:ln>
                  <a:solidFill>
                    <a:srgbClr val="006600"/>
                  </a:solidFill>
                </a:ln>
                <a:solidFill>
                  <a:srgbClr val="00B050"/>
                </a:solidFill>
                <a:effectLst>
                  <a:glow rad="63500">
                    <a:schemeClr val="accent1">
                      <a:satMod val="175000"/>
                      <a:alpha val="40000"/>
                    </a:schemeClr>
                  </a:glow>
                </a:effectLst>
              </a:rPr>
              <a:t>Neurogenic</a:t>
            </a:r>
            <a:r>
              <a:rPr lang="en-US" sz="2000" dirty="0" smtClean="0">
                <a:ln>
                  <a:solidFill>
                    <a:srgbClr val="006600"/>
                  </a:solidFill>
                </a:ln>
                <a:solidFill>
                  <a:srgbClr val="00B050"/>
                </a:solidFill>
                <a:effectLst>
                  <a:glow rad="63500">
                    <a:schemeClr val="accent1">
                      <a:satMod val="175000"/>
                      <a:alpha val="40000"/>
                    </a:schemeClr>
                  </a:glow>
                </a:effectLst>
              </a:rPr>
              <a:t> diarrhea </a:t>
            </a:r>
            <a:r>
              <a:rPr lang="en-US" sz="2000" dirty="0" smtClean="0">
                <a:ln>
                  <a:solidFill>
                    <a:srgbClr val="006600"/>
                  </a:solidFill>
                </a:ln>
                <a:effectLst>
                  <a:glow rad="63500">
                    <a:schemeClr val="accent1">
                      <a:satMod val="175000"/>
                      <a:alpha val="40000"/>
                    </a:schemeClr>
                  </a:glow>
                </a:effectLst>
              </a:rPr>
              <a:t>- in violation of nervous regulation of motor activity of the intestine (under the influence of excitement, fear)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Semiotics of bowel diseases</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4426" y="804191"/>
            <a:ext cx="5568853" cy="4610228"/>
          </a:xfrm>
          <a:prstGeom prst="rect">
            <a:avLst/>
          </a:prstGeom>
          <a:blipFill>
            <a:blip r:embed="rId2"/>
            <a:tile tx="0" ty="0" sx="100000" sy="100000" flip="none" algn="tl"/>
          </a:blipFill>
          <a:ln w="9525">
            <a:noFill/>
            <a:miter lim="800000"/>
            <a:headEnd/>
            <a:tailEnd/>
          </a:ln>
          <a:effectLst>
            <a:glow rad="101600">
              <a:srgbClr val="CC0000">
                <a:alpha val="60000"/>
              </a:srgbClr>
            </a:glow>
          </a:effectLst>
        </p:spPr>
        <p:txBody>
          <a:bodyPr lIns="81272" tIns="40636" rIns="81272" bIns="40636" anchor="ctr">
            <a:spAutoFit/>
          </a:bodyPr>
          <a:lstStyle/>
          <a:p>
            <a:pPr indent="95946" eaLnBrk="0" hangingPunct="0">
              <a:lnSpc>
                <a:spcPts val="2200"/>
              </a:lnSpc>
              <a:defRPr/>
            </a:pPr>
            <a:r>
              <a:rPr lang="en-US" sz="2800" b="1" dirty="0" smtClean="0">
                <a:ln>
                  <a:solidFill>
                    <a:schemeClr val="accent6">
                      <a:lumMod val="50000"/>
                    </a:schemeClr>
                  </a:solidFill>
                </a:ln>
                <a:solidFill>
                  <a:srgbClr val="FF0000"/>
                </a:solidFill>
                <a:cs typeface="Times New Roman" pitchFamily="18" charset="0"/>
              </a:rPr>
              <a:t>Constipation (</a:t>
            </a:r>
            <a:r>
              <a:rPr lang="en-US" sz="2800" b="1" dirty="0" err="1" smtClean="0">
                <a:ln>
                  <a:solidFill>
                    <a:schemeClr val="accent6">
                      <a:lumMod val="50000"/>
                    </a:schemeClr>
                  </a:solidFill>
                </a:ln>
                <a:solidFill>
                  <a:srgbClr val="FF0000"/>
                </a:solidFill>
                <a:cs typeface="Times New Roman" pitchFamily="18" charset="0"/>
              </a:rPr>
              <a:t>obstipatio</a:t>
            </a:r>
            <a:r>
              <a:rPr lang="en-US" sz="2800" b="1" dirty="0" smtClean="0">
                <a:ln>
                  <a:solidFill>
                    <a:schemeClr val="accent6">
                      <a:lumMod val="50000"/>
                    </a:schemeClr>
                  </a:solidFill>
                </a:ln>
                <a:solidFill>
                  <a:srgbClr val="FF0000"/>
                </a:solidFill>
                <a:cs typeface="Times New Roman" pitchFamily="18" charset="0"/>
              </a:rPr>
              <a:t>)</a:t>
            </a:r>
          </a:p>
          <a:p>
            <a:pPr indent="95946" eaLnBrk="0" hangingPunct="0">
              <a:lnSpc>
                <a:spcPts val="2200"/>
              </a:lnSpc>
              <a:defRPr/>
            </a:pPr>
            <a:endParaRPr lang="en-US" sz="2500" b="1" dirty="0" smtClean="0">
              <a:ln>
                <a:solidFill>
                  <a:schemeClr val="accent6">
                    <a:lumMod val="50000"/>
                  </a:schemeClr>
                </a:solidFill>
              </a:ln>
              <a:solidFill>
                <a:srgbClr val="7030A0"/>
              </a:solidFill>
              <a:cs typeface="Times New Roman" pitchFamily="18" charset="0"/>
            </a:endParaRP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This term is usually understood as the long-term stool retention in the intestine (more than 48 hours)</a:t>
            </a:r>
          </a:p>
          <a:p>
            <a:pPr indent="95946" eaLnBrk="0" hangingPunct="0">
              <a:lnSpc>
                <a:spcPts val="2200"/>
              </a:lnSpc>
              <a:defRPr/>
            </a:pPr>
            <a:r>
              <a:rPr lang="en-US" sz="2500" b="1" dirty="0" smtClean="0">
                <a:ln>
                  <a:solidFill>
                    <a:schemeClr val="accent6">
                      <a:lumMod val="50000"/>
                    </a:schemeClr>
                  </a:solidFill>
                </a:ln>
                <a:solidFill>
                  <a:srgbClr val="FF0000"/>
                </a:solidFill>
                <a:cs typeface="Times New Roman" pitchFamily="18" charset="0"/>
              </a:rPr>
              <a:t>Constipation may be:</a:t>
            </a: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-organic</a:t>
            </a: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-functional</a:t>
            </a:r>
          </a:p>
          <a:p>
            <a:pPr indent="95946" eaLnBrk="0" hangingPunct="0">
              <a:lnSpc>
                <a:spcPts val="2200"/>
              </a:lnSpc>
              <a:defRPr/>
            </a:pPr>
            <a:r>
              <a:rPr lang="en-US" sz="2500" b="1" i="1" u="sng" dirty="0" smtClean="0">
                <a:ln>
                  <a:solidFill>
                    <a:schemeClr val="accent6">
                      <a:lumMod val="50000"/>
                    </a:schemeClr>
                  </a:solidFill>
                </a:ln>
                <a:solidFill>
                  <a:srgbClr val="FF0000"/>
                </a:solidFill>
                <a:cs typeface="Times New Roman" pitchFamily="18" charset="0"/>
              </a:rPr>
              <a:t>Organic</a:t>
            </a:r>
            <a:r>
              <a:rPr lang="en-US" sz="2500" b="1" dirty="0" smtClean="0">
                <a:ln>
                  <a:solidFill>
                    <a:schemeClr val="accent6">
                      <a:lumMod val="50000"/>
                    </a:schemeClr>
                  </a:solidFill>
                </a:ln>
                <a:solidFill>
                  <a:srgbClr val="7030A0"/>
                </a:solidFill>
                <a:cs typeface="Times New Roman" pitchFamily="18" charset="0"/>
              </a:rPr>
              <a:t> can be caused by narrowing of the bowel</a:t>
            </a:r>
          </a:p>
          <a:p>
            <a:pPr indent="95946" eaLnBrk="0" hangingPunct="0">
              <a:lnSpc>
                <a:spcPts val="2200"/>
              </a:lnSpc>
              <a:defRPr/>
            </a:pPr>
            <a:r>
              <a:rPr lang="en-US" sz="2500" b="1" i="1" u="sng" dirty="0" smtClean="0">
                <a:ln>
                  <a:solidFill>
                    <a:schemeClr val="accent6">
                      <a:lumMod val="50000"/>
                    </a:schemeClr>
                  </a:solidFill>
                </a:ln>
                <a:solidFill>
                  <a:srgbClr val="FF0000"/>
                </a:solidFill>
                <a:cs typeface="Times New Roman" pitchFamily="18" charset="0"/>
              </a:rPr>
              <a:t>Functional</a:t>
            </a:r>
            <a:r>
              <a:rPr lang="en-US" sz="2500" b="1" dirty="0" smtClean="0">
                <a:ln>
                  <a:solidFill>
                    <a:schemeClr val="accent6">
                      <a:lumMod val="50000"/>
                    </a:schemeClr>
                  </a:solidFill>
                </a:ln>
                <a:solidFill>
                  <a:srgbClr val="7030A0"/>
                </a:solidFill>
                <a:cs typeface="Times New Roman" pitchFamily="18" charset="0"/>
              </a:rPr>
              <a:t> may be due to:</a:t>
            </a: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-weakness of the abdominal</a:t>
            </a: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-when eating high-calorie food</a:t>
            </a: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a:t>
            </a:r>
            <a:r>
              <a:rPr lang="en-US" sz="2500" b="1" dirty="0" err="1" smtClean="0">
                <a:ln>
                  <a:solidFill>
                    <a:schemeClr val="accent6">
                      <a:lumMod val="50000"/>
                    </a:schemeClr>
                  </a:solidFill>
                </a:ln>
                <a:solidFill>
                  <a:srgbClr val="7030A0"/>
                </a:solidFill>
                <a:cs typeface="Times New Roman" pitchFamily="18" charset="0"/>
              </a:rPr>
              <a:t>hypodynamia</a:t>
            </a:r>
            <a:endParaRPr lang="en-US" sz="2500" b="1" dirty="0" smtClean="0">
              <a:ln>
                <a:solidFill>
                  <a:schemeClr val="accent6">
                    <a:lumMod val="50000"/>
                  </a:schemeClr>
                </a:solidFill>
              </a:ln>
              <a:solidFill>
                <a:srgbClr val="7030A0"/>
              </a:solidFill>
              <a:cs typeface="Times New Roman" pitchFamily="18" charset="0"/>
            </a:endParaRP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-intoxication</a:t>
            </a: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-CNS damage</a:t>
            </a:r>
            <a:endParaRPr lang="ru-RU" sz="2500" b="1" dirty="0">
              <a:ln>
                <a:solidFill>
                  <a:schemeClr val="accent6">
                    <a:lumMod val="50000"/>
                  </a:schemeClr>
                </a:solidFill>
              </a:ln>
              <a:solidFill>
                <a:srgbClr val="7030A0"/>
              </a:solidFill>
              <a:cs typeface="Times New Roman" pitchFamily="18" charset="0"/>
            </a:endParaRPr>
          </a:p>
        </p:txBody>
      </p:sp>
      <p:pic>
        <p:nvPicPr>
          <p:cNvPr id="26631" name="Picture 4"/>
          <p:cNvPicPr>
            <a:picLocks noChangeAspect="1" noChangeArrowheads="1"/>
          </p:cNvPicPr>
          <p:nvPr/>
        </p:nvPicPr>
        <p:blipFill>
          <a:blip r:embed="rId3"/>
          <a:srcRect/>
          <a:stretch>
            <a:fillRect/>
          </a:stretch>
        </p:blipFill>
        <p:spPr bwMode="auto">
          <a:xfrm>
            <a:off x="6198662" y="772460"/>
            <a:ext cx="2627684" cy="2980508"/>
          </a:xfrm>
          <a:prstGeom prst="rect">
            <a:avLst/>
          </a:prstGeom>
          <a:noFill/>
          <a:ln w="9525">
            <a:solidFill>
              <a:srgbClr val="006600"/>
            </a:solidFill>
            <a:miter lim="800000"/>
            <a:headEnd/>
            <a:tailEnd/>
          </a:ln>
          <a:effectLst>
            <a:glow rad="228600">
              <a:schemeClr val="accent5">
                <a:satMod val="175000"/>
                <a:alpha val="40000"/>
              </a:schemeClr>
            </a:glow>
          </a:effectLst>
          <a:scene3d>
            <a:camera prst="orthographicFront"/>
            <a:lightRig rig="threePt" dir="t"/>
          </a:scene3d>
          <a:sp3d>
            <a:bevelT w="139700" h="139700" prst="divot"/>
          </a:sp3d>
        </p:spPr>
      </p:pic>
      <p:pic>
        <p:nvPicPr>
          <p:cNvPr id="26630" name="Picture 3"/>
          <p:cNvPicPr>
            <a:picLocks noChangeAspect="1" noChangeArrowheads="1"/>
          </p:cNvPicPr>
          <p:nvPr/>
        </p:nvPicPr>
        <p:blipFill>
          <a:blip r:embed="rId4"/>
          <a:srcRect/>
          <a:stretch>
            <a:fillRect/>
          </a:stretch>
        </p:blipFill>
        <p:spPr bwMode="auto">
          <a:xfrm>
            <a:off x="6198662" y="3493793"/>
            <a:ext cx="2627684" cy="3239682"/>
          </a:xfrm>
          <a:prstGeom prst="rect">
            <a:avLst/>
          </a:prstGeom>
          <a:noFill/>
          <a:ln w="9525">
            <a:solidFill>
              <a:srgbClr val="006600"/>
            </a:solidFill>
            <a:miter lim="800000"/>
            <a:headEnd/>
            <a:tailEnd/>
          </a:ln>
          <a:effectLst>
            <a:glow rad="228600">
              <a:schemeClr val="accent5">
                <a:satMod val="175000"/>
                <a:alpha val="40000"/>
              </a:schemeClr>
            </a:glow>
          </a:effectLst>
          <a:scene3d>
            <a:camera prst="orthographicFront"/>
            <a:lightRig rig="threePt" dir="t"/>
          </a:scene3d>
          <a:sp3d>
            <a:bevelT w="139700" h="139700" prst="divot"/>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intestinal examination</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4426" y="772460"/>
            <a:ext cx="8634485" cy="5443085"/>
          </a:xfrm>
          <a:prstGeom prst="rect">
            <a:avLst/>
          </a:prstGeom>
          <a:blipFill>
            <a:blip r:embed="rId2"/>
            <a:tile tx="0" ty="0" sx="100000" sy="100000" flip="none" algn="tl"/>
          </a:blipFill>
          <a:ln w="9525">
            <a:noFill/>
            <a:miter lim="800000"/>
            <a:headEnd/>
            <a:tailEnd/>
          </a:ln>
          <a:effectLst>
            <a:glow rad="101600">
              <a:srgbClr val="CC0000">
                <a:alpha val="60000"/>
              </a:srgbClr>
            </a:glow>
          </a:effectLst>
        </p:spPr>
        <p:txBody>
          <a:bodyPr lIns="81272" tIns="40636" rIns="81272" bIns="40636" anchor="ctr">
            <a:spAutoFit/>
          </a:bodyPr>
          <a:lstStyle/>
          <a:p>
            <a:pPr>
              <a:lnSpc>
                <a:spcPts val="2169"/>
              </a:lnSpc>
              <a:defRPr/>
            </a:pPr>
            <a:r>
              <a:rPr lang="en-US" sz="2400" i="1" dirty="0" smtClean="0">
                <a:ln>
                  <a:solidFill>
                    <a:srgbClr val="006600"/>
                  </a:solidFill>
                </a:ln>
                <a:solidFill>
                  <a:srgbClr val="FF0000"/>
                </a:solidFill>
              </a:rPr>
              <a:t>Inspection (visual) of the oral cavity</a:t>
            </a:r>
          </a:p>
          <a:p>
            <a:pPr>
              <a:lnSpc>
                <a:spcPts val="2169"/>
              </a:lnSpc>
              <a:defRPr/>
            </a:pPr>
            <a:r>
              <a:rPr lang="en-US" sz="2100" dirty="0" smtClean="0">
                <a:ln>
                  <a:solidFill>
                    <a:srgbClr val="006600"/>
                  </a:solidFill>
                </a:ln>
              </a:rPr>
              <a:t>Determine the presence of odor (putrefactive ammonia, apples,</a:t>
            </a:r>
          </a:p>
          <a:p>
            <a:pPr>
              <a:lnSpc>
                <a:spcPts val="2169"/>
              </a:lnSpc>
              <a:defRPr/>
            </a:pPr>
            <a:r>
              <a:rPr lang="en-US" sz="2100" dirty="0" smtClean="0">
                <a:ln>
                  <a:solidFill>
                    <a:srgbClr val="006600"/>
                  </a:solidFill>
                </a:ln>
              </a:rPr>
              <a:t>alcohol, etc.). Determine the condition of the mucosa of</a:t>
            </a:r>
          </a:p>
          <a:p>
            <a:pPr>
              <a:lnSpc>
                <a:spcPts val="2169"/>
              </a:lnSpc>
              <a:defRPr/>
            </a:pPr>
            <a:r>
              <a:rPr lang="en-US" sz="2100" dirty="0" smtClean="0">
                <a:ln>
                  <a:solidFill>
                    <a:srgbClr val="006600"/>
                  </a:solidFill>
                </a:ln>
              </a:rPr>
              <a:t>oral cavity, gums, palate, tonsils, tongue, teeth.</a:t>
            </a:r>
          </a:p>
          <a:p>
            <a:pPr>
              <a:lnSpc>
                <a:spcPts val="2169"/>
              </a:lnSpc>
              <a:defRPr/>
            </a:pPr>
            <a:r>
              <a:rPr lang="en-US" sz="2400" i="1" dirty="0" smtClean="0">
                <a:ln>
                  <a:solidFill>
                    <a:srgbClr val="006600"/>
                  </a:solidFill>
                </a:ln>
                <a:solidFill>
                  <a:srgbClr val="FF0000"/>
                </a:solidFill>
              </a:rPr>
              <a:t>Inspection (visual) of the abdomen</a:t>
            </a:r>
          </a:p>
          <a:p>
            <a:pPr>
              <a:lnSpc>
                <a:spcPts val="2169"/>
              </a:lnSpc>
              <a:defRPr/>
            </a:pPr>
            <a:r>
              <a:rPr lang="en-US" sz="2100" dirty="0" smtClean="0">
                <a:ln>
                  <a:solidFill>
                    <a:srgbClr val="006600"/>
                  </a:solidFill>
                </a:ln>
              </a:rPr>
              <a:t>determine the shape of the abdomen in a standing position,</a:t>
            </a:r>
          </a:p>
          <a:p>
            <a:pPr>
              <a:lnSpc>
                <a:spcPts val="2169"/>
              </a:lnSpc>
              <a:defRPr/>
            </a:pPr>
            <a:r>
              <a:rPr lang="en-US" sz="2100" dirty="0" smtClean="0">
                <a:ln>
                  <a:solidFill>
                    <a:srgbClr val="006600"/>
                  </a:solidFill>
                </a:ln>
              </a:rPr>
              <a:t>determine the shape of the abdomen in the lying position on the back</a:t>
            </a:r>
          </a:p>
          <a:p>
            <a:pPr>
              <a:lnSpc>
                <a:spcPts val="2169"/>
              </a:lnSpc>
              <a:defRPr/>
            </a:pPr>
            <a:r>
              <a:rPr lang="en-US" sz="2100" dirty="0" smtClean="0">
                <a:ln>
                  <a:solidFill>
                    <a:srgbClr val="006600"/>
                  </a:solidFill>
                </a:ln>
              </a:rPr>
              <a:t>(drawn, stuck out)</a:t>
            </a:r>
          </a:p>
          <a:p>
            <a:pPr>
              <a:lnSpc>
                <a:spcPts val="2169"/>
              </a:lnSpc>
              <a:defRPr/>
            </a:pPr>
            <a:r>
              <a:rPr lang="en-US" sz="2100" dirty="0" smtClean="0">
                <a:ln>
                  <a:solidFill>
                    <a:srgbClr val="006600"/>
                  </a:solidFill>
                </a:ln>
              </a:rPr>
              <a:t>to determine the presence or absence of asymmetry in the abdomen</a:t>
            </a:r>
          </a:p>
          <a:p>
            <a:pPr>
              <a:lnSpc>
                <a:spcPts val="2169"/>
              </a:lnSpc>
              <a:defRPr/>
            </a:pPr>
            <a:r>
              <a:rPr lang="en-US" sz="2100" dirty="0" smtClean="0">
                <a:ln>
                  <a:solidFill>
                    <a:srgbClr val="006600"/>
                  </a:solidFill>
                </a:ln>
              </a:rPr>
              <a:t>identify the involvement of the abdomen in the act of breathing</a:t>
            </a:r>
          </a:p>
          <a:p>
            <a:pPr>
              <a:lnSpc>
                <a:spcPts val="2169"/>
              </a:lnSpc>
              <a:defRPr/>
            </a:pPr>
            <a:r>
              <a:rPr lang="en-US" sz="2100" dirty="0" smtClean="0">
                <a:ln>
                  <a:solidFill>
                    <a:srgbClr val="006600"/>
                  </a:solidFill>
                </a:ln>
              </a:rPr>
              <a:t>assess the condition of the skin</a:t>
            </a:r>
          </a:p>
          <a:p>
            <a:pPr>
              <a:lnSpc>
                <a:spcPts val="2169"/>
              </a:lnSpc>
              <a:defRPr/>
            </a:pPr>
            <a:r>
              <a:rPr lang="en-US" sz="2100" dirty="0" smtClean="0">
                <a:ln>
                  <a:solidFill>
                    <a:srgbClr val="006600"/>
                  </a:solidFill>
                </a:ln>
              </a:rPr>
              <a:t>assess the condition of the navel and the presence of a venous vascular pattern.</a:t>
            </a:r>
          </a:p>
          <a:p>
            <a:pPr>
              <a:lnSpc>
                <a:spcPts val="2169"/>
              </a:lnSpc>
              <a:defRPr/>
            </a:pPr>
            <a:r>
              <a:rPr lang="en-US" sz="2400" i="1" dirty="0" smtClean="0">
                <a:ln>
                  <a:solidFill>
                    <a:srgbClr val="006600"/>
                  </a:solidFill>
                </a:ln>
                <a:solidFill>
                  <a:srgbClr val="FF0000"/>
                </a:solidFill>
              </a:rPr>
              <a:t>Superficial palpation of the abdomen</a:t>
            </a:r>
          </a:p>
          <a:p>
            <a:pPr>
              <a:lnSpc>
                <a:spcPts val="2169"/>
              </a:lnSpc>
              <a:defRPr/>
            </a:pPr>
            <a:r>
              <a:rPr lang="en-US" sz="2100" dirty="0" smtClean="0">
                <a:ln>
                  <a:solidFill>
                    <a:srgbClr val="006600"/>
                  </a:solidFill>
                </a:ln>
              </a:rPr>
              <a:t>determine the presence of a common or limited soreness of the abdominal wall</a:t>
            </a:r>
          </a:p>
          <a:p>
            <a:pPr>
              <a:lnSpc>
                <a:spcPts val="2169"/>
              </a:lnSpc>
              <a:defRPr/>
            </a:pPr>
            <a:r>
              <a:rPr lang="en-US" sz="2100" dirty="0" smtClean="0">
                <a:ln>
                  <a:solidFill>
                    <a:srgbClr val="006600"/>
                  </a:solidFill>
                </a:ln>
              </a:rPr>
              <a:t>to reveal the tension of the abdominal wall, the presence of </a:t>
            </a:r>
            <a:r>
              <a:rPr lang="en-US" sz="2100" dirty="0" err="1" smtClean="0">
                <a:ln>
                  <a:solidFill>
                    <a:srgbClr val="006600"/>
                  </a:solidFill>
                </a:ln>
              </a:rPr>
              <a:t>hernial</a:t>
            </a:r>
            <a:r>
              <a:rPr lang="en-US" sz="2100" dirty="0" smtClean="0">
                <a:ln>
                  <a:solidFill>
                    <a:srgbClr val="006600"/>
                  </a:solidFill>
                </a:ln>
              </a:rPr>
              <a:t> protrusions</a:t>
            </a:r>
          </a:p>
          <a:p>
            <a:pPr>
              <a:lnSpc>
                <a:spcPts val="2169"/>
              </a:lnSpc>
              <a:defRPr/>
            </a:pPr>
            <a:r>
              <a:rPr lang="en-US" sz="2100" dirty="0" smtClean="0">
                <a:ln>
                  <a:solidFill>
                    <a:srgbClr val="006600"/>
                  </a:solidFill>
                </a:ln>
              </a:rPr>
              <a:t>to reveal superficially located tumors and enlarged organs (liver, spleen)</a:t>
            </a:r>
          </a:p>
        </p:txBody>
      </p:sp>
      <p:pic>
        <p:nvPicPr>
          <p:cNvPr id="27653" name="Picture 2"/>
          <p:cNvPicPr>
            <a:picLocks noChangeAspect="1" noChangeArrowheads="1"/>
          </p:cNvPicPr>
          <p:nvPr/>
        </p:nvPicPr>
        <p:blipFill>
          <a:blip r:embed="rId3"/>
          <a:srcRect/>
          <a:stretch>
            <a:fillRect/>
          </a:stretch>
        </p:blipFill>
        <p:spPr bwMode="auto">
          <a:xfrm>
            <a:off x="7825996" y="2585968"/>
            <a:ext cx="992674" cy="136065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srcRect/>
          <a:stretch>
            <a:fillRect/>
          </a:stretch>
        </p:blipFill>
        <p:spPr bwMode="auto">
          <a:xfrm>
            <a:off x="5323457" y="642173"/>
            <a:ext cx="3816372" cy="2915694"/>
          </a:xfrm>
          <a:prstGeom prst="rect">
            <a:avLst/>
          </a:prstGeom>
          <a:noFill/>
          <a:ln w="9525">
            <a:noFill/>
            <a:miter lim="800000"/>
            <a:headEnd/>
            <a:tailEnd/>
          </a:ln>
        </p:spPr>
      </p:pic>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intestinal examination</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5090" y="707667"/>
            <a:ext cx="5443725" cy="2903351"/>
          </a:xfrm>
          <a:prstGeom prst="rect">
            <a:avLst/>
          </a:prstGeom>
          <a:blipFill>
            <a:blip r:embed="rId3"/>
            <a:tile tx="0" ty="0" sx="100000" sy="100000" flip="none" algn="tl"/>
          </a:blip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ts val="2169"/>
              </a:lnSpc>
              <a:defRPr/>
            </a:pPr>
            <a:r>
              <a:rPr lang="en-US" sz="2400" dirty="0" smtClean="0">
                <a:ln>
                  <a:solidFill>
                    <a:srgbClr val="006600"/>
                  </a:solidFill>
                </a:ln>
                <a:solidFill>
                  <a:srgbClr val="C00000"/>
                </a:solidFill>
              </a:rPr>
              <a:t>Conditions when performing superficial palpation</a:t>
            </a:r>
          </a:p>
          <a:p>
            <a:pPr>
              <a:lnSpc>
                <a:spcPts val="2169"/>
              </a:lnSpc>
              <a:defRPr/>
            </a:pPr>
            <a:r>
              <a:rPr lang="en-US" sz="2400" dirty="0" smtClean="0">
                <a:ln>
                  <a:solidFill>
                    <a:srgbClr val="006600"/>
                  </a:solidFill>
                </a:ln>
                <a:solidFill>
                  <a:srgbClr val="C00000"/>
                </a:solidFill>
              </a:rPr>
              <a:t>Patient's situation:</a:t>
            </a:r>
          </a:p>
          <a:p>
            <a:pPr>
              <a:lnSpc>
                <a:spcPts val="2169"/>
              </a:lnSpc>
              <a:defRPr/>
            </a:pPr>
            <a:r>
              <a:rPr lang="en-US" sz="2400" dirty="0" smtClean="0">
                <a:ln>
                  <a:solidFill>
                    <a:srgbClr val="006600"/>
                  </a:solidFill>
                </a:ln>
                <a:solidFill>
                  <a:srgbClr val="C00000"/>
                </a:solidFill>
              </a:rPr>
              <a:t>the patient lies on his back in bed with a low headboard</a:t>
            </a:r>
          </a:p>
          <a:p>
            <a:pPr>
              <a:lnSpc>
                <a:spcPts val="2169"/>
              </a:lnSpc>
              <a:defRPr/>
            </a:pPr>
            <a:r>
              <a:rPr lang="en-US" sz="2400" dirty="0" smtClean="0">
                <a:ln>
                  <a:solidFill>
                    <a:srgbClr val="006600"/>
                  </a:solidFill>
                </a:ln>
                <a:solidFill>
                  <a:srgbClr val="C00000"/>
                </a:solidFill>
              </a:rPr>
              <a:t>arms stretched along the trunk</a:t>
            </a:r>
          </a:p>
          <a:p>
            <a:pPr>
              <a:lnSpc>
                <a:spcPts val="2169"/>
              </a:lnSpc>
              <a:defRPr/>
            </a:pPr>
            <a:r>
              <a:rPr lang="en-US" sz="2400" dirty="0" smtClean="0">
                <a:ln>
                  <a:solidFill>
                    <a:srgbClr val="006600"/>
                  </a:solidFill>
                </a:ln>
                <a:solidFill>
                  <a:srgbClr val="C00000"/>
                </a:solidFill>
              </a:rPr>
              <a:t>muscles relaxed</a:t>
            </a:r>
          </a:p>
          <a:p>
            <a:pPr>
              <a:lnSpc>
                <a:spcPts val="2169"/>
              </a:lnSpc>
              <a:defRPr/>
            </a:pPr>
            <a:r>
              <a:rPr lang="en-US" sz="2400" dirty="0" smtClean="0">
                <a:ln>
                  <a:solidFill>
                    <a:srgbClr val="006600"/>
                  </a:solidFill>
                </a:ln>
                <a:solidFill>
                  <a:srgbClr val="C00000"/>
                </a:solidFill>
              </a:rPr>
              <a:t>The position of the doctor: the doctor sits on a chair on the right side of the patient's bed</a:t>
            </a:r>
            <a:endParaRPr lang="ru-RU" sz="2400" dirty="0">
              <a:ln>
                <a:solidFill>
                  <a:srgbClr val="006600"/>
                </a:solidFill>
              </a:ln>
              <a:solidFill>
                <a:srgbClr val="C00000"/>
              </a:solidFill>
            </a:endParaRPr>
          </a:p>
        </p:txBody>
      </p:sp>
      <p:sp>
        <p:nvSpPr>
          <p:cNvPr id="5" name="Прямоугольник 4"/>
          <p:cNvSpPr/>
          <p:nvPr/>
        </p:nvSpPr>
        <p:spPr>
          <a:xfrm>
            <a:off x="255090" y="3299412"/>
            <a:ext cx="8696384" cy="3175861"/>
          </a:xfrm>
          <a:prstGeom prst="rect">
            <a:avLst/>
          </a:prstGeom>
          <a:ln>
            <a:solidFill>
              <a:schemeClr val="accent1"/>
            </a:solidFill>
          </a:ln>
          <a:effectLst>
            <a:glow rad="139700">
              <a:schemeClr val="accent5">
                <a:satMod val="175000"/>
                <a:alpha val="40000"/>
              </a:schemeClr>
            </a:glow>
          </a:effectLst>
          <a:scene3d>
            <a:camera prst="orthographicFront"/>
            <a:lightRig rig="threePt" dir="t"/>
          </a:scene3d>
          <a:sp3d>
            <a:bevelT/>
          </a:sp3d>
        </p:spPr>
        <p:txBody>
          <a:bodyPr lIns="81272" tIns="40636" rIns="81272" bIns="40636">
            <a:spAutoFit/>
          </a:bodyPr>
          <a:lstStyle/>
          <a:p>
            <a:pPr>
              <a:lnSpc>
                <a:spcPts val="2169"/>
              </a:lnSpc>
              <a:defRPr/>
            </a:pPr>
            <a:r>
              <a:rPr lang="en-US" dirty="0" smtClean="0">
                <a:ln>
                  <a:solidFill>
                    <a:srgbClr val="006600"/>
                  </a:solidFill>
                </a:ln>
                <a:solidFill>
                  <a:srgbClr val="FF0000"/>
                </a:solidFill>
              </a:rPr>
              <a:t>Course of the study: </a:t>
            </a:r>
            <a:r>
              <a:rPr lang="en-US" dirty="0" smtClean="0">
                <a:ln>
                  <a:solidFill>
                    <a:srgbClr val="006600"/>
                  </a:solidFill>
                </a:ln>
                <a:solidFill>
                  <a:srgbClr val="C00000"/>
                </a:solidFill>
              </a:rPr>
              <a:t>palpation begins with the left </a:t>
            </a:r>
            <a:r>
              <a:rPr lang="en-US" dirty="0" err="1" smtClean="0">
                <a:ln>
                  <a:solidFill>
                    <a:srgbClr val="006600"/>
                  </a:solidFill>
                </a:ln>
                <a:solidFill>
                  <a:srgbClr val="C00000"/>
                </a:solidFill>
              </a:rPr>
              <a:t>ileal</a:t>
            </a:r>
            <a:r>
              <a:rPr lang="en-US" dirty="0" smtClean="0">
                <a:ln>
                  <a:solidFill>
                    <a:srgbClr val="006600"/>
                  </a:solidFill>
                </a:ln>
                <a:solidFill>
                  <a:srgbClr val="C00000"/>
                </a:solidFill>
              </a:rPr>
              <a:t> region. The right hand is laid flat on the left </a:t>
            </a:r>
            <a:r>
              <a:rPr lang="en-US" dirty="0" err="1" smtClean="0">
                <a:ln>
                  <a:solidFill>
                    <a:srgbClr val="006600"/>
                  </a:solidFill>
                </a:ln>
                <a:solidFill>
                  <a:srgbClr val="C00000"/>
                </a:solidFill>
              </a:rPr>
              <a:t>ileal</a:t>
            </a:r>
            <a:r>
              <a:rPr lang="en-US" dirty="0" smtClean="0">
                <a:ln>
                  <a:solidFill>
                    <a:srgbClr val="006600"/>
                  </a:solidFill>
                </a:ln>
                <a:solidFill>
                  <a:srgbClr val="C00000"/>
                </a:solidFill>
              </a:rPr>
              <a:t> region and weakly pressed with fingers on the abdominal wall.</a:t>
            </a:r>
          </a:p>
          <a:p>
            <a:pPr>
              <a:lnSpc>
                <a:spcPts val="2169"/>
              </a:lnSpc>
              <a:defRPr/>
            </a:pPr>
            <a:r>
              <a:rPr lang="en-US" dirty="0" smtClean="0">
                <a:ln>
                  <a:solidFill>
                    <a:srgbClr val="006600"/>
                  </a:solidFill>
                </a:ln>
                <a:solidFill>
                  <a:srgbClr val="C00000"/>
                </a:solidFill>
              </a:rPr>
              <a:t>Then the hand is transferred to the symmetrical section of the opposite side and the pressure is applied with the same force. After that the doctor passes to the palpation of the </a:t>
            </a:r>
            <a:r>
              <a:rPr lang="en-US" dirty="0" err="1" smtClean="0">
                <a:ln>
                  <a:solidFill>
                    <a:srgbClr val="006600"/>
                  </a:solidFill>
                </a:ln>
                <a:solidFill>
                  <a:srgbClr val="C00000"/>
                </a:solidFill>
              </a:rPr>
              <a:t>suprapubic</a:t>
            </a:r>
            <a:r>
              <a:rPr lang="en-US" dirty="0" smtClean="0">
                <a:ln>
                  <a:solidFill>
                    <a:srgbClr val="006600"/>
                  </a:solidFill>
                </a:ln>
                <a:solidFill>
                  <a:srgbClr val="C00000"/>
                </a:solidFill>
              </a:rPr>
              <a:t> region.</a:t>
            </a:r>
          </a:p>
          <a:p>
            <a:pPr>
              <a:lnSpc>
                <a:spcPts val="2169"/>
              </a:lnSpc>
              <a:defRPr/>
            </a:pPr>
            <a:r>
              <a:rPr lang="en-US" dirty="0" smtClean="0">
                <a:ln>
                  <a:solidFill>
                    <a:srgbClr val="006600"/>
                  </a:solidFill>
                </a:ln>
                <a:solidFill>
                  <a:srgbClr val="C00000"/>
                </a:solidFill>
              </a:rPr>
              <a:t>The middle section of the abdomen is palpated with the left, then the right lateral area, finally in the umbilical region.</a:t>
            </a:r>
          </a:p>
          <a:p>
            <a:pPr>
              <a:lnSpc>
                <a:spcPts val="2169"/>
              </a:lnSpc>
              <a:defRPr/>
            </a:pPr>
            <a:r>
              <a:rPr lang="en-US" dirty="0" smtClean="0">
                <a:ln>
                  <a:solidFill>
                    <a:srgbClr val="006600"/>
                  </a:solidFill>
                </a:ln>
                <a:solidFill>
                  <a:srgbClr val="C00000"/>
                </a:solidFill>
              </a:rPr>
              <a:t>The upper abdomen is palpated from the left </a:t>
            </a:r>
            <a:r>
              <a:rPr lang="en-US" dirty="0" err="1" smtClean="0">
                <a:ln>
                  <a:solidFill>
                    <a:srgbClr val="006600"/>
                  </a:solidFill>
                </a:ln>
                <a:solidFill>
                  <a:srgbClr val="C00000"/>
                </a:solidFill>
              </a:rPr>
              <a:t>hypochondrium</a:t>
            </a:r>
            <a:r>
              <a:rPr lang="en-US" dirty="0" smtClean="0">
                <a:ln>
                  <a:solidFill>
                    <a:srgbClr val="006600"/>
                  </a:solidFill>
                </a:ln>
                <a:solidFill>
                  <a:srgbClr val="C00000"/>
                </a:solidFill>
              </a:rPr>
              <a:t>, then the right </a:t>
            </a:r>
            <a:r>
              <a:rPr lang="en-US" dirty="0" err="1" smtClean="0">
                <a:ln>
                  <a:solidFill>
                    <a:srgbClr val="006600"/>
                  </a:solidFill>
                </a:ln>
                <a:solidFill>
                  <a:srgbClr val="C00000"/>
                </a:solidFill>
              </a:rPr>
              <a:t>hypochondrium</a:t>
            </a:r>
            <a:r>
              <a:rPr lang="en-US" dirty="0" smtClean="0">
                <a:ln>
                  <a:solidFill>
                    <a:srgbClr val="006600"/>
                  </a:solidFill>
                </a:ln>
                <a:solidFill>
                  <a:srgbClr val="C00000"/>
                </a:solidFill>
              </a:rPr>
              <a:t> and the actual </a:t>
            </a:r>
            <a:r>
              <a:rPr lang="en-US" dirty="0" err="1" smtClean="0">
                <a:ln>
                  <a:solidFill>
                    <a:srgbClr val="006600"/>
                  </a:solidFill>
                </a:ln>
                <a:solidFill>
                  <a:srgbClr val="C00000"/>
                </a:solidFill>
              </a:rPr>
              <a:t>epigastric</a:t>
            </a:r>
            <a:r>
              <a:rPr lang="en-US" dirty="0" smtClean="0">
                <a:ln>
                  <a:solidFill>
                    <a:srgbClr val="006600"/>
                  </a:solidFill>
                </a:ln>
                <a:solidFill>
                  <a:srgbClr val="C00000"/>
                </a:solidFill>
              </a:rPr>
              <a:t> region.</a:t>
            </a:r>
          </a:p>
          <a:p>
            <a:pPr>
              <a:lnSpc>
                <a:spcPts val="2169"/>
              </a:lnSpc>
              <a:defRPr/>
            </a:pPr>
            <a:r>
              <a:rPr lang="en-US" dirty="0" smtClean="0">
                <a:ln>
                  <a:solidFill>
                    <a:srgbClr val="006600"/>
                  </a:solidFill>
                </a:ln>
                <a:solidFill>
                  <a:srgbClr val="C00000"/>
                </a:solidFill>
              </a:rPr>
              <a:t>Surface palpation ends with the definition of </a:t>
            </a:r>
            <a:r>
              <a:rPr lang="en-US" dirty="0" err="1" smtClean="0">
                <a:ln>
                  <a:solidFill>
                    <a:srgbClr val="006600"/>
                  </a:solidFill>
                </a:ln>
                <a:solidFill>
                  <a:srgbClr val="C00000"/>
                </a:solidFill>
              </a:rPr>
              <a:t>hernial</a:t>
            </a:r>
            <a:r>
              <a:rPr lang="en-US" dirty="0" smtClean="0">
                <a:ln>
                  <a:solidFill>
                    <a:srgbClr val="006600"/>
                  </a:solidFill>
                </a:ln>
                <a:solidFill>
                  <a:srgbClr val="C00000"/>
                </a:solidFill>
              </a:rPr>
              <a:t> protrusions along the white line of the abdomen, in the navel, the inguinal regions</a:t>
            </a:r>
            <a:r>
              <a:rPr lang="ru-RU" dirty="0" smtClean="0">
                <a:ln>
                  <a:solidFill>
                    <a:srgbClr val="006600"/>
                  </a:solidFill>
                </a:ln>
                <a:solidFill>
                  <a:srgbClr val="C00000"/>
                </a:solidFill>
              </a:rPr>
              <a:t>.</a:t>
            </a:r>
            <a:endParaRPr lang="ru-RU" dirty="0">
              <a:ln>
                <a:solidFill>
                  <a:srgbClr val="006600"/>
                </a:solidFill>
              </a:ln>
              <a:solidFill>
                <a:srgbClr val="C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srcRect/>
          <a:stretch>
            <a:fillRect/>
          </a:stretch>
        </p:blipFill>
        <p:spPr bwMode="auto">
          <a:xfrm>
            <a:off x="6073534" y="3260553"/>
            <a:ext cx="2877940" cy="2436224"/>
          </a:xfrm>
          <a:prstGeom prst="rect">
            <a:avLst/>
          </a:prstGeom>
          <a:solidFill>
            <a:schemeClr val="accent2"/>
          </a:solidFill>
          <a:ln w="9525">
            <a:solidFill>
              <a:srgbClr val="7030A0"/>
            </a:solidFill>
            <a:miter lim="800000"/>
            <a:headEnd/>
            <a:tailEnd/>
          </a:ln>
          <a:effectLst>
            <a:glow rad="228600">
              <a:schemeClr val="accent2">
                <a:satMod val="175000"/>
                <a:alpha val="40000"/>
              </a:schemeClr>
            </a:glow>
          </a:effectLst>
          <a:scene3d>
            <a:camera prst="orthographicFront"/>
            <a:lightRig rig="threePt" dir="t"/>
          </a:scene3d>
          <a:sp3d>
            <a:bevelT w="139700" h="139700" prst="divot"/>
          </a:sp3d>
        </p:spPr>
      </p:pic>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GIT research</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192526" y="707667"/>
            <a:ext cx="5818444" cy="5754772"/>
          </a:xfrm>
          <a:prstGeom prst="rect">
            <a:avLst/>
          </a:prstGeom>
          <a:blipFill>
            <a:blip r:embed="rId3"/>
            <a:tile tx="0" ty="0" sx="100000" sy="100000" flip="none" algn="tl"/>
          </a:blipFill>
          <a:ln w="9525">
            <a:noFill/>
            <a:miter lim="800000"/>
            <a:headEnd/>
            <a:tailEnd/>
          </a:ln>
          <a:effectLst>
            <a:glow rad="101600">
              <a:srgbClr val="CC0000">
                <a:alpha val="60000"/>
              </a:srgbClr>
            </a:glow>
          </a:effectLst>
        </p:spPr>
        <p:txBody>
          <a:bodyPr lIns="81272" tIns="40636" rIns="81272" bIns="40636" anchor="ctr">
            <a:spAutoFit/>
          </a:bodyPr>
          <a:lstStyle/>
          <a:p>
            <a:pPr>
              <a:lnSpc>
                <a:spcPct val="70000"/>
              </a:lnSpc>
              <a:defRPr/>
            </a:pPr>
            <a:r>
              <a:rPr lang="en-US" sz="2500" dirty="0" smtClean="0">
                <a:ln>
                  <a:solidFill>
                    <a:srgbClr val="006600"/>
                  </a:solidFill>
                </a:ln>
                <a:solidFill>
                  <a:srgbClr val="FF0000"/>
                </a:solidFill>
              </a:rPr>
              <a:t>Methodical, deep, sliding palpation of the abdomen according to the method of </a:t>
            </a:r>
            <a:r>
              <a:rPr lang="en-US" sz="2500" dirty="0" err="1" smtClean="0">
                <a:ln>
                  <a:solidFill>
                    <a:srgbClr val="006600"/>
                  </a:solidFill>
                </a:ln>
                <a:solidFill>
                  <a:srgbClr val="FF0000"/>
                </a:solidFill>
              </a:rPr>
              <a:t>Obraztsov-Strazhesko</a:t>
            </a:r>
            <a:endParaRPr lang="en-US" sz="2500" dirty="0" smtClean="0">
              <a:ln>
                <a:solidFill>
                  <a:srgbClr val="006600"/>
                </a:solidFill>
              </a:ln>
              <a:solidFill>
                <a:srgbClr val="FF0000"/>
              </a:solidFill>
            </a:endParaRPr>
          </a:p>
          <a:p>
            <a:pPr>
              <a:lnSpc>
                <a:spcPct val="70000"/>
              </a:lnSpc>
              <a:defRPr/>
            </a:pPr>
            <a:r>
              <a:rPr lang="en-US" sz="2500" dirty="0" smtClean="0">
                <a:ln>
                  <a:solidFill>
                    <a:srgbClr val="006600"/>
                  </a:solidFill>
                </a:ln>
                <a:solidFill>
                  <a:srgbClr val="0000FF"/>
                </a:solidFill>
              </a:rPr>
              <a:t>Rules of deep, palpation:</a:t>
            </a:r>
          </a:p>
          <a:p>
            <a:pPr>
              <a:lnSpc>
                <a:spcPct val="70000"/>
              </a:lnSpc>
              <a:defRPr/>
            </a:pPr>
            <a:r>
              <a:rPr lang="en-US" sz="2500" dirty="0" smtClean="0">
                <a:ln>
                  <a:solidFill>
                    <a:srgbClr val="006600"/>
                  </a:solidFill>
                </a:ln>
                <a:solidFill>
                  <a:srgbClr val="006600"/>
                </a:solidFill>
              </a:rPr>
              <a:t>1. Slightly bent fingers of the right hand are installed parallel to the length of the palpable organ</a:t>
            </a:r>
          </a:p>
          <a:p>
            <a:pPr>
              <a:lnSpc>
                <a:spcPct val="70000"/>
              </a:lnSpc>
              <a:defRPr/>
            </a:pPr>
            <a:r>
              <a:rPr lang="en-US" sz="2500" dirty="0" smtClean="0">
                <a:ln>
                  <a:solidFill>
                    <a:srgbClr val="006600"/>
                  </a:solidFill>
                </a:ln>
                <a:solidFill>
                  <a:srgbClr val="006600"/>
                </a:solidFill>
              </a:rPr>
              <a:t>3. Gradually immerse the fingers of the right hand during the exhalation of the patient deep into the abdominal cavity to the back wall</a:t>
            </a:r>
          </a:p>
          <a:p>
            <a:pPr>
              <a:lnSpc>
                <a:spcPct val="70000"/>
              </a:lnSpc>
              <a:defRPr/>
            </a:pPr>
            <a:r>
              <a:rPr lang="en-US" sz="2500" dirty="0" smtClean="0">
                <a:ln>
                  <a:solidFill>
                    <a:srgbClr val="006600"/>
                  </a:solidFill>
                </a:ln>
                <a:solidFill>
                  <a:srgbClr val="006600"/>
                </a:solidFill>
              </a:rPr>
              <a:t>4. Sliding movements do not produce on the skin, but with it</a:t>
            </a:r>
          </a:p>
          <a:p>
            <a:pPr>
              <a:lnSpc>
                <a:spcPct val="70000"/>
              </a:lnSpc>
              <a:defRPr/>
            </a:pPr>
            <a:r>
              <a:rPr lang="en-US" sz="2500" dirty="0" smtClean="0">
                <a:ln>
                  <a:solidFill>
                    <a:srgbClr val="006600"/>
                  </a:solidFill>
                </a:ln>
                <a:solidFill>
                  <a:srgbClr val="0000FF"/>
                </a:solidFill>
              </a:rPr>
              <a:t>Sequence of deep palpation:</a:t>
            </a:r>
          </a:p>
          <a:p>
            <a:pPr>
              <a:lnSpc>
                <a:spcPct val="70000"/>
              </a:lnSpc>
              <a:defRPr/>
            </a:pPr>
            <a:r>
              <a:rPr lang="en-US" sz="2500" dirty="0" smtClean="0">
                <a:ln>
                  <a:solidFill>
                    <a:srgbClr val="006600"/>
                  </a:solidFill>
                </a:ln>
                <a:solidFill>
                  <a:srgbClr val="006600"/>
                </a:solidFill>
              </a:rPr>
              <a:t>sigmoid colon</a:t>
            </a:r>
          </a:p>
          <a:p>
            <a:pPr>
              <a:lnSpc>
                <a:spcPct val="70000"/>
              </a:lnSpc>
              <a:defRPr/>
            </a:pPr>
            <a:r>
              <a:rPr lang="en-US" sz="2500" dirty="0" err="1" smtClean="0">
                <a:ln>
                  <a:solidFill>
                    <a:srgbClr val="006600"/>
                  </a:solidFill>
                </a:ln>
                <a:solidFill>
                  <a:srgbClr val="006600"/>
                </a:solidFill>
              </a:rPr>
              <a:t>cecum</a:t>
            </a:r>
            <a:endParaRPr lang="en-US" sz="2500" dirty="0" smtClean="0">
              <a:ln>
                <a:solidFill>
                  <a:srgbClr val="006600"/>
                </a:solidFill>
              </a:ln>
              <a:solidFill>
                <a:srgbClr val="006600"/>
              </a:solidFill>
            </a:endParaRPr>
          </a:p>
          <a:p>
            <a:pPr>
              <a:lnSpc>
                <a:spcPct val="70000"/>
              </a:lnSpc>
              <a:defRPr/>
            </a:pPr>
            <a:r>
              <a:rPr lang="en-US" sz="2500" dirty="0" smtClean="0">
                <a:ln>
                  <a:solidFill>
                    <a:srgbClr val="006600"/>
                  </a:solidFill>
                </a:ln>
                <a:solidFill>
                  <a:srgbClr val="006600"/>
                </a:solidFill>
              </a:rPr>
              <a:t>transverse colon</a:t>
            </a:r>
          </a:p>
          <a:p>
            <a:pPr>
              <a:lnSpc>
                <a:spcPct val="70000"/>
              </a:lnSpc>
              <a:defRPr/>
            </a:pPr>
            <a:r>
              <a:rPr lang="en-US" sz="2500" dirty="0" smtClean="0">
                <a:ln>
                  <a:solidFill>
                    <a:srgbClr val="006600"/>
                  </a:solidFill>
                </a:ln>
                <a:solidFill>
                  <a:srgbClr val="006600"/>
                </a:solidFill>
              </a:rPr>
              <a:t>ascending and descending parts of the colon</a:t>
            </a:r>
          </a:p>
          <a:p>
            <a:pPr>
              <a:lnSpc>
                <a:spcPct val="70000"/>
              </a:lnSpc>
              <a:defRPr/>
            </a:pPr>
            <a:r>
              <a:rPr lang="en-US" sz="2500" dirty="0" smtClean="0">
                <a:ln>
                  <a:solidFill>
                    <a:srgbClr val="006600"/>
                  </a:solidFill>
                </a:ln>
                <a:solidFill>
                  <a:srgbClr val="006600"/>
                </a:solidFill>
              </a:rPr>
              <a:t>great curvature of the stomach and pylorus</a:t>
            </a:r>
          </a:p>
          <a:p>
            <a:pPr>
              <a:lnSpc>
                <a:spcPct val="70000"/>
              </a:lnSpc>
              <a:defRPr/>
            </a:pPr>
            <a:r>
              <a:rPr lang="en-US" sz="2500" dirty="0" smtClean="0">
                <a:ln>
                  <a:solidFill>
                    <a:srgbClr val="006600"/>
                  </a:solidFill>
                </a:ln>
                <a:solidFill>
                  <a:srgbClr val="006600"/>
                </a:solidFill>
              </a:rPr>
              <a:t>liver, spleen</a:t>
            </a:r>
            <a:endParaRPr lang="ru-RU" sz="2500" dirty="0">
              <a:ln>
                <a:solidFill>
                  <a:srgbClr val="006600"/>
                </a:solidFill>
              </a:ln>
              <a:solidFill>
                <a:srgbClr val="006600"/>
              </a:solidFill>
            </a:endParaRPr>
          </a:p>
        </p:txBody>
      </p:sp>
      <p:pic>
        <p:nvPicPr>
          <p:cNvPr id="41987" name="Picture 3"/>
          <p:cNvPicPr>
            <a:picLocks noChangeAspect="1" noChangeArrowheads="1"/>
          </p:cNvPicPr>
          <p:nvPr/>
        </p:nvPicPr>
        <p:blipFill>
          <a:blip r:embed="rId4"/>
          <a:srcRect/>
          <a:stretch>
            <a:fillRect/>
          </a:stretch>
        </p:blipFill>
        <p:spPr bwMode="auto">
          <a:xfrm>
            <a:off x="6136098" y="707666"/>
            <a:ext cx="2794503" cy="2073382"/>
          </a:xfrm>
          <a:prstGeom prst="rect">
            <a:avLst/>
          </a:prstGeom>
          <a:solidFill>
            <a:schemeClr val="accent2"/>
          </a:solidFill>
          <a:ln w="9525">
            <a:solidFill>
              <a:srgbClr val="7030A0"/>
            </a:solidFill>
            <a:miter lim="800000"/>
            <a:headEnd/>
            <a:tailEnd/>
          </a:ln>
          <a:effectLst>
            <a:glow rad="228600">
              <a:schemeClr val="accent2">
                <a:satMod val="175000"/>
                <a:alpha val="40000"/>
              </a:schemeClr>
            </a:glow>
          </a:effectLst>
          <a:scene3d>
            <a:camera prst="orthographicFront"/>
            <a:lightRig rig="threePt" dir="t"/>
          </a:scene3d>
          <a:sp3d>
            <a:bevelT w="139700" h="139700" prst="divot"/>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Instrumental methods</a:t>
            </a:r>
          </a:p>
          <a:p>
            <a:pPr algn="r" defTabSz="980527">
              <a:lnSpc>
                <a:spcPct val="85000"/>
              </a:lnSpc>
              <a:defRPr/>
            </a:pPr>
            <a:r>
              <a:rPr lang="en-US" sz="3600" b="1" dirty="0" smtClean="0">
                <a:ln>
                  <a:solidFill>
                    <a:srgbClr val="993300"/>
                  </a:solidFill>
                </a:ln>
                <a:solidFill>
                  <a:srgbClr val="0000CC"/>
                </a:solidFill>
                <a:latin typeface="Arial" pitchFamily="34" charset="0"/>
              </a:rPr>
              <a:t>of GIT research</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5090" y="902047"/>
            <a:ext cx="6256391" cy="4946859"/>
          </a:xfrm>
          <a:prstGeom prst="rect">
            <a:avLst/>
          </a:prstGeom>
          <a:gradFill flip="none" rotWithShape="1">
            <a:gsLst>
              <a:gs pos="0">
                <a:srgbClr val="CCECFF"/>
              </a:gs>
              <a:gs pos="50000">
                <a:schemeClr val="accent1">
                  <a:tint val="44500"/>
                  <a:satMod val="160000"/>
                </a:schemeClr>
              </a:gs>
              <a:gs pos="100000">
                <a:schemeClr val="accent1">
                  <a:tint val="23500"/>
                  <a:satMod val="160000"/>
                </a:schemeClr>
              </a:gs>
            </a:gsLst>
            <a:lin ang="18900000" scaled="1"/>
            <a:tileRect/>
          </a:gradFill>
          <a:ln w="9525">
            <a:noFill/>
            <a:miter lim="800000"/>
            <a:headEnd/>
            <a:tailEnd/>
          </a:ln>
          <a:effectLst>
            <a:glow rad="101600">
              <a:srgbClr val="CC0000">
                <a:alpha val="60000"/>
              </a:srgbClr>
            </a:glow>
          </a:effectLst>
        </p:spPr>
        <p:txBody>
          <a:bodyPr lIns="81272" tIns="40636" rIns="81272" bIns="40636" anchor="ctr">
            <a:spAutoFit/>
          </a:bodyPr>
          <a:lstStyle/>
          <a:p>
            <a:pPr>
              <a:lnSpc>
                <a:spcPct val="70000"/>
              </a:lnSpc>
              <a:defRPr/>
            </a:pPr>
            <a:r>
              <a:rPr lang="en-US" sz="2500" b="1" i="1" dirty="0" smtClean="0">
                <a:ln>
                  <a:solidFill>
                    <a:srgbClr val="C00000"/>
                  </a:solidFill>
                </a:ln>
                <a:solidFill>
                  <a:srgbClr val="C00000"/>
                </a:solidFill>
              </a:rPr>
              <a:t>Endoscopic examination of the gastrointestinal tract.</a:t>
            </a:r>
          </a:p>
          <a:p>
            <a:pPr>
              <a:lnSpc>
                <a:spcPct val="70000"/>
              </a:lnSpc>
              <a:defRPr/>
            </a:pPr>
            <a:r>
              <a:rPr lang="en-US" sz="2500" b="1" i="1" dirty="0" smtClean="0">
                <a:ln>
                  <a:solidFill>
                    <a:srgbClr val="C00000"/>
                  </a:solidFill>
                </a:ln>
                <a:solidFill>
                  <a:srgbClr val="C00000"/>
                </a:solidFill>
              </a:rPr>
              <a:t>Endoscopy </a:t>
            </a:r>
            <a:r>
              <a:rPr lang="en-US" sz="2500" b="1" dirty="0" smtClean="0">
                <a:ln>
                  <a:solidFill>
                    <a:srgbClr val="C00000"/>
                  </a:solidFill>
                </a:ln>
                <a:solidFill>
                  <a:srgbClr val="0000FF"/>
                </a:solidFill>
              </a:rPr>
              <a:t>is a direct examination of the internal surface of the cavity or tubular organs (esophagus, stomach, duodenum, large intestine) with the help of special instruments - endoscopes</a:t>
            </a:r>
          </a:p>
          <a:p>
            <a:pPr>
              <a:lnSpc>
                <a:spcPct val="70000"/>
              </a:lnSpc>
              <a:defRPr/>
            </a:pPr>
            <a:endParaRPr lang="en-US" sz="2500" b="1" i="1" dirty="0" smtClean="0">
              <a:ln>
                <a:solidFill>
                  <a:srgbClr val="C00000"/>
                </a:solidFill>
              </a:ln>
              <a:solidFill>
                <a:srgbClr val="C00000"/>
              </a:solidFill>
            </a:endParaRPr>
          </a:p>
          <a:p>
            <a:pPr>
              <a:lnSpc>
                <a:spcPct val="70000"/>
              </a:lnSpc>
              <a:defRPr/>
            </a:pPr>
            <a:r>
              <a:rPr lang="en-US" sz="2500" b="1" i="1" dirty="0" smtClean="0">
                <a:ln>
                  <a:solidFill>
                    <a:srgbClr val="C00000"/>
                  </a:solidFill>
                </a:ln>
                <a:solidFill>
                  <a:srgbClr val="C00000"/>
                </a:solidFill>
              </a:rPr>
              <a:t>Endoscopy is used for:</a:t>
            </a:r>
          </a:p>
          <a:p>
            <a:pPr>
              <a:lnSpc>
                <a:spcPct val="70000"/>
              </a:lnSpc>
              <a:defRPr/>
            </a:pPr>
            <a:r>
              <a:rPr lang="en-US" sz="2500" b="1" dirty="0" smtClean="0">
                <a:ln>
                  <a:solidFill>
                    <a:srgbClr val="C00000"/>
                  </a:solidFill>
                </a:ln>
                <a:solidFill>
                  <a:srgbClr val="0000FF"/>
                </a:solidFill>
              </a:rPr>
              <a:t>research of the esophagus (</a:t>
            </a:r>
            <a:r>
              <a:rPr lang="en-US" sz="2500" b="1" dirty="0" err="1" smtClean="0">
                <a:ln>
                  <a:solidFill>
                    <a:srgbClr val="C00000"/>
                  </a:solidFill>
                </a:ln>
                <a:solidFill>
                  <a:srgbClr val="0000FF"/>
                </a:solidFill>
              </a:rPr>
              <a:t>esophagoscopy</a:t>
            </a:r>
            <a:r>
              <a:rPr lang="en-US" sz="2500" b="1" dirty="0" smtClean="0">
                <a:ln>
                  <a:solidFill>
                    <a:srgbClr val="C00000"/>
                  </a:solidFill>
                </a:ln>
                <a:solidFill>
                  <a:srgbClr val="0000FF"/>
                </a:solidFill>
              </a:rPr>
              <a:t>)</a:t>
            </a:r>
          </a:p>
          <a:p>
            <a:pPr>
              <a:lnSpc>
                <a:spcPct val="70000"/>
              </a:lnSpc>
              <a:defRPr/>
            </a:pPr>
            <a:r>
              <a:rPr lang="en-US" sz="2500" b="1" dirty="0" smtClean="0">
                <a:ln>
                  <a:solidFill>
                    <a:srgbClr val="C00000"/>
                  </a:solidFill>
                </a:ln>
                <a:solidFill>
                  <a:srgbClr val="0000FF"/>
                </a:solidFill>
              </a:rPr>
              <a:t>stomach (</a:t>
            </a:r>
            <a:r>
              <a:rPr lang="en-US" sz="2500" b="1" dirty="0" err="1" smtClean="0">
                <a:ln>
                  <a:solidFill>
                    <a:srgbClr val="C00000"/>
                  </a:solidFill>
                </a:ln>
                <a:solidFill>
                  <a:srgbClr val="0000FF"/>
                </a:solidFill>
              </a:rPr>
              <a:t>gastroscopy</a:t>
            </a:r>
            <a:r>
              <a:rPr lang="en-US" sz="2500" b="1" dirty="0" smtClean="0">
                <a:ln>
                  <a:solidFill>
                    <a:srgbClr val="C00000"/>
                  </a:solidFill>
                </a:ln>
                <a:solidFill>
                  <a:srgbClr val="0000FF"/>
                </a:solidFill>
              </a:rPr>
              <a:t>)</a:t>
            </a:r>
          </a:p>
          <a:p>
            <a:pPr>
              <a:lnSpc>
                <a:spcPct val="70000"/>
              </a:lnSpc>
              <a:defRPr/>
            </a:pPr>
            <a:r>
              <a:rPr lang="en-US" sz="2500" b="1" dirty="0" smtClean="0">
                <a:ln>
                  <a:solidFill>
                    <a:srgbClr val="C00000"/>
                  </a:solidFill>
                </a:ln>
                <a:solidFill>
                  <a:srgbClr val="0000FF"/>
                </a:solidFill>
              </a:rPr>
              <a:t>12 duodenal ulcer (</a:t>
            </a:r>
            <a:r>
              <a:rPr lang="en-US" sz="2500" b="1" dirty="0" err="1" smtClean="0">
                <a:ln>
                  <a:solidFill>
                    <a:srgbClr val="C00000"/>
                  </a:solidFill>
                </a:ln>
                <a:solidFill>
                  <a:srgbClr val="0000FF"/>
                </a:solidFill>
              </a:rPr>
              <a:t>duodenoscopy</a:t>
            </a:r>
            <a:r>
              <a:rPr lang="en-US" sz="2500" b="1" dirty="0" smtClean="0">
                <a:ln>
                  <a:solidFill>
                    <a:srgbClr val="C00000"/>
                  </a:solidFill>
                </a:ln>
                <a:solidFill>
                  <a:srgbClr val="0000FF"/>
                </a:solidFill>
              </a:rPr>
              <a:t>)</a:t>
            </a:r>
          </a:p>
          <a:p>
            <a:pPr>
              <a:lnSpc>
                <a:spcPct val="70000"/>
              </a:lnSpc>
              <a:defRPr/>
            </a:pPr>
            <a:r>
              <a:rPr lang="en-US" sz="2500" b="1" dirty="0" smtClean="0">
                <a:ln>
                  <a:solidFill>
                    <a:srgbClr val="C00000"/>
                  </a:solidFill>
                </a:ln>
                <a:solidFill>
                  <a:srgbClr val="0000FF"/>
                </a:solidFill>
              </a:rPr>
              <a:t>direct and sigmoid intestines (</a:t>
            </a:r>
            <a:r>
              <a:rPr lang="en-US" sz="2500" b="1" dirty="0" err="1" smtClean="0">
                <a:ln>
                  <a:solidFill>
                    <a:srgbClr val="C00000"/>
                  </a:solidFill>
                </a:ln>
                <a:solidFill>
                  <a:srgbClr val="0000FF"/>
                </a:solidFill>
              </a:rPr>
              <a:t>sigmoidoscopy</a:t>
            </a:r>
            <a:r>
              <a:rPr lang="en-US" sz="2500" b="1" dirty="0" smtClean="0">
                <a:ln>
                  <a:solidFill>
                    <a:srgbClr val="C00000"/>
                  </a:solidFill>
                </a:ln>
                <a:solidFill>
                  <a:srgbClr val="0000FF"/>
                </a:solidFill>
              </a:rPr>
              <a:t>)</a:t>
            </a:r>
          </a:p>
          <a:p>
            <a:pPr>
              <a:lnSpc>
                <a:spcPct val="70000"/>
              </a:lnSpc>
              <a:defRPr/>
            </a:pPr>
            <a:r>
              <a:rPr lang="en-US" sz="2500" b="1" dirty="0" smtClean="0">
                <a:ln>
                  <a:solidFill>
                    <a:srgbClr val="C00000"/>
                  </a:solidFill>
                </a:ln>
                <a:solidFill>
                  <a:srgbClr val="0000FF"/>
                </a:solidFill>
              </a:rPr>
              <a:t>the entire colon (colonoscopy)</a:t>
            </a:r>
          </a:p>
          <a:p>
            <a:pPr>
              <a:lnSpc>
                <a:spcPct val="70000"/>
              </a:lnSpc>
              <a:defRPr/>
            </a:pPr>
            <a:r>
              <a:rPr lang="en-US" sz="2500" b="1" dirty="0" smtClean="0">
                <a:ln>
                  <a:solidFill>
                    <a:srgbClr val="C00000"/>
                  </a:solidFill>
                </a:ln>
                <a:solidFill>
                  <a:srgbClr val="0000FF"/>
                </a:solidFill>
              </a:rPr>
              <a:t>Investigation of the upper sections of the gastrointestinal tract - esophagus, stomach, duodenum (</a:t>
            </a:r>
            <a:r>
              <a:rPr lang="en-US" sz="2500" b="1" dirty="0" err="1" smtClean="0">
                <a:ln>
                  <a:solidFill>
                    <a:srgbClr val="C00000"/>
                  </a:solidFill>
                </a:ln>
                <a:solidFill>
                  <a:srgbClr val="0000FF"/>
                </a:solidFill>
              </a:rPr>
              <a:t>esophagogastroduodenoscopy</a:t>
            </a:r>
            <a:r>
              <a:rPr lang="en-US" sz="2500" b="1" dirty="0" smtClean="0">
                <a:ln>
                  <a:solidFill>
                    <a:srgbClr val="C00000"/>
                  </a:solidFill>
                </a:ln>
                <a:solidFill>
                  <a:srgbClr val="0000FF"/>
                </a:solidFill>
              </a:rPr>
              <a:t>, FGDS) - is usually carried out simultaneously</a:t>
            </a:r>
            <a:endParaRPr lang="ru-RU" sz="2500" b="1" dirty="0">
              <a:ln>
                <a:solidFill>
                  <a:srgbClr val="C00000"/>
                </a:solidFill>
              </a:ln>
              <a:solidFill>
                <a:srgbClr val="0000FF"/>
              </a:solidFill>
            </a:endParaRPr>
          </a:p>
        </p:txBody>
      </p:sp>
      <p:pic>
        <p:nvPicPr>
          <p:cNvPr id="30726" name="Picture 6"/>
          <p:cNvPicPr>
            <a:picLocks noChangeAspect="1" noChangeArrowheads="1"/>
          </p:cNvPicPr>
          <p:nvPr/>
        </p:nvPicPr>
        <p:blipFill>
          <a:blip r:embed="rId2"/>
          <a:srcRect/>
          <a:stretch>
            <a:fillRect/>
          </a:stretch>
        </p:blipFill>
        <p:spPr bwMode="auto">
          <a:xfrm>
            <a:off x="6636625" y="1031635"/>
            <a:ext cx="2252285" cy="1753736"/>
          </a:xfrm>
          <a:prstGeom prst="rect">
            <a:avLst/>
          </a:prstGeom>
          <a:blipFill>
            <a:blip r:embed="rId3"/>
            <a:tile tx="0" ty="0" sx="100000" sy="100000" flip="none" algn="tl"/>
          </a:blipFill>
          <a:ln w="9525">
            <a:solidFill>
              <a:srgbClr val="CC00CC"/>
            </a:solidFill>
            <a:miter lim="800000"/>
            <a:headEnd/>
            <a:tailEnd/>
          </a:ln>
          <a:effectLst>
            <a:glow rad="228600">
              <a:schemeClr val="accent5">
                <a:satMod val="175000"/>
                <a:alpha val="40000"/>
              </a:schemeClr>
            </a:glow>
          </a:effectLst>
          <a:scene3d>
            <a:camera prst="orthographicFront"/>
            <a:lightRig rig="threePt" dir="t"/>
          </a:scene3d>
          <a:sp3d>
            <a:bevelT w="139700" h="139700" prst="divot"/>
          </a:sp3d>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Instrumental methods</a:t>
            </a:r>
          </a:p>
          <a:p>
            <a:pPr algn="r" defTabSz="980527">
              <a:lnSpc>
                <a:spcPct val="85000"/>
              </a:lnSpc>
              <a:defRPr/>
            </a:pPr>
            <a:r>
              <a:rPr lang="en-US" sz="3600" b="1" smtClean="0">
                <a:ln>
                  <a:solidFill>
                    <a:srgbClr val="993300"/>
                  </a:solidFill>
                </a:ln>
                <a:solidFill>
                  <a:srgbClr val="0000CC"/>
                </a:solidFill>
                <a:latin typeface="Arial" pitchFamily="34" charset="0"/>
              </a:rPr>
              <a:t>of intestinal </a:t>
            </a:r>
            <a:r>
              <a:rPr lang="en-US" sz="3600" b="1" dirty="0" smtClean="0">
                <a:ln>
                  <a:solidFill>
                    <a:srgbClr val="993300"/>
                  </a:solidFill>
                </a:ln>
                <a:solidFill>
                  <a:srgbClr val="0000CC"/>
                </a:solidFill>
                <a:latin typeface="Arial" pitchFamily="34" charset="0"/>
              </a:rPr>
              <a:t>examination</a:t>
            </a:r>
            <a:endParaRPr lang="ru-RU" sz="3600" b="1" dirty="0">
              <a:ln>
                <a:solidFill>
                  <a:srgbClr val="993300"/>
                </a:solidFill>
              </a:ln>
              <a:solidFill>
                <a:srgbClr val="0000CC"/>
              </a:solidFill>
              <a:latin typeface="Arial" pitchFamily="34" charset="0"/>
            </a:endParaRPr>
          </a:p>
        </p:txBody>
      </p:sp>
      <p:sp>
        <p:nvSpPr>
          <p:cNvPr id="45063" name="Прямоугольник 4"/>
          <p:cNvSpPr>
            <a:spLocks noChangeArrowheads="1"/>
          </p:cNvSpPr>
          <p:nvPr/>
        </p:nvSpPr>
        <p:spPr bwMode="auto">
          <a:xfrm>
            <a:off x="255091" y="902048"/>
            <a:ext cx="5630751" cy="1445901"/>
          </a:xfrm>
          <a:prstGeom prst="rect">
            <a:avLst/>
          </a:prstGeom>
          <a:gradFill>
            <a:gsLst>
              <a:gs pos="0">
                <a:srgbClr val="FFEFD1"/>
              </a:gs>
              <a:gs pos="64999">
                <a:srgbClr val="F0EBD5"/>
              </a:gs>
              <a:gs pos="100000">
                <a:srgbClr val="D1C39F"/>
              </a:gs>
            </a:gsLst>
            <a:lin ang="5400000" scaled="0"/>
          </a:gradFill>
          <a:ln w="9525">
            <a:solidFill>
              <a:schemeClr val="accent6">
                <a:lumMod val="75000"/>
              </a:schemeClr>
            </a:solidFill>
            <a:miter lim="800000"/>
            <a:headEnd/>
            <a:tailEnd/>
          </a:ln>
          <a:effectLst>
            <a:glow rad="63500">
              <a:schemeClr val="accent6">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70000"/>
              </a:lnSpc>
              <a:defRPr/>
            </a:pPr>
            <a:r>
              <a:rPr lang="en-US" sz="2500" b="1" dirty="0" smtClean="0">
                <a:ln>
                  <a:solidFill>
                    <a:srgbClr val="7030A0"/>
                  </a:solidFill>
                </a:ln>
                <a:solidFill>
                  <a:srgbClr val="FF0000"/>
                </a:solidFill>
              </a:rPr>
              <a:t>Colonoscopy -</a:t>
            </a:r>
          </a:p>
          <a:p>
            <a:pPr>
              <a:lnSpc>
                <a:spcPct val="70000"/>
              </a:lnSpc>
              <a:defRPr/>
            </a:pPr>
            <a:r>
              <a:rPr lang="en-US" sz="2500" b="1" dirty="0" smtClean="0">
                <a:ln>
                  <a:solidFill>
                    <a:srgbClr val="7030A0"/>
                  </a:solidFill>
                </a:ln>
                <a:solidFill>
                  <a:srgbClr val="9900FF"/>
                </a:solidFill>
              </a:rPr>
              <a:t>endoscopic examination, during which visually,</a:t>
            </a:r>
          </a:p>
          <a:p>
            <a:pPr>
              <a:lnSpc>
                <a:spcPct val="70000"/>
              </a:lnSpc>
              <a:defRPr/>
            </a:pPr>
            <a:r>
              <a:rPr lang="en-US" sz="2500" b="1" dirty="0" smtClean="0">
                <a:ln>
                  <a:solidFill>
                    <a:srgbClr val="7030A0"/>
                  </a:solidFill>
                </a:ln>
                <a:solidFill>
                  <a:srgbClr val="9900FF"/>
                </a:solidFill>
              </a:rPr>
              <a:t>that is under the control of vision, the condition of the entire colon is assessed</a:t>
            </a:r>
            <a:endParaRPr lang="ru-RU" sz="2500" b="1" dirty="0">
              <a:ln>
                <a:solidFill>
                  <a:srgbClr val="7030A0"/>
                </a:solidFill>
              </a:ln>
              <a:solidFill>
                <a:srgbClr val="9900FF"/>
              </a:solidFill>
            </a:endParaRPr>
          </a:p>
        </p:txBody>
      </p:sp>
      <p:pic>
        <p:nvPicPr>
          <p:cNvPr id="32773" name="Picture 2"/>
          <p:cNvPicPr>
            <a:picLocks noChangeAspect="1" noChangeArrowheads="1"/>
          </p:cNvPicPr>
          <p:nvPr/>
        </p:nvPicPr>
        <p:blipFill>
          <a:blip r:embed="rId2"/>
          <a:srcRect/>
          <a:stretch>
            <a:fillRect/>
          </a:stretch>
        </p:blipFill>
        <p:spPr bwMode="auto">
          <a:xfrm>
            <a:off x="6011655" y="901346"/>
            <a:ext cx="2877920" cy="2008589"/>
          </a:xfrm>
          <a:prstGeom prst="rect">
            <a:avLst/>
          </a:prstGeom>
          <a:solidFill>
            <a:schemeClr val="accent2"/>
          </a:solidFill>
          <a:ln w="9525">
            <a:solidFill>
              <a:schemeClr val="accent6">
                <a:lumMod val="60000"/>
                <a:lumOff val="40000"/>
              </a:schemeClr>
            </a:solidFill>
            <a:miter lim="800000"/>
            <a:headEnd/>
            <a:tailEnd/>
          </a:ln>
          <a:effectLst>
            <a:glow rad="63500">
              <a:schemeClr val="accent6">
                <a:satMod val="175000"/>
                <a:alpha val="40000"/>
              </a:schemeClr>
            </a:glow>
          </a:effectLst>
          <a:scene3d>
            <a:camera prst="orthographicFront"/>
            <a:lightRig rig="threePt" dir="t"/>
          </a:scene3d>
          <a:sp3d>
            <a:bevelT w="114300" prst="artDeco"/>
          </a:sp3d>
        </p:spPr>
      </p:pic>
      <p:sp>
        <p:nvSpPr>
          <p:cNvPr id="6" name="Прямоугольник 5"/>
          <p:cNvSpPr/>
          <p:nvPr/>
        </p:nvSpPr>
        <p:spPr>
          <a:xfrm>
            <a:off x="255090" y="3022974"/>
            <a:ext cx="8633820" cy="3061728"/>
          </a:xfrm>
          <a:prstGeom prst="rect">
            <a:avLst/>
          </a:prstGeom>
          <a:blipFill>
            <a:blip r:embed="rId3"/>
            <a:tile tx="0" ty="0" sx="100000" sy="100000" flip="none" algn="tl"/>
          </a:blipFill>
          <a:ln>
            <a:solidFill>
              <a:schemeClr val="accent6">
                <a:lumMod val="60000"/>
                <a:lumOff val="40000"/>
              </a:schemeClr>
            </a:solidFill>
          </a:ln>
          <a:effectLst>
            <a:glow rad="63500">
              <a:schemeClr val="accent2">
                <a:satMod val="175000"/>
                <a:alpha val="40000"/>
              </a:schemeClr>
            </a:glow>
          </a:effectLst>
          <a:scene3d>
            <a:camera prst="orthographicFront"/>
            <a:lightRig rig="threePt" dir="t"/>
          </a:scene3d>
          <a:sp3d>
            <a:bevelT w="101600" prst="riblet"/>
          </a:sp3d>
        </p:spPr>
        <p:txBody>
          <a:bodyPr lIns="81272" tIns="40636" rIns="81272" bIns="40636">
            <a:spAutoFit/>
          </a:bodyPr>
          <a:lstStyle/>
          <a:p>
            <a:pPr>
              <a:lnSpc>
                <a:spcPct val="70000"/>
              </a:lnSpc>
              <a:defRPr/>
            </a:pPr>
            <a:r>
              <a:rPr lang="en-US" sz="2500" b="1" dirty="0" smtClean="0">
                <a:ln>
                  <a:solidFill>
                    <a:sysClr val="windowText" lastClr="000000"/>
                  </a:solidFill>
                </a:ln>
                <a:solidFill>
                  <a:srgbClr val="7030A0"/>
                </a:solidFill>
              </a:rPr>
              <a:t>The study is performed by flexible endoscopes.</a:t>
            </a:r>
          </a:p>
          <a:p>
            <a:pPr>
              <a:lnSpc>
                <a:spcPct val="70000"/>
              </a:lnSpc>
              <a:defRPr/>
            </a:pPr>
            <a:r>
              <a:rPr lang="en-US" sz="2500" b="1" dirty="0" smtClean="0">
                <a:ln>
                  <a:solidFill>
                    <a:sysClr val="windowText" lastClr="000000"/>
                  </a:solidFill>
                </a:ln>
                <a:solidFill>
                  <a:srgbClr val="7030A0"/>
                </a:solidFill>
              </a:rPr>
              <a:t>The illuminator is on a halogen or xenon lamp, that is, the so-called "cold" light is used, which eliminates the burn of the mucosa.</a:t>
            </a:r>
          </a:p>
          <a:p>
            <a:pPr>
              <a:lnSpc>
                <a:spcPct val="70000"/>
              </a:lnSpc>
              <a:defRPr/>
            </a:pPr>
            <a:r>
              <a:rPr lang="ru-RU" sz="2500" b="1" dirty="0" smtClean="0">
                <a:ln>
                  <a:solidFill>
                    <a:sysClr val="windowText" lastClr="000000"/>
                  </a:solidFill>
                </a:ln>
                <a:solidFill>
                  <a:srgbClr val="7030A0"/>
                </a:solidFill>
              </a:rPr>
              <a:t>- </a:t>
            </a:r>
            <a:r>
              <a:rPr lang="en-US" sz="2500" b="1" dirty="0" smtClean="0">
                <a:ln>
                  <a:solidFill>
                    <a:sysClr val="windowText" lastClr="000000"/>
                  </a:solidFill>
                </a:ln>
                <a:solidFill>
                  <a:srgbClr val="7030A0"/>
                </a:solidFill>
              </a:rPr>
              <a:t>It allows to reveal the bulk of diseases of the large intestine</a:t>
            </a:r>
          </a:p>
          <a:p>
            <a:pPr>
              <a:lnSpc>
                <a:spcPct val="70000"/>
              </a:lnSpc>
              <a:defRPr/>
            </a:pPr>
            <a:r>
              <a:rPr lang="ru-RU" sz="2500" b="1" dirty="0" smtClean="0">
                <a:ln>
                  <a:solidFill>
                    <a:sysClr val="windowText" lastClr="000000"/>
                  </a:solidFill>
                </a:ln>
                <a:solidFill>
                  <a:srgbClr val="7030A0"/>
                </a:solidFill>
              </a:rPr>
              <a:t>- </a:t>
            </a:r>
            <a:r>
              <a:rPr lang="en-US" sz="2500" b="1" dirty="0" smtClean="0">
                <a:ln>
                  <a:solidFill>
                    <a:sysClr val="windowText" lastClr="000000"/>
                  </a:solidFill>
                </a:ln>
                <a:solidFill>
                  <a:srgbClr val="7030A0"/>
                </a:solidFill>
              </a:rPr>
              <a:t>It allows performing biopsy of the intestinal wall and performing small operations (removal of polyps, villous tumors, etc.)</a:t>
            </a:r>
          </a:p>
          <a:p>
            <a:pPr>
              <a:lnSpc>
                <a:spcPct val="70000"/>
              </a:lnSpc>
              <a:defRPr/>
            </a:pPr>
            <a:endParaRPr lang="ru-RU" sz="2500" b="1" dirty="0" smtClean="0">
              <a:ln>
                <a:solidFill>
                  <a:sysClr val="windowText" lastClr="000000"/>
                </a:solidFill>
              </a:ln>
              <a:solidFill>
                <a:srgbClr val="7030A0"/>
              </a:solidFill>
            </a:endParaRPr>
          </a:p>
          <a:p>
            <a:pPr>
              <a:lnSpc>
                <a:spcPct val="70000"/>
              </a:lnSpc>
              <a:defRPr/>
            </a:pPr>
            <a:r>
              <a:rPr lang="en-US" sz="2500" b="1" dirty="0" smtClean="0">
                <a:ln>
                  <a:solidFill>
                    <a:sysClr val="windowText" lastClr="000000"/>
                  </a:solidFill>
                </a:ln>
                <a:solidFill>
                  <a:srgbClr val="9900FF"/>
                </a:solidFill>
              </a:rPr>
              <a:t>The method of dynamic observation after removal of polyps, small tumors and surgical interventions on the large intestine</a:t>
            </a:r>
            <a:endParaRPr lang="ru-RU" sz="2500" b="1" dirty="0">
              <a:ln>
                <a:solidFill>
                  <a:sysClr val="windowText" lastClr="000000"/>
                </a:solidFill>
              </a:ln>
              <a:solidFill>
                <a:srgbClr val="9900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8"/>
          <p:cNvPicPr>
            <a:picLocks noChangeAspect="1" noChangeArrowheads="1"/>
          </p:cNvPicPr>
          <p:nvPr/>
        </p:nvPicPr>
        <p:blipFill>
          <a:blip r:embed="rId2"/>
          <a:srcRect/>
          <a:stretch>
            <a:fillRect/>
          </a:stretch>
        </p:blipFill>
        <p:spPr bwMode="auto">
          <a:xfrm>
            <a:off x="6261909" y="901346"/>
            <a:ext cx="2882091" cy="3435479"/>
          </a:xfrm>
          <a:prstGeom prst="rect">
            <a:avLst/>
          </a:prstGeom>
          <a:noFill/>
          <a:ln w="9525">
            <a:noFill/>
            <a:miter lim="800000"/>
            <a:headEnd/>
            <a:tailEnd/>
          </a:ln>
        </p:spPr>
      </p:pic>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Instrumental methods</a:t>
            </a:r>
          </a:p>
          <a:p>
            <a:pPr algn="r" defTabSz="980527">
              <a:lnSpc>
                <a:spcPct val="85000"/>
              </a:lnSpc>
              <a:defRPr/>
            </a:pPr>
            <a:r>
              <a:rPr lang="en-US" sz="3600" b="1" dirty="0" smtClean="0">
                <a:ln>
                  <a:solidFill>
                    <a:srgbClr val="993300"/>
                  </a:solidFill>
                </a:ln>
                <a:solidFill>
                  <a:srgbClr val="0000CC"/>
                </a:solidFill>
                <a:latin typeface="Arial" pitchFamily="34" charset="0"/>
              </a:rPr>
              <a:t>of intestinal examination</a:t>
            </a:r>
            <a:endParaRPr lang="ru-RU" sz="3600" b="1" dirty="0">
              <a:ln>
                <a:solidFill>
                  <a:srgbClr val="993300"/>
                </a:solidFill>
              </a:ln>
              <a:solidFill>
                <a:srgbClr val="0000CC"/>
              </a:solidFill>
              <a:latin typeface="Arial" pitchFamily="34" charset="0"/>
            </a:endParaRPr>
          </a:p>
        </p:txBody>
      </p:sp>
      <p:sp>
        <p:nvSpPr>
          <p:cNvPr id="8" name="Прямоугольник 7"/>
          <p:cNvSpPr/>
          <p:nvPr/>
        </p:nvSpPr>
        <p:spPr>
          <a:xfrm>
            <a:off x="192526" y="4530492"/>
            <a:ext cx="8571256" cy="2253814"/>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70000"/>
              </a:lnSpc>
              <a:defRPr/>
            </a:pPr>
            <a:r>
              <a:rPr lang="en-US" sz="2500" dirty="0" smtClean="0">
                <a:ln>
                  <a:solidFill>
                    <a:srgbClr val="800080"/>
                  </a:solidFill>
                </a:ln>
                <a:solidFill>
                  <a:srgbClr val="C00000"/>
                </a:solidFill>
              </a:rPr>
              <a:t>Indications for conducting:</a:t>
            </a:r>
          </a:p>
          <a:p>
            <a:pPr>
              <a:lnSpc>
                <a:spcPct val="70000"/>
              </a:lnSpc>
              <a:defRPr/>
            </a:pPr>
            <a:r>
              <a:rPr lang="en-US" sz="2500" dirty="0" smtClean="0">
                <a:ln>
                  <a:solidFill>
                    <a:srgbClr val="800080"/>
                  </a:solidFill>
                </a:ln>
                <a:solidFill>
                  <a:srgbClr val="7030A0"/>
                </a:solidFill>
              </a:rPr>
              <a:t>- pain in the anus,</a:t>
            </a:r>
          </a:p>
          <a:p>
            <a:pPr>
              <a:lnSpc>
                <a:spcPct val="70000"/>
              </a:lnSpc>
              <a:defRPr/>
            </a:pPr>
            <a:r>
              <a:rPr lang="en-US" sz="2500" dirty="0" smtClean="0">
                <a:ln>
                  <a:solidFill>
                    <a:srgbClr val="800080"/>
                  </a:solidFill>
                </a:ln>
                <a:solidFill>
                  <a:srgbClr val="7030A0"/>
                </a:solidFill>
              </a:rPr>
              <a:t>- the allocation of blood, mucus or pus,</a:t>
            </a:r>
          </a:p>
          <a:p>
            <a:pPr>
              <a:lnSpc>
                <a:spcPct val="70000"/>
              </a:lnSpc>
              <a:defRPr/>
            </a:pPr>
            <a:r>
              <a:rPr lang="en-US" sz="2500" dirty="0" smtClean="0">
                <a:ln>
                  <a:solidFill>
                    <a:srgbClr val="800080"/>
                  </a:solidFill>
                </a:ln>
                <a:solidFill>
                  <a:srgbClr val="7030A0"/>
                </a:solidFill>
              </a:rPr>
              <a:t>- disorders of stool (constipation, diarrhea),</a:t>
            </a:r>
          </a:p>
          <a:p>
            <a:pPr>
              <a:lnSpc>
                <a:spcPct val="70000"/>
              </a:lnSpc>
              <a:defRPr/>
            </a:pPr>
            <a:r>
              <a:rPr lang="en-US" sz="2500" dirty="0" smtClean="0">
                <a:ln>
                  <a:solidFill>
                    <a:srgbClr val="800080"/>
                  </a:solidFill>
                </a:ln>
                <a:solidFill>
                  <a:srgbClr val="7030A0"/>
                </a:solidFill>
              </a:rPr>
              <a:t>- suspicion of rectum and sigmoid disease</a:t>
            </a:r>
          </a:p>
          <a:p>
            <a:pPr>
              <a:lnSpc>
                <a:spcPct val="70000"/>
              </a:lnSpc>
              <a:defRPr/>
            </a:pPr>
            <a:r>
              <a:rPr lang="en-US" sz="2500" dirty="0" smtClean="0">
                <a:ln>
                  <a:solidFill>
                    <a:srgbClr val="800080"/>
                  </a:solidFill>
                </a:ln>
                <a:solidFill>
                  <a:srgbClr val="7030A0"/>
                </a:solidFill>
              </a:rPr>
              <a:t>- prophylaxis of malignant </a:t>
            </a:r>
            <a:r>
              <a:rPr lang="en-US" sz="2500" dirty="0" err="1" smtClean="0">
                <a:ln>
                  <a:solidFill>
                    <a:srgbClr val="800080"/>
                  </a:solidFill>
                </a:ln>
                <a:solidFill>
                  <a:srgbClr val="7030A0"/>
                </a:solidFill>
              </a:rPr>
              <a:t>neoplasms</a:t>
            </a:r>
            <a:r>
              <a:rPr lang="en-US" sz="2500" dirty="0" smtClean="0">
                <a:ln>
                  <a:solidFill>
                    <a:srgbClr val="800080"/>
                  </a:solidFill>
                </a:ln>
                <a:solidFill>
                  <a:srgbClr val="7030A0"/>
                </a:solidFill>
              </a:rPr>
              <a:t> of the rectum, </a:t>
            </a:r>
            <a:r>
              <a:rPr lang="en-US" sz="2500" dirty="0" smtClean="0">
                <a:ln>
                  <a:solidFill>
                    <a:srgbClr val="800080"/>
                  </a:solidFill>
                </a:ln>
                <a:solidFill>
                  <a:srgbClr val="FF0000"/>
                </a:solidFill>
              </a:rPr>
              <a:t>people after 40 years are recommended to perform a </a:t>
            </a:r>
            <a:r>
              <a:rPr lang="en-US" sz="2500" dirty="0" err="1" smtClean="0">
                <a:ln>
                  <a:solidFill>
                    <a:srgbClr val="800080"/>
                  </a:solidFill>
                </a:ln>
                <a:solidFill>
                  <a:srgbClr val="FF0000"/>
                </a:solidFill>
              </a:rPr>
              <a:t>sigmoidoscopy</a:t>
            </a:r>
            <a:r>
              <a:rPr lang="en-US" sz="2500" dirty="0" smtClean="0">
                <a:ln>
                  <a:solidFill>
                    <a:srgbClr val="800080"/>
                  </a:solidFill>
                </a:ln>
                <a:solidFill>
                  <a:srgbClr val="FF0000"/>
                </a:solidFill>
              </a:rPr>
              <a:t> once a year</a:t>
            </a:r>
            <a:endParaRPr lang="ru-RU" sz="2500" dirty="0">
              <a:ln>
                <a:solidFill>
                  <a:srgbClr val="800080"/>
                </a:solidFill>
              </a:ln>
              <a:solidFill>
                <a:srgbClr val="FF0000"/>
              </a:solidFill>
            </a:endParaRPr>
          </a:p>
        </p:txBody>
      </p:sp>
      <p:pic>
        <p:nvPicPr>
          <p:cNvPr id="33798" name="Picture 7"/>
          <p:cNvPicPr>
            <a:picLocks noChangeAspect="1" noChangeArrowheads="1"/>
          </p:cNvPicPr>
          <p:nvPr/>
        </p:nvPicPr>
        <p:blipFill>
          <a:blip r:embed="rId3"/>
          <a:srcRect/>
          <a:stretch>
            <a:fillRect/>
          </a:stretch>
        </p:blipFill>
        <p:spPr bwMode="auto">
          <a:xfrm>
            <a:off x="7200362" y="4336824"/>
            <a:ext cx="1751777" cy="1295864"/>
          </a:xfrm>
          <a:prstGeom prst="rect">
            <a:avLst/>
          </a:prstGeom>
          <a:noFill/>
          <a:ln w="9525">
            <a:noFill/>
            <a:miter lim="800000"/>
            <a:headEnd/>
            <a:tailEnd/>
          </a:ln>
        </p:spPr>
      </p:pic>
      <p:sp>
        <p:nvSpPr>
          <p:cNvPr id="9" name="Прямоугольник 8"/>
          <p:cNvSpPr/>
          <p:nvPr/>
        </p:nvSpPr>
        <p:spPr>
          <a:xfrm>
            <a:off x="192526" y="902048"/>
            <a:ext cx="6318955" cy="1176596"/>
          </a:xfrm>
          <a:prstGeom prst="rect">
            <a:avLst/>
          </a:prstGeom>
          <a:gradFill>
            <a:gsLst>
              <a:gs pos="0">
                <a:srgbClr val="FFEFD1"/>
              </a:gs>
              <a:gs pos="64999">
                <a:srgbClr val="F0EBD5"/>
              </a:gs>
              <a:gs pos="100000">
                <a:srgbClr val="D1C39F"/>
              </a:gs>
            </a:gsLst>
            <a:lin ang="18900000" scaled="0"/>
          </a:gradFill>
          <a:scene3d>
            <a:camera prst="orthographicFront"/>
            <a:lightRig rig="threePt" dir="t"/>
          </a:scene3d>
          <a:sp3d>
            <a:bevelT w="139700" h="139700" prst="divot"/>
          </a:sp3d>
        </p:spPr>
        <p:txBody>
          <a:bodyPr lIns="81272" tIns="40636" rIns="81272" bIns="40636">
            <a:spAutoFit/>
          </a:bodyPr>
          <a:lstStyle/>
          <a:p>
            <a:pPr>
              <a:lnSpc>
                <a:spcPct val="70000"/>
              </a:lnSpc>
              <a:defRPr/>
            </a:pPr>
            <a:r>
              <a:rPr lang="en-US" sz="2500" b="1" i="1" dirty="0" err="1" smtClean="0">
                <a:ln>
                  <a:solidFill>
                    <a:srgbClr val="002060"/>
                  </a:solidFill>
                </a:ln>
                <a:solidFill>
                  <a:srgbClr val="FF0000"/>
                </a:solidFill>
              </a:rPr>
              <a:t>Rectoromanoscopy</a:t>
            </a:r>
            <a:r>
              <a:rPr lang="en-US" sz="2500" b="1" i="1" dirty="0" smtClean="0">
                <a:ln>
                  <a:solidFill>
                    <a:srgbClr val="002060"/>
                  </a:solidFill>
                </a:ln>
                <a:solidFill>
                  <a:srgbClr val="FF0000"/>
                </a:solidFill>
              </a:rPr>
              <a:t> (</a:t>
            </a:r>
            <a:r>
              <a:rPr lang="en-US" sz="2500" b="1" i="1" dirty="0" err="1" smtClean="0">
                <a:ln>
                  <a:solidFill>
                    <a:srgbClr val="002060"/>
                  </a:solidFill>
                </a:ln>
                <a:solidFill>
                  <a:srgbClr val="FF0000"/>
                </a:solidFill>
              </a:rPr>
              <a:t>rectoscopy</a:t>
            </a:r>
            <a:r>
              <a:rPr lang="en-US" sz="2500" b="1" i="1" dirty="0" smtClean="0">
                <a:ln>
                  <a:solidFill>
                    <a:srgbClr val="002060"/>
                  </a:solidFill>
                </a:ln>
                <a:solidFill>
                  <a:srgbClr val="FF0000"/>
                </a:solidFill>
              </a:rPr>
              <a:t>) -</a:t>
            </a:r>
          </a:p>
          <a:p>
            <a:pPr>
              <a:lnSpc>
                <a:spcPct val="70000"/>
              </a:lnSpc>
              <a:defRPr/>
            </a:pPr>
            <a:r>
              <a:rPr lang="en-US" sz="2500" b="1" i="1" dirty="0" smtClean="0">
                <a:ln>
                  <a:solidFill>
                    <a:srgbClr val="002060"/>
                  </a:solidFill>
                </a:ln>
                <a:solidFill>
                  <a:srgbClr val="9900FF"/>
                </a:solidFill>
              </a:rPr>
              <a:t>method of endoscopic examination of the rectum and the lower part of the sigmoid colon to a depth of 30-35 cm from the anus.</a:t>
            </a:r>
            <a:endParaRPr lang="ru-RU" sz="2500" b="1" i="1" dirty="0">
              <a:ln>
                <a:solidFill>
                  <a:srgbClr val="002060"/>
                </a:solidFill>
              </a:ln>
              <a:solidFill>
                <a:srgbClr val="9900FF"/>
              </a:solidFill>
            </a:endParaRPr>
          </a:p>
        </p:txBody>
      </p:sp>
      <p:sp>
        <p:nvSpPr>
          <p:cNvPr id="10" name="Прямоугольник 9"/>
          <p:cNvSpPr/>
          <p:nvPr/>
        </p:nvSpPr>
        <p:spPr>
          <a:xfrm>
            <a:off x="192526" y="2466979"/>
            <a:ext cx="6318955" cy="1445901"/>
          </a:xfrm>
          <a:prstGeom prst="rect">
            <a:avLst/>
          </a:prstGeom>
          <a:gradFill flip="none" rotWithShape="1">
            <a:gsLst>
              <a:gs pos="0">
                <a:srgbClr val="FFEFD1"/>
              </a:gs>
              <a:gs pos="64999">
                <a:srgbClr val="F0EBD5"/>
              </a:gs>
              <a:gs pos="100000">
                <a:srgbClr val="D1C39F"/>
              </a:gs>
            </a:gsLst>
            <a:lin ang="18900000" scaled="1"/>
            <a:tileRect/>
          </a:gradFill>
          <a:effectLst>
            <a:glow rad="101600">
              <a:srgbClr val="FFCC99">
                <a:alpha val="60000"/>
              </a:srgbClr>
            </a:glow>
          </a:effectLst>
          <a:scene3d>
            <a:camera prst="orthographicFront"/>
            <a:lightRig rig="threePt" dir="t"/>
          </a:scene3d>
          <a:sp3d contourW="12700">
            <a:bevelT w="139700" h="139700" prst="divot"/>
            <a:contourClr>
              <a:srgbClr val="800080"/>
            </a:contourClr>
          </a:sp3d>
        </p:spPr>
        <p:txBody>
          <a:bodyPr lIns="81272" tIns="40636" rIns="81272" bIns="40636">
            <a:spAutoFit/>
          </a:bodyPr>
          <a:lstStyle/>
          <a:p>
            <a:pPr>
              <a:lnSpc>
                <a:spcPct val="70000"/>
              </a:lnSpc>
              <a:defRPr/>
            </a:pPr>
            <a:r>
              <a:rPr lang="en-US" sz="2500" dirty="0" smtClean="0">
                <a:ln>
                  <a:solidFill>
                    <a:srgbClr val="002060"/>
                  </a:solidFill>
                </a:ln>
                <a:solidFill>
                  <a:srgbClr val="6600CC"/>
                </a:solidFill>
              </a:rPr>
              <a:t>The use of special tools makes it possible to perform various endoscopic operations in benign or malignant tumors (</a:t>
            </a:r>
            <a:r>
              <a:rPr lang="en-US" sz="2500" dirty="0" err="1" smtClean="0">
                <a:ln>
                  <a:solidFill>
                    <a:srgbClr val="002060"/>
                  </a:solidFill>
                </a:ln>
                <a:solidFill>
                  <a:srgbClr val="C00000"/>
                </a:solidFill>
              </a:rPr>
              <a:t>polypectomy</a:t>
            </a:r>
            <a:r>
              <a:rPr lang="en-US" sz="2500" dirty="0" smtClean="0">
                <a:ln>
                  <a:solidFill>
                    <a:srgbClr val="002060"/>
                  </a:solidFill>
                </a:ln>
                <a:solidFill>
                  <a:srgbClr val="C00000"/>
                </a:solidFill>
              </a:rPr>
              <a:t>, stopping bleeding, conducting probes, </a:t>
            </a:r>
            <a:r>
              <a:rPr lang="en-US" sz="2500" dirty="0" err="1" smtClean="0">
                <a:ln>
                  <a:solidFill>
                    <a:srgbClr val="002060"/>
                  </a:solidFill>
                </a:ln>
                <a:solidFill>
                  <a:srgbClr val="C00000"/>
                </a:solidFill>
              </a:rPr>
              <a:t>recanalizing</a:t>
            </a:r>
            <a:r>
              <a:rPr lang="en-US" sz="2500" dirty="0" smtClean="0">
                <a:ln>
                  <a:solidFill>
                    <a:srgbClr val="002060"/>
                  </a:solidFill>
                </a:ln>
                <a:solidFill>
                  <a:srgbClr val="C00000"/>
                </a:solidFill>
              </a:rPr>
              <a:t> </a:t>
            </a:r>
            <a:r>
              <a:rPr lang="en-US" sz="2500" dirty="0" err="1" smtClean="0">
                <a:ln>
                  <a:solidFill>
                    <a:srgbClr val="002060"/>
                  </a:solidFill>
                </a:ln>
                <a:solidFill>
                  <a:srgbClr val="C00000"/>
                </a:solidFill>
              </a:rPr>
              <a:t>stenoses</a:t>
            </a:r>
            <a:r>
              <a:rPr lang="en-US" sz="2500" dirty="0" smtClean="0">
                <a:ln>
                  <a:solidFill>
                    <a:srgbClr val="002060"/>
                  </a:solidFill>
                </a:ln>
                <a:solidFill>
                  <a:srgbClr val="C00000"/>
                </a:solidFill>
              </a:rPr>
              <a:t>, etc</a:t>
            </a:r>
            <a:r>
              <a:rPr lang="en-US" sz="2500" dirty="0" smtClean="0">
                <a:ln>
                  <a:solidFill>
                    <a:srgbClr val="002060"/>
                  </a:solidFill>
                </a:ln>
                <a:solidFill>
                  <a:srgbClr val="6600CC"/>
                </a:solidFill>
              </a:rPr>
              <a:t>.).</a:t>
            </a:r>
            <a:endParaRPr lang="ru-RU" sz="2500" dirty="0">
              <a:ln>
                <a:solidFill>
                  <a:srgbClr val="002060"/>
                </a:solidFill>
              </a:ln>
              <a:solidFill>
                <a:srgbClr val="6600CC"/>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Instrumental methods</a:t>
            </a:r>
          </a:p>
          <a:p>
            <a:pPr algn="r" defTabSz="980527">
              <a:lnSpc>
                <a:spcPct val="85000"/>
              </a:lnSpc>
              <a:defRPr/>
            </a:pPr>
            <a:r>
              <a:rPr lang="en-US" sz="3600" b="1" dirty="0" smtClean="0">
                <a:ln>
                  <a:solidFill>
                    <a:srgbClr val="993300"/>
                  </a:solidFill>
                </a:ln>
                <a:solidFill>
                  <a:srgbClr val="0000CC"/>
                </a:solidFill>
                <a:latin typeface="Arial" pitchFamily="34" charset="0"/>
              </a:rPr>
              <a:t>of GIT research</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5090" y="946093"/>
            <a:ext cx="8633820" cy="4929547"/>
          </a:xfrm>
          <a:prstGeom prst="rect">
            <a:avLst/>
          </a:prstGeom>
          <a:solidFill>
            <a:srgbClr val="CCECFF"/>
          </a:solidFill>
          <a:ln w="9525">
            <a:noFill/>
            <a:miter lim="800000"/>
            <a:headEnd/>
            <a:tailEnd/>
          </a:ln>
          <a:effectLst>
            <a:glow rad="101600">
              <a:srgbClr val="CC0000">
                <a:alpha val="60000"/>
              </a:srgbClr>
            </a:glow>
          </a:effectLst>
        </p:spPr>
        <p:txBody>
          <a:bodyPr lIns="81272" tIns="40636" rIns="81272" bIns="40636" anchor="ctr">
            <a:spAutoFit/>
          </a:bodyPr>
          <a:lstStyle/>
          <a:p>
            <a:pPr>
              <a:lnSpc>
                <a:spcPct val="70000"/>
              </a:lnSpc>
              <a:defRPr/>
            </a:pPr>
            <a:r>
              <a:rPr lang="en-US" sz="2500" b="1" dirty="0" smtClean="0">
                <a:ln>
                  <a:solidFill>
                    <a:srgbClr val="006600"/>
                  </a:solidFill>
                </a:ln>
                <a:solidFill>
                  <a:srgbClr val="FF0000"/>
                </a:solidFill>
              </a:rPr>
              <a:t>X-ray examination of</a:t>
            </a:r>
          </a:p>
          <a:p>
            <a:pPr>
              <a:lnSpc>
                <a:spcPct val="70000"/>
              </a:lnSpc>
              <a:defRPr/>
            </a:pPr>
            <a:r>
              <a:rPr lang="en-US" sz="2500" b="1" dirty="0" smtClean="0">
                <a:ln>
                  <a:solidFill>
                    <a:srgbClr val="006600"/>
                  </a:solidFill>
                </a:ln>
                <a:solidFill>
                  <a:srgbClr val="FF0000"/>
                </a:solidFill>
              </a:rPr>
              <a:t>esophagus, stomach and intestines -</a:t>
            </a:r>
          </a:p>
          <a:p>
            <a:pPr>
              <a:lnSpc>
                <a:spcPct val="70000"/>
              </a:lnSpc>
              <a:defRPr/>
            </a:pPr>
            <a:r>
              <a:rPr lang="en-US" sz="2500" b="1" dirty="0" smtClean="0">
                <a:ln>
                  <a:solidFill>
                    <a:srgbClr val="006600"/>
                  </a:solidFill>
                </a:ln>
                <a:solidFill>
                  <a:srgbClr val="FF0000"/>
                </a:solidFill>
              </a:rPr>
              <a:t>allows to specify:</a:t>
            </a:r>
          </a:p>
          <a:p>
            <a:pPr>
              <a:lnSpc>
                <a:spcPct val="70000"/>
              </a:lnSpc>
              <a:defRPr/>
            </a:pPr>
            <a:r>
              <a:rPr lang="en-US" sz="2500" b="1" dirty="0" smtClean="0">
                <a:ln>
                  <a:solidFill>
                    <a:srgbClr val="006600"/>
                  </a:solidFill>
                </a:ln>
                <a:solidFill>
                  <a:srgbClr val="002060"/>
                </a:solidFill>
              </a:rPr>
              <a:t>- form of these organs</a:t>
            </a:r>
          </a:p>
          <a:p>
            <a:pPr>
              <a:lnSpc>
                <a:spcPct val="70000"/>
              </a:lnSpc>
              <a:defRPr/>
            </a:pPr>
            <a:r>
              <a:rPr lang="en-US" sz="2500" b="1" dirty="0" smtClean="0">
                <a:ln>
                  <a:solidFill>
                    <a:srgbClr val="006600"/>
                  </a:solidFill>
                </a:ln>
                <a:solidFill>
                  <a:srgbClr val="002060"/>
                </a:solidFill>
              </a:rPr>
              <a:t>- their position</a:t>
            </a:r>
          </a:p>
          <a:p>
            <a:pPr>
              <a:lnSpc>
                <a:spcPct val="70000"/>
              </a:lnSpc>
              <a:defRPr/>
            </a:pPr>
            <a:r>
              <a:rPr lang="en-US" sz="2500" b="1" dirty="0" smtClean="0">
                <a:ln>
                  <a:solidFill>
                    <a:srgbClr val="006600"/>
                  </a:solidFill>
                </a:ln>
                <a:solidFill>
                  <a:srgbClr val="002060"/>
                </a:solidFill>
              </a:rPr>
              <a:t>- tone</a:t>
            </a:r>
          </a:p>
          <a:p>
            <a:pPr>
              <a:lnSpc>
                <a:spcPct val="70000"/>
              </a:lnSpc>
              <a:defRPr/>
            </a:pPr>
            <a:r>
              <a:rPr lang="en-US" sz="2500" b="1" dirty="0" smtClean="0">
                <a:ln>
                  <a:solidFill>
                    <a:srgbClr val="006600"/>
                  </a:solidFill>
                </a:ln>
                <a:solidFill>
                  <a:srgbClr val="002060"/>
                </a:solidFill>
              </a:rPr>
              <a:t>- peristalsis</a:t>
            </a:r>
          </a:p>
          <a:p>
            <a:pPr>
              <a:lnSpc>
                <a:spcPct val="70000"/>
              </a:lnSpc>
              <a:defRPr/>
            </a:pPr>
            <a:r>
              <a:rPr lang="en-US" sz="2500" b="1" dirty="0" smtClean="0">
                <a:ln>
                  <a:solidFill>
                    <a:srgbClr val="006600"/>
                  </a:solidFill>
                </a:ln>
                <a:solidFill>
                  <a:srgbClr val="002060"/>
                </a:solidFill>
              </a:rPr>
              <a:t>- condition of mucosal relief.</a:t>
            </a:r>
          </a:p>
          <a:p>
            <a:pPr>
              <a:lnSpc>
                <a:spcPct val="70000"/>
              </a:lnSpc>
              <a:defRPr/>
            </a:pPr>
            <a:endParaRPr lang="en-US" sz="2500" b="1" dirty="0" smtClean="0">
              <a:ln>
                <a:solidFill>
                  <a:srgbClr val="006600"/>
                </a:solidFill>
              </a:ln>
              <a:solidFill>
                <a:srgbClr val="FF0000"/>
              </a:solidFill>
            </a:endParaRPr>
          </a:p>
          <a:p>
            <a:pPr>
              <a:lnSpc>
                <a:spcPct val="70000"/>
              </a:lnSpc>
              <a:defRPr/>
            </a:pPr>
            <a:r>
              <a:rPr lang="en-US" sz="2500" b="1" dirty="0" smtClean="0">
                <a:ln>
                  <a:solidFill>
                    <a:srgbClr val="006600"/>
                  </a:solidFill>
                </a:ln>
                <a:solidFill>
                  <a:srgbClr val="FF0000"/>
                </a:solidFill>
              </a:rPr>
              <a:t>This method plays an important role in the diagnosis:</a:t>
            </a:r>
          </a:p>
          <a:p>
            <a:pPr>
              <a:lnSpc>
                <a:spcPct val="70000"/>
              </a:lnSpc>
              <a:defRPr/>
            </a:pPr>
            <a:r>
              <a:rPr lang="en-US" sz="2500" b="1" dirty="0" smtClean="0">
                <a:ln>
                  <a:solidFill>
                    <a:srgbClr val="006600"/>
                  </a:solidFill>
                </a:ln>
                <a:solidFill>
                  <a:srgbClr val="002060"/>
                </a:solidFill>
              </a:rPr>
              <a:t>- peptic ulcer disease</a:t>
            </a:r>
          </a:p>
          <a:p>
            <a:pPr>
              <a:lnSpc>
                <a:spcPct val="70000"/>
              </a:lnSpc>
              <a:defRPr/>
            </a:pPr>
            <a:r>
              <a:rPr lang="en-US" sz="2500" b="1" dirty="0" smtClean="0">
                <a:ln>
                  <a:solidFill>
                    <a:srgbClr val="006600"/>
                  </a:solidFill>
                </a:ln>
                <a:solidFill>
                  <a:srgbClr val="002060"/>
                </a:solidFill>
              </a:rPr>
              <a:t>- tumors of the gastrointestinal tract</a:t>
            </a:r>
          </a:p>
          <a:p>
            <a:pPr>
              <a:lnSpc>
                <a:spcPct val="70000"/>
              </a:lnSpc>
              <a:defRPr/>
            </a:pPr>
            <a:r>
              <a:rPr lang="en-US" sz="2500" b="1" dirty="0" smtClean="0">
                <a:ln>
                  <a:solidFill>
                    <a:srgbClr val="006600"/>
                  </a:solidFill>
                </a:ln>
                <a:solidFill>
                  <a:srgbClr val="002060"/>
                </a:solidFill>
              </a:rPr>
              <a:t>- anomalies in the development of </a:t>
            </a:r>
            <a:r>
              <a:rPr lang="en-US" sz="2500" b="1" dirty="0" err="1" smtClean="0">
                <a:ln>
                  <a:solidFill>
                    <a:srgbClr val="006600"/>
                  </a:solidFill>
                </a:ln>
                <a:solidFill>
                  <a:srgbClr val="002060"/>
                </a:solidFill>
              </a:rPr>
              <a:t>cholelithiasis</a:t>
            </a:r>
            <a:endParaRPr lang="en-US" sz="2500" b="1" dirty="0" smtClean="0">
              <a:ln>
                <a:solidFill>
                  <a:srgbClr val="006600"/>
                </a:solidFill>
              </a:ln>
              <a:solidFill>
                <a:srgbClr val="002060"/>
              </a:solidFill>
            </a:endParaRPr>
          </a:p>
          <a:p>
            <a:pPr>
              <a:lnSpc>
                <a:spcPct val="70000"/>
              </a:lnSpc>
              <a:defRPr/>
            </a:pPr>
            <a:r>
              <a:rPr lang="en-US" sz="2500" b="1" dirty="0" smtClean="0">
                <a:ln>
                  <a:solidFill>
                    <a:srgbClr val="006600"/>
                  </a:solidFill>
                </a:ln>
                <a:solidFill>
                  <a:srgbClr val="002060"/>
                </a:solidFill>
              </a:rPr>
              <a:t>- complications (</a:t>
            </a:r>
            <a:r>
              <a:rPr lang="en-US" sz="2500" b="1" dirty="0" err="1" smtClean="0">
                <a:ln>
                  <a:solidFill>
                    <a:srgbClr val="006600"/>
                  </a:solidFill>
                </a:ln>
                <a:solidFill>
                  <a:srgbClr val="002060"/>
                </a:solidFill>
              </a:rPr>
              <a:t>stenosis</a:t>
            </a:r>
            <a:r>
              <a:rPr lang="en-US" sz="2500" b="1" dirty="0" smtClean="0">
                <a:ln>
                  <a:solidFill>
                    <a:srgbClr val="006600"/>
                  </a:solidFill>
                </a:ln>
                <a:solidFill>
                  <a:srgbClr val="002060"/>
                </a:solidFill>
              </a:rPr>
              <a:t> of the stomach, penetration of the ulcer, varicose veins of the esophagus, </a:t>
            </a:r>
            <a:r>
              <a:rPr lang="en-US" sz="2500" b="1" dirty="0" err="1" smtClean="0">
                <a:ln>
                  <a:solidFill>
                    <a:srgbClr val="006600"/>
                  </a:solidFill>
                </a:ln>
                <a:solidFill>
                  <a:srgbClr val="002060"/>
                </a:solidFill>
              </a:rPr>
              <a:t>dolichosigma</a:t>
            </a:r>
            <a:r>
              <a:rPr lang="en-US" sz="2500" b="1" dirty="0" smtClean="0">
                <a:ln>
                  <a:solidFill>
                    <a:srgbClr val="006600"/>
                  </a:solidFill>
                </a:ln>
                <a:solidFill>
                  <a:srgbClr val="002060"/>
                </a:solidFill>
              </a:rPr>
              <a:t>, </a:t>
            </a:r>
            <a:r>
              <a:rPr lang="en-US" sz="2500" b="1" dirty="0" err="1" smtClean="0">
                <a:ln>
                  <a:solidFill>
                    <a:srgbClr val="006600"/>
                  </a:solidFill>
                </a:ln>
                <a:solidFill>
                  <a:srgbClr val="002060"/>
                </a:solidFill>
              </a:rPr>
              <a:t>megacolon</a:t>
            </a:r>
            <a:r>
              <a:rPr lang="en-US" sz="2500" b="1" dirty="0" smtClean="0">
                <a:ln>
                  <a:solidFill>
                    <a:srgbClr val="006600"/>
                  </a:solidFill>
                </a:ln>
                <a:solidFill>
                  <a:srgbClr val="002060"/>
                </a:solidFill>
              </a:rPr>
              <a:t>, etc.)</a:t>
            </a:r>
          </a:p>
          <a:p>
            <a:pPr>
              <a:lnSpc>
                <a:spcPct val="70000"/>
              </a:lnSpc>
              <a:defRPr/>
            </a:pPr>
            <a:r>
              <a:rPr lang="en-US" sz="2500" b="1" dirty="0" smtClean="0">
                <a:ln>
                  <a:solidFill>
                    <a:srgbClr val="006600"/>
                  </a:solidFill>
                </a:ln>
                <a:solidFill>
                  <a:srgbClr val="002060"/>
                </a:solidFill>
              </a:rPr>
              <a:t>- also assess the nature of functional (motor-evacuation) disorders.</a:t>
            </a:r>
            <a:endParaRPr lang="ru-RU" sz="2500" b="1" dirty="0">
              <a:ln>
                <a:solidFill>
                  <a:srgbClr val="006600"/>
                </a:solidFill>
              </a:ln>
              <a:solidFill>
                <a:srgbClr val="002060"/>
              </a:solidFill>
            </a:endParaRPr>
          </a:p>
        </p:txBody>
      </p:sp>
      <p:pic>
        <p:nvPicPr>
          <p:cNvPr id="36869" name="Picture 2"/>
          <p:cNvPicPr>
            <a:picLocks noChangeAspect="1" noChangeArrowheads="1"/>
          </p:cNvPicPr>
          <p:nvPr/>
        </p:nvPicPr>
        <p:blipFill>
          <a:blip r:embed="rId2"/>
          <a:srcRect/>
          <a:stretch>
            <a:fillRect/>
          </a:stretch>
        </p:blipFill>
        <p:spPr bwMode="auto">
          <a:xfrm>
            <a:off x="6762417" y="966139"/>
            <a:ext cx="2160525" cy="2267761"/>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8"/>
          <p:cNvPicPr>
            <a:picLocks noChangeAspect="1" noChangeArrowheads="1"/>
          </p:cNvPicPr>
          <p:nvPr/>
        </p:nvPicPr>
        <p:blipFill>
          <a:blip r:embed="rId2"/>
          <a:srcRect/>
          <a:stretch>
            <a:fillRect/>
          </a:stretch>
        </p:blipFill>
        <p:spPr bwMode="auto">
          <a:xfrm>
            <a:off x="5940750" y="2262003"/>
            <a:ext cx="3203250" cy="2436224"/>
          </a:xfrm>
          <a:prstGeom prst="rect">
            <a:avLst/>
          </a:prstGeom>
          <a:noFill/>
          <a:ln w="9525">
            <a:noFill/>
            <a:miter lim="800000"/>
            <a:headEnd/>
            <a:tailEnd/>
          </a:ln>
        </p:spPr>
      </p:pic>
      <p:pic>
        <p:nvPicPr>
          <p:cNvPr id="37891" name="Picture 7"/>
          <p:cNvPicPr>
            <a:picLocks noChangeAspect="1" noChangeArrowheads="1"/>
          </p:cNvPicPr>
          <p:nvPr/>
        </p:nvPicPr>
        <p:blipFill>
          <a:blip r:embed="rId3"/>
          <a:srcRect/>
          <a:stretch>
            <a:fillRect/>
          </a:stretch>
        </p:blipFill>
        <p:spPr bwMode="auto">
          <a:xfrm>
            <a:off x="129299" y="3402363"/>
            <a:ext cx="2911287" cy="3455637"/>
          </a:xfrm>
          <a:prstGeom prst="rect">
            <a:avLst/>
          </a:prstGeom>
          <a:noFill/>
          <a:ln w="9525">
            <a:noFill/>
            <a:miter lim="800000"/>
            <a:headEnd/>
            <a:tailEnd/>
          </a:ln>
        </p:spPr>
      </p:pic>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Instrumental methods</a:t>
            </a:r>
          </a:p>
          <a:p>
            <a:pPr algn="r" defTabSz="980527">
              <a:lnSpc>
                <a:spcPct val="85000"/>
              </a:lnSpc>
              <a:defRPr/>
            </a:pPr>
            <a:r>
              <a:rPr lang="en-US" sz="3600" b="1" dirty="0" smtClean="0">
                <a:ln>
                  <a:solidFill>
                    <a:srgbClr val="993300"/>
                  </a:solidFill>
                </a:ln>
                <a:solidFill>
                  <a:srgbClr val="0000CC"/>
                </a:solidFill>
                <a:latin typeface="Arial" pitchFamily="34" charset="0"/>
              </a:rPr>
              <a:t>of GIT research</a:t>
            </a:r>
            <a:endParaRPr lang="ru-RU" sz="3600" b="1" dirty="0">
              <a:ln>
                <a:solidFill>
                  <a:srgbClr val="993300"/>
                </a:solidFill>
              </a:ln>
              <a:solidFill>
                <a:srgbClr val="0000CC"/>
              </a:solidFill>
              <a:latin typeface="Arial" pitchFamily="34" charset="0"/>
            </a:endParaRPr>
          </a:p>
        </p:txBody>
      </p:sp>
      <p:sp>
        <p:nvSpPr>
          <p:cNvPr id="8" name="Прямоугольник 7"/>
          <p:cNvSpPr/>
          <p:nvPr/>
        </p:nvSpPr>
        <p:spPr>
          <a:xfrm>
            <a:off x="3070466" y="4793967"/>
            <a:ext cx="5881008" cy="169276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80000"/>
              </a:lnSpc>
              <a:spcBef>
                <a:spcPts val="533"/>
              </a:spcBef>
              <a:defRPr/>
            </a:pPr>
            <a:r>
              <a:rPr lang="en-US" sz="2500" b="1" dirty="0" err="1" smtClean="0">
                <a:ln>
                  <a:solidFill>
                    <a:srgbClr val="800080"/>
                  </a:solidFill>
                </a:ln>
                <a:solidFill>
                  <a:srgbClr val="FF0000"/>
                </a:solidFill>
              </a:rPr>
              <a:t>Irrigoscopy</a:t>
            </a:r>
            <a:r>
              <a:rPr lang="en-US" sz="2500" b="1" dirty="0" smtClean="0">
                <a:ln>
                  <a:solidFill>
                    <a:srgbClr val="800080"/>
                  </a:solidFill>
                </a:ln>
                <a:solidFill>
                  <a:srgbClr val="FF0000"/>
                </a:solidFill>
              </a:rPr>
              <a:t> - </a:t>
            </a:r>
            <a:r>
              <a:rPr lang="en-US" sz="2500" b="1" dirty="0" smtClean="0">
                <a:ln>
                  <a:solidFill>
                    <a:srgbClr val="800080"/>
                  </a:solidFill>
                </a:ln>
                <a:solidFill>
                  <a:srgbClr val="9900FF"/>
                </a:solidFill>
              </a:rPr>
              <a:t>X-ray examination</a:t>
            </a:r>
          </a:p>
          <a:p>
            <a:pPr>
              <a:lnSpc>
                <a:spcPct val="80000"/>
              </a:lnSpc>
              <a:spcBef>
                <a:spcPts val="533"/>
              </a:spcBef>
              <a:defRPr/>
            </a:pPr>
            <a:r>
              <a:rPr lang="en-US" sz="2500" b="1" dirty="0" smtClean="0">
                <a:ln>
                  <a:solidFill>
                    <a:srgbClr val="800080"/>
                  </a:solidFill>
                </a:ln>
                <a:solidFill>
                  <a:srgbClr val="9900FF"/>
                </a:solidFill>
              </a:rPr>
              <a:t>the colon with filling it with </a:t>
            </a:r>
            <a:r>
              <a:rPr lang="en-US" sz="2500" b="1" dirty="0" err="1" smtClean="0">
                <a:ln>
                  <a:solidFill>
                    <a:srgbClr val="800080"/>
                  </a:solidFill>
                </a:ln>
                <a:solidFill>
                  <a:srgbClr val="9900FF"/>
                </a:solidFill>
              </a:rPr>
              <a:t>radiopaque</a:t>
            </a:r>
            <a:r>
              <a:rPr lang="en-US" sz="2500" b="1" dirty="0" smtClean="0">
                <a:ln>
                  <a:solidFill>
                    <a:srgbClr val="800080"/>
                  </a:solidFill>
                </a:ln>
                <a:solidFill>
                  <a:srgbClr val="9900FF"/>
                </a:solidFill>
              </a:rPr>
              <a:t> suspension through the anus after a preliminary cleansing of the intestine (barium enema)</a:t>
            </a:r>
            <a:endParaRPr lang="ru-RU" sz="2500" b="1" dirty="0">
              <a:ln>
                <a:solidFill>
                  <a:srgbClr val="800080"/>
                </a:solidFill>
              </a:ln>
              <a:solidFill>
                <a:srgbClr val="9900FF"/>
              </a:solidFill>
            </a:endParaRPr>
          </a:p>
        </p:txBody>
      </p:sp>
      <p:sp>
        <p:nvSpPr>
          <p:cNvPr id="9" name="Прямоугольник 8"/>
          <p:cNvSpPr/>
          <p:nvPr/>
        </p:nvSpPr>
        <p:spPr>
          <a:xfrm>
            <a:off x="129962" y="902048"/>
            <a:ext cx="8758948" cy="145545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70000"/>
              </a:lnSpc>
              <a:spcBef>
                <a:spcPts val="533"/>
              </a:spcBef>
              <a:defRPr/>
            </a:pPr>
            <a:r>
              <a:rPr lang="en-US" sz="2400" b="1" dirty="0" smtClean="0">
                <a:ln>
                  <a:solidFill>
                    <a:sysClr val="windowText" lastClr="000000"/>
                  </a:solidFill>
                </a:ln>
                <a:solidFill>
                  <a:srgbClr val="FF0000"/>
                </a:solidFill>
              </a:rPr>
              <a:t>X-ray examination of the gastrointestinal tract is usually carried out using a contrast agent - an aqueous suspension of chemically pure barium </a:t>
            </a:r>
            <a:r>
              <a:rPr lang="en-US" sz="2400" b="1" dirty="0" err="1" smtClean="0">
                <a:ln>
                  <a:solidFill>
                    <a:sysClr val="windowText" lastClr="000000"/>
                  </a:solidFill>
                </a:ln>
                <a:solidFill>
                  <a:srgbClr val="FF0000"/>
                </a:solidFill>
              </a:rPr>
              <a:t>sulphate</a:t>
            </a:r>
            <a:r>
              <a:rPr lang="en-US" sz="2400" b="1" dirty="0" smtClean="0">
                <a:ln>
                  <a:solidFill>
                    <a:sysClr val="windowText" lastClr="000000"/>
                  </a:solidFill>
                </a:ln>
                <a:solidFill>
                  <a:srgbClr val="FF0000"/>
                </a:solidFill>
              </a:rPr>
              <a:t>.</a:t>
            </a:r>
          </a:p>
          <a:p>
            <a:pPr>
              <a:lnSpc>
                <a:spcPct val="70000"/>
              </a:lnSpc>
              <a:spcBef>
                <a:spcPts val="533"/>
              </a:spcBef>
              <a:defRPr/>
            </a:pPr>
            <a:r>
              <a:rPr lang="en-US" sz="2400" b="1" dirty="0" smtClean="0">
                <a:ln>
                  <a:solidFill>
                    <a:sysClr val="windowText" lastClr="000000"/>
                  </a:solidFill>
                </a:ln>
                <a:solidFill>
                  <a:srgbClr val="FF0000"/>
                </a:solidFill>
              </a:rPr>
              <a:t>Strongly absorbing X-rays, barium sulfate as it moves makes all parts of the digestive tube visible.</a:t>
            </a:r>
            <a:endParaRPr lang="ru-RU" sz="2400" b="1" dirty="0">
              <a:ln>
                <a:solidFill>
                  <a:sysClr val="windowText" lastClr="000000"/>
                </a:solidFill>
              </a:ln>
              <a:solidFill>
                <a:srgbClr val="FF0000"/>
              </a:solidFill>
            </a:endParaRPr>
          </a:p>
        </p:txBody>
      </p:sp>
      <p:sp>
        <p:nvSpPr>
          <p:cNvPr id="6" name="Прямоугольник 5"/>
          <p:cNvSpPr/>
          <p:nvPr/>
        </p:nvSpPr>
        <p:spPr>
          <a:xfrm>
            <a:off x="129962" y="2327508"/>
            <a:ext cx="5818444" cy="1176596"/>
          </a:xfrm>
          <a:prstGeom prst="rect">
            <a:avLst/>
          </a:prstGeom>
          <a:solidFill>
            <a:schemeClr val="accent5">
              <a:lumMod val="20000"/>
              <a:lumOff val="80000"/>
            </a:schemeClr>
          </a:solidFill>
        </p:spPr>
        <p:txBody>
          <a:bodyPr lIns="81272" tIns="40636" rIns="81272" bIns="40636">
            <a:spAutoFit/>
          </a:bodyPr>
          <a:lstStyle/>
          <a:p>
            <a:pPr>
              <a:lnSpc>
                <a:spcPct val="70000"/>
              </a:lnSpc>
              <a:defRPr/>
            </a:pPr>
            <a:r>
              <a:rPr lang="en-US" sz="2500" b="1" i="1" dirty="0" smtClean="0">
                <a:ln>
                  <a:solidFill>
                    <a:srgbClr val="C00000"/>
                  </a:solidFill>
                </a:ln>
                <a:solidFill>
                  <a:srgbClr val="FF0000"/>
                </a:solidFill>
              </a:rPr>
              <a:t>X-ray of the stomach and duodenum</a:t>
            </a:r>
          </a:p>
          <a:p>
            <a:pPr>
              <a:lnSpc>
                <a:spcPct val="70000"/>
              </a:lnSpc>
              <a:defRPr/>
            </a:pPr>
            <a:r>
              <a:rPr lang="en-US" sz="2500" b="1" i="1" dirty="0" smtClean="0">
                <a:ln>
                  <a:solidFill>
                    <a:srgbClr val="C00000"/>
                  </a:solidFill>
                </a:ln>
                <a:solidFill>
                  <a:srgbClr val="FF0000"/>
                </a:solidFill>
              </a:rPr>
              <a:t>with the use of both gas and contrast medium - is called research under conditions of double contrasting</a:t>
            </a:r>
            <a:endParaRPr lang="ru-RU" sz="2500" b="1" i="1" dirty="0">
              <a:ln>
                <a:solidFill>
                  <a:srgbClr val="C00000"/>
                </a:solidFill>
              </a:ln>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INFLAMMATORY DISEASES</a:t>
            </a:r>
          </a:p>
          <a:p>
            <a:pPr algn="r" defTabSz="980527">
              <a:lnSpc>
                <a:spcPct val="85000"/>
              </a:lnSpc>
              <a:defRPr/>
            </a:pPr>
            <a:r>
              <a:rPr lang="en-US" sz="3600" b="1" dirty="0" smtClean="0">
                <a:ln>
                  <a:solidFill>
                    <a:srgbClr val="993300"/>
                  </a:solidFill>
                </a:ln>
                <a:solidFill>
                  <a:srgbClr val="0000CC"/>
                </a:solidFill>
                <a:latin typeface="Arial" pitchFamily="34" charset="0"/>
              </a:rPr>
              <a:t>of the intestines</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1071546"/>
            <a:ext cx="8674628" cy="2166932"/>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gn="just">
              <a:lnSpc>
                <a:spcPct val="70000"/>
              </a:lnSpc>
              <a:defRPr/>
            </a:pPr>
            <a:r>
              <a:rPr lang="en-US" sz="2400" b="1" dirty="0" smtClean="0">
                <a:ln>
                  <a:solidFill>
                    <a:srgbClr val="006600"/>
                  </a:solidFill>
                </a:ln>
                <a:solidFill>
                  <a:srgbClr val="FF0000"/>
                </a:solidFill>
              </a:rPr>
              <a:t>Inflammatory bowel disease -</a:t>
            </a:r>
          </a:p>
          <a:p>
            <a:pPr algn="just">
              <a:lnSpc>
                <a:spcPct val="70000"/>
              </a:lnSpc>
              <a:defRPr/>
            </a:pPr>
            <a:r>
              <a:rPr lang="en-US" sz="2400" b="1" dirty="0" smtClean="0">
                <a:ln>
                  <a:solidFill>
                    <a:srgbClr val="006600"/>
                  </a:solidFill>
                </a:ln>
                <a:solidFill>
                  <a:srgbClr val="002060"/>
                </a:solidFill>
              </a:rPr>
              <a:t>this is the common name of two diseases -</a:t>
            </a:r>
          </a:p>
          <a:p>
            <a:pPr algn="just">
              <a:lnSpc>
                <a:spcPct val="70000"/>
              </a:lnSpc>
              <a:defRPr/>
            </a:pPr>
            <a:r>
              <a:rPr lang="en-US" sz="2400" b="1" dirty="0" smtClean="0">
                <a:ln>
                  <a:solidFill>
                    <a:srgbClr val="006600"/>
                  </a:solidFill>
                </a:ln>
                <a:solidFill>
                  <a:srgbClr val="002060"/>
                </a:solidFill>
              </a:rPr>
              <a:t>- nonspecific ulcerative colitis (NUC)</a:t>
            </a:r>
          </a:p>
          <a:p>
            <a:pPr algn="just">
              <a:lnSpc>
                <a:spcPct val="70000"/>
              </a:lnSpc>
              <a:defRPr/>
            </a:pPr>
            <a:r>
              <a:rPr lang="en-US" sz="2400" b="1" dirty="0" smtClean="0">
                <a:ln>
                  <a:solidFill>
                    <a:srgbClr val="006600"/>
                  </a:solidFill>
                </a:ln>
                <a:solidFill>
                  <a:srgbClr val="002060"/>
                </a:solidFill>
              </a:rPr>
              <a:t>- </a:t>
            </a:r>
            <a:r>
              <a:rPr lang="en-US" sz="2400" b="1" dirty="0" err="1" smtClean="0">
                <a:ln>
                  <a:solidFill>
                    <a:srgbClr val="006600"/>
                  </a:solidFill>
                </a:ln>
                <a:solidFill>
                  <a:srgbClr val="002060"/>
                </a:solidFill>
              </a:rPr>
              <a:t>Crohn's</a:t>
            </a:r>
            <a:r>
              <a:rPr lang="en-US" sz="2400" b="1" dirty="0" smtClean="0">
                <a:ln>
                  <a:solidFill>
                    <a:srgbClr val="006600"/>
                  </a:solidFill>
                </a:ln>
                <a:solidFill>
                  <a:srgbClr val="002060"/>
                </a:solidFill>
              </a:rPr>
              <a:t> disease</a:t>
            </a:r>
          </a:p>
          <a:p>
            <a:pPr algn="just">
              <a:lnSpc>
                <a:spcPct val="70000"/>
              </a:lnSpc>
              <a:defRPr/>
            </a:pPr>
            <a:r>
              <a:rPr lang="en-US" sz="2400" b="1" dirty="0" smtClean="0">
                <a:ln>
                  <a:solidFill>
                    <a:srgbClr val="006600"/>
                  </a:solidFill>
                </a:ln>
                <a:solidFill>
                  <a:srgbClr val="002060"/>
                </a:solidFill>
              </a:rPr>
              <a:t>The incidence of NUC is 25-50 people per 100 thousand of the population</a:t>
            </a:r>
          </a:p>
          <a:p>
            <a:pPr algn="just">
              <a:lnSpc>
                <a:spcPct val="70000"/>
              </a:lnSpc>
              <a:defRPr/>
            </a:pPr>
            <a:r>
              <a:rPr lang="en-US" sz="2400" b="1" dirty="0" smtClean="0">
                <a:ln>
                  <a:solidFill>
                    <a:srgbClr val="006600"/>
                  </a:solidFill>
                </a:ln>
                <a:solidFill>
                  <a:srgbClr val="002060"/>
                </a:solidFill>
              </a:rPr>
              <a:t>The incidence of </a:t>
            </a:r>
            <a:r>
              <a:rPr lang="en-US" sz="2400" b="1" dirty="0" err="1" smtClean="0">
                <a:ln>
                  <a:solidFill>
                    <a:srgbClr val="006600"/>
                  </a:solidFill>
                </a:ln>
                <a:solidFill>
                  <a:srgbClr val="002060"/>
                </a:solidFill>
              </a:rPr>
              <a:t>Crohn's</a:t>
            </a:r>
            <a:r>
              <a:rPr lang="en-US" sz="2400" b="1" dirty="0" smtClean="0">
                <a:ln>
                  <a:solidFill>
                    <a:srgbClr val="006600"/>
                  </a:solidFill>
                </a:ln>
                <a:solidFill>
                  <a:srgbClr val="002060"/>
                </a:solidFill>
              </a:rPr>
              <a:t> disease is 5-15 people per 100 thousand of the population</a:t>
            </a:r>
            <a:endParaRPr lang="ru-RU" sz="2400" b="1" dirty="0">
              <a:ln>
                <a:solidFill>
                  <a:srgbClr val="006600"/>
                </a:solidFill>
              </a:ln>
              <a:solidFill>
                <a:srgbClr val="002060"/>
              </a:solidFill>
            </a:endParaRPr>
          </a:p>
        </p:txBody>
      </p:sp>
      <p:sp>
        <p:nvSpPr>
          <p:cNvPr id="8" name="Прямоугольник 7"/>
          <p:cNvSpPr/>
          <p:nvPr/>
        </p:nvSpPr>
        <p:spPr>
          <a:xfrm>
            <a:off x="255090" y="4071942"/>
            <a:ext cx="8746066" cy="2685342"/>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533"/>
              </a:spcBef>
              <a:defRPr/>
            </a:pPr>
            <a:endParaRPr lang="ru-RU" sz="2500" b="1" dirty="0">
              <a:ln>
                <a:solidFill>
                  <a:sysClr val="windowText" lastClr="000000"/>
                </a:solidFill>
              </a:ln>
              <a:solidFill>
                <a:srgbClr val="002060"/>
              </a:solidFill>
            </a:endParaRPr>
          </a:p>
          <a:p>
            <a:pPr>
              <a:lnSpc>
                <a:spcPct val="70000"/>
              </a:lnSpc>
              <a:spcBef>
                <a:spcPts val="533"/>
              </a:spcBef>
              <a:defRPr/>
            </a:pPr>
            <a:endParaRPr lang="ru-RU" sz="2500" b="1" dirty="0" smtClean="0">
              <a:ln>
                <a:solidFill>
                  <a:sysClr val="windowText" lastClr="000000"/>
                </a:solidFill>
              </a:ln>
              <a:solidFill>
                <a:srgbClr val="002060"/>
              </a:solidFill>
            </a:endParaRPr>
          </a:p>
          <a:p>
            <a:pPr>
              <a:lnSpc>
                <a:spcPct val="70000"/>
              </a:lnSpc>
              <a:spcBef>
                <a:spcPts val="533"/>
              </a:spcBef>
              <a:defRPr/>
            </a:pPr>
            <a:endParaRPr lang="ru-RU" sz="2500" b="1" dirty="0" smtClean="0">
              <a:ln>
                <a:solidFill>
                  <a:sysClr val="windowText" lastClr="000000"/>
                </a:solidFill>
              </a:ln>
              <a:solidFill>
                <a:srgbClr val="002060"/>
              </a:solidFill>
            </a:endParaRPr>
          </a:p>
          <a:p>
            <a:pPr>
              <a:lnSpc>
                <a:spcPct val="70000"/>
              </a:lnSpc>
              <a:spcBef>
                <a:spcPts val="533"/>
              </a:spcBef>
              <a:defRPr/>
            </a:pPr>
            <a:endParaRPr lang="ru-RU" sz="2500" b="1" dirty="0" smtClean="0">
              <a:ln>
                <a:solidFill>
                  <a:sysClr val="windowText" lastClr="000000"/>
                </a:solidFill>
              </a:ln>
              <a:solidFill>
                <a:srgbClr val="002060"/>
              </a:solidFill>
            </a:endParaRPr>
          </a:p>
          <a:p>
            <a:pPr>
              <a:lnSpc>
                <a:spcPct val="70000"/>
              </a:lnSpc>
              <a:spcBef>
                <a:spcPts val="533"/>
              </a:spcBef>
              <a:defRPr/>
            </a:pPr>
            <a:endParaRPr lang="ru-RU" sz="2500" b="1" dirty="0" smtClean="0">
              <a:ln>
                <a:solidFill>
                  <a:sysClr val="windowText" lastClr="000000"/>
                </a:solidFill>
              </a:ln>
              <a:solidFill>
                <a:srgbClr val="002060"/>
              </a:solidFill>
            </a:endParaRPr>
          </a:p>
          <a:p>
            <a:pPr>
              <a:lnSpc>
                <a:spcPct val="70000"/>
              </a:lnSpc>
              <a:spcBef>
                <a:spcPts val="533"/>
              </a:spcBef>
              <a:defRPr/>
            </a:pPr>
            <a:endParaRPr lang="ru-RU" sz="2500" b="1" dirty="0" smtClean="0">
              <a:ln>
                <a:solidFill>
                  <a:sysClr val="windowText" lastClr="000000"/>
                </a:solidFill>
              </a:ln>
              <a:solidFill>
                <a:srgbClr val="002060"/>
              </a:solidFill>
            </a:endParaRPr>
          </a:p>
          <a:p>
            <a:pPr>
              <a:lnSpc>
                <a:spcPct val="70000"/>
              </a:lnSpc>
              <a:spcBef>
                <a:spcPts val="533"/>
              </a:spcBef>
              <a:defRPr/>
            </a:pPr>
            <a:endParaRPr lang="ru-RU" sz="2500" b="1" dirty="0" smtClean="0">
              <a:ln>
                <a:solidFill>
                  <a:sysClr val="windowText" lastClr="000000"/>
                </a:solidFill>
              </a:ln>
              <a:solidFill>
                <a:srgbClr val="002060"/>
              </a:solidFill>
            </a:endParaRPr>
          </a:p>
          <a:p>
            <a:pPr>
              <a:lnSpc>
                <a:spcPct val="70000"/>
              </a:lnSpc>
              <a:spcBef>
                <a:spcPts val="533"/>
              </a:spcBef>
              <a:defRPr/>
            </a:pPr>
            <a:endParaRPr lang="ru-RU" sz="2500" b="1" dirty="0">
              <a:ln>
                <a:solidFill>
                  <a:sysClr val="windowText" lastClr="000000"/>
                </a:solidFill>
              </a:ln>
              <a:solidFill>
                <a:srgbClr val="002060"/>
              </a:solidFill>
            </a:endParaRPr>
          </a:p>
        </p:txBody>
      </p:sp>
      <p:pic>
        <p:nvPicPr>
          <p:cNvPr id="2052" name="Picture 4"/>
          <p:cNvPicPr>
            <a:picLocks noChangeAspect="1" noChangeArrowheads="1"/>
          </p:cNvPicPr>
          <p:nvPr/>
        </p:nvPicPr>
        <p:blipFill>
          <a:blip r:embed="rId2"/>
          <a:srcRect/>
          <a:stretch>
            <a:fillRect/>
          </a:stretch>
        </p:blipFill>
        <p:spPr bwMode="auto">
          <a:xfrm>
            <a:off x="6143636" y="4214818"/>
            <a:ext cx="2714634" cy="2357454"/>
          </a:xfrm>
          <a:prstGeom prst="rect">
            <a:avLst/>
          </a:prstGeom>
          <a:noFill/>
          <a:ln w="57150">
            <a:solidFill>
              <a:schemeClr val="accent1">
                <a:lumMod val="50000"/>
              </a:schemeClr>
            </a:solidFill>
            <a:miter lim="800000"/>
            <a:headEnd/>
            <a:tailEnd/>
          </a:ln>
          <a:effectLst/>
          <a:scene3d>
            <a:camera prst="orthographicFront"/>
            <a:lightRig rig="threePt" dir="t"/>
          </a:scene3d>
          <a:sp3d>
            <a:bevelT/>
          </a:sp3d>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INFLAMMATORY DISEASES</a:t>
            </a:r>
          </a:p>
          <a:p>
            <a:pPr algn="r" defTabSz="980527">
              <a:lnSpc>
                <a:spcPct val="85000"/>
              </a:lnSpc>
              <a:defRPr/>
            </a:pPr>
            <a:r>
              <a:rPr lang="en-US" sz="3600" b="1" dirty="0" smtClean="0">
                <a:ln>
                  <a:solidFill>
                    <a:srgbClr val="993300"/>
                  </a:solidFill>
                </a:ln>
                <a:solidFill>
                  <a:srgbClr val="0000CC"/>
                </a:solidFill>
                <a:latin typeface="Arial" pitchFamily="34" charset="0"/>
              </a:rPr>
              <a:t>of the intestines</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1071546"/>
            <a:ext cx="8674628" cy="3459593"/>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defRPr/>
            </a:pPr>
            <a:r>
              <a:rPr lang="en-US" sz="2400" b="1" dirty="0" smtClean="0">
                <a:ln>
                  <a:solidFill>
                    <a:srgbClr val="C00000"/>
                  </a:solidFill>
                </a:ln>
                <a:solidFill>
                  <a:schemeClr val="accent5">
                    <a:lumMod val="50000"/>
                  </a:schemeClr>
                </a:solidFill>
              </a:rPr>
              <a:t>Nonspecific ulcerative colitis (NUC) - </a:t>
            </a:r>
            <a:r>
              <a:rPr lang="en-US" sz="2400" b="1" dirty="0" smtClean="0">
                <a:ln>
                  <a:solidFill>
                    <a:srgbClr val="C00000"/>
                  </a:solidFill>
                </a:ln>
                <a:solidFill>
                  <a:schemeClr val="accent6">
                    <a:lumMod val="75000"/>
                  </a:schemeClr>
                </a:solidFill>
              </a:rPr>
              <a:t>is a chronic relapsing disease in which all organs and systems can be affected, but the greatest changes occur in the colon.</a:t>
            </a:r>
          </a:p>
          <a:p>
            <a:pPr>
              <a:lnSpc>
                <a:spcPct val="70000"/>
              </a:lnSpc>
              <a:defRPr/>
            </a:pPr>
            <a:r>
              <a:rPr lang="en-US" sz="2400" b="1" dirty="0" smtClean="0">
                <a:ln>
                  <a:solidFill>
                    <a:srgbClr val="C00000"/>
                  </a:solidFill>
                </a:ln>
                <a:solidFill>
                  <a:schemeClr val="accent6">
                    <a:lumMod val="75000"/>
                  </a:schemeClr>
                </a:solidFill>
              </a:rPr>
              <a:t>It is established that the primary lesion is localized in the rectum and sigmoid colon with the subsequent spread of the process up the intestine</a:t>
            </a:r>
          </a:p>
          <a:p>
            <a:pPr>
              <a:lnSpc>
                <a:spcPct val="70000"/>
              </a:lnSpc>
              <a:defRPr/>
            </a:pPr>
            <a:endParaRPr lang="en-US" sz="2400" b="1" dirty="0" smtClean="0">
              <a:ln>
                <a:solidFill>
                  <a:srgbClr val="C00000"/>
                </a:solidFill>
              </a:ln>
              <a:solidFill>
                <a:schemeClr val="accent5">
                  <a:lumMod val="50000"/>
                </a:schemeClr>
              </a:solidFill>
            </a:endParaRPr>
          </a:p>
          <a:p>
            <a:pPr>
              <a:lnSpc>
                <a:spcPct val="70000"/>
              </a:lnSpc>
              <a:defRPr/>
            </a:pPr>
            <a:r>
              <a:rPr lang="en-US" sz="2400" b="1" dirty="0" smtClean="0">
                <a:ln>
                  <a:solidFill>
                    <a:srgbClr val="C00000"/>
                  </a:solidFill>
                </a:ln>
                <a:solidFill>
                  <a:schemeClr val="accent5">
                    <a:lumMod val="50000"/>
                  </a:schemeClr>
                </a:solidFill>
              </a:rPr>
              <a:t>NUC - </a:t>
            </a:r>
            <a:r>
              <a:rPr lang="en-US" sz="2400" b="1" dirty="0" smtClean="0">
                <a:ln>
                  <a:solidFill>
                    <a:srgbClr val="C00000"/>
                  </a:solidFill>
                </a:ln>
                <a:solidFill>
                  <a:schemeClr val="accent6">
                    <a:lumMod val="75000"/>
                  </a:schemeClr>
                </a:solidFill>
              </a:rPr>
              <a:t>is a recurrent disease of unclear etiology, characterized by hemorrhagic-purulent inflammation of the large intestine with the development of local and systemic inflammation. The mucous and </a:t>
            </a:r>
            <a:r>
              <a:rPr lang="en-US" sz="2400" b="1" dirty="0" err="1" smtClean="0">
                <a:ln>
                  <a:solidFill>
                    <a:srgbClr val="C00000"/>
                  </a:solidFill>
                </a:ln>
                <a:solidFill>
                  <a:schemeClr val="accent6">
                    <a:lumMod val="75000"/>
                  </a:schemeClr>
                </a:solidFill>
              </a:rPr>
              <a:t>submucous</a:t>
            </a:r>
            <a:r>
              <a:rPr lang="en-US" sz="2400" b="1" dirty="0" smtClean="0">
                <a:ln>
                  <a:solidFill>
                    <a:srgbClr val="C00000"/>
                  </a:solidFill>
                </a:ln>
                <a:solidFill>
                  <a:schemeClr val="accent6">
                    <a:lumMod val="75000"/>
                  </a:schemeClr>
                </a:solidFill>
              </a:rPr>
              <a:t> membranes of the intestinal wall are affected, and the involvement of the muscular and serous membranes is also characteristic for acute forms of the disease.</a:t>
            </a:r>
            <a:endParaRPr lang="ru-RU" sz="2400" b="1" dirty="0" smtClean="0">
              <a:ln>
                <a:solidFill>
                  <a:srgbClr val="C00000"/>
                </a:solidFill>
              </a:ln>
              <a:solidFill>
                <a:schemeClr val="accent6">
                  <a:lumMod val="75000"/>
                </a:schemeClr>
              </a:solidFill>
            </a:endParaRPr>
          </a:p>
        </p:txBody>
      </p:sp>
      <p:sp>
        <p:nvSpPr>
          <p:cNvPr id="8" name="Прямоугольник 7"/>
          <p:cNvSpPr/>
          <p:nvPr/>
        </p:nvSpPr>
        <p:spPr>
          <a:xfrm>
            <a:off x="183652" y="5637417"/>
            <a:ext cx="7960248" cy="100629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gn="ctr">
              <a:lnSpc>
                <a:spcPct val="70000"/>
              </a:lnSpc>
              <a:defRPr/>
            </a:pPr>
            <a:r>
              <a:rPr lang="en-US" sz="2800" b="1" i="1" dirty="0" smtClean="0">
                <a:ln>
                  <a:solidFill>
                    <a:srgbClr val="C00000"/>
                  </a:solidFill>
                </a:ln>
                <a:solidFill>
                  <a:srgbClr val="0000FF"/>
                </a:solidFill>
              </a:rPr>
              <a:t>The disease occurs in people of both sexes aged 20-50 years. It is registered ubiquitously, but more often in cities</a:t>
            </a:r>
            <a:endParaRPr lang="ru-RU" sz="2800" b="1" dirty="0">
              <a:ln>
                <a:solidFill>
                  <a:srgbClr val="006600"/>
                </a:solidFill>
              </a:ln>
              <a:solidFill>
                <a:schemeClr val="accent6">
                  <a:lumMod val="50000"/>
                </a:scheme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DISEASES OF THE INTESTINE</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5090" y="946093"/>
            <a:ext cx="8674628" cy="1891792"/>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defRPr/>
            </a:pPr>
            <a:r>
              <a:rPr lang="en-US" sz="2800" b="1" dirty="0" err="1" smtClean="0">
                <a:ln>
                  <a:solidFill>
                    <a:srgbClr val="006600"/>
                  </a:solidFill>
                </a:ln>
                <a:solidFill>
                  <a:schemeClr val="accent6">
                    <a:lumMod val="75000"/>
                  </a:schemeClr>
                </a:solidFill>
              </a:rPr>
              <a:t>Crohn's</a:t>
            </a:r>
            <a:r>
              <a:rPr lang="en-US" sz="2800" b="1" dirty="0" smtClean="0">
                <a:ln>
                  <a:solidFill>
                    <a:srgbClr val="006600"/>
                  </a:solidFill>
                </a:ln>
                <a:solidFill>
                  <a:schemeClr val="accent6">
                    <a:lumMod val="75000"/>
                  </a:schemeClr>
                </a:solidFill>
              </a:rPr>
              <a:t> disease -</a:t>
            </a:r>
          </a:p>
          <a:p>
            <a:pPr>
              <a:lnSpc>
                <a:spcPct val="70000"/>
              </a:lnSpc>
              <a:defRPr/>
            </a:pPr>
            <a:r>
              <a:rPr lang="en-US" sz="2800" b="1" dirty="0" smtClean="0">
                <a:ln>
                  <a:solidFill>
                    <a:srgbClr val="006600"/>
                  </a:solidFill>
                </a:ln>
                <a:solidFill>
                  <a:srgbClr val="0000FF"/>
                </a:solidFill>
              </a:rPr>
              <a:t>chronic nonspecific inflammation of any part of the gastrointestinal tract, characterized by </a:t>
            </a:r>
            <a:r>
              <a:rPr lang="en-US" sz="2800" b="1" dirty="0" err="1" smtClean="0">
                <a:ln>
                  <a:solidFill>
                    <a:srgbClr val="006600"/>
                  </a:solidFill>
                </a:ln>
                <a:solidFill>
                  <a:srgbClr val="0000FF"/>
                </a:solidFill>
              </a:rPr>
              <a:t>granulomatous</a:t>
            </a:r>
            <a:r>
              <a:rPr lang="en-US" sz="2800" b="1" dirty="0" smtClean="0">
                <a:ln>
                  <a:solidFill>
                    <a:srgbClr val="006600"/>
                  </a:solidFill>
                </a:ln>
                <a:solidFill>
                  <a:srgbClr val="0000FF"/>
                </a:solidFill>
              </a:rPr>
              <a:t> changes, ulceration, thickening of the wall and narrowing of the lumen of the affected area, the formation of infiltrates and fistula</a:t>
            </a:r>
            <a:endParaRPr lang="ru-RU" sz="2800" b="1" dirty="0">
              <a:ln>
                <a:solidFill>
                  <a:srgbClr val="006600"/>
                </a:solidFill>
              </a:ln>
              <a:solidFill>
                <a:srgbClr val="0000FF"/>
              </a:solidFill>
            </a:endParaRPr>
          </a:p>
        </p:txBody>
      </p:sp>
      <p:sp>
        <p:nvSpPr>
          <p:cNvPr id="8" name="Прямоугольник 7"/>
          <p:cNvSpPr/>
          <p:nvPr/>
        </p:nvSpPr>
        <p:spPr>
          <a:xfrm>
            <a:off x="214282" y="3571876"/>
            <a:ext cx="8715436" cy="234063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533"/>
              </a:spcBef>
              <a:defRPr/>
            </a:pPr>
            <a:r>
              <a:rPr lang="en-US" sz="2600" b="1" dirty="0" smtClean="0">
                <a:ln>
                  <a:solidFill>
                    <a:sysClr val="windowText" lastClr="000000"/>
                  </a:solidFill>
                </a:ln>
                <a:solidFill>
                  <a:srgbClr val="7030A0"/>
                </a:solidFill>
              </a:rPr>
              <a:t>In the vast majority of cases, the small intestine is affected, especially the terminal ileum (terminal ileitis), somewhat less often at the same time the small and large intestine; there is also an isolated lesion of the large intestine; very rarely the process is localized in the esophagus, stomach. Lesions of various parts of the gastrointestinal tract in </a:t>
            </a:r>
            <a:r>
              <a:rPr lang="en-US" sz="2600" b="1" dirty="0" err="1" smtClean="0">
                <a:ln>
                  <a:solidFill>
                    <a:sysClr val="windowText" lastClr="000000"/>
                  </a:solidFill>
                </a:ln>
                <a:solidFill>
                  <a:srgbClr val="7030A0"/>
                </a:solidFill>
              </a:rPr>
              <a:t>Cron’s</a:t>
            </a:r>
            <a:r>
              <a:rPr lang="en-US" sz="2600" b="1" dirty="0" smtClean="0">
                <a:ln>
                  <a:solidFill>
                    <a:sysClr val="windowText" lastClr="000000"/>
                  </a:solidFill>
                </a:ln>
                <a:solidFill>
                  <a:srgbClr val="7030A0"/>
                </a:solidFill>
              </a:rPr>
              <a:t> disease are also called </a:t>
            </a:r>
            <a:r>
              <a:rPr lang="en-US" sz="2600" b="1" dirty="0" err="1" smtClean="0">
                <a:ln>
                  <a:solidFill>
                    <a:sysClr val="windowText" lastClr="000000"/>
                  </a:solidFill>
                </a:ln>
                <a:solidFill>
                  <a:srgbClr val="7030A0"/>
                </a:solidFill>
              </a:rPr>
              <a:t>granulomatous</a:t>
            </a:r>
            <a:r>
              <a:rPr lang="en-US" sz="2600" b="1" dirty="0" smtClean="0">
                <a:ln>
                  <a:solidFill>
                    <a:sysClr val="windowText" lastClr="000000"/>
                  </a:solidFill>
                </a:ln>
                <a:solidFill>
                  <a:srgbClr val="7030A0"/>
                </a:solidFill>
              </a:rPr>
              <a:t> enteritis, </a:t>
            </a:r>
            <a:r>
              <a:rPr lang="en-US" sz="2600" b="1" dirty="0" err="1" smtClean="0">
                <a:ln>
                  <a:solidFill>
                    <a:sysClr val="windowText" lastClr="000000"/>
                  </a:solidFill>
                </a:ln>
                <a:solidFill>
                  <a:srgbClr val="7030A0"/>
                </a:solidFill>
              </a:rPr>
              <a:t>granulomatous</a:t>
            </a:r>
            <a:r>
              <a:rPr lang="en-US" sz="2600" b="1" dirty="0" smtClean="0">
                <a:ln>
                  <a:solidFill>
                    <a:sysClr val="windowText" lastClr="000000"/>
                  </a:solidFill>
                </a:ln>
                <a:solidFill>
                  <a:srgbClr val="7030A0"/>
                </a:solidFill>
              </a:rPr>
              <a:t> colitis, </a:t>
            </a:r>
            <a:r>
              <a:rPr lang="en-US" sz="2600" b="1" dirty="0" err="1" smtClean="0">
                <a:ln>
                  <a:solidFill>
                    <a:sysClr val="windowText" lastClr="000000"/>
                  </a:solidFill>
                </a:ln>
                <a:solidFill>
                  <a:srgbClr val="7030A0"/>
                </a:solidFill>
              </a:rPr>
              <a:t>granulomatous</a:t>
            </a:r>
            <a:r>
              <a:rPr lang="en-US" sz="2600" b="1" dirty="0" smtClean="0">
                <a:ln>
                  <a:solidFill>
                    <a:sysClr val="windowText" lastClr="000000"/>
                  </a:solidFill>
                </a:ln>
                <a:solidFill>
                  <a:srgbClr val="7030A0"/>
                </a:solidFill>
              </a:rPr>
              <a:t> </a:t>
            </a:r>
            <a:r>
              <a:rPr lang="en-US" sz="2600" b="1" dirty="0" err="1" smtClean="0">
                <a:ln>
                  <a:solidFill>
                    <a:sysClr val="windowText" lastClr="000000"/>
                  </a:solidFill>
                </a:ln>
                <a:solidFill>
                  <a:srgbClr val="7030A0"/>
                </a:solidFill>
              </a:rPr>
              <a:t>esophagitis</a:t>
            </a:r>
            <a:r>
              <a:rPr lang="en-US" sz="2600" b="1" dirty="0" smtClean="0">
                <a:ln>
                  <a:solidFill>
                    <a:sysClr val="windowText" lastClr="000000"/>
                  </a:solidFill>
                </a:ln>
                <a:solidFill>
                  <a:srgbClr val="7030A0"/>
                </a:solidFill>
              </a:rPr>
              <a:t>, </a:t>
            </a:r>
            <a:r>
              <a:rPr lang="en-US" sz="2600" b="1" dirty="0" err="1" smtClean="0">
                <a:ln>
                  <a:solidFill>
                    <a:sysClr val="windowText" lastClr="000000"/>
                  </a:solidFill>
                </a:ln>
                <a:solidFill>
                  <a:srgbClr val="7030A0"/>
                </a:solidFill>
              </a:rPr>
              <a:t>granulomatous</a:t>
            </a:r>
            <a:r>
              <a:rPr lang="en-US" sz="2600" b="1" dirty="0" smtClean="0">
                <a:ln>
                  <a:solidFill>
                    <a:sysClr val="windowText" lastClr="000000"/>
                  </a:solidFill>
                </a:ln>
                <a:solidFill>
                  <a:srgbClr val="7030A0"/>
                </a:solidFill>
              </a:rPr>
              <a:t> gastritis</a:t>
            </a:r>
            <a:endParaRPr lang="ru-RU" sz="2600" b="1" dirty="0">
              <a:ln>
                <a:solidFill>
                  <a:sysClr val="windowText" lastClr="000000"/>
                </a:solidFill>
              </a:ln>
              <a:solidFill>
                <a:srgbClr val="7030A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SYMPTOMS OF INFLAMMATORY</a:t>
            </a:r>
          </a:p>
          <a:p>
            <a:pPr algn="r" defTabSz="980527">
              <a:lnSpc>
                <a:spcPct val="85000"/>
              </a:lnSpc>
              <a:defRPr/>
            </a:pPr>
            <a:r>
              <a:rPr lang="en-US" sz="2800" b="1" dirty="0" err="1" smtClean="0">
                <a:ln>
                  <a:solidFill>
                    <a:srgbClr val="993300"/>
                  </a:solidFill>
                </a:ln>
                <a:solidFill>
                  <a:srgbClr val="0000CC"/>
                </a:solidFill>
                <a:latin typeface="Arial" pitchFamily="34" charset="0"/>
              </a:rPr>
              <a:t>DiSEASES</a:t>
            </a:r>
            <a:r>
              <a:rPr lang="en-US" sz="2800" b="1" dirty="0" smtClean="0">
                <a:ln>
                  <a:solidFill>
                    <a:srgbClr val="993300"/>
                  </a:solidFill>
                </a:ln>
                <a:solidFill>
                  <a:srgbClr val="0000CC"/>
                </a:solidFill>
                <a:latin typeface="Arial" pitchFamily="34" charset="0"/>
              </a:rPr>
              <a:t> OF THE  INTESTINES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2214554"/>
            <a:ext cx="8674628" cy="3951715"/>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marL="358775" indent="-358775">
              <a:lnSpc>
                <a:spcPct val="70000"/>
              </a:lnSpc>
              <a:spcBef>
                <a:spcPts val="600"/>
              </a:spcBef>
              <a:buFont typeface="Wingdings" pitchFamily="2" charset="2"/>
              <a:buChar char="ü"/>
              <a:defRPr/>
            </a:pPr>
            <a:r>
              <a:rPr lang="en-US" sz="2800" b="1" dirty="0" smtClean="0">
                <a:ln>
                  <a:solidFill>
                    <a:srgbClr val="006600"/>
                  </a:solidFill>
                </a:ln>
                <a:solidFill>
                  <a:srgbClr val="002060"/>
                </a:solidFill>
              </a:rPr>
              <a:t>Chronic diarrhea</a:t>
            </a:r>
          </a:p>
          <a:p>
            <a:pPr marL="358775" indent="-358775">
              <a:lnSpc>
                <a:spcPct val="70000"/>
              </a:lnSpc>
              <a:spcBef>
                <a:spcPts val="600"/>
              </a:spcBef>
              <a:defRPr/>
            </a:pPr>
            <a:r>
              <a:rPr lang="en-US" sz="2800" b="1" dirty="0" smtClean="0">
                <a:ln>
                  <a:solidFill>
                    <a:srgbClr val="006600"/>
                  </a:solidFill>
                </a:ln>
                <a:solidFill>
                  <a:srgbClr val="9900FF"/>
                </a:solidFill>
              </a:rPr>
              <a:t>       Inflammation affects the cells of the intestine, which causes the secretion of large amounts of salt and water. Since normal intestinal absorption is impaired, the large intestine can not absorb the releasing fluid - diarrhea develops</a:t>
            </a:r>
          </a:p>
          <a:p>
            <a:pPr marL="358775" indent="-358775">
              <a:lnSpc>
                <a:spcPct val="70000"/>
              </a:lnSpc>
              <a:spcBef>
                <a:spcPts val="600"/>
              </a:spcBef>
              <a:buFont typeface="Wingdings" pitchFamily="2" charset="2"/>
              <a:buChar char="ü"/>
              <a:defRPr/>
            </a:pPr>
            <a:r>
              <a:rPr lang="en-US" sz="2800" b="1" dirty="0" smtClean="0">
                <a:ln>
                  <a:solidFill>
                    <a:srgbClr val="006600"/>
                  </a:solidFill>
                </a:ln>
                <a:solidFill>
                  <a:srgbClr val="002060"/>
                </a:solidFill>
              </a:rPr>
              <a:t>  Abdominal pain and spasms.</a:t>
            </a:r>
          </a:p>
          <a:p>
            <a:pPr marL="358775" indent="-358775">
              <a:lnSpc>
                <a:spcPct val="70000"/>
              </a:lnSpc>
              <a:spcBef>
                <a:spcPts val="600"/>
              </a:spcBef>
              <a:defRPr/>
            </a:pPr>
            <a:r>
              <a:rPr lang="en-US" sz="2800" b="1" dirty="0" smtClean="0">
                <a:ln>
                  <a:solidFill>
                    <a:srgbClr val="006600"/>
                  </a:solidFill>
                </a:ln>
                <a:solidFill>
                  <a:srgbClr val="002060"/>
                </a:solidFill>
              </a:rPr>
              <a:t>       </a:t>
            </a:r>
            <a:r>
              <a:rPr lang="en-US" sz="2800" b="1" dirty="0" smtClean="0">
                <a:ln>
                  <a:solidFill>
                    <a:srgbClr val="006600"/>
                  </a:solidFill>
                </a:ln>
                <a:solidFill>
                  <a:srgbClr val="9900FF"/>
                </a:solidFill>
              </a:rPr>
              <a:t>The walls of the intestine become inflamed, over time, as a result of the formation of scars thicken, which blocks the movement of intestinal contents in the digestive tract and can be accompanied by pain, spasms and vomiting.</a:t>
            </a:r>
            <a:endParaRPr lang="ru-RU" sz="2800" b="1" dirty="0">
              <a:ln>
                <a:solidFill>
                  <a:srgbClr val="006600"/>
                </a:solidFill>
              </a:ln>
              <a:solidFill>
                <a:srgbClr val="9900FF"/>
              </a:solidFill>
            </a:endParaRPr>
          </a:p>
        </p:txBody>
      </p:sp>
      <p:sp>
        <p:nvSpPr>
          <p:cNvPr id="8" name="Прямоугольник 7"/>
          <p:cNvSpPr/>
          <p:nvPr/>
        </p:nvSpPr>
        <p:spPr>
          <a:xfrm>
            <a:off x="214282" y="1071546"/>
            <a:ext cx="8746066" cy="100629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gn="ctr">
              <a:lnSpc>
                <a:spcPct val="70000"/>
              </a:lnSpc>
              <a:defRPr/>
            </a:pPr>
            <a:r>
              <a:rPr lang="en-US" sz="2800" b="1" i="1" dirty="0" smtClean="0">
                <a:ln>
                  <a:solidFill>
                    <a:srgbClr val="C00000"/>
                  </a:solidFill>
                </a:ln>
                <a:solidFill>
                  <a:srgbClr val="C00000"/>
                </a:solidFill>
              </a:rPr>
              <a:t>Nonspecific ulcerative colitis and </a:t>
            </a:r>
            <a:r>
              <a:rPr lang="en-US" sz="2800" b="1" i="1" dirty="0" err="1" smtClean="0">
                <a:ln>
                  <a:solidFill>
                    <a:srgbClr val="C00000"/>
                  </a:solidFill>
                </a:ln>
                <a:solidFill>
                  <a:srgbClr val="C00000"/>
                </a:solidFill>
              </a:rPr>
              <a:t>Crohn's</a:t>
            </a:r>
            <a:r>
              <a:rPr lang="en-US" sz="2800" b="1" i="1" dirty="0" smtClean="0">
                <a:ln>
                  <a:solidFill>
                    <a:srgbClr val="C00000"/>
                  </a:solidFill>
                </a:ln>
                <a:solidFill>
                  <a:srgbClr val="C00000"/>
                </a:solidFill>
              </a:rPr>
              <a:t> disease have many common symptoms that can develop gradually or suddenly:</a:t>
            </a:r>
            <a:endParaRPr lang="ru-RU" sz="2800" b="1" i="1" dirty="0" smtClean="0">
              <a:ln>
                <a:solidFill>
                  <a:srgbClr val="C00000"/>
                </a:solidFill>
              </a:ln>
              <a:solidFill>
                <a:srgbClr val="C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SYMPTOMS OF INFLAMMATORY</a:t>
            </a:r>
          </a:p>
          <a:p>
            <a:pPr algn="r" defTabSz="980527">
              <a:lnSpc>
                <a:spcPct val="85000"/>
              </a:lnSpc>
              <a:defRPr/>
            </a:pPr>
            <a:r>
              <a:rPr lang="en-US" sz="2800" b="1" dirty="0" err="1" smtClean="0">
                <a:ln>
                  <a:solidFill>
                    <a:srgbClr val="993300"/>
                  </a:solidFill>
                </a:ln>
                <a:solidFill>
                  <a:srgbClr val="0000CC"/>
                </a:solidFill>
                <a:latin typeface="Arial" pitchFamily="34" charset="0"/>
              </a:rPr>
              <a:t>DiSEASES</a:t>
            </a:r>
            <a:r>
              <a:rPr lang="en-US" sz="2800" b="1" dirty="0" smtClean="0">
                <a:ln>
                  <a:solidFill>
                    <a:srgbClr val="993300"/>
                  </a:solidFill>
                </a:ln>
                <a:solidFill>
                  <a:srgbClr val="0000CC"/>
                </a:solidFill>
                <a:latin typeface="Arial" pitchFamily="34" charset="0"/>
              </a:rPr>
              <a:t> OF THE  INTESTINES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2486033"/>
            <a:ext cx="8674628" cy="3327249"/>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marL="358775" indent="-358775">
              <a:lnSpc>
                <a:spcPct val="70000"/>
              </a:lnSpc>
              <a:spcBef>
                <a:spcPts val="600"/>
              </a:spcBef>
              <a:buFont typeface="Wingdings" pitchFamily="2" charset="2"/>
              <a:buChar char="ü"/>
              <a:defRPr/>
            </a:pPr>
            <a:r>
              <a:rPr lang="en-US" sz="2400" b="1" i="1" dirty="0" smtClean="0">
                <a:ln>
                  <a:solidFill>
                    <a:srgbClr val="006600"/>
                  </a:solidFill>
                </a:ln>
                <a:solidFill>
                  <a:srgbClr val="FF0000"/>
                </a:solidFill>
              </a:rPr>
              <a:t>Decreased appetite.</a:t>
            </a:r>
          </a:p>
          <a:p>
            <a:pPr marL="358775" indent="-358775">
              <a:lnSpc>
                <a:spcPct val="70000"/>
              </a:lnSpc>
              <a:spcBef>
                <a:spcPts val="600"/>
              </a:spcBef>
              <a:defRPr/>
            </a:pPr>
            <a:r>
              <a:rPr lang="en-US" sz="2400" b="1" i="1" dirty="0" smtClean="0">
                <a:ln>
                  <a:solidFill>
                    <a:srgbClr val="006600"/>
                  </a:solidFill>
                </a:ln>
                <a:solidFill>
                  <a:schemeClr val="accent3">
                    <a:lumMod val="50000"/>
                  </a:schemeClr>
                </a:solidFill>
              </a:rPr>
              <a:t>      Sometimes abdominal pain, spasms and an inflammatory reaction in the walls of the intestines can be the cause of loss of appetite.</a:t>
            </a:r>
          </a:p>
          <a:p>
            <a:pPr marL="358775" indent="-358775">
              <a:lnSpc>
                <a:spcPct val="70000"/>
              </a:lnSpc>
              <a:spcBef>
                <a:spcPts val="600"/>
              </a:spcBef>
              <a:buFont typeface="Wingdings" pitchFamily="2" charset="2"/>
              <a:buChar char="ü"/>
              <a:defRPr/>
            </a:pPr>
            <a:r>
              <a:rPr lang="en-US" sz="2400" b="1" i="1" dirty="0" smtClean="0">
                <a:ln>
                  <a:solidFill>
                    <a:srgbClr val="006600"/>
                  </a:solidFill>
                </a:ln>
                <a:solidFill>
                  <a:schemeClr val="accent3">
                    <a:lumMod val="50000"/>
                  </a:schemeClr>
                </a:solidFill>
              </a:rPr>
              <a:t>  </a:t>
            </a:r>
            <a:r>
              <a:rPr lang="en-US" sz="2400" b="1" i="1" dirty="0" smtClean="0">
                <a:ln>
                  <a:solidFill>
                    <a:srgbClr val="006600"/>
                  </a:solidFill>
                </a:ln>
                <a:solidFill>
                  <a:srgbClr val="FF0000"/>
                </a:solidFill>
              </a:rPr>
              <a:t>Decreased body weight.</a:t>
            </a:r>
          </a:p>
          <a:p>
            <a:pPr marL="358775" indent="-358775">
              <a:lnSpc>
                <a:spcPct val="70000"/>
              </a:lnSpc>
              <a:spcBef>
                <a:spcPts val="600"/>
              </a:spcBef>
              <a:defRPr/>
            </a:pPr>
            <a:r>
              <a:rPr lang="en-US" sz="2400" b="1" i="1" dirty="0" smtClean="0">
                <a:ln>
                  <a:solidFill>
                    <a:srgbClr val="006600"/>
                  </a:solidFill>
                </a:ln>
                <a:solidFill>
                  <a:schemeClr val="accent3">
                    <a:lumMod val="50000"/>
                  </a:schemeClr>
                </a:solidFill>
              </a:rPr>
              <a:t>       Due to the inflammation of the intestinal cells, not all useful substances taken with food can be absorbed, which causes a reduction in body weight.</a:t>
            </a:r>
          </a:p>
          <a:p>
            <a:pPr marL="358775" indent="-358775">
              <a:lnSpc>
                <a:spcPct val="70000"/>
              </a:lnSpc>
              <a:spcBef>
                <a:spcPts val="600"/>
              </a:spcBef>
              <a:buFont typeface="Wingdings" pitchFamily="2" charset="2"/>
              <a:buChar char="ü"/>
              <a:defRPr/>
            </a:pPr>
            <a:r>
              <a:rPr lang="en-US" sz="2400" b="1" i="1" dirty="0" smtClean="0">
                <a:ln>
                  <a:solidFill>
                    <a:srgbClr val="006600"/>
                  </a:solidFill>
                </a:ln>
                <a:solidFill>
                  <a:schemeClr val="accent3">
                    <a:lumMod val="50000"/>
                  </a:schemeClr>
                </a:solidFill>
              </a:rPr>
              <a:t>  </a:t>
            </a:r>
            <a:r>
              <a:rPr lang="en-US" sz="2400" b="1" i="1" dirty="0" smtClean="0">
                <a:ln>
                  <a:solidFill>
                    <a:srgbClr val="006600"/>
                  </a:solidFill>
                </a:ln>
                <a:solidFill>
                  <a:srgbClr val="FF0000"/>
                </a:solidFill>
              </a:rPr>
              <a:t>Increased body temperature.</a:t>
            </a:r>
          </a:p>
          <a:p>
            <a:pPr marL="358775" indent="-358775">
              <a:lnSpc>
                <a:spcPct val="70000"/>
              </a:lnSpc>
              <a:spcBef>
                <a:spcPts val="600"/>
              </a:spcBef>
              <a:defRPr/>
            </a:pPr>
            <a:r>
              <a:rPr lang="en-US" sz="2400" b="1" i="1" dirty="0" smtClean="0">
                <a:ln>
                  <a:solidFill>
                    <a:srgbClr val="006600"/>
                  </a:solidFill>
                </a:ln>
                <a:solidFill>
                  <a:schemeClr val="accent3">
                    <a:lumMod val="50000"/>
                  </a:schemeClr>
                </a:solidFill>
              </a:rPr>
              <a:t>       This symptom is characteristic for some cases of inflammatory bowel disease.</a:t>
            </a:r>
            <a:endParaRPr lang="ru-RU" sz="2400" b="1" i="1" dirty="0">
              <a:ln>
                <a:solidFill>
                  <a:srgbClr val="006600"/>
                </a:solidFill>
              </a:ln>
              <a:solidFill>
                <a:schemeClr val="accent3">
                  <a:lumMod val="50000"/>
                </a:schemeClr>
              </a:solidFill>
            </a:endParaRPr>
          </a:p>
        </p:txBody>
      </p:sp>
      <p:sp>
        <p:nvSpPr>
          <p:cNvPr id="8" name="Прямоугольник 7"/>
          <p:cNvSpPr/>
          <p:nvPr/>
        </p:nvSpPr>
        <p:spPr>
          <a:xfrm>
            <a:off x="214282" y="1071546"/>
            <a:ext cx="8746066" cy="100629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358775" indent="-358775">
              <a:lnSpc>
                <a:spcPct val="70000"/>
              </a:lnSpc>
              <a:buFont typeface="Wingdings" pitchFamily="2" charset="2"/>
              <a:buChar char="ü"/>
              <a:defRPr/>
            </a:pPr>
            <a:r>
              <a:rPr lang="en-US" sz="2800" b="1" i="1" dirty="0" smtClean="0">
                <a:ln>
                  <a:solidFill>
                    <a:srgbClr val="C00000"/>
                  </a:solidFill>
                </a:ln>
                <a:solidFill>
                  <a:srgbClr val="FF0000"/>
                </a:solidFill>
              </a:rPr>
              <a:t>Blood in the stool.</a:t>
            </a:r>
          </a:p>
          <a:p>
            <a:pPr marL="358775" indent="-358775">
              <a:lnSpc>
                <a:spcPct val="70000"/>
              </a:lnSpc>
              <a:defRPr/>
            </a:pPr>
            <a:r>
              <a:rPr lang="en-US" sz="2800" b="1" i="1" dirty="0" smtClean="0">
                <a:ln>
                  <a:solidFill>
                    <a:srgbClr val="C00000"/>
                  </a:solidFill>
                </a:ln>
                <a:solidFill>
                  <a:schemeClr val="accent3">
                    <a:lumMod val="50000"/>
                  </a:schemeClr>
                </a:solidFill>
              </a:rPr>
              <a:t>     A food moving along the digestive tract can cause the inflamed cells to begin to bleed.</a:t>
            </a:r>
            <a:endParaRPr lang="ru-RU" sz="2800" b="1" i="1" dirty="0" smtClean="0">
              <a:ln>
                <a:solidFill>
                  <a:srgbClr val="C00000"/>
                </a:solidFill>
              </a:ln>
              <a:solidFill>
                <a:schemeClr val="accent3">
                  <a:lumMod val="50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SYMPTOMS OF INFLAMMATORY</a:t>
            </a:r>
          </a:p>
          <a:p>
            <a:pPr algn="r" defTabSz="980527">
              <a:lnSpc>
                <a:spcPct val="85000"/>
              </a:lnSpc>
              <a:defRPr/>
            </a:pPr>
            <a:r>
              <a:rPr lang="en-US" sz="2800" b="1" dirty="0" err="1" smtClean="0">
                <a:ln>
                  <a:solidFill>
                    <a:srgbClr val="993300"/>
                  </a:solidFill>
                </a:ln>
                <a:solidFill>
                  <a:srgbClr val="0000CC"/>
                </a:solidFill>
                <a:latin typeface="Arial" pitchFamily="34" charset="0"/>
              </a:rPr>
              <a:t>DiSEASES</a:t>
            </a:r>
            <a:r>
              <a:rPr lang="en-US" sz="2800" b="1" dirty="0" smtClean="0">
                <a:ln>
                  <a:solidFill>
                    <a:srgbClr val="993300"/>
                  </a:solidFill>
                </a:ln>
                <a:solidFill>
                  <a:srgbClr val="0000CC"/>
                </a:solidFill>
                <a:latin typeface="Arial" pitchFamily="34" charset="0"/>
              </a:rPr>
              <a:t> OF THE  INTESTINES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3714752"/>
            <a:ext cx="8674628" cy="2972793"/>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marL="358775" indent="-358775">
              <a:lnSpc>
                <a:spcPct val="70000"/>
              </a:lnSpc>
              <a:spcBef>
                <a:spcPts val="600"/>
              </a:spcBef>
              <a:defRPr/>
            </a:pPr>
            <a:endParaRPr lang="ru-RU" sz="2800" b="1" i="1" dirty="0" smtClean="0">
              <a:ln>
                <a:solidFill>
                  <a:srgbClr val="C00000"/>
                </a:solidFill>
              </a:ln>
              <a:solidFill>
                <a:srgbClr val="0000FF"/>
              </a:solidFill>
            </a:endParaRPr>
          </a:p>
          <a:p>
            <a:pPr marL="358775" indent="-358775">
              <a:lnSpc>
                <a:spcPct val="70000"/>
              </a:lnSpc>
              <a:spcBef>
                <a:spcPts val="600"/>
              </a:spcBef>
              <a:buFont typeface="Wingdings" pitchFamily="2" charset="2"/>
              <a:buChar char="ü"/>
              <a:defRPr/>
            </a:pPr>
            <a:endParaRPr lang="ru-RU" sz="2800" b="1" i="1" dirty="0" smtClean="0">
              <a:ln>
                <a:solidFill>
                  <a:srgbClr val="C00000"/>
                </a:solidFill>
              </a:ln>
              <a:solidFill>
                <a:srgbClr val="0000FF"/>
              </a:solidFill>
            </a:endParaRPr>
          </a:p>
          <a:p>
            <a:pPr marL="358775" indent="-358775">
              <a:lnSpc>
                <a:spcPct val="70000"/>
              </a:lnSpc>
              <a:spcBef>
                <a:spcPts val="600"/>
              </a:spcBef>
              <a:buFont typeface="Wingdings" pitchFamily="2" charset="2"/>
              <a:buChar char="ü"/>
              <a:defRPr/>
            </a:pPr>
            <a:endParaRPr lang="ru-RU" sz="2800" b="1" i="1" dirty="0" smtClean="0">
              <a:ln>
                <a:solidFill>
                  <a:srgbClr val="C00000"/>
                </a:solidFill>
              </a:ln>
              <a:solidFill>
                <a:srgbClr val="0000FF"/>
              </a:solidFill>
            </a:endParaRPr>
          </a:p>
          <a:p>
            <a:pPr marL="358775" indent="-358775">
              <a:lnSpc>
                <a:spcPct val="70000"/>
              </a:lnSpc>
              <a:spcBef>
                <a:spcPts val="600"/>
              </a:spcBef>
              <a:buFont typeface="Wingdings" pitchFamily="2" charset="2"/>
              <a:buChar char="ü"/>
              <a:defRPr/>
            </a:pPr>
            <a:endParaRPr lang="ru-RU" sz="2800" b="1" i="1" dirty="0" smtClean="0">
              <a:ln>
                <a:solidFill>
                  <a:srgbClr val="C00000"/>
                </a:solidFill>
              </a:ln>
              <a:solidFill>
                <a:srgbClr val="0000FF"/>
              </a:solidFill>
            </a:endParaRPr>
          </a:p>
          <a:p>
            <a:pPr marL="358775" indent="-358775">
              <a:lnSpc>
                <a:spcPct val="70000"/>
              </a:lnSpc>
              <a:spcBef>
                <a:spcPts val="600"/>
              </a:spcBef>
              <a:buFont typeface="Wingdings" pitchFamily="2" charset="2"/>
              <a:buChar char="ü"/>
              <a:defRPr/>
            </a:pPr>
            <a:endParaRPr lang="ru-RU" sz="2800" b="1" i="1" dirty="0" smtClean="0">
              <a:ln>
                <a:solidFill>
                  <a:srgbClr val="C00000"/>
                </a:solidFill>
              </a:ln>
              <a:solidFill>
                <a:srgbClr val="0000FF"/>
              </a:solidFill>
            </a:endParaRPr>
          </a:p>
          <a:p>
            <a:pPr marL="358775" indent="-358775">
              <a:lnSpc>
                <a:spcPct val="70000"/>
              </a:lnSpc>
              <a:spcBef>
                <a:spcPts val="600"/>
              </a:spcBef>
              <a:buFont typeface="Wingdings" pitchFamily="2" charset="2"/>
              <a:buChar char="ü"/>
              <a:defRPr/>
            </a:pPr>
            <a:endParaRPr lang="ru-RU" sz="2800" b="1" i="1" dirty="0" smtClean="0">
              <a:ln>
                <a:solidFill>
                  <a:srgbClr val="C00000"/>
                </a:solidFill>
              </a:ln>
              <a:solidFill>
                <a:srgbClr val="0000FF"/>
              </a:solidFill>
            </a:endParaRPr>
          </a:p>
          <a:p>
            <a:pPr marL="358775" indent="-358775">
              <a:lnSpc>
                <a:spcPct val="70000"/>
              </a:lnSpc>
              <a:spcBef>
                <a:spcPts val="600"/>
              </a:spcBef>
              <a:buFont typeface="Wingdings" pitchFamily="2" charset="2"/>
              <a:buChar char="ü"/>
              <a:defRPr/>
            </a:pPr>
            <a:endParaRPr lang="ru-RU" sz="2800" b="1" i="1" dirty="0" smtClean="0">
              <a:ln>
                <a:solidFill>
                  <a:srgbClr val="C00000"/>
                </a:solidFill>
              </a:ln>
              <a:solidFill>
                <a:srgbClr val="0000FF"/>
              </a:solidFill>
            </a:endParaRPr>
          </a:p>
          <a:p>
            <a:pPr marL="358775" indent="-358775">
              <a:lnSpc>
                <a:spcPct val="70000"/>
              </a:lnSpc>
              <a:spcBef>
                <a:spcPts val="600"/>
              </a:spcBef>
              <a:buFont typeface="Wingdings" pitchFamily="2" charset="2"/>
              <a:buChar char="ü"/>
              <a:defRPr/>
            </a:pPr>
            <a:endParaRPr lang="ru-RU" sz="2100" b="1" dirty="0">
              <a:ln>
                <a:solidFill>
                  <a:srgbClr val="006600"/>
                </a:solidFill>
              </a:ln>
              <a:solidFill>
                <a:schemeClr val="accent3">
                  <a:lumMod val="50000"/>
                </a:schemeClr>
              </a:solidFill>
            </a:endParaRPr>
          </a:p>
        </p:txBody>
      </p:sp>
      <p:sp>
        <p:nvSpPr>
          <p:cNvPr id="8" name="Прямоугольник 7"/>
          <p:cNvSpPr/>
          <p:nvPr/>
        </p:nvSpPr>
        <p:spPr>
          <a:xfrm>
            <a:off x="214282" y="1071546"/>
            <a:ext cx="8715436" cy="1911156"/>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defRPr/>
            </a:pPr>
            <a:r>
              <a:rPr lang="en-US" sz="2800" b="1" i="1" dirty="0" smtClean="0">
                <a:ln>
                  <a:solidFill>
                    <a:srgbClr val="C00000"/>
                  </a:solidFill>
                </a:ln>
                <a:solidFill>
                  <a:srgbClr val="008000"/>
                </a:solidFill>
              </a:rPr>
              <a:t>NUC and </a:t>
            </a:r>
            <a:r>
              <a:rPr lang="en-US" sz="2800" b="1" i="1" dirty="0" err="1" smtClean="0">
                <a:ln>
                  <a:solidFill>
                    <a:srgbClr val="C00000"/>
                  </a:solidFill>
                </a:ln>
                <a:solidFill>
                  <a:srgbClr val="008000"/>
                </a:solidFill>
              </a:rPr>
              <a:t>Crohn's</a:t>
            </a:r>
            <a:r>
              <a:rPr lang="en-US" sz="2800" b="1" i="1" dirty="0" smtClean="0">
                <a:ln>
                  <a:solidFill>
                    <a:srgbClr val="C00000"/>
                  </a:solidFill>
                </a:ln>
                <a:solidFill>
                  <a:srgbClr val="008000"/>
                </a:solidFill>
              </a:rPr>
              <a:t> disease also have a number of key differences:</a:t>
            </a:r>
          </a:p>
          <a:p>
            <a:pPr>
              <a:lnSpc>
                <a:spcPct val="70000"/>
              </a:lnSpc>
              <a:defRPr/>
            </a:pPr>
            <a:r>
              <a:rPr lang="en-US" sz="2800" b="1" i="1" dirty="0" smtClean="0">
                <a:ln>
                  <a:solidFill>
                    <a:srgbClr val="C00000"/>
                  </a:solidFill>
                </a:ln>
                <a:solidFill>
                  <a:srgbClr val="008000"/>
                </a:solidFill>
              </a:rPr>
              <a:t>NUK affects the mucosa of the colon and rectum;</a:t>
            </a:r>
          </a:p>
          <a:p>
            <a:pPr>
              <a:lnSpc>
                <a:spcPct val="70000"/>
              </a:lnSpc>
              <a:defRPr/>
            </a:pPr>
            <a:r>
              <a:rPr lang="en-US" sz="2800" b="1" i="1" dirty="0" err="1" smtClean="0">
                <a:ln>
                  <a:solidFill>
                    <a:srgbClr val="C00000"/>
                  </a:solidFill>
                </a:ln>
                <a:solidFill>
                  <a:srgbClr val="008000"/>
                </a:solidFill>
              </a:rPr>
              <a:t>Crohn's</a:t>
            </a:r>
            <a:r>
              <a:rPr lang="en-US" sz="2800" b="1" i="1" dirty="0" smtClean="0">
                <a:ln>
                  <a:solidFill>
                    <a:srgbClr val="C00000"/>
                  </a:solidFill>
                </a:ln>
                <a:solidFill>
                  <a:srgbClr val="008000"/>
                </a:solidFill>
              </a:rPr>
              <a:t> disease - the wall of the intestine at full thickness in any part of the digestive tract, but most often the ileum or large intestine.</a:t>
            </a:r>
            <a:endParaRPr lang="ru-RU" sz="2800" b="1" i="1" dirty="0" smtClean="0">
              <a:ln>
                <a:solidFill>
                  <a:srgbClr val="C00000"/>
                </a:solidFill>
              </a:ln>
              <a:solidFill>
                <a:srgbClr val="008000"/>
              </a:solidFill>
            </a:endParaRPr>
          </a:p>
        </p:txBody>
      </p:sp>
      <p:pic>
        <p:nvPicPr>
          <p:cNvPr id="3076" name="Picture 4"/>
          <p:cNvPicPr>
            <a:picLocks noChangeAspect="1" noChangeArrowheads="1"/>
          </p:cNvPicPr>
          <p:nvPr/>
        </p:nvPicPr>
        <p:blipFill>
          <a:blip r:embed="rId2"/>
          <a:srcRect/>
          <a:stretch>
            <a:fillRect/>
          </a:stretch>
        </p:blipFill>
        <p:spPr bwMode="auto">
          <a:xfrm>
            <a:off x="4071934" y="3786190"/>
            <a:ext cx="3571900" cy="2857520"/>
          </a:xfrm>
          <a:prstGeom prst="rect">
            <a:avLst/>
          </a:prstGeom>
          <a:noFill/>
          <a:ln w="57150">
            <a:solidFill>
              <a:schemeClr val="accent4">
                <a:lumMod val="75000"/>
              </a:schemeClr>
            </a:solidFill>
            <a:miter lim="800000"/>
            <a:headEnd/>
            <a:tailEnd/>
          </a:ln>
          <a:effectLst/>
          <a:scene3d>
            <a:camera prst="orthographicFront"/>
            <a:lightRig rig="threePt" dir="t"/>
          </a:scene3d>
          <a:sp3d>
            <a:bevelT/>
          </a:sp3d>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400" b="1" dirty="0" smtClean="0">
                <a:ln>
                  <a:solidFill>
                    <a:srgbClr val="993300"/>
                  </a:solidFill>
                </a:ln>
                <a:solidFill>
                  <a:srgbClr val="0000CC"/>
                </a:solidFill>
                <a:latin typeface="Arial" pitchFamily="34" charset="0"/>
              </a:rPr>
              <a:t>ETIOLOGY AND PATHOGENESIS OF INFLAMMATORY</a:t>
            </a:r>
          </a:p>
          <a:p>
            <a:pPr algn="r" defTabSz="980527">
              <a:lnSpc>
                <a:spcPct val="85000"/>
              </a:lnSpc>
              <a:defRPr/>
            </a:pPr>
            <a:r>
              <a:rPr lang="en-US" sz="2400" b="1" dirty="0" smtClean="0">
                <a:ln>
                  <a:solidFill>
                    <a:srgbClr val="993300"/>
                  </a:solidFill>
                </a:ln>
                <a:solidFill>
                  <a:srgbClr val="0000CC"/>
                </a:solidFill>
                <a:latin typeface="Arial" pitchFamily="34" charset="0"/>
              </a:rPr>
              <a:t>DISEASES OF THE INTESTINES</a:t>
            </a:r>
            <a:endParaRPr lang="ru-RU" sz="24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4214818"/>
            <a:ext cx="8715436" cy="2065044"/>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tabLst>
                <a:tab pos="271463" algn="l"/>
              </a:tabLst>
              <a:defRPr/>
            </a:pPr>
            <a:r>
              <a:rPr lang="en-US" sz="2800" b="1" dirty="0" smtClean="0">
                <a:ln>
                  <a:solidFill>
                    <a:srgbClr val="006600"/>
                  </a:solidFill>
                </a:ln>
                <a:solidFill>
                  <a:srgbClr val="FF0000"/>
                </a:solidFill>
              </a:rPr>
              <a:t>The autoimmune nature of the disease is confirmed by:</a:t>
            </a:r>
          </a:p>
          <a:p>
            <a:pPr>
              <a:lnSpc>
                <a:spcPct val="70000"/>
              </a:lnSpc>
              <a:spcBef>
                <a:spcPts val="600"/>
              </a:spcBef>
              <a:tabLst>
                <a:tab pos="271463" algn="l"/>
              </a:tabLst>
              <a:defRPr/>
            </a:pPr>
            <a:r>
              <a:rPr lang="en-US" sz="2800" b="1" dirty="0" smtClean="0">
                <a:ln>
                  <a:solidFill>
                    <a:srgbClr val="006600"/>
                  </a:solidFill>
                </a:ln>
                <a:solidFill>
                  <a:srgbClr val="7030A0"/>
                </a:solidFill>
              </a:rPr>
              <a:t>- frequent combination of NUC and </a:t>
            </a:r>
            <a:r>
              <a:rPr lang="en-US" sz="2800" b="1" dirty="0" err="1" smtClean="0">
                <a:ln>
                  <a:solidFill>
                    <a:srgbClr val="006600"/>
                  </a:solidFill>
                </a:ln>
                <a:solidFill>
                  <a:srgbClr val="7030A0"/>
                </a:solidFill>
              </a:rPr>
              <a:t>Crohn's</a:t>
            </a:r>
            <a:r>
              <a:rPr lang="en-US" sz="2800" b="1" dirty="0" smtClean="0">
                <a:ln>
                  <a:solidFill>
                    <a:srgbClr val="006600"/>
                  </a:solidFill>
                </a:ln>
                <a:solidFill>
                  <a:srgbClr val="7030A0"/>
                </a:solidFill>
              </a:rPr>
              <a:t> disease with autoimmune diseases, such as autoimmune </a:t>
            </a:r>
            <a:r>
              <a:rPr lang="en-US" sz="2800" b="1" dirty="0" err="1" smtClean="0">
                <a:ln>
                  <a:solidFill>
                    <a:srgbClr val="006600"/>
                  </a:solidFill>
                </a:ln>
                <a:solidFill>
                  <a:srgbClr val="7030A0"/>
                </a:solidFill>
              </a:rPr>
              <a:t>thyroiditis</a:t>
            </a:r>
            <a:r>
              <a:rPr lang="en-US" sz="2800" b="1" dirty="0" smtClean="0">
                <a:ln>
                  <a:solidFill>
                    <a:srgbClr val="006600"/>
                  </a:solidFill>
                </a:ln>
                <a:solidFill>
                  <a:srgbClr val="7030A0"/>
                </a:solidFill>
              </a:rPr>
              <a:t>, diabetes mellitus, autoimmune gastritis</a:t>
            </a:r>
          </a:p>
          <a:p>
            <a:pPr>
              <a:lnSpc>
                <a:spcPct val="70000"/>
              </a:lnSpc>
              <a:spcBef>
                <a:spcPts val="600"/>
              </a:spcBef>
              <a:tabLst>
                <a:tab pos="271463" algn="l"/>
              </a:tabLst>
              <a:defRPr/>
            </a:pPr>
            <a:r>
              <a:rPr lang="en-US" sz="2800" b="1" dirty="0" smtClean="0">
                <a:ln>
                  <a:solidFill>
                    <a:srgbClr val="006600"/>
                  </a:solidFill>
                </a:ln>
                <a:solidFill>
                  <a:srgbClr val="7030A0"/>
                </a:solidFill>
              </a:rPr>
              <a:t>- detection in the mucosa of the colon of </a:t>
            </a:r>
            <a:r>
              <a:rPr lang="en-US" sz="2800" b="1" dirty="0" err="1" smtClean="0">
                <a:ln>
                  <a:solidFill>
                    <a:srgbClr val="006600"/>
                  </a:solidFill>
                </a:ln>
                <a:solidFill>
                  <a:srgbClr val="7030A0"/>
                </a:solidFill>
              </a:rPr>
              <a:t>IgG</a:t>
            </a:r>
            <a:r>
              <a:rPr lang="en-US" sz="2800" b="1" dirty="0" smtClean="0">
                <a:ln>
                  <a:solidFill>
                    <a:srgbClr val="006600"/>
                  </a:solidFill>
                </a:ln>
                <a:solidFill>
                  <a:srgbClr val="7030A0"/>
                </a:solidFill>
              </a:rPr>
              <a:t> antibodies to epithelial cells</a:t>
            </a:r>
            <a:endParaRPr lang="ru-RU" sz="2800" b="1" dirty="0">
              <a:ln>
                <a:solidFill>
                  <a:srgbClr val="006600"/>
                </a:solidFill>
              </a:ln>
              <a:solidFill>
                <a:srgbClr val="7030A0"/>
              </a:solidFill>
            </a:endParaRPr>
          </a:p>
        </p:txBody>
      </p:sp>
      <p:sp>
        <p:nvSpPr>
          <p:cNvPr id="8" name="Прямоугольник 7"/>
          <p:cNvSpPr/>
          <p:nvPr/>
        </p:nvSpPr>
        <p:spPr>
          <a:xfrm>
            <a:off x="214282" y="1071546"/>
            <a:ext cx="8715436" cy="251439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defRPr/>
            </a:pPr>
            <a:r>
              <a:rPr lang="en-US" sz="2800" b="1" dirty="0" smtClean="0">
                <a:ln>
                  <a:solidFill>
                    <a:srgbClr val="C00000"/>
                  </a:solidFill>
                </a:ln>
                <a:solidFill>
                  <a:schemeClr val="accent6">
                    <a:lumMod val="50000"/>
                  </a:schemeClr>
                </a:solidFill>
              </a:rPr>
              <a:t>The etiology is unknown</a:t>
            </a:r>
          </a:p>
          <a:p>
            <a:pPr>
              <a:lnSpc>
                <a:spcPct val="70000"/>
              </a:lnSpc>
              <a:defRPr/>
            </a:pPr>
            <a:r>
              <a:rPr lang="en-US" sz="2800" b="1" dirty="0" smtClean="0">
                <a:ln>
                  <a:solidFill>
                    <a:srgbClr val="C00000"/>
                  </a:solidFill>
                </a:ln>
                <a:solidFill>
                  <a:srgbClr val="9900FF"/>
                </a:solidFill>
              </a:rPr>
              <a:t>It is assumed a hereditary predisposition in which viruses, bacteria, eating habits and immune responses trigger an inflammatory process.</a:t>
            </a:r>
          </a:p>
          <a:p>
            <a:pPr>
              <a:lnSpc>
                <a:spcPct val="70000"/>
              </a:lnSpc>
              <a:defRPr/>
            </a:pPr>
            <a:r>
              <a:rPr lang="en-US" sz="2800" b="1" dirty="0" smtClean="0">
                <a:ln>
                  <a:solidFill>
                    <a:srgbClr val="C00000"/>
                  </a:solidFill>
                </a:ln>
                <a:solidFill>
                  <a:srgbClr val="9900FF"/>
                </a:solidFill>
              </a:rPr>
              <a:t>As in the case of </a:t>
            </a:r>
            <a:r>
              <a:rPr lang="en-US" sz="2800" b="1" dirty="0" err="1" smtClean="0">
                <a:ln>
                  <a:solidFill>
                    <a:srgbClr val="C00000"/>
                  </a:solidFill>
                </a:ln>
                <a:solidFill>
                  <a:srgbClr val="9900FF"/>
                </a:solidFill>
              </a:rPr>
              <a:t>Crohn's</a:t>
            </a:r>
            <a:r>
              <a:rPr lang="en-US" sz="2800" b="1" dirty="0" smtClean="0">
                <a:ln>
                  <a:solidFill>
                    <a:srgbClr val="C00000"/>
                  </a:solidFill>
                </a:ln>
                <a:solidFill>
                  <a:srgbClr val="9900FF"/>
                </a:solidFill>
              </a:rPr>
              <a:t> disease, there is a family predisposition.</a:t>
            </a:r>
          </a:p>
          <a:p>
            <a:pPr>
              <a:lnSpc>
                <a:spcPct val="70000"/>
              </a:lnSpc>
              <a:defRPr/>
            </a:pPr>
            <a:r>
              <a:rPr lang="en-US" sz="2800" b="1" dirty="0" smtClean="0">
                <a:ln>
                  <a:solidFill>
                    <a:srgbClr val="C00000"/>
                  </a:solidFill>
                </a:ln>
                <a:solidFill>
                  <a:srgbClr val="9900FF"/>
                </a:solidFill>
              </a:rPr>
              <a:t>As a risk factor: oral contraceptives, nutrition and psychosocial problems</a:t>
            </a:r>
            <a:endParaRPr lang="ru-RU" sz="2800" b="1" dirty="0" smtClean="0">
              <a:ln>
                <a:solidFill>
                  <a:srgbClr val="C00000"/>
                </a:solidFill>
              </a:ln>
              <a:solidFill>
                <a:srgbClr val="9900F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algn="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3071810"/>
            <a:ext cx="8715436" cy="3759996"/>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marL="358775" indent="-358775">
              <a:lnSpc>
                <a:spcPct val="70000"/>
              </a:lnSpc>
              <a:spcBef>
                <a:spcPts val="600"/>
              </a:spcBef>
              <a:buFont typeface="Wingdings" pitchFamily="2" charset="2"/>
              <a:buChar char="q"/>
              <a:tabLst>
                <a:tab pos="271463" algn="l"/>
              </a:tabLst>
              <a:defRPr/>
            </a:pPr>
            <a:r>
              <a:rPr lang="en-US" sz="3200" b="1" dirty="0" smtClean="0">
                <a:ln>
                  <a:solidFill>
                    <a:srgbClr val="006600"/>
                  </a:solidFill>
                </a:ln>
                <a:solidFill>
                  <a:srgbClr val="FF0000"/>
                </a:solidFill>
              </a:rPr>
              <a:t>Anti-inflammatory drugs (</a:t>
            </a:r>
            <a:r>
              <a:rPr lang="en-US" sz="3200" b="1" dirty="0" err="1" smtClean="0">
                <a:ln>
                  <a:solidFill>
                    <a:srgbClr val="006600"/>
                  </a:solidFill>
                </a:ln>
                <a:solidFill>
                  <a:srgbClr val="FF0000"/>
                </a:solidFill>
              </a:rPr>
              <a:t>sulfasalasin</a:t>
            </a:r>
            <a:r>
              <a:rPr lang="en-US" sz="3200" b="1" dirty="0" smtClean="0">
                <a:ln>
                  <a:solidFill>
                    <a:srgbClr val="006600"/>
                  </a:solidFill>
                </a:ln>
                <a:solidFill>
                  <a:srgbClr val="FF0000"/>
                </a:solidFill>
              </a:rPr>
              <a:t>, </a:t>
            </a:r>
            <a:r>
              <a:rPr lang="en-US" sz="3200" b="1" dirty="0" err="1" smtClean="0">
                <a:ln>
                  <a:solidFill>
                    <a:srgbClr val="006600"/>
                  </a:solidFill>
                </a:ln>
                <a:solidFill>
                  <a:srgbClr val="FF0000"/>
                </a:solidFill>
              </a:rPr>
              <a:t>mesalazine</a:t>
            </a:r>
            <a:r>
              <a:rPr lang="en-US" sz="3200" b="1" dirty="0" smtClean="0">
                <a:ln>
                  <a:solidFill>
                    <a:srgbClr val="006600"/>
                  </a:solidFill>
                </a:ln>
                <a:solidFill>
                  <a:srgbClr val="FF0000"/>
                </a:solidFill>
              </a:rPr>
              <a:t>, </a:t>
            </a:r>
            <a:r>
              <a:rPr lang="en-US" sz="3200" b="1" dirty="0" err="1" smtClean="0">
                <a:ln>
                  <a:solidFill>
                    <a:srgbClr val="006600"/>
                  </a:solidFill>
                </a:ln>
                <a:solidFill>
                  <a:srgbClr val="FF0000"/>
                </a:solidFill>
              </a:rPr>
              <a:t>mesalamine</a:t>
            </a:r>
            <a:r>
              <a:rPr lang="en-US" sz="3200" b="1" dirty="0" smtClean="0">
                <a:ln>
                  <a:solidFill>
                    <a:srgbClr val="006600"/>
                  </a:solidFill>
                </a:ln>
                <a:solidFill>
                  <a:srgbClr val="FF0000"/>
                </a:solidFill>
              </a:rPr>
              <a:t>, </a:t>
            </a:r>
            <a:r>
              <a:rPr lang="en-US" sz="3200" b="1" dirty="0" err="1" smtClean="0">
                <a:ln>
                  <a:solidFill>
                    <a:srgbClr val="006600"/>
                  </a:solidFill>
                </a:ln>
                <a:solidFill>
                  <a:srgbClr val="FF0000"/>
                </a:solidFill>
              </a:rPr>
              <a:t>balsalazide</a:t>
            </a:r>
            <a:r>
              <a:rPr lang="en-US" sz="3200" b="1" dirty="0" smtClean="0">
                <a:ln>
                  <a:solidFill>
                    <a:srgbClr val="006600"/>
                  </a:solidFill>
                </a:ln>
                <a:solidFill>
                  <a:srgbClr val="FF0000"/>
                </a:solidFill>
              </a:rPr>
              <a:t>, corticosteroids).</a:t>
            </a:r>
          </a:p>
          <a:p>
            <a:pPr marL="358775" indent="-358775">
              <a:lnSpc>
                <a:spcPct val="70000"/>
              </a:lnSpc>
              <a:spcBef>
                <a:spcPts val="600"/>
              </a:spcBef>
              <a:buFont typeface="Wingdings" pitchFamily="2" charset="2"/>
              <a:buChar char="q"/>
              <a:tabLst>
                <a:tab pos="271463" algn="l"/>
              </a:tabLst>
              <a:defRPr/>
            </a:pPr>
            <a:r>
              <a:rPr lang="en-US" sz="3200" b="1" dirty="0" smtClean="0">
                <a:ln>
                  <a:solidFill>
                    <a:srgbClr val="006600"/>
                  </a:solidFill>
                </a:ln>
                <a:solidFill>
                  <a:srgbClr val="FF0000"/>
                </a:solidFill>
              </a:rPr>
              <a:t>  Suppressors of the immune system (</a:t>
            </a:r>
            <a:r>
              <a:rPr lang="en-US" sz="3200" b="1" dirty="0" err="1" smtClean="0">
                <a:ln>
                  <a:solidFill>
                    <a:srgbClr val="006600"/>
                  </a:solidFill>
                </a:ln>
                <a:solidFill>
                  <a:srgbClr val="FF0000"/>
                </a:solidFill>
              </a:rPr>
              <a:t>azathioprine</a:t>
            </a:r>
            <a:r>
              <a:rPr lang="en-US" sz="3200" b="1" dirty="0" smtClean="0">
                <a:ln>
                  <a:solidFill>
                    <a:srgbClr val="006600"/>
                  </a:solidFill>
                </a:ln>
                <a:solidFill>
                  <a:srgbClr val="FF0000"/>
                </a:solidFill>
              </a:rPr>
              <a:t>, </a:t>
            </a:r>
            <a:r>
              <a:rPr lang="en-US" sz="3200" b="1" dirty="0" err="1" smtClean="0">
                <a:ln>
                  <a:solidFill>
                    <a:srgbClr val="006600"/>
                  </a:solidFill>
                </a:ln>
                <a:solidFill>
                  <a:srgbClr val="FF0000"/>
                </a:solidFill>
              </a:rPr>
              <a:t>mercaptopurine</a:t>
            </a:r>
            <a:r>
              <a:rPr lang="en-US" sz="3200" b="1" dirty="0" smtClean="0">
                <a:ln>
                  <a:solidFill>
                    <a:srgbClr val="006600"/>
                  </a:solidFill>
                </a:ln>
                <a:solidFill>
                  <a:srgbClr val="FF0000"/>
                </a:solidFill>
              </a:rPr>
              <a:t>, </a:t>
            </a:r>
            <a:r>
              <a:rPr lang="en-US" sz="3200" b="1" dirty="0" err="1" smtClean="0">
                <a:ln>
                  <a:solidFill>
                    <a:srgbClr val="006600"/>
                  </a:solidFill>
                </a:ln>
                <a:solidFill>
                  <a:srgbClr val="FF0000"/>
                </a:solidFill>
              </a:rPr>
              <a:t>infliximab</a:t>
            </a:r>
            <a:r>
              <a:rPr lang="en-US" sz="3200" b="1" dirty="0" smtClean="0">
                <a:ln>
                  <a:solidFill>
                    <a:srgbClr val="006600"/>
                  </a:solidFill>
                </a:ln>
                <a:solidFill>
                  <a:srgbClr val="FF0000"/>
                </a:solidFill>
              </a:rPr>
              <a:t>, </a:t>
            </a:r>
            <a:r>
              <a:rPr lang="en-US" sz="3200" b="1" dirty="0" err="1" smtClean="0">
                <a:ln>
                  <a:solidFill>
                    <a:srgbClr val="006600"/>
                  </a:solidFill>
                </a:ln>
                <a:solidFill>
                  <a:srgbClr val="FF0000"/>
                </a:solidFill>
              </a:rPr>
              <a:t>methotrexate</a:t>
            </a:r>
            <a:r>
              <a:rPr lang="en-US" sz="3200" b="1" dirty="0" smtClean="0">
                <a:ln>
                  <a:solidFill>
                    <a:srgbClr val="006600"/>
                  </a:solidFill>
                </a:ln>
                <a:solidFill>
                  <a:srgbClr val="FF0000"/>
                </a:solidFill>
              </a:rPr>
              <a:t>, cyclosporine).</a:t>
            </a:r>
          </a:p>
          <a:p>
            <a:pPr marL="358775" indent="-358775">
              <a:lnSpc>
                <a:spcPct val="70000"/>
              </a:lnSpc>
              <a:spcBef>
                <a:spcPts val="600"/>
              </a:spcBef>
              <a:buFont typeface="Wingdings" pitchFamily="2" charset="2"/>
              <a:buChar char="q"/>
              <a:tabLst>
                <a:tab pos="271463" algn="l"/>
              </a:tabLst>
              <a:defRPr/>
            </a:pPr>
            <a:r>
              <a:rPr lang="en-US" sz="3200" b="1" dirty="0" smtClean="0">
                <a:ln>
                  <a:solidFill>
                    <a:srgbClr val="006600"/>
                  </a:solidFill>
                </a:ln>
                <a:solidFill>
                  <a:srgbClr val="FF0000"/>
                </a:solidFill>
              </a:rPr>
              <a:t>  Antibacterial drugs (</a:t>
            </a:r>
            <a:r>
              <a:rPr lang="en-US" sz="3200" b="1" dirty="0" err="1" smtClean="0">
                <a:ln>
                  <a:solidFill>
                    <a:srgbClr val="006600"/>
                  </a:solidFill>
                </a:ln>
                <a:solidFill>
                  <a:srgbClr val="FF0000"/>
                </a:solidFill>
              </a:rPr>
              <a:t>metronidazole</a:t>
            </a:r>
            <a:r>
              <a:rPr lang="en-US" sz="3200" b="1" dirty="0" smtClean="0">
                <a:ln>
                  <a:solidFill>
                    <a:srgbClr val="006600"/>
                  </a:solidFill>
                </a:ln>
                <a:solidFill>
                  <a:srgbClr val="FF0000"/>
                </a:solidFill>
              </a:rPr>
              <a:t>, ciprofloxacin).</a:t>
            </a:r>
          </a:p>
          <a:p>
            <a:pPr marL="358775" indent="-358775">
              <a:lnSpc>
                <a:spcPct val="70000"/>
              </a:lnSpc>
              <a:spcBef>
                <a:spcPts val="600"/>
              </a:spcBef>
              <a:buFont typeface="Wingdings" pitchFamily="2" charset="2"/>
              <a:buChar char="q"/>
              <a:tabLst>
                <a:tab pos="271463" algn="l"/>
              </a:tabLst>
              <a:defRPr/>
            </a:pPr>
            <a:r>
              <a:rPr lang="en-US" sz="3200" b="1" dirty="0" smtClean="0">
                <a:ln>
                  <a:solidFill>
                    <a:srgbClr val="006600"/>
                  </a:solidFill>
                </a:ln>
                <a:solidFill>
                  <a:srgbClr val="FF0000"/>
                </a:solidFill>
              </a:rPr>
              <a:t>  Other drugs (</a:t>
            </a:r>
            <a:r>
              <a:rPr lang="en-US" sz="3200" b="1" dirty="0" err="1" smtClean="0">
                <a:ln>
                  <a:solidFill>
                    <a:srgbClr val="006600"/>
                  </a:solidFill>
                </a:ln>
                <a:solidFill>
                  <a:srgbClr val="FF0000"/>
                </a:solidFill>
              </a:rPr>
              <a:t>antidiarrheal</a:t>
            </a:r>
            <a:r>
              <a:rPr lang="en-US" sz="3200" b="1" dirty="0" smtClean="0">
                <a:ln>
                  <a:solidFill>
                    <a:srgbClr val="006600"/>
                  </a:solidFill>
                </a:ln>
                <a:solidFill>
                  <a:srgbClr val="FF0000"/>
                </a:solidFill>
              </a:rPr>
              <a:t>, laxatives, painkillers, iron and vitamin B12).</a:t>
            </a:r>
            <a:endParaRPr lang="ru-RU" sz="3200" b="1" dirty="0">
              <a:ln>
                <a:solidFill>
                  <a:srgbClr val="006600"/>
                </a:solidFill>
              </a:ln>
              <a:solidFill>
                <a:srgbClr val="FF0000"/>
              </a:solidFill>
            </a:endParaRPr>
          </a:p>
        </p:txBody>
      </p:sp>
      <p:sp>
        <p:nvSpPr>
          <p:cNvPr id="8" name="Прямоугольник 7"/>
          <p:cNvSpPr/>
          <p:nvPr/>
        </p:nvSpPr>
        <p:spPr>
          <a:xfrm>
            <a:off x="214282" y="1000108"/>
            <a:ext cx="8715436" cy="1686479"/>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smtClean="0">
                <a:ln>
                  <a:solidFill>
                    <a:srgbClr val="C00000"/>
                  </a:solidFill>
                </a:ln>
                <a:solidFill>
                  <a:schemeClr val="accent6">
                    <a:lumMod val="50000"/>
                  </a:schemeClr>
                </a:solidFill>
              </a:rPr>
              <a:t>The purpose of treating of inflammatory bowel diseases </a:t>
            </a:r>
            <a:r>
              <a:rPr lang="en-US" sz="2800" b="1" dirty="0" smtClean="0">
                <a:ln>
                  <a:solidFill>
                    <a:srgbClr val="C00000"/>
                  </a:solidFill>
                </a:ln>
                <a:solidFill>
                  <a:srgbClr val="9900FF"/>
                </a:solidFill>
              </a:rPr>
              <a:t>is to eliminate inflammation, which is the cause of symptoms</a:t>
            </a:r>
          </a:p>
          <a:p>
            <a:pPr>
              <a:lnSpc>
                <a:spcPct val="70000"/>
              </a:lnSpc>
              <a:spcBef>
                <a:spcPts val="600"/>
              </a:spcBef>
              <a:defRPr/>
            </a:pPr>
            <a:r>
              <a:rPr lang="en-US" sz="2800" b="1" dirty="0" smtClean="0">
                <a:ln>
                  <a:solidFill>
                    <a:srgbClr val="C00000"/>
                  </a:solidFill>
                </a:ln>
                <a:solidFill>
                  <a:schemeClr val="accent6">
                    <a:lumMod val="50000"/>
                  </a:schemeClr>
                </a:solidFill>
              </a:rPr>
              <a:t>Apply several groups of drugs that control inflammation by various mechanisms</a:t>
            </a:r>
            <a:endParaRPr lang="ru-RU" sz="2800" b="1" dirty="0" smtClean="0">
              <a:ln>
                <a:solidFill>
                  <a:srgbClr val="C00000"/>
                </a:solidFill>
              </a:ln>
              <a:solidFill>
                <a:schemeClr val="accent6">
                  <a:lumMod val="50000"/>
                </a:scheme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algn="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5643578"/>
            <a:ext cx="8001056" cy="986929"/>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marL="358775" indent="-358775">
              <a:lnSpc>
                <a:spcPct val="70000"/>
              </a:lnSpc>
              <a:spcBef>
                <a:spcPts val="600"/>
              </a:spcBef>
              <a:tabLst>
                <a:tab pos="271463" algn="l"/>
              </a:tabLst>
              <a:defRPr/>
            </a:pPr>
            <a:r>
              <a:rPr lang="ru-RU" sz="2800" b="1" dirty="0" smtClean="0">
                <a:ln>
                  <a:solidFill>
                    <a:srgbClr val="C00000"/>
                  </a:solidFill>
                </a:ln>
                <a:solidFill>
                  <a:srgbClr val="7030A0"/>
                </a:solidFill>
              </a:rPr>
              <a:t>Способ применения:</a:t>
            </a:r>
          </a:p>
          <a:p>
            <a:pPr>
              <a:lnSpc>
                <a:spcPct val="70000"/>
              </a:lnSpc>
              <a:defRPr/>
            </a:pPr>
            <a:r>
              <a:rPr lang="ru-RU" sz="2800" b="1" dirty="0" err="1" smtClean="0">
                <a:ln>
                  <a:solidFill>
                    <a:srgbClr val="C00000"/>
                  </a:solidFill>
                </a:ln>
                <a:solidFill>
                  <a:srgbClr val="7030A0"/>
                </a:solidFill>
              </a:rPr>
              <a:t>Сульфасалазин</a:t>
            </a:r>
            <a:r>
              <a:rPr lang="ru-RU" sz="2800" b="1" dirty="0" smtClean="0">
                <a:ln>
                  <a:solidFill>
                    <a:srgbClr val="C00000"/>
                  </a:solidFill>
                </a:ln>
                <a:solidFill>
                  <a:srgbClr val="7030A0"/>
                </a:solidFill>
              </a:rPr>
              <a:t> принимают перед приемом пищи –  3-4 раза в сутки по 1 </a:t>
            </a:r>
            <a:r>
              <a:rPr lang="ru-RU" sz="2800" b="1" dirty="0" err="1" smtClean="0">
                <a:ln>
                  <a:solidFill>
                    <a:srgbClr val="C00000"/>
                  </a:solidFill>
                </a:ln>
                <a:solidFill>
                  <a:srgbClr val="7030A0"/>
                </a:solidFill>
              </a:rPr>
              <a:t>гр</a:t>
            </a:r>
            <a:endParaRPr lang="ru-RU" sz="2800" b="1" dirty="0" smtClean="0">
              <a:ln>
                <a:solidFill>
                  <a:srgbClr val="C00000"/>
                </a:solidFill>
              </a:ln>
              <a:solidFill>
                <a:srgbClr val="7030A0"/>
              </a:solidFill>
            </a:endParaRPr>
          </a:p>
        </p:txBody>
      </p:sp>
      <p:sp>
        <p:nvSpPr>
          <p:cNvPr id="8" name="Прямоугольник 7"/>
          <p:cNvSpPr/>
          <p:nvPr/>
        </p:nvSpPr>
        <p:spPr>
          <a:xfrm>
            <a:off x="214282" y="1000109"/>
            <a:ext cx="8715436" cy="5619864"/>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err="1" smtClean="0">
                <a:ln>
                  <a:solidFill>
                    <a:srgbClr val="C00000"/>
                  </a:solidFill>
                </a:ln>
                <a:solidFill>
                  <a:srgbClr val="FF0000"/>
                </a:solidFill>
              </a:rPr>
              <a:t>Sulfasalazine</a:t>
            </a:r>
            <a:r>
              <a:rPr lang="en-US" sz="2800" b="1" dirty="0" smtClean="0">
                <a:ln>
                  <a:solidFill>
                    <a:srgbClr val="C00000"/>
                  </a:solidFill>
                </a:ln>
                <a:solidFill>
                  <a:srgbClr val="0000FF"/>
                </a:solidFill>
              </a:rPr>
              <a:t> is a drug</a:t>
            </a:r>
          </a:p>
          <a:p>
            <a:pPr>
              <a:lnSpc>
                <a:spcPct val="70000"/>
              </a:lnSpc>
              <a:spcBef>
                <a:spcPts val="600"/>
              </a:spcBef>
              <a:defRPr/>
            </a:pPr>
            <a:r>
              <a:rPr lang="en-US" sz="2800" b="1" dirty="0" smtClean="0">
                <a:ln>
                  <a:solidFill>
                    <a:srgbClr val="C00000"/>
                  </a:solidFill>
                </a:ln>
                <a:solidFill>
                  <a:srgbClr val="0000FF"/>
                </a:solidFill>
              </a:rPr>
              <a:t>with antimicrobial and</a:t>
            </a:r>
          </a:p>
          <a:p>
            <a:pPr>
              <a:lnSpc>
                <a:spcPct val="70000"/>
              </a:lnSpc>
              <a:spcBef>
                <a:spcPts val="600"/>
              </a:spcBef>
              <a:defRPr/>
            </a:pPr>
            <a:r>
              <a:rPr lang="en-US" sz="2800" b="1" dirty="0" smtClean="0">
                <a:ln>
                  <a:solidFill>
                    <a:srgbClr val="C00000"/>
                  </a:solidFill>
                </a:ln>
                <a:solidFill>
                  <a:srgbClr val="0000FF"/>
                </a:solidFill>
              </a:rPr>
              <a:t>anti-inflammatory properties.</a:t>
            </a:r>
          </a:p>
          <a:p>
            <a:pPr>
              <a:lnSpc>
                <a:spcPct val="70000"/>
              </a:lnSpc>
              <a:spcBef>
                <a:spcPts val="600"/>
              </a:spcBef>
              <a:defRPr/>
            </a:pPr>
            <a:r>
              <a:rPr lang="en-US" sz="2800" b="1" dirty="0" smtClean="0">
                <a:ln>
                  <a:solidFill>
                    <a:srgbClr val="C00000"/>
                  </a:solidFill>
                </a:ln>
                <a:solidFill>
                  <a:srgbClr val="0000FF"/>
                </a:solidFill>
              </a:rPr>
              <a:t>By chemical structure -</a:t>
            </a:r>
          </a:p>
          <a:p>
            <a:pPr>
              <a:lnSpc>
                <a:spcPct val="70000"/>
              </a:lnSpc>
              <a:spcBef>
                <a:spcPts val="600"/>
              </a:spcBef>
              <a:defRPr/>
            </a:pPr>
            <a:r>
              <a:rPr lang="en-US" sz="2800" b="1" dirty="0" smtClean="0">
                <a:ln>
                  <a:solidFill>
                    <a:srgbClr val="C00000"/>
                  </a:solidFill>
                </a:ln>
                <a:solidFill>
                  <a:srgbClr val="0000FF"/>
                </a:solidFill>
              </a:rPr>
              <a:t>combination of </a:t>
            </a:r>
            <a:r>
              <a:rPr lang="en-US" sz="2800" b="1" dirty="0" err="1" smtClean="0">
                <a:ln>
                  <a:solidFill>
                    <a:srgbClr val="C00000"/>
                  </a:solidFill>
                </a:ln>
                <a:solidFill>
                  <a:srgbClr val="0000FF"/>
                </a:solidFill>
              </a:rPr>
              <a:t>sulfapyridine</a:t>
            </a:r>
            <a:endParaRPr lang="en-US" sz="2800" b="1" dirty="0" smtClean="0">
              <a:ln>
                <a:solidFill>
                  <a:srgbClr val="C00000"/>
                </a:solidFill>
              </a:ln>
              <a:solidFill>
                <a:srgbClr val="0000FF"/>
              </a:solidFill>
            </a:endParaRPr>
          </a:p>
          <a:p>
            <a:pPr>
              <a:lnSpc>
                <a:spcPct val="70000"/>
              </a:lnSpc>
              <a:spcBef>
                <a:spcPts val="600"/>
              </a:spcBef>
              <a:defRPr/>
            </a:pPr>
            <a:r>
              <a:rPr lang="en-US" sz="2800" b="1" dirty="0" smtClean="0">
                <a:ln>
                  <a:solidFill>
                    <a:srgbClr val="C00000"/>
                  </a:solidFill>
                </a:ln>
                <a:solidFill>
                  <a:srgbClr val="0000FF"/>
                </a:solidFill>
              </a:rPr>
              <a:t>and 5-aminosalicylic acid.</a:t>
            </a:r>
          </a:p>
          <a:p>
            <a:pPr>
              <a:lnSpc>
                <a:spcPct val="70000"/>
              </a:lnSpc>
              <a:spcBef>
                <a:spcPts val="600"/>
              </a:spcBef>
              <a:defRPr/>
            </a:pPr>
            <a:r>
              <a:rPr lang="en-US" sz="2800" b="1" dirty="0" smtClean="0">
                <a:ln>
                  <a:solidFill>
                    <a:srgbClr val="C00000"/>
                  </a:solidFill>
                </a:ln>
                <a:solidFill>
                  <a:srgbClr val="0000FF"/>
                </a:solidFill>
              </a:rPr>
              <a:t>The molecule of the active substance decomposes into the constituent components: </a:t>
            </a:r>
            <a:r>
              <a:rPr lang="en-US" sz="2800" b="1" dirty="0" err="1" smtClean="0">
                <a:ln>
                  <a:solidFill>
                    <a:srgbClr val="C00000"/>
                  </a:solidFill>
                </a:ln>
                <a:solidFill>
                  <a:srgbClr val="0000FF"/>
                </a:solidFill>
              </a:rPr>
              <a:t>sulfapyridine</a:t>
            </a:r>
            <a:r>
              <a:rPr lang="en-US" sz="2800" b="1" dirty="0" smtClean="0">
                <a:ln>
                  <a:solidFill>
                    <a:srgbClr val="C00000"/>
                  </a:solidFill>
                </a:ln>
                <a:solidFill>
                  <a:srgbClr val="0000FF"/>
                </a:solidFill>
              </a:rPr>
              <a:t> and 5-aminosalicylic acid.</a:t>
            </a:r>
          </a:p>
          <a:p>
            <a:pPr>
              <a:lnSpc>
                <a:spcPct val="70000"/>
              </a:lnSpc>
              <a:spcBef>
                <a:spcPts val="600"/>
              </a:spcBef>
              <a:defRPr/>
            </a:pPr>
            <a:r>
              <a:rPr lang="en-US" sz="2800" b="1" dirty="0" smtClean="0">
                <a:ln>
                  <a:solidFill>
                    <a:srgbClr val="C00000"/>
                  </a:solidFill>
                </a:ln>
                <a:solidFill>
                  <a:srgbClr val="0000FF"/>
                </a:solidFill>
              </a:rPr>
              <a:t>Anti-inflammatory action of</a:t>
            </a:r>
          </a:p>
          <a:p>
            <a:pPr>
              <a:lnSpc>
                <a:spcPct val="70000"/>
              </a:lnSpc>
              <a:spcBef>
                <a:spcPts val="600"/>
              </a:spcBef>
              <a:defRPr/>
            </a:pPr>
            <a:r>
              <a:rPr lang="en-US" sz="2800" b="1" dirty="0" smtClean="0">
                <a:ln>
                  <a:solidFill>
                    <a:srgbClr val="C00000"/>
                  </a:solidFill>
                </a:ln>
                <a:solidFill>
                  <a:srgbClr val="0000FF"/>
                </a:solidFill>
              </a:rPr>
              <a:t>5-aminosalicylic acid due to its low capacity for absorption is mainly determined in the walls of the large intestine.</a:t>
            </a:r>
          </a:p>
          <a:p>
            <a:pPr>
              <a:lnSpc>
                <a:spcPct val="70000"/>
              </a:lnSpc>
              <a:spcBef>
                <a:spcPts val="600"/>
              </a:spcBef>
              <a:defRPr/>
            </a:pPr>
            <a:r>
              <a:rPr lang="en-US" sz="2800" b="1" dirty="0" smtClean="0">
                <a:ln>
                  <a:solidFill>
                    <a:srgbClr val="C00000"/>
                  </a:solidFill>
                </a:ln>
                <a:solidFill>
                  <a:srgbClr val="0000FF"/>
                </a:solidFill>
              </a:rPr>
              <a:t>Metabolism of </a:t>
            </a:r>
            <a:r>
              <a:rPr lang="en-US" sz="2800" b="1" dirty="0" err="1" smtClean="0">
                <a:ln>
                  <a:solidFill>
                    <a:srgbClr val="C00000"/>
                  </a:solidFill>
                </a:ln>
                <a:solidFill>
                  <a:srgbClr val="0000FF"/>
                </a:solidFill>
              </a:rPr>
              <a:t>sulfapyridine</a:t>
            </a:r>
            <a:r>
              <a:rPr lang="en-US" sz="2800" b="1" dirty="0" smtClean="0">
                <a:ln>
                  <a:solidFill>
                    <a:srgbClr val="C00000"/>
                  </a:solidFill>
                </a:ln>
                <a:solidFill>
                  <a:srgbClr val="0000FF"/>
                </a:solidFill>
              </a:rPr>
              <a:t> occurs in the liver, the rate of metabolic transformations largely depends on the rate of </a:t>
            </a:r>
            <a:r>
              <a:rPr lang="en-US" sz="2800" b="1" dirty="0" err="1" smtClean="0">
                <a:ln>
                  <a:solidFill>
                    <a:srgbClr val="C00000"/>
                  </a:solidFill>
                </a:ln>
                <a:solidFill>
                  <a:srgbClr val="0000FF"/>
                </a:solidFill>
              </a:rPr>
              <a:t>acetylation</a:t>
            </a:r>
            <a:r>
              <a:rPr lang="en-US" sz="2800" b="1" dirty="0" smtClean="0">
                <a:ln>
                  <a:solidFill>
                    <a:srgbClr val="C00000"/>
                  </a:solidFill>
                </a:ln>
                <a:solidFill>
                  <a:srgbClr val="0000FF"/>
                </a:solidFill>
              </a:rPr>
              <a:t>.</a:t>
            </a:r>
            <a:endParaRPr lang="ru-RU" sz="2800" b="1" dirty="0" smtClean="0">
              <a:ln>
                <a:solidFill>
                  <a:srgbClr val="C00000"/>
                </a:solidFill>
              </a:ln>
              <a:solidFill>
                <a:srgbClr val="0000FF"/>
              </a:solidFill>
            </a:endParaRPr>
          </a:p>
        </p:txBody>
      </p:sp>
      <p:pic>
        <p:nvPicPr>
          <p:cNvPr id="1027" name="Picture 3"/>
          <p:cNvPicPr>
            <a:picLocks noChangeAspect="1" noChangeArrowheads="1"/>
          </p:cNvPicPr>
          <p:nvPr/>
        </p:nvPicPr>
        <p:blipFill>
          <a:blip r:embed="rId3"/>
          <a:srcRect/>
          <a:stretch>
            <a:fillRect/>
          </a:stretch>
        </p:blipFill>
        <p:spPr bwMode="auto">
          <a:xfrm>
            <a:off x="5643570" y="1071546"/>
            <a:ext cx="3071814" cy="1428760"/>
          </a:xfrm>
          <a:prstGeom prst="rect">
            <a:avLst/>
          </a:prstGeom>
          <a:noFill/>
          <a:ln w="38100">
            <a:solidFill>
              <a:srgbClr val="0000FF"/>
            </a:solidFill>
            <a:miter lim="800000"/>
            <a:headEnd/>
            <a:tailEnd/>
          </a:ln>
          <a:effectLst/>
          <a:scene3d>
            <a:camera prst="orthographicFront"/>
            <a:lightRig rig="threePt" dir="t"/>
          </a:scene3d>
          <a:sp3d>
            <a:bevelT/>
          </a:sp3d>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algn="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1000109"/>
            <a:ext cx="8715436" cy="138485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smtClean="0">
                <a:ln>
                  <a:solidFill>
                    <a:srgbClr val="C00000"/>
                  </a:solidFill>
                </a:ln>
                <a:solidFill>
                  <a:srgbClr val="FF0000"/>
                </a:solidFill>
              </a:rPr>
              <a:t>Corticosteroids</a:t>
            </a:r>
          </a:p>
          <a:p>
            <a:pPr>
              <a:lnSpc>
                <a:spcPct val="70000"/>
              </a:lnSpc>
              <a:spcBef>
                <a:spcPts val="600"/>
              </a:spcBef>
              <a:defRPr/>
            </a:pPr>
            <a:r>
              <a:rPr lang="en-US" sz="2800" b="1" dirty="0" smtClean="0">
                <a:ln>
                  <a:solidFill>
                    <a:srgbClr val="C00000"/>
                  </a:solidFill>
                </a:ln>
                <a:solidFill>
                  <a:srgbClr val="0000FF"/>
                </a:solidFill>
              </a:rPr>
              <a:t>an alternative to the development of side effects against systemic corticosteroids are topical (local) corticosteroids, which include</a:t>
            </a:r>
            <a:r>
              <a:rPr lang="en-US" sz="2800" b="1" dirty="0" smtClean="0">
                <a:ln>
                  <a:solidFill>
                    <a:srgbClr val="C00000"/>
                  </a:solidFill>
                </a:ln>
                <a:solidFill>
                  <a:srgbClr val="FF0000"/>
                </a:solidFill>
              </a:rPr>
              <a:t> </a:t>
            </a:r>
            <a:r>
              <a:rPr lang="en-US" sz="2800" b="1" dirty="0" err="1" smtClean="0">
                <a:ln>
                  <a:solidFill>
                    <a:srgbClr val="C00000"/>
                  </a:solidFill>
                </a:ln>
                <a:solidFill>
                  <a:srgbClr val="FF0000"/>
                </a:solidFill>
              </a:rPr>
              <a:t>budesonide</a:t>
            </a:r>
            <a:endParaRPr lang="ru-RU" sz="2800" b="1" dirty="0" smtClean="0">
              <a:ln>
                <a:solidFill>
                  <a:srgbClr val="C00000"/>
                </a:solidFill>
              </a:ln>
              <a:solidFill>
                <a:srgbClr val="FF0000"/>
              </a:solidFill>
            </a:endParaRPr>
          </a:p>
        </p:txBody>
      </p:sp>
      <p:pic>
        <p:nvPicPr>
          <p:cNvPr id="1026" name="Picture 2"/>
          <p:cNvPicPr>
            <a:picLocks noChangeAspect="1" noChangeArrowheads="1"/>
          </p:cNvPicPr>
          <p:nvPr/>
        </p:nvPicPr>
        <p:blipFill>
          <a:blip r:embed="rId3"/>
          <a:srcRect/>
          <a:stretch>
            <a:fillRect/>
          </a:stretch>
        </p:blipFill>
        <p:spPr bwMode="auto">
          <a:xfrm>
            <a:off x="5072066" y="5286388"/>
            <a:ext cx="3071834" cy="1428760"/>
          </a:xfrm>
          <a:prstGeom prst="rect">
            <a:avLst/>
          </a:prstGeom>
          <a:noFill/>
          <a:ln w="9525">
            <a:noFill/>
            <a:miter lim="800000"/>
            <a:headEnd/>
            <a:tailEnd/>
          </a:ln>
          <a:effectLst/>
        </p:spPr>
      </p:pic>
      <p:sp>
        <p:nvSpPr>
          <p:cNvPr id="26628" name="Rectangle 1"/>
          <p:cNvSpPr>
            <a:spLocks noChangeArrowheads="1"/>
          </p:cNvSpPr>
          <p:nvPr/>
        </p:nvSpPr>
        <p:spPr bwMode="auto">
          <a:xfrm>
            <a:off x="214282" y="2859297"/>
            <a:ext cx="4929222" cy="3117640"/>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defRPr/>
            </a:pPr>
            <a:r>
              <a:rPr lang="en-US" sz="2800" b="1" dirty="0" err="1" smtClean="0">
                <a:ln>
                  <a:solidFill>
                    <a:srgbClr val="C00000"/>
                  </a:solidFill>
                </a:ln>
                <a:solidFill>
                  <a:srgbClr val="FF0000"/>
                </a:solidFill>
              </a:rPr>
              <a:t>Budesonide</a:t>
            </a:r>
            <a:endParaRPr lang="en-US" sz="2800" b="1" dirty="0" smtClean="0">
              <a:ln>
                <a:solidFill>
                  <a:srgbClr val="C00000"/>
                </a:solidFill>
              </a:ln>
              <a:solidFill>
                <a:srgbClr val="FF0000"/>
              </a:solidFill>
            </a:endParaRPr>
          </a:p>
          <a:p>
            <a:pPr>
              <a:lnSpc>
                <a:spcPct val="70000"/>
              </a:lnSpc>
              <a:defRPr/>
            </a:pPr>
            <a:endParaRPr lang="en-US" sz="2800" b="1" dirty="0" smtClean="0">
              <a:ln>
                <a:solidFill>
                  <a:srgbClr val="C00000"/>
                </a:solidFill>
              </a:ln>
              <a:solidFill>
                <a:srgbClr val="0000FF"/>
              </a:solidFill>
            </a:endParaRPr>
          </a:p>
          <a:p>
            <a:pPr>
              <a:lnSpc>
                <a:spcPct val="70000"/>
              </a:lnSpc>
              <a:defRPr/>
            </a:pPr>
            <a:r>
              <a:rPr lang="en-US" sz="2800" b="1" dirty="0" smtClean="0">
                <a:ln>
                  <a:solidFill>
                    <a:srgbClr val="C00000"/>
                  </a:solidFill>
                </a:ln>
                <a:solidFill>
                  <a:srgbClr val="0000FF"/>
                </a:solidFill>
              </a:rPr>
              <a:t>is a corticosteroid, which has an anti-inflammatory effect by suction and passage through the mucosa of the gastrointestinal tract and rapidly degrades in the liver, which reduces the severity and number of side effects</a:t>
            </a:r>
            <a:endParaRPr lang="ru-RU" sz="2800" b="1" dirty="0" smtClean="0">
              <a:ln>
                <a:solidFill>
                  <a:srgbClr val="C00000"/>
                </a:solidFill>
              </a:ln>
              <a:solidFill>
                <a:srgbClr val="0000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0"/>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1030258"/>
            <a:ext cx="8715436" cy="1911156"/>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smtClean="0">
                <a:ln>
                  <a:solidFill>
                    <a:srgbClr val="C00000"/>
                  </a:solidFill>
                </a:ln>
                <a:solidFill>
                  <a:srgbClr val="FF0000"/>
                </a:solidFill>
              </a:rPr>
              <a:t>Cyclosporine </a:t>
            </a:r>
            <a:r>
              <a:rPr lang="en-US" sz="2800" b="1" dirty="0" smtClean="0">
                <a:ln>
                  <a:solidFill>
                    <a:srgbClr val="C00000"/>
                  </a:solidFill>
                </a:ln>
                <a:solidFill>
                  <a:srgbClr val="0000FF"/>
                </a:solidFill>
              </a:rPr>
              <a:t>is a unique drug that makes it possible to achieve remission in the most severe patients, whose therapy with high doses of systemic corticosteroids does not give the desired result. However, long-term use of this drug is impossible due to a significant number of side effects</a:t>
            </a:r>
            <a:endParaRPr lang="ru-RU" sz="2800" b="1" dirty="0" smtClean="0">
              <a:ln>
                <a:solidFill>
                  <a:srgbClr val="C00000"/>
                </a:solidFill>
              </a:ln>
              <a:solidFill>
                <a:srgbClr val="0000FF"/>
              </a:solidFill>
            </a:endParaRPr>
          </a:p>
        </p:txBody>
      </p:sp>
      <p:sp>
        <p:nvSpPr>
          <p:cNvPr id="26628" name="Rectangle 1"/>
          <p:cNvSpPr>
            <a:spLocks noChangeArrowheads="1"/>
          </p:cNvSpPr>
          <p:nvPr/>
        </p:nvSpPr>
        <p:spPr bwMode="auto">
          <a:xfrm>
            <a:off x="214282" y="3286124"/>
            <a:ext cx="8715436" cy="2892963"/>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dirty="0" smtClean="0">
                <a:ln>
                  <a:solidFill>
                    <a:srgbClr val="C00000"/>
                  </a:solidFill>
                </a:ln>
                <a:solidFill>
                  <a:srgbClr val="FF0000"/>
                </a:solidFill>
              </a:rPr>
              <a:t>Pharmacological action - immunosuppressive. </a:t>
            </a:r>
          </a:p>
          <a:p>
            <a:pPr>
              <a:lnSpc>
                <a:spcPct val="70000"/>
              </a:lnSpc>
              <a:spcBef>
                <a:spcPts val="600"/>
              </a:spcBef>
              <a:defRPr/>
            </a:pPr>
            <a:r>
              <a:rPr lang="en-US" sz="2800" b="1" dirty="0" smtClean="0">
                <a:ln>
                  <a:solidFill>
                    <a:srgbClr val="C00000"/>
                  </a:solidFill>
                </a:ln>
                <a:solidFill>
                  <a:schemeClr val="accent3">
                    <a:lumMod val="50000"/>
                  </a:schemeClr>
                </a:solidFill>
              </a:rPr>
              <a:t>It inhibits the development of cellular-type immune responses, delayed-type hypersensitivity, the production of antibodies dependent on T-helpers. Has the ability to block the activation of lymphocytes in G0 or G1 phases of the cell cycle, the synthesis and release of cytokines, the growth of T-lymphocytes (interleukin-2). It has a selective effect and does not have a depressing effect on the </a:t>
            </a:r>
            <a:r>
              <a:rPr lang="en-US" sz="2800" b="1" dirty="0" err="1" smtClean="0">
                <a:ln>
                  <a:solidFill>
                    <a:srgbClr val="C00000"/>
                  </a:solidFill>
                </a:ln>
                <a:solidFill>
                  <a:schemeClr val="accent3">
                    <a:lumMod val="50000"/>
                  </a:schemeClr>
                </a:solidFill>
              </a:rPr>
              <a:t>hematopoiesis</a:t>
            </a:r>
            <a:r>
              <a:rPr lang="en-US" sz="2800" b="1" dirty="0" smtClean="0">
                <a:ln>
                  <a:solidFill>
                    <a:srgbClr val="C00000"/>
                  </a:solidFill>
                </a:ln>
                <a:solidFill>
                  <a:schemeClr val="accent3">
                    <a:lumMod val="50000"/>
                  </a:schemeClr>
                </a:solidFill>
              </a:rPr>
              <a:t> and </a:t>
            </a:r>
            <a:r>
              <a:rPr lang="en-US" sz="2800" b="1" dirty="0" err="1" smtClean="0">
                <a:ln>
                  <a:solidFill>
                    <a:srgbClr val="C00000"/>
                  </a:solidFill>
                </a:ln>
                <a:solidFill>
                  <a:schemeClr val="accent3">
                    <a:lumMod val="50000"/>
                  </a:schemeClr>
                </a:solidFill>
              </a:rPr>
              <a:t>phagocytic</a:t>
            </a:r>
            <a:r>
              <a:rPr lang="en-US" sz="2800" b="1" dirty="0" smtClean="0">
                <a:ln>
                  <a:solidFill>
                    <a:srgbClr val="C00000"/>
                  </a:solidFill>
                </a:ln>
                <a:solidFill>
                  <a:schemeClr val="accent3">
                    <a:lumMod val="50000"/>
                  </a:schemeClr>
                </a:solidFill>
              </a:rPr>
              <a:t> link of immunity.</a:t>
            </a:r>
            <a:endParaRPr lang="ru-RU" sz="2800" b="1" dirty="0" smtClean="0">
              <a:ln>
                <a:solidFill>
                  <a:srgbClr val="C00000"/>
                </a:solidFill>
              </a:ln>
              <a:solidFill>
                <a:schemeClr val="accent3">
                  <a:lumMod val="50000"/>
                </a:schemeClr>
              </a:solidFill>
            </a:endParaRPr>
          </a:p>
        </p:txBody>
      </p:sp>
      <p:pic>
        <p:nvPicPr>
          <p:cNvPr id="6" name="Picture 2"/>
          <p:cNvPicPr>
            <a:picLocks noChangeAspect="1" noChangeArrowheads="1"/>
          </p:cNvPicPr>
          <p:nvPr/>
        </p:nvPicPr>
        <p:blipFill>
          <a:blip r:embed="rId3"/>
          <a:srcRect/>
          <a:stretch>
            <a:fillRect/>
          </a:stretch>
        </p:blipFill>
        <p:spPr bwMode="auto">
          <a:xfrm>
            <a:off x="7858148" y="0"/>
            <a:ext cx="1000120" cy="1071546"/>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algn="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1000108"/>
            <a:ext cx="8715436" cy="403051"/>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smtClean="0">
                <a:ln>
                  <a:solidFill>
                    <a:srgbClr val="C00000"/>
                  </a:solidFill>
                </a:ln>
                <a:solidFill>
                  <a:srgbClr val="FF0000"/>
                </a:solidFill>
              </a:rPr>
              <a:t>Cyclosporine - 1 caps. for 25, 50 or 100 mg</a:t>
            </a:r>
            <a:endParaRPr lang="ru-RU" sz="2800" b="1" dirty="0" smtClean="0">
              <a:ln>
                <a:solidFill>
                  <a:srgbClr val="C00000"/>
                </a:solidFill>
              </a:ln>
              <a:solidFill>
                <a:srgbClr val="FF0000"/>
              </a:solidFill>
            </a:endParaRPr>
          </a:p>
        </p:txBody>
      </p:sp>
      <p:sp>
        <p:nvSpPr>
          <p:cNvPr id="26628" name="Rectangle 1"/>
          <p:cNvSpPr>
            <a:spLocks noChangeArrowheads="1"/>
          </p:cNvSpPr>
          <p:nvPr/>
        </p:nvSpPr>
        <p:spPr bwMode="auto">
          <a:xfrm>
            <a:off x="214282" y="1500174"/>
            <a:ext cx="8786874" cy="4631901"/>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dirty="0" smtClean="0">
                <a:ln>
                  <a:solidFill>
                    <a:srgbClr val="C00000"/>
                  </a:solidFill>
                </a:ln>
                <a:solidFill>
                  <a:schemeClr val="accent6">
                    <a:lumMod val="75000"/>
                  </a:schemeClr>
                </a:solidFill>
              </a:rPr>
              <a:t>Side effects:</a:t>
            </a:r>
          </a:p>
          <a:p>
            <a:pPr>
              <a:lnSpc>
                <a:spcPct val="70000"/>
              </a:lnSpc>
              <a:spcBef>
                <a:spcPts val="600"/>
              </a:spcBef>
              <a:defRPr/>
            </a:pPr>
            <a:r>
              <a:rPr lang="en-US" sz="2800" b="1" i="1" u="sng" dirty="0" smtClean="0">
                <a:ln>
                  <a:solidFill>
                    <a:srgbClr val="C00000"/>
                  </a:solidFill>
                </a:ln>
                <a:solidFill>
                  <a:srgbClr val="008000"/>
                </a:solidFill>
              </a:rPr>
              <a:t>CNS: </a:t>
            </a:r>
            <a:r>
              <a:rPr lang="en-US" sz="2800" b="1" dirty="0" smtClean="0">
                <a:ln>
                  <a:solidFill>
                    <a:srgbClr val="C00000"/>
                  </a:solidFill>
                </a:ln>
                <a:solidFill>
                  <a:srgbClr val="0000FF"/>
                </a:solidFill>
              </a:rPr>
              <a:t>headache, </a:t>
            </a:r>
            <a:r>
              <a:rPr lang="en-US" sz="2800" b="1" dirty="0" err="1" smtClean="0">
                <a:ln>
                  <a:solidFill>
                    <a:srgbClr val="C00000"/>
                  </a:solidFill>
                </a:ln>
                <a:solidFill>
                  <a:srgbClr val="0000FF"/>
                </a:solidFill>
              </a:rPr>
              <a:t>paresthesia</a:t>
            </a:r>
            <a:r>
              <a:rPr lang="en-US" sz="2800" b="1" dirty="0" smtClean="0">
                <a:ln>
                  <a:solidFill>
                    <a:srgbClr val="C00000"/>
                  </a:solidFill>
                </a:ln>
                <a:solidFill>
                  <a:srgbClr val="0000FF"/>
                </a:solidFill>
              </a:rPr>
              <a:t>, seizures, tremor, </a:t>
            </a:r>
            <a:r>
              <a:rPr lang="en-US" sz="2800" b="1" dirty="0" err="1" smtClean="0">
                <a:ln>
                  <a:solidFill>
                    <a:srgbClr val="C00000"/>
                  </a:solidFill>
                </a:ln>
                <a:solidFill>
                  <a:srgbClr val="0000FF"/>
                </a:solidFill>
              </a:rPr>
              <a:t>myopathy</a:t>
            </a:r>
            <a:r>
              <a:rPr lang="en-US" sz="2800" b="1" dirty="0" smtClean="0">
                <a:ln>
                  <a:solidFill>
                    <a:srgbClr val="C00000"/>
                  </a:solidFill>
                </a:ln>
                <a:solidFill>
                  <a:srgbClr val="0000FF"/>
                </a:solidFill>
              </a:rPr>
              <a:t>, encephalopathy, visual impairment, consciousness, movement coordination disorder.</a:t>
            </a:r>
          </a:p>
          <a:p>
            <a:pPr>
              <a:lnSpc>
                <a:spcPct val="70000"/>
              </a:lnSpc>
              <a:spcBef>
                <a:spcPts val="600"/>
              </a:spcBef>
              <a:defRPr/>
            </a:pPr>
            <a:r>
              <a:rPr lang="en-US" sz="2800" b="1" i="1" u="sng" dirty="0" smtClean="0">
                <a:ln>
                  <a:solidFill>
                    <a:srgbClr val="C00000"/>
                  </a:solidFill>
                </a:ln>
                <a:solidFill>
                  <a:srgbClr val="008000"/>
                </a:solidFill>
              </a:rPr>
              <a:t>Gastrointestinal tract: </a:t>
            </a:r>
            <a:r>
              <a:rPr lang="en-US" sz="2800" b="1" dirty="0" smtClean="0">
                <a:ln>
                  <a:solidFill>
                    <a:srgbClr val="C00000"/>
                  </a:solidFill>
                </a:ln>
                <a:solidFill>
                  <a:srgbClr val="0000FF"/>
                </a:solidFill>
              </a:rPr>
              <a:t>intestinal hyperplasia, loss of appetite, nausea, vomiting, diarrhea, abdominal pain, pancreatitis; liver dysfunction.</a:t>
            </a:r>
          </a:p>
          <a:p>
            <a:pPr>
              <a:lnSpc>
                <a:spcPct val="70000"/>
              </a:lnSpc>
              <a:spcBef>
                <a:spcPts val="600"/>
              </a:spcBef>
              <a:defRPr/>
            </a:pPr>
            <a:r>
              <a:rPr lang="en-US" sz="2800" b="1" i="1" u="sng" dirty="0" smtClean="0">
                <a:ln>
                  <a:solidFill>
                    <a:srgbClr val="C00000"/>
                  </a:solidFill>
                </a:ln>
                <a:solidFill>
                  <a:srgbClr val="008000"/>
                </a:solidFill>
              </a:rPr>
              <a:t>Urinary tract: </a:t>
            </a:r>
            <a:r>
              <a:rPr lang="en-US" sz="2800" b="1" dirty="0" smtClean="0">
                <a:ln>
                  <a:solidFill>
                    <a:srgbClr val="C00000"/>
                  </a:solidFill>
                </a:ln>
                <a:solidFill>
                  <a:srgbClr val="0000FF"/>
                </a:solidFill>
              </a:rPr>
              <a:t>renal dysfunction, interstitial fibrosis.</a:t>
            </a:r>
          </a:p>
          <a:p>
            <a:pPr>
              <a:lnSpc>
                <a:spcPct val="70000"/>
              </a:lnSpc>
              <a:spcBef>
                <a:spcPts val="600"/>
              </a:spcBef>
              <a:defRPr/>
            </a:pPr>
            <a:r>
              <a:rPr lang="en-US" sz="2800" b="1" i="1" u="sng" dirty="0" smtClean="0">
                <a:ln>
                  <a:solidFill>
                    <a:srgbClr val="C00000"/>
                  </a:solidFill>
                </a:ln>
                <a:solidFill>
                  <a:srgbClr val="008000"/>
                </a:solidFill>
              </a:rPr>
              <a:t>Other: </a:t>
            </a:r>
            <a:r>
              <a:rPr lang="en-US" sz="2800" b="1" dirty="0" smtClean="0">
                <a:ln>
                  <a:solidFill>
                    <a:srgbClr val="C00000"/>
                  </a:solidFill>
                </a:ln>
                <a:solidFill>
                  <a:srgbClr val="0000FF"/>
                </a:solidFill>
              </a:rPr>
              <a:t>increased blood pressure, anemia, </a:t>
            </a:r>
            <a:r>
              <a:rPr lang="en-US" sz="2800" b="1" dirty="0" err="1" smtClean="0">
                <a:ln>
                  <a:solidFill>
                    <a:srgbClr val="C00000"/>
                  </a:solidFill>
                </a:ln>
                <a:solidFill>
                  <a:srgbClr val="0000FF"/>
                </a:solidFill>
              </a:rPr>
              <a:t>leuko</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thrombopenia</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gynecomastia</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dysmenorrhea</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hirsutism</a:t>
            </a:r>
            <a:r>
              <a:rPr lang="en-US" sz="2800" b="1" dirty="0" smtClean="0">
                <a:ln>
                  <a:solidFill>
                    <a:srgbClr val="C00000"/>
                  </a:solidFill>
                </a:ln>
                <a:solidFill>
                  <a:srgbClr val="0000FF"/>
                </a:solidFill>
              </a:rPr>
              <a:t>, acne, gingival hypertrophy, edema, increased body weight; </a:t>
            </a:r>
            <a:r>
              <a:rPr lang="en-US" sz="2800" b="1" dirty="0" err="1" smtClean="0">
                <a:ln>
                  <a:solidFill>
                    <a:srgbClr val="C00000"/>
                  </a:solidFill>
                </a:ln>
                <a:solidFill>
                  <a:srgbClr val="0000FF"/>
                </a:solidFill>
              </a:rPr>
              <a:t>hyperkalemia</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hypomagnesemia</a:t>
            </a:r>
            <a:r>
              <a:rPr lang="en-US" sz="2800" b="1" dirty="0" smtClean="0">
                <a:ln>
                  <a:solidFill>
                    <a:srgbClr val="C00000"/>
                  </a:solidFill>
                </a:ln>
                <a:solidFill>
                  <a:srgbClr val="0000FF"/>
                </a:solidFill>
              </a:rPr>
              <a:t>, increased uric acid, lipid levels in the blood development of infectious, malignant and </a:t>
            </a:r>
            <a:r>
              <a:rPr lang="en-US" sz="2800" b="1" dirty="0" err="1" smtClean="0">
                <a:ln>
                  <a:solidFill>
                    <a:srgbClr val="C00000"/>
                  </a:solidFill>
                </a:ln>
                <a:solidFill>
                  <a:srgbClr val="0000FF"/>
                </a:solidFill>
              </a:rPr>
              <a:t>lymphoproliferative</a:t>
            </a:r>
            <a:r>
              <a:rPr lang="en-US" sz="2800" b="1" dirty="0" smtClean="0">
                <a:ln>
                  <a:solidFill>
                    <a:srgbClr val="C00000"/>
                  </a:solidFill>
                </a:ln>
                <a:solidFill>
                  <a:srgbClr val="0000FF"/>
                </a:solidFill>
              </a:rPr>
              <a:t> diseases.</a:t>
            </a:r>
            <a:endParaRPr lang="ru-RU" sz="2800" b="1" dirty="0" smtClean="0">
              <a:ln>
                <a:solidFill>
                  <a:srgbClr val="C00000"/>
                </a:solidFill>
              </a:ln>
              <a:solidFill>
                <a:srgbClr val="0000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algn="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1000108"/>
            <a:ext cx="8715436" cy="176342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err="1" smtClean="0">
                <a:ln>
                  <a:solidFill>
                    <a:srgbClr val="C00000"/>
                  </a:solidFill>
                </a:ln>
                <a:solidFill>
                  <a:srgbClr val="FF0000"/>
                </a:solidFill>
              </a:rPr>
              <a:t>Azathioprine</a:t>
            </a:r>
            <a:r>
              <a:rPr lang="en-US" sz="2800" b="1" dirty="0" smtClean="0">
                <a:ln>
                  <a:solidFill>
                    <a:srgbClr val="C00000"/>
                  </a:solidFill>
                </a:ln>
                <a:solidFill>
                  <a:srgbClr val="FF0000"/>
                </a:solidFill>
              </a:rPr>
              <a:t> and 6-mercaptopurine</a:t>
            </a:r>
          </a:p>
          <a:p>
            <a:pPr>
              <a:lnSpc>
                <a:spcPct val="70000"/>
              </a:lnSpc>
              <a:spcBef>
                <a:spcPts val="600"/>
              </a:spcBef>
              <a:defRPr/>
            </a:pPr>
            <a:r>
              <a:rPr lang="en-US" sz="2800" b="1" dirty="0" err="1" smtClean="0">
                <a:ln>
                  <a:solidFill>
                    <a:srgbClr val="C00000"/>
                  </a:solidFill>
                </a:ln>
                <a:solidFill>
                  <a:srgbClr val="0000FF"/>
                </a:solidFill>
              </a:rPr>
              <a:t>Azathioprine</a:t>
            </a:r>
            <a:r>
              <a:rPr lang="en-US" sz="2800" b="1" dirty="0" smtClean="0">
                <a:ln>
                  <a:solidFill>
                    <a:srgbClr val="C00000"/>
                  </a:solidFill>
                </a:ln>
                <a:solidFill>
                  <a:srgbClr val="0000FF"/>
                </a:solidFill>
              </a:rPr>
              <a:t> after cleavage of the </a:t>
            </a:r>
            <a:r>
              <a:rPr lang="en-US" sz="2800" b="1" dirty="0" err="1" smtClean="0">
                <a:ln>
                  <a:solidFill>
                    <a:srgbClr val="C00000"/>
                  </a:solidFill>
                </a:ln>
                <a:solidFill>
                  <a:srgbClr val="0000FF"/>
                </a:solidFill>
              </a:rPr>
              <a:t>imidazole</a:t>
            </a:r>
            <a:r>
              <a:rPr lang="en-US" sz="2800" b="1" dirty="0" smtClean="0">
                <a:ln>
                  <a:solidFill>
                    <a:srgbClr val="C00000"/>
                  </a:solidFill>
                </a:ln>
                <a:solidFill>
                  <a:srgbClr val="0000FF"/>
                </a:solidFill>
              </a:rPr>
              <a:t> ring is rapidly converted to 6-mercaptopurine.</a:t>
            </a:r>
          </a:p>
          <a:p>
            <a:pPr>
              <a:lnSpc>
                <a:spcPct val="70000"/>
              </a:lnSpc>
              <a:spcBef>
                <a:spcPts val="600"/>
              </a:spcBef>
              <a:defRPr/>
            </a:pPr>
            <a:r>
              <a:rPr lang="en-US" sz="2800" b="1" dirty="0" smtClean="0">
                <a:ln>
                  <a:solidFill>
                    <a:srgbClr val="C00000"/>
                  </a:solidFill>
                </a:ln>
                <a:solidFill>
                  <a:srgbClr val="0000FF"/>
                </a:solidFill>
              </a:rPr>
              <a:t>Then, 6-mercaptopurine can be involved in three metabolic pathways.</a:t>
            </a:r>
            <a:endParaRPr lang="ru-RU" sz="2800" b="1" dirty="0" smtClean="0">
              <a:ln>
                <a:solidFill>
                  <a:srgbClr val="C00000"/>
                </a:solidFill>
              </a:ln>
              <a:solidFill>
                <a:srgbClr val="0000FF"/>
              </a:solidFill>
            </a:endParaRPr>
          </a:p>
        </p:txBody>
      </p:sp>
      <p:sp>
        <p:nvSpPr>
          <p:cNvPr id="26628" name="Rectangle 1"/>
          <p:cNvSpPr>
            <a:spLocks noChangeArrowheads="1"/>
          </p:cNvSpPr>
          <p:nvPr/>
        </p:nvSpPr>
        <p:spPr bwMode="auto">
          <a:xfrm>
            <a:off x="214282" y="2928934"/>
            <a:ext cx="5572164" cy="3194584"/>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dirty="0" err="1" smtClean="0">
                <a:ln>
                  <a:solidFill>
                    <a:srgbClr val="C00000"/>
                  </a:solidFill>
                </a:ln>
                <a:solidFill>
                  <a:srgbClr val="FF0000"/>
                </a:solidFill>
              </a:rPr>
              <a:t>Azathioprine</a:t>
            </a:r>
            <a:r>
              <a:rPr lang="en-US" sz="2800" b="1" dirty="0" smtClean="0">
                <a:ln>
                  <a:solidFill>
                    <a:srgbClr val="C00000"/>
                  </a:solidFill>
                </a:ln>
                <a:solidFill>
                  <a:srgbClr val="FF0000"/>
                </a:solidFill>
              </a:rPr>
              <a:t> (</a:t>
            </a:r>
            <a:r>
              <a:rPr lang="en-US" sz="2800" b="1" dirty="0" err="1" smtClean="0">
                <a:ln>
                  <a:solidFill>
                    <a:srgbClr val="C00000"/>
                  </a:solidFill>
                </a:ln>
                <a:solidFill>
                  <a:srgbClr val="FF0000"/>
                </a:solidFill>
              </a:rPr>
              <a:t>imurane</a:t>
            </a:r>
            <a:r>
              <a:rPr lang="en-US" sz="2800" b="1" dirty="0" smtClean="0">
                <a:ln>
                  <a:solidFill>
                    <a:srgbClr val="C00000"/>
                  </a:solidFill>
                </a:ln>
                <a:solidFill>
                  <a:srgbClr val="FF0000"/>
                </a:solidFill>
              </a:rPr>
              <a:t>) </a:t>
            </a:r>
          </a:p>
          <a:p>
            <a:pPr>
              <a:lnSpc>
                <a:spcPct val="70000"/>
              </a:lnSpc>
              <a:spcBef>
                <a:spcPts val="600"/>
              </a:spcBef>
              <a:defRPr/>
            </a:pPr>
            <a:r>
              <a:rPr lang="en-US" sz="2800" b="1" dirty="0" smtClean="0">
                <a:ln>
                  <a:solidFill>
                    <a:srgbClr val="C00000"/>
                  </a:solidFill>
                </a:ln>
                <a:solidFill>
                  <a:srgbClr val="0000FF"/>
                </a:solidFill>
              </a:rPr>
              <a:t>is a synthetic </a:t>
            </a:r>
            <a:r>
              <a:rPr lang="en-US" sz="2800" b="1" dirty="0" err="1" smtClean="0">
                <a:ln>
                  <a:solidFill>
                    <a:srgbClr val="C00000"/>
                  </a:solidFill>
                </a:ln>
                <a:solidFill>
                  <a:srgbClr val="0000FF"/>
                </a:solidFill>
              </a:rPr>
              <a:t>imidazole</a:t>
            </a:r>
            <a:r>
              <a:rPr lang="en-US" sz="2800" b="1" dirty="0" smtClean="0">
                <a:ln>
                  <a:solidFill>
                    <a:srgbClr val="C00000"/>
                  </a:solidFill>
                </a:ln>
                <a:solidFill>
                  <a:srgbClr val="0000FF"/>
                </a:solidFill>
              </a:rPr>
              <a:t> derivative of 6-mercaptopurine. The introduction of the </a:t>
            </a:r>
            <a:r>
              <a:rPr lang="en-US" sz="2800" b="1" dirty="0" err="1" smtClean="0">
                <a:ln>
                  <a:solidFill>
                    <a:srgbClr val="C00000"/>
                  </a:solidFill>
                </a:ln>
                <a:solidFill>
                  <a:srgbClr val="0000FF"/>
                </a:solidFill>
              </a:rPr>
              <a:t>imidazole</a:t>
            </a:r>
            <a:r>
              <a:rPr lang="en-US" sz="2800" b="1" dirty="0" smtClean="0">
                <a:ln>
                  <a:solidFill>
                    <a:srgbClr val="C00000"/>
                  </a:solidFill>
                </a:ln>
                <a:solidFill>
                  <a:srgbClr val="0000FF"/>
                </a:solidFill>
              </a:rPr>
              <a:t> ring into the </a:t>
            </a:r>
            <a:r>
              <a:rPr lang="en-US" sz="2800" b="1" dirty="0" err="1" smtClean="0">
                <a:ln>
                  <a:solidFill>
                    <a:srgbClr val="C00000"/>
                  </a:solidFill>
                </a:ln>
                <a:solidFill>
                  <a:srgbClr val="0000FF"/>
                </a:solidFill>
              </a:rPr>
              <a:t>mercaptopurine</a:t>
            </a:r>
            <a:r>
              <a:rPr lang="en-US" sz="2800" b="1" dirty="0" smtClean="0">
                <a:ln>
                  <a:solidFill>
                    <a:srgbClr val="C00000"/>
                  </a:solidFill>
                </a:ln>
                <a:solidFill>
                  <a:srgbClr val="0000FF"/>
                </a:solidFill>
              </a:rPr>
              <a:t> structure led to an increase in the specificity of the immunosuppressive effect of the drug. </a:t>
            </a:r>
            <a:r>
              <a:rPr lang="en-US" sz="2800" b="1" dirty="0" err="1" smtClean="0">
                <a:ln>
                  <a:solidFill>
                    <a:srgbClr val="C00000"/>
                  </a:solidFill>
                </a:ln>
                <a:solidFill>
                  <a:srgbClr val="0000FF"/>
                </a:solidFill>
              </a:rPr>
              <a:t>Azathioprine</a:t>
            </a:r>
            <a:r>
              <a:rPr lang="en-US" sz="2800" b="1" dirty="0" smtClean="0">
                <a:ln>
                  <a:solidFill>
                    <a:srgbClr val="C00000"/>
                  </a:solidFill>
                </a:ln>
                <a:solidFill>
                  <a:srgbClr val="0000FF"/>
                </a:solidFill>
              </a:rPr>
              <a:t> has a large immunosuppressive effect and a smaller </a:t>
            </a:r>
            <a:r>
              <a:rPr lang="en-US" sz="2800" b="1" dirty="0" err="1" smtClean="0">
                <a:ln>
                  <a:solidFill>
                    <a:srgbClr val="C00000"/>
                  </a:solidFill>
                </a:ln>
                <a:solidFill>
                  <a:srgbClr val="0000FF"/>
                </a:solidFill>
              </a:rPr>
              <a:t>cytotoxic</a:t>
            </a:r>
            <a:r>
              <a:rPr lang="en-US" sz="2800" b="1" dirty="0" smtClean="0">
                <a:ln>
                  <a:solidFill>
                    <a:srgbClr val="C00000"/>
                  </a:solidFill>
                </a:ln>
                <a:solidFill>
                  <a:srgbClr val="0000FF"/>
                </a:solidFill>
              </a:rPr>
              <a:t> effect.</a:t>
            </a:r>
            <a:endParaRPr lang="ru-RU" sz="2800" b="1" dirty="0" smtClean="0">
              <a:ln>
                <a:solidFill>
                  <a:srgbClr val="C00000"/>
                </a:solidFill>
              </a:ln>
              <a:solidFill>
                <a:srgbClr val="0000F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algn="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1000108"/>
            <a:ext cx="8715436" cy="1083237"/>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err="1" smtClean="0">
                <a:ln>
                  <a:solidFill>
                    <a:srgbClr val="C00000"/>
                  </a:solidFill>
                </a:ln>
                <a:solidFill>
                  <a:srgbClr val="FF0000"/>
                </a:solidFill>
              </a:rPr>
              <a:t>Azathioprine</a:t>
            </a:r>
            <a:r>
              <a:rPr lang="en-US" sz="2800" b="1" dirty="0" smtClean="0">
                <a:ln>
                  <a:solidFill>
                    <a:srgbClr val="C00000"/>
                  </a:solidFill>
                </a:ln>
                <a:solidFill>
                  <a:srgbClr val="FF0000"/>
                </a:solidFill>
              </a:rPr>
              <a:t> and 6-mercaptopurine</a:t>
            </a:r>
          </a:p>
          <a:p>
            <a:pPr>
              <a:lnSpc>
                <a:spcPct val="70000"/>
              </a:lnSpc>
              <a:spcBef>
                <a:spcPts val="600"/>
              </a:spcBef>
              <a:defRPr/>
            </a:pPr>
            <a:r>
              <a:rPr lang="en-US" sz="2800" b="1" dirty="0" err="1" smtClean="0">
                <a:ln>
                  <a:solidFill>
                    <a:srgbClr val="C00000"/>
                  </a:solidFill>
                </a:ln>
                <a:solidFill>
                  <a:srgbClr val="0000FF"/>
                </a:solidFill>
              </a:rPr>
              <a:t>Azathioprine</a:t>
            </a:r>
            <a:r>
              <a:rPr lang="en-US" sz="2800" b="1" dirty="0" smtClean="0">
                <a:ln>
                  <a:solidFill>
                    <a:srgbClr val="C00000"/>
                  </a:solidFill>
                </a:ln>
                <a:solidFill>
                  <a:srgbClr val="0000FF"/>
                </a:solidFill>
              </a:rPr>
              <a:t> - is an </a:t>
            </a:r>
            <a:r>
              <a:rPr lang="en-US" sz="2800" b="1" dirty="0" err="1" smtClean="0">
                <a:ln>
                  <a:solidFill>
                    <a:srgbClr val="C00000"/>
                  </a:solidFill>
                </a:ln>
                <a:solidFill>
                  <a:srgbClr val="0000FF"/>
                </a:solidFill>
              </a:rPr>
              <a:t>antimetabolite</a:t>
            </a:r>
            <a:r>
              <a:rPr lang="en-US" sz="2800" b="1" dirty="0" smtClean="0">
                <a:ln>
                  <a:solidFill>
                    <a:srgbClr val="C00000"/>
                  </a:solidFill>
                </a:ln>
                <a:solidFill>
                  <a:srgbClr val="0000FF"/>
                </a:solidFill>
              </a:rPr>
              <a:t> for which the target is actively dividing cells</a:t>
            </a:r>
            <a:endParaRPr lang="ru-RU" sz="2800" b="1" dirty="0" smtClean="0">
              <a:ln>
                <a:solidFill>
                  <a:srgbClr val="C00000"/>
                </a:solidFill>
              </a:ln>
              <a:solidFill>
                <a:srgbClr val="0000FF"/>
              </a:solidFill>
            </a:endParaRPr>
          </a:p>
        </p:txBody>
      </p:sp>
      <p:sp>
        <p:nvSpPr>
          <p:cNvPr id="26628" name="Rectangle 1"/>
          <p:cNvSpPr>
            <a:spLocks noChangeArrowheads="1"/>
          </p:cNvSpPr>
          <p:nvPr/>
        </p:nvSpPr>
        <p:spPr bwMode="auto">
          <a:xfrm>
            <a:off x="214282" y="2143116"/>
            <a:ext cx="8715436" cy="4567268"/>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dirty="0" smtClean="0">
                <a:ln>
                  <a:solidFill>
                    <a:srgbClr val="C00000"/>
                  </a:solidFill>
                </a:ln>
                <a:solidFill>
                  <a:srgbClr val="FF0000"/>
                </a:solidFill>
              </a:rPr>
              <a:t>Side effects:</a:t>
            </a:r>
          </a:p>
          <a:p>
            <a:pPr>
              <a:lnSpc>
                <a:spcPct val="70000"/>
              </a:lnSpc>
              <a:spcBef>
                <a:spcPts val="600"/>
              </a:spcBef>
              <a:defRPr/>
            </a:pPr>
            <a:r>
              <a:rPr lang="en-US" sz="2800" b="1" dirty="0" smtClean="0">
                <a:ln>
                  <a:solidFill>
                    <a:srgbClr val="C00000"/>
                  </a:solidFill>
                </a:ln>
                <a:solidFill>
                  <a:srgbClr val="9900FF"/>
                </a:solidFill>
              </a:rPr>
              <a:t>- </a:t>
            </a:r>
            <a:r>
              <a:rPr lang="en-US" sz="2800" b="1" dirty="0" err="1" smtClean="0">
                <a:ln>
                  <a:solidFill>
                    <a:srgbClr val="C00000"/>
                  </a:solidFill>
                </a:ln>
                <a:solidFill>
                  <a:srgbClr val="9900FF"/>
                </a:solidFill>
              </a:rPr>
              <a:t>leukopenia</a:t>
            </a:r>
            <a:endParaRPr lang="en-US" sz="2800" b="1" dirty="0" smtClean="0">
              <a:ln>
                <a:solidFill>
                  <a:srgbClr val="C00000"/>
                </a:solidFill>
              </a:ln>
              <a:solidFill>
                <a:srgbClr val="9900FF"/>
              </a:solidFill>
            </a:endParaRPr>
          </a:p>
          <a:p>
            <a:pPr>
              <a:lnSpc>
                <a:spcPct val="70000"/>
              </a:lnSpc>
              <a:spcBef>
                <a:spcPts val="600"/>
              </a:spcBef>
              <a:defRPr/>
            </a:pPr>
            <a:r>
              <a:rPr lang="en-US" sz="2800" b="1" dirty="0" smtClean="0">
                <a:ln>
                  <a:solidFill>
                    <a:srgbClr val="C00000"/>
                  </a:solidFill>
                </a:ln>
                <a:solidFill>
                  <a:srgbClr val="9900FF"/>
                </a:solidFill>
              </a:rPr>
              <a:t>- thrombocytopenia</a:t>
            </a:r>
          </a:p>
          <a:p>
            <a:pPr>
              <a:lnSpc>
                <a:spcPct val="70000"/>
              </a:lnSpc>
              <a:spcBef>
                <a:spcPts val="600"/>
              </a:spcBef>
              <a:defRPr/>
            </a:pPr>
            <a:r>
              <a:rPr lang="en-US" sz="2800" b="1" dirty="0" smtClean="0">
                <a:ln>
                  <a:solidFill>
                    <a:srgbClr val="C00000"/>
                  </a:solidFill>
                </a:ln>
                <a:solidFill>
                  <a:srgbClr val="9900FF"/>
                </a:solidFill>
              </a:rPr>
              <a:t>- anemia</a:t>
            </a:r>
          </a:p>
          <a:p>
            <a:pPr>
              <a:lnSpc>
                <a:spcPct val="70000"/>
              </a:lnSpc>
              <a:spcBef>
                <a:spcPts val="600"/>
              </a:spcBef>
              <a:defRPr/>
            </a:pPr>
            <a:r>
              <a:rPr lang="en-US" sz="2800" b="1" dirty="0" smtClean="0">
                <a:ln>
                  <a:solidFill>
                    <a:srgbClr val="C00000"/>
                  </a:solidFill>
                </a:ln>
                <a:solidFill>
                  <a:srgbClr val="9900FF"/>
                </a:solidFill>
              </a:rPr>
              <a:t>- nausea</a:t>
            </a:r>
          </a:p>
          <a:p>
            <a:pPr>
              <a:lnSpc>
                <a:spcPct val="70000"/>
              </a:lnSpc>
              <a:spcBef>
                <a:spcPts val="600"/>
              </a:spcBef>
              <a:defRPr/>
            </a:pPr>
            <a:r>
              <a:rPr lang="en-US" sz="2800" b="1" dirty="0" smtClean="0">
                <a:ln>
                  <a:solidFill>
                    <a:srgbClr val="C00000"/>
                  </a:solidFill>
                </a:ln>
                <a:solidFill>
                  <a:srgbClr val="9900FF"/>
                </a:solidFill>
              </a:rPr>
              <a:t>- vomiting</a:t>
            </a:r>
          </a:p>
          <a:p>
            <a:pPr>
              <a:lnSpc>
                <a:spcPct val="70000"/>
              </a:lnSpc>
              <a:spcBef>
                <a:spcPts val="600"/>
              </a:spcBef>
              <a:defRPr/>
            </a:pPr>
            <a:r>
              <a:rPr lang="en-US" sz="2800" b="1" dirty="0" smtClean="0">
                <a:ln>
                  <a:solidFill>
                    <a:srgbClr val="C00000"/>
                  </a:solidFill>
                </a:ln>
                <a:solidFill>
                  <a:srgbClr val="9900FF"/>
                </a:solidFill>
              </a:rPr>
              <a:t>- diarrhea</a:t>
            </a:r>
          </a:p>
          <a:p>
            <a:pPr>
              <a:lnSpc>
                <a:spcPct val="70000"/>
              </a:lnSpc>
              <a:spcBef>
                <a:spcPts val="600"/>
              </a:spcBef>
              <a:defRPr/>
            </a:pPr>
            <a:r>
              <a:rPr lang="en-US" sz="2800" b="1" dirty="0" smtClean="0">
                <a:ln>
                  <a:solidFill>
                    <a:srgbClr val="C00000"/>
                  </a:solidFill>
                </a:ln>
                <a:solidFill>
                  <a:srgbClr val="9900FF"/>
                </a:solidFill>
              </a:rPr>
              <a:t>- loss of appetite</a:t>
            </a:r>
          </a:p>
          <a:p>
            <a:pPr>
              <a:lnSpc>
                <a:spcPct val="70000"/>
              </a:lnSpc>
              <a:spcBef>
                <a:spcPts val="600"/>
              </a:spcBef>
              <a:defRPr/>
            </a:pPr>
            <a:r>
              <a:rPr lang="en-US" sz="2800" b="1" dirty="0" smtClean="0">
                <a:ln>
                  <a:solidFill>
                    <a:srgbClr val="C00000"/>
                  </a:solidFill>
                </a:ln>
                <a:solidFill>
                  <a:srgbClr val="9900FF"/>
                </a:solidFill>
              </a:rPr>
              <a:t>- toxic hepatitis</a:t>
            </a:r>
          </a:p>
          <a:p>
            <a:pPr>
              <a:lnSpc>
                <a:spcPct val="70000"/>
              </a:lnSpc>
              <a:spcBef>
                <a:spcPts val="600"/>
              </a:spcBef>
              <a:defRPr/>
            </a:pPr>
            <a:r>
              <a:rPr lang="en-US" sz="2800" b="1" dirty="0" smtClean="0">
                <a:ln>
                  <a:solidFill>
                    <a:srgbClr val="C00000"/>
                  </a:solidFill>
                </a:ln>
                <a:solidFill>
                  <a:srgbClr val="9900FF"/>
                </a:solidFill>
              </a:rPr>
              <a:t>- alopecia</a:t>
            </a:r>
          </a:p>
          <a:p>
            <a:pPr>
              <a:lnSpc>
                <a:spcPct val="70000"/>
              </a:lnSpc>
              <a:spcBef>
                <a:spcPts val="600"/>
              </a:spcBef>
              <a:defRPr/>
            </a:pPr>
            <a:r>
              <a:rPr lang="en-US" sz="2800" b="1" dirty="0" smtClean="0">
                <a:ln>
                  <a:solidFill>
                    <a:srgbClr val="C00000"/>
                  </a:solidFill>
                </a:ln>
                <a:solidFill>
                  <a:srgbClr val="9900FF"/>
                </a:solidFill>
              </a:rPr>
              <a:t>- </a:t>
            </a:r>
            <a:r>
              <a:rPr lang="en-US" sz="2800" b="1" dirty="0" err="1" smtClean="0">
                <a:ln>
                  <a:solidFill>
                    <a:srgbClr val="C00000"/>
                  </a:solidFill>
                </a:ln>
                <a:solidFill>
                  <a:srgbClr val="9900FF"/>
                </a:solidFill>
              </a:rPr>
              <a:t>immunosuppression</a:t>
            </a:r>
            <a:endParaRPr lang="en-US" sz="2800" b="1" dirty="0" smtClean="0">
              <a:ln>
                <a:solidFill>
                  <a:srgbClr val="C00000"/>
                </a:solidFill>
              </a:ln>
              <a:solidFill>
                <a:srgbClr val="9900FF"/>
              </a:solidFill>
            </a:endParaRPr>
          </a:p>
          <a:p>
            <a:pPr>
              <a:lnSpc>
                <a:spcPct val="70000"/>
              </a:lnSpc>
              <a:spcBef>
                <a:spcPts val="600"/>
              </a:spcBef>
              <a:defRPr/>
            </a:pPr>
            <a:r>
              <a:rPr lang="en-US" sz="2800" b="1" dirty="0" smtClean="0">
                <a:ln>
                  <a:solidFill>
                    <a:srgbClr val="C00000"/>
                  </a:solidFill>
                </a:ln>
                <a:solidFill>
                  <a:srgbClr val="9900FF"/>
                </a:solidFill>
              </a:rPr>
              <a:t>- </a:t>
            </a:r>
            <a:r>
              <a:rPr lang="en-US" sz="2800" b="1" dirty="0" err="1" smtClean="0">
                <a:ln>
                  <a:solidFill>
                    <a:srgbClr val="C00000"/>
                  </a:solidFill>
                </a:ln>
                <a:solidFill>
                  <a:srgbClr val="9900FF"/>
                </a:solidFill>
              </a:rPr>
              <a:t>nephrotoxicity</a:t>
            </a:r>
            <a:endParaRPr lang="ru-RU" sz="2800" b="1" dirty="0" smtClean="0">
              <a:ln>
                <a:solidFill>
                  <a:srgbClr val="C00000"/>
                </a:solidFill>
              </a:ln>
              <a:solidFill>
                <a:srgbClr val="9900FF"/>
              </a:solidFill>
            </a:endParaRPr>
          </a:p>
        </p:txBody>
      </p:sp>
      <p:pic>
        <p:nvPicPr>
          <p:cNvPr id="4098" name="Picture 2"/>
          <p:cNvPicPr>
            <a:picLocks noChangeAspect="1" noChangeArrowheads="1"/>
          </p:cNvPicPr>
          <p:nvPr/>
        </p:nvPicPr>
        <p:blipFill>
          <a:blip r:embed="rId3"/>
          <a:srcRect/>
          <a:stretch>
            <a:fillRect/>
          </a:stretch>
        </p:blipFill>
        <p:spPr bwMode="auto">
          <a:xfrm>
            <a:off x="4000496" y="2214554"/>
            <a:ext cx="4929222" cy="4429156"/>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algn="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1000108"/>
            <a:ext cx="8715436" cy="138485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err="1" smtClean="0">
                <a:ln>
                  <a:solidFill>
                    <a:srgbClr val="C00000"/>
                  </a:solidFill>
                </a:ln>
                <a:solidFill>
                  <a:srgbClr val="FF0000"/>
                </a:solidFill>
              </a:rPr>
              <a:t>Infliximab</a:t>
            </a:r>
            <a:r>
              <a:rPr lang="en-US" sz="2800" b="1" dirty="0" smtClean="0">
                <a:ln>
                  <a:solidFill>
                    <a:srgbClr val="C00000"/>
                  </a:solidFill>
                </a:ln>
                <a:solidFill>
                  <a:srgbClr val="FF0000"/>
                </a:solidFill>
              </a:rPr>
              <a:t> is a blocker of tumor necrosis factor-a</a:t>
            </a:r>
          </a:p>
          <a:p>
            <a:pPr>
              <a:lnSpc>
                <a:spcPct val="70000"/>
              </a:lnSpc>
              <a:spcBef>
                <a:spcPts val="600"/>
              </a:spcBef>
              <a:defRPr/>
            </a:pPr>
            <a:r>
              <a:rPr lang="en-US" sz="2800" b="1" dirty="0" smtClean="0">
                <a:ln>
                  <a:solidFill>
                    <a:srgbClr val="C00000"/>
                  </a:solidFill>
                </a:ln>
                <a:solidFill>
                  <a:srgbClr val="0000FF"/>
                </a:solidFill>
              </a:rPr>
              <a:t>However, following publications on the successful and effective use of this drug, a whole series of articles appeared on side effects and cases of resistance</a:t>
            </a:r>
            <a:endParaRPr lang="ru-RU" sz="2800" b="1" dirty="0" smtClean="0">
              <a:ln>
                <a:solidFill>
                  <a:srgbClr val="C00000"/>
                </a:solidFill>
              </a:ln>
              <a:solidFill>
                <a:srgbClr val="0000FF"/>
              </a:solidFill>
            </a:endParaRPr>
          </a:p>
        </p:txBody>
      </p:sp>
      <p:sp>
        <p:nvSpPr>
          <p:cNvPr id="26628" name="Rectangle 1"/>
          <p:cNvSpPr>
            <a:spLocks noChangeArrowheads="1"/>
          </p:cNvSpPr>
          <p:nvPr/>
        </p:nvSpPr>
        <p:spPr bwMode="auto">
          <a:xfrm>
            <a:off x="214282" y="3071810"/>
            <a:ext cx="8715436" cy="3354628"/>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dirty="0" smtClean="0">
                <a:ln>
                  <a:solidFill>
                    <a:srgbClr val="C00000"/>
                  </a:solidFill>
                </a:ln>
                <a:solidFill>
                  <a:srgbClr val="FF0000"/>
                </a:solidFill>
              </a:rPr>
              <a:t>Side effects:</a:t>
            </a:r>
          </a:p>
          <a:p>
            <a:pPr>
              <a:lnSpc>
                <a:spcPct val="70000"/>
              </a:lnSpc>
              <a:spcBef>
                <a:spcPts val="600"/>
              </a:spcBef>
              <a:defRPr/>
            </a:pP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leukopenia</a:t>
            </a:r>
            <a:r>
              <a:rPr lang="en-US" sz="2800" b="1" dirty="0" smtClean="0">
                <a:ln>
                  <a:solidFill>
                    <a:srgbClr val="C00000"/>
                  </a:solidFill>
                </a:ln>
                <a:solidFill>
                  <a:srgbClr val="7030A0"/>
                </a:solidFill>
              </a:rPr>
              <a:t>, thrombocytopenia, anemia</a:t>
            </a:r>
          </a:p>
          <a:p>
            <a:pPr>
              <a:lnSpc>
                <a:spcPct val="70000"/>
              </a:lnSpc>
              <a:spcBef>
                <a:spcPts val="600"/>
              </a:spcBef>
              <a:defRPr/>
            </a:pPr>
            <a:r>
              <a:rPr lang="en-US" sz="2800" b="1" dirty="0" smtClean="0">
                <a:ln>
                  <a:solidFill>
                    <a:srgbClr val="C00000"/>
                  </a:solidFill>
                </a:ln>
                <a:solidFill>
                  <a:srgbClr val="7030A0"/>
                </a:solidFill>
              </a:rPr>
              <a:t>- fever, flu-like reaction</a:t>
            </a:r>
          </a:p>
          <a:p>
            <a:pPr>
              <a:lnSpc>
                <a:spcPct val="70000"/>
              </a:lnSpc>
              <a:spcBef>
                <a:spcPts val="600"/>
              </a:spcBef>
              <a:defRPr/>
            </a:pPr>
            <a:r>
              <a:rPr lang="en-US" sz="2800" b="1" dirty="0" smtClean="0">
                <a:ln>
                  <a:solidFill>
                    <a:srgbClr val="C00000"/>
                  </a:solidFill>
                </a:ln>
                <a:solidFill>
                  <a:srgbClr val="7030A0"/>
                </a:solidFill>
              </a:rPr>
              <a:t>- toxic hepatitis, loss of appetite, nausea</a:t>
            </a:r>
          </a:p>
          <a:p>
            <a:pPr>
              <a:lnSpc>
                <a:spcPct val="70000"/>
              </a:lnSpc>
              <a:spcBef>
                <a:spcPts val="600"/>
              </a:spcBef>
              <a:defRPr/>
            </a:pPr>
            <a:r>
              <a:rPr lang="en-US" sz="2800" b="1" dirty="0" smtClean="0">
                <a:ln>
                  <a:solidFill>
                    <a:srgbClr val="C00000"/>
                  </a:solidFill>
                </a:ln>
                <a:solidFill>
                  <a:srgbClr val="7030A0"/>
                </a:solidFill>
              </a:rPr>
              <a:t>- cardiopulmonary reactions, including a feeling of pressure in the chest, changes in blood pressure</a:t>
            </a:r>
          </a:p>
          <a:p>
            <a:pPr>
              <a:lnSpc>
                <a:spcPct val="70000"/>
              </a:lnSpc>
              <a:spcBef>
                <a:spcPts val="600"/>
              </a:spcBef>
              <a:defRPr/>
            </a:pPr>
            <a:r>
              <a:rPr lang="en-US" sz="2800" b="1" dirty="0" smtClean="0">
                <a:ln>
                  <a:solidFill>
                    <a:srgbClr val="C00000"/>
                  </a:solidFill>
                </a:ln>
                <a:solidFill>
                  <a:srgbClr val="7030A0"/>
                </a:solidFill>
              </a:rPr>
              <a:t>- reactivation of tuberculosis and sepsis</a:t>
            </a:r>
          </a:p>
          <a:p>
            <a:pPr>
              <a:lnSpc>
                <a:spcPct val="70000"/>
              </a:lnSpc>
              <a:spcBef>
                <a:spcPts val="600"/>
              </a:spcBef>
              <a:defRPr/>
            </a:pP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immunosuppression</a:t>
            </a:r>
            <a:endParaRPr lang="en-US" sz="2800" b="1" dirty="0" smtClean="0">
              <a:ln>
                <a:solidFill>
                  <a:srgbClr val="C00000"/>
                </a:solidFill>
              </a:ln>
              <a:solidFill>
                <a:srgbClr val="7030A0"/>
              </a:solidFill>
            </a:endParaRPr>
          </a:p>
          <a:p>
            <a:pPr>
              <a:lnSpc>
                <a:spcPct val="70000"/>
              </a:lnSpc>
              <a:spcBef>
                <a:spcPts val="600"/>
              </a:spcBef>
              <a:defRPr/>
            </a:pPr>
            <a:r>
              <a:rPr lang="en-US" sz="2800" b="1" dirty="0" smtClean="0">
                <a:ln>
                  <a:solidFill>
                    <a:srgbClr val="C00000"/>
                  </a:solidFill>
                </a:ln>
                <a:solidFill>
                  <a:srgbClr val="7030A0"/>
                </a:solidFill>
              </a:rPr>
              <a:t>- allergic reactions</a:t>
            </a:r>
            <a:endParaRPr lang="ru-RU" sz="2800" b="1" dirty="0" smtClean="0">
              <a:ln>
                <a:solidFill>
                  <a:srgbClr val="C00000"/>
                </a:solidFill>
              </a:ln>
              <a:solidFill>
                <a:srgbClr val="7030A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smtClean="0">
                <a:ln>
                  <a:solidFill>
                    <a:srgbClr val="993300"/>
                  </a:solidFill>
                </a:ln>
                <a:solidFill>
                  <a:srgbClr val="0000CC"/>
                </a:solidFill>
                <a:latin typeface="Arial" pitchFamily="34" charset="0"/>
              </a:rPr>
              <a:t>INTESTINAL INFECTIONS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4143380"/>
            <a:ext cx="6357982" cy="1988100"/>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i="1" dirty="0" smtClean="0">
                <a:ln>
                  <a:solidFill>
                    <a:srgbClr val="C00000"/>
                  </a:solidFill>
                </a:ln>
                <a:solidFill>
                  <a:srgbClr val="0000FF"/>
                </a:solidFill>
              </a:rPr>
              <a:t>Chronic enteritis -</a:t>
            </a:r>
          </a:p>
          <a:p>
            <a:pPr>
              <a:lnSpc>
                <a:spcPct val="70000"/>
              </a:lnSpc>
              <a:spcBef>
                <a:spcPts val="600"/>
              </a:spcBef>
              <a:defRPr/>
            </a:pPr>
            <a:r>
              <a:rPr lang="en-US" sz="2800" b="1" i="1" dirty="0" smtClean="0">
                <a:ln>
                  <a:solidFill>
                    <a:srgbClr val="C00000"/>
                  </a:solidFill>
                </a:ln>
                <a:solidFill>
                  <a:schemeClr val="accent6">
                    <a:lumMod val="75000"/>
                  </a:schemeClr>
                </a:solidFill>
              </a:rPr>
              <a:t>are a composite group of diseases with a far ambiguous pathogenesis, many of which remain unclear at the present time. Is manifested in the form of dystrophy, inflammation or atrophy of the mucosa.</a:t>
            </a:r>
            <a:endParaRPr lang="ru-RU" sz="2800" b="1" i="1" dirty="0" smtClean="0">
              <a:ln>
                <a:solidFill>
                  <a:srgbClr val="C00000"/>
                </a:solidFill>
              </a:ln>
              <a:solidFill>
                <a:schemeClr val="accent6">
                  <a:lumMod val="75000"/>
                </a:schemeClr>
              </a:solidFill>
            </a:endParaRPr>
          </a:p>
        </p:txBody>
      </p:sp>
      <p:sp>
        <p:nvSpPr>
          <p:cNvPr id="8" name="Прямоугольник 7"/>
          <p:cNvSpPr/>
          <p:nvPr/>
        </p:nvSpPr>
        <p:spPr>
          <a:xfrm>
            <a:off x="214282" y="763819"/>
            <a:ext cx="8715436" cy="2668286"/>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smtClean="0">
                <a:ln>
                  <a:solidFill>
                    <a:srgbClr val="C00000"/>
                  </a:solidFill>
                </a:ln>
                <a:solidFill>
                  <a:srgbClr val="FF0000"/>
                </a:solidFill>
              </a:rPr>
              <a:t>Acute enteritis -</a:t>
            </a:r>
          </a:p>
          <a:p>
            <a:pPr>
              <a:lnSpc>
                <a:spcPct val="70000"/>
              </a:lnSpc>
              <a:spcBef>
                <a:spcPts val="600"/>
              </a:spcBef>
              <a:defRPr/>
            </a:pPr>
            <a:r>
              <a:rPr lang="en-US" sz="2800" b="1" dirty="0" smtClean="0">
                <a:ln>
                  <a:solidFill>
                    <a:srgbClr val="C00000"/>
                  </a:solidFill>
                </a:ln>
                <a:solidFill>
                  <a:srgbClr val="0070C0"/>
                </a:solidFill>
              </a:rPr>
              <a:t>infectious diseases, most often developing as a result of food poisoning ("dirty hand" disease) and taking place in the form of gastroenteritis with common intoxication, fever and severe diarrhea.</a:t>
            </a:r>
          </a:p>
          <a:p>
            <a:pPr>
              <a:lnSpc>
                <a:spcPct val="70000"/>
              </a:lnSpc>
              <a:spcBef>
                <a:spcPts val="600"/>
              </a:spcBef>
              <a:defRPr/>
            </a:pPr>
            <a:r>
              <a:rPr lang="en-US" sz="2800" b="1" dirty="0" smtClean="0">
                <a:ln>
                  <a:solidFill>
                    <a:srgbClr val="C00000"/>
                  </a:solidFill>
                </a:ln>
                <a:solidFill>
                  <a:srgbClr val="0070C0"/>
                </a:solidFill>
              </a:rPr>
              <a:t>As the causative agents of such gastroenteritis, microbial agents appear in most cases: salmonella, </a:t>
            </a:r>
            <a:r>
              <a:rPr lang="en-US" sz="2800" b="1" dirty="0" err="1" smtClean="0">
                <a:ln>
                  <a:solidFill>
                    <a:srgbClr val="C00000"/>
                  </a:solidFill>
                </a:ln>
                <a:solidFill>
                  <a:srgbClr val="0070C0"/>
                </a:solidFill>
              </a:rPr>
              <a:t>microparathyphoid</a:t>
            </a:r>
            <a:r>
              <a:rPr lang="en-US" sz="2800" b="1" dirty="0" smtClean="0">
                <a:ln>
                  <a:solidFill>
                    <a:srgbClr val="C00000"/>
                  </a:solidFill>
                </a:ln>
                <a:solidFill>
                  <a:srgbClr val="0070C0"/>
                </a:solidFill>
              </a:rPr>
              <a:t> group, </a:t>
            </a:r>
            <a:r>
              <a:rPr lang="en-US" sz="2800" b="1" dirty="0" err="1" smtClean="0">
                <a:ln>
                  <a:solidFill>
                    <a:srgbClr val="C00000"/>
                  </a:solidFill>
                </a:ln>
                <a:solidFill>
                  <a:srgbClr val="0070C0"/>
                </a:solidFill>
              </a:rPr>
              <a:t>vibrio</a:t>
            </a:r>
            <a:r>
              <a:rPr lang="en-US" sz="2800" b="1" dirty="0" smtClean="0">
                <a:ln>
                  <a:solidFill>
                    <a:srgbClr val="C00000"/>
                  </a:solidFill>
                </a:ln>
                <a:solidFill>
                  <a:srgbClr val="0070C0"/>
                </a:solidFill>
              </a:rPr>
              <a:t> cholera, etc.</a:t>
            </a:r>
            <a:endParaRPr lang="ru-RU" sz="2800" b="1" dirty="0" smtClean="0">
              <a:ln>
                <a:solidFill>
                  <a:srgbClr val="C00000"/>
                </a:solidFill>
              </a:ln>
              <a:solidFill>
                <a:srgbClr val="0070C0"/>
              </a:solidFill>
            </a:endParaRPr>
          </a:p>
        </p:txBody>
      </p:sp>
      <p:pic>
        <p:nvPicPr>
          <p:cNvPr id="4098" name="Picture 2"/>
          <p:cNvPicPr>
            <a:picLocks noChangeAspect="1" noChangeArrowheads="1"/>
          </p:cNvPicPr>
          <p:nvPr/>
        </p:nvPicPr>
        <p:blipFill>
          <a:blip r:embed="rId2"/>
          <a:srcRect/>
          <a:stretch>
            <a:fillRect/>
          </a:stretch>
        </p:blipFill>
        <p:spPr bwMode="auto">
          <a:xfrm>
            <a:off x="6643702" y="4071942"/>
            <a:ext cx="2286016" cy="1928826"/>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2895602" y="785794"/>
            <a:ext cx="6105554" cy="5000660"/>
          </a:xfrm>
          <a:prstGeom prst="rect">
            <a:avLst/>
          </a:prstGeom>
          <a:noFill/>
          <a:ln w="9525">
            <a:noFill/>
            <a:miter lim="800000"/>
            <a:headEnd/>
            <a:tailEnd/>
          </a:ln>
          <a:effectLst/>
        </p:spPr>
      </p:pic>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763819"/>
            <a:ext cx="2928958" cy="5930462"/>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3200" b="1" dirty="0" smtClean="0">
                <a:ln>
                  <a:solidFill>
                    <a:srgbClr val="C00000"/>
                  </a:solidFill>
                </a:ln>
                <a:solidFill>
                  <a:srgbClr val="FF0000"/>
                </a:solidFill>
              </a:rPr>
              <a:t>Diet</a:t>
            </a:r>
          </a:p>
          <a:p>
            <a:pPr>
              <a:lnSpc>
                <a:spcPct val="70000"/>
              </a:lnSpc>
              <a:spcBef>
                <a:spcPts val="600"/>
              </a:spcBef>
              <a:defRPr/>
            </a:pPr>
            <a:r>
              <a:rPr lang="en-US" sz="3200" b="1" dirty="0" smtClean="0">
                <a:ln>
                  <a:solidFill>
                    <a:srgbClr val="C00000"/>
                  </a:solidFill>
                </a:ln>
                <a:solidFill>
                  <a:srgbClr val="0000FF"/>
                </a:solidFill>
              </a:rPr>
              <a:t>Diet 4</a:t>
            </a:r>
          </a:p>
          <a:p>
            <a:pPr>
              <a:lnSpc>
                <a:spcPct val="70000"/>
              </a:lnSpc>
              <a:spcBef>
                <a:spcPts val="600"/>
              </a:spcBef>
              <a:defRPr/>
            </a:pPr>
            <a:r>
              <a:rPr lang="en-US" sz="3200" b="1" dirty="0" smtClean="0">
                <a:ln>
                  <a:solidFill>
                    <a:srgbClr val="C00000"/>
                  </a:solidFill>
                </a:ln>
                <a:solidFill>
                  <a:srgbClr val="0000FF"/>
                </a:solidFill>
              </a:rPr>
              <a:t>Then -</a:t>
            </a:r>
          </a:p>
          <a:p>
            <a:pPr>
              <a:lnSpc>
                <a:spcPct val="70000"/>
              </a:lnSpc>
              <a:spcBef>
                <a:spcPts val="600"/>
              </a:spcBef>
              <a:defRPr/>
            </a:pPr>
            <a:r>
              <a:rPr lang="en-US" sz="3200" b="1" dirty="0" smtClean="0">
                <a:ln>
                  <a:solidFill>
                    <a:srgbClr val="C00000"/>
                  </a:solidFill>
                </a:ln>
                <a:solidFill>
                  <a:srgbClr val="0000FF"/>
                </a:solidFill>
              </a:rPr>
              <a:t>diet 2</a:t>
            </a:r>
          </a:p>
          <a:p>
            <a:pPr>
              <a:lnSpc>
                <a:spcPct val="70000"/>
              </a:lnSpc>
              <a:spcBef>
                <a:spcPts val="600"/>
              </a:spcBef>
              <a:defRPr/>
            </a:pPr>
            <a:r>
              <a:rPr lang="en-US" sz="3200" b="1" dirty="0" smtClean="0">
                <a:ln>
                  <a:solidFill>
                    <a:srgbClr val="C00000"/>
                  </a:solidFill>
                </a:ln>
                <a:solidFill>
                  <a:srgbClr val="FF0000"/>
                </a:solidFill>
              </a:rPr>
              <a:t>Washing</a:t>
            </a:r>
          </a:p>
          <a:p>
            <a:pPr>
              <a:lnSpc>
                <a:spcPct val="70000"/>
              </a:lnSpc>
              <a:spcBef>
                <a:spcPts val="600"/>
              </a:spcBef>
              <a:defRPr/>
            </a:pPr>
            <a:r>
              <a:rPr lang="en-US" sz="3200" b="1" dirty="0" smtClean="0">
                <a:ln>
                  <a:solidFill>
                    <a:srgbClr val="C00000"/>
                  </a:solidFill>
                </a:ln>
                <a:solidFill>
                  <a:srgbClr val="FF0000"/>
                </a:solidFill>
              </a:rPr>
              <a:t>stomach</a:t>
            </a:r>
          </a:p>
          <a:p>
            <a:pPr>
              <a:lnSpc>
                <a:spcPct val="70000"/>
              </a:lnSpc>
              <a:spcBef>
                <a:spcPts val="600"/>
              </a:spcBef>
              <a:defRPr/>
            </a:pPr>
            <a:r>
              <a:rPr lang="en-US" sz="3200" b="1" dirty="0" smtClean="0">
                <a:ln>
                  <a:solidFill>
                    <a:srgbClr val="C00000"/>
                  </a:solidFill>
                </a:ln>
                <a:solidFill>
                  <a:srgbClr val="FF0000"/>
                </a:solidFill>
              </a:rPr>
              <a:t>Required!</a:t>
            </a:r>
          </a:p>
          <a:p>
            <a:pPr>
              <a:lnSpc>
                <a:spcPct val="70000"/>
              </a:lnSpc>
              <a:spcBef>
                <a:spcPts val="600"/>
              </a:spcBef>
              <a:defRPr/>
            </a:pPr>
            <a:r>
              <a:rPr lang="en-US" sz="3200" b="1" dirty="0" smtClean="0">
                <a:ln>
                  <a:solidFill>
                    <a:srgbClr val="C00000"/>
                  </a:solidFill>
                </a:ln>
                <a:solidFill>
                  <a:srgbClr val="0000FF"/>
                </a:solidFill>
              </a:rPr>
              <a:t>pathogenic</a:t>
            </a:r>
          </a:p>
          <a:p>
            <a:pPr>
              <a:lnSpc>
                <a:spcPct val="70000"/>
              </a:lnSpc>
              <a:spcBef>
                <a:spcPts val="600"/>
              </a:spcBef>
              <a:defRPr/>
            </a:pPr>
            <a:r>
              <a:rPr lang="en-US" sz="3200" b="1" dirty="0" smtClean="0">
                <a:ln>
                  <a:solidFill>
                    <a:srgbClr val="C00000"/>
                  </a:solidFill>
                </a:ln>
                <a:solidFill>
                  <a:srgbClr val="0000FF"/>
                </a:solidFill>
              </a:rPr>
              <a:t>microorganisms</a:t>
            </a:r>
          </a:p>
          <a:p>
            <a:pPr>
              <a:lnSpc>
                <a:spcPct val="70000"/>
              </a:lnSpc>
              <a:spcBef>
                <a:spcPts val="600"/>
              </a:spcBef>
              <a:defRPr/>
            </a:pPr>
            <a:r>
              <a:rPr lang="en-US" sz="3200" b="1" dirty="0" smtClean="0">
                <a:ln>
                  <a:solidFill>
                    <a:srgbClr val="C00000"/>
                  </a:solidFill>
                </a:ln>
                <a:solidFill>
                  <a:srgbClr val="0000FF"/>
                </a:solidFill>
              </a:rPr>
              <a:t>for a long time</a:t>
            </a:r>
          </a:p>
          <a:p>
            <a:pPr>
              <a:lnSpc>
                <a:spcPct val="70000"/>
              </a:lnSpc>
              <a:spcBef>
                <a:spcPts val="600"/>
              </a:spcBef>
              <a:defRPr/>
            </a:pPr>
            <a:r>
              <a:rPr lang="en-US" sz="3200" b="1" dirty="0" smtClean="0">
                <a:ln>
                  <a:solidFill>
                    <a:srgbClr val="C00000"/>
                  </a:solidFill>
                </a:ln>
                <a:solidFill>
                  <a:srgbClr val="0000FF"/>
                </a:solidFill>
              </a:rPr>
              <a:t>persist</a:t>
            </a:r>
          </a:p>
          <a:p>
            <a:pPr>
              <a:lnSpc>
                <a:spcPct val="70000"/>
              </a:lnSpc>
              <a:spcBef>
                <a:spcPts val="600"/>
              </a:spcBef>
              <a:defRPr/>
            </a:pPr>
            <a:r>
              <a:rPr lang="en-US" sz="3200" b="1" dirty="0" smtClean="0">
                <a:ln>
                  <a:solidFill>
                    <a:srgbClr val="C00000"/>
                  </a:solidFill>
                </a:ln>
                <a:solidFill>
                  <a:srgbClr val="0000FF"/>
                </a:solidFill>
              </a:rPr>
              <a:t>in folds</a:t>
            </a:r>
          </a:p>
          <a:p>
            <a:pPr>
              <a:lnSpc>
                <a:spcPct val="70000"/>
              </a:lnSpc>
              <a:spcBef>
                <a:spcPts val="600"/>
              </a:spcBef>
              <a:defRPr/>
            </a:pPr>
            <a:r>
              <a:rPr lang="en-US" sz="3200" b="1" dirty="0" smtClean="0">
                <a:ln>
                  <a:solidFill>
                    <a:srgbClr val="C00000"/>
                  </a:solidFill>
                </a:ln>
                <a:solidFill>
                  <a:srgbClr val="0000FF"/>
                </a:solidFill>
              </a:rPr>
              <a:t>mucous</a:t>
            </a:r>
          </a:p>
          <a:p>
            <a:pPr>
              <a:lnSpc>
                <a:spcPct val="70000"/>
              </a:lnSpc>
              <a:spcBef>
                <a:spcPts val="600"/>
              </a:spcBef>
              <a:defRPr/>
            </a:pPr>
            <a:r>
              <a:rPr lang="en-US" sz="3200" b="1" dirty="0" smtClean="0">
                <a:ln>
                  <a:solidFill>
                    <a:srgbClr val="C00000"/>
                  </a:solidFill>
                </a:ln>
                <a:solidFill>
                  <a:srgbClr val="0000FF"/>
                </a:solidFill>
              </a:rPr>
              <a:t>shells</a:t>
            </a:r>
            <a:endParaRPr lang="ru-RU" sz="3200" b="1" dirty="0" smtClean="0">
              <a:ln>
                <a:solidFill>
                  <a:srgbClr val="C00000"/>
                </a:solidFill>
              </a:ln>
              <a:solidFill>
                <a:srgbClr val="0000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714356"/>
            <a:ext cx="8715436" cy="5635253"/>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3200" b="1" dirty="0" smtClean="0">
                <a:ln>
                  <a:solidFill>
                    <a:srgbClr val="C00000"/>
                  </a:solidFill>
                </a:ln>
                <a:solidFill>
                  <a:srgbClr val="FF0000"/>
                </a:solidFill>
              </a:rPr>
              <a:t>Detoxification</a:t>
            </a:r>
          </a:p>
          <a:p>
            <a:pPr>
              <a:lnSpc>
                <a:spcPct val="70000"/>
              </a:lnSpc>
              <a:spcBef>
                <a:spcPts val="600"/>
              </a:spcBef>
              <a:defRPr/>
            </a:pPr>
            <a:r>
              <a:rPr lang="en-US" sz="3200" b="1" dirty="0" smtClean="0">
                <a:ln>
                  <a:solidFill>
                    <a:srgbClr val="C00000"/>
                  </a:solidFill>
                </a:ln>
                <a:solidFill>
                  <a:srgbClr val="FF0000"/>
                </a:solidFill>
              </a:rPr>
              <a:t>and rehydration therapy:</a:t>
            </a:r>
          </a:p>
          <a:p>
            <a:pPr>
              <a:lnSpc>
                <a:spcPct val="70000"/>
              </a:lnSpc>
              <a:spcBef>
                <a:spcPts val="600"/>
              </a:spcBef>
              <a:defRPr/>
            </a:pPr>
            <a:r>
              <a:rPr lang="en-US" sz="2800" b="1" i="1" dirty="0" smtClean="0">
                <a:ln>
                  <a:solidFill>
                    <a:srgbClr val="C00000"/>
                  </a:solidFill>
                </a:ln>
                <a:solidFill>
                  <a:schemeClr val="accent5">
                    <a:lumMod val="50000"/>
                  </a:schemeClr>
                </a:solidFill>
              </a:rPr>
              <a:t>- oral</a:t>
            </a:r>
          </a:p>
          <a:p>
            <a:pPr>
              <a:lnSpc>
                <a:spcPct val="70000"/>
              </a:lnSpc>
              <a:spcBef>
                <a:spcPts val="600"/>
              </a:spcBef>
              <a:defRPr/>
            </a:pPr>
            <a:r>
              <a:rPr lang="en-US" sz="2800" b="1" i="1" dirty="0" smtClean="0">
                <a:ln>
                  <a:solidFill>
                    <a:srgbClr val="C00000"/>
                  </a:solidFill>
                </a:ln>
                <a:solidFill>
                  <a:schemeClr val="accent5">
                    <a:lumMod val="50000"/>
                  </a:schemeClr>
                </a:solidFill>
              </a:rPr>
              <a:t>- intravenous</a:t>
            </a:r>
          </a:p>
          <a:p>
            <a:pPr>
              <a:lnSpc>
                <a:spcPct val="70000"/>
              </a:lnSpc>
              <a:spcBef>
                <a:spcPts val="600"/>
              </a:spcBef>
              <a:defRPr/>
            </a:pPr>
            <a:r>
              <a:rPr lang="en-US" sz="2800" b="1" i="1" dirty="0" smtClean="0">
                <a:ln>
                  <a:solidFill>
                    <a:srgbClr val="C00000"/>
                  </a:solidFill>
                </a:ln>
                <a:solidFill>
                  <a:schemeClr val="accent5">
                    <a:lumMod val="50000"/>
                  </a:schemeClr>
                </a:solidFill>
              </a:rPr>
              <a:t>For intravenous rehydration</a:t>
            </a:r>
          </a:p>
          <a:p>
            <a:pPr>
              <a:lnSpc>
                <a:spcPct val="70000"/>
              </a:lnSpc>
              <a:spcBef>
                <a:spcPts val="600"/>
              </a:spcBef>
              <a:defRPr/>
            </a:pPr>
            <a:r>
              <a:rPr lang="en-US" sz="2800" b="1" i="1" dirty="0" smtClean="0">
                <a:ln>
                  <a:solidFill>
                    <a:srgbClr val="C00000"/>
                  </a:solidFill>
                </a:ln>
                <a:solidFill>
                  <a:schemeClr val="accent5">
                    <a:lumMod val="50000"/>
                  </a:schemeClr>
                </a:solidFill>
              </a:rPr>
              <a:t>use:</a:t>
            </a:r>
          </a:p>
          <a:p>
            <a:pPr>
              <a:lnSpc>
                <a:spcPct val="70000"/>
              </a:lnSpc>
              <a:spcBef>
                <a:spcPts val="600"/>
              </a:spcBef>
              <a:defRPr/>
            </a:pPr>
            <a:r>
              <a:rPr lang="en-US" sz="2800" b="1" i="1" dirty="0" smtClean="0">
                <a:ln>
                  <a:solidFill>
                    <a:srgbClr val="C00000"/>
                  </a:solidFill>
                </a:ln>
                <a:solidFill>
                  <a:srgbClr val="FF0000"/>
                </a:solidFill>
              </a:rPr>
              <a:t>"</a:t>
            </a:r>
            <a:r>
              <a:rPr lang="en-US" sz="2800" b="1" i="1" dirty="0" err="1" smtClean="0">
                <a:ln>
                  <a:solidFill>
                    <a:srgbClr val="C00000"/>
                  </a:solidFill>
                </a:ln>
                <a:solidFill>
                  <a:srgbClr val="FF0000"/>
                </a:solidFill>
              </a:rPr>
              <a:t>Trisol</a:t>
            </a:r>
            <a:r>
              <a:rPr lang="en-US" sz="2800" b="1" i="1" dirty="0" smtClean="0">
                <a:ln>
                  <a:solidFill>
                    <a:srgbClr val="C00000"/>
                  </a:solidFill>
                </a:ln>
                <a:solidFill>
                  <a:srgbClr val="FF0000"/>
                </a:solidFill>
              </a:rPr>
              <a:t>", "</a:t>
            </a:r>
            <a:r>
              <a:rPr lang="en-US" sz="2800" b="1" i="1" dirty="0" err="1" smtClean="0">
                <a:ln>
                  <a:solidFill>
                    <a:srgbClr val="C00000"/>
                  </a:solidFill>
                </a:ln>
                <a:solidFill>
                  <a:srgbClr val="FF0000"/>
                </a:solidFill>
              </a:rPr>
              <a:t>Quartasol</a:t>
            </a:r>
            <a:r>
              <a:rPr lang="en-US" sz="2800" b="1" i="1" dirty="0" smtClean="0">
                <a:ln>
                  <a:solidFill>
                    <a:srgbClr val="C00000"/>
                  </a:solidFill>
                </a:ln>
                <a:solidFill>
                  <a:srgbClr val="FF0000"/>
                </a:solidFill>
              </a:rPr>
              <a:t>", "</a:t>
            </a:r>
            <a:r>
              <a:rPr lang="en-US" sz="2800" b="1" i="1" dirty="0" err="1" smtClean="0">
                <a:ln>
                  <a:solidFill>
                    <a:srgbClr val="C00000"/>
                  </a:solidFill>
                </a:ln>
                <a:solidFill>
                  <a:srgbClr val="FF0000"/>
                </a:solidFill>
              </a:rPr>
              <a:t>Khlosol</a:t>
            </a:r>
            <a:r>
              <a:rPr lang="en-US" sz="2800" b="1" i="1" dirty="0" smtClean="0">
                <a:ln>
                  <a:solidFill>
                    <a:srgbClr val="C00000"/>
                  </a:solidFill>
                </a:ln>
                <a:solidFill>
                  <a:srgbClr val="FF0000"/>
                </a:solidFill>
              </a:rPr>
              <a:t>"</a:t>
            </a:r>
          </a:p>
          <a:p>
            <a:pPr>
              <a:lnSpc>
                <a:spcPct val="70000"/>
              </a:lnSpc>
              <a:spcBef>
                <a:spcPts val="600"/>
              </a:spcBef>
              <a:defRPr/>
            </a:pPr>
            <a:r>
              <a:rPr lang="en-US" sz="2800" b="1" i="1" dirty="0" smtClean="0">
                <a:ln>
                  <a:solidFill>
                    <a:srgbClr val="C00000"/>
                  </a:solidFill>
                </a:ln>
                <a:solidFill>
                  <a:schemeClr val="accent5">
                    <a:lumMod val="50000"/>
                  </a:schemeClr>
                </a:solidFill>
              </a:rPr>
              <a:t>The volume of injected fluid depends on the degree of dehydration and the body weight of the patient:</a:t>
            </a:r>
          </a:p>
          <a:p>
            <a:pPr>
              <a:lnSpc>
                <a:spcPct val="70000"/>
              </a:lnSpc>
              <a:spcBef>
                <a:spcPts val="600"/>
              </a:spcBef>
              <a:defRPr/>
            </a:pPr>
            <a:r>
              <a:rPr lang="en-US" sz="2800" b="1" i="1" dirty="0" smtClean="0">
                <a:ln>
                  <a:solidFill>
                    <a:srgbClr val="C00000"/>
                  </a:solidFill>
                </a:ln>
                <a:solidFill>
                  <a:schemeClr val="accent5">
                    <a:lumMod val="50000"/>
                  </a:schemeClr>
                </a:solidFill>
              </a:rPr>
              <a:t>when the disease is severe, 60-120 ml / kg</a:t>
            </a:r>
          </a:p>
          <a:p>
            <a:pPr>
              <a:lnSpc>
                <a:spcPct val="70000"/>
              </a:lnSpc>
              <a:spcBef>
                <a:spcPts val="600"/>
              </a:spcBef>
              <a:defRPr/>
            </a:pPr>
            <a:r>
              <a:rPr lang="en-US" sz="2800" b="1" i="1" dirty="0" smtClean="0">
                <a:ln>
                  <a:solidFill>
                    <a:srgbClr val="C00000"/>
                  </a:solidFill>
                </a:ln>
                <a:solidFill>
                  <a:schemeClr val="accent5">
                    <a:lumMod val="50000"/>
                  </a:schemeClr>
                </a:solidFill>
              </a:rPr>
              <a:t>at the average - 55-75 ml / kg</a:t>
            </a:r>
          </a:p>
          <a:p>
            <a:pPr>
              <a:lnSpc>
                <a:spcPct val="70000"/>
              </a:lnSpc>
              <a:spcBef>
                <a:spcPts val="600"/>
              </a:spcBef>
              <a:defRPr/>
            </a:pPr>
            <a:r>
              <a:rPr lang="en-US" sz="2800" b="1" dirty="0" smtClean="0">
                <a:ln>
                  <a:solidFill>
                    <a:srgbClr val="C00000"/>
                  </a:solidFill>
                </a:ln>
                <a:solidFill>
                  <a:srgbClr val="FF0000"/>
                </a:solidFill>
              </a:rPr>
              <a:t>There are two stages of intravenous rehydration:</a:t>
            </a:r>
          </a:p>
          <a:p>
            <a:pPr>
              <a:lnSpc>
                <a:spcPct val="70000"/>
              </a:lnSpc>
              <a:spcBef>
                <a:spcPts val="600"/>
              </a:spcBef>
              <a:defRPr/>
            </a:pPr>
            <a:r>
              <a:rPr lang="en-US" sz="2800" b="1" i="1" dirty="0" smtClean="0">
                <a:ln>
                  <a:solidFill>
                    <a:srgbClr val="C00000"/>
                  </a:solidFill>
                </a:ln>
                <a:solidFill>
                  <a:schemeClr val="accent5">
                    <a:lumMod val="50000"/>
                  </a:schemeClr>
                </a:solidFill>
              </a:rPr>
              <a:t>1) primary rehydration with the aim of arresting signs of dehydration and intoxication</a:t>
            </a:r>
          </a:p>
          <a:p>
            <a:pPr>
              <a:lnSpc>
                <a:spcPct val="70000"/>
              </a:lnSpc>
              <a:spcBef>
                <a:spcPts val="600"/>
              </a:spcBef>
              <a:defRPr/>
            </a:pPr>
            <a:r>
              <a:rPr lang="en-US" sz="2800" b="1" i="1" dirty="0" smtClean="0">
                <a:ln>
                  <a:solidFill>
                    <a:srgbClr val="C00000"/>
                  </a:solidFill>
                </a:ln>
                <a:solidFill>
                  <a:schemeClr val="accent5">
                    <a:lumMod val="50000"/>
                  </a:schemeClr>
                </a:solidFill>
              </a:rPr>
              <a:t>2) maintenance therapy to stop the continued loss of fluid</a:t>
            </a:r>
            <a:endParaRPr lang="ru-RU" sz="2800" b="1" i="1" dirty="0" smtClean="0">
              <a:ln>
                <a:solidFill>
                  <a:srgbClr val="C00000"/>
                </a:solidFill>
              </a:ln>
              <a:solidFill>
                <a:schemeClr val="accent5">
                  <a:lumMod val="50000"/>
                </a:schemeClr>
              </a:solidFill>
            </a:endParaRPr>
          </a:p>
        </p:txBody>
      </p:sp>
      <p:pic>
        <p:nvPicPr>
          <p:cNvPr id="6146" name="Picture 2"/>
          <p:cNvPicPr>
            <a:picLocks noChangeAspect="1" noChangeArrowheads="1"/>
          </p:cNvPicPr>
          <p:nvPr/>
        </p:nvPicPr>
        <p:blipFill>
          <a:blip r:embed="rId2"/>
          <a:srcRect/>
          <a:stretch>
            <a:fillRect/>
          </a:stretch>
        </p:blipFill>
        <p:spPr bwMode="auto">
          <a:xfrm>
            <a:off x="6072198" y="785794"/>
            <a:ext cx="2719393" cy="2071702"/>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714356"/>
            <a:ext cx="8715436" cy="5093566"/>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algn="ctr">
              <a:lnSpc>
                <a:spcPct val="70000"/>
              </a:lnSpc>
              <a:spcBef>
                <a:spcPts val="600"/>
              </a:spcBef>
              <a:defRPr/>
            </a:pPr>
            <a:r>
              <a:rPr lang="en-US" sz="3200" b="1" dirty="0" smtClean="0">
                <a:ln>
                  <a:solidFill>
                    <a:srgbClr val="C00000"/>
                  </a:solidFill>
                </a:ln>
                <a:solidFill>
                  <a:srgbClr val="FF0000"/>
                </a:solidFill>
              </a:rPr>
              <a:t>Detoxification and rehydration therapy</a:t>
            </a:r>
          </a:p>
          <a:p>
            <a:pPr algn="just">
              <a:lnSpc>
                <a:spcPct val="70000"/>
              </a:lnSpc>
              <a:spcBef>
                <a:spcPts val="600"/>
              </a:spcBef>
              <a:defRPr/>
            </a:pPr>
            <a:r>
              <a:rPr lang="en-US" sz="2800" b="1" dirty="0" smtClean="0">
                <a:ln>
                  <a:solidFill>
                    <a:srgbClr val="C00000"/>
                  </a:solidFill>
                </a:ln>
                <a:solidFill>
                  <a:srgbClr val="0000FF"/>
                </a:solidFill>
              </a:rPr>
              <a:t>Oral rehydration therapy (ORT) is also carried out in two stages.</a:t>
            </a:r>
          </a:p>
          <a:p>
            <a:pPr algn="just">
              <a:lnSpc>
                <a:spcPct val="70000"/>
              </a:lnSpc>
              <a:spcBef>
                <a:spcPts val="600"/>
              </a:spcBef>
              <a:defRPr/>
            </a:pPr>
            <a:r>
              <a:rPr lang="en-US" sz="2800" b="1" dirty="0" smtClean="0">
                <a:ln>
                  <a:solidFill>
                    <a:srgbClr val="C00000"/>
                  </a:solidFill>
                </a:ln>
                <a:solidFill>
                  <a:srgbClr val="0000FF"/>
                </a:solidFill>
              </a:rPr>
              <a:t>To this end, solutions of oral rehydration salts (ORS) of two generations are used:</a:t>
            </a:r>
          </a:p>
          <a:p>
            <a:pPr algn="just">
              <a:lnSpc>
                <a:spcPct val="70000"/>
              </a:lnSpc>
              <a:spcBef>
                <a:spcPts val="600"/>
              </a:spcBef>
              <a:defRPr/>
            </a:pPr>
            <a:r>
              <a:rPr lang="en-US" sz="2800" b="1" dirty="0" smtClean="0">
                <a:ln>
                  <a:solidFill>
                    <a:srgbClr val="C00000"/>
                  </a:solidFill>
                </a:ln>
                <a:solidFill>
                  <a:srgbClr val="0000FF"/>
                </a:solidFill>
              </a:rPr>
              <a:t>I generation (</a:t>
            </a:r>
            <a:r>
              <a:rPr lang="en-US" sz="2800" b="1" dirty="0" err="1" smtClean="0">
                <a:ln>
                  <a:solidFill>
                    <a:srgbClr val="C00000"/>
                  </a:solidFill>
                </a:ln>
                <a:solidFill>
                  <a:srgbClr val="0000FF"/>
                </a:solidFill>
              </a:rPr>
              <a:t>glucosalan</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citroglucosalan</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regidron</a:t>
            </a:r>
            <a:r>
              <a:rPr lang="en-US" sz="2800" b="1" dirty="0" smtClean="0">
                <a:ln>
                  <a:solidFill>
                    <a:srgbClr val="C00000"/>
                  </a:solidFill>
                </a:ln>
                <a:solidFill>
                  <a:srgbClr val="0000FF"/>
                </a:solidFill>
              </a:rPr>
              <a:t>)</a:t>
            </a:r>
          </a:p>
          <a:p>
            <a:pPr algn="just">
              <a:lnSpc>
                <a:spcPct val="70000"/>
              </a:lnSpc>
              <a:spcBef>
                <a:spcPts val="600"/>
              </a:spcBef>
              <a:defRPr/>
            </a:pPr>
            <a:r>
              <a:rPr lang="en-US" sz="2800" b="1" dirty="0" smtClean="0">
                <a:ln>
                  <a:solidFill>
                    <a:srgbClr val="C00000"/>
                  </a:solidFill>
                </a:ln>
                <a:solidFill>
                  <a:srgbClr val="0000FF"/>
                </a:solidFill>
              </a:rPr>
              <a:t>II generation (on a cereal basis)</a:t>
            </a:r>
          </a:p>
          <a:p>
            <a:pPr algn="just">
              <a:lnSpc>
                <a:spcPct val="70000"/>
              </a:lnSpc>
              <a:spcBef>
                <a:spcPts val="600"/>
              </a:spcBef>
              <a:defRPr/>
            </a:pPr>
            <a:r>
              <a:rPr lang="en-US" sz="2800" b="1" dirty="0" smtClean="0">
                <a:ln>
                  <a:solidFill>
                    <a:srgbClr val="C00000"/>
                  </a:solidFill>
                </a:ln>
                <a:solidFill>
                  <a:srgbClr val="0000FF"/>
                </a:solidFill>
              </a:rPr>
              <a:t>The volume of injected solutions depends on:</a:t>
            </a:r>
          </a:p>
          <a:p>
            <a:pPr algn="just">
              <a:lnSpc>
                <a:spcPct val="70000"/>
              </a:lnSpc>
              <a:spcBef>
                <a:spcPts val="600"/>
              </a:spcBef>
              <a:defRPr/>
            </a:pPr>
            <a:r>
              <a:rPr lang="en-US" sz="2800" b="1" dirty="0" smtClean="0">
                <a:ln>
                  <a:solidFill>
                    <a:srgbClr val="C00000"/>
                  </a:solidFill>
                </a:ln>
                <a:solidFill>
                  <a:srgbClr val="0000FF"/>
                </a:solidFill>
              </a:rPr>
              <a:t>degree of dehydration</a:t>
            </a:r>
          </a:p>
          <a:p>
            <a:pPr algn="just">
              <a:lnSpc>
                <a:spcPct val="70000"/>
              </a:lnSpc>
              <a:spcBef>
                <a:spcPts val="600"/>
              </a:spcBef>
              <a:defRPr/>
            </a:pPr>
            <a:r>
              <a:rPr lang="en-US" sz="2800" b="1" dirty="0" smtClean="0">
                <a:ln>
                  <a:solidFill>
                    <a:srgbClr val="C00000"/>
                  </a:solidFill>
                </a:ln>
                <a:solidFill>
                  <a:srgbClr val="0000FF"/>
                </a:solidFill>
              </a:rPr>
              <a:t>body weight of the patient</a:t>
            </a:r>
          </a:p>
          <a:p>
            <a:pPr algn="just">
              <a:lnSpc>
                <a:spcPct val="70000"/>
              </a:lnSpc>
              <a:spcBef>
                <a:spcPts val="600"/>
              </a:spcBef>
              <a:defRPr/>
            </a:pPr>
            <a:r>
              <a:rPr lang="en-US" sz="2800" b="1" dirty="0" smtClean="0">
                <a:ln>
                  <a:solidFill>
                    <a:srgbClr val="C00000"/>
                  </a:solidFill>
                </a:ln>
                <a:solidFill>
                  <a:srgbClr val="0000FF"/>
                </a:solidFill>
              </a:rPr>
              <a:t>The rate of administration is 1-1.5 l / h</a:t>
            </a:r>
          </a:p>
          <a:p>
            <a:pPr algn="just">
              <a:lnSpc>
                <a:spcPct val="70000"/>
              </a:lnSpc>
              <a:spcBef>
                <a:spcPts val="600"/>
              </a:spcBef>
              <a:defRPr/>
            </a:pPr>
            <a:r>
              <a:rPr lang="en-US" sz="2800" b="1" dirty="0" smtClean="0">
                <a:ln>
                  <a:solidFill>
                    <a:srgbClr val="C00000"/>
                  </a:solidFill>
                </a:ln>
                <a:solidFill>
                  <a:srgbClr val="0000FF"/>
                </a:solidFill>
              </a:rPr>
              <a:t>In cases of prevalence of intoxication syndrome over dehydration, the use of colloidal solutions is shown:</a:t>
            </a:r>
          </a:p>
          <a:p>
            <a:pPr algn="just">
              <a:lnSpc>
                <a:spcPct val="70000"/>
              </a:lnSpc>
              <a:spcBef>
                <a:spcPts val="600"/>
              </a:spcBef>
              <a:defRPr/>
            </a:pPr>
            <a:r>
              <a:rPr lang="en-US" sz="2800" b="1" dirty="0" err="1" smtClean="0">
                <a:ln>
                  <a:solidFill>
                    <a:srgbClr val="C00000"/>
                  </a:solidFill>
                </a:ln>
                <a:solidFill>
                  <a:srgbClr val="0000FF"/>
                </a:solidFill>
              </a:rPr>
              <a:t>haemodez</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reopoliglyukin</a:t>
            </a:r>
            <a:r>
              <a:rPr lang="en-US" sz="2800" b="1" dirty="0" smtClean="0">
                <a:ln>
                  <a:solidFill>
                    <a:srgbClr val="C00000"/>
                  </a:solidFill>
                </a:ln>
                <a:solidFill>
                  <a:srgbClr val="0000FF"/>
                </a:solidFill>
              </a:rPr>
              <a:t> and others.</a:t>
            </a:r>
            <a:endParaRPr lang="ru-RU" sz="2800" b="1" dirty="0" smtClean="0">
              <a:ln>
                <a:solidFill>
                  <a:srgbClr val="C00000"/>
                </a:solidFill>
              </a:ln>
              <a:solidFill>
                <a:srgbClr val="0000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763819"/>
            <a:ext cx="8715436" cy="546597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3200" b="1" dirty="0" smtClean="0">
                <a:ln>
                  <a:solidFill>
                    <a:srgbClr val="C00000"/>
                  </a:solidFill>
                </a:ln>
                <a:solidFill>
                  <a:srgbClr val="FF0000"/>
                </a:solidFill>
              </a:rPr>
              <a:t>Treatment of diarrheal syndrome</a:t>
            </a:r>
          </a:p>
          <a:p>
            <a:pPr>
              <a:lnSpc>
                <a:spcPct val="70000"/>
              </a:lnSpc>
              <a:spcBef>
                <a:spcPts val="600"/>
              </a:spcBef>
              <a:defRPr/>
            </a:pPr>
            <a:r>
              <a:rPr lang="en-US" sz="2800" b="1" dirty="0" smtClean="0">
                <a:ln>
                  <a:solidFill>
                    <a:srgbClr val="C00000"/>
                  </a:solidFill>
                </a:ln>
                <a:solidFill>
                  <a:srgbClr val="C00000"/>
                </a:solidFill>
              </a:rPr>
              <a:t>I. </a:t>
            </a:r>
            <a:r>
              <a:rPr lang="en-US" sz="2800" b="1" dirty="0" err="1" smtClean="0">
                <a:ln>
                  <a:solidFill>
                    <a:srgbClr val="C00000"/>
                  </a:solidFill>
                </a:ln>
                <a:solidFill>
                  <a:srgbClr val="C00000"/>
                </a:solidFill>
              </a:rPr>
              <a:t>Antidiarrheal</a:t>
            </a:r>
            <a:r>
              <a:rPr lang="en-US" sz="2800" b="1" dirty="0" smtClean="0">
                <a:ln>
                  <a:solidFill>
                    <a:srgbClr val="C00000"/>
                  </a:solidFill>
                </a:ln>
                <a:solidFill>
                  <a:srgbClr val="C00000"/>
                </a:solidFill>
              </a:rPr>
              <a:t> drugs SORBENTS</a:t>
            </a:r>
          </a:p>
          <a:p>
            <a:pPr>
              <a:lnSpc>
                <a:spcPct val="70000"/>
              </a:lnSpc>
              <a:spcBef>
                <a:spcPts val="600"/>
              </a:spcBef>
              <a:defRPr/>
            </a:pPr>
            <a:r>
              <a:rPr lang="en-US" sz="2800" b="1" dirty="0" err="1" smtClean="0">
                <a:ln>
                  <a:solidFill>
                    <a:srgbClr val="C00000"/>
                  </a:solidFill>
                </a:ln>
                <a:solidFill>
                  <a:srgbClr val="0000FF"/>
                </a:solidFill>
              </a:rPr>
              <a:t>Carboline</a:t>
            </a:r>
            <a:r>
              <a:rPr lang="en-US" sz="2800" b="1" dirty="0" smtClean="0">
                <a:ln>
                  <a:solidFill>
                    <a:srgbClr val="C00000"/>
                  </a:solidFill>
                </a:ln>
                <a:solidFill>
                  <a:srgbClr val="0000FF"/>
                </a:solidFill>
              </a:rPr>
              <a:t> (activated carbon) in tablets of 0.25 g and 0.5 g. </a:t>
            </a:r>
            <a:r>
              <a:rPr lang="en-US" sz="2800" b="1" dirty="0" err="1" smtClean="0">
                <a:ln>
                  <a:solidFill>
                    <a:srgbClr val="C00000"/>
                  </a:solidFill>
                </a:ln>
                <a:solidFill>
                  <a:srgbClr val="0000FF"/>
                </a:solidFill>
              </a:rPr>
              <a:t>Carbolen</a:t>
            </a:r>
            <a:r>
              <a:rPr lang="en-US" sz="2800" b="1" dirty="0" smtClean="0">
                <a:ln>
                  <a:solidFill>
                    <a:srgbClr val="C00000"/>
                  </a:solidFill>
                </a:ln>
                <a:solidFill>
                  <a:srgbClr val="0000FF"/>
                </a:solidFill>
              </a:rPr>
              <a:t> take 2-3 tablets 3-4 times a day.</a:t>
            </a:r>
          </a:p>
          <a:p>
            <a:pPr>
              <a:lnSpc>
                <a:spcPct val="70000"/>
              </a:lnSpc>
              <a:spcBef>
                <a:spcPts val="600"/>
              </a:spcBef>
              <a:defRPr/>
            </a:pPr>
            <a:r>
              <a:rPr lang="en-US" sz="2800" b="1" dirty="0" smtClean="0">
                <a:ln>
                  <a:solidFill>
                    <a:srgbClr val="C00000"/>
                  </a:solidFill>
                </a:ln>
                <a:solidFill>
                  <a:srgbClr val="0000FF"/>
                </a:solidFill>
              </a:rPr>
              <a:t>Activated charcoal in powder is taken 1-2 g (in water) 3-4 times a day.</a:t>
            </a:r>
          </a:p>
          <a:p>
            <a:pPr>
              <a:lnSpc>
                <a:spcPct val="70000"/>
              </a:lnSpc>
              <a:spcBef>
                <a:spcPts val="600"/>
              </a:spcBef>
              <a:defRPr/>
            </a:pPr>
            <a:r>
              <a:rPr lang="en-US" sz="2800" b="1" dirty="0" smtClean="0">
                <a:ln>
                  <a:solidFill>
                    <a:srgbClr val="C00000"/>
                  </a:solidFill>
                </a:ln>
                <a:solidFill>
                  <a:srgbClr val="0000FF"/>
                </a:solidFill>
              </a:rPr>
              <a:t>"KM" (composition: activated carbon - 0.2 g, white clay - 0.0455 g, sodium salt of </a:t>
            </a:r>
            <a:r>
              <a:rPr lang="en-US" sz="2800" b="1" dirty="0" err="1" smtClean="0">
                <a:ln>
                  <a:solidFill>
                    <a:srgbClr val="C00000"/>
                  </a:solidFill>
                </a:ln>
                <a:solidFill>
                  <a:srgbClr val="0000FF"/>
                </a:solidFill>
              </a:rPr>
              <a:t>carboxymethyl</a:t>
            </a:r>
            <a:r>
              <a:rPr lang="en-US" sz="2800" b="1" dirty="0" smtClean="0">
                <a:ln>
                  <a:solidFill>
                    <a:srgbClr val="C00000"/>
                  </a:solidFill>
                </a:ln>
                <a:solidFill>
                  <a:srgbClr val="0000FF"/>
                </a:solidFill>
              </a:rPr>
              <a:t> cellulose - 0.0045 g).</a:t>
            </a:r>
          </a:p>
          <a:p>
            <a:pPr>
              <a:lnSpc>
                <a:spcPct val="70000"/>
              </a:lnSpc>
              <a:spcBef>
                <a:spcPts val="600"/>
              </a:spcBef>
              <a:defRPr/>
            </a:pPr>
            <a:r>
              <a:rPr lang="en-US" sz="2800" b="1" dirty="0" smtClean="0">
                <a:ln>
                  <a:solidFill>
                    <a:srgbClr val="C00000"/>
                  </a:solidFill>
                </a:ln>
                <a:solidFill>
                  <a:srgbClr val="0000FF"/>
                </a:solidFill>
              </a:rPr>
              <a:t>This drug has a higher adsorption capacity. It is taken orally for 4-6 tablets 2-4 times a day, washed down with water</a:t>
            </a:r>
          </a:p>
          <a:p>
            <a:pPr>
              <a:lnSpc>
                <a:spcPct val="70000"/>
              </a:lnSpc>
              <a:spcBef>
                <a:spcPts val="600"/>
              </a:spcBef>
              <a:defRPr/>
            </a:pPr>
            <a:r>
              <a:rPr lang="en-US" sz="2800" b="1" dirty="0" smtClean="0">
                <a:ln>
                  <a:solidFill>
                    <a:srgbClr val="C00000"/>
                  </a:solidFill>
                </a:ln>
                <a:solidFill>
                  <a:srgbClr val="0000FF"/>
                </a:solidFill>
              </a:rPr>
              <a:t>"SKN" - a large sorption capacity - 10 g (the contents of one package) 3 times a day.</a:t>
            </a:r>
          </a:p>
          <a:p>
            <a:pPr>
              <a:lnSpc>
                <a:spcPct val="70000"/>
              </a:lnSpc>
              <a:spcBef>
                <a:spcPts val="600"/>
              </a:spcBef>
              <a:defRPr/>
            </a:pPr>
            <a:r>
              <a:rPr lang="en-US" sz="2800" b="1" dirty="0" err="1" smtClean="0">
                <a:ln>
                  <a:solidFill>
                    <a:srgbClr val="C00000"/>
                  </a:solidFill>
                </a:ln>
                <a:solidFill>
                  <a:srgbClr val="0000FF"/>
                </a:solidFill>
              </a:rPr>
              <a:t>Carbolong</a:t>
            </a:r>
            <a:r>
              <a:rPr lang="en-US" sz="2800" b="1" dirty="0" smtClean="0">
                <a:ln>
                  <a:solidFill>
                    <a:srgbClr val="C00000"/>
                  </a:solidFill>
                </a:ln>
                <a:solidFill>
                  <a:srgbClr val="0000FF"/>
                </a:solidFill>
              </a:rPr>
              <a:t> - powder from activated stone drenches - 5-10 g per reception 3 times a day</a:t>
            </a:r>
            <a:endParaRPr lang="ru-RU" sz="2800" b="1" dirty="0" smtClean="0">
              <a:ln>
                <a:solidFill>
                  <a:srgbClr val="C00000"/>
                </a:solidFill>
              </a:ln>
              <a:solidFill>
                <a:srgbClr val="0000F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85720" y="3857628"/>
            <a:ext cx="8715436" cy="2520554"/>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dirty="0" err="1" smtClean="0">
                <a:ln>
                  <a:solidFill>
                    <a:srgbClr val="C00000"/>
                  </a:solidFill>
                </a:ln>
                <a:solidFill>
                  <a:srgbClr val="FF0000"/>
                </a:solidFill>
              </a:rPr>
              <a:t>Diosmectite</a:t>
            </a:r>
            <a:r>
              <a:rPr lang="en-US" sz="2800" b="1" dirty="0" smtClean="0">
                <a:ln>
                  <a:solidFill>
                    <a:srgbClr val="C00000"/>
                  </a:solidFill>
                </a:ln>
                <a:solidFill>
                  <a:srgbClr val="008000"/>
                </a:solidFill>
              </a:rPr>
              <a:t> - in the form of a powder in packages of 3 grams</a:t>
            </a:r>
          </a:p>
          <a:p>
            <a:pPr>
              <a:lnSpc>
                <a:spcPct val="70000"/>
              </a:lnSpc>
              <a:spcBef>
                <a:spcPts val="600"/>
              </a:spcBef>
              <a:defRPr/>
            </a:pPr>
            <a:r>
              <a:rPr lang="en-US" sz="2800" b="1" dirty="0" smtClean="0">
                <a:ln>
                  <a:solidFill>
                    <a:srgbClr val="C00000"/>
                  </a:solidFill>
                </a:ln>
                <a:solidFill>
                  <a:srgbClr val="008000"/>
                </a:solidFill>
              </a:rPr>
              <a:t>the most effective sorbent,</a:t>
            </a:r>
          </a:p>
          <a:p>
            <a:pPr>
              <a:lnSpc>
                <a:spcPct val="70000"/>
              </a:lnSpc>
              <a:spcBef>
                <a:spcPts val="600"/>
              </a:spcBef>
              <a:defRPr/>
            </a:pPr>
            <a:r>
              <a:rPr lang="en-US" sz="2800" b="1" dirty="0" smtClean="0">
                <a:ln>
                  <a:solidFill>
                    <a:srgbClr val="C00000"/>
                  </a:solidFill>
                </a:ln>
                <a:solidFill>
                  <a:srgbClr val="008000"/>
                </a:solidFill>
              </a:rPr>
              <a:t>has a significant enveloping ability</a:t>
            </a:r>
          </a:p>
          <a:p>
            <a:pPr>
              <a:lnSpc>
                <a:spcPct val="70000"/>
              </a:lnSpc>
              <a:spcBef>
                <a:spcPts val="600"/>
              </a:spcBef>
              <a:defRPr/>
            </a:pPr>
            <a:r>
              <a:rPr lang="en-US" sz="2800" b="1" dirty="0" smtClean="0">
                <a:ln>
                  <a:solidFill>
                    <a:srgbClr val="C00000"/>
                  </a:solidFill>
                </a:ln>
                <a:solidFill>
                  <a:srgbClr val="008000"/>
                </a:solidFill>
              </a:rPr>
              <a:t>Protects the epithelium of intestinal </a:t>
            </a:r>
            <a:r>
              <a:rPr lang="en-US" sz="2800" b="1" dirty="0" err="1" smtClean="0">
                <a:ln>
                  <a:solidFill>
                    <a:srgbClr val="C00000"/>
                  </a:solidFill>
                </a:ln>
                <a:solidFill>
                  <a:srgbClr val="008000"/>
                </a:solidFill>
              </a:rPr>
              <a:t>villi</a:t>
            </a:r>
            <a:r>
              <a:rPr lang="en-US" sz="2800" b="1" dirty="0" smtClean="0">
                <a:ln>
                  <a:solidFill>
                    <a:srgbClr val="C00000"/>
                  </a:solidFill>
                </a:ln>
                <a:solidFill>
                  <a:srgbClr val="008000"/>
                </a:solidFill>
              </a:rPr>
              <a:t> from destruction</a:t>
            </a:r>
          </a:p>
          <a:p>
            <a:pPr>
              <a:lnSpc>
                <a:spcPct val="70000"/>
              </a:lnSpc>
              <a:spcBef>
                <a:spcPts val="600"/>
              </a:spcBef>
              <a:defRPr/>
            </a:pPr>
            <a:r>
              <a:rPr lang="en-US" sz="2800" b="1" dirty="0" smtClean="0">
                <a:ln>
                  <a:solidFill>
                    <a:srgbClr val="C00000"/>
                  </a:solidFill>
                </a:ln>
                <a:solidFill>
                  <a:srgbClr val="008000"/>
                </a:solidFill>
              </a:rPr>
              <a:t>Dissolve the contents of the package in 100 ml of water 3-4 packs (9-12 g) per day</a:t>
            </a:r>
            <a:endParaRPr lang="ru-RU" sz="2800" b="1" dirty="0" smtClean="0">
              <a:ln>
                <a:solidFill>
                  <a:srgbClr val="C00000"/>
                </a:solidFill>
              </a:ln>
              <a:solidFill>
                <a:srgbClr val="008000"/>
              </a:solidFill>
            </a:endParaRPr>
          </a:p>
        </p:txBody>
      </p:sp>
      <p:sp>
        <p:nvSpPr>
          <p:cNvPr id="8" name="Прямоугольник 7"/>
          <p:cNvSpPr/>
          <p:nvPr/>
        </p:nvSpPr>
        <p:spPr>
          <a:xfrm>
            <a:off x="214282" y="763819"/>
            <a:ext cx="8715436" cy="2788319"/>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3200" b="1" dirty="0" smtClean="0">
                <a:ln>
                  <a:solidFill>
                    <a:srgbClr val="C00000"/>
                  </a:solidFill>
                </a:ln>
                <a:solidFill>
                  <a:srgbClr val="FF0000"/>
                </a:solidFill>
              </a:rPr>
              <a:t>Treatment of diarrheal syndrome</a:t>
            </a:r>
          </a:p>
          <a:p>
            <a:pPr>
              <a:lnSpc>
                <a:spcPct val="70000"/>
              </a:lnSpc>
              <a:spcBef>
                <a:spcPts val="600"/>
              </a:spcBef>
              <a:defRPr/>
            </a:pPr>
            <a:r>
              <a:rPr lang="en-US" sz="2800" b="1" dirty="0" err="1" smtClean="0">
                <a:ln>
                  <a:solidFill>
                    <a:srgbClr val="C00000"/>
                  </a:solidFill>
                </a:ln>
                <a:solidFill>
                  <a:srgbClr val="0000FF"/>
                </a:solidFill>
              </a:rPr>
              <a:t>Polyphepan</a:t>
            </a:r>
            <a:r>
              <a:rPr lang="en-US" sz="2800" b="1" dirty="0" smtClean="0">
                <a:ln>
                  <a:solidFill>
                    <a:srgbClr val="C00000"/>
                  </a:solidFill>
                </a:ln>
                <a:solidFill>
                  <a:srgbClr val="0000FF"/>
                </a:solidFill>
              </a:rPr>
              <a:t> - is obtained by processing lignin - a product of hydrolysis of carbohydrate components of wood.</a:t>
            </a:r>
          </a:p>
          <a:p>
            <a:pPr>
              <a:lnSpc>
                <a:spcPct val="70000"/>
              </a:lnSpc>
              <a:spcBef>
                <a:spcPts val="600"/>
              </a:spcBef>
              <a:defRPr/>
            </a:pPr>
            <a:r>
              <a:rPr lang="en-US" sz="2800" b="1" dirty="0" smtClean="0">
                <a:ln>
                  <a:solidFill>
                    <a:srgbClr val="C00000"/>
                  </a:solidFill>
                </a:ln>
                <a:solidFill>
                  <a:srgbClr val="0000FF"/>
                </a:solidFill>
              </a:rPr>
              <a:t>Produced in the form of granules (contains 40% </a:t>
            </a:r>
            <a:r>
              <a:rPr lang="en-US" sz="2800" b="1" dirty="0" err="1" smtClean="0">
                <a:ln>
                  <a:solidFill>
                    <a:srgbClr val="C00000"/>
                  </a:solidFill>
                </a:ln>
                <a:solidFill>
                  <a:srgbClr val="0000FF"/>
                </a:solidFill>
              </a:rPr>
              <a:t>polyphepan</a:t>
            </a:r>
            <a:r>
              <a:rPr lang="en-US" sz="2800" b="1" dirty="0" smtClean="0">
                <a:ln>
                  <a:solidFill>
                    <a:srgbClr val="C00000"/>
                  </a:solidFill>
                </a:ln>
                <a:solidFill>
                  <a:srgbClr val="0000FF"/>
                </a:solidFill>
              </a:rPr>
              <a:t>) or paste (50% </a:t>
            </a:r>
            <a:r>
              <a:rPr lang="en-US" sz="2800" b="1" dirty="0" err="1" smtClean="0">
                <a:ln>
                  <a:solidFill>
                    <a:srgbClr val="C00000"/>
                  </a:solidFill>
                </a:ln>
                <a:solidFill>
                  <a:srgbClr val="0000FF"/>
                </a:solidFill>
              </a:rPr>
              <a:t>polyphepan</a:t>
            </a:r>
            <a:r>
              <a:rPr lang="en-US" sz="2800" b="1" dirty="0" smtClean="0">
                <a:ln>
                  <a:solidFill>
                    <a:srgbClr val="C00000"/>
                  </a:solidFill>
                </a:ln>
                <a:solidFill>
                  <a:srgbClr val="0000FF"/>
                </a:solidFill>
              </a:rPr>
              <a:t>).</a:t>
            </a:r>
          </a:p>
          <a:p>
            <a:pPr>
              <a:lnSpc>
                <a:spcPct val="70000"/>
              </a:lnSpc>
              <a:spcBef>
                <a:spcPts val="600"/>
              </a:spcBef>
              <a:defRPr/>
            </a:pPr>
            <a:r>
              <a:rPr lang="en-US" sz="2800" b="1" dirty="0" smtClean="0">
                <a:ln>
                  <a:solidFill>
                    <a:srgbClr val="C00000"/>
                  </a:solidFill>
                </a:ln>
                <a:solidFill>
                  <a:srgbClr val="0000FF"/>
                </a:solidFill>
              </a:rPr>
              <a:t>Assign inside 1 tablespoon 3-4 times a day; Before use, the drug is thoroughly stirred for 2 minutes in a glass of water.</a:t>
            </a:r>
            <a:endParaRPr lang="ru-RU" sz="2800" b="1" dirty="0" smtClean="0">
              <a:ln>
                <a:solidFill>
                  <a:srgbClr val="C00000"/>
                </a:solidFill>
              </a:ln>
              <a:solidFill>
                <a:srgbClr val="0000FF"/>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4643446"/>
            <a:ext cx="8715436" cy="2218933"/>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dirty="0" smtClean="0">
                <a:ln>
                  <a:solidFill>
                    <a:srgbClr val="C00000"/>
                  </a:solidFill>
                </a:ln>
                <a:solidFill>
                  <a:srgbClr val="FF0000"/>
                </a:solidFill>
              </a:rPr>
              <a:t>Atropine-containing </a:t>
            </a:r>
            <a:r>
              <a:rPr lang="en-US" sz="2800" b="1" dirty="0" err="1" smtClean="0">
                <a:ln>
                  <a:solidFill>
                    <a:srgbClr val="C00000"/>
                  </a:solidFill>
                </a:ln>
                <a:solidFill>
                  <a:srgbClr val="FF0000"/>
                </a:solidFill>
              </a:rPr>
              <a:t>antidiarrheal</a:t>
            </a:r>
            <a:r>
              <a:rPr lang="en-US" sz="2800" b="1" dirty="0" smtClean="0">
                <a:ln>
                  <a:solidFill>
                    <a:srgbClr val="C00000"/>
                  </a:solidFill>
                </a:ln>
                <a:solidFill>
                  <a:srgbClr val="FF0000"/>
                </a:solidFill>
              </a:rPr>
              <a:t> drugs:</a:t>
            </a:r>
          </a:p>
          <a:p>
            <a:pPr>
              <a:lnSpc>
                <a:spcPct val="70000"/>
              </a:lnSpc>
              <a:spcBef>
                <a:spcPts val="600"/>
              </a:spcBef>
              <a:defRPr/>
            </a:pPr>
            <a:r>
              <a:rPr lang="en-US" sz="2800" b="1" dirty="0" err="1" smtClean="0">
                <a:ln>
                  <a:solidFill>
                    <a:srgbClr val="C00000"/>
                  </a:solidFill>
                </a:ln>
                <a:solidFill>
                  <a:srgbClr val="008000"/>
                </a:solidFill>
              </a:rPr>
              <a:t>lispaspen</a:t>
            </a:r>
            <a:endParaRPr lang="en-US" sz="2800" b="1" dirty="0" smtClean="0">
              <a:ln>
                <a:solidFill>
                  <a:srgbClr val="C00000"/>
                </a:solidFill>
              </a:ln>
              <a:solidFill>
                <a:srgbClr val="008000"/>
              </a:solidFill>
            </a:endParaRPr>
          </a:p>
          <a:p>
            <a:pPr>
              <a:lnSpc>
                <a:spcPct val="70000"/>
              </a:lnSpc>
              <a:spcBef>
                <a:spcPts val="600"/>
              </a:spcBef>
              <a:defRPr/>
            </a:pPr>
            <a:r>
              <a:rPr lang="en-US" sz="2800" b="1" dirty="0" smtClean="0">
                <a:ln>
                  <a:solidFill>
                    <a:srgbClr val="C00000"/>
                  </a:solidFill>
                </a:ln>
                <a:solidFill>
                  <a:srgbClr val="008000"/>
                </a:solidFill>
              </a:rPr>
              <a:t>reamer</a:t>
            </a:r>
          </a:p>
          <a:p>
            <a:pPr>
              <a:lnSpc>
                <a:spcPct val="70000"/>
              </a:lnSpc>
              <a:spcBef>
                <a:spcPts val="600"/>
              </a:spcBef>
              <a:defRPr/>
            </a:pPr>
            <a:r>
              <a:rPr lang="en-US" sz="2800" b="1" dirty="0" err="1" smtClean="0">
                <a:ln>
                  <a:solidFill>
                    <a:srgbClr val="C00000"/>
                  </a:solidFill>
                </a:ln>
                <a:solidFill>
                  <a:srgbClr val="008000"/>
                </a:solidFill>
              </a:rPr>
              <a:t>trimebutin</a:t>
            </a:r>
            <a:r>
              <a:rPr lang="en-US" sz="2800" b="1" dirty="0" smtClean="0">
                <a:ln>
                  <a:solidFill>
                    <a:srgbClr val="C00000"/>
                  </a:solidFill>
                </a:ln>
                <a:solidFill>
                  <a:srgbClr val="008000"/>
                </a:solidFill>
              </a:rPr>
              <a:t> </a:t>
            </a:r>
            <a:r>
              <a:rPr lang="en-US" sz="2800" b="1" dirty="0" err="1" smtClean="0">
                <a:ln>
                  <a:solidFill>
                    <a:srgbClr val="C00000"/>
                  </a:solidFill>
                </a:ln>
                <a:solidFill>
                  <a:srgbClr val="008000"/>
                </a:solidFill>
              </a:rPr>
              <a:t>maleate</a:t>
            </a:r>
            <a:endParaRPr lang="en-US" sz="2800" b="1" dirty="0" smtClean="0">
              <a:ln>
                <a:solidFill>
                  <a:srgbClr val="C00000"/>
                </a:solidFill>
              </a:ln>
              <a:solidFill>
                <a:srgbClr val="008000"/>
              </a:solidFill>
            </a:endParaRPr>
          </a:p>
          <a:p>
            <a:pPr>
              <a:lnSpc>
                <a:spcPct val="70000"/>
              </a:lnSpc>
              <a:spcBef>
                <a:spcPts val="600"/>
              </a:spcBef>
              <a:defRPr/>
            </a:pPr>
            <a:r>
              <a:rPr lang="en-US" sz="2800" b="1" dirty="0" smtClean="0">
                <a:ln>
                  <a:solidFill>
                    <a:srgbClr val="C00000"/>
                  </a:solidFill>
                </a:ln>
                <a:solidFill>
                  <a:srgbClr val="008000"/>
                </a:solidFill>
              </a:rPr>
              <a:t>reduce the tone of smooth muscles and motor activity of the stomach and intestines</a:t>
            </a:r>
            <a:endParaRPr lang="ru-RU" sz="2800" b="1" dirty="0" smtClean="0">
              <a:ln>
                <a:solidFill>
                  <a:srgbClr val="C00000"/>
                </a:solidFill>
              </a:ln>
              <a:solidFill>
                <a:srgbClr val="008000"/>
              </a:solidFill>
            </a:endParaRPr>
          </a:p>
        </p:txBody>
      </p:sp>
      <p:sp>
        <p:nvSpPr>
          <p:cNvPr id="8" name="Прямоугольник 7"/>
          <p:cNvSpPr/>
          <p:nvPr/>
        </p:nvSpPr>
        <p:spPr>
          <a:xfrm>
            <a:off x="214282" y="714356"/>
            <a:ext cx="8715436" cy="3243829"/>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3200" b="1" dirty="0" smtClean="0">
                <a:ln>
                  <a:solidFill>
                    <a:srgbClr val="C00000"/>
                  </a:solidFill>
                </a:ln>
                <a:solidFill>
                  <a:srgbClr val="FF0000"/>
                </a:solidFill>
              </a:rPr>
              <a:t>Treatment of diarrheal syndrome</a:t>
            </a:r>
          </a:p>
          <a:p>
            <a:pPr>
              <a:lnSpc>
                <a:spcPct val="70000"/>
              </a:lnSpc>
              <a:spcBef>
                <a:spcPts val="600"/>
              </a:spcBef>
              <a:defRPr/>
            </a:pPr>
            <a:r>
              <a:rPr lang="en-US" sz="2800" b="1" dirty="0" err="1" smtClean="0">
                <a:ln>
                  <a:solidFill>
                    <a:srgbClr val="C00000"/>
                  </a:solidFill>
                </a:ln>
                <a:solidFill>
                  <a:srgbClr val="C00000"/>
                </a:solidFill>
              </a:rPr>
              <a:t>Antidiarrheal</a:t>
            </a:r>
            <a:r>
              <a:rPr lang="en-US" sz="2800" b="1" dirty="0" smtClean="0">
                <a:ln>
                  <a:solidFill>
                    <a:srgbClr val="C00000"/>
                  </a:solidFill>
                </a:ln>
                <a:solidFill>
                  <a:srgbClr val="C00000"/>
                </a:solidFill>
              </a:rPr>
              <a:t> drugs with </a:t>
            </a:r>
            <a:r>
              <a:rPr lang="en-US" sz="2800" b="1" dirty="0" err="1" smtClean="0">
                <a:ln>
                  <a:solidFill>
                    <a:srgbClr val="C00000"/>
                  </a:solidFill>
                </a:ln>
                <a:solidFill>
                  <a:srgbClr val="C00000"/>
                </a:solidFill>
              </a:rPr>
              <a:t>opioid</a:t>
            </a:r>
            <a:r>
              <a:rPr lang="en-US" sz="2800" b="1" dirty="0" smtClean="0">
                <a:ln>
                  <a:solidFill>
                    <a:srgbClr val="C00000"/>
                  </a:solidFill>
                </a:ln>
                <a:solidFill>
                  <a:srgbClr val="C00000"/>
                </a:solidFill>
              </a:rPr>
              <a:t> effect</a:t>
            </a:r>
          </a:p>
          <a:p>
            <a:pPr>
              <a:lnSpc>
                <a:spcPct val="70000"/>
              </a:lnSpc>
              <a:spcBef>
                <a:spcPts val="600"/>
              </a:spcBef>
              <a:defRPr/>
            </a:pPr>
            <a:r>
              <a:rPr lang="en-US" sz="2800" b="1" dirty="0" err="1" smtClean="0">
                <a:ln>
                  <a:solidFill>
                    <a:srgbClr val="C00000"/>
                  </a:solidFill>
                </a:ln>
                <a:solidFill>
                  <a:srgbClr val="C00000"/>
                </a:solidFill>
              </a:rPr>
              <a:t>loperamide</a:t>
            </a:r>
            <a:r>
              <a:rPr lang="en-US" sz="2800" b="1" dirty="0" smtClean="0">
                <a:ln>
                  <a:solidFill>
                    <a:srgbClr val="C00000"/>
                  </a:solidFill>
                </a:ln>
                <a:solidFill>
                  <a:srgbClr val="C00000"/>
                </a:solidFill>
              </a:rPr>
              <a:t> and </a:t>
            </a:r>
            <a:r>
              <a:rPr lang="en-US" sz="2800" b="1" dirty="0" err="1" smtClean="0">
                <a:ln>
                  <a:solidFill>
                    <a:srgbClr val="C00000"/>
                  </a:solidFill>
                </a:ln>
                <a:solidFill>
                  <a:srgbClr val="C00000"/>
                </a:solidFill>
              </a:rPr>
              <a:t>trimebutane</a:t>
            </a:r>
            <a:r>
              <a:rPr lang="en-US" sz="2800" b="1" dirty="0" smtClean="0">
                <a:ln>
                  <a:solidFill>
                    <a:srgbClr val="C00000"/>
                  </a:solidFill>
                </a:ln>
                <a:solidFill>
                  <a:srgbClr val="C00000"/>
                </a:solidFill>
              </a:rPr>
              <a:t> -</a:t>
            </a:r>
          </a:p>
          <a:p>
            <a:pPr>
              <a:lnSpc>
                <a:spcPct val="70000"/>
              </a:lnSpc>
              <a:spcBef>
                <a:spcPts val="600"/>
              </a:spcBef>
              <a:defRPr/>
            </a:pPr>
            <a:r>
              <a:rPr lang="en-US" sz="2800" b="1" dirty="0" smtClean="0">
                <a:ln>
                  <a:solidFill>
                    <a:srgbClr val="C00000"/>
                  </a:solidFill>
                </a:ln>
                <a:solidFill>
                  <a:srgbClr val="0000FF"/>
                </a:solidFill>
              </a:rPr>
              <a:t>The action of </a:t>
            </a:r>
            <a:r>
              <a:rPr lang="en-US" sz="2800" b="1" dirty="0" err="1" smtClean="0">
                <a:ln>
                  <a:solidFill>
                    <a:srgbClr val="C00000"/>
                  </a:solidFill>
                </a:ln>
                <a:solidFill>
                  <a:srgbClr val="0000FF"/>
                </a:solidFill>
              </a:rPr>
              <a:t>loperamide</a:t>
            </a:r>
            <a:r>
              <a:rPr lang="en-US" sz="2800" b="1" dirty="0" smtClean="0">
                <a:ln>
                  <a:solidFill>
                    <a:srgbClr val="C00000"/>
                  </a:solidFill>
                </a:ln>
                <a:solidFill>
                  <a:srgbClr val="0000FF"/>
                </a:solidFill>
              </a:rPr>
              <a:t> is rapid and lasts 4-6 hours.</a:t>
            </a:r>
          </a:p>
          <a:p>
            <a:pPr>
              <a:lnSpc>
                <a:spcPct val="70000"/>
              </a:lnSpc>
              <a:spcBef>
                <a:spcPts val="600"/>
              </a:spcBef>
              <a:defRPr/>
            </a:pPr>
            <a:r>
              <a:rPr lang="en-US" sz="2800" b="1" dirty="0" smtClean="0">
                <a:ln>
                  <a:solidFill>
                    <a:srgbClr val="C00000"/>
                  </a:solidFill>
                </a:ln>
                <a:solidFill>
                  <a:srgbClr val="0000FF"/>
                </a:solidFill>
              </a:rPr>
              <a:t>He is appointed adult with acute diarrhea, first 2 capsules, and then 1 capsule after each act of bowel movement, but not more than 6 capsules per day.</a:t>
            </a:r>
          </a:p>
          <a:p>
            <a:pPr>
              <a:lnSpc>
                <a:spcPct val="70000"/>
              </a:lnSpc>
              <a:spcBef>
                <a:spcPts val="600"/>
              </a:spcBef>
              <a:defRPr/>
            </a:pPr>
            <a:r>
              <a:rPr lang="en-US" sz="2800" b="1" dirty="0" smtClean="0">
                <a:ln>
                  <a:solidFill>
                    <a:srgbClr val="C00000"/>
                  </a:solidFill>
                </a:ln>
                <a:solidFill>
                  <a:srgbClr val="0000FF"/>
                </a:solidFill>
              </a:rPr>
              <a:t>It is not recommended to use the drug together with atropine-containing agents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8715436" cy="357930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smtClean="0">
                <a:ln>
                  <a:solidFill>
                    <a:srgbClr val="C00000"/>
                  </a:solidFill>
                </a:ln>
                <a:solidFill>
                  <a:srgbClr val="FF0000"/>
                </a:solidFill>
              </a:rPr>
              <a:t>Treatment of diarrheal syndrome</a:t>
            </a:r>
          </a:p>
          <a:p>
            <a:pPr>
              <a:lnSpc>
                <a:spcPct val="70000"/>
              </a:lnSpc>
              <a:spcBef>
                <a:spcPts val="600"/>
              </a:spcBef>
              <a:defRPr/>
            </a:pPr>
            <a:r>
              <a:rPr lang="en-US" sz="2800" b="1" dirty="0" err="1" smtClean="0">
                <a:ln>
                  <a:solidFill>
                    <a:srgbClr val="C00000"/>
                  </a:solidFill>
                </a:ln>
                <a:solidFill>
                  <a:srgbClr val="00B050"/>
                </a:solidFill>
              </a:rPr>
              <a:t>Antidiarrheal</a:t>
            </a:r>
            <a:r>
              <a:rPr lang="en-US" sz="2800" b="1" dirty="0" smtClean="0">
                <a:ln>
                  <a:solidFill>
                    <a:srgbClr val="C00000"/>
                  </a:solidFill>
                </a:ln>
                <a:solidFill>
                  <a:srgbClr val="00B050"/>
                </a:solidFill>
              </a:rPr>
              <a:t> drugs with enveloping and astringent properties</a:t>
            </a:r>
          </a:p>
          <a:p>
            <a:pPr>
              <a:lnSpc>
                <a:spcPct val="70000"/>
              </a:lnSpc>
              <a:spcBef>
                <a:spcPts val="600"/>
              </a:spcBef>
              <a:defRPr/>
            </a:pPr>
            <a:r>
              <a:rPr lang="en-US" sz="2800" b="1" dirty="0" smtClean="0">
                <a:ln>
                  <a:solidFill>
                    <a:srgbClr val="C00000"/>
                  </a:solidFill>
                </a:ln>
                <a:solidFill>
                  <a:srgbClr val="00B050"/>
                </a:solidFill>
              </a:rPr>
              <a:t>Powder of the Cashier</a:t>
            </a:r>
          </a:p>
          <a:p>
            <a:pPr>
              <a:lnSpc>
                <a:spcPct val="70000"/>
              </a:lnSpc>
              <a:spcBef>
                <a:spcPts val="600"/>
              </a:spcBef>
              <a:defRPr/>
            </a:pPr>
            <a:r>
              <a:rPr lang="en-US" sz="2800" b="1" dirty="0" err="1" smtClean="0">
                <a:ln>
                  <a:solidFill>
                    <a:srgbClr val="C00000"/>
                  </a:solidFill>
                </a:ln>
                <a:solidFill>
                  <a:srgbClr val="00B050"/>
                </a:solidFill>
              </a:rPr>
              <a:t>Desmole</a:t>
            </a:r>
            <a:endParaRPr lang="en-US" sz="2800" b="1" dirty="0" smtClean="0">
              <a:ln>
                <a:solidFill>
                  <a:srgbClr val="C00000"/>
                </a:solidFill>
              </a:ln>
              <a:solidFill>
                <a:srgbClr val="00B050"/>
              </a:solidFill>
            </a:endParaRPr>
          </a:p>
          <a:p>
            <a:pPr>
              <a:lnSpc>
                <a:spcPct val="70000"/>
              </a:lnSpc>
              <a:spcBef>
                <a:spcPts val="600"/>
              </a:spcBef>
              <a:defRPr/>
            </a:pPr>
            <a:r>
              <a:rPr lang="en-US" sz="2800" b="1" dirty="0" err="1" smtClean="0">
                <a:ln>
                  <a:solidFill>
                    <a:srgbClr val="C00000"/>
                  </a:solidFill>
                </a:ln>
                <a:solidFill>
                  <a:srgbClr val="00B050"/>
                </a:solidFill>
              </a:rPr>
              <a:t>Antidiarrheal</a:t>
            </a:r>
            <a:r>
              <a:rPr lang="en-US" sz="2800" b="1" dirty="0" smtClean="0">
                <a:ln>
                  <a:solidFill>
                    <a:srgbClr val="C00000"/>
                  </a:solidFill>
                </a:ln>
                <a:solidFill>
                  <a:srgbClr val="00B050"/>
                </a:solidFill>
              </a:rPr>
              <a:t> powder (composition: </a:t>
            </a:r>
            <a:r>
              <a:rPr lang="en-US" sz="2800" b="1" dirty="0" err="1" smtClean="0">
                <a:ln>
                  <a:solidFill>
                    <a:srgbClr val="C00000"/>
                  </a:solidFill>
                </a:ln>
                <a:solidFill>
                  <a:srgbClr val="00B050"/>
                </a:solidFill>
              </a:rPr>
              <a:t>Bismuti</a:t>
            </a:r>
            <a:r>
              <a:rPr lang="en-US" sz="2800" b="1" dirty="0" smtClean="0">
                <a:ln>
                  <a:solidFill>
                    <a:srgbClr val="C00000"/>
                  </a:solidFill>
                </a:ln>
                <a:solidFill>
                  <a:srgbClr val="00B050"/>
                </a:solidFill>
              </a:rPr>
              <a:t> </a:t>
            </a:r>
            <a:r>
              <a:rPr lang="en-US" sz="2800" b="1" dirty="0" err="1" smtClean="0">
                <a:ln>
                  <a:solidFill>
                    <a:srgbClr val="C00000"/>
                  </a:solidFill>
                </a:ln>
                <a:solidFill>
                  <a:srgbClr val="00B050"/>
                </a:solidFill>
              </a:rPr>
              <a:t>subnitrici</a:t>
            </a:r>
            <a:r>
              <a:rPr lang="en-US" sz="2800" b="1" dirty="0" smtClean="0">
                <a:ln>
                  <a:solidFill>
                    <a:srgbClr val="C00000"/>
                  </a:solidFill>
                </a:ln>
                <a:solidFill>
                  <a:srgbClr val="00B050"/>
                </a:solidFill>
              </a:rPr>
              <a:t> 0.5, </a:t>
            </a:r>
            <a:r>
              <a:rPr lang="en-US" sz="2800" b="1" dirty="0" err="1" smtClean="0">
                <a:ln>
                  <a:solidFill>
                    <a:srgbClr val="C00000"/>
                  </a:solidFill>
                </a:ln>
                <a:solidFill>
                  <a:srgbClr val="00B050"/>
                </a:solidFill>
              </a:rPr>
              <a:t>Dermatoli</a:t>
            </a:r>
            <a:r>
              <a:rPr lang="en-US" sz="2800" b="1" dirty="0" smtClean="0">
                <a:ln>
                  <a:solidFill>
                    <a:srgbClr val="C00000"/>
                  </a:solidFill>
                </a:ln>
                <a:solidFill>
                  <a:srgbClr val="00B050"/>
                </a:solidFill>
              </a:rPr>
              <a:t> 0.3, </a:t>
            </a:r>
            <a:r>
              <a:rPr lang="en-US" sz="2800" b="1" dirty="0" err="1" smtClean="0">
                <a:ln>
                  <a:solidFill>
                    <a:srgbClr val="C00000"/>
                  </a:solidFill>
                </a:ln>
                <a:solidFill>
                  <a:srgbClr val="00B050"/>
                </a:solidFill>
              </a:rPr>
              <a:t>Calcii</a:t>
            </a:r>
            <a:r>
              <a:rPr lang="en-US" sz="2800" b="1" dirty="0" smtClean="0">
                <a:ln>
                  <a:solidFill>
                    <a:srgbClr val="C00000"/>
                  </a:solidFill>
                </a:ln>
                <a:solidFill>
                  <a:srgbClr val="00B050"/>
                </a:solidFill>
              </a:rPr>
              <a:t> </a:t>
            </a:r>
            <a:r>
              <a:rPr lang="en-US" sz="2800" b="1" dirty="0" err="1" smtClean="0">
                <a:ln>
                  <a:solidFill>
                    <a:srgbClr val="C00000"/>
                  </a:solidFill>
                </a:ln>
                <a:solidFill>
                  <a:srgbClr val="00B050"/>
                </a:solidFill>
              </a:rPr>
              <a:t>carbonici</a:t>
            </a:r>
            <a:r>
              <a:rPr lang="en-US" sz="2800" b="1" dirty="0" smtClean="0">
                <a:ln>
                  <a:solidFill>
                    <a:srgbClr val="C00000"/>
                  </a:solidFill>
                </a:ln>
                <a:solidFill>
                  <a:srgbClr val="00B050"/>
                </a:solidFill>
              </a:rPr>
              <a:t> I 0, Ac. </a:t>
            </a:r>
            <a:r>
              <a:rPr lang="en-US" sz="2800" b="1" dirty="0" err="1" smtClean="0">
                <a:ln>
                  <a:solidFill>
                    <a:srgbClr val="C00000"/>
                  </a:solidFill>
                </a:ln>
                <a:solidFill>
                  <a:srgbClr val="00B050"/>
                </a:solidFill>
              </a:rPr>
              <a:t>Ascorbinici</a:t>
            </a:r>
            <a:r>
              <a:rPr lang="en-US" sz="2800" b="1" dirty="0" smtClean="0">
                <a:ln>
                  <a:solidFill>
                    <a:srgbClr val="C00000"/>
                  </a:solidFill>
                </a:ln>
                <a:solidFill>
                  <a:srgbClr val="00B050"/>
                </a:solidFill>
              </a:rPr>
              <a:t> 0.3, Ac. </a:t>
            </a:r>
            <a:r>
              <a:rPr lang="en-US" sz="2800" b="1" dirty="0" err="1" smtClean="0">
                <a:ln>
                  <a:solidFill>
                    <a:srgbClr val="C00000"/>
                  </a:solidFill>
                </a:ln>
                <a:solidFill>
                  <a:srgbClr val="00B050"/>
                </a:solidFill>
              </a:rPr>
              <a:t>Nicotinici</a:t>
            </a:r>
            <a:r>
              <a:rPr lang="en-US" sz="2800" b="1" dirty="0" smtClean="0">
                <a:ln>
                  <a:solidFill>
                    <a:srgbClr val="C00000"/>
                  </a:solidFill>
                </a:ln>
                <a:solidFill>
                  <a:srgbClr val="00B050"/>
                </a:solidFill>
              </a:rPr>
              <a:t> 0.01) - 1 powder 3-4 times a day</a:t>
            </a:r>
          </a:p>
          <a:p>
            <a:pPr>
              <a:lnSpc>
                <a:spcPct val="70000"/>
              </a:lnSpc>
              <a:spcBef>
                <a:spcPts val="600"/>
              </a:spcBef>
              <a:defRPr/>
            </a:pPr>
            <a:r>
              <a:rPr lang="en-US" sz="2800" b="1" dirty="0" smtClean="0">
                <a:ln>
                  <a:solidFill>
                    <a:srgbClr val="C00000"/>
                  </a:solidFill>
                </a:ln>
                <a:solidFill>
                  <a:srgbClr val="00B050"/>
                </a:solidFill>
              </a:rPr>
              <a:t>bismuth nitrate - 2 g 3 times a day</a:t>
            </a:r>
          </a:p>
          <a:p>
            <a:pPr>
              <a:lnSpc>
                <a:spcPct val="70000"/>
              </a:lnSpc>
              <a:spcBef>
                <a:spcPts val="600"/>
              </a:spcBef>
              <a:defRPr/>
            </a:pPr>
            <a:r>
              <a:rPr lang="en-US" sz="2800" b="1" dirty="0" smtClean="0">
                <a:ln>
                  <a:solidFill>
                    <a:srgbClr val="C00000"/>
                  </a:solidFill>
                </a:ln>
                <a:solidFill>
                  <a:srgbClr val="00B050"/>
                </a:solidFill>
              </a:rPr>
              <a:t>bismuth subsalicylate - 2 tablets 3-4 p / d</a:t>
            </a:r>
            <a:endParaRPr lang="ru-RU" sz="2800" b="1" dirty="0" smtClean="0">
              <a:ln>
                <a:solidFill>
                  <a:srgbClr val="C00000"/>
                </a:solidFill>
              </a:ln>
              <a:solidFill>
                <a:srgbClr val="00B050"/>
              </a:solidFill>
            </a:endParaRPr>
          </a:p>
        </p:txBody>
      </p:sp>
      <p:sp>
        <p:nvSpPr>
          <p:cNvPr id="26628" name="Rectangle 1"/>
          <p:cNvSpPr>
            <a:spLocks noChangeArrowheads="1"/>
          </p:cNvSpPr>
          <p:nvPr/>
        </p:nvSpPr>
        <p:spPr bwMode="auto">
          <a:xfrm>
            <a:off x="214282" y="4143380"/>
            <a:ext cx="8715436" cy="2474708"/>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400" b="1" dirty="0" err="1" smtClean="0">
                <a:ln>
                  <a:solidFill>
                    <a:srgbClr val="C00000"/>
                  </a:solidFill>
                </a:ln>
                <a:solidFill>
                  <a:srgbClr val="FF0000"/>
                </a:solidFill>
              </a:rPr>
              <a:t>Octreotide</a:t>
            </a:r>
            <a:r>
              <a:rPr lang="en-US" sz="2400" b="1" dirty="0" smtClean="0">
                <a:ln>
                  <a:solidFill>
                    <a:srgbClr val="C00000"/>
                  </a:solidFill>
                </a:ln>
                <a:solidFill>
                  <a:srgbClr val="7030A0"/>
                </a:solidFill>
              </a:rPr>
              <a:t> - a new hormonal agent for the treatment of diarrhea, which has a </a:t>
            </a:r>
            <a:r>
              <a:rPr lang="en-US" sz="2400" b="1" dirty="0" err="1" smtClean="0">
                <a:ln>
                  <a:solidFill>
                    <a:srgbClr val="C00000"/>
                  </a:solidFill>
                </a:ln>
                <a:solidFill>
                  <a:srgbClr val="7030A0"/>
                </a:solidFill>
              </a:rPr>
              <a:t>pathogenetic</a:t>
            </a:r>
            <a:r>
              <a:rPr lang="en-US" sz="2400" b="1" dirty="0" smtClean="0">
                <a:ln>
                  <a:solidFill>
                    <a:srgbClr val="C00000"/>
                  </a:solidFill>
                </a:ln>
                <a:solidFill>
                  <a:srgbClr val="7030A0"/>
                </a:solidFill>
              </a:rPr>
              <a:t> effect on the absorption and secretion in the intestine</a:t>
            </a:r>
          </a:p>
          <a:p>
            <a:pPr>
              <a:lnSpc>
                <a:spcPct val="70000"/>
              </a:lnSpc>
              <a:spcBef>
                <a:spcPts val="600"/>
              </a:spcBef>
              <a:defRPr/>
            </a:pPr>
            <a:r>
              <a:rPr lang="en-US" sz="2400" b="1" dirty="0" smtClean="0">
                <a:ln>
                  <a:solidFill>
                    <a:srgbClr val="C00000"/>
                  </a:solidFill>
                </a:ln>
                <a:solidFill>
                  <a:srgbClr val="7030A0"/>
                </a:solidFill>
              </a:rPr>
              <a:t>increases the rate of absorption of water and electrolytes in the small intestine,</a:t>
            </a:r>
          </a:p>
          <a:p>
            <a:pPr>
              <a:lnSpc>
                <a:spcPct val="70000"/>
              </a:lnSpc>
              <a:spcBef>
                <a:spcPts val="600"/>
              </a:spcBef>
              <a:defRPr/>
            </a:pPr>
            <a:r>
              <a:rPr lang="en-US" sz="2400" b="1" dirty="0" smtClean="0">
                <a:ln>
                  <a:solidFill>
                    <a:srgbClr val="C00000"/>
                  </a:solidFill>
                </a:ln>
                <a:solidFill>
                  <a:srgbClr val="7030A0"/>
                </a:solidFill>
              </a:rPr>
              <a:t>reduces the concentration of </a:t>
            </a:r>
            <a:r>
              <a:rPr lang="en-US" sz="2400" b="1" dirty="0" err="1" smtClean="0">
                <a:ln>
                  <a:solidFill>
                    <a:srgbClr val="C00000"/>
                  </a:solidFill>
                </a:ln>
                <a:solidFill>
                  <a:srgbClr val="7030A0"/>
                </a:solidFill>
              </a:rPr>
              <a:t>vasoactive</a:t>
            </a:r>
            <a:r>
              <a:rPr lang="en-US" sz="2400" b="1" dirty="0" smtClean="0">
                <a:ln>
                  <a:solidFill>
                    <a:srgbClr val="C00000"/>
                  </a:solidFill>
                </a:ln>
                <a:solidFill>
                  <a:srgbClr val="7030A0"/>
                </a:solidFill>
              </a:rPr>
              <a:t> peptides in the blood,</a:t>
            </a:r>
          </a:p>
          <a:p>
            <a:pPr>
              <a:lnSpc>
                <a:spcPct val="70000"/>
              </a:lnSpc>
              <a:spcBef>
                <a:spcPts val="600"/>
              </a:spcBef>
              <a:defRPr/>
            </a:pPr>
            <a:r>
              <a:rPr lang="en-US" sz="2400" b="1" dirty="0" smtClean="0">
                <a:ln>
                  <a:solidFill>
                    <a:srgbClr val="C00000"/>
                  </a:solidFill>
                </a:ln>
                <a:solidFill>
                  <a:srgbClr val="7030A0"/>
                </a:solidFill>
              </a:rPr>
              <a:t>reduces the frequency of acts of defecation and stool mass</a:t>
            </a:r>
          </a:p>
          <a:p>
            <a:pPr>
              <a:lnSpc>
                <a:spcPct val="70000"/>
              </a:lnSpc>
              <a:spcBef>
                <a:spcPts val="600"/>
              </a:spcBef>
              <a:defRPr/>
            </a:pPr>
            <a:r>
              <a:rPr lang="en-US" sz="2400" b="1" dirty="0" smtClean="0">
                <a:ln>
                  <a:solidFill>
                    <a:srgbClr val="C00000"/>
                  </a:solidFill>
                </a:ln>
                <a:solidFill>
                  <a:srgbClr val="7030A0"/>
                </a:solidFill>
              </a:rPr>
              <a:t>Subcutaneously - 0.05, 0.1 and 0.5 mg. 1-2 times a day</a:t>
            </a:r>
            <a:endParaRPr lang="ru-RU" sz="2400" b="1" dirty="0" smtClean="0">
              <a:ln>
                <a:solidFill>
                  <a:srgbClr val="C00000"/>
                </a:solidFill>
              </a:ln>
              <a:solidFill>
                <a:srgbClr val="7030A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571480"/>
            <a:ext cx="8715436" cy="5927640"/>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algn="ctr">
              <a:lnSpc>
                <a:spcPct val="70000"/>
              </a:lnSpc>
              <a:spcBef>
                <a:spcPts val="600"/>
              </a:spcBef>
              <a:defRPr/>
            </a:pPr>
            <a:r>
              <a:rPr lang="en-US" sz="2800" b="1" dirty="0" err="1" smtClean="0">
                <a:ln>
                  <a:solidFill>
                    <a:srgbClr val="C00000"/>
                  </a:solidFill>
                </a:ln>
                <a:solidFill>
                  <a:srgbClr val="FF0000"/>
                </a:solidFill>
              </a:rPr>
              <a:t>Etiotropic</a:t>
            </a:r>
            <a:r>
              <a:rPr lang="en-US" sz="2800" b="1" dirty="0" smtClean="0">
                <a:ln>
                  <a:solidFill>
                    <a:srgbClr val="C00000"/>
                  </a:solidFill>
                </a:ln>
                <a:solidFill>
                  <a:srgbClr val="FF0000"/>
                </a:solidFill>
              </a:rPr>
              <a:t> treatment</a:t>
            </a:r>
          </a:p>
          <a:p>
            <a:pPr algn="ctr">
              <a:lnSpc>
                <a:spcPct val="70000"/>
              </a:lnSpc>
              <a:spcBef>
                <a:spcPts val="600"/>
              </a:spcBef>
              <a:defRPr/>
            </a:pPr>
            <a:r>
              <a:rPr lang="en-US" sz="2800" b="1" dirty="0" smtClean="0">
                <a:ln>
                  <a:solidFill>
                    <a:srgbClr val="C00000"/>
                  </a:solidFill>
                </a:ln>
                <a:solidFill>
                  <a:srgbClr val="7030A0"/>
                </a:solidFill>
              </a:rPr>
              <a:t> </a:t>
            </a:r>
            <a:r>
              <a:rPr lang="en-US" sz="2800" b="1" dirty="0" smtClean="0">
                <a:ln>
                  <a:solidFill>
                    <a:srgbClr val="C00000"/>
                  </a:solidFill>
                </a:ln>
                <a:solidFill>
                  <a:srgbClr val="0000FF"/>
                </a:solidFill>
              </a:rPr>
              <a:t> Antibiotics and other antiseptics:</a:t>
            </a:r>
          </a:p>
          <a:p>
            <a:pPr algn="just">
              <a:lnSpc>
                <a:spcPct val="70000"/>
              </a:lnSpc>
              <a:spcBef>
                <a:spcPts val="600"/>
              </a:spcBef>
              <a:defRPr/>
            </a:pPr>
            <a:r>
              <a:rPr lang="en-US" sz="2800" b="1" dirty="0" smtClean="0">
                <a:ln>
                  <a:solidFill>
                    <a:srgbClr val="C00000"/>
                  </a:solidFill>
                </a:ln>
                <a:solidFill>
                  <a:srgbClr val="7030A0"/>
                </a:solidFill>
              </a:rPr>
              <a:t>b-</a:t>
            </a:r>
            <a:r>
              <a:rPr lang="en-US" sz="2800" b="1" dirty="0" err="1" smtClean="0">
                <a:ln>
                  <a:solidFill>
                    <a:srgbClr val="C00000"/>
                  </a:solidFill>
                </a:ln>
                <a:solidFill>
                  <a:srgbClr val="7030A0"/>
                </a:solidFill>
              </a:rPr>
              <a:t>lactam</a:t>
            </a:r>
            <a:r>
              <a:rPr lang="en-US" sz="2800" b="1" dirty="0" smtClean="0">
                <a:ln>
                  <a:solidFill>
                    <a:srgbClr val="C00000"/>
                  </a:solidFill>
                </a:ln>
                <a:solidFill>
                  <a:srgbClr val="7030A0"/>
                </a:solidFill>
              </a:rPr>
              <a:t> antibiotics:</a:t>
            </a:r>
          </a:p>
          <a:p>
            <a:pPr algn="just">
              <a:lnSpc>
                <a:spcPct val="70000"/>
              </a:lnSpc>
              <a:spcBef>
                <a:spcPts val="600"/>
              </a:spcBef>
              <a:defRPr/>
            </a:pPr>
            <a:r>
              <a:rPr lang="en-US" sz="2800" b="1" dirty="0" err="1" smtClean="0">
                <a:ln>
                  <a:solidFill>
                    <a:srgbClr val="C00000"/>
                  </a:solidFill>
                </a:ln>
                <a:solidFill>
                  <a:srgbClr val="7030A0"/>
                </a:solidFill>
              </a:rPr>
              <a:t>penicillins</a:t>
            </a:r>
            <a:r>
              <a:rPr lang="en-US" sz="2800" b="1" dirty="0" smtClean="0">
                <a:ln>
                  <a:solidFill>
                    <a:srgbClr val="C00000"/>
                  </a:solidFill>
                </a:ln>
                <a:solidFill>
                  <a:srgbClr val="7030A0"/>
                </a:solidFill>
              </a:rPr>
              <a:t> natural, semi-synthetic </a:t>
            </a:r>
            <a:r>
              <a:rPr lang="en-US" sz="2800" b="1" dirty="0" err="1" smtClean="0">
                <a:ln>
                  <a:solidFill>
                    <a:srgbClr val="C00000"/>
                  </a:solidFill>
                </a:ln>
                <a:solidFill>
                  <a:srgbClr val="7030A0"/>
                </a:solidFill>
              </a:rPr>
              <a:t>penicillins</a:t>
            </a:r>
            <a:r>
              <a:rPr lang="en-US" sz="2800" b="1" dirty="0" smtClean="0">
                <a:ln>
                  <a:solidFill>
                    <a:srgbClr val="C00000"/>
                  </a:solidFill>
                </a:ln>
                <a:solidFill>
                  <a:srgbClr val="7030A0"/>
                </a:solidFill>
              </a:rPr>
              <a:t>, inhibitors of b-</a:t>
            </a:r>
            <a:r>
              <a:rPr lang="en-US" sz="2800" b="1" dirty="0" err="1" smtClean="0">
                <a:ln>
                  <a:solidFill>
                    <a:srgbClr val="C00000"/>
                  </a:solidFill>
                </a:ln>
                <a:solidFill>
                  <a:srgbClr val="7030A0"/>
                </a:solidFill>
              </a:rPr>
              <a:t>lactamases</a:t>
            </a:r>
            <a:endParaRPr lang="en-US" sz="2800" b="1" dirty="0" smtClean="0">
              <a:ln>
                <a:solidFill>
                  <a:srgbClr val="C00000"/>
                </a:solidFill>
              </a:ln>
              <a:solidFill>
                <a:srgbClr val="7030A0"/>
              </a:solidFill>
            </a:endParaRPr>
          </a:p>
          <a:p>
            <a:pPr algn="just">
              <a:lnSpc>
                <a:spcPct val="70000"/>
              </a:lnSpc>
              <a:spcBef>
                <a:spcPts val="600"/>
              </a:spcBef>
              <a:defRPr/>
            </a:pPr>
            <a:r>
              <a:rPr lang="en-US" sz="2800" b="1" dirty="0" err="1" smtClean="0">
                <a:ln>
                  <a:solidFill>
                    <a:srgbClr val="C00000"/>
                  </a:solidFill>
                </a:ln>
                <a:solidFill>
                  <a:srgbClr val="7030A0"/>
                </a:solidFill>
              </a:rPr>
              <a:t>cephalosporins</a:t>
            </a:r>
            <a:r>
              <a:rPr lang="en-US" sz="2800" b="1" dirty="0" smtClean="0">
                <a:ln>
                  <a:solidFill>
                    <a:srgbClr val="C00000"/>
                  </a:solidFill>
                </a:ln>
                <a:solidFill>
                  <a:srgbClr val="7030A0"/>
                </a:solidFill>
              </a:rPr>
              <a:t> of I-IV generations</a:t>
            </a:r>
          </a:p>
          <a:p>
            <a:pPr algn="just">
              <a:lnSpc>
                <a:spcPct val="70000"/>
              </a:lnSpc>
              <a:spcBef>
                <a:spcPts val="600"/>
              </a:spcBef>
              <a:defRPr/>
            </a:pPr>
            <a:r>
              <a:rPr lang="en-US" sz="2800" b="1" dirty="0" err="1" smtClean="0">
                <a:ln>
                  <a:solidFill>
                    <a:srgbClr val="C00000"/>
                  </a:solidFill>
                </a:ln>
                <a:solidFill>
                  <a:srgbClr val="7030A0"/>
                </a:solidFill>
              </a:rPr>
              <a:t>carbapenems</a:t>
            </a: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monobactams</a:t>
            </a:r>
            <a:endParaRPr lang="en-US" sz="2800" b="1" dirty="0" smtClean="0">
              <a:ln>
                <a:solidFill>
                  <a:srgbClr val="C00000"/>
                </a:solidFill>
              </a:ln>
              <a:solidFill>
                <a:srgbClr val="7030A0"/>
              </a:solidFill>
            </a:endParaRPr>
          </a:p>
          <a:p>
            <a:pPr algn="just">
              <a:lnSpc>
                <a:spcPct val="70000"/>
              </a:lnSpc>
              <a:spcBef>
                <a:spcPts val="600"/>
              </a:spcBef>
              <a:defRPr/>
            </a:pPr>
            <a:r>
              <a:rPr lang="en-US" sz="2800" b="1" dirty="0" smtClean="0">
                <a:ln>
                  <a:solidFill>
                    <a:srgbClr val="C00000"/>
                  </a:solidFill>
                </a:ln>
                <a:solidFill>
                  <a:srgbClr val="7030A0"/>
                </a:solidFill>
              </a:rPr>
              <a:t>2) antibiotics of other classes:</a:t>
            </a:r>
          </a:p>
          <a:p>
            <a:pPr algn="just">
              <a:lnSpc>
                <a:spcPct val="70000"/>
              </a:lnSpc>
              <a:spcBef>
                <a:spcPts val="600"/>
              </a:spcBef>
              <a:defRPr/>
            </a:pPr>
            <a:r>
              <a:rPr lang="en-US" sz="2800" b="1" dirty="0" err="1" smtClean="0">
                <a:ln>
                  <a:solidFill>
                    <a:srgbClr val="C00000"/>
                  </a:solidFill>
                </a:ln>
                <a:solidFill>
                  <a:srgbClr val="7030A0"/>
                </a:solidFill>
              </a:rPr>
              <a:t>aminoglycosides</a:t>
            </a:r>
            <a:r>
              <a:rPr lang="en-US" sz="2800" b="1" dirty="0" smtClean="0">
                <a:ln>
                  <a:solidFill>
                    <a:srgbClr val="C00000"/>
                  </a:solidFill>
                </a:ln>
                <a:solidFill>
                  <a:srgbClr val="7030A0"/>
                </a:solidFill>
              </a:rPr>
              <a:t>,</a:t>
            </a:r>
          </a:p>
          <a:p>
            <a:pPr algn="just">
              <a:lnSpc>
                <a:spcPct val="70000"/>
              </a:lnSpc>
              <a:spcBef>
                <a:spcPts val="600"/>
              </a:spcBef>
              <a:defRPr/>
            </a:pPr>
            <a:r>
              <a:rPr lang="en-US" sz="2800" b="1" dirty="0" err="1" smtClean="0">
                <a:ln>
                  <a:solidFill>
                    <a:srgbClr val="C00000"/>
                  </a:solidFill>
                </a:ln>
                <a:solidFill>
                  <a:srgbClr val="7030A0"/>
                </a:solidFill>
              </a:rPr>
              <a:t>tetracyclines</a:t>
            </a: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macrolides</a:t>
            </a:r>
            <a:r>
              <a:rPr lang="en-US" sz="2800" b="1" dirty="0" smtClean="0">
                <a:ln>
                  <a:solidFill>
                    <a:srgbClr val="C00000"/>
                  </a:solidFill>
                </a:ln>
                <a:solidFill>
                  <a:srgbClr val="7030A0"/>
                </a:solidFill>
              </a:rPr>
              <a:t>,</a:t>
            </a:r>
          </a:p>
          <a:p>
            <a:pPr algn="just">
              <a:lnSpc>
                <a:spcPct val="70000"/>
              </a:lnSpc>
              <a:spcBef>
                <a:spcPts val="600"/>
              </a:spcBef>
              <a:defRPr/>
            </a:pPr>
            <a:r>
              <a:rPr lang="en-US" sz="2800" b="1" dirty="0" err="1" smtClean="0">
                <a:ln>
                  <a:solidFill>
                    <a:srgbClr val="C00000"/>
                  </a:solidFill>
                </a:ln>
                <a:solidFill>
                  <a:srgbClr val="7030A0"/>
                </a:solidFill>
              </a:rPr>
              <a:t>rifampicins</a:t>
            </a: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lincosamines</a:t>
            </a: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chloramphenicol</a:t>
            </a: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polymyxins</a:t>
            </a:r>
            <a:r>
              <a:rPr lang="en-US" sz="2800" b="1" dirty="0" smtClean="0">
                <a:ln>
                  <a:solidFill>
                    <a:srgbClr val="C00000"/>
                  </a:solidFill>
                </a:ln>
                <a:solidFill>
                  <a:srgbClr val="7030A0"/>
                </a:solidFill>
              </a:rPr>
              <a:t>, glycopeptides;</a:t>
            </a:r>
          </a:p>
          <a:p>
            <a:pPr algn="just">
              <a:lnSpc>
                <a:spcPct val="70000"/>
              </a:lnSpc>
              <a:spcBef>
                <a:spcPts val="600"/>
              </a:spcBef>
              <a:defRPr/>
            </a:pPr>
            <a:r>
              <a:rPr lang="en-US" sz="2800" b="1" dirty="0" smtClean="0">
                <a:ln>
                  <a:solidFill>
                    <a:srgbClr val="C00000"/>
                  </a:solidFill>
                </a:ln>
                <a:solidFill>
                  <a:srgbClr val="7030A0"/>
                </a:solidFill>
              </a:rPr>
              <a:t>3) synthetic antibacterial agents:</a:t>
            </a:r>
          </a:p>
          <a:p>
            <a:pPr algn="just">
              <a:lnSpc>
                <a:spcPct val="70000"/>
              </a:lnSpc>
              <a:spcBef>
                <a:spcPts val="600"/>
              </a:spcBef>
              <a:defRPr/>
            </a:pPr>
            <a:r>
              <a:rPr lang="en-US" sz="2800" b="1" dirty="0" smtClean="0">
                <a:ln>
                  <a:solidFill>
                    <a:srgbClr val="C00000"/>
                  </a:solidFill>
                </a:ln>
                <a:solidFill>
                  <a:srgbClr val="7030A0"/>
                </a:solidFill>
              </a:rPr>
              <a:t>sulfonamides, </a:t>
            </a:r>
            <a:r>
              <a:rPr lang="en-US" sz="2800" b="1" dirty="0" err="1" smtClean="0">
                <a:ln>
                  <a:solidFill>
                    <a:srgbClr val="C00000"/>
                  </a:solidFill>
                </a:ln>
                <a:solidFill>
                  <a:srgbClr val="7030A0"/>
                </a:solidFill>
              </a:rPr>
              <a:t>quinolones</a:t>
            </a: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fluoroquinolones</a:t>
            </a:r>
            <a:r>
              <a:rPr lang="en-US" sz="2800" b="1" dirty="0" smtClean="0">
                <a:ln>
                  <a:solidFill>
                    <a:srgbClr val="C00000"/>
                  </a:solidFill>
                </a:ln>
                <a:solidFill>
                  <a:srgbClr val="7030A0"/>
                </a:solidFill>
              </a:rPr>
              <a:t>,</a:t>
            </a:r>
          </a:p>
          <a:p>
            <a:pPr algn="just">
              <a:lnSpc>
                <a:spcPct val="70000"/>
              </a:lnSpc>
              <a:spcBef>
                <a:spcPts val="600"/>
              </a:spcBef>
              <a:defRPr/>
            </a:pPr>
            <a:r>
              <a:rPr lang="en-US" sz="2800" b="1" dirty="0" err="1" smtClean="0">
                <a:ln>
                  <a:solidFill>
                    <a:srgbClr val="C00000"/>
                  </a:solidFill>
                </a:ln>
                <a:solidFill>
                  <a:srgbClr val="7030A0"/>
                </a:solidFill>
              </a:rPr>
              <a:t>nitrofurans</a:t>
            </a: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quinoxaline</a:t>
            </a:r>
            <a:r>
              <a:rPr lang="en-US" sz="2800" b="1" dirty="0" smtClean="0">
                <a:ln>
                  <a:solidFill>
                    <a:srgbClr val="C00000"/>
                  </a:solidFill>
                </a:ln>
                <a:solidFill>
                  <a:srgbClr val="7030A0"/>
                </a:solidFill>
              </a:rPr>
              <a:t> derivatives,</a:t>
            </a:r>
          </a:p>
          <a:p>
            <a:pPr algn="just">
              <a:lnSpc>
                <a:spcPct val="70000"/>
              </a:lnSpc>
              <a:spcBef>
                <a:spcPts val="600"/>
              </a:spcBef>
              <a:defRPr/>
            </a:pPr>
            <a:r>
              <a:rPr lang="en-US" sz="2800" b="1" dirty="0" smtClean="0">
                <a:ln>
                  <a:solidFill>
                    <a:srgbClr val="C00000"/>
                  </a:solidFill>
                </a:ln>
                <a:solidFill>
                  <a:srgbClr val="7030A0"/>
                </a:solidFill>
              </a:rPr>
              <a:t>derivatives of 8-hydroxyquinoline.</a:t>
            </a:r>
            <a:endParaRPr lang="ru-RU" sz="2800" b="1" dirty="0" smtClean="0">
              <a:ln>
                <a:solidFill>
                  <a:srgbClr val="C00000"/>
                </a:solidFill>
              </a:ln>
              <a:solidFill>
                <a:srgbClr val="7030A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8715436" cy="511113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3200" b="1" dirty="0" err="1" smtClean="0">
                <a:ln>
                  <a:solidFill>
                    <a:srgbClr val="C00000"/>
                  </a:solidFill>
                </a:ln>
                <a:solidFill>
                  <a:srgbClr val="FF0000"/>
                </a:solidFill>
              </a:rPr>
              <a:t>Etiotropic</a:t>
            </a:r>
            <a:r>
              <a:rPr lang="en-US" sz="3200" b="1" dirty="0" smtClean="0">
                <a:ln>
                  <a:solidFill>
                    <a:srgbClr val="C00000"/>
                  </a:solidFill>
                </a:ln>
                <a:solidFill>
                  <a:srgbClr val="FF0000"/>
                </a:solidFill>
              </a:rPr>
              <a:t> treatment</a:t>
            </a:r>
          </a:p>
          <a:p>
            <a:pPr>
              <a:lnSpc>
                <a:spcPct val="70000"/>
              </a:lnSpc>
              <a:spcBef>
                <a:spcPts val="600"/>
              </a:spcBef>
              <a:defRPr/>
            </a:pPr>
            <a:r>
              <a:rPr lang="en-US" sz="2800" b="1" dirty="0" smtClean="0">
                <a:ln>
                  <a:solidFill>
                    <a:srgbClr val="C00000"/>
                  </a:solidFill>
                </a:ln>
                <a:solidFill>
                  <a:srgbClr val="0000FF"/>
                </a:solidFill>
              </a:rPr>
              <a:t>  </a:t>
            </a:r>
          </a:p>
          <a:p>
            <a:pPr>
              <a:lnSpc>
                <a:spcPct val="70000"/>
              </a:lnSpc>
              <a:spcBef>
                <a:spcPts val="600"/>
              </a:spcBef>
              <a:defRPr/>
            </a:pPr>
            <a:r>
              <a:rPr lang="en-US" sz="2800" b="1" dirty="0" smtClean="0">
                <a:ln>
                  <a:solidFill>
                    <a:srgbClr val="C00000"/>
                  </a:solidFill>
                </a:ln>
                <a:solidFill>
                  <a:srgbClr val="C00000"/>
                </a:solidFill>
              </a:rPr>
              <a:t>Intestinal antiseptics</a:t>
            </a:r>
          </a:p>
          <a:p>
            <a:pPr>
              <a:lnSpc>
                <a:spcPct val="70000"/>
              </a:lnSpc>
              <a:spcBef>
                <a:spcPts val="600"/>
              </a:spcBef>
              <a:defRPr/>
            </a:pPr>
            <a:endParaRPr lang="en-US" sz="2800" b="1" dirty="0" smtClean="0">
              <a:ln>
                <a:solidFill>
                  <a:srgbClr val="C00000"/>
                </a:solidFill>
              </a:ln>
              <a:solidFill>
                <a:srgbClr val="FF0000"/>
              </a:solidFill>
            </a:endParaRPr>
          </a:p>
          <a:p>
            <a:pPr>
              <a:lnSpc>
                <a:spcPct val="70000"/>
              </a:lnSpc>
              <a:spcBef>
                <a:spcPts val="600"/>
              </a:spcBef>
              <a:defRPr/>
            </a:pPr>
            <a:r>
              <a:rPr lang="en-US" sz="2800" b="1" dirty="0" err="1" smtClean="0">
                <a:ln>
                  <a:solidFill>
                    <a:srgbClr val="C00000"/>
                  </a:solidFill>
                </a:ln>
                <a:solidFill>
                  <a:srgbClr val="FF0000"/>
                </a:solidFill>
              </a:rPr>
              <a:t>Intetrix</a:t>
            </a:r>
            <a:r>
              <a:rPr lang="en-US" sz="2800" b="1" dirty="0" smtClean="0">
                <a:ln>
                  <a:solidFill>
                    <a:srgbClr val="C00000"/>
                  </a:solidFill>
                </a:ln>
                <a:solidFill>
                  <a:srgbClr val="0000FF"/>
                </a:solidFill>
              </a:rPr>
              <a:t> is a preparation with antibacterial, </a:t>
            </a:r>
            <a:r>
              <a:rPr lang="en-US" sz="2800" b="1" dirty="0" err="1" smtClean="0">
                <a:ln>
                  <a:solidFill>
                    <a:srgbClr val="C00000"/>
                  </a:solidFill>
                </a:ln>
                <a:solidFill>
                  <a:srgbClr val="0000FF"/>
                </a:solidFill>
              </a:rPr>
              <a:t>antiprotozoal</a:t>
            </a:r>
            <a:r>
              <a:rPr lang="en-US" sz="2800" b="1" dirty="0" smtClean="0">
                <a:ln>
                  <a:solidFill>
                    <a:srgbClr val="C00000"/>
                  </a:solidFill>
                </a:ln>
                <a:solidFill>
                  <a:srgbClr val="0000FF"/>
                </a:solidFill>
              </a:rPr>
              <a:t> and antifungal action, a derivative of 8-hydroxyquinoline</a:t>
            </a:r>
          </a:p>
          <a:p>
            <a:pPr>
              <a:lnSpc>
                <a:spcPct val="70000"/>
              </a:lnSpc>
              <a:spcBef>
                <a:spcPts val="600"/>
              </a:spcBef>
              <a:defRPr/>
            </a:pPr>
            <a:r>
              <a:rPr lang="en-US" sz="2800" b="1" dirty="0" err="1" smtClean="0">
                <a:ln>
                  <a:solidFill>
                    <a:srgbClr val="C00000"/>
                  </a:solidFill>
                </a:ln>
                <a:solidFill>
                  <a:srgbClr val="FF0000"/>
                </a:solidFill>
              </a:rPr>
              <a:t>Nifuroxazid</a:t>
            </a:r>
            <a:r>
              <a:rPr lang="en-US" sz="2800" b="1" dirty="0" smtClean="0">
                <a:ln>
                  <a:solidFill>
                    <a:srgbClr val="C00000"/>
                  </a:solidFill>
                </a:ln>
                <a:solidFill>
                  <a:srgbClr val="FF0000"/>
                </a:solidFill>
              </a:rPr>
              <a:t>, </a:t>
            </a:r>
            <a:r>
              <a:rPr lang="en-US" sz="2800" b="1" dirty="0" err="1" smtClean="0">
                <a:ln>
                  <a:solidFill>
                    <a:srgbClr val="C00000"/>
                  </a:solidFill>
                </a:ln>
                <a:solidFill>
                  <a:srgbClr val="FF0000"/>
                </a:solidFill>
              </a:rPr>
              <a:t>furazolidon</a:t>
            </a:r>
            <a:r>
              <a:rPr lang="en-US" sz="2800" b="1" dirty="0" smtClean="0">
                <a:ln>
                  <a:solidFill>
                    <a:srgbClr val="C00000"/>
                  </a:solidFill>
                </a:ln>
                <a:solidFill>
                  <a:srgbClr val="FF0000"/>
                </a:solidFill>
              </a:rPr>
              <a:t> </a:t>
            </a:r>
            <a:r>
              <a:rPr lang="en-US" sz="2800" b="1" dirty="0" smtClean="0">
                <a:ln>
                  <a:solidFill>
                    <a:srgbClr val="C00000"/>
                  </a:solidFill>
                </a:ln>
                <a:solidFill>
                  <a:srgbClr val="0000FF"/>
                </a:solidFill>
              </a:rPr>
              <a:t>- act primarily in the lumen of the intestine are active against </a:t>
            </a:r>
            <a:r>
              <a:rPr lang="en-US" sz="2800" b="1" dirty="0" err="1" smtClean="0">
                <a:ln>
                  <a:solidFill>
                    <a:srgbClr val="C00000"/>
                  </a:solidFill>
                </a:ln>
                <a:solidFill>
                  <a:srgbClr val="0000FF"/>
                </a:solidFill>
              </a:rPr>
              <a:t>campylobacteria</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escherichia</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enterotoxigenic</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enteropathogenic</a:t>
            </a:r>
            <a:r>
              <a:rPr lang="en-US" sz="2800" b="1" dirty="0" smtClean="0">
                <a:ln>
                  <a:solidFill>
                    <a:srgbClr val="C00000"/>
                  </a:solidFill>
                </a:ln>
                <a:solidFill>
                  <a:srgbClr val="0000FF"/>
                </a:solidFill>
              </a:rPr>
              <a:t> and </a:t>
            </a:r>
            <a:r>
              <a:rPr lang="en-US" sz="2800" b="1" dirty="0" err="1" smtClean="0">
                <a:ln>
                  <a:solidFill>
                    <a:srgbClr val="C00000"/>
                  </a:solidFill>
                </a:ln>
                <a:solidFill>
                  <a:srgbClr val="0000FF"/>
                </a:solidFill>
              </a:rPr>
              <a:t>enteroinvasive</a:t>
            </a:r>
            <a:r>
              <a:rPr lang="en-US" sz="2800" b="1" dirty="0" smtClean="0">
                <a:ln>
                  <a:solidFill>
                    <a:srgbClr val="C00000"/>
                  </a:solidFill>
                </a:ln>
                <a:solidFill>
                  <a:srgbClr val="0000FF"/>
                </a:solidFill>
              </a:rPr>
              <a:t>), salmonella, </a:t>
            </a:r>
            <a:r>
              <a:rPr lang="en-US" sz="2800" b="1" dirty="0" err="1" smtClean="0">
                <a:ln>
                  <a:solidFill>
                    <a:srgbClr val="C00000"/>
                  </a:solidFill>
                </a:ln>
                <a:solidFill>
                  <a:srgbClr val="0000FF"/>
                </a:solidFill>
              </a:rPr>
              <a:t>shigella</a:t>
            </a:r>
            <a:r>
              <a:rPr lang="en-US" sz="2800" b="1" dirty="0" smtClean="0">
                <a:ln>
                  <a:solidFill>
                    <a:srgbClr val="C00000"/>
                  </a:solidFill>
                </a:ln>
                <a:solidFill>
                  <a:srgbClr val="0000FF"/>
                </a:solidFill>
              </a:rPr>
              <a:t>, cholera </a:t>
            </a:r>
            <a:r>
              <a:rPr lang="en-US" sz="2800" b="1" dirty="0" err="1" smtClean="0">
                <a:ln>
                  <a:solidFill>
                    <a:srgbClr val="C00000"/>
                  </a:solidFill>
                </a:ln>
                <a:solidFill>
                  <a:srgbClr val="0000FF"/>
                </a:solidFill>
              </a:rPr>
              <a:t>vibrio</a:t>
            </a:r>
            <a:r>
              <a:rPr lang="en-US" sz="2800" b="1" dirty="0" smtClean="0">
                <a:ln>
                  <a:solidFill>
                    <a:srgbClr val="C00000"/>
                  </a:solidFill>
                </a:ln>
                <a:solidFill>
                  <a:srgbClr val="0000FF"/>
                </a:solidFill>
              </a:rPr>
              <a:t> and </a:t>
            </a:r>
            <a:r>
              <a:rPr lang="en-US" sz="2800" b="1" dirty="0" err="1" smtClean="0">
                <a:ln>
                  <a:solidFill>
                    <a:srgbClr val="C00000"/>
                  </a:solidFill>
                </a:ln>
                <a:solidFill>
                  <a:srgbClr val="0000FF"/>
                </a:solidFill>
              </a:rPr>
              <a:t>yersinia</a:t>
            </a:r>
            <a:r>
              <a:rPr lang="en-US" sz="2800" b="1" dirty="0" smtClean="0">
                <a:ln>
                  <a:solidFill>
                    <a:srgbClr val="C00000"/>
                  </a:solidFill>
                </a:ln>
                <a:solidFill>
                  <a:srgbClr val="0000FF"/>
                </a:solidFill>
              </a:rPr>
              <a:t> (J. </a:t>
            </a:r>
            <a:r>
              <a:rPr lang="en-US" sz="2800" b="1" dirty="0" err="1" smtClean="0">
                <a:ln>
                  <a:solidFill>
                    <a:srgbClr val="C00000"/>
                  </a:solidFill>
                </a:ln>
                <a:solidFill>
                  <a:srgbClr val="0000FF"/>
                </a:solidFill>
              </a:rPr>
              <a:t>enterocolitica</a:t>
            </a:r>
            <a:r>
              <a:rPr lang="en-US" sz="2800" b="1" dirty="0" smtClean="0">
                <a:ln>
                  <a:solidFill>
                    <a:srgbClr val="C00000"/>
                  </a:solidFill>
                </a:ln>
                <a:solidFill>
                  <a:srgbClr val="0000FF"/>
                </a:solidFill>
              </a:rPr>
              <a:t>)</a:t>
            </a:r>
          </a:p>
          <a:p>
            <a:pPr>
              <a:lnSpc>
                <a:spcPct val="70000"/>
              </a:lnSpc>
              <a:spcBef>
                <a:spcPts val="600"/>
              </a:spcBef>
              <a:defRPr/>
            </a:pPr>
            <a:r>
              <a:rPr lang="en-US" sz="2800" b="1" dirty="0" err="1" smtClean="0">
                <a:ln>
                  <a:solidFill>
                    <a:srgbClr val="C00000"/>
                  </a:solidFill>
                </a:ln>
                <a:solidFill>
                  <a:srgbClr val="FF0000"/>
                </a:solidFill>
              </a:rPr>
              <a:t>Dependal</a:t>
            </a:r>
            <a:r>
              <a:rPr lang="en-US" sz="2800" b="1" dirty="0" smtClean="0">
                <a:ln>
                  <a:solidFill>
                    <a:srgbClr val="C00000"/>
                  </a:solidFill>
                </a:ln>
                <a:solidFill>
                  <a:srgbClr val="FF0000"/>
                </a:solidFill>
              </a:rPr>
              <a:t>-M </a:t>
            </a:r>
            <a:r>
              <a:rPr lang="en-US" sz="2800" b="1" dirty="0" smtClean="0">
                <a:ln>
                  <a:solidFill>
                    <a:srgbClr val="C00000"/>
                  </a:solidFill>
                </a:ln>
                <a:solidFill>
                  <a:srgbClr val="0000FF"/>
                </a:solidFill>
              </a:rPr>
              <a:t>is a combined chemotherapeutic agent used to treat intestinal infections of bacterial, </a:t>
            </a:r>
            <a:r>
              <a:rPr lang="en-US" sz="2800" b="1" dirty="0" err="1" smtClean="0">
                <a:ln>
                  <a:solidFill>
                    <a:srgbClr val="C00000"/>
                  </a:solidFill>
                </a:ln>
                <a:solidFill>
                  <a:srgbClr val="0000FF"/>
                </a:solidFill>
              </a:rPr>
              <a:t>protozoal</a:t>
            </a:r>
            <a:r>
              <a:rPr lang="en-US" sz="2800" b="1" dirty="0" smtClean="0">
                <a:ln>
                  <a:solidFill>
                    <a:srgbClr val="C00000"/>
                  </a:solidFill>
                </a:ln>
                <a:solidFill>
                  <a:srgbClr val="0000FF"/>
                </a:solidFill>
              </a:rPr>
              <a:t> and mixed nature. It is based on well-known components - </a:t>
            </a:r>
            <a:r>
              <a:rPr lang="en-US" sz="2800" b="1" dirty="0" err="1" smtClean="0">
                <a:ln>
                  <a:solidFill>
                    <a:srgbClr val="C00000"/>
                  </a:solidFill>
                </a:ln>
                <a:solidFill>
                  <a:srgbClr val="0000FF"/>
                </a:solidFill>
              </a:rPr>
              <a:t>furazolidone</a:t>
            </a:r>
            <a:r>
              <a:rPr lang="en-US" sz="2800" b="1" dirty="0" smtClean="0">
                <a:ln>
                  <a:solidFill>
                    <a:srgbClr val="C00000"/>
                  </a:solidFill>
                </a:ln>
                <a:solidFill>
                  <a:srgbClr val="0000FF"/>
                </a:solidFill>
              </a:rPr>
              <a:t> and </a:t>
            </a:r>
            <a:r>
              <a:rPr lang="en-US" sz="2800" b="1" dirty="0" err="1" smtClean="0">
                <a:ln>
                  <a:solidFill>
                    <a:srgbClr val="C00000"/>
                  </a:solidFill>
                </a:ln>
                <a:solidFill>
                  <a:srgbClr val="0000FF"/>
                </a:solidFill>
              </a:rPr>
              <a:t>metronidazole</a:t>
            </a:r>
            <a:endParaRPr lang="ru-RU" sz="2800" b="1" dirty="0" smtClean="0">
              <a:ln>
                <a:solidFill>
                  <a:srgbClr val="C00000"/>
                </a:solidFill>
              </a:ln>
              <a:solidFill>
                <a:srgbClr val="0000FF"/>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8715436" cy="485657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3200" b="1" dirty="0" err="1" smtClean="0">
                <a:ln>
                  <a:solidFill>
                    <a:srgbClr val="C00000"/>
                  </a:solidFill>
                </a:ln>
                <a:solidFill>
                  <a:srgbClr val="FF0000"/>
                </a:solidFill>
              </a:rPr>
              <a:t>Etiotropic</a:t>
            </a:r>
            <a:r>
              <a:rPr lang="en-US" sz="3200" b="1" dirty="0" smtClean="0">
                <a:ln>
                  <a:solidFill>
                    <a:srgbClr val="C00000"/>
                  </a:solidFill>
                </a:ln>
                <a:solidFill>
                  <a:srgbClr val="FF0000"/>
                </a:solidFill>
              </a:rPr>
              <a:t> treatment</a:t>
            </a:r>
          </a:p>
          <a:p>
            <a:pPr>
              <a:lnSpc>
                <a:spcPct val="70000"/>
              </a:lnSpc>
              <a:spcBef>
                <a:spcPts val="600"/>
              </a:spcBef>
              <a:defRPr/>
            </a:pPr>
            <a:r>
              <a:rPr lang="en-US" sz="2800" b="1" dirty="0" smtClean="0">
                <a:ln>
                  <a:solidFill>
                    <a:srgbClr val="C00000"/>
                  </a:solidFill>
                </a:ln>
                <a:solidFill>
                  <a:srgbClr val="0000FF"/>
                </a:solidFill>
              </a:rPr>
              <a:t>  </a:t>
            </a:r>
            <a:r>
              <a:rPr lang="en-US" sz="2800" b="1" dirty="0" smtClean="0">
                <a:ln>
                  <a:solidFill>
                    <a:srgbClr val="C00000"/>
                  </a:solidFill>
                </a:ln>
                <a:solidFill>
                  <a:srgbClr val="C00000"/>
                </a:solidFill>
              </a:rPr>
              <a:t>Intestinal antiseptics</a:t>
            </a:r>
          </a:p>
          <a:p>
            <a:pPr>
              <a:lnSpc>
                <a:spcPct val="70000"/>
              </a:lnSpc>
              <a:spcBef>
                <a:spcPts val="600"/>
              </a:spcBef>
              <a:defRPr/>
            </a:pPr>
            <a:r>
              <a:rPr lang="en-US" sz="2800" b="1" dirty="0" err="1" smtClean="0">
                <a:ln>
                  <a:solidFill>
                    <a:srgbClr val="C00000"/>
                  </a:solidFill>
                </a:ln>
                <a:solidFill>
                  <a:srgbClr val="FF0000"/>
                </a:solidFill>
              </a:rPr>
              <a:t>Enterosediv</a:t>
            </a:r>
            <a:r>
              <a:rPr lang="en-US" sz="2800" b="1" dirty="0" smtClean="0">
                <a:ln>
                  <a:solidFill>
                    <a:srgbClr val="C00000"/>
                  </a:solidFill>
                </a:ln>
                <a:solidFill>
                  <a:srgbClr val="0000FF"/>
                </a:solidFill>
              </a:rPr>
              <a:t> - has antimicrobial and </a:t>
            </a:r>
            <a:r>
              <a:rPr lang="en-US" sz="2800" b="1" dirty="0" err="1" smtClean="0">
                <a:ln>
                  <a:solidFill>
                    <a:srgbClr val="C00000"/>
                  </a:solidFill>
                </a:ln>
                <a:solidFill>
                  <a:srgbClr val="0000FF"/>
                </a:solidFill>
              </a:rPr>
              <a:t>antiparasitic</a:t>
            </a:r>
            <a:r>
              <a:rPr lang="en-US" sz="2800" b="1" dirty="0" smtClean="0">
                <a:ln>
                  <a:solidFill>
                    <a:srgbClr val="C00000"/>
                  </a:solidFill>
                </a:ln>
                <a:solidFill>
                  <a:srgbClr val="0000FF"/>
                </a:solidFill>
              </a:rPr>
              <a:t> action.</a:t>
            </a:r>
          </a:p>
          <a:p>
            <a:pPr>
              <a:lnSpc>
                <a:spcPct val="70000"/>
              </a:lnSpc>
              <a:spcBef>
                <a:spcPts val="600"/>
              </a:spcBef>
              <a:defRPr/>
            </a:pPr>
            <a:r>
              <a:rPr lang="en-US" sz="2800" b="1" dirty="0" smtClean="0">
                <a:ln>
                  <a:solidFill>
                    <a:srgbClr val="C00000"/>
                  </a:solidFill>
                </a:ln>
                <a:solidFill>
                  <a:srgbClr val="0000FF"/>
                </a:solidFill>
              </a:rPr>
              <a:t>It consists of highly active and </a:t>
            </a:r>
            <a:r>
              <a:rPr lang="en-US" sz="2800" b="1" dirty="0" err="1" smtClean="0">
                <a:ln>
                  <a:solidFill>
                    <a:srgbClr val="C00000"/>
                  </a:solidFill>
                </a:ln>
                <a:solidFill>
                  <a:srgbClr val="0000FF"/>
                </a:solidFill>
              </a:rPr>
              <a:t>nonabsorbable</a:t>
            </a:r>
            <a:r>
              <a:rPr lang="en-US" sz="2800" b="1" dirty="0" smtClean="0">
                <a:ln>
                  <a:solidFill>
                    <a:srgbClr val="C00000"/>
                  </a:solidFill>
                </a:ln>
                <a:solidFill>
                  <a:srgbClr val="0000FF"/>
                </a:solidFill>
              </a:rPr>
              <a:t> antibiotics in the gastrointestinal tract </a:t>
            </a:r>
            <a:r>
              <a:rPr lang="en-US" sz="2800" b="1" dirty="0" err="1" smtClean="0">
                <a:ln>
                  <a:solidFill>
                    <a:srgbClr val="C00000"/>
                  </a:solidFill>
                </a:ln>
                <a:solidFill>
                  <a:srgbClr val="0000FF"/>
                </a:solidFill>
              </a:rPr>
              <a:t>dihydrostreptomycin</a:t>
            </a:r>
            <a:r>
              <a:rPr lang="en-US" sz="2800" b="1" dirty="0" smtClean="0">
                <a:ln>
                  <a:solidFill>
                    <a:srgbClr val="C00000"/>
                  </a:solidFill>
                </a:ln>
                <a:solidFill>
                  <a:srgbClr val="0000FF"/>
                </a:solidFill>
              </a:rPr>
              <a:t> and </a:t>
            </a:r>
            <a:r>
              <a:rPr lang="en-US" sz="2800" b="1" dirty="0" err="1" smtClean="0">
                <a:ln>
                  <a:solidFill>
                    <a:srgbClr val="C00000"/>
                  </a:solidFill>
                </a:ln>
                <a:solidFill>
                  <a:srgbClr val="0000FF"/>
                </a:solidFill>
              </a:rPr>
              <a:t>bacitracin</a:t>
            </a:r>
            <a:r>
              <a:rPr lang="en-US" sz="2800" b="1" dirty="0" smtClean="0">
                <a:ln>
                  <a:solidFill>
                    <a:srgbClr val="C00000"/>
                  </a:solidFill>
                </a:ln>
                <a:solidFill>
                  <a:srgbClr val="0000FF"/>
                </a:solidFill>
              </a:rPr>
              <a:t>, sulfanilamide </a:t>
            </a:r>
            <a:r>
              <a:rPr lang="en-US" sz="2800" b="1" dirty="0" err="1" smtClean="0">
                <a:ln>
                  <a:solidFill>
                    <a:srgbClr val="C00000"/>
                  </a:solidFill>
                </a:ln>
                <a:solidFill>
                  <a:srgbClr val="0000FF"/>
                </a:solidFill>
              </a:rPr>
              <a:t>sulgin</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oxyquinoline</a:t>
            </a:r>
            <a:r>
              <a:rPr lang="en-US" sz="2800" b="1" dirty="0" smtClean="0">
                <a:ln>
                  <a:solidFill>
                    <a:srgbClr val="C00000"/>
                  </a:solidFill>
                </a:ln>
                <a:solidFill>
                  <a:srgbClr val="0000FF"/>
                </a:solidFill>
              </a:rPr>
              <a:t> preparation </a:t>
            </a:r>
            <a:r>
              <a:rPr lang="en-US" sz="2800" b="1" dirty="0" err="1" smtClean="0">
                <a:ln>
                  <a:solidFill>
                    <a:srgbClr val="C00000"/>
                  </a:solidFill>
                </a:ln>
                <a:solidFill>
                  <a:srgbClr val="0000FF"/>
                </a:solidFill>
              </a:rPr>
              <a:t>diiodohin</a:t>
            </a:r>
            <a:r>
              <a:rPr lang="en-US" sz="2800" b="1" dirty="0" smtClean="0">
                <a:ln>
                  <a:solidFill>
                    <a:srgbClr val="C00000"/>
                  </a:solidFill>
                </a:ln>
                <a:solidFill>
                  <a:srgbClr val="0000FF"/>
                </a:solidFill>
              </a:rPr>
              <a:t>. In addition, the preparation contains adsorbents (pectin and kaolin, which bind many toxins), vitamin K and </a:t>
            </a:r>
            <a:r>
              <a:rPr lang="en-US" sz="2800" b="1" dirty="0" err="1" smtClean="0">
                <a:ln>
                  <a:solidFill>
                    <a:srgbClr val="C00000"/>
                  </a:solidFill>
                </a:ln>
                <a:solidFill>
                  <a:srgbClr val="0000FF"/>
                </a:solidFill>
              </a:rPr>
              <a:t>pantothenic</a:t>
            </a:r>
            <a:r>
              <a:rPr lang="en-US" sz="2800" b="1" dirty="0" smtClean="0">
                <a:ln>
                  <a:solidFill>
                    <a:srgbClr val="C00000"/>
                  </a:solidFill>
                </a:ln>
                <a:solidFill>
                  <a:srgbClr val="0000FF"/>
                </a:solidFill>
              </a:rPr>
              <a:t> acid (which have a protective effect on the mucous membrane). Is issued in tablets, in packing 20,100 and 500 pieces. In bacterial diarrhea, adults take a dose of 1 tab. 3 times / day on average for 7 days (no more than 4 weeks). At an </a:t>
            </a:r>
            <a:r>
              <a:rPr lang="en-US" sz="2800" b="1" dirty="0" err="1" smtClean="0">
                <a:ln>
                  <a:solidFill>
                    <a:srgbClr val="C00000"/>
                  </a:solidFill>
                </a:ln>
                <a:solidFill>
                  <a:srgbClr val="0000FF"/>
                </a:solidFill>
              </a:rPr>
              <a:t>amebiasis</a:t>
            </a:r>
            <a:r>
              <a:rPr lang="en-US" sz="2800" b="1" dirty="0" smtClean="0">
                <a:ln>
                  <a:solidFill>
                    <a:srgbClr val="C00000"/>
                  </a:solidFill>
                </a:ln>
                <a:solidFill>
                  <a:srgbClr val="0000FF"/>
                </a:solidFill>
              </a:rPr>
              <a:t> it is accepted in a dose 2 tab. 3 times / day for 7-10 days with two courses with a weekly interval</a:t>
            </a:r>
            <a:endParaRPr lang="ru-RU" sz="2800" b="1" dirty="0" smtClean="0">
              <a:ln>
                <a:solidFill>
                  <a:srgbClr val="C00000"/>
                </a:solidFill>
              </a:ln>
              <a:solidFill>
                <a:srgbClr val="0000FF"/>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err="1" smtClean="0">
                <a:ln>
                  <a:solidFill>
                    <a:srgbClr val="993300"/>
                  </a:solidFill>
                </a:ln>
                <a:solidFill>
                  <a:srgbClr val="0000CC"/>
                </a:solidFill>
                <a:latin typeface="Arial" pitchFamily="34" charset="0"/>
              </a:rPr>
              <a:t>Dysbacteriosis</a:t>
            </a:r>
            <a:endParaRPr lang="ru-RU" sz="4000" b="1" dirty="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8715436" cy="4816310"/>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gn="ctr">
              <a:lnSpc>
                <a:spcPct val="70000"/>
              </a:lnSpc>
              <a:spcBef>
                <a:spcPts val="600"/>
              </a:spcBef>
              <a:defRPr/>
            </a:pPr>
            <a:r>
              <a:rPr lang="en-US" sz="3200" b="1" dirty="0" err="1" smtClean="0">
                <a:ln>
                  <a:solidFill>
                    <a:srgbClr val="C00000"/>
                  </a:solidFill>
                </a:ln>
                <a:solidFill>
                  <a:srgbClr val="FF0000"/>
                </a:solidFill>
              </a:rPr>
              <a:t>Dysbacteriosis</a:t>
            </a:r>
            <a:r>
              <a:rPr lang="en-US" sz="3200" b="1" dirty="0" smtClean="0">
                <a:ln>
                  <a:solidFill>
                    <a:srgbClr val="C00000"/>
                  </a:solidFill>
                </a:ln>
                <a:solidFill>
                  <a:srgbClr val="FF0000"/>
                </a:solidFill>
              </a:rPr>
              <a:t> - a change in the composition and properties of the intestinal </a:t>
            </a:r>
            <a:r>
              <a:rPr lang="en-US" sz="3200" b="1" dirty="0" err="1" smtClean="0">
                <a:ln>
                  <a:solidFill>
                    <a:srgbClr val="C00000"/>
                  </a:solidFill>
                </a:ln>
                <a:solidFill>
                  <a:srgbClr val="FF0000"/>
                </a:solidFill>
              </a:rPr>
              <a:t>microflora</a:t>
            </a:r>
            <a:endParaRPr lang="en-US" sz="3200" b="1" dirty="0" smtClean="0">
              <a:ln>
                <a:solidFill>
                  <a:srgbClr val="C00000"/>
                </a:solidFill>
              </a:ln>
              <a:solidFill>
                <a:srgbClr val="FF0000"/>
              </a:solidFill>
            </a:endParaRPr>
          </a:p>
          <a:p>
            <a:pPr algn="just">
              <a:lnSpc>
                <a:spcPct val="70000"/>
              </a:lnSpc>
              <a:spcBef>
                <a:spcPts val="600"/>
              </a:spcBef>
              <a:defRPr/>
            </a:pPr>
            <a:r>
              <a:rPr lang="ru-RU" sz="3200" b="1" dirty="0" smtClean="0">
                <a:ln>
                  <a:solidFill>
                    <a:srgbClr val="C00000"/>
                  </a:solidFill>
                </a:ln>
                <a:solidFill>
                  <a:srgbClr val="0000FF"/>
                </a:solidFill>
              </a:rPr>
              <a:t>- </a:t>
            </a:r>
            <a:r>
              <a:rPr lang="en-US" sz="3200" b="1" dirty="0" smtClean="0">
                <a:ln>
                  <a:solidFill>
                    <a:srgbClr val="C00000"/>
                  </a:solidFill>
                </a:ln>
                <a:solidFill>
                  <a:srgbClr val="0000FF"/>
                </a:solidFill>
              </a:rPr>
              <a:t>leading syndrome in pathological conditions of the small and large intestine;</a:t>
            </a:r>
          </a:p>
          <a:p>
            <a:pPr algn="just">
              <a:lnSpc>
                <a:spcPct val="70000"/>
              </a:lnSpc>
              <a:spcBef>
                <a:spcPts val="600"/>
              </a:spcBef>
              <a:defRPr/>
            </a:pPr>
            <a:r>
              <a:rPr lang="en-US" sz="3200" b="1" dirty="0" smtClean="0">
                <a:ln>
                  <a:solidFill>
                    <a:srgbClr val="C00000"/>
                  </a:solidFill>
                </a:ln>
                <a:solidFill>
                  <a:srgbClr val="0000FF"/>
                </a:solidFill>
              </a:rPr>
              <a:t>- characterized by an increase in the number of microbial bodies in the small intestine with the prevalence of Escherichia, </a:t>
            </a:r>
            <a:r>
              <a:rPr lang="en-US" sz="3200" b="1" dirty="0" err="1" smtClean="0">
                <a:ln>
                  <a:solidFill>
                    <a:srgbClr val="C00000"/>
                  </a:solidFill>
                </a:ln>
                <a:solidFill>
                  <a:srgbClr val="0000FF"/>
                </a:solidFill>
              </a:rPr>
              <a:t>Klebsiella</a:t>
            </a:r>
            <a:r>
              <a:rPr lang="en-US" sz="3200" b="1" dirty="0" smtClean="0">
                <a:ln>
                  <a:solidFill>
                    <a:srgbClr val="C00000"/>
                  </a:solidFill>
                </a:ln>
                <a:solidFill>
                  <a:srgbClr val="0000FF"/>
                </a:solidFill>
              </a:rPr>
              <a:t>, </a:t>
            </a:r>
            <a:r>
              <a:rPr lang="en-US" sz="3200" b="1" dirty="0" err="1" smtClean="0">
                <a:ln>
                  <a:solidFill>
                    <a:srgbClr val="C00000"/>
                  </a:solidFill>
                </a:ln>
                <a:solidFill>
                  <a:srgbClr val="0000FF"/>
                </a:solidFill>
              </a:rPr>
              <a:t>enterococci</a:t>
            </a:r>
            <a:r>
              <a:rPr lang="en-US" sz="3200" b="1" dirty="0" smtClean="0">
                <a:ln>
                  <a:solidFill>
                    <a:srgbClr val="C00000"/>
                  </a:solidFill>
                </a:ln>
                <a:solidFill>
                  <a:srgbClr val="0000FF"/>
                </a:solidFill>
              </a:rPr>
              <a:t>, lactobacilli;</a:t>
            </a:r>
          </a:p>
          <a:p>
            <a:pPr algn="just">
              <a:lnSpc>
                <a:spcPct val="70000"/>
              </a:lnSpc>
              <a:spcBef>
                <a:spcPts val="600"/>
              </a:spcBef>
              <a:defRPr/>
            </a:pPr>
            <a:r>
              <a:rPr lang="en-US" sz="3200" b="1" dirty="0" smtClean="0">
                <a:ln>
                  <a:solidFill>
                    <a:srgbClr val="C00000"/>
                  </a:solidFill>
                </a:ln>
                <a:solidFill>
                  <a:srgbClr val="0000FF"/>
                </a:solidFill>
              </a:rPr>
              <a:t>- in the large intestine, in feces decreases the number or complete disappear of </a:t>
            </a:r>
            <a:r>
              <a:rPr lang="en-US" sz="3200" b="1" dirty="0" err="1" smtClean="0">
                <a:ln>
                  <a:solidFill>
                    <a:srgbClr val="C00000"/>
                  </a:solidFill>
                </a:ln>
                <a:solidFill>
                  <a:srgbClr val="0000FF"/>
                </a:solidFill>
              </a:rPr>
              <a:t>lactoflora</a:t>
            </a:r>
            <a:r>
              <a:rPr lang="en-US" sz="3200" b="1" dirty="0" smtClean="0">
                <a:ln>
                  <a:solidFill>
                    <a:srgbClr val="C00000"/>
                  </a:solidFill>
                </a:ln>
                <a:solidFill>
                  <a:srgbClr val="0000FF"/>
                </a:solidFill>
              </a:rPr>
              <a:t>, </a:t>
            </a:r>
            <a:r>
              <a:rPr lang="en-US" sz="3200" b="1" dirty="0" err="1" smtClean="0">
                <a:ln>
                  <a:solidFill>
                    <a:srgbClr val="C00000"/>
                  </a:solidFill>
                </a:ln>
                <a:solidFill>
                  <a:srgbClr val="0000FF"/>
                </a:solidFill>
              </a:rPr>
              <a:t>bifidobacteria</a:t>
            </a:r>
            <a:r>
              <a:rPr lang="en-US" sz="3200" b="1" dirty="0" smtClean="0">
                <a:ln>
                  <a:solidFill>
                    <a:srgbClr val="C00000"/>
                  </a:solidFill>
                </a:ln>
                <a:solidFill>
                  <a:srgbClr val="0000FF"/>
                </a:solidFill>
              </a:rPr>
              <a:t>; the number of Escherichia, </a:t>
            </a:r>
            <a:r>
              <a:rPr lang="en-US" sz="3200" b="1" dirty="0" err="1" smtClean="0">
                <a:ln>
                  <a:solidFill>
                    <a:srgbClr val="C00000"/>
                  </a:solidFill>
                </a:ln>
                <a:solidFill>
                  <a:srgbClr val="0000FF"/>
                </a:solidFill>
              </a:rPr>
              <a:t>strepto</a:t>
            </a:r>
            <a:r>
              <a:rPr lang="en-US" sz="3200" b="1" dirty="0" smtClean="0">
                <a:ln>
                  <a:solidFill>
                    <a:srgbClr val="C00000"/>
                  </a:solidFill>
                </a:ln>
                <a:solidFill>
                  <a:srgbClr val="0000FF"/>
                </a:solidFill>
              </a:rPr>
              <a:t>- and staphylococcus, yeast fungi, </a:t>
            </a:r>
            <a:r>
              <a:rPr lang="en-US" sz="3200" b="1" dirty="0" err="1" smtClean="0">
                <a:ln>
                  <a:solidFill>
                    <a:srgbClr val="C00000"/>
                  </a:solidFill>
                </a:ln>
                <a:solidFill>
                  <a:srgbClr val="0000FF"/>
                </a:solidFill>
              </a:rPr>
              <a:t>Klebsiella</a:t>
            </a:r>
            <a:r>
              <a:rPr lang="en-US" sz="3200" b="1" dirty="0" smtClean="0">
                <a:ln>
                  <a:solidFill>
                    <a:srgbClr val="C00000"/>
                  </a:solidFill>
                </a:ln>
                <a:solidFill>
                  <a:srgbClr val="0000FF"/>
                </a:solidFill>
              </a:rPr>
              <a:t>, </a:t>
            </a:r>
            <a:r>
              <a:rPr lang="en-US" sz="3200" b="1" dirty="0" err="1" smtClean="0">
                <a:ln>
                  <a:solidFill>
                    <a:srgbClr val="C00000"/>
                  </a:solidFill>
                </a:ln>
                <a:solidFill>
                  <a:srgbClr val="0000FF"/>
                </a:solidFill>
              </a:rPr>
              <a:t>Protea</a:t>
            </a:r>
            <a:r>
              <a:rPr lang="en-US" sz="3200" b="1" dirty="0" smtClean="0">
                <a:ln>
                  <a:solidFill>
                    <a:srgbClr val="C00000"/>
                  </a:solidFill>
                </a:ln>
                <a:solidFill>
                  <a:srgbClr val="0000FF"/>
                </a:solidFill>
              </a:rPr>
              <a:t> increases relatively.</a:t>
            </a:r>
            <a:endParaRPr lang="ru-RU" sz="3200" b="1" dirty="0" smtClean="0">
              <a:ln>
                <a:solidFill>
                  <a:srgbClr val="C00000"/>
                </a:solidFill>
              </a:ln>
              <a:solidFill>
                <a:srgbClr val="0000FF"/>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err="1" smtClean="0">
                <a:ln>
                  <a:solidFill>
                    <a:srgbClr val="993300"/>
                  </a:solidFill>
                </a:ln>
                <a:solidFill>
                  <a:srgbClr val="0000CC"/>
                </a:solidFill>
                <a:latin typeface="Arial" pitchFamily="34" charset="0"/>
              </a:rPr>
              <a:t>Dysbacteriosis</a:t>
            </a:r>
            <a:endParaRPr lang="ru-RU" sz="4000" b="1" dirty="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5214974" cy="4021606"/>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0" lvl="1">
              <a:lnSpc>
                <a:spcPct val="80000"/>
              </a:lnSpc>
            </a:pPr>
            <a:r>
              <a:rPr lang="en-US" sz="3200" b="1" dirty="0" smtClean="0">
                <a:ln>
                  <a:solidFill>
                    <a:srgbClr val="C00000"/>
                  </a:solidFill>
                </a:ln>
                <a:solidFill>
                  <a:srgbClr val="FF0000"/>
                </a:solidFill>
              </a:rPr>
              <a:t>Classification of </a:t>
            </a:r>
            <a:r>
              <a:rPr lang="en-US" sz="3200" b="1" dirty="0" err="1" smtClean="0">
                <a:ln>
                  <a:solidFill>
                    <a:srgbClr val="C00000"/>
                  </a:solidFill>
                </a:ln>
                <a:solidFill>
                  <a:srgbClr val="FF0000"/>
                </a:solidFill>
              </a:rPr>
              <a:t>dysbiosis</a:t>
            </a:r>
            <a:endParaRPr lang="en-US" sz="3200" b="1" dirty="0" smtClean="0">
              <a:ln>
                <a:solidFill>
                  <a:srgbClr val="C00000"/>
                </a:solidFill>
              </a:ln>
              <a:solidFill>
                <a:srgbClr val="FF0000"/>
              </a:solidFill>
            </a:endParaRPr>
          </a:p>
          <a:p>
            <a:pPr marL="0" lvl="1">
              <a:lnSpc>
                <a:spcPct val="80000"/>
              </a:lnSpc>
            </a:pPr>
            <a:endParaRPr lang="en-US" sz="3200" b="1" dirty="0" smtClean="0">
              <a:ln>
                <a:solidFill>
                  <a:srgbClr val="C00000"/>
                </a:solidFill>
              </a:ln>
              <a:solidFill>
                <a:srgbClr val="0000FF"/>
              </a:solidFill>
            </a:endParaRPr>
          </a:p>
          <a:p>
            <a:pPr marL="0" lvl="1">
              <a:lnSpc>
                <a:spcPct val="80000"/>
              </a:lnSpc>
            </a:pPr>
            <a:r>
              <a:rPr lang="en-US" sz="3200" b="1" dirty="0" smtClean="0">
                <a:ln>
                  <a:solidFill>
                    <a:srgbClr val="C00000"/>
                  </a:solidFill>
                </a:ln>
                <a:solidFill>
                  <a:srgbClr val="0000FF"/>
                </a:solidFill>
              </a:rPr>
              <a:t>1. </a:t>
            </a:r>
            <a:r>
              <a:rPr lang="en-US" sz="3200" b="1" dirty="0" err="1" smtClean="0">
                <a:ln>
                  <a:solidFill>
                    <a:srgbClr val="C00000"/>
                  </a:solidFill>
                </a:ln>
                <a:solidFill>
                  <a:srgbClr val="0000FF"/>
                </a:solidFill>
              </a:rPr>
              <a:t>Dysbacteriosis</a:t>
            </a:r>
            <a:r>
              <a:rPr lang="en-US" sz="3200" b="1" dirty="0" smtClean="0">
                <a:ln>
                  <a:solidFill>
                    <a:srgbClr val="C00000"/>
                  </a:solidFill>
                </a:ln>
                <a:solidFill>
                  <a:srgbClr val="0000FF"/>
                </a:solidFill>
              </a:rPr>
              <a:t> can be primary, when the </a:t>
            </a:r>
            <a:r>
              <a:rPr lang="en-US" sz="3200" b="1" dirty="0" err="1" smtClean="0">
                <a:ln>
                  <a:solidFill>
                    <a:srgbClr val="C00000"/>
                  </a:solidFill>
                </a:ln>
                <a:solidFill>
                  <a:srgbClr val="0000FF"/>
                </a:solidFill>
              </a:rPr>
              <a:t>microflora</a:t>
            </a:r>
            <a:r>
              <a:rPr lang="en-US" sz="3200" b="1" dirty="0" smtClean="0">
                <a:ln>
                  <a:solidFill>
                    <a:srgbClr val="C00000"/>
                  </a:solidFill>
                </a:ln>
                <a:solidFill>
                  <a:srgbClr val="0000FF"/>
                </a:solidFill>
              </a:rPr>
              <a:t> first changes, and then the inflammatory process in the mucosa.</a:t>
            </a:r>
          </a:p>
          <a:p>
            <a:pPr marL="0" lvl="1">
              <a:lnSpc>
                <a:spcPct val="80000"/>
              </a:lnSpc>
            </a:pPr>
            <a:r>
              <a:rPr lang="en-US" sz="3200" b="1" dirty="0" smtClean="0">
                <a:ln>
                  <a:solidFill>
                    <a:srgbClr val="C00000"/>
                  </a:solidFill>
                </a:ln>
                <a:solidFill>
                  <a:srgbClr val="0000FF"/>
                </a:solidFill>
              </a:rPr>
              <a:t>2. Secondary </a:t>
            </a:r>
            <a:r>
              <a:rPr lang="en-US" sz="3200" b="1" dirty="0" err="1" smtClean="0">
                <a:ln>
                  <a:solidFill>
                    <a:srgbClr val="C00000"/>
                  </a:solidFill>
                </a:ln>
                <a:solidFill>
                  <a:srgbClr val="0000FF"/>
                </a:solidFill>
              </a:rPr>
              <a:t>dysbacteriosis</a:t>
            </a:r>
            <a:r>
              <a:rPr lang="en-US" sz="3200" b="1" dirty="0" smtClean="0">
                <a:ln>
                  <a:solidFill>
                    <a:srgbClr val="C00000"/>
                  </a:solidFill>
                </a:ln>
                <a:solidFill>
                  <a:srgbClr val="0000FF"/>
                </a:solidFill>
              </a:rPr>
              <a:t> can occur in all diseases of the digestive tract.</a:t>
            </a:r>
            <a:endParaRPr lang="ru-RU" sz="3200" b="1" dirty="0" smtClean="0">
              <a:ln>
                <a:solidFill>
                  <a:srgbClr val="C00000"/>
                </a:solidFill>
              </a:ln>
              <a:solidFill>
                <a:srgbClr val="0000FF"/>
              </a:solidFill>
            </a:endParaRPr>
          </a:p>
        </p:txBody>
      </p:sp>
      <p:pic>
        <p:nvPicPr>
          <p:cNvPr id="1026" name="Picture 2"/>
          <p:cNvPicPr>
            <a:picLocks noChangeAspect="1" noChangeArrowheads="1"/>
          </p:cNvPicPr>
          <p:nvPr/>
        </p:nvPicPr>
        <p:blipFill>
          <a:blip r:embed="rId3"/>
          <a:srcRect/>
          <a:stretch>
            <a:fillRect/>
          </a:stretch>
        </p:blipFill>
        <p:spPr bwMode="auto">
          <a:xfrm>
            <a:off x="5500694" y="714356"/>
            <a:ext cx="3429024" cy="3857652"/>
          </a:xfrm>
          <a:prstGeom prst="rect">
            <a:avLst/>
          </a:prstGeom>
          <a:noFill/>
          <a:ln w="9525">
            <a:noFill/>
            <a:miter lim="800000"/>
            <a:headEnd/>
            <a:tailEnd/>
          </a:ln>
          <a:effectLst/>
          <a:scene3d>
            <a:camera prst="orthographicFront"/>
            <a:lightRig rig="threePt" dir="t"/>
          </a:scene3d>
          <a:sp3d>
            <a:bevelT/>
          </a:sp3d>
        </p:spPr>
      </p:pic>
      <p:sp>
        <p:nvSpPr>
          <p:cNvPr id="9" name="Rectangle 1"/>
          <p:cNvSpPr>
            <a:spLocks noChangeArrowheads="1"/>
          </p:cNvSpPr>
          <p:nvPr/>
        </p:nvSpPr>
        <p:spPr bwMode="auto">
          <a:xfrm>
            <a:off x="214282" y="5648197"/>
            <a:ext cx="8643998" cy="574508"/>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marL="0" lvl="1" algn="ctr"/>
            <a:r>
              <a:rPr lang="en-US" sz="3200" b="1" dirty="0" smtClean="0">
                <a:ln>
                  <a:solidFill>
                    <a:srgbClr val="C00000"/>
                  </a:solidFill>
                </a:ln>
                <a:solidFill>
                  <a:srgbClr val="7030A0"/>
                </a:solidFill>
              </a:rPr>
              <a:t>Often found drug, iatrogenic </a:t>
            </a:r>
            <a:r>
              <a:rPr lang="en-US" sz="3200" b="1" dirty="0" err="1" smtClean="0">
                <a:ln>
                  <a:solidFill>
                    <a:srgbClr val="C00000"/>
                  </a:solidFill>
                </a:ln>
                <a:solidFill>
                  <a:srgbClr val="7030A0"/>
                </a:solidFill>
              </a:rPr>
              <a:t>dysbiosis</a:t>
            </a:r>
            <a:endParaRPr lang="ru-RU" sz="3200" b="1" dirty="0" smtClean="0">
              <a:ln>
                <a:solidFill>
                  <a:srgbClr val="C00000"/>
                </a:solidFill>
              </a:ln>
              <a:solidFill>
                <a:srgbClr val="7030A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err="1" smtClean="0">
                <a:ln>
                  <a:solidFill>
                    <a:srgbClr val="993300"/>
                  </a:solidFill>
                </a:ln>
                <a:solidFill>
                  <a:srgbClr val="0000CC"/>
                </a:solidFill>
                <a:latin typeface="Arial" pitchFamily="34" charset="0"/>
              </a:rPr>
              <a:t>Dysbacteriosis</a:t>
            </a:r>
            <a:endParaRPr lang="ru-RU" sz="4000" b="1" dirty="0">
              <a:ln>
                <a:solidFill>
                  <a:srgbClr val="993300"/>
                </a:solidFill>
              </a:ln>
              <a:solidFill>
                <a:srgbClr val="0000CC"/>
              </a:solidFill>
              <a:latin typeface="Arial" pitchFamily="34" charset="0"/>
            </a:endParaRPr>
          </a:p>
        </p:txBody>
      </p:sp>
      <p:sp>
        <p:nvSpPr>
          <p:cNvPr id="8" name="Прямоугольник 7"/>
          <p:cNvSpPr/>
          <p:nvPr/>
        </p:nvSpPr>
        <p:spPr>
          <a:xfrm>
            <a:off x="214282" y="735745"/>
            <a:ext cx="5643602" cy="5274897"/>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0" lvl="1">
              <a:lnSpc>
                <a:spcPct val="70000"/>
              </a:lnSpc>
            </a:pPr>
            <a:r>
              <a:rPr lang="en-US" sz="3200" b="1" dirty="0" smtClean="0">
                <a:ln>
                  <a:solidFill>
                    <a:srgbClr val="C00000"/>
                  </a:solidFill>
                </a:ln>
                <a:solidFill>
                  <a:srgbClr val="FF0000"/>
                </a:solidFill>
              </a:rPr>
              <a:t>Classification of </a:t>
            </a:r>
            <a:r>
              <a:rPr lang="en-US" sz="3200" b="1" dirty="0" err="1" smtClean="0">
                <a:ln>
                  <a:solidFill>
                    <a:srgbClr val="C00000"/>
                  </a:solidFill>
                </a:ln>
                <a:solidFill>
                  <a:srgbClr val="FF0000"/>
                </a:solidFill>
              </a:rPr>
              <a:t>dysbiosis</a:t>
            </a:r>
            <a:endParaRPr lang="en-US" sz="3200" b="1" dirty="0" smtClean="0">
              <a:ln>
                <a:solidFill>
                  <a:srgbClr val="C00000"/>
                </a:solidFill>
              </a:ln>
              <a:solidFill>
                <a:srgbClr val="FF0000"/>
              </a:solidFill>
            </a:endParaRPr>
          </a:p>
          <a:p>
            <a:pPr marL="0" lvl="1">
              <a:lnSpc>
                <a:spcPct val="70000"/>
              </a:lnSpc>
            </a:pPr>
            <a:r>
              <a:rPr lang="en-US" sz="3200" b="1" dirty="0" smtClean="0">
                <a:ln>
                  <a:solidFill>
                    <a:srgbClr val="C00000"/>
                  </a:solidFill>
                </a:ln>
                <a:solidFill>
                  <a:srgbClr val="C00000"/>
                </a:solidFill>
              </a:rPr>
              <a:t>I degree </a:t>
            </a:r>
            <a:r>
              <a:rPr lang="en-US" sz="3200" b="1" dirty="0" smtClean="0">
                <a:ln>
                  <a:solidFill>
                    <a:srgbClr val="C00000"/>
                  </a:solidFill>
                </a:ln>
                <a:solidFill>
                  <a:srgbClr val="008000"/>
                </a:solidFill>
              </a:rPr>
              <a:t>- the latent phase is manifested only in a decrease by 1-2 orders of the amount of protective lactic acid flora - </a:t>
            </a:r>
            <a:r>
              <a:rPr lang="en-US" sz="3200" b="1" dirty="0" err="1" smtClean="0">
                <a:ln>
                  <a:solidFill>
                    <a:srgbClr val="C00000"/>
                  </a:solidFill>
                </a:ln>
                <a:solidFill>
                  <a:srgbClr val="008000"/>
                </a:solidFill>
              </a:rPr>
              <a:t>bifidobacteria</a:t>
            </a:r>
            <a:r>
              <a:rPr lang="en-US" sz="3200" b="1" dirty="0" smtClean="0">
                <a:ln>
                  <a:solidFill>
                    <a:srgbClr val="C00000"/>
                  </a:solidFill>
                </a:ln>
                <a:solidFill>
                  <a:srgbClr val="008000"/>
                </a:solidFill>
              </a:rPr>
              <a:t>, lactobacilli, and full-bodied E. coli up to 80% of the total.</a:t>
            </a:r>
          </a:p>
          <a:p>
            <a:pPr marL="0" lvl="1">
              <a:lnSpc>
                <a:spcPct val="70000"/>
              </a:lnSpc>
            </a:pPr>
            <a:r>
              <a:rPr lang="en-US" sz="3200" b="1" dirty="0" smtClean="0">
                <a:ln>
                  <a:solidFill>
                    <a:srgbClr val="C00000"/>
                  </a:solidFill>
                </a:ln>
                <a:solidFill>
                  <a:srgbClr val="008000"/>
                </a:solidFill>
              </a:rPr>
              <a:t>In this phase, it is possible to vegetate in the intestine of some representatives of conditionally pathogenic flora in the amount of 103.</a:t>
            </a:r>
          </a:p>
          <a:p>
            <a:pPr marL="0" lvl="1">
              <a:lnSpc>
                <a:spcPct val="70000"/>
              </a:lnSpc>
            </a:pPr>
            <a:r>
              <a:rPr lang="en-US" sz="3200" b="1" dirty="0" smtClean="0">
                <a:ln>
                  <a:solidFill>
                    <a:srgbClr val="C00000"/>
                  </a:solidFill>
                </a:ln>
                <a:solidFill>
                  <a:srgbClr val="008000"/>
                </a:solidFill>
              </a:rPr>
              <a:t>The initial phase does not cause intestinal dysfunction.</a:t>
            </a:r>
            <a:endParaRPr lang="ru-RU" sz="3200" b="1" dirty="0" smtClean="0">
              <a:ln>
                <a:solidFill>
                  <a:srgbClr val="C00000"/>
                </a:solidFill>
              </a:ln>
              <a:solidFill>
                <a:srgbClr val="008000"/>
              </a:solidFill>
            </a:endParaRPr>
          </a:p>
        </p:txBody>
      </p:sp>
      <p:pic>
        <p:nvPicPr>
          <p:cNvPr id="11" name="Picture 2"/>
          <p:cNvPicPr>
            <a:picLocks noChangeAspect="1" noChangeArrowheads="1"/>
          </p:cNvPicPr>
          <p:nvPr/>
        </p:nvPicPr>
        <p:blipFill>
          <a:blip r:embed="rId3"/>
          <a:srcRect/>
          <a:stretch>
            <a:fillRect/>
          </a:stretch>
        </p:blipFill>
        <p:spPr bwMode="auto">
          <a:xfrm>
            <a:off x="5929322" y="714356"/>
            <a:ext cx="3000396" cy="4000528"/>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err="1" smtClean="0">
                <a:ln>
                  <a:solidFill>
                    <a:srgbClr val="993300"/>
                  </a:solidFill>
                </a:ln>
                <a:solidFill>
                  <a:srgbClr val="0000CC"/>
                </a:solidFill>
                <a:latin typeface="Arial" pitchFamily="34" charset="0"/>
              </a:rPr>
              <a:t>Dysbacteriosis</a:t>
            </a:r>
            <a:endParaRPr lang="ru-RU" sz="4000" b="1" dirty="0">
              <a:ln>
                <a:solidFill>
                  <a:srgbClr val="993300"/>
                </a:solidFill>
              </a:ln>
              <a:solidFill>
                <a:srgbClr val="0000CC"/>
              </a:solidFill>
              <a:latin typeface="Arial" pitchFamily="34" charset="0"/>
            </a:endParaRPr>
          </a:p>
        </p:txBody>
      </p:sp>
      <p:sp>
        <p:nvSpPr>
          <p:cNvPr id="8" name="Прямоугольник 7"/>
          <p:cNvSpPr/>
          <p:nvPr/>
        </p:nvSpPr>
        <p:spPr>
          <a:xfrm>
            <a:off x="285720" y="752574"/>
            <a:ext cx="8643998" cy="4914351"/>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0" lvl="1">
              <a:lnSpc>
                <a:spcPct val="70000"/>
              </a:lnSpc>
            </a:pPr>
            <a:r>
              <a:rPr lang="en-US" sz="2800" b="1" dirty="0" smtClean="0">
                <a:ln>
                  <a:solidFill>
                    <a:srgbClr val="C00000"/>
                  </a:solidFill>
                </a:ln>
                <a:solidFill>
                  <a:srgbClr val="FF0000"/>
                </a:solidFill>
                <a:latin typeface="Arial" pitchFamily="34" charset="0"/>
                <a:cs typeface="Arial" pitchFamily="34" charset="0"/>
              </a:rPr>
              <a:t>Classification of </a:t>
            </a:r>
            <a:r>
              <a:rPr lang="en-US" sz="2800" b="1" dirty="0" err="1" smtClean="0">
                <a:ln>
                  <a:solidFill>
                    <a:srgbClr val="C00000"/>
                  </a:solidFill>
                </a:ln>
                <a:solidFill>
                  <a:srgbClr val="FF0000"/>
                </a:solidFill>
                <a:latin typeface="Arial" pitchFamily="34" charset="0"/>
                <a:cs typeface="Arial" pitchFamily="34" charset="0"/>
              </a:rPr>
              <a:t>dysbiosis</a:t>
            </a:r>
            <a:endParaRPr lang="en-US" sz="2800" b="1" dirty="0" smtClean="0">
              <a:ln>
                <a:solidFill>
                  <a:srgbClr val="C00000"/>
                </a:solidFill>
              </a:ln>
              <a:solidFill>
                <a:srgbClr val="FF0000"/>
              </a:solidFill>
              <a:latin typeface="Arial" pitchFamily="34" charset="0"/>
              <a:cs typeface="Arial" pitchFamily="34" charset="0"/>
            </a:endParaRPr>
          </a:p>
          <a:p>
            <a:pPr marL="0" lvl="1">
              <a:lnSpc>
                <a:spcPct val="70000"/>
              </a:lnSpc>
            </a:pPr>
            <a:r>
              <a:rPr lang="en-US" sz="2800" b="1" dirty="0" smtClean="0">
                <a:ln>
                  <a:solidFill>
                    <a:srgbClr val="C00000"/>
                  </a:solidFill>
                </a:ln>
                <a:solidFill>
                  <a:srgbClr val="C00000"/>
                </a:solidFill>
                <a:latin typeface="Arial" pitchFamily="34" charset="0"/>
                <a:cs typeface="Arial" pitchFamily="34" charset="0"/>
              </a:rPr>
              <a:t>II degree </a:t>
            </a:r>
            <a:r>
              <a:rPr lang="en-US" sz="2800" b="1" dirty="0" smtClean="0">
                <a:ln>
                  <a:solidFill>
                    <a:srgbClr val="C00000"/>
                  </a:solidFill>
                </a:ln>
                <a:solidFill>
                  <a:srgbClr val="00B050"/>
                </a:solidFill>
                <a:latin typeface="Arial" pitchFamily="34" charset="0"/>
                <a:cs typeface="Arial" pitchFamily="34" charset="0"/>
              </a:rPr>
              <a:t>- starting phase</a:t>
            </a:r>
          </a:p>
          <a:p>
            <a:pPr marL="0" lvl="1">
              <a:lnSpc>
                <a:spcPct val="70000"/>
              </a:lnSpc>
            </a:pPr>
            <a:r>
              <a:rPr lang="en-US" sz="2800" b="1" dirty="0" smtClean="0">
                <a:ln>
                  <a:solidFill>
                    <a:srgbClr val="C00000"/>
                  </a:solidFill>
                </a:ln>
                <a:solidFill>
                  <a:srgbClr val="00B050"/>
                </a:solidFill>
                <a:latin typeface="Arial" pitchFamily="34" charset="0"/>
                <a:cs typeface="Arial" pitchFamily="34" charset="0"/>
              </a:rPr>
              <a:t>Characterized by a marked deficit of </a:t>
            </a:r>
            <a:r>
              <a:rPr lang="en-US" sz="2800" b="1" dirty="0" err="1" smtClean="0">
                <a:ln>
                  <a:solidFill>
                    <a:srgbClr val="C00000"/>
                  </a:solidFill>
                </a:ln>
                <a:solidFill>
                  <a:srgbClr val="00B050"/>
                </a:solidFill>
                <a:latin typeface="Arial" pitchFamily="34" charset="0"/>
                <a:cs typeface="Arial" pitchFamily="34" charset="0"/>
              </a:rPr>
              <a:t>bifidobacteria</a:t>
            </a:r>
            <a:r>
              <a:rPr lang="en-US" sz="2800" b="1" dirty="0" smtClean="0">
                <a:ln>
                  <a:solidFill>
                    <a:srgbClr val="C00000"/>
                  </a:solidFill>
                </a:ln>
                <a:solidFill>
                  <a:srgbClr val="00B050"/>
                </a:solidFill>
                <a:latin typeface="Arial" pitchFamily="34" charset="0"/>
                <a:cs typeface="Arial" pitchFamily="34" charset="0"/>
              </a:rPr>
              <a:t> against a background of a normal or reduced number of lactobacilli</a:t>
            </a:r>
          </a:p>
          <a:p>
            <a:pPr marL="0" lvl="1">
              <a:lnSpc>
                <a:spcPct val="70000"/>
              </a:lnSpc>
            </a:pPr>
            <a:r>
              <a:rPr lang="en-US" sz="2800" b="1" dirty="0" smtClean="0">
                <a:ln>
                  <a:solidFill>
                    <a:srgbClr val="C00000"/>
                  </a:solidFill>
                </a:ln>
                <a:solidFill>
                  <a:srgbClr val="00B050"/>
                </a:solidFill>
                <a:latin typeface="Arial" pitchFamily="34" charset="0"/>
                <a:cs typeface="Arial" pitchFamily="34" charset="0"/>
              </a:rPr>
              <a:t>or their reduced acid-forming activity,</a:t>
            </a:r>
          </a:p>
          <a:p>
            <a:pPr marL="0" lvl="1">
              <a:lnSpc>
                <a:spcPct val="70000"/>
              </a:lnSpc>
            </a:pPr>
            <a:r>
              <a:rPr lang="en-US" sz="2800" b="1" dirty="0" smtClean="0">
                <a:ln>
                  <a:solidFill>
                    <a:srgbClr val="C00000"/>
                  </a:solidFill>
                </a:ln>
                <a:solidFill>
                  <a:srgbClr val="00B050"/>
                </a:solidFill>
                <a:latin typeface="Arial" pitchFamily="34" charset="0"/>
                <a:cs typeface="Arial" pitchFamily="34" charset="0"/>
              </a:rPr>
              <a:t>imbalance in the number and quality of E. coli.</a:t>
            </a:r>
          </a:p>
          <a:p>
            <a:pPr marL="0" lvl="1">
              <a:lnSpc>
                <a:spcPct val="70000"/>
              </a:lnSpc>
            </a:pPr>
            <a:r>
              <a:rPr lang="en-US" sz="2800" b="1" dirty="0" smtClean="0">
                <a:ln>
                  <a:solidFill>
                    <a:srgbClr val="C00000"/>
                  </a:solidFill>
                </a:ln>
                <a:solidFill>
                  <a:srgbClr val="00B050"/>
                </a:solidFill>
                <a:latin typeface="Arial" pitchFamily="34" charset="0"/>
                <a:cs typeface="Arial" pitchFamily="34" charset="0"/>
              </a:rPr>
              <a:t>At the same time, the number of full-fledged Escherichia decreases.</a:t>
            </a:r>
          </a:p>
          <a:p>
            <a:pPr marL="0" lvl="1">
              <a:lnSpc>
                <a:spcPct val="70000"/>
              </a:lnSpc>
            </a:pPr>
            <a:r>
              <a:rPr lang="en-US" sz="2800" b="1" dirty="0" smtClean="0">
                <a:ln>
                  <a:solidFill>
                    <a:srgbClr val="C00000"/>
                  </a:solidFill>
                </a:ln>
                <a:solidFill>
                  <a:srgbClr val="00B050"/>
                </a:solidFill>
                <a:latin typeface="Arial" pitchFamily="34" charset="0"/>
                <a:cs typeface="Arial" pitchFamily="34" charset="0"/>
              </a:rPr>
              <a:t>Against the backdrop of a deficit of protective components of the intestinal </a:t>
            </a:r>
            <a:r>
              <a:rPr lang="en-US" sz="2800" b="1" dirty="0" err="1" smtClean="0">
                <a:ln>
                  <a:solidFill>
                    <a:srgbClr val="C00000"/>
                  </a:solidFill>
                </a:ln>
                <a:solidFill>
                  <a:srgbClr val="00B050"/>
                </a:solidFill>
                <a:latin typeface="Arial" pitchFamily="34" charset="0"/>
                <a:cs typeface="Arial" pitchFamily="34" charset="0"/>
              </a:rPr>
              <a:t>microbiocenosis</a:t>
            </a:r>
            <a:r>
              <a:rPr lang="en-US" sz="2800" b="1" dirty="0" smtClean="0">
                <a:ln>
                  <a:solidFill>
                    <a:srgbClr val="C00000"/>
                  </a:solidFill>
                </a:ln>
                <a:solidFill>
                  <a:srgbClr val="00B050"/>
                </a:solidFill>
                <a:latin typeface="Arial" pitchFamily="34" charset="0"/>
                <a:cs typeface="Arial" pitchFamily="34" charset="0"/>
              </a:rPr>
              <a:t>, the multiplication of either the </a:t>
            </a:r>
            <a:r>
              <a:rPr lang="en-US" sz="2800" b="1" dirty="0" err="1" smtClean="0">
                <a:ln>
                  <a:solidFill>
                    <a:srgbClr val="C00000"/>
                  </a:solidFill>
                </a:ln>
                <a:solidFill>
                  <a:srgbClr val="00B050"/>
                </a:solidFill>
                <a:latin typeface="Arial" pitchFamily="34" charset="0"/>
                <a:cs typeface="Arial" pitchFamily="34" charset="0"/>
              </a:rPr>
              <a:t>proteas</a:t>
            </a:r>
            <a:r>
              <a:rPr lang="en-US" sz="2800" b="1" dirty="0" smtClean="0">
                <a:ln>
                  <a:solidFill>
                    <a:srgbClr val="C00000"/>
                  </a:solidFill>
                </a:ln>
                <a:solidFill>
                  <a:srgbClr val="00B050"/>
                </a:solidFill>
                <a:latin typeface="Arial" pitchFamily="34" charset="0"/>
                <a:cs typeface="Arial" pitchFamily="34" charset="0"/>
              </a:rPr>
              <a:t> up to 105 and higher than CFU / g or the fungi of the genus Candida occurs.</a:t>
            </a:r>
          </a:p>
          <a:p>
            <a:pPr marL="0" lvl="1">
              <a:lnSpc>
                <a:spcPct val="70000"/>
              </a:lnSpc>
            </a:pPr>
            <a:r>
              <a:rPr lang="en-US" sz="2800" b="1" dirty="0" smtClean="0">
                <a:ln>
                  <a:solidFill>
                    <a:srgbClr val="C00000"/>
                  </a:solidFill>
                </a:ln>
                <a:solidFill>
                  <a:srgbClr val="00B050"/>
                </a:solidFill>
                <a:latin typeface="Arial" pitchFamily="34" charset="0"/>
                <a:cs typeface="Arial" pitchFamily="34" charset="0"/>
              </a:rPr>
              <a:t>Functional digestive disorders are expressed indistinctly.</a:t>
            </a:r>
            <a:endParaRPr lang="ru-RU" sz="2800" b="1" dirty="0" smtClean="0">
              <a:ln>
                <a:solidFill>
                  <a:srgbClr val="C00000"/>
                </a:solidFill>
              </a:ln>
              <a:solidFill>
                <a:srgbClr val="00B050"/>
              </a:solidFill>
              <a:latin typeface="Arial" pitchFamily="34" charset="0"/>
              <a:cs typeface="Arial"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err="1" smtClean="0">
                <a:ln>
                  <a:solidFill>
                    <a:srgbClr val="993300"/>
                  </a:solidFill>
                </a:ln>
                <a:solidFill>
                  <a:srgbClr val="0000CC"/>
                </a:solidFill>
                <a:latin typeface="Arial" pitchFamily="34" charset="0"/>
              </a:rPr>
              <a:t>Dysbacteriosis</a:t>
            </a:r>
            <a:endParaRPr lang="ru-RU" sz="4000" b="1" dirty="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8715436" cy="551759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0" lvl="1">
              <a:lnSpc>
                <a:spcPct val="70000"/>
              </a:lnSpc>
            </a:pPr>
            <a:r>
              <a:rPr lang="en-US" sz="2800" b="1" dirty="0" smtClean="0">
                <a:ln>
                  <a:solidFill>
                    <a:srgbClr val="C00000"/>
                  </a:solidFill>
                </a:ln>
                <a:solidFill>
                  <a:srgbClr val="FF0000"/>
                </a:solidFill>
                <a:latin typeface="Arial" pitchFamily="34" charset="0"/>
                <a:cs typeface="Arial" pitchFamily="34" charset="0"/>
              </a:rPr>
              <a:t>Classification of </a:t>
            </a:r>
            <a:r>
              <a:rPr lang="en-US" sz="2800" b="1" dirty="0" err="1" smtClean="0">
                <a:ln>
                  <a:solidFill>
                    <a:srgbClr val="C00000"/>
                  </a:solidFill>
                </a:ln>
                <a:solidFill>
                  <a:srgbClr val="FF0000"/>
                </a:solidFill>
                <a:latin typeface="Arial" pitchFamily="34" charset="0"/>
                <a:cs typeface="Arial" pitchFamily="34" charset="0"/>
              </a:rPr>
              <a:t>dysbiosis</a:t>
            </a:r>
            <a:endParaRPr lang="en-US" sz="2800" b="1" dirty="0" smtClean="0">
              <a:ln>
                <a:solidFill>
                  <a:srgbClr val="C00000"/>
                </a:solidFill>
              </a:ln>
              <a:solidFill>
                <a:srgbClr val="FF0000"/>
              </a:solidFill>
              <a:latin typeface="Arial" pitchFamily="34" charset="0"/>
              <a:cs typeface="Arial" pitchFamily="34" charset="0"/>
            </a:endParaRPr>
          </a:p>
          <a:p>
            <a:pPr marL="0" lvl="1">
              <a:lnSpc>
                <a:spcPct val="70000"/>
              </a:lnSpc>
            </a:pPr>
            <a:r>
              <a:rPr lang="en-US" sz="2800" b="1" dirty="0" smtClean="0">
                <a:ln>
                  <a:solidFill>
                    <a:srgbClr val="C00000"/>
                  </a:solidFill>
                </a:ln>
                <a:solidFill>
                  <a:srgbClr val="C00000"/>
                </a:solidFill>
                <a:latin typeface="Arial" pitchFamily="34" charset="0"/>
                <a:cs typeface="Arial" pitchFamily="34" charset="0"/>
              </a:rPr>
              <a:t>At the third degree of severity (phase of aggression) </a:t>
            </a:r>
            <a:r>
              <a:rPr lang="en-US" sz="2800" b="1" dirty="0" err="1" smtClean="0">
                <a:ln>
                  <a:solidFill>
                    <a:srgbClr val="C00000"/>
                  </a:solidFill>
                </a:ln>
                <a:solidFill>
                  <a:srgbClr val="C00000"/>
                </a:solidFill>
                <a:latin typeface="Arial" pitchFamily="34" charset="0"/>
                <a:cs typeface="Arial" pitchFamily="34" charset="0"/>
              </a:rPr>
              <a:t>dysbiosis</a:t>
            </a:r>
            <a:endParaRPr lang="en-US" sz="2800" b="1" dirty="0" smtClean="0">
              <a:ln>
                <a:solidFill>
                  <a:srgbClr val="C00000"/>
                </a:solidFill>
              </a:ln>
              <a:solidFill>
                <a:srgbClr val="C00000"/>
              </a:solidFill>
              <a:latin typeface="Arial" pitchFamily="34" charset="0"/>
              <a:cs typeface="Arial" pitchFamily="34" charset="0"/>
            </a:endParaRPr>
          </a:p>
          <a:p>
            <a:pPr marL="0" lvl="1">
              <a:lnSpc>
                <a:spcPct val="70000"/>
              </a:lnSpc>
            </a:pPr>
            <a:r>
              <a:rPr lang="en-US" sz="2800" b="1" dirty="0" smtClean="0">
                <a:ln>
                  <a:solidFill>
                    <a:srgbClr val="C00000"/>
                  </a:solidFill>
                </a:ln>
                <a:solidFill>
                  <a:srgbClr val="008000"/>
                </a:solidFill>
                <a:latin typeface="Arial" pitchFamily="34" charset="0"/>
                <a:cs typeface="Arial" pitchFamily="34" charset="0"/>
              </a:rPr>
              <a:t>there is a significant suppression of the anaerobic microbial component, primarily </a:t>
            </a:r>
            <a:r>
              <a:rPr lang="en-US" sz="2800" b="1" dirty="0" err="1" smtClean="0">
                <a:ln>
                  <a:solidFill>
                    <a:srgbClr val="C00000"/>
                  </a:solidFill>
                </a:ln>
                <a:solidFill>
                  <a:srgbClr val="008000"/>
                </a:solidFill>
                <a:latin typeface="Arial" pitchFamily="34" charset="0"/>
                <a:cs typeface="Arial" pitchFamily="34" charset="0"/>
              </a:rPr>
              <a:t>bifidobacteria</a:t>
            </a:r>
            <a:r>
              <a:rPr lang="en-US" sz="2800" b="1" dirty="0" smtClean="0">
                <a:ln>
                  <a:solidFill>
                    <a:srgbClr val="C00000"/>
                  </a:solidFill>
                </a:ln>
                <a:solidFill>
                  <a:srgbClr val="008000"/>
                </a:solidFill>
                <a:latin typeface="Arial" pitchFamily="34" charset="0"/>
                <a:cs typeface="Arial" pitchFamily="34" charset="0"/>
              </a:rPr>
              <a:t> (105.6) and lactobacilli.</a:t>
            </a:r>
          </a:p>
          <a:p>
            <a:pPr marL="0" lvl="1">
              <a:lnSpc>
                <a:spcPct val="70000"/>
              </a:lnSpc>
            </a:pPr>
            <a:r>
              <a:rPr lang="en-US" sz="2800" b="1" dirty="0" smtClean="0">
                <a:ln>
                  <a:solidFill>
                    <a:srgbClr val="C00000"/>
                  </a:solidFill>
                </a:ln>
                <a:solidFill>
                  <a:srgbClr val="008000"/>
                </a:solidFill>
                <a:latin typeface="Arial" pitchFamily="34" charset="0"/>
                <a:cs typeface="Arial" pitchFamily="34" charset="0"/>
              </a:rPr>
              <a:t>This is accompanied by excessive multiplication of different kinds of conditionally pathogenic microorganisms and pathogenic gas-forming </a:t>
            </a:r>
            <a:r>
              <a:rPr lang="en-US" sz="2800" b="1" dirty="0" err="1" smtClean="0">
                <a:ln>
                  <a:solidFill>
                    <a:srgbClr val="C00000"/>
                  </a:solidFill>
                </a:ln>
                <a:solidFill>
                  <a:srgbClr val="008000"/>
                </a:solidFill>
                <a:latin typeface="Arial" pitchFamily="34" charset="0"/>
                <a:cs typeface="Arial" pitchFamily="34" charset="0"/>
              </a:rPr>
              <a:t>microflora</a:t>
            </a:r>
            <a:r>
              <a:rPr lang="en-US" sz="2800" b="1" dirty="0" smtClean="0">
                <a:ln>
                  <a:solidFill>
                    <a:srgbClr val="C00000"/>
                  </a:solidFill>
                </a:ln>
                <a:solidFill>
                  <a:srgbClr val="008000"/>
                </a:solidFill>
                <a:latin typeface="Arial" pitchFamily="34" charset="0"/>
                <a:cs typeface="Arial" pitchFamily="34" charset="0"/>
              </a:rPr>
              <a:t>,</a:t>
            </a:r>
          </a:p>
          <a:p>
            <a:pPr marL="0" lvl="1">
              <a:lnSpc>
                <a:spcPct val="70000"/>
              </a:lnSpc>
            </a:pPr>
            <a:r>
              <a:rPr lang="en-US" sz="2800" b="1" dirty="0" smtClean="0">
                <a:ln>
                  <a:solidFill>
                    <a:srgbClr val="C00000"/>
                  </a:solidFill>
                </a:ln>
                <a:solidFill>
                  <a:srgbClr val="008000"/>
                </a:solidFill>
                <a:latin typeface="Arial" pitchFamily="34" charset="0"/>
                <a:cs typeface="Arial" pitchFamily="34" charset="0"/>
              </a:rPr>
              <a:t>a decrease in the number of full-fledged Escherichia,</a:t>
            </a:r>
          </a:p>
          <a:p>
            <a:pPr marL="0" lvl="1">
              <a:lnSpc>
                <a:spcPct val="70000"/>
              </a:lnSpc>
            </a:pPr>
            <a:r>
              <a:rPr lang="en-US" sz="2800" b="1" dirty="0" smtClean="0">
                <a:ln>
                  <a:solidFill>
                    <a:srgbClr val="C00000"/>
                  </a:solidFill>
                </a:ln>
                <a:solidFill>
                  <a:srgbClr val="008000"/>
                </a:solidFill>
                <a:latin typeface="Arial" pitchFamily="34" charset="0"/>
                <a:cs typeface="Arial" pitchFamily="34" charset="0"/>
              </a:rPr>
              <a:t>proliferation of proteases, Staphylococcus </a:t>
            </a:r>
            <a:r>
              <a:rPr lang="en-US" sz="2800" b="1" dirty="0" err="1" smtClean="0">
                <a:ln>
                  <a:solidFill>
                    <a:srgbClr val="C00000"/>
                  </a:solidFill>
                </a:ln>
                <a:solidFill>
                  <a:srgbClr val="008000"/>
                </a:solidFill>
                <a:latin typeface="Arial" pitchFamily="34" charset="0"/>
                <a:cs typeface="Arial" pitchFamily="34" charset="0"/>
              </a:rPr>
              <a:t>aureus</a:t>
            </a:r>
            <a:r>
              <a:rPr lang="en-US" sz="2800" b="1" dirty="0" smtClean="0">
                <a:ln>
                  <a:solidFill>
                    <a:srgbClr val="C00000"/>
                  </a:solidFill>
                </a:ln>
                <a:solidFill>
                  <a:srgbClr val="008000"/>
                </a:solidFill>
                <a:latin typeface="Arial" pitchFamily="34" charset="0"/>
                <a:cs typeface="Arial" pitchFamily="34" charset="0"/>
              </a:rPr>
              <a:t>.</a:t>
            </a:r>
          </a:p>
          <a:p>
            <a:pPr marL="0" lvl="1">
              <a:lnSpc>
                <a:spcPct val="70000"/>
              </a:lnSpc>
            </a:pPr>
            <a:r>
              <a:rPr lang="en-US" sz="2800" b="1" dirty="0" smtClean="0">
                <a:ln>
                  <a:solidFill>
                    <a:srgbClr val="C00000"/>
                  </a:solidFill>
                </a:ln>
                <a:solidFill>
                  <a:srgbClr val="008000"/>
                </a:solidFill>
                <a:latin typeface="Arial" pitchFamily="34" charset="0"/>
                <a:cs typeface="Arial" pitchFamily="34" charset="0"/>
              </a:rPr>
              <a:t>Such advanced forms of </a:t>
            </a:r>
            <a:r>
              <a:rPr lang="en-US" sz="2800" b="1" dirty="0" err="1" smtClean="0">
                <a:ln>
                  <a:solidFill>
                    <a:srgbClr val="C00000"/>
                  </a:solidFill>
                </a:ln>
                <a:solidFill>
                  <a:srgbClr val="008000"/>
                </a:solidFill>
                <a:latin typeface="Arial" pitchFamily="34" charset="0"/>
                <a:cs typeface="Arial" pitchFamily="34" charset="0"/>
              </a:rPr>
              <a:t>dysbiosis</a:t>
            </a:r>
            <a:r>
              <a:rPr lang="en-US" sz="2800" b="1" dirty="0" smtClean="0">
                <a:ln>
                  <a:solidFill>
                    <a:srgbClr val="C00000"/>
                  </a:solidFill>
                </a:ln>
                <a:solidFill>
                  <a:srgbClr val="008000"/>
                </a:solidFill>
                <a:latin typeface="Arial" pitchFamily="34" charset="0"/>
                <a:cs typeface="Arial" pitchFamily="34" charset="0"/>
              </a:rPr>
              <a:t> characterize the clinical symptoms of intestinal dyspepsia: decreased appetite, constipation, diarrhea, flatulence, and pain.</a:t>
            </a:r>
            <a:endParaRPr lang="ru-RU" sz="2800" b="1" dirty="0" smtClean="0">
              <a:ln>
                <a:solidFill>
                  <a:srgbClr val="C00000"/>
                </a:solidFill>
              </a:ln>
              <a:solidFill>
                <a:srgbClr val="008000"/>
              </a:solidFill>
              <a:latin typeface="Arial" pitchFamily="34" charset="0"/>
              <a:cs typeface="Arial"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err="1" smtClean="0">
                <a:ln>
                  <a:solidFill>
                    <a:srgbClr val="993300"/>
                  </a:solidFill>
                </a:ln>
                <a:solidFill>
                  <a:srgbClr val="0000CC"/>
                </a:solidFill>
                <a:latin typeface="Arial" pitchFamily="34" charset="0"/>
              </a:rPr>
              <a:t>Dysbacteriosis</a:t>
            </a:r>
            <a:endParaRPr lang="ru-RU" sz="4000" b="1" dirty="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6643734" cy="594937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0" lvl="1">
              <a:lnSpc>
                <a:spcPct val="70000"/>
              </a:lnSpc>
            </a:pPr>
            <a:r>
              <a:rPr lang="en-US" sz="3200" b="1" dirty="0" smtClean="0">
                <a:ln>
                  <a:solidFill>
                    <a:srgbClr val="C00000"/>
                  </a:solidFill>
                </a:ln>
                <a:solidFill>
                  <a:srgbClr val="FF0000"/>
                </a:solidFill>
                <a:latin typeface="Arial" pitchFamily="34" charset="0"/>
                <a:cs typeface="Arial" pitchFamily="34" charset="0"/>
              </a:rPr>
              <a:t>Classification of </a:t>
            </a:r>
            <a:r>
              <a:rPr lang="en-US" sz="3200" b="1" dirty="0" err="1" smtClean="0">
                <a:ln>
                  <a:solidFill>
                    <a:srgbClr val="C00000"/>
                  </a:solidFill>
                </a:ln>
                <a:solidFill>
                  <a:srgbClr val="FF0000"/>
                </a:solidFill>
                <a:latin typeface="Arial" pitchFamily="34" charset="0"/>
                <a:cs typeface="Arial" pitchFamily="34" charset="0"/>
              </a:rPr>
              <a:t>dysbiosis</a:t>
            </a:r>
            <a:endParaRPr lang="en-US" sz="3200" b="1" dirty="0" smtClean="0">
              <a:ln>
                <a:solidFill>
                  <a:srgbClr val="C00000"/>
                </a:solidFill>
              </a:ln>
              <a:solidFill>
                <a:srgbClr val="FF0000"/>
              </a:solidFill>
              <a:latin typeface="Arial" pitchFamily="34" charset="0"/>
              <a:cs typeface="Arial" pitchFamily="34" charset="0"/>
            </a:endParaRPr>
          </a:p>
          <a:p>
            <a:pPr marL="0" lvl="1">
              <a:lnSpc>
                <a:spcPct val="70000"/>
              </a:lnSpc>
            </a:pPr>
            <a:r>
              <a:rPr lang="en-US" sz="3200" b="1" dirty="0" smtClean="0">
                <a:ln>
                  <a:solidFill>
                    <a:srgbClr val="C00000"/>
                  </a:solidFill>
                </a:ln>
                <a:solidFill>
                  <a:srgbClr val="C00000"/>
                </a:solidFill>
                <a:latin typeface="Arial" pitchFamily="34" charset="0"/>
                <a:cs typeface="Arial" pitchFamily="34" charset="0"/>
              </a:rPr>
              <a:t>IV degree of </a:t>
            </a:r>
            <a:r>
              <a:rPr lang="en-US" sz="3200" b="1" dirty="0" err="1" smtClean="0">
                <a:ln>
                  <a:solidFill>
                    <a:srgbClr val="C00000"/>
                  </a:solidFill>
                </a:ln>
                <a:solidFill>
                  <a:srgbClr val="C00000"/>
                </a:solidFill>
                <a:latin typeface="Arial" pitchFamily="34" charset="0"/>
                <a:cs typeface="Arial" pitchFamily="34" charset="0"/>
              </a:rPr>
              <a:t>dysbiosis</a:t>
            </a:r>
            <a:r>
              <a:rPr lang="en-US" sz="3200" b="1" dirty="0" smtClean="0">
                <a:ln>
                  <a:solidFill>
                    <a:srgbClr val="C00000"/>
                  </a:solidFill>
                </a:ln>
                <a:solidFill>
                  <a:srgbClr val="C00000"/>
                </a:solidFill>
                <a:latin typeface="Arial" pitchFamily="34" charset="0"/>
                <a:cs typeface="Arial" pitchFamily="34" charset="0"/>
              </a:rPr>
              <a:t> (phase associated </a:t>
            </a:r>
            <a:r>
              <a:rPr lang="en-US" sz="3200" b="1" dirty="0" err="1" smtClean="0">
                <a:ln>
                  <a:solidFill>
                    <a:srgbClr val="C00000"/>
                  </a:solidFill>
                </a:ln>
                <a:solidFill>
                  <a:srgbClr val="C00000"/>
                </a:solidFill>
                <a:latin typeface="Arial" pitchFamily="34" charset="0"/>
                <a:cs typeface="Arial" pitchFamily="34" charset="0"/>
              </a:rPr>
              <a:t>dysbiosis</a:t>
            </a:r>
            <a:r>
              <a:rPr lang="en-US" sz="3200" b="1" dirty="0" smtClean="0">
                <a:ln>
                  <a:solidFill>
                    <a:srgbClr val="C00000"/>
                  </a:solidFill>
                </a:ln>
                <a:solidFill>
                  <a:srgbClr val="C00000"/>
                </a:solidFill>
                <a:latin typeface="Arial" pitchFamily="34" charset="0"/>
                <a:cs typeface="Arial" pitchFamily="34" charset="0"/>
              </a:rPr>
              <a:t>)</a:t>
            </a:r>
            <a:r>
              <a:rPr lang="en-US" sz="3200" b="1" dirty="0" smtClean="0">
                <a:ln>
                  <a:solidFill>
                    <a:srgbClr val="C00000"/>
                  </a:solidFill>
                </a:ln>
                <a:solidFill>
                  <a:srgbClr val="0000FF"/>
                </a:solidFill>
                <a:latin typeface="Arial" pitchFamily="34" charset="0"/>
                <a:cs typeface="Arial" pitchFamily="34" charset="0"/>
              </a:rPr>
              <a:t> - with the absence of </a:t>
            </a:r>
            <a:r>
              <a:rPr lang="en-US" sz="3200" b="1" dirty="0" err="1" smtClean="0">
                <a:ln>
                  <a:solidFill>
                    <a:srgbClr val="C00000"/>
                  </a:solidFill>
                </a:ln>
                <a:solidFill>
                  <a:srgbClr val="0000FF"/>
                </a:solidFill>
                <a:latin typeface="Arial" pitchFamily="34" charset="0"/>
                <a:cs typeface="Arial" pitchFamily="34" charset="0"/>
              </a:rPr>
              <a:t>bifidobacteria</a:t>
            </a:r>
            <a:r>
              <a:rPr lang="en-US" sz="3200" b="1" dirty="0" smtClean="0">
                <a:ln>
                  <a:solidFill>
                    <a:srgbClr val="C00000"/>
                  </a:solidFill>
                </a:ln>
                <a:solidFill>
                  <a:srgbClr val="0000FF"/>
                </a:solidFill>
                <a:latin typeface="Arial" pitchFamily="34" charset="0"/>
                <a:cs typeface="Arial" pitchFamily="34" charset="0"/>
              </a:rPr>
              <a:t>.</a:t>
            </a:r>
          </a:p>
          <a:p>
            <a:pPr marL="0" lvl="1">
              <a:lnSpc>
                <a:spcPct val="70000"/>
              </a:lnSpc>
            </a:pPr>
            <a:r>
              <a:rPr lang="en-US" sz="3200" b="1" dirty="0" smtClean="0">
                <a:ln>
                  <a:solidFill>
                    <a:srgbClr val="C00000"/>
                  </a:solidFill>
                </a:ln>
                <a:solidFill>
                  <a:srgbClr val="0000FF"/>
                </a:solidFill>
                <a:latin typeface="Arial" pitchFamily="34" charset="0"/>
                <a:cs typeface="Arial" pitchFamily="34" charset="0"/>
              </a:rPr>
              <a:t>It occurs with prolonged intake of antibiotics against the background of </a:t>
            </a:r>
            <a:r>
              <a:rPr lang="en-US" sz="3200" b="1" dirty="0" err="1" smtClean="0">
                <a:ln>
                  <a:solidFill>
                    <a:srgbClr val="C00000"/>
                  </a:solidFill>
                </a:ln>
                <a:solidFill>
                  <a:srgbClr val="0000FF"/>
                </a:solidFill>
                <a:latin typeface="Arial" pitchFamily="34" charset="0"/>
                <a:cs typeface="Arial" pitchFamily="34" charset="0"/>
              </a:rPr>
              <a:t>cytostatics</a:t>
            </a:r>
            <a:r>
              <a:rPr lang="en-US" sz="3200" b="1" dirty="0" smtClean="0">
                <a:ln>
                  <a:solidFill>
                    <a:srgbClr val="C00000"/>
                  </a:solidFill>
                </a:ln>
                <a:solidFill>
                  <a:srgbClr val="0000FF"/>
                </a:solidFill>
                <a:latin typeface="Arial" pitchFamily="34" charset="0"/>
                <a:cs typeface="Arial" pitchFamily="34" charset="0"/>
              </a:rPr>
              <a:t> or hormonal therapy, x-ray irradiation of the abdominal cavity organs, small pelvis with cancer, or chemotherapeutic treatment of patients with this profile.</a:t>
            </a:r>
          </a:p>
          <a:p>
            <a:pPr marL="0" lvl="1">
              <a:lnSpc>
                <a:spcPct val="70000"/>
              </a:lnSpc>
            </a:pPr>
            <a:r>
              <a:rPr lang="en-US" sz="3200" b="1" dirty="0" smtClean="0">
                <a:ln>
                  <a:solidFill>
                    <a:srgbClr val="C00000"/>
                  </a:solidFill>
                </a:ln>
                <a:solidFill>
                  <a:srgbClr val="0000FF"/>
                </a:solidFill>
                <a:latin typeface="Arial" pitchFamily="34" charset="0"/>
                <a:cs typeface="Arial" pitchFamily="34" charset="0"/>
              </a:rPr>
              <a:t>This phase is accompanied by functional disorders of the digestive system and nutritional status disorders.</a:t>
            </a:r>
            <a:endParaRPr lang="ru-RU" sz="3200" b="1" dirty="0" smtClean="0">
              <a:ln>
                <a:solidFill>
                  <a:srgbClr val="C00000"/>
                </a:solidFill>
              </a:ln>
              <a:solidFill>
                <a:srgbClr val="0000FF"/>
              </a:solidFill>
              <a:latin typeface="Arial" pitchFamily="34" charset="0"/>
              <a:cs typeface="Arial" pitchFamily="34" charset="0"/>
            </a:endParaRPr>
          </a:p>
        </p:txBody>
      </p:sp>
      <p:pic>
        <p:nvPicPr>
          <p:cNvPr id="4098" name="Picture 2"/>
          <p:cNvPicPr>
            <a:picLocks noChangeAspect="1" noChangeArrowheads="1"/>
          </p:cNvPicPr>
          <p:nvPr/>
        </p:nvPicPr>
        <p:blipFill>
          <a:blip r:embed="rId3"/>
          <a:srcRect/>
          <a:stretch>
            <a:fillRect/>
          </a:stretch>
        </p:blipFill>
        <p:spPr bwMode="auto">
          <a:xfrm>
            <a:off x="6886601" y="714366"/>
            <a:ext cx="2043117" cy="1928816"/>
          </a:xfrm>
          <a:prstGeom prst="rect">
            <a:avLst/>
          </a:prstGeom>
          <a:noFill/>
          <a:ln w="28575">
            <a:solidFill>
              <a:srgbClr val="0000FF"/>
            </a:solidFill>
            <a:miter lim="800000"/>
            <a:headEnd/>
            <a:tailEnd/>
          </a:ln>
          <a:effectLst/>
          <a:scene3d>
            <a:camera prst="orthographicFront"/>
            <a:lightRig rig="threePt" dir="t"/>
          </a:scene3d>
          <a:sp3d>
            <a:bevelT/>
          </a:sp3d>
        </p:spPr>
      </p:pic>
      <p:pic>
        <p:nvPicPr>
          <p:cNvPr id="4099" name="Picture 3"/>
          <p:cNvPicPr>
            <a:picLocks noChangeAspect="1" noChangeArrowheads="1"/>
          </p:cNvPicPr>
          <p:nvPr/>
        </p:nvPicPr>
        <p:blipFill>
          <a:blip r:embed="rId4"/>
          <a:srcRect/>
          <a:stretch>
            <a:fillRect/>
          </a:stretch>
        </p:blipFill>
        <p:spPr bwMode="auto">
          <a:xfrm>
            <a:off x="6929454" y="2643182"/>
            <a:ext cx="2000264" cy="1857388"/>
          </a:xfrm>
          <a:prstGeom prst="rect">
            <a:avLst/>
          </a:prstGeom>
          <a:noFill/>
          <a:ln w="28575">
            <a:solidFill>
              <a:srgbClr val="0000FF"/>
            </a:solidFill>
            <a:miter lim="800000"/>
            <a:headEnd/>
            <a:tailEnd/>
          </a:ln>
          <a:effectLst/>
          <a:scene3d>
            <a:camera prst="orthographicFront"/>
            <a:lightRig rig="threePt" dir="t"/>
          </a:scene3d>
          <a:sp3d>
            <a:bevelT/>
          </a:sp3d>
        </p:spPr>
      </p:pic>
      <p:pic>
        <p:nvPicPr>
          <p:cNvPr id="4100" name="Picture 4"/>
          <p:cNvPicPr>
            <a:picLocks noChangeAspect="1" noChangeArrowheads="1"/>
          </p:cNvPicPr>
          <p:nvPr/>
        </p:nvPicPr>
        <p:blipFill>
          <a:blip r:embed="rId5"/>
          <a:srcRect/>
          <a:stretch>
            <a:fillRect/>
          </a:stretch>
        </p:blipFill>
        <p:spPr bwMode="auto">
          <a:xfrm rot="5400000">
            <a:off x="7234251" y="4267211"/>
            <a:ext cx="1428762" cy="2038356"/>
          </a:xfrm>
          <a:prstGeom prst="rect">
            <a:avLst/>
          </a:prstGeom>
          <a:noFill/>
          <a:ln w="28575">
            <a:solidFill>
              <a:srgbClr val="0000FF"/>
            </a:solidFill>
            <a:miter lim="800000"/>
            <a:headEnd/>
            <a:tailEnd/>
          </a:ln>
          <a:effectLst/>
          <a:scene3d>
            <a:camera prst="orthographicFront"/>
            <a:lightRig rig="threePt" dir="t"/>
          </a:scene3d>
          <a:sp3d>
            <a:bevelT/>
          </a:sp3d>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Functions of intestinal </a:t>
            </a:r>
            <a:r>
              <a:rPr lang="en-US" sz="4000" b="1" dirty="0" err="1" smtClean="0">
                <a:ln>
                  <a:solidFill>
                    <a:srgbClr val="993300"/>
                  </a:solidFill>
                </a:ln>
                <a:solidFill>
                  <a:srgbClr val="0000CC"/>
                </a:solidFill>
                <a:latin typeface="Arial" pitchFamily="34" charset="0"/>
              </a:rPr>
              <a:t>microflora</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8715436" cy="5228987"/>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14350" lvl="1" indent="-514350">
              <a:lnSpc>
                <a:spcPct val="70000"/>
              </a:lnSpc>
              <a:buFont typeface="Wingdings" pitchFamily="2" charset="2"/>
              <a:buChar char="q"/>
            </a:pPr>
            <a:r>
              <a:rPr lang="en-US" sz="2800" b="1" dirty="0" smtClean="0">
                <a:ln>
                  <a:solidFill>
                    <a:srgbClr val="C00000"/>
                  </a:solidFill>
                </a:ln>
                <a:solidFill>
                  <a:srgbClr val="FF0000"/>
                </a:solidFill>
              </a:rPr>
              <a:t>Protective,</a:t>
            </a:r>
            <a:r>
              <a:rPr lang="en-US" sz="2800" b="1" dirty="0" smtClean="0">
                <a:ln>
                  <a:solidFill>
                    <a:srgbClr val="C00000"/>
                  </a:solidFill>
                </a:ln>
                <a:solidFill>
                  <a:srgbClr val="0000FF"/>
                </a:solidFill>
              </a:rPr>
              <a:t> due to the antagonistic activity of normal </a:t>
            </a:r>
            <a:r>
              <a:rPr lang="en-US" sz="2800" b="1" dirty="0" err="1" smtClean="0">
                <a:ln>
                  <a:solidFill>
                    <a:srgbClr val="C00000"/>
                  </a:solidFill>
                </a:ln>
                <a:solidFill>
                  <a:srgbClr val="0000FF"/>
                </a:solidFill>
              </a:rPr>
              <a:t>microflora</a:t>
            </a:r>
            <a:r>
              <a:rPr lang="en-US" sz="2800" b="1" dirty="0" smtClean="0">
                <a:ln>
                  <a:solidFill>
                    <a:srgbClr val="C00000"/>
                  </a:solidFill>
                </a:ln>
                <a:solidFill>
                  <a:srgbClr val="0000FF"/>
                </a:solidFill>
              </a:rPr>
              <a:t> to pathogenic or opportunistic;</a:t>
            </a:r>
          </a:p>
          <a:p>
            <a:pPr marL="514350" lvl="1" indent="-514350">
              <a:lnSpc>
                <a:spcPct val="70000"/>
              </a:lnSpc>
              <a:buFont typeface="Wingdings" pitchFamily="2" charset="2"/>
              <a:buChar char="q"/>
            </a:pPr>
            <a:r>
              <a:rPr lang="en-US" sz="2800" b="1" dirty="0" smtClean="0">
                <a:ln>
                  <a:solidFill>
                    <a:srgbClr val="C00000"/>
                  </a:solidFill>
                </a:ln>
                <a:solidFill>
                  <a:srgbClr val="FF0000"/>
                </a:solidFill>
              </a:rPr>
              <a:t>Enzymatic,</a:t>
            </a:r>
            <a:r>
              <a:rPr lang="en-US" sz="2800" b="1" dirty="0" smtClean="0">
                <a:ln>
                  <a:solidFill>
                    <a:srgbClr val="C00000"/>
                  </a:solidFill>
                </a:ln>
                <a:solidFill>
                  <a:srgbClr val="0000FF"/>
                </a:solidFill>
              </a:rPr>
              <a:t> providing cleavage of plant fiber, starch, residues of food proteins and fats with the formation of absorbable substances, organic acids, and also relaxing the irritating effect of intestinal contents on the mucous membrane;</a:t>
            </a:r>
          </a:p>
          <a:p>
            <a:pPr marL="514350" lvl="1" indent="-514350">
              <a:lnSpc>
                <a:spcPct val="70000"/>
              </a:lnSpc>
              <a:buFont typeface="Wingdings" pitchFamily="2" charset="2"/>
              <a:buChar char="q"/>
            </a:pPr>
            <a:r>
              <a:rPr lang="en-US" sz="2800" b="1" dirty="0" smtClean="0">
                <a:ln>
                  <a:solidFill>
                    <a:srgbClr val="C00000"/>
                  </a:solidFill>
                </a:ln>
                <a:solidFill>
                  <a:srgbClr val="FF0000"/>
                </a:solidFill>
              </a:rPr>
              <a:t>Synthetic</a:t>
            </a:r>
            <a:r>
              <a:rPr lang="en-US" sz="2800" b="1" dirty="0" smtClean="0">
                <a:ln>
                  <a:solidFill>
                    <a:srgbClr val="C00000"/>
                  </a:solidFill>
                </a:ln>
                <a:solidFill>
                  <a:srgbClr val="0000FF"/>
                </a:solidFill>
              </a:rPr>
              <a:t> - 70% of the body's need for vitamins is provided by their formation by a normal </a:t>
            </a:r>
            <a:r>
              <a:rPr lang="en-US" sz="2800" b="1" dirty="0" err="1" smtClean="0">
                <a:ln>
                  <a:solidFill>
                    <a:srgbClr val="C00000"/>
                  </a:solidFill>
                </a:ln>
                <a:solidFill>
                  <a:srgbClr val="0000FF"/>
                </a:solidFill>
              </a:rPr>
              <a:t>microflora</a:t>
            </a:r>
            <a:r>
              <a:rPr lang="en-US" sz="2800" b="1" dirty="0" smtClean="0">
                <a:ln>
                  <a:solidFill>
                    <a:srgbClr val="C00000"/>
                  </a:solidFill>
                </a:ln>
                <a:solidFill>
                  <a:srgbClr val="0000FF"/>
                </a:solidFill>
              </a:rPr>
              <a:t> (vitamins B, K, nicotinic and ascorbic acid); with the participation of </a:t>
            </a:r>
            <a:r>
              <a:rPr lang="en-US" sz="2800" b="1" dirty="0" err="1" smtClean="0">
                <a:ln>
                  <a:solidFill>
                    <a:srgbClr val="C00000"/>
                  </a:solidFill>
                </a:ln>
                <a:solidFill>
                  <a:srgbClr val="0000FF"/>
                </a:solidFill>
              </a:rPr>
              <a:t>eubiotic</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microflora</a:t>
            </a:r>
            <a:r>
              <a:rPr lang="en-US" sz="2800" b="1" dirty="0" smtClean="0">
                <a:ln>
                  <a:solidFill>
                    <a:srgbClr val="C00000"/>
                  </a:solidFill>
                </a:ln>
                <a:solidFill>
                  <a:srgbClr val="0000FF"/>
                </a:solidFill>
              </a:rPr>
              <a:t>, amino acids, cholesterol and other compounds are synthesized;</a:t>
            </a:r>
          </a:p>
          <a:p>
            <a:pPr marL="514350" lvl="1" indent="-514350">
              <a:lnSpc>
                <a:spcPct val="70000"/>
              </a:lnSpc>
              <a:buFont typeface="Wingdings" pitchFamily="2" charset="2"/>
              <a:buChar char="q"/>
            </a:pPr>
            <a:r>
              <a:rPr lang="en-US" sz="2800" b="1" dirty="0" smtClean="0">
                <a:ln>
                  <a:solidFill>
                    <a:srgbClr val="C00000"/>
                  </a:solidFill>
                </a:ln>
                <a:solidFill>
                  <a:srgbClr val="FF0000"/>
                </a:solidFill>
              </a:rPr>
              <a:t>Immune -</a:t>
            </a:r>
            <a:r>
              <a:rPr lang="en-US" sz="2800" b="1" dirty="0" smtClean="0">
                <a:ln>
                  <a:solidFill>
                    <a:srgbClr val="C00000"/>
                  </a:solidFill>
                </a:ln>
                <a:solidFill>
                  <a:srgbClr val="0000FF"/>
                </a:solidFill>
              </a:rPr>
              <a:t> under the influence of normal </a:t>
            </a:r>
            <a:r>
              <a:rPr lang="en-US" sz="2800" b="1" dirty="0" err="1" smtClean="0">
                <a:ln>
                  <a:solidFill>
                    <a:srgbClr val="C00000"/>
                  </a:solidFill>
                </a:ln>
                <a:solidFill>
                  <a:srgbClr val="0000FF"/>
                </a:solidFill>
              </a:rPr>
              <a:t>microflora</a:t>
            </a:r>
            <a:r>
              <a:rPr lang="en-US" sz="2800" b="1" dirty="0" smtClean="0">
                <a:ln>
                  <a:solidFill>
                    <a:srgbClr val="C00000"/>
                  </a:solidFill>
                </a:ln>
                <a:solidFill>
                  <a:srgbClr val="0000FF"/>
                </a:solidFill>
              </a:rPr>
              <a:t>, components of the </a:t>
            </a:r>
            <a:r>
              <a:rPr lang="en-US" sz="2800" b="1" dirty="0" err="1" smtClean="0">
                <a:ln>
                  <a:solidFill>
                    <a:srgbClr val="C00000"/>
                  </a:solidFill>
                </a:ln>
                <a:solidFill>
                  <a:srgbClr val="0000FF"/>
                </a:solidFill>
              </a:rPr>
              <a:t>immunocompetent</a:t>
            </a:r>
            <a:r>
              <a:rPr lang="en-US" sz="2800" b="1" dirty="0" smtClean="0">
                <a:ln>
                  <a:solidFill>
                    <a:srgbClr val="C00000"/>
                  </a:solidFill>
                </a:ln>
                <a:solidFill>
                  <a:srgbClr val="0000FF"/>
                </a:solidFill>
              </a:rPr>
              <a:t> system providing immunoglobulin synthesis, </a:t>
            </a:r>
            <a:r>
              <a:rPr lang="en-US" sz="2800" b="1" dirty="0" err="1" smtClean="0">
                <a:ln>
                  <a:solidFill>
                    <a:srgbClr val="C00000"/>
                  </a:solidFill>
                </a:ln>
                <a:solidFill>
                  <a:srgbClr val="0000FF"/>
                </a:solidFill>
              </a:rPr>
              <a:t>phagocytosis</a:t>
            </a:r>
            <a:r>
              <a:rPr lang="en-US" sz="2800" b="1" dirty="0" smtClean="0">
                <a:ln>
                  <a:solidFill>
                    <a:srgbClr val="C00000"/>
                  </a:solidFill>
                </a:ln>
                <a:solidFill>
                  <a:srgbClr val="0000FF"/>
                </a:solidFill>
              </a:rPr>
              <a:t> and other mechanisms of immune defense are formed and preserved.</a:t>
            </a:r>
            <a:endParaRPr lang="ru-RU" sz="2800" b="1" dirty="0" smtClean="0">
              <a:ln>
                <a:solidFill>
                  <a:srgbClr val="C00000"/>
                </a:solidFill>
              </a:ln>
              <a:solidFill>
                <a:srgbClr val="0000FF"/>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Composition of </a:t>
            </a:r>
            <a:r>
              <a:rPr lang="en-US" sz="2800" b="1" dirty="0" err="1" smtClean="0">
                <a:ln>
                  <a:solidFill>
                    <a:srgbClr val="993300"/>
                  </a:solidFill>
                </a:ln>
                <a:solidFill>
                  <a:srgbClr val="0000CC"/>
                </a:solidFill>
                <a:latin typeface="Arial" pitchFamily="34" charset="0"/>
              </a:rPr>
              <a:t>microflora</a:t>
            </a:r>
            <a:endParaRPr lang="en-US" sz="2800" b="1" dirty="0" smtClean="0">
              <a:ln>
                <a:solidFill>
                  <a:srgbClr val="993300"/>
                </a:solidFill>
              </a:ln>
              <a:solidFill>
                <a:srgbClr val="0000CC"/>
              </a:solidFill>
              <a:latin typeface="Arial" pitchFamily="34" charset="0"/>
            </a:endParaRPr>
          </a:p>
          <a:p>
            <a:pPr algn="r" defTabSz="980527">
              <a:lnSpc>
                <a:spcPct val="85000"/>
              </a:lnSpc>
              <a:defRPr/>
            </a:pPr>
            <a:r>
              <a:rPr lang="en-US" sz="2800" b="1" dirty="0" smtClean="0">
                <a:ln>
                  <a:solidFill>
                    <a:srgbClr val="993300"/>
                  </a:solidFill>
                </a:ln>
                <a:solidFill>
                  <a:srgbClr val="0000CC"/>
                </a:solidFill>
                <a:latin typeface="Arial" pitchFamily="34" charset="0"/>
              </a:rPr>
              <a:t>of various parts of the gastrointestinal tract</a:t>
            </a:r>
            <a:endParaRPr lang="ru-RU" sz="28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1071546"/>
            <a:ext cx="8715436" cy="439093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14350" lvl="1" indent="-514350">
              <a:buAutoNum type="arabicPeriod"/>
            </a:pPr>
            <a:r>
              <a:rPr lang="en-US" sz="2800" b="1" dirty="0" smtClean="0">
                <a:ln>
                  <a:solidFill>
                    <a:srgbClr val="C00000"/>
                  </a:solidFill>
                </a:ln>
                <a:solidFill>
                  <a:srgbClr val="FF0000"/>
                </a:solidFill>
              </a:rPr>
              <a:t>The microbe spectrum of the stomach </a:t>
            </a:r>
            <a:r>
              <a:rPr lang="en-US" sz="2800" b="1" dirty="0" smtClean="0">
                <a:ln>
                  <a:solidFill>
                    <a:srgbClr val="C00000"/>
                  </a:solidFill>
                </a:ln>
                <a:solidFill>
                  <a:srgbClr val="0000FF"/>
                </a:solidFill>
              </a:rPr>
              <a:t>is represented by acid-resistant gram-positive aerobic and facultative anaerobic bacteria and genera of Lactobacillus, Streptococcus, Staphylococcus, Micrococcus, Helicobacter pylori and acid resistant yeast-like fungi.</a:t>
            </a:r>
          </a:p>
          <a:p>
            <a:pPr marL="514350" lvl="1" indent="-514350">
              <a:buAutoNum type="arabicPeriod"/>
            </a:pPr>
            <a:r>
              <a:rPr lang="en-US" sz="2800" b="1" dirty="0" smtClean="0">
                <a:ln>
                  <a:solidFill>
                    <a:srgbClr val="C00000"/>
                  </a:solidFill>
                </a:ln>
                <a:solidFill>
                  <a:srgbClr val="FF0000"/>
                </a:solidFill>
              </a:rPr>
              <a:t>In the duodenum, jejunum and proximal part of the ileum, </a:t>
            </a:r>
            <a:r>
              <a:rPr lang="en-US" sz="2800" b="1" dirty="0" smtClean="0">
                <a:ln>
                  <a:solidFill>
                    <a:srgbClr val="C00000"/>
                  </a:solidFill>
                </a:ln>
                <a:solidFill>
                  <a:srgbClr val="0000FF"/>
                </a:solidFill>
              </a:rPr>
              <a:t>streptococci and lactobacilli predominate; characteristic is the complete absence of obligate anaerobic bacteria and numerous representatives of the </a:t>
            </a:r>
            <a:r>
              <a:rPr lang="en-US" sz="2800" b="1" dirty="0" err="1" smtClean="0">
                <a:ln>
                  <a:solidFill>
                    <a:srgbClr val="C00000"/>
                  </a:solidFill>
                </a:ln>
                <a:solidFill>
                  <a:srgbClr val="0000FF"/>
                </a:solidFill>
              </a:rPr>
              <a:t>Enterobacteriaceac</a:t>
            </a:r>
            <a:r>
              <a:rPr lang="en-US" sz="2800" b="1" dirty="0" smtClean="0">
                <a:ln>
                  <a:solidFill>
                    <a:srgbClr val="C00000"/>
                  </a:solidFill>
                </a:ln>
                <a:solidFill>
                  <a:srgbClr val="0000FF"/>
                </a:solidFill>
              </a:rPr>
              <a:t> family.</a:t>
            </a:r>
            <a:endParaRPr lang="ru-RU" sz="2800" b="1" dirty="0" smtClean="0">
              <a:ln>
                <a:solidFill>
                  <a:srgbClr val="C00000"/>
                </a:solidFill>
              </a:ln>
              <a:solidFill>
                <a:srgbClr val="0000FF"/>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Composition of </a:t>
            </a:r>
            <a:r>
              <a:rPr lang="en-US" sz="2800" b="1" dirty="0" err="1" smtClean="0">
                <a:ln>
                  <a:solidFill>
                    <a:srgbClr val="993300"/>
                  </a:solidFill>
                </a:ln>
                <a:solidFill>
                  <a:srgbClr val="0000CC"/>
                </a:solidFill>
                <a:latin typeface="Arial" pitchFamily="34" charset="0"/>
              </a:rPr>
              <a:t>microflora</a:t>
            </a:r>
            <a:endParaRPr lang="en-US" sz="2800" b="1" dirty="0" smtClean="0">
              <a:ln>
                <a:solidFill>
                  <a:srgbClr val="993300"/>
                </a:solidFill>
              </a:ln>
              <a:solidFill>
                <a:srgbClr val="0000CC"/>
              </a:solidFill>
              <a:latin typeface="Arial" pitchFamily="34" charset="0"/>
            </a:endParaRPr>
          </a:p>
          <a:p>
            <a:pPr algn="r" defTabSz="980527">
              <a:lnSpc>
                <a:spcPct val="85000"/>
              </a:lnSpc>
              <a:defRPr/>
            </a:pPr>
            <a:r>
              <a:rPr lang="en-US" sz="2800" b="1" dirty="0" smtClean="0">
                <a:ln>
                  <a:solidFill>
                    <a:srgbClr val="993300"/>
                  </a:solidFill>
                </a:ln>
                <a:solidFill>
                  <a:srgbClr val="0000CC"/>
                </a:solidFill>
                <a:latin typeface="Arial" pitchFamily="34" charset="0"/>
              </a:rPr>
              <a:t>of various parts of the gastrointestinal tract</a:t>
            </a:r>
            <a:endParaRPr lang="ru-RU" sz="28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1071546"/>
            <a:ext cx="8715436" cy="5252712"/>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14350" lvl="1" indent="-514350">
              <a:buAutoNum type="arabicPeriod" startAt="3"/>
            </a:pPr>
            <a:r>
              <a:rPr lang="en-US" sz="2800" b="1" dirty="0" smtClean="0">
                <a:ln>
                  <a:solidFill>
                    <a:srgbClr val="C00000"/>
                  </a:solidFill>
                </a:ln>
                <a:solidFill>
                  <a:srgbClr val="FF0000"/>
                </a:solidFill>
              </a:rPr>
              <a:t>In the distal ileum, </a:t>
            </a:r>
            <a:r>
              <a:rPr lang="en-US" sz="2800" b="1" dirty="0" smtClean="0">
                <a:ln>
                  <a:solidFill>
                    <a:srgbClr val="C00000"/>
                  </a:solidFill>
                </a:ln>
                <a:solidFill>
                  <a:srgbClr val="0000FF"/>
                </a:solidFill>
              </a:rPr>
              <a:t>the total number of bacteria increases; the number of aerobic and anaerobic bacteria is approximately equal (</a:t>
            </a:r>
            <a:r>
              <a:rPr lang="en-US" sz="2800" b="1" dirty="0" err="1" smtClean="0">
                <a:ln>
                  <a:solidFill>
                    <a:srgbClr val="C00000"/>
                  </a:solidFill>
                </a:ln>
                <a:solidFill>
                  <a:srgbClr val="0000FF"/>
                </a:solidFill>
              </a:rPr>
              <a:t>enterococci</a:t>
            </a:r>
            <a:r>
              <a:rPr lang="en-US" sz="2800" b="1" dirty="0" smtClean="0">
                <a:ln>
                  <a:solidFill>
                    <a:srgbClr val="C00000"/>
                  </a:solidFill>
                </a:ln>
                <a:solidFill>
                  <a:srgbClr val="0000FF"/>
                </a:solidFill>
              </a:rPr>
              <a:t>, Escherichia coli, </a:t>
            </a:r>
            <a:r>
              <a:rPr lang="en-US" sz="2800" b="1" dirty="0" err="1" smtClean="0">
                <a:ln>
                  <a:solidFill>
                    <a:srgbClr val="C00000"/>
                  </a:solidFill>
                </a:ln>
                <a:solidFill>
                  <a:srgbClr val="0000FF"/>
                </a:solidFill>
              </a:rPr>
              <a:t>bacteroides</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veylonelli</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bifidobacteria</a:t>
            </a:r>
            <a:r>
              <a:rPr lang="en-US" sz="2800" b="1" dirty="0" smtClean="0">
                <a:ln>
                  <a:solidFill>
                    <a:srgbClr val="C00000"/>
                  </a:solidFill>
                </a:ln>
                <a:solidFill>
                  <a:srgbClr val="0000FF"/>
                </a:solidFill>
              </a:rPr>
              <a:t>).</a:t>
            </a:r>
          </a:p>
          <a:p>
            <a:pPr marL="514350" lvl="1" indent="-514350">
              <a:buAutoNum type="arabicPeriod" startAt="3"/>
            </a:pPr>
            <a:r>
              <a:rPr lang="en-US" sz="2800" b="1" dirty="0" smtClean="0">
                <a:ln>
                  <a:solidFill>
                    <a:srgbClr val="C00000"/>
                  </a:solidFill>
                </a:ln>
                <a:solidFill>
                  <a:srgbClr val="0000FF"/>
                </a:solidFill>
              </a:rPr>
              <a:t>A biotope with a high degree of microbial contamination (more than 400 species) is the </a:t>
            </a:r>
            <a:r>
              <a:rPr lang="en-US" sz="2800" b="1" dirty="0" smtClean="0">
                <a:ln>
                  <a:solidFill>
                    <a:srgbClr val="C00000"/>
                  </a:solidFill>
                </a:ln>
                <a:solidFill>
                  <a:srgbClr val="FF0000"/>
                </a:solidFill>
              </a:rPr>
              <a:t>large intestine.</a:t>
            </a:r>
            <a:r>
              <a:rPr lang="en-US" sz="2800" b="1" dirty="0" smtClean="0">
                <a:ln>
                  <a:solidFill>
                    <a:srgbClr val="C00000"/>
                  </a:solidFill>
                </a:ln>
                <a:solidFill>
                  <a:srgbClr val="0000FF"/>
                </a:solidFill>
              </a:rPr>
              <a:t> Basically, it is obligate anaerobic bacillus (</a:t>
            </a:r>
            <a:r>
              <a:rPr lang="en-US" sz="2800" b="1" dirty="0" err="1" smtClean="0">
                <a:ln>
                  <a:solidFill>
                    <a:srgbClr val="C00000"/>
                  </a:solidFill>
                </a:ln>
                <a:solidFill>
                  <a:srgbClr val="0000FF"/>
                </a:solidFill>
              </a:rPr>
              <a:t>bifidobacteria</a:t>
            </a:r>
            <a:r>
              <a:rPr lang="en-US" sz="2800" b="1" dirty="0" smtClean="0">
                <a:ln>
                  <a:solidFill>
                    <a:srgbClr val="C00000"/>
                  </a:solidFill>
                </a:ln>
                <a:solidFill>
                  <a:srgbClr val="0000FF"/>
                </a:solidFill>
              </a:rPr>
              <a:t> and </a:t>
            </a:r>
            <a:r>
              <a:rPr lang="en-US" sz="2800" b="1" dirty="0" err="1" smtClean="0">
                <a:ln>
                  <a:solidFill>
                    <a:srgbClr val="C00000"/>
                  </a:solidFill>
                </a:ln>
                <a:solidFill>
                  <a:srgbClr val="0000FF"/>
                </a:solidFill>
              </a:rPr>
              <a:t>bacteroides</a:t>
            </a:r>
            <a:r>
              <a:rPr lang="en-US" sz="2800" b="1" dirty="0" smtClean="0">
                <a:ln>
                  <a:solidFill>
                    <a:srgbClr val="C00000"/>
                  </a:solidFill>
                </a:ln>
                <a:solidFill>
                  <a:srgbClr val="0000FF"/>
                </a:solidFill>
              </a:rPr>
              <a:t>) - 90%; aerobic and facultative anaerobic bacteria (Escherichia coli, lactobacilli, </a:t>
            </a:r>
            <a:r>
              <a:rPr lang="en-US" sz="2800" b="1" dirty="0" err="1" smtClean="0">
                <a:ln>
                  <a:solidFill>
                    <a:srgbClr val="C00000"/>
                  </a:solidFill>
                </a:ln>
                <a:solidFill>
                  <a:srgbClr val="0000FF"/>
                </a:solidFill>
              </a:rPr>
              <a:t>enterobacteria</a:t>
            </a:r>
            <a:r>
              <a:rPr lang="en-US" sz="2800" b="1" dirty="0" smtClean="0">
                <a:ln>
                  <a:solidFill>
                    <a:srgbClr val="C00000"/>
                  </a:solidFill>
                </a:ln>
                <a:solidFill>
                  <a:srgbClr val="0000FF"/>
                </a:solidFill>
              </a:rPr>
              <a:t>, streptococci, spore-bearing anaerobes) are 10%.</a:t>
            </a:r>
            <a:endParaRPr lang="ru-RU" sz="2800" b="1" dirty="0" smtClean="0">
              <a:ln>
                <a:solidFill>
                  <a:srgbClr val="C00000"/>
                </a:solidFill>
              </a:ln>
              <a:solidFill>
                <a:srgbClr val="0000FF"/>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Correction of </a:t>
            </a:r>
            <a:r>
              <a:rPr lang="en-US" sz="4000" b="1" dirty="0" err="1" smtClean="0">
                <a:ln>
                  <a:solidFill>
                    <a:srgbClr val="993300"/>
                  </a:solidFill>
                </a:ln>
                <a:solidFill>
                  <a:srgbClr val="0000CC"/>
                </a:solidFill>
                <a:latin typeface="Arial" pitchFamily="34" charset="0"/>
              </a:rPr>
              <a:t>microbiocenosis</a:t>
            </a:r>
            <a:endParaRPr lang="en-US" sz="4000" b="1" dirty="0" smtClean="0">
              <a:ln>
                <a:solidFill>
                  <a:srgbClr val="993300"/>
                </a:solidFill>
              </a:ln>
              <a:solidFill>
                <a:srgbClr val="0000CC"/>
              </a:solidFill>
              <a:latin typeface="Arial" pitchFamily="34" charset="0"/>
            </a:endParaRPr>
          </a:p>
          <a:p>
            <a:pPr algn="r" defTabSz="980527">
              <a:lnSpc>
                <a:spcPct val="85000"/>
              </a:lnSpc>
              <a:defRPr/>
            </a:pPr>
            <a:r>
              <a:rPr lang="en-US" sz="4000" b="1" dirty="0" smtClean="0">
                <a:ln>
                  <a:solidFill>
                    <a:srgbClr val="993300"/>
                  </a:solidFill>
                </a:ln>
                <a:solidFill>
                  <a:srgbClr val="0000CC"/>
                </a:solidFill>
                <a:latin typeface="Arial" pitchFamily="34" charset="0"/>
              </a:rPr>
              <a:t>of intestines</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1000108"/>
            <a:ext cx="8715436" cy="5213342"/>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0" lvl="1" algn="ctr">
              <a:lnSpc>
                <a:spcPct val="80000"/>
              </a:lnSpc>
            </a:pPr>
            <a:r>
              <a:rPr lang="en-US" sz="3200" b="1" dirty="0" smtClean="0">
                <a:ln>
                  <a:solidFill>
                    <a:srgbClr val="C00000"/>
                  </a:solidFill>
                </a:ln>
                <a:solidFill>
                  <a:srgbClr val="FF0000"/>
                </a:solidFill>
              </a:rPr>
              <a:t>To correct the violation of the </a:t>
            </a:r>
            <a:r>
              <a:rPr lang="en-US" sz="3200" b="1" dirty="0" err="1" smtClean="0">
                <a:ln>
                  <a:solidFill>
                    <a:srgbClr val="C00000"/>
                  </a:solidFill>
                </a:ln>
                <a:solidFill>
                  <a:srgbClr val="FF0000"/>
                </a:solidFill>
              </a:rPr>
              <a:t>microbiocenosis</a:t>
            </a:r>
            <a:r>
              <a:rPr lang="en-US" sz="3200" b="1" dirty="0" smtClean="0">
                <a:ln>
                  <a:solidFill>
                    <a:srgbClr val="C00000"/>
                  </a:solidFill>
                </a:ln>
                <a:solidFill>
                  <a:srgbClr val="FF0000"/>
                </a:solidFill>
              </a:rPr>
              <a:t> of the intestine, representatives of normal human </a:t>
            </a:r>
            <a:r>
              <a:rPr lang="en-US" sz="3200" b="1" dirty="0" err="1" smtClean="0">
                <a:ln>
                  <a:solidFill>
                    <a:srgbClr val="C00000"/>
                  </a:solidFill>
                </a:ln>
                <a:solidFill>
                  <a:srgbClr val="FF0000"/>
                </a:solidFill>
              </a:rPr>
              <a:t>microflora</a:t>
            </a:r>
            <a:endParaRPr lang="en-US" sz="3200" b="1" dirty="0" smtClean="0">
              <a:ln>
                <a:solidFill>
                  <a:srgbClr val="C00000"/>
                </a:solidFill>
              </a:ln>
              <a:solidFill>
                <a:srgbClr val="FF0000"/>
              </a:solidFill>
            </a:endParaRPr>
          </a:p>
          <a:p>
            <a:pPr marL="0" lvl="1" algn="ctr">
              <a:lnSpc>
                <a:spcPct val="80000"/>
              </a:lnSpc>
            </a:pPr>
            <a:r>
              <a:rPr lang="en-US" sz="3200" b="1" dirty="0" smtClean="0">
                <a:ln>
                  <a:solidFill>
                    <a:srgbClr val="C00000"/>
                  </a:solidFill>
                </a:ln>
                <a:solidFill>
                  <a:srgbClr val="C00000"/>
                </a:solidFill>
              </a:rPr>
              <a:t>Classification:</a:t>
            </a:r>
          </a:p>
          <a:p>
            <a:pPr marL="0" lvl="1" algn="just">
              <a:lnSpc>
                <a:spcPct val="80000"/>
              </a:lnSpc>
            </a:pPr>
            <a:r>
              <a:rPr lang="en-US" sz="3200" b="1" i="1" dirty="0" err="1" smtClean="0">
                <a:ln>
                  <a:solidFill>
                    <a:srgbClr val="C00000"/>
                  </a:solidFill>
                </a:ln>
                <a:solidFill>
                  <a:srgbClr val="9900FF"/>
                </a:solidFill>
              </a:rPr>
              <a:t>Probiotics</a:t>
            </a:r>
            <a:r>
              <a:rPr lang="en-US" sz="3200" b="1" dirty="0" smtClean="0">
                <a:ln>
                  <a:solidFill>
                    <a:srgbClr val="C00000"/>
                  </a:solidFill>
                </a:ln>
                <a:solidFill>
                  <a:srgbClr val="0000FF"/>
                </a:solidFill>
              </a:rPr>
              <a:t> - drugs consisting of living microorganisms;</a:t>
            </a:r>
          </a:p>
          <a:p>
            <a:pPr marL="0" lvl="1" algn="just">
              <a:lnSpc>
                <a:spcPct val="80000"/>
              </a:lnSpc>
            </a:pPr>
            <a:r>
              <a:rPr lang="en-US" sz="3200" b="1" i="1" dirty="0" err="1" smtClean="0">
                <a:ln>
                  <a:solidFill>
                    <a:srgbClr val="C00000"/>
                  </a:solidFill>
                </a:ln>
                <a:solidFill>
                  <a:srgbClr val="9900FF"/>
                </a:solidFill>
              </a:rPr>
              <a:t>Prebiotics</a:t>
            </a:r>
            <a:r>
              <a:rPr lang="en-US" sz="3200" b="1" dirty="0" smtClean="0">
                <a:ln>
                  <a:solidFill>
                    <a:srgbClr val="C00000"/>
                  </a:solidFill>
                </a:ln>
                <a:solidFill>
                  <a:srgbClr val="0000FF"/>
                </a:solidFill>
              </a:rPr>
              <a:t> are components that promote reproduction, selective increase in the population of own beneficial microbes;</a:t>
            </a:r>
          </a:p>
          <a:p>
            <a:pPr marL="0" lvl="1" algn="just">
              <a:lnSpc>
                <a:spcPct val="80000"/>
              </a:lnSpc>
            </a:pPr>
            <a:r>
              <a:rPr lang="en-US" sz="3200" b="1" i="1" dirty="0" err="1" smtClean="0">
                <a:ln>
                  <a:solidFill>
                    <a:srgbClr val="C00000"/>
                  </a:solidFill>
                </a:ln>
                <a:solidFill>
                  <a:srgbClr val="9900FF"/>
                </a:solidFill>
              </a:rPr>
              <a:t>Symbiotics</a:t>
            </a:r>
            <a:r>
              <a:rPr lang="en-US" sz="3200" b="1" dirty="0" smtClean="0">
                <a:ln>
                  <a:solidFill>
                    <a:srgbClr val="C00000"/>
                  </a:solidFill>
                </a:ln>
                <a:solidFill>
                  <a:srgbClr val="0000FF"/>
                </a:solidFill>
              </a:rPr>
              <a:t> - a combination of several types of microorganisms;</a:t>
            </a:r>
          </a:p>
          <a:p>
            <a:pPr marL="0" lvl="1" algn="just">
              <a:lnSpc>
                <a:spcPct val="80000"/>
              </a:lnSpc>
            </a:pPr>
            <a:r>
              <a:rPr lang="en-US" sz="3200" b="1" i="1" dirty="0" err="1" smtClean="0">
                <a:ln>
                  <a:solidFill>
                    <a:srgbClr val="C00000"/>
                  </a:solidFill>
                </a:ln>
                <a:solidFill>
                  <a:srgbClr val="9900FF"/>
                </a:solidFill>
              </a:rPr>
              <a:t>Synbiotics</a:t>
            </a:r>
            <a:r>
              <a:rPr lang="en-US" sz="3200" b="1" dirty="0" smtClean="0">
                <a:ln>
                  <a:solidFill>
                    <a:srgbClr val="C00000"/>
                  </a:solidFill>
                </a:ln>
                <a:solidFill>
                  <a:srgbClr val="0000FF"/>
                </a:solidFill>
              </a:rPr>
              <a:t> - preparations including pre- and </a:t>
            </a:r>
            <a:r>
              <a:rPr lang="en-US" sz="3200" b="1" dirty="0" err="1" smtClean="0">
                <a:ln>
                  <a:solidFill>
                    <a:srgbClr val="C00000"/>
                  </a:solidFill>
                </a:ln>
                <a:solidFill>
                  <a:srgbClr val="0000FF"/>
                </a:solidFill>
              </a:rPr>
              <a:t>probiotics</a:t>
            </a:r>
            <a:r>
              <a:rPr lang="en-US" sz="3200" b="1" dirty="0" smtClean="0">
                <a:ln>
                  <a:solidFill>
                    <a:srgbClr val="C00000"/>
                  </a:solidFill>
                </a:ln>
                <a:solidFill>
                  <a:srgbClr val="0000FF"/>
                </a:solidFill>
              </a:rPr>
              <a:t>.</a:t>
            </a:r>
            <a:endParaRPr lang="ru-RU" sz="3200" b="1" dirty="0" smtClean="0">
              <a:ln>
                <a:solidFill>
                  <a:srgbClr val="C00000"/>
                </a:solidFill>
              </a:ln>
              <a:solidFill>
                <a:srgbClr val="0000FF"/>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Correction of </a:t>
            </a:r>
            <a:r>
              <a:rPr lang="en-US" sz="4000" b="1" dirty="0" err="1" smtClean="0">
                <a:ln>
                  <a:solidFill>
                    <a:srgbClr val="993300"/>
                  </a:solidFill>
                </a:ln>
                <a:solidFill>
                  <a:srgbClr val="0000CC"/>
                </a:solidFill>
                <a:latin typeface="Arial" pitchFamily="34" charset="0"/>
              </a:rPr>
              <a:t>microbiocenosis</a:t>
            </a:r>
            <a:endParaRPr lang="en-US" sz="4000" b="1" dirty="0" smtClean="0">
              <a:ln>
                <a:solidFill>
                  <a:srgbClr val="993300"/>
                </a:solidFill>
              </a:ln>
              <a:solidFill>
                <a:srgbClr val="0000CC"/>
              </a:solidFill>
              <a:latin typeface="Arial" pitchFamily="34" charset="0"/>
            </a:endParaRPr>
          </a:p>
          <a:p>
            <a:pPr algn="r" defTabSz="980527">
              <a:lnSpc>
                <a:spcPct val="85000"/>
              </a:lnSpc>
              <a:defRPr/>
            </a:pPr>
            <a:r>
              <a:rPr lang="en-US" sz="4000" b="1" dirty="0" smtClean="0">
                <a:ln>
                  <a:solidFill>
                    <a:srgbClr val="993300"/>
                  </a:solidFill>
                </a:ln>
                <a:solidFill>
                  <a:srgbClr val="0000CC"/>
                </a:solidFill>
                <a:latin typeface="Arial" pitchFamily="34" charset="0"/>
              </a:rPr>
              <a:t>of intestines</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1000108"/>
            <a:ext cx="8715436" cy="323369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42925" lvl="1" indent="-542925" algn="ctr">
              <a:lnSpc>
                <a:spcPct val="80000"/>
              </a:lnSpc>
            </a:pPr>
            <a:r>
              <a:rPr lang="en-US" sz="3200" b="1" dirty="0" smtClean="0">
                <a:ln>
                  <a:solidFill>
                    <a:srgbClr val="C00000"/>
                  </a:solidFill>
                </a:ln>
                <a:solidFill>
                  <a:srgbClr val="FF0000"/>
                </a:solidFill>
              </a:rPr>
              <a:t>The phenomenon of </a:t>
            </a:r>
            <a:r>
              <a:rPr lang="en-US" sz="3200" b="1" dirty="0" err="1" smtClean="0">
                <a:ln>
                  <a:solidFill>
                    <a:srgbClr val="C00000"/>
                  </a:solidFill>
                </a:ln>
                <a:solidFill>
                  <a:srgbClr val="FF0000"/>
                </a:solidFill>
              </a:rPr>
              <a:t>probiosis</a:t>
            </a:r>
            <a:r>
              <a:rPr lang="en-US" sz="3200" b="1" dirty="0" smtClean="0">
                <a:ln>
                  <a:solidFill>
                    <a:srgbClr val="C00000"/>
                  </a:solidFill>
                </a:ln>
                <a:solidFill>
                  <a:srgbClr val="FF0000"/>
                </a:solidFill>
              </a:rPr>
              <a:t>:</a:t>
            </a:r>
          </a:p>
          <a:p>
            <a:pPr marL="542925" lvl="1" indent="-542925" algn="just">
              <a:lnSpc>
                <a:spcPct val="80000"/>
              </a:lnSpc>
            </a:pPr>
            <a:r>
              <a:rPr lang="en-US" sz="2800" b="1" i="1" dirty="0" smtClean="0">
                <a:ln>
                  <a:solidFill>
                    <a:srgbClr val="C00000"/>
                  </a:solidFill>
                </a:ln>
                <a:solidFill>
                  <a:srgbClr val="0000FF"/>
                </a:solidFill>
              </a:rPr>
              <a:t>- is defined as "the association of two organisms that stimulate the life processes of each of them"</a:t>
            </a:r>
          </a:p>
          <a:p>
            <a:pPr marL="542925" lvl="1" indent="-542925" algn="just">
              <a:lnSpc>
                <a:spcPct val="80000"/>
              </a:lnSpc>
            </a:pPr>
            <a:r>
              <a:rPr lang="en-US" sz="2800" b="1" i="1" dirty="0" smtClean="0">
                <a:ln>
                  <a:solidFill>
                    <a:srgbClr val="C00000"/>
                  </a:solidFill>
                </a:ln>
                <a:solidFill>
                  <a:srgbClr val="0000FF"/>
                </a:solidFill>
              </a:rPr>
              <a:t>- discovered by I. </a:t>
            </a:r>
            <a:r>
              <a:rPr lang="en-US" sz="2800" b="1" i="1" dirty="0" err="1" smtClean="0">
                <a:ln>
                  <a:solidFill>
                    <a:srgbClr val="C00000"/>
                  </a:solidFill>
                </a:ln>
                <a:solidFill>
                  <a:srgbClr val="0000FF"/>
                </a:solidFill>
              </a:rPr>
              <a:t>Mechnikov</a:t>
            </a:r>
            <a:r>
              <a:rPr lang="en-US" sz="2800" b="1" i="1" dirty="0" smtClean="0">
                <a:ln>
                  <a:solidFill>
                    <a:srgbClr val="C00000"/>
                  </a:solidFill>
                </a:ln>
                <a:solidFill>
                  <a:srgbClr val="0000FF"/>
                </a:solidFill>
              </a:rPr>
              <a:t> in the beginning of XX century from the reception of sour milk with live lactobacilli</a:t>
            </a:r>
          </a:p>
          <a:p>
            <a:pPr marL="542925" lvl="1" indent="-542925" algn="ctr">
              <a:lnSpc>
                <a:spcPct val="80000"/>
              </a:lnSpc>
            </a:pPr>
            <a:r>
              <a:rPr lang="en-US" sz="2800" b="1" i="1" dirty="0" smtClean="0">
                <a:ln>
                  <a:solidFill>
                    <a:srgbClr val="C00000"/>
                  </a:solidFill>
                </a:ln>
                <a:solidFill>
                  <a:srgbClr val="FF0000"/>
                </a:solidFill>
              </a:rPr>
              <a:t>PROBIOTICS - living microorganisms, which, when administered in sufficient quantities, have a positive effect on health</a:t>
            </a:r>
            <a:endParaRPr lang="ru-RU" sz="2800" b="1" i="1" dirty="0" smtClean="0">
              <a:ln>
                <a:solidFill>
                  <a:srgbClr val="C00000"/>
                </a:solidFill>
              </a:ln>
              <a:solidFill>
                <a:srgbClr val="FF0000"/>
              </a:solidFill>
            </a:endParaRPr>
          </a:p>
        </p:txBody>
      </p:sp>
      <p:pic>
        <p:nvPicPr>
          <p:cNvPr id="2050" name="Picture 2"/>
          <p:cNvPicPr>
            <a:picLocks noChangeAspect="1" noChangeArrowheads="1"/>
          </p:cNvPicPr>
          <p:nvPr/>
        </p:nvPicPr>
        <p:blipFill>
          <a:blip r:embed="rId3"/>
          <a:srcRect/>
          <a:stretch>
            <a:fillRect/>
          </a:stretch>
        </p:blipFill>
        <p:spPr bwMode="auto">
          <a:xfrm>
            <a:off x="214282" y="4714884"/>
            <a:ext cx="2500330" cy="2000264"/>
          </a:xfrm>
          <a:prstGeom prst="rect">
            <a:avLst/>
          </a:prstGeom>
          <a:noFill/>
          <a:ln w="28575">
            <a:solidFill>
              <a:srgbClr val="0000FF"/>
            </a:solidFill>
            <a:miter lim="800000"/>
            <a:headEnd/>
            <a:tailEnd/>
          </a:ln>
          <a:effectLst/>
          <a:scene3d>
            <a:camera prst="orthographicFront"/>
            <a:lightRig rig="threePt" dir="t"/>
          </a:scene3d>
          <a:sp3d>
            <a:bevelT/>
          </a:sp3d>
        </p:spPr>
      </p:pic>
      <p:pic>
        <p:nvPicPr>
          <p:cNvPr id="2051" name="Picture 3"/>
          <p:cNvPicPr>
            <a:picLocks noChangeAspect="1" noChangeArrowheads="1"/>
          </p:cNvPicPr>
          <p:nvPr/>
        </p:nvPicPr>
        <p:blipFill>
          <a:blip r:embed="rId4"/>
          <a:srcRect/>
          <a:stretch>
            <a:fillRect/>
          </a:stretch>
        </p:blipFill>
        <p:spPr bwMode="auto">
          <a:xfrm>
            <a:off x="6215074" y="4714884"/>
            <a:ext cx="1928817" cy="2000264"/>
          </a:xfrm>
          <a:prstGeom prst="rect">
            <a:avLst/>
          </a:prstGeom>
          <a:noFill/>
          <a:ln w="28575">
            <a:solidFill>
              <a:srgbClr val="0000FF"/>
            </a:solidFill>
            <a:miter lim="800000"/>
            <a:headEnd/>
            <a:tailEnd/>
          </a:ln>
          <a:effectLst/>
          <a:scene3d>
            <a:camera prst="orthographicFront"/>
            <a:lightRig rig="threePt" dir="t"/>
          </a:scene3d>
          <a:sp3d>
            <a:bevelT/>
          </a:sp3d>
        </p:spPr>
      </p:pic>
      <p:pic>
        <p:nvPicPr>
          <p:cNvPr id="2052" name="Picture 4"/>
          <p:cNvPicPr>
            <a:picLocks noChangeAspect="1" noChangeArrowheads="1"/>
          </p:cNvPicPr>
          <p:nvPr/>
        </p:nvPicPr>
        <p:blipFill>
          <a:blip r:embed="rId5"/>
          <a:srcRect/>
          <a:stretch>
            <a:fillRect/>
          </a:stretch>
        </p:blipFill>
        <p:spPr bwMode="auto">
          <a:xfrm>
            <a:off x="2857488" y="4714884"/>
            <a:ext cx="3214710" cy="2000264"/>
          </a:xfrm>
          <a:prstGeom prst="rect">
            <a:avLst/>
          </a:prstGeom>
          <a:noFill/>
          <a:ln w="28575">
            <a:solidFill>
              <a:srgbClr val="0000FF"/>
            </a:solidFill>
            <a:miter lim="800000"/>
            <a:headEnd/>
            <a:tailEnd/>
          </a:ln>
          <a:effectLst/>
          <a:scene3d>
            <a:camera prst="orthographicFront"/>
            <a:lightRig rig="threePt" dir="t"/>
          </a:scene3d>
          <a:sp3d>
            <a:bevelT/>
          </a:sp3d>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Criteria for inclusion in the group</a:t>
            </a:r>
          </a:p>
          <a:p>
            <a:pPr algn="r" defTabSz="980527">
              <a:lnSpc>
                <a:spcPct val="85000"/>
              </a:lnSpc>
              <a:defRPr/>
            </a:pPr>
            <a:r>
              <a:rPr lang="en-US" sz="4000" b="1" dirty="0" err="1" smtClean="0">
                <a:ln>
                  <a:solidFill>
                    <a:srgbClr val="993300"/>
                  </a:solidFill>
                </a:ln>
                <a:solidFill>
                  <a:srgbClr val="0000CC"/>
                </a:solidFill>
                <a:latin typeface="Arial" pitchFamily="34" charset="0"/>
              </a:rPr>
              <a:t>probiotics</a:t>
            </a:r>
            <a:r>
              <a:rPr lang="en-US" sz="4000" b="1" dirty="0" smtClean="0">
                <a:ln>
                  <a:solidFill>
                    <a:srgbClr val="993300"/>
                  </a:solidFill>
                </a:ln>
                <a:solidFill>
                  <a:srgbClr val="0000CC"/>
                </a:solidFill>
                <a:latin typeface="Arial" pitchFamily="34" charset="0"/>
              </a:rPr>
              <a:t> - microorganisms</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1093104"/>
            <a:ext cx="8715436" cy="5261304"/>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42925" lvl="1" indent="-542925">
              <a:lnSpc>
                <a:spcPct val="80000"/>
              </a:lnSpc>
            </a:pPr>
            <a:r>
              <a:rPr lang="en-US" sz="2800" b="1" dirty="0" smtClean="0">
                <a:ln>
                  <a:solidFill>
                    <a:srgbClr val="C00000"/>
                  </a:solidFill>
                </a:ln>
                <a:solidFill>
                  <a:srgbClr val="FF0000"/>
                </a:solidFill>
              </a:rPr>
              <a:t>Must:</a:t>
            </a:r>
          </a:p>
          <a:p>
            <a:pPr marL="542925" lvl="1" indent="-542925">
              <a:lnSpc>
                <a:spcPct val="80000"/>
              </a:lnSpc>
            </a:pPr>
            <a:r>
              <a:rPr lang="en-US" sz="2800" b="1" i="1" dirty="0" smtClean="0">
                <a:ln>
                  <a:solidFill>
                    <a:srgbClr val="C00000"/>
                  </a:solidFill>
                </a:ln>
                <a:solidFill>
                  <a:srgbClr val="0000FF"/>
                </a:solidFill>
              </a:rPr>
              <a:t>- survive </a:t>
            </a:r>
            <a:r>
              <a:rPr lang="en-US" sz="2800" b="1" i="1" dirty="0" err="1" smtClean="0">
                <a:ln>
                  <a:solidFill>
                    <a:srgbClr val="C00000"/>
                  </a:solidFill>
                </a:ln>
                <a:solidFill>
                  <a:srgbClr val="0000FF"/>
                </a:solidFill>
              </a:rPr>
              <a:t>passaging</a:t>
            </a:r>
            <a:r>
              <a:rPr lang="en-US" sz="2800" b="1" i="1" dirty="0" smtClean="0">
                <a:ln>
                  <a:solidFill>
                    <a:srgbClr val="C00000"/>
                  </a:solidFill>
                </a:ln>
                <a:solidFill>
                  <a:srgbClr val="0000FF"/>
                </a:solidFill>
              </a:rPr>
              <a:t> through the gastrointestinal tract, which suggests their resistance to acid and bile;</a:t>
            </a:r>
          </a:p>
          <a:p>
            <a:pPr marL="542925" lvl="1" indent="-542925">
              <a:lnSpc>
                <a:spcPct val="80000"/>
              </a:lnSpc>
            </a:pPr>
            <a:r>
              <a:rPr lang="en-US" sz="2800" b="1" i="1" dirty="0" smtClean="0">
                <a:ln>
                  <a:solidFill>
                    <a:srgbClr val="C00000"/>
                  </a:solidFill>
                </a:ln>
                <a:solidFill>
                  <a:srgbClr val="0000FF"/>
                </a:solidFill>
              </a:rPr>
              <a:t>- adhere to epithelial cells of the intestine followed by colonization;</a:t>
            </a:r>
          </a:p>
          <a:p>
            <a:pPr marL="542925" lvl="1" indent="-542925">
              <a:lnSpc>
                <a:spcPct val="80000"/>
              </a:lnSpc>
            </a:pPr>
            <a:r>
              <a:rPr lang="en-US" sz="2800" b="1" i="1" dirty="0" smtClean="0">
                <a:ln>
                  <a:solidFill>
                    <a:srgbClr val="C00000"/>
                  </a:solidFill>
                </a:ln>
                <a:solidFill>
                  <a:srgbClr val="0000FF"/>
                </a:solidFill>
              </a:rPr>
              <a:t>- stabilize the intestinal </a:t>
            </a:r>
            <a:r>
              <a:rPr lang="en-US" sz="2800" b="1" i="1" dirty="0" err="1" smtClean="0">
                <a:ln>
                  <a:solidFill>
                    <a:srgbClr val="C00000"/>
                  </a:solidFill>
                </a:ln>
                <a:solidFill>
                  <a:srgbClr val="0000FF"/>
                </a:solidFill>
              </a:rPr>
              <a:t>microflora</a:t>
            </a:r>
            <a:r>
              <a:rPr lang="en-US" sz="2800" b="1" i="1" dirty="0" smtClean="0">
                <a:ln>
                  <a:solidFill>
                    <a:srgbClr val="C00000"/>
                  </a:solidFill>
                </a:ln>
                <a:solidFill>
                  <a:srgbClr val="0000FF"/>
                </a:solidFill>
              </a:rPr>
              <a:t>;</a:t>
            </a:r>
          </a:p>
          <a:p>
            <a:pPr marL="542925" lvl="1" indent="-542925">
              <a:lnSpc>
                <a:spcPct val="80000"/>
              </a:lnSpc>
            </a:pPr>
            <a:r>
              <a:rPr lang="en-US" sz="2800" b="1" i="1" dirty="0" smtClean="0">
                <a:ln>
                  <a:solidFill>
                    <a:srgbClr val="C00000"/>
                  </a:solidFill>
                </a:ln>
                <a:solidFill>
                  <a:srgbClr val="0000FF"/>
                </a:solidFill>
              </a:rPr>
              <a:t>- preserve vitality both in food products and in the process of obtaining </a:t>
            </a:r>
            <a:r>
              <a:rPr lang="en-US" sz="2800" b="1" i="1" dirty="0" err="1" smtClean="0">
                <a:ln>
                  <a:solidFill>
                    <a:srgbClr val="C00000"/>
                  </a:solidFill>
                </a:ln>
                <a:solidFill>
                  <a:srgbClr val="0000FF"/>
                </a:solidFill>
              </a:rPr>
              <a:t>pharmacopoeial</a:t>
            </a:r>
            <a:r>
              <a:rPr lang="en-US" sz="2800" b="1" i="1" dirty="0" smtClean="0">
                <a:ln>
                  <a:solidFill>
                    <a:srgbClr val="C00000"/>
                  </a:solidFill>
                </a:ln>
                <a:solidFill>
                  <a:srgbClr val="0000FF"/>
                </a:solidFill>
              </a:rPr>
              <a:t> lyophilized preparations;</a:t>
            </a:r>
          </a:p>
          <a:p>
            <a:pPr marL="542925" lvl="1" indent="-542925">
              <a:lnSpc>
                <a:spcPct val="80000"/>
              </a:lnSpc>
            </a:pPr>
            <a:r>
              <a:rPr lang="en-US" sz="2800" b="1" i="1" dirty="0" smtClean="0">
                <a:ln>
                  <a:solidFill>
                    <a:srgbClr val="C00000"/>
                  </a:solidFill>
                </a:ln>
                <a:solidFill>
                  <a:srgbClr val="0000FF"/>
                </a:solidFill>
              </a:rPr>
              <a:t>- multiply rapidly, colonizing the intestine;</a:t>
            </a:r>
          </a:p>
          <a:p>
            <a:pPr marL="542925" lvl="1" indent="-542925">
              <a:lnSpc>
                <a:spcPct val="80000"/>
              </a:lnSpc>
            </a:pPr>
            <a:r>
              <a:rPr lang="en-US" sz="2800" b="1" i="1" dirty="0" smtClean="0">
                <a:ln>
                  <a:solidFill>
                    <a:srgbClr val="C00000"/>
                  </a:solidFill>
                </a:ln>
                <a:solidFill>
                  <a:srgbClr val="0000FF"/>
                </a:solidFill>
              </a:rPr>
              <a:t>- persist with the manifestation of the generic properties of </a:t>
            </a:r>
            <a:r>
              <a:rPr lang="en-US" sz="2800" b="1" i="1" dirty="0" err="1" smtClean="0">
                <a:ln>
                  <a:solidFill>
                    <a:srgbClr val="C00000"/>
                  </a:solidFill>
                </a:ln>
                <a:solidFill>
                  <a:srgbClr val="0000FF"/>
                </a:solidFill>
              </a:rPr>
              <a:t>probiotics</a:t>
            </a:r>
            <a:r>
              <a:rPr lang="en-US" sz="2800" b="1" i="1" dirty="0" smtClean="0">
                <a:ln>
                  <a:solidFill>
                    <a:srgbClr val="C00000"/>
                  </a:solidFill>
                </a:ln>
                <a:solidFill>
                  <a:srgbClr val="0000FF"/>
                </a:solidFill>
              </a:rPr>
              <a:t>.</a:t>
            </a:r>
          </a:p>
          <a:p>
            <a:pPr marL="542925" lvl="1" indent="-542925">
              <a:lnSpc>
                <a:spcPct val="80000"/>
              </a:lnSpc>
            </a:pPr>
            <a:endParaRPr lang="en-US" sz="2800" b="1" i="1" dirty="0" smtClean="0">
              <a:ln>
                <a:solidFill>
                  <a:srgbClr val="C00000"/>
                </a:solidFill>
              </a:ln>
              <a:solidFill>
                <a:srgbClr val="FF0000"/>
              </a:solidFill>
            </a:endParaRPr>
          </a:p>
          <a:p>
            <a:pPr marL="542925" lvl="1" indent="-542925">
              <a:lnSpc>
                <a:spcPct val="80000"/>
              </a:lnSpc>
            </a:pPr>
            <a:r>
              <a:rPr lang="en-US" sz="2800" b="1" dirty="0" smtClean="0">
                <a:ln>
                  <a:solidFill>
                    <a:srgbClr val="C00000"/>
                  </a:solidFill>
                </a:ln>
                <a:solidFill>
                  <a:srgbClr val="FF0000"/>
                </a:solidFill>
              </a:rPr>
              <a:t>Should not:</a:t>
            </a:r>
          </a:p>
          <a:p>
            <a:pPr marL="542925" lvl="1" indent="-542925">
              <a:lnSpc>
                <a:spcPct val="80000"/>
              </a:lnSpc>
            </a:pPr>
            <a:r>
              <a:rPr lang="en-US" sz="2800" b="1" i="1" dirty="0" smtClean="0">
                <a:ln>
                  <a:solidFill>
                    <a:srgbClr val="C00000"/>
                  </a:solidFill>
                </a:ln>
                <a:solidFill>
                  <a:srgbClr val="0000FF"/>
                </a:solidFill>
              </a:rPr>
              <a:t>- to show signs of </a:t>
            </a:r>
            <a:r>
              <a:rPr lang="en-US" sz="2800" b="1" i="1" dirty="0" err="1" smtClean="0">
                <a:ln>
                  <a:solidFill>
                    <a:srgbClr val="C00000"/>
                  </a:solidFill>
                </a:ln>
                <a:solidFill>
                  <a:srgbClr val="0000FF"/>
                </a:solidFill>
              </a:rPr>
              <a:t>pathogenicity</a:t>
            </a:r>
            <a:endParaRPr lang="ru-RU" sz="2800" b="1" i="1" dirty="0" smtClean="0">
              <a:ln>
                <a:solidFill>
                  <a:srgbClr val="C00000"/>
                </a:solidFill>
              </a:ln>
              <a:solidFill>
                <a:srgbClr val="0000FF"/>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Types of </a:t>
            </a:r>
            <a:r>
              <a:rPr lang="en-US" sz="4000" b="1" dirty="0" err="1" smtClean="0">
                <a:ln>
                  <a:solidFill>
                    <a:srgbClr val="993300"/>
                  </a:solidFill>
                </a:ln>
                <a:solidFill>
                  <a:srgbClr val="0000CC"/>
                </a:solidFill>
                <a:latin typeface="Arial" pitchFamily="34" charset="0"/>
              </a:rPr>
              <a:t>probiotic</a:t>
            </a:r>
            <a:endParaRPr lang="en-US" sz="4000" b="1" dirty="0" smtClean="0">
              <a:ln>
                <a:solidFill>
                  <a:srgbClr val="993300"/>
                </a:solidFill>
              </a:ln>
              <a:solidFill>
                <a:srgbClr val="0000CC"/>
              </a:solidFill>
              <a:latin typeface="Arial" pitchFamily="34" charset="0"/>
            </a:endParaRPr>
          </a:p>
          <a:p>
            <a:pPr algn="r" defTabSz="980527">
              <a:lnSpc>
                <a:spcPct val="85000"/>
              </a:lnSpc>
              <a:defRPr/>
            </a:pPr>
            <a:r>
              <a:rPr lang="en-US" sz="4000" b="1" smtClean="0">
                <a:ln>
                  <a:solidFill>
                    <a:srgbClr val="993300"/>
                  </a:solidFill>
                </a:ln>
                <a:solidFill>
                  <a:srgbClr val="0000CC"/>
                </a:solidFill>
                <a:latin typeface="Arial" pitchFamily="34" charset="0"/>
              </a:rPr>
              <a:t>microorganisms</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1093104"/>
            <a:ext cx="4143404" cy="5228090"/>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0" lvl="1">
              <a:lnSpc>
                <a:spcPct val="70000"/>
              </a:lnSpc>
              <a:spcBef>
                <a:spcPts val="600"/>
              </a:spcBef>
            </a:pPr>
            <a:r>
              <a:rPr lang="en-US" sz="2800" b="1" dirty="0" smtClean="0">
                <a:ln>
                  <a:solidFill>
                    <a:srgbClr val="C00000"/>
                  </a:solidFill>
                </a:ln>
                <a:solidFill>
                  <a:srgbClr val="0000FF"/>
                </a:solidFill>
              </a:rPr>
              <a:t>Domestic </a:t>
            </a:r>
            <a:r>
              <a:rPr lang="en-US" sz="2800" b="1" dirty="0" err="1" smtClean="0">
                <a:ln>
                  <a:solidFill>
                    <a:srgbClr val="C00000"/>
                  </a:solidFill>
                </a:ln>
                <a:solidFill>
                  <a:srgbClr val="0000FF"/>
                </a:solidFill>
              </a:rPr>
              <a:t>probiotics</a:t>
            </a:r>
            <a:endParaRPr lang="ru-RU" sz="2800" b="1" dirty="0" smtClean="0">
              <a:ln>
                <a:solidFill>
                  <a:srgbClr val="C00000"/>
                </a:solidFill>
              </a:ln>
              <a:solidFill>
                <a:srgbClr val="0000FF"/>
              </a:solidFill>
            </a:endParaRPr>
          </a:p>
          <a:p>
            <a:pPr marL="542925" lvl="1" indent="-542925">
              <a:lnSpc>
                <a:spcPct val="7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bifidum</a:t>
            </a:r>
            <a:r>
              <a:rPr lang="en-US" sz="2800" b="1" dirty="0" smtClean="0">
                <a:ln>
                  <a:solidFill>
                    <a:srgbClr val="C00000"/>
                  </a:solidFill>
                </a:ln>
                <a:solidFill>
                  <a:srgbClr val="0000FF"/>
                </a:solidFill>
              </a:rPr>
              <a:t> </a:t>
            </a:r>
          </a:p>
          <a:p>
            <a:pPr marL="542925" lvl="1" indent="-542925">
              <a:lnSpc>
                <a:spcPct val="7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longum</a:t>
            </a:r>
            <a:r>
              <a:rPr lang="en-US" sz="2800" b="1" dirty="0" smtClean="0">
                <a:ln>
                  <a:solidFill>
                    <a:srgbClr val="C00000"/>
                  </a:solidFill>
                </a:ln>
                <a:solidFill>
                  <a:srgbClr val="0000FF"/>
                </a:solidFill>
              </a:rPr>
              <a:t> </a:t>
            </a:r>
          </a:p>
          <a:p>
            <a:pPr marL="542925" lvl="1" indent="-542925">
              <a:lnSpc>
                <a:spcPct val="7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adolescentis</a:t>
            </a:r>
            <a:r>
              <a:rPr lang="en-US" sz="2800" b="1" dirty="0" smtClean="0">
                <a:ln>
                  <a:solidFill>
                    <a:srgbClr val="C00000"/>
                  </a:solidFill>
                </a:ln>
                <a:solidFill>
                  <a:srgbClr val="0000FF"/>
                </a:solidFill>
              </a:rPr>
              <a:t> </a:t>
            </a:r>
          </a:p>
          <a:p>
            <a:pPr marL="542925" lvl="1" indent="-542925">
              <a:lnSpc>
                <a:spcPct val="7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infantis</a:t>
            </a:r>
            <a:r>
              <a:rPr lang="en-US" sz="2800" b="1" dirty="0" smtClean="0">
                <a:ln>
                  <a:solidFill>
                    <a:srgbClr val="C00000"/>
                  </a:solidFill>
                </a:ln>
                <a:solidFill>
                  <a:srgbClr val="0000FF"/>
                </a:solidFill>
              </a:rPr>
              <a:t> </a:t>
            </a:r>
          </a:p>
          <a:p>
            <a:pPr marL="542925" lvl="1" indent="-542925">
              <a:lnSpc>
                <a:spcPct val="7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breve</a:t>
            </a:r>
            <a:r>
              <a:rPr lang="en-US" sz="2800" b="1" dirty="0" smtClean="0">
                <a:ln>
                  <a:solidFill>
                    <a:srgbClr val="C00000"/>
                  </a:solidFill>
                </a:ln>
                <a:solidFill>
                  <a:srgbClr val="0000FF"/>
                </a:solidFill>
              </a:rPr>
              <a:t>	</a:t>
            </a:r>
            <a:endParaRPr lang="ru-RU" sz="2800" b="1" dirty="0" smtClean="0">
              <a:ln>
                <a:solidFill>
                  <a:srgbClr val="C00000"/>
                </a:solidFill>
              </a:ln>
              <a:solidFill>
                <a:srgbClr val="0000FF"/>
              </a:solidFill>
            </a:endParaRPr>
          </a:p>
          <a:p>
            <a:pPr marL="542925" lvl="1" indent="-542925">
              <a:lnSpc>
                <a:spcPct val="70000"/>
              </a:lnSpc>
              <a:spcBef>
                <a:spcPts val="600"/>
              </a:spcBef>
              <a:buFont typeface="Wingdings" pitchFamily="2" charset="2"/>
              <a:buChar char="Ø"/>
            </a:pPr>
            <a:r>
              <a:rPr lang="en-US" sz="2800" b="1" dirty="0" smtClean="0">
                <a:ln>
                  <a:solidFill>
                    <a:srgbClr val="C00000"/>
                  </a:solidFill>
                </a:ln>
                <a:solidFill>
                  <a:srgbClr val="0000FF"/>
                </a:solidFill>
              </a:rPr>
              <a:t>L. acidophilus </a:t>
            </a:r>
          </a:p>
          <a:p>
            <a:pPr marL="542925" lvl="1" indent="-542925">
              <a:lnSpc>
                <a:spcPct val="7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delbrueckii</a:t>
            </a:r>
            <a:r>
              <a:rPr lang="en-US" sz="2800" b="1" dirty="0" smtClean="0">
                <a:ln>
                  <a:solidFill>
                    <a:srgbClr val="C00000"/>
                  </a:solidFill>
                </a:ln>
                <a:solidFill>
                  <a:srgbClr val="0000FF"/>
                </a:solidFill>
              </a:rPr>
              <a:t> subsp. </a:t>
            </a:r>
            <a:r>
              <a:rPr lang="en-US" sz="2800" b="1" dirty="0" err="1" smtClean="0">
                <a:ln>
                  <a:solidFill>
                    <a:srgbClr val="C00000"/>
                  </a:solidFill>
                </a:ln>
                <a:solidFill>
                  <a:srgbClr val="0000FF"/>
                </a:solidFill>
              </a:rPr>
              <a:t>bulgaricus</a:t>
            </a:r>
            <a:r>
              <a:rPr lang="en-US" sz="2800" b="1" dirty="0" smtClean="0">
                <a:ln>
                  <a:solidFill>
                    <a:srgbClr val="C00000"/>
                  </a:solidFill>
                </a:ln>
                <a:solidFill>
                  <a:srgbClr val="0000FF"/>
                </a:solidFill>
              </a:rPr>
              <a:t> </a:t>
            </a:r>
          </a:p>
          <a:p>
            <a:pPr marL="542925" lvl="1" indent="-542925">
              <a:lnSpc>
                <a:spcPct val="7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fermentum</a:t>
            </a:r>
            <a:r>
              <a:rPr lang="en-US" sz="2800" b="1" dirty="0" smtClean="0">
                <a:ln>
                  <a:solidFill>
                    <a:srgbClr val="C00000"/>
                  </a:solidFill>
                </a:ln>
                <a:solidFill>
                  <a:srgbClr val="0000FF"/>
                </a:solidFill>
              </a:rPr>
              <a:t> </a:t>
            </a:r>
          </a:p>
          <a:p>
            <a:pPr marL="542925" lvl="1" indent="-542925">
              <a:lnSpc>
                <a:spcPct val="7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planfarum</a:t>
            </a:r>
            <a:r>
              <a:rPr lang="en-US" sz="2800" b="1" dirty="0" smtClean="0">
                <a:ln>
                  <a:solidFill>
                    <a:srgbClr val="C00000"/>
                  </a:solidFill>
                </a:ln>
                <a:solidFill>
                  <a:srgbClr val="0000FF"/>
                </a:solidFill>
              </a:rPr>
              <a:t>	</a:t>
            </a:r>
            <a:endParaRPr lang="ru-RU" sz="2800" b="1" dirty="0" smtClean="0">
              <a:ln>
                <a:solidFill>
                  <a:srgbClr val="C00000"/>
                </a:solidFill>
              </a:ln>
              <a:solidFill>
                <a:srgbClr val="0000FF"/>
              </a:solidFill>
            </a:endParaRPr>
          </a:p>
          <a:p>
            <a:pPr marL="542925" lvl="1" indent="-542925">
              <a:lnSpc>
                <a:spcPct val="7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lactis</a:t>
            </a:r>
            <a:r>
              <a:rPr lang="en-US" sz="2800" b="1" dirty="0" smtClean="0">
                <a:ln>
                  <a:solidFill>
                    <a:srgbClr val="C00000"/>
                  </a:solidFill>
                </a:ln>
                <a:solidFill>
                  <a:srgbClr val="0000FF"/>
                </a:solidFill>
              </a:rPr>
              <a:t> </a:t>
            </a:r>
          </a:p>
          <a:p>
            <a:pPr marL="542925" lvl="1" indent="-542925">
              <a:lnSpc>
                <a:spcPct val="7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cremioris</a:t>
            </a:r>
            <a:r>
              <a:rPr lang="en-US" sz="2800" b="1" dirty="0" smtClean="0">
                <a:ln>
                  <a:solidFill>
                    <a:srgbClr val="C00000"/>
                  </a:solidFill>
                </a:ln>
                <a:solidFill>
                  <a:srgbClr val="0000FF"/>
                </a:solidFill>
              </a:rPr>
              <a:t>	</a:t>
            </a:r>
            <a:endParaRPr lang="ru-RU" sz="2800" b="1" dirty="0" smtClean="0">
              <a:ln>
                <a:solidFill>
                  <a:srgbClr val="C00000"/>
                </a:solidFill>
              </a:ln>
              <a:solidFill>
                <a:srgbClr val="0000FF"/>
              </a:solidFill>
            </a:endParaRPr>
          </a:p>
          <a:p>
            <a:pPr marL="542925" lvl="1" indent="-542925">
              <a:lnSpc>
                <a:spcPct val="7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subtilis</a:t>
            </a:r>
            <a:endParaRPr lang="en-US" sz="2800" b="1" dirty="0" smtClean="0">
              <a:ln>
                <a:solidFill>
                  <a:srgbClr val="C00000"/>
                </a:solidFill>
              </a:ln>
              <a:solidFill>
                <a:srgbClr val="0000FF"/>
              </a:solidFill>
            </a:endParaRPr>
          </a:p>
        </p:txBody>
      </p:sp>
      <p:sp>
        <p:nvSpPr>
          <p:cNvPr id="5" name="Прямоугольник 4"/>
          <p:cNvSpPr/>
          <p:nvPr/>
        </p:nvSpPr>
        <p:spPr>
          <a:xfrm>
            <a:off x="4429124" y="1071546"/>
            <a:ext cx="4572000" cy="5075236"/>
          </a:xfrm>
          <a:prstGeom prst="rect">
            <a:avLst/>
          </a:prstGeom>
          <a:solidFill>
            <a:schemeClr val="accent4">
              <a:lumMod val="20000"/>
              <a:lumOff val="80000"/>
            </a:schemeClr>
          </a:solidFill>
          <a:scene3d>
            <a:camera prst="orthographicFront"/>
            <a:lightRig rig="threePt" dir="t"/>
          </a:scene3d>
          <a:sp3d>
            <a:bevelT/>
          </a:sp3d>
        </p:spPr>
        <p:txBody>
          <a:bodyPr>
            <a:spAutoFit/>
          </a:bodyPr>
          <a:lstStyle/>
          <a:p>
            <a:pPr marL="542925" lvl="1" indent="-542925">
              <a:lnSpc>
                <a:spcPct val="80000"/>
              </a:lnSpc>
              <a:spcBef>
                <a:spcPts val="600"/>
              </a:spcBef>
            </a:pPr>
            <a:r>
              <a:rPr lang="en-US" sz="2800" b="1" dirty="0" err="1" smtClean="0">
                <a:ln>
                  <a:solidFill>
                    <a:srgbClr val="C00000"/>
                  </a:solidFill>
                </a:ln>
                <a:solidFill>
                  <a:srgbClr val="0000FF"/>
                </a:solidFill>
              </a:rPr>
              <a:t>Foreigh</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probiotics</a:t>
            </a:r>
            <a:endParaRPr lang="ru-RU" sz="2800" b="1" dirty="0" smtClean="0">
              <a:ln>
                <a:solidFill>
                  <a:srgbClr val="C00000"/>
                </a:solidFill>
              </a:ln>
              <a:solidFill>
                <a:srgbClr val="0000FF"/>
              </a:solidFill>
            </a:endParaRPr>
          </a:p>
          <a:p>
            <a:pPr marL="542925" lvl="1" indent="-542925">
              <a:lnSpc>
                <a:spcPct val="8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animalis</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lactis</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longum</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bifidum</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infantis</a:t>
            </a:r>
            <a:r>
              <a:rPr lang="en-US" sz="2800" b="1" dirty="0" smtClean="0">
                <a:ln>
                  <a:solidFill>
                    <a:srgbClr val="C00000"/>
                  </a:solidFill>
                </a:ln>
                <a:solidFill>
                  <a:srgbClr val="0000FF"/>
                </a:solidFill>
              </a:rPr>
              <a:t>	</a:t>
            </a:r>
            <a:endParaRPr lang="ru-RU" sz="2800" b="1" dirty="0" smtClean="0">
              <a:ln>
                <a:solidFill>
                  <a:srgbClr val="C00000"/>
                </a:solidFill>
              </a:ln>
              <a:solidFill>
                <a:srgbClr val="0000FF"/>
              </a:solidFill>
            </a:endParaRPr>
          </a:p>
          <a:p>
            <a:pPr marL="542925" lvl="1" indent="-542925">
              <a:lnSpc>
                <a:spcPct val="8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casei</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rhamnosus</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lactis</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brevis</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salivarius</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gasseri</a:t>
            </a:r>
            <a:r>
              <a:rPr lang="en-US" sz="2800" b="1" dirty="0" smtClean="0">
                <a:ln>
                  <a:solidFill>
                    <a:srgbClr val="C00000"/>
                  </a:solidFill>
                </a:ln>
                <a:solidFill>
                  <a:srgbClr val="0000FF"/>
                </a:solidFill>
              </a:rPr>
              <a:t>	   	</a:t>
            </a:r>
            <a:endParaRPr lang="ru-RU" sz="2800" b="1" dirty="0" smtClean="0">
              <a:ln>
                <a:solidFill>
                  <a:srgbClr val="C00000"/>
                </a:solidFill>
              </a:ln>
              <a:solidFill>
                <a:srgbClr val="0000FF"/>
              </a:solidFill>
            </a:endParaRPr>
          </a:p>
          <a:p>
            <a:pPr marL="542925" lvl="1" indent="-542925">
              <a:lnSpc>
                <a:spcPct val="8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smtClean="0">
                <a:ln>
                  <a:solidFill>
                    <a:srgbClr val="C00000"/>
                  </a:solidFill>
                </a:ln>
                <a:solidFill>
                  <a:srgbClr val="0000FF"/>
                </a:solidFill>
              </a:rPr>
              <a:t>cereus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2" name="Rectangle 4"/>
          <p:cNvSpPr>
            <a:spLocks noChangeArrowheads="1"/>
          </p:cNvSpPr>
          <p:nvPr/>
        </p:nvSpPr>
        <p:spPr bwMode="auto">
          <a:xfrm>
            <a:off x="142844" y="71414"/>
            <a:ext cx="8858312" cy="6001643"/>
          </a:xfrm>
          <a:prstGeom prst="rect">
            <a:avLst/>
          </a:prstGeom>
          <a:blipFill>
            <a:blip r:embed="rId2"/>
            <a:tile tx="0" ty="0" sx="100000" sy="100000" flip="none" algn="tl"/>
          </a:blipFill>
          <a:ln w="9525">
            <a:solidFill>
              <a:srgbClr val="0000FF"/>
            </a:solidFill>
            <a:miter lim="800000"/>
            <a:headEnd/>
            <a:tailEnd/>
          </a:ln>
          <a:effectLst/>
          <a:scene3d>
            <a:camera prst="orthographicFront"/>
            <a:lightRig rig="threePt" dir="t"/>
          </a:scene3d>
          <a:sp3d>
            <a:bevelT/>
          </a:sp3d>
        </p:spPr>
        <p:txBody>
          <a:bodyPr wrap="square" anchor="ctr">
            <a:spAutoFit/>
          </a:bodyPr>
          <a:lstStyle/>
          <a:p>
            <a:pPr indent="315913" algn="ctr"/>
            <a:r>
              <a:rPr lang="en-US" sz="3200" b="1" dirty="0" smtClean="0">
                <a:solidFill>
                  <a:schemeClr val="accent4">
                    <a:lumMod val="20000"/>
                    <a:lumOff val="80000"/>
                  </a:schemeClr>
                </a:solidFill>
                <a:latin typeface="Arial" pitchFamily="34" charset="0"/>
              </a:rPr>
              <a:t>Most bacteria that have </a:t>
            </a:r>
            <a:r>
              <a:rPr lang="en-US" sz="3200" b="1" dirty="0" err="1" smtClean="0">
                <a:solidFill>
                  <a:schemeClr val="accent4">
                    <a:lumMod val="20000"/>
                    <a:lumOff val="80000"/>
                  </a:schemeClr>
                </a:solidFill>
                <a:latin typeface="Arial" pitchFamily="34" charset="0"/>
              </a:rPr>
              <a:t>probiotic</a:t>
            </a:r>
            <a:r>
              <a:rPr lang="en-US" sz="3200" b="1" dirty="0" smtClean="0">
                <a:solidFill>
                  <a:schemeClr val="accent4">
                    <a:lumMod val="20000"/>
                    <a:lumOff val="80000"/>
                  </a:schemeClr>
                </a:solidFill>
                <a:latin typeface="Arial" pitchFamily="34" charset="0"/>
              </a:rPr>
              <a:t> properties are representatives of the families of Lactobacillus and </a:t>
            </a:r>
            <a:r>
              <a:rPr lang="en-US" sz="3200" b="1" dirty="0" err="1" smtClean="0">
                <a:solidFill>
                  <a:schemeClr val="accent4">
                    <a:lumMod val="20000"/>
                    <a:lumOff val="80000"/>
                  </a:schemeClr>
                </a:solidFill>
                <a:latin typeface="Arial" pitchFamily="34" charset="0"/>
              </a:rPr>
              <a:t>Bifidobacterium</a:t>
            </a:r>
            <a:r>
              <a:rPr lang="en-US" sz="3200" b="1" dirty="0" smtClean="0">
                <a:solidFill>
                  <a:schemeClr val="accent4">
                    <a:lumMod val="20000"/>
                    <a:lumOff val="80000"/>
                  </a:schemeClr>
                </a:solidFill>
                <a:latin typeface="Arial" pitchFamily="34" charset="0"/>
              </a:rPr>
              <a:t>, and </a:t>
            </a:r>
            <a:r>
              <a:rPr lang="en-US" sz="3200" b="1" dirty="0" err="1" smtClean="0">
                <a:solidFill>
                  <a:schemeClr val="accent4">
                    <a:lumMod val="20000"/>
                    <a:lumOff val="80000"/>
                  </a:schemeClr>
                </a:solidFill>
                <a:latin typeface="Arial" pitchFamily="34" charset="0"/>
              </a:rPr>
              <a:t>sporobiogenic</a:t>
            </a:r>
            <a:r>
              <a:rPr lang="en-US" sz="3200" b="1" dirty="0" smtClean="0">
                <a:solidFill>
                  <a:schemeClr val="accent4">
                    <a:lumMod val="20000"/>
                    <a:lumOff val="80000"/>
                  </a:schemeClr>
                </a:solidFill>
                <a:latin typeface="Arial" pitchFamily="34" charset="0"/>
              </a:rPr>
              <a:t> bacteria from the genus Bacillus have increasingly become such a quality.</a:t>
            </a:r>
          </a:p>
          <a:p>
            <a:pPr indent="315913" algn="ctr"/>
            <a:endParaRPr lang="en-US" sz="3200" b="1" dirty="0" smtClean="0">
              <a:solidFill>
                <a:schemeClr val="accent4">
                  <a:lumMod val="20000"/>
                  <a:lumOff val="80000"/>
                </a:schemeClr>
              </a:solidFill>
              <a:latin typeface="Arial" pitchFamily="34" charset="0"/>
            </a:endParaRPr>
          </a:p>
          <a:p>
            <a:pPr indent="315913" algn="ctr"/>
            <a:r>
              <a:rPr lang="en-US" sz="3200" b="1" dirty="0" smtClean="0">
                <a:solidFill>
                  <a:schemeClr val="accent4">
                    <a:lumMod val="20000"/>
                    <a:lumOff val="80000"/>
                  </a:schemeClr>
                </a:solidFill>
                <a:latin typeface="Arial" pitchFamily="34" charset="0"/>
              </a:rPr>
              <a:t>To date, the world has created more than 50 drugs that are fully or partially composed of spore-forming bacteria (</a:t>
            </a:r>
            <a:r>
              <a:rPr lang="en-US" sz="3200" b="1" dirty="0" err="1" smtClean="0">
                <a:solidFill>
                  <a:schemeClr val="accent4">
                    <a:lumMod val="20000"/>
                    <a:lumOff val="80000"/>
                  </a:schemeClr>
                </a:solidFill>
                <a:latin typeface="Arial" pitchFamily="34" charset="0"/>
              </a:rPr>
              <a:t>baktisubtil</a:t>
            </a:r>
            <a:r>
              <a:rPr lang="en-US" sz="3200" b="1" dirty="0" smtClean="0">
                <a:solidFill>
                  <a:schemeClr val="accent4">
                    <a:lumMod val="20000"/>
                    <a:lumOff val="80000"/>
                  </a:schemeClr>
                </a:solidFill>
                <a:latin typeface="Arial" pitchFamily="34" charset="0"/>
              </a:rPr>
              <a:t>, </a:t>
            </a:r>
            <a:r>
              <a:rPr lang="en-US" sz="3200" b="1" dirty="0" err="1" smtClean="0">
                <a:solidFill>
                  <a:schemeClr val="accent4">
                    <a:lumMod val="20000"/>
                    <a:lumOff val="80000"/>
                  </a:schemeClr>
                </a:solidFill>
                <a:latin typeface="Arial" pitchFamily="34" charset="0"/>
              </a:rPr>
              <a:t>flonivin</a:t>
            </a:r>
            <a:r>
              <a:rPr lang="en-US" sz="3200" b="1" dirty="0" smtClean="0">
                <a:solidFill>
                  <a:schemeClr val="accent4">
                    <a:lumMod val="20000"/>
                    <a:lumOff val="80000"/>
                  </a:schemeClr>
                </a:solidFill>
                <a:latin typeface="Arial" pitchFamily="34" charset="0"/>
              </a:rPr>
              <a:t>, </a:t>
            </a:r>
            <a:r>
              <a:rPr lang="en-US" sz="3200" b="1" dirty="0" err="1" smtClean="0">
                <a:solidFill>
                  <a:schemeClr val="accent4">
                    <a:lumMod val="20000"/>
                    <a:lumOff val="80000"/>
                  </a:schemeClr>
                </a:solidFill>
                <a:latin typeface="Arial" pitchFamily="34" charset="0"/>
              </a:rPr>
              <a:t>biosporin</a:t>
            </a:r>
            <a:r>
              <a:rPr lang="en-US" sz="3200" b="1" dirty="0" smtClean="0">
                <a:solidFill>
                  <a:schemeClr val="accent4">
                    <a:lumMod val="20000"/>
                    <a:lumOff val="80000"/>
                  </a:schemeClr>
                </a:solidFill>
                <a:latin typeface="Arial" pitchFamily="34" charset="0"/>
              </a:rPr>
              <a:t>, </a:t>
            </a:r>
            <a:r>
              <a:rPr lang="en-US" sz="3200" b="1" dirty="0" err="1" smtClean="0">
                <a:solidFill>
                  <a:schemeClr val="accent4">
                    <a:lumMod val="20000"/>
                    <a:lumOff val="80000"/>
                  </a:schemeClr>
                </a:solidFill>
                <a:latin typeface="Arial" pitchFamily="34" charset="0"/>
              </a:rPr>
              <a:t>bactisporin</a:t>
            </a:r>
            <a:r>
              <a:rPr lang="en-US" sz="3200" b="1" dirty="0" smtClean="0">
                <a:solidFill>
                  <a:schemeClr val="accent4">
                    <a:lumMod val="20000"/>
                    <a:lumOff val="80000"/>
                  </a:schemeClr>
                </a:solidFill>
                <a:latin typeface="Arial" pitchFamily="34" charset="0"/>
              </a:rPr>
              <a:t>, </a:t>
            </a:r>
            <a:r>
              <a:rPr lang="en-US" sz="3200" b="1" dirty="0" err="1" smtClean="0">
                <a:solidFill>
                  <a:schemeClr val="accent4">
                    <a:lumMod val="20000"/>
                    <a:lumOff val="80000"/>
                  </a:schemeClr>
                </a:solidFill>
                <a:latin typeface="Arial" pitchFamily="34" charset="0"/>
              </a:rPr>
              <a:t>vitosporin</a:t>
            </a:r>
            <a:r>
              <a:rPr lang="en-US" sz="3200" b="1" dirty="0" smtClean="0">
                <a:solidFill>
                  <a:schemeClr val="accent4">
                    <a:lumMod val="20000"/>
                    <a:lumOff val="80000"/>
                  </a:schemeClr>
                </a:solidFill>
                <a:latin typeface="Arial" pitchFamily="34" charset="0"/>
              </a:rPr>
              <a:t>, etc.).</a:t>
            </a:r>
            <a:endParaRPr lang="ru-RU" sz="3200" b="1" dirty="0" smtClean="0">
              <a:solidFill>
                <a:schemeClr val="accent4">
                  <a:lumMod val="20000"/>
                  <a:lumOff val="80000"/>
                </a:schemeClr>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4"/>
          <p:cNvSpPr>
            <a:spLocks noChangeArrowheads="1"/>
          </p:cNvSpPr>
          <p:nvPr/>
        </p:nvSpPr>
        <p:spPr bwMode="auto">
          <a:xfrm>
            <a:off x="214282" y="1"/>
            <a:ext cx="8750331" cy="6130140"/>
          </a:xfrm>
          <a:prstGeom prst="rect">
            <a:avLst/>
          </a:prstGeom>
          <a:solidFill>
            <a:schemeClr val="accent5">
              <a:lumMod val="20000"/>
              <a:lumOff val="80000"/>
            </a:schemeClr>
          </a:solidFill>
          <a:ln w="9525">
            <a:solidFill>
              <a:srgbClr val="0000FF"/>
            </a:solidFill>
            <a:miter lim="800000"/>
            <a:headEnd/>
            <a:tailEnd/>
          </a:ln>
          <a:effectLst/>
          <a:scene3d>
            <a:camera prst="orthographicFront"/>
            <a:lightRig rig="threePt" dir="t"/>
          </a:scene3d>
          <a:sp3d>
            <a:bevelT/>
          </a:sp3d>
        </p:spPr>
        <p:txBody>
          <a:bodyPr wrap="square" anchor="ctr">
            <a:spAutoFit/>
          </a:bodyPr>
          <a:lstStyle/>
          <a:p>
            <a:pPr algn="ctr">
              <a:lnSpc>
                <a:spcPct val="70000"/>
              </a:lnSpc>
            </a:pPr>
            <a:r>
              <a:rPr lang="en-US" sz="3200" b="1" i="1" dirty="0">
                <a:solidFill>
                  <a:srgbClr val="FF0000"/>
                </a:solidFill>
                <a:latin typeface="Arial" pitchFamily="34" charset="0"/>
              </a:rPr>
              <a:t>Bacillus </a:t>
            </a:r>
            <a:r>
              <a:rPr lang="en-US" sz="3200" b="1" i="1" dirty="0" err="1" smtClean="0">
                <a:solidFill>
                  <a:srgbClr val="FF0000"/>
                </a:solidFill>
                <a:latin typeface="Arial" pitchFamily="34" charset="0"/>
              </a:rPr>
              <a:t>clausii</a:t>
            </a:r>
            <a:endParaRPr lang="en-US" sz="3200" b="1" i="1" dirty="0" smtClean="0">
              <a:solidFill>
                <a:srgbClr val="FF0000"/>
              </a:solidFill>
              <a:latin typeface="Arial" pitchFamily="34" charset="0"/>
            </a:endParaRPr>
          </a:p>
          <a:p>
            <a:pPr algn="just">
              <a:lnSpc>
                <a:spcPct val="70000"/>
              </a:lnSpc>
            </a:pPr>
            <a:r>
              <a:rPr lang="en-US" sz="2400" b="1" dirty="0" smtClean="0">
                <a:solidFill>
                  <a:srgbClr val="0000FF"/>
                </a:solidFill>
                <a:latin typeface="Arial" pitchFamily="34" charset="0"/>
              </a:rPr>
              <a:t>-Non-pathogenic bacteria that make up the normal transit intestinal </a:t>
            </a:r>
            <a:r>
              <a:rPr lang="en-US" sz="2400" b="1" dirty="0" err="1" smtClean="0">
                <a:solidFill>
                  <a:srgbClr val="0000FF"/>
                </a:solidFill>
                <a:latin typeface="Arial" pitchFamily="34" charset="0"/>
              </a:rPr>
              <a:t>microflora</a:t>
            </a:r>
            <a:r>
              <a:rPr lang="en-US" sz="2400" b="1" dirty="0" smtClean="0">
                <a:solidFill>
                  <a:srgbClr val="0000FF"/>
                </a:solidFill>
                <a:latin typeface="Arial" pitchFamily="34" charset="0"/>
              </a:rPr>
              <a:t>;</a:t>
            </a:r>
          </a:p>
          <a:p>
            <a:pPr algn="just">
              <a:lnSpc>
                <a:spcPct val="70000"/>
              </a:lnSpc>
            </a:pPr>
            <a:r>
              <a:rPr lang="en-US" sz="2400" b="1" dirty="0" smtClean="0">
                <a:solidFill>
                  <a:srgbClr val="0000FF"/>
                </a:solidFill>
                <a:latin typeface="Arial" pitchFamily="34" charset="0"/>
              </a:rPr>
              <a:t>-Habitat - soil, water, air;</a:t>
            </a:r>
          </a:p>
          <a:p>
            <a:pPr algn="just">
              <a:lnSpc>
                <a:spcPct val="70000"/>
              </a:lnSpc>
            </a:pPr>
            <a:r>
              <a:rPr lang="en-US" sz="2400" b="1" dirty="0" smtClean="0">
                <a:solidFill>
                  <a:srgbClr val="0000FF"/>
                </a:solidFill>
                <a:latin typeface="Arial" pitchFamily="34" charset="0"/>
              </a:rPr>
              <a:t>-Independently eliminated from the gastrointestinal tract;</a:t>
            </a:r>
          </a:p>
          <a:p>
            <a:pPr algn="just">
              <a:lnSpc>
                <a:spcPct val="70000"/>
              </a:lnSpc>
            </a:pPr>
            <a:r>
              <a:rPr lang="en-US" sz="2400" b="1" dirty="0" smtClean="0">
                <a:solidFill>
                  <a:srgbClr val="0000FF"/>
                </a:solidFill>
                <a:latin typeface="Arial" pitchFamily="34" charset="0"/>
              </a:rPr>
              <a:t>-The genome of the Bacillus </a:t>
            </a:r>
            <a:r>
              <a:rPr lang="en-US" sz="2400" b="1" dirty="0" err="1" smtClean="0">
                <a:solidFill>
                  <a:srgbClr val="0000FF"/>
                </a:solidFill>
                <a:latin typeface="Arial" pitchFamily="34" charset="0"/>
              </a:rPr>
              <a:t>clausii</a:t>
            </a:r>
            <a:r>
              <a:rPr lang="en-US" sz="2400" b="1" dirty="0" smtClean="0">
                <a:solidFill>
                  <a:srgbClr val="0000FF"/>
                </a:solidFill>
                <a:latin typeface="Arial" pitchFamily="34" charset="0"/>
              </a:rPr>
              <a:t> strain has been fully studied;</a:t>
            </a:r>
          </a:p>
          <a:p>
            <a:pPr algn="just">
              <a:lnSpc>
                <a:spcPct val="70000"/>
              </a:lnSpc>
            </a:pPr>
            <a:r>
              <a:rPr lang="en-US" sz="2400" b="1" dirty="0" smtClean="0">
                <a:solidFill>
                  <a:srgbClr val="0000FF"/>
                </a:solidFill>
                <a:latin typeface="Arial" pitchFamily="34" charset="0"/>
              </a:rPr>
              <a:t>-They form </a:t>
            </a:r>
            <a:r>
              <a:rPr lang="en-US" sz="2400" b="1" dirty="0" err="1" smtClean="0">
                <a:solidFill>
                  <a:srgbClr val="0000FF"/>
                </a:solidFill>
                <a:latin typeface="Arial" pitchFamily="34" charset="0"/>
              </a:rPr>
              <a:t>multiresistant</a:t>
            </a:r>
            <a:r>
              <a:rPr lang="en-US" sz="2400" b="1" dirty="0" smtClean="0">
                <a:solidFill>
                  <a:srgbClr val="0000FF"/>
                </a:solidFill>
                <a:latin typeface="Arial" pitchFamily="34" charset="0"/>
              </a:rPr>
              <a:t> spores capable of surviving during transit through the acidic environment of the stomach;</a:t>
            </a:r>
          </a:p>
          <a:p>
            <a:pPr algn="just">
              <a:lnSpc>
                <a:spcPct val="70000"/>
              </a:lnSpc>
            </a:pPr>
            <a:r>
              <a:rPr lang="en-US" sz="2400" b="1" dirty="0" smtClean="0">
                <a:solidFill>
                  <a:srgbClr val="0000FF"/>
                </a:solidFill>
                <a:latin typeface="Arial" pitchFamily="34" charset="0"/>
              </a:rPr>
              <a:t>-Disputes, after exposure in the acidic environment of the stomach, enter the intestine and are transformed into a vegetative form;</a:t>
            </a:r>
          </a:p>
          <a:p>
            <a:pPr algn="just">
              <a:lnSpc>
                <a:spcPct val="70000"/>
              </a:lnSpc>
            </a:pPr>
            <a:r>
              <a:rPr lang="en-US" sz="2400" b="1" dirty="0" smtClean="0">
                <a:solidFill>
                  <a:srgbClr val="0000FF"/>
                </a:solidFill>
                <a:latin typeface="Arial" pitchFamily="34" charset="0"/>
              </a:rPr>
              <a:t>-Vegetative forms can exist and develop at pH&gt; 4.5, grow in the presence of bile and conditions of insufficient oxygen, while retaining all of their </a:t>
            </a:r>
            <a:r>
              <a:rPr lang="en-US" sz="2400" b="1" dirty="0" err="1" smtClean="0">
                <a:solidFill>
                  <a:srgbClr val="0000FF"/>
                </a:solidFill>
                <a:latin typeface="Arial" pitchFamily="34" charset="0"/>
              </a:rPr>
              <a:t>probiotic</a:t>
            </a:r>
            <a:r>
              <a:rPr lang="en-US" sz="2400" b="1" dirty="0" smtClean="0">
                <a:solidFill>
                  <a:srgbClr val="0000FF"/>
                </a:solidFill>
                <a:latin typeface="Arial" pitchFamily="34" charset="0"/>
              </a:rPr>
              <a:t> properties;</a:t>
            </a:r>
          </a:p>
          <a:p>
            <a:pPr algn="just">
              <a:lnSpc>
                <a:spcPct val="70000"/>
              </a:lnSpc>
            </a:pPr>
            <a:r>
              <a:rPr lang="en-US" sz="2400" b="1" dirty="0" smtClean="0">
                <a:solidFill>
                  <a:srgbClr val="0000FF"/>
                </a:solidFill>
                <a:latin typeface="Arial" pitchFamily="34" charset="0"/>
              </a:rPr>
              <a:t>-Bactericidal activity against most gram + pathogenic bacteria (Staphylococcus </a:t>
            </a:r>
            <a:r>
              <a:rPr lang="en-US" sz="2400" b="1" dirty="0" err="1" smtClean="0">
                <a:solidFill>
                  <a:srgbClr val="0000FF"/>
                </a:solidFill>
                <a:latin typeface="Arial" pitchFamily="34" charset="0"/>
              </a:rPr>
              <a:t>aureus</a:t>
            </a:r>
            <a:r>
              <a:rPr lang="en-US" sz="2400" b="1" dirty="0" smtClean="0">
                <a:solidFill>
                  <a:srgbClr val="0000FF"/>
                </a:solidFill>
                <a:latin typeface="Arial" pitchFamily="34" charset="0"/>
              </a:rPr>
              <a:t>, Clostridium </a:t>
            </a:r>
            <a:r>
              <a:rPr lang="en-US" sz="2400" b="1" dirty="0" err="1" smtClean="0">
                <a:solidFill>
                  <a:srgbClr val="0000FF"/>
                </a:solidFill>
                <a:latin typeface="Arial" pitchFamily="34" charset="0"/>
              </a:rPr>
              <a:t>difficile</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Enterococcus</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feacium</a:t>
            </a:r>
            <a:r>
              <a:rPr lang="en-US" sz="2400" b="1" dirty="0" smtClean="0">
                <a:solidFill>
                  <a:srgbClr val="0000FF"/>
                </a:solidFill>
                <a:latin typeface="Arial" pitchFamily="34" charset="0"/>
              </a:rPr>
              <a:t>, etc.) and rotaviruses;</a:t>
            </a:r>
          </a:p>
          <a:p>
            <a:pPr algn="just">
              <a:lnSpc>
                <a:spcPct val="70000"/>
              </a:lnSpc>
            </a:pPr>
            <a:r>
              <a:rPr lang="en-US" sz="2400" b="1" dirty="0" smtClean="0">
                <a:solidFill>
                  <a:srgbClr val="0000FF"/>
                </a:solidFill>
                <a:latin typeface="Arial" pitchFamily="34" charset="0"/>
              </a:rPr>
              <a:t>-They have a wide range of antibiotic resistance (</a:t>
            </a:r>
            <a:r>
              <a:rPr lang="en-US" sz="2400" b="1" dirty="0" err="1" smtClean="0">
                <a:solidFill>
                  <a:srgbClr val="0000FF"/>
                </a:solidFill>
                <a:latin typeface="Arial" pitchFamily="34" charset="0"/>
              </a:rPr>
              <a:t>cephalosporins</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macrolides</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penicillins</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tetracyclines</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aminoglycosides</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chloramphenicol</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lincosamides</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isoniazid</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rifampicin</a:t>
            </a:r>
            <a:r>
              <a:rPr lang="en-US" sz="2400" b="1" dirty="0" smtClean="0">
                <a:solidFill>
                  <a:srgbClr val="0000FF"/>
                </a:solidFill>
                <a:latin typeface="Arial" pitchFamily="34" charset="0"/>
              </a:rPr>
              <a:t>).</a:t>
            </a:r>
            <a:endParaRPr lang="ru-RU" sz="2400" b="1" dirty="0">
              <a:solidFill>
                <a:srgbClr val="0000FF"/>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6" name="Rectangle 4"/>
          <p:cNvSpPr>
            <a:spLocks noChangeArrowheads="1"/>
          </p:cNvSpPr>
          <p:nvPr/>
        </p:nvSpPr>
        <p:spPr bwMode="auto">
          <a:xfrm>
            <a:off x="214282" y="71414"/>
            <a:ext cx="8715436" cy="954107"/>
          </a:xfrm>
          <a:prstGeom prst="rect">
            <a:avLst/>
          </a:prstGeom>
          <a:solidFill>
            <a:srgbClr val="0000FF"/>
          </a:solidFill>
          <a:ln w="9525">
            <a:solidFill>
              <a:srgbClr val="0000FF"/>
            </a:solidFill>
            <a:miter lim="800000"/>
            <a:headEnd/>
            <a:tailEnd/>
          </a:ln>
          <a:effectLst/>
        </p:spPr>
        <p:txBody>
          <a:bodyPr wrap="square" anchor="ctr">
            <a:spAutoFit/>
          </a:bodyPr>
          <a:lstStyle/>
          <a:p>
            <a:pPr algn="ctr"/>
            <a:r>
              <a:rPr lang="en-US" sz="2800" dirty="0" smtClean="0">
                <a:solidFill>
                  <a:schemeClr val="tx2">
                    <a:lumMod val="20000"/>
                    <a:lumOff val="80000"/>
                  </a:schemeClr>
                </a:solidFill>
                <a:latin typeface="Arial" pitchFamily="34" charset="0"/>
              </a:rPr>
              <a:t>Mechanisms of treatment-and-prophylactic</a:t>
            </a:r>
          </a:p>
          <a:p>
            <a:pPr algn="ctr"/>
            <a:r>
              <a:rPr lang="en-US" sz="2800" dirty="0" smtClean="0">
                <a:solidFill>
                  <a:schemeClr val="tx2">
                    <a:lumMod val="20000"/>
                    <a:lumOff val="80000"/>
                  </a:schemeClr>
                </a:solidFill>
                <a:latin typeface="Arial" pitchFamily="34" charset="0"/>
              </a:rPr>
              <a:t>effects of spore-forming </a:t>
            </a:r>
            <a:r>
              <a:rPr lang="en-US" sz="2800" dirty="0" err="1" smtClean="0">
                <a:solidFill>
                  <a:schemeClr val="tx2">
                    <a:lumMod val="20000"/>
                    <a:lumOff val="80000"/>
                  </a:schemeClr>
                </a:solidFill>
                <a:latin typeface="Arial" pitchFamily="34" charset="0"/>
              </a:rPr>
              <a:t>probiotics</a:t>
            </a:r>
            <a:endParaRPr lang="ru-RU" sz="2800" dirty="0">
              <a:solidFill>
                <a:schemeClr val="tx2">
                  <a:lumMod val="20000"/>
                  <a:lumOff val="80000"/>
                </a:schemeClr>
              </a:solidFill>
              <a:latin typeface="Arial" pitchFamily="34" charset="0"/>
            </a:endParaRPr>
          </a:p>
        </p:txBody>
      </p:sp>
      <p:graphicFrame>
        <p:nvGraphicFramePr>
          <p:cNvPr id="151657" name="Group 105"/>
          <p:cNvGraphicFramePr>
            <a:graphicFrameLocks noGrp="1"/>
          </p:cNvGraphicFramePr>
          <p:nvPr/>
        </p:nvGraphicFramePr>
        <p:xfrm>
          <a:off x="139700" y="1071546"/>
          <a:ext cx="8896350" cy="5409107"/>
        </p:xfrm>
        <a:graphic>
          <a:graphicData uri="http://schemas.openxmlformats.org/drawingml/2006/table">
            <a:tbl>
              <a:tblPr/>
              <a:tblGrid>
                <a:gridCol w="2265363"/>
                <a:gridCol w="2182812"/>
                <a:gridCol w="1738313"/>
                <a:gridCol w="2709862"/>
              </a:tblGrid>
              <a:tr h="594165">
                <a:tc rowSpan="2">
                  <a:txBody>
                    <a:bodyPr/>
                    <a:lstStyle/>
                    <a:p>
                      <a:pPr marL="0" marR="0" lvl="0" indent="0" algn="ctr"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Stages of</a:t>
                      </a:r>
                    </a:p>
                    <a:p>
                      <a:pPr marL="0" marR="0" lvl="0" indent="0" algn="ctr"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  translocations</a:t>
                      </a:r>
                    </a:p>
                    <a:p>
                      <a:pPr marL="0" marR="0" lvl="0" indent="0" algn="ctr"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of bacilli</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gridSpan="2">
                  <a:txBody>
                    <a:bodyPr/>
                    <a:lstStyle/>
                    <a:p>
                      <a:pPr marL="0" marR="0" lvl="0" indent="0" algn="ctr"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The actions of bacilli and their metabolites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hMerge="1">
                  <a:txBody>
                    <a:bodyPr/>
                    <a:lstStyle/>
                    <a:p>
                      <a:endParaRPr lang="ru-RU"/>
                    </a:p>
                  </a:txBody>
                  <a:tcPr/>
                </a:tc>
                <a:tc rowSpan="2">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Effects</a:t>
                      </a:r>
                    </a:p>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for </a:t>
                      </a:r>
                      <a:r>
                        <a:rPr kumimoji="0" lang="en-US" sz="2000" b="1" i="0" u="none" strike="noStrike" cap="none" normalizeH="0" baseline="0" dirty="0" err="1" smtClean="0">
                          <a:ln>
                            <a:noFill/>
                          </a:ln>
                          <a:solidFill>
                            <a:srgbClr val="660066"/>
                          </a:solidFill>
                          <a:effectLst/>
                          <a:latin typeface="Arial Narrow" pitchFamily="34" charset="0"/>
                        </a:rPr>
                        <a:t>macroorganism</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407760">
                <a:tc vMerge="1">
                  <a:txBody>
                    <a:bodyPr/>
                    <a:lstStyle/>
                    <a:p>
                      <a:endParaRPr lang="ru-RU"/>
                    </a:p>
                  </a:txBody>
                  <a:tcPr/>
                </a:tc>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Adaptive</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Antagonistic</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vMerge="1">
                  <a:txBody>
                    <a:bodyPr/>
                    <a:lstStyle/>
                    <a:p>
                      <a:endParaRPr lang="ru-RU"/>
                    </a:p>
                  </a:txBody>
                  <a:tcPr/>
                </a:tc>
              </a:tr>
              <a:tr h="1279203">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Passage of the stomach and intestines with partial</a:t>
                      </a:r>
                    </a:p>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fixation on their mucous membranes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rowSpan="3">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Activation and germination of a part of the spore with the survival of vegetative forms in the intestine. Participation in digestion due to the production of proteases, amylases, lipases, </a:t>
                      </a:r>
                      <a:r>
                        <a:rPr kumimoji="0" lang="en-US" sz="2000" b="1" i="0" u="none" strike="noStrike" cap="none" normalizeH="0" baseline="0" dirty="0" err="1" smtClean="0">
                          <a:ln>
                            <a:noFill/>
                          </a:ln>
                          <a:solidFill>
                            <a:srgbClr val="660066"/>
                          </a:solidFill>
                          <a:effectLst/>
                          <a:latin typeface="Arial Narrow" pitchFamily="34" charset="0"/>
                        </a:rPr>
                        <a:t>cellulases</a:t>
                      </a:r>
                      <a:r>
                        <a:rPr kumimoji="0" lang="en-US" sz="2000" b="1" i="0" u="none" strike="noStrike" cap="none" normalizeH="0" baseline="0" dirty="0" smtClean="0">
                          <a:ln>
                            <a:noFill/>
                          </a:ln>
                          <a:solidFill>
                            <a:srgbClr val="660066"/>
                          </a:solidFill>
                          <a:effectLst/>
                          <a:latin typeface="Arial Narrow" pitchFamily="34" charset="0"/>
                        </a:rPr>
                        <a:t>, as well as the synthesis of amino acids and vitamins.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rowSpan="3">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Inhibition of pathogenic microorganisms due to </a:t>
                      </a:r>
                      <a:r>
                        <a:rPr kumimoji="0" lang="en-US" sz="2000" b="1" i="0" u="none" strike="noStrike" cap="none" normalizeH="0" baseline="0" dirty="0" err="1" smtClean="0">
                          <a:ln>
                            <a:noFill/>
                          </a:ln>
                          <a:solidFill>
                            <a:srgbClr val="660066"/>
                          </a:solidFill>
                          <a:effectLst/>
                          <a:latin typeface="Arial Narrow" pitchFamily="34" charset="0"/>
                        </a:rPr>
                        <a:t>dipicolinic</a:t>
                      </a:r>
                      <a:r>
                        <a:rPr kumimoji="0" lang="en-US" sz="2000" b="1" i="0" u="none" strike="noStrike" cap="none" normalizeH="0" baseline="0" dirty="0" smtClean="0">
                          <a:ln>
                            <a:noFill/>
                          </a:ln>
                          <a:solidFill>
                            <a:srgbClr val="660066"/>
                          </a:solidFill>
                          <a:effectLst/>
                          <a:latin typeface="Arial Narrow" pitchFamily="34" charset="0"/>
                        </a:rPr>
                        <a:t> acid spores, production by vegetative </a:t>
                      </a:r>
                      <a:r>
                        <a:rPr kumimoji="0" lang="en-US" sz="2000" b="1" i="0" u="none" strike="noStrike" cap="none" normalizeH="0" baseline="0" dirty="0" err="1" smtClean="0">
                          <a:ln>
                            <a:noFill/>
                          </a:ln>
                          <a:solidFill>
                            <a:srgbClr val="660066"/>
                          </a:solidFill>
                          <a:effectLst/>
                          <a:latin typeface="Arial Narrow" pitchFamily="34" charset="0"/>
                        </a:rPr>
                        <a:t>catalase</a:t>
                      </a:r>
                      <a:r>
                        <a:rPr kumimoji="0" lang="en-US" sz="2000" b="1" i="0" u="none" strike="noStrike" cap="none" normalizeH="0" baseline="0" dirty="0" smtClean="0">
                          <a:ln>
                            <a:noFill/>
                          </a:ln>
                          <a:solidFill>
                            <a:srgbClr val="660066"/>
                          </a:solidFill>
                          <a:effectLst/>
                          <a:latin typeface="Arial Narrow" pitchFamily="34" charset="0"/>
                        </a:rPr>
                        <a:t>, </a:t>
                      </a:r>
                      <a:r>
                        <a:rPr kumimoji="0" lang="en-US" sz="2000" b="1" i="0" u="none" strike="noStrike" cap="none" normalizeH="0" baseline="0" dirty="0" err="1" smtClean="0">
                          <a:ln>
                            <a:noFill/>
                          </a:ln>
                          <a:solidFill>
                            <a:srgbClr val="660066"/>
                          </a:solidFill>
                          <a:effectLst/>
                          <a:latin typeface="Arial Narrow" pitchFamily="34" charset="0"/>
                        </a:rPr>
                        <a:t>lysozyme</a:t>
                      </a:r>
                      <a:r>
                        <a:rPr kumimoji="0" lang="en-US" sz="2000" b="1" i="0" u="none" strike="noStrike" cap="none" normalizeH="0" baseline="0" dirty="0" smtClean="0">
                          <a:ln>
                            <a:noFill/>
                          </a:ln>
                          <a:solidFill>
                            <a:srgbClr val="660066"/>
                          </a:solidFill>
                          <a:effectLst/>
                          <a:latin typeface="Arial Narrow" pitchFamily="34" charset="0"/>
                        </a:rPr>
                        <a:t>, antibiotic, </a:t>
                      </a:r>
                      <a:r>
                        <a:rPr kumimoji="0" lang="en-US" sz="2000" b="1" i="0" u="none" strike="noStrike" cap="none" normalizeH="0" baseline="0" dirty="0" err="1" smtClean="0">
                          <a:ln>
                            <a:noFill/>
                          </a:ln>
                          <a:solidFill>
                            <a:srgbClr val="660066"/>
                          </a:solidFill>
                          <a:effectLst/>
                          <a:latin typeface="Arial Narrow" pitchFamily="34" charset="0"/>
                        </a:rPr>
                        <a:t>bacteriocins</a:t>
                      </a:r>
                      <a:r>
                        <a:rPr kumimoji="0" lang="en-US" sz="2000" b="1" i="0" u="none" strike="noStrike" cap="none" normalizeH="0" baseline="0" dirty="0" smtClean="0">
                          <a:ln>
                            <a:noFill/>
                          </a:ln>
                          <a:solidFill>
                            <a:srgbClr val="660066"/>
                          </a:solidFill>
                          <a:effectLst/>
                          <a:latin typeface="Arial Narrow" pitchFamily="34" charset="0"/>
                        </a:rPr>
                        <a:t> and other metabolites.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Improve digestion, prevent accumulation of metabolic products of pathogenic microbes.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1502889">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Permanent translocation into the blood, lymph and internal organs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vMerge="1">
                  <a:txBody>
                    <a:bodyPr/>
                    <a:lstStyle/>
                    <a:p>
                      <a:endParaRPr lang="ru-RU"/>
                    </a:p>
                  </a:txBody>
                  <a:tcPr/>
                </a:tc>
                <a:tc vMerge="1">
                  <a:txBody>
                    <a:bodyPr/>
                    <a:lstStyle/>
                    <a:p>
                      <a:endParaRPr lang="ru-RU"/>
                    </a:p>
                  </a:txBody>
                  <a:tcPr/>
                </a:tc>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Protection and strengthening of </a:t>
                      </a:r>
                      <a:r>
                        <a:rPr kumimoji="0" lang="en-US" sz="2000" b="1" i="0" u="none" strike="noStrike" cap="none" normalizeH="0" baseline="0" dirty="0" err="1" smtClean="0">
                          <a:ln>
                            <a:noFill/>
                          </a:ln>
                          <a:solidFill>
                            <a:srgbClr val="660066"/>
                          </a:solidFill>
                          <a:effectLst/>
                          <a:latin typeface="Arial Narrow" pitchFamily="34" charset="0"/>
                        </a:rPr>
                        <a:t>microbiocenosis</a:t>
                      </a:r>
                      <a:r>
                        <a:rPr kumimoji="0" lang="en-US" sz="2000" b="1" i="0" u="none" strike="noStrike" cap="none" normalizeH="0" baseline="0" dirty="0" smtClean="0">
                          <a:ln>
                            <a:noFill/>
                          </a:ln>
                          <a:solidFill>
                            <a:srgbClr val="660066"/>
                          </a:solidFill>
                          <a:effectLst/>
                          <a:latin typeface="Arial Narrow" pitchFamily="34" charset="0"/>
                        </a:rPr>
                        <a:t>, induction of interferon synthesis, </a:t>
                      </a:r>
                      <a:r>
                        <a:rPr kumimoji="0" lang="en-US" sz="2000" b="1" i="0" u="none" strike="noStrike" cap="none" normalizeH="0" baseline="0" dirty="0" err="1" smtClean="0">
                          <a:ln>
                            <a:noFill/>
                          </a:ln>
                          <a:solidFill>
                            <a:srgbClr val="660066"/>
                          </a:solidFill>
                          <a:effectLst/>
                          <a:latin typeface="Arial Narrow" pitchFamily="34" charset="0"/>
                        </a:rPr>
                        <a:t>immunoglobulins</a:t>
                      </a:r>
                      <a:r>
                        <a:rPr kumimoji="0" lang="en-US" sz="2000" b="1" i="0" u="none" strike="noStrike" cap="none" normalizeH="0" baseline="0" dirty="0" smtClean="0">
                          <a:ln>
                            <a:noFill/>
                          </a:ln>
                          <a:solidFill>
                            <a:srgbClr val="660066"/>
                          </a:solidFill>
                          <a:effectLst/>
                          <a:latin typeface="Arial Narrow" pitchFamily="34" charset="0"/>
                        </a:rPr>
                        <a:t>, stimulation of </a:t>
                      </a:r>
                      <a:r>
                        <a:rPr kumimoji="0" lang="en-US" sz="2000" b="1" i="0" u="none" strike="noStrike" cap="none" normalizeH="0" baseline="0" dirty="0" err="1" smtClean="0">
                          <a:ln>
                            <a:noFill/>
                          </a:ln>
                          <a:solidFill>
                            <a:srgbClr val="660066"/>
                          </a:solidFill>
                          <a:effectLst/>
                          <a:latin typeface="Arial Narrow" pitchFamily="34" charset="0"/>
                        </a:rPr>
                        <a:t>immunocompetent</a:t>
                      </a:r>
                      <a:r>
                        <a:rPr kumimoji="0" lang="en-US" sz="2000" b="1" i="0" u="none" strike="noStrike" cap="none" normalizeH="0" baseline="0" dirty="0" smtClean="0">
                          <a:ln>
                            <a:noFill/>
                          </a:ln>
                          <a:solidFill>
                            <a:srgbClr val="660066"/>
                          </a:solidFill>
                          <a:effectLst/>
                          <a:latin typeface="Arial Narrow" pitchFamily="34" charset="0"/>
                        </a:rPr>
                        <a:t> cells.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1237262">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Excretion from the body</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vMerge="1">
                  <a:txBody>
                    <a:bodyPr/>
                    <a:lstStyle/>
                    <a:p>
                      <a:endParaRPr lang="ru-RU"/>
                    </a:p>
                  </a:txBody>
                  <a:tcPr/>
                </a:tc>
                <a:tc vMerge="1">
                  <a:txBody>
                    <a:bodyPr/>
                    <a:lstStyle/>
                    <a:p>
                      <a:endParaRPr lang="ru-RU"/>
                    </a:p>
                  </a:txBody>
                  <a:tcPr/>
                </a:tc>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Cleavage of allergens, purification of inflammatory foci, removal of toxins, heavy metals.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bl>
          </a:graphicData>
        </a:graphic>
      </p:graphicFrame>
      <p:sp>
        <p:nvSpPr>
          <p:cNvPr id="4"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83493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Indications for use</a:t>
            </a:r>
          </a:p>
          <a:p>
            <a:pPr algn="r" defTabSz="980527">
              <a:lnSpc>
                <a:spcPct val="85000"/>
              </a:lnSpc>
              <a:defRPr/>
            </a:pPr>
            <a:r>
              <a:rPr lang="en-US" sz="4000" b="1" dirty="0" smtClean="0">
                <a:ln>
                  <a:solidFill>
                    <a:srgbClr val="993300"/>
                  </a:solidFill>
                </a:ln>
                <a:solidFill>
                  <a:srgbClr val="0000CC"/>
                </a:solidFill>
                <a:latin typeface="Arial" pitchFamily="34" charset="0"/>
              </a:rPr>
              <a:t>of </a:t>
            </a:r>
            <a:r>
              <a:rPr lang="en-US" sz="4000" b="1" dirty="0" err="1" smtClean="0">
                <a:ln>
                  <a:solidFill>
                    <a:srgbClr val="993300"/>
                  </a:solidFill>
                </a:ln>
                <a:solidFill>
                  <a:srgbClr val="0000CC"/>
                </a:solidFill>
                <a:latin typeface="Arial" pitchFamily="34" charset="0"/>
              </a:rPr>
              <a:t>probiotics</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928670"/>
            <a:ext cx="8715436" cy="5511244"/>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14350" lvl="1" indent="-514350">
              <a:lnSpc>
                <a:spcPct val="70000"/>
              </a:lnSpc>
              <a:buAutoNum type="arabicPeriod"/>
            </a:pPr>
            <a:r>
              <a:rPr lang="en-US" sz="2800" b="1" dirty="0" smtClean="0">
                <a:ln>
                  <a:solidFill>
                    <a:srgbClr val="C00000"/>
                  </a:solidFill>
                </a:ln>
                <a:solidFill>
                  <a:srgbClr val="0000FF"/>
                </a:solidFill>
              </a:rPr>
              <a:t>Acute and protracted intestinal infections;</a:t>
            </a:r>
          </a:p>
          <a:p>
            <a:pPr marL="514350" lvl="1" indent="-514350">
              <a:lnSpc>
                <a:spcPct val="70000"/>
              </a:lnSpc>
              <a:buAutoNum type="arabicPeriod"/>
            </a:pPr>
            <a:r>
              <a:rPr lang="en-US" sz="2800" b="1" dirty="0" smtClean="0">
                <a:ln>
                  <a:solidFill>
                    <a:srgbClr val="C00000"/>
                  </a:solidFill>
                </a:ln>
                <a:solidFill>
                  <a:srgbClr val="0000FF"/>
                </a:solidFill>
              </a:rPr>
              <a:t>Inflammatory bowel disease</a:t>
            </a:r>
          </a:p>
          <a:p>
            <a:pPr marL="514350" lvl="1" indent="-514350">
              <a:lnSpc>
                <a:spcPct val="70000"/>
              </a:lnSpc>
              <a:buAutoNum type="arabicPeriod"/>
            </a:pPr>
            <a:r>
              <a:rPr lang="en-US" sz="2800" b="1" dirty="0" smtClean="0">
                <a:ln>
                  <a:solidFill>
                    <a:srgbClr val="C00000"/>
                  </a:solidFill>
                </a:ln>
                <a:solidFill>
                  <a:srgbClr val="0000FF"/>
                </a:solidFill>
              </a:rPr>
              <a:t>Antibiotic-induced diarrhea;</a:t>
            </a:r>
          </a:p>
          <a:p>
            <a:pPr marL="514350" lvl="1" indent="-514350">
              <a:lnSpc>
                <a:spcPct val="70000"/>
              </a:lnSpc>
              <a:buAutoNum type="arabicPeriod"/>
            </a:pPr>
            <a:r>
              <a:rPr lang="en-US" sz="2800" b="1" dirty="0" smtClean="0">
                <a:ln>
                  <a:solidFill>
                    <a:srgbClr val="C00000"/>
                  </a:solidFill>
                </a:ln>
                <a:solidFill>
                  <a:srgbClr val="0000FF"/>
                </a:solidFill>
              </a:rPr>
              <a:t>Gastroenterological diseases (gastritis, ulcer </a:t>
            </a:r>
          </a:p>
          <a:p>
            <a:pPr marL="514350" lvl="1" indent="-514350">
              <a:lnSpc>
                <a:spcPct val="70000"/>
              </a:lnSpc>
            </a:pPr>
            <a:r>
              <a:rPr lang="en-US" sz="2800" b="1" dirty="0" smtClean="0">
                <a:ln>
                  <a:solidFill>
                    <a:srgbClr val="C00000"/>
                  </a:solidFill>
                </a:ln>
                <a:solidFill>
                  <a:srgbClr val="0000FF"/>
                </a:solidFill>
              </a:rPr>
              <a:t>      disease, irritable bowel syndrome);</a:t>
            </a:r>
          </a:p>
          <a:p>
            <a:pPr marL="514350" lvl="1" indent="-514350">
              <a:lnSpc>
                <a:spcPct val="70000"/>
              </a:lnSpc>
            </a:pPr>
            <a:r>
              <a:rPr lang="en-US" sz="2800" b="1" dirty="0" smtClean="0">
                <a:ln>
                  <a:solidFill>
                    <a:srgbClr val="C00000"/>
                  </a:solidFill>
                </a:ln>
                <a:solidFill>
                  <a:srgbClr val="0000FF"/>
                </a:solidFill>
              </a:rPr>
              <a:t>5. </a:t>
            </a:r>
            <a:r>
              <a:rPr lang="en-US" sz="2800" b="1" dirty="0" err="1" smtClean="0">
                <a:ln>
                  <a:solidFill>
                    <a:srgbClr val="C00000"/>
                  </a:solidFill>
                </a:ln>
                <a:solidFill>
                  <a:srgbClr val="0000FF"/>
                </a:solidFill>
              </a:rPr>
              <a:t>Fermentopathy</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disaccharidase</a:t>
            </a:r>
            <a:r>
              <a:rPr lang="en-US" sz="2800" b="1" dirty="0" smtClean="0">
                <a:ln>
                  <a:solidFill>
                    <a:srgbClr val="C00000"/>
                  </a:solidFill>
                </a:ln>
                <a:solidFill>
                  <a:srgbClr val="0000FF"/>
                </a:solidFill>
              </a:rPr>
              <a:t> insufficiency)</a:t>
            </a:r>
          </a:p>
          <a:p>
            <a:pPr marL="514350" lvl="1" indent="-514350">
              <a:lnSpc>
                <a:spcPct val="70000"/>
              </a:lnSpc>
            </a:pPr>
            <a:r>
              <a:rPr lang="en-US" sz="2800" b="1" dirty="0" smtClean="0">
                <a:ln>
                  <a:solidFill>
                    <a:srgbClr val="C00000"/>
                  </a:solidFill>
                </a:ln>
                <a:solidFill>
                  <a:srgbClr val="0000FF"/>
                </a:solidFill>
              </a:rPr>
              <a:t>6. Syndrome of chronic constipation;</a:t>
            </a:r>
          </a:p>
          <a:p>
            <a:pPr marL="514350" lvl="1" indent="-514350">
              <a:lnSpc>
                <a:spcPct val="70000"/>
              </a:lnSpc>
            </a:pPr>
            <a:r>
              <a:rPr lang="en-US" sz="2800" b="1" dirty="0" smtClean="0">
                <a:ln>
                  <a:solidFill>
                    <a:srgbClr val="C00000"/>
                  </a:solidFill>
                </a:ln>
                <a:solidFill>
                  <a:srgbClr val="0000FF"/>
                </a:solidFill>
              </a:rPr>
              <a:t>7. Allergic diseases, including food, respiratory and </a:t>
            </a:r>
            <a:r>
              <a:rPr lang="en-US" sz="2800" b="1" dirty="0" err="1" smtClean="0">
                <a:ln>
                  <a:solidFill>
                    <a:srgbClr val="C00000"/>
                  </a:solidFill>
                </a:ln>
                <a:solidFill>
                  <a:srgbClr val="0000FF"/>
                </a:solidFill>
              </a:rPr>
              <a:t>dermato</a:t>
            </a:r>
            <a:r>
              <a:rPr lang="en-US" sz="2800" b="1" dirty="0" smtClean="0">
                <a:ln>
                  <a:solidFill>
                    <a:srgbClr val="C00000"/>
                  </a:solidFill>
                </a:ln>
                <a:solidFill>
                  <a:srgbClr val="0000FF"/>
                </a:solidFill>
              </a:rPr>
              <a:t>-intestinal polyvalent allergy, bronchial asthma;</a:t>
            </a:r>
          </a:p>
          <a:p>
            <a:pPr marL="514350" lvl="1" indent="-514350">
              <a:lnSpc>
                <a:spcPct val="70000"/>
              </a:lnSpc>
            </a:pPr>
            <a:r>
              <a:rPr lang="en-US" sz="2800" b="1" dirty="0" smtClean="0">
                <a:ln>
                  <a:solidFill>
                    <a:srgbClr val="C00000"/>
                  </a:solidFill>
                </a:ln>
                <a:solidFill>
                  <a:srgbClr val="0000FF"/>
                </a:solidFill>
              </a:rPr>
              <a:t>8. Chronic diseases of the </a:t>
            </a:r>
            <a:r>
              <a:rPr lang="en-US" sz="2800" b="1" dirty="0" err="1" smtClean="0">
                <a:ln>
                  <a:solidFill>
                    <a:srgbClr val="C00000"/>
                  </a:solidFill>
                </a:ln>
                <a:solidFill>
                  <a:srgbClr val="0000FF"/>
                </a:solidFill>
              </a:rPr>
              <a:t>nasopharynx</a:t>
            </a:r>
            <a:r>
              <a:rPr lang="en-US" sz="2800" b="1" dirty="0" smtClean="0">
                <a:ln>
                  <a:solidFill>
                    <a:srgbClr val="C00000"/>
                  </a:solidFill>
                </a:ln>
                <a:solidFill>
                  <a:srgbClr val="0000FF"/>
                </a:solidFill>
              </a:rPr>
              <a:t> and </a:t>
            </a:r>
            <a:r>
              <a:rPr lang="en-US" sz="2800" b="1" dirty="0" err="1" smtClean="0">
                <a:ln>
                  <a:solidFill>
                    <a:srgbClr val="C00000"/>
                  </a:solidFill>
                </a:ln>
                <a:solidFill>
                  <a:srgbClr val="0000FF"/>
                </a:solidFill>
              </a:rPr>
              <a:t>oropharynx</a:t>
            </a:r>
            <a:r>
              <a:rPr lang="en-US" sz="2800" b="1" dirty="0" smtClean="0">
                <a:ln>
                  <a:solidFill>
                    <a:srgbClr val="C00000"/>
                  </a:solidFill>
                </a:ln>
                <a:solidFill>
                  <a:srgbClr val="0000FF"/>
                </a:solidFill>
              </a:rPr>
              <a:t>;</a:t>
            </a:r>
          </a:p>
          <a:p>
            <a:pPr marL="514350" lvl="1" indent="-514350">
              <a:lnSpc>
                <a:spcPct val="70000"/>
              </a:lnSpc>
            </a:pPr>
            <a:r>
              <a:rPr lang="en-US" sz="2800" b="1" dirty="0" smtClean="0">
                <a:ln>
                  <a:solidFill>
                    <a:srgbClr val="C00000"/>
                  </a:solidFill>
                </a:ln>
                <a:solidFill>
                  <a:srgbClr val="0000FF"/>
                </a:solidFill>
              </a:rPr>
              <a:t>9. </a:t>
            </a:r>
            <a:r>
              <a:rPr lang="en-US" sz="2800" b="1" dirty="0" err="1" smtClean="0">
                <a:ln>
                  <a:solidFill>
                    <a:srgbClr val="C00000"/>
                  </a:solidFill>
                </a:ln>
                <a:solidFill>
                  <a:srgbClr val="0000FF"/>
                </a:solidFill>
              </a:rPr>
              <a:t>Dysmetabolic</a:t>
            </a:r>
            <a:r>
              <a:rPr lang="en-US" sz="2800" b="1" dirty="0" smtClean="0">
                <a:ln>
                  <a:solidFill>
                    <a:srgbClr val="C00000"/>
                  </a:solidFill>
                </a:ln>
                <a:solidFill>
                  <a:srgbClr val="0000FF"/>
                </a:solidFill>
              </a:rPr>
              <a:t> nephropathies (</a:t>
            </a:r>
            <a:r>
              <a:rPr lang="en-US" sz="2800" b="1" dirty="0" err="1" smtClean="0">
                <a:ln>
                  <a:solidFill>
                    <a:srgbClr val="C00000"/>
                  </a:solidFill>
                </a:ln>
                <a:solidFill>
                  <a:srgbClr val="0000FF"/>
                </a:solidFill>
              </a:rPr>
              <a:t>hyperoxaluria</a:t>
            </a:r>
            <a:r>
              <a:rPr lang="en-US" sz="2800" b="1" dirty="0" smtClean="0">
                <a:ln>
                  <a:solidFill>
                    <a:srgbClr val="C00000"/>
                  </a:solidFill>
                </a:ln>
                <a:solidFill>
                  <a:srgbClr val="0000FF"/>
                </a:solidFill>
              </a:rPr>
              <a:t>);</a:t>
            </a:r>
          </a:p>
          <a:p>
            <a:pPr marL="514350" lvl="1" indent="-514350">
              <a:lnSpc>
                <a:spcPct val="70000"/>
              </a:lnSpc>
            </a:pPr>
            <a:r>
              <a:rPr lang="en-US" sz="2800" b="1" dirty="0" smtClean="0">
                <a:ln>
                  <a:solidFill>
                    <a:srgbClr val="C00000"/>
                  </a:solidFill>
                </a:ln>
                <a:solidFill>
                  <a:srgbClr val="0000FF"/>
                </a:solidFill>
              </a:rPr>
              <a:t>10. Hematopoietic diseases (leukemia);</a:t>
            </a:r>
          </a:p>
          <a:p>
            <a:pPr marL="514350" lvl="1" indent="-514350">
              <a:lnSpc>
                <a:spcPct val="70000"/>
              </a:lnSpc>
            </a:pPr>
            <a:r>
              <a:rPr lang="en-US" sz="2800" b="1" dirty="0" smtClean="0">
                <a:ln>
                  <a:solidFill>
                    <a:srgbClr val="C00000"/>
                  </a:solidFill>
                </a:ln>
                <a:solidFill>
                  <a:srgbClr val="0000FF"/>
                </a:solidFill>
              </a:rPr>
              <a:t>11. Stress;</a:t>
            </a:r>
          </a:p>
          <a:p>
            <a:pPr marL="514350" lvl="1" indent="-514350">
              <a:lnSpc>
                <a:spcPct val="70000"/>
              </a:lnSpc>
            </a:pPr>
            <a:r>
              <a:rPr lang="en-US" sz="2800" b="1" dirty="0" smtClean="0">
                <a:ln>
                  <a:solidFill>
                    <a:srgbClr val="C00000"/>
                  </a:solidFill>
                </a:ln>
                <a:solidFill>
                  <a:srgbClr val="0000FF"/>
                </a:solidFill>
              </a:rPr>
              <a:t>12. Hypertonic disease;</a:t>
            </a:r>
          </a:p>
          <a:p>
            <a:pPr marL="514350" lvl="1" indent="-514350">
              <a:lnSpc>
                <a:spcPct val="70000"/>
              </a:lnSpc>
            </a:pPr>
            <a:r>
              <a:rPr lang="en-US" sz="2800" b="1" dirty="0" smtClean="0">
                <a:ln>
                  <a:solidFill>
                    <a:srgbClr val="C00000"/>
                  </a:solidFill>
                </a:ln>
                <a:solidFill>
                  <a:srgbClr val="0000FF"/>
                </a:solidFill>
              </a:rPr>
              <a:t>13. </a:t>
            </a:r>
            <a:r>
              <a:rPr lang="en-US" sz="2800" b="1" dirty="0" err="1" smtClean="0">
                <a:ln>
                  <a:solidFill>
                    <a:srgbClr val="C00000"/>
                  </a:solidFill>
                </a:ln>
                <a:solidFill>
                  <a:srgbClr val="0000FF"/>
                </a:solidFill>
              </a:rPr>
              <a:t>Urogenital</a:t>
            </a:r>
            <a:r>
              <a:rPr lang="en-US" sz="2800" b="1" dirty="0" smtClean="0">
                <a:ln>
                  <a:solidFill>
                    <a:srgbClr val="C00000"/>
                  </a:solidFill>
                </a:ln>
                <a:solidFill>
                  <a:srgbClr val="0000FF"/>
                </a:solidFill>
              </a:rPr>
              <a:t> diseases (</a:t>
            </a:r>
            <a:r>
              <a:rPr lang="en-US" sz="2800" b="1" dirty="0" err="1" smtClean="0">
                <a:ln>
                  <a:solidFill>
                    <a:srgbClr val="C00000"/>
                  </a:solidFill>
                </a:ln>
                <a:solidFill>
                  <a:srgbClr val="0000FF"/>
                </a:solidFill>
              </a:rPr>
              <a:t>vaginosis</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colpitis</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urethritis</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endocervicitis</a:t>
            </a:r>
            <a:r>
              <a:rPr lang="en-US" sz="2800" b="1" dirty="0" smtClean="0">
                <a:ln>
                  <a:solidFill>
                    <a:srgbClr val="C00000"/>
                  </a:solidFill>
                </a:ln>
                <a:solidFill>
                  <a:srgbClr val="0000FF"/>
                </a:solidFill>
              </a:rPr>
              <a:t>);</a:t>
            </a:r>
          </a:p>
          <a:p>
            <a:pPr marL="514350" lvl="1" indent="-514350">
              <a:lnSpc>
                <a:spcPct val="70000"/>
              </a:lnSpc>
            </a:pPr>
            <a:r>
              <a:rPr lang="en-US" sz="2800" b="1" dirty="0" smtClean="0">
                <a:ln>
                  <a:solidFill>
                    <a:srgbClr val="C00000"/>
                  </a:solidFill>
                </a:ln>
                <a:solidFill>
                  <a:srgbClr val="0000FF"/>
                </a:solidFill>
              </a:rPr>
              <a:t>14. </a:t>
            </a:r>
            <a:r>
              <a:rPr lang="en-US" sz="2800" b="1" dirty="0" err="1" smtClean="0">
                <a:ln>
                  <a:solidFill>
                    <a:srgbClr val="C00000"/>
                  </a:solidFill>
                </a:ln>
                <a:solidFill>
                  <a:srgbClr val="0000FF"/>
                </a:solidFill>
              </a:rPr>
              <a:t>Helminthiases</a:t>
            </a:r>
            <a:r>
              <a:rPr lang="en-US" sz="2800" b="1" dirty="0" smtClean="0">
                <a:ln>
                  <a:solidFill>
                    <a:srgbClr val="C00000"/>
                  </a:solidFill>
                </a:ln>
                <a:solidFill>
                  <a:srgbClr val="0000FF"/>
                </a:solidFill>
              </a:rPr>
              <a:t>.</a:t>
            </a:r>
            <a:endParaRPr lang="ru-RU" sz="2800" b="1" dirty="0" smtClean="0">
              <a:ln>
                <a:solidFill>
                  <a:srgbClr val="C00000"/>
                </a:solidFill>
              </a:ln>
              <a:solidFill>
                <a:srgbClr val="0000FF"/>
              </a:solidFill>
            </a:endParaRPr>
          </a:p>
        </p:txBody>
      </p:sp>
      <p:pic>
        <p:nvPicPr>
          <p:cNvPr id="3074" name="Picture 2"/>
          <p:cNvPicPr>
            <a:picLocks noChangeAspect="1" noChangeArrowheads="1"/>
          </p:cNvPicPr>
          <p:nvPr/>
        </p:nvPicPr>
        <p:blipFill>
          <a:blip r:embed="rId3"/>
          <a:srcRect/>
          <a:stretch>
            <a:fillRect/>
          </a:stretch>
        </p:blipFill>
        <p:spPr bwMode="auto">
          <a:xfrm>
            <a:off x="7858148" y="928670"/>
            <a:ext cx="1133475" cy="1428750"/>
          </a:xfrm>
          <a:prstGeom prst="rect">
            <a:avLst/>
          </a:prstGeom>
          <a:noFill/>
          <a:ln w="9525">
            <a:noFill/>
            <a:miter lim="800000"/>
            <a:headEnd/>
            <a:tailEnd/>
          </a:ln>
          <a:effec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83493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Classification of </a:t>
            </a:r>
            <a:r>
              <a:rPr lang="en-US" sz="4000" b="1" dirty="0" err="1" smtClean="0">
                <a:ln>
                  <a:solidFill>
                    <a:srgbClr val="993300"/>
                  </a:solidFill>
                </a:ln>
                <a:solidFill>
                  <a:srgbClr val="0000CC"/>
                </a:solidFill>
                <a:latin typeface="Arial" pitchFamily="34" charset="0"/>
              </a:rPr>
              <a:t>probiotics</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928670"/>
            <a:ext cx="4714908" cy="472763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71500" lvl="1" indent="-571500">
              <a:lnSpc>
                <a:spcPct val="70000"/>
              </a:lnSpc>
              <a:spcBef>
                <a:spcPts val="600"/>
              </a:spcBef>
              <a:buAutoNum type="romanUcPeriod"/>
            </a:pPr>
            <a:r>
              <a:rPr lang="en-US" sz="3200" b="1" dirty="0" err="1" smtClean="0">
                <a:ln>
                  <a:solidFill>
                    <a:srgbClr val="C00000"/>
                  </a:solidFill>
                </a:ln>
                <a:solidFill>
                  <a:srgbClr val="FF0000"/>
                </a:solidFill>
              </a:rPr>
              <a:t>Monoprobiotics</a:t>
            </a:r>
            <a:endParaRPr lang="en-US" sz="3200" b="1" dirty="0" smtClean="0">
              <a:ln>
                <a:solidFill>
                  <a:srgbClr val="C00000"/>
                </a:solidFill>
              </a:ln>
              <a:solidFill>
                <a:srgbClr val="FF0000"/>
              </a:solidFill>
            </a:endParaRPr>
          </a:p>
          <a:p>
            <a:pPr marL="571500" lvl="1" indent="-571500">
              <a:lnSpc>
                <a:spcPct val="70000"/>
              </a:lnSpc>
              <a:spcBef>
                <a:spcPts val="600"/>
              </a:spcBef>
            </a:pPr>
            <a:r>
              <a:rPr lang="en-US" sz="2400" b="1" dirty="0" smtClean="0">
                <a:ln>
                  <a:solidFill>
                    <a:srgbClr val="C00000"/>
                  </a:solidFill>
                </a:ln>
                <a:solidFill>
                  <a:srgbClr val="0000FF"/>
                </a:solidFill>
              </a:rPr>
              <a:t>1. </a:t>
            </a:r>
            <a:r>
              <a:rPr lang="en-US" sz="2400" b="1" u="sng" dirty="0" smtClean="0">
                <a:ln>
                  <a:solidFill>
                    <a:srgbClr val="C00000"/>
                  </a:solidFill>
                </a:ln>
                <a:solidFill>
                  <a:srgbClr val="0000FF"/>
                </a:solidFill>
              </a:rPr>
              <a:t>Bifid-containing (B. </a:t>
            </a:r>
            <a:r>
              <a:rPr lang="en-US" sz="2400" b="1" u="sng" dirty="0" err="1" smtClean="0">
                <a:ln>
                  <a:solidFill>
                    <a:srgbClr val="C00000"/>
                  </a:solidFill>
                </a:ln>
                <a:solidFill>
                  <a:srgbClr val="0000FF"/>
                </a:solidFill>
              </a:rPr>
              <a:t>Bifidum</a:t>
            </a:r>
            <a:r>
              <a:rPr lang="en-US" sz="2400" b="1" u="sng" dirty="0" smtClean="0">
                <a:ln>
                  <a:solidFill>
                    <a:srgbClr val="C00000"/>
                  </a:solidFill>
                </a:ln>
                <a:solidFill>
                  <a:srgbClr val="0000FF"/>
                </a:solidFill>
              </a:rPr>
              <a:t>):</a:t>
            </a:r>
          </a:p>
          <a:p>
            <a:pPr marL="571500" lvl="1" indent="-571500">
              <a:lnSpc>
                <a:spcPct val="70000"/>
              </a:lnSpc>
              <a:spcBef>
                <a:spcPts val="600"/>
              </a:spcBef>
            </a:pPr>
            <a:r>
              <a:rPr lang="en-US" sz="2400" b="1" dirty="0" err="1" smtClean="0">
                <a:ln>
                  <a:solidFill>
                    <a:srgbClr val="C00000"/>
                  </a:solidFill>
                </a:ln>
                <a:solidFill>
                  <a:srgbClr val="0000FF"/>
                </a:solidFill>
              </a:rPr>
              <a:t>Bifidumbacterin</a:t>
            </a:r>
            <a:endParaRPr lang="en-US" sz="2400" b="1" dirty="0" smtClean="0">
              <a:ln>
                <a:solidFill>
                  <a:srgbClr val="C00000"/>
                </a:solidFill>
              </a:ln>
              <a:solidFill>
                <a:srgbClr val="0000FF"/>
              </a:solidFill>
            </a:endParaRPr>
          </a:p>
          <a:p>
            <a:pPr marL="571500" lvl="1" indent="-571500">
              <a:lnSpc>
                <a:spcPct val="70000"/>
              </a:lnSpc>
              <a:spcBef>
                <a:spcPts val="600"/>
              </a:spcBef>
            </a:pPr>
            <a:r>
              <a:rPr lang="en-US" sz="2400" b="1" dirty="0" err="1" smtClean="0">
                <a:ln>
                  <a:solidFill>
                    <a:srgbClr val="C00000"/>
                  </a:solidFill>
                </a:ln>
                <a:solidFill>
                  <a:srgbClr val="0000FF"/>
                </a:solidFill>
              </a:rPr>
              <a:t>Bifidumbacterin</a:t>
            </a:r>
            <a:r>
              <a:rPr lang="en-US" sz="2400" b="1" dirty="0" smtClean="0">
                <a:ln>
                  <a:solidFill>
                    <a:srgbClr val="C00000"/>
                  </a:solidFill>
                </a:ln>
                <a:solidFill>
                  <a:srgbClr val="0000FF"/>
                </a:solidFill>
              </a:rPr>
              <a:t> forte</a:t>
            </a:r>
          </a:p>
          <a:p>
            <a:pPr marL="571500" lvl="1" indent="-571500">
              <a:lnSpc>
                <a:spcPct val="70000"/>
              </a:lnSpc>
              <a:spcBef>
                <a:spcPts val="600"/>
              </a:spcBef>
            </a:pPr>
            <a:r>
              <a:rPr lang="en-US" sz="2400" b="1" dirty="0" err="1" smtClean="0">
                <a:ln>
                  <a:solidFill>
                    <a:srgbClr val="C00000"/>
                  </a:solidFill>
                </a:ln>
                <a:solidFill>
                  <a:srgbClr val="0000FF"/>
                </a:solidFill>
              </a:rPr>
              <a:t>Probiere</a:t>
            </a:r>
            <a:endParaRPr lang="en-US" sz="2400" b="1" dirty="0" smtClean="0">
              <a:ln>
                <a:solidFill>
                  <a:srgbClr val="C00000"/>
                </a:solidFill>
              </a:ln>
              <a:solidFill>
                <a:srgbClr val="0000FF"/>
              </a:solidFill>
            </a:endParaRPr>
          </a:p>
          <a:p>
            <a:pPr marL="571500" lvl="1" indent="-571500">
              <a:lnSpc>
                <a:spcPct val="70000"/>
              </a:lnSpc>
              <a:spcBef>
                <a:spcPts val="600"/>
              </a:spcBef>
            </a:pPr>
            <a:r>
              <a:rPr lang="en-US" sz="2400" b="1" dirty="0" err="1" smtClean="0">
                <a:ln>
                  <a:solidFill>
                    <a:srgbClr val="C00000"/>
                  </a:solidFill>
                </a:ln>
                <a:solidFill>
                  <a:srgbClr val="0000FF"/>
                </a:solidFill>
              </a:rPr>
              <a:t>Bifidogen</a:t>
            </a:r>
            <a:endParaRPr lang="en-US" sz="2400" b="1" dirty="0" smtClean="0">
              <a:ln>
                <a:solidFill>
                  <a:srgbClr val="C00000"/>
                </a:solidFill>
              </a:ln>
              <a:solidFill>
                <a:srgbClr val="0000FF"/>
              </a:solidFill>
            </a:endParaRPr>
          </a:p>
          <a:p>
            <a:pPr marL="571500" lvl="1" indent="-571500">
              <a:lnSpc>
                <a:spcPct val="70000"/>
              </a:lnSpc>
              <a:spcBef>
                <a:spcPts val="600"/>
              </a:spcBef>
            </a:pPr>
            <a:r>
              <a:rPr lang="en-US" sz="2400" b="1" dirty="0" err="1" smtClean="0">
                <a:ln>
                  <a:solidFill>
                    <a:srgbClr val="C00000"/>
                  </a:solidFill>
                </a:ln>
                <a:solidFill>
                  <a:srgbClr val="0000FF"/>
                </a:solidFill>
              </a:rPr>
              <a:t>Eugalan</a:t>
            </a:r>
            <a:endParaRPr lang="en-US" sz="2400" b="1" dirty="0" smtClean="0">
              <a:ln>
                <a:solidFill>
                  <a:srgbClr val="C00000"/>
                </a:solidFill>
              </a:ln>
              <a:solidFill>
                <a:srgbClr val="0000FF"/>
              </a:solidFill>
            </a:endParaRPr>
          </a:p>
          <a:p>
            <a:pPr marL="571500" lvl="1" indent="-571500">
              <a:lnSpc>
                <a:spcPct val="70000"/>
              </a:lnSpc>
              <a:spcBef>
                <a:spcPts val="600"/>
              </a:spcBef>
            </a:pPr>
            <a:r>
              <a:rPr lang="en-US" sz="2400" b="1" dirty="0" smtClean="0">
                <a:ln>
                  <a:solidFill>
                    <a:srgbClr val="C00000"/>
                  </a:solidFill>
                </a:ln>
                <a:solidFill>
                  <a:srgbClr val="0000FF"/>
                </a:solidFill>
              </a:rPr>
              <a:t>2. </a:t>
            </a:r>
            <a:r>
              <a:rPr lang="en-US" sz="2400" b="1" u="sng" dirty="0" smtClean="0">
                <a:ln>
                  <a:solidFill>
                    <a:srgbClr val="C00000"/>
                  </a:solidFill>
                </a:ln>
                <a:solidFill>
                  <a:srgbClr val="0000FF"/>
                </a:solidFill>
              </a:rPr>
              <a:t>Lactose-containing:</a:t>
            </a:r>
          </a:p>
          <a:p>
            <a:pPr marL="571500" lvl="1" indent="-571500">
              <a:lnSpc>
                <a:spcPct val="70000"/>
              </a:lnSpc>
              <a:spcBef>
                <a:spcPts val="600"/>
              </a:spcBef>
            </a:pPr>
            <a:r>
              <a:rPr lang="en-US" sz="2400" b="1" dirty="0" err="1" smtClean="0">
                <a:ln>
                  <a:solidFill>
                    <a:srgbClr val="C00000"/>
                  </a:solidFill>
                </a:ln>
                <a:solidFill>
                  <a:srgbClr val="0000FF"/>
                </a:solidFill>
              </a:rPr>
              <a:t>Lactobacterin</a:t>
            </a:r>
            <a:r>
              <a:rPr lang="en-US" sz="2400" b="1" dirty="0" smtClean="0">
                <a:ln>
                  <a:solidFill>
                    <a:srgbClr val="C00000"/>
                  </a:solidFill>
                </a:ln>
                <a:solidFill>
                  <a:srgbClr val="0000FF"/>
                </a:solidFill>
              </a:rPr>
              <a:t> (L. </a:t>
            </a:r>
            <a:r>
              <a:rPr lang="en-US" sz="2400" b="1" dirty="0" err="1" smtClean="0">
                <a:ln>
                  <a:solidFill>
                    <a:srgbClr val="C00000"/>
                  </a:solidFill>
                </a:ln>
                <a:solidFill>
                  <a:srgbClr val="0000FF"/>
                </a:solidFill>
              </a:rPr>
              <a:t>Plantarum</a:t>
            </a:r>
            <a:r>
              <a:rPr lang="en-US" sz="2400" b="1" dirty="0" smtClean="0">
                <a:ln>
                  <a:solidFill>
                    <a:srgbClr val="C00000"/>
                  </a:solidFill>
                </a:ln>
                <a:solidFill>
                  <a:srgbClr val="0000FF"/>
                </a:solidFill>
              </a:rPr>
              <a:t> or L. </a:t>
            </a:r>
            <a:r>
              <a:rPr lang="en-US" sz="2400" b="1" dirty="0" err="1" smtClean="0">
                <a:ln>
                  <a:solidFill>
                    <a:srgbClr val="C00000"/>
                  </a:solidFill>
                </a:ln>
                <a:solidFill>
                  <a:srgbClr val="0000FF"/>
                </a:solidFill>
              </a:rPr>
              <a:t>fermentum</a:t>
            </a:r>
            <a:r>
              <a:rPr lang="en-US" sz="2400" b="1" dirty="0" smtClean="0">
                <a:ln>
                  <a:solidFill>
                    <a:srgbClr val="C00000"/>
                  </a:solidFill>
                </a:ln>
                <a:solidFill>
                  <a:srgbClr val="0000FF"/>
                </a:solidFill>
              </a:rPr>
              <a:t>)</a:t>
            </a:r>
          </a:p>
          <a:p>
            <a:pPr marL="571500" lvl="1" indent="-571500">
              <a:lnSpc>
                <a:spcPct val="70000"/>
              </a:lnSpc>
              <a:spcBef>
                <a:spcPts val="600"/>
              </a:spcBef>
            </a:pPr>
            <a:r>
              <a:rPr lang="en-US" sz="2400" b="1" dirty="0" err="1" smtClean="0">
                <a:ln>
                  <a:solidFill>
                    <a:srgbClr val="C00000"/>
                  </a:solidFill>
                </a:ln>
                <a:solidFill>
                  <a:srgbClr val="0000FF"/>
                </a:solidFill>
              </a:rPr>
              <a:t>Biobactone</a:t>
            </a:r>
            <a:r>
              <a:rPr lang="en-US" sz="2400" b="1" dirty="0" smtClean="0">
                <a:ln>
                  <a:solidFill>
                    <a:srgbClr val="C00000"/>
                  </a:solidFill>
                </a:ln>
                <a:solidFill>
                  <a:srgbClr val="0000FF"/>
                </a:solidFill>
              </a:rPr>
              <a:t> (L. Acidophilus)</a:t>
            </a:r>
          </a:p>
          <a:p>
            <a:pPr marL="571500" lvl="1" indent="-571500">
              <a:lnSpc>
                <a:spcPct val="70000"/>
              </a:lnSpc>
              <a:spcBef>
                <a:spcPts val="600"/>
              </a:spcBef>
            </a:pPr>
            <a:r>
              <a:rPr lang="en-US" sz="2400" b="1" dirty="0" err="1" smtClean="0">
                <a:ln>
                  <a:solidFill>
                    <a:srgbClr val="C00000"/>
                  </a:solidFill>
                </a:ln>
                <a:solidFill>
                  <a:srgbClr val="0000FF"/>
                </a:solidFill>
              </a:rPr>
              <a:t>Gastroparm</a:t>
            </a:r>
            <a:r>
              <a:rPr lang="en-US" sz="2400" b="1" dirty="0" smtClean="0">
                <a:ln>
                  <a:solidFill>
                    <a:srgbClr val="C00000"/>
                  </a:solidFill>
                </a:ln>
                <a:solidFill>
                  <a:srgbClr val="0000FF"/>
                </a:solidFill>
              </a:rPr>
              <a:t> (L. </a:t>
            </a:r>
            <a:r>
              <a:rPr lang="en-US" sz="2400" b="1" dirty="0" err="1" smtClean="0">
                <a:ln>
                  <a:solidFill>
                    <a:srgbClr val="C00000"/>
                  </a:solidFill>
                </a:ln>
                <a:solidFill>
                  <a:srgbClr val="0000FF"/>
                </a:solidFill>
              </a:rPr>
              <a:t>bulgaricum</a:t>
            </a:r>
            <a:r>
              <a:rPr lang="en-US" sz="2400" b="1" dirty="0" smtClean="0">
                <a:ln>
                  <a:solidFill>
                    <a:srgbClr val="C00000"/>
                  </a:solidFill>
                </a:ln>
                <a:solidFill>
                  <a:srgbClr val="0000FF"/>
                </a:solidFill>
              </a:rPr>
              <a:t>)</a:t>
            </a:r>
          </a:p>
          <a:p>
            <a:pPr marL="571500" lvl="1" indent="-571500">
              <a:lnSpc>
                <a:spcPct val="70000"/>
              </a:lnSpc>
              <a:spcBef>
                <a:spcPts val="600"/>
              </a:spcBef>
            </a:pPr>
            <a:r>
              <a:rPr lang="en-US" sz="2400" b="1" dirty="0" smtClean="0">
                <a:ln>
                  <a:solidFill>
                    <a:srgbClr val="C00000"/>
                  </a:solidFill>
                </a:ln>
                <a:solidFill>
                  <a:srgbClr val="0000FF"/>
                </a:solidFill>
              </a:rPr>
              <a:t>3. </a:t>
            </a:r>
            <a:r>
              <a:rPr lang="en-US" sz="2400" b="1" u="sng" dirty="0" smtClean="0">
                <a:ln>
                  <a:solidFill>
                    <a:srgbClr val="C00000"/>
                  </a:solidFill>
                </a:ln>
                <a:solidFill>
                  <a:srgbClr val="0000FF"/>
                </a:solidFill>
              </a:rPr>
              <a:t>Coli containing:</a:t>
            </a:r>
          </a:p>
          <a:p>
            <a:pPr marL="571500" lvl="1" indent="-571500">
              <a:lnSpc>
                <a:spcPct val="70000"/>
              </a:lnSpc>
              <a:spcBef>
                <a:spcPts val="600"/>
              </a:spcBef>
            </a:pPr>
            <a:r>
              <a:rPr lang="en-US" sz="2400" b="1" dirty="0" err="1" smtClean="0">
                <a:ln>
                  <a:solidFill>
                    <a:srgbClr val="C00000"/>
                  </a:solidFill>
                </a:ln>
                <a:solidFill>
                  <a:srgbClr val="0000FF"/>
                </a:solidFill>
              </a:rPr>
              <a:t>Colibacterin</a:t>
            </a:r>
            <a:r>
              <a:rPr lang="en-US" sz="2400" b="1" dirty="0" smtClean="0">
                <a:ln>
                  <a:solidFill>
                    <a:srgbClr val="C00000"/>
                  </a:solidFill>
                </a:ln>
                <a:solidFill>
                  <a:srgbClr val="0000FF"/>
                </a:solidFill>
              </a:rPr>
              <a:t> (E. coli M-17)</a:t>
            </a:r>
            <a:endParaRPr lang="ru-RU" sz="2400" b="1" dirty="0" smtClean="0">
              <a:ln>
                <a:solidFill>
                  <a:srgbClr val="C00000"/>
                </a:solidFill>
              </a:ln>
              <a:solidFill>
                <a:srgbClr val="0000FF"/>
              </a:solidFill>
            </a:endParaRPr>
          </a:p>
        </p:txBody>
      </p:sp>
      <p:sp>
        <p:nvSpPr>
          <p:cNvPr id="6" name="Прямоугольник 5"/>
          <p:cNvSpPr/>
          <p:nvPr/>
        </p:nvSpPr>
        <p:spPr>
          <a:xfrm>
            <a:off x="4929190" y="928670"/>
            <a:ext cx="4071966" cy="4918269"/>
          </a:xfrm>
          <a:prstGeom prst="rect">
            <a:avLst/>
          </a:prstGeom>
          <a:solidFill>
            <a:schemeClr val="accent5">
              <a:lumMod val="20000"/>
              <a:lumOff val="80000"/>
            </a:schemeClr>
          </a:solidFill>
          <a:scene3d>
            <a:camera prst="orthographicFront"/>
            <a:lightRig rig="threePt" dir="t"/>
          </a:scene3d>
          <a:sp3d>
            <a:bevelT/>
          </a:sp3d>
        </p:spPr>
        <p:txBody>
          <a:bodyPr wrap="square">
            <a:spAutoFit/>
          </a:bodyPr>
          <a:lstStyle/>
          <a:p>
            <a:pPr marL="514350" lvl="1" indent="-514350">
              <a:lnSpc>
                <a:spcPct val="70000"/>
              </a:lnSpc>
            </a:pPr>
            <a:r>
              <a:rPr lang="en-US" sz="3200" b="1" dirty="0" smtClean="0">
                <a:ln>
                  <a:solidFill>
                    <a:srgbClr val="C00000"/>
                  </a:solidFill>
                </a:ln>
                <a:solidFill>
                  <a:srgbClr val="FF0000"/>
                </a:solidFill>
              </a:rPr>
              <a:t>II. </a:t>
            </a:r>
            <a:r>
              <a:rPr lang="en-US" sz="3200" b="1" dirty="0" err="1" smtClean="0">
                <a:ln>
                  <a:solidFill>
                    <a:srgbClr val="C00000"/>
                  </a:solidFill>
                </a:ln>
                <a:solidFill>
                  <a:srgbClr val="FF0000"/>
                </a:solidFill>
              </a:rPr>
              <a:t>Polyprobiotics</a:t>
            </a:r>
            <a:endParaRPr lang="en-US" sz="3200" b="1" dirty="0" smtClean="0">
              <a:ln>
                <a:solidFill>
                  <a:srgbClr val="C00000"/>
                </a:solidFill>
              </a:ln>
              <a:solidFill>
                <a:srgbClr val="FF0000"/>
              </a:solidFill>
            </a:endParaRPr>
          </a:p>
          <a:p>
            <a:pPr marL="514350" lvl="1" indent="-514350">
              <a:lnSpc>
                <a:spcPct val="70000"/>
              </a:lnSpc>
            </a:pPr>
            <a:endParaRPr lang="en-US" sz="2400" b="1" dirty="0" smtClean="0">
              <a:ln>
                <a:solidFill>
                  <a:srgbClr val="C00000"/>
                </a:solidFill>
              </a:ln>
              <a:solidFill>
                <a:srgbClr val="0000FF"/>
              </a:solidFill>
            </a:endParaRPr>
          </a:p>
          <a:p>
            <a:pPr marL="514350" lvl="1" indent="-514350">
              <a:lnSpc>
                <a:spcPct val="70000"/>
              </a:lnSpc>
            </a:pPr>
            <a:r>
              <a:rPr lang="en-US" sz="2400" b="1" u="sng" dirty="0" smtClean="0">
                <a:ln>
                  <a:solidFill>
                    <a:srgbClr val="C00000"/>
                  </a:solidFill>
                </a:ln>
                <a:solidFill>
                  <a:srgbClr val="0000FF"/>
                </a:solidFill>
              </a:rPr>
              <a:t>Bifid-containing:</a:t>
            </a:r>
          </a:p>
          <a:p>
            <a:pPr marL="514350" lvl="1" indent="-514350">
              <a:lnSpc>
                <a:spcPct val="70000"/>
              </a:lnSpc>
            </a:pPr>
            <a:r>
              <a:rPr lang="en-US" sz="2400" b="1" dirty="0" err="1" smtClean="0">
                <a:ln>
                  <a:solidFill>
                    <a:srgbClr val="C00000"/>
                  </a:solidFill>
                </a:ln>
                <a:solidFill>
                  <a:srgbClr val="0000FF"/>
                </a:solidFill>
              </a:rPr>
              <a:t>Bifilong</a:t>
            </a:r>
            <a:r>
              <a:rPr lang="en-US" sz="2400" b="1" dirty="0" smtClean="0">
                <a:ln>
                  <a:solidFill>
                    <a:srgbClr val="C00000"/>
                  </a:solidFill>
                </a:ln>
                <a:solidFill>
                  <a:srgbClr val="0000FF"/>
                </a:solidFill>
              </a:rPr>
              <a:t> V. </a:t>
            </a:r>
            <a:r>
              <a:rPr lang="en-US" sz="2400" b="1" dirty="0" err="1" smtClean="0">
                <a:ln>
                  <a:solidFill>
                    <a:srgbClr val="C00000"/>
                  </a:solidFill>
                </a:ln>
                <a:solidFill>
                  <a:srgbClr val="0000FF"/>
                </a:solidFill>
              </a:rPr>
              <a:t>bifidum</a:t>
            </a:r>
            <a:r>
              <a:rPr lang="en-US" sz="2400" b="1" dirty="0" smtClean="0">
                <a:ln>
                  <a:solidFill>
                    <a:srgbClr val="C00000"/>
                  </a:solidFill>
                </a:ln>
                <a:solidFill>
                  <a:srgbClr val="0000FF"/>
                </a:solidFill>
              </a:rPr>
              <a:t>, V. </a:t>
            </a:r>
            <a:r>
              <a:rPr lang="en-US" sz="2400" b="1" dirty="0" err="1" smtClean="0">
                <a:ln>
                  <a:solidFill>
                    <a:srgbClr val="C00000"/>
                  </a:solidFill>
                </a:ln>
                <a:solidFill>
                  <a:srgbClr val="0000FF"/>
                </a:solidFill>
              </a:rPr>
              <a:t>longum</a:t>
            </a:r>
            <a:endParaRPr lang="en-US" sz="2400" b="1" dirty="0" smtClean="0">
              <a:ln>
                <a:solidFill>
                  <a:srgbClr val="C00000"/>
                </a:solidFill>
              </a:ln>
              <a:solidFill>
                <a:srgbClr val="0000FF"/>
              </a:solidFill>
            </a:endParaRPr>
          </a:p>
          <a:p>
            <a:pPr marL="514350" lvl="1" indent="-514350">
              <a:lnSpc>
                <a:spcPct val="70000"/>
              </a:lnSpc>
            </a:pPr>
            <a:r>
              <a:rPr lang="en-US" sz="2400" b="1" dirty="0" smtClean="0">
                <a:ln>
                  <a:solidFill>
                    <a:srgbClr val="C00000"/>
                  </a:solidFill>
                </a:ln>
                <a:solidFill>
                  <a:srgbClr val="0000FF"/>
                </a:solidFill>
              </a:rPr>
              <a:t>Lactose-containing:</a:t>
            </a:r>
          </a:p>
          <a:p>
            <a:pPr marL="514350" lvl="1" indent="-514350">
              <a:lnSpc>
                <a:spcPct val="70000"/>
              </a:lnSpc>
            </a:pPr>
            <a:r>
              <a:rPr lang="en-US" sz="2400" b="1" dirty="0" err="1" smtClean="0">
                <a:ln>
                  <a:solidFill>
                    <a:srgbClr val="C00000"/>
                  </a:solidFill>
                </a:ln>
                <a:solidFill>
                  <a:srgbClr val="0000FF"/>
                </a:solidFill>
              </a:rPr>
              <a:t>Acylactate</a:t>
            </a:r>
            <a:r>
              <a:rPr lang="en-US" sz="2400" b="1" dirty="0" smtClean="0">
                <a:ln>
                  <a:solidFill>
                    <a:srgbClr val="C00000"/>
                  </a:solidFill>
                </a:ln>
                <a:solidFill>
                  <a:srgbClr val="0000FF"/>
                </a:solidFill>
              </a:rPr>
              <a:t> (3 strains of L. Acidophilus)</a:t>
            </a:r>
          </a:p>
          <a:p>
            <a:pPr marL="514350" lvl="1" indent="-514350">
              <a:lnSpc>
                <a:spcPct val="70000"/>
              </a:lnSpc>
            </a:pPr>
            <a:r>
              <a:rPr lang="en-US" sz="2400" b="1" dirty="0" err="1" smtClean="0">
                <a:ln>
                  <a:solidFill>
                    <a:srgbClr val="C00000"/>
                  </a:solidFill>
                </a:ln>
                <a:solidFill>
                  <a:srgbClr val="0000FF"/>
                </a:solidFill>
              </a:rPr>
              <a:t>Bifido</a:t>
            </a:r>
            <a:r>
              <a:rPr lang="en-US" sz="2400" b="1" dirty="0" smtClean="0">
                <a:ln>
                  <a:solidFill>
                    <a:srgbClr val="C00000"/>
                  </a:solidFill>
                </a:ln>
                <a:solidFill>
                  <a:srgbClr val="0000FF"/>
                </a:solidFill>
              </a:rPr>
              <a:t> and lactose-containing:</a:t>
            </a:r>
          </a:p>
          <a:p>
            <a:pPr marL="514350" lvl="1" indent="-514350">
              <a:lnSpc>
                <a:spcPct val="70000"/>
              </a:lnSpc>
            </a:pPr>
            <a:r>
              <a:rPr lang="en-US" sz="2400" b="1" dirty="0" err="1" smtClean="0">
                <a:ln>
                  <a:solidFill>
                    <a:srgbClr val="C00000"/>
                  </a:solidFill>
                </a:ln>
                <a:solidFill>
                  <a:srgbClr val="0000FF"/>
                </a:solidFill>
              </a:rPr>
              <a:t>Bifacid</a:t>
            </a:r>
            <a:r>
              <a:rPr lang="en-US" sz="2400" b="1" dirty="0" smtClean="0">
                <a:ln>
                  <a:solidFill>
                    <a:srgbClr val="C00000"/>
                  </a:solidFill>
                </a:ln>
                <a:solidFill>
                  <a:srgbClr val="0000FF"/>
                </a:solidFill>
              </a:rPr>
              <a:t> (B. </a:t>
            </a:r>
            <a:r>
              <a:rPr lang="en-US" sz="2400" b="1" dirty="0" err="1" smtClean="0">
                <a:ln>
                  <a:solidFill>
                    <a:srgbClr val="C00000"/>
                  </a:solidFill>
                </a:ln>
                <a:solidFill>
                  <a:srgbClr val="0000FF"/>
                </a:solidFill>
              </a:rPr>
              <a:t>bifidum</a:t>
            </a:r>
            <a:r>
              <a:rPr lang="en-US" sz="2400" b="1" dirty="0" smtClean="0">
                <a:ln>
                  <a:solidFill>
                    <a:srgbClr val="C00000"/>
                  </a:solidFill>
                </a:ln>
                <a:solidFill>
                  <a:srgbClr val="0000FF"/>
                </a:solidFill>
              </a:rPr>
              <a:t>, L. Acidophilus)</a:t>
            </a:r>
          </a:p>
          <a:p>
            <a:pPr marL="514350" lvl="1" indent="-514350">
              <a:lnSpc>
                <a:spcPct val="70000"/>
              </a:lnSpc>
            </a:pPr>
            <a:r>
              <a:rPr lang="en-US" sz="2400" b="1" dirty="0" err="1" smtClean="0">
                <a:ln>
                  <a:solidFill>
                    <a:srgbClr val="C00000"/>
                  </a:solidFill>
                </a:ln>
                <a:solidFill>
                  <a:srgbClr val="0000FF"/>
                </a:solidFill>
              </a:rPr>
              <a:t>Bifido</a:t>
            </a:r>
            <a:r>
              <a:rPr lang="en-US" sz="2400" b="1" dirty="0" smtClean="0">
                <a:ln>
                  <a:solidFill>
                    <a:srgbClr val="C00000"/>
                  </a:solidFill>
                </a:ln>
                <a:solidFill>
                  <a:srgbClr val="0000FF"/>
                </a:solidFill>
              </a:rPr>
              <a:t>- and coli-containing:</a:t>
            </a:r>
          </a:p>
          <a:p>
            <a:pPr marL="514350" lvl="1" indent="-514350">
              <a:lnSpc>
                <a:spcPct val="70000"/>
              </a:lnSpc>
            </a:pPr>
            <a:r>
              <a:rPr lang="en-US" sz="2400" b="1" dirty="0" err="1" smtClean="0">
                <a:ln>
                  <a:solidFill>
                    <a:srgbClr val="C00000"/>
                  </a:solidFill>
                </a:ln>
                <a:solidFill>
                  <a:srgbClr val="0000FF"/>
                </a:solidFill>
              </a:rPr>
              <a:t>Bifikol</a:t>
            </a:r>
            <a:r>
              <a:rPr lang="en-US" sz="2400" b="1" dirty="0" smtClean="0">
                <a:ln>
                  <a:solidFill>
                    <a:srgbClr val="C00000"/>
                  </a:solidFill>
                </a:ln>
                <a:solidFill>
                  <a:srgbClr val="0000FF"/>
                </a:solidFill>
              </a:rPr>
              <a:t> (V. </a:t>
            </a:r>
            <a:r>
              <a:rPr lang="en-US" sz="2400" b="1" dirty="0" err="1" smtClean="0">
                <a:ln>
                  <a:solidFill>
                    <a:srgbClr val="C00000"/>
                  </a:solidFill>
                </a:ln>
                <a:solidFill>
                  <a:srgbClr val="0000FF"/>
                </a:solidFill>
              </a:rPr>
              <a:t>bifidum</a:t>
            </a:r>
            <a:r>
              <a:rPr lang="en-US" sz="2400" b="1" dirty="0" smtClean="0">
                <a:ln>
                  <a:solidFill>
                    <a:srgbClr val="C00000"/>
                  </a:solidFill>
                </a:ln>
                <a:solidFill>
                  <a:srgbClr val="0000FF"/>
                </a:solidFill>
              </a:rPr>
              <a:t>, E. Coli M 17)</a:t>
            </a:r>
          </a:p>
          <a:p>
            <a:pPr marL="514350" lvl="1" indent="-514350">
              <a:lnSpc>
                <a:spcPct val="70000"/>
              </a:lnSpc>
            </a:pPr>
            <a:r>
              <a:rPr lang="en-US" sz="2400" b="1" dirty="0" err="1" smtClean="0">
                <a:ln>
                  <a:solidFill>
                    <a:srgbClr val="C00000"/>
                  </a:solidFill>
                </a:ln>
                <a:solidFill>
                  <a:srgbClr val="0000FF"/>
                </a:solidFill>
              </a:rPr>
              <a:t>Lineks</a:t>
            </a:r>
            <a:r>
              <a:rPr lang="en-US" sz="2400" b="1" dirty="0" smtClean="0">
                <a:ln>
                  <a:solidFill>
                    <a:srgbClr val="C00000"/>
                  </a:solidFill>
                </a:ln>
                <a:solidFill>
                  <a:srgbClr val="0000FF"/>
                </a:solidFill>
              </a:rPr>
              <a:t> (Lactobacillus, Streptococcus </a:t>
            </a:r>
            <a:r>
              <a:rPr lang="en-US" sz="2400" b="1" dirty="0" err="1" smtClean="0">
                <a:ln>
                  <a:solidFill>
                    <a:srgbClr val="C00000"/>
                  </a:solidFill>
                </a:ln>
                <a:solidFill>
                  <a:srgbClr val="0000FF"/>
                </a:solidFill>
              </a:rPr>
              <a:t>faecium</a:t>
            </a:r>
            <a:r>
              <a:rPr lang="en-US" sz="2400" b="1" dirty="0" smtClean="0">
                <a:ln>
                  <a:solidFill>
                    <a:srgbClr val="C00000"/>
                  </a:solidFill>
                </a:ln>
                <a:solidFill>
                  <a:srgbClr val="0000FF"/>
                </a:solidFill>
              </a:rPr>
              <a:t>, </a:t>
            </a:r>
            <a:r>
              <a:rPr lang="en-US" sz="2400" b="1" dirty="0" err="1" smtClean="0">
                <a:ln>
                  <a:solidFill>
                    <a:srgbClr val="C00000"/>
                  </a:solidFill>
                </a:ln>
                <a:solidFill>
                  <a:srgbClr val="0000FF"/>
                </a:solidFill>
              </a:rPr>
              <a:t>B.infantis</a:t>
            </a:r>
            <a:r>
              <a:rPr lang="en-US" sz="2400" b="1" dirty="0" smtClean="0">
                <a:ln>
                  <a:solidFill>
                    <a:srgbClr val="C00000"/>
                  </a:solidFill>
                </a:ln>
                <a:solidFill>
                  <a:srgbClr val="0000FF"/>
                </a:solidFill>
              </a:rPr>
              <a:t>)</a:t>
            </a:r>
          </a:p>
          <a:p>
            <a:pPr marL="514350" lvl="1" indent="-514350">
              <a:lnSpc>
                <a:spcPct val="70000"/>
              </a:lnSpc>
            </a:pPr>
            <a:r>
              <a:rPr lang="en-US" sz="2400" b="1" dirty="0" err="1" smtClean="0">
                <a:ln>
                  <a:solidFill>
                    <a:srgbClr val="C00000"/>
                  </a:solidFill>
                </a:ln>
                <a:solidFill>
                  <a:srgbClr val="0000FF"/>
                </a:solidFill>
              </a:rPr>
              <a:t>Omniflora</a:t>
            </a:r>
            <a:endParaRPr lang="en-US" sz="2400" b="1" dirty="0" smtClean="0">
              <a:ln>
                <a:solidFill>
                  <a:srgbClr val="C00000"/>
                </a:solidFill>
              </a:ln>
              <a:solidFill>
                <a:srgbClr val="0000FF"/>
              </a:solidFill>
            </a:endParaRPr>
          </a:p>
          <a:p>
            <a:pPr marL="514350" lvl="1" indent="-514350">
              <a:lnSpc>
                <a:spcPct val="70000"/>
              </a:lnSpc>
            </a:pPr>
            <a:endParaRPr lang="en-US" sz="3200" b="1" dirty="0" smtClean="0">
              <a:ln>
                <a:solidFill>
                  <a:srgbClr val="C00000"/>
                </a:solidFill>
              </a:ln>
              <a:solidFill>
                <a:srgbClr val="FF0000"/>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214282" y="22298"/>
            <a:ext cx="8715436" cy="83493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Classification of </a:t>
            </a:r>
            <a:r>
              <a:rPr lang="en-US" sz="4000" b="1" dirty="0" err="1" smtClean="0">
                <a:ln>
                  <a:solidFill>
                    <a:srgbClr val="993300"/>
                  </a:solidFill>
                </a:ln>
                <a:solidFill>
                  <a:srgbClr val="0000CC"/>
                </a:solidFill>
                <a:latin typeface="Arial" pitchFamily="34" charset="0"/>
              </a:rPr>
              <a:t>probiotics</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928670"/>
            <a:ext cx="8715436" cy="5964317"/>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14350" lvl="1" indent="-514350">
              <a:lnSpc>
                <a:spcPct val="70000"/>
              </a:lnSpc>
            </a:pPr>
            <a:r>
              <a:rPr lang="en-US" sz="3200" b="1" dirty="0" smtClean="0">
                <a:ln>
                  <a:solidFill>
                    <a:srgbClr val="C00000"/>
                  </a:solidFill>
                </a:ln>
                <a:solidFill>
                  <a:srgbClr val="FF0000"/>
                </a:solidFill>
              </a:rPr>
              <a:t>III. </a:t>
            </a:r>
            <a:r>
              <a:rPr lang="en-US" sz="3200" b="1" dirty="0" err="1" smtClean="0">
                <a:ln>
                  <a:solidFill>
                    <a:srgbClr val="C00000"/>
                  </a:solidFill>
                </a:ln>
                <a:solidFill>
                  <a:srgbClr val="FF0000"/>
                </a:solidFill>
              </a:rPr>
              <a:t>Probiotics</a:t>
            </a:r>
            <a:r>
              <a:rPr lang="en-US" sz="3200" b="1" dirty="0" smtClean="0">
                <a:ln>
                  <a:solidFill>
                    <a:srgbClr val="C00000"/>
                  </a:solidFill>
                </a:ln>
                <a:solidFill>
                  <a:srgbClr val="FF0000"/>
                </a:solidFill>
              </a:rPr>
              <a:t> are self-eliminating antagonists:</a:t>
            </a:r>
          </a:p>
          <a:p>
            <a:pPr marL="514350" lvl="1" indent="-514350">
              <a:lnSpc>
                <a:spcPct val="70000"/>
              </a:lnSpc>
            </a:pPr>
            <a:r>
              <a:rPr lang="en-US" sz="3200" b="1" dirty="0" smtClean="0">
                <a:ln>
                  <a:solidFill>
                    <a:srgbClr val="C00000"/>
                  </a:solidFill>
                </a:ln>
                <a:solidFill>
                  <a:srgbClr val="0000FF"/>
                </a:solidFill>
              </a:rPr>
              <a:t>- bacillary</a:t>
            </a:r>
          </a:p>
          <a:p>
            <a:pPr marL="514350" lvl="1" indent="-514350">
              <a:lnSpc>
                <a:spcPct val="70000"/>
              </a:lnSpc>
            </a:pPr>
            <a:r>
              <a:rPr lang="en-US" sz="3200" b="1" dirty="0" smtClean="0">
                <a:ln>
                  <a:solidFill>
                    <a:srgbClr val="C00000"/>
                  </a:solidFill>
                </a:ln>
                <a:solidFill>
                  <a:srgbClr val="0000FF"/>
                </a:solidFill>
              </a:rPr>
              <a:t>- </a:t>
            </a:r>
            <a:r>
              <a:rPr lang="en-US" sz="3200" b="1" dirty="0" err="1" smtClean="0">
                <a:ln>
                  <a:solidFill>
                    <a:srgbClr val="C00000"/>
                  </a:solidFill>
                </a:ln>
                <a:solidFill>
                  <a:srgbClr val="0000FF"/>
                </a:solidFill>
              </a:rPr>
              <a:t>Saccharomyces</a:t>
            </a:r>
            <a:r>
              <a:rPr lang="en-US" sz="3200" b="1" dirty="0" smtClean="0">
                <a:ln>
                  <a:solidFill>
                    <a:srgbClr val="C00000"/>
                  </a:solidFill>
                </a:ln>
                <a:solidFill>
                  <a:srgbClr val="0000FF"/>
                </a:solidFill>
              </a:rPr>
              <a:t> containing</a:t>
            </a:r>
          </a:p>
          <a:p>
            <a:pPr marL="514350" lvl="1" indent="-514350">
              <a:lnSpc>
                <a:spcPct val="70000"/>
              </a:lnSpc>
            </a:pPr>
            <a:r>
              <a:rPr lang="en-US" sz="3200" b="1" dirty="0" err="1" smtClean="0">
                <a:ln>
                  <a:solidFill>
                    <a:srgbClr val="C00000"/>
                  </a:solidFill>
                </a:ln>
                <a:solidFill>
                  <a:srgbClr val="0000FF"/>
                </a:solidFill>
              </a:rPr>
              <a:t>Sporobacterin</a:t>
            </a:r>
            <a:endParaRPr lang="en-US" sz="3200" b="1" dirty="0" smtClean="0">
              <a:ln>
                <a:solidFill>
                  <a:srgbClr val="C00000"/>
                </a:solidFill>
              </a:ln>
              <a:solidFill>
                <a:srgbClr val="0000FF"/>
              </a:solidFill>
            </a:endParaRPr>
          </a:p>
          <a:p>
            <a:pPr marL="514350" lvl="1" indent="-514350">
              <a:lnSpc>
                <a:spcPct val="70000"/>
              </a:lnSpc>
            </a:pPr>
            <a:r>
              <a:rPr lang="en-US" sz="3200" b="1" dirty="0" err="1" smtClean="0">
                <a:ln>
                  <a:solidFill>
                    <a:srgbClr val="C00000"/>
                  </a:solidFill>
                </a:ln>
                <a:solidFill>
                  <a:srgbClr val="0000FF"/>
                </a:solidFill>
              </a:rPr>
              <a:t>Bactisporin</a:t>
            </a:r>
            <a:endParaRPr lang="en-US" sz="3200" b="1" dirty="0" smtClean="0">
              <a:ln>
                <a:solidFill>
                  <a:srgbClr val="C00000"/>
                </a:solidFill>
              </a:ln>
              <a:solidFill>
                <a:srgbClr val="0000FF"/>
              </a:solidFill>
            </a:endParaRPr>
          </a:p>
          <a:p>
            <a:pPr marL="514350" lvl="1" indent="-514350">
              <a:lnSpc>
                <a:spcPct val="70000"/>
              </a:lnSpc>
            </a:pPr>
            <a:r>
              <a:rPr lang="en-US" sz="3200" b="1" dirty="0" err="1" smtClean="0">
                <a:ln>
                  <a:solidFill>
                    <a:srgbClr val="C00000"/>
                  </a:solidFill>
                </a:ln>
                <a:solidFill>
                  <a:srgbClr val="0000FF"/>
                </a:solidFill>
              </a:rPr>
              <a:t>Biosporin</a:t>
            </a:r>
            <a:endParaRPr lang="en-US" sz="3200" b="1" dirty="0" smtClean="0">
              <a:ln>
                <a:solidFill>
                  <a:srgbClr val="C00000"/>
                </a:solidFill>
              </a:ln>
              <a:solidFill>
                <a:srgbClr val="0000FF"/>
              </a:solidFill>
            </a:endParaRPr>
          </a:p>
          <a:p>
            <a:pPr marL="514350" lvl="1" indent="-514350">
              <a:lnSpc>
                <a:spcPct val="70000"/>
              </a:lnSpc>
            </a:pPr>
            <a:r>
              <a:rPr lang="en-US" sz="3200" b="1" dirty="0" err="1" smtClean="0">
                <a:ln>
                  <a:solidFill>
                    <a:srgbClr val="C00000"/>
                  </a:solidFill>
                </a:ln>
                <a:solidFill>
                  <a:srgbClr val="0000FF"/>
                </a:solidFill>
              </a:rPr>
              <a:t>Bactisubtil</a:t>
            </a:r>
            <a:endParaRPr lang="en-US" sz="3200" b="1" dirty="0" smtClean="0">
              <a:ln>
                <a:solidFill>
                  <a:srgbClr val="C00000"/>
                </a:solidFill>
              </a:ln>
              <a:solidFill>
                <a:srgbClr val="0000FF"/>
              </a:solidFill>
            </a:endParaRPr>
          </a:p>
          <a:p>
            <a:pPr marL="514350" lvl="1" indent="-514350">
              <a:lnSpc>
                <a:spcPct val="70000"/>
              </a:lnSpc>
            </a:pPr>
            <a:r>
              <a:rPr lang="en-US" sz="3200" b="1" dirty="0" err="1" smtClean="0">
                <a:ln>
                  <a:solidFill>
                    <a:srgbClr val="C00000"/>
                  </a:solidFill>
                </a:ln>
                <a:solidFill>
                  <a:srgbClr val="0000FF"/>
                </a:solidFill>
              </a:rPr>
              <a:t>Flonivin</a:t>
            </a:r>
            <a:r>
              <a:rPr lang="en-US" sz="3200" b="1" dirty="0" smtClean="0">
                <a:ln>
                  <a:solidFill>
                    <a:srgbClr val="C00000"/>
                  </a:solidFill>
                </a:ln>
                <a:solidFill>
                  <a:srgbClr val="0000FF"/>
                </a:solidFill>
              </a:rPr>
              <a:t> In</a:t>
            </a:r>
          </a:p>
          <a:p>
            <a:pPr marL="514350" lvl="1" indent="-514350">
              <a:lnSpc>
                <a:spcPct val="70000"/>
              </a:lnSpc>
            </a:pPr>
            <a:r>
              <a:rPr lang="en-US" sz="3200" b="1" dirty="0" err="1" smtClean="0">
                <a:ln>
                  <a:solidFill>
                    <a:srgbClr val="C00000"/>
                  </a:solidFill>
                </a:ln>
                <a:solidFill>
                  <a:srgbClr val="0000FF"/>
                </a:solidFill>
              </a:rPr>
              <a:t>Enterol</a:t>
            </a:r>
            <a:endParaRPr lang="en-US" sz="3200" b="1" dirty="0" smtClean="0">
              <a:ln>
                <a:solidFill>
                  <a:srgbClr val="C00000"/>
                </a:solidFill>
              </a:ln>
              <a:solidFill>
                <a:srgbClr val="0000FF"/>
              </a:solidFill>
            </a:endParaRPr>
          </a:p>
          <a:p>
            <a:pPr marL="514350" lvl="1" indent="-514350">
              <a:lnSpc>
                <a:spcPct val="70000"/>
              </a:lnSpc>
            </a:pPr>
            <a:r>
              <a:rPr lang="en-US" sz="3200" b="1" dirty="0" smtClean="0">
                <a:ln>
                  <a:solidFill>
                    <a:srgbClr val="C00000"/>
                  </a:solidFill>
                </a:ln>
                <a:solidFill>
                  <a:srgbClr val="FF0000"/>
                </a:solidFill>
              </a:rPr>
              <a:t>IV. Combined </a:t>
            </a:r>
            <a:r>
              <a:rPr lang="en-US" sz="3200" b="1" dirty="0" err="1" smtClean="0">
                <a:ln>
                  <a:solidFill>
                    <a:srgbClr val="C00000"/>
                  </a:solidFill>
                </a:ln>
                <a:solidFill>
                  <a:srgbClr val="FF0000"/>
                </a:solidFill>
              </a:rPr>
              <a:t>probiotics</a:t>
            </a:r>
            <a:r>
              <a:rPr lang="en-US" sz="3200" b="1" dirty="0" smtClean="0">
                <a:ln>
                  <a:solidFill>
                    <a:srgbClr val="C00000"/>
                  </a:solidFill>
                </a:ln>
                <a:solidFill>
                  <a:srgbClr val="FF0000"/>
                </a:solidFill>
              </a:rPr>
              <a:t> (</a:t>
            </a:r>
            <a:r>
              <a:rPr lang="en-US" sz="3200" b="1" dirty="0" err="1" smtClean="0">
                <a:ln>
                  <a:solidFill>
                    <a:srgbClr val="C00000"/>
                  </a:solidFill>
                </a:ln>
                <a:solidFill>
                  <a:srgbClr val="FF0000"/>
                </a:solidFill>
              </a:rPr>
              <a:t>synbiotics</a:t>
            </a:r>
            <a:r>
              <a:rPr lang="en-US" sz="3200" b="1" dirty="0" smtClean="0">
                <a:ln>
                  <a:solidFill>
                    <a:srgbClr val="C00000"/>
                  </a:solidFill>
                </a:ln>
                <a:solidFill>
                  <a:srgbClr val="FF0000"/>
                </a:solidFill>
              </a:rPr>
              <a:t>)</a:t>
            </a:r>
          </a:p>
          <a:p>
            <a:pPr marL="514350" lvl="1" indent="-514350">
              <a:lnSpc>
                <a:spcPct val="70000"/>
              </a:lnSpc>
            </a:pPr>
            <a:r>
              <a:rPr lang="en-US" sz="3200" b="1" dirty="0" err="1" smtClean="0">
                <a:ln>
                  <a:solidFill>
                    <a:srgbClr val="C00000"/>
                  </a:solidFill>
                </a:ln>
                <a:solidFill>
                  <a:srgbClr val="0000FF"/>
                </a:solidFill>
              </a:rPr>
              <a:t>Bifidobesoderzhaschie</a:t>
            </a:r>
            <a:r>
              <a:rPr lang="en-US" sz="3200" b="1" dirty="0" smtClean="0">
                <a:ln>
                  <a:solidFill>
                    <a:srgbClr val="C00000"/>
                  </a:solidFill>
                </a:ln>
                <a:solidFill>
                  <a:srgbClr val="0000FF"/>
                </a:solidFill>
              </a:rPr>
              <a:t>: </a:t>
            </a:r>
            <a:r>
              <a:rPr lang="en-US" sz="3200" b="1" dirty="0" err="1" smtClean="0">
                <a:ln>
                  <a:solidFill>
                    <a:srgbClr val="C00000"/>
                  </a:solidFill>
                </a:ln>
                <a:solidFill>
                  <a:srgbClr val="0000FF"/>
                </a:solidFill>
              </a:rPr>
              <a:t>Bifiliz</a:t>
            </a:r>
            <a:r>
              <a:rPr lang="en-US" sz="3200" b="1" dirty="0" smtClean="0">
                <a:ln>
                  <a:solidFill>
                    <a:srgbClr val="C00000"/>
                  </a:solidFill>
                </a:ln>
                <a:solidFill>
                  <a:srgbClr val="0000FF"/>
                </a:solidFill>
              </a:rPr>
              <a:t>, </a:t>
            </a:r>
            <a:r>
              <a:rPr lang="en-US" sz="3200" b="1" dirty="0" err="1" smtClean="0">
                <a:ln>
                  <a:solidFill>
                    <a:srgbClr val="C00000"/>
                  </a:solidFill>
                </a:ln>
                <a:solidFill>
                  <a:srgbClr val="0000FF"/>
                </a:solidFill>
              </a:rPr>
              <a:t>Bifiform</a:t>
            </a:r>
            <a:endParaRPr lang="en-US" sz="3200" b="1" dirty="0" smtClean="0">
              <a:ln>
                <a:solidFill>
                  <a:srgbClr val="C00000"/>
                </a:solidFill>
              </a:ln>
              <a:solidFill>
                <a:srgbClr val="0000FF"/>
              </a:solidFill>
            </a:endParaRPr>
          </a:p>
          <a:p>
            <a:pPr marL="514350" lvl="1" indent="-514350">
              <a:lnSpc>
                <a:spcPct val="70000"/>
              </a:lnSpc>
            </a:pPr>
            <a:r>
              <a:rPr lang="en-US" sz="3200" b="1" dirty="0" smtClean="0">
                <a:ln>
                  <a:solidFill>
                    <a:srgbClr val="C00000"/>
                  </a:solidFill>
                </a:ln>
                <a:solidFill>
                  <a:srgbClr val="0000FF"/>
                </a:solidFill>
              </a:rPr>
              <a:t>Lactose-containing: </a:t>
            </a:r>
            <a:r>
              <a:rPr lang="en-US" sz="3200" b="1" dirty="0" err="1" smtClean="0">
                <a:ln>
                  <a:solidFill>
                    <a:srgbClr val="C00000"/>
                  </a:solidFill>
                </a:ln>
                <a:solidFill>
                  <a:srgbClr val="0000FF"/>
                </a:solidFill>
              </a:rPr>
              <a:t>Acipot</a:t>
            </a:r>
            <a:r>
              <a:rPr lang="en-US" sz="3200" b="1" dirty="0" smtClean="0">
                <a:ln>
                  <a:solidFill>
                    <a:srgbClr val="C00000"/>
                  </a:solidFill>
                </a:ln>
                <a:solidFill>
                  <a:srgbClr val="0000FF"/>
                </a:solidFill>
              </a:rPr>
              <a:t> in tab.</a:t>
            </a:r>
          </a:p>
          <a:p>
            <a:pPr marL="514350" lvl="1" indent="-514350">
              <a:lnSpc>
                <a:spcPct val="70000"/>
              </a:lnSpc>
            </a:pPr>
            <a:r>
              <a:rPr lang="en-US" sz="3200" b="1" dirty="0" err="1" smtClean="0">
                <a:ln>
                  <a:solidFill>
                    <a:srgbClr val="C00000"/>
                  </a:solidFill>
                </a:ln>
                <a:solidFill>
                  <a:srgbClr val="0000FF"/>
                </a:solidFill>
              </a:rPr>
              <a:t>Yogulact</a:t>
            </a:r>
            <a:r>
              <a:rPr lang="en-US" sz="3200" b="1" dirty="0" smtClean="0">
                <a:ln>
                  <a:solidFill>
                    <a:srgbClr val="C00000"/>
                  </a:solidFill>
                </a:ln>
                <a:solidFill>
                  <a:srgbClr val="0000FF"/>
                </a:solidFill>
              </a:rPr>
              <a:t> (Lactobacillus acidophilus, Lactobacillus </a:t>
            </a:r>
            <a:r>
              <a:rPr lang="en-US" sz="3200" b="1" dirty="0" err="1" smtClean="0">
                <a:ln>
                  <a:solidFill>
                    <a:srgbClr val="C00000"/>
                  </a:solidFill>
                </a:ln>
                <a:solidFill>
                  <a:srgbClr val="0000FF"/>
                </a:solidFill>
              </a:rPr>
              <a:t>rhamnosus</a:t>
            </a:r>
            <a:r>
              <a:rPr lang="en-US" sz="3200" b="1" dirty="0" smtClean="0">
                <a:ln>
                  <a:solidFill>
                    <a:srgbClr val="C00000"/>
                  </a:solidFill>
                </a:ln>
                <a:solidFill>
                  <a:srgbClr val="0000FF"/>
                </a:solidFill>
              </a:rPr>
              <a:t>, Streptococcus </a:t>
            </a:r>
            <a:r>
              <a:rPr lang="en-US" sz="3200" b="1" dirty="0" err="1" smtClean="0">
                <a:ln>
                  <a:solidFill>
                    <a:srgbClr val="C00000"/>
                  </a:solidFill>
                </a:ln>
                <a:solidFill>
                  <a:srgbClr val="0000FF"/>
                </a:solidFill>
              </a:rPr>
              <a:t>thermophilus</a:t>
            </a:r>
            <a:r>
              <a:rPr lang="en-US" sz="3200" b="1" dirty="0" smtClean="0">
                <a:ln>
                  <a:solidFill>
                    <a:srgbClr val="C00000"/>
                  </a:solidFill>
                </a:ln>
                <a:solidFill>
                  <a:srgbClr val="0000FF"/>
                </a:solidFill>
              </a:rPr>
              <a:t>, Lactobacillus </a:t>
            </a:r>
            <a:r>
              <a:rPr lang="en-US" sz="3200" b="1" dirty="0" err="1" smtClean="0">
                <a:ln>
                  <a:solidFill>
                    <a:srgbClr val="C00000"/>
                  </a:solidFill>
                </a:ln>
                <a:solidFill>
                  <a:srgbClr val="0000FF"/>
                </a:solidFill>
              </a:rPr>
              <a:t>delbrueckii</a:t>
            </a:r>
            <a:r>
              <a:rPr lang="en-US" sz="3200" b="1" dirty="0" smtClean="0">
                <a:ln>
                  <a:solidFill>
                    <a:srgbClr val="C00000"/>
                  </a:solidFill>
                </a:ln>
                <a:solidFill>
                  <a:srgbClr val="0000FF"/>
                </a:solidFill>
              </a:rPr>
              <a:t>, ssp. </a:t>
            </a:r>
            <a:r>
              <a:rPr lang="en-US" sz="3200" b="1" dirty="0" err="1" smtClean="0">
                <a:ln>
                  <a:solidFill>
                    <a:srgbClr val="C00000"/>
                  </a:solidFill>
                </a:ln>
                <a:solidFill>
                  <a:srgbClr val="0000FF"/>
                </a:solidFill>
              </a:rPr>
              <a:t>Bulgaricus</a:t>
            </a:r>
            <a:r>
              <a:rPr lang="en-US" sz="3200" b="1" dirty="0" smtClean="0">
                <a:ln>
                  <a:solidFill>
                    <a:srgbClr val="C00000"/>
                  </a:solidFill>
                </a:ln>
                <a:solidFill>
                  <a:srgbClr val="0000FF"/>
                </a:solidFill>
              </a:rPr>
              <a:t>)</a:t>
            </a:r>
          </a:p>
          <a:p>
            <a:pPr marL="514350" lvl="1" indent="-514350">
              <a:lnSpc>
                <a:spcPct val="70000"/>
              </a:lnSpc>
            </a:pPr>
            <a:r>
              <a:rPr lang="en-US" sz="3200" b="1" dirty="0" smtClean="0">
                <a:ln>
                  <a:solidFill>
                    <a:srgbClr val="C00000"/>
                  </a:solidFill>
                </a:ln>
                <a:solidFill>
                  <a:srgbClr val="FF0000"/>
                </a:solidFill>
              </a:rPr>
              <a:t>Coli-containing:</a:t>
            </a:r>
          </a:p>
          <a:p>
            <a:pPr marL="514350" lvl="1" indent="-514350">
              <a:lnSpc>
                <a:spcPct val="70000"/>
              </a:lnSpc>
            </a:pPr>
            <a:r>
              <a:rPr lang="en-US" sz="3200" b="1" dirty="0" err="1" smtClean="0">
                <a:ln>
                  <a:solidFill>
                    <a:srgbClr val="C00000"/>
                  </a:solidFill>
                </a:ln>
                <a:solidFill>
                  <a:srgbClr val="0000FF"/>
                </a:solidFill>
              </a:rPr>
              <a:t>Bioflora</a:t>
            </a:r>
            <a:endParaRPr lang="ru-RU" sz="2800" b="1" dirty="0" smtClean="0">
              <a:ln>
                <a:solidFill>
                  <a:srgbClr val="C00000"/>
                </a:solidFill>
              </a:ln>
              <a:solidFill>
                <a:srgbClr val="0000FF"/>
              </a:solidFill>
            </a:endParaRPr>
          </a:p>
        </p:txBody>
      </p:sp>
      <p:pic>
        <p:nvPicPr>
          <p:cNvPr id="3074" name="Picture 2"/>
          <p:cNvPicPr>
            <a:picLocks noChangeAspect="1" noChangeArrowheads="1"/>
          </p:cNvPicPr>
          <p:nvPr/>
        </p:nvPicPr>
        <p:blipFill>
          <a:blip r:embed="rId3"/>
          <a:srcRect/>
          <a:stretch>
            <a:fillRect/>
          </a:stretch>
        </p:blipFill>
        <p:spPr bwMode="auto">
          <a:xfrm>
            <a:off x="6429388" y="1285860"/>
            <a:ext cx="2286016" cy="2714644"/>
          </a:xfrm>
          <a:prstGeom prst="rect">
            <a:avLst/>
          </a:prstGeom>
          <a:noFill/>
          <a:ln w="9525">
            <a:noFill/>
            <a:miter lim="800000"/>
            <a:headEnd/>
            <a:tailEnd/>
          </a:ln>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8" name="Rectangle 4"/>
          <p:cNvSpPr>
            <a:spLocks noChangeArrowheads="1"/>
          </p:cNvSpPr>
          <p:nvPr/>
        </p:nvSpPr>
        <p:spPr bwMode="auto">
          <a:xfrm>
            <a:off x="142844" y="928670"/>
            <a:ext cx="8715436" cy="4668201"/>
          </a:xfrm>
          <a:prstGeom prst="rect">
            <a:avLst/>
          </a:prstGeom>
          <a:solidFill>
            <a:schemeClr val="accent3">
              <a:lumMod val="20000"/>
              <a:lumOff val="80000"/>
            </a:schemeClr>
          </a:solidFill>
          <a:ln w="38100">
            <a:solidFill>
              <a:srgbClr val="008000"/>
            </a:solidFill>
            <a:miter lim="800000"/>
            <a:headEnd/>
            <a:tailEnd/>
          </a:ln>
          <a:effectLst/>
          <a:scene3d>
            <a:camera prst="orthographicFront"/>
            <a:lightRig rig="threePt" dir="t"/>
          </a:scene3d>
          <a:sp3d>
            <a:bevelT/>
          </a:sp3d>
        </p:spPr>
        <p:txBody>
          <a:bodyPr wrap="square" anchor="ctr">
            <a:spAutoFit/>
          </a:bodyPr>
          <a:lstStyle/>
          <a:p>
            <a:pPr>
              <a:lnSpc>
                <a:spcPct val="70000"/>
              </a:lnSpc>
              <a:spcBef>
                <a:spcPts val="600"/>
              </a:spcBef>
            </a:pPr>
            <a:r>
              <a:rPr lang="en-US" sz="2400" b="1" dirty="0" err="1" smtClean="0">
                <a:solidFill>
                  <a:srgbClr val="C00000"/>
                </a:solidFill>
                <a:latin typeface="Arial" pitchFamily="34" charset="0"/>
              </a:rPr>
              <a:t>Bioenteroseptics</a:t>
            </a:r>
            <a:r>
              <a:rPr lang="en-US" sz="2400" b="1" dirty="0" smtClean="0">
                <a:solidFill>
                  <a:srgbClr val="C00000"/>
                </a:solidFill>
                <a:latin typeface="Arial" pitchFamily="34" charset="0"/>
              </a:rPr>
              <a:t> - drugs, whose action is based on the antagonism of non-pathogenic and pathogenic bacteria.</a:t>
            </a:r>
          </a:p>
          <a:p>
            <a:pPr>
              <a:lnSpc>
                <a:spcPct val="70000"/>
              </a:lnSpc>
              <a:spcBef>
                <a:spcPts val="600"/>
              </a:spcBef>
            </a:pPr>
            <a:r>
              <a:rPr lang="en-US" sz="2400" b="1" dirty="0" smtClean="0">
                <a:solidFill>
                  <a:srgbClr val="FF0000"/>
                </a:solidFill>
                <a:latin typeface="Arial" pitchFamily="34" charset="0"/>
              </a:rPr>
              <a:t>ENEROZHERMINA </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probiotic</a:t>
            </a:r>
            <a:r>
              <a:rPr lang="en-US" sz="2400" b="1" dirty="0" smtClean="0">
                <a:solidFill>
                  <a:srgbClr val="0000FF"/>
                </a:solidFill>
                <a:latin typeface="Arial" pitchFamily="34" charset="0"/>
              </a:rPr>
              <a:t>-bio-</a:t>
            </a:r>
            <a:r>
              <a:rPr lang="en-US" sz="2400" b="1" dirty="0" err="1" smtClean="0">
                <a:solidFill>
                  <a:srgbClr val="0000FF"/>
                </a:solidFill>
                <a:latin typeface="Arial" pitchFamily="34" charset="0"/>
              </a:rPr>
              <a:t>enteroserptic</a:t>
            </a:r>
            <a:endParaRPr lang="en-US" sz="2400" b="1" dirty="0" smtClean="0">
              <a:solidFill>
                <a:srgbClr val="0000FF"/>
              </a:solidFill>
              <a:latin typeface="Arial" pitchFamily="34" charset="0"/>
            </a:endParaRPr>
          </a:p>
          <a:p>
            <a:pPr>
              <a:lnSpc>
                <a:spcPct val="70000"/>
              </a:lnSpc>
              <a:spcBef>
                <a:spcPts val="600"/>
              </a:spcBef>
            </a:pPr>
            <a:r>
              <a:rPr lang="en-US" sz="2400" b="1" dirty="0" smtClean="0">
                <a:solidFill>
                  <a:srgbClr val="0000FF"/>
                </a:solidFill>
                <a:latin typeface="Arial" pitchFamily="34" charset="0"/>
              </a:rPr>
              <a:t>Bacillus </a:t>
            </a:r>
            <a:r>
              <a:rPr lang="en-US" sz="2400" b="1" dirty="0" err="1" smtClean="0">
                <a:solidFill>
                  <a:srgbClr val="0000FF"/>
                </a:solidFill>
                <a:latin typeface="Arial" pitchFamily="34" charset="0"/>
              </a:rPr>
              <a:t>clausii</a:t>
            </a:r>
            <a:r>
              <a:rPr lang="en-US" sz="2400" b="1" dirty="0" smtClean="0">
                <a:solidFill>
                  <a:srgbClr val="0000FF"/>
                </a:solidFill>
                <a:latin typeface="Arial" pitchFamily="34" charset="0"/>
              </a:rPr>
              <a:t>, which are part of this drug:</a:t>
            </a:r>
          </a:p>
          <a:p>
            <a:pPr>
              <a:lnSpc>
                <a:spcPct val="70000"/>
              </a:lnSpc>
              <a:spcBef>
                <a:spcPts val="600"/>
              </a:spcBef>
            </a:pPr>
            <a:r>
              <a:rPr lang="en-US" sz="2400" b="1" dirty="0" smtClean="0">
                <a:solidFill>
                  <a:srgbClr val="0000FF"/>
                </a:solidFill>
                <a:latin typeface="Arial" pitchFamily="34" charset="0"/>
              </a:rPr>
              <a:t>1. </a:t>
            </a:r>
            <a:r>
              <a:rPr lang="en-US" sz="2400" b="1" dirty="0" smtClean="0">
                <a:solidFill>
                  <a:srgbClr val="9900FF"/>
                </a:solidFill>
                <a:latin typeface="Arial" pitchFamily="34" charset="0"/>
              </a:rPr>
              <a:t>possess:</a:t>
            </a:r>
          </a:p>
          <a:p>
            <a:pPr>
              <a:lnSpc>
                <a:spcPct val="70000"/>
              </a:lnSpc>
              <a:spcBef>
                <a:spcPts val="600"/>
              </a:spcBef>
            </a:pPr>
            <a:r>
              <a:rPr lang="en-US" sz="2400" b="1" dirty="0" smtClean="0">
                <a:solidFill>
                  <a:srgbClr val="0000FF"/>
                </a:solidFill>
                <a:latin typeface="Arial" pitchFamily="34" charset="0"/>
              </a:rPr>
              <a:t>      the natural ability to suppress the growth of microorganisms alien to the human intestine</a:t>
            </a:r>
          </a:p>
          <a:p>
            <a:pPr>
              <a:lnSpc>
                <a:spcPct val="70000"/>
              </a:lnSpc>
              <a:spcBef>
                <a:spcPts val="600"/>
              </a:spcBef>
            </a:pPr>
            <a:r>
              <a:rPr lang="en-US" sz="2400" b="1" dirty="0" smtClean="0">
                <a:solidFill>
                  <a:srgbClr val="0000FF"/>
                </a:solidFill>
                <a:latin typeface="Arial" pitchFamily="34" charset="0"/>
              </a:rPr>
              <a:t>2. </a:t>
            </a:r>
            <a:r>
              <a:rPr lang="en-US" sz="2400" b="1" dirty="0" smtClean="0">
                <a:solidFill>
                  <a:srgbClr val="9900FF"/>
                </a:solidFill>
                <a:latin typeface="Arial" pitchFamily="34" charset="0"/>
              </a:rPr>
              <a:t>exhibit:</a:t>
            </a:r>
          </a:p>
          <a:p>
            <a:pPr>
              <a:lnSpc>
                <a:spcPct val="70000"/>
              </a:lnSpc>
              <a:spcBef>
                <a:spcPts val="600"/>
              </a:spcBef>
            </a:pPr>
            <a:r>
              <a:rPr lang="en-US" sz="2400" b="1" dirty="0" smtClean="0">
                <a:solidFill>
                  <a:srgbClr val="0000FF"/>
                </a:solidFill>
                <a:latin typeface="Arial" pitchFamily="34" charset="0"/>
              </a:rPr>
              <a:t>antibacterial activity against most pathogenic microorganisms,</a:t>
            </a:r>
          </a:p>
          <a:p>
            <a:pPr>
              <a:lnSpc>
                <a:spcPct val="70000"/>
              </a:lnSpc>
              <a:spcBef>
                <a:spcPts val="600"/>
              </a:spcBef>
            </a:pPr>
            <a:r>
              <a:rPr lang="en-US" sz="2400" b="1" dirty="0" smtClean="0">
                <a:solidFill>
                  <a:srgbClr val="0000FF"/>
                </a:solidFill>
                <a:latin typeface="Arial" pitchFamily="34" charset="0"/>
              </a:rPr>
              <a:t>3. </a:t>
            </a:r>
            <a:r>
              <a:rPr lang="en-US" sz="2400" b="1" dirty="0" smtClean="0">
                <a:solidFill>
                  <a:srgbClr val="9900FF"/>
                </a:solidFill>
                <a:latin typeface="Arial" pitchFamily="34" charset="0"/>
              </a:rPr>
              <a:t>provide</a:t>
            </a:r>
            <a:r>
              <a:rPr lang="en-US" sz="2400" b="1" dirty="0" smtClean="0">
                <a:solidFill>
                  <a:srgbClr val="0000FF"/>
                </a:solidFill>
                <a:latin typeface="Arial" pitchFamily="34" charset="0"/>
              </a:rPr>
              <a:t> optimal conditions for the existence of the main intestinal </a:t>
            </a:r>
            <a:r>
              <a:rPr lang="en-US" sz="2400" b="1" dirty="0" err="1" smtClean="0">
                <a:solidFill>
                  <a:srgbClr val="0000FF"/>
                </a:solidFill>
                <a:latin typeface="Arial" pitchFamily="34" charset="0"/>
              </a:rPr>
              <a:t>microflora</a:t>
            </a:r>
            <a:r>
              <a:rPr lang="en-US" sz="2400" b="1" dirty="0" smtClean="0">
                <a:solidFill>
                  <a:srgbClr val="0000FF"/>
                </a:solidFill>
                <a:latin typeface="Arial" pitchFamily="34" charset="0"/>
              </a:rPr>
              <a:t>;</a:t>
            </a:r>
          </a:p>
          <a:p>
            <a:pPr>
              <a:lnSpc>
                <a:spcPct val="70000"/>
              </a:lnSpc>
              <a:spcBef>
                <a:spcPts val="600"/>
              </a:spcBef>
            </a:pPr>
            <a:r>
              <a:rPr lang="en-US" sz="2400" b="1" dirty="0" smtClean="0">
                <a:solidFill>
                  <a:srgbClr val="0000FF"/>
                </a:solidFill>
                <a:latin typeface="Arial" pitchFamily="34" charset="0"/>
              </a:rPr>
              <a:t>4. </a:t>
            </a:r>
            <a:r>
              <a:rPr lang="en-US" sz="2400" b="1" dirty="0" smtClean="0">
                <a:solidFill>
                  <a:srgbClr val="9900FF"/>
                </a:solidFill>
                <a:latin typeface="Arial" pitchFamily="34" charset="0"/>
              </a:rPr>
              <a:t>facilitate </a:t>
            </a:r>
            <a:r>
              <a:rPr lang="en-US" sz="2400" b="1" dirty="0" smtClean="0">
                <a:solidFill>
                  <a:srgbClr val="0000FF"/>
                </a:solidFill>
                <a:latin typeface="Arial" pitchFamily="34" charset="0"/>
              </a:rPr>
              <a:t>the splitting and absorption of food components;</a:t>
            </a:r>
          </a:p>
          <a:p>
            <a:pPr>
              <a:lnSpc>
                <a:spcPct val="70000"/>
              </a:lnSpc>
              <a:spcBef>
                <a:spcPts val="600"/>
              </a:spcBef>
            </a:pPr>
            <a:r>
              <a:rPr lang="en-US" sz="2400" b="1" dirty="0" smtClean="0">
                <a:solidFill>
                  <a:srgbClr val="0000FF"/>
                </a:solidFill>
                <a:latin typeface="Arial" pitchFamily="34" charset="0"/>
              </a:rPr>
              <a:t>5. </a:t>
            </a:r>
            <a:r>
              <a:rPr lang="en-US" sz="2400" b="1" dirty="0" smtClean="0">
                <a:solidFill>
                  <a:srgbClr val="9900FF"/>
                </a:solidFill>
                <a:latin typeface="Arial" pitchFamily="34" charset="0"/>
              </a:rPr>
              <a:t>have</a:t>
            </a:r>
            <a:r>
              <a:rPr lang="en-US" sz="2400" b="1" dirty="0" smtClean="0">
                <a:solidFill>
                  <a:srgbClr val="0000FF"/>
                </a:solidFill>
                <a:latin typeface="Arial" pitchFamily="34" charset="0"/>
              </a:rPr>
              <a:t> a positive effect on local and systemic immunity.</a:t>
            </a:r>
            <a:endParaRPr lang="ru-RU" sz="2400" b="1" dirty="0">
              <a:solidFill>
                <a:srgbClr val="0000FF"/>
              </a:solidFill>
              <a:latin typeface="Arial" pitchFamily="34" charset="0"/>
            </a:endParaRPr>
          </a:p>
        </p:txBody>
      </p:sp>
      <p:sp>
        <p:nvSpPr>
          <p:cNvPr id="3" name="AutoShape 5"/>
          <p:cNvSpPr>
            <a:spLocks noChangeArrowheads="1"/>
          </p:cNvSpPr>
          <p:nvPr/>
        </p:nvSpPr>
        <p:spPr bwMode="auto">
          <a:xfrm>
            <a:off x="0" y="214290"/>
            <a:ext cx="8952138" cy="664371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285728"/>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Correction of </a:t>
            </a:r>
            <a:r>
              <a:rPr lang="en-US" sz="4000" b="1" dirty="0" err="1" smtClean="0">
                <a:ln>
                  <a:solidFill>
                    <a:srgbClr val="993300"/>
                  </a:solidFill>
                </a:ln>
                <a:solidFill>
                  <a:srgbClr val="0000CC"/>
                </a:solidFill>
                <a:latin typeface="Arial" pitchFamily="34" charset="0"/>
              </a:rPr>
              <a:t>dysbiosis</a:t>
            </a:r>
            <a:endParaRPr lang="ru-RU" sz="4000" b="1" dirty="0" smtClean="0">
              <a:ln>
                <a:solidFill>
                  <a:srgbClr val="993300"/>
                </a:solidFill>
              </a:ln>
              <a:solidFill>
                <a:srgbClr val="0000CC"/>
              </a:solidFill>
              <a:latin typeface="Arial"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8715436" cy="5139869"/>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a:spcBef>
                <a:spcPts val="600"/>
              </a:spcBef>
            </a:pPr>
            <a:r>
              <a:rPr lang="en-US" sz="2800" b="1" dirty="0" smtClean="0">
                <a:solidFill>
                  <a:srgbClr val="C00000"/>
                </a:solidFill>
                <a:latin typeface="Arial" pitchFamily="34" charset="0"/>
              </a:rPr>
              <a:t>ENTEROZHERMINA - MODERN PROBIOTIC-BIOENEROSEPTIC</a:t>
            </a:r>
          </a:p>
          <a:p>
            <a:pPr>
              <a:spcBef>
                <a:spcPts val="600"/>
              </a:spcBef>
            </a:pPr>
            <a:r>
              <a:rPr lang="en-US" sz="2800" b="1" dirty="0" smtClean="0">
                <a:latin typeface="Arial" pitchFamily="34" charset="0"/>
              </a:rPr>
              <a:t>(CONTAINS 2 BILLION DISPOSAL OF POLYRE-RESISTANT STAMP BACILLUS CLAUSII IN EACH VARIETY)</a:t>
            </a:r>
          </a:p>
          <a:p>
            <a:pPr>
              <a:spcBef>
                <a:spcPts val="600"/>
              </a:spcBef>
            </a:pPr>
            <a:r>
              <a:rPr lang="en-US" sz="2400" b="1" dirty="0" smtClean="0">
                <a:latin typeface="Arial" pitchFamily="34" charset="0"/>
              </a:rPr>
              <a:t>The antibiotic resistance of Bacillus </a:t>
            </a:r>
            <a:r>
              <a:rPr lang="en-US" sz="2400" b="1" dirty="0" err="1" smtClean="0">
                <a:latin typeface="Arial" pitchFamily="34" charset="0"/>
              </a:rPr>
              <a:t>clausii</a:t>
            </a:r>
            <a:r>
              <a:rPr lang="en-US" sz="2400" b="1" dirty="0" smtClean="0">
                <a:latin typeface="Arial" pitchFamily="34" charset="0"/>
              </a:rPr>
              <a:t> allows the use of </a:t>
            </a:r>
            <a:r>
              <a:rPr lang="en-US" sz="2400" b="1" dirty="0" err="1" smtClean="0">
                <a:latin typeface="Arial" pitchFamily="34" charset="0"/>
              </a:rPr>
              <a:t>Enteroburnum</a:t>
            </a:r>
            <a:endParaRPr lang="en-US" sz="2400" b="1" dirty="0" smtClean="0">
              <a:latin typeface="Arial" pitchFamily="34" charset="0"/>
            </a:endParaRPr>
          </a:p>
          <a:p>
            <a:pPr>
              <a:spcBef>
                <a:spcPts val="600"/>
              </a:spcBef>
            </a:pPr>
            <a:r>
              <a:rPr lang="en-US" sz="2400" b="1" dirty="0" smtClean="0">
                <a:latin typeface="Arial" pitchFamily="34" charset="0"/>
              </a:rPr>
              <a:t>for prevention of changes in intestinal </a:t>
            </a:r>
            <a:r>
              <a:rPr lang="en-US" sz="2400" b="1" dirty="0" err="1" smtClean="0">
                <a:latin typeface="Arial" pitchFamily="34" charset="0"/>
              </a:rPr>
              <a:t>microflora</a:t>
            </a:r>
            <a:r>
              <a:rPr lang="en-US" sz="2400" b="1" dirty="0" smtClean="0">
                <a:latin typeface="Arial" pitchFamily="34" charset="0"/>
              </a:rPr>
              <a:t> during antibiotic therapy (especially a broad spectrum of action)</a:t>
            </a:r>
          </a:p>
          <a:p>
            <a:pPr>
              <a:spcBef>
                <a:spcPts val="600"/>
              </a:spcBef>
            </a:pPr>
            <a:r>
              <a:rPr lang="en-US" sz="2400" b="1" dirty="0" smtClean="0">
                <a:latin typeface="Arial" pitchFamily="34" charset="0"/>
              </a:rPr>
              <a:t>In the digestive tract </a:t>
            </a:r>
            <a:r>
              <a:rPr lang="en-US" sz="2400" b="1" dirty="0" err="1" smtClean="0">
                <a:latin typeface="Arial" pitchFamily="34" charset="0"/>
              </a:rPr>
              <a:t>Bacilius</a:t>
            </a:r>
            <a:r>
              <a:rPr lang="en-US" sz="2400" b="1" dirty="0" smtClean="0">
                <a:latin typeface="Arial" pitchFamily="34" charset="0"/>
              </a:rPr>
              <a:t> </a:t>
            </a:r>
            <a:r>
              <a:rPr lang="en-US" sz="2400" b="1" dirty="0" err="1" smtClean="0">
                <a:latin typeface="Arial" pitchFamily="34" charset="0"/>
              </a:rPr>
              <a:t>ciausii</a:t>
            </a:r>
            <a:r>
              <a:rPr lang="en-US" sz="2400" b="1" dirty="0" smtClean="0">
                <a:latin typeface="Arial" pitchFamily="34" charset="0"/>
              </a:rPr>
              <a:t> live no more than 30 days, after which they are eliminated naturally, therefore they are called self-eliminating antagonists</a:t>
            </a:r>
            <a:endParaRPr lang="ru-RU" sz="2400" b="1" dirty="0">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Correction of </a:t>
            </a:r>
            <a:r>
              <a:rPr lang="en-US" sz="4000" b="1" dirty="0" err="1" smtClean="0">
                <a:ln>
                  <a:solidFill>
                    <a:srgbClr val="993300"/>
                  </a:solidFill>
                </a:ln>
                <a:solidFill>
                  <a:srgbClr val="0000CC"/>
                </a:solidFill>
                <a:latin typeface="Arial" pitchFamily="34" charset="0"/>
              </a:rPr>
              <a:t>dysbiosis</a:t>
            </a:r>
            <a:endParaRPr lang="ru-RU" sz="4000" b="1" dirty="0" smtClean="0">
              <a:ln>
                <a:solidFill>
                  <a:srgbClr val="993300"/>
                </a:solidFill>
              </a:ln>
              <a:solidFill>
                <a:srgbClr val="0000CC"/>
              </a:solidFill>
              <a:latin typeface="Arial"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ChangeArrowheads="1"/>
          </p:cNvSpPr>
          <p:nvPr/>
        </p:nvSpPr>
        <p:spPr bwMode="auto">
          <a:xfrm>
            <a:off x="214282" y="714357"/>
            <a:ext cx="8715436" cy="2308324"/>
          </a:xfrm>
          <a:prstGeom prst="rect">
            <a:avLst/>
          </a:prstGeom>
          <a:solidFill>
            <a:schemeClr val="accent3">
              <a:lumMod val="20000"/>
              <a:lumOff val="80000"/>
            </a:schemeClr>
          </a:solidFill>
          <a:ln w="38100">
            <a:solidFill>
              <a:srgbClr val="008000"/>
            </a:solidFill>
            <a:miter lim="800000"/>
            <a:headEnd/>
            <a:tailEnd/>
          </a:ln>
          <a:effectLst/>
          <a:scene3d>
            <a:camera prst="orthographicFront"/>
            <a:lightRig rig="threePt" dir="t"/>
          </a:scene3d>
          <a:sp3d>
            <a:bevelT/>
          </a:sp3d>
        </p:spPr>
        <p:txBody>
          <a:bodyPr wrap="square" anchor="ctr">
            <a:spAutoFit/>
          </a:bodyPr>
          <a:lstStyle/>
          <a:p>
            <a:pPr algn="ctr"/>
            <a:r>
              <a:rPr lang="en-US" sz="2400" dirty="0" smtClean="0">
                <a:solidFill>
                  <a:schemeClr val="accent2"/>
                </a:solidFill>
                <a:latin typeface="Arial" pitchFamily="34" charset="0"/>
              </a:rPr>
              <a:t>ENTEROZHERMINA therapy is highly physiological, since it has a regulating effect on the </a:t>
            </a:r>
            <a:r>
              <a:rPr lang="en-US" sz="2400" dirty="0" err="1" smtClean="0">
                <a:solidFill>
                  <a:schemeClr val="accent2"/>
                </a:solidFill>
                <a:latin typeface="Arial" pitchFamily="34" charset="0"/>
              </a:rPr>
              <a:t>symbiontic</a:t>
            </a:r>
            <a:r>
              <a:rPr lang="en-US" sz="2400" dirty="0" smtClean="0">
                <a:solidFill>
                  <a:schemeClr val="accent2"/>
                </a:solidFill>
                <a:latin typeface="Arial" pitchFamily="34" charset="0"/>
              </a:rPr>
              <a:t> relations of the host and its </a:t>
            </a:r>
            <a:r>
              <a:rPr lang="en-US" sz="2400" dirty="0" err="1" smtClean="0">
                <a:solidFill>
                  <a:schemeClr val="accent2"/>
                </a:solidFill>
                <a:latin typeface="Arial" pitchFamily="34" charset="0"/>
              </a:rPr>
              <a:t>microflora</a:t>
            </a:r>
            <a:r>
              <a:rPr lang="en-US" sz="2400" dirty="0" smtClean="0">
                <a:solidFill>
                  <a:schemeClr val="accent2"/>
                </a:solidFill>
                <a:latin typeface="Arial" pitchFamily="34" charset="0"/>
              </a:rPr>
              <a:t> and practically minimizes the possibility of side effects from the treatment.</a:t>
            </a:r>
          </a:p>
          <a:p>
            <a:pPr algn="ctr"/>
            <a:r>
              <a:rPr lang="en-US" sz="2400" dirty="0" smtClean="0">
                <a:solidFill>
                  <a:schemeClr val="accent2"/>
                </a:solidFill>
                <a:latin typeface="Arial" pitchFamily="34" charset="0"/>
              </a:rPr>
              <a:t>Contraindications regarding the use of the drug during pregnancy and lactation are not!</a:t>
            </a:r>
            <a:endParaRPr lang="ru-RU" sz="2400" dirty="0">
              <a:solidFill>
                <a:schemeClr val="accent2"/>
              </a:solidFill>
              <a:latin typeface="Arial" pitchFamily="34" charset="0"/>
            </a:endParaRPr>
          </a:p>
        </p:txBody>
      </p:sp>
      <p:sp>
        <p:nvSpPr>
          <p:cNvPr id="162819" name="Text Box 3"/>
          <p:cNvSpPr txBox="1">
            <a:spLocks noChangeArrowheads="1"/>
          </p:cNvSpPr>
          <p:nvPr/>
        </p:nvSpPr>
        <p:spPr bwMode="auto">
          <a:xfrm>
            <a:off x="3214678" y="3500438"/>
            <a:ext cx="4352896" cy="1200329"/>
          </a:xfrm>
          <a:prstGeom prst="rect">
            <a:avLst/>
          </a:prstGeom>
          <a:solidFill>
            <a:schemeClr val="accent5">
              <a:lumMod val="20000"/>
              <a:lumOff val="80000"/>
            </a:schemeClr>
          </a:solidFill>
          <a:ln w="38100">
            <a:solidFill>
              <a:srgbClr val="008000"/>
            </a:solidFill>
            <a:miter lim="800000"/>
            <a:headEnd/>
            <a:tailEnd/>
          </a:ln>
          <a:effectLst/>
          <a:scene3d>
            <a:camera prst="orthographicFront"/>
            <a:lightRig rig="threePt" dir="t"/>
          </a:scene3d>
          <a:sp3d>
            <a:bevelT/>
          </a:sp3d>
        </p:spPr>
        <p:txBody>
          <a:bodyPr wrap="square">
            <a:spAutoFit/>
          </a:bodyPr>
          <a:lstStyle/>
          <a:p>
            <a:pPr algn="ctr"/>
            <a:r>
              <a:rPr lang="en-US" sz="2400" b="1" dirty="0" smtClean="0">
                <a:solidFill>
                  <a:srgbClr val="C00000"/>
                </a:solidFill>
                <a:latin typeface="Arial" pitchFamily="34" charset="0"/>
              </a:rPr>
              <a:t>ENTEROZHERMINA - </a:t>
            </a:r>
            <a:r>
              <a:rPr lang="en-US" sz="2400" b="1" dirty="0" smtClean="0">
                <a:solidFill>
                  <a:srgbClr val="0000FF"/>
                </a:solidFill>
                <a:latin typeface="Arial" pitchFamily="34" charset="0"/>
              </a:rPr>
              <a:t>Suspension for oral administration</a:t>
            </a:r>
            <a:endParaRPr lang="ru-RU" sz="2400" b="1" dirty="0">
              <a:solidFill>
                <a:srgbClr val="0000FF"/>
              </a:solidFill>
              <a:latin typeface="Arial" pitchFamily="34" charset="0"/>
            </a:endParaRPr>
          </a:p>
        </p:txBody>
      </p:sp>
      <p:sp>
        <p:nvSpPr>
          <p:cNvPr id="4"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5"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Correction of </a:t>
            </a:r>
            <a:r>
              <a:rPr lang="en-US" sz="4000" b="1" dirty="0" err="1" smtClean="0">
                <a:ln>
                  <a:solidFill>
                    <a:srgbClr val="993300"/>
                  </a:solidFill>
                </a:ln>
                <a:solidFill>
                  <a:srgbClr val="0000CC"/>
                </a:solidFill>
                <a:latin typeface="Arial" pitchFamily="34" charset="0"/>
              </a:rPr>
              <a:t>dysbiosis</a:t>
            </a:r>
            <a:endParaRPr lang="ru-RU" sz="4000" b="1" dirty="0" smtClean="0">
              <a:ln>
                <a:solidFill>
                  <a:srgbClr val="993300"/>
                </a:solidFill>
              </a:ln>
              <a:solidFill>
                <a:srgbClr val="0000CC"/>
              </a:solidFill>
              <a:latin typeface="Arial" pitchFamily="34" charset="0"/>
            </a:endParaRPr>
          </a:p>
        </p:txBody>
      </p:sp>
      <p:pic>
        <p:nvPicPr>
          <p:cNvPr id="8194" name="Picture 2"/>
          <p:cNvPicPr>
            <a:picLocks noChangeAspect="1" noChangeArrowheads="1"/>
          </p:cNvPicPr>
          <p:nvPr/>
        </p:nvPicPr>
        <p:blipFill>
          <a:blip r:embed="rId2"/>
          <a:srcRect/>
          <a:stretch>
            <a:fillRect/>
          </a:stretch>
        </p:blipFill>
        <p:spPr bwMode="auto">
          <a:xfrm>
            <a:off x="214282" y="3429000"/>
            <a:ext cx="2643206" cy="2500330"/>
          </a:xfrm>
          <a:prstGeom prst="rect">
            <a:avLst/>
          </a:prstGeom>
          <a:noFill/>
          <a:ln w="9525">
            <a:noFill/>
            <a:miter lim="800000"/>
            <a:headEnd/>
            <a:tailEnd/>
          </a:ln>
          <a:effectLst/>
        </p:spPr>
      </p:pic>
      <p:sp>
        <p:nvSpPr>
          <p:cNvPr id="7" name="Прямоугольник 6"/>
          <p:cNvSpPr/>
          <p:nvPr/>
        </p:nvSpPr>
        <p:spPr>
          <a:xfrm>
            <a:off x="1357290" y="4929198"/>
            <a:ext cx="7572428" cy="1384995"/>
          </a:xfrm>
          <a:prstGeom prst="rect">
            <a:avLst/>
          </a:prstGeom>
          <a:solidFill>
            <a:schemeClr val="accent6">
              <a:lumMod val="20000"/>
              <a:lumOff val="80000"/>
            </a:schemeClr>
          </a:solidFill>
          <a:ln w="38100">
            <a:solidFill>
              <a:srgbClr val="008000"/>
            </a:solidFill>
          </a:ln>
          <a:scene3d>
            <a:camera prst="orthographicFront"/>
            <a:lightRig rig="threePt" dir="t"/>
          </a:scene3d>
          <a:sp3d>
            <a:bevelT/>
          </a:sp3d>
        </p:spPr>
        <p:txBody>
          <a:bodyPr wrap="square">
            <a:spAutoFit/>
          </a:bodyPr>
          <a:lstStyle/>
          <a:p>
            <a:r>
              <a:rPr lang="en-US" sz="2800" b="1" dirty="0" smtClean="0">
                <a:solidFill>
                  <a:srgbClr val="7030A0"/>
                </a:solidFill>
                <a:latin typeface="Arial" pitchFamily="34" charset="0"/>
              </a:rPr>
              <a:t>Dosage and Administration:</a:t>
            </a:r>
          </a:p>
          <a:p>
            <a:r>
              <a:rPr lang="en-US" sz="2800" b="1" dirty="0" smtClean="0">
                <a:solidFill>
                  <a:srgbClr val="7030A0"/>
                </a:solidFill>
                <a:latin typeface="Arial" pitchFamily="34" charset="0"/>
              </a:rPr>
              <a:t>   Children - 1 bottle 1-2 times a day</a:t>
            </a:r>
          </a:p>
          <a:p>
            <a:r>
              <a:rPr lang="en-US" sz="2800" b="1" dirty="0" smtClean="0">
                <a:solidFill>
                  <a:srgbClr val="7030A0"/>
                </a:solidFill>
                <a:latin typeface="Arial" pitchFamily="34" charset="0"/>
              </a:rPr>
              <a:t>   Adults - 1 bottle 2-3 times a day</a:t>
            </a:r>
            <a:endParaRPr lang="ru-RU" sz="2800" b="1" dirty="0">
              <a:solidFill>
                <a:srgbClr val="7030A0"/>
              </a:solidFill>
              <a:latin typeface="Arial"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8715436" cy="5558445"/>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marL="3941763" indent="-889000">
              <a:lnSpc>
                <a:spcPct val="80000"/>
              </a:lnSpc>
            </a:pPr>
            <a:endParaRPr lang="ru-RU" sz="2400" b="1" i="1" dirty="0" smtClean="0">
              <a:solidFill>
                <a:srgbClr val="0000FF"/>
              </a:solidFill>
              <a:latin typeface="Arial" pitchFamily="34" charset="0"/>
            </a:endParaRPr>
          </a:p>
          <a:p>
            <a:pPr marL="3941763" indent="-358775" algn="r">
              <a:lnSpc>
                <a:spcPct val="80000"/>
              </a:lnSpc>
            </a:pPr>
            <a:r>
              <a:rPr lang="en-US" sz="2000" b="1" i="1" dirty="0" smtClean="0">
                <a:solidFill>
                  <a:srgbClr val="0000FF"/>
                </a:solidFill>
                <a:latin typeface="Arial" pitchFamily="34" charset="0"/>
              </a:rPr>
              <a:t>Blessed is he who is early in the morning</a:t>
            </a:r>
          </a:p>
          <a:p>
            <a:pPr marL="3941763" indent="-358775" algn="r">
              <a:lnSpc>
                <a:spcPct val="80000"/>
              </a:lnSpc>
            </a:pPr>
            <a:r>
              <a:rPr lang="en-US" sz="2000" b="1" i="1" dirty="0" smtClean="0">
                <a:solidFill>
                  <a:srgbClr val="0000FF"/>
                </a:solidFill>
                <a:latin typeface="Arial" pitchFamily="34" charset="0"/>
              </a:rPr>
              <a:t>Has a feces without coercion,</a:t>
            </a:r>
          </a:p>
          <a:p>
            <a:pPr marL="3941763" indent="-358775" algn="r">
              <a:lnSpc>
                <a:spcPct val="80000"/>
              </a:lnSpc>
            </a:pPr>
            <a:r>
              <a:rPr lang="en-US" sz="2000" b="1" i="1" dirty="0" smtClean="0">
                <a:solidFill>
                  <a:srgbClr val="0000FF"/>
                </a:solidFill>
                <a:latin typeface="Arial" pitchFamily="34" charset="0"/>
              </a:rPr>
              <a:t>That and food on the inside,</a:t>
            </a:r>
          </a:p>
          <a:p>
            <a:pPr marL="3941763" indent="-358775" algn="r">
              <a:lnSpc>
                <a:spcPct val="80000"/>
              </a:lnSpc>
            </a:pPr>
            <a:r>
              <a:rPr lang="en-US" sz="2000" b="1" i="1" dirty="0" smtClean="0">
                <a:solidFill>
                  <a:srgbClr val="0000FF"/>
                </a:solidFill>
                <a:latin typeface="Arial" pitchFamily="34" charset="0"/>
              </a:rPr>
              <a:t>And all the pleasures are available ...</a:t>
            </a:r>
          </a:p>
          <a:p>
            <a:pPr marL="3941763" indent="-358775" algn="r">
              <a:lnSpc>
                <a:spcPct val="80000"/>
              </a:lnSpc>
            </a:pPr>
            <a:endParaRPr lang="en-US" sz="2000" b="1" i="1" dirty="0" smtClean="0">
              <a:solidFill>
                <a:srgbClr val="0000FF"/>
              </a:solidFill>
              <a:latin typeface="Arial" pitchFamily="34" charset="0"/>
            </a:endParaRPr>
          </a:p>
          <a:p>
            <a:pPr marL="3941763" indent="-358775">
              <a:lnSpc>
                <a:spcPct val="80000"/>
              </a:lnSpc>
            </a:pPr>
            <a:r>
              <a:rPr lang="en-US" sz="2000" b="1" dirty="0" smtClean="0">
                <a:solidFill>
                  <a:srgbClr val="FF0000"/>
                </a:solidFill>
                <a:latin typeface="Arial" pitchFamily="34" charset="0"/>
              </a:rPr>
              <a:t>Definition of constipation </a:t>
            </a:r>
            <a:r>
              <a:rPr lang="en-US" sz="2000" b="1" dirty="0" smtClean="0">
                <a:solidFill>
                  <a:srgbClr val="7030A0"/>
                </a:solidFill>
                <a:latin typeface="Arial" pitchFamily="34" charset="0"/>
              </a:rPr>
              <a:t>-  as an increase in the intervals between bowel movements by more than 48 hours,</a:t>
            </a:r>
          </a:p>
          <a:p>
            <a:pPr marL="3941763" indent="-358775">
              <a:lnSpc>
                <a:spcPct val="80000"/>
              </a:lnSpc>
            </a:pPr>
            <a:r>
              <a:rPr lang="en-US" sz="2000" b="1" dirty="0" smtClean="0">
                <a:solidFill>
                  <a:srgbClr val="7030A0"/>
                </a:solidFill>
                <a:latin typeface="Arial" pitchFamily="34" charset="0"/>
              </a:rPr>
              <a:t>and at the same time straining takes more than 25% of the time of defecation.</a:t>
            </a:r>
          </a:p>
          <a:p>
            <a:pPr marL="3941763" indent="-358775">
              <a:lnSpc>
                <a:spcPct val="80000"/>
              </a:lnSpc>
            </a:pPr>
            <a:r>
              <a:rPr lang="en-US" sz="2000" b="1" dirty="0" smtClean="0">
                <a:solidFill>
                  <a:srgbClr val="7030A0"/>
                </a:solidFill>
                <a:latin typeface="Arial" pitchFamily="34" charset="0"/>
              </a:rPr>
              <a:t>With chronic constipation, this condition is noted for more than three months.</a:t>
            </a:r>
          </a:p>
          <a:p>
            <a:pPr marL="3941763" indent="-358775">
              <a:lnSpc>
                <a:spcPct val="80000"/>
              </a:lnSpc>
            </a:pPr>
            <a:r>
              <a:rPr lang="en-US" sz="2000" b="1" dirty="0" smtClean="0">
                <a:solidFill>
                  <a:srgbClr val="7030A0"/>
                </a:solidFill>
                <a:latin typeface="Arial" pitchFamily="34" charset="0"/>
              </a:rPr>
              <a:t>With constipation often occurs:</a:t>
            </a:r>
          </a:p>
          <a:p>
            <a:pPr marL="3941763" indent="-358775">
              <a:lnSpc>
                <a:spcPct val="80000"/>
              </a:lnSpc>
            </a:pPr>
            <a:r>
              <a:rPr lang="en-US" sz="2000" b="1" dirty="0" smtClean="0">
                <a:solidFill>
                  <a:srgbClr val="7030A0"/>
                </a:solidFill>
                <a:latin typeface="Arial" pitchFamily="34" charset="0"/>
              </a:rPr>
              <a:t>irregular bowel movement,</a:t>
            </a:r>
          </a:p>
          <a:p>
            <a:pPr marL="3941763" indent="-358775">
              <a:lnSpc>
                <a:spcPct val="80000"/>
              </a:lnSpc>
            </a:pPr>
            <a:r>
              <a:rPr lang="en-US" sz="2000" b="1" dirty="0" smtClean="0">
                <a:solidFill>
                  <a:srgbClr val="7030A0"/>
                </a:solidFill>
                <a:latin typeface="Arial" pitchFamily="34" charset="0"/>
              </a:rPr>
              <a:t>too hard consistency of stool,</a:t>
            </a:r>
          </a:p>
          <a:p>
            <a:pPr marL="3941763" indent="-358775">
              <a:lnSpc>
                <a:spcPct val="80000"/>
              </a:lnSpc>
            </a:pPr>
            <a:r>
              <a:rPr lang="en-US" sz="2000" b="1" dirty="0" smtClean="0">
                <a:solidFill>
                  <a:srgbClr val="7030A0"/>
                </a:solidFill>
                <a:latin typeface="Arial" pitchFamily="34" charset="0"/>
              </a:rPr>
              <a:t>feeling of incomplete emptying or</a:t>
            </a:r>
          </a:p>
          <a:p>
            <a:pPr marL="3941763" indent="-358775">
              <a:lnSpc>
                <a:spcPct val="80000"/>
              </a:lnSpc>
            </a:pPr>
            <a:r>
              <a:rPr lang="en-US" sz="2000" b="1" dirty="0" smtClean="0">
                <a:solidFill>
                  <a:srgbClr val="7030A0"/>
                </a:solidFill>
                <a:latin typeface="Arial" pitchFamily="34" charset="0"/>
              </a:rPr>
              <a:t>a small amount of feces (less than 35 g, in the norm of 100-150 g)</a:t>
            </a:r>
            <a:r>
              <a:rPr lang="ru-RU" sz="2000" b="1" dirty="0" smtClean="0">
                <a:solidFill>
                  <a:srgbClr val="7030A0"/>
                </a:solidFill>
                <a:latin typeface="Arial" pitchFamily="34" charset="0"/>
              </a:rPr>
              <a:t> </a:t>
            </a:r>
            <a:endParaRPr lang="en-US" sz="2000" b="1" dirty="0" smtClean="0">
              <a:solidFill>
                <a:srgbClr val="7030A0"/>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Constipation</a:t>
            </a:r>
            <a:endParaRPr lang="ru-RU" sz="4000" b="1" dirty="0" smtClean="0">
              <a:ln>
                <a:solidFill>
                  <a:srgbClr val="993300"/>
                </a:solidFill>
              </a:ln>
              <a:solidFill>
                <a:srgbClr val="0000CC"/>
              </a:solidFill>
              <a:latin typeface="Arial" pitchFamily="34" charset="0"/>
            </a:endParaRPr>
          </a:p>
        </p:txBody>
      </p:sp>
      <p:pic>
        <p:nvPicPr>
          <p:cNvPr id="2050" name="Picture 2"/>
          <p:cNvPicPr>
            <a:picLocks noChangeAspect="1" noChangeArrowheads="1"/>
          </p:cNvPicPr>
          <p:nvPr/>
        </p:nvPicPr>
        <p:blipFill>
          <a:blip r:embed="rId2"/>
          <a:srcRect/>
          <a:stretch>
            <a:fillRect/>
          </a:stretch>
        </p:blipFill>
        <p:spPr bwMode="auto">
          <a:xfrm>
            <a:off x="285720" y="71438"/>
            <a:ext cx="1857388" cy="2071678"/>
          </a:xfrm>
          <a:prstGeom prst="rect">
            <a:avLst/>
          </a:prstGeom>
          <a:noFill/>
          <a:ln w="9525">
            <a:noFill/>
            <a:miter lim="800000"/>
            <a:headEnd/>
            <a:tailEnd/>
          </a:ln>
          <a:effectLst/>
          <a:scene3d>
            <a:camera prst="orthographicFront"/>
            <a:lightRig rig="threePt" dir="t"/>
          </a:scene3d>
          <a:sp3d>
            <a:bevelT/>
          </a:sp3d>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8715436" cy="6499472"/>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a:lnSpc>
                <a:spcPct val="70000"/>
              </a:lnSpc>
              <a:spcBef>
                <a:spcPts val="600"/>
              </a:spcBef>
            </a:pPr>
            <a:r>
              <a:rPr lang="en-US" sz="2400" b="1" dirty="0" smtClean="0">
                <a:solidFill>
                  <a:srgbClr val="FF0000"/>
                </a:solidFill>
                <a:latin typeface="Arial" pitchFamily="34" charset="0"/>
              </a:rPr>
              <a:t>Constipation - an urgent problem of modern medicine and pharmacy</a:t>
            </a:r>
          </a:p>
          <a:p>
            <a:pPr>
              <a:lnSpc>
                <a:spcPct val="70000"/>
              </a:lnSpc>
              <a:spcBef>
                <a:spcPts val="600"/>
              </a:spcBef>
            </a:pPr>
            <a:r>
              <a:rPr lang="en-US" sz="2400" b="1" dirty="0" smtClean="0">
                <a:solidFill>
                  <a:srgbClr val="C00000"/>
                </a:solidFill>
                <a:latin typeface="Arial" pitchFamily="34" charset="0"/>
              </a:rPr>
              <a:t>Constipation is diagnosed:</a:t>
            </a:r>
          </a:p>
          <a:p>
            <a:pPr>
              <a:lnSpc>
                <a:spcPct val="70000"/>
              </a:lnSpc>
              <a:spcBef>
                <a:spcPts val="600"/>
              </a:spcBef>
            </a:pPr>
            <a:r>
              <a:rPr lang="en-US" sz="2400" b="1" dirty="0" smtClean="0">
                <a:solidFill>
                  <a:srgbClr val="9900FF"/>
                </a:solidFill>
                <a:latin typeface="Arial" pitchFamily="34" charset="0"/>
              </a:rPr>
              <a:t>in 12% of the adult population of the Earth,</a:t>
            </a:r>
          </a:p>
          <a:p>
            <a:pPr>
              <a:lnSpc>
                <a:spcPct val="70000"/>
              </a:lnSpc>
              <a:spcBef>
                <a:spcPts val="600"/>
              </a:spcBef>
            </a:pPr>
            <a:r>
              <a:rPr lang="en-US" sz="2400" b="1" dirty="0" smtClean="0">
                <a:solidFill>
                  <a:srgbClr val="9900FF"/>
                </a:solidFill>
                <a:latin typeface="Arial" pitchFamily="34" charset="0"/>
              </a:rPr>
              <a:t>in 50% of the UK population,</a:t>
            </a:r>
          </a:p>
          <a:p>
            <a:pPr>
              <a:lnSpc>
                <a:spcPct val="70000"/>
              </a:lnSpc>
              <a:spcBef>
                <a:spcPts val="600"/>
              </a:spcBef>
            </a:pPr>
            <a:r>
              <a:rPr lang="en-US" sz="2400" b="1" dirty="0" smtClean="0">
                <a:solidFill>
                  <a:srgbClr val="9900FF"/>
                </a:solidFill>
                <a:latin typeface="Arial" pitchFamily="34" charset="0"/>
              </a:rPr>
              <a:t>30% of Germany's population,</a:t>
            </a:r>
          </a:p>
          <a:p>
            <a:pPr>
              <a:lnSpc>
                <a:spcPct val="70000"/>
              </a:lnSpc>
              <a:spcBef>
                <a:spcPts val="600"/>
              </a:spcBef>
            </a:pPr>
            <a:r>
              <a:rPr lang="en-US" sz="2400" b="1" dirty="0" smtClean="0">
                <a:solidFill>
                  <a:srgbClr val="9900FF"/>
                </a:solidFill>
                <a:latin typeface="Arial" pitchFamily="34" charset="0"/>
              </a:rPr>
              <a:t>in 20% of the population of France.</a:t>
            </a:r>
          </a:p>
          <a:p>
            <a:pPr>
              <a:lnSpc>
                <a:spcPct val="70000"/>
              </a:lnSpc>
              <a:spcBef>
                <a:spcPts val="600"/>
              </a:spcBef>
            </a:pPr>
            <a:r>
              <a:rPr lang="en-US" sz="2400" b="1" dirty="0" smtClean="0">
                <a:solidFill>
                  <a:srgbClr val="9900FF"/>
                </a:solidFill>
                <a:latin typeface="Arial" pitchFamily="34" charset="0"/>
              </a:rPr>
              <a:t>in 10% only among school-age children</a:t>
            </a:r>
          </a:p>
          <a:p>
            <a:pPr>
              <a:lnSpc>
                <a:spcPct val="70000"/>
              </a:lnSpc>
              <a:spcBef>
                <a:spcPts val="600"/>
              </a:spcBef>
            </a:pPr>
            <a:r>
              <a:rPr lang="en-US" sz="2400" b="1" dirty="0" smtClean="0">
                <a:solidFill>
                  <a:srgbClr val="9900FF"/>
                </a:solidFill>
                <a:latin typeface="Arial" pitchFamily="34" charset="0"/>
              </a:rPr>
              <a:t>And this is only the tip of the iceberg, given that people who suffer from constipation often do not consult a doctor, but engage in self-medication.</a:t>
            </a:r>
          </a:p>
          <a:p>
            <a:pPr>
              <a:lnSpc>
                <a:spcPct val="70000"/>
              </a:lnSpc>
              <a:spcBef>
                <a:spcPts val="600"/>
              </a:spcBef>
            </a:pPr>
            <a:r>
              <a:rPr lang="en-US" sz="2400" b="1" dirty="0" smtClean="0">
                <a:solidFill>
                  <a:srgbClr val="9900FF"/>
                </a:solidFill>
                <a:latin typeface="Arial" pitchFamily="34" charset="0"/>
              </a:rPr>
              <a:t>According to foreign authors,</a:t>
            </a:r>
          </a:p>
          <a:p>
            <a:pPr>
              <a:lnSpc>
                <a:spcPct val="70000"/>
              </a:lnSpc>
              <a:spcBef>
                <a:spcPts val="600"/>
              </a:spcBef>
            </a:pPr>
            <a:r>
              <a:rPr lang="en-US" sz="2400" b="1" dirty="0" smtClean="0">
                <a:solidFill>
                  <a:srgbClr val="9900FF"/>
                </a:solidFill>
                <a:latin typeface="Arial" pitchFamily="34" charset="0"/>
              </a:rPr>
              <a:t>about 75% of the elderly</a:t>
            </a:r>
          </a:p>
          <a:p>
            <a:pPr>
              <a:lnSpc>
                <a:spcPct val="70000"/>
              </a:lnSpc>
              <a:spcBef>
                <a:spcPts val="600"/>
              </a:spcBef>
            </a:pPr>
            <a:r>
              <a:rPr lang="en-US" sz="2400" b="1" dirty="0" smtClean="0">
                <a:solidFill>
                  <a:srgbClr val="9900FF"/>
                </a:solidFill>
                <a:latin typeface="Arial" pitchFamily="34" charset="0"/>
              </a:rPr>
              <a:t>engaged in self-healing constipation.</a:t>
            </a:r>
          </a:p>
          <a:p>
            <a:pPr>
              <a:lnSpc>
                <a:spcPct val="70000"/>
              </a:lnSpc>
              <a:spcBef>
                <a:spcPts val="600"/>
              </a:spcBef>
            </a:pPr>
            <a:r>
              <a:rPr lang="en-US" sz="2400" b="1" dirty="0" smtClean="0">
                <a:solidFill>
                  <a:srgbClr val="9900FF"/>
                </a:solidFill>
                <a:latin typeface="Arial" pitchFamily="34" charset="0"/>
              </a:rPr>
              <a:t>Given the above,</a:t>
            </a:r>
          </a:p>
          <a:p>
            <a:pPr>
              <a:lnSpc>
                <a:spcPct val="70000"/>
              </a:lnSpc>
              <a:spcBef>
                <a:spcPts val="600"/>
              </a:spcBef>
            </a:pPr>
            <a:r>
              <a:rPr lang="en-US" sz="2400" b="1" dirty="0" smtClean="0">
                <a:solidFill>
                  <a:srgbClr val="9900FF"/>
                </a:solidFill>
                <a:latin typeface="Arial" pitchFamily="34" charset="0"/>
              </a:rPr>
              <a:t>It is not difficult to understand that the true</a:t>
            </a:r>
          </a:p>
          <a:p>
            <a:pPr>
              <a:lnSpc>
                <a:spcPct val="70000"/>
              </a:lnSpc>
              <a:spcBef>
                <a:spcPts val="600"/>
              </a:spcBef>
            </a:pPr>
            <a:r>
              <a:rPr lang="en-US" sz="2400" b="1" dirty="0" smtClean="0">
                <a:solidFill>
                  <a:srgbClr val="9900FF"/>
                </a:solidFill>
                <a:latin typeface="Arial" pitchFamily="34" charset="0"/>
              </a:rPr>
              <a:t>the prevalence of constipation,</a:t>
            </a:r>
          </a:p>
          <a:p>
            <a:pPr>
              <a:lnSpc>
                <a:spcPct val="70000"/>
              </a:lnSpc>
              <a:spcBef>
                <a:spcPts val="600"/>
              </a:spcBef>
            </a:pPr>
            <a:r>
              <a:rPr lang="en-US" sz="2400" b="1" dirty="0" smtClean="0">
                <a:solidFill>
                  <a:srgbClr val="9900FF"/>
                </a:solidFill>
                <a:latin typeface="Arial" pitchFamily="34" charset="0"/>
              </a:rPr>
              <a:t>obviously, much higher,</a:t>
            </a:r>
          </a:p>
          <a:p>
            <a:pPr>
              <a:lnSpc>
                <a:spcPct val="70000"/>
              </a:lnSpc>
              <a:spcBef>
                <a:spcPts val="600"/>
              </a:spcBef>
            </a:pPr>
            <a:r>
              <a:rPr lang="en-US" sz="2400" b="1" dirty="0" smtClean="0">
                <a:solidFill>
                  <a:srgbClr val="9900FF"/>
                </a:solidFill>
                <a:latin typeface="Arial" pitchFamily="34" charset="0"/>
              </a:rPr>
              <a:t>than it follows from epidemiological</a:t>
            </a:r>
          </a:p>
          <a:p>
            <a:pPr>
              <a:lnSpc>
                <a:spcPct val="70000"/>
              </a:lnSpc>
              <a:spcBef>
                <a:spcPts val="600"/>
              </a:spcBef>
            </a:pPr>
            <a:r>
              <a:rPr lang="en-US" sz="2400" b="1" dirty="0" smtClean="0">
                <a:solidFill>
                  <a:srgbClr val="9900FF"/>
                </a:solidFill>
                <a:latin typeface="Arial" pitchFamily="34" charset="0"/>
              </a:rPr>
              <a:t>research.</a:t>
            </a:r>
            <a:endParaRPr lang="ru-RU" sz="2400" b="1" dirty="0">
              <a:solidFill>
                <a:srgbClr val="9900FF"/>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Constipation</a:t>
            </a:r>
            <a:endParaRPr lang="ru-RU" sz="4000" b="1" dirty="0" smtClean="0">
              <a:ln>
                <a:solidFill>
                  <a:srgbClr val="993300"/>
                </a:solidFill>
              </a:ln>
              <a:solidFill>
                <a:srgbClr val="0000CC"/>
              </a:solidFill>
              <a:latin typeface="Arial" pitchFamily="34" charset="0"/>
            </a:endParaRPr>
          </a:p>
        </p:txBody>
      </p:sp>
      <p:pic>
        <p:nvPicPr>
          <p:cNvPr id="3074" name="Picture 2"/>
          <p:cNvPicPr>
            <a:picLocks noChangeAspect="1" noChangeArrowheads="1"/>
          </p:cNvPicPr>
          <p:nvPr/>
        </p:nvPicPr>
        <p:blipFill>
          <a:blip r:embed="rId2"/>
          <a:srcRect/>
          <a:stretch>
            <a:fillRect/>
          </a:stretch>
        </p:blipFill>
        <p:spPr bwMode="auto">
          <a:xfrm>
            <a:off x="6643702" y="4000504"/>
            <a:ext cx="2214563" cy="2000264"/>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6643702" y="1071546"/>
            <a:ext cx="2190752" cy="2000264"/>
          </a:xfrm>
          <a:prstGeom prst="rect">
            <a:avLst/>
          </a:prstGeom>
          <a:noFill/>
          <a:ln w="9525">
            <a:noFill/>
            <a:miter lim="800000"/>
            <a:headEnd/>
            <a:tailEnd/>
          </a:ln>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8643998" cy="5681555"/>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a:lnSpc>
                <a:spcPct val="70000"/>
              </a:lnSpc>
              <a:spcBef>
                <a:spcPts val="600"/>
              </a:spcBef>
            </a:pPr>
            <a:r>
              <a:rPr lang="en-US" sz="2800" b="1" dirty="0" smtClean="0">
                <a:solidFill>
                  <a:srgbClr val="FF0000"/>
                </a:solidFill>
                <a:latin typeface="Arial" pitchFamily="34" charset="0"/>
              </a:rPr>
              <a:t>Endocrine and metabolic diseases: </a:t>
            </a:r>
            <a:r>
              <a:rPr lang="en-US" sz="2800" b="1" dirty="0" smtClean="0">
                <a:solidFill>
                  <a:srgbClr val="0000FF"/>
                </a:solidFill>
                <a:latin typeface="Arial" pitchFamily="34" charset="0"/>
              </a:rPr>
              <a:t>diabetes mellitus, hypothyroidism, </a:t>
            </a:r>
            <a:r>
              <a:rPr lang="en-US" sz="2800" b="1" dirty="0" err="1" smtClean="0">
                <a:solidFill>
                  <a:srgbClr val="0000FF"/>
                </a:solidFill>
                <a:latin typeface="Arial" pitchFamily="34" charset="0"/>
              </a:rPr>
              <a:t>hypercalcemia</a:t>
            </a:r>
            <a:r>
              <a:rPr lang="en-US" sz="2800" b="1" dirty="0" smtClean="0">
                <a:solidFill>
                  <a:srgbClr val="0000FF"/>
                </a:solidFill>
                <a:latin typeface="Arial" pitchFamily="34" charset="0"/>
              </a:rPr>
              <a:t>, obesity, </a:t>
            </a:r>
            <a:r>
              <a:rPr lang="en-US" sz="2800" b="1" dirty="0" err="1" smtClean="0">
                <a:solidFill>
                  <a:srgbClr val="0000FF"/>
                </a:solidFill>
                <a:latin typeface="Arial" pitchFamily="34" charset="0"/>
              </a:rPr>
              <a:t>porphyria</a:t>
            </a:r>
            <a:r>
              <a:rPr lang="en-US" sz="2800" b="1" dirty="0" smtClean="0">
                <a:solidFill>
                  <a:srgbClr val="0000FF"/>
                </a:solidFill>
                <a:latin typeface="Arial" pitchFamily="34" charset="0"/>
              </a:rPr>
              <a:t>.</a:t>
            </a:r>
          </a:p>
          <a:p>
            <a:pPr>
              <a:lnSpc>
                <a:spcPct val="70000"/>
              </a:lnSpc>
              <a:spcBef>
                <a:spcPts val="600"/>
              </a:spcBef>
            </a:pPr>
            <a:r>
              <a:rPr lang="en-US" sz="2800" b="1" dirty="0" err="1" smtClean="0">
                <a:solidFill>
                  <a:srgbClr val="FF0000"/>
                </a:solidFill>
                <a:latin typeface="Arial" pitchFamily="34" charset="0"/>
              </a:rPr>
              <a:t>Neurogenic</a:t>
            </a:r>
            <a:r>
              <a:rPr lang="en-US" sz="2800" b="1" dirty="0" smtClean="0">
                <a:solidFill>
                  <a:srgbClr val="FF0000"/>
                </a:solidFill>
                <a:latin typeface="Arial" pitchFamily="34" charset="0"/>
              </a:rPr>
              <a:t> factors: </a:t>
            </a:r>
            <a:r>
              <a:rPr lang="en-US" sz="2800" b="1" dirty="0" smtClean="0">
                <a:solidFill>
                  <a:srgbClr val="0000FF"/>
                </a:solidFill>
                <a:latin typeface="Arial" pitchFamily="34" charset="0"/>
              </a:rPr>
              <a:t>vegetative vascular </a:t>
            </a:r>
            <a:r>
              <a:rPr lang="en-US" sz="2800" b="1" dirty="0" err="1" smtClean="0">
                <a:solidFill>
                  <a:srgbClr val="0000FF"/>
                </a:solidFill>
                <a:latin typeface="Arial" pitchFamily="34" charset="0"/>
              </a:rPr>
              <a:t>dystonia</a:t>
            </a:r>
            <a:r>
              <a:rPr lang="en-US" sz="2800" b="1" dirty="0" smtClean="0">
                <a:solidFill>
                  <a:srgbClr val="0000FF"/>
                </a:solidFill>
                <a:latin typeface="Arial" pitchFamily="34" charset="0"/>
              </a:rPr>
              <a:t>.</a:t>
            </a:r>
          </a:p>
          <a:p>
            <a:pPr>
              <a:lnSpc>
                <a:spcPct val="70000"/>
              </a:lnSpc>
              <a:spcBef>
                <a:spcPts val="600"/>
              </a:spcBef>
            </a:pPr>
            <a:r>
              <a:rPr lang="en-US" sz="2800" b="1" dirty="0" smtClean="0">
                <a:solidFill>
                  <a:srgbClr val="FF0000"/>
                </a:solidFill>
                <a:latin typeface="Arial" pitchFamily="34" charset="0"/>
              </a:rPr>
              <a:t>Neurological diseases (peripheral level of neuropathology): </a:t>
            </a:r>
            <a:r>
              <a:rPr lang="en-US" sz="2800" b="1" dirty="0" smtClean="0">
                <a:solidFill>
                  <a:srgbClr val="0000FF"/>
                </a:solidFill>
                <a:latin typeface="Arial" pitchFamily="34" charset="0"/>
              </a:rPr>
              <a:t>Parkinson's disease, multiple sclerosis, </a:t>
            </a:r>
            <a:r>
              <a:rPr lang="en-US" sz="2800" b="1" dirty="0" err="1" smtClean="0">
                <a:solidFill>
                  <a:srgbClr val="0000FF"/>
                </a:solidFill>
                <a:latin typeface="Arial" pitchFamily="34" charset="0"/>
              </a:rPr>
              <a:t>sacroiliitis</a:t>
            </a:r>
            <a:r>
              <a:rPr lang="en-US" sz="2800" b="1" dirty="0" smtClean="0">
                <a:solidFill>
                  <a:srgbClr val="0000FF"/>
                </a:solidFill>
                <a:latin typeface="Arial" pitchFamily="34" charset="0"/>
              </a:rPr>
              <a:t>, </a:t>
            </a:r>
            <a:r>
              <a:rPr lang="en-US" sz="2800" b="1" dirty="0" err="1" smtClean="0">
                <a:solidFill>
                  <a:srgbClr val="0000FF"/>
                </a:solidFill>
                <a:latin typeface="Arial" pitchFamily="34" charset="0"/>
              </a:rPr>
              <a:t>Hirschsprung's</a:t>
            </a:r>
            <a:r>
              <a:rPr lang="en-US" sz="2800" b="1" dirty="0" smtClean="0">
                <a:solidFill>
                  <a:srgbClr val="0000FF"/>
                </a:solidFill>
                <a:latin typeface="Arial" pitchFamily="34" charset="0"/>
              </a:rPr>
              <a:t> disease.</a:t>
            </a:r>
          </a:p>
          <a:p>
            <a:pPr>
              <a:lnSpc>
                <a:spcPct val="70000"/>
              </a:lnSpc>
              <a:spcBef>
                <a:spcPts val="600"/>
              </a:spcBef>
            </a:pPr>
            <a:r>
              <a:rPr lang="en-US" sz="2800" b="1" dirty="0" smtClean="0">
                <a:solidFill>
                  <a:srgbClr val="FF0000"/>
                </a:solidFill>
                <a:latin typeface="Arial" pitchFamily="34" charset="0"/>
              </a:rPr>
              <a:t>Diseases of the </a:t>
            </a:r>
            <a:r>
              <a:rPr lang="en-US" sz="2800" b="1" dirty="0" err="1" smtClean="0">
                <a:solidFill>
                  <a:srgbClr val="FF0000"/>
                </a:solidFill>
                <a:latin typeface="Arial" pitchFamily="34" charset="0"/>
              </a:rPr>
              <a:t>rectoanal</a:t>
            </a:r>
            <a:r>
              <a:rPr lang="en-US" sz="2800" b="1" dirty="0" smtClean="0">
                <a:solidFill>
                  <a:srgbClr val="FF0000"/>
                </a:solidFill>
                <a:latin typeface="Arial" pitchFamily="34" charset="0"/>
              </a:rPr>
              <a:t> zone: </a:t>
            </a:r>
            <a:r>
              <a:rPr lang="en-US" sz="2800" b="1" dirty="0" smtClean="0">
                <a:solidFill>
                  <a:srgbClr val="0000FF"/>
                </a:solidFill>
                <a:latin typeface="Arial" pitchFamily="34" charset="0"/>
              </a:rPr>
              <a:t>strictures (benign and malignant), </a:t>
            </a:r>
            <a:r>
              <a:rPr lang="en-US" sz="2800" b="1" dirty="0" err="1" smtClean="0">
                <a:solidFill>
                  <a:srgbClr val="0000FF"/>
                </a:solidFill>
                <a:latin typeface="Arial" pitchFamily="34" charset="0"/>
              </a:rPr>
              <a:t>proctitis</a:t>
            </a:r>
            <a:r>
              <a:rPr lang="en-US" sz="2800" b="1" dirty="0" smtClean="0">
                <a:solidFill>
                  <a:srgbClr val="0000FF"/>
                </a:solidFill>
                <a:latin typeface="Arial" pitchFamily="34" charset="0"/>
              </a:rPr>
              <a:t>.</a:t>
            </a:r>
          </a:p>
          <a:p>
            <a:pPr>
              <a:lnSpc>
                <a:spcPct val="70000"/>
              </a:lnSpc>
              <a:spcBef>
                <a:spcPts val="600"/>
              </a:spcBef>
            </a:pPr>
            <a:r>
              <a:rPr lang="en-US" sz="2800" b="1" dirty="0" smtClean="0">
                <a:solidFill>
                  <a:srgbClr val="FF0000"/>
                </a:solidFill>
                <a:latin typeface="Arial" pitchFamily="34" charset="0"/>
              </a:rPr>
              <a:t>Iatrogenic diseases: </a:t>
            </a:r>
            <a:r>
              <a:rPr lang="en-US" sz="2800" b="1" dirty="0" smtClean="0">
                <a:solidFill>
                  <a:srgbClr val="0000FF"/>
                </a:solidFill>
                <a:latin typeface="Arial" pitchFamily="34" charset="0"/>
              </a:rPr>
              <a:t>adhesions after surgical operations, radiotherapy, </a:t>
            </a:r>
            <a:r>
              <a:rPr lang="en-US" sz="2800" b="1" dirty="0" smtClean="0">
                <a:solidFill>
                  <a:srgbClr val="FF0000"/>
                </a:solidFill>
                <a:latin typeface="Arial" pitchFamily="34" charset="0"/>
              </a:rPr>
              <a:t>taking medications: </a:t>
            </a:r>
            <a:r>
              <a:rPr lang="en-US" sz="2800" b="1" dirty="0" smtClean="0">
                <a:solidFill>
                  <a:srgbClr val="0000FF"/>
                </a:solidFill>
                <a:latin typeface="Arial" pitchFamily="34" charset="0"/>
              </a:rPr>
              <a:t>atropine, </a:t>
            </a:r>
            <a:r>
              <a:rPr lang="en-US" sz="2800" b="1" dirty="0" err="1" smtClean="0">
                <a:solidFill>
                  <a:srgbClr val="0000FF"/>
                </a:solidFill>
                <a:latin typeface="Arial" pitchFamily="34" charset="0"/>
              </a:rPr>
              <a:t>sympathomimetics</a:t>
            </a:r>
            <a:r>
              <a:rPr lang="en-US" sz="2800" b="1" dirty="0" smtClean="0">
                <a:solidFill>
                  <a:srgbClr val="0000FF"/>
                </a:solidFill>
                <a:latin typeface="Arial" pitchFamily="34" charset="0"/>
              </a:rPr>
              <a:t>, </a:t>
            </a:r>
            <a:r>
              <a:rPr lang="en-US" sz="2800" b="1" dirty="0" err="1" smtClean="0">
                <a:solidFill>
                  <a:srgbClr val="0000FF"/>
                </a:solidFill>
                <a:latin typeface="Arial" pitchFamily="34" charset="0"/>
              </a:rPr>
              <a:t>diphenine</a:t>
            </a:r>
            <a:r>
              <a:rPr lang="en-US" sz="2800" b="1" dirty="0" smtClean="0">
                <a:solidFill>
                  <a:srgbClr val="0000FF"/>
                </a:solidFill>
                <a:latin typeface="Arial" pitchFamily="34" charset="0"/>
              </a:rPr>
              <a:t>, calcium bicarbonate, tranquilizers, antidepressants, </a:t>
            </a:r>
            <a:r>
              <a:rPr lang="en-US" sz="2800" b="1" dirty="0" err="1" smtClean="0">
                <a:solidFill>
                  <a:srgbClr val="0000FF"/>
                </a:solidFill>
                <a:latin typeface="Arial" pitchFamily="34" charset="0"/>
              </a:rPr>
              <a:t>almagel</a:t>
            </a:r>
            <a:r>
              <a:rPr lang="en-US" sz="2800" b="1" dirty="0" smtClean="0">
                <a:solidFill>
                  <a:srgbClr val="0000FF"/>
                </a:solidFill>
                <a:latin typeface="Arial" pitchFamily="34" charset="0"/>
              </a:rPr>
              <a:t>, iron preparations, NSAIDs, psychotropic drugs, some diuretics, anti-</a:t>
            </a:r>
            <a:r>
              <a:rPr lang="en-US" sz="2800" b="1" dirty="0" err="1" smtClean="0">
                <a:solidFill>
                  <a:srgbClr val="0000FF"/>
                </a:solidFill>
                <a:latin typeface="Arial" pitchFamily="34" charset="0"/>
              </a:rPr>
              <a:t>Parkinsonian</a:t>
            </a:r>
            <a:r>
              <a:rPr lang="en-US" sz="2800" b="1" dirty="0" smtClean="0">
                <a:solidFill>
                  <a:srgbClr val="0000FF"/>
                </a:solidFill>
                <a:latin typeface="Arial" pitchFamily="34" charset="0"/>
              </a:rPr>
              <a:t>.</a:t>
            </a:r>
          </a:p>
          <a:p>
            <a:pPr>
              <a:lnSpc>
                <a:spcPct val="70000"/>
              </a:lnSpc>
              <a:spcBef>
                <a:spcPts val="600"/>
              </a:spcBef>
            </a:pPr>
            <a:r>
              <a:rPr lang="en-US" sz="2800" b="1" dirty="0" smtClean="0">
                <a:solidFill>
                  <a:srgbClr val="FF0000"/>
                </a:solidFill>
                <a:latin typeface="Arial" pitchFamily="34" charset="0"/>
              </a:rPr>
              <a:t>Insufficient physical activity.</a:t>
            </a:r>
          </a:p>
          <a:p>
            <a:pPr>
              <a:lnSpc>
                <a:spcPct val="70000"/>
              </a:lnSpc>
              <a:spcBef>
                <a:spcPts val="600"/>
              </a:spcBef>
            </a:pPr>
            <a:r>
              <a:rPr lang="en-US" sz="2800" b="1" dirty="0" smtClean="0">
                <a:solidFill>
                  <a:srgbClr val="FF0000"/>
                </a:solidFill>
                <a:latin typeface="Arial" pitchFamily="34" charset="0"/>
              </a:rPr>
              <a:t>Nutritional factors: </a:t>
            </a:r>
            <a:r>
              <a:rPr lang="en-US" sz="2800" b="1" dirty="0" smtClean="0">
                <a:solidFill>
                  <a:srgbClr val="0000FF"/>
                </a:solidFill>
                <a:latin typeface="Arial" pitchFamily="34" charset="0"/>
              </a:rPr>
              <a:t>low content of plant fiber.</a:t>
            </a:r>
            <a:endParaRPr lang="ru-RU" sz="2800" b="1" dirty="0" smtClean="0">
              <a:solidFill>
                <a:srgbClr val="0000FF"/>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The main causes of constipation</a:t>
            </a:r>
            <a:endParaRPr lang="ru-RU" sz="4000" b="1" dirty="0" smtClean="0">
              <a:ln>
                <a:solidFill>
                  <a:srgbClr val="993300"/>
                </a:solidFill>
              </a:ln>
              <a:solidFill>
                <a:srgbClr val="0000CC"/>
              </a:solidFill>
              <a:latin typeface="Arial"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8643998" cy="5080622"/>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a:lnSpc>
                <a:spcPct val="70000"/>
              </a:lnSpc>
              <a:spcBef>
                <a:spcPts val="600"/>
              </a:spcBef>
            </a:pPr>
            <a:r>
              <a:rPr lang="en-US" sz="2400" b="1" dirty="0" smtClean="0">
                <a:solidFill>
                  <a:srgbClr val="FF0000"/>
                </a:solidFill>
                <a:latin typeface="Arial" pitchFamily="34" charset="0"/>
              </a:rPr>
              <a:t>Chronic constipation can cause various complications:</a:t>
            </a:r>
          </a:p>
          <a:p>
            <a:pPr>
              <a:lnSpc>
                <a:spcPct val="70000"/>
              </a:lnSpc>
              <a:spcBef>
                <a:spcPts val="600"/>
              </a:spcBef>
            </a:pPr>
            <a:r>
              <a:rPr lang="en-US" sz="2400" b="1" dirty="0" smtClean="0">
                <a:solidFill>
                  <a:srgbClr val="0000FF"/>
                </a:solidFill>
                <a:latin typeface="Arial" pitchFamily="34" charset="0"/>
              </a:rPr>
              <a:t>- secondary colitis</a:t>
            </a:r>
          </a:p>
          <a:p>
            <a:pPr>
              <a:lnSpc>
                <a:spcPct val="70000"/>
              </a:lnSpc>
              <a:spcBef>
                <a:spcPts val="600"/>
              </a:spcBef>
            </a:pP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proctosigmoiditis</a:t>
            </a:r>
            <a:r>
              <a:rPr lang="en-US" sz="2400" b="1" dirty="0" smtClean="0">
                <a:solidFill>
                  <a:srgbClr val="0000FF"/>
                </a:solidFill>
                <a:latin typeface="Arial" pitchFamily="34" charset="0"/>
              </a:rPr>
              <a:t> (inflammation of the sigmoid and rectum)</a:t>
            </a:r>
          </a:p>
          <a:p>
            <a:pPr>
              <a:lnSpc>
                <a:spcPct val="70000"/>
              </a:lnSpc>
              <a:spcBef>
                <a:spcPts val="600"/>
              </a:spcBef>
            </a:pPr>
            <a:r>
              <a:rPr lang="en-US" sz="2400" b="1" dirty="0" smtClean="0">
                <a:solidFill>
                  <a:srgbClr val="0000FF"/>
                </a:solidFill>
                <a:latin typeface="Arial" pitchFamily="34" charset="0"/>
              </a:rPr>
              <a:t>- enteritis (reflux enteritis)</a:t>
            </a:r>
          </a:p>
          <a:p>
            <a:pPr>
              <a:lnSpc>
                <a:spcPct val="70000"/>
              </a:lnSpc>
              <a:spcBef>
                <a:spcPts val="600"/>
              </a:spcBef>
            </a:pPr>
            <a:r>
              <a:rPr lang="en-US" sz="2400" b="1" dirty="0" smtClean="0">
                <a:solidFill>
                  <a:srgbClr val="0000FF"/>
                </a:solidFill>
                <a:latin typeface="Arial" pitchFamily="34" charset="0"/>
              </a:rPr>
              <a:t>- bile duct disease</a:t>
            </a:r>
          </a:p>
          <a:p>
            <a:pPr>
              <a:lnSpc>
                <a:spcPct val="70000"/>
              </a:lnSpc>
              <a:spcBef>
                <a:spcPts val="600"/>
              </a:spcBef>
            </a:pPr>
            <a:r>
              <a:rPr lang="en-US" sz="2400" b="1" dirty="0" smtClean="0">
                <a:solidFill>
                  <a:srgbClr val="0000FF"/>
                </a:solidFill>
                <a:latin typeface="Arial" pitchFamily="34" charset="0"/>
              </a:rPr>
              <a:t>- hepatitis</a:t>
            </a:r>
          </a:p>
          <a:p>
            <a:pPr>
              <a:lnSpc>
                <a:spcPct val="70000"/>
              </a:lnSpc>
              <a:spcBef>
                <a:spcPts val="600"/>
              </a:spcBef>
            </a:pPr>
            <a:r>
              <a:rPr lang="en-US" sz="2400" b="1" dirty="0" smtClean="0">
                <a:solidFill>
                  <a:srgbClr val="0000FF"/>
                </a:solidFill>
                <a:latin typeface="Arial" pitchFamily="34" charset="0"/>
              </a:rPr>
              <a:t>- rectum disease</a:t>
            </a:r>
          </a:p>
          <a:p>
            <a:pPr>
              <a:lnSpc>
                <a:spcPct val="70000"/>
              </a:lnSpc>
              <a:spcBef>
                <a:spcPts val="600"/>
              </a:spcBef>
            </a:pPr>
            <a:r>
              <a:rPr lang="en-US" sz="2400" b="1" dirty="0" smtClean="0">
                <a:solidFill>
                  <a:srgbClr val="0000FF"/>
                </a:solidFill>
                <a:latin typeface="Arial" pitchFamily="34" charset="0"/>
              </a:rPr>
              <a:t>- hemorrhoids</a:t>
            </a:r>
          </a:p>
          <a:p>
            <a:pPr>
              <a:lnSpc>
                <a:spcPct val="70000"/>
              </a:lnSpc>
              <a:spcBef>
                <a:spcPts val="600"/>
              </a:spcBef>
            </a:pPr>
            <a:r>
              <a:rPr lang="en-US" sz="2400" b="1" dirty="0" smtClean="0">
                <a:solidFill>
                  <a:srgbClr val="0000FF"/>
                </a:solidFill>
                <a:latin typeface="Arial" pitchFamily="34" charset="0"/>
              </a:rPr>
              <a:t>- rectal fissures</a:t>
            </a:r>
          </a:p>
          <a:p>
            <a:pPr>
              <a:lnSpc>
                <a:spcPct val="70000"/>
              </a:lnSpc>
              <a:spcBef>
                <a:spcPts val="600"/>
              </a:spcBef>
            </a:pPr>
            <a:r>
              <a:rPr lang="en-US" sz="2400" b="1" dirty="0" smtClean="0">
                <a:solidFill>
                  <a:srgbClr val="0000FF"/>
                </a:solidFill>
                <a:latin typeface="Arial" pitchFamily="34" charset="0"/>
              </a:rPr>
              <a:t>- inflammation of the rectum (</a:t>
            </a:r>
            <a:r>
              <a:rPr lang="en-US" sz="2400" b="1" dirty="0" err="1" smtClean="0">
                <a:solidFill>
                  <a:srgbClr val="0000FF"/>
                </a:solidFill>
                <a:latin typeface="Arial" pitchFamily="34" charset="0"/>
              </a:rPr>
              <a:t>paraproctitis</a:t>
            </a:r>
            <a:r>
              <a:rPr lang="en-US" sz="2400" b="1" dirty="0" smtClean="0">
                <a:solidFill>
                  <a:srgbClr val="0000FF"/>
                </a:solidFill>
                <a:latin typeface="Arial" pitchFamily="34" charset="0"/>
              </a:rPr>
              <a:t>)</a:t>
            </a:r>
          </a:p>
          <a:p>
            <a:pPr>
              <a:lnSpc>
                <a:spcPct val="70000"/>
              </a:lnSpc>
              <a:spcBef>
                <a:spcPts val="600"/>
              </a:spcBef>
            </a:pPr>
            <a:r>
              <a:rPr lang="en-US" sz="2400" b="1" dirty="0" smtClean="0">
                <a:solidFill>
                  <a:srgbClr val="0000FF"/>
                </a:solidFill>
                <a:latin typeface="Arial" pitchFamily="34" charset="0"/>
              </a:rPr>
              <a:t>Long constipation sometimes causes enlargement and lengthening of the large intestine (acquired </a:t>
            </a:r>
            <a:r>
              <a:rPr lang="en-US" sz="2400" b="1" dirty="0" err="1" smtClean="0">
                <a:solidFill>
                  <a:srgbClr val="0000FF"/>
                </a:solidFill>
                <a:latin typeface="Arial" pitchFamily="34" charset="0"/>
              </a:rPr>
              <a:t>megacolon</a:t>
            </a:r>
            <a:r>
              <a:rPr lang="en-US" sz="2400" b="1" dirty="0" smtClean="0">
                <a:solidFill>
                  <a:srgbClr val="0000FF"/>
                </a:solidFill>
                <a:latin typeface="Arial" pitchFamily="34" charset="0"/>
              </a:rPr>
              <a:t>), which makes them even more stubborn.</a:t>
            </a:r>
          </a:p>
          <a:p>
            <a:pPr>
              <a:lnSpc>
                <a:spcPct val="70000"/>
              </a:lnSpc>
              <a:spcBef>
                <a:spcPts val="600"/>
              </a:spcBef>
            </a:pPr>
            <a:r>
              <a:rPr lang="en-US" sz="2400" b="1" dirty="0" smtClean="0">
                <a:solidFill>
                  <a:srgbClr val="0000FF"/>
                </a:solidFill>
                <a:latin typeface="Arial" pitchFamily="34" charset="0"/>
              </a:rPr>
              <a:t>The most formidable complication of prolonged constipation is cancer of the rectum and large intestine.</a:t>
            </a:r>
            <a:endParaRPr lang="ru-RU" sz="2400" b="1" dirty="0" smtClean="0">
              <a:solidFill>
                <a:srgbClr val="0000FF"/>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Complications of constipation</a:t>
            </a:r>
            <a:endParaRPr lang="ru-RU" sz="4000" b="1" dirty="0" smtClean="0">
              <a:ln>
                <a:solidFill>
                  <a:srgbClr val="993300"/>
                </a:solidFill>
              </a:ln>
              <a:solidFill>
                <a:srgbClr val="0000CC"/>
              </a:solidFill>
              <a:latin typeface="Arial"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8643998" cy="5995680"/>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marL="444500" indent="-444500">
              <a:lnSpc>
                <a:spcPct val="70000"/>
              </a:lnSpc>
              <a:spcBef>
                <a:spcPts val="600"/>
              </a:spcBef>
            </a:pPr>
            <a:r>
              <a:rPr lang="ru-RU" sz="2800" b="1" dirty="0" smtClean="0">
                <a:solidFill>
                  <a:srgbClr val="FF0000"/>
                </a:solidFill>
                <a:latin typeface="Arial" pitchFamily="34" charset="0"/>
              </a:rPr>
              <a:t>І. </a:t>
            </a:r>
            <a:r>
              <a:rPr lang="en-US" sz="2800" b="1" dirty="0" smtClean="0">
                <a:solidFill>
                  <a:srgbClr val="FF0000"/>
                </a:solidFill>
                <a:latin typeface="Arial" pitchFamily="34" charset="0"/>
              </a:rPr>
              <a:t>Drugs that inhibit fluid absorption and stimulate secretion (irritation of the intestinal wall).</a:t>
            </a:r>
          </a:p>
          <a:p>
            <a:pPr marL="444500" indent="-444500">
              <a:lnSpc>
                <a:spcPct val="70000"/>
              </a:lnSpc>
              <a:spcBef>
                <a:spcPts val="600"/>
              </a:spcBef>
            </a:pPr>
            <a:r>
              <a:rPr lang="en-US" sz="2800" b="1" dirty="0" smtClean="0">
                <a:solidFill>
                  <a:srgbClr val="008000"/>
                </a:solidFill>
                <a:latin typeface="Arial" pitchFamily="34" charset="0"/>
              </a:rPr>
              <a:t> 1. </a:t>
            </a:r>
            <a:r>
              <a:rPr lang="en-US" sz="2800" b="1" dirty="0" err="1" smtClean="0">
                <a:solidFill>
                  <a:srgbClr val="008000"/>
                </a:solidFill>
                <a:latin typeface="Arial" pitchFamily="34" charset="0"/>
              </a:rPr>
              <a:t>Antraglykosides</a:t>
            </a:r>
            <a:r>
              <a:rPr lang="en-US" sz="2800" b="1" dirty="0" smtClean="0">
                <a:solidFill>
                  <a:srgbClr val="008000"/>
                </a:solidFill>
                <a:latin typeface="Arial" pitchFamily="34" charset="0"/>
              </a:rPr>
              <a:t> (</a:t>
            </a:r>
            <a:r>
              <a:rPr lang="en-US" sz="2800" b="1" dirty="0" err="1" smtClean="0">
                <a:solidFill>
                  <a:srgbClr val="008000"/>
                </a:solidFill>
                <a:latin typeface="Arial" pitchFamily="34" charset="0"/>
              </a:rPr>
              <a:t>Senna</a:t>
            </a:r>
            <a:r>
              <a:rPr lang="en-US" sz="2800" b="1" dirty="0" smtClean="0">
                <a:solidFill>
                  <a:srgbClr val="008000"/>
                </a:solidFill>
                <a:latin typeface="Arial" pitchFamily="34" charset="0"/>
              </a:rPr>
              <a:t>, buckthorn, rhubarb)</a:t>
            </a:r>
          </a:p>
          <a:p>
            <a:pPr marL="444500" indent="-444500">
              <a:lnSpc>
                <a:spcPct val="70000"/>
              </a:lnSpc>
              <a:spcBef>
                <a:spcPts val="600"/>
              </a:spcBef>
            </a:pPr>
            <a:r>
              <a:rPr lang="en-US" sz="2800" b="1" dirty="0" smtClean="0">
                <a:solidFill>
                  <a:srgbClr val="008000"/>
                </a:solidFill>
                <a:latin typeface="Arial" pitchFamily="34" charset="0"/>
              </a:rPr>
              <a:t> 2. Derivatives of </a:t>
            </a:r>
            <a:r>
              <a:rPr lang="en-US" sz="2800" b="1" dirty="0" err="1" smtClean="0">
                <a:solidFill>
                  <a:srgbClr val="008000"/>
                </a:solidFill>
                <a:latin typeface="Arial" pitchFamily="34" charset="0"/>
              </a:rPr>
              <a:t>diphenylmethane</a:t>
            </a:r>
            <a:r>
              <a:rPr lang="en-US" sz="2800" b="1" dirty="0" smtClean="0">
                <a:solidFill>
                  <a:srgbClr val="008000"/>
                </a:solidFill>
                <a:latin typeface="Arial" pitchFamily="34" charset="0"/>
              </a:rPr>
              <a:t> (</a:t>
            </a:r>
            <a:r>
              <a:rPr lang="en-US" sz="2800" b="1" dirty="0" err="1" smtClean="0">
                <a:solidFill>
                  <a:srgbClr val="008000"/>
                </a:solidFill>
                <a:latin typeface="Arial" pitchFamily="34" charset="0"/>
              </a:rPr>
              <a:t>isafenin</a:t>
            </a:r>
            <a:r>
              <a:rPr lang="en-US" sz="2800" b="1" dirty="0" smtClean="0">
                <a:solidFill>
                  <a:srgbClr val="008000"/>
                </a:solidFill>
                <a:latin typeface="Arial" pitchFamily="34" charset="0"/>
              </a:rPr>
              <a:t>, </a:t>
            </a:r>
            <a:r>
              <a:rPr lang="en-US" sz="2800" b="1" dirty="0" err="1" smtClean="0">
                <a:solidFill>
                  <a:srgbClr val="008000"/>
                </a:solidFill>
                <a:latin typeface="Arial" pitchFamily="34" charset="0"/>
              </a:rPr>
              <a:t>bisacodyl</a:t>
            </a:r>
            <a:r>
              <a:rPr lang="en-US" sz="2800" b="1" dirty="0" smtClean="0">
                <a:solidFill>
                  <a:srgbClr val="008000"/>
                </a:solidFill>
                <a:latin typeface="Arial" pitchFamily="34" charset="0"/>
              </a:rPr>
              <a:t>)</a:t>
            </a:r>
          </a:p>
          <a:p>
            <a:pPr marL="444500" indent="-444500">
              <a:lnSpc>
                <a:spcPct val="70000"/>
              </a:lnSpc>
              <a:spcBef>
                <a:spcPts val="600"/>
              </a:spcBef>
            </a:pPr>
            <a:r>
              <a:rPr lang="en-US" sz="2800" b="1" dirty="0" smtClean="0">
                <a:solidFill>
                  <a:srgbClr val="008000"/>
                </a:solidFill>
                <a:latin typeface="Arial" pitchFamily="34" charset="0"/>
              </a:rPr>
              <a:t> 3. Castor oil</a:t>
            </a:r>
          </a:p>
          <a:p>
            <a:pPr marL="444500" indent="-444500">
              <a:lnSpc>
                <a:spcPct val="70000"/>
              </a:lnSpc>
              <a:spcBef>
                <a:spcPts val="600"/>
              </a:spcBef>
            </a:pPr>
            <a:r>
              <a:rPr lang="en-US" sz="2800" b="1" dirty="0" smtClean="0">
                <a:solidFill>
                  <a:srgbClr val="008000"/>
                </a:solidFill>
                <a:latin typeface="Arial" pitchFamily="34" charset="0"/>
              </a:rPr>
              <a:t> 4. Surfactants (sodium and calcium </a:t>
            </a:r>
            <a:r>
              <a:rPr lang="en-US" sz="2800" b="1" dirty="0" err="1" smtClean="0">
                <a:solidFill>
                  <a:srgbClr val="008000"/>
                </a:solidFill>
                <a:latin typeface="Arial" pitchFamily="34" charset="0"/>
              </a:rPr>
              <a:t>dioctyl</a:t>
            </a:r>
            <a:r>
              <a:rPr lang="en-US" sz="2800" b="1" dirty="0" smtClean="0">
                <a:solidFill>
                  <a:srgbClr val="008000"/>
                </a:solidFill>
                <a:latin typeface="Arial" pitchFamily="34" charset="0"/>
              </a:rPr>
              <a:t> </a:t>
            </a:r>
            <a:r>
              <a:rPr lang="en-US" sz="2800" b="1" dirty="0" err="1" smtClean="0">
                <a:solidFill>
                  <a:srgbClr val="008000"/>
                </a:solidFill>
                <a:latin typeface="Arial" pitchFamily="34" charset="0"/>
              </a:rPr>
              <a:t>succinate</a:t>
            </a:r>
            <a:r>
              <a:rPr lang="en-US" sz="2800" b="1" dirty="0" smtClean="0">
                <a:solidFill>
                  <a:srgbClr val="008000"/>
                </a:solidFill>
                <a:latin typeface="Arial" pitchFamily="34" charset="0"/>
              </a:rPr>
              <a:t>)</a:t>
            </a:r>
          </a:p>
          <a:p>
            <a:pPr marL="444500" indent="-444500">
              <a:lnSpc>
                <a:spcPct val="70000"/>
              </a:lnSpc>
              <a:spcBef>
                <a:spcPts val="600"/>
              </a:spcBef>
            </a:pPr>
            <a:r>
              <a:rPr lang="ru-RU" sz="2800" b="1" dirty="0" smtClean="0">
                <a:solidFill>
                  <a:srgbClr val="FF0000"/>
                </a:solidFill>
                <a:latin typeface="Arial" pitchFamily="34" charset="0"/>
              </a:rPr>
              <a:t>ІІ. </a:t>
            </a:r>
            <a:r>
              <a:rPr lang="en-US" sz="2800" b="1" dirty="0" smtClean="0">
                <a:solidFill>
                  <a:srgbClr val="FF0000"/>
                </a:solidFill>
                <a:latin typeface="Arial" pitchFamily="34" charset="0"/>
              </a:rPr>
              <a:t>Drugs that increase the amount of intestinal contents</a:t>
            </a:r>
          </a:p>
          <a:p>
            <a:pPr marL="444500" indent="-444500">
              <a:lnSpc>
                <a:spcPct val="70000"/>
              </a:lnSpc>
              <a:spcBef>
                <a:spcPts val="600"/>
              </a:spcBef>
            </a:pPr>
            <a:r>
              <a:rPr lang="en-US" sz="2800" b="1" dirty="0" smtClean="0">
                <a:solidFill>
                  <a:srgbClr val="008000"/>
                </a:solidFill>
                <a:latin typeface="Arial" pitchFamily="34" charset="0"/>
              </a:rPr>
              <a:t> 1. Saline laxatives (</a:t>
            </a:r>
            <a:r>
              <a:rPr lang="en-US" sz="2800" b="1" dirty="0" err="1" smtClean="0">
                <a:solidFill>
                  <a:srgbClr val="008000"/>
                </a:solidFill>
                <a:latin typeface="Arial" pitchFamily="34" charset="0"/>
              </a:rPr>
              <a:t>Glauber's</a:t>
            </a:r>
            <a:r>
              <a:rPr lang="en-US" sz="2800" b="1" dirty="0" smtClean="0">
                <a:solidFill>
                  <a:srgbClr val="008000"/>
                </a:solidFill>
                <a:latin typeface="Arial" pitchFamily="34" charset="0"/>
              </a:rPr>
              <a:t> salt, Karlovy Vary salt, etc.)</a:t>
            </a:r>
          </a:p>
          <a:p>
            <a:pPr marL="444500" indent="-444500">
              <a:lnSpc>
                <a:spcPct val="70000"/>
              </a:lnSpc>
              <a:spcBef>
                <a:spcPts val="600"/>
              </a:spcBef>
            </a:pPr>
            <a:r>
              <a:rPr lang="en-US" sz="2800" b="1" dirty="0" smtClean="0">
                <a:solidFill>
                  <a:srgbClr val="008000"/>
                </a:solidFill>
                <a:latin typeface="Arial" pitchFamily="34" charset="0"/>
              </a:rPr>
              <a:t> 2. </a:t>
            </a:r>
            <a:r>
              <a:rPr lang="en-US" sz="2800" b="1" dirty="0" err="1" smtClean="0">
                <a:solidFill>
                  <a:srgbClr val="008000"/>
                </a:solidFill>
                <a:latin typeface="Arial" pitchFamily="34" charset="0"/>
              </a:rPr>
              <a:t>Macrogels</a:t>
            </a:r>
            <a:r>
              <a:rPr lang="en-US" sz="2800" b="1" dirty="0" smtClean="0">
                <a:solidFill>
                  <a:srgbClr val="008000"/>
                </a:solidFill>
                <a:latin typeface="Arial" pitchFamily="34" charset="0"/>
              </a:rPr>
              <a:t> (</a:t>
            </a:r>
            <a:r>
              <a:rPr lang="en-US" sz="2800" b="1" dirty="0" err="1" smtClean="0">
                <a:solidFill>
                  <a:srgbClr val="008000"/>
                </a:solidFill>
                <a:latin typeface="Arial" pitchFamily="34" charset="0"/>
              </a:rPr>
              <a:t>macrogol</a:t>
            </a:r>
            <a:r>
              <a:rPr lang="en-US" sz="2800" b="1" dirty="0" smtClean="0">
                <a:solidFill>
                  <a:srgbClr val="008000"/>
                </a:solidFill>
                <a:latin typeface="Arial" pitchFamily="34" charset="0"/>
              </a:rPr>
              <a:t>)</a:t>
            </a:r>
          </a:p>
          <a:p>
            <a:pPr marL="444500" indent="-444500">
              <a:lnSpc>
                <a:spcPct val="70000"/>
              </a:lnSpc>
              <a:spcBef>
                <a:spcPts val="600"/>
              </a:spcBef>
            </a:pPr>
            <a:r>
              <a:rPr lang="en-US" sz="2800" b="1" dirty="0" smtClean="0">
                <a:solidFill>
                  <a:srgbClr val="008000"/>
                </a:solidFill>
                <a:latin typeface="Arial" pitchFamily="34" charset="0"/>
              </a:rPr>
              <a:t> 3. Vegetative laxatives (sea kale, bran, agar-agar, flaxseed, </a:t>
            </a:r>
            <a:r>
              <a:rPr lang="en-US" sz="2800" b="1" dirty="0" err="1" smtClean="0">
                <a:solidFill>
                  <a:srgbClr val="008000"/>
                </a:solidFill>
                <a:latin typeface="Arial" pitchFamily="34" charset="0"/>
              </a:rPr>
              <a:t>psyllium</a:t>
            </a:r>
            <a:r>
              <a:rPr lang="en-US" sz="2800" b="1" dirty="0" smtClean="0">
                <a:solidFill>
                  <a:srgbClr val="008000"/>
                </a:solidFill>
                <a:latin typeface="Arial" pitchFamily="34" charset="0"/>
              </a:rPr>
              <a:t> husk)</a:t>
            </a:r>
          </a:p>
          <a:p>
            <a:pPr marL="444500" indent="-444500">
              <a:lnSpc>
                <a:spcPct val="70000"/>
              </a:lnSpc>
              <a:spcBef>
                <a:spcPts val="600"/>
              </a:spcBef>
            </a:pPr>
            <a:r>
              <a:rPr lang="en-US" sz="2800" b="1" dirty="0" smtClean="0">
                <a:solidFill>
                  <a:srgbClr val="008000"/>
                </a:solidFill>
                <a:latin typeface="Arial" pitchFamily="34" charset="0"/>
              </a:rPr>
              <a:t> 4. Sugars and their derivatives (</a:t>
            </a:r>
            <a:r>
              <a:rPr lang="en-US" sz="2800" b="1" dirty="0" err="1" smtClean="0">
                <a:solidFill>
                  <a:srgbClr val="008000"/>
                </a:solidFill>
                <a:latin typeface="Arial" pitchFamily="34" charset="0"/>
              </a:rPr>
              <a:t>sorbitol</a:t>
            </a:r>
            <a:r>
              <a:rPr lang="en-US" sz="2800" b="1" dirty="0" smtClean="0">
                <a:solidFill>
                  <a:srgbClr val="008000"/>
                </a:solidFill>
                <a:latin typeface="Arial" pitchFamily="34" charset="0"/>
              </a:rPr>
              <a:t>, </a:t>
            </a:r>
            <a:r>
              <a:rPr lang="en-US" sz="2800" b="1" dirty="0" err="1" smtClean="0">
                <a:solidFill>
                  <a:srgbClr val="008000"/>
                </a:solidFill>
                <a:latin typeface="Arial" pitchFamily="34" charset="0"/>
              </a:rPr>
              <a:t>lactiol</a:t>
            </a:r>
            <a:r>
              <a:rPr lang="en-US" sz="2800" b="1" dirty="0" smtClean="0">
                <a:solidFill>
                  <a:srgbClr val="008000"/>
                </a:solidFill>
                <a:latin typeface="Arial" pitchFamily="34" charset="0"/>
              </a:rPr>
              <a:t>)</a:t>
            </a:r>
          </a:p>
          <a:p>
            <a:pPr marL="444500" indent="-444500">
              <a:lnSpc>
                <a:spcPct val="70000"/>
              </a:lnSpc>
              <a:spcBef>
                <a:spcPts val="600"/>
              </a:spcBef>
            </a:pPr>
            <a:r>
              <a:rPr lang="en-US" sz="2800" b="1" dirty="0" smtClean="0">
                <a:solidFill>
                  <a:srgbClr val="008000"/>
                </a:solidFill>
                <a:latin typeface="Arial" pitchFamily="34" charset="0"/>
              </a:rPr>
              <a:t> 5. </a:t>
            </a:r>
            <a:r>
              <a:rPr lang="en-US" sz="2800" b="1" dirty="0" err="1" smtClean="0">
                <a:solidFill>
                  <a:srgbClr val="008000"/>
                </a:solidFill>
                <a:latin typeface="Arial" pitchFamily="34" charset="0"/>
              </a:rPr>
              <a:t>Lactulose</a:t>
            </a:r>
            <a:r>
              <a:rPr lang="en-US" sz="2800" b="1" dirty="0" smtClean="0">
                <a:solidFill>
                  <a:srgbClr val="008000"/>
                </a:solidFill>
                <a:latin typeface="Arial" pitchFamily="34" charset="0"/>
              </a:rPr>
              <a:t> (</a:t>
            </a:r>
            <a:r>
              <a:rPr lang="en-US" sz="2800" b="1" dirty="0" err="1" smtClean="0">
                <a:solidFill>
                  <a:srgbClr val="008000"/>
                </a:solidFill>
                <a:latin typeface="Arial" pitchFamily="34" charset="0"/>
              </a:rPr>
              <a:t>dufalac</a:t>
            </a:r>
            <a:r>
              <a:rPr lang="en-US" sz="2800" b="1" dirty="0" smtClean="0">
                <a:solidFill>
                  <a:srgbClr val="008000"/>
                </a:solidFill>
                <a:latin typeface="Arial" pitchFamily="34" charset="0"/>
              </a:rPr>
              <a:t>)</a:t>
            </a:r>
            <a:endParaRPr lang="ru-RU" sz="2800" b="1" dirty="0" smtClean="0">
              <a:solidFill>
                <a:srgbClr val="008000"/>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Classification of laxatives</a:t>
            </a:r>
            <a:endParaRPr lang="ru-RU" sz="3600" b="1" dirty="0" smtClean="0">
              <a:ln>
                <a:solidFill>
                  <a:srgbClr val="993300"/>
                </a:solidFill>
              </a:ln>
              <a:solidFill>
                <a:srgbClr val="0000CC"/>
              </a:solidFill>
              <a:latin typeface="Arial"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8643998" cy="4635308"/>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marL="444500" indent="-444500">
              <a:lnSpc>
                <a:spcPct val="70000"/>
              </a:lnSpc>
              <a:spcBef>
                <a:spcPts val="600"/>
              </a:spcBef>
            </a:pPr>
            <a:r>
              <a:rPr lang="en-US" sz="2800" b="1" dirty="0" smtClean="0">
                <a:solidFill>
                  <a:srgbClr val="FF0000"/>
                </a:solidFill>
                <a:latin typeface="Arial" pitchFamily="34" charset="0"/>
              </a:rPr>
              <a:t>III. Drugs that lubricate the intestinal mucosa: </a:t>
            </a:r>
            <a:r>
              <a:rPr lang="en-US" sz="2800" b="1" dirty="0" err="1" smtClean="0">
                <a:solidFill>
                  <a:srgbClr val="008000"/>
                </a:solidFill>
                <a:latin typeface="Arial" pitchFamily="34" charset="0"/>
              </a:rPr>
              <a:t>vaseline</a:t>
            </a:r>
            <a:r>
              <a:rPr lang="en-US" sz="2800" b="1" dirty="0" smtClean="0">
                <a:solidFill>
                  <a:srgbClr val="008000"/>
                </a:solidFill>
                <a:latin typeface="Arial" pitchFamily="34" charset="0"/>
              </a:rPr>
              <a:t>, almond oil, etc.</a:t>
            </a:r>
          </a:p>
          <a:p>
            <a:pPr marL="444500" indent="-444500">
              <a:lnSpc>
                <a:spcPct val="70000"/>
              </a:lnSpc>
              <a:spcBef>
                <a:spcPts val="600"/>
              </a:spcBef>
            </a:pPr>
            <a:r>
              <a:rPr lang="ru-RU" sz="2800" b="1" dirty="0" smtClean="0">
                <a:solidFill>
                  <a:srgbClr val="FF0000"/>
                </a:solidFill>
                <a:latin typeface="Arial" pitchFamily="34" charset="0"/>
              </a:rPr>
              <a:t>І</a:t>
            </a:r>
            <a:r>
              <a:rPr lang="en-US" sz="2800" b="1" dirty="0" smtClean="0">
                <a:solidFill>
                  <a:srgbClr val="FF0000"/>
                </a:solidFill>
                <a:latin typeface="Arial" pitchFamily="34" charset="0"/>
              </a:rPr>
              <a:t>V. Combined drugs</a:t>
            </a:r>
          </a:p>
          <a:p>
            <a:pPr marL="444500" indent="-444500">
              <a:lnSpc>
                <a:spcPct val="70000"/>
              </a:lnSpc>
              <a:spcBef>
                <a:spcPts val="600"/>
              </a:spcBef>
            </a:pPr>
            <a:r>
              <a:rPr lang="en-US" sz="2800" b="1" dirty="0" smtClean="0">
                <a:solidFill>
                  <a:srgbClr val="008000"/>
                </a:solidFill>
                <a:latin typeface="Arial" pitchFamily="34" charset="0"/>
              </a:rPr>
              <a:t>  1. </a:t>
            </a:r>
            <a:r>
              <a:rPr lang="en-US" sz="2800" b="1" dirty="0" err="1" smtClean="0">
                <a:solidFill>
                  <a:srgbClr val="008000"/>
                </a:solidFill>
                <a:latin typeface="Arial" pitchFamily="34" charset="0"/>
              </a:rPr>
              <a:t>Guttalax</a:t>
            </a:r>
            <a:r>
              <a:rPr lang="en-US" sz="2800" b="1" dirty="0" smtClean="0">
                <a:solidFill>
                  <a:srgbClr val="008000"/>
                </a:solidFill>
                <a:latin typeface="Arial" pitchFamily="34" charset="0"/>
              </a:rPr>
              <a:t> (sodium </a:t>
            </a:r>
            <a:r>
              <a:rPr lang="en-US" sz="2800" b="1" dirty="0" err="1" smtClean="0">
                <a:solidFill>
                  <a:srgbClr val="008000"/>
                </a:solidFill>
                <a:latin typeface="Arial" pitchFamily="34" charset="0"/>
              </a:rPr>
              <a:t>picosulphate</a:t>
            </a:r>
            <a:r>
              <a:rPr lang="en-US" sz="2800" b="1" dirty="0" smtClean="0">
                <a:solidFill>
                  <a:srgbClr val="008000"/>
                </a:solidFill>
                <a:latin typeface="Arial" pitchFamily="34" charset="0"/>
              </a:rPr>
              <a:t> + </a:t>
            </a:r>
            <a:r>
              <a:rPr lang="en-US" sz="2800" b="1" dirty="0" err="1" smtClean="0">
                <a:solidFill>
                  <a:srgbClr val="008000"/>
                </a:solidFill>
                <a:latin typeface="Arial" pitchFamily="34" charset="0"/>
              </a:rPr>
              <a:t>sorbitol</a:t>
            </a:r>
            <a:r>
              <a:rPr lang="en-US" sz="2800" b="1" dirty="0" smtClean="0">
                <a:solidFill>
                  <a:srgbClr val="008000"/>
                </a:solidFill>
                <a:latin typeface="Arial" pitchFamily="34" charset="0"/>
              </a:rPr>
              <a:t>)</a:t>
            </a:r>
          </a:p>
          <a:p>
            <a:pPr marL="444500" indent="-444500">
              <a:lnSpc>
                <a:spcPct val="70000"/>
              </a:lnSpc>
              <a:spcBef>
                <a:spcPts val="600"/>
              </a:spcBef>
            </a:pPr>
            <a:r>
              <a:rPr lang="en-US" sz="2800" b="1" dirty="0" smtClean="0">
                <a:solidFill>
                  <a:srgbClr val="008000"/>
                </a:solidFill>
                <a:latin typeface="Arial" pitchFamily="34" charset="0"/>
              </a:rPr>
              <a:t>  2. </a:t>
            </a:r>
            <a:r>
              <a:rPr lang="en-US" sz="2800" b="1" dirty="0" err="1" smtClean="0">
                <a:solidFill>
                  <a:srgbClr val="008000"/>
                </a:solidFill>
                <a:latin typeface="Arial" pitchFamily="34" charset="0"/>
              </a:rPr>
              <a:t>Regulax</a:t>
            </a:r>
            <a:endParaRPr lang="en-US" sz="2800" b="1" dirty="0" smtClean="0">
              <a:solidFill>
                <a:srgbClr val="008000"/>
              </a:solidFill>
              <a:latin typeface="Arial" pitchFamily="34" charset="0"/>
            </a:endParaRPr>
          </a:p>
          <a:p>
            <a:pPr marL="444500" indent="-444500">
              <a:lnSpc>
                <a:spcPct val="70000"/>
              </a:lnSpc>
              <a:spcBef>
                <a:spcPts val="600"/>
              </a:spcBef>
            </a:pPr>
            <a:r>
              <a:rPr lang="en-US" sz="2800" b="1" dirty="0" smtClean="0">
                <a:solidFill>
                  <a:srgbClr val="008000"/>
                </a:solidFill>
                <a:latin typeface="Arial" pitchFamily="34" charset="0"/>
              </a:rPr>
              <a:t>  3. Laxative Teas</a:t>
            </a:r>
          </a:p>
          <a:p>
            <a:pPr marL="444500" indent="-444500">
              <a:lnSpc>
                <a:spcPct val="70000"/>
              </a:lnSpc>
              <a:spcBef>
                <a:spcPts val="600"/>
              </a:spcBef>
            </a:pPr>
            <a:r>
              <a:rPr lang="en-US" sz="2800" b="1" dirty="0" smtClean="0">
                <a:solidFill>
                  <a:srgbClr val="FF0000"/>
                </a:solidFill>
                <a:latin typeface="Arial" pitchFamily="34" charset="0"/>
              </a:rPr>
              <a:t>V. Other drugs</a:t>
            </a:r>
          </a:p>
          <a:p>
            <a:pPr marL="444500" indent="-444500">
              <a:lnSpc>
                <a:spcPct val="70000"/>
              </a:lnSpc>
              <a:spcBef>
                <a:spcPts val="600"/>
              </a:spcBef>
            </a:pPr>
            <a:r>
              <a:rPr lang="en-US" sz="2800" b="1" dirty="0" smtClean="0">
                <a:solidFill>
                  <a:srgbClr val="008000"/>
                </a:solidFill>
                <a:latin typeface="Arial" pitchFamily="34" charset="0"/>
              </a:rPr>
              <a:t>  1. Rectal (glycerin suppositories, </a:t>
            </a:r>
            <a:r>
              <a:rPr lang="en-US" sz="2800" b="1" dirty="0" err="1" smtClean="0">
                <a:solidFill>
                  <a:srgbClr val="008000"/>
                </a:solidFill>
                <a:latin typeface="Arial" pitchFamily="34" charset="0"/>
              </a:rPr>
              <a:t>docusate</a:t>
            </a:r>
            <a:r>
              <a:rPr lang="en-US" sz="2800" b="1" dirty="0" smtClean="0">
                <a:solidFill>
                  <a:srgbClr val="008000"/>
                </a:solidFill>
                <a:latin typeface="Arial" pitchFamily="34" charset="0"/>
              </a:rPr>
              <a:t> sodium, etc.)</a:t>
            </a:r>
          </a:p>
          <a:p>
            <a:pPr marL="444500" indent="-444500">
              <a:lnSpc>
                <a:spcPct val="70000"/>
              </a:lnSpc>
              <a:spcBef>
                <a:spcPts val="600"/>
              </a:spcBef>
            </a:pPr>
            <a:r>
              <a:rPr lang="en-US" sz="2800" b="1" dirty="0" smtClean="0">
                <a:solidFill>
                  <a:srgbClr val="008000"/>
                </a:solidFill>
                <a:latin typeface="Arial" pitchFamily="34" charset="0"/>
              </a:rPr>
              <a:t>  2. </a:t>
            </a:r>
            <a:r>
              <a:rPr lang="en-US" sz="2800" b="1" dirty="0" err="1" smtClean="0">
                <a:solidFill>
                  <a:srgbClr val="008000"/>
                </a:solidFill>
                <a:latin typeface="Arial" pitchFamily="34" charset="0"/>
              </a:rPr>
              <a:t>Probiotics</a:t>
            </a:r>
            <a:r>
              <a:rPr lang="en-US" sz="2800" b="1" dirty="0" smtClean="0">
                <a:solidFill>
                  <a:srgbClr val="008000"/>
                </a:solidFill>
                <a:latin typeface="Arial" pitchFamily="34" charset="0"/>
              </a:rPr>
              <a:t>, </a:t>
            </a:r>
            <a:r>
              <a:rPr lang="en-US" sz="2800" b="1" dirty="0" err="1" smtClean="0">
                <a:solidFill>
                  <a:srgbClr val="008000"/>
                </a:solidFill>
                <a:latin typeface="Arial" pitchFamily="34" charset="0"/>
              </a:rPr>
              <a:t>prebiotics</a:t>
            </a:r>
            <a:endParaRPr lang="en-US" sz="2800" b="1" dirty="0" smtClean="0">
              <a:solidFill>
                <a:srgbClr val="008000"/>
              </a:solidFill>
              <a:latin typeface="Arial" pitchFamily="34" charset="0"/>
            </a:endParaRPr>
          </a:p>
          <a:p>
            <a:pPr marL="444500" indent="-444500">
              <a:lnSpc>
                <a:spcPct val="70000"/>
              </a:lnSpc>
              <a:spcBef>
                <a:spcPts val="600"/>
              </a:spcBef>
            </a:pPr>
            <a:r>
              <a:rPr lang="en-US" sz="2800" b="1" dirty="0" smtClean="0">
                <a:solidFill>
                  <a:srgbClr val="008000"/>
                </a:solidFill>
                <a:latin typeface="Arial" pitchFamily="34" charset="0"/>
              </a:rPr>
              <a:t>  3. </a:t>
            </a:r>
            <a:r>
              <a:rPr lang="en-US" sz="2800" b="1" dirty="0" err="1" smtClean="0">
                <a:solidFill>
                  <a:srgbClr val="008000"/>
                </a:solidFill>
                <a:latin typeface="Arial" pitchFamily="34" charset="0"/>
              </a:rPr>
              <a:t>Prokinetics</a:t>
            </a:r>
            <a:r>
              <a:rPr lang="en-US" sz="2800" b="1" dirty="0" smtClean="0">
                <a:solidFill>
                  <a:srgbClr val="008000"/>
                </a:solidFill>
                <a:latin typeface="Arial" pitchFamily="34" charset="0"/>
              </a:rPr>
              <a:t>: cholinergic agonists (</a:t>
            </a:r>
            <a:r>
              <a:rPr lang="en-US" sz="2800" b="1" dirty="0" err="1" smtClean="0">
                <a:solidFill>
                  <a:srgbClr val="008000"/>
                </a:solidFill>
                <a:latin typeface="Arial" pitchFamily="34" charset="0"/>
              </a:rPr>
              <a:t>betanecol</a:t>
            </a:r>
            <a:r>
              <a:rPr lang="en-US" sz="2800" b="1" dirty="0" smtClean="0">
                <a:solidFill>
                  <a:srgbClr val="008000"/>
                </a:solidFill>
                <a:latin typeface="Arial" pitchFamily="34" charset="0"/>
              </a:rPr>
              <a:t>), prostaglandin agonists (</a:t>
            </a:r>
            <a:r>
              <a:rPr lang="en-US" sz="2800" b="1" dirty="0" err="1" smtClean="0">
                <a:solidFill>
                  <a:srgbClr val="008000"/>
                </a:solidFill>
                <a:latin typeface="Arial" pitchFamily="34" charset="0"/>
              </a:rPr>
              <a:t>misoprostol</a:t>
            </a:r>
            <a:r>
              <a:rPr lang="en-US" sz="2800" b="1" dirty="0" smtClean="0">
                <a:solidFill>
                  <a:srgbClr val="008000"/>
                </a:solidFill>
                <a:latin typeface="Arial" pitchFamily="34" charset="0"/>
              </a:rPr>
              <a:t>), 5-HT4 agonists (</a:t>
            </a:r>
            <a:r>
              <a:rPr lang="en-US" sz="2800" b="1" dirty="0" err="1" smtClean="0">
                <a:solidFill>
                  <a:srgbClr val="008000"/>
                </a:solidFill>
                <a:latin typeface="Arial" pitchFamily="34" charset="0"/>
              </a:rPr>
              <a:t>tegaserod</a:t>
            </a:r>
            <a:r>
              <a:rPr lang="en-US" sz="2800" b="1" dirty="0" smtClean="0">
                <a:solidFill>
                  <a:srgbClr val="008000"/>
                </a:solidFill>
                <a:latin typeface="Arial" pitchFamily="34" charset="0"/>
              </a:rPr>
              <a:t>)</a:t>
            </a:r>
            <a:endParaRPr lang="ru-RU" sz="2800" b="1" dirty="0" smtClean="0">
              <a:solidFill>
                <a:srgbClr val="008000"/>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Classification of laxatives</a:t>
            </a:r>
            <a:endParaRPr lang="ru-RU" sz="3600" b="1" dirty="0" smtClean="0">
              <a:ln>
                <a:solidFill>
                  <a:srgbClr val="993300"/>
                </a:solidFill>
              </a:ln>
              <a:solidFill>
                <a:srgbClr val="0000CC"/>
              </a:solidFill>
              <a:latin typeface="Arial" pitchFamily="34" charset="0"/>
            </a:endParaRPr>
          </a:p>
        </p:txBody>
      </p:sp>
      <p:pic>
        <p:nvPicPr>
          <p:cNvPr id="6147" name="Picture 3"/>
          <p:cNvPicPr>
            <a:picLocks noChangeAspect="1" noChangeArrowheads="1"/>
          </p:cNvPicPr>
          <p:nvPr/>
        </p:nvPicPr>
        <p:blipFill>
          <a:blip r:embed="rId2"/>
          <a:srcRect/>
          <a:stretch>
            <a:fillRect/>
          </a:stretch>
        </p:blipFill>
        <p:spPr bwMode="auto">
          <a:xfrm>
            <a:off x="7500958" y="2285992"/>
            <a:ext cx="1428750" cy="1000132"/>
          </a:xfrm>
          <a:prstGeom prst="rect">
            <a:avLst/>
          </a:prstGeom>
          <a:noFill/>
          <a:ln w="9525">
            <a:noFill/>
            <a:miter lim="800000"/>
            <a:headEnd/>
            <a:tailEnd/>
          </a:ln>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200" b="1" dirty="0" smtClean="0">
                <a:ln>
                  <a:solidFill>
                    <a:srgbClr val="993300"/>
                  </a:solidFill>
                </a:ln>
                <a:solidFill>
                  <a:srgbClr val="0000CC"/>
                </a:solidFill>
                <a:latin typeface="Arial" pitchFamily="34" charset="0"/>
              </a:rPr>
              <a:t>Classification by mechanism of action</a:t>
            </a:r>
            <a:endParaRPr lang="ru-RU" sz="3200" b="1" dirty="0" smtClean="0">
              <a:ln>
                <a:solidFill>
                  <a:srgbClr val="993300"/>
                </a:solidFill>
              </a:ln>
              <a:solidFill>
                <a:srgbClr val="0000CC"/>
              </a:solidFill>
              <a:latin typeface="Arial" pitchFamily="34" charset="0"/>
            </a:endParaRPr>
          </a:p>
        </p:txBody>
      </p:sp>
      <p:graphicFrame>
        <p:nvGraphicFramePr>
          <p:cNvPr id="11" name="Таблица 10"/>
          <p:cNvGraphicFramePr>
            <a:graphicFrameLocks noGrp="1"/>
          </p:cNvGraphicFramePr>
          <p:nvPr/>
        </p:nvGraphicFramePr>
        <p:xfrm>
          <a:off x="214280" y="718011"/>
          <a:ext cx="8786876" cy="6145635"/>
        </p:xfrm>
        <a:graphic>
          <a:graphicData uri="http://schemas.openxmlformats.org/drawingml/2006/table">
            <a:tbl>
              <a:tblPr firstRow="1" bandRow="1">
                <a:tableStyleId>{5C22544A-7EE6-4342-B048-85BDC9FD1C3A}</a:tableStyleId>
              </a:tblPr>
              <a:tblGrid>
                <a:gridCol w="1357324"/>
                <a:gridCol w="2714644"/>
                <a:gridCol w="2000264"/>
                <a:gridCol w="2714644"/>
              </a:tblGrid>
              <a:tr h="468552">
                <a:tc>
                  <a:txBody>
                    <a:bodyPr/>
                    <a:lstStyle/>
                    <a:p>
                      <a:pPr>
                        <a:lnSpc>
                          <a:spcPct val="70000"/>
                        </a:lnSpc>
                      </a:pPr>
                      <a:r>
                        <a:rPr lang="en-US" dirty="0" smtClean="0"/>
                        <a:t>Group name</a:t>
                      </a:r>
                      <a:endParaRPr lang="ru-RU" dirty="0"/>
                    </a:p>
                  </a:txBody>
                  <a:tcPr/>
                </a:tc>
                <a:tc>
                  <a:txBody>
                    <a:bodyPr/>
                    <a:lstStyle/>
                    <a:p>
                      <a:pPr>
                        <a:lnSpc>
                          <a:spcPct val="70000"/>
                        </a:lnSpc>
                      </a:pPr>
                      <a:r>
                        <a:rPr lang="en-US" dirty="0" smtClean="0"/>
                        <a:t>Mechanism of action</a:t>
                      </a:r>
                    </a:p>
                    <a:p>
                      <a:pPr>
                        <a:lnSpc>
                          <a:spcPct val="70000"/>
                        </a:lnSpc>
                      </a:pPr>
                      <a:endParaRPr lang="ru-RU" dirty="0"/>
                    </a:p>
                  </a:txBody>
                  <a:tcPr/>
                </a:tc>
                <a:tc>
                  <a:txBody>
                    <a:bodyPr/>
                    <a:lstStyle/>
                    <a:p>
                      <a:pPr>
                        <a:lnSpc>
                          <a:spcPct val="70000"/>
                        </a:lnSpc>
                      </a:pPr>
                      <a:r>
                        <a:rPr lang="en-US" dirty="0" smtClean="0"/>
                        <a:t>Efficiency</a:t>
                      </a:r>
                      <a:endParaRPr lang="ru-RU" dirty="0"/>
                    </a:p>
                  </a:txBody>
                  <a:tcPr/>
                </a:tc>
                <a:tc>
                  <a:txBody>
                    <a:bodyPr/>
                    <a:lstStyle/>
                    <a:p>
                      <a:pPr>
                        <a:lnSpc>
                          <a:spcPct val="70000"/>
                        </a:lnSpc>
                      </a:pPr>
                      <a:r>
                        <a:rPr lang="en-US" dirty="0" smtClean="0"/>
                        <a:t>Drugs</a:t>
                      </a:r>
                      <a:endParaRPr lang="ru-RU" dirty="0"/>
                    </a:p>
                  </a:txBody>
                  <a:tcPr/>
                </a:tc>
              </a:tr>
              <a:tr h="1575355">
                <a:tc>
                  <a:txBody>
                    <a:bodyPr/>
                    <a:lstStyle/>
                    <a:p>
                      <a:pPr>
                        <a:lnSpc>
                          <a:spcPct val="70000"/>
                        </a:lnSpc>
                      </a:pPr>
                      <a:r>
                        <a:rPr lang="en-US" sz="2000" b="1" dirty="0" smtClean="0">
                          <a:solidFill>
                            <a:srgbClr val="008000"/>
                          </a:solidFill>
                        </a:rPr>
                        <a:t>1-st group - chemical laxatives (surfactants)</a:t>
                      </a:r>
                      <a:endParaRPr lang="ru-RU" sz="2000" b="1" dirty="0">
                        <a:solidFill>
                          <a:srgbClr val="008000"/>
                        </a:solidFill>
                      </a:endParaRPr>
                    </a:p>
                  </a:txBody>
                  <a:tcPr/>
                </a:tc>
                <a:tc>
                  <a:txBody>
                    <a:bodyPr/>
                    <a:lstStyle/>
                    <a:p>
                      <a:pPr>
                        <a:lnSpc>
                          <a:spcPct val="70000"/>
                        </a:lnSpc>
                      </a:pPr>
                      <a:r>
                        <a:rPr lang="en-US" sz="2000" dirty="0" smtClean="0">
                          <a:solidFill>
                            <a:srgbClr val="000066"/>
                          </a:solidFill>
                        </a:rPr>
                        <a:t>Chemical irritation of the receptor apparatus of the colon and, thus, stimulate its peristalsis.</a:t>
                      </a:r>
                      <a:endParaRPr lang="ru-RU" sz="2000" dirty="0">
                        <a:solidFill>
                          <a:srgbClr val="000066"/>
                        </a:solidFill>
                      </a:endParaRPr>
                    </a:p>
                  </a:txBody>
                  <a:tcPr/>
                </a:tc>
                <a:tc>
                  <a:txBody>
                    <a:bodyPr/>
                    <a:lstStyle/>
                    <a:p>
                      <a:pPr>
                        <a:lnSpc>
                          <a:spcPct val="70000"/>
                        </a:lnSpc>
                      </a:pPr>
                      <a:r>
                        <a:rPr lang="en-US" sz="2000" dirty="0" smtClean="0">
                          <a:solidFill>
                            <a:srgbClr val="C00000"/>
                          </a:solidFill>
                        </a:rPr>
                        <a:t>Act in a colon, cause a single defecation after 6-10 h</a:t>
                      </a:r>
                      <a:endParaRPr lang="ru-RU" sz="2000" dirty="0">
                        <a:solidFill>
                          <a:srgbClr val="C00000"/>
                        </a:solidFill>
                      </a:endParaRPr>
                    </a:p>
                  </a:txBody>
                  <a:tcPr/>
                </a:tc>
                <a:tc>
                  <a:txBody>
                    <a:bodyPr/>
                    <a:lstStyle/>
                    <a:p>
                      <a:pPr>
                        <a:lnSpc>
                          <a:spcPct val="70000"/>
                        </a:lnSpc>
                      </a:pPr>
                      <a:r>
                        <a:rPr lang="en-US" sz="2000" dirty="0" smtClean="0">
                          <a:solidFill>
                            <a:srgbClr val="9900FF"/>
                          </a:solidFill>
                        </a:rPr>
                        <a:t>Derivatives of </a:t>
                      </a:r>
                      <a:r>
                        <a:rPr lang="en-US" sz="2000" dirty="0" err="1" smtClean="0">
                          <a:solidFill>
                            <a:srgbClr val="9900FF"/>
                          </a:solidFill>
                        </a:rPr>
                        <a:t>anthraquinones</a:t>
                      </a:r>
                      <a:r>
                        <a:rPr lang="en-US" sz="2000" dirty="0" smtClean="0">
                          <a:solidFill>
                            <a:srgbClr val="9900FF"/>
                          </a:solidFill>
                        </a:rPr>
                        <a:t> (preparations of </a:t>
                      </a:r>
                      <a:r>
                        <a:rPr lang="en-US" sz="2000" dirty="0" err="1" smtClean="0">
                          <a:solidFill>
                            <a:srgbClr val="9900FF"/>
                          </a:solidFill>
                        </a:rPr>
                        <a:t>senna</a:t>
                      </a:r>
                      <a:r>
                        <a:rPr lang="en-US" sz="2000" dirty="0" smtClean="0">
                          <a:solidFill>
                            <a:srgbClr val="9900FF"/>
                          </a:solidFill>
                        </a:rPr>
                        <a:t>, buckthorn, rhubarb), </a:t>
                      </a:r>
                      <a:r>
                        <a:rPr lang="en-US" sz="2000" dirty="0" err="1" smtClean="0">
                          <a:solidFill>
                            <a:srgbClr val="9900FF"/>
                          </a:solidFill>
                        </a:rPr>
                        <a:t>diphenylmethane</a:t>
                      </a:r>
                      <a:r>
                        <a:rPr lang="en-US" sz="2000" dirty="0" smtClean="0">
                          <a:solidFill>
                            <a:srgbClr val="9900FF"/>
                          </a:solidFill>
                        </a:rPr>
                        <a:t> (</a:t>
                      </a:r>
                      <a:r>
                        <a:rPr lang="en-US" sz="2000" dirty="0" err="1" smtClean="0">
                          <a:solidFill>
                            <a:srgbClr val="9900FF"/>
                          </a:solidFill>
                        </a:rPr>
                        <a:t>bisacodyl</a:t>
                      </a:r>
                      <a:r>
                        <a:rPr lang="en-US" sz="2000" dirty="0" smtClean="0">
                          <a:solidFill>
                            <a:srgbClr val="9900FF"/>
                          </a:solidFill>
                        </a:rPr>
                        <a:t> *), castor oil.</a:t>
                      </a:r>
                      <a:endParaRPr lang="ru-RU" sz="2000" dirty="0">
                        <a:solidFill>
                          <a:srgbClr val="9900FF"/>
                        </a:solidFill>
                      </a:endParaRPr>
                    </a:p>
                  </a:txBody>
                  <a:tcPr/>
                </a:tc>
              </a:tr>
              <a:tr h="1561839">
                <a:tc>
                  <a:txBody>
                    <a:bodyPr/>
                    <a:lstStyle/>
                    <a:p>
                      <a:pPr>
                        <a:lnSpc>
                          <a:spcPct val="70000"/>
                        </a:lnSpc>
                      </a:pPr>
                      <a:r>
                        <a:rPr lang="en-US" sz="2000" b="1" dirty="0" smtClean="0">
                          <a:solidFill>
                            <a:srgbClr val="008000"/>
                          </a:solidFill>
                        </a:rPr>
                        <a:t>2-nd group - osmotic</a:t>
                      </a:r>
                      <a:endParaRPr lang="ru-RU" sz="2000" b="1" dirty="0">
                        <a:solidFill>
                          <a:srgbClr val="008000"/>
                        </a:solidFill>
                      </a:endParaRPr>
                    </a:p>
                  </a:txBody>
                  <a:tcPr/>
                </a:tc>
                <a:tc>
                  <a:txBody>
                    <a:bodyPr/>
                    <a:lstStyle/>
                    <a:p>
                      <a:pPr>
                        <a:lnSpc>
                          <a:spcPct val="70000"/>
                        </a:lnSpc>
                      </a:pPr>
                      <a:r>
                        <a:rPr lang="en-US" sz="2000" dirty="0" smtClean="0">
                          <a:solidFill>
                            <a:srgbClr val="000066"/>
                          </a:solidFill>
                        </a:rPr>
                        <a:t>Do not suck, hold a large amount of water in the lumen of the intestine, increasing the volume of its contents.</a:t>
                      </a:r>
                      <a:endParaRPr lang="ru-RU" sz="2000" dirty="0">
                        <a:solidFill>
                          <a:srgbClr val="000066"/>
                        </a:solidFill>
                      </a:endParaRPr>
                    </a:p>
                  </a:txBody>
                  <a:tcPr/>
                </a:tc>
                <a:tc>
                  <a:txBody>
                    <a:bodyPr/>
                    <a:lstStyle/>
                    <a:p>
                      <a:pPr>
                        <a:lnSpc>
                          <a:spcPct val="70000"/>
                        </a:lnSpc>
                      </a:pPr>
                      <a:r>
                        <a:rPr lang="en-US" sz="2000" dirty="0" smtClean="0">
                          <a:solidFill>
                            <a:srgbClr val="C00000"/>
                          </a:solidFill>
                        </a:rPr>
                        <a:t>Act in both the thin and large intestine and cause watery diarrhea after</a:t>
                      </a:r>
                      <a:r>
                        <a:rPr lang="en-US" sz="2000" baseline="0" dirty="0" smtClean="0">
                          <a:solidFill>
                            <a:srgbClr val="C00000"/>
                          </a:solidFill>
                        </a:rPr>
                        <a:t> </a:t>
                      </a:r>
                      <a:r>
                        <a:rPr lang="en-US" sz="2000" dirty="0" smtClean="0">
                          <a:solidFill>
                            <a:srgbClr val="C00000"/>
                          </a:solidFill>
                        </a:rPr>
                        <a:t>3-6 hours after ingestion.</a:t>
                      </a:r>
                      <a:endParaRPr lang="ru-RU" sz="2000" dirty="0">
                        <a:solidFill>
                          <a:srgbClr val="C00000"/>
                        </a:solidFill>
                      </a:endParaRPr>
                    </a:p>
                  </a:txBody>
                  <a:tcPr/>
                </a:tc>
                <a:tc>
                  <a:txBody>
                    <a:bodyPr/>
                    <a:lstStyle/>
                    <a:p>
                      <a:pPr>
                        <a:lnSpc>
                          <a:spcPct val="70000"/>
                        </a:lnSpc>
                      </a:pPr>
                      <a:r>
                        <a:rPr lang="en-US" sz="2000" dirty="0" smtClean="0">
                          <a:solidFill>
                            <a:srgbClr val="9900FF"/>
                          </a:solidFill>
                        </a:rPr>
                        <a:t>Sodium and magnesium sulfate, citrate, magnesium hydroxide, Carlsbad salt, </a:t>
                      </a:r>
                      <a:r>
                        <a:rPr lang="en-US" sz="2000" dirty="0" err="1" smtClean="0">
                          <a:solidFill>
                            <a:srgbClr val="9900FF"/>
                          </a:solidFill>
                        </a:rPr>
                        <a:t>nonadsorbed</a:t>
                      </a:r>
                      <a:r>
                        <a:rPr lang="en-US" sz="2000" dirty="0" smtClean="0">
                          <a:solidFill>
                            <a:srgbClr val="9900FF"/>
                          </a:solidFill>
                        </a:rPr>
                        <a:t> polysaccharide </a:t>
                      </a:r>
                      <a:r>
                        <a:rPr lang="en-US" sz="2000" dirty="0" err="1" smtClean="0">
                          <a:solidFill>
                            <a:srgbClr val="9900FF"/>
                          </a:solidFill>
                        </a:rPr>
                        <a:t>lactulose</a:t>
                      </a:r>
                      <a:r>
                        <a:rPr lang="en-US" sz="2000" dirty="0" smtClean="0">
                          <a:solidFill>
                            <a:srgbClr val="9900FF"/>
                          </a:solidFill>
                        </a:rPr>
                        <a:t> ** (</a:t>
                      </a:r>
                      <a:r>
                        <a:rPr lang="en-US" sz="2000" dirty="0" err="1" smtClean="0">
                          <a:solidFill>
                            <a:srgbClr val="9900FF"/>
                          </a:solidFill>
                        </a:rPr>
                        <a:t>dufalac</a:t>
                      </a:r>
                      <a:r>
                        <a:rPr lang="en-US" sz="2000" dirty="0" smtClean="0">
                          <a:solidFill>
                            <a:srgbClr val="9900FF"/>
                          </a:solidFill>
                        </a:rPr>
                        <a:t>)</a:t>
                      </a:r>
                      <a:endParaRPr lang="ru-RU" sz="2000" dirty="0">
                        <a:solidFill>
                          <a:srgbClr val="9900FF"/>
                        </a:solidFill>
                      </a:endParaRPr>
                    </a:p>
                  </a:txBody>
                  <a:tcPr/>
                </a:tc>
              </a:tr>
              <a:tr h="954656">
                <a:tc>
                  <a:txBody>
                    <a:bodyPr/>
                    <a:lstStyle/>
                    <a:p>
                      <a:pPr>
                        <a:lnSpc>
                          <a:spcPct val="70000"/>
                        </a:lnSpc>
                      </a:pPr>
                      <a:r>
                        <a:rPr lang="en-US" sz="2000" b="1" dirty="0" smtClean="0">
                          <a:solidFill>
                            <a:srgbClr val="008000"/>
                          </a:solidFill>
                        </a:rPr>
                        <a:t>3-rd group -volumetric or </a:t>
                      </a:r>
                      <a:r>
                        <a:rPr lang="en-US" sz="2000" b="1" dirty="0" err="1" smtClean="0">
                          <a:solidFill>
                            <a:srgbClr val="008000"/>
                          </a:solidFill>
                        </a:rPr>
                        <a:t>excipients</a:t>
                      </a:r>
                      <a:endParaRPr lang="ru-RU" sz="2000" b="1" dirty="0">
                        <a:solidFill>
                          <a:srgbClr val="008000"/>
                        </a:solidFill>
                      </a:endParaRPr>
                    </a:p>
                  </a:txBody>
                  <a:tcPr/>
                </a:tc>
                <a:tc>
                  <a:txBody>
                    <a:bodyPr/>
                    <a:lstStyle/>
                    <a:p>
                      <a:pPr>
                        <a:lnSpc>
                          <a:spcPct val="70000"/>
                        </a:lnSpc>
                      </a:pPr>
                      <a:r>
                        <a:rPr lang="en-US" sz="2000" dirty="0" smtClean="0">
                          <a:solidFill>
                            <a:srgbClr val="000066"/>
                          </a:solidFill>
                        </a:rPr>
                        <a:t>Increase the volume of intestinal contents.</a:t>
                      </a:r>
                      <a:endParaRPr lang="ru-RU" sz="2000" dirty="0">
                        <a:solidFill>
                          <a:srgbClr val="000066"/>
                        </a:solidFill>
                      </a:endParaRPr>
                    </a:p>
                  </a:txBody>
                  <a:tcPr/>
                </a:tc>
                <a:tc>
                  <a:txBody>
                    <a:bodyPr/>
                    <a:lstStyle/>
                    <a:p>
                      <a:pPr>
                        <a:lnSpc>
                          <a:spcPct val="70000"/>
                        </a:lnSpc>
                      </a:pPr>
                      <a:r>
                        <a:rPr lang="en-US" sz="2000" dirty="0" smtClean="0">
                          <a:solidFill>
                            <a:srgbClr val="C00000"/>
                          </a:solidFill>
                        </a:rPr>
                        <a:t>The onset of a laxative effect of 8-10 h.</a:t>
                      </a:r>
                      <a:endParaRPr lang="ru-RU" sz="2000" dirty="0">
                        <a:solidFill>
                          <a:srgbClr val="C00000"/>
                        </a:solidFill>
                      </a:endParaRPr>
                    </a:p>
                  </a:txBody>
                  <a:tcPr/>
                </a:tc>
                <a:tc>
                  <a:txBody>
                    <a:bodyPr/>
                    <a:lstStyle/>
                    <a:p>
                      <a:pPr>
                        <a:lnSpc>
                          <a:spcPct val="70000"/>
                        </a:lnSpc>
                      </a:pPr>
                      <a:r>
                        <a:rPr lang="es-ES" sz="2000" dirty="0" smtClean="0">
                          <a:solidFill>
                            <a:srgbClr val="9900FF"/>
                          </a:solidFill>
                        </a:rPr>
                        <a:t>Bran, agar-agar, methyl cellulose, sea cabbage, etc.</a:t>
                      </a:r>
                      <a:endParaRPr lang="ru-RU" sz="2000" dirty="0">
                        <a:solidFill>
                          <a:srgbClr val="9900FF"/>
                        </a:solidFill>
                      </a:endParaRPr>
                    </a:p>
                  </a:txBody>
                  <a:tcPr/>
                </a:tc>
              </a:tr>
              <a:tr h="1351592">
                <a:tc>
                  <a:txBody>
                    <a:bodyPr/>
                    <a:lstStyle/>
                    <a:p>
                      <a:pPr>
                        <a:lnSpc>
                          <a:spcPct val="70000"/>
                        </a:lnSpc>
                      </a:pPr>
                      <a:r>
                        <a:rPr lang="en-US" sz="2000" b="1" dirty="0" smtClean="0">
                          <a:solidFill>
                            <a:srgbClr val="008000"/>
                          </a:solidFill>
                        </a:rPr>
                        <a:t>4-th group - laxative oils - detergents</a:t>
                      </a:r>
                      <a:endParaRPr lang="ru-RU" sz="2000" b="1" dirty="0">
                        <a:solidFill>
                          <a:srgbClr val="008000"/>
                        </a:solidFill>
                      </a:endParaRPr>
                    </a:p>
                  </a:txBody>
                  <a:tcPr/>
                </a:tc>
                <a:tc>
                  <a:txBody>
                    <a:bodyPr/>
                    <a:lstStyle/>
                    <a:p>
                      <a:pPr>
                        <a:lnSpc>
                          <a:spcPct val="70000"/>
                        </a:lnSpc>
                      </a:pPr>
                      <a:r>
                        <a:rPr lang="en-US" sz="2000" dirty="0" smtClean="0">
                          <a:solidFill>
                            <a:srgbClr val="000066"/>
                          </a:solidFill>
                        </a:rPr>
                        <a:t>They soften hard feces and facilitate their sliding.</a:t>
                      </a:r>
                      <a:endParaRPr lang="ru-RU" sz="2000" dirty="0">
                        <a:solidFill>
                          <a:srgbClr val="000066"/>
                        </a:solidFill>
                      </a:endParaRPr>
                    </a:p>
                  </a:txBody>
                  <a:tcPr/>
                </a:tc>
                <a:tc>
                  <a:txBody>
                    <a:bodyPr/>
                    <a:lstStyle/>
                    <a:p>
                      <a:pPr>
                        <a:lnSpc>
                          <a:spcPct val="70000"/>
                        </a:lnSpc>
                      </a:pPr>
                      <a:r>
                        <a:rPr lang="en-US" sz="2000" dirty="0" smtClean="0">
                          <a:solidFill>
                            <a:srgbClr val="C00000"/>
                          </a:solidFill>
                        </a:rPr>
                        <a:t>Act in</a:t>
                      </a:r>
                      <a:r>
                        <a:rPr lang="en-US" sz="2000" baseline="0" dirty="0" smtClean="0">
                          <a:solidFill>
                            <a:srgbClr val="C00000"/>
                          </a:solidFill>
                        </a:rPr>
                        <a:t> </a:t>
                      </a:r>
                      <a:r>
                        <a:rPr lang="en-US" sz="2000" dirty="0" smtClean="0">
                          <a:solidFill>
                            <a:srgbClr val="C00000"/>
                          </a:solidFill>
                        </a:rPr>
                        <a:t> a small intestine, so the laxative effect - after 4-5 hours.</a:t>
                      </a:r>
                      <a:endParaRPr lang="ru-RU" sz="2000" dirty="0">
                        <a:solidFill>
                          <a:srgbClr val="C00000"/>
                        </a:solidFill>
                      </a:endParaRPr>
                    </a:p>
                  </a:txBody>
                  <a:tcPr/>
                </a:tc>
                <a:tc>
                  <a:txBody>
                    <a:bodyPr/>
                    <a:lstStyle/>
                    <a:p>
                      <a:pPr>
                        <a:lnSpc>
                          <a:spcPct val="70000"/>
                        </a:lnSpc>
                      </a:pPr>
                      <a:r>
                        <a:rPr lang="en-US" sz="2000" dirty="0" smtClean="0">
                          <a:solidFill>
                            <a:srgbClr val="9900FF"/>
                          </a:solidFill>
                        </a:rPr>
                        <a:t>Vaseline, almond, fennel oil, liquid paraffin.</a:t>
                      </a:r>
                      <a:endParaRPr lang="ru-RU" sz="2000" dirty="0">
                        <a:solidFill>
                          <a:srgbClr val="9900FF"/>
                        </a:solidFill>
                      </a:endParaRPr>
                    </a:p>
                  </a:txBody>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5929354" cy="5758692"/>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marL="444500" indent="-444500">
              <a:lnSpc>
                <a:spcPct val="70000"/>
              </a:lnSpc>
              <a:spcBef>
                <a:spcPts val="600"/>
              </a:spcBef>
            </a:pPr>
            <a:r>
              <a:rPr lang="en-US" sz="2800" b="1" dirty="0" smtClean="0">
                <a:solidFill>
                  <a:srgbClr val="FF0000"/>
                </a:solidFill>
                <a:latin typeface="Arial" pitchFamily="34" charset="0"/>
              </a:rPr>
              <a:t>To regulators of motor activity carry:</a:t>
            </a:r>
          </a:p>
          <a:p>
            <a:pPr marL="444500" indent="-444500">
              <a:lnSpc>
                <a:spcPct val="70000"/>
              </a:lnSpc>
              <a:spcBef>
                <a:spcPts val="600"/>
              </a:spcBef>
            </a:pPr>
            <a:r>
              <a:rPr lang="en-US" sz="2800" b="1" dirty="0" err="1" smtClean="0">
                <a:solidFill>
                  <a:srgbClr val="C00000"/>
                </a:solidFill>
                <a:latin typeface="Arial" pitchFamily="34" charset="0"/>
              </a:rPr>
              <a:t>Spasmolytics</a:t>
            </a:r>
            <a:r>
              <a:rPr lang="en-US" sz="2800" b="1" dirty="0" smtClean="0">
                <a:solidFill>
                  <a:srgbClr val="0000FF"/>
                </a:solidFill>
                <a:latin typeface="Arial" pitchFamily="34" charset="0"/>
              </a:rPr>
              <a:t> - new drugs: </a:t>
            </a:r>
            <a:r>
              <a:rPr lang="en-US" sz="2800" b="1" dirty="0" err="1" smtClean="0">
                <a:solidFill>
                  <a:srgbClr val="0000FF"/>
                </a:solidFill>
                <a:latin typeface="Arial" pitchFamily="34" charset="0"/>
              </a:rPr>
              <a:t>pinaverium</a:t>
            </a:r>
            <a:r>
              <a:rPr lang="en-US" sz="2800" b="1" dirty="0" smtClean="0">
                <a:solidFill>
                  <a:srgbClr val="0000FF"/>
                </a:solidFill>
                <a:latin typeface="Arial" pitchFamily="34" charset="0"/>
              </a:rPr>
              <a:t> bromide (</a:t>
            </a:r>
            <a:r>
              <a:rPr lang="en-US" sz="2800" b="1" dirty="0" err="1" smtClean="0">
                <a:solidFill>
                  <a:srgbClr val="0000FF"/>
                </a:solidFill>
                <a:latin typeface="Arial" pitchFamily="34" charset="0"/>
              </a:rPr>
              <a:t>dicetel</a:t>
            </a:r>
            <a:r>
              <a:rPr lang="en-US" sz="2800" b="1" dirty="0" smtClean="0">
                <a:solidFill>
                  <a:srgbClr val="0000FF"/>
                </a:solidFill>
                <a:latin typeface="Arial" pitchFamily="34" charset="0"/>
              </a:rPr>
              <a:t>) and </a:t>
            </a:r>
            <a:r>
              <a:rPr lang="en-US" sz="2800" b="1" dirty="0" err="1" smtClean="0">
                <a:solidFill>
                  <a:srgbClr val="0000FF"/>
                </a:solidFill>
                <a:latin typeface="Arial" pitchFamily="34" charset="0"/>
              </a:rPr>
              <a:t>otilonium</a:t>
            </a:r>
            <a:r>
              <a:rPr lang="en-US" sz="2800" b="1" dirty="0" smtClean="0">
                <a:solidFill>
                  <a:srgbClr val="0000FF"/>
                </a:solidFill>
                <a:latin typeface="Arial" pitchFamily="34" charset="0"/>
              </a:rPr>
              <a:t> bromide (</a:t>
            </a:r>
            <a:r>
              <a:rPr lang="en-US" sz="2800" b="1" dirty="0" err="1" smtClean="0">
                <a:solidFill>
                  <a:srgbClr val="0000FF"/>
                </a:solidFill>
                <a:latin typeface="Arial" pitchFamily="34" charset="0"/>
              </a:rPr>
              <a:t>smazmomen</a:t>
            </a:r>
            <a:r>
              <a:rPr lang="en-US" sz="2800" b="1" dirty="0" smtClean="0">
                <a:solidFill>
                  <a:srgbClr val="0000FF"/>
                </a:solidFill>
                <a:latin typeface="Arial" pitchFamily="34" charset="0"/>
              </a:rPr>
              <a:t>).</a:t>
            </a:r>
          </a:p>
          <a:p>
            <a:pPr marL="444500" indent="-444500">
              <a:lnSpc>
                <a:spcPct val="70000"/>
              </a:lnSpc>
              <a:spcBef>
                <a:spcPts val="600"/>
              </a:spcBef>
            </a:pPr>
            <a:r>
              <a:rPr lang="en-US" sz="2800" b="1" dirty="0" err="1" smtClean="0">
                <a:solidFill>
                  <a:srgbClr val="C00000"/>
                </a:solidFill>
                <a:latin typeface="Arial" pitchFamily="34" charset="0"/>
              </a:rPr>
              <a:t>Prokinetics</a:t>
            </a:r>
            <a:r>
              <a:rPr lang="en-US" sz="2800" b="1" dirty="0" smtClean="0">
                <a:solidFill>
                  <a:srgbClr val="0000FF"/>
                </a:solidFill>
                <a:latin typeface="Arial" pitchFamily="34" charset="0"/>
              </a:rPr>
              <a:t> - 5-HT4-agonists of serotonin receptors: </a:t>
            </a:r>
            <a:r>
              <a:rPr lang="en-US" sz="2800" b="1" dirty="0" err="1" smtClean="0">
                <a:solidFill>
                  <a:srgbClr val="0000FF"/>
                </a:solidFill>
                <a:latin typeface="Arial" pitchFamily="34" charset="0"/>
              </a:rPr>
              <a:t>tegaserod</a:t>
            </a:r>
            <a:r>
              <a:rPr lang="en-US" sz="2800" b="1" dirty="0" smtClean="0">
                <a:solidFill>
                  <a:srgbClr val="0000FF"/>
                </a:solidFill>
                <a:latin typeface="Arial" pitchFamily="34" charset="0"/>
              </a:rPr>
              <a:t> and </a:t>
            </a:r>
            <a:r>
              <a:rPr lang="en-US" sz="2800" b="1" dirty="0" err="1" smtClean="0">
                <a:solidFill>
                  <a:srgbClr val="0000FF"/>
                </a:solidFill>
                <a:latin typeface="Arial" pitchFamily="34" charset="0"/>
              </a:rPr>
              <a:t>cisapride</a:t>
            </a:r>
            <a:r>
              <a:rPr lang="en-US" sz="2800" b="1" dirty="0" smtClean="0">
                <a:solidFill>
                  <a:srgbClr val="0000FF"/>
                </a:solidFill>
                <a:latin typeface="Arial" pitchFamily="34" charset="0"/>
              </a:rPr>
              <a:t>.</a:t>
            </a:r>
          </a:p>
          <a:p>
            <a:pPr marL="444500" indent="-444500">
              <a:lnSpc>
                <a:spcPct val="70000"/>
              </a:lnSpc>
              <a:spcBef>
                <a:spcPts val="600"/>
              </a:spcBef>
            </a:pPr>
            <a:r>
              <a:rPr lang="en-US" sz="2800" b="1" i="1" dirty="0" smtClean="0">
                <a:solidFill>
                  <a:srgbClr val="0000FF"/>
                </a:solidFill>
                <a:latin typeface="Arial" pitchFamily="34" charset="0"/>
              </a:rPr>
              <a:t>Serotonin, </a:t>
            </a:r>
            <a:r>
              <a:rPr lang="en-US" sz="2800" b="1" dirty="0" smtClean="0">
                <a:solidFill>
                  <a:srgbClr val="0000FF"/>
                </a:solidFill>
                <a:latin typeface="Arial" pitchFamily="34" charset="0"/>
              </a:rPr>
              <a:t>released by </a:t>
            </a:r>
            <a:r>
              <a:rPr lang="en-US" sz="2800" b="1" dirty="0" err="1" smtClean="0">
                <a:solidFill>
                  <a:srgbClr val="0000FF"/>
                </a:solidFill>
                <a:latin typeface="Arial" pitchFamily="34" charset="0"/>
              </a:rPr>
              <a:t>enterochromachine</a:t>
            </a:r>
            <a:r>
              <a:rPr lang="en-US" sz="2800" b="1" dirty="0" smtClean="0">
                <a:solidFill>
                  <a:srgbClr val="0000FF"/>
                </a:solidFill>
                <a:latin typeface="Arial" pitchFamily="34" charset="0"/>
              </a:rPr>
              <a:t> cells of the intestine, stimulates </a:t>
            </a:r>
            <a:r>
              <a:rPr lang="en-US" sz="2800" b="1" dirty="0" err="1" smtClean="0">
                <a:solidFill>
                  <a:srgbClr val="0000FF"/>
                </a:solidFill>
                <a:latin typeface="Arial" pitchFamily="34" charset="0"/>
              </a:rPr>
              <a:t>vagal</a:t>
            </a:r>
            <a:r>
              <a:rPr lang="en-US" sz="2800" b="1" dirty="0" smtClean="0">
                <a:solidFill>
                  <a:srgbClr val="0000FF"/>
                </a:solidFill>
                <a:latin typeface="Arial" pitchFamily="34" charset="0"/>
              </a:rPr>
              <a:t> and </a:t>
            </a:r>
            <a:r>
              <a:rPr lang="en-US" sz="2800" b="1" dirty="0" err="1" smtClean="0">
                <a:solidFill>
                  <a:srgbClr val="0000FF"/>
                </a:solidFill>
                <a:latin typeface="Arial" pitchFamily="34" charset="0"/>
              </a:rPr>
              <a:t>enteral</a:t>
            </a:r>
            <a:r>
              <a:rPr lang="en-US" sz="2800" b="1" dirty="0" smtClean="0">
                <a:solidFill>
                  <a:srgbClr val="0000FF"/>
                </a:solidFill>
                <a:latin typeface="Arial" pitchFamily="34" charset="0"/>
              </a:rPr>
              <a:t> afferent nerve fibers, increases the release of acetylcholine, increases the contraction of smooth muscles and, thus, normalizes the passage.</a:t>
            </a:r>
            <a:endParaRPr lang="ru-RU" sz="2800" b="1" dirty="0" smtClean="0">
              <a:solidFill>
                <a:srgbClr val="0000FF"/>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Classification of laxatives</a:t>
            </a:r>
            <a:endParaRPr lang="ru-RU" sz="3600" b="1" dirty="0" smtClean="0">
              <a:ln>
                <a:solidFill>
                  <a:srgbClr val="993300"/>
                </a:solidFill>
              </a:ln>
              <a:solidFill>
                <a:srgbClr val="0000CC"/>
              </a:solidFill>
              <a:latin typeface="Arial" pitchFamily="34" charset="0"/>
            </a:endParaRPr>
          </a:p>
        </p:txBody>
      </p:sp>
      <p:pic>
        <p:nvPicPr>
          <p:cNvPr id="7173" name="Picture 5"/>
          <p:cNvPicPr>
            <a:picLocks noChangeAspect="1" noChangeArrowheads="1"/>
          </p:cNvPicPr>
          <p:nvPr/>
        </p:nvPicPr>
        <p:blipFill>
          <a:blip r:embed="rId2"/>
          <a:srcRect/>
          <a:stretch>
            <a:fillRect/>
          </a:stretch>
        </p:blipFill>
        <p:spPr bwMode="auto">
          <a:xfrm>
            <a:off x="6215074" y="714356"/>
            <a:ext cx="2714644" cy="2143130"/>
          </a:xfrm>
          <a:prstGeom prst="rect">
            <a:avLst/>
          </a:prstGeom>
          <a:noFill/>
          <a:ln w="9525">
            <a:noFill/>
            <a:miter lim="800000"/>
            <a:headEnd/>
            <a:tailEnd/>
          </a:ln>
          <a:effectLst/>
        </p:spPr>
      </p:pic>
      <p:pic>
        <p:nvPicPr>
          <p:cNvPr id="7174" name="Picture 6"/>
          <p:cNvPicPr>
            <a:picLocks noChangeAspect="1" noChangeArrowheads="1"/>
          </p:cNvPicPr>
          <p:nvPr/>
        </p:nvPicPr>
        <p:blipFill>
          <a:blip r:embed="rId3"/>
          <a:srcRect/>
          <a:stretch>
            <a:fillRect/>
          </a:stretch>
        </p:blipFill>
        <p:spPr bwMode="auto">
          <a:xfrm>
            <a:off x="6215074" y="2928934"/>
            <a:ext cx="2714644" cy="2571768"/>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1588</TotalTime>
  <Words>6419</Words>
  <PresentationFormat>Экран (4:3)</PresentationFormat>
  <Paragraphs>788</Paragraphs>
  <Slides>70</Slides>
  <Notes>28</Notes>
  <HiddenSlides>0</HiddenSlides>
  <MMClips>0</MMClips>
  <ScaleCrop>false</ScaleCrop>
  <HeadingPairs>
    <vt:vector size="4" baseType="variant">
      <vt:variant>
        <vt:lpstr>Тема</vt:lpstr>
      </vt:variant>
      <vt:variant>
        <vt:i4>1</vt:i4>
      </vt:variant>
      <vt:variant>
        <vt:lpstr>Заголовки слайдов</vt:lpstr>
      </vt:variant>
      <vt:variant>
        <vt:i4>70</vt:i4>
      </vt:variant>
    </vt:vector>
  </HeadingPairs>
  <TitlesOfParts>
    <vt:vector size="71"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Sergey</cp:lastModifiedBy>
  <cp:revision>133</cp:revision>
  <dcterms:created xsi:type="dcterms:W3CDTF">2013-05-17T10:59:26Z</dcterms:created>
  <dcterms:modified xsi:type="dcterms:W3CDTF">2026-04-18T13:52:45Z</dcterms:modified>
</cp:coreProperties>
</file>