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7"/>
  </p:notesMasterIdLst>
  <p:sldIdLst>
    <p:sldId id="258" r:id="rId2"/>
    <p:sldId id="259" r:id="rId3"/>
    <p:sldId id="263" r:id="rId4"/>
    <p:sldId id="284" r:id="rId5"/>
    <p:sldId id="285" r:id="rId6"/>
    <p:sldId id="286" r:id="rId7"/>
    <p:sldId id="264" r:id="rId8"/>
    <p:sldId id="265" r:id="rId9"/>
    <p:sldId id="278" r:id="rId10"/>
    <p:sldId id="281" r:id="rId11"/>
    <p:sldId id="283" r:id="rId12"/>
    <p:sldId id="267" r:id="rId13"/>
    <p:sldId id="268" r:id="rId14"/>
    <p:sldId id="270" r:id="rId15"/>
    <p:sldId id="271" r:id="rId16"/>
    <p:sldId id="275" r:id="rId17"/>
    <p:sldId id="276" r:id="rId18"/>
    <p:sldId id="277" r:id="rId19"/>
    <p:sldId id="287" r:id="rId20"/>
    <p:sldId id="288" r:id="rId21"/>
    <p:sldId id="289" r:id="rId22"/>
    <p:sldId id="290" r:id="rId23"/>
    <p:sldId id="291" r:id="rId24"/>
    <p:sldId id="292" r:id="rId25"/>
    <p:sldId id="293" r:id="rId26"/>
    <p:sldId id="294" r:id="rId27"/>
    <p:sldId id="298" r:id="rId28"/>
    <p:sldId id="295" r:id="rId29"/>
    <p:sldId id="296" r:id="rId30"/>
    <p:sldId id="297" r:id="rId31"/>
    <p:sldId id="299" r:id="rId32"/>
    <p:sldId id="300" r:id="rId33"/>
    <p:sldId id="261" r:id="rId34"/>
    <p:sldId id="301" r:id="rId35"/>
    <p:sldId id="302" r:id="rId36"/>
    <p:sldId id="303" r:id="rId37"/>
    <p:sldId id="304" r:id="rId38"/>
    <p:sldId id="305" r:id="rId39"/>
    <p:sldId id="306" r:id="rId40"/>
    <p:sldId id="314" r:id="rId41"/>
    <p:sldId id="320" r:id="rId42"/>
    <p:sldId id="318" r:id="rId43"/>
    <p:sldId id="321" r:id="rId44"/>
    <p:sldId id="322" r:id="rId45"/>
    <p:sldId id="323" r:id="rId46"/>
    <p:sldId id="327" r:id="rId47"/>
    <p:sldId id="325" r:id="rId48"/>
    <p:sldId id="329" r:id="rId49"/>
    <p:sldId id="328" r:id="rId50"/>
    <p:sldId id="330" r:id="rId51"/>
    <p:sldId id="326" r:id="rId52"/>
    <p:sldId id="332" r:id="rId53"/>
    <p:sldId id="333" r:id="rId54"/>
    <p:sldId id="334" r:id="rId55"/>
    <p:sldId id="331" r:id="rId56"/>
    <p:sldId id="335" r:id="rId57"/>
    <p:sldId id="336" r:id="rId58"/>
    <p:sldId id="338" r:id="rId59"/>
    <p:sldId id="339" r:id="rId60"/>
    <p:sldId id="340" r:id="rId61"/>
    <p:sldId id="341" r:id="rId62"/>
    <p:sldId id="342" r:id="rId63"/>
    <p:sldId id="343" r:id="rId64"/>
    <p:sldId id="344" r:id="rId65"/>
    <p:sldId id="346" r:id="rId66"/>
    <p:sldId id="347" r:id="rId67"/>
    <p:sldId id="348" r:id="rId68"/>
    <p:sldId id="349" r:id="rId69"/>
    <p:sldId id="350" r:id="rId70"/>
    <p:sldId id="351" r:id="rId71"/>
    <p:sldId id="352" r:id="rId72"/>
    <p:sldId id="353" r:id="rId73"/>
    <p:sldId id="354" r:id="rId74"/>
    <p:sldId id="355" r:id="rId75"/>
    <p:sldId id="356" r:id="rId7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089A"/>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7" d="100"/>
          <a:sy n="77" d="100"/>
        </p:scale>
        <p:origin x="-1278"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image" Target="../media/image1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234B91-91AD-4C35-B2EB-6736A1B1CE53}" type="datetimeFigureOut">
              <a:rPr lang="ru-RU" smtClean="0"/>
              <a:pPr/>
              <a:t>18.04.2026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E4E4A7-F171-4441-B975-7D913ED3C14B}"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1ED015-E44D-4EAB-A5A9-969A9C871AE4}" type="slidenum">
              <a:rPr lang="ru-RU"/>
              <a:pPr/>
              <a:t>5</a:t>
            </a:fld>
            <a:endParaRPr lang="ru-RU"/>
          </a:p>
        </p:txBody>
      </p:sp>
      <p:sp>
        <p:nvSpPr>
          <p:cNvPr id="786434" name="Rectangle 2"/>
          <p:cNvSpPr>
            <a:spLocks noGrp="1" noRot="1" noChangeAspect="1" noChangeArrowheads="1" noTextEdit="1"/>
          </p:cNvSpPr>
          <p:nvPr>
            <p:ph type="sldImg"/>
          </p:nvPr>
        </p:nvSpPr>
        <p:spPr>
          <a:ln/>
        </p:spPr>
      </p:sp>
      <p:sp>
        <p:nvSpPr>
          <p:cNvPr id="786435" name="Rectangle 3"/>
          <p:cNvSpPr>
            <a:spLocks noGrp="1" noChangeArrowheads="1"/>
          </p:cNvSpPr>
          <p:nvPr>
            <p:ph type="body" idx="1"/>
          </p:nvPr>
        </p:nvSpPr>
        <p:spPr>
          <a:xfrm>
            <a:off x="685800" y="4343400"/>
            <a:ext cx="5486400" cy="4114800"/>
          </a:xfrm>
        </p:spPr>
        <p:txBody>
          <a:bodyPr/>
          <a:lstStyle/>
          <a:p>
            <a:pPr marL="400050" lvl="1" indent="-171450"/>
            <a:r>
              <a:rPr lang="ru-RU"/>
              <a:t>В наших силах сделать больше, существует больше способов решения проблемы, больше способов борьбы.</a:t>
            </a:r>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E0290F-CD16-4419-A03F-CCAB8E2C3838}" type="slidenum">
              <a:rPr lang="ru-RU"/>
              <a:pPr/>
              <a:t>6</a:t>
            </a:fld>
            <a:endParaRPr lang="ru-RU"/>
          </a:p>
        </p:txBody>
      </p:sp>
      <p:sp>
        <p:nvSpPr>
          <p:cNvPr id="862210" name="Rectangle 2"/>
          <p:cNvSpPr>
            <a:spLocks noGrp="1" noRot="1" noChangeAspect="1" noChangeArrowheads="1" noTextEdit="1"/>
          </p:cNvSpPr>
          <p:nvPr>
            <p:ph type="sldImg"/>
          </p:nvPr>
        </p:nvSpPr>
        <p:spPr>
          <a:ln/>
        </p:spPr>
      </p:sp>
      <p:sp>
        <p:nvSpPr>
          <p:cNvPr id="862211" name="Rectangle 3"/>
          <p:cNvSpPr>
            <a:spLocks noGrp="1" noChangeArrowheads="1"/>
          </p:cNvSpPr>
          <p:nvPr>
            <p:ph type="body" idx="1"/>
          </p:nvPr>
        </p:nvSpPr>
        <p:spPr>
          <a:xfrm>
            <a:off x="685800" y="4343400"/>
            <a:ext cx="5486400" cy="4114800"/>
          </a:xfrm>
        </p:spPr>
        <p:txBody>
          <a:bodyPr/>
          <a:lstStyle/>
          <a:p>
            <a:pPr marL="400050" lvl="1" indent="-171450"/>
            <a:r>
              <a:rPr lang="ru-RU" dirty="0"/>
              <a:t>В наших силах сделать больше, существует больше способов решения проблемы, больше способов борьбы.</a:t>
            </a:r>
            <a:endParaRPr lang="de-DE"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09DC8A-2597-4CE9-A04C-8BDD090CF6C3}" type="slidenum">
              <a:rPr lang="ru-RU"/>
              <a:pPr/>
              <a:t>7</a:t>
            </a:fld>
            <a:endParaRPr lang="ru-RU"/>
          </a:p>
        </p:txBody>
      </p:sp>
      <p:sp>
        <p:nvSpPr>
          <p:cNvPr id="726018" name="Rectangle 2"/>
          <p:cNvSpPr>
            <a:spLocks noGrp="1" noRot="1" noChangeAspect="1" noChangeArrowheads="1" noTextEdit="1"/>
          </p:cNvSpPr>
          <p:nvPr>
            <p:ph type="sldImg"/>
          </p:nvPr>
        </p:nvSpPr>
        <p:spPr>
          <a:ln/>
        </p:spPr>
      </p:sp>
      <p:sp>
        <p:nvSpPr>
          <p:cNvPr id="726019" name="Rectangle 3"/>
          <p:cNvSpPr>
            <a:spLocks noGrp="1" noChangeArrowheads="1"/>
          </p:cNvSpPr>
          <p:nvPr>
            <p:ph type="body" idx="1"/>
          </p:nvPr>
        </p:nvSpPr>
        <p:spPr/>
        <p:txBody>
          <a:bodyPr/>
          <a:lstStyle/>
          <a:p>
            <a:r>
              <a:rPr lang="ru-RU"/>
              <a:t>Данные Европейского Респираторного Общества </a:t>
            </a:r>
            <a:r>
              <a:rPr lang="en-US"/>
              <a:t>(European Respiratory Society)</a:t>
            </a:r>
            <a:r>
              <a:rPr lang="ru-RU"/>
              <a:t> и Европейского Фонда Легких</a:t>
            </a:r>
            <a:r>
              <a:rPr lang="en-US"/>
              <a:t> (European Lung Foundation)</a:t>
            </a:r>
            <a:r>
              <a:rPr lang="ru-RU"/>
              <a:t>. </a:t>
            </a:r>
            <a:r>
              <a:rPr lang="en-GB"/>
              <a:t>European Lung White Book (2003)</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D48286-9B7F-44E5-94C5-90A854EED2A8}" type="slidenum">
              <a:rPr lang="ru-RU"/>
              <a:pPr/>
              <a:t>8</a:t>
            </a:fld>
            <a:endParaRPr lang="ru-RU"/>
          </a:p>
        </p:txBody>
      </p:sp>
      <p:sp>
        <p:nvSpPr>
          <p:cNvPr id="730114" name="Rectangle 2"/>
          <p:cNvSpPr>
            <a:spLocks noGrp="1" noRot="1" noChangeAspect="1" noChangeArrowheads="1" noTextEdit="1"/>
          </p:cNvSpPr>
          <p:nvPr>
            <p:ph type="sldImg"/>
          </p:nvPr>
        </p:nvSpPr>
        <p:spPr>
          <a:ln/>
        </p:spPr>
      </p:sp>
      <p:sp>
        <p:nvSpPr>
          <p:cNvPr id="730115" name="Rectangle 3"/>
          <p:cNvSpPr>
            <a:spLocks noGrp="1" noChangeArrowheads="1"/>
          </p:cNvSpPr>
          <p:nvPr>
            <p:ph type="body" idx="1"/>
          </p:nvPr>
        </p:nvSpPr>
        <p:spPr/>
        <p:txBody>
          <a:bodyPr/>
          <a:lstStyle/>
          <a:p>
            <a:pPr marL="190500" indent="-190500">
              <a:buFontTx/>
              <a:buNone/>
            </a:pPr>
            <a:endParaRPr lang="en-GB" sz="9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EA1FEA-BB48-4233-8077-C260E182D0DF}" type="slidenum">
              <a:rPr lang="ru-RU"/>
              <a:pPr/>
              <a:t>11</a:t>
            </a:fld>
            <a:endParaRPr lang="ru-RU"/>
          </a:p>
        </p:txBody>
      </p:sp>
      <p:sp>
        <p:nvSpPr>
          <p:cNvPr id="741378" name="Rectangle 2"/>
          <p:cNvSpPr>
            <a:spLocks noGrp="1" noRot="1" noChangeAspect="1" noChangeArrowheads="1" noTextEdit="1"/>
          </p:cNvSpPr>
          <p:nvPr>
            <p:ph type="sldImg"/>
          </p:nvPr>
        </p:nvSpPr>
        <p:spPr>
          <a:xfrm>
            <a:off x="1144588" y="685800"/>
            <a:ext cx="4572000" cy="3429000"/>
          </a:xfrm>
          <a:ln/>
        </p:spPr>
      </p:sp>
      <p:sp>
        <p:nvSpPr>
          <p:cNvPr id="741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9BEF18-C5A0-483A-AFDD-8570BD542F81}" type="slidenum">
              <a:rPr lang="ru-RU"/>
              <a:pPr/>
              <a:t>22</a:t>
            </a:fld>
            <a:endParaRPr lang="ru-RU"/>
          </a:p>
        </p:txBody>
      </p:sp>
      <p:sp>
        <p:nvSpPr>
          <p:cNvPr id="788482" name="Rectangle 2"/>
          <p:cNvSpPr>
            <a:spLocks noGrp="1" noRot="1" noChangeAspect="1" noChangeArrowheads="1" noTextEdit="1"/>
          </p:cNvSpPr>
          <p:nvPr>
            <p:ph type="sldImg"/>
          </p:nvPr>
        </p:nvSpPr>
        <p:spPr>
          <a:xfrm>
            <a:off x="1144588" y="685800"/>
            <a:ext cx="4572000" cy="3429000"/>
          </a:xfrm>
          <a:ln/>
        </p:spPr>
      </p:sp>
      <p:sp>
        <p:nvSpPr>
          <p:cNvPr id="788483" name="Rectangle 3"/>
          <p:cNvSpPr>
            <a:spLocks noGrp="1" noChangeArrowheads="1"/>
          </p:cNvSpPr>
          <p:nvPr>
            <p:ph type="body" idx="1"/>
          </p:nvPr>
        </p:nvSpPr>
        <p:spPr>
          <a:xfrm>
            <a:off x="685800" y="4343400"/>
            <a:ext cx="5486400" cy="4114800"/>
          </a:xfrm>
        </p:spPr>
        <p:txBody>
          <a:bodyPr/>
          <a:lstStyle/>
          <a:p>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83336D-BE7C-4EC0-98C4-C4F6ABD8A4B6}" type="slidenum">
              <a:rPr lang="ru-RU"/>
              <a:pPr/>
              <a:t>23</a:t>
            </a:fld>
            <a:endParaRPr lang="ru-RU"/>
          </a:p>
        </p:txBody>
      </p:sp>
      <p:sp>
        <p:nvSpPr>
          <p:cNvPr id="737282" name="Rectangle 2"/>
          <p:cNvSpPr>
            <a:spLocks noGrp="1" noRot="1" noChangeAspect="1" noChangeArrowheads="1" noTextEdit="1"/>
          </p:cNvSpPr>
          <p:nvPr>
            <p:ph type="sldImg"/>
          </p:nvPr>
        </p:nvSpPr>
        <p:spPr>
          <a:xfrm>
            <a:off x="1150938" y="703263"/>
            <a:ext cx="4591050" cy="3443287"/>
          </a:xfrm>
          <a:ln/>
        </p:spPr>
      </p:sp>
      <p:sp>
        <p:nvSpPr>
          <p:cNvPr id="737283" name="Rectangle 3"/>
          <p:cNvSpPr>
            <a:spLocks noGrp="1" noChangeArrowheads="1"/>
          </p:cNvSpPr>
          <p:nvPr>
            <p:ph type="body" idx="1"/>
          </p:nvPr>
        </p:nvSpPr>
        <p:spPr>
          <a:xfrm>
            <a:off x="928688" y="4357688"/>
            <a:ext cx="5035550" cy="4076700"/>
          </a:xfrm>
        </p:spPr>
        <p:txBody>
          <a:bodyPr/>
          <a:lstStyle/>
          <a:p>
            <a:r>
              <a:rPr lang="ru-RU"/>
              <a:t>ХОБЛ - з</a:t>
            </a:r>
            <a:r>
              <a:rPr lang="en-GB"/>
              <a:t>аболевание, характеризуемое </a:t>
            </a:r>
            <a:r>
              <a:rPr lang="ru-RU"/>
              <a:t>ограничением скорости воздушного потока, которое обратимо не полностью. Ограничение скорости</a:t>
            </a:r>
            <a:r>
              <a:rPr lang="en-GB"/>
              <a:t> воздушного потока</a:t>
            </a:r>
            <a:r>
              <a:rPr lang="ru-RU"/>
              <a:t>  при ХОБЛ, в отличие от БА, является</a:t>
            </a:r>
            <a:r>
              <a:rPr lang="en-GB"/>
              <a:t> прогрессирующи</a:t>
            </a:r>
            <a:r>
              <a:rPr lang="ru-RU"/>
              <a:t>м и связано с </a:t>
            </a:r>
            <a:r>
              <a:rPr lang="ru-RU">
                <a:solidFill>
                  <a:schemeClr val="folHlink"/>
                </a:solidFill>
              </a:rPr>
              <a:t>патологическим воспалительным ответом</a:t>
            </a:r>
            <a:r>
              <a:rPr lang="ru-RU"/>
              <a:t> легких на действие ингалируемых патогенных частиц или газов.</a:t>
            </a:r>
          </a:p>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AA3157-4AF4-4C34-877F-A9CE40B0C36D}" type="slidenum">
              <a:rPr lang="ru-RU"/>
              <a:pPr/>
              <a:t>27</a:t>
            </a:fld>
            <a:endParaRPr lang="ru-RU"/>
          </a:p>
        </p:txBody>
      </p:sp>
      <p:sp>
        <p:nvSpPr>
          <p:cNvPr id="790530" name="Rectangle 2"/>
          <p:cNvSpPr>
            <a:spLocks noGrp="1" noRot="1" noChangeAspect="1" noChangeArrowheads="1" noTextEdit="1"/>
          </p:cNvSpPr>
          <p:nvPr>
            <p:ph type="sldImg"/>
          </p:nvPr>
        </p:nvSpPr>
        <p:spPr>
          <a:xfrm>
            <a:off x="1144588" y="685800"/>
            <a:ext cx="4572000" cy="3429000"/>
          </a:xfrm>
          <a:ln/>
        </p:spPr>
      </p:sp>
      <p:sp>
        <p:nvSpPr>
          <p:cNvPr id="790531" name="Rectangle 3"/>
          <p:cNvSpPr>
            <a:spLocks noGrp="1" noChangeArrowheads="1"/>
          </p:cNvSpPr>
          <p:nvPr>
            <p:ph type="body" idx="1"/>
          </p:nvPr>
        </p:nvSpPr>
        <p:spPr/>
        <p:txBody>
          <a:bodyPr/>
          <a:lstStyle/>
          <a:p>
            <a:r>
              <a:rPr lang="en-US" altLang="ja-JP" sz="1600"/>
              <a:t>A diagnosis of COPD should be considered in any patient who has cough, sputum production, or dyspnea and/or a history of exposure to risk factors.  The diagnosis is confirmed by spirometry.  </a:t>
            </a:r>
          </a:p>
          <a:p>
            <a:r>
              <a:rPr lang="en-US" altLang="ja-JP" sz="1600"/>
              <a:t>To help identify individuals earlier in the course of disease, spirometry should be performed for patients who have chronic cough and sputum production even if they do not have dyspnea.  </a:t>
            </a:r>
          </a:p>
          <a:p>
            <a:r>
              <a:rPr lang="en-US" altLang="ja-JP" sz="1600"/>
              <a:t>Spirometry is the best way to diagnose COPD and to monitor its progression and health care workers to care for COPD patients should have assess to spirometry.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C9E4E4A7-F171-4441-B975-7D913ED3C14B}" type="slidenum">
              <a:rPr lang="ru-RU" smtClean="0"/>
              <a:pPr/>
              <a:t>33</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D5F094-1F0B-4964-809D-59DB9EC1A424}" type="slidenum">
              <a:rPr lang="ru-RU"/>
              <a:pPr/>
              <a:t>35</a:t>
            </a:fld>
            <a:endParaRPr lang="ru-RU"/>
          </a:p>
        </p:txBody>
      </p:sp>
      <p:sp>
        <p:nvSpPr>
          <p:cNvPr id="745474" name="Rectangle 2"/>
          <p:cNvSpPr>
            <a:spLocks noGrp="1" noRot="1" noChangeAspect="1" noChangeArrowheads="1" noTextEdit="1"/>
          </p:cNvSpPr>
          <p:nvPr>
            <p:ph type="sldImg"/>
          </p:nvPr>
        </p:nvSpPr>
        <p:spPr>
          <a:ln/>
        </p:spPr>
      </p:sp>
      <p:sp>
        <p:nvSpPr>
          <p:cNvPr id="74547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16" name="Номер слайда 15"/>
          <p:cNvSpPr>
            <a:spLocks noGrp="1"/>
          </p:cNvSpPr>
          <p:nvPr>
            <p:ph type="sldNum" sz="quarter" idx="11"/>
          </p:nvPr>
        </p:nvSpPr>
        <p:spPr/>
        <p:txBody>
          <a:bodyPr/>
          <a:lstStyle/>
          <a:p>
            <a:fld id="{725C68B6-61C2-468F-89AB-4B9F7531AA68}" type="slidenum">
              <a:rPr lang="ru-RU" smtClean="0"/>
              <a:pPr/>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5B106E36-FD25-4E2D-B0AA-010F637433A0}" type="datetimeFigureOut">
              <a:rPr lang="ru-RU" smtClean="0"/>
              <a:pPr/>
              <a:t>18.04.2026</a:t>
            </a:fld>
            <a:endParaRPr lang="ru-RU"/>
          </a:p>
        </p:txBody>
      </p:sp>
      <p:sp>
        <p:nvSpPr>
          <p:cNvPr id="15" name="Номер слайда 14"/>
          <p:cNvSpPr>
            <a:spLocks noGrp="1"/>
          </p:cNvSpPr>
          <p:nvPr>
            <p:ph type="sldNum" sz="quarter" idx="15"/>
          </p:nvPr>
        </p:nvSpPr>
        <p:spPr/>
        <p:txBody>
          <a:bodyPr/>
          <a:lstStyle>
            <a:lvl1pPr algn="ctr">
              <a:defRPr/>
            </a:lvl1pPr>
          </a:lstStyle>
          <a:p>
            <a:fld id="{725C68B6-61C2-468F-89AB-4B9F7531AA68}" type="slidenum">
              <a:rPr lang="ru-RU" smtClean="0"/>
              <a:pPr/>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5B106E36-FD25-4E2D-B0AA-010F637433A0}" type="datetimeFigureOut">
              <a:rPr lang="ru-RU" smtClean="0"/>
              <a:pPr/>
              <a:t>18.04.2026</a:t>
            </a:fld>
            <a:endParaRPr lang="ru-RU"/>
          </a:p>
        </p:txBody>
      </p:sp>
      <p:sp>
        <p:nvSpPr>
          <p:cNvPr id="9" name="Номер слайда 8"/>
          <p:cNvSpPr>
            <a:spLocks noGrp="1"/>
          </p:cNvSpPr>
          <p:nvPr>
            <p:ph type="sldNum" sz="quarter" idx="15"/>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9" name="Номер слайда 8"/>
          <p:cNvSpPr>
            <a:spLocks noGrp="1"/>
          </p:cNvSpPr>
          <p:nvPr>
            <p:ph type="sldNum" sz="quarter" idx="11"/>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609600"/>
            <a:ext cx="77724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85800" y="19812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812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685800" y="6248400"/>
            <a:ext cx="1905000" cy="457200"/>
          </a:xfrm>
        </p:spPr>
        <p:txBody>
          <a:bodyPr/>
          <a:lstStyle>
            <a:lvl1pPr>
              <a:defRPr/>
            </a:lvl1pPr>
          </a:lstStyle>
          <a:p>
            <a:endParaRPr lang="ru-RU"/>
          </a:p>
        </p:txBody>
      </p:sp>
      <p:sp>
        <p:nvSpPr>
          <p:cNvPr id="6" name="Нижний колонтитул 5"/>
          <p:cNvSpPr>
            <a:spLocks noGrp="1"/>
          </p:cNvSpPr>
          <p:nvPr>
            <p:ph type="ftr" sz="quarter" idx="11"/>
          </p:nvPr>
        </p:nvSpPr>
        <p:spPr>
          <a:xfrm>
            <a:off x="3124200" y="6248400"/>
            <a:ext cx="2895600" cy="457200"/>
          </a:xfrm>
        </p:spPr>
        <p:txBody>
          <a:bodyPr/>
          <a:lstStyle>
            <a:lvl1pPr>
              <a:defRPr/>
            </a:lvl1pPr>
          </a:lstStyle>
          <a:p>
            <a:endParaRPr lang="ru-RU"/>
          </a:p>
        </p:txBody>
      </p:sp>
      <p:sp>
        <p:nvSpPr>
          <p:cNvPr id="7" name="Номер слайда 6"/>
          <p:cNvSpPr>
            <a:spLocks noGrp="1"/>
          </p:cNvSpPr>
          <p:nvPr>
            <p:ph type="sldNum" sz="quarter" idx="12"/>
          </p:nvPr>
        </p:nvSpPr>
        <p:spPr>
          <a:xfrm>
            <a:off x="6553200" y="6248400"/>
            <a:ext cx="1905000" cy="457200"/>
          </a:xfrm>
        </p:spPr>
        <p:txBody>
          <a:bodyPr/>
          <a:lstStyle>
            <a:lvl1pPr>
              <a:defRPr/>
            </a:lvl1pPr>
          </a:lstStyle>
          <a:p>
            <a:fld id="{5BE62834-105E-4B5F-8331-16C3CBFF13D5}"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B106E36-FD25-4E2D-B0AA-010F637433A0}" type="datetimeFigureOut">
              <a:rPr lang="ru-RU" smtClean="0"/>
              <a:pPr/>
              <a:t>18.04.2026</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25C68B6-61C2-468F-89AB-4B9F7531AA68}" type="slidenum">
              <a:rPr lang="ru-RU" smtClean="0"/>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http://images.google.com/imgres?imgurl=http://scholar.oit.unc.edu/roml/homepage.nsf/0/148425f446b4b2ad0525651c0053d86d/$FILE/French%20Flag.jpg&amp;imgrefurl=http://scholar.oit.unc.edu/roml/homepage.nsf/0/148425f446b4b2ad0525651c0053d86d?OpenDocument&amp;h=187&amp;w=288&amp;sz=5&amp;tbnid=n2L3bg3FWjEJ:&amp;tbnh=71&amp;tbnw=109&amp;start=3&amp;prev=/images?q=French+flag&amp;hl=EN&amp;lr=&amp;ie=UTF-8" TargetMode="External"/><Relationship Id="rId7" Type="http://schemas.openxmlformats.org/officeDocument/2006/relationships/hyperlink" Target="http://images.google.com/imgres?imgurl=http://www.aeroflight.co.uk/waf/spain/spain.gif&amp;imgrefurl=http://www.aeroflight.co.uk/waf/spain/spanaf1.htm&amp;h=200&amp;w=300&amp;sz=1&amp;tbnid=JFN4zTwOFCAJ:&amp;tbnh=74&amp;tbnw=111&amp;start=2&amp;prev=/images?q=Spanish+flag&amp;hl=EN&amp;lr=&amp;ie=UTF-8" TargetMode="External"/><Relationship Id="rId12"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hyperlink" Target="http://images.google.com/imgres?imgurl=http://www.aeroflight.co.uk/waf/germy/germany.gif&amp;imgrefurl=http://www.aeroflight.co.uk/waf/germy/germaf1.htm&amp;h=200&amp;w=300&amp;sz=1&amp;tbnid=eopl8ax2EDcJ:&amp;tbnh=74&amp;tbnw=111&amp;start=4&amp;prev=/images?q=german+flag&amp;hl=EN&amp;lr=&amp;ie=UTF-8&amp;sa=G" TargetMode="External"/><Relationship Id="rId5" Type="http://schemas.openxmlformats.org/officeDocument/2006/relationships/hyperlink" Target="http://www.millstreetdesign.com/stock_products/flags/british%20flag.jpg" TargetMode="External"/><Relationship Id="rId10" Type="http://schemas.openxmlformats.org/officeDocument/2006/relationships/image" Target="../media/image9.jpeg"/><Relationship Id="rId4" Type="http://schemas.openxmlformats.org/officeDocument/2006/relationships/image" Target="../media/image6.jpeg"/><Relationship Id="rId9" Type="http://schemas.openxmlformats.org/officeDocument/2006/relationships/hyperlink" Target="http://images.google.com/imgres?imgurl=http://scholar.oit.unc.edu/roml/homepage.nsf/0/bfdaa747d518f6ba0525651c00578274/$FILE/Italian%20Flag.jpg&amp;imgrefurl=http://scholar.oit.unc.edu/roml/homepage.nsf/0/bfdaa747d518f6ba0525651c00578274?OpenDocument&amp;h=197&amp;w=286&amp;sz=6&amp;tbnid=jCD2w7GRRVoJ:&amp;tbnh=75&amp;tbnw=108&amp;start=4&amp;prev=/images?q=Italian+flag&amp;hl=EN&amp;lr=&amp;ie=UTF-8&amp;sa=G"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21.jpe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image" Target="../media/image20.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WordArt 4"/>
          <p:cNvSpPr>
            <a:spLocks noChangeArrowheads="1" noChangeShapeType="1" noTextEdit="1"/>
          </p:cNvSpPr>
          <p:nvPr/>
        </p:nvSpPr>
        <p:spPr bwMode="auto">
          <a:xfrm>
            <a:off x="0" y="428625"/>
            <a:ext cx="9358346" cy="5929333"/>
          </a:xfrm>
          <a:prstGeom prst="rect">
            <a:avLst/>
          </a:prstGeom>
          <a:solidFill>
            <a:schemeClr val="bg2">
              <a:lumMod val="20000"/>
              <a:lumOff val="80000"/>
            </a:schemeClr>
          </a:solidFill>
          <a:scene3d>
            <a:camera prst="isometricOffAxis1Right"/>
            <a:lightRig rig="threePt" dir="t"/>
          </a:scene3d>
          <a:sp3d>
            <a:bevelT/>
          </a:sp3d>
        </p:spPr>
        <p:txBody>
          <a:bodyPr wrap="none" fromWordArt="1">
            <a:prstTxWarp prst="textPlain">
              <a:avLst>
                <a:gd name="adj" fmla="val 49861"/>
              </a:avLst>
            </a:prstTxWarp>
          </a:bodyPr>
          <a:lstStyle/>
          <a:p>
            <a:pPr algn="ctr"/>
            <a:r>
              <a:rPr lang="en-US" sz="3600" b="1" kern="10" spc="300" dirty="0" smtClean="0">
                <a:ln w="19050">
                  <a:solidFill>
                    <a:schemeClr val="bg2">
                      <a:lumMod val="60000"/>
                      <a:lumOff val="40000"/>
                    </a:schemeClr>
                  </a:solidFill>
                  <a:round/>
                  <a:headEnd/>
                  <a:tailEnd/>
                </a:ln>
                <a:solidFill>
                  <a:srgbClr val="0000FF"/>
                </a:solidFill>
                <a:effectLst>
                  <a:outerShdw dist="35921" dir="2700000" algn="ctr" rotWithShape="0">
                    <a:srgbClr val="990000"/>
                  </a:outerShdw>
                </a:effectLst>
                <a:latin typeface="Arial Unicode MS" pitchFamily="34" charset="-128"/>
                <a:ea typeface="Arial Unicode MS" pitchFamily="34" charset="-128"/>
                <a:cs typeface="Arial Unicode MS" pitchFamily="34" charset="-128"/>
              </a:rPr>
              <a:t>Principles of clinical-pharmaceutical approach </a:t>
            </a:r>
          </a:p>
          <a:p>
            <a:pPr algn="ctr"/>
            <a:r>
              <a:rPr lang="en-US" sz="3600" b="1" kern="10" spc="300" dirty="0" smtClean="0">
                <a:ln w="19050">
                  <a:solidFill>
                    <a:schemeClr val="bg2">
                      <a:lumMod val="60000"/>
                      <a:lumOff val="40000"/>
                    </a:schemeClr>
                  </a:solidFill>
                  <a:round/>
                  <a:headEnd/>
                  <a:tailEnd/>
                </a:ln>
                <a:solidFill>
                  <a:srgbClr val="0000FF"/>
                </a:solidFill>
                <a:effectLst>
                  <a:outerShdw dist="35921" dir="2700000" algn="ctr" rotWithShape="0">
                    <a:srgbClr val="990000"/>
                  </a:outerShdw>
                </a:effectLst>
                <a:latin typeface="Arial Unicode MS" pitchFamily="34" charset="-128"/>
                <a:ea typeface="Arial Unicode MS" pitchFamily="34" charset="-128"/>
                <a:cs typeface="Arial Unicode MS" pitchFamily="34" charset="-128"/>
              </a:rPr>
              <a:t>to the selection of drugs for the treatment</a:t>
            </a:r>
          </a:p>
          <a:p>
            <a:pPr algn="ctr"/>
            <a:r>
              <a:rPr lang="en-US" sz="3600" b="1" kern="10" spc="300" dirty="0" smtClean="0">
                <a:ln w="19050">
                  <a:solidFill>
                    <a:schemeClr val="bg2">
                      <a:lumMod val="60000"/>
                      <a:lumOff val="40000"/>
                    </a:schemeClr>
                  </a:solidFill>
                  <a:round/>
                  <a:headEnd/>
                  <a:tailEnd/>
                </a:ln>
                <a:solidFill>
                  <a:srgbClr val="0000FF"/>
                </a:solidFill>
                <a:effectLst>
                  <a:outerShdw dist="35921" dir="2700000" algn="ctr" rotWithShape="0">
                    <a:srgbClr val="990000"/>
                  </a:outerShdw>
                </a:effectLst>
                <a:latin typeface="Arial Unicode MS" pitchFamily="34" charset="-128"/>
                <a:ea typeface="Arial Unicode MS" pitchFamily="34" charset="-128"/>
                <a:cs typeface="Arial Unicode MS" pitchFamily="34" charset="-128"/>
              </a:rPr>
              <a:t> of bronchial asthma and chronic   </a:t>
            </a:r>
          </a:p>
          <a:p>
            <a:pPr algn="ctr"/>
            <a:r>
              <a:rPr lang="en-US" sz="3600" b="1" kern="10" spc="300" dirty="0" smtClean="0">
                <a:ln w="19050">
                  <a:solidFill>
                    <a:schemeClr val="bg2">
                      <a:lumMod val="60000"/>
                      <a:lumOff val="40000"/>
                    </a:schemeClr>
                  </a:solidFill>
                  <a:round/>
                  <a:headEnd/>
                  <a:tailEnd/>
                </a:ln>
                <a:solidFill>
                  <a:srgbClr val="0000FF"/>
                </a:solidFill>
                <a:effectLst>
                  <a:outerShdw dist="35921" dir="2700000" algn="ctr" rotWithShape="0">
                    <a:srgbClr val="990000"/>
                  </a:outerShdw>
                </a:effectLst>
                <a:latin typeface="Arial Unicode MS" pitchFamily="34" charset="-128"/>
                <a:ea typeface="Arial Unicode MS" pitchFamily="34" charset="-128"/>
                <a:cs typeface="Arial Unicode MS" pitchFamily="34" charset="-128"/>
              </a:rPr>
              <a:t> obstructive pulmonary disease </a:t>
            </a:r>
            <a:endParaRPr lang="ru-RU" sz="3600" b="1" kern="10" spc="300" dirty="0" smtClean="0">
              <a:ln w="19050">
                <a:solidFill>
                  <a:schemeClr val="bg2">
                    <a:lumMod val="60000"/>
                    <a:lumOff val="40000"/>
                  </a:schemeClr>
                </a:solidFill>
                <a:round/>
                <a:headEnd/>
                <a:tailEnd/>
              </a:ln>
              <a:solidFill>
                <a:srgbClr val="0000FF"/>
              </a:solidFill>
              <a:effectLst>
                <a:outerShdw dist="35921" dir="2700000" algn="ctr" rotWithShape="0">
                  <a:srgbClr val="990000"/>
                </a:outerShdw>
              </a:effectLst>
              <a:latin typeface="Arial Unicode MS" pitchFamily="34" charset="-128"/>
              <a:ea typeface="Arial Unicode MS" pitchFamily="34" charset="-128"/>
              <a:cs typeface="Arial Unicode MS" pitchFamily="34" charset="-128"/>
            </a:endParaRPr>
          </a:p>
        </p:txBody>
      </p:sp>
      <p:sp>
        <p:nvSpPr>
          <p:cNvPr id="4" name="AutoShape 6"/>
          <p:cNvSpPr>
            <a:spLocks noChangeArrowheads="1"/>
          </p:cNvSpPr>
          <p:nvPr/>
        </p:nvSpPr>
        <p:spPr bwMode="auto">
          <a:xfrm>
            <a:off x="142844" y="142853"/>
            <a:ext cx="8858311" cy="6572296"/>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500042"/>
            <a:ext cx="8786874" cy="5758499"/>
          </a:xfrm>
          <a:prstGeom prst="rect">
            <a:avLst/>
          </a:prstGeom>
          <a:noFill/>
          <a:ln w="9525">
            <a:noFill/>
            <a:miter lim="800000"/>
            <a:headEnd/>
            <a:tailEnd/>
          </a:ln>
          <a:effectLst/>
        </p:spPr>
        <p:txBody>
          <a:bodyPr anchor="ctr">
            <a:spAutoFit/>
          </a:bodyPr>
          <a:lstStyle/>
          <a:p>
            <a:pPr algn="ctr" eaLnBrk="0" hangingPunct="0">
              <a:lnSpc>
                <a:spcPct val="70000"/>
              </a:lnSpc>
              <a:spcBef>
                <a:spcPts val="600"/>
              </a:spcBef>
              <a:defRPr/>
            </a:pPr>
            <a:r>
              <a:rPr lang="en-US" sz="2800" b="1" dirty="0"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rPr>
              <a:t>The term </a:t>
            </a: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"chronic obstructive pulmonary disease" </a:t>
            </a:r>
            <a:r>
              <a:rPr lang="en-US" sz="2800" b="1" dirty="0"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rPr>
              <a:t>(COPD)</a:t>
            </a:r>
          </a:p>
          <a:p>
            <a:pPr eaLnBrk="0" hangingPunct="0">
              <a:lnSpc>
                <a:spcPct val="70000"/>
              </a:lnSpc>
              <a:spcBef>
                <a:spcPts val="600"/>
              </a:spcBef>
              <a:defRPr/>
            </a:pPr>
            <a:r>
              <a:rPr lang="en-US" sz="2800" b="1" dirty="0"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rPr>
              <a:t>appeared about 30 years ago and was proposed to refer to slowly progressing and irreversible airway obstruction, usually in smokers.</a:t>
            </a:r>
          </a:p>
          <a:p>
            <a:pPr eaLnBrk="0" hangingPunct="0">
              <a:lnSpc>
                <a:spcPct val="70000"/>
              </a:lnSpc>
              <a:spcBef>
                <a:spcPts val="600"/>
              </a:spcBef>
              <a:defRPr/>
            </a:pPr>
            <a:endParaRPr lang="en-US" sz="2800" b="1" i="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i="1" dirty="0" smtClean="0">
                <a:ln>
                  <a:solidFill>
                    <a:srgbClr val="0000CC"/>
                  </a:solidFill>
                </a:ln>
                <a:solidFill>
                  <a:srgbClr val="0000CC"/>
                </a:solidFill>
                <a:latin typeface="Times New Roman" pitchFamily="18" charset="0"/>
                <a:ea typeface="Times New Roman" pitchFamily="18" charset="0"/>
                <a:cs typeface="Times New Roman" pitchFamily="18" charset="0"/>
              </a:rPr>
              <a:t>There are usually two main reasons for this obstruction:</a:t>
            </a:r>
          </a:p>
          <a:p>
            <a:pPr eaLnBrk="0" hangingPunct="0">
              <a:lnSpc>
                <a:spcPct val="70000"/>
              </a:lnSpc>
              <a:spcBef>
                <a:spcPts val="600"/>
              </a:spcBef>
              <a:defRPr/>
            </a:pPr>
            <a:r>
              <a:rPr lang="en-US" sz="2800" b="1" i="1" dirty="0" smtClean="0">
                <a:ln>
                  <a:solidFill>
                    <a:srgbClr val="0000CC"/>
                  </a:solidFill>
                </a:ln>
                <a:solidFill>
                  <a:srgbClr val="FF0000"/>
                </a:solidFill>
                <a:latin typeface="Times New Roman" pitchFamily="18" charset="0"/>
                <a:ea typeface="Times New Roman" pitchFamily="18" charset="0"/>
                <a:cs typeface="Times New Roman" pitchFamily="18" charset="0"/>
              </a:rPr>
              <a:t>- narrowing of the bronchi due to inflammation, sclerosis (chronic bronchitis)</a:t>
            </a:r>
          </a:p>
          <a:p>
            <a:pPr eaLnBrk="0" hangingPunct="0">
              <a:lnSpc>
                <a:spcPct val="70000"/>
              </a:lnSpc>
              <a:spcBef>
                <a:spcPts val="600"/>
              </a:spcBef>
              <a:buFontTx/>
              <a:buChar char="-"/>
              <a:defRPr/>
            </a:pPr>
            <a:r>
              <a:rPr lang="en-US" sz="2800" b="1" i="1" dirty="0" smtClean="0">
                <a:ln>
                  <a:solidFill>
                    <a:srgbClr val="0000CC"/>
                  </a:solidFill>
                </a:ln>
                <a:solidFill>
                  <a:srgbClr val="FF0000"/>
                </a:solidFill>
                <a:latin typeface="Times New Roman" pitchFamily="18" charset="0"/>
                <a:ea typeface="Times New Roman" pitchFamily="18" charset="0"/>
                <a:cs typeface="Times New Roman" pitchFamily="18" charset="0"/>
              </a:rPr>
              <a:t>loss of the elastic framework of the lungs due to the destruction of peripheral airborne spaces (emphysema)</a:t>
            </a:r>
          </a:p>
          <a:p>
            <a:pPr eaLnBrk="0" hangingPunct="0">
              <a:lnSpc>
                <a:spcPct val="70000"/>
              </a:lnSpc>
              <a:spcBef>
                <a:spcPts val="600"/>
              </a:spcBef>
              <a:defRPr/>
            </a:pPr>
            <a:endParaRPr lang="en-US" sz="2800" b="1" i="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i="1" dirty="0" smtClean="0">
                <a:ln>
                  <a:solidFill>
                    <a:srgbClr val="0000CC"/>
                  </a:solidFill>
                </a:ln>
                <a:solidFill>
                  <a:srgbClr val="0000CC"/>
                </a:solidFill>
                <a:latin typeface="Times New Roman" pitchFamily="18" charset="0"/>
                <a:ea typeface="Times New Roman" pitchFamily="18" charset="0"/>
                <a:cs typeface="Times New Roman" pitchFamily="18" charset="0"/>
              </a:rPr>
              <a:t>In most cases it is almost impossible to determine the specific contribution of bronchitis and emphysema to the development of airway obstruction in this patient, therefore the terms "chronic bronchitis" and "emphysema" are often replaced by the term COPD</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142852"/>
            <a:ext cx="6235287" cy="584775"/>
          </a:xfrm>
          <a:prstGeom prst="rect">
            <a:avLst/>
          </a:prstGeom>
        </p:spPr>
        <p:txBody>
          <a:bodyPr>
            <a:spAutoFit/>
          </a:bodyPr>
          <a:lstStyle/>
          <a:p>
            <a:pPr algn="r" fontAlgn="auto">
              <a:spcBef>
                <a:spcPts val="0"/>
              </a:spcBef>
              <a:spcAft>
                <a:spcPts val="0"/>
              </a:spcAft>
              <a:defRPr/>
            </a:pPr>
            <a:r>
              <a:rPr lang="en-US" sz="3200" b="1" dirty="0" smtClean="0">
                <a:solidFill>
                  <a:srgbClr val="0000CC"/>
                </a:solidFill>
                <a:effectLst>
                  <a:glow rad="63500">
                    <a:srgbClr val="2DA2BF">
                      <a:satMod val="175000"/>
                      <a:alpha val="40000"/>
                    </a:srgbClr>
                  </a:glow>
                </a:effectLst>
                <a:latin typeface="Times New Roman" pitchFamily="18" charset="0"/>
                <a:cs typeface="Times New Roman" pitchFamily="18" charset="0"/>
              </a:rPr>
              <a:t>COPD</a:t>
            </a:r>
            <a:endParaRPr lang="ru-RU" sz="3200" dirty="0">
              <a:latin typeface="+mn-lt"/>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0B3EB1BC-CACC-48FC-A4B5-4EC512D1ED77}" type="slidenum">
              <a:rPr lang="ru-RU"/>
              <a:pPr/>
              <a:t>3</a:t>
            </a:fld>
            <a:endParaRPr lang="ru-RU"/>
          </a:p>
        </p:txBody>
      </p:sp>
      <p:sp>
        <p:nvSpPr>
          <p:cNvPr id="207874" name="Text Box 1026"/>
          <p:cNvSpPr txBox="1">
            <a:spLocks noChangeArrowheads="1"/>
          </p:cNvSpPr>
          <p:nvPr/>
        </p:nvSpPr>
        <p:spPr bwMode="auto">
          <a:xfrm>
            <a:off x="304800" y="625475"/>
            <a:ext cx="8458200" cy="4524315"/>
          </a:xfrm>
          <a:prstGeom prst="rect">
            <a:avLst/>
          </a:prstGeom>
          <a:noFill/>
          <a:ln w="38100" cmpd="dbl">
            <a:noFill/>
            <a:miter lim="800000"/>
            <a:headEnd/>
            <a:tailEnd/>
          </a:ln>
          <a:effectLst/>
        </p:spPr>
        <p:txBody>
          <a:bodyPr>
            <a:spAutoFit/>
          </a:bodyPr>
          <a:lstStyle/>
          <a:p>
            <a:pPr algn="just" eaLnBrk="0" hangingPunct="0"/>
            <a:endParaRPr lang="ru-RU" sz="3600" dirty="0">
              <a:solidFill>
                <a:srgbClr val="FFFF00"/>
              </a:solidFill>
              <a:latin typeface="Arial" charset="0"/>
            </a:endParaRPr>
          </a:p>
          <a:p>
            <a:pPr algn="just" eaLnBrk="0" hangingPunct="0"/>
            <a:endParaRPr lang="ru-RU" sz="3600" dirty="0">
              <a:solidFill>
                <a:srgbClr val="FFFF00"/>
              </a:solidFill>
              <a:latin typeface="Arial" charset="0"/>
            </a:endParaRPr>
          </a:p>
          <a:p>
            <a:pPr algn="just" eaLnBrk="0" hangingPunct="0"/>
            <a:endParaRPr lang="ru-RU" sz="3600" dirty="0">
              <a:solidFill>
                <a:srgbClr val="FFFF00"/>
              </a:solidFill>
              <a:latin typeface="Arial" charset="0"/>
            </a:endParaRPr>
          </a:p>
          <a:p>
            <a:pPr algn="just" eaLnBrk="0" hangingPunct="0"/>
            <a:endParaRPr lang="ru-RU" sz="3600" dirty="0">
              <a:solidFill>
                <a:srgbClr val="FFFF00"/>
              </a:solidFill>
              <a:latin typeface="Arial" charset="0"/>
            </a:endParaRPr>
          </a:p>
          <a:p>
            <a:pPr algn="just" eaLnBrk="0" hangingPunct="0"/>
            <a:endParaRPr lang="en-US" sz="3600" b="1" dirty="0" smtClean="0">
              <a:solidFill>
                <a:srgbClr val="FF0000"/>
              </a:solidFill>
              <a:latin typeface="Arial" charset="0"/>
            </a:endParaRPr>
          </a:p>
          <a:p>
            <a:pPr algn="just" eaLnBrk="0" hangingPunct="0"/>
            <a:r>
              <a:rPr lang="en-US" sz="3600" b="1" dirty="0" smtClean="0">
                <a:solidFill>
                  <a:srgbClr val="FF0000"/>
                </a:solidFill>
                <a:latin typeface="Arial" charset="0"/>
              </a:rPr>
              <a:t>COPD </a:t>
            </a:r>
            <a:r>
              <a:rPr lang="en-US" sz="3600" b="1" dirty="0">
                <a:solidFill>
                  <a:srgbClr val="FF0000"/>
                </a:solidFill>
                <a:latin typeface="Arial" charset="0"/>
              </a:rPr>
              <a:t>- </a:t>
            </a:r>
          </a:p>
          <a:p>
            <a:pPr algn="just" eaLnBrk="0" hangingPunct="0"/>
            <a:r>
              <a:rPr lang="en-US" sz="3600" b="1" dirty="0">
                <a:solidFill>
                  <a:srgbClr val="FF0000"/>
                </a:solidFill>
                <a:latin typeface="Arial" charset="0"/>
              </a:rPr>
              <a:t>chronic obstructive pulmonary </a:t>
            </a:r>
          </a:p>
          <a:p>
            <a:pPr algn="just" eaLnBrk="0" hangingPunct="0"/>
            <a:r>
              <a:rPr lang="en-US" sz="3600" b="1" dirty="0">
                <a:solidFill>
                  <a:srgbClr val="FF0000"/>
                </a:solidFill>
                <a:latin typeface="Arial" charset="0"/>
              </a:rPr>
              <a:t>disease</a:t>
            </a:r>
            <a:endParaRPr lang="ru-RU" sz="3200" b="1" dirty="0">
              <a:solidFill>
                <a:srgbClr val="FF0000"/>
              </a:solidFill>
              <a:latin typeface="Arial" charset="0"/>
            </a:endParaRPr>
          </a:p>
        </p:txBody>
      </p:sp>
      <p:graphicFrame>
        <p:nvGraphicFramePr>
          <p:cNvPr id="207875" name="Object 1027"/>
          <p:cNvGraphicFramePr>
            <a:graphicFrameLocks noChangeAspect="1"/>
          </p:cNvGraphicFramePr>
          <p:nvPr/>
        </p:nvGraphicFramePr>
        <p:xfrm>
          <a:off x="533400" y="838200"/>
          <a:ext cx="1371600" cy="1295400"/>
        </p:xfrm>
        <a:graphic>
          <a:graphicData uri="http://schemas.openxmlformats.org/presentationml/2006/ole">
            <p:oleObj spid="_x0000_s5122" name="Clip" r:id="rId3" imgW="4495680" imgH="3344400" progId="">
              <p:embed/>
            </p:oleObj>
          </a:graphicData>
        </a:graphic>
      </p:graphicFrame>
      <p:sp>
        <p:nvSpPr>
          <p:cNvPr id="207876" name="Text Box 1028"/>
          <p:cNvSpPr txBox="1">
            <a:spLocks noChangeArrowheads="1"/>
          </p:cNvSpPr>
          <p:nvPr/>
        </p:nvSpPr>
        <p:spPr bwMode="auto">
          <a:xfrm>
            <a:off x="1981201" y="608013"/>
            <a:ext cx="6877080" cy="2308324"/>
          </a:xfrm>
          <a:prstGeom prst="rect">
            <a:avLst/>
          </a:prstGeom>
          <a:noFill/>
          <a:ln w="9525">
            <a:noFill/>
            <a:miter lim="800000"/>
            <a:headEnd/>
            <a:tailEnd/>
          </a:ln>
          <a:effectLst/>
        </p:spPr>
        <p:txBody>
          <a:bodyPr wrap="square">
            <a:spAutoFit/>
          </a:bodyPr>
          <a:lstStyle/>
          <a:p>
            <a:pPr eaLnBrk="0" hangingPunct="0"/>
            <a:r>
              <a:rPr lang="en-US" sz="3600" dirty="0" smtClean="0">
                <a:solidFill>
                  <a:srgbClr val="FFFF00"/>
                </a:solidFill>
                <a:latin typeface="Arial" charset="0"/>
              </a:rPr>
              <a:t>Chronic</a:t>
            </a:r>
          </a:p>
          <a:p>
            <a:pPr eaLnBrk="0" hangingPunct="0"/>
            <a:r>
              <a:rPr lang="en-US" sz="3600" dirty="0" smtClean="0">
                <a:solidFill>
                  <a:srgbClr val="FFFF00"/>
                </a:solidFill>
                <a:latin typeface="Arial" charset="0"/>
              </a:rPr>
              <a:t>obstructive</a:t>
            </a:r>
          </a:p>
          <a:p>
            <a:pPr eaLnBrk="0" hangingPunct="0"/>
            <a:r>
              <a:rPr lang="en-US" sz="3600" dirty="0" smtClean="0">
                <a:solidFill>
                  <a:srgbClr val="FFFF00"/>
                </a:solidFill>
                <a:latin typeface="Arial" charset="0"/>
              </a:rPr>
              <a:t>bronchitis is included in the concept</a:t>
            </a:r>
            <a:endParaRPr lang="ru-RU" sz="3600" dirty="0">
              <a:solidFill>
                <a:srgbClr val="FFFF00"/>
              </a:solidFill>
              <a:latin typeface="Arial" charset="0"/>
            </a:endParaRPr>
          </a:p>
        </p:txBody>
      </p:sp>
    </p:spTree>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3"/>
          <p:cNvSpPr>
            <a:spLocks noGrp="1"/>
          </p:cNvSpPr>
          <p:nvPr>
            <p:ph type="sldNum" sz="quarter" idx="12"/>
          </p:nvPr>
        </p:nvSpPr>
        <p:spPr/>
        <p:txBody>
          <a:bodyPr/>
          <a:lstStyle/>
          <a:p>
            <a:fld id="{77941B69-A1BB-463C-BCC5-8DF0B98CA3DB}" type="slidenum">
              <a:rPr lang="ru-RU"/>
              <a:pPr/>
              <a:t>4</a:t>
            </a:fld>
            <a:endParaRPr lang="ru-RU"/>
          </a:p>
        </p:txBody>
      </p:sp>
      <p:pic>
        <p:nvPicPr>
          <p:cNvPr id="181250" name="Picture 2" descr="slide1"/>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181251" name="Text Box 3"/>
          <p:cNvSpPr txBox="1">
            <a:spLocks noChangeArrowheads="1"/>
          </p:cNvSpPr>
          <p:nvPr/>
        </p:nvSpPr>
        <p:spPr bwMode="auto">
          <a:xfrm>
            <a:off x="1331913" y="5629275"/>
            <a:ext cx="4451350" cy="823913"/>
          </a:xfrm>
          <a:prstGeom prst="rect">
            <a:avLst/>
          </a:prstGeom>
          <a:noFill/>
          <a:ln w="9525">
            <a:noFill/>
            <a:miter lim="800000"/>
            <a:headEnd/>
            <a:tailEnd/>
          </a:ln>
          <a:effectLst/>
        </p:spPr>
        <p:txBody>
          <a:bodyPr wrap="none">
            <a:spAutoFit/>
          </a:bodyPr>
          <a:lstStyle/>
          <a:p>
            <a:r>
              <a:rPr lang="ru-RU" sz="4800"/>
              <a:t>2001, 2003, 2006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5411" name="Rectangle 3"/>
          <p:cNvSpPr>
            <a:spLocks noGrp="1" noChangeArrowheads="1"/>
          </p:cNvSpPr>
          <p:nvPr>
            <p:ph idx="1"/>
          </p:nvPr>
        </p:nvSpPr>
        <p:spPr>
          <a:xfrm>
            <a:off x="468313" y="2500306"/>
            <a:ext cx="8229600" cy="3429024"/>
          </a:xfrm>
        </p:spPr>
        <p:txBody>
          <a:bodyPr/>
          <a:lstStyle/>
          <a:p>
            <a:pPr marL="441325" indent="-441325">
              <a:lnSpc>
                <a:spcPct val="80000"/>
              </a:lnSpc>
              <a:buClr>
                <a:srgbClr val="000066"/>
              </a:buClr>
            </a:pPr>
            <a:r>
              <a:rPr lang="en-US" sz="2800" dirty="0" smtClean="0">
                <a:solidFill>
                  <a:schemeClr val="accent1">
                    <a:lumMod val="20000"/>
                    <a:lumOff val="80000"/>
                  </a:schemeClr>
                </a:solidFill>
                <a:latin typeface="Comic Sans MS" pitchFamily="66" charset="0"/>
              </a:rPr>
              <a:t>Have appeared on November, 20th 2006</a:t>
            </a:r>
          </a:p>
          <a:p>
            <a:pPr marL="441325" indent="-441325">
              <a:lnSpc>
                <a:spcPct val="80000"/>
              </a:lnSpc>
              <a:buClr>
                <a:srgbClr val="000066"/>
              </a:buClr>
            </a:pPr>
            <a:r>
              <a:rPr lang="en-US" sz="2800" dirty="0" smtClean="0">
                <a:solidFill>
                  <a:schemeClr val="accent1">
                    <a:lumMod val="20000"/>
                    <a:lumOff val="80000"/>
                  </a:schemeClr>
                </a:solidFill>
                <a:latin typeface="Comic Sans MS" pitchFamily="66" charset="0"/>
              </a:rPr>
              <a:t>The first complete revision of the GOLD document</a:t>
            </a:r>
          </a:p>
          <a:p>
            <a:pPr marL="441325" indent="-441325">
              <a:lnSpc>
                <a:spcPct val="80000"/>
              </a:lnSpc>
              <a:buClr>
                <a:srgbClr val="000066"/>
              </a:buClr>
            </a:pPr>
            <a:r>
              <a:rPr lang="en-US" sz="2800" dirty="0" smtClean="0">
                <a:solidFill>
                  <a:schemeClr val="accent1">
                    <a:lumMod val="20000"/>
                    <a:lumOff val="80000"/>
                  </a:schemeClr>
                </a:solidFill>
                <a:latin typeface="Comic Sans MS" pitchFamily="66" charset="0"/>
              </a:rPr>
              <a:t>The general structure of 2001-2005 saved</a:t>
            </a:r>
          </a:p>
          <a:p>
            <a:pPr marL="441325" indent="-441325">
              <a:lnSpc>
                <a:spcPct val="80000"/>
              </a:lnSpc>
              <a:buClr>
                <a:srgbClr val="000066"/>
              </a:buClr>
            </a:pPr>
            <a:r>
              <a:rPr lang="en-US" sz="2800" dirty="0" smtClean="0">
                <a:solidFill>
                  <a:schemeClr val="accent1">
                    <a:lumMod val="20000"/>
                    <a:lumOff val="80000"/>
                  </a:schemeClr>
                </a:solidFill>
                <a:latin typeface="Comic Sans MS" pitchFamily="66" charset="0"/>
              </a:rPr>
              <a:t>New evidence is included</a:t>
            </a:r>
          </a:p>
          <a:p>
            <a:pPr marL="441325" indent="-441325">
              <a:lnSpc>
                <a:spcPct val="80000"/>
              </a:lnSpc>
              <a:buClr>
                <a:srgbClr val="000066"/>
              </a:buClr>
            </a:pPr>
            <a:r>
              <a:rPr lang="en-US" sz="2800" dirty="0" smtClean="0">
                <a:solidFill>
                  <a:schemeClr val="accent1">
                    <a:lumMod val="20000"/>
                    <a:lumOff val="80000"/>
                  </a:schemeClr>
                </a:solidFill>
                <a:latin typeface="Comic Sans MS" pitchFamily="66" charset="0"/>
              </a:rPr>
              <a:t>2 new items on </a:t>
            </a:r>
            <a:r>
              <a:rPr lang="en-US" sz="2800" dirty="0" err="1" smtClean="0">
                <a:solidFill>
                  <a:schemeClr val="accent1">
                    <a:lumMod val="20000"/>
                    <a:lumOff val="80000"/>
                  </a:schemeClr>
                </a:solidFill>
                <a:latin typeface="Comic Sans MS" pitchFamily="66" charset="0"/>
              </a:rPr>
              <a:t>tiotropium</a:t>
            </a:r>
            <a:r>
              <a:rPr lang="en-US" sz="2800" dirty="0" smtClean="0">
                <a:solidFill>
                  <a:schemeClr val="accent1">
                    <a:lumMod val="20000"/>
                    <a:lumOff val="80000"/>
                  </a:schemeClr>
                </a:solidFill>
                <a:latin typeface="Comic Sans MS" pitchFamily="66" charset="0"/>
              </a:rPr>
              <a:t> bromide</a:t>
            </a:r>
          </a:p>
          <a:p>
            <a:pPr marL="441325" indent="-441325">
              <a:lnSpc>
                <a:spcPct val="80000"/>
              </a:lnSpc>
              <a:buClr>
                <a:srgbClr val="000066"/>
              </a:buClr>
            </a:pPr>
            <a:r>
              <a:rPr lang="en-US" sz="2800" dirty="0" smtClean="0">
                <a:solidFill>
                  <a:schemeClr val="accent1">
                    <a:lumMod val="20000"/>
                    <a:lumOff val="80000"/>
                  </a:schemeClr>
                </a:solidFill>
                <a:latin typeface="Comic Sans MS" pitchFamily="66" charset="0"/>
              </a:rPr>
              <a:t>New chapter on primary care</a:t>
            </a:r>
            <a:endParaRPr lang="en-US" sz="2800" dirty="0">
              <a:solidFill>
                <a:schemeClr val="accent1">
                  <a:lumMod val="20000"/>
                  <a:lumOff val="80000"/>
                </a:schemeClr>
              </a:solidFill>
              <a:latin typeface="Comic Sans MS" pitchFamily="66" charset="0"/>
            </a:endParaRPr>
          </a:p>
          <a:p>
            <a:pPr marL="441325" indent="-441325">
              <a:lnSpc>
                <a:spcPct val="80000"/>
              </a:lnSpc>
              <a:buClr>
                <a:srgbClr val="000066"/>
              </a:buClr>
            </a:pPr>
            <a:endParaRPr lang="de-AT" dirty="0">
              <a:latin typeface="Comic Sans MS" pitchFamily="66" charset="0"/>
            </a:endParaRPr>
          </a:p>
        </p:txBody>
      </p:sp>
      <p:sp>
        <p:nvSpPr>
          <p:cNvPr id="7" name="Номер слайда 5"/>
          <p:cNvSpPr>
            <a:spLocks noGrp="1"/>
          </p:cNvSpPr>
          <p:nvPr>
            <p:ph type="sldNum" sz="quarter" idx="15"/>
          </p:nvPr>
        </p:nvSpPr>
        <p:spPr/>
        <p:txBody>
          <a:bodyPr/>
          <a:lstStyle/>
          <a:p>
            <a:fld id="{5334C2A4-ADB3-410E-8FD9-C7D99E4A118E}" type="slidenum">
              <a:rPr lang="ru-RU"/>
              <a:pPr/>
              <a:t>5</a:t>
            </a:fld>
            <a:endParaRPr lang="ru-RU"/>
          </a:p>
        </p:txBody>
      </p:sp>
      <p:sp>
        <p:nvSpPr>
          <p:cNvPr id="785410" name="Rectangle 2"/>
          <p:cNvSpPr>
            <a:spLocks noGrp="1" noChangeArrowheads="1"/>
          </p:cNvSpPr>
          <p:nvPr>
            <p:ph type="title"/>
          </p:nvPr>
        </p:nvSpPr>
        <p:spPr>
          <a:xfrm>
            <a:off x="457200" y="280974"/>
            <a:ext cx="8229600" cy="1219200"/>
          </a:xfrm>
        </p:spPr>
        <p:txBody>
          <a:bodyPr>
            <a:normAutofit fontScale="90000"/>
          </a:bodyPr>
          <a:lstStyle/>
          <a:p>
            <a:r>
              <a:rPr b="1" smtClean="0">
                <a:solidFill>
                  <a:srgbClr val="FFFF00"/>
                </a:solidFill>
                <a:latin typeface="Comic Sans MS" pitchFamily="66" charset="0"/>
              </a:rPr>
              <a:t>Recommendations</a:t>
            </a:r>
            <a:r>
              <a:rPr lang="ru-RU" b="1" dirty="0" smtClean="0">
                <a:solidFill>
                  <a:srgbClr val="FFFF00"/>
                </a:solidFill>
                <a:latin typeface="Comic Sans MS" pitchFamily="66" charset="0"/>
              </a:rPr>
              <a:t> </a:t>
            </a:r>
            <a:r>
              <a:rPr lang="de-AT" b="1" dirty="0">
                <a:solidFill>
                  <a:srgbClr val="FFFF00"/>
                </a:solidFill>
                <a:latin typeface="Comic Sans MS" pitchFamily="66" charset="0"/>
              </a:rPr>
              <a:t>GOLD </a:t>
            </a:r>
            <a:br>
              <a:rPr lang="de-AT" b="1" dirty="0">
                <a:solidFill>
                  <a:srgbClr val="FFFF00"/>
                </a:solidFill>
                <a:latin typeface="Comic Sans MS" pitchFamily="66" charset="0"/>
              </a:rPr>
            </a:br>
            <a:r>
              <a:rPr b="1" smtClean="0">
                <a:solidFill>
                  <a:srgbClr val="FFFF00"/>
                </a:solidFill>
                <a:latin typeface="Comic Sans MS" pitchFamily="66" charset="0"/>
              </a:rPr>
              <a:t>edition</a:t>
            </a:r>
            <a:r>
              <a:rPr lang="ru-RU" b="1" dirty="0" smtClean="0">
                <a:solidFill>
                  <a:srgbClr val="FFFF00"/>
                </a:solidFill>
                <a:latin typeface="Comic Sans MS" pitchFamily="66" charset="0"/>
              </a:rPr>
              <a:t>  </a:t>
            </a:r>
            <a:r>
              <a:rPr lang="de-AT" b="1" dirty="0">
                <a:solidFill>
                  <a:srgbClr val="FFFF00"/>
                </a:solidFill>
                <a:latin typeface="Comic Sans MS" pitchFamily="66" charset="0"/>
              </a:rPr>
              <a:t>2006</a:t>
            </a:r>
            <a:r>
              <a:rPr lang="ru-RU" b="1" dirty="0">
                <a:solidFill>
                  <a:srgbClr val="FFFF00"/>
                </a:solidFill>
                <a:latin typeface="Comic Sans MS" pitchFamily="66" charset="0"/>
              </a:rPr>
              <a:t> </a:t>
            </a:r>
            <a:r>
              <a:rPr b="1" smtClean="0">
                <a:solidFill>
                  <a:srgbClr val="FFFF00"/>
                </a:solidFill>
                <a:latin typeface="Comic Sans MS" pitchFamily="66" charset="0"/>
              </a:rPr>
              <a:t>year</a:t>
            </a:r>
            <a:endParaRPr lang="de-AT" b="1" dirty="0">
              <a:solidFill>
                <a:srgbClr val="FFFF00"/>
              </a:solidFill>
              <a:latin typeface="Comic Sans MS" pitchFamily="66" charset="0"/>
            </a:endParaRPr>
          </a:p>
        </p:txBody>
      </p:sp>
      <p:pic>
        <p:nvPicPr>
          <p:cNvPr id="785412" name="Picture 4"/>
          <p:cNvPicPr>
            <a:picLocks noChangeAspect="1" noChangeArrowheads="1"/>
          </p:cNvPicPr>
          <p:nvPr/>
        </p:nvPicPr>
        <p:blipFill>
          <a:blip r:embed="rId3"/>
          <a:srcRect/>
          <a:stretch>
            <a:fillRect/>
          </a:stretch>
        </p:blipFill>
        <p:spPr bwMode="blackWhite">
          <a:xfrm>
            <a:off x="7072330" y="285728"/>
            <a:ext cx="1789113" cy="1785950"/>
          </a:xfrm>
          <a:prstGeom prst="rect">
            <a:avLst/>
          </a:prstGeom>
          <a:noFill/>
          <a:ln w="19050" algn="ctr">
            <a:noFill/>
            <a:miter lim="800000"/>
            <a:headEnd/>
            <a:tailEnd/>
          </a:ln>
          <a:effectLst/>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85412"/>
                                        </p:tgtEl>
                                        <p:attrNameLst>
                                          <p:attrName>style.visibility</p:attrName>
                                        </p:attrNameLst>
                                      </p:cBhvr>
                                      <p:to>
                                        <p:strVal val="visible"/>
                                      </p:to>
                                    </p:set>
                                    <p:animEffect transition="in" filter="fade">
                                      <p:cBhvr>
                                        <p:cTn id="7" dur="1000"/>
                                        <p:tgtEl>
                                          <p:spTgt spid="785412"/>
                                        </p:tgtEl>
                                      </p:cBhvr>
                                    </p:animEffect>
                                  </p:childTnLst>
                                </p:cTn>
                              </p:par>
                            </p:childTnLst>
                          </p:cTn>
                        </p:par>
                      </p:childTnLst>
                    </p:cTn>
                  </p:par>
                  <p:par>
                    <p:cTn id="8" fill="hold">
                      <p:stCondLst>
                        <p:cond delay="indefinite"/>
                      </p:stCondLst>
                      <p:childTnLst>
                        <p:par>
                          <p:cTn id="9" fill="hold">
                            <p:stCondLst>
                              <p:cond delay="0"/>
                            </p:stCondLst>
                            <p:childTnLst>
                              <p:par>
                                <p:cTn id="10" presetID="0" presetClass="path" presetSubtype="0" accel="50000" decel="50000" fill="hold" nodeType="clickEffect">
                                  <p:stCondLst>
                                    <p:cond delay="0"/>
                                  </p:stCondLst>
                                  <p:childTnLst>
                                    <p:animMotion origin="layout" path="M 3.61111E-6 4.22943E-6 L -0.37969 -0.49085 " pathEditMode="relative" rAng="0" ptsTypes="AA">
                                      <p:cBhvr>
                                        <p:cTn id="11" dur="2000" fill="hold"/>
                                        <p:tgtEl>
                                          <p:spTgt spid="785412"/>
                                        </p:tgtEl>
                                        <p:attrNameLst>
                                          <p:attrName>ppt_x</p:attrName>
                                          <p:attrName>ppt_y</p:attrName>
                                        </p:attrNameLst>
                                      </p:cBhvr>
                                      <p:rCtr x="-190" y="-245"/>
                                    </p:animMotion>
                                  </p:childTnLst>
                                </p:cTn>
                              </p:par>
                              <p:par>
                                <p:cTn id="12" presetID="6" presetClass="emph" presetSubtype="0" fill="hold" nodeType="withEffect">
                                  <p:stCondLst>
                                    <p:cond delay="0"/>
                                  </p:stCondLst>
                                  <p:childTnLst>
                                    <p:animScale>
                                      <p:cBhvr>
                                        <p:cTn id="13" dur="2000" fill="hold"/>
                                        <p:tgtEl>
                                          <p:spTgt spid="785412"/>
                                        </p:tgtEl>
                                      </p:cBhvr>
                                      <p:by x="22000" y="22000"/>
                                    </p:animScale>
                                  </p:childTnLst>
                                </p:cTn>
                              </p:par>
                              <p:par>
                                <p:cTn id="14" presetID="22" presetClass="entr" presetSubtype="4" fill="hold" nodeType="withEffect">
                                  <p:stCondLst>
                                    <p:cond delay="0"/>
                                  </p:stCondLst>
                                  <p:childTnLst>
                                    <p:set>
                                      <p:cBhvr>
                                        <p:cTn id="15" dur="1" fill="hold">
                                          <p:stCondLst>
                                            <p:cond delay="0"/>
                                          </p:stCondLst>
                                        </p:cTn>
                                        <p:tgtEl>
                                          <p:spTgt spid="785411">
                                            <p:txEl>
                                              <p:pRg st="0" end="0"/>
                                            </p:txEl>
                                          </p:spTgt>
                                        </p:tgtEl>
                                        <p:attrNameLst>
                                          <p:attrName>style.visibility</p:attrName>
                                        </p:attrNameLst>
                                      </p:cBhvr>
                                      <p:to>
                                        <p:strVal val="visible"/>
                                      </p:to>
                                    </p:set>
                                    <p:animEffect transition="in" filter="wipe(down)">
                                      <p:cBhvr>
                                        <p:cTn id="16" dur="500"/>
                                        <p:tgtEl>
                                          <p:spTgt spid="785411">
                                            <p:txEl>
                                              <p:pRg st="0" end="0"/>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785411">
                                            <p:txEl>
                                              <p:pRg st="1" end="1"/>
                                            </p:txEl>
                                          </p:spTgt>
                                        </p:tgtEl>
                                        <p:attrNameLst>
                                          <p:attrName>style.visibility</p:attrName>
                                        </p:attrNameLst>
                                      </p:cBhvr>
                                      <p:to>
                                        <p:strVal val="visible"/>
                                      </p:to>
                                    </p:set>
                                    <p:animEffect transition="in" filter="wipe(down)">
                                      <p:cBhvr>
                                        <p:cTn id="19" dur="500"/>
                                        <p:tgtEl>
                                          <p:spTgt spid="785411">
                                            <p:txEl>
                                              <p:pRg st="1" end="1"/>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785411">
                                            <p:txEl>
                                              <p:pRg st="2" end="2"/>
                                            </p:txEl>
                                          </p:spTgt>
                                        </p:tgtEl>
                                        <p:attrNameLst>
                                          <p:attrName>style.visibility</p:attrName>
                                        </p:attrNameLst>
                                      </p:cBhvr>
                                      <p:to>
                                        <p:strVal val="visible"/>
                                      </p:to>
                                    </p:set>
                                    <p:animEffect transition="in" filter="wipe(down)">
                                      <p:cBhvr>
                                        <p:cTn id="22" dur="500"/>
                                        <p:tgtEl>
                                          <p:spTgt spid="785411">
                                            <p:txEl>
                                              <p:pRg st="2" end="2"/>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785411">
                                            <p:txEl>
                                              <p:pRg st="3" end="3"/>
                                            </p:txEl>
                                          </p:spTgt>
                                        </p:tgtEl>
                                        <p:attrNameLst>
                                          <p:attrName>style.visibility</p:attrName>
                                        </p:attrNameLst>
                                      </p:cBhvr>
                                      <p:to>
                                        <p:strVal val="visible"/>
                                      </p:to>
                                    </p:set>
                                    <p:animEffect transition="in" filter="wipe(down)">
                                      <p:cBhvr>
                                        <p:cTn id="25" dur="500"/>
                                        <p:tgtEl>
                                          <p:spTgt spid="785411">
                                            <p:txEl>
                                              <p:pRg st="3" end="3"/>
                                            </p:txEl>
                                          </p:spTgt>
                                        </p:tgtEl>
                                      </p:cBhvr>
                                    </p:animEffect>
                                  </p:childTnLst>
                                </p:cTn>
                              </p:par>
                              <p:par>
                                <p:cTn id="26" presetID="22" presetClass="entr" presetSubtype="4" fill="hold" nodeType="withEffect">
                                  <p:stCondLst>
                                    <p:cond delay="0"/>
                                  </p:stCondLst>
                                  <p:childTnLst>
                                    <p:set>
                                      <p:cBhvr>
                                        <p:cTn id="27" dur="1" fill="hold">
                                          <p:stCondLst>
                                            <p:cond delay="0"/>
                                          </p:stCondLst>
                                        </p:cTn>
                                        <p:tgtEl>
                                          <p:spTgt spid="785411">
                                            <p:txEl>
                                              <p:pRg st="4" end="4"/>
                                            </p:txEl>
                                          </p:spTgt>
                                        </p:tgtEl>
                                        <p:attrNameLst>
                                          <p:attrName>style.visibility</p:attrName>
                                        </p:attrNameLst>
                                      </p:cBhvr>
                                      <p:to>
                                        <p:strVal val="visible"/>
                                      </p:to>
                                    </p:set>
                                    <p:animEffect transition="in" filter="wipe(down)">
                                      <p:cBhvr>
                                        <p:cTn id="28" dur="500"/>
                                        <p:tgtEl>
                                          <p:spTgt spid="785411">
                                            <p:txEl>
                                              <p:pRg st="4" end="4"/>
                                            </p:txEl>
                                          </p:spTgt>
                                        </p:tgtEl>
                                      </p:cBhvr>
                                    </p:animEffect>
                                  </p:childTnLst>
                                </p:cTn>
                              </p:par>
                              <p:par>
                                <p:cTn id="29" presetID="22" presetClass="entr" presetSubtype="4" fill="hold" nodeType="withEffect">
                                  <p:stCondLst>
                                    <p:cond delay="0"/>
                                  </p:stCondLst>
                                  <p:childTnLst>
                                    <p:set>
                                      <p:cBhvr>
                                        <p:cTn id="30" dur="1" fill="hold">
                                          <p:stCondLst>
                                            <p:cond delay="0"/>
                                          </p:stCondLst>
                                        </p:cTn>
                                        <p:tgtEl>
                                          <p:spTgt spid="785411">
                                            <p:txEl>
                                              <p:pRg st="5" end="5"/>
                                            </p:txEl>
                                          </p:spTgt>
                                        </p:tgtEl>
                                        <p:attrNameLst>
                                          <p:attrName>style.visibility</p:attrName>
                                        </p:attrNameLst>
                                      </p:cBhvr>
                                      <p:to>
                                        <p:strVal val="visible"/>
                                      </p:to>
                                    </p:set>
                                    <p:animEffect transition="in" filter="wipe(down)">
                                      <p:cBhvr>
                                        <p:cTn id="31" dur="500"/>
                                        <p:tgtEl>
                                          <p:spTgt spid="7854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861188" name="Group 4"/>
          <p:cNvGraphicFramePr>
            <a:graphicFrameLocks noGrp="1"/>
          </p:cNvGraphicFramePr>
          <p:nvPr>
            <p:ph idx="1"/>
          </p:nvPr>
        </p:nvGraphicFramePr>
        <p:xfrm>
          <a:off x="393700" y="1417638"/>
          <a:ext cx="8355013" cy="5012755"/>
        </p:xfrm>
        <a:graphic>
          <a:graphicData uri="http://schemas.openxmlformats.org/drawingml/2006/table">
            <a:tbl>
              <a:tblPr/>
              <a:tblGrid>
                <a:gridCol w="2930525"/>
                <a:gridCol w="1527175"/>
                <a:gridCol w="3897313"/>
              </a:tblGrid>
              <a:tr h="358775">
                <a:tc>
                  <a:txBody>
                    <a:bodyPr/>
                    <a:lstStyle/>
                    <a:p>
                      <a:pPr marL="0" marR="0" lvl="0" indent="0" algn="ctr" defTabSz="914400" rtl="0" eaLnBrk="1" fontAlgn="b" latinLnBrk="0" hangingPunct="1">
                        <a:lnSpc>
                          <a:spcPct val="80000"/>
                        </a:lnSpc>
                        <a:spcBef>
                          <a:spcPct val="0"/>
                        </a:spcBef>
                        <a:spcAft>
                          <a:spcPct val="0"/>
                        </a:spcAft>
                        <a:buClrTx/>
                        <a:buSzTx/>
                        <a:buFontTx/>
                        <a:buNone/>
                        <a:tabLst/>
                      </a:pPr>
                      <a:r>
                        <a:rPr kumimoji="0" lang="en-US" sz="1800" b="1" i="0" u="none" strike="noStrike" cap="none" normalizeH="0" baseline="0" dirty="0" smtClean="0">
                          <a:ln>
                            <a:noFill/>
                          </a:ln>
                          <a:solidFill>
                            <a:schemeClr val="bg1"/>
                          </a:solidFill>
                          <a:effectLst/>
                          <a:latin typeface="Times New Roman" pitchFamily="18" charset="0"/>
                          <a:cs typeface="Arial" charset="0"/>
                        </a:rPr>
                        <a:t>Subject</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80000"/>
                        </a:lnSpc>
                        <a:spcBef>
                          <a:spcPct val="0"/>
                        </a:spcBef>
                        <a:spcAft>
                          <a:spcPct val="0"/>
                        </a:spcAft>
                        <a:buClrTx/>
                        <a:buSzTx/>
                        <a:buFontTx/>
                        <a:buNone/>
                        <a:tabLst/>
                      </a:pPr>
                      <a:r>
                        <a:rPr kumimoji="0" lang="en-US" sz="1800" b="1" i="0" u="none" strike="noStrike" cap="none" normalizeH="0" baseline="0" dirty="0" smtClean="0">
                          <a:ln>
                            <a:noFill/>
                          </a:ln>
                          <a:solidFill>
                            <a:schemeClr val="bg1"/>
                          </a:solidFill>
                          <a:effectLst/>
                          <a:latin typeface="Times New Roman" pitchFamily="18" charset="0"/>
                          <a:cs typeface="Arial" charset="0"/>
                        </a:rPr>
                        <a:t>Change</a:t>
                      </a:r>
                      <a:endParaRPr kumimoji="0" lang="en-US" sz="3200" b="0" i="0" u="none" strike="noStrike" cap="none" normalizeH="0" baseline="0" dirty="0" smtClean="0">
                        <a:ln>
                          <a:noFill/>
                        </a:ln>
                        <a:solidFill>
                          <a:schemeClr val="bg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80000"/>
                        </a:lnSpc>
                        <a:spcBef>
                          <a:spcPct val="0"/>
                        </a:spcBef>
                        <a:spcAft>
                          <a:spcPct val="0"/>
                        </a:spcAft>
                        <a:buClrTx/>
                        <a:buSzTx/>
                        <a:buFontTx/>
                        <a:buNone/>
                        <a:tabLst/>
                      </a:pPr>
                      <a:r>
                        <a:rPr kumimoji="0" lang="ru-RU" sz="1800" b="1" i="0" u="none" strike="noStrike" cap="none" normalizeH="0" baseline="0" dirty="0" smtClean="0">
                          <a:ln>
                            <a:noFill/>
                          </a:ln>
                          <a:solidFill>
                            <a:schemeClr val="bg1"/>
                          </a:solidFill>
                          <a:effectLst/>
                          <a:latin typeface="Times New Roman" pitchFamily="18" charset="0"/>
                          <a:cs typeface="Arial" charset="0"/>
                        </a:rPr>
                        <a:t>Со</a:t>
                      </a:r>
                      <a:r>
                        <a:rPr kumimoji="0" lang="en-US" sz="1800" b="1" i="0" u="none" strike="noStrike" cap="none" normalizeH="0" baseline="0" dirty="0" err="1" smtClean="0">
                          <a:ln>
                            <a:noFill/>
                          </a:ln>
                          <a:solidFill>
                            <a:schemeClr val="bg1"/>
                          </a:solidFill>
                          <a:effectLst/>
                          <a:latin typeface="Times New Roman" pitchFamily="18" charset="0"/>
                          <a:cs typeface="Arial" charset="0"/>
                        </a:rPr>
                        <a:t>ntent</a:t>
                      </a:r>
                      <a:endParaRPr kumimoji="0" lang="en-US" sz="3200" b="0" i="0" u="none" strike="noStrike" cap="none" normalizeH="0" baseline="0" dirty="0" smtClean="0">
                        <a:ln>
                          <a:noFill/>
                        </a:ln>
                        <a:solidFill>
                          <a:schemeClr val="bg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1950">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rgbClr val="0033CC"/>
                          </a:solidFill>
                          <a:effectLst/>
                          <a:latin typeface="Times New Roman" pitchFamily="18" charset="0"/>
                          <a:cs typeface="Arial" charset="0"/>
                        </a:rPr>
                        <a:t>Definition</a:t>
                      </a:r>
                      <a:endParaRPr kumimoji="0" lang="en-US" sz="1400" b="1" i="0" u="none" strike="noStrike" cap="none" normalizeH="0" baseline="0" dirty="0" smtClean="0">
                        <a:ln>
                          <a:noFill/>
                        </a:ln>
                        <a:solidFill>
                          <a:srgbClr val="0033CC"/>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rgbClr val="0033CC"/>
                          </a:solidFill>
                          <a:effectLst/>
                          <a:latin typeface="Times New Roman" pitchFamily="18" charset="0"/>
                          <a:cs typeface="Arial" charset="0"/>
                        </a:rPr>
                        <a:t>Uploaded</a:t>
                      </a:r>
                      <a:endParaRPr kumimoji="0" lang="en-US" sz="1400" b="1" i="0" u="none" strike="noStrike" cap="none" normalizeH="0" baseline="0" dirty="0" smtClean="0">
                        <a:ln>
                          <a:noFill/>
                        </a:ln>
                        <a:solidFill>
                          <a:srgbClr val="0033CC"/>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rgbClr val="0033CC"/>
                          </a:solidFill>
                          <a:effectLst/>
                          <a:latin typeface="Times New Roman" pitchFamily="18" charset="0"/>
                          <a:cs typeface="Arial" charset="0"/>
                        </a:rPr>
                        <a:t>Preventable and treatable</a:t>
                      </a:r>
                      <a:endParaRPr kumimoji="0" lang="en-US" sz="1400" b="1" i="0" u="none" strike="noStrike" cap="none" normalizeH="0" baseline="0" dirty="0" smtClean="0">
                        <a:ln>
                          <a:noFill/>
                        </a:ln>
                        <a:solidFill>
                          <a:srgbClr val="0033CC"/>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r>
              <a:tr h="358775">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Classification</a:t>
                      </a:r>
                      <a:endParaRPr kumimoji="0" lang="en-US" sz="1400" b="0"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removed</a:t>
                      </a:r>
                      <a:endParaRPr kumimoji="0" lang="en-US" sz="1400" b="0"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Stage 0</a:t>
                      </a:r>
                      <a:endParaRPr kumimoji="0" lang="en-US" sz="1400" b="0"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0363">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Prevalence</a:t>
                      </a:r>
                      <a:endParaRPr kumimoji="0" lang="en-US" sz="1400" b="0"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uploaded</a:t>
                      </a:r>
                      <a:endParaRPr kumimoji="0" lang="en-US" sz="1400" b="0"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Research data</a:t>
                      </a:r>
                      <a:r>
                        <a:rPr kumimoji="0" lang="ru-RU" sz="1400" b="0" i="0" u="none" strike="noStrike" cap="none" normalizeH="0" baseline="0" dirty="0" smtClean="0">
                          <a:ln>
                            <a:noFill/>
                          </a:ln>
                          <a:solidFill>
                            <a:schemeClr val="bg1"/>
                          </a:solidFill>
                          <a:effectLst/>
                          <a:latin typeface="Times New Roman" pitchFamily="18" charset="0"/>
                          <a:cs typeface="Arial" charset="0"/>
                        </a:rPr>
                        <a:t> </a:t>
                      </a:r>
                      <a:r>
                        <a:rPr kumimoji="0" lang="en-US" sz="1400" b="0" i="0" u="none" strike="noStrike" cap="none" normalizeH="0" baseline="0" dirty="0" smtClean="0">
                          <a:ln>
                            <a:noFill/>
                          </a:ln>
                          <a:solidFill>
                            <a:schemeClr val="bg1"/>
                          </a:solidFill>
                          <a:effectLst/>
                          <a:latin typeface="Times New Roman" pitchFamily="18" charset="0"/>
                          <a:cs typeface="Arial" charset="0"/>
                        </a:rPr>
                        <a:t>PLATINO, BOLD </a:t>
                      </a:r>
                      <a:endParaRPr kumimoji="0" lang="en-US" sz="1400" b="0"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8775">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Pathology</a:t>
                      </a:r>
                      <a:endParaRPr kumimoji="0" lang="en-US" sz="1400" b="0"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uploaded</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Comparison COLD with bronchial asthma</a:t>
                      </a:r>
                      <a:endParaRPr kumimoji="0" lang="en-US" sz="1400" b="0"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1950">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rgbClr val="0033CC"/>
                          </a:solidFill>
                          <a:effectLst/>
                          <a:latin typeface="Times New Roman" pitchFamily="18" charset="0"/>
                          <a:cs typeface="Arial" charset="0"/>
                        </a:rPr>
                        <a:t>Bronchodilators</a:t>
                      </a:r>
                      <a:endParaRPr kumimoji="0" lang="en-US" sz="1400" b="1" i="0" u="none" strike="noStrike" cap="none" normalizeH="0" baseline="0" dirty="0" smtClean="0">
                        <a:ln>
                          <a:noFill/>
                        </a:ln>
                        <a:solidFill>
                          <a:srgbClr val="0033CC"/>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rgbClr val="0033CC"/>
                          </a:solidFill>
                          <a:effectLst/>
                          <a:latin typeface="Times New Roman" pitchFamily="18" charset="0"/>
                          <a:cs typeface="Arial" charset="0"/>
                        </a:rPr>
                        <a:t>removed</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rgbClr val="0033CC"/>
                          </a:solidFill>
                          <a:effectLst/>
                          <a:latin typeface="Times New Roman" pitchFamily="18" charset="0"/>
                          <a:cs typeface="Arial" charset="0"/>
                        </a:rPr>
                        <a:t>Long-acting expensive</a:t>
                      </a:r>
                      <a:endParaRPr kumimoji="0" lang="en-US" sz="1400" b="1" i="0" u="none" strike="noStrike" cap="none" normalizeH="0" baseline="0" dirty="0" smtClean="0">
                        <a:ln>
                          <a:noFill/>
                        </a:ln>
                        <a:solidFill>
                          <a:srgbClr val="0033CC"/>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r>
              <a:tr h="358775">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err="1" smtClean="0">
                          <a:ln>
                            <a:noFill/>
                          </a:ln>
                          <a:solidFill>
                            <a:schemeClr val="bg1"/>
                          </a:solidFill>
                          <a:effectLst/>
                          <a:latin typeface="Times New Roman" pitchFamily="18" charset="0"/>
                          <a:cs typeface="Arial" charset="0"/>
                        </a:rPr>
                        <a:t>Tiotropium</a:t>
                      </a:r>
                      <a:endParaRPr kumimoji="0" lang="en-US" sz="1400" b="1"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9900"/>
                    </a:solid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Times New Roman" pitchFamily="18" charset="0"/>
                          <a:cs typeface="Arial" charset="0"/>
                        </a:rPr>
                        <a:t>uploaded</a:t>
                      </a:r>
                      <a:endParaRPr kumimoji="0" lang="en-US" sz="1400" b="1"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9900"/>
                    </a:solid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Times New Roman" pitchFamily="18" charset="0"/>
                          <a:cs typeface="Arial" charset="0"/>
                        </a:rPr>
                        <a:t>Reducing the frequency of exacerbations</a:t>
                      </a:r>
                      <a:endParaRPr kumimoji="0" lang="en-US" sz="1400" b="1"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9900"/>
                    </a:solidFill>
                  </a:tcPr>
                </a:tc>
              </a:tr>
              <a:tr h="447675">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err="1" smtClean="0">
                          <a:ln>
                            <a:noFill/>
                          </a:ln>
                          <a:solidFill>
                            <a:schemeClr val="bg1"/>
                          </a:solidFill>
                          <a:effectLst/>
                          <a:latin typeface="Times New Roman" pitchFamily="18" charset="0"/>
                          <a:cs typeface="Arial" charset="0"/>
                        </a:rPr>
                        <a:t>Tiotropium</a:t>
                      </a:r>
                      <a:endParaRPr kumimoji="0" lang="en-US" sz="1400" b="1"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9900"/>
                    </a:solid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Times New Roman" pitchFamily="18" charset="0"/>
                          <a:cs typeface="Arial" charset="0"/>
                        </a:rPr>
                        <a:t>uploaded</a:t>
                      </a:r>
                      <a:endParaRPr kumimoji="0" lang="en-US" sz="1400" b="1"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9900"/>
                    </a:solid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Times New Roman" pitchFamily="18" charset="0"/>
                          <a:cs typeface="Arial" charset="0"/>
                        </a:rPr>
                        <a:t>Increases the effectiveness of rehabilitation programs</a:t>
                      </a:r>
                      <a:endParaRPr kumimoji="0" lang="en-US" sz="1400" b="1"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9900"/>
                    </a:solidFill>
                  </a:tcPr>
                </a:tc>
              </a:tr>
              <a:tr h="627063">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Inhalation corticosteroids</a:t>
                      </a:r>
                      <a:endParaRPr kumimoji="0" lang="en-US" sz="1400" b="0"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uploaded</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rPr>
                        <a:t>Decrease in mortality associated with any causes, requires prospective studies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0363">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Inhalation corticosteroids</a:t>
                      </a:r>
                      <a:r>
                        <a:rPr kumimoji="0" lang="ru-RU" sz="1400" b="0" i="0" u="none" strike="noStrike" cap="none" normalizeH="0" baseline="0" dirty="0" smtClean="0">
                          <a:ln>
                            <a:noFill/>
                          </a:ln>
                          <a:solidFill>
                            <a:schemeClr val="bg1"/>
                          </a:solidFill>
                          <a:effectLst/>
                          <a:latin typeface="Times New Roman" pitchFamily="18" charset="0"/>
                          <a:cs typeface="Arial" charset="0"/>
                        </a:rPr>
                        <a:t>/</a:t>
                      </a:r>
                      <a:r>
                        <a:rPr kumimoji="0" lang="en-US" sz="1400" b="0" i="0" u="none" strike="noStrike" cap="none" normalizeH="0" baseline="0" dirty="0" smtClean="0">
                          <a:ln>
                            <a:noFill/>
                          </a:ln>
                          <a:solidFill>
                            <a:schemeClr val="bg1"/>
                          </a:solidFill>
                          <a:effectLst/>
                          <a:latin typeface="Times New Roman" pitchFamily="18" charset="0"/>
                          <a:cs typeface="Arial" charset="0"/>
                        </a:rPr>
                        <a:t>beta</a:t>
                      </a:r>
                      <a:r>
                        <a:rPr kumimoji="0" lang="ru-RU" sz="1400" b="0" i="0" u="none" strike="noStrike" cap="none" normalizeH="0" baseline="0" dirty="0" smtClean="0">
                          <a:ln>
                            <a:noFill/>
                          </a:ln>
                          <a:solidFill>
                            <a:schemeClr val="bg1"/>
                          </a:solidFill>
                          <a:effectLst/>
                          <a:latin typeface="Times New Roman" pitchFamily="18" charset="0"/>
                          <a:cs typeface="Arial" charset="0"/>
                        </a:rPr>
                        <a:t>2-</a:t>
                      </a:r>
                      <a:r>
                        <a:rPr kumimoji="0" lang="en-US" sz="1400" b="0" i="0" u="none" strike="noStrike" cap="none" normalizeH="0" baseline="0" dirty="0" smtClean="0">
                          <a:ln>
                            <a:noFill/>
                          </a:ln>
                          <a:solidFill>
                            <a:schemeClr val="bg1"/>
                          </a:solidFill>
                          <a:effectLst/>
                          <a:latin typeface="Times New Roman" pitchFamily="18" charset="0"/>
                          <a:cs typeface="Arial" charset="0"/>
                        </a:rPr>
                        <a:t>long-acting agonists</a:t>
                      </a:r>
                      <a:endParaRPr kumimoji="0" lang="en-US" sz="1400" b="0"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removed</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Advantage over  beta</a:t>
                      </a:r>
                      <a:r>
                        <a:rPr kumimoji="0" lang="ru-RU" sz="1400" b="0" i="0" u="none" strike="noStrike" cap="none" normalizeH="0" baseline="0" dirty="0" smtClean="0">
                          <a:ln>
                            <a:noFill/>
                          </a:ln>
                          <a:solidFill>
                            <a:schemeClr val="bg1"/>
                          </a:solidFill>
                          <a:effectLst/>
                          <a:latin typeface="Times New Roman" pitchFamily="18" charset="0"/>
                          <a:cs typeface="Arial" charset="0"/>
                        </a:rPr>
                        <a:t>2-</a:t>
                      </a:r>
                      <a:r>
                        <a:rPr kumimoji="0" lang="en-US" sz="1400" b="0" i="0" u="none" strike="noStrike" cap="none" normalizeH="0" baseline="0" dirty="0" smtClean="0">
                          <a:ln>
                            <a:noFill/>
                          </a:ln>
                          <a:solidFill>
                            <a:schemeClr val="bg1"/>
                          </a:solidFill>
                          <a:effectLst/>
                          <a:latin typeface="Times New Roman" pitchFamily="18" charset="0"/>
                          <a:cs typeface="Arial" charset="0"/>
                        </a:rPr>
                        <a:t>short-acting agonists</a:t>
                      </a:r>
                      <a:r>
                        <a:rPr kumimoji="0" lang="uk-UA" sz="1400" b="0" i="0" u="none" strike="noStrike" cap="none" normalizeH="0" baseline="0" dirty="0" smtClean="0">
                          <a:ln>
                            <a:noFill/>
                          </a:ln>
                          <a:solidFill>
                            <a:schemeClr val="bg1"/>
                          </a:solidFill>
                          <a:effectLst/>
                          <a:latin typeface="Times New Roman" pitchFamily="18" charset="0"/>
                          <a:cs typeface="Arial" charset="0"/>
                        </a:rPr>
                        <a:t>/</a:t>
                      </a:r>
                      <a:r>
                        <a:rPr kumimoji="0" lang="ru-RU" sz="1400" b="0" i="0" u="none" strike="noStrike" cap="none" normalizeH="0" baseline="0" dirty="0" smtClean="0">
                          <a:ln>
                            <a:noFill/>
                          </a:ln>
                          <a:solidFill>
                            <a:schemeClr val="bg1"/>
                          </a:solidFill>
                          <a:effectLst/>
                          <a:latin typeface="Times New Roman" pitchFamily="18" charset="0"/>
                          <a:cs typeface="Arial" charset="0"/>
                        </a:rPr>
                        <a:t> </a:t>
                      </a:r>
                      <a:r>
                        <a:rPr kumimoji="0" lang="en-US" sz="1400" b="0" i="0" u="none" strike="noStrike" cap="none" normalizeH="0" baseline="0" dirty="0" err="1" smtClean="0">
                          <a:ln>
                            <a:noFill/>
                          </a:ln>
                          <a:solidFill>
                            <a:schemeClr val="bg1"/>
                          </a:solidFill>
                          <a:effectLst/>
                          <a:latin typeface="Times New Roman" pitchFamily="18" charset="0"/>
                          <a:cs typeface="Arial" charset="0"/>
                        </a:rPr>
                        <a:t>anticholinergic</a:t>
                      </a:r>
                      <a:r>
                        <a:rPr kumimoji="0" lang="en-US" sz="1400" b="0" i="0" u="none" strike="noStrike" cap="none" normalizeH="0" baseline="0" dirty="0" smtClean="0">
                          <a:ln>
                            <a:noFill/>
                          </a:ln>
                          <a:solidFill>
                            <a:schemeClr val="bg1"/>
                          </a:solidFill>
                          <a:effectLst/>
                          <a:latin typeface="Times New Roman" pitchFamily="18" charset="0"/>
                          <a:cs typeface="Arial" charset="0"/>
                        </a:rPr>
                        <a:t> drugs</a:t>
                      </a:r>
                      <a:endParaRPr kumimoji="0" lang="en-US" sz="1400" b="0"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27063">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rgbClr val="0033CC"/>
                          </a:solidFill>
                          <a:effectLst/>
                          <a:latin typeface="Times New Roman" pitchFamily="18" charset="0"/>
                          <a:cs typeface="Arial" charset="0"/>
                        </a:rPr>
                        <a:t>Exacerbations</a:t>
                      </a:r>
                      <a:endParaRPr kumimoji="0" lang="en-US" sz="1400" b="1" i="0" u="none" strike="noStrike" cap="none" normalizeH="0" baseline="0" dirty="0" smtClean="0">
                        <a:ln>
                          <a:noFill/>
                        </a:ln>
                        <a:solidFill>
                          <a:srgbClr val="0033CC"/>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rgbClr val="0033CC"/>
                          </a:solidFill>
                          <a:effectLst/>
                          <a:latin typeface="Times New Roman" pitchFamily="18" charset="0"/>
                          <a:cs typeface="Arial" charset="0"/>
                        </a:rPr>
                        <a:t>uploaded</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l" defTabSz="914400" rtl="0" eaLnBrk="1" fontAlgn="b" latinLnBrk="0" hangingPunct="1">
                        <a:lnSpc>
                          <a:spcPct val="80000"/>
                        </a:lnSpc>
                        <a:spcBef>
                          <a:spcPct val="0"/>
                        </a:spcBef>
                        <a:spcAft>
                          <a:spcPct val="0"/>
                        </a:spcAft>
                        <a:buClrTx/>
                        <a:buSzTx/>
                        <a:buFontTx/>
                        <a:buNone/>
                        <a:tabLst/>
                      </a:pPr>
                      <a:r>
                        <a:rPr kumimoji="0" lang="en-US" sz="1400" b="1" i="0" u="none" strike="noStrike" cap="none" normalizeH="0" baseline="0" dirty="0" smtClean="0">
                          <a:ln>
                            <a:noFill/>
                          </a:ln>
                          <a:solidFill>
                            <a:srgbClr val="0033CC"/>
                          </a:solidFill>
                          <a:effectLst/>
                          <a:latin typeface="Times New Roman" pitchFamily="18" charset="0"/>
                        </a:rPr>
                        <a:t>Impact on quality of life, impairment of lung function, socio-economic significance</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r>
              <a:tr h="358775">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Primary care</a:t>
                      </a:r>
                      <a:endParaRPr kumimoji="0" lang="en-US" sz="1400" b="0" i="0" u="none" strike="noStrike" cap="none" normalizeH="0" baseline="0" dirty="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uploaded</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8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Times New Roman" pitchFamily="18" charset="0"/>
                          <a:cs typeface="Arial" charset="0"/>
                        </a:rPr>
                        <a:t>A new chapter, a link to IPAG</a:t>
                      </a:r>
                      <a:endParaRPr kumimoji="0" lang="en-US" sz="1400" b="0" i="0" u="none" strike="noStrike" cap="none" normalizeH="0" baseline="0" dirty="0" smtClean="0">
                        <a:ln>
                          <a:noFill/>
                        </a:ln>
                        <a:solidFill>
                          <a:schemeClr val="bg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0" name="Номер слайда 5"/>
          <p:cNvSpPr>
            <a:spLocks noGrp="1"/>
          </p:cNvSpPr>
          <p:nvPr>
            <p:ph type="sldNum" sz="quarter" idx="15"/>
          </p:nvPr>
        </p:nvSpPr>
        <p:spPr/>
        <p:txBody>
          <a:bodyPr/>
          <a:lstStyle/>
          <a:p>
            <a:fld id="{25C1B6C9-2C9A-49F5-AE0E-43EF59613200}" type="slidenum">
              <a:rPr lang="ru-RU"/>
              <a:pPr/>
              <a:t>6</a:t>
            </a:fld>
            <a:endParaRPr lang="ru-RU"/>
          </a:p>
        </p:txBody>
      </p:sp>
      <p:sp>
        <p:nvSpPr>
          <p:cNvPr id="861186" name="Rectangle 2"/>
          <p:cNvSpPr>
            <a:spLocks noGrp="1" noChangeArrowheads="1"/>
          </p:cNvSpPr>
          <p:nvPr>
            <p:ph type="title"/>
          </p:nvPr>
        </p:nvSpPr>
        <p:spPr>
          <a:xfrm>
            <a:off x="685800" y="0"/>
            <a:ext cx="7772400" cy="1143000"/>
          </a:xfrm>
        </p:spPr>
        <p:txBody>
          <a:bodyPr>
            <a:normAutofit fontScale="90000"/>
          </a:bodyPr>
          <a:lstStyle/>
          <a:p>
            <a:r>
              <a:rPr sz="3600" smtClean="0">
                <a:solidFill>
                  <a:srgbClr val="FFFF00"/>
                </a:solidFill>
              </a:rPr>
              <a:t>Recommendations</a:t>
            </a:r>
            <a:r>
              <a:rPr lang="ru-RU" sz="3600" dirty="0" smtClean="0">
                <a:solidFill>
                  <a:srgbClr val="FFFF00"/>
                </a:solidFill>
              </a:rPr>
              <a:t> </a:t>
            </a:r>
            <a:r>
              <a:rPr lang="de-AT" sz="3600" dirty="0">
                <a:solidFill>
                  <a:srgbClr val="FFFF00"/>
                </a:solidFill>
              </a:rPr>
              <a:t>GOLD 2006</a:t>
            </a:r>
            <a:br>
              <a:rPr lang="de-AT" sz="3600" dirty="0">
                <a:solidFill>
                  <a:srgbClr val="FFFF00"/>
                </a:solidFill>
              </a:rPr>
            </a:br>
            <a:r>
              <a:rPr sz="3600" smtClean="0">
                <a:solidFill>
                  <a:srgbClr val="FFFF00"/>
                </a:solidFill>
              </a:rPr>
              <a:t>Main changes</a:t>
            </a:r>
            <a:endParaRPr lang="de-AT" sz="3600" dirty="0">
              <a:solidFill>
                <a:srgbClr val="FFFF00"/>
              </a:solidFill>
            </a:endParaRPr>
          </a:p>
        </p:txBody>
      </p:sp>
      <p:pic>
        <p:nvPicPr>
          <p:cNvPr id="861187" name="Picture 3"/>
          <p:cNvPicPr>
            <a:picLocks noChangeAspect="1" noChangeArrowheads="1"/>
          </p:cNvPicPr>
          <p:nvPr/>
        </p:nvPicPr>
        <p:blipFill>
          <a:blip r:embed="rId3"/>
          <a:srcRect/>
          <a:stretch>
            <a:fillRect/>
          </a:stretch>
        </p:blipFill>
        <p:spPr bwMode="blackWhite">
          <a:xfrm>
            <a:off x="8001024" y="285728"/>
            <a:ext cx="866775" cy="1100138"/>
          </a:xfrm>
          <a:prstGeom prst="rect">
            <a:avLst/>
          </a:prstGeom>
          <a:noFill/>
          <a:ln w="19050" algn="ctr">
            <a:noFill/>
            <a:miter lim="800000"/>
            <a:headEnd/>
            <a:tailEnd/>
          </a:ln>
          <a:effectLst/>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61188"/>
                                        </p:tgtEl>
                                        <p:attrNameLst>
                                          <p:attrName>style.visibility</p:attrName>
                                        </p:attrNameLst>
                                      </p:cBhvr>
                                      <p:to>
                                        <p:strVal val="visible"/>
                                      </p:to>
                                    </p:set>
                                    <p:animEffect transition="in" filter="blinds(horizontal)">
                                      <p:cBhvr>
                                        <p:cTn id="7" dur="500"/>
                                        <p:tgtEl>
                                          <p:spTgt spid="861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995" name="Rectangle 1027"/>
          <p:cNvSpPr>
            <a:spLocks noGrp="1" noChangeArrowheads="1"/>
          </p:cNvSpPr>
          <p:nvPr>
            <p:ph idx="1"/>
          </p:nvPr>
        </p:nvSpPr>
        <p:spPr>
          <a:xfrm>
            <a:off x="357158" y="1357298"/>
            <a:ext cx="8335962" cy="5005388"/>
          </a:xfrm>
        </p:spPr>
        <p:txBody>
          <a:bodyPr/>
          <a:lstStyle/>
          <a:p>
            <a:pPr marL="403225" indent="-403225" defTabSz="2120900">
              <a:lnSpc>
                <a:spcPct val="70000"/>
              </a:lnSpc>
              <a:spcAft>
                <a:spcPct val="50000"/>
              </a:spcAft>
              <a:buNone/>
            </a:pPr>
            <a:r>
              <a:rPr lang="en-US" sz="2800" dirty="0" smtClean="0">
                <a:solidFill>
                  <a:schemeClr val="accent2">
                    <a:lumMod val="20000"/>
                    <a:lumOff val="80000"/>
                  </a:schemeClr>
                </a:solidFill>
              </a:rPr>
              <a:t>Clinically confirmed diagnosis of COPD has 4-6% of adults</a:t>
            </a:r>
            <a:endParaRPr lang="en-GB" sz="2800" dirty="0" smtClean="0">
              <a:solidFill>
                <a:schemeClr val="accent2">
                  <a:lumMod val="20000"/>
                  <a:lumOff val="80000"/>
                </a:schemeClr>
              </a:solidFill>
            </a:endParaRPr>
          </a:p>
          <a:p>
            <a:pPr marL="1614488" lvl="1" indent="-514350" defTabSz="2120900">
              <a:lnSpc>
                <a:spcPct val="60000"/>
              </a:lnSpc>
              <a:spcAft>
                <a:spcPct val="50000"/>
              </a:spcAft>
              <a:buFont typeface="Wingdings" pitchFamily="2" charset="2"/>
              <a:buChar char="Ø"/>
            </a:pPr>
            <a:r>
              <a:rPr lang="en-GB" sz="2800" b="1" dirty="0" smtClean="0">
                <a:solidFill>
                  <a:srgbClr val="FFFF00"/>
                </a:solidFill>
              </a:rPr>
              <a:t>1.8 </a:t>
            </a:r>
            <a:r>
              <a:rPr lang="en-US" sz="2800" b="1" dirty="0" smtClean="0">
                <a:solidFill>
                  <a:srgbClr val="FFFF00"/>
                </a:solidFill>
              </a:rPr>
              <a:t>million in Spain</a:t>
            </a:r>
            <a:r>
              <a:rPr lang="en-GB" sz="2800" b="1" dirty="0" smtClean="0">
                <a:solidFill>
                  <a:srgbClr val="FFFF00"/>
                </a:solidFill>
              </a:rPr>
              <a:t> </a:t>
            </a:r>
            <a:endParaRPr lang="en-GB" sz="2800" b="1" dirty="0">
              <a:solidFill>
                <a:srgbClr val="FFFF00"/>
              </a:solidFill>
            </a:endParaRPr>
          </a:p>
          <a:p>
            <a:pPr marL="1614488" lvl="1" indent="-514350" defTabSz="2120900">
              <a:lnSpc>
                <a:spcPct val="60000"/>
              </a:lnSpc>
              <a:spcAft>
                <a:spcPct val="50000"/>
              </a:spcAft>
              <a:buFont typeface="Wingdings" pitchFamily="2" charset="2"/>
              <a:buChar char="Ø"/>
            </a:pPr>
            <a:r>
              <a:rPr lang="en-GB" sz="2800" b="1" dirty="0" smtClean="0">
                <a:solidFill>
                  <a:srgbClr val="FFFF00"/>
                </a:solidFill>
              </a:rPr>
              <a:t>3.0 </a:t>
            </a:r>
            <a:r>
              <a:rPr lang="en-US" sz="2800" b="1" dirty="0" smtClean="0">
                <a:solidFill>
                  <a:srgbClr val="FFFF00"/>
                </a:solidFill>
              </a:rPr>
              <a:t>million in England</a:t>
            </a:r>
            <a:endParaRPr lang="en-GB" sz="2800" b="1" dirty="0">
              <a:solidFill>
                <a:srgbClr val="FFFF00"/>
              </a:solidFill>
            </a:endParaRPr>
          </a:p>
          <a:p>
            <a:pPr marL="1614488" lvl="1" indent="-514350" defTabSz="2120900">
              <a:lnSpc>
                <a:spcPct val="60000"/>
              </a:lnSpc>
              <a:spcAft>
                <a:spcPct val="50000"/>
              </a:spcAft>
              <a:buFont typeface="Wingdings" pitchFamily="2" charset="2"/>
              <a:buChar char="Ø"/>
            </a:pPr>
            <a:r>
              <a:rPr lang="en-GB" sz="2800" b="1" dirty="0">
                <a:solidFill>
                  <a:srgbClr val="FFFF00"/>
                </a:solidFill>
              </a:rPr>
              <a:t>2.7 </a:t>
            </a:r>
            <a:r>
              <a:rPr lang="en-US" sz="2800" b="1" dirty="0" smtClean="0">
                <a:solidFill>
                  <a:srgbClr val="FFFF00"/>
                </a:solidFill>
              </a:rPr>
              <a:t>million in Germany</a:t>
            </a:r>
            <a:endParaRPr lang="en-GB" sz="2800" b="1" dirty="0">
              <a:solidFill>
                <a:srgbClr val="FFFF00"/>
              </a:solidFill>
            </a:endParaRPr>
          </a:p>
          <a:p>
            <a:pPr marL="1614488" lvl="1" indent="-514350" defTabSz="2120900">
              <a:lnSpc>
                <a:spcPct val="60000"/>
              </a:lnSpc>
              <a:spcAft>
                <a:spcPct val="50000"/>
              </a:spcAft>
              <a:buFont typeface="Wingdings" pitchFamily="2" charset="2"/>
              <a:buChar char="Ø"/>
            </a:pPr>
            <a:r>
              <a:rPr lang="en-GB" sz="2800" b="1" dirty="0">
                <a:solidFill>
                  <a:srgbClr val="FFFF00"/>
                </a:solidFill>
              </a:rPr>
              <a:t>2.6 </a:t>
            </a:r>
            <a:r>
              <a:rPr lang="en-US" sz="2800" b="1" dirty="0" smtClean="0">
                <a:solidFill>
                  <a:srgbClr val="FFFF00"/>
                </a:solidFill>
              </a:rPr>
              <a:t>million in Italy</a:t>
            </a:r>
            <a:endParaRPr lang="en-GB" sz="2800" b="1" dirty="0">
              <a:solidFill>
                <a:srgbClr val="FFFF00"/>
              </a:solidFill>
            </a:endParaRPr>
          </a:p>
          <a:p>
            <a:pPr marL="1614488" lvl="1" indent="-514350" defTabSz="2120900">
              <a:lnSpc>
                <a:spcPct val="60000"/>
              </a:lnSpc>
              <a:spcAft>
                <a:spcPct val="100000"/>
              </a:spcAft>
              <a:buFont typeface="Wingdings" pitchFamily="2" charset="2"/>
              <a:buChar char="Ø"/>
            </a:pPr>
            <a:r>
              <a:rPr lang="en-GB" sz="2800" b="1" dirty="0">
                <a:solidFill>
                  <a:srgbClr val="FFFF00"/>
                </a:solidFill>
              </a:rPr>
              <a:t>2.6 </a:t>
            </a:r>
            <a:r>
              <a:rPr lang="en-US" sz="2800" b="1" dirty="0" smtClean="0">
                <a:solidFill>
                  <a:srgbClr val="FFFF00"/>
                </a:solidFill>
              </a:rPr>
              <a:t>million in France</a:t>
            </a:r>
          </a:p>
          <a:p>
            <a:pPr marL="882650" lvl="1" indent="-344488" defTabSz="2120900">
              <a:lnSpc>
                <a:spcPct val="70000"/>
              </a:lnSpc>
              <a:spcAft>
                <a:spcPct val="100000"/>
              </a:spcAft>
              <a:buNone/>
            </a:pPr>
            <a:r>
              <a:rPr lang="en-US" sz="2800" b="1" dirty="0" smtClean="0">
                <a:solidFill>
                  <a:schemeClr val="bg2">
                    <a:lumMod val="75000"/>
                  </a:schemeClr>
                </a:solidFill>
                <a:latin typeface="Arial Unicode MS" pitchFamily="34" charset="-128"/>
                <a:ea typeface="Arial Unicode MS" pitchFamily="34" charset="-128"/>
                <a:cs typeface="Arial Unicode MS" pitchFamily="34" charset="-128"/>
              </a:rPr>
              <a:t>More than 10% of adults have signs of airflow restriction (bronchial obstruction)</a:t>
            </a:r>
            <a:endParaRPr lang="en-GB" sz="2800" b="1" dirty="0">
              <a:solidFill>
                <a:schemeClr val="bg2">
                  <a:lumMod val="75000"/>
                </a:schemeClr>
              </a:solidFill>
              <a:latin typeface="Arial Unicode MS" pitchFamily="34" charset="-128"/>
              <a:ea typeface="Arial Unicode MS" pitchFamily="34" charset="-128"/>
              <a:cs typeface="Arial Unicode MS" pitchFamily="34" charset="-128"/>
            </a:endParaRPr>
          </a:p>
        </p:txBody>
      </p:sp>
      <p:sp>
        <p:nvSpPr>
          <p:cNvPr id="12" name="Номер слайда 5"/>
          <p:cNvSpPr>
            <a:spLocks noGrp="1"/>
          </p:cNvSpPr>
          <p:nvPr>
            <p:ph type="sldNum" sz="quarter" idx="15"/>
          </p:nvPr>
        </p:nvSpPr>
        <p:spPr/>
        <p:txBody>
          <a:bodyPr/>
          <a:lstStyle/>
          <a:p>
            <a:fld id="{47E81707-8B9B-468A-B4F5-7F6AAD86C0E6}" type="slidenum">
              <a:rPr lang="ru-RU"/>
              <a:pPr/>
              <a:t>7</a:t>
            </a:fld>
            <a:endParaRPr lang="ru-RU"/>
          </a:p>
        </p:txBody>
      </p:sp>
      <p:sp>
        <p:nvSpPr>
          <p:cNvPr id="724994" name="Rectangle 1026"/>
          <p:cNvSpPr>
            <a:spLocks noGrp="1" noChangeArrowheads="1"/>
          </p:cNvSpPr>
          <p:nvPr>
            <p:ph type="title"/>
          </p:nvPr>
        </p:nvSpPr>
        <p:spPr>
          <a:xfrm>
            <a:off x="533400" y="228600"/>
            <a:ext cx="8229600" cy="838200"/>
          </a:xfrm>
        </p:spPr>
        <p:txBody>
          <a:bodyPr/>
          <a:lstStyle/>
          <a:p>
            <a:pPr defTabSz="1687513"/>
            <a:r>
              <a:rPr sz="4000" smtClean="0">
                <a:solidFill>
                  <a:schemeClr val="bg2"/>
                </a:solidFill>
              </a:rPr>
              <a:t>Prevalence of COPD in Europe</a:t>
            </a:r>
            <a:endParaRPr lang="en-GB" sz="4000" dirty="0">
              <a:solidFill>
                <a:schemeClr val="bg2"/>
              </a:solidFill>
            </a:endParaRPr>
          </a:p>
        </p:txBody>
      </p:sp>
      <p:pic>
        <p:nvPicPr>
          <p:cNvPr id="724996" name="Picture 1028" descr="French%2520Flag">
            <a:hlinkClick r:id="rId3"/>
          </p:cNvPr>
          <p:cNvPicPr>
            <a:picLocks noChangeAspect="1" noChangeArrowheads="1"/>
          </p:cNvPicPr>
          <p:nvPr/>
        </p:nvPicPr>
        <p:blipFill>
          <a:blip r:embed="rId4"/>
          <a:srcRect/>
          <a:stretch>
            <a:fillRect/>
          </a:stretch>
        </p:blipFill>
        <p:spPr bwMode="auto">
          <a:xfrm>
            <a:off x="830243" y="4267209"/>
            <a:ext cx="523875" cy="376237"/>
          </a:xfrm>
          <a:prstGeom prst="rect">
            <a:avLst/>
          </a:prstGeom>
          <a:noFill/>
          <a:ln w="9525">
            <a:noFill/>
            <a:miter lim="800000"/>
            <a:headEnd/>
            <a:tailEnd/>
          </a:ln>
          <a:effectLst/>
        </p:spPr>
      </p:pic>
      <p:pic>
        <p:nvPicPr>
          <p:cNvPr id="724997" name="Picture 1029" descr="british%2520flag">
            <a:hlinkClick r:id="rId5"/>
          </p:cNvPr>
          <p:cNvPicPr>
            <a:picLocks noChangeAspect="1" noChangeArrowheads="1"/>
          </p:cNvPicPr>
          <p:nvPr/>
        </p:nvPicPr>
        <p:blipFill>
          <a:blip r:embed="rId6"/>
          <a:srcRect/>
          <a:stretch>
            <a:fillRect/>
          </a:stretch>
        </p:blipFill>
        <p:spPr bwMode="auto">
          <a:xfrm>
            <a:off x="830243" y="2714620"/>
            <a:ext cx="484187" cy="357190"/>
          </a:xfrm>
          <a:prstGeom prst="rect">
            <a:avLst/>
          </a:prstGeom>
          <a:noFill/>
          <a:ln w="9525">
            <a:noFill/>
            <a:miter lim="800000"/>
            <a:headEnd/>
            <a:tailEnd/>
          </a:ln>
          <a:effectLst/>
        </p:spPr>
      </p:pic>
      <p:pic>
        <p:nvPicPr>
          <p:cNvPr id="724998" name="Picture 1030" descr="spain">
            <a:hlinkClick r:id="rId7"/>
          </p:cNvPr>
          <p:cNvPicPr>
            <a:picLocks noChangeAspect="1" noChangeArrowheads="1"/>
          </p:cNvPicPr>
          <p:nvPr/>
        </p:nvPicPr>
        <p:blipFill>
          <a:blip r:embed="rId8"/>
          <a:srcRect/>
          <a:stretch>
            <a:fillRect/>
          </a:stretch>
        </p:blipFill>
        <p:spPr bwMode="auto">
          <a:xfrm>
            <a:off x="830243" y="2214554"/>
            <a:ext cx="498475" cy="330200"/>
          </a:xfrm>
          <a:prstGeom prst="rect">
            <a:avLst/>
          </a:prstGeom>
          <a:noFill/>
          <a:ln w="9525">
            <a:noFill/>
            <a:miter lim="800000"/>
            <a:headEnd/>
            <a:tailEnd/>
          </a:ln>
          <a:effectLst/>
        </p:spPr>
      </p:pic>
      <p:pic>
        <p:nvPicPr>
          <p:cNvPr id="724999" name="Picture 1031" descr="Italian%2520Flag">
            <a:hlinkClick r:id="rId9"/>
          </p:cNvPr>
          <p:cNvPicPr>
            <a:picLocks noChangeAspect="1" noChangeArrowheads="1"/>
          </p:cNvPicPr>
          <p:nvPr/>
        </p:nvPicPr>
        <p:blipFill>
          <a:blip r:embed="rId10"/>
          <a:srcRect/>
          <a:stretch>
            <a:fillRect/>
          </a:stretch>
        </p:blipFill>
        <p:spPr bwMode="auto">
          <a:xfrm>
            <a:off x="849290" y="3714752"/>
            <a:ext cx="506413" cy="379413"/>
          </a:xfrm>
          <a:prstGeom prst="rect">
            <a:avLst/>
          </a:prstGeom>
          <a:noFill/>
        </p:spPr>
      </p:pic>
      <p:pic>
        <p:nvPicPr>
          <p:cNvPr id="725000" name="Picture 1032" descr="germany">
            <a:hlinkClick r:id="rId11"/>
          </p:cNvPr>
          <p:cNvPicPr>
            <a:picLocks noChangeAspect="1" noChangeArrowheads="1"/>
          </p:cNvPicPr>
          <p:nvPr/>
        </p:nvPicPr>
        <p:blipFill>
          <a:blip r:embed="rId12"/>
          <a:srcRect/>
          <a:stretch>
            <a:fillRect/>
          </a:stretch>
        </p:blipFill>
        <p:spPr bwMode="auto">
          <a:xfrm>
            <a:off x="842940" y="3230564"/>
            <a:ext cx="514350" cy="341312"/>
          </a:xfrm>
          <a:prstGeom prst="rect">
            <a:avLst/>
          </a:prstGeom>
          <a:noFill/>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0" name="Rectangle 1026"/>
          <p:cNvSpPr>
            <a:spLocks noGrp="1" noChangeArrowheads="1"/>
          </p:cNvSpPr>
          <p:nvPr>
            <p:ph type="title"/>
          </p:nvPr>
        </p:nvSpPr>
        <p:spPr>
          <a:xfrm>
            <a:off x="685800" y="76200"/>
            <a:ext cx="7772400" cy="762000"/>
          </a:xfrm>
        </p:spPr>
        <p:txBody>
          <a:bodyPr/>
          <a:lstStyle/>
          <a:p>
            <a:pPr algn="r" defTabSz="1687513"/>
            <a:r>
              <a:rPr b="1" smtClean="0">
                <a:solidFill>
                  <a:srgbClr val="FFFF00"/>
                </a:solidFill>
              </a:rPr>
              <a:t>Mortality</a:t>
            </a:r>
            <a:endParaRPr lang="en-GB" b="1" dirty="0">
              <a:solidFill>
                <a:srgbClr val="FFFF00"/>
              </a:solidFill>
            </a:endParaRPr>
          </a:p>
        </p:txBody>
      </p:sp>
      <p:sp>
        <p:nvSpPr>
          <p:cNvPr id="729091" name="Rectangle 1027"/>
          <p:cNvSpPr>
            <a:spLocks noGrp="1" noChangeArrowheads="1"/>
          </p:cNvSpPr>
          <p:nvPr>
            <p:ph type="body" sz="half" idx="1"/>
          </p:nvPr>
        </p:nvSpPr>
        <p:spPr>
          <a:xfrm>
            <a:off x="428596" y="954088"/>
            <a:ext cx="8182004" cy="4913312"/>
          </a:xfrm>
        </p:spPr>
        <p:txBody>
          <a:bodyPr>
            <a:noAutofit/>
          </a:bodyPr>
          <a:lstStyle/>
          <a:p>
            <a:pPr marL="403225" indent="-403225" defTabSz="2120900"/>
            <a:r>
              <a:rPr lang="en-US" sz="2800" dirty="0" smtClean="0">
                <a:solidFill>
                  <a:srgbClr val="FFFF00"/>
                </a:solidFill>
              </a:rPr>
              <a:t>Every year, 200,000 to 300,000 people die from COPD in Europe</a:t>
            </a:r>
          </a:p>
          <a:p>
            <a:pPr marL="403225" indent="-403225" defTabSz="2120900"/>
            <a:r>
              <a:rPr lang="en-US" sz="2800" dirty="0" smtClean="0">
                <a:solidFill>
                  <a:srgbClr val="FFFF00"/>
                </a:solidFill>
              </a:rPr>
              <a:t>By 2020, COPD will be the third largest cause of death in the world and will cause 6 million deaths per year</a:t>
            </a:r>
          </a:p>
          <a:p>
            <a:pPr marL="403225" indent="-403225" defTabSz="2120900"/>
            <a:r>
              <a:rPr lang="en-US" sz="2800" dirty="0" smtClean="0">
                <a:solidFill>
                  <a:srgbClr val="FFFF00"/>
                </a:solidFill>
              </a:rPr>
              <a:t>From 1968 to 1999 in the US, mortality from COPD among men increased by 27%, while among women, mortality from COPD increased by 38%</a:t>
            </a:r>
          </a:p>
          <a:p>
            <a:pPr marL="403225" indent="-403225" defTabSz="2120900"/>
            <a:r>
              <a:rPr lang="en-US" sz="2800" dirty="0" smtClean="0">
                <a:solidFill>
                  <a:srgbClr val="FFFF00"/>
                </a:solidFill>
              </a:rPr>
              <a:t>The mortality from COPD among women is now approaching COPD mortality among men</a:t>
            </a:r>
            <a:endParaRPr lang="en-GB" sz="2800" dirty="0">
              <a:solidFill>
                <a:srgbClr val="FFFF00"/>
              </a:solidFill>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395" name="Rectangle 1027"/>
          <p:cNvSpPr>
            <a:spLocks noGrp="1" noChangeArrowheads="1"/>
          </p:cNvSpPr>
          <p:nvPr>
            <p:ph idx="1"/>
          </p:nvPr>
        </p:nvSpPr>
        <p:spPr>
          <a:xfrm>
            <a:off x="357158" y="785794"/>
            <a:ext cx="8501122" cy="4567254"/>
          </a:xfrm>
        </p:spPr>
        <p:txBody>
          <a:bodyPr/>
          <a:lstStyle/>
          <a:p>
            <a:pPr>
              <a:buFontTx/>
              <a:buNone/>
            </a:pPr>
            <a:r>
              <a:rPr lang="en-US" dirty="0" smtClean="0">
                <a:solidFill>
                  <a:srgbClr val="FF0000"/>
                </a:solidFill>
                <a:latin typeface="Arial Unicode MS" pitchFamily="34" charset="-128"/>
                <a:ea typeface="Arial Unicode MS" pitchFamily="34" charset="-128"/>
                <a:cs typeface="Arial Unicode MS" pitchFamily="34" charset="-128"/>
              </a:rPr>
              <a:t>Causes of death in patients with COPD:</a:t>
            </a:r>
          </a:p>
          <a:p>
            <a:pPr>
              <a:buFontTx/>
              <a:buNone/>
            </a:pPr>
            <a:r>
              <a:rPr lang="en-US" dirty="0" smtClean="0">
                <a:solidFill>
                  <a:srgbClr val="C00000"/>
                </a:solidFill>
                <a:latin typeface="Arial Unicode MS" pitchFamily="34" charset="-128"/>
                <a:ea typeface="Arial Unicode MS" pitchFamily="34" charset="-128"/>
                <a:cs typeface="Arial Unicode MS" pitchFamily="34" charset="-128"/>
              </a:rPr>
              <a:t>COPD I - III stages </a:t>
            </a:r>
            <a:r>
              <a:rPr lang="en-US" dirty="0" smtClean="0">
                <a:solidFill>
                  <a:schemeClr val="tx2">
                    <a:lumMod val="10000"/>
                  </a:schemeClr>
                </a:solidFill>
                <a:latin typeface="Arial Unicode MS" pitchFamily="34" charset="-128"/>
                <a:ea typeface="Arial Unicode MS" pitchFamily="34" charset="-128"/>
                <a:cs typeface="Arial Unicode MS" pitchFamily="34" charset="-128"/>
              </a:rPr>
              <a:t>- the frequency of deaths is the same and can be associated with diseases of the cardiovascular system</a:t>
            </a:r>
          </a:p>
          <a:p>
            <a:pPr>
              <a:buFontTx/>
              <a:buNone/>
            </a:pPr>
            <a:r>
              <a:rPr lang="en-US" dirty="0" smtClean="0">
                <a:solidFill>
                  <a:srgbClr val="C00000"/>
                </a:solidFill>
                <a:latin typeface="Arial Unicode MS" pitchFamily="34" charset="-128"/>
                <a:ea typeface="Arial Unicode MS" pitchFamily="34" charset="-128"/>
                <a:cs typeface="Arial Unicode MS" pitchFamily="34" charset="-128"/>
              </a:rPr>
              <a:t>COPD III – IV</a:t>
            </a:r>
            <a:r>
              <a:rPr lang="ru-RU" dirty="0" smtClean="0">
                <a:solidFill>
                  <a:schemeClr val="tx2">
                    <a:lumMod val="10000"/>
                  </a:schemeClr>
                </a:solidFill>
                <a:latin typeface="Arial Unicode MS" pitchFamily="34" charset="-128"/>
                <a:ea typeface="Arial Unicode MS" pitchFamily="34" charset="-128"/>
                <a:cs typeface="Arial Unicode MS" pitchFamily="34" charset="-128"/>
              </a:rPr>
              <a:t> -</a:t>
            </a:r>
            <a:r>
              <a:rPr lang="en-US" dirty="0" smtClean="0">
                <a:solidFill>
                  <a:schemeClr val="tx2">
                    <a:lumMod val="10000"/>
                  </a:schemeClr>
                </a:solidFill>
                <a:latin typeface="Arial Unicode MS" pitchFamily="34" charset="-128"/>
                <a:ea typeface="Arial Unicode MS" pitchFamily="34" charset="-128"/>
                <a:cs typeface="Arial Unicode MS" pitchFamily="34" charset="-128"/>
              </a:rPr>
              <a:t> the cause of death can be cancer</a:t>
            </a:r>
            <a:endParaRPr lang="ru-RU" dirty="0">
              <a:solidFill>
                <a:schemeClr val="tx2">
                  <a:lumMod val="10000"/>
                </a:schemeClr>
              </a:solidFill>
              <a:latin typeface="Arial Unicode MS" pitchFamily="34" charset="-128"/>
              <a:ea typeface="Arial Unicode MS" pitchFamily="34" charset="-128"/>
              <a:cs typeface="Arial Unicode MS" pitchFamily="34" charset="-128"/>
            </a:endParaRPr>
          </a:p>
        </p:txBody>
      </p:sp>
      <p:sp>
        <p:nvSpPr>
          <p:cNvPr id="699394" name="Rectangle 1026"/>
          <p:cNvSpPr>
            <a:spLocks noGrp="1" noChangeArrowheads="1"/>
          </p:cNvSpPr>
          <p:nvPr>
            <p:ph type="title"/>
          </p:nvPr>
        </p:nvSpPr>
        <p:spPr>
          <a:xfrm>
            <a:off x="571472" y="142852"/>
            <a:ext cx="8229600" cy="733444"/>
          </a:xfrm>
        </p:spPr>
        <p:txBody>
          <a:bodyPr/>
          <a:lstStyle/>
          <a:p>
            <a:pPr algn="r"/>
            <a:r>
              <a:rPr b="1" smtClean="0">
                <a:solidFill>
                  <a:srgbClr val="FFFF00"/>
                </a:solidFill>
              </a:rPr>
              <a:t>Mortality from COPD</a:t>
            </a:r>
            <a:endParaRPr lang="ru-RU" b="1" dirty="0">
              <a:solidFill>
                <a:srgbClr val="FFFF00"/>
              </a:solidFill>
            </a:endParaRPr>
          </a:p>
        </p:txBody>
      </p:sp>
      <p:sp>
        <p:nvSpPr>
          <p:cNvPr id="6" name="Text Box 2050"/>
          <p:cNvSpPr txBox="1">
            <a:spLocks noChangeArrowheads="1"/>
          </p:cNvSpPr>
          <p:nvPr/>
        </p:nvSpPr>
        <p:spPr bwMode="auto">
          <a:xfrm>
            <a:off x="428596" y="3202430"/>
            <a:ext cx="8429652" cy="3114699"/>
          </a:xfrm>
          <a:prstGeom prst="rect">
            <a:avLst/>
          </a:prstGeom>
          <a:solidFill>
            <a:srgbClr val="000080"/>
          </a:solidFill>
          <a:ln w="31750">
            <a:solidFill>
              <a:srgbClr val="FFFF00"/>
            </a:solidFill>
            <a:miter lim="800000"/>
            <a:headEnd/>
            <a:tailEnd/>
          </a:ln>
          <a:effectLst/>
        </p:spPr>
        <p:txBody>
          <a:bodyPr wrap="square">
            <a:spAutoFit/>
          </a:bodyPr>
          <a:lstStyle/>
          <a:p>
            <a:pPr marL="531813" indent="-531813" eaLnBrk="0" hangingPunct="0">
              <a:lnSpc>
                <a:spcPct val="90000"/>
              </a:lnSpc>
              <a:spcBef>
                <a:spcPts val="600"/>
              </a:spcBef>
              <a:buFont typeface="Wingdings" pitchFamily="2" charset="2"/>
              <a:buChar char="q"/>
            </a:pPr>
            <a:r>
              <a:rPr lang="en-US" sz="2800" b="1" dirty="0" smtClean="0">
                <a:latin typeface="Arial Unicode MS" pitchFamily="34" charset="-128"/>
                <a:ea typeface="Arial Unicode MS" pitchFamily="34" charset="-128"/>
                <a:cs typeface="Arial Unicode MS" pitchFamily="34" charset="-128"/>
              </a:rPr>
              <a:t>acute respiratory failure (38%)</a:t>
            </a:r>
          </a:p>
          <a:p>
            <a:pPr marL="531813" indent="-531813" eaLnBrk="0" hangingPunct="0">
              <a:lnSpc>
                <a:spcPct val="90000"/>
              </a:lnSpc>
              <a:spcBef>
                <a:spcPts val="600"/>
              </a:spcBef>
              <a:buFont typeface="Wingdings" pitchFamily="2" charset="2"/>
              <a:buChar char="q"/>
            </a:pPr>
            <a:r>
              <a:rPr lang="en-US" sz="2800" b="1" dirty="0" smtClean="0">
                <a:latin typeface="Arial Unicode MS" pitchFamily="34" charset="-128"/>
                <a:ea typeface="Arial Unicode MS" pitchFamily="34" charset="-128"/>
                <a:cs typeface="Arial Unicode MS" pitchFamily="34" charset="-128"/>
              </a:rPr>
              <a:t>pulmonary heart (13%)</a:t>
            </a:r>
          </a:p>
          <a:p>
            <a:pPr marL="531813" indent="-531813" eaLnBrk="0" hangingPunct="0">
              <a:lnSpc>
                <a:spcPct val="90000"/>
              </a:lnSpc>
              <a:spcBef>
                <a:spcPts val="600"/>
              </a:spcBef>
              <a:buFont typeface="Wingdings" pitchFamily="2" charset="2"/>
              <a:buChar char="q"/>
            </a:pPr>
            <a:r>
              <a:rPr lang="en-US" sz="2800" b="1" dirty="0" smtClean="0">
                <a:latin typeface="Arial Unicode MS" pitchFamily="34" charset="-128"/>
                <a:ea typeface="Arial Unicode MS" pitchFamily="34" charset="-128"/>
                <a:cs typeface="Arial Unicode MS" pitchFamily="34" charset="-128"/>
              </a:rPr>
              <a:t>pulmonary infections (including hospital pneumonia - 11%)</a:t>
            </a:r>
          </a:p>
          <a:p>
            <a:pPr marL="531813" indent="-531813" eaLnBrk="0" hangingPunct="0">
              <a:lnSpc>
                <a:spcPct val="90000"/>
              </a:lnSpc>
              <a:spcBef>
                <a:spcPts val="600"/>
              </a:spcBef>
              <a:buFont typeface="Wingdings" pitchFamily="2" charset="2"/>
              <a:buChar char="q"/>
            </a:pPr>
            <a:r>
              <a:rPr lang="en-US" sz="2800" b="1" dirty="0" smtClean="0">
                <a:latin typeface="Arial Unicode MS" pitchFamily="34" charset="-128"/>
                <a:ea typeface="Arial Unicode MS" pitchFamily="34" charset="-128"/>
                <a:cs typeface="Arial Unicode MS" pitchFamily="34" charset="-128"/>
              </a:rPr>
              <a:t>embolism of the pulmonary artery and its branches (10%)</a:t>
            </a:r>
          </a:p>
          <a:p>
            <a:pPr marL="531813" indent="-531813" eaLnBrk="0" hangingPunct="0">
              <a:lnSpc>
                <a:spcPct val="90000"/>
              </a:lnSpc>
              <a:spcBef>
                <a:spcPts val="600"/>
              </a:spcBef>
              <a:buFont typeface="Wingdings" pitchFamily="2" charset="2"/>
              <a:buChar char="q"/>
            </a:pPr>
            <a:r>
              <a:rPr lang="en-US" sz="2800" b="1" dirty="0" smtClean="0">
                <a:latin typeface="Arial Unicode MS" pitchFamily="34" charset="-128"/>
                <a:ea typeface="Arial Unicode MS" pitchFamily="34" charset="-128"/>
                <a:cs typeface="Arial Unicode MS" pitchFamily="34" charset="-128"/>
              </a:rPr>
              <a:t>cardiac arrhythmias (8%)</a:t>
            </a:r>
            <a:endParaRPr lang="ru-RU" sz="28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0" name="Rectangle 5122"/>
          <p:cNvSpPr>
            <a:spLocks noGrp="1" noChangeArrowheads="1"/>
          </p:cNvSpPr>
          <p:nvPr>
            <p:ph idx="1"/>
          </p:nvPr>
        </p:nvSpPr>
        <p:spPr>
          <a:xfrm>
            <a:off x="457200" y="1600200"/>
            <a:ext cx="8534400" cy="4114800"/>
          </a:xfrm>
        </p:spPr>
        <p:txBody>
          <a:bodyPr>
            <a:noAutofit/>
          </a:bodyPr>
          <a:lstStyle/>
          <a:p>
            <a:pPr>
              <a:lnSpc>
                <a:spcPct val="90000"/>
              </a:lnSpc>
            </a:pPr>
            <a:r>
              <a:rPr lang="en-US" sz="2400" dirty="0" smtClean="0">
                <a:solidFill>
                  <a:schemeClr val="tx2">
                    <a:lumMod val="10000"/>
                  </a:schemeClr>
                </a:solidFill>
                <a:sym typeface="Symbol" pitchFamily="18" charset="2"/>
              </a:rPr>
              <a:t>1-antitrypsin</a:t>
            </a:r>
          </a:p>
          <a:p>
            <a:pPr>
              <a:lnSpc>
                <a:spcPct val="90000"/>
              </a:lnSpc>
            </a:pPr>
            <a:r>
              <a:rPr lang="en-US" sz="2400" dirty="0" smtClean="0">
                <a:solidFill>
                  <a:schemeClr val="tx2">
                    <a:lumMod val="10000"/>
                  </a:schemeClr>
                </a:solidFill>
                <a:sym typeface="Symbol" pitchFamily="18" charset="2"/>
              </a:rPr>
              <a:t>1-antichymotrypsin</a:t>
            </a:r>
          </a:p>
          <a:p>
            <a:pPr>
              <a:lnSpc>
                <a:spcPct val="90000"/>
              </a:lnSpc>
            </a:pPr>
            <a:r>
              <a:rPr lang="en-US" sz="2400" dirty="0" err="1" smtClean="0">
                <a:solidFill>
                  <a:schemeClr val="tx2">
                    <a:lumMod val="10000"/>
                  </a:schemeClr>
                </a:solidFill>
                <a:sym typeface="Symbol" pitchFamily="18" charset="2"/>
              </a:rPr>
              <a:t>Transmembrane</a:t>
            </a:r>
            <a:r>
              <a:rPr lang="en-US" sz="2400" dirty="0" smtClean="0">
                <a:solidFill>
                  <a:schemeClr val="tx2">
                    <a:lumMod val="10000"/>
                  </a:schemeClr>
                </a:solidFill>
                <a:sym typeface="Symbol" pitchFamily="18" charset="2"/>
              </a:rPr>
              <a:t> regulatory protein (TRB)</a:t>
            </a:r>
          </a:p>
          <a:p>
            <a:pPr>
              <a:lnSpc>
                <a:spcPct val="90000"/>
              </a:lnSpc>
            </a:pPr>
            <a:r>
              <a:rPr lang="en-US" sz="2400" dirty="0" smtClean="0">
                <a:solidFill>
                  <a:schemeClr val="tx2">
                    <a:lumMod val="10000"/>
                  </a:schemeClr>
                </a:solidFill>
                <a:sym typeface="Symbol" pitchFamily="18" charset="2"/>
              </a:rPr>
              <a:t>Vitamin D-binding protein</a:t>
            </a:r>
          </a:p>
          <a:p>
            <a:pPr>
              <a:lnSpc>
                <a:spcPct val="90000"/>
              </a:lnSpc>
            </a:pPr>
            <a:r>
              <a:rPr lang="en-US" sz="2400" dirty="0" smtClean="0">
                <a:solidFill>
                  <a:schemeClr val="tx2">
                    <a:lumMod val="10000"/>
                  </a:schemeClr>
                </a:solidFill>
                <a:sym typeface="Symbol" pitchFamily="18" charset="2"/>
              </a:rPr>
              <a:t>  2-macroglobulin</a:t>
            </a:r>
          </a:p>
          <a:p>
            <a:pPr>
              <a:lnSpc>
                <a:spcPct val="90000"/>
              </a:lnSpc>
            </a:pPr>
            <a:r>
              <a:rPr lang="en-US" sz="2400" dirty="0" smtClean="0">
                <a:solidFill>
                  <a:schemeClr val="tx2">
                    <a:lumMod val="10000"/>
                  </a:schemeClr>
                </a:solidFill>
                <a:sym typeface="Symbol" pitchFamily="18" charset="2"/>
              </a:rPr>
              <a:t>  </a:t>
            </a:r>
            <a:r>
              <a:rPr lang="en-US" sz="2400" dirty="0" err="1" smtClean="0">
                <a:solidFill>
                  <a:schemeClr val="tx2">
                    <a:lumMod val="10000"/>
                  </a:schemeClr>
                </a:solidFill>
                <a:sym typeface="Symbol" pitchFamily="18" charset="2"/>
              </a:rPr>
              <a:t>Cytochrome</a:t>
            </a:r>
            <a:r>
              <a:rPr lang="en-US" sz="2400" dirty="0" smtClean="0">
                <a:solidFill>
                  <a:schemeClr val="tx2">
                    <a:lumMod val="10000"/>
                  </a:schemeClr>
                </a:solidFill>
                <a:sym typeface="Symbol" pitchFamily="18" charset="2"/>
              </a:rPr>
              <a:t> P 4501A1</a:t>
            </a:r>
          </a:p>
          <a:p>
            <a:pPr>
              <a:lnSpc>
                <a:spcPct val="90000"/>
              </a:lnSpc>
            </a:pPr>
            <a:r>
              <a:rPr lang="en-US" sz="2400" dirty="0" smtClean="0">
                <a:solidFill>
                  <a:schemeClr val="tx2">
                    <a:lumMod val="10000"/>
                  </a:schemeClr>
                </a:solidFill>
                <a:sym typeface="Symbol" pitchFamily="18" charset="2"/>
              </a:rPr>
              <a:t>  Blood group antigens (patients with blood group II (A) had lower FVD values than group I (0)</a:t>
            </a:r>
          </a:p>
          <a:p>
            <a:pPr>
              <a:lnSpc>
                <a:spcPct val="90000"/>
              </a:lnSpc>
            </a:pPr>
            <a:r>
              <a:rPr lang="en-US" sz="2400" dirty="0" smtClean="0">
                <a:solidFill>
                  <a:schemeClr val="tx2">
                    <a:lumMod val="10000"/>
                  </a:schemeClr>
                </a:solidFill>
                <a:sym typeface="Symbol" pitchFamily="18" charset="2"/>
              </a:rPr>
              <a:t>The HLA system (&lt;allele frequencies of HLA-Bw16 in individuals with low FEV1 and&gt; HLA-B7 allele frequencies)</a:t>
            </a:r>
          </a:p>
          <a:p>
            <a:pPr>
              <a:lnSpc>
                <a:spcPct val="90000"/>
              </a:lnSpc>
            </a:pPr>
            <a:r>
              <a:rPr lang="en-US" sz="2400" dirty="0" smtClean="0">
                <a:solidFill>
                  <a:schemeClr val="tx2">
                    <a:lumMod val="10000"/>
                  </a:schemeClr>
                </a:solidFill>
                <a:sym typeface="Symbol" pitchFamily="18" charset="2"/>
              </a:rPr>
              <a:t>Immunodeficiency conditions</a:t>
            </a:r>
            <a:endParaRPr lang="ru-RU" sz="2400" dirty="0">
              <a:solidFill>
                <a:schemeClr val="tx2">
                  <a:lumMod val="10000"/>
                </a:schemeClr>
              </a:solidFill>
              <a:sym typeface="Symbol" pitchFamily="18" charset="2"/>
            </a:endParaRPr>
          </a:p>
        </p:txBody>
      </p:sp>
      <p:sp>
        <p:nvSpPr>
          <p:cNvPr id="708611" name="Rectangle 5123"/>
          <p:cNvSpPr>
            <a:spLocks noGrp="1" noChangeArrowheads="1"/>
          </p:cNvSpPr>
          <p:nvPr>
            <p:ph type="title"/>
          </p:nvPr>
        </p:nvSpPr>
        <p:spPr>
          <a:xfrm>
            <a:off x="381000" y="304800"/>
            <a:ext cx="8534400" cy="1143000"/>
          </a:xfrm>
          <a:noFill/>
          <a:ln/>
        </p:spPr>
        <p:txBody>
          <a:bodyPr lIns="92075" tIns="46038" rIns="92075" bIns="46038">
            <a:normAutofit/>
          </a:bodyPr>
          <a:lstStyle/>
          <a:p>
            <a:pPr>
              <a:lnSpc>
                <a:spcPct val="80000"/>
              </a:lnSpc>
            </a:pPr>
            <a:r>
              <a:rPr sz="3600" b="1" smtClean="0">
                <a:solidFill>
                  <a:srgbClr val="FFFF00"/>
                </a:solidFill>
                <a:latin typeface="Arial" charset="0"/>
              </a:rPr>
              <a:t>Genetic factors involved in the pathogenesis of COPD</a:t>
            </a:r>
            <a:endParaRPr lang="ru-RU" sz="3600" b="1" dirty="0">
              <a:solidFill>
                <a:srgbClr val="FFFF00"/>
              </a:solidFill>
              <a:latin typeface="Arial" charset="0"/>
            </a:endParaRPr>
          </a:p>
        </p:txBody>
      </p:sp>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0354" name="Picture 2" descr="womsmok"/>
          <p:cNvPicPr>
            <a:picLocks noChangeAspect="1" noChangeArrowheads="1"/>
          </p:cNvPicPr>
          <p:nvPr/>
        </p:nvPicPr>
        <p:blipFill>
          <a:blip r:embed="rId3"/>
          <a:srcRect/>
          <a:stretch>
            <a:fillRect/>
          </a:stretch>
        </p:blipFill>
        <p:spPr bwMode="auto">
          <a:xfrm>
            <a:off x="146048" y="427052"/>
            <a:ext cx="4211638" cy="5073650"/>
          </a:xfrm>
          <a:prstGeom prst="rect">
            <a:avLst/>
          </a:prstGeom>
          <a:noFill/>
          <a:ln w="19050">
            <a:solidFill>
              <a:srgbClr val="FFD728"/>
            </a:solidFill>
            <a:miter lim="800000"/>
            <a:headEnd/>
            <a:tailEnd/>
          </a:ln>
          <a:effectLst/>
          <a:scene3d>
            <a:camera prst="orthographicFront"/>
            <a:lightRig rig="threePt" dir="t"/>
          </a:scene3d>
          <a:sp3d>
            <a:bevelT/>
          </a:sp3d>
        </p:spPr>
      </p:pic>
      <p:pic>
        <p:nvPicPr>
          <p:cNvPr id="740355" name="Picture 3" descr="vivi_44856000"/>
          <p:cNvPicPr>
            <a:picLocks noChangeAspect="1" noChangeArrowheads="1"/>
          </p:cNvPicPr>
          <p:nvPr/>
        </p:nvPicPr>
        <p:blipFill>
          <a:blip r:embed="rId4"/>
          <a:srcRect/>
          <a:stretch>
            <a:fillRect/>
          </a:stretch>
        </p:blipFill>
        <p:spPr bwMode="auto">
          <a:xfrm>
            <a:off x="4572000" y="1857364"/>
            <a:ext cx="4065590" cy="4268790"/>
          </a:xfrm>
          <a:prstGeom prst="rect">
            <a:avLst/>
          </a:prstGeom>
          <a:noFill/>
          <a:ln w="19050">
            <a:solidFill>
              <a:srgbClr val="FFD728"/>
            </a:solidFill>
            <a:miter lim="800000"/>
            <a:headEnd/>
            <a:tailEnd/>
          </a:ln>
          <a:effectLst/>
          <a:scene3d>
            <a:camera prst="orthographicFront"/>
            <a:lightRig rig="threePt" dir="t"/>
          </a:scene3d>
          <a:sp3d>
            <a:bevelT/>
          </a:sp3d>
        </p:spPr>
      </p:pic>
      <p:sp>
        <p:nvSpPr>
          <p:cNvPr id="740356" name="Text Box 4"/>
          <p:cNvSpPr txBox="1">
            <a:spLocks noChangeArrowheads="1"/>
          </p:cNvSpPr>
          <p:nvPr/>
        </p:nvSpPr>
        <p:spPr bwMode="auto">
          <a:xfrm>
            <a:off x="4849813" y="3152775"/>
            <a:ext cx="184150" cy="549275"/>
          </a:xfrm>
          <a:prstGeom prst="rect">
            <a:avLst/>
          </a:prstGeom>
          <a:noFill/>
          <a:ln w="9525">
            <a:noFill/>
            <a:miter lim="800000"/>
            <a:headEnd/>
            <a:tailEnd/>
          </a:ln>
          <a:effectLst/>
        </p:spPr>
        <p:txBody>
          <a:bodyPr wrap="none" anchor="ctr">
            <a:spAutoFit/>
          </a:bodyPr>
          <a:lstStyle/>
          <a:p>
            <a:pPr algn="ctr" eaLnBrk="0" hangingPunct="0">
              <a:spcBef>
                <a:spcPct val="50000"/>
              </a:spcBef>
            </a:pPr>
            <a:endParaRPr lang="en-US" sz="3000" b="1">
              <a:solidFill>
                <a:schemeClr val="tx1"/>
              </a:solidFill>
            </a:endParaRPr>
          </a:p>
        </p:txBody>
      </p:sp>
      <p:sp>
        <p:nvSpPr>
          <p:cNvPr id="740358" name="Rectangle 6"/>
          <p:cNvSpPr>
            <a:spLocks noChangeArrowheads="1"/>
          </p:cNvSpPr>
          <p:nvPr/>
        </p:nvSpPr>
        <p:spPr bwMode="auto">
          <a:xfrm>
            <a:off x="4286248" y="514159"/>
            <a:ext cx="4425507" cy="1200329"/>
          </a:xfrm>
          <a:prstGeom prst="rect">
            <a:avLst/>
          </a:prstGeom>
          <a:noFill/>
          <a:ln w="9525">
            <a:noFill/>
            <a:miter lim="800000"/>
            <a:headEnd/>
            <a:tailEnd/>
          </a:ln>
          <a:effectLst/>
        </p:spPr>
        <p:txBody>
          <a:bodyPr wrap="none">
            <a:spAutoFit/>
          </a:bodyPr>
          <a:lstStyle/>
          <a:p>
            <a:r>
              <a:rPr lang="en-US" sz="2400" b="1" dirty="0" smtClean="0">
                <a:ln>
                  <a:solidFill>
                    <a:srgbClr val="FF0000"/>
                  </a:solidFill>
                </a:ln>
                <a:solidFill>
                  <a:schemeClr val="tx2">
                    <a:lumMod val="10000"/>
                  </a:schemeClr>
                </a:solidFill>
              </a:rPr>
              <a:t>Women are more susceptible </a:t>
            </a:r>
          </a:p>
          <a:p>
            <a:r>
              <a:rPr lang="en-US" sz="2400" b="1" dirty="0" smtClean="0">
                <a:ln>
                  <a:solidFill>
                    <a:srgbClr val="FF0000"/>
                  </a:solidFill>
                </a:ln>
                <a:solidFill>
                  <a:schemeClr val="tx2">
                    <a:lumMod val="10000"/>
                  </a:schemeClr>
                </a:solidFill>
              </a:rPr>
              <a:t>to the effects of tobacco </a:t>
            </a:r>
          </a:p>
          <a:p>
            <a:r>
              <a:rPr lang="en-US" sz="2400" b="1" dirty="0" smtClean="0">
                <a:ln>
                  <a:solidFill>
                    <a:srgbClr val="FF0000"/>
                  </a:solidFill>
                </a:ln>
                <a:solidFill>
                  <a:schemeClr val="tx2">
                    <a:lumMod val="10000"/>
                  </a:schemeClr>
                </a:solidFill>
              </a:rPr>
              <a:t>Smoke than men</a:t>
            </a:r>
            <a:endParaRPr lang="ru-RU" sz="2400" b="1" dirty="0">
              <a:ln>
                <a:solidFill>
                  <a:srgbClr val="FF0000"/>
                </a:solidFill>
              </a:ln>
              <a:solidFill>
                <a:schemeClr val="tx2">
                  <a:lumMod val="10000"/>
                </a:schemeClr>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1000"/>
                                  </p:stCondLst>
                                  <p:childTnLst>
                                    <p:set>
                                      <p:cBhvr>
                                        <p:cTn id="6" dur="1" fill="hold">
                                          <p:stCondLst>
                                            <p:cond delay="0"/>
                                          </p:stCondLst>
                                        </p:cTn>
                                        <p:tgtEl>
                                          <p:spTgt spid="740354"/>
                                        </p:tgtEl>
                                        <p:attrNameLst>
                                          <p:attrName>style.visibility</p:attrName>
                                        </p:attrNameLst>
                                      </p:cBhvr>
                                      <p:to>
                                        <p:strVal val="visible"/>
                                      </p:to>
                                    </p:set>
                                    <p:animEffect transition="in" filter="dissolve">
                                      <p:cBhvr>
                                        <p:cTn id="7" dur="500"/>
                                        <p:tgtEl>
                                          <p:spTgt spid="740354"/>
                                        </p:tgtEl>
                                      </p:cBhvr>
                                    </p:animEffect>
                                  </p:childTnLst>
                                </p:cTn>
                              </p:par>
                            </p:childTnLst>
                          </p:cTn>
                        </p:par>
                        <p:par>
                          <p:cTn id="8" fill="hold">
                            <p:stCondLst>
                              <p:cond delay="1500"/>
                            </p:stCondLst>
                            <p:childTnLst>
                              <p:par>
                                <p:cTn id="9" presetID="4" presetClass="entr" presetSubtype="32" fill="hold" nodeType="afterEffect">
                                  <p:stCondLst>
                                    <p:cond delay="1000"/>
                                  </p:stCondLst>
                                  <p:childTnLst>
                                    <p:set>
                                      <p:cBhvr>
                                        <p:cTn id="10" dur="1" fill="hold">
                                          <p:stCondLst>
                                            <p:cond delay="0"/>
                                          </p:stCondLst>
                                        </p:cTn>
                                        <p:tgtEl>
                                          <p:spTgt spid="740355"/>
                                        </p:tgtEl>
                                        <p:attrNameLst>
                                          <p:attrName>style.visibility</p:attrName>
                                        </p:attrNameLst>
                                      </p:cBhvr>
                                      <p:to>
                                        <p:strVal val="visible"/>
                                      </p:to>
                                    </p:set>
                                    <p:animEffect transition="in" filter="box(out)">
                                      <p:cBhvr>
                                        <p:cTn id="11" dur="500"/>
                                        <p:tgtEl>
                                          <p:spTgt spid="740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6994" name="Picture 2" descr="Револьвер"/>
          <p:cNvPicPr>
            <a:picLocks noChangeAspect="1" noChangeArrowheads="1"/>
          </p:cNvPicPr>
          <p:nvPr/>
        </p:nvPicPr>
        <p:blipFill>
          <a:blip r:embed="rId2"/>
          <a:srcRect/>
          <a:stretch>
            <a:fillRect/>
          </a:stretch>
        </p:blipFill>
        <p:spPr bwMode="auto">
          <a:xfrm>
            <a:off x="395288" y="692150"/>
            <a:ext cx="8353425" cy="4897438"/>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Text Box 2"/>
          <p:cNvSpPr txBox="1">
            <a:spLocks noChangeArrowheads="1"/>
          </p:cNvSpPr>
          <p:nvPr/>
        </p:nvSpPr>
        <p:spPr bwMode="auto">
          <a:xfrm>
            <a:off x="457200" y="679450"/>
            <a:ext cx="8458200" cy="3570208"/>
          </a:xfrm>
          <a:prstGeom prst="rect">
            <a:avLst/>
          </a:prstGeom>
          <a:noFill/>
          <a:ln w="9525">
            <a:noFill/>
            <a:miter lim="800000"/>
            <a:headEnd/>
            <a:tailEnd/>
          </a:ln>
          <a:effectLst/>
        </p:spPr>
        <p:txBody>
          <a:bodyPr>
            <a:spAutoFit/>
          </a:bodyPr>
          <a:lstStyle/>
          <a:p>
            <a:pPr algn="ctr" eaLnBrk="0" hangingPunct="0"/>
            <a:r>
              <a:rPr lang="en-US" sz="4000" b="1" dirty="0" smtClean="0">
                <a:solidFill>
                  <a:srgbClr val="FFD833"/>
                </a:solidFill>
                <a:effectLst>
                  <a:outerShdw blurRad="38100" dist="38100" dir="2700000" algn="tl">
                    <a:srgbClr val="000000"/>
                  </a:outerShdw>
                </a:effectLst>
                <a:latin typeface="Arial" charset="0"/>
              </a:rPr>
              <a:t>Index of a smoking person</a:t>
            </a:r>
            <a:r>
              <a:rPr lang="ru-RU" sz="4000" b="1" dirty="0" smtClean="0">
                <a:solidFill>
                  <a:srgbClr val="FFD833"/>
                </a:solidFill>
                <a:effectLst>
                  <a:outerShdw blurRad="38100" dist="38100" dir="2700000" algn="tl">
                    <a:srgbClr val="000000"/>
                  </a:outerShdw>
                </a:effectLst>
                <a:latin typeface="Arial" charset="0"/>
              </a:rPr>
              <a:t> (</a:t>
            </a:r>
            <a:r>
              <a:rPr lang="en-US" sz="4000" b="1" dirty="0" smtClean="0">
                <a:solidFill>
                  <a:srgbClr val="FFD833"/>
                </a:solidFill>
                <a:effectLst>
                  <a:outerShdw blurRad="38100" dist="38100" dir="2700000" algn="tl">
                    <a:srgbClr val="000000"/>
                  </a:outerShdw>
                </a:effectLst>
                <a:latin typeface="Arial" charset="0"/>
              </a:rPr>
              <a:t>IS</a:t>
            </a:r>
            <a:r>
              <a:rPr lang="ru-RU" sz="4000" b="1" dirty="0" smtClean="0">
                <a:solidFill>
                  <a:srgbClr val="FFD833"/>
                </a:solidFill>
                <a:effectLst>
                  <a:outerShdw blurRad="38100" dist="38100" dir="2700000" algn="tl">
                    <a:srgbClr val="000000"/>
                  </a:outerShdw>
                </a:effectLst>
                <a:latin typeface="Arial" charset="0"/>
              </a:rPr>
              <a:t>)</a:t>
            </a:r>
            <a:endParaRPr lang="ru-RU" sz="4000" b="1" dirty="0">
              <a:solidFill>
                <a:srgbClr val="FFD833"/>
              </a:solidFill>
              <a:effectLst>
                <a:outerShdw blurRad="38100" dist="38100" dir="2700000" algn="tl">
                  <a:srgbClr val="000000"/>
                </a:outerShdw>
              </a:effectLst>
              <a:latin typeface="Arial" charset="0"/>
            </a:endParaRPr>
          </a:p>
          <a:p>
            <a:pPr algn="ctr" eaLnBrk="0" hangingPunct="0"/>
            <a:endParaRPr lang="ru-RU" sz="4000" b="1" dirty="0">
              <a:solidFill>
                <a:schemeClr val="tx1"/>
              </a:solidFill>
              <a:latin typeface="Arial" charset="0"/>
            </a:endParaRPr>
          </a:p>
          <a:p>
            <a:pPr algn="just" eaLnBrk="0" hangingPunct="0"/>
            <a:endParaRPr lang="en-US" b="1" dirty="0">
              <a:solidFill>
                <a:schemeClr val="tx1"/>
              </a:solidFill>
              <a:latin typeface="Arial" charset="0"/>
            </a:endParaRPr>
          </a:p>
          <a:p>
            <a:pPr algn="ctr" eaLnBrk="0" hangingPunct="0"/>
            <a:r>
              <a:rPr lang="en-US" sz="3200" b="1" dirty="0" smtClean="0">
                <a:effectLst>
                  <a:outerShdw blurRad="38100" dist="38100" dir="2700000" algn="tl">
                    <a:srgbClr val="000000"/>
                  </a:outerShdw>
                </a:effectLst>
                <a:latin typeface="Arial" charset="0"/>
              </a:rPr>
              <a:t>IS (pack of cigarettes/ years) </a:t>
            </a:r>
            <a:r>
              <a:rPr lang="en-US" sz="3200" b="1" dirty="0">
                <a:effectLst>
                  <a:outerShdw blurRad="38100" dist="38100" dir="2700000" algn="tl">
                    <a:srgbClr val="000000"/>
                  </a:outerShdw>
                </a:effectLst>
                <a:latin typeface="Arial" charset="0"/>
              </a:rPr>
              <a:t>= </a:t>
            </a:r>
            <a:r>
              <a:rPr lang="en-US" sz="3200" b="1" u="sng" dirty="0" smtClean="0">
                <a:effectLst>
                  <a:outerShdw blurRad="38100" dist="38100" dir="2700000" algn="tl">
                    <a:srgbClr val="000000"/>
                  </a:outerShdw>
                </a:effectLst>
                <a:latin typeface="Arial" charset="0"/>
              </a:rPr>
              <a:t>n</a:t>
            </a:r>
            <a:r>
              <a:rPr lang="ru-RU" sz="3200" b="1" u="sng" dirty="0" smtClean="0">
                <a:effectLst>
                  <a:outerShdw blurRad="38100" dist="38100" dir="2700000" algn="tl">
                    <a:srgbClr val="000000"/>
                  </a:outerShdw>
                </a:effectLst>
                <a:latin typeface="Arial" charset="0"/>
              </a:rPr>
              <a:t> </a:t>
            </a:r>
            <a:r>
              <a:rPr lang="en-US" sz="3200" b="1" u="sng" dirty="0" smtClean="0">
                <a:effectLst>
                  <a:outerShdw blurRad="38100" dist="38100" dir="2700000" algn="tl">
                    <a:srgbClr val="000000"/>
                  </a:outerShdw>
                </a:effectLst>
                <a:latin typeface="Arial" charset="0"/>
              </a:rPr>
              <a:t>smoked cigarettes per day</a:t>
            </a:r>
            <a:r>
              <a:rPr lang="ru-RU" sz="3200" b="1" u="sng" dirty="0" smtClean="0">
                <a:effectLst>
                  <a:outerShdw blurRad="38100" dist="38100" dir="2700000" algn="tl">
                    <a:srgbClr val="000000"/>
                  </a:outerShdw>
                </a:effectLst>
                <a:latin typeface="Arial" charset="0"/>
              </a:rPr>
              <a:t>  </a:t>
            </a:r>
            <a:r>
              <a:rPr lang="ru-RU" sz="3200" b="1" u="sng" dirty="0">
                <a:effectLst>
                  <a:outerShdw blurRad="38100" dist="38100" dir="2700000" algn="tl">
                    <a:srgbClr val="000000"/>
                  </a:outerShdw>
                </a:effectLst>
                <a:latin typeface="Arial" charset="0"/>
              </a:rPr>
              <a:t>Х </a:t>
            </a:r>
            <a:r>
              <a:rPr lang="en-US" sz="3200" b="1" u="sng" dirty="0" smtClean="0">
                <a:effectLst>
                  <a:outerShdw blurRad="38100" dist="38100" dir="2700000" algn="tl">
                    <a:srgbClr val="000000"/>
                  </a:outerShdw>
                </a:effectLst>
                <a:latin typeface="Arial" charset="0"/>
              </a:rPr>
              <a:t>smoking experience</a:t>
            </a:r>
            <a:r>
              <a:rPr lang="ru-RU" sz="3200" b="1" u="sng" dirty="0" smtClean="0">
                <a:effectLst>
                  <a:outerShdw blurRad="38100" dist="38100" dir="2700000" algn="tl">
                    <a:srgbClr val="000000"/>
                  </a:outerShdw>
                </a:effectLst>
                <a:latin typeface="Arial" charset="0"/>
              </a:rPr>
              <a:t> (</a:t>
            </a:r>
            <a:r>
              <a:rPr lang="en-US" sz="3200" b="1" u="sng" dirty="0" smtClean="0">
                <a:effectLst>
                  <a:outerShdw blurRad="38100" dist="38100" dir="2700000" algn="tl">
                    <a:srgbClr val="000000"/>
                  </a:outerShdw>
                </a:effectLst>
                <a:latin typeface="Arial" charset="0"/>
              </a:rPr>
              <a:t>years</a:t>
            </a:r>
            <a:r>
              <a:rPr lang="ru-RU" sz="3200" b="1" u="sng" dirty="0" smtClean="0">
                <a:effectLst>
                  <a:outerShdw blurRad="38100" dist="38100" dir="2700000" algn="tl">
                    <a:srgbClr val="000000"/>
                  </a:outerShdw>
                </a:effectLst>
                <a:latin typeface="Arial" charset="0"/>
              </a:rPr>
              <a:t>)</a:t>
            </a:r>
            <a:endParaRPr lang="ru-RU" sz="3200" b="1" u="sng" dirty="0">
              <a:effectLst>
                <a:outerShdw blurRad="38100" dist="38100" dir="2700000" algn="tl">
                  <a:srgbClr val="000000"/>
                </a:outerShdw>
              </a:effectLst>
              <a:latin typeface="Arial" charset="0"/>
            </a:endParaRPr>
          </a:p>
          <a:p>
            <a:pPr eaLnBrk="0" hangingPunct="0"/>
            <a:r>
              <a:rPr lang="ru-RU" sz="3200" b="1" dirty="0">
                <a:effectLst>
                  <a:outerShdw blurRad="38100" dist="38100" dir="2700000" algn="tl">
                    <a:srgbClr val="000000"/>
                  </a:outerShdw>
                </a:effectLst>
                <a:latin typeface="Arial" charset="0"/>
              </a:rPr>
              <a:t>          				</a:t>
            </a:r>
            <a:endParaRPr lang="ru-RU" sz="3200" b="1" u="sng" dirty="0">
              <a:effectLst>
                <a:outerShdw blurRad="38100" dist="38100" dir="2700000" algn="tl">
                  <a:srgbClr val="000000"/>
                </a:outerShdw>
              </a:effectLst>
              <a:latin typeface="Arial" charset="0"/>
            </a:endParaRPr>
          </a:p>
        </p:txBody>
      </p:sp>
      <p:sp>
        <p:nvSpPr>
          <p:cNvPr id="463875" name="Text Box 3"/>
          <p:cNvSpPr txBox="1">
            <a:spLocks noChangeArrowheads="1"/>
          </p:cNvSpPr>
          <p:nvPr/>
        </p:nvSpPr>
        <p:spPr bwMode="auto">
          <a:xfrm>
            <a:off x="642911" y="4357694"/>
            <a:ext cx="8143932" cy="1200329"/>
          </a:xfrm>
          <a:prstGeom prst="rect">
            <a:avLst/>
          </a:prstGeom>
          <a:gradFill rotWithShape="0">
            <a:gsLst>
              <a:gs pos="0">
                <a:srgbClr val="CCFFFF"/>
              </a:gs>
              <a:gs pos="100000">
                <a:srgbClr val="CCFFFF">
                  <a:gamma/>
                  <a:tint val="33333"/>
                  <a:invGamma/>
                </a:srgbClr>
              </a:gs>
            </a:gsLst>
            <a:lin ang="2700000" scaled="1"/>
          </a:gradFill>
          <a:ln w="9525">
            <a:noFill/>
            <a:miter lim="800000"/>
            <a:headEnd/>
            <a:tailEnd/>
          </a:ln>
          <a:effectLst/>
        </p:spPr>
        <p:txBody>
          <a:bodyPr wrap="square">
            <a:spAutoFit/>
          </a:bodyPr>
          <a:lstStyle/>
          <a:p>
            <a:pPr eaLnBrk="0" hangingPunct="0">
              <a:lnSpc>
                <a:spcPct val="150000"/>
              </a:lnSpc>
            </a:pPr>
            <a:r>
              <a:rPr lang="en-US" sz="2400" b="1" dirty="0" smtClean="0">
                <a:solidFill>
                  <a:schemeClr val="accent2"/>
                </a:solidFill>
                <a:latin typeface="Arial" charset="0"/>
              </a:rPr>
              <a:t>IS</a:t>
            </a:r>
            <a:r>
              <a:rPr lang="ru-RU" sz="2400" b="1" dirty="0" smtClean="0">
                <a:solidFill>
                  <a:schemeClr val="accent2"/>
                </a:solidFill>
                <a:latin typeface="Arial" charset="0"/>
              </a:rPr>
              <a:t> </a:t>
            </a:r>
            <a:r>
              <a:rPr lang="en-US" sz="2400" b="1" dirty="0">
                <a:solidFill>
                  <a:schemeClr val="accent2"/>
                </a:solidFill>
                <a:latin typeface="Arial" charset="0"/>
              </a:rPr>
              <a:t>&gt; 10 </a:t>
            </a:r>
            <a:r>
              <a:rPr lang="en-US" sz="2400" b="1" dirty="0" smtClean="0">
                <a:solidFill>
                  <a:schemeClr val="accent2"/>
                </a:solidFill>
                <a:latin typeface="Arial" charset="0"/>
              </a:rPr>
              <a:t>pack</a:t>
            </a:r>
            <a:r>
              <a:rPr lang="ru-RU" sz="2400" b="1" dirty="0" smtClean="0">
                <a:solidFill>
                  <a:schemeClr val="accent2"/>
                </a:solidFill>
                <a:latin typeface="Arial" charset="0"/>
              </a:rPr>
              <a:t>/ </a:t>
            </a:r>
            <a:r>
              <a:rPr lang="en-US" sz="2400" b="1" dirty="0" smtClean="0">
                <a:solidFill>
                  <a:schemeClr val="accent2"/>
                </a:solidFill>
                <a:latin typeface="Arial" charset="0"/>
              </a:rPr>
              <a:t>years</a:t>
            </a:r>
            <a:r>
              <a:rPr lang="ru-RU" sz="2400" b="1" dirty="0" smtClean="0">
                <a:solidFill>
                  <a:schemeClr val="accent2"/>
                </a:solidFill>
                <a:latin typeface="Arial" charset="0"/>
              </a:rPr>
              <a:t> </a:t>
            </a:r>
            <a:r>
              <a:rPr lang="ru-RU" sz="2400" b="1" dirty="0">
                <a:solidFill>
                  <a:schemeClr val="accent2"/>
                </a:solidFill>
                <a:latin typeface="Arial" charset="0"/>
              </a:rPr>
              <a:t>- </a:t>
            </a:r>
          </a:p>
          <a:p>
            <a:pPr eaLnBrk="0" hangingPunct="0">
              <a:lnSpc>
                <a:spcPct val="150000"/>
              </a:lnSpc>
            </a:pPr>
            <a:r>
              <a:rPr lang="en-US" sz="2400" b="1" dirty="0" smtClean="0">
                <a:solidFill>
                  <a:schemeClr val="accent2"/>
                </a:solidFill>
                <a:latin typeface="Arial" charset="0"/>
              </a:rPr>
              <a:t>a significant risk factor for the development of COPD</a:t>
            </a:r>
            <a:endParaRPr lang="ru-RU" sz="2400" b="1" dirty="0">
              <a:solidFill>
                <a:schemeClr val="accent2"/>
              </a:solidFill>
              <a:latin typeface="Arial" charset="0"/>
            </a:endParaRPr>
          </a:p>
        </p:txBody>
      </p:sp>
      <p:sp>
        <p:nvSpPr>
          <p:cNvPr id="463876" name="Line 4"/>
          <p:cNvSpPr>
            <a:spLocks noChangeShapeType="1"/>
          </p:cNvSpPr>
          <p:nvPr/>
        </p:nvSpPr>
        <p:spPr bwMode="auto">
          <a:xfrm>
            <a:off x="228600" y="1524000"/>
            <a:ext cx="8610600" cy="0"/>
          </a:xfrm>
          <a:prstGeom prst="line">
            <a:avLst/>
          </a:prstGeom>
          <a:noFill/>
          <a:ln w="57150" cmpd="thinThick">
            <a:solidFill>
              <a:srgbClr val="FFD833"/>
            </a:solidFill>
            <a:round/>
            <a:headEnd/>
            <a:tailEnd/>
          </a:ln>
          <a:effectLst/>
        </p:spPr>
        <p:txBody>
          <a:bodyPr wrap="none" anchor="ctr"/>
          <a:lstStyle/>
          <a:p>
            <a:endParaRPr lang="ru-RU"/>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514" name="Rectangle 3074"/>
          <p:cNvSpPr>
            <a:spLocks noGrp="1" noChangeArrowheads="1"/>
          </p:cNvSpPr>
          <p:nvPr>
            <p:ph idx="1"/>
          </p:nvPr>
        </p:nvSpPr>
        <p:spPr>
          <a:xfrm>
            <a:off x="428596" y="1643050"/>
            <a:ext cx="8177213" cy="3757613"/>
          </a:xfrm>
          <a:solidFill>
            <a:schemeClr val="accent1">
              <a:lumMod val="60000"/>
              <a:lumOff val="40000"/>
            </a:schemeClr>
          </a:solidFill>
        </p:spPr>
        <p:txBody>
          <a:bodyPr>
            <a:normAutofit/>
          </a:bodyPr>
          <a:lstStyle/>
          <a:p>
            <a:pPr lvl="1">
              <a:lnSpc>
                <a:spcPct val="110000"/>
              </a:lnSpc>
              <a:buClr>
                <a:srgbClr val="FF3300"/>
              </a:buClr>
              <a:buFont typeface="Monotype Sorts" pitchFamily="2" charset="2"/>
              <a:buChar char="u"/>
            </a:pPr>
            <a:r>
              <a:rPr lang="ru-RU" sz="2400" b="1" dirty="0"/>
              <a:t> </a:t>
            </a:r>
            <a:r>
              <a:rPr lang="en-US" sz="2800" b="1" dirty="0" smtClean="0"/>
              <a:t>Smoking - in 90% of cases is cause of COPD</a:t>
            </a:r>
          </a:p>
          <a:p>
            <a:pPr lvl="1">
              <a:lnSpc>
                <a:spcPct val="110000"/>
              </a:lnSpc>
              <a:buClr>
                <a:srgbClr val="FF3300"/>
              </a:buClr>
              <a:buFont typeface="Monotype Sorts" pitchFamily="2" charset="2"/>
              <a:buChar char="u"/>
            </a:pPr>
            <a:r>
              <a:rPr lang="en-US" sz="2800" b="1" dirty="0" smtClean="0"/>
              <a:t>  Smoking-abstinent people have reduced COPD mortality, reduced respiratory symptoms (cough, sputum production, wheezing), as well as the frequency of lower respiratory infections</a:t>
            </a:r>
            <a:endParaRPr lang="ru-RU" sz="2800" b="1" dirty="0">
              <a:solidFill>
                <a:srgbClr val="7030A0"/>
              </a:solidFill>
              <a:latin typeface="Arial Unicode MS" pitchFamily="34" charset="-128"/>
              <a:ea typeface="Arial Unicode MS" pitchFamily="34" charset="-128"/>
              <a:cs typeface="Arial Unicode MS" pitchFamily="34" charset="-128"/>
            </a:endParaRPr>
          </a:p>
        </p:txBody>
      </p:sp>
      <p:sp>
        <p:nvSpPr>
          <p:cNvPr id="704515" name="Rectangle 3075"/>
          <p:cNvSpPr>
            <a:spLocks noGrp="1" noRot="1" noChangeArrowheads="1"/>
          </p:cNvSpPr>
          <p:nvPr>
            <p:ph type="title"/>
          </p:nvPr>
        </p:nvSpPr>
        <p:spPr>
          <a:xfrm>
            <a:off x="457200" y="714356"/>
            <a:ext cx="8229600" cy="657244"/>
          </a:xfrm>
          <a:solidFill>
            <a:schemeClr val="tx2"/>
          </a:solidFill>
          <a:ln/>
        </p:spPr>
        <p:txBody>
          <a:bodyPr>
            <a:normAutofit fontScale="90000"/>
          </a:bodyPr>
          <a:lstStyle/>
          <a:p>
            <a:r>
              <a:rPr sz="4000" smtClean="0">
                <a:solidFill>
                  <a:srgbClr val="FFFF00"/>
                </a:solidFill>
              </a:rPr>
              <a:t>Smoking and life expectancy</a:t>
            </a:r>
            <a:endParaRPr lang="ru-RU" sz="4000" dirty="0">
              <a:solidFill>
                <a:srgbClr val="FFFF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24" name="Rectangle 4"/>
          <p:cNvSpPr>
            <a:spLocks noGrp="1" noChangeArrowheads="1"/>
          </p:cNvSpPr>
          <p:nvPr>
            <p:ph type="title"/>
          </p:nvPr>
        </p:nvSpPr>
        <p:spPr>
          <a:xfrm>
            <a:off x="0" y="571480"/>
            <a:ext cx="8929718" cy="1181120"/>
          </a:xfrm>
        </p:spPr>
        <p:txBody>
          <a:bodyPr>
            <a:normAutofit fontScale="90000"/>
          </a:bodyPr>
          <a:lstStyle/>
          <a:p>
            <a:pPr algn="ctr"/>
            <a:r>
              <a:rPr sz="3600" b="1" smtClean="0">
                <a:solidFill>
                  <a:srgbClr val="FFFF00"/>
                </a:solidFill>
                <a:latin typeface="Comic Sans MS" pitchFamily="66" charset="0"/>
              </a:rPr>
              <a:t>Human lungs </a:t>
            </a:r>
            <a:r>
              <a:rPr lang="ru-RU" sz="3600" b="1" dirty="0" smtClean="0">
                <a:solidFill>
                  <a:srgbClr val="FFFF00"/>
                </a:solidFill>
                <a:latin typeface="Comic Sans MS" pitchFamily="66" charset="0"/>
              </a:rPr>
              <a:t>–</a:t>
            </a:r>
            <a:r>
              <a:rPr sz="3600" b="1" smtClean="0">
                <a:solidFill>
                  <a:srgbClr val="FFFF00"/>
                </a:solidFill>
                <a:latin typeface="Comic Sans MS" pitchFamily="66" charset="0"/>
              </a:rPr>
              <a:t> smoking experience 10 years</a:t>
            </a:r>
            <a:r>
              <a:rPr lang="ru-RU" sz="4000" b="1" dirty="0">
                <a:solidFill>
                  <a:srgbClr val="FFFF00"/>
                </a:solidFill>
                <a:latin typeface="Comic Sans MS" pitchFamily="66" charset="0"/>
              </a:rPr>
              <a:t/>
            </a:r>
            <a:br>
              <a:rPr lang="ru-RU" sz="4000" b="1" dirty="0">
                <a:solidFill>
                  <a:srgbClr val="FFFF00"/>
                </a:solidFill>
                <a:latin typeface="Comic Sans MS" pitchFamily="66" charset="0"/>
              </a:rPr>
            </a:br>
            <a:endParaRPr lang="ru-RU" sz="4000" b="1" dirty="0">
              <a:solidFill>
                <a:srgbClr val="FFFF00"/>
              </a:solidFill>
              <a:latin typeface="Comic Sans MS" pitchFamily="66" charset="0"/>
            </a:endParaRPr>
          </a:p>
        </p:txBody>
      </p:sp>
      <p:pic>
        <p:nvPicPr>
          <p:cNvPr id="798726" name="Picture 6" descr="lung5"/>
          <p:cNvPicPr>
            <a:picLocks noChangeAspect="1" noChangeArrowheads="1"/>
          </p:cNvPicPr>
          <p:nvPr/>
        </p:nvPicPr>
        <p:blipFill>
          <a:blip r:embed="rId2"/>
          <a:srcRect/>
          <a:stretch>
            <a:fillRect/>
          </a:stretch>
        </p:blipFill>
        <p:spPr bwMode="auto">
          <a:xfrm>
            <a:off x="971550" y="1582738"/>
            <a:ext cx="7345363" cy="4829175"/>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06" name="Rectangle 2050"/>
          <p:cNvSpPr>
            <a:spLocks noGrp="1" noChangeArrowheads="1"/>
          </p:cNvSpPr>
          <p:nvPr>
            <p:ph type="title"/>
          </p:nvPr>
        </p:nvSpPr>
        <p:spPr>
          <a:xfrm>
            <a:off x="971550" y="642918"/>
            <a:ext cx="7388225" cy="511175"/>
          </a:xfrm>
        </p:spPr>
        <p:txBody>
          <a:bodyPr>
            <a:normAutofit fontScale="90000"/>
          </a:bodyPr>
          <a:lstStyle/>
          <a:p>
            <a:pPr>
              <a:lnSpc>
                <a:spcPct val="70000"/>
              </a:lnSpc>
            </a:pPr>
            <a:r>
              <a:rPr sz="4000" b="1" smtClean="0">
                <a:solidFill>
                  <a:srgbClr val="FFFF00"/>
                </a:solidFill>
                <a:latin typeface="Comic Sans MS" pitchFamily="66" charset="0"/>
              </a:rPr>
              <a:t>Deterioration of lung function as a addiction of smoking</a:t>
            </a:r>
            <a:r>
              <a:rPr lang="ru-RU" sz="4000" b="1" smtClean="0">
                <a:solidFill>
                  <a:srgbClr val="FFFF00"/>
                </a:solidFill>
                <a:latin typeface="Comic Sans MS" pitchFamily="66" charset="0"/>
              </a:rPr>
              <a:t>  </a:t>
            </a:r>
            <a:endParaRPr lang="ru-RU" sz="4000" b="1" dirty="0">
              <a:solidFill>
                <a:srgbClr val="FFFF00"/>
              </a:solidFill>
              <a:latin typeface="Comic Sans MS" pitchFamily="66" charset="0"/>
            </a:endParaRPr>
          </a:p>
        </p:txBody>
      </p:sp>
      <p:sp>
        <p:nvSpPr>
          <p:cNvPr id="712707" name="Rectangle 2051"/>
          <p:cNvSpPr>
            <a:spLocks noChangeArrowheads="1"/>
          </p:cNvSpPr>
          <p:nvPr/>
        </p:nvSpPr>
        <p:spPr bwMode="auto">
          <a:xfrm>
            <a:off x="2266950" y="2238375"/>
            <a:ext cx="9144000" cy="0"/>
          </a:xfrm>
          <a:prstGeom prst="rect">
            <a:avLst/>
          </a:prstGeom>
          <a:noFill/>
          <a:ln w="12700">
            <a:noFill/>
            <a:miter lim="800000"/>
            <a:headEnd/>
            <a:tailEnd/>
          </a:ln>
          <a:effectLst/>
        </p:spPr>
        <p:txBody>
          <a:bodyPr>
            <a:spAutoFit/>
          </a:bodyPr>
          <a:lstStyle/>
          <a:p>
            <a:endParaRPr lang="ru-RU"/>
          </a:p>
        </p:txBody>
      </p:sp>
      <p:sp>
        <p:nvSpPr>
          <p:cNvPr id="712709" name="Rectangle 2053"/>
          <p:cNvSpPr>
            <a:spLocks noChangeArrowheads="1"/>
          </p:cNvSpPr>
          <p:nvPr/>
        </p:nvSpPr>
        <p:spPr bwMode="auto">
          <a:xfrm>
            <a:off x="214282" y="4483744"/>
            <a:ext cx="8929718" cy="2209836"/>
          </a:xfrm>
          <a:prstGeom prst="rect">
            <a:avLst/>
          </a:prstGeom>
          <a:solidFill>
            <a:schemeClr val="accent3">
              <a:lumMod val="50000"/>
            </a:schemeClr>
          </a:solidFill>
          <a:ln w="12700">
            <a:noFill/>
            <a:miter lim="800000"/>
            <a:headEnd/>
            <a:tailEnd/>
          </a:ln>
          <a:effectLst/>
        </p:spPr>
        <p:txBody>
          <a:bodyPr wrap="square">
            <a:spAutoFit/>
          </a:bodyPr>
          <a:lstStyle/>
          <a:p>
            <a:pPr>
              <a:lnSpc>
                <a:spcPct val="70000"/>
              </a:lnSpc>
              <a:spcBef>
                <a:spcPts val="1200"/>
              </a:spcBef>
            </a:pPr>
            <a:r>
              <a:rPr lang="en-US" sz="2800" b="1" dirty="0" smtClean="0">
                <a:solidFill>
                  <a:srgbClr val="FFFF00"/>
                </a:solidFill>
                <a:latin typeface="Arial" charset="0"/>
              </a:rPr>
              <a:t>The risk group of COPD is, as a rule, smokers with experience, smoking one pack of cigarettes a day for 20 years.</a:t>
            </a:r>
          </a:p>
          <a:p>
            <a:pPr>
              <a:lnSpc>
                <a:spcPct val="70000"/>
              </a:lnSpc>
              <a:spcBef>
                <a:spcPts val="1200"/>
              </a:spcBef>
            </a:pPr>
            <a:r>
              <a:rPr lang="en-US" sz="2800" b="1" dirty="0" smtClean="0">
                <a:solidFill>
                  <a:srgbClr val="FFFF00"/>
                </a:solidFill>
                <a:latin typeface="Arial" charset="0"/>
              </a:rPr>
              <a:t>The median age at onset of the disease is 40 years</a:t>
            </a:r>
          </a:p>
          <a:p>
            <a:pPr>
              <a:lnSpc>
                <a:spcPct val="70000"/>
              </a:lnSpc>
              <a:spcBef>
                <a:spcPts val="1200"/>
              </a:spcBef>
            </a:pPr>
            <a:r>
              <a:rPr lang="en-US" sz="2800" b="1" dirty="0" smtClean="0">
                <a:solidFill>
                  <a:srgbClr val="FFFF00"/>
                </a:solidFill>
                <a:latin typeface="Arial" charset="0"/>
              </a:rPr>
              <a:t>Women are more susceptible to adverse effects of tobacco smoke than men</a:t>
            </a:r>
            <a:endParaRPr lang="ru-RU" sz="2800" b="1" dirty="0">
              <a:solidFill>
                <a:srgbClr val="FFFF00"/>
              </a:solidFill>
              <a:latin typeface="Arial"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Text Box 2"/>
          <p:cNvSpPr txBox="1">
            <a:spLocks noChangeArrowheads="1"/>
          </p:cNvSpPr>
          <p:nvPr/>
        </p:nvSpPr>
        <p:spPr bwMode="auto">
          <a:xfrm>
            <a:off x="228600" y="285728"/>
            <a:ext cx="8548688" cy="4701608"/>
          </a:xfrm>
          <a:prstGeom prst="rect">
            <a:avLst/>
          </a:prstGeom>
          <a:noFill/>
          <a:ln w="9525">
            <a:noFill/>
            <a:miter lim="800000"/>
            <a:headEnd/>
            <a:tailEnd/>
          </a:ln>
          <a:effectLst/>
        </p:spPr>
        <p:txBody>
          <a:bodyPr wrap="square">
            <a:spAutoFit/>
          </a:bodyPr>
          <a:lstStyle/>
          <a:p>
            <a:pPr>
              <a:lnSpc>
                <a:spcPct val="120000"/>
              </a:lnSpc>
              <a:buFont typeface="Symbol" pitchFamily="18" charset="2"/>
              <a:buChar char="¨"/>
            </a:pPr>
            <a:r>
              <a:rPr lang="en-US" sz="3600" dirty="0" smtClean="0">
                <a:solidFill>
                  <a:srgbClr val="FFFF00"/>
                </a:solidFill>
              </a:rPr>
              <a:t>Professional factors,</a:t>
            </a:r>
          </a:p>
          <a:p>
            <a:pPr>
              <a:lnSpc>
                <a:spcPct val="120000"/>
              </a:lnSpc>
            </a:pPr>
            <a:endParaRPr lang="en-US" sz="3600" dirty="0" smtClean="0">
              <a:solidFill>
                <a:srgbClr val="FFFF00"/>
              </a:solidFill>
            </a:endParaRPr>
          </a:p>
          <a:p>
            <a:pPr>
              <a:lnSpc>
                <a:spcPct val="120000"/>
              </a:lnSpc>
            </a:pPr>
            <a:r>
              <a:rPr lang="en-US" sz="3600" dirty="0" smtClean="0"/>
              <a:t>causing intense and prolonged</a:t>
            </a:r>
            <a:r>
              <a:rPr lang="ru-RU" sz="3600" dirty="0" smtClean="0"/>
              <a:t> </a:t>
            </a:r>
            <a:r>
              <a:rPr lang="en-US" sz="3600" dirty="0" smtClean="0"/>
              <a:t>exposure of dust, chemicals, vapors, etc., can cause the development of COPD, regardless of smoking, or increase the risk of diseases in smokers</a:t>
            </a:r>
            <a:r>
              <a:rPr lang="ru-RU" sz="3600" dirty="0" smtClean="0"/>
              <a:t>  </a:t>
            </a:r>
            <a:endParaRPr lang="ru-RU" sz="3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3074"/>
          <p:cNvSpPr>
            <a:spLocks noGrp="1" noChangeArrowheads="1"/>
          </p:cNvSpPr>
          <p:nvPr>
            <p:ph type="title"/>
          </p:nvPr>
        </p:nvSpPr>
        <p:spPr>
          <a:xfrm>
            <a:off x="685800" y="228600"/>
            <a:ext cx="7772400" cy="1143000"/>
          </a:xfrm>
        </p:spPr>
        <p:txBody>
          <a:bodyPr>
            <a:normAutofit/>
          </a:bodyPr>
          <a:lstStyle/>
          <a:p>
            <a:r>
              <a:rPr sz="3200" smtClean="0">
                <a:solidFill>
                  <a:schemeClr val="tx2">
                    <a:lumMod val="10000"/>
                  </a:schemeClr>
                </a:solidFill>
                <a:latin typeface="Arial" charset="0"/>
              </a:rPr>
              <a:t>Costs for COPD and asthma in the US, mln</a:t>
            </a:r>
            <a:endParaRPr lang="ru-RU" sz="3200" dirty="0">
              <a:solidFill>
                <a:schemeClr val="tx2">
                  <a:lumMod val="10000"/>
                </a:schemeClr>
              </a:solidFill>
              <a:latin typeface="Arial" charset="0"/>
            </a:endParaRPr>
          </a:p>
        </p:txBody>
      </p:sp>
      <p:sp>
        <p:nvSpPr>
          <p:cNvPr id="416771" name="Text Box 3075"/>
          <p:cNvSpPr txBox="1">
            <a:spLocks noChangeArrowheads="1"/>
          </p:cNvSpPr>
          <p:nvPr/>
        </p:nvSpPr>
        <p:spPr bwMode="auto">
          <a:xfrm>
            <a:off x="2054225" y="1447800"/>
            <a:ext cx="1614160" cy="461665"/>
          </a:xfrm>
          <a:prstGeom prst="rect">
            <a:avLst/>
          </a:prstGeom>
          <a:noFill/>
          <a:ln w="9525">
            <a:noFill/>
            <a:miter lim="800000"/>
            <a:headEnd/>
            <a:tailEnd/>
          </a:ln>
          <a:effectLst/>
        </p:spPr>
        <p:txBody>
          <a:bodyPr wrap="none">
            <a:spAutoFit/>
          </a:bodyPr>
          <a:lstStyle/>
          <a:p>
            <a:pPr eaLnBrk="0" hangingPunct="0"/>
            <a:r>
              <a:rPr lang="en-US" sz="2400" b="1" dirty="0" smtClean="0">
                <a:solidFill>
                  <a:srgbClr val="FFFF00"/>
                </a:solidFill>
                <a:latin typeface="Arial" charset="0"/>
              </a:rPr>
              <a:t>Total cost</a:t>
            </a:r>
            <a:endParaRPr lang="ru-RU" sz="2400" b="1" dirty="0">
              <a:solidFill>
                <a:srgbClr val="FFFF00"/>
              </a:solidFill>
              <a:latin typeface="Arial" charset="0"/>
            </a:endParaRPr>
          </a:p>
        </p:txBody>
      </p:sp>
      <p:sp>
        <p:nvSpPr>
          <p:cNvPr id="416772" name="Text Box 3076"/>
          <p:cNvSpPr txBox="1">
            <a:spLocks noChangeArrowheads="1"/>
          </p:cNvSpPr>
          <p:nvPr/>
        </p:nvSpPr>
        <p:spPr bwMode="auto">
          <a:xfrm>
            <a:off x="3621088" y="1447800"/>
            <a:ext cx="3465512" cy="461665"/>
          </a:xfrm>
          <a:prstGeom prst="rect">
            <a:avLst/>
          </a:prstGeom>
          <a:noFill/>
          <a:ln w="9525">
            <a:noFill/>
            <a:miter lim="800000"/>
            <a:headEnd/>
            <a:tailEnd/>
          </a:ln>
          <a:effectLst/>
        </p:spPr>
        <p:txBody>
          <a:bodyPr>
            <a:spAutoFit/>
          </a:bodyPr>
          <a:lstStyle/>
          <a:p>
            <a:pPr algn="ctr" eaLnBrk="0" hangingPunct="0"/>
            <a:r>
              <a:rPr lang="en-US" sz="2400" b="1" dirty="0" smtClean="0">
                <a:solidFill>
                  <a:srgbClr val="FFFF00"/>
                </a:solidFill>
                <a:latin typeface="Arial" charset="0"/>
              </a:rPr>
              <a:t>Direct medical costs</a:t>
            </a:r>
            <a:endParaRPr lang="ru-RU" sz="2400" b="1" dirty="0">
              <a:solidFill>
                <a:srgbClr val="FFFF00"/>
              </a:solidFill>
              <a:latin typeface="Arial" charset="0"/>
            </a:endParaRPr>
          </a:p>
        </p:txBody>
      </p:sp>
      <p:sp>
        <p:nvSpPr>
          <p:cNvPr id="416773" name="Text Box 3077"/>
          <p:cNvSpPr txBox="1">
            <a:spLocks noChangeArrowheads="1"/>
          </p:cNvSpPr>
          <p:nvPr/>
        </p:nvSpPr>
        <p:spPr bwMode="auto">
          <a:xfrm>
            <a:off x="7191375" y="1447800"/>
            <a:ext cx="1380506" cy="830997"/>
          </a:xfrm>
          <a:prstGeom prst="rect">
            <a:avLst/>
          </a:prstGeom>
          <a:noFill/>
          <a:ln w="9525">
            <a:noFill/>
            <a:miter lim="800000"/>
            <a:headEnd/>
            <a:tailEnd/>
          </a:ln>
          <a:effectLst/>
        </p:spPr>
        <p:txBody>
          <a:bodyPr wrap="none">
            <a:spAutoFit/>
          </a:bodyPr>
          <a:lstStyle/>
          <a:p>
            <a:pPr eaLnBrk="0" hangingPunct="0"/>
            <a:r>
              <a:rPr lang="en-US" sz="2400" b="1" dirty="0" smtClean="0">
                <a:solidFill>
                  <a:srgbClr val="FFFF00"/>
                </a:solidFill>
                <a:latin typeface="Arial" charset="0"/>
              </a:rPr>
              <a:t>Indirect </a:t>
            </a:r>
          </a:p>
          <a:p>
            <a:pPr eaLnBrk="0" hangingPunct="0"/>
            <a:r>
              <a:rPr lang="en-US" sz="2400" b="1" dirty="0" smtClean="0">
                <a:solidFill>
                  <a:srgbClr val="FFFF00"/>
                </a:solidFill>
                <a:latin typeface="Arial" charset="0"/>
              </a:rPr>
              <a:t>costs</a:t>
            </a:r>
            <a:endParaRPr lang="ru-RU" sz="2400" b="1" dirty="0">
              <a:solidFill>
                <a:srgbClr val="FFFF00"/>
              </a:solidFill>
              <a:latin typeface="Arial" charset="0"/>
            </a:endParaRPr>
          </a:p>
        </p:txBody>
      </p:sp>
      <p:grpSp>
        <p:nvGrpSpPr>
          <p:cNvPr id="2" name="Group 3078"/>
          <p:cNvGrpSpPr>
            <a:grpSpLocks/>
          </p:cNvGrpSpPr>
          <p:nvPr/>
        </p:nvGrpSpPr>
        <p:grpSpPr bwMode="auto">
          <a:xfrm>
            <a:off x="7858148" y="357166"/>
            <a:ext cx="381000" cy="457200"/>
            <a:chOff x="1572" y="1600"/>
            <a:chExt cx="381" cy="609"/>
          </a:xfrm>
        </p:grpSpPr>
        <p:sp>
          <p:nvSpPr>
            <p:cNvPr id="416775" name="Freeform 3079"/>
            <p:cNvSpPr>
              <a:spLocks/>
            </p:cNvSpPr>
            <p:nvPr/>
          </p:nvSpPr>
          <p:spPr bwMode="auto">
            <a:xfrm>
              <a:off x="1572" y="1657"/>
              <a:ext cx="381" cy="495"/>
            </a:xfrm>
            <a:custGeom>
              <a:avLst/>
              <a:gdLst/>
              <a:ahLst/>
              <a:cxnLst>
                <a:cxn ang="0">
                  <a:pos x="732" y="276"/>
                </a:cxn>
                <a:cxn ang="0">
                  <a:pos x="694" y="161"/>
                </a:cxn>
                <a:cxn ang="0">
                  <a:pos x="640" y="87"/>
                </a:cxn>
                <a:cxn ang="0">
                  <a:pos x="544" y="28"/>
                </a:cxn>
                <a:cxn ang="0">
                  <a:pos x="423" y="3"/>
                </a:cxn>
                <a:cxn ang="0">
                  <a:pos x="267" y="8"/>
                </a:cxn>
                <a:cxn ang="0">
                  <a:pos x="158" y="41"/>
                </a:cxn>
                <a:cxn ang="0">
                  <a:pos x="88" y="93"/>
                </a:cxn>
                <a:cxn ang="0">
                  <a:pos x="36" y="163"/>
                </a:cxn>
                <a:cxn ang="0">
                  <a:pos x="13" y="265"/>
                </a:cxn>
                <a:cxn ang="0">
                  <a:pos x="39" y="390"/>
                </a:cxn>
                <a:cxn ang="0">
                  <a:pos x="95" y="472"/>
                </a:cxn>
                <a:cxn ang="0">
                  <a:pos x="174" y="515"/>
                </a:cxn>
                <a:cxn ang="0">
                  <a:pos x="343" y="547"/>
                </a:cxn>
                <a:cxn ang="0">
                  <a:pos x="497" y="574"/>
                </a:cxn>
                <a:cxn ang="0">
                  <a:pos x="577" y="637"/>
                </a:cxn>
                <a:cxn ang="0">
                  <a:pos x="587" y="708"/>
                </a:cxn>
                <a:cxn ang="0">
                  <a:pos x="559" y="783"/>
                </a:cxn>
                <a:cxn ang="0">
                  <a:pos x="506" y="837"/>
                </a:cxn>
                <a:cxn ang="0">
                  <a:pos x="390" y="864"/>
                </a:cxn>
                <a:cxn ang="0">
                  <a:pos x="285" y="851"/>
                </a:cxn>
                <a:cxn ang="0">
                  <a:pos x="203" y="800"/>
                </a:cxn>
                <a:cxn ang="0">
                  <a:pos x="154" y="720"/>
                </a:cxn>
                <a:cxn ang="0">
                  <a:pos x="0" y="637"/>
                </a:cxn>
                <a:cxn ang="0">
                  <a:pos x="5" y="727"/>
                </a:cxn>
                <a:cxn ang="0">
                  <a:pos x="39" y="831"/>
                </a:cxn>
                <a:cxn ang="0">
                  <a:pos x="97" y="904"/>
                </a:cxn>
                <a:cxn ang="0">
                  <a:pos x="163" y="954"/>
                </a:cxn>
                <a:cxn ang="0">
                  <a:pos x="288" y="986"/>
                </a:cxn>
                <a:cxn ang="0">
                  <a:pos x="423" y="989"/>
                </a:cxn>
                <a:cxn ang="0">
                  <a:pos x="562" y="960"/>
                </a:cxn>
                <a:cxn ang="0">
                  <a:pos x="664" y="902"/>
                </a:cxn>
                <a:cxn ang="0">
                  <a:pos x="725" y="820"/>
                </a:cxn>
                <a:cxn ang="0">
                  <a:pos x="756" y="718"/>
                </a:cxn>
                <a:cxn ang="0">
                  <a:pos x="760" y="621"/>
                </a:cxn>
                <a:cxn ang="0">
                  <a:pos x="729" y="539"/>
                </a:cxn>
                <a:cxn ang="0">
                  <a:pos x="667" y="480"/>
                </a:cxn>
                <a:cxn ang="0">
                  <a:pos x="562" y="443"/>
                </a:cxn>
                <a:cxn ang="0">
                  <a:pos x="399" y="411"/>
                </a:cxn>
                <a:cxn ang="0">
                  <a:pos x="258" y="388"/>
                </a:cxn>
                <a:cxn ang="0">
                  <a:pos x="183" y="341"/>
                </a:cxn>
                <a:cxn ang="0">
                  <a:pos x="167" y="262"/>
                </a:cxn>
                <a:cxn ang="0">
                  <a:pos x="194" y="199"/>
                </a:cxn>
                <a:cxn ang="0">
                  <a:pos x="284" y="143"/>
                </a:cxn>
                <a:cxn ang="0">
                  <a:pos x="420" y="141"/>
                </a:cxn>
                <a:cxn ang="0">
                  <a:pos x="521" y="186"/>
                </a:cxn>
                <a:cxn ang="0">
                  <a:pos x="581" y="276"/>
                </a:cxn>
              </a:cxnLst>
              <a:rect l="0" t="0" r="r" b="b"/>
              <a:pathLst>
                <a:path w="763" h="992">
                  <a:moveTo>
                    <a:pt x="584" y="341"/>
                  </a:moveTo>
                  <a:lnTo>
                    <a:pt x="732" y="341"/>
                  </a:lnTo>
                  <a:lnTo>
                    <a:pt x="732" y="276"/>
                  </a:lnTo>
                  <a:lnTo>
                    <a:pt x="725" y="228"/>
                  </a:lnTo>
                  <a:lnTo>
                    <a:pt x="711" y="196"/>
                  </a:lnTo>
                  <a:lnTo>
                    <a:pt x="694" y="161"/>
                  </a:lnTo>
                  <a:lnTo>
                    <a:pt x="680" y="131"/>
                  </a:lnTo>
                  <a:lnTo>
                    <a:pt x="662" y="107"/>
                  </a:lnTo>
                  <a:lnTo>
                    <a:pt x="640" y="87"/>
                  </a:lnTo>
                  <a:lnTo>
                    <a:pt x="609" y="61"/>
                  </a:lnTo>
                  <a:lnTo>
                    <a:pt x="577" y="42"/>
                  </a:lnTo>
                  <a:lnTo>
                    <a:pt x="544" y="28"/>
                  </a:lnTo>
                  <a:lnTo>
                    <a:pt x="511" y="18"/>
                  </a:lnTo>
                  <a:lnTo>
                    <a:pt x="475" y="8"/>
                  </a:lnTo>
                  <a:lnTo>
                    <a:pt x="423" y="3"/>
                  </a:lnTo>
                  <a:lnTo>
                    <a:pt x="370" y="0"/>
                  </a:lnTo>
                  <a:lnTo>
                    <a:pt x="316" y="0"/>
                  </a:lnTo>
                  <a:lnTo>
                    <a:pt x="267" y="8"/>
                  </a:lnTo>
                  <a:lnTo>
                    <a:pt x="229" y="18"/>
                  </a:lnTo>
                  <a:lnTo>
                    <a:pt x="194" y="26"/>
                  </a:lnTo>
                  <a:lnTo>
                    <a:pt x="158" y="41"/>
                  </a:lnTo>
                  <a:lnTo>
                    <a:pt x="128" y="58"/>
                  </a:lnTo>
                  <a:lnTo>
                    <a:pt x="117" y="69"/>
                  </a:lnTo>
                  <a:lnTo>
                    <a:pt x="88" y="93"/>
                  </a:lnTo>
                  <a:lnTo>
                    <a:pt x="66" y="116"/>
                  </a:lnTo>
                  <a:lnTo>
                    <a:pt x="52" y="137"/>
                  </a:lnTo>
                  <a:lnTo>
                    <a:pt x="36" y="163"/>
                  </a:lnTo>
                  <a:lnTo>
                    <a:pt x="23" y="196"/>
                  </a:lnTo>
                  <a:lnTo>
                    <a:pt x="17" y="234"/>
                  </a:lnTo>
                  <a:lnTo>
                    <a:pt x="13" y="265"/>
                  </a:lnTo>
                  <a:lnTo>
                    <a:pt x="17" y="306"/>
                  </a:lnTo>
                  <a:lnTo>
                    <a:pt x="26" y="349"/>
                  </a:lnTo>
                  <a:lnTo>
                    <a:pt x="39" y="390"/>
                  </a:lnTo>
                  <a:lnTo>
                    <a:pt x="57" y="423"/>
                  </a:lnTo>
                  <a:lnTo>
                    <a:pt x="76" y="451"/>
                  </a:lnTo>
                  <a:lnTo>
                    <a:pt x="95" y="472"/>
                  </a:lnTo>
                  <a:lnTo>
                    <a:pt x="119" y="490"/>
                  </a:lnTo>
                  <a:lnTo>
                    <a:pt x="141" y="505"/>
                  </a:lnTo>
                  <a:lnTo>
                    <a:pt x="174" y="515"/>
                  </a:lnTo>
                  <a:lnTo>
                    <a:pt x="219" y="527"/>
                  </a:lnTo>
                  <a:lnTo>
                    <a:pt x="280" y="539"/>
                  </a:lnTo>
                  <a:lnTo>
                    <a:pt x="343" y="547"/>
                  </a:lnTo>
                  <a:lnTo>
                    <a:pt x="412" y="556"/>
                  </a:lnTo>
                  <a:lnTo>
                    <a:pt x="457" y="564"/>
                  </a:lnTo>
                  <a:lnTo>
                    <a:pt x="497" y="574"/>
                  </a:lnTo>
                  <a:lnTo>
                    <a:pt x="535" y="588"/>
                  </a:lnTo>
                  <a:lnTo>
                    <a:pt x="562" y="611"/>
                  </a:lnTo>
                  <a:lnTo>
                    <a:pt x="577" y="637"/>
                  </a:lnTo>
                  <a:lnTo>
                    <a:pt x="587" y="657"/>
                  </a:lnTo>
                  <a:lnTo>
                    <a:pt x="587" y="680"/>
                  </a:lnTo>
                  <a:lnTo>
                    <a:pt x="587" y="708"/>
                  </a:lnTo>
                  <a:lnTo>
                    <a:pt x="581" y="733"/>
                  </a:lnTo>
                  <a:lnTo>
                    <a:pt x="574" y="766"/>
                  </a:lnTo>
                  <a:lnTo>
                    <a:pt x="559" y="783"/>
                  </a:lnTo>
                  <a:lnTo>
                    <a:pt x="546" y="802"/>
                  </a:lnTo>
                  <a:lnTo>
                    <a:pt x="533" y="820"/>
                  </a:lnTo>
                  <a:lnTo>
                    <a:pt x="506" y="837"/>
                  </a:lnTo>
                  <a:lnTo>
                    <a:pt x="473" y="849"/>
                  </a:lnTo>
                  <a:lnTo>
                    <a:pt x="439" y="857"/>
                  </a:lnTo>
                  <a:lnTo>
                    <a:pt x="390" y="864"/>
                  </a:lnTo>
                  <a:lnTo>
                    <a:pt x="365" y="864"/>
                  </a:lnTo>
                  <a:lnTo>
                    <a:pt x="320" y="859"/>
                  </a:lnTo>
                  <a:lnTo>
                    <a:pt x="285" y="851"/>
                  </a:lnTo>
                  <a:lnTo>
                    <a:pt x="263" y="843"/>
                  </a:lnTo>
                  <a:lnTo>
                    <a:pt x="234" y="826"/>
                  </a:lnTo>
                  <a:lnTo>
                    <a:pt x="203" y="800"/>
                  </a:lnTo>
                  <a:lnTo>
                    <a:pt x="183" y="775"/>
                  </a:lnTo>
                  <a:lnTo>
                    <a:pt x="167" y="748"/>
                  </a:lnTo>
                  <a:lnTo>
                    <a:pt x="154" y="720"/>
                  </a:lnTo>
                  <a:lnTo>
                    <a:pt x="149" y="686"/>
                  </a:lnTo>
                  <a:lnTo>
                    <a:pt x="145" y="637"/>
                  </a:lnTo>
                  <a:lnTo>
                    <a:pt x="0" y="637"/>
                  </a:lnTo>
                  <a:lnTo>
                    <a:pt x="0" y="663"/>
                  </a:lnTo>
                  <a:lnTo>
                    <a:pt x="1" y="700"/>
                  </a:lnTo>
                  <a:lnTo>
                    <a:pt x="5" y="727"/>
                  </a:lnTo>
                  <a:lnTo>
                    <a:pt x="12" y="763"/>
                  </a:lnTo>
                  <a:lnTo>
                    <a:pt x="23" y="800"/>
                  </a:lnTo>
                  <a:lnTo>
                    <a:pt x="39" y="831"/>
                  </a:lnTo>
                  <a:lnTo>
                    <a:pt x="57" y="857"/>
                  </a:lnTo>
                  <a:lnTo>
                    <a:pt x="73" y="878"/>
                  </a:lnTo>
                  <a:lnTo>
                    <a:pt x="97" y="904"/>
                  </a:lnTo>
                  <a:lnTo>
                    <a:pt x="117" y="922"/>
                  </a:lnTo>
                  <a:lnTo>
                    <a:pt x="141" y="943"/>
                  </a:lnTo>
                  <a:lnTo>
                    <a:pt x="163" y="954"/>
                  </a:lnTo>
                  <a:lnTo>
                    <a:pt x="201" y="970"/>
                  </a:lnTo>
                  <a:lnTo>
                    <a:pt x="242" y="980"/>
                  </a:lnTo>
                  <a:lnTo>
                    <a:pt x="288" y="986"/>
                  </a:lnTo>
                  <a:lnTo>
                    <a:pt x="326" y="989"/>
                  </a:lnTo>
                  <a:lnTo>
                    <a:pt x="368" y="992"/>
                  </a:lnTo>
                  <a:lnTo>
                    <a:pt x="423" y="989"/>
                  </a:lnTo>
                  <a:lnTo>
                    <a:pt x="484" y="980"/>
                  </a:lnTo>
                  <a:lnTo>
                    <a:pt x="530" y="972"/>
                  </a:lnTo>
                  <a:lnTo>
                    <a:pt x="562" y="960"/>
                  </a:lnTo>
                  <a:lnTo>
                    <a:pt x="597" y="945"/>
                  </a:lnTo>
                  <a:lnTo>
                    <a:pt x="629" y="927"/>
                  </a:lnTo>
                  <a:lnTo>
                    <a:pt x="664" y="902"/>
                  </a:lnTo>
                  <a:lnTo>
                    <a:pt x="689" y="875"/>
                  </a:lnTo>
                  <a:lnTo>
                    <a:pt x="704" y="851"/>
                  </a:lnTo>
                  <a:lnTo>
                    <a:pt x="725" y="820"/>
                  </a:lnTo>
                  <a:lnTo>
                    <a:pt x="738" y="783"/>
                  </a:lnTo>
                  <a:lnTo>
                    <a:pt x="747" y="758"/>
                  </a:lnTo>
                  <a:lnTo>
                    <a:pt x="756" y="718"/>
                  </a:lnTo>
                  <a:lnTo>
                    <a:pt x="763" y="677"/>
                  </a:lnTo>
                  <a:lnTo>
                    <a:pt x="763" y="648"/>
                  </a:lnTo>
                  <a:lnTo>
                    <a:pt x="760" y="621"/>
                  </a:lnTo>
                  <a:lnTo>
                    <a:pt x="754" y="597"/>
                  </a:lnTo>
                  <a:lnTo>
                    <a:pt x="741" y="564"/>
                  </a:lnTo>
                  <a:lnTo>
                    <a:pt x="729" y="539"/>
                  </a:lnTo>
                  <a:lnTo>
                    <a:pt x="707" y="515"/>
                  </a:lnTo>
                  <a:lnTo>
                    <a:pt x="691" y="498"/>
                  </a:lnTo>
                  <a:lnTo>
                    <a:pt x="667" y="480"/>
                  </a:lnTo>
                  <a:lnTo>
                    <a:pt x="645" y="466"/>
                  </a:lnTo>
                  <a:lnTo>
                    <a:pt x="606" y="453"/>
                  </a:lnTo>
                  <a:lnTo>
                    <a:pt x="562" y="443"/>
                  </a:lnTo>
                  <a:lnTo>
                    <a:pt x="521" y="429"/>
                  </a:lnTo>
                  <a:lnTo>
                    <a:pt x="457" y="419"/>
                  </a:lnTo>
                  <a:lnTo>
                    <a:pt x="399" y="411"/>
                  </a:lnTo>
                  <a:lnTo>
                    <a:pt x="354" y="405"/>
                  </a:lnTo>
                  <a:lnTo>
                    <a:pt x="304" y="397"/>
                  </a:lnTo>
                  <a:lnTo>
                    <a:pt x="258" y="388"/>
                  </a:lnTo>
                  <a:lnTo>
                    <a:pt x="229" y="378"/>
                  </a:lnTo>
                  <a:lnTo>
                    <a:pt x="201" y="361"/>
                  </a:lnTo>
                  <a:lnTo>
                    <a:pt x="183" y="341"/>
                  </a:lnTo>
                  <a:lnTo>
                    <a:pt x="174" y="319"/>
                  </a:lnTo>
                  <a:lnTo>
                    <a:pt x="170" y="298"/>
                  </a:lnTo>
                  <a:lnTo>
                    <a:pt x="167" y="262"/>
                  </a:lnTo>
                  <a:lnTo>
                    <a:pt x="174" y="240"/>
                  </a:lnTo>
                  <a:lnTo>
                    <a:pt x="176" y="220"/>
                  </a:lnTo>
                  <a:lnTo>
                    <a:pt x="194" y="199"/>
                  </a:lnTo>
                  <a:lnTo>
                    <a:pt x="219" y="175"/>
                  </a:lnTo>
                  <a:lnTo>
                    <a:pt x="251" y="158"/>
                  </a:lnTo>
                  <a:lnTo>
                    <a:pt x="284" y="143"/>
                  </a:lnTo>
                  <a:lnTo>
                    <a:pt x="324" y="134"/>
                  </a:lnTo>
                  <a:lnTo>
                    <a:pt x="359" y="131"/>
                  </a:lnTo>
                  <a:lnTo>
                    <a:pt x="420" y="141"/>
                  </a:lnTo>
                  <a:lnTo>
                    <a:pt x="464" y="152"/>
                  </a:lnTo>
                  <a:lnTo>
                    <a:pt x="497" y="166"/>
                  </a:lnTo>
                  <a:lnTo>
                    <a:pt x="521" y="186"/>
                  </a:lnTo>
                  <a:lnTo>
                    <a:pt x="550" y="211"/>
                  </a:lnTo>
                  <a:lnTo>
                    <a:pt x="570" y="243"/>
                  </a:lnTo>
                  <a:lnTo>
                    <a:pt x="581" y="276"/>
                  </a:lnTo>
                  <a:lnTo>
                    <a:pt x="584" y="306"/>
                  </a:lnTo>
                  <a:lnTo>
                    <a:pt x="584" y="341"/>
                  </a:lnTo>
                  <a:close/>
                </a:path>
              </a:pathLst>
            </a:custGeom>
            <a:solidFill>
              <a:srgbClr val="000000"/>
            </a:solidFill>
            <a:ln w="9525">
              <a:solidFill>
                <a:srgbClr val="FFFF00"/>
              </a:solidFill>
              <a:round/>
              <a:headEnd/>
              <a:tailEnd/>
            </a:ln>
          </p:spPr>
          <p:txBody>
            <a:bodyPr/>
            <a:lstStyle/>
            <a:p>
              <a:endParaRPr lang="ru-RU"/>
            </a:p>
          </p:txBody>
        </p:sp>
        <p:sp>
          <p:nvSpPr>
            <p:cNvPr id="416776" name="Rectangle 3080"/>
            <p:cNvSpPr>
              <a:spLocks noChangeArrowheads="1"/>
            </p:cNvSpPr>
            <p:nvPr/>
          </p:nvSpPr>
          <p:spPr bwMode="auto">
            <a:xfrm>
              <a:off x="1695" y="1600"/>
              <a:ext cx="54" cy="609"/>
            </a:xfrm>
            <a:prstGeom prst="rect">
              <a:avLst/>
            </a:prstGeom>
            <a:solidFill>
              <a:srgbClr val="000000"/>
            </a:solidFill>
            <a:ln w="9525">
              <a:solidFill>
                <a:srgbClr val="FFFF00"/>
              </a:solidFill>
              <a:miter lim="800000"/>
              <a:headEnd/>
              <a:tailEnd/>
            </a:ln>
          </p:spPr>
          <p:txBody>
            <a:bodyPr/>
            <a:lstStyle/>
            <a:p>
              <a:endParaRPr lang="ru-RU"/>
            </a:p>
          </p:txBody>
        </p:sp>
        <p:sp>
          <p:nvSpPr>
            <p:cNvPr id="416777" name="Rectangle 3081"/>
            <p:cNvSpPr>
              <a:spLocks noChangeArrowheads="1"/>
            </p:cNvSpPr>
            <p:nvPr/>
          </p:nvSpPr>
          <p:spPr bwMode="auto">
            <a:xfrm>
              <a:off x="1769" y="1600"/>
              <a:ext cx="54" cy="609"/>
            </a:xfrm>
            <a:prstGeom prst="rect">
              <a:avLst/>
            </a:prstGeom>
            <a:solidFill>
              <a:srgbClr val="000000"/>
            </a:solidFill>
            <a:ln w="9525">
              <a:solidFill>
                <a:srgbClr val="FFFF00"/>
              </a:solidFill>
              <a:miter lim="800000"/>
              <a:headEnd/>
              <a:tailEnd/>
            </a:ln>
          </p:spPr>
          <p:txBody>
            <a:bodyPr/>
            <a:lstStyle/>
            <a:p>
              <a:endParaRPr lang="ru-RU"/>
            </a:p>
          </p:txBody>
        </p:sp>
      </p:grpSp>
      <p:sp>
        <p:nvSpPr>
          <p:cNvPr id="416778" name="Text Box 3082"/>
          <p:cNvSpPr txBox="1">
            <a:spLocks noChangeArrowheads="1"/>
          </p:cNvSpPr>
          <p:nvPr/>
        </p:nvSpPr>
        <p:spPr bwMode="auto">
          <a:xfrm>
            <a:off x="306388" y="2655888"/>
            <a:ext cx="1074333" cy="461665"/>
          </a:xfrm>
          <a:prstGeom prst="rect">
            <a:avLst/>
          </a:prstGeom>
          <a:noFill/>
          <a:ln w="9525">
            <a:noFill/>
            <a:miter lim="800000"/>
            <a:headEnd/>
            <a:tailEnd/>
          </a:ln>
          <a:effectLst/>
        </p:spPr>
        <p:txBody>
          <a:bodyPr wrap="none">
            <a:spAutoFit/>
          </a:bodyPr>
          <a:lstStyle/>
          <a:p>
            <a:pPr eaLnBrk="0" hangingPunct="0"/>
            <a:r>
              <a:rPr lang="en-US" sz="2400" b="1" dirty="0" smtClean="0">
                <a:solidFill>
                  <a:srgbClr val="FFFF00"/>
                </a:solidFill>
                <a:latin typeface="Arial" charset="0"/>
              </a:rPr>
              <a:t>COPD</a:t>
            </a:r>
            <a:endParaRPr lang="ru-RU" sz="2400" dirty="0">
              <a:solidFill>
                <a:schemeClr val="tx1"/>
              </a:solidFill>
              <a:latin typeface="Arial" charset="0"/>
            </a:endParaRPr>
          </a:p>
        </p:txBody>
      </p:sp>
      <p:sp>
        <p:nvSpPr>
          <p:cNvPr id="416779" name="Text Box 3083"/>
          <p:cNvSpPr txBox="1">
            <a:spLocks noChangeArrowheads="1"/>
          </p:cNvSpPr>
          <p:nvPr/>
        </p:nvSpPr>
        <p:spPr bwMode="auto">
          <a:xfrm>
            <a:off x="357158" y="3714752"/>
            <a:ext cx="1172116" cy="369332"/>
          </a:xfrm>
          <a:prstGeom prst="rect">
            <a:avLst/>
          </a:prstGeom>
          <a:noFill/>
          <a:ln w="9525">
            <a:noFill/>
            <a:miter lim="800000"/>
            <a:headEnd/>
            <a:tailEnd/>
          </a:ln>
          <a:effectLst/>
        </p:spPr>
        <p:txBody>
          <a:bodyPr wrap="none">
            <a:spAutoFit/>
          </a:bodyPr>
          <a:lstStyle/>
          <a:p>
            <a:pPr eaLnBrk="0" hangingPunct="0"/>
            <a:r>
              <a:rPr lang="en-US" b="1" dirty="0" smtClean="0">
                <a:solidFill>
                  <a:srgbClr val="FFFF00"/>
                </a:solidFill>
                <a:latin typeface="Arial" charset="0"/>
              </a:rPr>
              <a:t>ASTHMA</a:t>
            </a:r>
            <a:endParaRPr lang="ru-RU" b="1" dirty="0">
              <a:solidFill>
                <a:srgbClr val="FFFF00"/>
              </a:solidFill>
              <a:latin typeface="Arial" charset="0"/>
            </a:endParaRPr>
          </a:p>
        </p:txBody>
      </p:sp>
      <p:sp>
        <p:nvSpPr>
          <p:cNvPr id="416780" name="Text Box 3084"/>
          <p:cNvSpPr txBox="1">
            <a:spLocks noChangeArrowheads="1"/>
          </p:cNvSpPr>
          <p:nvPr/>
        </p:nvSpPr>
        <p:spPr bwMode="auto">
          <a:xfrm>
            <a:off x="2193925" y="2655888"/>
            <a:ext cx="1274763" cy="519112"/>
          </a:xfrm>
          <a:prstGeom prst="rect">
            <a:avLst/>
          </a:prstGeom>
          <a:noFill/>
          <a:ln w="9525">
            <a:noFill/>
            <a:miter lim="800000"/>
            <a:headEnd/>
            <a:tailEnd/>
          </a:ln>
          <a:effectLst/>
        </p:spPr>
        <p:txBody>
          <a:bodyPr wrap="none">
            <a:spAutoFit/>
          </a:bodyPr>
          <a:lstStyle/>
          <a:p>
            <a:pPr eaLnBrk="0" hangingPunct="0"/>
            <a:r>
              <a:rPr lang="ru-RU" b="1">
                <a:solidFill>
                  <a:srgbClr val="FFFF00"/>
                </a:solidFill>
                <a:latin typeface="Arial" charset="0"/>
              </a:rPr>
              <a:t>23.900</a:t>
            </a:r>
          </a:p>
        </p:txBody>
      </p:sp>
      <p:sp>
        <p:nvSpPr>
          <p:cNvPr id="416781" name="Text Box 3085"/>
          <p:cNvSpPr txBox="1">
            <a:spLocks noChangeArrowheads="1"/>
          </p:cNvSpPr>
          <p:nvPr/>
        </p:nvSpPr>
        <p:spPr bwMode="auto">
          <a:xfrm>
            <a:off x="2165350" y="3822700"/>
            <a:ext cx="1274763" cy="519113"/>
          </a:xfrm>
          <a:prstGeom prst="rect">
            <a:avLst/>
          </a:prstGeom>
          <a:noFill/>
          <a:ln w="9525">
            <a:noFill/>
            <a:miter lim="800000"/>
            <a:headEnd/>
            <a:tailEnd/>
          </a:ln>
          <a:effectLst/>
        </p:spPr>
        <p:txBody>
          <a:bodyPr wrap="none">
            <a:spAutoFit/>
          </a:bodyPr>
          <a:lstStyle/>
          <a:p>
            <a:pPr eaLnBrk="0" hangingPunct="0"/>
            <a:r>
              <a:rPr lang="ru-RU" b="1">
                <a:solidFill>
                  <a:srgbClr val="FFFF00"/>
                </a:solidFill>
                <a:latin typeface="Arial" charset="0"/>
              </a:rPr>
              <a:t>12.600</a:t>
            </a:r>
            <a:endParaRPr lang="ru-RU">
              <a:solidFill>
                <a:srgbClr val="FFFF00"/>
              </a:solidFill>
              <a:latin typeface="Arial" charset="0"/>
            </a:endParaRPr>
          </a:p>
        </p:txBody>
      </p:sp>
      <p:sp>
        <p:nvSpPr>
          <p:cNvPr id="416782" name="Text Box 3086"/>
          <p:cNvSpPr txBox="1">
            <a:spLocks noChangeArrowheads="1"/>
          </p:cNvSpPr>
          <p:nvPr/>
        </p:nvSpPr>
        <p:spPr bwMode="auto">
          <a:xfrm>
            <a:off x="4603750" y="2665413"/>
            <a:ext cx="1274763" cy="519112"/>
          </a:xfrm>
          <a:prstGeom prst="rect">
            <a:avLst/>
          </a:prstGeom>
          <a:noFill/>
          <a:ln w="9525">
            <a:noFill/>
            <a:miter lim="800000"/>
            <a:headEnd/>
            <a:tailEnd/>
          </a:ln>
          <a:effectLst/>
        </p:spPr>
        <p:txBody>
          <a:bodyPr wrap="none">
            <a:spAutoFit/>
          </a:bodyPr>
          <a:lstStyle/>
          <a:p>
            <a:pPr eaLnBrk="0" hangingPunct="0"/>
            <a:r>
              <a:rPr lang="ru-RU" b="1">
                <a:solidFill>
                  <a:srgbClr val="FFFF00"/>
                </a:solidFill>
                <a:latin typeface="Arial" charset="0"/>
              </a:rPr>
              <a:t>14.700</a:t>
            </a:r>
            <a:endParaRPr lang="ru-RU">
              <a:solidFill>
                <a:schemeClr val="tx1"/>
              </a:solidFill>
              <a:latin typeface="Arial" charset="0"/>
            </a:endParaRPr>
          </a:p>
        </p:txBody>
      </p:sp>
      <p:sp>
        <p:nvSpPr>
          <p:cNvPr id="416783" name="Text Box 3087"/>
          <p:cNvSpPr txBox="1">
            <a:spLocks noChangeArrowheads="1"/>
          </p:cNvSpPr>
          <p:nvPr/>
        </p:nvSpPr>
        <p:spPr bwMode="auto">
          <a:xfrm>
            <a:off x="4781550" y="3808413"/>
            <a:ext cx="1076325" cy="519112"/>
          </a:xfrm>
          <a:prstGeom prst="rect">
            <a:avLst/>
          </a:prstGeom>
          <a:noFill/>
          <a:ln w="9525">
            <a:noFill/>
            <a:miter lim="800000"/>
            <a:headEnd/>
            <a:tailEnd/>
          </a:ln>
          <a:effectLst/>
        </p:spPr>
        <p:txBody>
          <a:bodyPr wrap="none">
            <a:spAutoFit/>
          </a:bodyPr>
          <a:lstStyle/>
          <a:p>
            <a:pPr eaLnBrk="0" hangingPunct="0"/>
            <a:r>
              <a:rPr lang="ru-RU" b="1">
                <a:solidFill>
                  <a:srgbClr val="FFFF00"/>
                </a:solidFill>
                <a:latin typeface="Arial" charset="0"/>
              </a:rPr>
              <a:t>9.800</a:t>
            </a:r>
            <a:endParaRPr lang="ru-RU" sz="2400">
              <a:solidFill>
                <a:schemeClr val="tx1"/>
              </a:solidFill>
              <a:latin typeface="Arial" charset="0"/>
            </a:endParaRPr>
          </a:p>
        </p:txBody>
      </p:sp>
      <p:sp>
        <p:nvSpPr>
          <p:cNvPr id="416784" name="Text Box 3088"/>
          <p:cNvSpPr txBox="1">
            <a:spLocks noChangeArrowheads="1"/>
          </p:cNvSpPr>
          <p:nvPr/>
        </p:nvSpPr>
        <p:spPr bwMode="auto">
          <a:xfrm>
            <a:off x="7524750" y="2665413"/>
            <a:ext cx="1076325" cy="519112"/>
          </a:xfrm>
          <a:prstGeom prst="rect">
            <a:avLst/>
          </a:prstGeom>
          <a:noFill/>
          <a:ln w="9525">
            <a:noFill/>
            <a:miter lim="800000"/>
            <a:headEnd/>
            <a:tailEnd/>
          </a:ln>
          <a:effectLst/>
        </p:spPr>
        <p:txBody>
          <a:bodyPr wrap="none">
            <a:spAutoFit/>
          </a:bodyPr>
          <a:lstStyle/>
          <a:p>
            <a:pPr eaLnBrk="0" hangingPunct="0"/>
            <a:r>
              <a:rPr lang="ru-RU" b="1">
                <a:solidFill>
                  <a:srgbClr val="FFFF00"/>
                </a:solidFill>
                <a:latin typeface="Arial" charset="0"/>
              </a:rPr>
              <a:t>9.200</a:t>
            </a:r>
            <a:endParaRPr lang="ru-RU" sz="2400">
              <a:solidFill>
                <a:schemeClr val="tx1"/>
              </a:solidFill>
              <a:latin typeface="Arial" charset="0"/>
            </a:endParaRPr>
          </a:p>
        </p:txBody>
      </p:sp>
      <p:sp>
        <p:nvSpPr>
          <p:cNvPr id="416785" name="Text Box 3089"/>
          <p:cNvSpPr txBox="1">
            <a:spLocks noChangeArrowheads="1"/>
          </p:cNvSpPr>
          <p:nvPr/>
        </p:nvSpPr>
        <p:spPr bwMode="auto">
          <a:xfrm>
            <a:off x="7600950" y="3808413"/>
            <a:ext cx="1076325" cy="519112"/>
          </a:xfrm>
          <a:prstGeom prst="rect">
            <a:avLst/>
          </a:prstGeom>
          <a:noFill/>
          <a:ln w="9525">
            <a:noFill/>
            <a:miter lim="800000"/>
            <a:headEnd/>
            <a:tailEnd/>
          </a:ln>
          <a:effectLst/>
        </p:spPr>
        <p:txBody>
          <a:bodyPr wrap="none">
            <a:spAutoFit/>
          </a:bodyPr>
          <a:lstStyle/>
          <a:p>
            <a:pPr eaLnBrk="0" hangingPunct="0"/>
            <a:r>
              <a:rPr lang="ru-RU" b="1">
                <a:solidFill>
                  <a:srgbClr val="FFFF00"/>
                </a:solidFill>
                <a:latin typeface="Arial" charset="0"/>
              </a:rPr>
              <a:t>2.800</a:t>
            </a:r>
            <a:endParaRPr lang="ru-RU" sz="2400">
              <a:solidFill>
                <a:schemeClr val="tx1"/>
              </a:solidFill>
              <a:latin typeface="Arial" charset="0"/>
            </a:endParaRPr>
          </a:p>
        </p:txBody>
      </p:sp>
      <p:grpSp>
        <p:nvGrpSpPr>
          <p:cNvPr id="3" name="Group 3090"/>
          <p:cNvGrpSpPr>
            <a:grpSpLocks/>
          </p:cNvGrpSpPr>
          <p:nvPr/>
        </p:nvGrpSpPr>
        <p:grpSpPr bwMode="auto">
          <a:xfrm>
            <a:off x="1519238" y="1981200"/>
            <a:ext cx="538162" cy="1082675"/>
            <a:chOff x="963" y="1789"/>
            <a:chExt cx="339" cy="682"/>
          </a:xfrm>
        </p:grpSpPr>
        <p:grpSp>
          <p:nvGrpSpPr>
            <p:cNvPr id="4" name="Group 3091"/>
            <p:cNvGrpSpPr>
              <a:grpSpLocks/>
            </p:cNvGrpSpPr>
            <p:nvPr/>
          </p:nvGrpSpPr>
          <p:grpSpPr bwMode="auto">
            <a:xfrm>
              <a:off x="995" y="2340"/>
              <a:ext cx="278" cy="131"/>
              <a:chOff x="995" y="2340"/>
              <a:chExt cx="278" cy="131"/>
            </a:xfrm>
          </p:grpSpPr>
          <p:sp>
            <p:nvSpPr>
              <p:cNvPr id="416788" name="Oval 3092"/>
              <p:cNvSpPr>
                <a:spLocks noChangeArrowheads="1"/>
              </p:cNvSpPr>
              <p:nvPr/>
            </p:nvSpPr>
            <p:spPr bwMode="auto">
              <a:xfrm>
                <a:off x="996" y="2340"/>
                <a:ext cx="277" cy="107"/>
              </a:xfrm>
              <a:prstGeom prst="ellipse">
                <a:avLst/>
              </a:prstGeom>
              <a:solidFill>
                <a:srgbClr val="A00000"/>
              </a:solidFill>
              <a:ln w="4826">
                <a:solidFill>
                  <a:srgbClr val="FFFF00"/>
                </a:solidFill>
                <a:round/>
                <a:headEnd/>
                <a:tailEnd/>
              </a:ln>
            </p:spPr>
            <p:txBody>
              <a:bodyPr/>
              <a:lstStyle/>
              <a:p>
                <a:endParaRPr lang="ru-RU"/>
              </a:p>
            </p:txBody>
          </p:sp>
          <p:sp>
            <p:nvSpPr>
              <p:cNvPr id="416789" name="Freeform 3093"/>
              <p:cNvSpPr>
                <a:spLocks/>
              </p:cNvSpPr>
              <p:nvPr/>
            </p:nvSpPr>
            <p:spPr bwMode="auto">
              <a:xfrm>
                <a:off x="995" y="2395"/>
                <a:ext cx="275" cy="76"/>
              </a:xfrm>
              <a:custGeom>
                <a:avLst/>
                <a:gdLst/>
                <a:ahLst/>
                <a:cxnLst>
                  <a:cxn ang="0">
                    <a:pos x="0" y="0"/>
                  </a:cxn>
                  <a:cxn ang="0">
                    <a:pos x="0" y="81"/>
                  </a:cxn>
                  <a:cxn ang="0">
                    <a:pos x="16" y="117"/>
                  </a:cxn>
                  <a:cxn ang="0">
                    <a:pos x="40" y="142"/>
                  </a:cxn>
                  <a:cxn ang="0">
                    <a:pos x="81" y="167"/>
                  </a:cxn>
                  <a:cxn ang="0">
                    <a:pos x="133" y="187"/>
                  </a:cxn>
                  <a:cxn ang="0">
                    <a:pos x="191" y="205"/>
                  </a:cxn>
                  <a:cxn ang="0">
                    <a:pos x="253" y="218"/>
                  </a:cxn>
                  <a:cxn ang="0">
                    <a:pos x="310" y="225"/>
                  </a:cxn>
                  <a:cxn ang="0">
                    <a:pos x="374" y="228"/>
                  </a:cxn>
                  <a:cxn ang="0">
                    <a:pos x="428" y="229"/>
                  </a:cxn>
                  <a:cxn ang="0">
                    <a:pos x="484" y="228"/>
                  </a:cxn>
                  <a:cxn ang="0">
                    <a:pos x="533" y="222"/>
                  </a:cxn>
                  <a:cxn ang="0">
                    <a:pos x="581" y="215"/>
                  </a:cxn>
                  <a:cxn ang="0">
                    <a:pos x="628" y="208"/>
                  </a:cxn>
                  <a:cxn ang="0">
                    <a:pos x="667" y="198"/>
                  </a:cxn>
                  <a:cxn ang="0">
                    <a:pos x="708" y="184"/>
                  </a:cxn>
                  <a:cxn ang="0">
                    <a:pos x="748" y="166"/>
                  </a:cxn>
                  <a:cxn ang="0">
                    <a:pos x="777" y="147"/>
                  </a:cxn>
                  <a:cxn ang="0">
                    <a:pos x="811" y="114"/>
                  </a:cxn>
                  <a:cxn ang="0">
                    <a:pos x="826" y="82"/>
                  </a:cxn>
                  <a:cxn ang="0">
                    <a:pos x="826" y="0"/>
                  </a:cxn>
                  <a:cxn ang="0">
                    <a:pos x="819" y="19"/>
                  </a:cxn>
                  <a:cxn ang="0">
                    <a:pos x="799" y="43"/>
                  </a:cxn>
                  <a:cxn ang="0">
                    <a:pos x="773" y="67"/>
                  </a:cxn>
                  <a:cxn ang="0">
                    <a:pos x="737" y="88"/>
                  </a:cxn>
                  <a:cxn ang="0">
                    <a:pos x="693" y="105"/>
                  </a:cxn>
                  <a:cxn ang="0">
                    <a:pos x="659" y="116"/>
                  </a:cxn>
                  <a:cxn ang="0">
                    <a:pos x="614" y="126"/>
                  </a:cxn>
                  <a:cxn ang="0">
                    <a:pos x="568" y="135"/>
                  </a:cxn>
                  <a:cxn ang="0">
                    <a:pos x="504" y="143"/>
                  </a:cxn>
                  <a:cxn ang="0">
                    <a:pos x="463" y="146"/>
                  </a:cxn>
                  <a:cxn ang="0">
                    <a:pos x="412" y="145"/>
                  </a:cxn>
                  <a:cxn ang="0">
                    <a:pos x="357" y="144"/>
                  </a:cxn>
                  <a:cxn ang="0">
                    <a:pos x="302" y="140"/>
                  </a:cxn>
                  <a:cxn ang="0">
                    <a:pos x="248" y="133"/>
                  </a:cxn>
                  <a:cxn ang="0">
                    <a:pos x="191" y="121"/>
                  </a:cxn>
                  <a:cxn ang="0">
                    <a:pos x="148" y="111"/>
                  </a:cxn>
                  <a:cxn ang="0">
                    <a:pos x="110" y="96"/>
                  </a:cxn>
                  <a:cxn ang="0">
                    <a:pos x="75" y="78"/>
                  </a:cxn>
                  <a:cxn ang="0">
                    <a:pos x="46" y="63"/>
                  </a:cxn>
                  <a:cxn ang="0">
                    <a:pos x="16" y="34"/>
                  </a:cxn>
                  <a:cxn ang="0">
                    <a:pos x="0" y="0"/>
                  </a:cxn>
                </a:cxnLst>
                <a:rect l="0" t="0" r="r" b="b"/>
                <a:pathLst>
                  <a:path w="826" h="229">
                    <a:moveTo>
                      <a:pt x="0" y="0"/>
                    </a:moveTo>
                    <a:lnTo>
                      <a:pt x="0" y="81"/>
                    </a:lnTo>
                    <a:lnTo>
                      <a:pt x="16" y="117"/>
                    </a:lnTo>
                    <a:lnTo>
                      <a:pt x="40" y="142"/>
                    </a:lnTo>
                    <a:lnTo>
                      <a:pt x="81" y="167"/>
                    </a:lnTo>
                    <a:lnTo>
                      <a:pt x="133" y="187"/>
                    </a:lnTo>
                    <a:lnTo>
                      <a:pt x="191" y="205"/>
                    </a:lnTo>
                    <a:lnTo>
                      <a:pt x="253" y="218"/>
                    </a:lnTo>
                    <a:lnTo>
                      <a:pt x="310" y="225"/>
                    </a:lnTo>
                    <a:lnTo>
                      <a:pt x="374" y="228"/>
                    </a:lnTo>
                    <a:lnTo>
                      <a:pt x="428" y="229"/>
                    </a:lnTo>
                    <a:lnTo>
                      <a:pt x="484" y="228"/>
                    </a:lnTo>
                    <a:lnTo>
                      <a:pt x="533" y="222"/>
                    </a:lnTo>
                    <a:lnTo>
                      <a:pt x="581" y="215"/>
                    </a:lnTo>
                    <a:lnTo>
                      <a:pt x="628" y="208"/>
                    </a:lnTo>
                    <a:lnTo>
                      <a:pt x="667" y="198"/>
                    </a:lnTo>
                    <a:lnTo>
                      <a:pt x="708" y="184"/>
                    </a:lnTo>
                    <a:lnTo>
                      <a:pt x="748" y="166"/>
                    </a:lnTo>
                    <a:lnTo>
                      <a:pt x="777" y="147"/>
                    </a:lnTo>
                    <a:lnTo>
                      <a:pt x="811" y="114"/>
                    </a:lnTo>
                    <a:lnTo>
                      <a:pt x="826" y="82"/>
                    </a:lnTo>
                    <a:lnTo>
                      <a:pt x="826" y="0"/>
                    </a:lnTo>
                    <a:lnTo>
                      <a:pt x="819" y="19"/>
                    </a:lnTo>
                    <a:lnTo>
                      <a:pt x="799" y="43"/>
                    </a:lnTo>
                    <a:lnTo>
                      <a:pt x="773" y="67"/>
                    </a:lnTo>
                    <a:lnTo>
                      <a:pt x="737" y="88"/>
                    </a:lnTo>
                    <a:lnTo>
                      <a:pt x="693" y="105"/>
                    </a:lnTo>
                    <a:lnTo>
                      <a:pt x="659" y="116"/>
                    </a:lnTo>
                    <a:lnTo>
                      <a:pt x="614" y="126"/>
                    </a:lnTo>
                    <a:lnTo>
                      <a:pt x="568" y="135"/>
                    </a:lnTo>
                    <a:lnTo>
                      <a:pt x="504" y="143"/>
                    </a:lnTo>
                    <a:lnTo>
                      <a:pt x="463" y="146"/>
                    </a:lnTo>
                    <a:lnTo>
                      <a:pt x="412" y="145"/>
                    </a:lnTo>
                    <a:lnTo>
                      <a:pt x="357" y="144"/>
                    </a:lnTo>
                    <a:lnTo>
                      <a:pt x="302" y="140"/>
                    </a:lnTo>
                    <a:lnTo>
                      <a:pt x="248" y="133"/>
                    </a:lnTo>
                    <a:lnTo>
                      <a:pt x="191" y="121"/>
                    </a:lnTo>
                    <a:lnTo>
                      <a:pt x="148" y="111"/>
                    </a:lnTo>
                    <a:lnTo>
                      <a:pt x="110" y="96"/>
                    </a:lnTo>
                    <a:lnTo>
                      <a:pt x="75" y="78"/>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5" name="Group 3094"/>
            <p:cNvGrpSpPr>
              <a:grpSpLocks/>
            </p:cNvGrpSpPr>
            <p:nvPr/>
          </p:nvGrpSpPr>
          <p:grpSpPr bwMode="auto">
            <a:xfrm>
              <a:off x="995" y="2312"/>
              <a:ext cx="278" cy="131"/>
              <a:chOff x="995" y="2312"/>
              <a:chExt cx="278" cy="131"/>
            </a:xfrm>
          </p:grpSpPr>
          <p:sp>
            <p:nvSpPr>
              <p:cNvPr id="416791" name="Oval 3095"/>
              <p:cNvSpPr>
                <a:spLocks noChangeArrowheads="1"/>
              </p:cNvSpPr>
              <p:nvPr/>
            </p:nvSpPr>
            <p:spPr bwMode="auto">
              <a:xfrm>
                <a:off x="996" y="2312"/>
                <a:ext cx="277" cy="107"/>
              </a:xfrm>
              <a:prstGeom prst="ellipse">
                <a:avLst/>
              </a:prstGeom>
              <a:solidFill>
                <a:srgbClr val="A00000"/>
              </a:solidFill>
              <a:ln w="4826">
                <a:solidFill>
                  <a:srgbClr val="FFFF00"/>
                </a:solidFill>
                <a:round/>
                <a:headEnd/>
                <a:tailEnd/>
              </a:ln>
            </p:spPr>
            <p:txBody>
              <a:bodyPr/>
              <a:lstStyle/>
              <a:p>
                <a:endParaRPr lang="ru-RU"/>
              </a:p>
            </p:txBody>
          </p:sp>
          <p:sp>
            <p:nvSpPr>
              <p:cNvPr id="416792" name="Freeform 3096"/>
              <p:cNvSpPr>
                <a:spLocks/>
              </p:cNvSpPr>
              <p:nvPr/>
            </p:nvSpPr>
            <p:spPr bwMode="auto">
              <a:xfrm>
                <a:off x="995" y="2367"/>
                <a:ext cx="275" cy="76"/>
              </a:xfrm>
              <a:custGeom>
                <a:avLst/>
                <a:gdLst/>
                <a:ahLst/>
                <a:cxnLst>
                  <a:cxn ang="0">
                    <a:pos x="0" y="0"/>
                  </a:cxn>
                  <a:cxn ang="0">
                    <a:pos x="0" y="81"/>
                  </a:cxn>
                  <a:cxn ang="0">
                    <a:pos x="16" y="117"/>
                  </a:cxn>
                  <a:cxn ang="0">
                    <a:pos x="40" y="141"/>
                  </a:cxn>
                  <a:cxn ang="0">
                    <a:pos x="81" y="167"/>
                  </a:cxn>
                  <a:cxn ang="0">
                    <a:pos x="133" y="187"/>
                  </a:cxn>
                  <a:cxn ang="0">
                    <a:pos x="191" y="205"/>
                  </a:cxn>
                  <a:cxn ang="0">
                    <a:pos x="253" y="217"/>
                  </a:cxn>
                  <a:cxn ang="0">
                    <a:pos x="310" y="224"/>
                  </a:cxn>
                  <a:cxn ang="0">
                    <a:pos x="374" y="228"/>
                  </a:cxn>
                  <a:cxn ang="0">
                    <a:pos x="428" y="229"/>
                  </a:cxn>
                  <a:cxn ang="0">
                    <a:pos x="484" y="228"/>
                  </a:cxn>
                  <a:cxn ang="0">
                    <a:pos x="533" y="222"/>
                  </a:cxn>
                  <a:cxn ang="0">
                    <a:pos x="581" y="215"/>
                  </a:cxn>
                  <a:cxn ang="0">
                    <a:pos x="628" y="208"/>
                  </a:cxn>
                  <a:cxn ang="0">
                    <a:pos x="667" y="198"/>
                  </a:cxn>
                  <a:cxn ang="0">
                    <a:pos x="708" y="184"/>
                  </a:cxn>
                  <a:cxn ang="0">
                    <a:pos x="748" y="166"/>
                  </a:cxn>
                  <a:cxn ang="0">
                    <a:pos x="777" y="147"/>
                  </a:cxn>
                  <a:cxn ang="0">
                    <a:pos x="811" y="113"/>
                  </a:cxn>
                  <a:cxn ang="0">
                    <a:pos x="826" y="82"/>
                  </a:cxn>
                  <a:cxn ang="0">
                    <a:pos x="826" y="0"/>
                  </a:cxn>
                  <a:cxn ang="0">
                    <a:pos x="819" y="18"/>
                  </a:cxn>
                  <a:cxn ang="0">
                    <a:pos x="799" y="43"/>
                  </a:cxn>
                  <a:cxn ang="0">
                    <a:pos x="773" y="66"/>
                  </a:cxn>
                  <a:cxn ang="0">
                    <a:pos x="737" y="88"/>
                  </a:cxn>
                  <a:cxn ang="0">
                    <a:pos x="693" y="105"/>
                  </a:cxn>
                  <a:cxn ang="0">
                    <a:pos x="659" y="116"/>
                  </a:cxn>
                  <a:cxn ang="0">
                    <a:pos x="614" y="126"/>
                  </a:cxn>
                  <a:cxn ang="0">
                    <a:pos x="568" y="134"/>
                  </a:cxn>
                  <a:cxn ang="0">
                    <a:pos x="504" y="143"/>
                  </a:cxn>
                  <a:cxn ang="0">
                    <a:pos x="463" y="146"/>
                  </a:cxn>
                  <a:cxn ang="0">
                    <a:pos x="412" y="145"/>
                  </a:cxn>
                  <a:cxn ang="0">
                    <a:pos x="357" y="144"/>
                  </a:cxn>
                  <a:cxn ang="0">
                    <a:pos x="302" y="140"/>
                  </a:cxn>
                  <a:cxn ang="0">
                    <a:pos x="248" y="133"/>
                  </a:cxn>
                  <a:cxn ang="0">
                    <a:pos x="191" y="120"/>
                  </a:cxn>
                  <a:cxn ang="0">
                    <a:pos x="148" y="111"/>
                  </a:cxn>
                  <a:cxn ang="0">
                    <a:pos x="110" y="96"/>
                  </a:cxn>
                  <a:cxn ang="0">
                    <a:pos x="75" y="78"/>
                  </a:cxn>
                  <a:cxn ang="0">
                    <a:pos x="46" y="63"/>
                  </a:cxn>
                  <a:cxn ang="0">
                    <a:pos x="16" y="34"/>
                  </a:cxn>
                  <a:cxn ang="0">
                    <a:pos x="0" y="0"/>
                  </a:cxn>
                </a:cxnLst>
                <a:rect l="0" t="0" r="r" b="b"/>
                <a:pathLst>
                  <a:path w="826" h="229">
                    <a:moveTo>
                      <a:pt x="0" y="0"/>
                    </a:moveTo>
                    <a:lnTo>
                      <a:pt x="0" y="81"/>
                    </a:lnTo>
                    <a:lnTo>
                      <a:pt x="16" y="117"/>
                    </a:lnTo>
                    <a:lnTo>
                      <a:pt x="40" y="141"/>
                    </a:lnTo>
                    <a:lnTo>
                      <a:pt x="81" y="167"/>
                    </a:lnTo>
                    <a:lnTo>
                      <a:pt x="133" y="187"/>
                    </a:lnTo>
                    <a:lnTo>
                      <a:pt x="191" y="205"/>
                    </a:lnTo>
                    <a:lnTo>
                      <a:pt x="253" y="217"/>
                    </a:lnTo>
                    <a:lnTo>
                      <a:pt x="310" y="224"/>
                    </a:lnTo>
                    <a:lnTo>
                      <a:pt x="374" y="228"/>
                    </a:lnTo>
                    <a:lnTo>
                      <a:pt x="428" y="229"/>
                    </a:lnTo>
                    <a:lnTo>
                      <a:pt x="484" y="228"/>
                    </a:lnTo>
                    <a:lnTo>
                      <a:pt x="533" y="222"/>
                    </a:lnTo>
                    <a:lnTo>
                      <a:pt x="581" y="215"/>
                    </a:lnTo>
                    <a:lnTo>
                      <a:pt x="628" y="208"/>
                    </a:lnTo>
                    <a:lnTo>
                      <a:pt x="667" y="198"/>
                    </a:lnTo>
                    <a:lnTo>
                      <a:pt x="708" y="184"/>
                    </a:lnTo>
                    <a:lnTo>
                      <a:pt x="748" y="166"/>
                    </a:lnTo>
                    <a:lnTo>
                      <a:pt x="777" y="147"/>
                    </a:lnTo>
                    <a:lnTo>
                      <a:pt x="811" y="113"/>
                    </a:lnTo>
                    <a:lnTo>
                      <a:pt x="826" y="82"/>
                    </a:lnTo>
                    <a:lnTo>
                      <a:pt x="826" y="0"/>
                    </a:lnTo>
                    <a:lnTo>
                      <a:pt x="819" y="18"/>
                    </a:lnTo>
                    <a:lnTo>
                      <a:pt x="799" y="43"/>
                    </a:lnTo>
                    <a:lnTo>
                      <a:pt x="773" y="66"/>
                    </a:lnTo>
                    <a:lnTo>
                      <a:pt x="737" y="88"/>
                    </a:lnTo>
                    <a:lnTo>
                      <a:pt x="693" y="105"/>
                    </a:lnTo>
                    <a:lnTo>
                      <a:pt x="659" y="116"/>
                    </a:lnTo>
                    <a:lnTo>
                      <a:pt x="614" y="126"/>
                    </a:lnTo>
                    <a:lnTo>
                      <a:pt x="568" y="134"/>
                    </a:lnTo>
                    <a:lnTo>
                      <a:pt x="504" y="143"/>
                    </a:lnTo>
                    <a:lnTo>
                      <a:pt x="463" y="146"/>
                    </a:lnTo>
                    <a:lnTo>
                      <a:pt x="412" y="145"/>
                    </a:lnTo>
                    <a:lnTo>
                      <a:pt x="357" y="144"/>
                    </a:lnTo>
                    <a:lnTo>
                      <a:pt x="302" y="140"/>
                    </a:lnTo>
                    <a:lnTo>
                      <a:pt x="248" y="133"/>
                    </a:lnTo>
                    <a:lnTo>
                      <a:pt x="191" y="120"/>
                    </a:lnTo>
                    <a:lnTo>
                      <a:pt x="148" y="111"/>
                    </a:lnTo>
                    <a:lnTo>
                      <a:pt x="110" y="96"/>
                    </a:lnTo>
                    <a:lnTo>
                      <a:pt x="75" y="78"/>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6" name="Group 3097"/>
            <p:cNvGrpSpPr>
              <a:grpSpLocks/>
            </p:cNvGrpSpPr>
            <p:nvPr/>
          </p:nvGrpSpPr>
          <p:grpSpPr bwMode="auto">
            <a:xfrm>
              <a:off x="1014" y="2280"/>
              <a:ext cx="277" cy="132"/>
              <a:chOff x="1014" y="2280"/>
              <a:chExt cx="277" cy="132"/>
            </a:xfrm>
          </p:grpSpPr>
          <p:sp>
            <p:nvSpPr>
              <p:cNvPr id="416794" name="Oval 3098"/>
              <p:cNvSpPr>
                <a:spLocks noChangeArrowheads="1"/>
              </p:cNvSpPr>
              <p:nvPr/>
            </p:nvSpPr>
            <p:spPr bwMode="auto">
              <a:xfrm>
                <a:off x="1014" y="2280"/>
                <a:ext cx="277" cy="107"/>
              </a:xfrm>
              <a:prstGeom prst="ellipse">
                <a:avLst/>
              </a:prstGeom>
              <a:solidFill>
                <a:srgbClr val="A00000"/>
              </a:solidFill>
              <a:ln w="4826">
                <a:solidFill>
                  <a:srgbClr val="FFFF00"/>
                </a:solidFill>
                <a:round/>
                <a:headEnd/>
                <a:tailEnd/>
              </a:ln>
            </p:spPr>
            <p:txBody>
              <a:bodyPr/>
              <a:lstStyle/>
              <a:p>
                <a:endParaRPr lang="ru-RU"/>
              </a:p>
            </p:txBody>
          </p:sp>
          <p:sp>
            <p:nvSpPr>
              <p:cNvPr id="416795" name="Freeform 3099"/>
              <p:cNvSpPr>
                <a:spLocks/>
              </p:cNvSpPr>
              <p:nvPr/>
            </p:nvSpPr>
            <p:spPr bwMode="auto">
              <a:xfrm>
                <a:off x="1014" y="2335"/>
                <a:ext cx="275" cy="77"/>
              </a:xfrm>
              <a:custGeom>
                <a:avLst/>
                <a:gdLst/>
                <a:ahLst/>
                <a:cxnLst>
                  <a:cxn ang="0">
                    <a:pos x="0" y="0"/>
                  </a:cxn>
                  <a:cxn ang="0">
                    <a:pos x="0" y="81"/>
                  </a:cxn>
                  <a:cxn ang="0">
                    <a:pos x="16" y="117"/>
                  </a:cxn>
                  <a:cxn ang="0">
                    <a:pos x="41" y="142"/>
                  </a:cxn>
                  <a:cxn ang="0">
                    <a:pos x="81" y="167"/>
                  </a:cxn>
                  <a:cxn ang="0">
                    <a:pos x="133" y="187"/>
                  </a:cxn>
                  <a:cxn ang="0">
                    <a:pos x="192" y="205"/>
                  </a:cxn>
                  <a:cxn ang="0">
                    <a:pos x="253" y="218"/>
                  </a:cxn>
                  <a:cxn ang="0">
                    <a:pos x="311" y="225"/>
                  </a:cxn>
                  <a:cxn ang="0">
                    <a:pos x="374" y="228"/>
                  </a:cxn>
                  <a:cxn ang="0">
                    <a:pos x="429" y="229"/>
                  </a:cxn>
                  <a:cxn ang="0">
                    <a:pos x="484" y="228"/>
                  </a:cxn>
                  <a:cxn ang="0">
                    <a:pos x="534" y="222"/>
                  </a:cxn>
                  <a:cxn ang="0">
                    <a:pos x="581" y="215"/>
                  </a:cxn>
                  <a:cxn ang="0">
                    <a:pos x="629" y="208"/>
                  </a:cxn>
                  <a:cxn ang="0">
                    <a:pos x="668" y="198"/>
                  </a:cxn>
                  <a:cxn ang="0">
                    <a:pos x="708" y="184"/>
                  </a:cxn>
                  <a:cxn ang="0">
                    <a:pos x="749" y="166"/>
                  </a:cxn>
                  <a:cxn ang="0">
                    <a:pos x="778" y="147"/>
                  </a:cxn>
                  <a:cxn ang="0">
                    <a:pos x="811" y="113"/>
                  </a:cxn>
                  <a:cxn ang="0">
                    <a:pos x="826" y="82"/>
                  </a:cxn>
                  <a:cxn ang="0">
                    <a:pos x="826" y="0"/>
                  </a:cxn>
                  <a:cxn ang="0">
                    <a:pos x="819" y="19"/>
                  </a:cxn>
                  <a:cxn ang="0">
                    <a:pos x="800" y="43"/>
                  </a:cxn>
                  <a:cxn ang="0">
                    <a:pos x="774" y="67"/>
                  </a:cxn>
                  <a:cxn ang="0">
                    <a:pos x="737" y="88"/>
                  </a:cxn>
                  <a:cxn ang="0">
                    <a:pos x="693" y="105"/>
                  </a:cxn>
                  <a:cxn ang="0">
                    <a:pos x="660" y="116"/>
                  </a:cxn>
                  <a:cxn ang="0">
                    <a:pos x="614" y="126"/>
                  </a:cxn>
                  <a:cxn ang="0">
                    <a:pos x="568" y="135"/>
                  </a:cxn>
                  <a:cxn ang="0">
                    <a:pos x="504" y="143"/>
                  </a:cxn>
                  <a:cxn ang="0">
                    <a:pos x="463" y="146"/>
                  </a:cxn>
                  <a:cxn ang="0">
                    <a:pos x="413" y="145"/>
                  </a:cxn>
                  <a:cxn ang="0">
                    <a:pos x="357" y="144"/>
                  </a:cxn>
                  <a:cxn ang="0">
                    <a:pos x="303" y="140"/>
                  </a:cxn>
                  <a:cxn ang="0">
                    <a:pos x="248" y="133"/>
                  </a:cxn>
                  <a:cxn ang="0">
                    <a:pos x="192" y="121"/>
                  </a:cxn>
                  <a:cxn ang="0">
                    <a:pos x="149" y="111"/>
                  </a:cxn>
                  <a:cxn ang="0">
                    <a:pos x="110" y="96"/>
                  </a:cxn>
                  <a:cxn ang="0">
                    <a:pos x="76" y="78"/>
                  </a:cxn>
                  <a:cxn ang="0">
                    <a:pos x="47" y="63"/>
                  </a:cxn>
                  <a:cxn ang="0">
                    <a:pos x="16" y="34"/>
                  </a:cxn>
                  <a:cxn ang="0">
                    <a:pos x="0" y="0"/>
                  </a:cxn>
                </a:cxnLst>
                <a:rect l="0" t="0" r="r" b="b"/>
                <a:pathLst>
                  <a:path w="826" h="229">
                    <a:moveTo>
                      <a:pt x="0" y="0"/>
                    </a:moveTo>
                    <a:lnTo>
                      <a:pt x="0" y="81"/>
                    </a:lnTo>
                    <a:lnTo>
                      <a:pt x="16" y="117"/>
                    </a:lnTo>
                    <a:lnTo>
                      <a:pt x="41" y="142"/>
                    </a:lnTo>
                    <a:lnTo>
                      <a:pt x="81" y="167"/>
                    </a:lnTo>
                    <a:lnTo>
                      <a:pt x="133" y="187"/>
                    </a:lnTo>
                    <a:lnTo>
                      <a:pt x="192" y="205"/>
                    </a:lnTo>
                    <a:lnTo>
                      <a:pt x="253" y="218"/>
                    </a:lnTo>
                    <a:lnTo>
                      <a:pt x="311" y="225"/>
                    </a:lnTo>
                    <a:lnTo>
                      <a:pt x="374" y="228"/>
                    </a:lnTo>
                    <a:lnTo>
                      <a:pt x="429" y="229"/>
                    </a:lnTo>
                    <a:lnTo>
                      <a:pt x="484" y="228"/>
                    </a:lnTo>
                    <a:lnTo>
                      <a:pt x="534" y="222"/>
                    </a:lnTo>
                    <a:lnTo>
                      <a:pt x="581" y="215"/>
                    </a:lnTo>
                    <a:lnTo>
                      <a:pt x="629" y="208"/>
                    </a:lnTo>
                    <a:lnTo>
                      <a:pt x="668" y="198"/>
                    </a:lnTo>
                    <a:lnTo>
                      <a:pt x="708" y="184"/>
                    </a:lnTo>
                    <a:lnTo>
                      <a:pt x="749" y="166"/>
                    </a:lnTo>
                    <a:lnTo>
                      <a:pt x="778" y="147"/>
                    </a:lnTo>
                    <a:lnTo>
                      <a:pt x="811" y="113"/>
                    </a:lnTo>
                    <a:lnTo>
                      <a:pt x="826" y="82"/>
                    </a:lnTo>
                    <a:lnTo>
                      <a:pt x="826" y="0"/>
                    </a:lnTo>
                    <a:lnTo>
                      <a:pt x="819" y="19"/>
                    </a:lnTo>
                    <a:lnTo>
                      <a:pt x="800" y="43"/>
                    </a:lnTo>
                    <a:lnTo>
                      <a:pt x="774" y="67"/>
                    </a:lnTo>
                    <a:lnTo>
                      <a:pt x="737" y="88"/>
                    </a:lnTo>
                    <a:lnTo>
                      <a:pt x="693" y="105"/>
                    </a:lnTo>
                    <a:lnTo>
                      <a:pt x="660" y="116"/>
                    </a:lnTo>
                    <a:lnTo>
                      <a:pt x="614" y="126"/>
                    </a:lnTo>
                    <a:lnTo>
                      <a:pt x="568" y="135"/>
                    </a:lnTo>
                    <a:lnTo>
                      <a:pt x="504" y="143"/>
                    </a:lnTo>
                    <a:lnTo>
                      <a:pt x="463" y="146"/>
                    </a:lnTo>
                    <a:lnTo>
                      <a:pt x="413" y="145"/>
                    </a:lnTo>
                    <a:lnTo>
                      <a:pt x="357" y="144"/>
                    </a:lnTo>
                    <a:lnTo>
                      <a:pt x="303" y="140"/>
                    </a:lnTo>
                    <a:lnTo>
                      <a:pt x="248" y="133"/>
                    </a:lnTo>
                    <a:lnTo>
                      <a:pt x="192" y="121"/>
                    </a:lnTo>
                    <a:lnTo>
                      <a:pt x="149" y="111"/>
                    </a:lnTo>
                    <a:lnTo>
                      <a:pt x="110" y="96"/>
                    </a:lnTo>
                    <a:lnTo>
                      <a:pt x="76" y="78"/>
                    </a:lnTo>
                    <a:lnTo>
                      <a:pt x="47"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7" name="Group 3100"/>
            <p:cNvGrpSpPr>
              <a:grpSpLocks/>
            </p:cNvGrpSpPr>
            <p:nvPr/>
          </p:nvGrpSpPr>
          <p:grpSpPr bwMode="auto">
            <a:xfrm>
              <a:off x="995" y="2252"/>
              <a:ext cx="278" cy="132"/>
              <a:chOff x="995" y="2252"/>
              <a:chExt cx="278" cy="132"/>
            </a:xfrm>
          </p:grpSpPr>
          <p:sp>
            <p:nvSpPr>
              <p:cNvPr id="416797" name="Oval 3101"/>
              <p:cNvSpPr>
                <a:spLocks noChangeArrowheads="1"/>
              </p:cNvSpPr>
              <p:nvPr/>
            </p:nvSpPr>
            <p:spPr bwMode="auto">
              <a:xfrm>
                <a:off x="996" y="2252"/>
                <a:ext cx="277" cy="107"/>
              </a:xfrm>
              <a:prstGeom prst="ellipse">
                <a:avLst/>
              </a:prstGeom>
              <a:solidFill>
                <a:srgbClr val="A00000"/>
              </a:solidFill>
              <a:ln w="4826">
                <a:solidFill>
                  <a:srgbClr val="FFFF00"/>
                </a:solidFill>
                <a:round/>
                <a:headEnd/>
                <a:tailEnd/>
              </a:ln>
            </p:spPr>
            <p:txBody>
              <a:bodyPr/>
              <a:lstStyle/>
              <a:p>
                <a:endParaRPr lang="ru-RU"/>
              </a:p>
            </p:txBody>
          </p:sp>
          <p:sp>
            <p:nvSpPr>
              <p:cNvPr id="416798" name="Freeform 3102"/>
              <p:cNvSpPr>
                <a:spLocks/>
              </p:cNvSpPr>
              <p:nvPr/>
            </p:nvSpPr>
            <p:spPr bwMode="auto">
              <a:xfrm>
                <a:off x="995" y="2307"/>
                <a:ext cx="275" cy="77"/>
              </a:xfrm>
              <a:custGeom>
                <a:avLst/>
                <a:gdLst/>
                <a:ahLst/>
                <a:cxnLst>
                  <a:cxn ang="0">
                    <a:pos x="0" y="0"/>
                  </a:cxn>
                  <a:cxn ang="0">
                    <a:pos x="0" y="80"/>
                  </a:cxn>
                  <a:cxn ang="0">
                    <a:pos x="16" y="117"/>
                  </a:cxn>
                  <a:cxn ang="0">
                    <a:pos x="40" y="141"/>
                  </a:cxn>
                  <a:cxn ang="0">
                    <a:pos x="81" y="167"/>
                  </a:cxn>
                  <a:cxn ang="0">
                    <a:pos x="133" y="187"/>
                  </a:cxn>
                  <a:cxn ang="0">
                    <a:pos x="191" y="205"/>
                  </a:cxn>
                  <a:cxn ang="0">
                    <a:pos x="253" y="217"/>
                  </a:cxn>
                  <a:cxn ang="0">
                    <a:pos x="310" y="224"/>
                  </a:cxn>
                  <a:cxn ang="0">
                    <a:pos x="374" y="228"/>
                  </a:cxn>
                  <a:cxn ang="0">
                    <a:pos x="428" y="229"/>
                  </a:cxn>
                  <a:cxn ang="0">
                    <a:pos x="484" y="228"/>
                  </a:cxn>
                  <a:cxn ang="0">
                    <a:pos x="533" y="222"/>
                  </a:cxn>
                  <a:cxn ang="0">
                    <a:pos x="581" y="215"/>
                  </a:cxn>
                  <a:cxn ang="0">
                    <a:pos x="628" y="208"/>
                  </a:cxn>
                  <a:cxn ang="0">
                    <a:pos x="667" y="197"/>
                  </a:cxn>
                  <a:cxn ang="0">
                    <a:pos x="708" y="183"/>
                  </a:cxn>
                  <a:cxn ang="0">
                    <a:pos x="748" y="166"/>
                  </a:cxn>
                  <a:cxn ang="0">
                    <a:pos x="777" y="147"/>
                  </a:cxn>
                  <a:cxn ang="0">
                    <a:pos x="811" y="113"/>
                  </a:cxn>
                  <a:cxn ang="0">
                    <a:pos x="826" y="82"/>
                  </a:cxn>
                  <a:cxn ang="0">
                    <a:pos x="826" y="0"/>
                  </a:cxn>
                  <a:cxn ang="0">
                    <a:pos x="819" y="18"/>
                  </a:cxn>
                  <a:cxn ang="0">
                    <a:pos x="799" y="43"/>
                  </a:cxn>
                  <a:cxn ang="0">
                    <a:pos x="773" y="66"/>
                  </a:cxn>
                  <a:cxn ang="0">
                    <a:pos x="737" y="87"/>
                  </a:cxn>
                  <a:cxn ang="0">
                    <a:pos x="693" y="105"/>
                  </a:cxn>
                  <a:cxn ang="0">
                    <a:pos x="659" y="116"/>
                  </a:cxn>
                  <a:cxn ang="0">
                    <a:pos x="614" y="126"/>
                  </a:cxn>
                  <a:cxn ang="0">
                    <a:pos x="568" y="134"/>
                  </a:cxn>
                  <a:cxn ang="0">
                    <a:pos x="504" y="142"/>
                  </a:cxn>
                  <a:cxn ang="0">
                    <a:pos x="463" y="146"/>
                  </a:cxn>
                  <a:cxn ang="0">
                    <a:pos x="412" y="145"/>
                  </a:cxn>
                  <a:cxn ang="0">
                    <a:pos x="357" y="144"/>
                  </a:cxn>
                  <a:cxn ang="0">
                    <a:pos x="302" y="140"/>
                  </a:cxn>
                  <a:cxn ang="0">
                    <a:pos x="248" y="133"/>
                  </a:cxn>
                  <a:cxn ang="0">
                    <a:pos x="191" y="120"/>
                  </a:cxn>
                  <a:cxn ang="0">
                    <a:pos x="148" y="111"/>
                  </a:cxn>
                  <a:cxn ang="0">
                    <a:pos x="110" y="96"/>
                  </a:cxn>
                  <a:cxn ang="0">
                    <a:pos x="75" y="78"/>
                  </a:cxn>
                  <a:cxn ang="0">
                    <a:pos x="46" y="63"/>
                  </a:cxn>
                  <a:cxn ang="0">
                    <a:pos x="16" y="34"/>
                  </a:cxn>
                  <a:cxn ang="0">
                    <a:pos x="0" y="0"/>
                  </a:cxn>
                </a:cxnLst>
                <a:rect l="0" t="0" r="r" b="b"/>
                <a:pathLst>
                  <a:path w="826" h="229">
                    <a:moveTo>
                      <a:pt x="0" y="0"/>
                    </a:moveTo>
                    <a:lnTo>
                      <a:pt x="0" y="80"/>
                    </a:lnTo>
                    <a:lnTo>
                      <a:pt x="16" y="117"/>
                    </a:lnTo>
                    <a:lnTo>
                      <a:pt x="40" y="141"/>
                    </a:lnTo>
                    <a:lnTo>
                      <a:pt x="81" y="167"/>
                    </a:lnTo>
                    <a:lnTo>
                      <a:pt x="133" y="187"/>
                    </a:lnTo>
                    <a:lnTo>
                      <a:pt x="191" y="205"/>
                    </a:lnTo>
                    <a:lnTo>
                      <a:pt x="253" y="217"/>
                    </a:lnTo>
                    <a:lnTo>
                      <a:pt x="310" y="224"/>
                    </a:lnTo>
                    <a:lnTo>
                      <a:pt x="374" y="228"/>
                    </a:lnTo>
                    <a:lnTo>
                      <a:pt x="428" y="229"/>
                    </a:lnTo>
                    <a:lnTo>
                      <a:pt x="484" y="228"/>
                    </a:lnTo>
                    <a:lnTo>
                      <a:pt x="533" y="222"/>
                    </a:lnTo>
                    <a:lnTo>
                      <a:pt x="581" y="215"/>
                    </a:lnTo>
                    <a:lnTo>
                      <a:pt x="628" y="208"/>
                    </a:lnTo>
                    <a:lnTo>
                      <a:pt x="667" y="197"/>
                    </a:lnTo>
                    <a:lnTo>
                      <a:pt x="708" y="183"/>
                    </a:lnTo>
                    <a:lnTo>
                      <a:pt x="748" y="166"/>
                    </a:lnTo>
                    <a:lnTo>
                      <a:pt x="777" y="147"/>
                    </a:lnTo>
                    <a:lnTo>
                      <a:pt x="811" y="113"/>
                    </a:lnTo>
                    <a:lnTo>
                      <a:pt x="826" y="82"/>
                    </a:lnTo>
                    <a:lnTo>
                      <a:pt x="826" y="0"/>
                    </a:lnTo>
                    <a:lnTo>
                      <a:pt x="819" y="18"/>
                    </a:lnTo>
                    <a:lnTo>
                      <a:pt x="799" y="43"/>
                    </a:lnTo>
                    <a:lnTo>
                      <a:pt x="773" y="66"/>
                    </a:lnTo>
                    <a:lnTo>
                      <a:pt x="737" y="87"/>
                    </a:lnTo>
                    <a:lnTo>
                      <a:pt x="693" y="105"/>
                    </a:lnTo>
                    <a:lnTo>
                      <a:pt x="659" y="116"/>
                    </a:lnTo>
                    <a:lnTo>
                      <a:pt x="614" y="126"/>
                    </a:lnTo>
                    <a:lnTo>
                      <a:pt x="568" y="134"/>
                    </a:lnTo>
                    <a:lnTo>
                      <a:pt x="504" y="142"/>
                    </a:lnTo>
                    <a:lnTo>
                      <a:pt x="463" y="146"/>
                    </a:lnTo>
                    <a:lnTo>
                      <a:pt x="412" y="145"/>
                    </a:lnTo>
                    <a:lnTo>
                      <a:pt x="357" y="144"/>
                    </a:lnTo>
                    <a:lnTo>
                      <a:pt x="302" y="140"/>
                    </a:lnTo>
                    <a:lnTo>
                      <a:pt x="248" y="133"/>
                    </a:lnTo>
                    <a:lnTo>
                      <a:pt x="191" y="120"/>
                    </a:lnTo>
                    <a:lnTo>
                      <a:pt x="148" y="111"/>
                    </a:lnTo>
                    <a:lnTo>
                      <a:pt x="110" y="96"/>
                    </a:lnTo>
                    <a:lnTo>
                      <a:pt x="75" y="78"/>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8" name="Group 3103"/>
            <p:cNvGrpSpPr>
              <a:grpSpLocks/>
            </p:cNvGrpSpPr>
            <p:nvPr/>
          </p:nvGrpSpPr>
          <p:grpSpPr bwMode="auto">
            <a:xfrm>
              <a:off x="1022" y="2224"/>
              <a:ext cx="277" cy="132"/>
              <a:chOff x="1022" y="2224"/>
              <a:chExt cx="277" cy="132"/>
            </a:xfrm>
          </p:grpSpPr>
          <p:sp>
            <p:nvSpPr>
              <p:cNvPr id="416800" name="Oval 3104"/>
              <p:cNvSpPr>
                <a:spLocks noChangeArrowheads="1"/>
              </p:cNvSpPr>
              <p:nvPr/>
            </p:nvSpPr>
            <p:spPr bwMode="auto">
              <a:xfrm>
                <a:off x="1023" y="2224"/>
                <a:ext cx="276" cy="107"/>
              </a:xfrm>
              <a:prstGeom prst="ellipse">
                <a:avLst/>
              </a:prstGeom>
              <a:solidFill>
                <a:srgbClr val="A00000"/>
              </a:solidFill>
              <a:ln w="4826">
                <a:solidFill>
                  <a:srgbClr val="FFFF00"/>
                </a:solidFill>
                <a:round/>
                <a:headEnd/>
                <a:tailEnd/>
              </a:ln>
            </p:spPr>
            <p:txBody>
              <a:bodyPr/>
              <a:lstStyle/>
              <a:p>
                <a:endParaRPr lang="ru-RU"/>
              </a:p>
            </p:txBody>
          </p:sp>
          <p:sp>
            <p:nvSpPr>
              <p:cNvPr id="416801" name="Freeform 3105"/>
              <p:cNvSpPr>
                <a:spLocks/>
              </p:cNvSpPr>
              <p:nvPr/>
            </p:nvSpPr>
            <p:spPr bwMode="auto">
              <a:xfrm>
                <a:off x="1022" y="2279"/>
                <a:ext cx="275" cy="77"/>
              </a:xfrm>
              <a:custGeom>
                <a:avLst/>
                <a:gdLst/>
                <a:ahLst/>
                <a:cxnLst>
                  <a:cxn ang="0">
                    <a:pos x="0" y="0"/>
                  </a:cxn>
                  <a:cxn ang="0">
                    <a:pos x="0" y="81"/>
                  </a:cxn>
                  <a:cxn ang="0">
                    <a:pos x="16" y="117"/>
                  </a:cxn>
                  <a:cxn ang="0">
                    <a:pos x="40" y="142"/>
                  </a:cxn>
                  <a:cxn ang="0">
                    <a:pos x="80" y="168"/>
                  </a:cxn>
                  <a:cxn ang="0">
                    <a:pos x="133" y="188"/>
                  </a:cxn>
                  <a:cxn ang="0">
                    <a:pos x="191" y="205"/>
                  </a:cxn>
                  <a:cxn ang="0">
                    <a:pos x="253" y="218"/>
                  </a:cxn>
                  <a:cxn ang="0">
                    <a:pos x="310" y="225"/>
                  </a:cxn>
                  <a:cxn ang="0">
                    <a:pos x="374" y="229"/>
                  </a:cxn>
                  <a:cxn ang="0">
                    <a:pos x="428" y="230"/>
                  </a:cxn>
                  <a:cxn ang="0">
                    <a:pos x="484" y="229"/>
                  </a:cxn>
                  <a:cxn ang="0">
                    <a:pos x="533" y="223"/>
                  </a:cxn>
                  <a:cxn ang="0">
                    <a:pos x="580" y="216"/>
                  </a:cxn>
                  <a:cxn ang="0">
                    <a:pos x="628" y="209"/>
                  </a:cxn>
                  <a:cxn ang="0">
                    <a:pos x="667" y="198"/>
                  </a:cxn>
                  <a:cxn ang="0">
                    <a:pos x="707" y="184"/>
                  </a:cxn>
                  <a:cxn ang="0">
                    <a:pos x="748" y="167"/>
                  </a:cxn>
                  <a:cxn ang="0">
                    <a:pos x="777" y="148"/>
                  </a:cxn>
                  <a:cxn ang="0">
                    <a:pos x="810" y="114"/>
                  </a:cxn>
                  <a:cxn ang="0">
                    <a:pos x="825" y="82"/>
                  </a:cxn>
                  <a:cxn ang="0">
                    <a:pos x="825" y="0"/>
                  </a:cxn>
                  <a:cxn ang="0">
                    <a:pos x="818" y="19"/>
                  </a:cxn>
                  <a:cxn ang="0">
                    <a:pos x="799" y="44"/>
                  </a:cxn>
                  <a:cxn ang="0">
                    <a:pos x="773" y="67"/>
                  </a:cxn>
                  <a:cxn ang="0">
                    <a:pos x="737" y="88"/>
                  </a:cxn>
                  <a:cxn ang="0">
                    <a:pos x="692" y="106"/>
                  </a:cxn>
                  <a:cxn ang="0">
                    <a:pos x="659" y="116"/>
                  </a:cxn>
                  <a:cxn ang="0">
                    <a:pos x="614" y="127"/>
                  </a:cxn>
                  <a:cxn ang="0">
                    <a:pos x="567" y="135"/>
                  </a:cxn>
                  <a:cxn ang="0">
                    <a:pos x="504" y="143"/>
                  </a:cxn>
                  <a:cxn ang="0">
                    <a:pos x="462" y="147"/>
                  </a:cxn>
                  <a:cxn ang="0">
                    <a:pos x="412" y="146"/>
                  </a:cxn>
                  <a:cxn ang="0">
                    <a:pos x="356" y="144"/>
                  </a:cxn>
                  <a:cxn ang="0">
                    <a:pos x="302" y="141"/>
                  </a:cxn>
                  <a:cxn ang="0">
                    <a:pos x="248" y="134"/>
                  </a:cxn>
                  <a:cxn ang="0">
                    <a:pos x="191" y="121"/>
                  </a:cxn>
                  <a:cxn ang="0">
                    <a:pos x="148" y="112"/>
                  </a:cxn>
                  <a:cxn ang="0">
                    <a:pos x="109" y="96"/>
                  </a:cxn>
                  <a:cxn ang="0">
                    <a:pos x="75" y="79"/>
                  </a:cxn>
                  <a:cxn ang="0">
                    <a:pos x="46" y="64"/>
                  </a:cxn>
                  <a:cxn ang="0">
                    <a:pos x="16" y="34"/>
                  </a:cxn>
                  <a:cxn ang="0">
                    <a:pos x="0" y="0"/>
                  </a:cxn>
                </a:cxnLst>
                <a:rect l="0" t="0" r="r" b="b"/>
                <a:pathLst>
                  <a:path w="825" h="230">
                    <a:moveTo>
                      <a:pt x="0" y="0"/>
                    </a:moveTo>
                    <a:lnTo>
                      <a:pt x="0" y="81"/>
                    </a:lnTo>
                    <a:lnTo>
                      <a:pt x="16" y="117"/>
                    </a:lnTo>
                    <a:lnTo>
                      <a:pt x="40" y="142"/>
                    </a:lnTo>
                    <a:lnTo>
                      <a:pt x="80" y="168"/>
                    </a:lnTo>
                    <a:lnTo>
                      <a:pt x="133" y="188"/>
                    </a:lnTo>
                    <a:lnTo>
                      <a:pt x="191" y="205"/>
                    </a:lnTo>
                    <a:lnTo>
                      <a:pt x="253" y="218"/>
                    </a:lnTo>
                    <a:lnTo>
                      <a:pt x="310" y="225"/>
                    </a:lnTo>
                    <a:lnTo>
                      <a:pt x="374" y="229"/>
                    </a:lnTo>
                    <a:lnTo>
                      <a:pt x="428" y="230"/>
                    </a:lnTo>
                    <a:lnTo>
                      <a:pt x="484" y="229"/>
                    </a:lnTo>
                    <a:lnTo>
                      <a:pt x="533" y="223"/>
                    </a:lnTo>
                    <a:lnTo>
                      <a:pt x="580" y="216"/>
                    </a:lnTo>
                    <a:lnTo>
                      <a:pt x="628" y="209"/>
                    </a:lnTo>
                    <a:lnTo>
                      <a:pt x="667" y="198"/>
                    </a:lnTo>
                    <a:lnTo>
                      <a:pt x="707" y="184"/>
                    </a:lnTo>
                    <a:lnTo>
                      <a:pt x="748" y="167"/>
                    </a:lnTo>
                    <a:lnTo>
                      <a:pt x="777" y="148"/>
                    </a:lnTo>
                    <a:lnTo>
                      <a:pt x="810" y="114"/>
                    </a:lnTo>
                    <a:lnTo>
                      <a:pt x="825" y="82"/>
                    </a:lnTo>
                    <a:lnTo>
                      <a:pt x="825" y="0"/>
                    </a:lnTo>
                    <a:lnTo>
                      <a:pt x="818" y="19"/>
                    </a:lnTo>
                    <a:lnTo>
                      <a:pt x="799" y="44"/>
                    </a:lnTo>
                    <a:lnTo>
                      <a:pt x="773" y="67"/>
                    </a:lnTo>
                    <a:lnTo>
                      <a:pt x="737" y="88"/>
                    </a:lnTo>
                    <a:lnTo>
                      <a:pt x="692" y="106"/>
                    </a:lnTo>
                    <a:lnTo>
                      <a:pt x="659" y="116"/>
                    </a:lnTo>
                    <a:lnTo>
                      <a:pt x="614" y="127"/>
                    </a:lnTo>
                    <a:lnTo>
                      <a:pt x="567" y="135"/>
                    </a:lnTo>
                    <a:lnTo>
                      <a:pt x="504" y="143"/>
                    </a:lnTo>
                    <a:lnTo>
                      <a:pt x="462" y="147"/>
                    </a:lnTo>
                    <a:lnTo>
                      <a:pt x="412" y="146"/>
                    </a:lnTo>
                    <a:lnTo>
                      <a:pt x="356" y="144"/>
                    </a:lnTo>
                    <a:lnTo>
                      <a:pt x="302" y="141"/>
                    </a:lnTo>
                    <a:lnTo>
                      <a:pt x="248" y="134"/>
                    </a:lnTo>
                    <a:lnTo>
                      <a:pt x="191" y="121"/>
                    </a:lnTo>
                    <a:lnTo>
                      <a:pt x="148" y="112"/>
                    </a:lnTo>
                    <a:lnTo>
                      <a:pt x="109" y="96"/>
                    </a:lnTo>
                    <a:lnTo>
                      <a:pt x="75" y="79"/>
                    </a:lnTo>
                    <a:lnTo>
                      <a:pt x="46" y="64"/>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9" name="Group 3106"/>
            <p:cNvGrpSpPr>
              <a:grpSpLocks/>
            </p:cNvGrpSpPr>
            <p:nvPr/>
          </p:nvGrpSpPr>
          <p:grpSpPr bwMode="auto">
            <a:xfrm>
              <a:off x="1025" y="2196"/>
              <a:ext cx="277" cy="132"/>
              <a:chOff x="1025" y="2196"/>
              <a:chExt cx="277" cy="132"/>
            </a:xfrm>
          </p:grpSpPr>
          <p:sp>
            <p:nvSpPr>
              <p:cNvPr id="416803" name="Oval 3107"/>
              <p:cNvSpPr>
                <a:spLocks noChangeArrowheads="1"/>
              </p:cNvSpPr>
              <p:nvPr/>
            </p:nvSpPr>
            <p:spPr bwMode="auto">
              <a:xfrm>
                <a:off x="1025" y="2196"/>
                <a:ext cx="277" cy="107"/>
              </a:xfrm>
              <a:prstGeom prst="ellipse">
                <a:avLst/>
              </a:prstGeom>
              <a:solidFill>
                <a:srgbClr val="A00000"/>
              </a:solidFill>
              <a:ln w="4826">
                <a:solidFill>
                  <a:srgbClr val="FFFF00"/>
                </a:solidFill>
                <a:round/>
                <a:headEnd/>
                <a:tailEnd/>
              </a:ln>
            </p:spPr>
            <p:txBody>
              <a:bodyPr/>
              <a:lstStyle/>
              <a:p>
                <a:endParaRPr lang="ru-RU"/>
              </a:p>
            </p:txBody>
          </p:sp>
          <p:sp>
            <p:nvSpPr>
              <p:cNvPr id="416804" name="Freeform 3108"/>
              <p:cNvSpPr>
                <a:spLocks/>
              </p:cNvSpPr>
              <p:nvPr/>
            </p:nvSpPr>
            <p:spPr bwMode="auto">
              <a:xfrm>
                <a:off x="1025" y="2251"/>
                <a:ext cx="275" cy="77"/>
              </a:xfrm>
              <a:custGeom>
                <a:avLst/>
                <a:gdLst/>
                <a:ahLst/>
                <a:cxnLst>
                  <a:cxn ang="0">
                    <a:pos x="0" y="0"/>
                  </a:cxn>
                  <a:cxn ang="0">
                    <a:pos x="0" y="81"/>
                  </a:cxn>
                  <a:cxn ang="0">
                    <a:pos x="16" y="117"/>
                  </a:cxn>
                  <a:cxn ang="0">
                    <a:pos x="40" y="142"/>
                  </a:cxn>
                  <a:cxn ang="0">
                    <a:pos x="80" y="168"/>
                  </a:cxn>
                  <a:cxn ang="0">
                    <a:pos x="133" y="187"/>
                  </a:cxn>
                  <a:cxn ang="0">
                    <a:pos x="191" y="205"/>
                  </a:cxn>
                  <a:cxn ang="0">
                    <a:pos x="253" y="218"/>
                  </a:cxn>
                  <a:cxn ang="0">
                    <a:pos x="310" y="225"/>
                  </a:cxn>
                  <a:cxn ang="0">
                    <a:pos x="374" y="228"/>
                  </a:cxn>
                  <a:cxn ang="0">
                    <a:pos x="428" y="230"/>
                  </a:cxn>
                  <a:cxn ang="0">
                    <a:pos x="484" y="228"/>
                  </a:cxn>
                  <a:cxn ang="0">
                    <a:pos x="533" y="223"/>
                  </a:cxn>
                  <a:cxn ang="0">
                    <a:pos x="580" y="216"/>
                  </a:cxn>
                  <a:cxn ang="0">
                    <a:pos x="628" y="209"/>
                  </a:cxn>
                  <a:cxn ang="0">
                    <a:pos x="667" y="198"/>
                  </a:cxn>
                  <a:cxn ang="0">
                    <a:pos x="707" y="184"/>
                  </a:cxn>
                  <a:cxn ang="0">
                    <a:pos x="748" y="166"/>
                  </a:cxn>
                  <a:cxn ang="0">
                    <a:pos x="777" y="148"/>
                  </a:cxn>
                  <a:cxn ang="0">
                    <a:pos x="810" y="114"/>
                  </a:cxn>
                  <a:cxn ang="0">
                    <a:pos x="825" y="82"/>
                  </a:cxn>
                  <a:cxn ang="0">
                    <a:pos x="825" y="0"/>
                  </a:cxn>
                  <a:cxn ang="0">
                    <a:pos x="818" y="19"/>
                  </a:cxn>
                  <a:cxn ang="0">
                    <a:pos x="799" y="43"/>
                  </a:cxn>
                  <a:cxn ang="0">
                    <a:pos x="773" y="67"/>
                  </a:cxn>
                  <a:cxn ang="0">
                    <a:pos x="737" y="88"/>
                  </a:cxn>
                  <a:cxn ang="0">
                    <a:pos x="692" y="106"/>
                  </a:cxn>
                  <a:cxn ang="0">
                    <a:pos x="659" y="116"/>
                  </a:cxn>
                  <a:cxn ang="0">
                    <a:pos x="614" y="127"/>
                  </a:cxn>
                  <a:cxn ang="0">
                    <a:pos x="567" y="135"/>
                  </a:cxn>
                  <a:cxn ang="0">
                    <a:pos x="504" y="143"/>
                  </a:cxn>
                  <a:cxn ang="0">
                    <a:pos x="462" y="146"/>
                  </a:cxn>
                  <a:cxn ang="0">
                    <a:pos x="412" y="145"/>
                  </a:cxn>
                  <a:cxn ang="0">
                    <a:pos x="357" y="144"/>
                  </a:cxn>
                  <a:cxn ang="0">
                    <a:pos x="302" y="141"/>
                  </a:cxn>
                  <a:cxn ang="0">
                    <a:pos x="248" y="134"/>
                  </a:cxn>
                  <a:cxn ang="0">
                    <a:pos x="191" y="121"/>
                  </a:cxn>
                  <a:cxn ang="0">
                    <a:pos x="148" y="111"/>
                  </a:cxn>
                  <a:cxn ang="0">
                    <a:pos x="110" y="96"/>
                  </a:cxn>
                  <a:cxn ang="0">
                    <a:pos x="75" y="79"/>
                  </a:cxn>
                  <a:cxn ang="0">
                    <a:pos x="46" y="63"/>
                  </a:cxn>
                  <a:cxn ang="0">
                    <a:pos x="16" y="34"/>
                  </a:cxn>
                  <a:cxn ang="0">
                    <a:pos x="0" y="0"/>
                  </a:cxn>
                </a:cxnLst>
                <a:rect l="0" t="0" r="r" b="b"/>
                <a:pathLst>
                  <a:path w="825" h="230">
                    <a:moveTo>
                      <a:pt x="0" y="0"/>
                    </a:moveTo>
                    <a:lnTo>
                      <a:pt x="0" y="81"/>
                    </a:lnTo>
                    <a:lnTo>
                      <a:pt x="16" y="117"/>
                    </a:lnTo>
                    <a:lnTo>
                      <a:pt x="40" y="142"/>
                    </a:lnTo>
                    <a:lnTo>
                      <a:pt x="80" y="168"/>
                    </a:lnTo>
                    <a:lnTo>
                      <a:pt x="133" y="187"/>
                    </a:lnTo>
                    <a:lnTo>
                      <a:pt x="191" y="205"/>
                    </a:lnTo>
                    <a:lnTo>
                      <a:pt x="253" y="218"/>
                    </a:lnTo>
                    <a:lnTo>
                      <a:pt x="310" y="225"/>
                    </a:lnTo>
                    <a:lnTo>
                      <a:pt x="374" y="228"/>
                    </a:lnTo>
                    <a:lnTo>
                      <a:pt x="428" y="230"/>
                    </a:lnTo>
                    <a:lnTo>
                      <a:pt x="484" y="228"/>
                    </a:lnTo>
                    <a:lnTo>
                      <a:pt x="533" y="223"/>
                    </a:lnTo>
                    <a:lnTo>
                      <a:pt x="580" y="216"/>
                    </a:lnTo>
                    <a:lnTo>
                      <a:pt x="628" y="209"/>
                    </a:lnTo>
                    <a:lnTo>
                      <a:pt x="667" y="198"/>
                    </a:lnTo>
                    <a:lnTo>
                      <a:pt x="707" y="184"/>
                    </a:lnTo>
                    <a:lnTo>
                      <a:pt x="748" y="166"/>
                    </a:lnTo>
                    <a:lnTo>
                      <a:pt x="777" y="148"/>
                    </a:lnTo>
                    <a:lnTo>
                      <a:pt x="810" y="114"/>
                    </a:lnTo>
                    <a:lnTo>
                      <a:pt x="825" y="82"/>
                    </a:lnTo>
                    <a:lnTo>
                      <a:pt x="825" y="0"/>
                    </a:lnTo>
                    <a:lnTo>
                      <a:pt x="818" y="19"/>
                    </a:lnTo>
                    <a:lnTo>
                      <a:pt x="799" y="43"/>
                    </a:lnTo>
                    <a:lnTo>
                      <a:pt x="773" y="67"/>
                    </a:lnTo>
                    <a:lnTo>
                      <a:pt x="737" y="88"/>
                    </a:lnTo>
                    <a:lnTo>
                      <a:pt x="692" y="106"/>
                    </a:lnTo>
                    <a:lnTo>
                      <a:pt x="659" y="116"/>
                    </a:lnTo>
                    <a:lnTo>
                      <a:pt x="614" y="127"/>
                    </a:lnTo>
                    <a:lnTo>
                      <a:pt x="567" y="135"/>
                    </a:lnTo>
                    <a:lnTo>
                      <a:pt x="504" y="143"/>
                    </a:lnTo>
                    <a:lnTo>
                      <a:pt x="462" y="146"/>
                    </a:lnTo>
                    <a:lnTo>
                      <a:pt x="412" y="145"/>
                    </a:lnTo>
                    <a:lnTo>
                      <a:pt x="357" y="144"/>
                    </a:lnTo>
                    <a:lnTo>
                      <a:pt x="302" y="141"/>
                    </a:lnTo>
                    <a:lnTo>
                      <a:pt x="248" y="134"/>
                    </a:lnTo>
                    <a:lnTo>
                      <a:pt x="191" y="121"/>
                    </a:lnTo>
                    <a:lnTo>
                      <a:pt x="148" y="111"/>
                    </a:lnTo>
                    <a:lnTo>
                      <a:pt x="110" y="96"/>
                    </a:lnTo>
                    <a:lnTo>
                      <a:pt x="75" y="79"/>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10" name="Group 3109"/>
            <p:cNvGrpSpPr>
              <a:grpSpLocks/>
            </p:cNvGrpSpPr>
            <p:nvPr/>
          </p:nvGrpSpPr>
          <p:grpSpPr bwMode="auto">
            <a:xfrm>
              <a:off x="1025" y="2168"/>
              <a:ext cx="277" cy="131"/>
              <a:chOff x="1025" y="2168"/>
              <a:chExt cx="277" cy="131"/>
            </a:xfrm>
          </p:grpSpPr>
          <p:sp>
            <p:nvSpPr>
              <p:cNvPr id="416806" name="Oval 3110"/>
              <p:cNvSpPr>
                <a:spLocks noChangeArrowheads="1"/>
              </p:cNvSpPr>
              <p:nvPr/>
            </p:nvSpPr>
            <p:spPr bwMode="auto">
              <a:xfrm>
                <a:off x="1025" y="2168"/>
                <a:ext cx="277" cy="107"/>
              </a:xfrm>
              <a:prstGeom prst="ellipse">
                <a:avLst/>
              </a:prstGeom>
              <a:solidFill>
                <a:srgbClr val="A00000"/>
              </a:solidFill>
              <a:ln w="4826">
                <a:solidFill>
                  <a:srgbClr val="FFFF00"/>
                </a:solidFill>
                <a:round/>
                <a:headEnd/>
                <a:tailEnd/>
              </a:ln>
            </p:spPr>
            <p:txBody>
              <a:bodyPr/>
              <a:lstStyle/>
              <a:p>
                <a:endParaRPr lang="ru-RU"/>
              </a:p>
            </p:txBody>
          </p:sp>
          <p:sp>
            <p:nvSpPr>
              <p:cNvPr id="416807" name="Freeform 3111"/>
              <p:cNvSpPr>
                <a:spLocks/>
              </p:cNvSpPr>
              <p:nvPr/>
            </p:nvSpPr>
            <p:spPr bwMode="auto">
              <a:xfrm>
                <a:off x="1025" y="2223"/>
                <a:ext cx="275" cy="76"/>
              </a:xfrm>
              <a:custGeom>
                <a:avLst/>
                <a:gdLst/>
                <a:ahLst/>
                <a:cxnLst>
                  <a:cxn ang="0">
                    <a:pos x="0" y="0"/>
                  </a:cxn>
                  <a:cxn ang="0">
                    <a:pos x="0" y="81"/>
                  </a:cxn>
                  <a:cxn ang="0">
                    <a:pos x="16" y="117"/>
                  </a:cxn>
                  <a:cxn ang="0">
                    <a:pos x="40" y="142"/>
                  </a:cxn>
                  <a:cxn ang="0">
                    <a:pos x="80" y="167"/>
                  </a:cxn>
                  <a:cxn ang="0">
                    <a:pos x="133" y="187"/>
                  </a:cxn>
                  <a:cxn ang="0">
                    <a:pos x="191" y="205"/>
                  </a:cxn>
                  <a:cxn ang="0">
                    <a:pos x="253" y="218"/>
                  </a:cxn>
                  <a:cxn ang="0">
                    <a:pos x="310" y="225"/>
                  </a:cxn>
                  <a:cxn ang="0">
                    <a:pos x="374" y="228"/>
                  </a:cxn>
                  <a:cxn ang="0">
                    <a:pos x="428" y="229"/>
                  </a:cxn>
                  <a:cxn ang="0">
                    <a:pos x="484" y="228"/>
                  </a:cxn>
                  <a:cxn ang="0">
                    <a:pos x="533" y="222"/>
                  </a:cxn>
                  <a:cxn ang="0">
                    <a:pos x="580" y="215"/>
                  </a:cxn>
                  <a:cxn ang="0">
                    <a:pos x="628" y="208"/>
                  </a:cxn>
                  <a:cxn ang="0">
                    <a:pos x="667" y="198"/>
                  </a:cxn>
                  <a:cxn ang="0">
                    <a:pos x="707" y="184"/>
                  </a:cxn>
                  <a:cxn ang="0">
                    <a:pos x="748" y="166"/>
                  </a:cxn>
                  <a:cxn ang="0">
                    <a:pos x="777" y="147"/>
                  </a:cxn>
                  <a:cxn ang="0">
                    <a:pos x="810" y="113"/>
                  </a:cxn>
                  <a:cxn ang="0">
                    <a:pos x="825" y="82"/>
                  </a:cxn>
                  <a:cxn ang="0">
                    <a:pos x="825" y="0"/>
                  </a:cxn>
                  <a:cxn ang="0">
                    <a:pos x="818" y="19"/>
                  </a:cxn>
                  <a:cxn ang="0">
                    <a:pos x="799" y="43"/>
                  </a:cxn>
                  <a:cxn ang="0">
                    <a:pos x="773" y="67"/>
                  </a:cxn>
                  <a:cxn ang="0">
                    <a:pos x="737" y="88"/>
                  </a:cxn>
                  <a:cxn ang="0">
                    <a:pos x="692" y="105"/>
                  </a:cxn>
                  <a:cxn ang="0">
                    <a:pos x="659" y="116"/>
                  </a:cxn>
                  <a:cxn ang="0">
                    <a:pos x="614" y="126"/>
                  </a:cxn>
                  <a:cxn ang="0">
                    <a:pos x="567" y="135"/>
                  </a:cxn>
                  <a:cxn ang="0">
                    <a:pos x="504" y="143"/>
                  </a:cxn>
                  <a:cxn ang="0">
                    <a:pos x="462" y="146"/>
                  </a:cxn>
                  <a:cxn ang="0">
                    <a:pos x="412" y="145"/>
                  </a:cxn>
                  <a:cxn ang="0">
                    <a:pos x="357" y="144"/>
                  </a:cxn>
                  <a:cxn ang="0">
                    <a:pos x="302" y="140"/>
                  </a:cxn>
                  <a:cxn ang="0">
                    <a:pos x="248" y="133"/>
                  </a:cxn>
                  <a:cxn ang="0">
                    <a:pos x="191" y="120"/>
                  </a:cxn>
                  <a:cxn ang="0">
                    <a:pos x="148" y="111"/>
                  </a:cxn>
                  <a:cxn ang="0">
                    <a:pos x="110" y="96"/>
                  </a:cxn>
                  <a:cxn ang="0">
                    <a:pos x="75" y="78"/>
                  </a:cxn>
                  <a:cxn ang="0">
                    <a:pos x="46" y="63"/>
                  </a:cxn>
                  <a:cxn ang="0">
                    <a:pos x="16" y="34"/>
                  </a:cxn>
                  <a:cxn ang="0">
                    <a:pos x="0" y="0"/>
                  </a:cxn>
                </a:cxnLst>
                <a:rect l="0" t="0" r="r" b="b"/>
                <a:pathLst>
                  <a:path w="825" h="229">
                    <a:moveTo>
                      <a:pt x="0" y="0"/>
                    </a:moveTo>
                    <a:lnTo>
                      <a:pt x="0" y="81"/>
                    </a:lnTo>
                    <a:lnTo>
                      <a:pt x="16" y="117"/>
                    </a:lnTo>
                    <a:lnTo>
                      <a:pt x="40" y="142"/>
                    </a:lnTo>
                    <a:lnTo>
                      <a:pt x="80" y="167"/>
                    </a:lnTo>
                    <a:lnTo>
                      <a:pt x="133" y="187"/>
                    </a:lnTo>
                    <a:lnTo>
                      <a:pt x="191" y="205"/>
                    </a:lnTo>
                    <a:lnTo>
                      <a:pt x="253" y="218"/>
                    </a:lnTo>
                    <a:lnTo>
                      <a:pt x="310" y="225"/>
                    </a:lnTo>
                    <a:lnTo>
                      <a:pt x="374" y="228"/>
                    </a:lnTo>
                    <a:lnTo>
                      <a:pt x="428" y="229"/>
                    </a:lnTo>
                    <a:lnTo>
                      <a:pt x="484" y="228"/>
                    </a:lnTo>
                    <a:lnTo>
                      <a:pt x="533" y="222"/>
                    </a:lnTo>
                    <a:lnTo>
                      <a:pt x="580" y="215"/>
                    </a:lnTo>
                    <a:lnTo>
                      <a:pt x="628" y="208"/>
                    </a:lnTo>
                    <a:lnTo>
                      <a:pt x="667" y="198"/>
                    </a:lnTo>
                    <a:lnTo>
                      <a:pt x="707" y="184"/>
                    </a:lnTo>
                    <a:lnTo>
                      <a:pt x="748" y="166"/>
                    </a:lnTo>
                    <a:lnTo>
                      <a:pt x="777" y="147"/>
                    </a:lnTo>
                    <a:lnTo>
                      <a:pt x="810" y="113"/>
                    </a:lnTo>
                    <a:lnTo>
                      <a:pt x="825" y="82"/>
                    </a:lnTo>
                    <a:lnTo>
                      <a:pt x="825" y="0"/>
                    </a:lnTo>
                    <a:lnTo>
                      <a:pt x="818" y="19"/>
                    </a:lnTo>
                    <a:lnTo>
                      <a:pt x="799" y="43"/>
                    </a:lnTo>
                    <a:lnTo>
                      <a:pt x="773" y="67"/>
                    </a:lnTo>
                    <a:lnTo>
                      <a:pt x="737" y="88"/>
                    </a:lnTo>
                    <a:lnTo>
                      <a:pt x="692" y="105"/>
                    </a:lnTo>
                    <a:lnTo>
                      <a:pt x="659" y="116"/>
                    </a:lnTo>
                    <a:lnTo>
                      <a:pt x="614" y="126"/>
                    </a:lnTo>
                    <a:lnTo>
                      <a:pt x="567" y="135"/>
                    </a:lnTo>
                    <a:lnTo>
                      <a:pt x="504" y="143"/>
                    </a:lnTo>
                    <a:lnTo>
                      <a:pt x="462" y="146"/>
                    </a:lnTo>
                    <a:lnTo>
                      <a:pt x="412" y="145"/>
                    </a:lnTo>
                    <a:lnTo>
                      <a:pt x="357" y="144"/>
                    </a:lnTo>
                    <a:lnTo>
                      <a:pt x="302" y="140"/>
                    </a:lnTo>
                    <a:lnTo>
                      <a:pt x="248" y="133"/>
                    </a:lnTo>
                    <a:lnTo>
                      <a:pt x="191" y="120"/>
                    </a:lnTo>
                    <a:lnTo>
                      <a:pt x="148" y="111"/>
                    </a:lnTo>
                    <a:lnTo>
                      <a:pt x="110" y="96"/>
                    </a:lnTo>
                    <a:lnTo>
                      <a:pt x="75" y="78"/>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11" name="Group 3112"/>
            <p:cNvGrpSpPr>
              <a:grpSpLocks/>
            </p:cNvGrpSpPr>
            <p:nvPr/>
          </p:nvGrpSpPr>
          <p:grpSpPr bwMode="auto">
            <a:xfrm>
              <a:off x="1000" y="2115"/>
              <a:ext cx="278" cy="132"/>
              <a:chOff x="1000" y="2115"/>
              <a:chExt cx="278" cy="132"/>
            </a:xfrm>
          </p:grpSpPr>
          <p:sp>
            <p:nvSpPr>
              <p:cNvPr id="416809" name="Oval 3113"/>
              <p:cNvSpPr>
                <a:spLocks noChangeArrowheads="1"/>
              </p:cNvSpPr>
              <p:nvPr/>
            </p:nvSpPr>
            <p:spPr bwMode="auto">
              <a:xfrm>
                <a:off x="1001" y="2115"/>
                <a:ext cx="277" cy="107"/>
              </a:xfrm>
              <a:prstGeom prst="ellipse">
                <a:avLst/>
              </a:prstGeom>
              <a:solidFill>
                <a:srgbClr val="A00000"/>
              </a:solidFill>
              <a:ln w="4826">
                <a:solidFill>
                  <a:srgbClr val="FFFF00"/>
                </a:solidFill>
                <a:round/>
                <a:headEnd/>
                <a:tailEnd/>
              </a:ln>
            </p:spPr>
            <p:txBody>
              <a:bodyPr/>
              <a:lstStyle/>
              <a:p>
                <a:endParaRPr lang="ru-RU"/>
              </a:p>
            </p:txBody>
          </p:sp>
          <p:sp>
            <p:nvSpPr>
              <p:cNvPr id="416810" name="Freeform 3114"/>
              <p:cNvSpPr>
                <a:spLocks/>
              </p:cNvSpPr>
              <p:nvPr/>
            </p:nvSpPr>
            <p:spPr bwMode="auto">
              <a:xfrm>
                <a:off x="1000" y="2170"/>
                <a:ext cx="276" cy="77"/>
              </a:xfrm>
              <a:custGeom>
                <a:avLst/>
                <a:gdLst/>
                <a:ahLst/>
                <a:cxnLst>
                  <a:cxn ang="0">
                    <a:pos x="0" y="0"/>
                  </a:cxn>
                  <a:cxn ang="0">
                    <a:pos x="0" y="81"/>
                  </a:cxn>
                  <a:cxn ang="0">
                    <a:pos x="16" y="117"/>
                  </a:cxn>
                  <a:cxn ang="0">
                    <a:pos x="40" y="142"/>
                  </a:cxn>
                  <a:cxn ang="0">
                    <a:pos x="81" y="167"/>
                  </a:cxn>
                  <a:cxn ang="0">
                    <a:pos x="133" y="187"/>
                  </a:cxn>
                  <a:cxn ang="0">
                    <a:pos x="192" y="205"/>
                  </a:cxn>
                  <a:cxn ang="0">
                    <a:pos x="253" y="218"/>
                  </a:cxn>
                  <a:cxn ang="0">
                    <a:pos x="311" y="225"/>
                  </a:cxn>
                  <a:cxn ang="0">
                    <a:pos x="374" y="228"/>
                  </a:cxn>
                  <a:cxn ang="0">
                    <a:pos x="429" y="229"/>
                  </a:cxn>
                  <a:cxn ang="0">
                    <a:pos x="484" y="228"/>
                  </a:cxn>
                  <a:cxn ang="0">
                    <a:pos x="533" y="222"/>
                  </a:cxn>
                  <a:cxn ang="0">
                    <a:pos x="581" y="215"/>
                  </a:cxn>
                  <a:cxn ang="0">
                    <a:pos x="628" y="208"/>
                  </a:cxn>
                  <a:cxn ang="0">
                    <a:pos x="668" y="198"/>
                  </a:cxn>
                  <a:cxn ang="0">
                    <a:pos x="708" y="184"/>
                  </a:cxn>
                  <a:cxn ang="0">
                    <a:pos x="748" y="166"/>
                  </a:cxn>
                  <a:cxn ang="0">
                    <a:pos x="777" y="147"/>
                  </a:cxn>
                  <a:cxn ang="0">
                    <a:pos x="811" y="113"/>
                  </a:cxn>
                  <a:cxn ang="0">
                    <a:pos x="826" y="82"/>
                  </a:cxn>
                  <a:cxn ang="0">
                    <a:pos x="826" y="0"/>
                  </a:cxn>
                  <a:cxn ang="0">
                    <a:pos x="819" y="19"/>
                  </a:cxn>
                  <a:cxn ang="0">
                    <a:pos x="800" y="43"/>
                  </a:cxn>
                  <a:cxn ang="0">
                    <a:pos x="773" y="67"/>
                  </a:cxn>
                  <a:cxn ang="0">
                    <a:pos x="737" y="88"/>
                  </a:cxn>
                  <a:cxn ang="0">
                    <a:pos x="693" y="105"/>
                  </a:cxn>
                  <a:cxn ang="0">
                    <a:pos x="659" y="116"/>
                  </a:cxn>
                  <a:cxn ang="0">
                    <a:pos x="614" y="126"/>
                  </a:cxn>
                  <a:cxn ang="0">
                    <a:pos x="568" y="135"/>
                  </a:cxn>
                  <a:cxn ang="0">
                    <a:pos x="504" y="143"/>
                  </a:cxn>
                  <a:cxn ang="0">
                    <a:pos x="463" y="146"/>
                  </a:cxn>
                  <a:cxn ang="0">
                    <a:pos x="412" y="145"/>
                  </a:cxn>
                  <a:cxn ang="0">
                    <a:pos x="357" y="144"/>
                  </a:cxn>
                  <a:cxn ang="0">
                    <a:pos x="302" y="140"/>
                  </a:cxn>
                  <a:cxn ang="0">
                    <a:pos x="248" y="133"/>
                  </a:cxn>
                  <a:cxn ang="0">
                    <a:pos x="192" y="120"/>
                  </a:cxn>
                  <a:cxn ang="0">
                    <a:pos x="148" y="111"/>
                  </a:cxn>
                  <a:cxn ang="0">
                    <a:pos x="110" y="96"/>
                  </a:cxn>
                  <a:cxn ang="0">
                    <a:pos x="76" y="78"/>
                  </a:cxn>
                  <a:cxn ang="0">
                    <a:pos x="46" y="63"/>
                  </a:cxn>
                  <a:cxn ang="0">
                    <a:pos x="16" y="34"/>
                  </a:cxn>
                  <a:cxn ang="0">
                    <a:pos x="0" y="0"/>
                  </a:cxn>
                </a:cxnLst>
                <a:rect l="0" t="0" r="r" b="b"/>
                <a:pathLst>
                  <a:path w="826" h="229">
                    <a:moveTo>
                      <a:pt x="0" y="0"/>
                    </a:moveTo>
                    <a:lnTo>
                      <a:pt x="0" y="81"/>
                    </a:lnTo>
                    <a:lnTo>
                      <a:pt x="16" y="117"/>
                    </a:lnTo>
                    <a:lnTo>
                      <a:pt x="40" y="142"/>
                    </a:lnTo>
                    <a:lnTo>
                      <a:pt x="81" y="167"/>
                    </a:lnTo>
                    <a:lnTo>
                      <a:pt x="133" y="187"/>
                    </a:lnTo>
                    <a:lnTo>
                      <a:pt x="192" y="205"/>
                    </a:lnTo>
                    <a:lnTo>
                      <a:pt x="253" y="218"/>
                    </a:lnTo>
                    <a:lnTo>
                      <a:pt x="311" y="225"/>
                    </a:lnTo>
                    <a:lnTo>
                      <a:pt x="374" y="228"/>
                    </a:lnTo>
                    <a:lnTo>
                      <a:pt x="429" y="229"/>
                    </a:lnTo>
                    <a:lnTo>
                      <a:pt x="484" y="228"/>
                    </a:lnTo>
                    <a:lnTo>
                      <a:pt x="533" y="222"/>
                    </a:lnTo>
                    <a:lnTo>
                      <a:pt x="581" y="215"/>
                    </a:lnTo>
                    <a:lnTo>
                      <a:pt x="628" y="208"/>
                    </a:lnTo>
                    <a:lnTo>
                      <a:pt x="668" y="198"/>
                    </a:lnTo>
                    <a:lnTo>
                      <a:pt x="708" y="184"/>
                    </a:lnTo>
                    <a:lnTo>
                      <a:pt x="748" y="166"/>
                    </a:lnTo>
                    <a:lnTo>
                      <a:pt x="777" y="147"/>
                    </a:lnTo>
                    <a:lnTo>
                      <a:pt x="811" y="113"/>
                    </a:lnTo>
                    <a:lnTo>
                      <a:pt x="826" y="82"/>
                    </a:lnTo>
                    <a:lnTo>
                      <a:pt x="826" y="0"/>
                    </a:lnTo>
                    <a:lnTo>
                      <a:pt x="819" y="19"/>
                    </a:lnTo>
                    <a:lnTo>
                      <a:pt x="800" y="43"/>
                    </a:lnTo>
                    <a:lnTo>
                      <a:pt x="773" y="67"/>
                    </a:lnTo>
                    <a:lnTo>
                      <a:pt x="737" y="88"/>
                    </a:lnTo>
                    <a:lnTo>
                      <a:pt x="693" y="105"/>
                    </a:lnTo>
                    <a:lnTo>
                      <a:pt x="659" y="116"/>
                    </a:lnTo>
                    <a:lnTo>
                      <a:pt x="614" y="126"/>
                    </a:lnTo>
                    <a:lnTo>
                      <a:pt x="568" y="135"/>
                    </a:lnTo>
                    <a:lnTo>
                      <a:pt x="504" y="143"/>
                    </a:lnTo>
                    <a:lnTo>
                      <a:pt x="463" y="146"/>
                    </a:lnTo>
                    <a:lnTo>
                      <a:pt x="412" y="145"/>
                    </a:lnTo>
                    <a:lnTo>
                      <a:pt x="357" y="144"/>
                    </a:lnTo>
                    <a:lnTo>
                      <a:pt x="302" y="140"/>
                    </a:lnTo>
                    <a:lnTo>
                      <a:pt x="248" y="133"/>
                    </a:lnTo>
                    <a:lnTo>
                      <a:pt x="192" y="120"/>
                    </a:lnTo>
                    <a:lnTo>
                      <a:pt x="148" y="111"/>
                    </a:lnTo>
                    <a:lnTo>
                      <a:pt x="110" y="96"/>
                    </a:lnTo>
                    <a:lnTo>
                      <a:pt x="76" y="78"/>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12" name="Group 3115"/>
            <p:cNvGrpSpPr>
              <a:grpSpLocks/>
            </p:cNvGrpSpPr>
            <p:nvPr/>
          </p:nvGrpSpPr>
          <p:grpSpPr bwMode="auto">
            <a:xfrm>
              <a:off x="1000" y="2087"/>
              <a:ext cx="278" cy="132"/>
              <a:chOff x="1000" y="2087"/>
              <a:chExt cx="278" cy="132"/>
            </a:xfrm>
          </p:grpSpPr>
          <p:sp>
            <p:nvSpPr>
              <p:cNvPr id="416812" name="Oval 3116"/>
              <p:cNvSpPr>
                <a:spLocks noChangeArrowheads="1"/>
              </p:cNvSpPr>
              <p:nvPr/>
            </p:nvSpPr>
            <p:spPr bwMode="auto">
              <a:xfrm>
                <a:off x="1001" y="2087"/>
                <a:ext cx="277" cy="107"/>
              </a:xfrm>
              <a:prstGeom prst="ellipse">
                <a:avLst/>
              </a:prstGeom>
              <a:solidFill>
                <a:srgbClr val="A00000"/>
              </a:solidFill>
              <a:ln w="4826">
                <a:solidFill>
                  <a:srgbClr val="FFFF00"/>
                </a:solidFill>
                <a:round/>
                <a:headEnd/>
                <a:tailEnd/>
              </a:ln>
            </p:spPr>
            <p:txBody>
              <a:bodyPr/>
              <a:lstStyle/>
              <a:p>
                <a:endParaRPr lang="ru-RU"/>
              </a:p>
            </p:txBody>
          </p:sp>
          <p:sp>
            <p:nvSpPr>
              <p:cNvPr id="416813" name="Freeform 3117"/>
              <p:cNvSpPr>
                <a:spLocks/>
              </p:cNvSpPr>
              <p:nvPr/>
            </p:nvSpPr>
            <p:spPr bwMode="auto">
              <a:xfrm>
                <a:off x="1000" y="2142"/>
                <a:ext cx="276" cy="77"/>
              </a:xfrm>
              <a:custGeom>
                <a:avLst/>
                <a:gdLst/>
                <a:ahLst/>
                <a:cxnLst>
                  <a:cxn ang="0">
                    <a:pos x="0" y="0"/>
                  </a:cxn>
                  <a:cxn ang="0">
                    <a:pos x="0" y="80"/>
                  </a:cxn>
                  <a:cxn ang="0">
                    <a:pos x="16" y="117"/>
                  </a:cxn>
                  <a:cxn ang="0">
                    <a:pos x="40" y="141"/>
                  </a:cxn>
                  <a:cxn ang="0">
                    <a:pos x="81" y="167"/>
                  </a:cxn>
                  <a:cxn ang="0">
                    <a:pos x="133" y="187"/>
                  </a:cxn>
                  <a:cxn ang="0">
                    <a:pos x="192" y="204"/>
                  </a:cxn>
                  <a:cxn ang="0">
                    <a:pos x="253" y="217"/>
                  </a:cxn>
                  <a:cxn ang="0">
                    <a:pos x="311" y="224"/>
                  </a:cxn>
                  <a:cxn ang="0">
                    <a:pos x="374" y="228"/>
                  </a:cxn>
                  <a:cxn ang="0">
                    <a:pos x="429" y="229"/>
                  </a:cxn>
                  <a:cxn ang="0">
                    <a:pos x="484" y="228"/>
                  </a:cxn>
                  <a:cxn ang="0">
                    <a:pos x="533" y="222"/>
                  </a:cxn>
                  <a:cxn ang="0">
                    <a:pos x="581" y="215"/>
                  </a:cxn>
                  <a:cxn ang="0">
                    <a:pos x="628" y="208"/>
                  </a:cxn>
                  <a:cxn ang="0">
                    <a:pos x="668" y="197"/>
                  </a:cxn>
                  <a:cxn ang="0">
                    <a:pos x="708" y="183"/>
                  </a:cxn>
                  <a:cxn ang="0">
                    <a:pos x="748" y="166"/>
                  </a:cxn>
                  <a:cxn ang="0">
                    <a:pos x="777" y="147"/>
                  </a:cxn>
                  <a:cxn ang="0">
                    <a:pos x="811" y="113"/>
                  </a:cxn>
                  <a:cxn ang="0">
                    <a:pos x="826" y="82"/>
                  </a:cxn>
                  <a:cxn ang="0">
                    <a:pos x="826" y="0"/>
                  </a:cxn>
                  <a:cxn ang="0">
                    <a:pos x="819" y="18"/>
                  </a:cxn>
                  <a:cxn ang="0">
                    <a:pos x="800" y="43"/>
                  </a:cxn>
                  <a:cxn ang="0">
                    <a:pos x="773" y="66"/>
                  </a:cxn>
                  <a:cxn ang="0">
                    <a:pos x="737" y="87"/>
                  </a:cxn>
                  <a:cxn ang="0">
                    <a:pos x="693" y="105"/>
                  </a:cxn>
                  <a:cxn ang="0">
                    <a:pos x="659" y="116"/>
                  </a:cxn>
                  <a:cxn ang="0">
                    <a:pos x="614" y="126"/>
                  </a:cxn>
                  <a:cxn ang="0">
                    <a:pos x="568" y="134"/>
                  </a:cxn>
                  <a:cxn ang="0">
                    <a:pos x="504" y="142"/>
                  </a:cxn>
                  <a:cxn ang="0">
                    <a:pos x="463" y="146"/>
                  </a:cxn>
                  <a:cxn ang="0">
                    <a:pos x="412" y="145"/>
                  </a:cxn>
                  <a:cxn ang="0">
                    <a:pos x="357" y="144"/>
                  </a:cxn>
                  <a:cxn ang="0">
                    <a:pos x="302" y="140"/>
                  </a:cxn>
                  <a:cxn ang="0">
                    <a:pos x="248" y="133"/>
                  </a:cxn>
                  <a:cxn ang="0">
                    <a:pos x="192" y="120"/>
                  </a:cxn>
                  <a:cxn ang="0">
                    <a:pos x="148" y="111"/>
                  </a:cxn>
                  <a:cxn ang="0">
                    <a:pos x="110" y="96"/>
                  </a:cxn>
                  <a:cxn ang="0">
                    <a:pos x="76" y="78"/>
                  </a:cxn>
                  <a:cxn ang="0">
                    <a:pos x="46" y="63"/>
                  </a:cxn>
                  <a:cxn ang="0">
                    <a:pos x="16" y="34"/>
                  </a:cxn>
                  <a:cxn ang="0">
                    <a:pos x="0" y="0"/>
                  </a:cxn>
                </a:cxnLst>
                <a:rect l="0" t="0" r="r" b="b"/>
                <a:pathLst>
                  <a:path w="826" h="229">
                    <a:moveTo>
                      <a:pt x="0" y="0"/>
                    </a:moveTo>
                    <a:lnTo>
                      <a:pt x="0" y="80"/>
                    </a:lnTo>
                    <a:lnTo>
                      <a:pt x="16" y="117"/>
                    </a:lnTo>
                    <a:lnTo>
                      <a:pt x="40" y="141"/>
                    </a:lnTo>
                    <a:lnTo>
                      <a:pt x="81" y="167"/>
                    </a:lnTo>
                    <a:lnTo>
                      <a:pt x="133" y="187"/>
                    </a:lnTo>
                    <a:lnTo>
                      <a:pt x="192" y="204"/>
                    </a:lnTo>
                    <a:lnTo>
                      <a:pt x="253" y="217"/>
                    </a:lnTo>
                    <a:lnTo>
                      <a:pt x="311" y="224"/>
                    </a:lnTo>
                    <a:lnTo>
                      <a:pt x="374" y="228"/>
                    </a:lnTo>
                    <a:lnTo>
                      <a:pt x="429" y="229"/>
                    </a:lnTo>
                    <a:lnTo>
                      <a:pt x="484" y="228"/>
                    </a:lnTo>
                    <a:lnTo>
                      <a:pt x="533" y="222"/>
                    </a:lnTo>
                    <a:lnTo>
                      <a:pt x="581" y="215"/>
                    </a:lnTo>
                    <a:lnTo>
                      <a:pt x="628" y="208"/>
                    </a:lnTo>
                    <a:lnTo>
                      <a:pt x="668" y="197"/>
                    </a:lnTo>
                    <a:lnTo>
                      <a:pt x="708" y="183"/>
                    </a:lnTo>
                    <a:lnTo>
                      <a:pt x="748" y="166"/>
                    </a:lnTo>
                    <a:lnTo>
                      <a:pt x="777" y="147"/>
                    </a:lnTo>
                    <a:lnTo>
                      <a:pt x="811" y="113"/>
                    </a:lnTo>
                    <a:lnTo>
                      <a:pt x="826" y="82"/>
                    </a:lnTo>
                    <a:lnTo>
                      <a:pt x="826" y="0"/>
                    </a:lnTo>
                    <a:lnTo>
                      <a:pt x="819" y="18"/>
                    </a:lnTo>
                    <a:lnTo>
                      <a:pt x="800" y="43"/>
                    </a:lnTo>
                    <a:lnTo>
                      <a:pt x="773" y="66"/>
                    </a:lnTo>
                    <a:lnTo>
                      <a:pt x="737" y="87"/>
                    </a:lnTo>
                    <a:lnTo>
                      <a:pt x="693" y="105"/>
                    </a:lnTo>
                    <a:lnTo>
                      <a:pt x="659" y="116"/>
                    </a:lnTo>
                    <a:lnTo>
                      <a:pt x="614" y="126"/>
                    </a:lnTo>
                    <a:lnTo>
                      <a:pt x="568" y="134"/>
                    </a:lnTo>
                    <a:lnTo>
                      <a:pt x="504" y="142"/>
                    </a:lnTo>
                    <a:lnTo>
                      <a:pt x="463" y="146"/>
                    </a:lnTo>
                    <a:lnTo>
                      <a:pt x="412" y="145"/>
                    </a:lnTo>
                    <a:lnTo>
                      <a:pt x="357" y="144"/>
                    </a:lnTo>
                    <a:lnTo>
                      <a:pt x="302" y="140"/>
                    </a:lnTo>
                    <a:lnTo>
                      <a:pt x="248" y="133"/>
                    </a:lnTo>
                    <a:lnTo>
                      <a:pt x="192" y="120"/>
                    </a:lnTo>
                    <a:lnTo>
                      <a:pt x="148" y="111"/>
                    </a:lnTo>
                    <a:lnTo>
                      <a:pt x="110" y="96"/>
                    </a:lnTo>
                    <a:lnTo>
                      <a:pt x="76" y="78"/>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13" name="Group 3118"/>
            <p:cNvGrpSpPr>
              <a:grpSpLocks/>
            </p:cNvGrpSpPr>
            <p:nvPr/>
          </p:nvGrpSpPr>
          <p:grpSpPr bwMode="auto">
            <a:xfrm>
              <a:off x="1025" y="2052"/>
              <a:ext cx="277" cy="132"/>
              <a:chOff x="1025" y="2052"/>
              <a:chExt cx="277" cy="132"/>
            </a:xfrm>
          </p:grpSpPr>
          <p:sp>
            <p:nvSpPr>
              <p:cNvPr id="416815" name="Oval 3119"/>
              <p:cNvSpPr>
                <a:spLocks noChangeArrowheads="1"/>
              </p:cNvSpPr>
              <p:nvPr/>
            </p:nvSpPr>
            <p:spPr bwMode="auto">
              <a:xfrm>
                <a:off x="1025" y="2052"/>
                <a:ext cx="277" cy="107"/>
              </a:xfrm>
              <a:prstGeom prst="ellipse">
                <a:avLst/>
              </a:prstGeom>
              <a:solidFill>
                <a:srgbClr val="A00000"/>
              </a:solidFill>
              <a:ln w="4826">
                <a:solidFill>
                  <a:srgbClr val="FFFF00"/>
                </a:solidFill>
                <a:round/>
                <a:headEnd/>
                <a:tailEnd/>
              </a:ln>
            </p:spPr>
            <p:txBody>
              <a:bodyPr/>
              <a:lstStyle/>
              <a:p>
                <a:endParaRPr lang="ru-RU"/>
              </a:p>
            </p:txBody>
          </p:sp>
          <p:sp>
            <p:nvSpPr>
              <p:cNvPr id="416816" name="Freeform 3120"/>
              <p:cNvSpPr>
                <a:spLocks/>
              </p:cNvSpPr>
              <p:nvPr/>
            </p:nvSpPr>
            <p:spPr bwMode="auto">
              <a:xfrm>
                <a:off x="1025" y="2107"/>
                <a:ext cx="275" cy="77"/>
              </a:xfrm>
              <a:custGeom>
                <a:avLst/>
                <a:gdLst/>
                <a:ahLst/>
                <a:cxnLst>
                  <a:cxn ang="0">
                    <a:pos x="0" y="0"/>
                  </a:cxn>
                  <a:cxn ang="0">
                    <a:pos x="0" y="81"/>
                  </a:cxn>
                  <a:cxn ang="0">
                    <a:pos x="16" y="117"/>
                  </a:cxn>
                  <a:cxn ang="0">
                    <a:pos x="40" y="142"/>
                  </a:cxn>
                  <a:cxn ang="0">
                    <a:pos x="80" y="168"/>
                  </a:cxn>
                  <a:cxn ang="0">
                    <a:pos x="133" y="188"/>
                  </a:cxn>
                  <a:cxn ang="0">
                    <a:pos x="191" y="205"/>
                  </a:cxn>
                  <a:cxn ang="0">
                    <a:pos x="253" y="218"/>
                  </a:cxn>
                  <a:cxn ang="0">
                    <a:pos x="310" y="225"/>
                  </a:cxn>
                  <a:cxn ang="0">
                    <a:pos x="374" y="229"/>
                  </a:cxn>
                  <a:cxn ang="0">
                    <a:pos x="428" y="230"/>
                  </a:cxn>
                  <a:cxn ang="0">
                    <a:pos x="484" y="229"/>
                  </a:cxn>
                  <a:cxn ang="0">
                    <a:pos x="533" y="223"/>
                  </a:cxn>
                  <a:cxn ang="0">
                    <a:pos x="580" y="216"/>
                  </a:cxn>
                  <a:cxn ang="0">
                    <a:pos x="628" y="209"/>
                  </a:cxn>
                  <a:cxn ang="0">
                    <a:pos x="667" y="198"/>
                  </a:cxn>
                  <a:cxn ang="0">
                    <a:pos x="707" y="184"/>
                  </a:cxn>
                  <a:cxn ang="0">
                    <a:pos x="748" y="167"/>
                  </a:cxn>
                  <a:cxn ang="0">
                    <a:pos x="777" y="148"/>
                  </a:cxn>
                  <a:cxn ang="0">
                    <a:pos x="810" y="114"/>
                  </a:cxn>
                  <a:cxn ang="0">
                    <a:pos x="825" y="82"/>
                  </a:cxn>
                  <a:cxn ang="0">
                    <a:pos x="825" y="0"/>
                  </a:cxn>
                  <a:cxn ang="0">
                    <a:pos x="818" y="19"/>
                  </a:cxn>
                  <a:cxn ang="0">
                    <a:pos x="799" y="44"/>
                  </a:cxn>
                  <a:cxn ang="0">
                    <a:pos x="773" y="67"/>
                  </a:cxn>
                  <a:cxn ang="0">
                    <a:pos x="737" y="88"/>
                  </a:cxn>
                  <a:cxn ang="0">
                    <a:pos x="692" y="106"/>
                  </a:cxn>
                  <a:cxn ang="0">
                    <a:pos x="659" y="116"/>
                  </a:cxn>
                  <a:cxn ang="0">
                    <a:pos x="614" y="127"/>
                  </a:cxn>
                  <a:cxn ang="0">
                    <a:pos x="567" y="135"/>
                  </a:cxn>
                  <a:cxn ang="0">
                    <a:pos x="504" y="143"/>
                  </a:cxn>
                  <a:cxn ang="0">
                    <a:pos x="462" y="147"/>
                  </a:cxn>
                  <a:cxn ang="0">
                    <a:pos x="412" y="145"/>
                  </a:cxn>
                  <a:cxn ang="0">
                    <a:pos x="357" y="144"/>
                  </a:cxn>
                  <a:cxn ang="0">
                    <a:pos x="302" y="141"/>
                  </a:cxn>
                  <a:cxn ang="0">
                    <a:pos x="248" y="134"/>
                  </a:cxn>
                  <a:cxn ang="0">
                    <a:pos x="191" y="121"/>
                  </a:cxn>
                  <a:cxn ang="0">
                    <a:pos x="148" y="112"/>
                  </a:cxn>
                  <a:cxn ang="0">
                    <a:pos x="110" y="96"/>
                  </a:cxn>
                  <a:cxn ang="0">
                    <a:pos x="75" y="79"/>
                  </a:cxn>
                  <a:cxn ang="0">
                    <a:pos x="46" y="64"/>
                  </a:cxn>
                  <a:cxn ang="0">
                    <a:pos x="16" y="34"/>
                  </a:cxn>
                  <a:cxn ang="0">
                    <a:pos x="0" y="0"/>
                  </a:cxn>
                </a:cxnLst>
                <a:rect l="0" t="0" r="r" b="b"/>
                <a:pathLst>
                  <a:path w="825" h="230">
                    <a:moveTo>
                      <a:pt x="0" y="0"/>
                    </a:moveTo>
                    <a:lnTo>
                      <a:pt x="0" y="81"/>
                    </a:lnTo>
                    <a:lnTo>
                      <a:pt x="16" y="117"/>
                    </a:lnTo>
                    <a:lnTo>
                      <a:pt x="40" y="142"/>
                    </a:lnTo>
                    <a:lnTo>
                      <a:pt x="80" y="168"/>
                    </a:lnTo>
                    <a:lnTo>
                      <a:pt x="133" y="188"/>
                    </a:lnTo>
                    <a:lnTo>
                      <a:pt x="191" y="205"/>
                    </a:lnTo>
                    <a:lnTo>
                      <a:pt x="253" y="218"/>
                    </a:lnTo>
                    <a:lnTo>
                      <a:pt x="310" y="225"/>
                    </a:lnTo>
                    <a:lnTo>
                      <a:pt x="374" y="229"/>
                    </a:lnTo>
                    <a:lnTo>
                      <a:pt x="428" y="230"/>
                    </a:lnTo>
                    <a:lnTo>
                      <a:pt x="484" y="229"/>
                    </a:lnTo>
                    <a:lnTo>
                      <a:pt x="533" y="223"/>
                    </a:lnTo>
                    <a:lnTo>
                      <a:pt x="580" y="216"/>
                    </a:lnTo>
                    <a:lnTo>
                      <a:pt x="628" y="209"/>
                    </a:lnTo>
                    <a:lnTo>
                      <a:pt x="667" y="198"/>
                    </a:lnTo>
                    <a:lnTo>
                      <a:pt x="707" y="184"/>
                    </a:lnTo>
                    <a:lnTo>
                      <a:pt x="748" y="167"/>
                    </a:lnTo>
                    <a:lnTo>
                      <a:pt x="777" y="148"/>
                    </a:lnTo>
                    <a:lnTo>
                      <a:pt x="810" y="114"/>
                    </a:lnTo>
                    <a:lnTo>
                      <a:pt x="825" y="82"/>
                    </a:lnTo>
                    <a:lnTo>
                      <a:pt x="825" y="0"/>
                    </a:lnTo>
                    <a:lnTo>
                      <a:pt x="818" y="19"/>
                    </a:lnTo>
                    <a:lnTo>
                      <a:pt x="799" y="44"/>
                    </a:lnTo>
                    <a:lnTo>
                      <a:pt x="773" y="67"/>
                    </a:lnTo>
                    <a:lnTo>
                      <a:pt x="737" y="88"/>
                    </a:lnTo>
                    <a:lnTo>
                      <a:pt x="692" y="106"/>
                    </a:lnTo>
                    <a:lnTo>
                      <a:pt x="659" y="116"/>
                    </a:lnTo>
                    <a:lnTo>
                      <a:pt x="614" y="127"/>
                    </a:lnTo>
                    <a:lnTo>
                      <a:pt x="567" y="135"/>
                    </a:lnTo>
                    <a:lnTo>
                      <a:pt x="504" y="143"/>
                    </a:lnTo>
                    <a:lnTo>
                      <a:pt x="462" y="147"/>
                    </a:lnTo>
                    <a:lnTo>
                      <a:pt x="412" y="145"/>
                    </a:lnTo>
                    <a:lnTo>
                      <a:pt x="357" y="144"/>
                    </a:lnTo>
                    <a:lnTo>
                      <a:pt x="302" y="141"/>
                    </a:lnTo>
                    <a:lnTo>
                      <a:pt x="248" y="134"/>
                    </a:lnTo>
                    <a:lnTo>
                      <a:pt x="191" y="121"/>
                    </a:lnTo>
                    <a:lnTo>
                      <a:pt x="148" y="112"/>
                    </a:lnTo>
                    <a:lnTo>
                      <a:pt x="110" y="96"/>
                    </a:lnTo>
                    <a:lnTo>
                      <a:pt x="75" y="79"/>
                    </a:lnTo>
                    <a:lnTo>
                      <a:pt x="46" y="64"/>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14" name="Group 3121"/>
            <p:cNvGrpSpPr>
              <a:grpSpLocks/>
            </p:cNvGrpSpPr>
            <p:nvPr/>
          </p:nvGrpSpPr>
          <p:grpSpPr bwMode="auto">
            <a:xfrm>
              <a:off x="1025" y="2024"/>
              <a:ext cx="277" cy="131"/>
              <a:chOff x="1025" y="2024"/>
              <a:chExt cx="277" cy="131"/>
            </a:xfrm>
          </p:grpSpPr>
          <p:sp>
            <p:nvSpPr>
              <p:cNvPr id="416818" name="Oval 3122"/>
              <p:cNvSpPr>
                <a:spLocks noChangeArrowheads="1"/>
              </p:cNvSpPr>
              <p:nvPr/>
            </p:nvSpPr>
            <p:spPr bwMode="auto">
              <a:xfrm>
                <a:off x="1025" y="2024"/>
                <a:ext cx="277" cy="107"/>
              </a:xfrm>
              <a:prstGeom prst="ellipse">
                <a:avLst/>
              </a:prstGeom>
              <a:solidFill>
                <a:srgbClr val="A00000"/>
              </a:solidFill>
              <a:ln w="4826">
                <a:solidFill>
                  <a:srgbClr val="FFFF00"/>
                </a:solidFill>
                <a:round/>
                <a:headEnd/>
                <a:tailEnd/>
              </a:ln>
            </p:spPr>
            <p:txBody>
              <a:bodyPr/>
              <a:lstStyle/>
              <a:p>
                <a:endParaRPr lang="ru-RU"/>
              </a:p>
            </p:txBody>
          </p:sp>
          <p:sp>
            <p:nvSpPr>
              <p:cNvPr id="416819" name="Freeform 3123"/>
              <p:cNvSpPr>
                <a:spLocks/>
              </p:cNvSpPr>
              <p:nvPr/>
            </p:nvSpPr>
            <p:spPr bwMode="auto">
              <a:xfrm>
                <a:off x="1025" y="2079"/>
                <a:ext cx="275" cy="76"/>
              </a:xfrm>
              <a:custGeom>
                <a:avLst/>
                <a:gdLst/>
                <a:ahLst/>
                <a:cxnLst>
                  <a:cxn ang="0">
                    <a:pos x="0" y="0"/>
                  </a:cxn>
                  <a:cxn ang="0">
                    <a:pos x="0" y="81"/>
                  </a:cxn>
                  <a:cxn ang="0">
                    <a:pos x="16" y="117"/>
                  </a:cxn>
                  <a:cxn ang="0">
                    <a:pos x="40" y="142"/>
                  </a:cxn>
                  <a:cxn ang="0">
                    <a:pos x="80" y="167"/>
                  </a:cxn>
                  <a:cxn ang="0">
                    <a:pos x="133" y="187"/>
                  </a:cxn>
                  <a:cxn ang="0">
                    <a:pos x="191" y="205"/>
                  </a:cxn>
                  <a:cxn ang="0">
                    <a:pos x="253" y="218"/>
                  </a:cxn>
                  <a:cxn ang="0">
                    <a:pos x="310" y="225"/>
                  </a:cxn>
                  <a:cxn ang="0">
                    <a:pos x="374" y="228"/>
                  </a:cxn>
                  <a:cxn ang="0">
                    <a:pos x="428" y="229"/>
                  </a:cxn>
                  <a:cxn ang="0">
                    <a:pos x="484" y="228"/>
                  </a:cxn>
                  <a:cxn ang="0">
                    <a:pos x="533" y="222"/>
                  </a:cxn>
                  <a:cxn ang="0">
                    <a:pos x="580" y="215"/>
                  </a:cxn>
                  <a:cxn ang="0">
                    <a:pos x="628" y="208"/>
                  </a:cxn>
                  <a:cxn ang="0">
                    <a:pos x="667" y="198"/>
                  </a:cxn>
                  <a:cxn ang="0">
                    <a:pos x="707" y="184"/>
                  </a:cxn>
                  <a:cxn ang="0">
                    <a:pos x="748" y="166"/>
                  </a:cxn>
                  <a:cxn ang="0">
                    <a:pos x="777" y="148"/>
                  </a:cxn>
                  <a:cxn ang="0">
                    <a:pos x="810" y="114"/>
                  </a:cxn>
                  <a:cxn ang="0">
                    <a:pos x="825" y="82"/>
                  </a:cxn>
                  <a:cxn ang="0">
                    <a:pos x="825" y="0"/>
                  </a:cxn>
                  <a:cxn ang="0">
                    <a:pos x="818" y="19"/>
                  </a:cxn>
                  <a:cxn ang="0">
                    <a:pos x="799" y="43"/>
                  </a:cxn>
                  <a:cxn ang="0">
                    <a:pos x="773" y="67"/>
                  </a:cxn>
                  <a:cxn ang="0">
                    <a:pos x="737" y="88"/>
                  </a:cxn>
                  <a:cxn ang="0">
                    <a:pos x="692" y="105"/>
                  </a:cxn>
                  <a:cxn ang="0">
                    <a:pos x="659" y="116"/>
                  </a:cxn>
                  <a:cxn ang="0">
                    <a:pos x="614" y="126"/>
                  </a:cxn>
                  <a:cxn ang="0">
                    <a:pos x="567" y="135"/>
                  </a:cxn>
                  <a:cxn ang="0">
                    <a:pos x="504" y="143"/>
                  </a:cxn>
                  <a:cxn ang="0">
                    <a:pos x="462" y="146"/>
                  </a:cxn>
                  <a:cxn ang="0">
                    <a:pos x="412" y="145"/>
                  </a:cxn>
                  <a:cxn ang="0">
                    <a:pos x="357" y="144"/>
                  </a:cxn>
                  <a:cxn ang="0">
                    <a:pos x="302" y="141"/>
                  </a:cxn>
                  <a:cxn ang="0">
                    <a:pos x="248" y="133"/>
                  </a:cxn>
                  <a:cxn ang="0">
                    <a:pos x="191" y="121"/>
                  </a:cxn>
                  <a:cxn ang="0">
                    <a:pos x="148" y="111"/>
                  </a:cxn>
                  <a:cxn ang="0">
                    <a:pos x="110" y="96"/>
                  </a:cxn>
                  <a:cxn ang="0">
                    <a:pos x="75" y="78"/>
                  </a:cxn>
                  <a:cxn ang="0">
                    <a:pos x="46" y="63"/>
                  </a:cxn>
                  <a:cxn ang="0">
                    <a:pos x="16" y="34"/>
                  </a:cxn>
                  <a:cxn ang="0">
                    <a:pos x="0" y="0"/>
                  </a:cxn>
                </a:cxnLst>
                <a:rect l="0" t="0" r="r" b="b"/>
                <a:pathLst>
                  <a:path w="825" h="229">
                    <a:moveTo>
                      <a:pt x="0" y="0"/>
                    </a:moveTo>
                    <a:lnTo>
                      <a:pt x="0" y="81"/>
                    </a:lnTo>
                    <a:lnTo>
                      <a:pt x="16" y="117"/>
                    </a:lnTo>
                    <a:lnTo>
                      <a:pt x="40" y="142"/>
                    </a:lnTo>
                    <a:lnTo>
                      <a:pt x="80" y="167"/>
                    </a:lnTo>
                    <a:lnTo>
                      <a:pt x="133" y="187"/>
                    </a:lnTo>
                    <a:lnTo>
                      <a:pt x="191" y="205"/>
                    </a:lnTo>
                    <a:lnTo>
                      <a:pt x="253" y="218"/>
                    </a:lnTo>
                    <a:lnTo>
                      <a:pt x="310" y="225"/>
                    </a:lnTo>
                    <a:lnTo>
                      <a:pt x="374" y="228"/>
                    </a:lnTo>
                    <a:lnTo>
                      <a:pt x="428" y="229"/>
                    </a:lnTo>
                    <a:lnTo>
                      <a:pt x="484" y="228"/>
                    </a:lnTo>
                    <a:lnTo>
                      <a:pt x="533" y="222"/>
                    </a:lnTo>
                    <a:lnTo>
                      <a:pt x="580" y="215"/>
                    </a:lnTo>
                    <a:lnTo>
                      <a:pt x="628" y="208"/>
                    </a:lnTo>
                    <a:lnTo>
                      <a:pt x="667" y="198"/>
                    </a:lnTo>
                    <a:lnTo>
                      <a:pt x="707" y="184"/>
                    </a:lnTo>
                    <a:lnTo>
                      <a:pt x="748" y="166"/>
                    </a:lnTo>
                    <a:lnTo>
                      <a:pt x="777" y="148"/>
                    </a:lnTo>
                    <a:lnTo>
                      <a:pt x="810" y="114"/>
                    </a:lnTo>
                    <a:lnTo>
                      <a:pt x="825" y="82"/>
                    </a:lnTo>
                    <a:lnTo>
                      <a:pt x="825" y="0"/>
                    </a:lnTo>
                    <a:lnTo>
                      <a:pt x="818" y="19"/>
                    </a:lnTo>
                    <a:lnTo>
                      <a:pt x="799" y="43"/>
                    </a:lnTo>
                    <a:lnTo>
                      <a:pt x="773" y="67"/>
                    </a:lnTo>
                    <a:lnTo>
                      <a:pt x="737" y="88"/>
                    </a:lnTo>
                    <a:lnTo>
                      <a:pt x="692" y="105"/>
                    </a:lnTo>
                    <a:lnTo>
                      <a:pt x="659" y="116"/>
                    </a:lnTo>
                    <a:lnTo>
                      <a:pt x="614" y="126"/>
                    </a:lnTo>
                    <a:lnTo>
                      <a:pt x="567" y="135"/>
                    </a:lnTo>
                    <a:lnTo>
                      <a:pt x="504" y="143"/>
                    </a:lnTo>
                    <a:lnTo>
                      <a:pt x="462" y="146"/>
                    </a:lnTo>
                    <a:lnTo>
                      <a:pt x="412" y="145"/>
                    </a:lnTo>
                    <a:lnTo>
                      <a:pt x="357" y="144"/>
                    </a:lnTo>
                    <a:lnTo>
                      <a:pt x="302" y="141"/>
                    </a:lnTo>
                    <a:lnTo>
                      <a:pt x="248" y="133"/>
                    </a:lnTo>
                    <a:lnTo>
                      <a:pt x="191" y="121"/>
                    </a:lnTo>
                    <a:lnTo>
                      <a:pt x="148" y="111"/>
                    </a:lnTo>
                    <a:lnTo>
                      <a:pt x="110" y="96"/>
                    </a:lnTo>
                    <a:lnTo>
                      <a:pt x="75" y="78"/>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15" name="Group 3124"/>
            <p:cNvGrpSpPr>
              <a:grpSpLocks/>
            </p:cNvGrpSpPr>
            <p:nvPr/>
          </p:nvGrpSpPr>
          <p:grpSpPr bwMode="auto">
            <a:xfrm>
              <a:off x="1008" y="1996"/>
              <a:ext cx="278" cy="131"/>
              <a:chOff x="1008" y="1996"/>
              <a:chExt cx="278" cy="131"/>
            </a:xfrm>
          </p:grpSpPr>
          <p:sp>
            <p:nvSpPr>
              <p:cNvPr id="416821" name="Oval 3125"/>
              <p:cNvSpPr>
                <a:spLocks noChangeArrowheads="1"/>
              </p:cNvSpPr>
              <p:nvPr/>
            </p:nvSpPr>
            <p:spPr bwMode="auto">
              <a:xfrm>
                <a:off x="1009" y="1996"/>
                <a:ext cx="277" cy="107"/>
              </a:xfrm>
              <a:prstGeom prst="ellipse">
                <a:avLst/>
              </a:prstGeom>
              <a:solidFill>
                <a:srgbClr val="A00000"/>
              </a:solidFill>
              <a:ln w="4826">
                <a:solidFill>
                  <a:srgbClr val="FFFF00"/>
                </a:solidFill>
                <a:round/>
                <a:headEnd/>
                <a:tailEnd/>
              </a:ln>
            </p:spPr>
            <p:txBody>
              <a:bodyPr/>
              <a:lstStyle/>
              <a:p>
                <a:endParaRPr lang="ru-RU"/>
              </a:p>
            </p:txBody>
          </p:sp>
          <p:sp>
            <p:nvSpPr>
              <p:cNvPr id="416822" name="Freeform 3126"/>
              <p:cNvSpPr>
                <a:spLocks/>
              </p:cNvSpPr>
              <p:nvPr/>
            </p:nvSpPr>
            <p:spPr bwMode="auto">
              <a:xfrm>
                <a:off x="1008" y="2051"/>
                <a:ext cx="276" cy="76"/>
              </a:xfrm>
              <a:custGeom>
                <a:avLst/>
                <a:gdLst/>
                <a:ahLst/>
                <a:cxnLst>
                  <a:cxn ang="0">
                    <a:pos x="0" y="0"/>
                  </a:cxn>
                  <a:cxn ang="0">
                    <a:pos x="0" y="81"/>
                  </a:cxn>
                  <a:cxn ang="0">
                    <a:pos x="16" y="117"/>
                  </a:cxn>
                  <a:cxn ang="0">
                    <a:pos x="41" y="141"/>
                  </a:cxn>
                  <a:cxn ang="0">
                    <a:pos x="81" y="167"/>
                  </a:cxn>
                  <a:cxn ang="0">
                    <a:pos x="133" y="187"/>
                  </a:cxn>
                  <a:cxn ang="0">
                    <a:pos x="192" y="205"/>
                  </a:cxn>
                  <a:cxn ang="0">
                    <a:pos x="253" y="217"/>
                  </a:cxn>
                  <a:cxn ang="0">
                    <a:pos x="311" y="225"/>
                  </a:cxn>
                  <a:cxn ang="0">
                    <a:pos x="374" y="228"/>
                  </a:cxn>
                  <a:cxn ang="0">
                    <a:pos x="429" y="229"/>
                  </a:cxn>
                  <a:cxn ang="0">
                    <a:pos x="484" y="228"/>
                  </a:cxn>
                  <a:cxn ang="0">
                    <a:pos x="534" y="222"/>
                  </a:cxn>
                  <a:cxn ang="0">
                    <a:pos x="581" y="215"/>
                  </a:cxn>
                  <a:cxn ang="0">
                    <a:pos x="628" y="208"/>
                  </a:cxn>
                  <a:cxn ang="0">
                    <a:pos x="668" y="198"/>
                  </a:cxn>
                  <a:cxn ang="0">
                    <a:pos x="708" y="184"/>
                  </a:cxn>
                  <a:cxn ang="0">
                    <a:pos x="748" y="166"/>
                  </a:cxn>
                  <a:cxn ang="0">
                    <a:pos x="778" y="147"/>
                  </a:cxn>
                  <a:cxn ang="0">
                    <a:pos x="811" y="113"/>
                  </a:cxn>
                  <a:cxn ang="0">
                    <a:pos x="826" y="82"/>
                  </a:cxn>
                  <a:cxn ang="0">
                    <a:pos x="826" y="0"/>
                  </a:cxn>
                  <a:cxn ang="0">
                    <a:pos x="819" y="19"/>
                  </a:cxn>
                  <a:cxn ang="0">
                    <a:pos x="800" y="43"/>
                  </a:cxn>
                  <a:cxn ang="0">
                    <a:pos x="774" y="67"/>
                  </a:cxn>
                  <a:cxn ang="0">
                    <a:pos x="737" y="88"/>
                  </a:cxn>
                  <a:cxn ang="0">
                    <a:pos x="693" y="105"/>
                  </a:cxn>
                  <a:cxn ang="0">
                    <a:pos x="660" y="116"/>
                  </a:cxn>
                  <a:cxn ang="0">
                    <a:pos x="614" y="126"/>
                  </a:cxn>
                  <a:cxn ang="0">
                    <a:pos x="568" y="134"/>
                  </a:cxn>
                  <a:cxn ang="0">
                    <a:pos x="504" y="143"/>
                  </a:cxn>
                  <a:cxn ang="0">
                    <a:pos x="463" y="146"/>
                  </a:cxn>
                  <a:cxn ang="0">
                    <a:pos x="413" y="145"/>
                  </a:cxn>
                  <a:cxn ang="0">
                    <a:pos x="357" y="144"/>
                  </a:cxn>
                  <a:cxn ang="0">
                    <a:pos x="303" y="140"/>
                  </a:cxn>
                  <a:cxn ang="0">
                    <a:pos x="248" y="133"/>
                  </a:cxn>
                  <a:cxn ang="0">
                    <a:pos x="192" y="120"/>
                  </a:cxn>
                  <a:cxn ang="0">
                    <a:pos x="148" y="111"/>
                  </a:cxn>
                  <a:cxn ang="0">
                    <a:pos x="110" y="96"/>
                  </a:cxn>
                  <a:cxn ang="0">
                    <a:pos x="76" y="78"/>
                  </a:cxn>
                  <a:cxn ang="0">
                    <a:pos x="47" y="63"/>
                  </a:cxn>
                  <a:cxn ang="0">
                    <a:pos x="16" y="34"/>
                  </a:cxn>
                  <a:cxn ang="0">
                    <a:pos x="0" y="0"/>
                  </a:cxn>
                </a:cxnLst>
                <a:rect l="0" t="0" r="r" b="b"/>
                <a:pathLst>
                  <a:path w="826" h="229">
                    <a:moveTo>
                      <a:pt x="0" y="0"/>
                    </a:moveTo>
                    <a:lnTo>
                      <a:pt x="0" y="81"/>
                    </a:lnTo>
                    <a:lnTo>
                      <a:pt x="16" y="117"/>
                    </a:lnTo>
                    <a:lnTo>
                      <a:pt x="41" y="141"/>
                    </a:lnTo>
                    <a:lnTo>
                      <a:pt x="81" y="167"/>
                    </a:lnTo>
                    <a:lnTo>
                      <a:pt x="133" y="187"/>
                    </a:lnTo>
                    <a:lnTo>
                      <a:pt x="192" y="205"/>
                    </a:lnTo>
                    <a:lnTo>
                      <a:pt x="253" y="217"/>
                    </a:lnTo>
                    <a:lnTo>
                      <a:pt x="311" y="225"/>
                    </a:lnTo>
                    <a:lnTo>
                      <a:pt x="374" y="228"/>
                    </a:lnTo>
                    <a:lnTo>
                      <a:pt x="429" y="229"/>
                    </a:lnTo>
                    <a:lnTo>
                      <a:pt x="484" y="228"/>
                    </a:lnTo>
                    <a:lnTo>
                      <a:pt x="534" y="222"/>
                    </a:lnTo>
                    <a:lnTo>
                      <a:pt x="581" y="215"/>
                    </a:lnTo>
                    <a:lnTo>
                      <a:pt x="628" y="208"/>
                    </a:lnTo>
                    <a:lnTo>
                      <a:pt x="668" y="198"/>
                    </a:lnTo>
                    <a:lnTo>
                      <a:pt x="708" y="184"/>
                    </a:lnTo>
                    <a:lnTo>
                      <a:pt x="748" y="166"/>
                    </a:lnTo>
                    <a:lnTo>
                      <a:pt x="778" y="147"/>
                    </a:lnTo>
                    <a:lnTo>
                      <a:pt x="811" y="113"/>
                    </a:lnTo>
                    <a:lnTo>
                      <a:pt x="826" y="82"/>
                    </a:lnTo>
                    <a:lnTo>
                      <a:pt x="826" y="0"/>
                    </a:lnTo>
                    <a:lnTo>
                      <a:pt x="819" y="19"/>
                    </a:lnTo>
                    <a:lnTo>
                      <a:pt x="800" y="43"/>
                    </a:lnTo>
                    <a:lnTo>
                      <a:pt x="774" y="67"/>
                    </a:lnTo>
                    <a:lnTo>
                      <a:pt x="737" y="88"/>
                    </a:lnTo>
                    <a:lnTo>
                      <a:pt x="693" y="105"/>
                    </a:lnTo>
                    <a:lnTo>
                      <a:pt x="660" y="116"/>
                    </a:lnTo>
                    <a:lnTo>
                      <a:pt x="614" y="126"/>
                    </a:lnTo>
                    <a:lnTo>
                      <a:pt x="568" y="134"/>
                    </a:lnTo>
                    <a:lnTo>
                      <a:pt x="504" y="143"/>
                    </a:lnTo>
                    <a:lnTo>
                      <a:pt x="463" y="146"/>
                    </a:lnTo>
                    <a:lnTo>
                      <a:pt x="413" y="145"/>
                    </a:lnTo>
                    <a:lnTo>
                      <a:pt x="357" y="144"/>
                    </a:lnTo>
                    <a:lnTo>
                      <a:pt x="303" y="140"/>
                    </a:lnTo>
                    <a:lnTo>
                      <a:pt x="248" y="133"/>
                    </a:lnTo>
                    <a:lnTo>
                      <a:pt x="192" y="120"/>
                    </a:lnTo>
                    <a:lnTo>
                      <a:pt x="148" y="111"/>
                    </a:lnTo>
                    <a:lnTo>
                      <a:pt x="110" y="96"/>
                    </a:lnTo>
                    <a:lnTo>
                      <a:pt x="76" y="78"/>
                    </a:lnTo>
                    <a:lnTo>
                      <a:pt x="47"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16" name="Group 3127"/>
            <p:cNvGrpSpPr>
              <a:grpSpLocks/>
            </p:cNvGrpSpPr>
            <p:nvPr/>
          </p:nvGrpSpPr>
          <p:grpSpPr bwMode="auto">
            <a:xfrm>
              <a:off x="1000" y="1964"/>
              <a:ext cx="278" cy="132"/>
              <a:chOff x="1000" y="1964"/>
              <a:chExt cx="278" cy="132"/>
            </a:xfrm>
          </p:grpSpPr>
          <p:sp>
            <p:nvSpPr>
              <p:cNvPr id="416824" name="Oval 3128"/>
              <p:cNvSpPr>
                <a:spLocks noChangeArrowheads="1"/>
              </p:cNvSpPr>
              <p:nvPr/>
            </p:nvSpPr>
            <p:spPr bwMode="auto">
              <a:xfrm>
                <a:off x="1001" y="1964"/>
                <a:ext cx="277" cy="107"/>
              </a:xfrm>
              <a:prstGeom prst="ellipse">
                <a:avLst/>
              </a:prstGeom>
              <a:solidFill>
                <a:srgbClr val="A00000"/>
              </a:solidFill>
              <a:ln w="4826">
                <a:solidFill>
                  <a:srgbClr val="FFFF00"/>
                </a:solidFill>
                <a:round/>
                <a:headEnd/>
                <a:tailEnd/>
              </a:ln>
            </p:spPr>
            <p:txBody>
              <a:bodyPr/>
              <a:lstStyle/>
              <a:p>
                <a:endParaRPr lang="ru-RU"/>
              </a:p>
            </p:txBody>
          </p:sp>
          <p:sp>
            <p:nvSpPr>
              <p:cNvPr id="416825" name="Freeform 3129"/>
              <p:cNvSpPr>
                <a:spLocks/>
              </p:cNvSpPr>
              <p:nvPr/>
            </p:nvSpPr>
            <p:spPr bwMode="auto">
              <a:xfrm>
                <a:off x="1000" y="2019"/>
                <a:ext cx="276" cy="77"/>
              </a:xfrm>
              <a:custGeom>
                <a:avLst/>
                <a:gdLst/>
                <a:ahLst/>
                <a:cxnLst>
                  <a:cxn ang="0">
                    <a:pos x="0" y="0"/>
                  </a:cxn>
                  <a:cxn ang="0">
                    <a:pos x="0" y="81"/>
                  </a:cxn>
                  <a:cxn ang="0">
                    <a:pos x="16" y="117"/>
                  </a:cxn>
                  <a:cxn ang="0">
                    <a:pos x="40" y="142"/>
                  </a:cxn>
                  <a:cxn ang="0">
                    <a:pos x="81" y="167"/>
                  </a:cxn>
                  <a:cxn ang="0">
                    <a:pos x="133" y="187"/>
                  </a:cxn>
                  <a:cxn ang="0">
                    <a:pos x="192" y="205"/>
                  </a:cxn>
                  <a:cxn ang="0">
                    <a:pos x="253" y="218"/>
                  </a:cxn>
                  <a:cxn ang="0">
                    <a:pos x="311" y="225"/>
                  </a:cxn>
                  <a:cxn ang="0">
                    <a:pos x="374" y="228"/>
                  </a:cxn>
                  <a:cxn ang="0">
                    <a:pos x="429" y="229"/>
                  </a:cxn>
                  <a:cxn ang="0">
                    <a:pos x="484" y="228"/>
                  </a:cxn>
                  <a:cxn ang="0">
                    <a:pos x="533" y="222"/>
                  </a:cxn>
                  <a:cxn ang="0">
                    <a:pos x="581" y="215"/>
                  </a:cxn>
                  <a:cxn ang="0">
                    <a:pos x="628" y="208"/>
                  </a:cxn>
                  <a:cxn ang="0">
                    <a:pos x="668" y="198"/>
                  </a:cxn>
                  <a:cxn ang="0">
                    <a:pos x="708" y="184"/>
                  </a:cxn>
                  <a:cxn ang="0">
                    <a:pos x="748" y="166"/>
                  </a:cxn>
                  <a:cxn ang="0">
                    <a:pos x="777" y="147"/>
                  </a:cxn>
                  <a:cxn ang="0">
                    <a:pos x="811" y="114"/>
                  </a:cxn>
                  <a:cxn ang="0">
                    <a:pos x="826" y="82"/>
                  </a:cxn>
                  <a:cxn ang="0">
                    <a:pos x="826" y="0"/>
                  </a:cxn>
                  <a:cxn ang="0">
                    <a:pos x="819" y="19"/>
                  </a:cxn>
                  <a:cxn ang="0">
                    <a:pos x="800" y="43"/>
                  </a:cxn>
                  <a:cxn ang="0">
                    <a:pos x="773" y="67"/>
                  </a:cxn>
                  <a:cxn ang="0">
                    <a:pos x="737" y="88"/>
                  </a:cxn>
                  <a:cxn ang="0">
                    <a:pos x="693" y="105"/>
                  </a:cxn>
                  <a:cxn ang="0">
                    <a:pos x="659" y="116"/>
                  </a:cxn>
                  <a:cxn ang="0">
                    <a:pos x="614" y="126"/>
                  </a:cxn>
                  <a:cxn ang="0">
                    <a:pos x="568" y="135"/>
                  </a:cxn>
                  <a:cxn ang="0">
                    <a:pos x="504" y="143"/>
                  </a:cxn>
                  <a:cxn ang="0">
                    <a:pos x="463" y="146"/>
                  </a:cxn>
                  <a:cxn ang="0">
                    <a:pos x="412" y="145"/>
                  </a:cxn>
                  <a:cxn ang="0">
                    <a:pos x="357" y="144"/>
                  </a:cxn>
                  <a:cxn ang="0">
                    <a:pos x="302" y="140"/>
                  </a:cxn>
                  <a:cxn ang="0">
                    <a:pos x="248" y="133"/>
                  </a:cxn>
                  <a:cxn ang="0">
                    <a:pos x="192" y="121"/>
                  </a:cxn>
                  <a:cxn ang="0">
                    <a:pos x="148" y="111"/>
                  </a:cxn>
                  <a:cxn ang="0">
                    <a:pos x="110" y="96"/>
                  </a:cxn>
                  <a:cxn ang="0">
                    <a:pos x="76" y="78"/>
                  </a:cxn>
                  <a:cxn ang="0">
                    <a:pos x="46" y="63"/>
                  </a:cxn>
                  <a:cxn ang="0">
                    <a:pos x="16" y="34"/>
                  </a:cxn>
                  <a:cxn ang="0">
                    <a:pos x="0" y="0"/>
                  </a:cxn>
                </a:cxnLst>
                <a:rect l="0" t="0" r="r" b="b"/>
                <a:pathLst>
                  <a:path w="826" h="229">
                    <a:moveTo>
                      <a:pt x="0" y="0"/>
                    </a:moveTo>
                    <a:lnTo>
                      <a:pt x="0" y="81"/>
                    </a:lnTo>
                    <a:lnTo>
                      <a:pt x="16" y="117"/>
                    </a:lnTo>
                    <a:lnTo>
                      <a:pt x="40" y="142"/>
                    </a:lnTo>
                    <a:lnTo>
                      <a:pt x="81" y="167"/>
                    </a:lnTo>
                    <a:lnTo>
                      <a:pt x="133" y="187"/>
                    </a:lnTo>
                    <a:lnTo>
                      <a:pt x="192" y="205"/>
                    </a:lnTo>
                    <a:lnTo>
                      <a:pt x="253" y="218"/>
                    </a:lnTo>
                    <a:lnTo>
                      <a:pt x="311" y="225"/>
                    </a:lnTo>
                    <a:lnTo>
                      <a:pt x="374" y="228"/>
                    </a:lnTo>
                    <a:lnTo>
                      <a:pt x="429" y="229"/>
                    </a:lnTo>
                    <a:lnTo>
                      <a:pt x="484" y="228"/>
                    </a:lnTo>
                    <a:lnTo>
                      <a:pt x="533" y="222"/>
                    </a:lnTo>
                    <a:lnTo>
                      <a:pt x="581" y="215"/>
                    </a:lnTo>
                    <a:lnTo>
                      <a:pt x="628" y="208"/>
                    </a:lnTo>
                    <a:lnTo>
                      <a:pt x="668" y="198"/>
                    </a:lnTo>
                    <a:lnTo>
                      <a:pt x="708" y="184"/>
                    </a:lnTo>
                    <a:lnTo>
                      <a:pt x="748" y="166"/>
                    </a:lnTo>
                    <a:lnTo>
                      <a:pt x="777" y="147"/>
                    </a:lnTo>
                    <a:lnTo>
                      <a:pt x="811" y="114"/>
                    </a:lnTo>
                    <a:lnTo>
                      <a:pt x="826" y="82"/>
                    </a:lnTo>
                    <a:lnTo>
                      <a:pt x="826" y="0"/>
                    </a:lnTo>
                    <a:lnTo>
                      <a:pt x="819" y="19"/>
                    </a:lnTo>
                    <a:lnTo>
                      <a:pt x="800" y="43"/>
                    </a:lnTo>
                    <a:lnTo>
                      <a:pt x="773" y="67"/>
                    </a:lnTo>
                    <a:lnTo>
                      <a:pt x="737" y="88"/>
                    </a:lnTo>
                    <a:lnTo>
                      <a:pt x="693" y="105"/>
                    </a:lnTo>
                    <a:lnTo>
                      <a:pt x="659" y="116"/>
                    </a:lnTo>
                    <a:lnTo>
                      <a:pt x="614" y="126"/>
                    </a:lnTo>
                    <a:lnTo>
                      <a:pt x="568" y="135"/>
                    </a:lnTo>
                    <a:lnTo>
                      <a:pt x="504" y="143"/>
                    </a:lnTo>
                    <a:lnTo>
                      <a:pt x="463" y="146"/>
                    </a:lnTo>
                    <a:lnTo>
                      <a:pt x="412" y="145"/>
                    </a:lnTo>
                    <a:lnTo>
                      <a:pt x="357" y="144"/>
                    </a:lnTo>
                    <a:lnTo>
                      <a:pt x="302" y="140"/>
                    </a:lnTo>
                    <a:lnTo>
                      <a:pt x="248" y="133"/>
                    </a:lnTo>
                    <a:lnTo>
                      <a:pt x="192" y="121"/>
                    </a:lnTo>
                    <a:lnTo>
                      <a:pt x="148" y="111"/>
                    </a:lnTo>
                    <a:lnTo>
                      <a:pt x="110" y="96"/>
                    </a:lnTo>
                    <a:lnTo>
                      <a:pt x="76" y="78"/>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17" name="Group 3130"/>
            <p:cNvGrpSpPr>
              <a:grpSpLocks/>
            </p:cNvGrpSpPr>
            <p:nvPr/>
          </p:nvGrpSpPr>
          <p:grpSpPr bwMode="auto">
            <a:xfrm>
              <a:off x="982" y="1933"/>
              <a:ext cx="277" cy="131"/>
              <a:chOff x="982" y="1933"/>
              <a:chExt cx="277" cy="131"/>
            </a:xfrm>
          </p:grpSpPr>
          <p:sp>
            <p:nvSpPr>
              <p:cNvPr id="416827" name="Oval 3131"/>
              <p:cNvSpPr>
                <a:spLocks noChangeArrowheads="1"/>
              </p:cNvSpPr>
              <p:nvPr/>
            </p:nvSpPr>
            <p:spPr bwMode="auto">
              <a:xfrm>
                <a:off x="982" y="1933"/>
                <a:ext cx="277" cy="107"/>
              </a:xfrm>
              <a:prstGeom prst="ellipse">
                <a:avLst/>
              </a:prstGeom>
              <a:solidFill>
                <a:srgbClr val="A00000"/>
              </a:solidFill>
              <a:ln w="4826">
                <a:solidFill>
                  <a:srgbClr val="FFFF00"/>
                </a:solidFill>
                <a:round/>
                <a:headEnd/>
                <a:tailEnd/>
              </a:ln>
            </p:spPr>
            <p:txBody>
              <a:bodyPr/>
              <a:lstStyle/>
              <a:p>
                <a:endParaRPr lang="ru-RU"/>
              </a:p>
            </p:txBody>
          </p:sp>
          <p:sp>
            <p:nvSpPr>
              <p:cNvPr id="416828" name="Freeform 3132"/>
              <p:cNvSpPr>
                <a:spLocks/>
              </p:cNvSpPr>
              <p:nvPr/>
            </p:nvSpPr>
            <p:spPr bwMode="auto">
              <a:xfrm>
                <a:off x="982" y="1988"/>
                <a:ext cx="275" cy="76"/>
              </a:xfrm>
              <a:custGeom>
                <a:avLst/>
                <a:gdLst/>
                <a:ahLst/>
                <a:cxnLst>
                  <a:cxn ang="0">
                    <a:pos x="0" y="0"/>
                  </a:cxn>
                  <a:cxn ang="0">
                    <a:pos x="0" y="81"/>
                  </a:cxn>
                  <a:cxn ang="0">
                    <a:pos x="16" y="117"/>
                  </a:cxn>
                  <a:cxn ang="0">
                    <a:pos x="40" y="142"/>
                  </a:cxn>
                  <a:cxn ang="0">
                    <a:pos x="80" y="168"/>
                  </a:cxn>
                  <a:cxn ang="0">
                    <a:pos x="133" y="187"/>
                  </a:cxn>
                  <a:cxn ang="0">
                    <a:pos x="191" y="205"/>
                  </a:cxn>
                  <a:cxn ang="0">
                    <a:pos x="253" y="218"/>
                  </a:cxn>
                  <a:cxn ang="0">
                    <a:pos x="310" y="225"/>
                  </a:cxn>
                  <a:cxn ang="0">
                    <a:pos x="374" y="228"/>
                  </a:cxn>
                  <a:cxn ang="0">
                    <a:pos x="428" y="230"/>
                  </a:cxn>
                  <a:cxn ang="0">
                    <a:pos x="484" y="228"/>
                  </a:cxn>
                  <a:cxn ang="0">
                    <a:pos x="533" y="223"/>
                  </a:cxn>
                  <a:cxn ang="0">
                    <a:pos x="580" y="216"/>
                  </a:cxn>
                  <a:cxn ang="0">
                    <a:pos x="628" y="209"/>
                  </a:cxn>
                  <a:cxn ang="0">
                    <a:pos x="667" y="198"/>
                  </a:cxn>
                  <a:cxn ang="0">
                    <a:pos x="707" y="184"/>
                  </a:cxn>
                  <a:cxn ang="0">
                    <a:pos x="748" y="166"/>
                  </a:cxn>
                  <a:cxn ang="0">
                    <a:pos x="777" y="148"/>
                  </a:cxn>
                  <a:cxn ang="0">
                    <a:pos x="810" y="114"/>
                  </a:cxn>
                  <a:cxn ang="0">
                    <a:pos x="825" y="82"/>
                  </a:cxn>
                  <a:cxn ang="0">
                    <a:pos x="825" y="0"/>
                  </a:cxn>
                  <a:cxn ang="0">
                    <a:pos x="818" y="19"/>
                  </a:cxn>
                  <a:cxn ang="0">
                    <a:pos x="799" y="44"/>
                  </a:cxn>
                  <a:cxn ang="0">
                    <a:pos x="773" y="67"/>
                  </a:cxn>
                  <a:cxn ang="0">
                    <a:pos x="737" y="88"/>
                  </a:cxn>
                  <a:cxn ang="0">
                    <a:pos x="692" y="106"/>
                  </a:cxn>
                  <a:cxn ang="0">
                    <a:pos x="659" y="116"/>
                  </a:cxn>
                  <a:cxn ang="0">
                    <a:pos x="614" y="127"/>
                  </a:cxn>
                  <a:cxn ang="0">
                    <a:pos x="567" y="135"/>
                  </a:cxn>
                  <a:cxn ang="0">
                    <a:pos x="504" y="143"/>
                  </a:cxn>
                  <a:cxn ang="0">
                    <a:pos x="462" y="147"/>
                  </a:cxn>
                  <a:cxn ang="0">
                    <a:pos x="412" y="145"/>
                  </a:cxn>
                  <a:cxn ang="0">
                    <a:pos x="356" y="144"/>
                  </a:cxn>
                  <a:cxn ang="0">
                    <a:pos x="302" y="141"/>
                  </a:cxn>
                  <a:cxn ang="0">
                    <a:pos x="248" y="134"/>
                  </a:cxn>
                  <a:cxn ang="0">
                    <a:pos x="191" y="121"/>
                  </a:cxn>
                  <a:cxn ang="0">
                    <a:pos x="148" y="111"/>
                  </a:cxn>
                  <a:cxn ang="0">
                    <a:pos x="109" y="96"/>
                  </a:cxn>
                  <a:cxn ang="0">
                    <a:pos x="75" y="79"/>
                  </a:cxn>
                  <a:cxn ang="0">
                    <a:pos x="46" y="63"/>
                  </a:cxn>
                  <a:cxn ang="0">
                    <a:pos x="16" y="34"/>
                  </a:cxn>
                  <a:cxn ang="0">
                    <a:pos x="0" y="0"/>
                  </a:cxn>
                </a:cxnLst>
                <a:rect l="0" t="0" r="r" b="b"/>
                <a:pathLst>
                  <a:path w="825" h="230">
                    <a:moveTo>
                      <a:pt x="0" y="0"/>
                    </a:moveTo>
                    <a:lnTo>
                      <a:pt x="0" y="81"/>
                    </a:lnTo>
                    <a:lnTo>
                      <a:pt x="16" y="117"/>
                    </a:lnTo>
                    <a:lnTo>
                      <a:pt x="40" y="142"/>
                    </a:lnTo>
                    <a:lnTo>
                      <a:pt x="80" y="168"/>
                    </a:lnTo>
                    <a:lnTo>
                      <a:pt x="133" y="187"/>
                    </a:lnTo>
                    <a:lnTo>
                      <a:pt x="191" y="205"/>
                    </a:lnTo>
                    <a:lnTo>
                      <a:pt x="253" y="218"/>
                    </a:lnTo>
                    <a:lnTo>
                      <a:pt x="310" y="225"/>
                    </a:lnTo>
                    <a:lnTo>
                      <a:pt x="374" y="228"/>
                    </a:lnTo>
                    <a:lnTo>
                      <a:pt x="428" y="230"/>
                    </a:lnTo>
                    <a:lnTo>
                      <a:pt x="484" y="228"/>
                    </a:lnTo>
                    <a:lnTo>
                      <a:pt x="533" y="223"/>
                    </a:lnTo>
                    <a:lnTo>
                      <a:pt x="580" y="216"/>
                    </a:lnTo>
                    <a:lnTo>
                      <a:pt x="628" y="209"/>
                    </a:lnTo>
                    <a:lnTo>
                      <a:pt x="667" y="198"/>
                    </a:lnTo>
                    <a:lnTo>
                      <a:pt x="707" y="184"/>
                    </a:lnTo>
                    <a:lnTo>
                      <a:pt x="748" y="166"/>
                    </a:lnTo>
                    <a:lnTo>
                      <a:pt x="777" y="148"/>
                    </a:lnTo>
                    <a:lnTo>
                      <a:pt x="810" y="114"/>
                    </a:lnTo>
                    <a:lnTo>
                      <a:pt x="825" y="82"/>
                    </a:lnTo>
                    <a:lnTo>
                      <a:pt x="825" y="0"/>
                    </a:lnTo>
                    <a:lnTo>
                      <a:pt x="818" y="19"/>
                    </a:lnTo>
                    <a:lnTo>
                      <a:pt x="799" y="44"/>
                    </a:lnTo>
                    <a:lnTo>
                      <a:pt x="773" y="67"/>
                    </a:lnTo>
                    <a:lnTo>
                      <a:pt x="737" y="88"/>
                    </a:lnTo>
                    <a:lnTo>
                      <a:pt x="692" y="106"/>
                    </a:lnTo>
                    <a:lnTo>
                      <a:pt x="659" y="116"/>
                    </a:lnTo>
                    <a:lnTo>
                      <a:pt x="614" y="127"/>
                    </a:lnTo>
                    <a:lnTo>
                      <a:pt x="567" y="135"/>
                    </a:lnTo>
                    <a:lnTo>
                      <a:pt x="504" y="143"/>
                    </a:lnTo>
                    <a:lnTo>
                      <a:pt x="462" y="147"/>
                    </a:lnTo>
                    <a:lnTo>
                      <a:pt x="412" y="145"/>
                    </a:lnTo>
                    <a:lnTo>
                      <a:pt x="356" y="144"/>
                    </a:lnTo>
                    <a:lnTo>
                      <a:pt x="302" y="141"/>
                    </a:lnTo>
                    <a:lnTo>
                      <a:pt x="248" y="134"/>
                    </a:lnTo>
                    <a:lnTo>
                      <a:pt x="191" y="121"/>
                    </a:lnTo>
                    <a:lnTo>
                      <a:pt x="148" y="111"/>
                    </a:lnTo>
                    <a:lnTo>
                      <a:pt x="109" y="96"/>
                    </a:lnTo>
                    <a:lnTo>
                      <a:pt x="75" y="79"/>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18" name="Group 3133"/>
            <p:cNvGrpSpPr>
              <a:grpSpLocks/>
            </p:cNvGrpSpPr>
            <p:nvPr/>
          </p:nvGrpSpPr>
          <p:grpSpPr bwMode="auto">
            <a:xfrm>
              <a:off x="982" y="1904"/>
              <a:ext cx="277" cy="132"/>
              <a:chOff x="982" y="1904"/>
              <a:chExt cx="277" cy="132"/>
            </a:xfrm>
          </p:grpSpPr>
          <p:sp>
            <p:nvSpPr>
              <p:cNvPr id="416830" name="Oval 3134"/>
              <p:cNvSpPr>
                <a:spLocks noChangeArrowheads="1"/>
              </p:cNvSpPr>
              <p:nvPr/>
            </p:nvSpPr>
            <p:spPr bwMode="auto">
              <a:xfrm>
                <a:off x="982" y="1904"/>
                <a:ext cx="277" cy="108"/>
              </a:xfrm>
              <a:prstGeom prst="ellipse">
                <a:avLst/>
              </a:prstGeom>
              <a:solidFill>
                <a:srgbClr val="A00000"/>
              </a:solidFill>
              <a:ln w="4826">
                <a:solidFill>
                  <a:srgbClr val="FFFF00"/>
                </a:solidFill>
                <a:round/>
                <a:headEnd/>
                <a:tailEnd/>
              </a:ln>
            </p:spPr>
            <p:txBody>
              <a:bodyPr/>
              <a:lstStyle/>
              <a:p>
                <a:endParaRPr lang="ru-RU"/>
              </a:p>
            </p:txBody>
          </p:sp>
          <p:sp>
            <p:nvSpPr>
              <p:cNvPr id="416831" name="Freeform 3135"/>
              <p:cNvSpPr>
                <a:spLocks/>
              </p:cNvSpPr>
              <p:nvPr/>
            </p:nvSpPr>
            <p:spPr bwMode="auto">
              <a:xfrm>
                <a:off x="982" y="1960"/>
                <a:ext cx="275" cy="76"/>
              </a:xfrm>
              <a:custGeom>
                <a:avLst/>
                <a:gdLst/>
                <a:ahLst/>
                <a:cxnLst>
                  <a:cxn ang="0">
                    <a:pos x="0" y="0"/>
                  </a:cxn>
                  <a:cxn ang="0">
                    <a:pos x="0" y="81"/>
                  </a:cxn>
                  <a:cxn ang="0">
                    <a:pos x="16" y="117"/>
                  </a:cxn>
                  <a:cxn ang="0">
                    <a:pos x="40" y="142"/>
                  </a:cxn>
                  <a:cxn ang="0">
                    <a:pos x="80" y="167"/>
                  </a:cxn>
                  <a:cxn ang="0">
                    <a:pos x="133" y="187"/>
                  </a:cxn>
                  <a:cxn ang="0">
                    <a:pos x="191" y="205"/>
                  </a:cxn>
                  <a:cxn ang="0">
                    <a:pos x="253" y="218"/>
                  </a:cxn>
                  <a:cxn ang="0">
                    <a:pos x="310" y="225"/>
                  </a:cxn>
                  <a:cxn ang="0">
                    <a:pos x="374" y="228"/>
                  </a:cxn>
                  <a:cxn ang="0">
                    <a:pos x="428" y="229"/>
                  </a:cxn>
                  <a:cxn ang="0">
                    <a:pos x="484" y="228"/>
                  </a:cxn>
                  <a:cxn ang="0">
                    <a:pos x="533" y="222"/>
                  </a:cxn>
                  <a:cxn ang="0">
                    <a:pos x="580" y="215"/>
                  </a:cxn>
                  <a:cxn ang="0">
                    <a:pos x="628" y="208"/>
                  </a:cxn>
                  <a:cxn ang="0">
                    <a:pos x="667" y="198"/>
                  </a:cxn>
                  <a:cxn ang="0">
                    <a:pos x="707" y="184"/>
                  </a:cxn>
                  <a:cxn ang="0">
                    <a:pos x="748" y="166"/>
                  </a:cxn>
                  <a:cxn ang="0">
                    <a:pos x="777" y="147"/>
                  </a:cxn>
                  <a:cxn ang="0">
                    <a:pos x="810" y="113"/>
                  </a:cxn>
                  <a:cxn ang="0">
                    <a:pos x="825" y="82"/>
                  </a:cxn>
                  <a:cxn ang="0">
                    <a:pos x="825" y="0"/>
                  </a:cxn>
                  <a:cxn ang="0">
                    <a:pos x="818" y="19"/>
                  </a:cxn>
                  <a:cxn ang="0">
                    <a:pos x="799" y="43"/>
                  </a:cxn>
                  <a:cxn ang="0">
                    <a:pos x="773" y="67"/>
                  </a:cxn>
                  <a:cxn ang="0">
                    <a:pos x="737" y="88"/>
                  </a:cxn>
                  <a:cxn ang="0">
                    <a:pos x="692" y="105"/>
                  </a:cxn>
                  <a:cxn ang="0">
                    <a:pos x="659" y="116"/>
                  </a:cxn>
                  <a:cxn ang="0">
                    <a:pos x="614" y="126"/>
                  </a:cxn>
                  <a:cxn ang="0">
                    <a:pos x="567" y="135"/>
                  </a:cxn>
                  <a:cxn ang="0">
                    <a:pos x="504" y="143"/>
                  </a:cxn>
                  <a:cxn ang="0">
                    <a:pos x="462" y="146"/>
                  </a:cxn>
                  <a:cxn ang="0">
                    <a:pos x="412" y="145"/>
                  </a:cxn>
                  <a:cxn ang="0">
                    <a:pos x="356" y="144"/>
                  </a:cxn>
                  <a:cxn ang="0">
                    <a:pos x="302" y="140"/>
                  </a:cxn>
                  <a:cxn ang="0">
                    <a:pos x="248" y="133"/>
                  </a:cxn>
                  <a:cxn ang="0">
                    <a:pos x="191" y="120"/>
                  </a:cxn>
                  <a:cxn ang="0">
                    <a:pos x="148" y="111"/>
                  </a:cxn>
                  <a:cxn ang="0">
                    <a:pos x="109" y="96"/>
                  </a:cxn>
                  <a:cxn ang="0">
                    <a:pos x="75" y="78"/>
                  </a:cxn>
                  <a:cxn ang="0">
                    <a:pos x="46" y="63"/>
                  </a:cxn>
                  <a:cxn ang="0">
                    <a:pos x="16" y="34"/>
                  </a:cxn>
                  <a:cxn ang="0">
                    <a:pos x="0" y="0"/>
                  </a:cxn>
                </a:cxnLst>
                <a:rect l="0" t="0" r="r" b="b"/>
                <a:pathLst>
                  <a:path w="825" h="229">
                    <a:moveTo>
                      <a:pt x="0" y="0"/>
                    </a:moveTo>
                    <a:lnTo>
                      <a:pt x="0" y="81"/>
                    </a:lnTo>
                    <a:lnTo>
                      <a:pt x="16" y="117"/>
                    </a:lnTo>
                    <a:lnTo>
                      <a:pt x="40" y="142"/>
                    </a:lnTo>
                    <a:lnTo>
                      <a:pt x="80" y="167"/>
                    </a:lnTo>
                    <a:lnTo>
                      <a:pt x="133" y="187"/>
                    </a:lnTo>
                    <a:lnTo>
                      <a:pt x="191" y="205"/>
                    </a:lnTo>
                    <a:lnTo>
                      <a:pt x="253" y="218"/>
                    </a:lnTo>
                    <a:lnTo>
                      <a:pt x="310" y="225"/>
                    </a:lnTo>
                    <a:lnTo>
                      <a:pt x="374" y="228"/>
                    </a:lnTo>
                    <a:lnTo>
                      <a:pt x="428" y="229"/>
                    </a:lnTo>
                    <a:lnTo>
                      <a:pt x="484" y="228"/>
                    </a:lnTo>
                    <a:lnTo>
                      <a:pt x="533" y="222"/>
                    </a:lnTo>
                    <a:lnTo>
                      <a:pt x="580" y="215"/>
                    </a:lnTo>
                    <a:lnTo>
                      <a:pt x="628" y="208"/>
                    </a:lnTo>
                    <a:lnTo>
                      <a:pt x="667" y="198"/>
                    </a:lnTo>
                    <a:lnTo>
                      <a:pt x="707" y="184"/>
                    </a:lnTo>
                    <a:lnTo>
                      <a:pt x="748" y="166"/>
                    </a:lnTo>
                    <a:lnTo>
                      <a:pt x="777" y="147"/>
                    </a:lnTo>
                    <a:lnTo>
                      <a:pt x="810" y="113"/>
                    </a:lnTo>
                    <a:lnTo>
                      <a:pt x="825" y="82"/>
                    </a:lnTo>
                    <a:lnTo>
                      <a:pt x="825" y="0"/>
                    </a:lnTo>
                    <a:lnTo>
                      <a:pt x="818" y="19"/>
                    </a:lnTo>
                    <a:lnTo>
                      <a:pt x="799" y="43"/>
                    </a:lnTo>
                    <a:lnTo>
                      <a:pt x="773" y="67"/>
                    </a:lnTo>
                    <a:lnTo>
                      <a:pt x="737" y="88"/>
                    </a:lnTo>
                    <a:lnTo>
                      <a:pt x="692" y="105"/>
                    </a:lnTo>
                    <a:lnTo>
                      <a:pt x="659" y="116"/>
                    </a:lnTo>
                    <a:lnTo>
                      <a:pt x="614" y="126"/>
                    </a:lnTo>
                    <a:lnTo>
                      <a:pt x="567" y="135"/>
                    </a:lnTo>
                    <a:lnTo>
                      <a:pt x="504" y="143"/>
                    </a:lnTo>
                    <a:lnTo>
                      <a:pt x="462" y="146"/>
                    </a:lnTo>
                    <a:lnTo>
                      <a:pt x="412" y="145"/>
                    </a:lnTo>
                    <a:lnTo>
                      <a:pt x="356" y="144"/>
                    </a:lnTo>
                    <a:lnTo>
                      <a:pt x="302" y="140"/>
                    </a:lnTo>
                    <a:lnTo>
                      <a:pt x="248" y="133"/>
                    </a:lnTo>
                    <a:lnTo>
                      <a:pt x="191" y="120"/>
                    </a:lnTo>
                    <a:lnTo>
                      <a:pt x="148" y="111"/>
                    </a:lnTo>
                    <a:lnTo>
                      <a:pt x="109" y="96"/>
                    </a:lnTo>
                    <a:lnTo>
                      <a:pt x="75" y="78"/>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19" name="Group 3136"/>
            <p:cNvGrpSpPr>
              <a:grpSpLocks/>
            </p:cNvGrpSpPr>
            <p:nvPr/>
          </p:nvGrpSpPr>
          <p:grpSpPr bwMode="auto">
            <a:xfrm>
              <a:off x="982" y="1876"/>
              <a:ext cx="277" cy="132"/>
              <a:chOff x="982" y="1876"/>
              <a:chExt cx="277" cy="132"/>
            </a:xfrm>
          </p:grpSpPr>
          <p:sp>
            <p:nvSpPr>
              <p:cNvPr id="416833" name="Oval 3137"/>
              <p:cNvSpPr>
                <a:spLocks noChangeArrowheads="1"/>
              </p:cNvSpPr>
              <p:nvPr/>
            </p:nvSpPr>
            <p:spPr bwMode="auto">
              <a:xfrm>
                <a:off x="982" y="1876"/>
                <a:ext cx="277" cy="108"/>
              </a:xfrm>
              <a:prstGeom prst="ellipse">
                <a:avLst/>
              </a:prstGeom>
              <a:solidFill>
                <a:srgbClr val="A00000"/>
              </a:solidFill>
              <a:ln w="4826">
                <a:solidFill>
                  <a:srgbClr val="FFFF00"/>
                </a:solidFill>
                <a:round/>
                <a:headEnd/>
                <a:tailEnd/>
              </a:ln>
            </p:spPr>
            <p:txBody>
              <a:bodyPr/>
              <a:lstStyle/>
              <a:p>
                <a:endParaRPr lang="ru-RU"/>
              </a:p>
            </p:txBody>
          </p:sp>
          <p:sp>
            <p:nvSpPr>
              <p:cNvPr id="416834" name="Freeform 3138"/>
              <p:cNvSpPr>
                <a:spLocks/>
              </p:cNvSpPr>
              <p:nvPr/>
            </p:nvSpPr>
            <p:spPr bwMode="auto">
              <a:xfrm>
                <a:off x="982" y="1932"/>
                <a:ext cx="275" cy="76"/>
              </a:xfrm>
              <a:custGeom>
                <a:avLst/>
                <a:gdLst/>
                <a:ahLst/>
                <a:cxnLst>
                  <a:cxn ang="0">
                    <a:pos x="0" y="0"/>
                  </a:cxn>
                  <a:cxn ang="0">
                    <a:pos x="0" y="80"/>
                  </a:cxn>
                  <a:cxn ang="0">
                    <a:pos x="16" y="117"/>
                  </a:cxn>
                  <a:cxn ang="0">
                    <a:pos x="40" y="141"/>
                  </a:cxn>
                  <a:cxn ang="0">
                    <a:pos x="80" y="167"/>
                  </a:cxn>
                  <a:cxn ang="0">
                    <a:pos x="133" y="187"/>
                  </a:cxn>
                  <a:cxn ang="0">
                    <a:pos x="191" y="204"/>
                  </a:cxn>
                  <a:cxn ang="0">
                    <a:pos x="253" y="217"/>
                  </a:cxn>
                  <a:cxn ang="0">
                    <a:pos x="310" y="224"/>
                  </a:cxn>
                  <a:cxn ang="0">
                    <a:pos x="374" y="228"/>
                  </a:cxn>
                  <a:cxn ang="0">
                    <a:pos x="428" y="229"/>
                  </a:cxn>
                  <a:cxn ang="0">
                    <a:pos x="484" y="228"/>
                  </a:cxn>
                  <a:cxn ang="0">
                    <a:pos x="533" y="222"/>
                  </a:cxn>
                  <a:cxn ang="0">
                    <a:pos x="580" y="215"/>
                  </a:cxn>
                  <a:cxn ang="0">
                    <a:pos x="628" y="208"/>
                  </a:cxn>
                  <a:cxn ang="0">
                    <a:pos x="667" y="197"/>
                  </a:cxn>
                  <a:cxn ang="0">
                    <a:pos x="707" y="183"/>
                  </a:cxn>
                  <a:cxn ang="0">
                    <a:pos x="748" y="166"/>
                  </a:cxn>
                  <a:cxn ang="0">
                    <a:pos x="777" y="147"/>
                  </a:cxn>
                  <a:cxn ang="0">
                    <a:pos x="810" y="113"/>
                  </a:cxn>
                  <a:cxn ang="0">
                    <a:pos x="825" y="82"/>
                  </a:cxn>
                  <a:cxn ang="0">
                    <a:pos x="825" y="0"/>
                  </a:cxn>
                  <a:cxn ang="0">
                    <a:pos x="818" y="18"/>
                  </a:cxn>
                  <a:cxn ang="0">
                    <a:pos x="799" y="43"/>
                  </a:cxn>
                  <a:cxn ang="0">
                    <a:pos x="773" y="66"/>
                  </a:cxn>
                  <a:cxn ang="0">
                    <a:pos x="737" y="87"/>
                  </a:cxn>
                  <a:cxn ang="0">
                    <a:pos x="692" y="105"/>
                  </a:cxn>
                  <a:cxn ang="0">
                    <a:pos x="659" y="116"/>
                  </a:cxn>
                  <a:cxn ang="0">
                    <a:pos x="614" y="126"/>
                  </a:cxn>
                  <a:cxn ang="0">
                    <a:pos x="567" y="134"/>
                  </a:cxn>
                  <a:cxn ang="0">
                    <a:pos x="504" y="142"/>
                  </a:cxn>
                  <a:cxn ang="0">
                    <a:pos x="462" y="146"/>
                  </a:cxn>
                  <a:cxn ang="0">
                    <a:pos x="412" y="145"/>
                  </a:cxn>
                  <a:cxn ang="0">
                    <a:pos x="356" y="144"/>
                  </a:cxn>
                  <a:cxn ang="0">
                    <a:pos x="302" y="140"/>
                  </a:cxn>
                  <a:cxn ang="0">
                    <a:pos x="248" y="133"/>
                  </a:cxn>
                  <a:cxn ang="0">
                    <a:pos x="191" y="120"/>
                  </a:cxn>
                  <a:cxn ang="0">
                    <a:pos x="148" y="111"/>
                  </a:cxn>
                  <a:cxn ang="0">
                    <a:pos x="109" y="96"/>
                  </a:cxn>
                  <a:cxn ang="0">
                    <a:pos x="75" y="78"/>
                  </a:cxn>
                  <a:cxn ang="0">
                    <a:pos x="46" y="63"/>
                  </a:cxn>
                  <a:cxn ang="0">
                    <a:pos x="16" y="34"/>
                  </a:cxn>
                  <a:cxn ang="0">
                    <a:pos x="0" y="0"/>
                  </a:cxn>
                </a:cxnLst>
                <a:rect l="0" t="0" r="r" b="b"/>
                <a:pathLst>
                  <a:path w="825" h="229">
                    <a:moveTo>
                      <a:pt x="0" y="0"/>
                    </a:moveTo>
                    <a:lnTo>
                      <a:pt x="0" y="80"/>
                    </a:lnTo>
                    <a:lnTo>
                      <a:pt x="16" y="117"/>
                    </a:lnTo>
                    <a:lnTo>
                      <a:pt x="40" y="141"/>
                    </a:lnTo>
                    <a:lnTo>
                      <a:pt x="80" y="167"/>
                    </a:lnTo>
                    <a:lnTo>
                      <a:pt x="133" y="187"/>
                    </a:lnTo>
                    <a:lnTo>
                      <a:pt x="191" y="204"/>
                    </a:lnTo>
                    <a:lnTo>
                      <a:pt x="253" y="217"/>
                    </a:lnTo>
                    <a:lnTo>
                      <a:pt x="310" y="224"/>
                    </a:lnTo>
                    <a:lnTo>
                      <a:pt x="374" y="228"/>
                    </a:lnTo>
                    <a:lnTo>
                      <a:pt x="428" y="229"/>
                    </a:lnTo>
                    <a:lnTo>
                      <a:pt x="484" y="228"/>
                    </a:lnTo>
                    <a:lnTo>
                      <a:pt x="533" y="222"/>
                    </a:lnTo>
                    <a:lnTo>
                      <a:pt x="580" y="215"/>
                    </a:lnTo>
                    <a:lnTo>
                      <a:pt x="628" y="208"/>
                    </a:lnTo>
                    <a:lnTo>
                      <a:pt x="667" y="197"/>
                    </a:lnTo>
                    <a:lnTo>
                      <a:pt x="707" y="183"/>
                    </a:lnTo>
                    <a:lnTo>
                      <a:pt x="748" y="166"/>
                    </a:lnTo>
                    <a:lnTo>
                      <a:pt x="777" y="147"/>
                    </a:lnTo>
                    <a:lnTo>
                      <a:pt x="810" y="113"/>
                    </a:lnTo>
                    <a:lnTo>
                      <a:pt x="825" y="82"/>
                    </a:lnTo>
                    <a:lnTo>
                      <a:pt x="825" y="0"/>
                    </a:lnTo>
                    <a:lnTo>
                      <a:pt x="818" y="18"/>
                    </a:lnTo>
                    <a:lnTo>
                      <a:pt x="799" y="43"/>
                    </a:lnTo>
                    <a:lnTo>
                      <a:pt x="773" y="66"/>
                    </a:lnTo>
                    <a:lnTo>
                      <a:pt x="737" y="87"/>
                    </a:lnTo>
                    <a:lnTo>
                      <a:pt x="692" y="105"/>
                    </a:lnTo>
                    <a:lnTo>
                      <a:pt x="659" y="116"/>
                    </a:lnTo>
                    <a:lnTo>
                      <a:pt x="614" y="126"/>
                    </a:lnTo>
                    <a:lnTo>
                      <a:pt x="567" y="134"/>
                    </a:lnTo>
                    <a:lnTo>
                      <a:pt x="504" y="142"/>
                    </a:lnTo>
                    <a:lnTo>
                      <a:pt x="462" y="146"/>
                    </a:lnTo>
                    <a:lnTo>
                      <a:pt x="412" y="145"/>
                    </a:lnTo>
                    <a:lnTo>
                      <a:pt x="356" y="144"/>
                    </a:lnTo>
                    <a:lnTo>
                      <a:pt x="302" y="140"/>
                    </a:lnTo>
                    <a:lnTo>
                      <a:pt x="248" y="133"/>
                    </a:lnTo>
                    <a:lnTo>
                      <a:pt x="191" y="120"/>
                    </a:lnTo>
                    <a:lnTo>
                      <a:pt x="148" y="111"/>
                    </a:lnTo>
                    <a:lnTo>
                      <a:pt x="109" y="96"/>
                    </a:lnTo>
                    <a:lnTo>
                      <a:pt x="75" y="78"/>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20" name="Group 3139"/>
            <p:cNvGrpSpPr>
              <a:grpSpLocks/>
            </p:cNvGrpSpPr>
            <p:nvPr/>
          </p:nvGrpSpPr>
          <p:grpSpPr bwMode="auto">
            <a:xfrm>
              <a:off x="984" y="1848"/>
              <a:ext cx="278" cy="132"/>
              <a:chOff x="984" y="1848"/>
              <a:chExt cx="278" cy="132"/>
            </a:xfrm>
          </p:grpSpPr>
          <p:sp>
            <p:nvSpPr>
              <p:cNvPr id="416836" name="Oval 3140"/>
              <p:cNvSpPr>
                <a:spLocks noChangeArrowheads="1"/>
              </p:cNvSpPr>
              <p:nvPr/>
            </p:nvSpPr>
            <p:spPr bwMode="auto">
              <a:xfrm>
                <a:off x="985" y="1848"/>
                <a:ext cx="277" cy="108"/>
              </a:xfrm>
              <a:prstGeom prst="ellipse">
                <a:avLst/>
              </a:prstGeom>
              <a:solidFill>
                <a:srgbClr val="A00000"/>
              </a:solidFill>
              <a:ln w="4826">
                <a:solidFill>
                  <a:srgbClr val="FFFF00"/>
                </a:solidFill>
                <a:round/>
                <a:headEnd/>
                <a:tailEnd/>
              </a:ln>
            </p:spPr>
            <p:txBody>
              <a:bodyPr/>
              <a:lstStyle/>
              <a:p>
                <a:endParaRPr lang="ru-RU"/>
              </a:p>
            </p:txBody>
          </p:sp>
          <p:sp>
            <p:nvSpPr>
              <p:cNvPr id="416837" name="Freeform 3141"/>
              <p:cNvSpPr>
                <a:spLocks/>
              </p:cNvSpPr>
              <p:nvPr/>
            </p:nvSpPr>
            <p:spPr bwMode="auto">
              <a:xfrm>
                <a:off x="984" y="1903"/>
                <a:ext cx="275" cy="77"/>
              </a:xfrm>
              <a:custGeom>
                <a:avLst/>
                <a:gdLst/>
                <a:ahLst/>
                <a:cxnLst>
                  <a:cxn ang="0">
                    <a:pos x="0" y="0"/>
                  </a:cxn>
                  <a:cxn ang="0">
                    <a:pos x="0" y="81"/>
                  </a:cxn>
                  <a:cxn ang="0">
                    <a:pos x="16" y="117"/>
                  </a:cxn>
                  <a:cxn ang="0">
                    <a:pos x="40" y="142"/>
                  </a:cxn>
                  <a:cxn ang="0">
                    <a:pos x="80" y="168"/>
                  </a:cxn>
                  <a:cxn ang="0">
                    <a:pos x="133" y="188"/>
                  </a:cxn>
                  <a:cxn ang="0">
                    <a:pos x="191" y="205"/>
                  </a:cxn>
                  <a:cxn ang="0">
                    <a:pos x="253" y="218"/>
                  </a:cxn>
                  <a:cxn ang="0">
                    <a:pos x="310" y="225"/>
                  </a:cxn>
                  <a:cxn ang="0">
                    <a:pos x="374" y="229"/>
                  </a:cxn>
                  <a:cxn ang="0">
                    <a:pos x="428" y="230"/>
                  </a:cxn>
                  <a:cxn ang="0">
                    <a:pos x="484" y="229"/>
                  </a:cxn>
                  <a:cxn ang="0">
                    <a:pos x="533" y="223"/>
                  </a:cxn>
                  <a:cxn ang="0">
                    <a:pos x="580" y="216"/>
                  </a:cxn>
                  <a:cxn ang="0">
                    <a:pos x="628" y="209"/>
                  </a:cxn>
                  <a:cxn ang="0">
                    <a:pos x="667" y="198"/>
                  </a:cxn>
                  <a:cxn ang="0">
                    <a:pos x="707" y="184"/>
                  </a:cxn>
                  <a:cxn ang="0">
                    <a:pos x="748" y="167"/>
                  </a:cxn>
                  <a:cxn ang="0">
                    <a:pos x="777" y="148"/>
                  </a:cxn>
                  <a:cxn ang="0">
                    <a:pos x="810" y="114"/>
                  </a:cxn>
                  <a:cxn ang="0">
                    <a:pos x="825" y="82"/>
                  </a:cxn>
                  <a:cxn ang="0">
                    <a:pos x="825" y="0"/>
                  </a:cxn>
                  <a:cxn ang="0">
                    <a:pos x="818" y="19"/>
                  </a:cxn>
                  <a:cxn ang="0">
                    <a:pos x="799" y="44"/>
                  </a:cxn>
                  <a:cxn ang="0">
                    <a:pos x="773" y="67"/>
                  </a:cxn>
                  <a:cxn ang="0">
                    <a:pos x="737" y="88"/>
                  </a:cxn>
                  <a:cxn ang="0">
                    <a:pos x="692" y="106"/>
                  </a:cxn>
                  <a:cxn ang="0">
                    <a:pos x="659" y="116"/>
                  </a:cxn>
                  <a:cxn ang="0">
                    <a:pos x="614" y="127"/>
                  </a:cxn>
                  <a:cxn ang="0">
                    <a:pos x="567" y="135"/>
                  </a:cxn>
                  <a:cxn ang="0">
                    <a:pos x="504" y="143"/>
                  </a:cxn>
                  <a:cxn ang="0">
                    <a:pos x="462" y="147"/>
                  </a:cxn>
                  <a:cxn ang="0">
                    <a:pos x="412" y="146"/>
                  </a:cxn>
                  <a:cxn ang="0">
                    <a:pos x="357" y="144"/>
                  </a:cxn>
                  <a:cxn ang="0">
                    <a:pos x="302" y="141"/>
                  </a:cxn>
                  <a:cxn ang="0">
                    <a:pos x="248" y="134"/>
                  </a:cxn>
                  <a:cxn ang="0">
                    <a:pos x="191" y="121"/>
                  </a:cxn>
                  <a:cxn ang="0">
                    <a:pos x="148" y="112"/>
                  </a:cxn>
                  <a:cxn ang="0">
                    <a:pos x="110" y="96"/>
                  </a:cxn>
                  <a:cxn ang="0">
                    <a:pos x="75" y="79"/>
                  </a:cxn>
                  <a:cxn ang="0">
                    <a:pos x="46" y="64"/>
                  </a:cxn>
                  <a:cxn ang="0">
                    <a:pos x="16" y="34"/>
                  </a:cxn>
                  <a:cxn ang="0">
                    <a:pos x="0" y="0"/>
                  </a:cxn>
                </a:cxnLst>
                <a:rect l="0" t="0" r="r" b="b"/>
                <a:pathLst>
                  <a:path w="825" h="230">
                    <a:moveTo>
                      <a:pt x="0" y="0"/>
                    </a:moveTo>
                    <a:lnTo>
                      <a:pt x="0" y="81"/>
                    </a:lnTo>
                    <a:lnTo>
                      <a:pt x="16" y="117"/>
                    </a:lnTo>
                    <a:lnTo>
                      <a:pt x="40" y="142"/>
                    </a:lnTo>
                    <a:lnTo>
                      <a:pt x="80" y="168"/>
                    </a:lnTo>
                    <a:lnTo>
                      <a:pt x="133" y="188"/>
                    </a:lnTo>
                    <a:lnTo>
                      <a:pt x="191" y="205"/>
                    </a:lnTo>
                    <a:lnTo>
                      <a:pt x="253" y="218"/>
                    </a:lnTo>
                    <a:lnTo>
                      <a:pt x="310" y="225"/>
                    </a:lnTo>
                    <a:lnTo>
                      <a:pt x="374" y="229"/>
                    </a:lnTo>
                    <a:lnTo>
                      <a:pt x="428" y="230"/>
                    </a:lnTo>
                    <a:lnTo>
                      <a:pt x="484" y="229"/>
                    </a:lnTo>
                    <a:lnTo>
                      <a:pt x="533" y="223"/>
                    </a:lnTo>
                    <a:lnTo>
                      <a:pt x="580" y="216"/>
                    </a:lnTo>
                    <a:lnTo>
                      <a:pt x="628" y="209"/>
                    </a:lnTo>
                    <a:lnTo>
                      <a:pt x="667" y="198"/>
                    </a:lnTo>
                    <a:lnTo>
                      <a:pt x="707" y="184"/>
                    </a:lnTo>
                    <a:lnTo>
                      <a:pt x="748" y="167"/>
                    </a:lnTo>
                    <a:lnTo>
                      <a:pt x="777" y="148"/>
                    </a:lnTo>
                    <a:lnTo>
                      <a:pt x="810" y="114"/>
                    </a:lnTo>
                    <a:lnTo>
                      <a:pt x="825" y="82"/>
                    </a:lnTo>
                    <a:lnTo>
                      <a:pt x="825" y="0"/>
                    </a:lnTo>
                    <a:lnTo>
                      <a:pt x="818" y="19"/>
                    </a:lnTo>
                    <a:lnTo>
                      <a:pt x="799" y="44"/>
                    </a:lnTo>
                    <a:lnTo>
                      <a:pt x="773" y="67"/>
                    </a:lnTo>
                    <a:lnTo>
                      <a:pt x="737" y="88"/>
                    </a:lnTo>
                    <a:lnTo>
                      <a:pt x="692" y="106"/>
                    </a:lnTo>
                    <a:lnTo>
                      <a:pt x="659" y="116"/>
                    </a:lnTo>
                    <a:lnTo>
                      <a:pt x="614" y="127"/>
                    </a:lnTo>
                    <a:lnTo>
                      <a:pt x="567" y="135"/>
                    </a:lnTo>
                    <a:lnTo>
                      <a:pt x="504" y="143"/>
                    </a:lnTo>
                    <a:lnTo>
                      <a:pt x="462" y="147"/>
                    </a:lnTo>
                    <a:lnTo>
                      <a:pt x="412" y="146"/>
                    </a:lnTo>
                    <a:lnTo>
                      <a:pt x="357" y="144"/>
                    </a:lnTo>
                    <a:lnTo>
                      <a:pt x="302" y="141"/>
                    </a:lnTo>
                    <a:lnTo>
                      <a:pt x="248" y="134"/>
                    </a:lnTo>
                    <a:lnTo>
                      <a:pt x="191" y="121"/>
                    </a:lnTo>
                    <a:lnTo>
                      <a:pt x="148" y="112"/>
                    </a:lnTo>
                    <a:lnTo>
                      <a:pt x="110" y="96"/>
                    </a:lnTo>
                    <a:lnTo>
                      <a:pt x="75" y="79"/>
                    </a:lnTo>
                    <a:lnTo>
                      <a:pt x="46" y="64"/>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21" name="Group 3142"/>
            <p:cNvGrpSpPr>
              <a:grpSpLocks/>
            </p:cNvGrpSpPr>
            <p:nvPr/>
          </p:nvGrpSpPr>
          <p:grpSpPr bwMode="auto">
            <a:xfrm>
              <a:off x="982" y="1820"/>
              <a:ext cx="277" cy="132"/>
              <a:chOff x="982" y="1820"/>
              <a:chExt cx="277" cy="132"/>
            </a:xfrm>
          </p:grpSpPr>
          <p:sp>
            <p:nvSpPr>
              <p:cNvPr id="416839" name="Oval 3143"/>
              <p:cNvSpPr>
                <a:spLocks noChangeArrowheads="1"/>
              </p:cNvSpPr>
              <p:nvPr/>
            </p:nvSpPr>
            <p:spPr bwMode="auto">
              <a:xfrm>
                <a:off x="982" y="1820"/>
                <a:ext cx="277" cy="107"/>
              </a:xfrm>
              <a:prstGeom prst="ellipse">
                <a:avLst/>
              </a:prstGeom>
              <a:solidFill>
                <a:srgbClr val="A00000"/>
              </a:solidFill>
              <a:ln w="4826">
                <a:solidFill>
                  <a:srgbClr val="FFFF00"/>
                </a:solidFill>
                <a:round/>
                <a:headEnd/>
                <a:tailEnd/>
              </a:ln>
            </p:spPr>
            <p:txBody>
              <a:bodyPr/>
              <a:lstStyle/>
              <a:p>
                <a:endParaRPr lang="ru-RU"/>
              </a:p>
            </p:txBody>
          </p:sp>
          <p:sp>
            <p:nvSpPr>
              <p:cNvPr id="416840" name="Freeform 3144"/>
              <p:cNvSpPr>
                <a:spLocks/>
              </p:cNvSpPr>
              <p:nvPr/>
            </p:nvSpPr>
            <p:spPr bwMode="auto">
              <a:xfrm>
                <a:off x="982" y="1875"/>
                <a:ext cx="275" cy="77"/>
              </a:xfrm>
              <a:custGeom>
                <a:avLst/>
                <a:gdLst/>
                <a:ahLst/>
                <a:cxnLst>
                  <a:cxn ang="0">
                    <a:pos x="0" y="0"/>
                  </a:cxn>
                  <a:cxn ang="0">
                    <a:pos x="0" y="81"/>
                  </a:cxn>
                  <a:cxn ang="0">
                    <a:pos x="16" y="117"/>
                  </a:cxn>
                  <a:cxn ang="0">
                    <a:pos x="40" y="142"/>
                  </a:cxn>
                  <a:cxn ang="0">
                    <a:pos x="80" y="168"/>
                  </a:cxn>
                  <a:cxn ang="0">
                    <a:pos x="133" y="187"/>
                  </a:cxn>
                  <a:cxn ang="0">
                    <a:pos x="191" y="205"/>
                  </a:cxn>
                  <a:cxn ang="0">
                    <a:pos x="253" y="218"/>
                  </a:cxn>
                  <a:cxn ang="0">
                    <a:pos x="310" y="225"/>
                  </a:cxn>
                  <a:cxn ang="0">
                    <a:pos x="374" y="228"/>
                  </a:cxn>
                  <a:cxn ang="0">
                    <a:pos x="428" y="230"/>
                  </a:cxn>
                  <a:cxn ang="0">
                    <a:pos x="484" y="228"/>
                  </a:cxn>
                  <a:cxn ang="0">
                    <a:pos x="533" y="223"/>
                  </a:cxn>
                  <a:cxn ang="0">
                    <a:pos x="580" y="215"/>
                  </a:cxn>
                  <a:cxn ang="0">
                    <a:pos x="628" y="208"/>
                  </a:cxn>
                  <a:cxn ang="0">
                    <a:pos x="667" y="198"/>
                  </a:cxn>
                  <a:cxn ang="0">
                    <a:pos x="707" y="184"/>
                  </a:cxn>
                  <a:cxn ang="0">
                    <a:pos x="748" y="166"/>
                  </a:cxn>
                  <a:cxn ang="0">
                    <a:pos x="777" y="148"/>
                  </a:cxn>
                  <a:cxn ang="0">
                    <a:pos x="810" y="114"/>
                  </a:cxn>
                  <a:cxn ang="0">
                    <a:pos x="825" y="82"/>
                  </a:cxn>
                  <a:cxn ang="0">
                    <a:pos x="825" y="0"/>
                  </a:cxn>
                  <a:cxn ang="0">
                    <a:pos x="818" y="19"/>
                  </a:cxn>
                  <a:cxn ang="0">
                    <a:pos x="799" y="43"/>
                  </a:cxn>
                  <a:cxn ang="0">
                    <a:pos x="773" y="67"/>
                  </a:cxn>
                  <a:cxn ang="0">
                    <a:pos x="737" y="88"/>
                  </a:cxn>
                  <a:cxn ang="0">
                    <a:pos x="692" y="105"/>
                  </a:cxn>
                  <a:cxn ang="0">
                    <a:pos x="659" y="116"/>
                  </a:cxn>
                  <a:cxn ang="0">
                    <a:pos x="614" y="127"/>
                  </a:cxn>
                  <a:cxn ang="0">
                    <a:pos x="567" y="135"/>
                  </a:cxn>
                  <a:cxn ang="0">
                    <a:pos x="504" y="143"/>
                  </a:cxn>
                  <a:cxn ang="0">
                    <a:pos x="462" y="146"/>
                  </a:cxn>
                  <a:cxn ang="0">
                    <a:pos x="412" y="145"/>
                  </a:cxn>
                  <a:cxn ang="0">
                    <a:pos x="356" y="144"/>
                  </a:cxn>
                  <a:cxn ang="0">
                    <a:pos x="302" y="141"/>
                  </a:cxn>
                  <a:cxn ang="0">
                    <a:pos x="248" y="134"/>
                  </a:cxn>
                  <a:cxn ang="0">
                    <a:pos x="191" y="121"/>
                  </a:cxn>
                  <a:cxn ang="0">
                    <a:pos x="148" y="111"/>
                  </a:cxn>
                  <a:cxn ang="0">
                    <a:pos x="109" y="96"/>
                  </a:cxn>
                  <a:cxn ang="0">
                    <a:pos x="75" y="79"/>
                  </a:cxn>
                  <a:cxn ang="0">
                    <a:pos x="46" y="63"/>
                  </a:cxn>
                  <a:cxn ang="0">
                    <a:pos x="16" y="34"/>
                  </a:cxn>
                  <a:cxn ang="0">
                    <a:pos x="0" y="0"/>
                  </a:cxn>
                </a:cxnLst>
                <a:rect l="0" t="0" r="r" b="b"/>
                <a:pathLst>
                  <a:path w="825" h="230">
                    <a:moveTo>
                      <a:pt x="0" y="0"/>
                    </a:moveTo>
                    <a:lnTo>
                      <a:pt x="0" y="81"/>
                    </a:lnTo>
                    <a:lnTo>
                      <a:pt x="16" y="117"/>
                    </a:lnTo>
                    <a:lnTo>
                      <a:pt x="40" y="142"/>
                    </a:lnTo>
                    <a:lnTo>
                      <a:pt x="80" y="168"/>
                    </a:lnTo>
                    <a:lnTo>
                      <a:pt x="133" y="187"/>
                    </a:lnTo>
                    <a:lnTo>
                      <a:pt x="191" y="205"/>
                    </a:lnTo>
                    <a:lnTo>
                      <a:pt x="253" y="218"/>
                    </a:lnTo>
                    <a:lnTo>
                      <a:pt x="310" y="225"/>
                    </a:lnTo>
                    <a:lnTo>
                      <a:pt x="374" y="228"/>
                    </a:lnTo>
                    <a:lnTo>
                      <a:pt x="428" y="230"/>
                    </a:lnTo>
                    <a:lnTo>
                      <a:pt x="484" y="228"/>
                    </a:lnTo>
                    <a:lnTo>
                      <a:pt x="533" y="223"/>
                    </a:lnTo>
                    <a:lnTo>
                      <a:pt x="580" y="215"/>
                    </a:lnTo>
                    <a:lnTo>
                      <a:pt x="628" y="208"/>
                    </a:lnTo>
                    <a:lnTo>
                      <a:pt x="667" y="198"/>
                    </a:lnTo>
                    <a:lnTo>
                      <a:pt x="707" y="184"/>
                    </a:lnTo>
                    <a:lnTo>
                      <a:pt x="748" y="166"/>
                    </a:lnTo>
                    <a:lnTo>
                      <a:pt x="777" y="148"/>
                    </a:lnTo>
                    <a:lnTo>
                      <a:pt x="810" y="114"/>
                    </a:lnTo>
                    <a:lnTo>
                      <a:pt x="825" y="82"/>
                    </a:lnTo>
                    <a:lnTo>
                      <a:pt x="825" y="0"/>
                    </a:lnTo>
                    <a:lnTo>
                      <a:pt x="818" y="19"/>
                    </a:lnTo>
                    <a:lnTo>
                      <a:pt x="799" y="43"/>
                    </a:lnTo>
                    <a:lnTo>
                      <a:pt x="773" y="67"/>
                    </a:lnTo>
                    <a:lnTo>
                      <a:pt x="737" y="88"/>
                    </a:lnTo>
                    <a:lnTo>
                      <a:pt x="692" y="105"/>
                    </a:lnTo>
                    <a:lnTo>
                      <a:pt x="659" y="116"/>
                    </a:lnTo>
                    <a:lnTo>
                      <a:pt x="614" y="127"/>
                    </a:lnTo>
                    <a:lnTo>
                      <a:pt x="567" y="135"/>
                    </a:lnTo>
                    <a:lnTo>
                      <a:pt x="504" y="143"/>
                    </a:lnTo>
                    <a:lnTo>
                      <a:pt x="462" y="146"/>
                    </a:lnTo>
                    <a:lnTo>
                      <a:pt x="412" y="145"/>
                    </a:lnTo>
                    <a:lnTo>
                      <a:pt x="356" y="144"/>
                    </a:lnTo>
                    <a:lnTo>
                      <a:pt x="302" y="141"/>
                    </a:lnTo>
                    <a:lnTo>
                      <a:pt x="248" y="134"/>
                    </a:lnTo>
                    <a:lnTo>
                      <a:pt x="191" y="121"/>
                    </a:lnTo>
                    <a:lnTo>
                      <a:pt x="148" y="111"/>
                    </a:lnTo>
                    <a:lnTo>
                      <a:pt x="109" y="96"/>
                    </a:lnTo>
                    <a:lnTo>
                      <a:pt x="75" y="79"/>
                    </a:lnTo>
                    <a:lnTo>
                      <a:pt x="46" y="63"/>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nvGrpSpPr>
            <p:cNvPr id="22" name="Group 3145"/>
            <p:cNvGrpSpPr>
              <a:grpSpLocks/>
            </p:cNvGrpSpPr>
            <p:nvPr/>
          </p:nvGrpSpPr>
          <p:grpSpPr bwMode="auto">
            <a:xfrm>
              <a:off x="963" y="1789"/>
              <a:ext cx="277" cy="131"/>
              <a:chOff x="963" y="1789"/>
              <a:chExt cx="277" cy="131"/>
            </a:xfrm>
          </p:grpSpPr>
          <p:sp>
            <p:nvSpPr>
              <p:cNvPr id="416842" name="Oval 3146"/>
              <p:cNvSpPr>
                <a:spLocks noChangeArrowheads="1"/>
              </p:cNvSpPr>
              <p:nvPr/>
            </p:nvSpPr>
            <p:spPr bwMode="auto">
              <a:xfrm>
                <a:off x="963" y="1789"/>
                <a:ext cx="277" cy="107"/>
              </a:xfrm>
              <a:prstGeom prst="ellipse">
                <a:avLst/>
              </a:prstGeom>
              <a:solidFill>
                <a:srgbClr val="A00000"/>
              </a:solidFill>
              <a:ln w="4826">
                <a:solidFill>
                  <a:srgbClr val="FFFF00"/>
                </a:solidFill>
                <a:round/>
                <a:headEnd/>
                <a:tailEnd/>
              </a:ln>
            </p:spPr>
            <p:txBody>
              <a:bodyPr/>
              <a:lstStyle/>
              <a:p>
                <a:endParaRPr lang="ru-RU"/>
              </a:p>
            </p:txBody>
          </p:sp>
          <p:sp>
            <p:nvSpPr>
              <p:cNvPr id="416843" name="Freeform 3147"/>
              <p:cNvSpPr>
                <a:spLocks/>
              </p:cNvSpPr>
              <p:nvPr/>
            </p:nvSpPr>
            <p:spPr bwMode="auto">
              <a:xfrm>
                <a:off x="963" y="1844"/>
                <a:ext cx="275" cy="76"/>
              </a:xfrm>
              <a:custGeom>
                <a:avLst/>
                <a:gdLst/>
                <a:ahLst/>
                <a:cxnLst>
                  <a:cxn ang="0">
                    <a:pos x="0" y="0"/>
                  </a:cxn>
                  <a:cxn ang="0">
                    <a:pos x="0" y="81"/>
                  </a:cxn>
                  <a:cxn ang="0">
                    <a:pos x="16" y="117"/>
                  </a:cxn>
                  <a:cxn ang="0">
                    <a:pos x="40" y="142"/>
                  </a:cxn>
                  <a:cxn ang="0">
                    <a:pos x="81" y="168"/>
                  </a:cxn>
                  <a:cxn ang="0">
                    <a:pos x="133" y="188"/>
                  </a:cxn>
                  <a:cxn ang="0">
                    <a:pos x="192" y="205"/>
                  </a:cxn>
                  <a:cxn ang="0">
                    <a:pos x="253" y="218"/>
                  </a:cxn>
                  <a:cxn ang="0">
                    <a:pos x="311" y="225"/>
                  </a:cxn>
                  <a:cxn ang="0">
                    <a:pos x="374" y="229"/>
                  </a:cxn>
                  <a:cxn ang="0">
                    <a:pos x="429" y="230"/>
                  </a:cxn>
                  <a:cxn ang="0">
                    <a:pos x="484" y="229"/>
                  </a:cxn>
                  <a:cxn ang="0">
                    <a:pos x="533" y="223"/>
                  </a:cxn>
                  <a:cxn ang="0">
                    <a:pos x="581" y="216"/>
                  </a:cxn>
                  <a:cxn ang="0">
                    <a:pos x="628" y="209"/>
                  </a:cxn>
                  <a:cxn ang="0">
                    <a:pos x="668" y="198"/>
                  </a:cxn>
                  <a:cxn ang="0">
                    <a:pos x="708" y="184"/>
                  </a:cxn>
                  <a:cxn ang="0">
                    <a:pos x="748" y="167"/>
                  </a:cxn>
                  <a:cxn ang="0">
                    <a:pos x="777" y="148"/>
                  </a:cxn>
                  <a:cxn ang="0">
                    <a:pos x="811" y="114"/>
                  </a:cxn>
                  <a:cxn ang="0">
                    <a:pos x="826" y="82"/>
                  </a:cxn>
                  <a:cxn ang="0">
                    <a:pos x="826" y="0"/>
                  </a:cxn>
                  <a:cxn ang="0">
                    <a:pos x="819" y="19"/>
                  </a:cxn>
                  <a:cxn ang="0">
                    <a:pos x="800" y="44"/>
                  </a:cxn>
                  <a:cxn ang="0">
                    <a:pos x="773" y="67"/>
                  </a:cxn>
                  <a:cxn ang="0">
                    <a:pos x="737" y="88"/>
                  </a:cxn>
                  <a:cxn ang="0">
                    <a:pos x="693" y="106"/>
                  </a:cxn>
                  <a:cxn ang="0">
                    <a:pos x="660" y="116"/>
                  </a:cxn>
                  <a:cxn ang="0">
                    <a:pos x="614" y="127"/>
                  </a:cxn>
                  <a:cxn ang="0">
                    <a:pos x="568" y="135"/>
                  </a:cxn>
                  <a:cxn ang="0">
                    <a:pos x="504" y="143"/>
                  </a:cxn>
                  <a:cxn ang="0">
                    <a:pos x="463" y="147"/>
                  </a:cxn>
                  <a:cxn ang="0">
                    <a:pos x="412" y="145"/>
                  </a:cxn>
                  <a:cxn ang="0">
                    <a:pos x="357" y="144"/>
                  </a:cxn>
                  <a:cxn ang="0">
                    <a:pos x="303" y="141"/>
                  </a:cxn>
                  <a:cxn ang="0">
                    <a:pos x="248" y="134"/>
                  </a:cxn>
                  <a:cxn ang="0">
                    <a:pos x="192" y="121"/>
                  </a:cxn>
                  <a:cxn ang="0">
                    <a:pos x="148" y="112"/>
                  </a:cxn>
                  <a:cxn ang="0">
                    <a:pos x="110" y="96"/>
                  </a:cxn>
                  <a:cxn ang="0">
                    <a:pos x="76" y="79"/>
                  </a:cxn>
                  <a:cxn ang="0">
                    <a:pos x="46" y="64"/>
                  </a:cxn>
                  <a:cxn ang="0">
                    <a:pos x="16" y="34"/>
                  </a:cxn>
                  <a:cxn ang="0">
                    <a:pos x="0" y="0"/>
                  </a:cxn>
                </a:cxnLst>
                <a:rect l="0" t="0" r="r" b="b"/>
                <a:pathLst>
                  <a:path w="826" h="230">
                    <a:moveTo>
                      <a:pt x="0" y="0"/>
                    </a:moveTo>
                    <a:lnTo>
                      <a:pt x="0" y="81"/>
                    </a:lnTo>
                    <a:lnTo>
                      <a:pt x="16" y="117"/>
                    </a:lnTo>
                    <a:lnTo>
                      <a:pt x="40" y="142"/>
                    </a:lnTo>
                    <a:lnTo>
                      <a:pt x="81" y="168"/>
                    </a:lnTo>
                    <a:lnTo>
                      <a:pt x="133" y="188"/>
                    </a:lnTo>
                    <a:lnTo>
                      <a:pt x="192" y="205"/>
                    </a:lnTo>
                    <a:lnTo>
                      <a:pt x="253" y="218"/>
                    </a:lnTo>
                    <a:lnTo>
                      <a:pt x="311" y="225"/>
                    </a:lnTo>
                    <a:lnTo>
                      <a:pt x="374" y="229"/>
                    </a:lnTo>
                    <a:lnTo>
                      <a:pt x="429" y="230"/>
                    </a:lnTo>
                    <a:lnTo>
                      <a:pt x="484" y="229"/>
                    </a:lnTo>
                    <a:lnTo>
                      <a:pt x="533" y="223"/>
                    </a:lnTo>
                    <a:lnTo>
                      <a:pt x="581" y="216"/>
                    </a:lnTo>
                    <a:lnTo>
                      <a:pt x="628" y="209"/>
                    </a:lnTo>
                    <a:lnTo>
                      <a:pt x="668" y="198"/>
                    </a:lnTo>
                    <a:lnTo>
                      <a:pt x="708" y="184"/>
                    </a:lnTo>
                    <a:lnTo>
                      <a:pt x="748" y="167"/>
                    </a:lnTo>
                    <a:lnTo>
                      <a:pt x="777" y="148"/>
                    </a:lnTo>
                    <a:lnTo>
                      <a:pt x="811" y="114"/>
                    </a:lnTo>
                    <a:lnTo>
                      <a:pt x="826" y="82"/>
                    </a:lnTo>
                    <a:lnTo>
                      <a:pt x="826" y="0"/>
                    </a:lnTo>
                    <a:lnTo>
                      <a:pt x="819" y="19"/>
                    </a:lnTo>
                    <a:lnTo>
                      <a:pt x="800" y="44"/>
                    </a:lnTo>
                    <a:lnTo>
                      <a:pt x="773" y="67"/>
                    </a:lnTo>
                    <a:lnTo>
                      <a:pt x="737" y="88"/>
                    </a:lnTo>
                    <a:lnTo>
                      <a:pt x="693" y="106"/>
                    </a:lnTo>
                    <a:lnTo>
                      <a:pt x="660" y="116"/>
                    </a:lnTo>
                    <a:lnTo>
                      <a:pt x="614" y="127"/>
                    </a:lnTo>
                    <a:lnTo>
                      <a:pt x="568" y="135"/>
                    </a:lnTo>
                    <a:lnTo>
                      <a:pt x="504" y="143"/>
                    </a:lnTo>
                    <a:lnTo>
                      <a:pt x="463" y="147"/>
                    </a:lnTo>
                    <a:lnTo>
                      <a:pt x="412" y="145"/>
                    </a:lnTo>
                    <a:lnTo>
                      <a:pt x="357" y="144"/>
                    </a:lnTo>
                    <a:lnTo>
                      <a:pt x="303" y="141"/>
                    </a:lnTo>
                    <a:lnTo>
                      <a:pt x="248" y="134"/>
                    </a:lnTo>
                    <a:lnTo>
                      <a:pt x="192" y="121"/>
                    </a:lnTo>
                    <a:lnTo>
                      <a:pt x="148" y="112"/>
                    </a:lnTo>
                    <a:lnTo>
                      <a:pt x="110" y="96"/>
                    </a:lnTo>
                    <a:lnTo>
                      <a:pt x="76" y="79"/>
                    </a:lnTo>
                    <a:lnTo>
                      <a:pt x="46" y="64"/>
                    </a:lnTo>
                    <a:lnTo>
                      <a:pt x="16" y="34"/>
                    </a:lnTo>
                    <a:lnTo>
                      <a:pt x="0" y="0"/>
                    </a:lnTo>
                    <a:close/>
                  </a:path>
                </a:pathLst>
              </a:custGeom>
              <a:solidFill>
                <a:srgbClr val="E00000"/>
              </a:solidFill>
              <a:ln w="4826">
                <a:solidFill>
                  <a:srgbClr val="FFFF00"/>
                </a:solidFill>
                <a:prstDash val="solid"/>
                <a:round/>
                <a:headEnd/>
                <a:tailEnd/>
              </a:ln>
            </p:spPr>
            <p:txBody>
              <a:bodyPr/>
              <a:lstStyle/>
              <a:p>
                <a:endParaRPr lang="ru-RU"/>
              </a:p>
            </p:txBody>
          </p:sp>
        </p:grpSp>
      </p:grpSp>
      <p:grpSp>
        <p:nvGrpSpPr>
          <p:cNvPr id="23" name="Group 3148"/>
          <p:cNvGrpSpPr>
            <a:grpSpLocks/>
          </p:cNvGrpSpPr>
          <p:nvPr/>
        </p:nvGrpSpPr>
        <p:grpSpPr bwMode="auto">
          <a:xfrm>
            <a:off x="1524000" y="3733800"/>
            <a:ext cx="492125" cy="609600"/>
            <a:chOff x="1237" y="2133"/>
            <a:chExt cx="310" cy="500"/>
          </a:xfrm>
        </p:grpSpPr>
        <p:grpSp>
          <p:nvGrpSpPr>
            <p:cNvPr id="24" name="Group 3149"/>
            <p:cNvGrpSpPr>
              <a:grpSpLocks/>
            </p:cNvGrpSpPr>
            <p:nvPr/>
          </p:nvGrpSpPr>
          <p:grpSpPr bwMode="auto">
            <a:xfrm>
              <a:off x="1261" y="2501"/>
              <a:ext cx="278" cy="132"/>
              <a:chOff x="1261" y="2501"/>
              <a:chExt cx="278" cy="132"/>
            </a:xfrm>
          </p:grpSpPr>
          <p:sp>
            <p:nvSpPr>
              <p:cNvPr id="416846" name="Oval 3150"/>
              <p:cNvSpPr>
                <a:spLocks noChangeArrowheads="1"/>
              </p:cNvSpPr>
              <p:nvPr/>
            </p:nvSpPr>
            <p:spPr bwMode="auto">
              <a:xfrm>
                <a:off x="1262" y="2501"/>
                <a:ext cx="277" cy="108"/>
              </a:xfrm>
              <a:prstGeom prst="ellipse">
                <a:avLst/>
              </a:prstGeom>
              <a:solidFill>
                <a:srgbClr val="AD6900"/>
              </a:solidFill>
              <a:ln w="4826">
                <a:solidFill>
                  <a:srgbClr val="FFFF00"/>
                </a:solidFill>
                <a:round/>
                <a:headEnd/>
                <a:tailEnd/>
              </a:ln>
            </p:spPr>
            <p:txBody>
              <a:bodyPr/>
              <a:lstStyle/>
              <a:p>
                <a:endParaRPr lang="ru-RU"/>
              </a:p>
            </p:txBody>
          </p:sp>
          <p:sp>
            <p:nvSpPr>
              <p:cNvPr id="416847" name="Freeform 3151"/>
              <p:cNvSpPr>
                <a:spLocks/>
              </p:cNvSpPr>
              <p:nvPr/>
            </p:nvSpPr>
            <p:spPr bwMode="auto">
              <a:xfrm>
                <a:off x="1261" y="2557"/>
                <a:ext cx="275" cy="76"/>
              </a:xfrm>
              <a:custGeom>
                <a:avLst/>
                <a:gdLst/>
                <a:ahLst/>
                <a:cxnLst>
                  <a:cxn ang="0">
                    <a:pos x="0" y="0"/>
                  </a:cxn>
                  <a:cxn ang="0">
                    <a:pos x="0" y="80"/>
                  </a:cxn>
                  <a:cxn ang="0">
                    <a:pos x="17" y="117"/>
                  </a:cxn>
                  <a:cxn ang="0">
                    <a:pos x="41" y="141"/>
                  </a:cxn>
                  <a:cxn ang="0">
                    <a:pos x="81" y="167"/>
                  </a:cxn>
                  <a:cxn ang="0">
                    <a:pos x="134" y="187"/>
                  </a:cxn>
                  <a:cxn ang="0">
                    <a:pos x="192" y="204"/>
                  </a:cxn>
                  <a:cxn ang="0">
                    <a:pos x="254" y="217"/>
                  </a:cxn>
                  <a:cxn ang="0">
                    <a:pos x="311" y="224"/>
                  </a:cxn>
                  <a:cxn ang="0">
                    <a:pos x="375" y="228"/>
                  </a:cxn>
                  <a:cxn ang="0">
                    <a:pos x="429" y="229"/>
                  </a:cxn>
                  <a:cxn ang="0">
                    <a:pos x="484" y="228"/>
                  </a:cxn>
                  <a:cxn ang="0">
                    <a:pos x="534" y="222"/>
                  </a:cxn>
                  <a:cxn ang="0">
                    <a:pos x="581" y="215"/>
                  </a:cxn>
                  <a:cxn ang="0">
                    <a:pos x="629" y="208"/>
                  </a:cxn>
                  <a:cxn ang="0">
                    <a:pos x="668" y="197"/>
                  </a:cxn>
                  <a:cxn ang="0">
                    <a:pos x="708" y="183"/>
                  </a:cxn>
                  <a:cxn ang="0">
                    <a:pos x="749" y="166"/>
                  </a:cxn>
                  <a:cxn ang="0">
                    <a:pos x="778" y="147"/>
                  </a:cxn>
                  <a:cxn ang="0">
                    <a:pos x="811" y="113"/>
                  </a:cxn>
                  <a:cxn ang="0">
                    <a:pos x="826" y="81"/>
                  </a:cxn>
                  <a:cxn ang="0">
                    <a:pos x="826" y="0"/>
                  </a:cxn>
                  <a:cxn ang="0">
                    <a:pos x="819" y="18"/>
                  </a:cxn>
                  <a:cxn ang="0">
                    <a:pos x="800" y="43"/>
                  </a:cxn>
                  <a:cxn ang="0">
                    <a:pos x="774" y="66"/>
                  </a:cxn>
                  <a:cxn ang="0">
                    <a:pos x="738" y="87"/>
                  </a:cxn>
                  <a:cxn ang="0">
                    <a:pos x="693" y="105"/>
                  </a:cxn>
                  <a:cxn ang="0">
                    <a:pos x="660" y="115"/>
                  </a:cxn>
                  <a:cxn ang="0">
                    <a:pos x="615" y="126"/>
                  </a:cxn>
                  <a:cxn ang="0">
                    <a:pos x="568" y="134"/>
                  </a:cxn>
                  <a:cxn ang="0">
                    <a:pos x="505" y="142"/>
                  </a:cxn>
                  <a:cxn ang="0">
                    <a:pos x="463" y="146"/>
                  </a:cxn>
                  <a:cxn ang="0">
                    <a:pos x="413" y="145"/>
                  </a:cxn>
                  <a:cxn ang="0">
                    <a:pos x="357" y="144"/>
                  </a:cxn>
                  <a:cxn ang="0">
                    <a:pos x="303" y="140"/>
                  </a:cxn>
                  <a:cxn ang="0">
                    <a:pos x="248" y="133"/>
                  </a:cxn>
                  <a:cxn ang="0">
                    <a:pos x="192" y="120"/>
                  </a:cxn>
                  <a:cxn ang="0">
                    <a:pos x="149" y="111"/>
                  </a:cxn>
                  <a:cxn ang="0">
                    <a:pos x="110" y="96"/>
                  </a:cxn>
                  <a:cxn ang="0">
                    <a:pos x="76" y="78"/>
                  </a:cxn>
                  <a:cxn ang="0">
                    <a:pos x="47" y="63"/>
                  </a:cxn>
                  <a:cxn ang="0">
                    <a:pos x="17" y="33"/>
                  </a:cxn>
                  <a:cxn ang="0">
                    <a:pos x="0" y="0"/>
                  </a:cxn>
                </a:cxnLst>
                <a:rect l="0" t="0" r="r" b="b"/>
                <a:pathLst>
                  <a:path w="826" h="229">
                    <a:moveTo>
                      <a:pt x="0" y="0"/>
                    </a:moveTo>
                    <a:lnTo>
                      <a:pt x="0" y="80"/>
                    </a:lnTo>
                    <a:lnTo>
                      <a:pt x="17" y="117"/>
                    </a:lnTo>
                    <a:lnTo>
                      <a:pt x="41" y="141"/>
                    </a:lnTo>
                    <a:lnTo>
                      <a:pt x="81" y="167"/>
                    </a:lnTo>
                    <a:lnTo>
                      <a:pt x="134" y="187"/>
                    </a:lnTo>
                    <a:lnTo>
                      <a:pt x="192" y="204"/>
                    </a:lnTo>
                    <a:lnTo>
                      <a:pt x="254" y="217"/>
                    </a:lnTo>
                    <a:lnTo>
                      <a:pt x="311" y="224"/>
                    </a:lnTo>
                    <a:lnTo>
                      <a:pt x="375" y="228"/>
                    </a:lnTo>
                    <a:lnTo>
                      <a:pt x="429" y="229"/>
                    </a:lnTo>
                    <a:lnTo>
                      <a:pt x="484" y="228"/>
                    </a:lnTo>
                    <a:lnTo>
                      <a:pt x="534" y="222"/>
                    </a:lnTo>
                    <a:lnTo>
                      <a:pt x="581" y="215"/>
                    </a:lnTo>
                    <a:lnTo>
                      <a:pt x="629" y="208"/>
                    </a:lnTo>
                    <a:lnTo>
                      <a:pt x="668" y="197"/>
                    </a:lnTo>
                    <a:lnTo>
                      <a:pt x="708" y="183"/>
                    </a:lnTo>
                    <a:lnTo>
                      <a:pt x="749" y="166"/>
                    </a:lnTo>
                    <a:lnTo>
                      <a:pt x="778" y="147"/>
                    </a:lnTo>
                    <a:lnTo>
                      <a:pt x="811" y="113"/>
                    </a:lnTo>
                    <a:lnTo>
                      <a:pt x="826" y="81"/>
                    </a:lnTo>
                    <a:lnTo>
                      <a:pt x="826" y="0"/>
                    </a:lnTo>
                    <a:lnTo>
                      <a:pt x="819" y="18"/>
                    </a:lnTo>
                    <a:lnTo>
                      <a:pt x="800" y="43"/>
                    </a:lnTo>
                    <a:lnTo>
                      <a:pt x="774" y="66"/>
                    </a:lnTo>
                    <a:lnTo>
                      <a:pt x="738" y="87"/>
                    </a:lnTo>
                    <a:lnTo>
                      <a:pt x="693" y="105"/>
                    </a:lnTo>
                    <a:lnTo>
                      <a:pt x="660" y="115"/>
                    </a:lnTo>
                    <a:lnTo>
                      <a:pt x="615" y="126"/>
                    </a:lnTo>
                    <a:lnTo>
                      <a:pt x="568" y="134"/>
                    </a:lnTo>
                    <a:lnTo>
                      <a:pt x="505" y="142"/>
                    </a:lnTo>
                    <a:lnTo>
                      <a:pt x="463" y="146"/>
                    </a:lnTo>
                    <a:lnTo>
                      <a:pt x="413" y="145"/>
                    </a:lnTo>
                    <a:lnTo>
                      <a:pt x="357" y="144"/>
                    </a:lnTo>
                    <a:lnTo>
                      <a:pt x="303" y="140"/>
                    </a:lnTo>
                    <a:lnTo>
                      <a:pt x="248" y="133"/>
                    </a:lnTo>
                    <a:lnTo>
                      <a:pt x="192" y="120"/>
                    </a:lnTo>
                    <a:lnTo>
                      <a:pt x="149" y="111"/>
                    </a:lnTo>
                    <a:lnTo>
                      <a:pt x="110" y="96"/>
                    </a:lnTo>
                    <a:lnTo>
                      <a:pt x="76" y="78"/>
                    </a:lnTo>
                    <a:lnTo>
                      <a:pt x="47" y="63"/>
                    </a:lnTo>
                    <a:lnTo>
                      <a:pt x="17" y="33"/>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nvGrpSpPr>
            <p:cNvPr id="25" name="Group 3152"/>
            <p:cNvGrpSpPr>
              <a:grpSpLocks/>
            </p:cNvGrpSpPr>
            <p:nvPr/>
          </p:nvGrpSpPr>
          <p:grpSpPr bwMode="auto">
            <a:xfrm>
              <a:off x="1264" y="2473"/>
              <a:ext cx="277" cy="132"/>
              <a:chOff x="1264" y="2473"/>
              <a:chExt cx="277" cy="132"/>
            </a:xfrm>
          </p:grpSpPr>
          <p:sp>
            <p:nvSpPr>
              <p:cNvPr id="416849" name="Oval 3153"/>
              <p:cNvSpPr>
                <a:spLocks noChangeArrowheads="1"/>
              </p:cNvSpPr>
              <p:nvPr/>
            </p:nvSpPr>
            <p:spPr bwMode="auto">
              <a:xfrm>
                <a:off x="1265" y="2473"/>
                <a:ext cx="276" cy="107"/>
              </a:xfrm>
              <a:prstGeom prst="ellipse">
                <a:avLst/>
              </a:prstGeom>
              <a:solidFill>
                <a:srgbClr val="AD6900"/>
              </a:solidFill>
              <a:ln w="4826">
                <a:solidFill>
                  <a:srgbClr val="FFFF00"/>
                </a:solidFill>
                <a:round/>
                <a:headEnd/>
                <a:tailEnd/>
              </a:ln>
            </p:spPr>
            <p:txBody>
              <a:bodyPr/>
              <a:lstStyle/>
              <a:p>
                <a:endParaRPr lang="ru-RU"/>
              </a:p>
            </p:txBody>
          </p:sp>
          <p:sp>
            <p:nvSpPr>
              <p:cNvPr id="416850" name="Freeform 3154"/>
              <p:cNvSpPr>
                <a:spLocks/>
              </p:cNvSpPr>
              <p:nvPr/>
            </p:nvSpPr>
            <p:spPr bwMode="auto">
              <a:xfrm>
                <a:off x="1264" y="2528"/>
                <a:ext cx="275" cy="77"/>
              </a:xfrm>
              <a:custGeom>
                <a:avLst/>
                <a:gdLst/>
                <a:ahLst/>
                <a:cxnLst>
                  <a:cxn ang="0">
                    <a:pos x="0" y="0"/>
                  </a:cxn>
                  <a:cxn ang="0">
                    <a:pos x="0" y="81"/>
                  </a:cxn>
                  <a:cxn ang="0">
                    <a:pos x="16" y="117"/>
                  </a:cxn>
                  <a:cxn ang="0">
                    <a:pos x="40" y="142"/>
                  </a:cxn>
                  <a:cxn ang="0">
                    <a:pos x="80" y="168"/>
                  </a:cxn>
                  <a:cxn ang="0">
                    <a:pos x="133" y="188"/>
                  </a:cxn>
                  <a:cxn ang="0">
                    <a:pos x="191" y="205"/>
                  </a:cxn>
                  <a:cxn ang="0">
                    <a:pos x="253" y="218"/>
                  </a:cxn>
                  <a:cxn ang="0">
                    <a:pos x="310" y="225"/>
                  </a:cxn>
                  <a:cxn ang="0">
                    <a:pos x="374" y="229"/>
                  </a:cxn>
                  <a:cxn ang="0">
                    <a:pos x="428" y="230"/>
                  </a:cxn>
                  <a:cxn ang="0">
                    <a:pos x="484" y="229"/>
                  </a:cxn>
                  <a:cxn ang="0">
                    <a:pos x="533" y="223"/>
                  </a:cxn>
                  <a:cxn ang="0">
                    <a:pos x="580" y="216"/>
                  </a:cxn>
                  <a:cxn ang="0">
                    <a:pos x="628" y="209"/>
                  </a:cxn>
                  <a:cxn ang="0">
                    <a:pos x="667" y="198"/>
                  </a:cxn>
                  <a:cxn ang="0">
                    <a:pos x="707" y="184"/>
                  </a:cxn>
                  <a:cxn ang="0">
                    <a:pos x="748" y="166"/>
                  </a:cxn>
                  <a:cxn ang="0">
                    <a:pos x="777" y="148"/>
                  </a:cxn>
                  <a:cxn ang="0">
                    <a:pos x="810" y="114"/>
                  </a:cxn>
                  <a:cxn ang="0">
                    <a:pos x="825" y="82"/>
                  </a:cxn>
                  <a:cxn ang="0">
                    <a:pos x="825" y="0"/>
                  </a:cxn>
                  <a:cxn ang="0">
                    <a:pos x="818" y="19"/>
                  </a:cxn>
                  <a:cxn ang="0">
                    <a:pos x="799" y="44"/>
                  </a:cxn>
                  <a:cxn ang="0">
                    <a:pos x="773" y="67"/>
                  </a:cxn>
                  <a:cxn ang="0">
                    <a:pos x="737" y="88"/>
                  </a:cxn>
                  <a:cxn ang="0">
                    <a:pos x="692" y="106"/>
                  </a:cxn>
                  <a:cxn ang="0">
                    <a:pos x="659" y="116"/>
                  </a:cxn>
                  <a:cxn ang="0">
                    <a:pos x="614" y="127"/>
                  </a:cxn>
                  <a:cxn ang="0">
                    <a:pos x="567" y="135"/>
                  </a:cxn>
                  <a:cxn ang="0">
                    <a:pos x="504" y="143"/>
                  </a:cxn>
                  <a:cxn ang="0">
                    <a:pos x="462" y="147"/>
                  </a:cxn>
                  <a:cxn ang="0">
                    <a:pos x="412" y="145"/>
                  </a:cxn>
                  <a:cxn ang="0">
                    <a:pos x="356" y="144"/>
                  </a:cxn>
                  <a:cxn ang="0">
                    <a:pos x="302" y="141"/>
                  </a:cxn>
                  <a:cxn ang="0">
                    <a:pos x="248" y="134"/>
                  </a:cxn>
                  <a:cxn ang="0">
                    <a:pos x="191" y="121"/>
                  </a:cxn>
                  <a:cxn ang="0">
                    <a:pos x="148" y="111"/>
                  </a:cxn>
                  <a:cxn ang="0">
                    <a:pos x="109" y="96"/>
                  </a:cxn>
                  <a:cxn ang="0">
                    <a:pos x="75" y="79"/>
                  </a:cxn>
                  <a:cxn ang="0">
                    <a:pos x="46" y="63"/>
                  </a:cxn>
                  <a:cxn ang="0">
                    <a:pos x="16" y="34"/>
                  </a:cxn>
                  <a:cxn ang="0">
                    <a:pos x="0" y="0"/>
                  </a:cxn>
                </a:cxnLst>
                <a:rect l="0" t="0" r="r" b="b"/>
                <a:pathLst>
                  <a:path w="825" h="230">
                    <a:moveTo>
                      <a:pt x="0" y="0"/>
                    </a:moveTo>
                    <a:lnTo>
                      <a:pt x="0" y="81"/>
                    </a:lnTo>
                    <a:lnTo>
                      <a:pt x="16" y="117"/>
                    </a:lnTo>
                    <a:lnTo>
                      <a:pt x="40" y="142"/>
                    </a:lnTo>
                    <a:lnTo>
                      <a:pt x="80" y="168"/>
                    </a:lnTo>
                    <a:lnTo>
                      <a:pt x="133" y="188"/>
                    </a:lnTo>
                    <a:lnTo>
                      <a:pt x="191" y="205"/>
                    </a:lnTo>
                    <a:lnTo>
                      <a:pt x="253" y="218"/>
                    </a:lnTo>
                    <a:lnTo>
                      <a:pt x="310" y="225"/>
                    </a:lnTo>
                    <a:lnTo>
                      <a:pt x="374" y="229"/>
                    </a:lnTo>
                    <a:lnTo>
                      <a:pt x="428" y="230"/>
                    </a:lnTo>
                    <a:lnTo>
                      <a:pt x="484" y="229"/>
                    </a:lnTo>
                    <a:lnTo>
                      <a:pt x="533" y="223"/>
                    </a:lnTo>
                    <a:lnTo>
                      <a:pt x="580" y="216"/>
                    </a:lnTo>
                    <a:lnTo>
                      <a:pt x="628" y="209"/>
                    </a:lnTo>
                    <a:lnTo>
                      <a:pt x="667" y="198"/>
                    </a:lnTo>
                    <a:lnTo>
                      <a:pt x="707" y="184"/>
                    </a:lnTo>
                    <a:lnTo>
                      <a:pt x="748" y="166"/>
                    </a:lnTo>
                    <a:lnTo>
                      <a:pt x="777" y="148"/>
                    </a:lnTo>
                    <a:lnTo>
                      <a:pt x="810" y="114"/>
                    </a:lnTo>
                    <a:lnTo>
                      <a:pt x="825" y="82"/>
                    </a:lnTo>
                    <a:lnTo>
                      <a:pt x="825" y="0"/>
                    </a:lnTo>
                    <a:lnTo>
                      <a:pt x="818" y="19"/>
                    </a:lnTo>
                    <a:lnTo>
                      <a:pt x="799" y="44"/>
                    </a:lnTo>
                    <a:lnTo>
                      <a:pt x="773" y="67"/>
                    </a:lnTo>
                    <a:lnTo>
                      <a:pt x="737" y="88"/>
                    </a:lnTo>
                    <a:lnTo>
                      <a:pt x="692" y="106"/>
                    </a:lnTo>
                    <a:lnTo>
                      <a:pt x="659" y="116"/>
                    </a:lnTo>
                    <a:lnTo>
                      <a:pt x="614" y="127"/>
                    </a:lnTo>
                    <a:lnTo>
                      <a:pt x="567" y="135"/>
                    </a:lnTo>
                    <a:lnTo>
                      <a:pt x="504" y="143"/>
                    </a:lnTo>
                    <a:lnTo>
                      <a:pt x="462" y="147"/>
                    </a:lnTo>
                    <a:lnTo>
                      <a:pt x="412" y="145"/>
                    </a:lnTo>
                    <a:lnTo>
                      <a:pt x="356" y="144"/>
                    </a:lnTo>
                    <a:lnTo>
                      <a:pt x="302" y="141"/>
                    </a:lnTo>
                    <a:lnTo>
                      <a:pt x="248" y="134"/>
                    </a:lnTo>
                    <a:lnTo>
                      <a:pt x="191" y="121"/>
                    </a:lnTo>
                    <a:lnTo>
                      <a:pt x="148" y="111"/>
                    </a:lnTo>
                    <a:lnTo>
                      <a:pt x="109" y="96"/>
                    </a:lnTo>
                    <a:lnTo>
                      <a:pt x="75" y="79"/>
                    </a:lnTo>
                    <a:lnTo>
                      <a:pt x="46" y="63"/>
                    </a:lnTo>
                    <a:lnTo>
                      <a:pt x="16" y="34"/>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nvGrpSpPr>
            <p:cNvPr id="26" name="Group 3155"/>
            <p:cNvGrpSpPr>
              <a:grpSpLocks/>
            </p:cNvGrpSpPr>
            <p:nvPr/>
          </p:nvGrpSpPr>
          <p:grpSpPr bwMode="auto">
            <a:xfrm>
              <a:off x="1250" y="2438"/>
              <a:ext cx="278" cy="132"/>
              <a:chOff x="1250" y="2438"/>
              <a:chExt cx="278" cy="132"/>
            </a:xfrm>
          </p:grpSpPr>
          <p:sp>
            <p:nvSpPr>
              <p:cNvPr id="416852" name="Oval 3156"/>
              <p:cNvSpPr>
                <a:spLocks noChangeArrowheads="1"/>
              </p:cNvSpPr>
              <p:nvPr/>
            </p:nvSpPr>
            <p:spPr bwMode="auto">
              <a:xfrm>
                <a:off x="1251" y="2438"/>
                <a:ext cx="277" cy="107"/>
              </a:xfrm>
              <a:prstGeom prst="ellipse">
                <a:avLst/>
              </a:prstGeom>
              <a:solidFill>
                <a:srgbClr val="AD6900"/>
              </a:solidFill>
              <a:ln w="4826">
                <a:solidFill>
                  <a:srgbClr val="FFFF00"/>
                </a:solidFill>
                <a:round/>
                <a:headEnd/>
                <a:tailEnd/>
              </a:ln>
            </p:spPr>
            <p:txBody>
              <a:bodyPr/>
              <a:lstStyle/>
              <a:p>
                <a:endParaRPr lang="ru-RU"/>
              </a:p>
            </p:txBody>
          </p:sp>
          <p:sp>
            <p:nvSpPr>
              <p:cNvPr id="416853" name="Freeform 3157"/>
              <p:cNvSpPr>
                <a:spLocks/>
              </p:cNvSpPr>
              <p:nvPr/>
            </p:nvSpPr>
            <p:spPr bwMode="auto">
              <a:xfrm>
                <a:off x="1250" y="2493"/>
                <a:ext cx="276" cy="77"/>
              </a:xfrm>
              <a:custGeom>
                <a:avLst/>
                <a:gdLst/>
                <a:ahLst/>
                <a:cxnLst>
                  <a:cxn ang="0">
                    <a:pos x="0" y="0"/>
                  </a:cxn>
                  <a:cxn ang="0">
                    <a:pos x="0" y="81"/>
                  </a:cxn>
                  <a:cxn ang="0">
                    <a:pos x="16" y="117"/>
                  </a:cxn>
                  <a:cxn ang="0">
                    <a:pos x="41" y="142"/>
                  </a:cxn>
                  <a:cxn ang="0">
                    <a:pos x="81" y="167"/>
                  </a:cxn>
                  <a:cxn ang="0">
                    <a:pos x="133" y="187"/>
                  </a:cxn>
                  <a:cxn ang="0">
                    <a:pos x="192" y="205"/>
                  </a:cxn>
                  <a:cxn ang="0">
                    <a:pos x="253" y="218"/>
                  </a:cxn>
                  <a:cxn ang="0">
                    <a:pos x="311" y="225"/>
                  </a:cxn>
                  <a:cxn ang="0">
                    <a:pos x="374" y="228"/>
                  </a:cxn>
                  <a:cxn ang="0">
                    <a:pos x="429" y="229"/>
                  </a:cxn>
                  <a:cxn ang="0">
                    <a:pos x="484" y="228"/>
                  </a:cxn>
                  <a:cxn ang="0">
                    <a:pos x="534" y="222"/>
                  </a:cxn>
                  <a:cxn ang="0">
                    <a:pos x="581" y="215"/>
                  </a:cxn>
                  <a:cxn ang="0">
                    <a:pos x="628" y="208"/>
                  </a:cxn>
                  <a:cxn ang="0">
                    <a:pos x="668" y="198"/>
                  </a:cxn>
                  <a:cxn ang="0">
                    <a:pos x="708" y="184"/>
                  </a:cxn>
                  <a:cxn ang="0">
                    <a:pos x="748" y="166"/>
                  </a:cxn>
                  <a:cxn ang="0">
                    <a:pos x="778" y="147"/>
                  </a:cxn>
                  <a:cxn ang="0">
                    <a:pos x="811" y="113"/>
                  </a:cxn>
                  <a:cxn ang="0">
                    <a:pos x="826" y="82"/>
                  </a:cxn>
                  <a:cxn ang="0">
                    <a:pos x="826" y="0"/>
                  </a:cxn>
                  <a:cxn ang="0">
                    <a:pos x="819" y="19"/>
                  </a:cxn>
                  <a:cxn ang="0">
                    <a:pos x="800" y="43"/>
                  </a:cxn>
                  <a:cxn ang="0">
                    <a:pos x="774" y="67"/>
                  </a:cxn>
                  <a:cxn ang="0">
                    <a:pos x="737" y="88"/>
                  </a:cxn>
                  <a:cxn ang="0">
                    <a:pos x="693" y="105"/>
                  </a:cxn>
                  <a:cxn ang="0">
                    <a:pos x="660" y="116"/>
                  </a:cxn>
                  <a:cxn ang="0">
                    <a:pos x="614" y="126"/>
                  </a:cxn>
                  <a:cxn ang="0">
                    <a:pos x="568" y="135"/>
                  </a:cxn>
                  <a:cxn ang="0">
                    <a:pos x="504" y="143"/>
                  </a:cxn>
                  <a:cxn ang="0">
                    <a:pos x="463" y="146"/>
                  </a:cxn>
                  <a:cxn ang="0">
                    <a:pos x="413" y="145"/>
                  </a:cxn>
                  <a:cxn ang="0">
                    <a:pos x="357" y="144"/>
                  </a:cxn>
                  <a:cxn ang="0">
                    <a:pos x="303" y="140"/>
                  </a:cxn>
                  <a:cxn ang="0">
                    <a:pos x="248" y="133"/>
                  </a:cxn>
                  <a:cxn ang="0">
                    <a:pos x="192" y="121"/>
                  </a:cxn>
                  <a:cxn ang="0">
                    <a:pos x="148" y="111"/>
                  </a:cxn>
                  <a:cxn ang="0">
                    <a:pos x="110" y="96"/>
                  </a:cxn>
                  <a:cxn ang="0">
                    <a:pos x="76" y="78"/>
                  </a:cxn>
                  <a:cxn ang="0">
                    <a:pos x="47" y="63"/>
                  </a:cxn>
                  <a:cxn ang="0">
                    <a:pos x="16" y="34"/>
                  </a:cxn>
                  <a:cxn ang="0">
                    <a:pos x="0" y="0"/>
                  </a:cxn>
                </a:cxnLst>
                <a:rect l="0" t="0" r="r" b="b"/>
                <a:pathLst>
                  <a:path w="826" h="229">
                    <a:moveTo>
                      <a:pt x="0" y="0"/>
                    </a:moveTo>
                    <a:lnTo>
                      <a:pt x="0" y="81"/>
                    </a:lnTo>
                    <a:lnTo>
                      <a:pt x="16" y="117"/>
                    </a:lnTo>
                    <a:lnTo>
                      <a:pt x="41" y="142"/>
                    </a:lnTo>
                    <a:lnTo>
                      <a:pt x="81" y="167"/>
                    </a:lnTo>
                    <a:lnTo>
                      <a:pt x="133" y="187"/>
                    </a:lnTo>
                    <a:lnTo>
                      <a:pt x="192" y="205"/>
                    </a:lnTo>
                    <a:lnTo>
                      <a:pt x="253" y="218"/>
                    </a:lnTo>
                    <a:lnTo>
                      <a:pt x="311" y="225"/>
                    </a:lnTo>
                    <a:lnTo>
                      <a:pt x="374" y="228"/>
                    </a:lnTo>
                    <a:lnTo>
                      <a:pt x="429" y="229"/>
                    </a:lnTo>
                    <a:lnTo>
                      <a:pt x="484" y="228"/>
                    </a:lnTo>
                    <a:lnTo>
                      <a:pt x="534" y="222"/>
                    </a:lnTo>
                    <a:lnTo>
                      <a:pt x="581" y="215"/>
                    </a:lnTo>
                    <a:lnTo>
                      <a:pt x="628" y="208"/>
                    </a:lnTo>
                    <a:lnTo>
                      <a:pt x="668" y="198"/>
                    </a:lnTo>
                    <a:lnTo>
                      <a:pt x="708" y="184"/>
                    </a:lnTo>
                    <a:lnTo>
                      <a:pt x="748" y="166"/>
                    </a:lnTo>
                    <a:lnTo>
                      <a:pt x="778" y="147"/>
                    </a:lnTo>
                    <a:lnTo>
                      <a:pt x="811" y="113"/>
                    </a:lnTo>
                    <a:lnTo>
                      <a:pt x="826" y="82"/>
                    </a:lnTo>
                    <a:lnTo>
                      <a:pt x="826" y="0"/>
                    </a:lnTo>
                    <a:lnTo>
                      <a:pt x="819" y="19"/>
                    </a:lnTo>
                    <a:lnTo>
                      <a:pt x="800" y="43"/>
                    </a:lnTo>
                    <a:lnTo>
                      <a:pt x="774" y="67"/>
                    </a:lnTo>
                    <a:lnTo>
                      <a:pt x="737" y="88"/>
                    </a:lnTo>
                    <a:lnTo>
                      <a:pt x="693" y="105"/>
                    </a:lnTo>
                    <a:lnTo>
                      <a:pt x="660" y="116"/>
                    </a:lnTo>
                    <a:lnTo>
                      <a:pt x="614" y="126"/>
                    </a:lnTo>
                    <a:lnTo>
                      <a:pt x="568" y="135"/>
                    </a:lnTo>
                    <a:lnTo>
                      <a:pt x="504" y="143"/>
                    </a:lnTo>
                    <a:lnTo>
                      <a:pt x="463" y="146"/>
                    </a:lnTo>
                    <a:lnTo>
                      <a:pt x="413" y="145"/>
                    </a:lnTo>
                    <a:lnTo>
                      <a:pt x="357" y="144"/>
                    </a:lnTo>
                    <a:lnTo>
                      <a:pt x="303" y="140"/>
                    </a:lnTo>
                    <a:lnTo>
                      <a:pt x="248" y="133"/>
                    </a:lnTo>
                    <a:lnTo>
                      <a:pt x="192" y="121"/>
                    </a:lnTo>
                    <a:lnTo>
                      <a:pt x="148" y="111"/>
                    </a:lnTo>
                    <a:lnTo>
                      <a:pt x="110" y="96"/>
                    </a:lnTo>
                    <a:lnTo>
                      <a:pt x="76" y="78"/>
                    </a:lnTo>
                    <a:lnTo>
                      <a:pt x="47" y="63"/>
                    </a:lnTo>
                    <a:lnTo>
                      <a:pt x="16" y="34"/>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nvGrpSpPr>
            <p:cNvPr id="27" name="Group 3158"/>
            <p:cNvGrpSpPr>
              <a:grpSpLocks/>
            </p:cNvGrpSpPr>
            <p:nvPr/>
          </p:nvGrpSpPr>
          <p:grpSpPr bwMode="auto">
            <a:xfrm>
              <a:off x="1269" y="2410"/>
              <a:ext cx="278" cy="132"/>
              <a:chOff x="1269" y="2410"/>
              <a:chExt cx="278" cy="132"/>
            </a:xfrm>
          </p:grpSpPr>
          <p:sp>
            <p:nvSpPr>
              <p:cNvPr id="416855" name="Oval 3159"/>
              <p:cNvSpPr>
                <a:spLocks noChangeArrowheads="1"/>
              </p:cNvSpPr>
              <p:nvPr/>
            </p:nvSpPr>
            <p:spPr bwMode="auto">
              <a:xfrm>
                <a:off x="1270" y="2410"/>
                <a:ext cx="277" cy="107"/>
              </a:xfrm>
              <a:prstGeom prst="ellipse">
                <a:avLst/>
              </a:prstGeom>
              <a:solidFill>
                <a:srgbClr val="AD6900"/>
              </a:solidFill>
              <a:ln w="4826">
                <a:solidFill>
                  <a:srgbClr val="FFFF00"/>
                </a:solidFill>
                <a:round/>
                <a:headEnd/>
                <a:tailEnd/>
              </a:ln>
            </p:spPr>
            <p:txBody>
              <a:bodyPr/>
              <a:lstStyle/>
              <a:p>
                <a:endParaRPr lang="ru-RU"/>
              </a:p>
            </p:txBody>
          </p:sp>
          <p:sp>
            <p:nvSpPr>
              <p:cNvPr id="416856" name="Freeform 3160"/>
              <p:cNvSpPr>
                <a:spLocks/>
              </p:cNvSpPr>
              <p:nvPr/>
            </p:nvSpPr>
            <p:spPr bwMode="auto">
              <a:xfrm>
                <a:off x="1269" y="2465"/>
                <a:ext cx="275" cy="77"/>
              </a:xfrm>
              <a:custGeom>
                <a:avLst/>
                <a:gdLst/>
                <a:ahLst/>
                <a:cxnLst>
                  <a:cxn ang="0">
                    <a:pos x="0" y="0"/>
                  </a:cxn>
                  <a:cxn ang="0">
                    <a:pos x="0" y="80"/>
                  </a:cxn>
                  <a:cxn ang="0">
                    <a:pos x="16" y="117"/>
                  </a:cxn>
                  <a:cxn ang="0">
                    <a:pos x="40" y="141"/>
                  </a:cxn>
                  <a:cxn ang="0">
                    <a:pos x="80" y="167"/>
                  </a:cxn>
                  <a:cxn ang="0">
                    <a:pos x="133" y="187"/>
                  </a:cxn>
                  <a:cxn ang="0">
                    <a:pos x="191" y="205"/>
                  </a:cxn>
                  <a:cxn ang="0">
                    <a:pos x="253" y="217"/>
                  </a:cxn>
                  <a:cxn ang="0">
                    <a:pos x="310" y="224"/>
                  </a:cxn>
                  <a:cxn ang="0">
                    <a:pos x="374" y="228"/>
                  </a:cxn>
                  <a:cxn ang="0">
                    <a:pos x="428" y="229"/>
                  </a:cxn>
                  <a:cxn ang="0">
                    <a:pos x="484" y="228"/>
                  </a:cxn>
                  <a:cxn ang="0">
                    <a:pos x="533" y="222"/>
                  </a:cxn>
                  <a:cxn ang="0">
                    <a:pos x="580" y="215"/>
                  </a:cxn>
                  <a:cxn ang="0">
                    <a:pos x="628" y="208"/>
                  </a:cxn>
                  <a:cxn ang="0">
                    <a:pos x="667" y="197"/>
                  </a:cxn>
                  <a:cxn ang="0">
                    <a:pos x="707" y="183"/>
                  </a:cxn>
                  <a:cxn ang="0">
                    <a:pos x="748" y="166"/>
                  </a:cxn>
                  <a:cxn ang="0">
                    <a:pos x="777" y="147"/>
                  </a:cxn>
                  <a:cxn ang="0">
                    <a:pos x="810" y="113"/>
                  </a:cxn>
                  <a:cxn ang="0">
                    <a:pos x="825" y="82"/>
                  </a:cxn>
                  <a:cxn ang="0">
                    <a:pos x="825" y="0"/>
                  </a:cxn>
                  <a:cxn ang="0">
                    <a:pos x="818" y="18"/>
                  </a:cxn>
                  <a:cxn ang="0">
                    <a:pos x="799" y="43"/>
                  </a:cxn>
                  <a:cxn ang="0">
                    <a:pos x="773" y="66"/>
                  </a:cxn>
                  <a:cxn ang="0">
                    <a:pos x="737" y="87"/>
                  </a:cxn>
                  <a:cxn ang="0">
                    <a:pos x="692" y="105"/>
                  </a:cxn>
                  <a:cxn ang="0">
                    <a:pos x="659" y="116"/>
                  </a:cxn>
                  <a:cxn ang="0">
                    <a:pos x="614" y="126"/>
                  </a:cxn>
                  <a:cxn ang="0">
                    <a:pos x="567" y="134"/>
                  </a:cxn>
                  <a:cxn ang="0">
                    <a:pos x="504" y="142"/>
                  </a:cxn>
                  <a:cxn ang="0">
                    <a:pos x="462" y="146"/>
                  </a:cxn>
                  <a:cxn ang="0">
                    <a:pos x="412" y="145"/>
                  </a:cxn>
                  <a:cxn ang="0">
                    <a:pos x="357" y="144"/>
                  </a:cxn>
                  <a:cxn ang="0">
                    <a:pos x="302" y="140"/>
                  </a:cxn>
                  <a:cxn ang="0">
                    <a:pos x="248" y="133"/>
                  </a:cxn>
                  <a:cxn ang="0">
                    <a:pos x="191" y="120"/>
                  </a:cxn>
                  <a:cxn ang="0">
                    <a:pos x="148" y="111"/>
                  </a:cxn>
                  <a:cxn ang="0">
                    <a:pos x="110" y="96"/>
                  </a:cxn>
                  <a:cxn ang="0">
                    <a:pos x="75" y="78"/>
                  </a:cxn>
                  <a:cxn ang="0">
                    <a:pos x="46" y="63"/>
                  </a:cxn>
                  <a:cxn ang="0">
                    <a:pos x="16" y="34"/>
                  </a:cxn>
                  <a:cxn ang="0">
                    <a:pos x="0" y="0"/>
                  </a:cxn>
                </a:cxnLst>
                <a:rect l="0" t="0" r="r" b="b"/>
                <a:pathLst>
                  <a:path w="825" h="229">
                    <a:moveTo>
                      <a:pt x="0" y="0"/>
                    </a:moveTo>
                    <a:lnTo>
                      <a:pt x="0" y="80"/>
                    </a:lnTo>
                    <a:lnTo>
                      <a:pt x="16" y="117"/>
                    </a:lnTo>
                    <a:lnTo>
                      <a:pt x="40" y="141"/>
                    </a:lnTo>
                    <a:lnTo>
                      <a:pt x="80" y="167"/>
                    </a:lnTo>
                    <a:lnTo>
                      <a:pt x="133" y="187"/>
                    </a:lnTo>
                    <a:lnTo>
                      <a:pt x="191" y="205"/>
                    </a:lnTo>
                    <a:lnTo>
                      <a:pt x="253" y="217"/>
                    </a:lnTo>
                    <a:lnTo>
                      <a:pt x="310" y="224"/>
                    </a:lnTo>
                    <a:lnTo>
                      <a:pt x="374" y="228"/>
                    </a:lnTo>
                    <a:lnTo>
                      <a:pt x="428" y="229"/>
                    </a:lnTo>
                    <a:lnTo>
                      <a:pt x="484" y="228"/>
                    </a:lnTo>
                    <a:lnTo>
                      <a:pt x="533" y="222"/>
                    </a:lnTo>
                    <a:lnTo>
                      <a:pt x="580" y="215"/>
                    </a:lnTo>
                    <a:lnTo>
                      <a:pt x="628" y="208"/>
                    </a:lnTo>
                    <a:lnTo>
                      <a:pt x="667" y="197"/>
                    </a:lnTo>
                    <a:lnTo>
                      <a:pt x="707" y="183"/>
                    </a:lnTo>
                    <a:lnTo>
                      <a:pt x="748" y="166"/>
                    </a:lnTo>
                    <a:lnTo>
                      <a:pt x="777" y="147"/>
                    </a:lnTo>
                    <a:lnTo>
                      <a:pt x="810" y="113"/>
                    </a:lnTo>
                    <a:lnTo>
                      <a:pt x="825" y="82"/>
                    </a:lnTo>
                    <a:lnTo>
                      <a:pt x="825" y="0"/>
                    </a:lnTo>
                    <a:lnTo>
                      <a:pt x="818" y="18"/>
                    </a:lnTo>
                    <a:lnTo>
                      <a:pt x="799" y="43"/>
                    </a:lnTo>
                    <a:lnTo>
                      <a:pt x="773" y="66"/>
                    </a:lnTo>
                    <a:lnTo>
                      <a:pt x="737" y="87"/>
                    </a:lnTo>
                    <a:lnTo>
                      <a:pt x="692" y="105"/>
                    </a:lnTo>
                    <a:lnTo>
                      <a:pt x="659" y="116"/>
                    </a:lnTo>
                    <a:lnTo>
                      <a:pt x="614" y="126"/>
                    </a:lnTo>
                    <a:lnTo>
                      <a:pt x="567" y="134"/>
                    </a:lnTo>
                    <a:lnTo>
                      <a:pt x="504" y="142"/>
                    </a:lnTo>
                    <a:lnTo>
                      <a:pt x="462" y="146"/>
                    </a:lnTo>
                    <a:lnTo>
                      <a:pt x="412" y="145"/>
                    </a:lnTo>
                    <a:lnTo>
                      <a:pt x="357" y="144"/>
                    </a:lnTo>
                    <a:lnTo>
                      <a:pt x="302" y="140"/>
                    </a:lnTo>
                    <a:lnTo>
                      <a:pt x="248" y="133"/>
                    </a:lnTo>
                    <a:lnTo>
                      <a:pt x="191" y="120"/>
                    </a:lnTo>
                    <a:lnTo>
                      <a:pt x="148" y="111"/>
                    </a:lnTo>
                    <a:lnTo>
                      <a:pt x="110" y="96"/>
                    </a:lnTo>
                    <a:lnTo>
                      <a:pt x="75" y="78"/>
                    </a:lnTo>
                    <a:lnTo>
                      <a:pt x="46" y="63"/>
                    </a:lnTo>
                    <a:lnTo>
                      <a:pt x="16" y="34"/>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nvGrpSpPr>
            <p:cNvPr id="28" name="Group 3161"/>
            <p:cNvGrpSpPr>
              <a:grpSpLocks/>
            </p:cNvGrpSpPr>
            <p:nvPr/>
          </p:nvGrpSpPr>
          <p:grpSpPr bwMode="auto">
            <a:xfrm>
              <a:off x="1237" y="2375"/>
              <a:ext cx="278" cy="132"/>
              <a:chOff x="1237" y="2375"/>
              <a:chExt cx="278" cy="132"/>
            </a:xfrm>
          </p:grpSpPr>
          <p:sp>
            <p:nvSpPr>
              <p:cNvPr id="416858" name="Oval 3162"/>
              <p:cNvSpPr>
                <a:spLocks noChangeArrowheads="1"/>
              </p:cNvSpPr>
              <p:nvPr/>
            </p:nvSpPr>
            <p:spPr bwMode="auto">
              <a:xfrm>
                <a:off x="1238" y="2375"/>
                <a:ext cx="277" cy="107"/>
              </a:xfrm>
              <a:prstGeom prst="ellipse">
                <a:avLst/>
              </a:prstGeom>
              <a:solidFill>
                <a:srgbClr val="AD6900"/>
              </a:solidFill>
              <a:ln w="4826">
                <a:solidFill>
                  <a:srgbClr val="FFFF00"/>
                </a:solidFill>
                <a:round/>
                <a:headEnd/>
                <a:tailEnd/>
              </a:ln>
            </p:spPr>
            <p:txBody>
              <a:bodyPr/>
              <a:lstStyle/>
              <a:p>
                <a:endParaRPr lang="ru-RU"/>
              </a:p>
            </p:txBody>
          </p:sp>
          <p:sp>
            <p:nvSpPr>
              <p:cNvPr id="416859" name="Freeform 3163"/>
              <p:cNvSpPr>
                <a:spLocks/>
              </p:cNvSpPr>
              <p:nvPr/>
            </p:nvSpPr>
            <p:spPr bwMode="auto">
              <a:xfrm>
                <a:off x="1237" y="2430"/>
                <a:ext cx="275" cy="77"/>
              </a:xfrm>
              <a:custGeom>
                <a:avLst/>
                <a:gdLst/>
                <a:ahLst/>
                <a:cxnLst>
                  <a:cxn ang="0">
                    <a:pos x="0" y="0"/>
                  </a:cxn>
                  <a:cxn ang="0">
                    <a:pos x="0" y="81"/>
                  </a:cxn>
                  <a:cxn ang="0">
                    <a:pos x="16" y="117"/>
                  </a:cxn>
                  <a:cxn ang="0">
                    <a:pos x="40" y="142"/>
                  </a:cxn>
                  <a:cxn ang="0">
                    <a:pos x="81" y="168"/>
                  </a:cxn>
                  <a:cxn ang="0">
                    <a:pos x="133" y="188"/>
                  </a:cxn>
                  <a:cxn ang="0">
                    <a:pos x="191" y="205"/>
                  </a:cxn>
                  <a:cxn ang="0">
                    <a:pos x="253" y="218"/>
                  </a:cxn>
                  <a:cxn ang="0">
                    <a:pos x="310" y="225"/>
                  </a:cxn>
                  <a:cxn ang="0">
                    <a:pos x="374" y="229"/>
                  </a:cxn>
                  <a:cxn ang="0">
                    <a:pos x="428" y="230"/>
                  </a:cxn>
                  <a:cxn ang="0">
                    <a:pos x="484" y="229"/>
                  </a:cxn>
                  <a:cxn ang="0">
                    <a:pos x="533" y="223"/>
                  </a:cxn>
                  <a:cxn ang="0">
                    <a:pos x="581" y="216"/>
                  </a:cxn>
                  <a:cxn ang="0">
                    <a:pos x="628" y="209"/>
                  </a:cxn>
                  <a:cxn ang="0">
                    <a:pos x="667" y="198"/>
                  </a:cxn>
                  <a:cxn ang="0">
                    <a:pos x="708" y="184"/>
                  </a:cxn>
                  <a:cxn ang="0">
                    <a:pos x="748" y="167"/>
                  </a:cxn>
                  <a:cxn ang="0">
                    <a:pos x="777" y="148"/>
                  </a:cxn>
                  <a:cxn ang="0">
                    <a:pos x="811" y="114"/>
                  </a:cxn>
                  <a:cxn ang="0">
                    <a:pos x="826" y="82"/>
                  </a:cxn>
                  <a:cxn ang="0">
                    <a:pos x="826" y="0"/>
                  </a:cxn>
                  <a:cxn ang="0">
                    <a:pos x="819" y="19"/>
                  </a:cxn>
                  <a:cxn ang="0">
                    <a:pos x="799" y="44"/>
                  </a:cxn>
                  <a:cxn ang="0">
                    <a:pos x="773" y="67"/>
                  </a:cxn>
                  <a:cxn ang="0">
                    <a:pos x="737" y="88"/>
                  </a:cxn>
                  <a:cxn ang="0">
                    <a:pos x="693" y="106"/>
                  </a:cxn>
                  <a:cxn ang="0">
                    <a:pos x="659" y="116"/>
                  </a:cxn>
                  <a:cxn ang="0">
                    <a:pos x="614" y="127"/>
                  </a:cxn>
                  <a:cxn ang="0">
                    <a:pos x="568" y="135"/>
                  </a:cxn>
                  <a:cxn ang="0">
                    <a:pos x="504" y="143"/>
                  </a:cxn>
                  <a:cxn ang="0">
                    <a:pos x="463" y="147"/>
                  </a:cxn>
                  <a:cxn ang="0">
                    <a:pos x="412" y="145"/>
                  </a:cxn>
                  <a:cxn ang="0">
                    <a:pos x="357" y="144"/>
                  </a:cxn>
                  <a:cxn ang="0">
                    <a:pos x="302" y="141"/>
                  </a:cxn>
                  <a:cxn ang="0">
                    <a:pos x="248" y="134"/>
                  </a:cxn>
                  <a:cxn ang="0">
                    <a:pos x="191" y="121"/>
                  </a:cxn>
                  <a:cxn ang="0">
                    <a:pos x="148" y="112"/>
                  </a:cxn>
                  <a:cxn ang="0">
                    <a:pos x="110" y="96"/>
                  </a:cxn>
                  <a:cxn ang="0">
                    <a:pos x="75" y="79"/>
                  </a:cxn>
                  <a:cxn ang="0">
                    <a:pos x="46" y="64"/>
                  </a:cxn>
                  <a:cxn ang="0">
                    <a:pos x="16" y="34"/>
                  </a:cxn>
                  <a:cxn ang="0">
                    <a:pos x="0" y="0"/>
                  </a:cxn>
                </a:cxnLst>
                <a:rect l="0" t="0" r="r" b="b"/>
                <a:pathLst>
                  <a:path w="826" h="230">
                    <a:moveTo>
                      <a:pt x="0" y="0"/>
                    </a:moveTo>
                    <a:lnTo>
                      <a:pt x="0" y="81"/>
                    </a:lnTo>
                    <a:lnTo>
                      <a:pt x="16" y="117"/>
                    </a:lnTo>
                    <a:lnTo>
                      <a:pt x="40" y="142"/>
                    </a:lnTo>
                    <a:lnTo>
                      <a:pt x="81" y="168"/>
                    </a:lnTo>
                    <a:lnTo>
                      <a:pt x="133" y="188"/>
                    </a:lnTo>
                    <a:lnTo>
                      <a:pt x="191" y="205"/>
                    </a:lnTo>
                    <a:lnTo>
                      <a:pt x="253" y="218"/>
                    </a:lnTo>
                    <a:lnTo>
                      <a:pt x="310" y="225"/>
                    </a:lnTo>
                    <a:lnTo>
                      <a:pt x="374" y="229"/>
                    </a:lnTo>
                    <a:lnTo>
                      <a:pt x="428" y="230"/>
                    </a:lnTo>
                    <a:lnTo>
                      <a:pt x="484" y="229"/>
                    </a:lnTo>
                    <a:lnTo>
                      <a:pt x="533" y="223"/>
                    </a:lnTo>
                    <a:lnTo>
                      <a:pt x="581" y="216"/>
                    </a:lnTo>
                    <a:lnTo>
                      <a:pt x="628" y="209"/>
                    </a:lnTo>
                    <a:lnTo>
                      <a:pt x="667" y="198"/>
                    </a:lnTo>
                    <a:lnTo>
                      <a:pt x="708" y="184"/>
                    </a:lnTo>
                    <a:lnTo>
                      <a:pt x="748" y="167"/>
                    </a:lnTo>
                    <a:lnTo>
                      <a:pt x="777" y="148"/>
                    </a:lnTo>
                    <a:lnTo>
                      <a:pt x="811" y="114"/>
                    </a:lnTo>
                    <a:lnTo>
                      <a:pt x="826" y="82"/>
                    </a:lnTo>
                    <a:lnTo>
                      <a:pt x="826" y="0"/>
                    </a:lnTo>
                    <a:lnTo>
                      <a:pt x="819" y="19"/>
                    </a:lnTo>
                    <a:lnTo>
                      <a:pt x="799" y="44"/>
                    </a:lnTo>
                    <a:lnTo>
                      <a:pt x="773" y="67"/>
                    </a:lnTo>
                    <a:lnTo>
                      <a:pt x="737" y="88"/>
                    </a:lnTo>
                    <a:lnTo>
                      <a:pt x="693" y="106"/>
                    </a:lnTo>
                    <a:lnTo>
                      <a:pt x="659" y="116"/>
                    </a:lnTo>
                    <a:lnTo>
                      <a:pt x="614" y="127"/>
                    </a:lnTo>
                    <a:lnTo>
                      <a:pt x="568" y="135"/>
                    </a:lnTo>
                    <a:lnTo>
                      <a:pt x="504" y="143"/>
                    </a:lnTo>
                    <a:lnTo>
                      <a:pt x="463" y="147"/>
                    </a:lnTo>
                    <a:lnTo>
                      <a:pt x="412" y="145"/>
                    </a:lnTo>
                    <a:lnTo>
                      <a:pt x="357" y="144"/>
                    </a:lnTo>
                    <a:lnTo>
                      <a:pt x="302" y="141"/>
                    </a:lnTo>
                    <a:lnTo>
                      <a:pt x="248" y="134"/>
                    </a:lnTo>
                    <a:lnTo>
                      <a:pt x="191" y="121"/>
                    </a:lnTo>
                    <a:lnTo>
                      <a:pt x="148" y="112"/>
                    </a:lnTo>
                    <a:lnTo>
                      <a:pt x="110" y="96"/>
                    </a:lnTo>
                    <a:lnTo>
                      <a:pt x="75" y="79"/>
                    </a:lnTo>
                    <a:lnTo>
                      <a:pt x="46" y="64"/>
                    </a:lnTo>
                    <a:lnTo>
                      <a:pt x="16" y="34"/>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nvGrpSpPr>
            <p:cNvPr id="29" name="Group 3164"/>
            <p:cNvGrpSpPr>
              <a:grpSpLocks/>
            </p:cNvGrpSpPr>
            <p:nvPr/>
          </p:nvGrpSpPr>
          <p:grpSpPr bwMode="auto">
            <a:xfrm>
              <a:off x="1245" y="2343"/>
              <a:ext cx="278" cy="132"/>
              <a:chOff x="1245" y="2343"/>
              <a:chExt cx="278" cy="132"/>
            </a:xfrm>
          </p:grpSpPr>
          <p:sp>
            <p:nvSpPr>
              <p:cNvPr id="416861" name="Oval 3165"/>
              <p:cNvSpPr>
                <a:spLocks noChangeArrowheads="1"/>
              </p:cNvSpPr>
              <p:nvPr/>
            </p:nvSpPr>
            <p:spPr bwMode="auto">
              <a:xfrm>
                <a:off x="1246" y="2343"/>
                <a:ext cx="277" cy="108"/>
              </a:xfrm>
              <a:prstGeom prst="ellipse">
                <a:avLst/>
              </a:prstGeom>
              <a:solidFill>
                <a:srgbClr val="AD6900"/>
              </a:solidFill>
              <a:ln w="4826">
                <a:solidFill>
                  <a:srgbClr val="FFFF00"/>
                </a:solidFill>
                <a:round/>
                <a:headEnd/>
                <a:tailEnd/>
              </a:ln>
            </p:spPr>
            <p:txBody>
              <a:bodyPr/>
              <a:lstStyle/>
              <a:p>
                <a:endParaRPr lang="ru-RU"/>
              </a:p>
            </p:txBody>
          </p:sp>
          <p:sp>
            <p:nvSpPr>
              <p:cNvPr id="416862" name="Freeform 3166"/>
              <p:cNvSpPr>
                <a:spLocks/>
              </p:cNvSpPr>
              <p:nvPr/>
            </p:nvSpPr>
            <p:spPr bwMode="auto">
              <a:xfrm>
                <a:off x="1245" y="2399"/>
                <a:ext cx="275" cy="76"/>
              </a:xfrm>
              <a:custGeom>
                <a:avLst/>
                <a:gdLst/>
                <a:ahLst/>
                <a:cxnLst>
                  <a:cxn ang="0">
                    <a:pos x="0" y="0"/>
                  </a:cxn>
                  <a:cxn ang="0">
                    <a:pos x="0" y="80"/>
                  </a:cxn>
                  <a:cxn ang="0">
                    <a:pos x="16" y="117"/>
                  </a:cxn>
                  <a:cxn ang="0">
                    <a:pos x="40" y="141"/>
                  </a:cxn>
                  <a:cxn ang="0">
                    <a:pos x="81" y="167"/>
                  </a:cxn>
                  <a:cxn ang="0">
                    <a:pos x="133" y="187"/>
                  </a:cxn>
                  <a:cxn ang="0">
                    <a:pos x="192" y="204"/>
                  </a:cxn>
                  <a:cxn ang="0">
                    <a:pos x="253" y="217"/>
                  </a:cxn>
                  <a:cxn ang="0">
                    <a:pos x="311" y="224"/>
                  </a:cxn>
                  <a:cxn ang="0">
                    <a:pos x="374" y="228"/>
                  </a:cxn>
                  <a:cxn ang="0">
                    <a:pos x="429" y="229"/>
                  </a:cxn>
                  <a:cxn ang="0">
                    <a:pos x="484" y="228"/>
                  </a:cxn>
                  <a:cxn ang="0">
                    <a:pos x="533" y="222"/>
                  </a:cxn>
                  <a:cxn ang="0">
                    <a:pos x="581" y="215"/>
                  </a:cxn>
                  <a:cxn ang="0">
                    <a:pos x="628" y="208"/>
                  </a:cxn>
                  <a:cxn ang="0">
                    <a:pos x="668" y="197"/>
                  </a:cxn>
                  <a:cxn ang="0">
                    <a:pos x="708" y="183"/>
                  </a:cxn>
                  <a:cxn ang="0">
                    <a:pos x="748" y="166"/>
                  </a:cxn>
                  <a:cxn ang="0">
                    <a:pos x="777" y="147"/>
                  </a:cxn>
                  <a:cxn ang="0">
                    <a:pos x="811" y="113"/>
                  </a:cxn>
                  <a:cxn ang="0">
                    <a:pos x="826" y="81"/>
                  </a:cxn>
                  <a:cxn ang="0">
                    <a:pos x="826" y="0"/>
                  </a:cxn>
                  <a:cxn ang="0">
                    <a:pos x="819" y="18"/>
                  </a:cxn>
                  <a:cxn ang="0">
                    <a:pos x="800" y="43"/>
                  </a:cxn>
                  <a:cxn ang="0">
                    <a:pos x="773" y="66"/>
                  </a:cxn>
                  <a:cxn ang="0">
                    <a:pos x="737" y="87"/>
                  </a:cxn>
                  <a:cxn ang="0">
                    <a:pos x="693" y="105"/>
                  </a:cxn>
                  <a:cxn ang="0">
                    <a:pos x="659" y="115"/>
                  </a:cxn>
                  <a:cxn ang="0">
                    <a:pos x="614" y="126"/>
                  </a:cxn>
                  <a:cxn ang="0">
                    <a:pos x="568" y="134"/>
                  </a:cxn>
                  <a:cxn ang="0">
                    <a:pos x="504" y="142"/>
                  </a:cxn>
                  <a:cxn ang="0">
                    <a:pos x="463" y="146"/>
                  </a:cxn>
                  <a:cxn ang="0">
                    <a:pos x="412" y="145"/>
                  </a:cxn>
                  <a:cxn ang="0">
                    <a:pos x="357" y="144"/>
                  </a:cxn>
                  <a:cxn ang="0">
                    <a:pos x="303" y="140"/>
                  </a:cxn>
                  <a:cxn ang="0">
                    <a:pos x="248" y="133"/>
                  </a:cxn>
                  <a:cxn ang="0">
                    <a:pos x="192" y="120"/>
                  </a:cxn>
                  <a:cxn ang="0">
                    <a:pos x="148" y="111"/>
                  </a:cxn>
                  <a:cxn ang="0">
                    <a:pos x="110" y="96"/>
                  </a:cxn>
                  <a:cxn ang="0">
                    <a:pos x="76" y="78"/>
                  </a:cxn>
                  <a:cxn ang="0">
                    <a:pos x="46" y="63"/>
                  </a:cxn>
                  <a:cxn ang="0">
                    <a:pos x="16" y="34"/>
                  </a:cxn>
                  <a:cxn ang="0">
                    <a:pos x="0" y="0"/>
                  </a:cxn>
                </a:cxnLst>
                <a:rect l="0" t="0" r="r" b="b"/>
                <a:pathLst>
                  <a:path w="826" h="229">
                    <a:moveTo>
                      <a:pt x="0" y="0"/>
                    </a:moveTo>
                    <a:lnTo>
                      <a:pt x="0" y="80"/>
                    </a:lnTo>
                    <a:lnTo>
                      <a:pt x="16" y="117"/>
                    </a:lnTo>
                    <a:lnTo>
                      <a:pt x="40" y="141"/>
                    </a:lnTo>
                    <a:lnTo>
                      <a:pt x="81" y="167"/>
                    </a:lnTo>
                    <a:lnTo>
                      <a:pt x="133" y="187"/>
                    </a:lnTo>
                    <a:lnTo>
                      <a:pt x="192" y="204"/>
                    </a:lnTo>
                    <a:lnTo>
                      <a:pt x="253" y="217"/>
                    </a:lnTo>
                    <a:lnTo>
                      <a:pt x="311" y="224"/>
                    </a:lnTo>
                    <a:lnTo>
                      <a:pt x="374" y="228"/>
                    </a:lnTo>
                    <a:lnTo>
                      <a:pt x="429" y="229"/>
                    </a:lnTo>
                    <a:lnTo>
                      <a:pt x="484" y="228"/>
                    </a:lnTo>
                    <a:lnTo>
                      <a:pt x="533" y="222"/>
                    </a:lnTo>
                    <a:lnTo>
                      <a:pt x="581" y="215"/>
                    </a:lnTo>
                    <a:lnTo>
                      <a:pt x="628" y="208"/>
                    </a:lnTo>
                    <a:lnTo>
                      <a:pt x="668" y="197"/>
                    </a:lnTo>
                    <a:lnTo>
                      <a:pt x="708" y="183"/>
                    </a:lnTo>
                    <a:lnTo>
                      <a:pt x="748" y="166"/>
                    </a:lnTo>
                    <a:lnTo>
                      <a:pt x="777" y="147"/>
                    </a:lnTo>
                    <a:lnTo>
                      <a:pt x="811" y="113"/>
                    </a:lnTo>
                    <a:lnTo>
                      <a:pt x="826" y="81"/>
                    </a:lnTo>
                    <a:lnTo>
                      <a:pt x="826" y="0"/>
                    </a:lnTo>
                    <a:lnTo>
                      <a:pt x="819" y="18"/>
                    </a:lnTo>
                    <a:lnTo>
                      <a:pt x="800" y="43"/>
                    </a:lnTo>
                    <a:lnTo>
                      <a:pt x="773" y="66"/>
                    </a:lnTo>
                    <a:lnTo>
                      <a:pt x="737" y="87"/>
                    </a:lnTo>
                    <a:lnTo>
                      <a:pt x="693" y="105"/>
                    </a:lnTo>
                    <a:lnTo>
                      <a:pt x="659" y="115"/>
                    </a:lnTo>
                    <a:lnTo>
                      <a:pt x="614" y="126"/>
                    </a:lnTo>
                    <a:lnTo>
                      <a:pt x="568" y="134"/>
                    </a:lnTo>
                    <a:lnTo>
                      <a:pt x="504" y="142"/>
                    </a:lnTo>
                    <a:lnTo>
                      <a:pt x="463" y="146"/>
                    </a:lnTo>
                    <a:lnTo>
                      <a:pt x="412" y="145"/>
                    </a:lnTo>
                    <a:lnTo>
                      <a:pt x="357" y="144"/>
                    </a:lnTo>
                    <a:lnTo>
                      <a:pt x="303" y="140"/>
                    </a:lnTo>
                    <a:lnTo>
                      <a:pt x="248" y="133"/>
                    </a:lnTo>
                    <a:lnTo>
                      <a:pt x="192" y="120"/>
                    </a:lnTo>
                    <a:lnTo>
                      <a:pt x="148" y="111"/>
                    </a:lnTo>
                    <a:lnTo>
                      <a:pt x="110" y="96"/>
                    </a:lnTo>
                    <a:lnTo>
                      <a:pt x="76" y="78"/>
                    </a:lnTo>
                    <a:lnTo>
                      <a:pt x="46" y="63"/>
                    </a:lnTo>
                    <a:lnTo>
                      <a:pt x="16" y="34"/>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nvGrpSpPr>
            <p:cNvPr id="30" name="Group 3167"/>
            <p:cNvGrpSpPr>
              <a:grpSpLocks/>
            </p:cNvGrpSpPr>
            <p:nvPr/>
          </p:nvGrpSpPr>
          <p:grpSpPr bwMode="auto">
            <a:xfrm>
              <a:off x="1258" y="2315"/>
              <a:ext cx="278" cy="132"/>
              <a:chOff x="1258" y="2315"/>
              <a:chExt cx="278" cy="132"/>
            </a:xfrm>
          </p:grpSpPr>
          <p:sp>
            <p:nvSpPr>
              <p:cNvPr id="416864" name="Oval 3168"/>
              <p:cNvSpPr>
                <a:spLocks noChangeArrowheads="1"/>
              </p:cNvSpPr>
              <p:nvPr/>
            </p:nvSpPr>
            <p:spPr bwMode="auto">
              <a:xfrm>
                <a:off x="1259" y="2315"/>
                <a:ext cx="277" cy="107"/>
              </a:xfrm>
              <a:prstGeom prst="ellipse">
                <a:avLst/>
              </a:prstGeom>
              <a:solidFill>
                <a:srgbClr val="AD6900"/>
              </a:solidFill>
              <a:ln w="4826">
                <a:solidFill>
                  <a:srgbClr val="FFFF00"/>
                </a:solidFill>
                <a:round/>
                <a:headEnd/>
                <a:tailEnd/>
              </a:ln>
            </p:spPr>
            <p:txBody>
              <a:bodyPr/>
              <a:lstStyle/>
              <a:p>
                <a:endParaRPr lang="ru-RU"/>
              </a:p>
            </p:txBody>
          </p:sp>
          <p:sp>
            <p:nvSpPr>
              <p:cNvPr id="416865" name="Freeform 3169"/>
              <p:cNvSpPr>
                <a:spLocks/>
              </p:cNvSpPr>
              <p:nvPr/>
            </p:nvSpPr>
            <p:spPr bwMode="auto">
              <a:xfrm>
                <a:off x="1258" y="2370"/>
                <a:ext cx="276" cy="77"/>
              </a:xfrm>
              <a:custGeom>
                <a:avLst/>
                <a:gdLst/>
                <a:ahLst/>
                <a:cxnLst>
                  <a:cxn ang="0">
                    <a:pos x="0" y="0"/>
                  </a:cxn>
                  <a:cxn ang="0">
                    <a:pos x="0" y="81"/>
                  </a:cxn>
                  <a:cxn ang="0">
                    <a:pos x="17" y="117"/>
                  </a:cxn>
                  <a:cxn ang="0">
                    <a:pos x="41" y="142"/>
                  </a:cxn>
                  <a:cxn ang="0">
                    <a:pos x="81" y="168"/>
                  </a:cxn>
                  <a:cxn ang="0">
                    <a:pos x="133" y="188"/>
                  </a:cxn>
                  <a:cxn ang="0">
                    <a:pos x="192" y="205"/>
                  </a:cxn>
                  <a:cxn ang="0">
                    <a:pos x="253" y="218"/>
                  </a:cxn>
                  <a:cxn ang="0">
                    <a:pos x="311" y="225"/>
                  </a:cxn>
                  <a:cxn ang="0">
                    <a:pos x="374" y="229"/>
                  </a:cxn>
                  <a:cxn ang="0">
                    <a:pos x="429" y="230"/>
                  </a:cxn>
                  <a:cxn ang="0">
                    <a:pos x="484" y="229"/>
                  </a:cxn>
                  <a:cxn ang="0">
                    <a:pos x="534" y="223"/>
                  </a:cxn>
                  <a:cxn ang="0">
                    <a:pos x="581" y="216"/>
                  </a:cxn>
                  <a:cxn ang="0">
                    <a:pos x="629" y="209"/>
                  </a:cxn>
                  <a:cxn ang="0">
                    <a:pos x="668" y="198"/>
                  </a:cxn>
                  <a:cxn ang="0">
                    <a:pos x="708" y="184"/>
                  </a:cxn>
                  <a:cxn ang="0">
                    <a:pos x="749" y="166"/>
                  </a:cxn>
                  <a:cxn ang="0">
                    <a:pos x="778" y="148"/>
                  </a:cxn>
                  <a:cxn ang="0">
                    <a:pos x="811" y="114"/>
                  </a:cxn>
                  <a:cxn ang="0">
                    <a:pos x="826" y="82"/>
                  </a:cxn>
                  <a:cxn ang="0">
                    <a:pos x="826" y="0"/>
                  </a:cxn>
                  <a:cxn ang="0">
                    <a:pos x="819" y="19"/>
                  </a:cxn>
                  <a:cxn ang="0">
                    <a:pos x="800" y="44"/>
                  </a:cxn>
                  <a:cxn ang="0">
                    <a:pos x="774" y="67"/>
                  </a:cxn>
                  <a:cxn ang="0">
                    <a:pos x="737" y="88"/>
                  </a:cxn>
                  <a:cxn ang="0">
                    <a:pos x="693" y="106"/>
                  </a:cxn>
                  <a:cxn ang="0">
                    <a:pos x="660" y="116"/>
                  </a:cxn>
                  <a:cxn ang="0">
                    <a:pos x="614" y="127"/>
                  </a:cxn>
                  <a:cxn ang="0">
                    <a:pos x="568" y="135"/>
                  </a:cxn>
                  <a:cxn ang="0">
                    <a:pos x="505" y="143"/>
                  </a:cxn>
                  <a:cxn ang="0">
                    <a:pos x="463" y="147"/>
                  </a:cxn>
                  <a:cxn ang="0">
                    <a:pos x="413" y="145"/>
                  </a:cxn>
                  <a:cxn ang="0">
                    <a:pos x="357" y="144"/>
                  </a:cxn>
                  <a:cxn ang="0">
                    <a:pos x="303" y="141"/>
                  </a:cxn>
                  <a:cxn ang="0">
                    <a:pos x="248" y="134"/>
                  </a:cxn>
                  <a:cxn ang="0">
                    <a:pos x="192" y="121"/>
                  </a:cxn>
                  <a:cxn ang="0">
                    <a:pos x="149" y="111"/>
                  </a:cxn>
                  <a:cxn ang="0">
                    <a:pos x="110" y="96"/>
                  </a:cxn>
                  <a:cxn ang="0">
                    <a:pos x="76" y="79"/>
                  </a:cxn>
                  <a:cxn ang="0">
                    <a:pos x="47" y="64"/>
                  </a:cxn>
                  <a:cxn ang="0">
                    <a:pos x="17" y="34"/>
                  </a:cxn>
                  <a:cxn ang="0">
                    <a:pos x="0" y="0"/>
                  </a:cxn>
                </a:cxnLst>
                <a:rect l="0" t="0" r="r" b="b"/>
                <a:pathLst>
                  <a:path w="826" h="230">
                    <a:moveTo>
                      <a:pt x="0" y="0"/>
                    </a:moveTo>
                    <a:lnTo>
                      <a:pt x="0" y="81"/>
                    </a:lnTo>
                    <a:lnTo>
                      <a:pt x="17" y="117"/>
                    </a:lnTo>
                    <a:lnTo>
                      <a:pt x="41" y="142"/>
                    </a:lnTo>
                    <a:lnTo>
                      <a:pt x="81" y="168"/>
                    </a:lnTo>
                    <a:lnTo>
                      <a:pt x="133" y="188"/>
                    </a:lnTo>
                    <a:lnTo>
                      <a:pt x="192" y="205"/>
                    </a:lnTo>
                    <a:lnTo>
                      <a:pt x="253" y="218"/>
                    </a:lnTo>
                    <a:lnTo>
                      <a:pt x="311" y="225"/>
                    </a:lnTo>
                    <a:lnTo>
                      <a:pt x="374" y="229"/>
                    </a:lnTo>
                    <a:lnTo>
                      <a:pt x="429" y="230"/>
                    </a:lnTo>
                    <a:lnTo>
                      <a:pt x="484" y="229"/>
                    </a:lnTo>
                    <a:lnTo>
                      <a:pt x="534" y="223"/>
                    </a:lnTo>
                    <a:lnTo>
                      <a:pt x="581" y="216"/>
                    </a:lnTo>
                    <a:lnTo>
                      <a:pt x="629" y="209"/>
                    </a:lnTo>
                    <a:lnTo>
                      <a:pt x="668" y="198"/>
                    </a:lnTo>
                    <a:lnTo>
                      <a:pt x="708" y="184"/>
                    </a:lnTo>
                    <a:lnTo>
                      <a:pt x="749" y="166"/>
                    </a:lnTo>
                    <a:lnTo>
                      <a:pt x="778" y="148"/>
                    </a:lnTo>
                    <a:lnTo>
                      <a:pt x="811" y="114"/>
                    </a:lnTo>
                    <a:lnTo>
                      <a:pt x="826" y="82"/>
                    </a:lnTo>
                    <a:lnTo>
                      <a:pt x="826" y="0"/>
                    </a:lnTo>
                    <a:lnTo>
                      <a:pt x="819" y="19"/>
                    </a:lnTo>
                    <a:lnTo>
                      <a:pt x="800" y="44"/>
                    </a:lnTo>
                    <a:lnTo>
                      <a:pt x="774" y="67"/>
                    </a:lnTo>
                    <a:lnTo>
                      <a:pt x="737" y="88"/>
                    </a:lnTo>
                    <a:lnTo>
                      <a:pt x="693" y="106"/>
                    </a:lnTo>
                    <a:lnTo>
                      <a:pt x="660" y="116"/>
                    </a:lnTo>
                    <a:lnTo>
                      <a:pt x="614" y="127"/>
                    </a:lnTo>
                    <a:lnTo>
                      <a:pt x="568" y="135"/>
                    </a:lnTo>
                    <a:lnTo>
                      <a:pt x="505" y="143"/>
                    </a:lnTo>
                    <a:lnTo>
                      <a:pt x="463" y="147"/>
                    </a:lnTo>
                    <a:lnTo>
                      <a:pt x="413" y="145"/>
                    </a:lnTo>
                    <a:lnTo>
                      <a:pt x="357" y="144"/>
                    </a:lnTo>
                    <a:lnTo>
                      <a:pt x="303" y="141"/>
                    </a:lnTo>
                    <a:lnTo>
                      <a:pt x="248" y="134"/>
                    </a:lnTo>
                    <a:lnTo>
                      <a:pt x="192" y="121"/>
                    </a:lnTo>
                    <a:lnTo>
                      <a:pt x="149" y="111"/>
                    </a:lnTo>
                    <a:lnTo>
                      <a:pt x="110" y="96"/>
                    </a:lnTo>
                    <a:lnTo>
                      <a:pt x="76" y="79"/>
                    </a:lnTo>
                    <a:lnTo>
                      <a:pt x="47" y="64"/>
                    </a:lnTo>
                    <a:lnTo>
                      <a:pt x="17" y="34"/>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nvGrpSpPr>
            <p:cNvPr id="31" name="Group 3170"/>
            <p:cNvGrpSpPr>
              <a:grpSpLocks/>
            </p:cNvGrpSpPr>
            <p:nvPr/>
          </p:nvGrpSpPr>
          <p:grpSpPr bwMode="auto">
            <a:xfrm>
              <a:off x="1245" y="2280"/>
              <a:ext cx="278" cy="132"/>
              <a:chOff x="1245" y="2280"/>
              <a:chExt cx="278" cy="132"/>
            </a:xfrm>
          </p:grpSpPr>
          <p:sp>
            <p:nvSpPr>
              <p:cNvPr id="416867" name="Oval 3171"/>
              <p:cNvSpPr>
                <a:spLocks noChangeArrowheads="1"/>
              </p:cNvSpPr>
              <p:nvPr/>
            </p:nvSpPr>
            <p:spPr bwMode="auto">
              <a:xfrm>
                <a:off x="1246" y="2280"/>
                <a:ext cx="277" cy="107"/>
              </a:xfrm>
              <a:prstGeom prst="ellipse">
                <a:avLst/>
              </a:prstGeom>
              <a:solidFill>
                <a:srgbClr val="AD6900"/>
              </a:solidFill>
              <a:ln w="4826">
                <a:solidFill>
                  <a:srgbClr val="FFFF00"/>
                </a:solidFill>
                <a:round/>
                <a:headEnd/>
                <a:tailEnd/>
              </a:ln>
            </p:spPr>
            <p:txBody>
              <a:bodyPr/>
              <a:lstStyle/>
              <a:p>
                <a:endParaRPr lang="ru-RU"/>
              </a:p>
            </p:txBody>
          </p:sp>
          <p:sp>
            <p:nvSpPr>
              <p:cNvPr id="416868" name="Freeform 3172"/>
              <p:cNvSpPr>
                <a:spLocks/>
              </p:cNvSpPr>
              <p:nvPr/>
            </p:nvSpPr>
            <p:spPr bwMode="auto">
              <a:xfrm>
                <a:off x="1245" y="2335"/>
                <a:ext cx="275" cy="77"/>
              </a:xfrm>
              <a:custGeom>
                <a:avLst/>
                <a:gdLst/>
                <a:ahLst/>
                <a:cxnLst>
                  <a:cxn ang="0">
                    <a:pos x="0" y="0"/>
                  </a:cxn>
                  <a:cxn ang="0">
                    <a:pos x="0" y="81"/>
                  </a:cxn>
                  <a:cxn ang="0">
                    <a:pos x="16" y="117"/>
                  </a:cxn>
                  <a:cxn ang="0">
                    <a:pos x="40" y="142"/>
                  </a:cxn>
                  <a:cxn ang="0">
                    <a:pos x="81" y="167"/>
                  </a:cxn>
                  <a:cxn ang="0">
                    <a:pos x="133" y="187"/>
                  </a:cxn>
                  <a:cxn ang="0">
                    <a:pos x="192" y="205"/>
                  </a:cxn>
                  <a:cxn ang="0">
                    <a:pos x="253" y="218"/>
                  </a:cxn>
                  <a:cxn ang="0">
                    <a:pos x="311" y="225"/>
                  </a:cxn>
                  <a:cxn ang="0">
                    <a:pos x="374" y="228"/>
                  </a:cxn>
                  <a:cxn ang="0">
                    <a:pos x="429" y="229"/>
                  </a:cxn>
                  <a:cxn ang="0">
                    <a:pos x="484" y="228"/>
                  </a:cxn>
                  <a:cxn ang="0">
                    <a:pos x="533" y="222"/>
                  </a:cxn>
                  <a:cxn ang="0">
                    <a:pos x="581" y="215"/>
                  </a:cxn>
                  <a:cxn ang="0">
                    <a:pos x="628" y="208"/>
                  </a:cxn>
                  <a:cxn ang="0">
                    <a:pos x="668" y="198"/>
                  </a:cxn>
                  <a:cxn ang="0">
                    <a:pos x="708" y="184"/>
                  </a:cxn>
                  <a:cxn ang="0">
                    <a:pos x="748" y="166"/>
                  </a:cxn>
                  <a:cxn ang="0">
                    <a:pos x="777" y="147"/>
                  </a:cxn>
                  <a:cxn ang="0">
                    <a:pos x="811" y="113"/>
                  </a:cxn>
                  <a:cxn ang="0">
                    <a:pos x="826" y="82"/>
                  </a:cxn>
                  <a:cxn ang="0">
                    <a:pos x="826" y="0"/>
                  </a:cxn>
                  <a:cxn ang="0">
                    <a:pos x="819" y="19"/>
                  </a:cxn>
                  <a:cxn ang="0">
                    <a:pos x="800" y="43"/>
                  </a:cxn>
                  <a:cxn ang="0">
                    <a:pos x="773" y="67"/>
                  </a:cxn>
                  <a:cxn ang="0">
                    <a:pos x="737" y="88"/>
                  </a:cxn>
                  <a:cxn ang="0">
                    <a:pos x="693" y="105"/>
                  </a:cxn>
                  <a:cxn ang="0">
                    <a:pos x="659" y="116"/>
                  </a:cxn>
                  <a:cxn ang="0">
                    <a:pos x="614" y="126"/>
                  </a:cxn>
                  <a:cxn ang="0">
                    <a:pos x="568" y="135"/>
                  </a:cxn>
                  <a:cxn ang="0">
                    <a:pos x="504" y="143"/>
                  </a:cxn>
                  <a:cxn ang="0">
                    <a:pos x="463" y="146"/>
                  </a:cxn>
                  <a:cxn ang="0">
                    <a:pos x="412" y="145"/>
                  </a:cxn>
                  <a:cxn ang="0">
                    <a:pos x="357" y="144"/>
                  </a:cxn>
                  <a:cxn ang="0">
                    <a:pos x="303" y="140"/>
                  </a:cxn>
                  <a:cxn ang="0">
                    <a:pos x="248" y="133"/>
                  </a:cxn>
                  <a:cxn ang="0">
                    <a:pos x="192" y="121"/>
                  </a:cxn>
                  <a:cxn ang="0">
                    <a:pos x="148" y="111"/>
                  </a:cxn>
                  <a:cxn ang="0">
                    <a:pos x="110" y="96"/>
                  </a:cxn>
                  <a:cxn ang="0">
                    <a:pos x="76" y="78"/>
                  </a:cxn>
                  <a:cxn ang="0">
                    <a:pos x="46" y="63"/>
                  </a:cxn>
                  <a:cxn ang="0">
                    <a:pos x="16" y="34"/>
                  </a:cxn>
                  <a:cxn ang="0">
                    <a:pos x="0" y="0"/>
                  </a:cxn>
                </a:cxnLst>
                <a:rect l="0" t="0" r="r" b="b"/>
                <a:pathLst>
                  <a:path w="826" h="229">
                    <a:moveTo>
                      <a:pt x="0" y="0"/>
                    </a:moveTo>
                    <a:lnTo>
                      <a:pt x="0" y="81"/>
                    </a:lnTo>
                    <a:lnTo>
                      <a:pt x="16" y="117"/>
                    </a:lnTo>
                    <a:lnTo>
                      <a:pt x="40" y="142"/>
                    </a:lnTo>
                    <a:lnTo>
                      <a:pt x="81" y="167"/>
                    </a:lnTo>
                    <a:lnTo>
                      <a:pt x="133" y="187"/>
                    </a:lnTo>
                    <a:lnTo>
                      <a:pt x="192" y="205"/>
                    </a:lnTo>
                    <a:lnTo>
                      <a:pt x="253" y="218"/>
                    </a:lnTo>
                    <a:lnTo>
                      <a:pt x="311" y="225"/>
                    </a:lnTo>
                    <a:lnTo>
                      <a:pt x="374" y="228"/>
                    </a:lnTo>
                    <a:lnTo>
                      <a:pt x="429" y="229"/>
                    </a:lnTo>
                    <a:lnTo>
                      <a:pt x="484" y="228"/>
                    </a:lnTo>
                    <a:lnTo>
                      <a:pt x="533" y="222"/>
                    </a:lnTo>
                    <a:lnTo>
                      <a:pt x="581" y="215"/>
                    </a:lnTo>
                    <a:lnTo>
                      <a:pt x="628" y="208"/>
                    </a:lnTo>
                    <a:lnTo>
                      <a:pt x="668" y="198"/>
                    </a:lnTo>
                    <a:lnTo>
                      <a:pt x="708" y="184"/>
                    </a:lnTo>
                    <a:lnTo>
                      <a:pt x="748" y="166"/>
                    </a:lnTo>
                    <a:lnTo>
                      <a:pt x="777" y="147"/>
                    </a:lnTo>
                    <a:lnTo>
                      <a:pt x="811" y="113"/>
                    </a:lnTo>
                    <a:lnTo>
                      <a:pt x="826" y="82"/>
                    </a:lnTo>
                    <a:lnTo>
                      <a:pt x="826" y="0"/>
                    </a:lnTo>
                    <a:lnTo>
                      <a:pt x="819" y="19"/>
                    </a:lnTo>
                    <a:lnTo>
                      <a:pt x="800" y="43"/>
                    </a:lnTo>
                    <a:lnTo>
                      <a:pt x="773" y="67"/>
                    </a:lnTo>
                    <a:lnTo>
                      <a:pt x="737" y="88"/>
                    </a:lnTo>
                    <a:lnTo>
                      <a:pt x="693" y="105"/>
                    </a:lnTo>
                    <a:lnTo>
                      <a:pt x="659" y="116"/>
                    </a:lnTo>
                    <a:lnTo>
                      <a:pt x="614" y="126"/>
                    </a:lnTo>
                    <a:lnTo>
                      <a:pt x="568" y="135"/>
                    </a:lnTo>
                    <a:lnTo>
                      <a:pt x="504" y="143"/>
                    </a:lnTo>
                    <a:lnTo>
                      <a:pt x="463" y="146"/>
                    </a:lnTo>
                    <a:lnTo>
                      <a:pt x="412" y="145"/>
                    </a:lnTo>
                    <a:lnTo>
                      <a:pt x="357" y="144"/>
                    </a:lnTo>
                    <a:lnTo>
                      <a:pt x="303" y="140"/>
                    </a:lnTo>
                    <a:lnTo>
                      <a:pt x="248" y="133"/>
                    </a:lnTo>
                    <a:lnTo>
                      <a:pt x="192" y="121"/>
                    </a:lnTo>
                    <a:lnTo>
                      <a:pt x="148" y="111"/>
                    </a:lnTo>
                    <a:lnTo>
                      <a:pt x="110" y="96"/>
                    </a:lnTo>
                    <a:lnTo>
                      <a:pt x="76" y="78"/>
                    </a:lnTo>
                    <a:lnTo>
                      <a:pt x="46" y="63"/>
                    </a:lnTo>
                    <a:lnTo>
                      <a:pt x="16" y="34"/>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nvGrpSpPr>
            <p:cNvPr id="416866" name="Group 3173"/>
            <p:cNvGrpSpPr>
              <a:grpSpLocks/>
            </p:cNvGrpSpPr>
            <p:nvPr/>
          </p:nvGrpSpPr>
          <p:grpSpPr bwMode="auto">
            <a:xfrm>
              <a:off x="1250" y="2242"/>
              <a:ext cx="278" cy="131"/>
              <a:chOff x="1250" y="2242"/>
              <a:chExt cx="278" cy="131"/>
            </a:xfrm>
          </p:grpSpPr>
          <p:sp>
            <p:nvSpPr>
              <p:cNvPr id="416870" name="Oval 3174"/>
              <p:cNvSpPr>
                <a:spLocks noChangeArrowheads="1"/>
              </p:cNvSpPr>
              <p:nvPr/>
            </p:nvSpPr>
            <p:spPr bwMode="auto">
              <a:xfrm>
                <a:off x="1251" y="2242"/>
                <a:ext cx="277" cy="107"/>
              </a:xfrm>
              <a:prstGeom prst="ellipse">
                <a:avLst/>
              </a:prstGeom>
              <a:solidFill>
                <a:srgbClr val="AD6900"/>
              </a:solidFill>
              <a:ln w="4826">
                <a:solidFill>
                  <a:srgbClr val="FFFF00"/>
                </a:solidFill>
                <a:round/>
                <a:headEnd/>
                <a:tailEnd/>
              </a:ln>
            </p:spPr>
            <p:txBody>
              <a:bodyPr/>
              <a:lstStyle/>
              <a:p>
                <a:endParaRPr lang="ru-RU"/>
              </a:p>
            </p:txBody>
          </p:sp>
          <p:sp>
            <p:nvSpPr>
              <p:cNvPr id="416871" name="Freeform 3175"/>
              <p:cNvSpPr>
                <a:spLocks/>
              </p:cNvSpPr>
              <p:nvPr/>
            </p:nvSpPr>
            <p:spPr bwMode="auto">
              <a:xfrm>
                <a:off x="1250" y="2297"/>
                <a:ext cx="276" cy="76"/>
              </a:xfrm>
              <a:custGeom>
                <a:avLst/>
                <a:gdLst/>
                <a:ahLst/>
                <a:cxnLst>
                  <a:cxn ang="0">
                    <a:pos x="0" y="0"/>
                  </a:cxn>
                  <a:cxn ang="0">
                    <a:pos x="0" y="81"/>
                  </a:cxn>
                  <a:cxn ang="0">
                    <a:pos x="16" y="117"/>
                  </a:cxn>
                  <a:cxn ang="0">
                    <a:pos x="41" y="142"/>
                  </a:cxn>
                  <a:cxn ang="0">
                    <a:pos x="81" y="167"/>
                  </a:cxn>
                  <a:cxn ang="0">
                    <a:pos x="133" y="187"/>
                  </a:cxn>
                  <a:cxn ang="0">
                    <a:pos x="192" y="205"/>
                  </a:cxn>
                  <a:cxn ang="0">
                    <a:pos x="253" y="218"/>
                  </a:cxn>
                  <a:cxn ang="0">
                    <a:pos x="311" y="225"/>
                  </a:cxn>
                  <a:cxn ang="0">
                    <a:pos x="374" y="228"/>
                  </a:cxn>
                  <a:cxn ang="0">
                    <a:pos x="429" y="229"/>
                  </a:cxn>
                  <a:cxn ang="0">
                    <a:pos x="484" y="228"/>
                  </a:cxn>
                  <a:cxn ang="0">
                    <a:pos x="534" y="222"/>
                  </a:cxn>
                  <a:cxn ang="0">
                    <a:pos x="581" y="215"/>
                  </a:cxn>
                  <a:cxn ang="0">
                    <a:pos x="628" y="208"/>
                  </a:cxn>
                  <a:cxn ang="0">
                    <a:pos x="668" y="198"/>
                  </a:cxn>
                  <a:cxn ang="0">
                    <a:pos x="708" y="184"/>
                  </a:cxn>
                  <a:cxn ang="0">
                    <a:pos x="748" y="166"/>
                  </a:cxn>
                  <a:cxn ang="0">
                    <a:pos x="778" y="148"/>
                  </a:cxn>
                  <a:cxn ang="0">
                    <a:pos x="811" y="114"/>
                  </a:cxn>
                  <a:cxn ang="0">
                    <a:pos x="826" y="82"/>
                  </a:cxn>
                  <a:cxn ang="0">
                    <a:pos x="826" y="0"/>
                  </a:cxn>
                  <a:cxn ang="0">
                    <a:pos x="819" y="19"/>
                  </a:cxn>
                  <a:cxn ang="0">
                    <a:pos x="800" y="43"/>
                  </a:cxn>
                  <a:cxn ang="0">
                    <a:pos x="774" y="67"/>
                  </a:cxn>
                  <a:cxn ang="0">
                    <a:pos x="737" y="88"/>
                  </a:cxn>
                  <a:cxn ang="0">
                    <a:pos x="693" y="105"/>
                  </a:cxn>
                  <a:cxn ang="0">
                    <a:pos x="660" y="116"/>
                  </a:cxn>
                  <a:cxn ang="0">
                    <a:pos x="614" y="127"/>
                  </a:cxn>
                  <a:cxn ang="0">
                    <a:pos x="568" y="135"/>
                  </a:cxn>
                  <a:cxn ang="0">
                    <a:pos x="504" y="143"/>
                  </a:cxn>
                  <a:cxn ang="0">
                    <a:pos x="463" y="146"/>
                  </a:cxn>
                  <a:cxn ang="0">
                    <a:pos x="413" y="145"/>
                  </a:cxn>
                  <a:cxn ang="0">
                    <a:pos x="357" y="144"/>
                  </a:cxn>
                  <a:cxn ang="0">
                    <a:pos x="303" y="141"/>
                  </a:cxn>
                  <a:cxn ang="0">
                    <a:pos x="248" y="134"/>
                  </a:cxn>
                  <a:cxn ang="0">
                    <a:pos x="192" y="121"/>
                  </a:cxn>
                  <a:cxn ang="0">
                    <a:pos x="148" y="111"/>
                  </a:cxn>
                  <a:cxn ang="0">
                    <a:pos x="110" y="96"/>
                  </a:cxn>
                  <a:cxn ang="0">
                    <a:pos x="76" y="79"/>
                  </a:cxn>
                  <a:cxn ang="0">
                    <a:pos x="47" y="63"/>
                  </a:cxn>
                  <a:cxn ang="0">
                    <a:pos x="16" y="34"/>
                  </a:cxn>
                  <a:cxn ang="0">
                    <a:pos x="0" y="0"/>
                  </a:cxn>
                </a:cxnLst>
                <a:rect l="0" t="0" r="r" b="b"/>
                <a:pathLst>
                  <a:path w="826" h="229">
                    <a:moveTo>
                      <a:pt x="0" y="0"/>
                    </a:moveTo>
                    <a:lnTo>
                      <a:pt x="0" y="81"/>
                    </a:lnTo>
                    <a:lnTo>
                      <a:pt x="16" y="117"/>
                    </a:lnTo>
                    <a:lnTo>
                      <a:pt x="41" y="142"/>
                    </a:lnTo>
                    <a:lnTo>
                      <a:pt x="81" y="167"/>
                    </a:lnTo>
                    <a:lnTo>
                      <a:pt x="133" y="187"/>
                    </a:lnTo>
                    <a:lnTo>
                      <a:pt x="192" y="205"/>
                    </a:lnTo>
                    <a:lnTo>
                      <a:pt x="253" y="218"/>
                    </a:lnTo>
                    <a:lnTo>
                      <a:pt x="311" y="225"/>
                    </a:lnTo>
                    <a:lnTo>
                      <a:pt x="374" y="228"/>
                    </a:lnTo>
                    <a:lnTo>
                      <a:pt x="429" y="229"/>
                    </a:lnTo>
                    <a:lnTo>
                      <a:pt x="484" y="228"/>
                    </a:lnTo>
                    <a:lnTo>
                      <a:pt x="534" y="222"/>
                    </a:lnTo>
                    <a:lnTo>
                      <a:pt x="581" y="215"/>
                    </a:lnTo>
                    <a:lnTo>
                      <a:pt x="628" y="208"/>
                    </a:lnTo>
                    <a:lnTo>
                      <a:pt x="668" y="198"/>
                    </a:lnTo>
                    <a:lnTo>
                      <a:pt x="708" y="184"/>
                    </a:lnTo>
                    <a:lnTo>
                      <a:pt x="748" y="166"/>
                    </a:lnTo>
                    <a:lnTo>
                      <a:pt x="778" y="148"/>
                    </a:lnTo>
                    <a:lnTo>
                      <a:pt x="811" y="114"/>
                    </a:lnTo>
                    <a:lnTo>
                      <a:pt x="826" y="82"/>
                    </a:lnTo>
                    <a:lnTo>
                      <a:pt x="826" y="0"/>
                    </a:lnTo>
                    <a:lnTo>
                      <a:pt x="819" y="19"/>
                    </a:lnTo>
                    <a:lnTo>
                      <a:pt x="800" y="43"/>
                    </a:lnTo>
                    <a:lnTo>
                      <a:pt x="774" y="67"/>
                    </a:lnTo>
                    <a:lnTo>
                      <a:pt x="737" y="88"/>
                    </a:lnTo>
                    <a:lnTo>
                      <a:pt x="693" y="105"/>
                    </a:lnTo>
                    <a:lnTo>
                      <a:pt x="660" y="116"/>
                    </a:lnTo>
                    <a:lnTo>
                      <a:pt x="614" y="127"/>
                    </a:lnTo>
                    <a:lnTo>
                      <a:pt x="568" y="135"/>
                    </a:lnTo>
                    <a:lnTo>
                      <a:pt x="504" y="143"/>
                    </a:lnTo>
                    <a:lnTo>
                      <a:pt x="463" y="146"/>
                    </a:lnTo>
                    <a:lnTo>
                      <a:pt x="413" y="145"/>
                    </a:lnTo>
                    <a:lnTo>
                      <a:pt x="357" y="144"/>
                    </a:lnTo>
                    <a:lnTo>
                      <a:pt x="303" y="141"/>
                    </a:lnTo>
                    <a:lnTo>
                      <a:pt x="248" y="134"/>
                    </a:lnTo>
                    <a:lnTo>
                      <a:pt x="192" y="121"/>
                    </a:lnTo>
                    <a:lnTo>
                      <a:pt x="148" y="111"/>
                    </a:lnTo>
                    <a:lnTo>
                      <a:pt x="110" y="96"/>
                    </a:lnTo>
                    <a:lnTo>
                      <a:pt x="76" y="79"/>
                    </a:lnTo>
                    <a:lnTo>
                      <a:pt x="47" y="63"/>
                    </a:lnTo>
                    <a:lnTo>
                      <a:pt x="16" y="34"/>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nvGrpSpPr>
            <p:cNvPr id="416869" name="Group 3176"/>
            <p:cNvGrpSpPr>
              <a:grpSpLocks/>
            </p:cNvGrpSpPr>
            <p:nvPr/>
          </p:nvGrpSpPr>
          <p:grpSpPr bwMode="auto">
            <a:xfrm>
              <a:off x="1267" y="2213"/>
              <a:ext cx="277" cy="132"/>
              <a:chOff x="1267" y="2213"/>
              <a:chExt cx="277" cy="132"/>
            </a:xfrm>
          </p:grpSpPr>
          <p:sp>
            <p:nvSpPr>
              <p:cNvPr id="416873" name="Oval 3177"/>
              <p:cNvSpPr>
                <a:spLocks noChangeArrowheads="1"/>
              </p:cNvSpPr>
              <p:nvPr/>
            </p:nvSpPr>
            <p:spPr bwMode="auto">
              <a:xfrm>
                <a:off x="1267" y="2213"/>
                <a:ext cx="277" cy="108"/>
              </a:xfrm>
              <a:prstGeom prst="ellipse">
                <a:avLst/>
              </a:prstGeom>
              <a:solidFill>
                <a:srgbClr val="AD6900"/>
              </a:solidFill>
              <a:ln w="4826">
                <a:solidFill>
                  <a:srgbClr val="FFFF00"/>
                </a:solidFill>
                <a:round/>
                <a:headEnd/>
                <a:tailEnd/>
              </a:ln>
            </p:spPr>
            <p:txBody>
              <a:bodyPr/>
              <a:lstStyle/>
              <a:p>
                <a:endParaRPr lang="ru-RU"/>
              </a:p>
            </p:txBody>
          </p:sp>
          <p:sp>
            <p:nvSpPr>
              <p:cNvPr id="416874" name="Freeform 3178"/>
              <p:cNvSpPr>
                <a:spLocks/>
              </p:cNvSpPr>
              <p:nvPr/>
            </p:nvSpPr>
            <p:spPr bwMode="auto">
              <a:xfrm>
                <a:off x="1267" y="2269"/>
                <a:ext cx="275" cy="76"/>
              </a:xfrm>
              <a:custGeom>
                <a:avLst/>
                <a:gdLst/>
                <a:ahLst/>
                <a:cxnLst>
                  <a:cxn ang="0">
                    <a:pos x="0" y="0"/>
                  </a:cxn>
                  <a:cxn ang="0">
                    <a:pos x="0" y="81"/>
                  </a:cxn>
                  <a:cxn ang="0">
                    <a:pos x="16" y="117"/>
                  </a:cxn>
                  <a:cxn ang="0">
                    <a:pos x="40" y="141"/>
                  </a:cxn>
                  <a:cxn ang="0">
                    <a:pos x="80" y="167"/>
                  </a:cxn>
                  <a:cxn ang="0">
                    <a:pos x="133" y="187"/>
                  </a:cxn>
                  <a:cxn ang="0">
                    <a:pos x="191" y="205"/>
                  </a:cxn>
                  <a:cxn ang="0">
                    <a:pos x="253" y="218"/>
                  </a:cxn>
                  <a:cxn ang="0">
                    <a:pos x="310" y="225"/>
                  </a:cxn>
                  <a:cxn ang="0">
                    <a:pos x="374" y="228"/>
                  </a:cxn>
                  <a:cxn ang="0">
                    <a:pos x="428" y="229"/>
                  </a:cxn>
                  <a:cxn ang="0">
                    <a:pos x="484" y="228"/>
                  </a:cxn>
                  <a:cxn ang="0">
                    <a:pos x="533" y="222"/>
                  </a:cxn>
                  <a:cxn ang="0">
                    <a:pos x="580" y="215"/>
                  </a:cxn>
                  <a:cxn ang="0">
                    <a:pos x="628" y="208"/>
                  </a:cxn>
                  <a:cxn ang="0">
                    <a:pos x="667" y="198"/>
                  </a:cxn>
                  <a:cxn ang="0">
                    <a:pos x="707" y="184"/>
                  </a:cxn>
                  <a:cxn ang="0">
                    <a:pos x="748" y="166"/>
                  </a:cxn>
                  <a:cxn ang="0">
                    <a:pos x="777" y="147"/>
                  </a:cxn>
                  <a:cxn ang="0">
                    <a:pos x="810" y="113"/>
                  </a:cxn>
                  <a:cxn ang="0">
                    <a:pos x="825" y="82"/>
                  </a:cxn>
                  <a:cxn ang="0">
                    <a:pos x="825" y="0"/>
                  </a:cxn>
                  <a:cxn ang="0">
                    <a:pos x="818" y="19"/>
                  </a:cxn>
                  <a:cxn ang="0">
                    <a:pos x="799" y="43"/>
                  </a:cxn>
                  <a:cxn ang="0">
                    <a:pos x="773" y="67"/>
                  </a:cxn>
                  <a:cxn ang="0">
                    <a:pos x="737" y="88"/>
                  </a:cxn>
                  <a:cxn ang="0">
                    <a:pos x="692" y="105"/>
                  </a:cxn>
                  <a:cxn ang="0">
                    <a:pos x="659" y="116"/>
                  </a:cxn>
                  <a:cxn ang="0">
                    <a:pos x="614" y="126"/>
                  </a:cxn>
                  <a:cxn ang="0">
                    <a:pos x="567" y="134"/>
                  </a:cxn>
                  <a:cxn ang="0">
                    <a:pos x="504" y="143"/>
                  </a:cxn>
                  <a:cxn ang="0">
                    <a:pos x="462" y="146"/>
                  </a:cxn>
                  <a:cxn ang="0">
                    <a:pos x="412" y="145"/>
                  </a:cxn>
                  <a:cxn ang="0">
                    <a:pos x="357" y="144"/>
                  </a:cxn>
                  <a:cxn ang="0">
                    <a:pos x="302" y="140"/>
                  </a:cxn>
                  <a:cxn ang="0">
                    <a:pos x="248" y="133"/>
                  </a:cxn>
                  <a:cxn ang="0">
                    <a:pos x="191" y="120"/>
                  </a:cxn>
                  <a:cxn ang="0">
                    <a:pos x="148" y="111"/>
                  </a:cxn>
                  <a:cxn ang="0">
                    <a:pos x="109" y="96"/>
                  </a:cxn>
                  <a:cxn ang="0">
                    <a:pos x="75" y="78"/>
                  </a:cxn>
                  <a:cxn ang="0">
                    <a:pos x="46" y="63"/>
                  </a:cxn>
                  <a:cxn ang="0">
                    <a:pos x="16" y="34"/>
                  </a:cxn>
                  <a:cxn ang="0">
                    <a:pos x="0" y="0"/>
                  </a:cxn>
                </a:cxnLst>
                <a:rect l="0" t="0" r="r" b="b"/>
                <a:pathLst>
                  <a:path w="825" h="229">
                    <a:moveTo>
                      <a:pt x="0" y="0"/>
                    </a:moveTo>
                    <a:lnTo>
                      <a:pt x="0" y="81"/>
                    </a:lnTo>
                    <a:lnTo>
                      <a:pt x="16" y="117"/>
                    </a:lnTo>
                    <a:lnTo>
                      <a:pt x="40" y="141"/>
                    </a:lnTo>
                    <a:lnTo>
                      <a:pt x="80" y="167"/>
                    </a:lnTo>
                    <a:lnTo>
                      <a:pt x="133" y="187"/>
                    </a:lnTo>
                    <a:lnTo>
                      <a:pt x="191" y="205"/>
                    </a:lnTo>
                    <a:lnTo>
                      <a:pt x="253" y="218"/>
                    </a:lnTo>
                    <a:lnTo>
                      <a:pt x="310" y="225"/>
                    </a:lnTo>
                    <a:lnTo>
                      <a:pt x="374" y="228"/>
                    </a:lnTo>
                    <a:lnTo>
                      <a:pt x="428" y="229"/>
                    </a:lnTo>
                    <a:lnTo>
                      <a:pt x="484" y="228"/>
                    </a:lnTo>
                    <a:lnTo>
                      <a:pt x="533" y="222"/>
                    </a:lnTo>
                    <a:lnTo>
                      <a:pt x="580" y="215"/>
                    </a:lnTo>
                    <a:lnTo>
                      <a:pt x="628" y="208"/>
                    </a:lnTo>
                    <a:lnTo>
                      <a:pt x="667" y="198"/>
                    </a:lnTo>
                    <a:lnTo>
                      <a:pt x="707" y="184"/>
                    </a:lnTo>
                    <a:lnTo>
                      <a:pt x="748" y="166"/>
                    </a:lnTo>
                    <a:lnTo>
                      <a:pt x="777" y="147"/>
                    </a:lnTo>
                    <a:lnTo>
                      <a:pt x="810" y="113"/>
                    </a:lnTo>
                    <a:lnTo>
                      <a:pt x="825" y="82"/>
                    </a:lnTo>
                    <a:lnTo>
                      <a:pt x="825" y="0"/>
                    </a:lnTo>
                    <a:lnTo>
                      <a:pt x="818" y="19"/>
                    </a:lnTo>
                    <a:lnTo>
                      <a:pt x="799" y="43"/>
                    </a:lnTo>
                    <a:lnTo>
                      <a:pt x="773" y="67"/>
                    </a:lnTo>
                    <a:lnTo>
                      <a:pt x="737" y="88"/>
                    </a:lnTo>
                    <a:lnTo>
                      <a:pt x="692" y="105"/>
                    </a:lnTo>
                    <a:lnTo>
                      <a:pt x="659" y="116"/>
                    </a:lnTo>
                    <a:lnTo>
                      <a:pt x="614" y="126"/>
                    </a:lnTo>
                    <a:lnTo>
                      <a:pt x="567" y="134"/>
                    </a:lnTo>
                    <a:lnTo>
                      <a:pt x="504" y="143"/>
                    </a:lnTo>
                    <a:lnTo>
                      <a:pt x="462" y="146"/>
                    </a:lnTo>
                    <a:lnTo>
                      <a:pt x="412" y="145"/>
                    </a:lnTo>
                    <a:lnTo>
                      <a:pt x="357" y="144"/>
                    </a:lnTo>
                    <a:lnTo>
                      <a:pt x="302" y="140"/>
                    </a:lnTo>
                    <a:lnTo>
                      <a:pt x="248" y="133"/>
                    </a:lnTo>
                    <a:lnTo>
                      <a:pt x="191" y="120"/>
                    </a:lnTo>
                    <a:lnTo>
                      <a:pt x="148" y="111"/>
                    </a:lnTo>
                    <a:lnTo>
                      <a:pt x="109" y="96"/>
                    </a:lnTo>
                    <a:lnTo>
                      <a:pt x="75" y="78"/>
                    </a:lnTo>
                    <a:lnTo>
                      <a:pt x="46" y="63"/>
                    </a:lnTo>
                    <a:lnTo>
                      <a:pt x="16" y="34"/>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nvGrpSpPr>
            <p:cNvPr id="416872" name="Group 3179"/>
            <p:cNvGrpSpPr>
              <a:grpSpLocks/>
            </p:cNvGrpSpPr>
            <p:nvPr/>
          </p:nvGrpSpPr>
          <p:grpSpPr bwMode="auto">
            <a:xfrm>
              <a:off x="1269" y="2189"/>
              <a:ext cx="278" cy="132"/>
              <a:chOff x="1269" y="2189"/>
              <a:chExt cx="278" cy="132"/>
            </a:xfrm>
          </p:grpSpPr>
          <p:sp>
            <p:nvSpPr>
              <p:cNvPr id="416876" name="Oval 3180"/>
              <p:cNvSpPr>
                <a:spLocks noChangeArrowheads="1"/>
              </p:cNvSpPr>
              <p:nvPr/>
            </p:nvSpPr>
            <p:spPr bwMode="auto">
              <a:xfrm>
                <a:off x="1270" y="2189"/>
                <a:ext cx="277" cy="107"/>
              </a:xfrm>
              <a:prstGeom prst="ellipse">
                <a:avLst/>
              </a:prstGeom>
              <a:solidFill>
                <a:srgbClr val="AD6900"/>
              </a:solidFill>
              <a:ln w="4826">
                <a:solidFill>
                  <a:srgbClr val="FFFF00"/>
                </a:solidFill>
                <a:round/>
                <a:headEnd/>
                <a:tailEnd/>
              </a:ln>
            </p:spPr>
            <p:txBody>
              <a:bodyPr/>
              <a:lstStyle/>
              <a:p>
                <a:endParaRPr lang="ru-RU"/>
              </a:p>
            </p:txBody>
          </p:sp>
          <p:sp>
            <p:nvSpPr>
              <p:cNvPr id="416877" name="Freeform 3181"/>
              <p:cNvSpPr>
                <a:spLocks/>
              </p:cNvSpPr>
              <p:nvPr/>
            </p:nvSpPr>
            <p:spPr bwMode="auto">
              <a:xfrm>
                <a:off x="1269" y="2244"/>
                <a:ext cx="275" cy="77"/>
              </a:xfrm>
              <a:custGeom>
                <a:avLst/>
                <a:gdLst/>
                <a:ahLst/>
                <a:cxnLst>
                  <a:cxn ang="0">
                    <a:pos x="0" y="0"/>
                  </a:cxn>
                  <a:cxn ang="0">
                    <a:pos x="0" y="81"/>
                  </a:cxn>
                  <a:cxn ang="0">
                    <a:pos x="16" y="117"/>
                  </a:cxn>
                  <a:cxn ang="0">
                    <a:pos x="40" y="142"/>
                  </a:cxn>
                  <a:cxn ang="0">
                    <a:pos x="80" y="167"/>
                  </a:cxn>
                  <a:cxn ang="0">
                    <a:pos x="133" y="187"/>
                  </a:cxn>
                  <a:cxn ang="0">
                    <a:pos x="191" y="205"/>
                  </a:cxn>
                  <a:cxn ang="0">
                    <a:pos x="253" y="218"/>
                  </a:cxn>
                  <a:cxn ang="0">
                    <a:pos x="310" y="225"/>
                  </a:cxn>
                  <a:cxn ang="0">
                    <a:pos x="374" y="228"/>
                  </a:cxn>
                  <a:cxn ang="0">
                    <a:pos x="428" y="230"/>
                  </a:cxn>
                  <a:cxn ang="0">
                    <a:pos x="484" y="228"/>
                  </a:cxn>
                  <a:cxn ang="0">
                    <a:pos x="533" y="222"/>
                  </a:cxn>
                  <a:cxn ang="0">
                    <a:pos x="580" y="215"/>
                  </a:cxn>
                  <a:cxn ang="0">
                    <a:pos x="628" y="208"/>
                  </a:cxn>
                  <a:cxn ang="0">
                    <a:pos x="667" y="198"/>
                  </a:cxn>
                  <a:cxn ang="0">
                    <a:pos x="707" y="184"/>
                  </a:cxn>
                  <a:cxn ang="0">
                    <a:pos x="748" y="166"/>
                  </a:cxn>
                  <a:cxn ang="0">
                    <a:pos x="777" y="148"/>
                  </a:cxn>
                  <a:cxn ang="0">
                    <a:pos x="810" y="114"/>
                  </a:cxn>
                  <a:cxn ang="0">
                    <a:pos x="825" y="82"/>
                  </a:cxn>
                  <a:cxn ang="0">
                    <a:pos x="825" y="0"/>
                  </a:cxn>
                  <a:cxn ang="0">
                    <a:pos x="818" y="19"/>
                  </a:cxn>
                  <a:cxn ang="0">
                    <a:pos x="799" y="43"/>
                  </a:cxn>
                  <a:cxn ang="0">
                    <a:pos x="773" y="67"/>
                  </a:cxn>
                  <a:cxn ang="0">
                    <a:pos x="737" y="88"/>
                  </a:cxn>
                  <a:cxn ang="0">
                    <a:pos x="692" y="105"/>
                  </a:cxn>
                  <a:cxn ang="0">
                    <a:pos x="659" y="116"/>
                  </a:cxn>
                  <a:cxn ang="0">
                    <a:pos x="614" y="127"/>
                  </a:cxn>
                  <a:cxn ang="0">
                    <a:pos x="567" y="135"/>
                  </a:cxn>
                  <a:cxn ang="0">
                    <a:pos x="504" y="143"/>
                  </a:cxn>
                  <a:cxn ang="0">
                    <a:pos x="462" y="146"/>
                  </a:cxn>
                  <a:cxn ang="0">
                    <a:pos x="412" y="145"/>
                  </a:cxn>
                  <a:cxn ang="0">
                    <a:pos x="357" y="144"/>
                  </a:cxn>
                  <a:cxn ang="0">
                    <a:pos x="302" y="141"/>
                  </a:cxn>
                  <a:cxn ang="0">
                    <a:pos x="248" y="134"/>
                  </a:cxn>
                  <a:cxn ang="0">
                    <a:pos x="191" y="121"/>
                  </a:cxn>
                  <a:cxn ang="0">
                    <a:pos x="148" y="111"/>
                  </a:cxn>
                  <a:cxn ang="0">
                    <a:pos x="110" y="96"/>
                  </a:cxn>
                  <a:cxn ang="0">
                    <a:pos x="75" y="79"/>
                  </a:cxn>
                  <a:cxn ang="0">
                    <a:pos x="46" y="63"/>
                  </a:cxn>
                  <a:cxn ang="0">
                    <a:pos x="16" y="34"/>
                  </a:cxn>
                  <a:cxn ang="0">
                    <a:pos x="0" y="0"/>
                  </a:cxn>
                </a:cxnLst>
                <a:rect l="0" t="0" r="r" b="b"/>
                <a:pathLst>
                  <a:path w="825" h="230">
                    <a:moveTo>
                      <a:pt x="0" y="0"/>
                    </a:moveTo>
                    <a:lnTo>
                      <a:pt x="0" y="81"/>
                    </a:lnTo>
                    <a:lnTo>
                      <a:pt x="16" y="117"/>
                    </a:lnTo>
                    <a:lnTo>
                      <a:pt x="40" y="142"/>
                    </a:lnTo>
                    <a:lnTo>
                      <a:pt x="80" y="167"/>
                    </a:lnTo>
                    <a:lnTo>
                      <a:pt x="133" y="187"/>
                    </a:lnTo>
                    <a:lnTo>
                      <a:pt x="191" y="205"/>
                    </a:lnTo>
                    <a:lnTo>
                      <a:pt x="253" y="218"/>
                    </a:lnTo>
                    <a:lnTo>
                      <a:pt x="310" y="225"/>
                    </a:lnTo>
                    <a:lnTo>
                      <a:pt x="374" y="228"/>
                    </a:lnTo>
                    <a:lnTo>
                      <a:pt x="428" y="230"/>
                    </a:lnTo>
                    <a:lnTo>
                      <a:pt x="484" y="228"/>
                    </a:lnTo>
                    <a:lnTo>
                      <a:pt x="533" y="222"/>
                    </a:lnTo>
                    <a:lnTo>
                      <a:pt x="580" y="215"/>
                    </a:lnTo>
                    <a:lnTo>
                      <a:pt x="628" y="208"/>
                    </a:lnTo>
                    <a:lnTo>
                      <a:pt x="667" y="198"/>
                    </a:lnTo>
                    <a:lnTo>
                      <a:pt x="707" y="184"/>
                    </a:lnTo>
                    <a:lnTo>
                      <a:pt x="748" y="166"/>
                    </a:lnTo>
                    <a:lnTo>
                      <a:pt x="777" y="148"/>
                    </a:lnTo>
                    <a:lnTo>
                      <a:pt x="810" y="114"/>
                    </a:lnTo>
                    <a:lnTo>
                      <a:pt x="825" y="82"/>
                    </a:lnTo>
                    <a:lnTo>
                      <a:pt x="825" y="0"/>
                    </a:lnTo>
                    <a:lnTo>
                      <a:pt x="818" y="19"/>
                    </a:lnTo>
                    <a:lnTo>
                      <a:pt x="799" y="43"/>
                    </a:lnTo>
                    <a:lnTo>
                      <a:pt x="773" y="67"/>
                    </a:lnTo>
                    <a:lnTo>
                      <a:pt x="737" y="88"/>
                    </a:lnTo>
                    <a:lnTo>
                      <a:pt x="692" y="105"/>
                    </a:lnTo>
                    <a:lnTo>
                      <a:pt x="659" y="116"/>
                    </a:lnTo>
                    <a:lnTo>
                      <a:pt x="614" y="127"/>
                    </a:lnTo>
                    <a:lnTo>
                      <a:pt x="567" y="135"/>
                    </a:lnTo>
                    <a:lnTo>
                      <a:pt x="504" y="143"/>
                    </a:lnTo>
                    <a:lnTo>
                      <a:pt x="462" y="146"/>
                    </a:lnTo>
                    <a:lnTo>
                      <a:pt x="412" y="145"/>
                    </a:lnTo>
                    <a:lnTo>
                      <a:pt x="357" y="144"/>
                    </a:lnTo>
                    <a:lnTo>
                      <a:pt x="302" y="141"/>
                    </a:lnTo>
                    <a:lnTo>
                      <a:pt x="248" y="134"/>
                    </a:lnTo>
                    <a:lnTo>
                      <a:pt x="191" y="121"/>
                    </a:lnTo>
                    <a:lnTo>
                      <a:pt x="148" y="111"/>
                    </a:lnTo>
                    <a:lnTo>
                      <a:pt x="110" y="96"/>
                    </a:lnTo>
                    <a:lnTo>
                      <a:pt x="75" y="79"/>
                    </a:lnTo>
                    <a:lnTo>
                      <a:pt x="46" y="63"/>
                    </a:lnTo>
                    <a:lnTo>
                      <a:pt x="16" y="34"/>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nvGrpSpPr>
            <p:cNvPr id="416875" name="Group 3182"/>
            <p:cNvGrpSpPr>
              <a:grpSpLocks/>
            </p:cNvGrpSpPr>
            <p:nvPr/>
          </p:nvGrpSpPr>
          <p:grpSpPr bwMode="auto">
            <a:xfrm>
              <a:off x="1267" y="2161"/>
              <a:ext cx="277" cy="131"/>
              <a:chOff x="1267" y="2161"/>
              <a:chExt cx="277" cy="131"/>
            </a:xfrm>
          </p:grpSpPr>
          <p:sp>
            <p:nvSpPr>
              <p:cNvPr id="416879" name="Oval 3183"/>
              <p:cNvSpPr>
                <a:spLocks noChangeArrowheads="1"/>
              </p:cNvSpPr>
              <p:nvPr/>
            </p:nvSpPr>
            <p:spPr bwMode="auto">
              <a:xfrm>
                <a:off x="1267" y="2161"/>
                <a:ext cx="277" cy="107"/>
              </a:xfrm>
              <a:prstGeom prst="ellipse">
                <a:avLst/>
              </a:prstGeom>
              <a:solidFill>
                <a:srgbClr val="AD6900"/>
              </a:solidFill>
              <a:ln w="4826">
                <a:solidFill>
                  <a:srgbClr val="FFFF00"/>
                </a:solidFill>
                <a:round/>
                <a:headEnd/>
                <a:tailEnd/>
              </a:ln>
            </p:spPr>
            <p:txBody>
              <a:bodyPr/>
              <a:lstStyle/>
              <a:p>
                <a:endParaRPr lang="ru-RU"/>
              </a:p>
            </p:txBody>
          </p:sp>
          <p:sp>
            <p:nvSpPr>
              <p:cNvPr id="416880" name="Freeform 3184"/>
              <p:cNvSpPr>
                <a:spLocks/>
              </p:cNvSpPr>
              <p:nvPr/>
            </p:nvSpPr>
            <p:spPr bwMode="auto">
              <a:xfrm>
                <a:off x="1267" y="2216"/>
                <a:ext cx="275" cy="76"/>
              </a:xfrm>
              <a:custGeom>
                <a:avLst/>
                <a:gdLst/>
                <a:ahLst/>
                <a:cxnLst>
                  <a:cxn ang="0">
                    <a:pos x="0" y="0"/>
                  </a:cxn>
                  <a:cxn ang="0">
                    <a:pos x="0" y="81"/>
                  </a:cxn>
                  <a:cxn ang="0">
                    <a:pos x="16" y="117"/>
                  </a:cxn>
                  <a:cxn ang="0">
                    <a:pos x="40" y="141"/>
                  </a:cxn>
                  <a:cxn ang="0">
                    <a:pos x="80" y="167"/>
                  </a:cxn>
                  <a:cxn ang="0">
                    <a:pos x="133" y="187"/>
                  </a:cxn>
                  <a:cxn ang="0">
                    <a:pos x="191" y="205"/>
                  </a:cxn>
                  <a:cxn ang="0">
                    <a:pos x="253" y="218"/>
                  </a:cxn>
                  <a:cxn ang="0">
                    <a:pos x="310" y="225"/>
                  </a:cxn>
                  <a:cxn ang="0">
                    <a:pos x="374" y="228"/>
                  </a:cxn>
                  <a:cxn ang="0">
                    <a:pos x="428" y="229"/>
                  </a:cxn>
                  <a:cxn ang="0">
                    <a:pos x="484" y="228"/>
                  </a:cxn>
                  <a:cxn ang="0">
                    <a:pos x="533" y="222"/>
                  </a:cxn>
                  <a:cxn ang="0">
                    <a:pos x="580" y="215"/>
                  </a:cxn>
                  <a:cxn ang="0">
                    <a:pos x="628" y="208"/>
                  </a:cxn>
                  <a:cxn ang="0">
                    <a:pos x="667" y="198"/>
                  </a:cxn>
                  <a:cxn ang="0">
                    <a:pos x="707" y="184"/>
                  </a:cxn>
                  <a:cxn ang="0">
                    <a:pos x="748" y="166"/>
                  </a:cxn>
                  <a:cxn ang="0">
                    <a:pos x="777" y="147"/>
                  </a:cxn>
                  <a:cxn ang="0">
                    <a:pos x="810" y="113"/>
                  </a:cxn>
                  <a:cxn ang="0">
                    <a:pos x="825" y="82"/>
                  </a:cxn>
                  <a:cxn ang="0">
                    <a:pos x="825" y="0"/>
                  </a:cxn>
                  <a:cxn ang="0">
                    <a:pos x="818" y="19"/>
                  </a:cxn>
                  <a:cxn ang="0">
                    <a:pos x="799" y="43"/>
                  </a:cxn>
                  <a:cxn ang="0">
                    <a:pos x="773" y="67"/>
                  </a:cxn>
                  <a:cxn ang="0">
                    <a:pos x="737" y="88"/>
                  </a:cxn>
                  <a:cxn ang="0">
                    <a:pos x="692" y="105"/>
                  </a:cxn>
                  <a:cxn ang="0">
                    <a:pos x="659" y="116"/>
                  </a:cxn>
                  <a:cxn ang="0">
                    <a:pos x="614" y="126"/>
                  </a:cxn>
                  <a:cxn ang="0">
                    <a:pos x="567" y="134"/>
                  </a:cxn>
                  <a:cxn ang="0">
                    <a:pos x="504" y="143"/>
                  </a:cxn>
                  <a:cxn ang="0">
                    <a:pos x="462" y="146"/>
                  </a:cxn>
                  <a:cxn ang="0">
                    <a:pos x="412" y="145"/>
                  </a:cxn>
                  <a:cxn ang="0">
                    <a:pos x="357" y="144"/>
                  </a:cxn>
                  <a:cxn ang="0">
                    <a:pos x="302" y="140"/>
                  </a:cxn>
                  <a:cxn ang="0">
                    <a:pos x="248" y="133"/>
                  </a:cxn>
                  <a:cxn ang="0">
                    <a:pos x="191" y="120"/>
                  </a:cxn>
                  <a:cxn ang="0">
                    <a:pos x="148" y="111"/>
                  </a:cxn>
                  <a:cxn ang="0">
                    <a:pos x="109" y="96"/>
                  </a:cxn>
                  <a:cxn ang="0">
                    <a:pos x="75" y="78"/>
                  </a:cxn>
                  <a:cxn ang="0">
                    <a:pos x="46" y="63"/>
                  </a:cxn>
                  <a:cxn ang="0">
                    <a:pos x="16" y="34"/>
                  </a:cxn>
                  <a:cxn ang="0">
                    <a:pos x="0" y="0"/>
                  </a:cxn>
                </a:cxnLst>
                <a:rect l="0" t="0" r="r" b="b"/>
                <a:pathLst>
                  <a:path w="825" h="229">
                    <a:moveTo>
                      <a:pt x="0" y="0"/>
                    </a:moveTo>
                    <a:lnTo>
                      <a:pt x="0" y="81"/>
                    </a:lnTo>
                    <a:lnTo>
                      <a:pt x="16" y="117"/>
                    </a:lnTo>
                    <a:lnTo>
                      <a:pt x="40" y="141"/>
                    </a:lnTo>
                    <a:lnTo>
                      <a:pt x="80" y="167"/>
                    </a:lnTo>
                    <a:lnTo>
                      <a:pt x="133" y="187"/>
                    </a:lnTo>
                    <a:lnTo>
                      <a:pt x="191" y="205"/>
                    </a:lnTo>
                    <a:lnTo>
                      <a:pt x="253" y="218"/>
                    </a:lnTo>
                    <a:lnTo>
                      <a:pt x="310" y="225"/>
                    </a:lnTo>
                    <a:lnTo>
                      <a:pt x="374" y="228"/>
                    </a:lnTo>
                    <a:lnTo>
                      <a:pt x="428" y="229"/>
                    </a:lnTo>
                    <a:lnTo>
                      <a:pt x="484" y="228"/>
                    </a:lnTo>
                    <a:lnTo>
                      <a:pt x="533" y="222"/>
                    </a:lnTo>
                    <a:lnTo>
                      <a:pt x="580" y="215"/>
                    </a:lnTo>
                    <a:lnTo>
                      <a:pt x="628" y="208"/>
                    </a:lnTo>
                    <a:lnTo>
                      <a:pt x="667" y="198"/>
                    </a:lnTo>
                    <a:lnTo>
                      <a:pt x="707" y="184"/>
                    </a:lnTo>
                    <a:lnTo>
                      <a:pt x="748" y="166"/>
                    </a:lnTo>
                    <a:lnTo>
                      <a:pt x="777" y="147"/>
                    </a:lnTo>
                    <a:lnTo>
                      <a:pt x="810" y="113"/>
                    </a:lnTo>
                    <a:lnTo>
                      <a:pt x="825" y="82"/>
                    </a:lnTo>
                    <a:lnTo>
                      <a:pt x="825" y="0"/>
                    </a:lnTo>
                    <a:lnTo>
                      <a:pt x="818" y="19"/>
                    </a:lnTo>
                    <a:lnTo>
                      <a:pt x="799" y="43"/>
                    </a:lnTo>
                    <a:lnTo>
                      <a:pt x="773" y="67"/>
                    </a:lnTo>
                    <a:lnTo>
                      <a:pt x="737" y="88"/>
                    </a:lnTo>
                    <a:lnTo>
                      <a:pt x="692" y="105"/>
                    </a:lnTo>
                    <a:lnTo>
                      <a:pt x="659" y="116"/>
                    </a:lnTo>
                    <a:lnTo>
                      <a:pt x="614" y="126"/>
                    </a:lnTo>
                    <a:lnTo>
                      <a:pt x="567" y="134"/>
                    </a:lnTo>
                    <a:lnTo>
                      <a:pt x="504" y="143"/>
                    </a:lnTo>
                    <a:lnTo>
                      <a:pt x="462" y="146"/>
                    </a:lnTo>
                    <a:lnTo>
                      <a:pt x="412" y="145"/>
                    </a:lnTo>
                    <a:lnTo>
                      <a:pt x="357" y="144"/>
                    </a:lnTo>
                    <a:lnTo>
                      <a:pt x="302" y="140"/>
                    </a:lnTo>
                    <a:lnTo>
                      <a:pt x="248" y="133"/>
                    </a:lnTo>
                    <a:lnTo>
                      <a:pt x="191" y="120"/>
                    </a:lnTo>
                    <a:lnTo>
                      <a:pt x="148" y="111"/>
                    </a:lnTo>
                    <a:lnTo>
                      <a:pt x="109" y="96"/>
                    </a:lnTo>
                    <a:lnTo>
                      <a:pt x="75" y="78"/>
                    </a:lnTo>
                    <a:lnTo>
                      <a:pt x="46" y="63"/>
                    </a:lnTo>
                    <a:lnTo>
                      <a:pt x="16" y="34"/>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nvGrpSpPr>
            <p:cNvPr id="416878" name="Group 3185"/>
            <p:cNvGrpSpPr>
              <a:grpSpLocks/>
            </p:cNvGrpSpPr>
            <p:nvPr/>
          </p:nvGrpSpPr>
          <p:grpSpPr bwMode="auto">
            <a:xfrm>
              <a:off x="1258" y="2133"/>
              <a:ext cx="278" cy="131"/>
              <a:chOff x="1258" y="2133"/>
              <a:chExt cx="278" cy="131"/>
            </a:xfrm>
          </p:grpSpPr>
          <p:sp>
            <p:nvSpPr>
              <p:cNvPr id="416882" name="Oval 3186"/>
              <p:cNvSpPr>
                <a:spLocks noChangeArrowheads="1"/>
              </p:cNvSpPr>
              <p:nvPr/>
            </p:nvSpPr>
            <p:spPr bwMode="auto">
              <a:xfrm>
                <a:off x="1259" y="2133"/>
                <a:ext cx="277" cy="107"/>
              </a:xfrm>
              <a:prstGeom prst="ellipse">
                <a:avLst/>
              </a:prstGeom>
              <a:solidFill>
                <a:srgbClr val="AD6900"/>
              </a:solidFill>
              <a:ln w="4826">
                <a:solidFill>
                  <a:srgbClr val="FFFF00"/>
                </a:solidFill>
                <a:round/>
                <a:headEnd/>
                <a:tailEnd/>
              </a:ln>
            </p:spPr>
            <p:txBody>
              <a:bodyPr/>
              <a:lstStyle/>
              <a:p>
                <a:endParaRPr lang="ru-RU"/>
              </a:p>
            </p:txBody>
          </p:sp>
          <p:sp>
            <p:nvSpPr>
              <p:cNvPr id="416883" name="Freeform 3187"/>
              <p:cNvSpPr>
                <a:spLocks/>
              </p:cNvSpPr>
              <p:nvPr/>
            </p:nvSpPr>
            <p:spPr bwMode="auto">
              <a:xfrm>
                <a:off x="1258" y="2188"/>
                <a:ext cx="276" cy="76"/>
              </a:xfrm>
              <a:custGeom>
                <a:avLst/>
                <a:gdLst/>
                <a:ahLst/>
                <a:cxnLst>
                  <a:cxn ang="0">
                    <a:pos x="0" y="0"/>
                  </a:cxn>
                  <a:cxn ang="0">
                    <a:pos x="0" y="80"/>
                  </a:cxn>
                  <a:cxn ang="0">
                    <a:pos x="17" y="117"/>
                  </a:cxn>
                  <a:cxn ang="0">
                    <a:pos x="41" y="141"/>
                  </a:cxn>
                  <a:cxn ang="0">
                    <a:pos x="81" y="167"/>
                  </a:cxn>
                  <a:cxn ang="0">
                    <a:pos x="133" y="187"/>
                  </a:cxn>
                  <a:cxn ang="0">
                    <a:pos x="192" y="204"/>
                  </a:cxn>
                  <a:cxn ang="0">
                    <a:pos x="253" y="217"/>
                  </a:cxn>
                  <a:cxn ang="0">
                    <a:pos x="311" y="224"/>
                  </a:cxn>
                  <a:cxn ang="0">
                    <a:pos x="374" y="228"/>
                  </a:cxn>
                  <a:cxn ang="0">
                    <a:pos x="429" y="229"/>
                  </a:cxn>
                  <a:cxn ang="0">
                    <a:pos x="484" y="228"/>
                  </a:cxn>
                  <a:cxn ang="0">
                    <a:pos x="534" y="222"/>
                  </a:cxn>
                  <a:cxn ang="0">
                    <a:pos x="581" y="215"/>
                  </a:cxn>
                  <a:cxn ang="0">
                    <a:pos x="629" y="208"/>
                  </a:cxn>
                  <a:cxn ang="0">
                    <a:pos x="668" y="197"/>
                  </a:cxn>
                  <a:cxn ang="0">
                    <a:pos x="708" y="183"/>
                  </a:cxn>
                  <a:cxn ang="0">
                    <a:pos x="749" y="166"/>
                  </a:cxn>
                  <a:cxn ang="0">
                    <a:pos x="778" y="147"/>
                  </a:cxn>
                  <a:cxn ang="0">
                    <a:pos x="811" y="113"/>
                  </a:cxn>
                  <a:cxn ang="0">
                    <a:pos x="826" y="82"/>
                  </a:cxn>
                  <a:cxn ang="0">
                    <a:pos x="826" y="0"/>
                  </a:cxn>
                  <a:cxn ang="0">
                    <a:pos x="819" y="18"/>
                  </a:cxn>
                  <a:cxn ang="0">
                    <a:pos x="800" y="43"/>
                  </a:cxn>
                  <a:cxn ang="0">
                    <a:pos x="774" y="66"/>
                  </a:cxn>
                  <a:cxn ang="0">
                    <a:pos x="737" y="87"/>
                  </a:cxn>
                  <a:cxn ang="0">
                    <a:pos x="693" y="105"/>
                  </a:cxn>
                  <a:cxn ang="0">
                    <a:pos x="660" y="115"/>
                  </a:cxn>
                  <a:cxn ang="0">
                    <a:pos x="614" y="126"/>
                  </a:cxn>
                  <a:cxn ang="0">
                    <a:pos x="568" y="134"/>
                  </a:cxn>
                  <a:cxn ang="0">
                    <a:pos x="505" y="142"/>
                  </a:cxn>
                  <a:cxn ang="0">
                    <a:pos x="463" y="146"/>
                  </a:cxn>
                  <a:cxn ang="0">
                    <a:pos x="413" y="145"/>
                  </a:cxn>
                  <a:cxn ang="0">
                    <a:pos x="357" y="144"/>
                  </a:cxn>
                  <a:cxn ang="0">
                    <a:pos x="303" y="140"/>
                  </a:cxn>
                  <a:cxn ang="0">
                    <a:pos x="248" y="133"/>
                  </a:cxn>
                  <a:cxn ang="0">
                    <a:pos x="192" y="120"/>
                  </a:cxn>
                  <a:cxn ang="0">
                    <a:pos x="149" y="111"/>
                  </a:cxn>
                  <a:cxn ang="0">
                    <a:pos x="110" y="96"/>
                  </a:cxn>
                  <a:cxn ang="0">
                    <a:pos x="76" y="78"/>
                  </a:cxn>
                  <a:cxn ang="0">
                    <a:pos x="47" y="63"/>
                  </a:cxn>
                  <a:cxn ang="0">
                    <a:pos x="17" y="34"/>
                  </a:cxn>
                  <a:cxn ang="0">
                    <a:pos x="0" y="0"/>
                  </a:cxn>
                </a:cxnLst>
                <a:rect l="0" t="0" r="r" b="b"/>
                <a:pathLst>
                  <a:path w="826" h="229">
                    <a:moveTo>
                      <a:pt x="0" y="0"/>
                    </a:moveTo>
                    <a:lnTo>
                      <a:pt x="0" y="80"/>
                    </a:lnTo>
                    <a:lnTo>
                      <a:pt x="17" y="117"/>
                    </a:lnTo>
                    <a:lnTo>
                      <a:pt x="41" y="141"/>
                    </a:lnTo>
                    <a:lnTo>
                      <a:pt x="81" y="167"/>
                    </a:lnTo>
                    <a:lnTo>
                      <a:pt x="133" y="187"/>
                    </a:lnTo>
                    <a:lnTo>
                      <a:pt x="192" y="204"/>
                    </a:lnTo>
                    <a:lnTo>
                      <a:pt x="253" y="217"/>
                    </a:lnTo>
                    <a:lnTo>
                      <a:pt x="311" y="224"/>
                    </a:lnTo>
                    <a:lnTo>
                      <a:pt x="374" y="228"/>
                    </a:lnTo>
                    <a:lnTo>
                      <a:pt x="429" y="229"/>
                    </a:lnTo>
                    <a:lnTo>
                      <a:pt x="484" y="228"/>
                    </a:lnTo>
                    <a:lnTo>
                      <a:pt x="534" y="222"/>
                    </a:lnTo>
                    <a:lnTo>
                      <a:pt x="581" y="215"/>
                    </a:lnTo>
                    <a:lnTo>
                      <a:pt x="629" y="208"/>
                    </a:lnTo>
                    <a:lnTo>
                      <a:pt x="668" y="197"/>
                    </a:lnTo>
                    <a:lnTo>
                      <a:pt x="708" y="183"/>
                    </a:lnTo>
                    <a:lnTo>
                      <a:pt x="749" y="166"/>
                    </a:lnTo>
                    <a:lnTo>
                      <a:pt x="778" y="147"/>
                    </a:lnTo>
                    <a:lnTo>
                      <a:pt x="811" y="113"/>
                    </a:lnTo>
                    <a:lnTo>
                      <a:pt x="826" y="82"/>
                    </a:lnTo>
                    <a:lnTo>
                      <a:pt x="826" y="0"/>
                    </a:lnTo>
                    <a:lnTo>
                      <a:pt x="819" y="18"/>
                    </a:lnTo>
                    <a:lnTo>
                      <a:pt x="800" y="43"/>
                    </a:lnTo>
                    <a:lnTo>
                      <a:pt x="774" y="66"/>
                    </a:lnTo>
                    <a:lnTo>
                      <a:pt x="737" y="87"/>
                    </a:lnTo>
                    <a:lnTo>
                      <a:pt x="693" y="105"/>
                    </a:lnTo>
                    <a:lnTo>
                      <a:pt x="660" y="115"/>
                    </a:lnTo>
                    <a:lnTo>
                      <a:pt x="614" y="126"/>
                    </a:lnTo>
                    <a:lnTo>
                      <a:pt x="568" y="134"/>
                    </a:lnTo>
                    <a:lnTo>
                      <a:pt x="505" y="142"/>
                    </a:lnTo>
                    <a:lnTo>
                      <a:pt x="463" y="146"/>
                    </a:lnTo>
                    <a:lnTo>
                      <a:pt x="413" y="145"/>
                    </a:lnTo>
                    <a:lnTo>
                      <a:pt x="357" y="144"/>
                    </a:lnTo>
                    <a:lnTo>
                      <a:pt x="303" y="140"/>
                    </a:lnTo>
                    <a:lnTo>
                      <a:pt x="248" y="133"/>
                    </a:lnTo>
                    <a:lnTo>
                      <a:pt x="192" y="120"/>
                    </a:lnTo>
                    <a:lnTo>
                      <a:pt x="149" y="111"/>
                    </a:lnTo>
                    <a:lnTo>
                      <a:pt x="110" y="96"/>
                    </a:lnTo>
                    <a:lnTo>
                      <a:pt x="76" y="78"/>
                    </a:lnTo>
                    <a:lnTo>
                      <a:pt x="47" y="63"/>
                    </a:lnTo>
                    <a:lnTo>
                      <a:pt x="17" y="34"/>
                    </a:lnTo>
                    <a:lnTo>
                      <a:pt x="0" y="0"/>
                    </a:lnTo>
                    <a:close/>
                  </a:path>
                </a:pathLst>
              </a:custGeom>
              <a:solidFill>
                <a:srgbClr val="E07000"/>
              </a:solidFill>
              <a:ln w="4826">
                <a:solidFill>
                  <a:srgbClr val="FFFF00"/>
                </a:solidFill>
                <a:prstDash val="solid"/>
                <a:round/>
                <a:headEnd/>
                <a:tailEnd/>
              </a:ln>
            </p:spPr>
            <p:txBody>
              <a:bodyPr/>
              <a:lstStyle/>
              <a:p>
                <a:endParaRPr lang="ru-RU"/>
              </a:p>
            </p:txBody>
          </p:sp>
        </p:grpSp>
      </p:grpSp>
      <p:sp>
        <p:nvSpPr>
          <p:cNvPr id="416885" name="Text Box 3189"/>
          <p:cNvSpPr txBox="1">
            <a:spLocks noChangeArrowheads="1"/>
          </p:cNvSpPr>
          <p:nvPr/>
        </p:nvSpPr>
        <p:spPr bwMode="auto">
          <a:xfrm>
            <a:off x="357158" y="4800600"/>
            <a:ext cx="8358246" cy="1200329"/>
          </a:xfrm>
          <a:prstGeom prst="rect">
            <a:avLst/>
          </a:prstGeom>
          <a:noFill/>
          <a:ln w="9525">
            <a:noFill/>
            <a:miter lim="800000"/>
            <a:headEnd/>
            <a:tailEnd/>
          </a:ln>
          <a:effectLst/>
        </p:spPr>
        <p:txBody>
          <a:bodyPr wrap="square">
            <a:spAutoFit/>
          </a:bodyPr>
          <a:lstStyle/>
          <a:p>
            <a:pPr algn="ctr" eaLnBrk="0" hangingPunct="0"/>
            <a:r>
              <a:rPr lang="en-US" sz="2400" u="sng" dirty="0" smtClean="0">
                <a:solidFill>
                  <a:srgbClr val="FF0000"/>
                </a:solidFill>
                <a:effectLst>
                  <a:outerShdw blurRad="38100" dist="38100" dir="2700000" algn="tl">
                    <a:srgbClr val="000000"/>
                  </a:outerShdw>
                </a:effectLst>
                <a:latin typeface="Arial" charset="0"/>
              </a:rPr>
              <a:t>Cost per 1 COPD patient is THREE times</a:t>
            </a:r>
          </a:p>
          <a:p>
            <a:pPr algn="ctr" eaLnBrk="0" hangingPunct="0"/>
            <a:r>
              <a:rPr lang="en-US" sz="2400" u="sng" dirty="0" smtClean="0">
                <a:solidFill>
                  <a:srgbClr val="FF0000"/>
                </a:solidFill>
                <a:effectLst>
                  <a:outerShdw blurRad="38100" dist="38100" dir="2700000" algn="tl">
                    <a:srgbClr val="000000"/>
                  </a:outerShdw>
                </a:effectLst>
                <a:latin typeface="Arial" charset="0"/>
              </a:rPr>
              <a:t>exceed costs for 1 patient of asthma and</a:t>
            </a:r>
          </a:p>
          <a:p>
            <a:pPr algn="ctr" eaLnBrk="0" hangingPunct="0"/>
            <a:r>
              <a:rPr lang="en-US" sz="2400" u="sng" dirty="0" smtClean="0">
                <a:solidFill>
                  <a:srgbClr val="FF0000"/>
                </a:solidFill>
                <a:effectLst>
                  <a:outerShdw blurRad="38100" dist="38100" dir="2700000" algn="tl">
                    <a:srgbClr val="000000"/>
                  </a:outerShdw>
                </a:effectLst>
                <a:latin typeface="Arial" charset="0"/>
              </a:rPr>
              <a:t>amounted to 1522 USD per 1 patient / year</a:t>
            </a:r>
            <a:endParaRPr lang="ru-RU" sz="2400" u="sng" dirty="0">
              <a:solidFill>
                <a:srgbClr val="FF0000"/>
              </a:solidFill>
              <a:effectLst>
                <a:outerShdw blurRad="38100" dist="38100" dir="2700000" algn="tl">
                  <a:srgbClr val="000000"/>
                </a:outerShdw>
              </a:effectLst>
              <a:latin typeface="Arial"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26"/>
          <p:cNvGrpSpPr>
            <a:grpSpLocks/>
          </p:cNvGrpSpPr>
          <p:nvPr/>
        </p:nvGrpSpPr>
        <p:grpSpPr bwMode="auto">
          <a:xfrm>
            <a:off x="827088" y="1484313"/>
            <a:ext cx="7489825" cy="3889375"/>
            <a:chOff x="521" y="935"/>
            <a:chExt cx="4718" cy="2450"/>
          </a:xfrm>
        </p:grpSpPr>
        <p:sp>
          <p:nvSpPr>
            <p:cNvPr id="577539" name="Rectangle 1027"/>
            <p:cNvSpPr>
              <a:spLocks noChangeArrowheads="1"/>
            </p:cNvSpPr>
            <p:nvPr/>
          </p:nvSpPr>
          <p:spPr bwMode="auto">
            <a:xfrm>
              <a:off x="521" y="935"/>
              <a:ext cx="4718" cy="2450"/>
            </a:xfrm>
            <a:prstGeom prst="rect">
              <a:avLst/>
            </a:prstGeom>
            <a:solidFill>
              <a:schemeClr val="bg2"/>
            </a:solidFill>
            <a:ln w="9525">
              <a:noFill/>
              <a:miter lim="800000"/>
              <a:headEnd/>
              <a:tailEnd/>
            </a:ln>
            <a:effectLst/>
          </p:spPr>
          <p:txBody>
            <a:bodyPr wrap="none" anchor="ctr"/>
            <a:lstStyle/>
            <a:p>
              <a:endParaRPr lang="ru-RU"/>
            </a:p>
          </p:txBody>
        </p:sp>
        <p:pic>
          <p:nvPicPr>
            <p:cNvPr id="577540" name="Picture 1028" descr="pict"/>
            <p:cNvPicPr>
              <a:picLocks noChangeAspect="1" noChangeArrowheads="1"/>
            </p:cNvPicPr>
            <p:nvPr/>
          </p:nvPicPr>
          <p:blipFill>
            <a:blip r:embed="rId2"/>
            <a:srcRect/>
            <a:stretch>
              <a:fillRect/>
            </a:stretch>
          </p:blipFill>
          <p:spPr bwMode="auto">
            <a:xfrm>
              <a:off x="567" y="982"/>
              <a:ext cx="4626" cy="2354"/>
            </a:xfrm>
            <a:prstGeom prst="rect">
              <a:avLst/>
            </a:prstGeom>
            <a:noFill/>
          </p:spPr>
        </p:pic>
      </p:grpSp>
      <p:sp>
        <p:nvSpPr>
          <p:cNvPr id="577541" name="Text Box 1029"/>
          <p:cNvSpPr txBox="1">
            <a:spLocks noChangeArrowheads="1"/>
          </p:cNvSpPr>
          <p:nvPr/>
        </p:nvSpPr>
        <p:spPr bwMode="auto">
          <a:xfrm>
            <a:off x="1692275" y="5654675"/>
            <a:ext cx="336550" cy="366713"/>
          </a:xfrm>
          <a:prstGeom prst="rect">
            <a:avLst/>
          </a:prstGeom>
          <a:noFill/>
          <a:ln w="9525">
            <a:noFill/>
            <a:miter lim="800000"/>
            <a:headEnd/>
            <a:tailEnd/>
          </a:ln>
          <a:effectLst/>
        </p:spPr>
        <p:txBody>
          <a:bodyPr wrap="none">
            <a:spAutoFit/>
          </a:bodyPr>
          <a:lstStyle/>
          <a:p>
            <a:r>
              <a:rPr lang="ru-RU" sz="1800">
                <a:solidFill>
                  <a:srgbClr val="FFFF00"/>
                </a:solidFill>
                <a:latin typeface="Arial" charset="0"/>
              </a:rPr>
              <a:t>А</a:t>
            </a:r>
          </a:p>
        </p:txBody>
      </p:sp>
      <p:sp>
        <p:nvSpPr>
          <p:cNvPr id="577542" name="Text Box 1030"/>
          <p:cNvSpPr txBox="1">
            <a:spLocks noChangeArrowheads="1"/>
          </p:cNvSpPr>
          <p:nvPr/>
        </p:nvSpPr>
        <p:spPr bwMode="auto">
          <a:xfrm>
            <a:off x="3635375" y="5654675"/>
            <a:ext cx="338554" cy="369332"/>
          </a:xfrm>
          <a:prstGeom prst="rect">
            <a:avLst/>
          </a:prstGeom>
          <a:noFill/>
          <a:ln w="9525">
            <a:noFill/>
            <a:miter lim="800000"/>
            <a:headEnd/>
            <a:tailEnd/>
          </a:ln>
          <a:effectLst/>
        </p:spPr>
        <p:txBody>
          <a:bodyPr wrap="none">
            <a:spAutoFit/>
          </a:bodyPr>
          <a:lstStyle/>
          <a:p>
            <a:r>
              <a:rPr lang="en-US" sz="1800" dirty="0" smtClean="0">
                <a:solidFill>
                  <a:srgbClr val="FFFF00"/>
                </a:solidFill>
                <a:latin typeface="Arial" charset="0"/>
              </a:rPr>
              <a:t>B</a:t>
            </a:r>
            <a:endParaRPr lang="ru-RU" sz="1800" dirty="0">
              <a:solidFill>
                <a:srgbClr val="FFFF00"/>
              </a:solidFill>
              <a:latin typeface="Arial" charset="0"/>
            </a:endParaRPr>
          </a:p>
        </p:txBody>
      </p:sp>
      <p:sp>
        <p:nvSpPr>
          <p:cNvPr id="577543" name="Text Box 1031"/>
          <p:cNvSpPr txBox="1">
            <a:spLocks noChangeArrowheads="1"/>
          </p:cNvSpPr>
          <p:nvPr/>
        </p:nvSpPr>
        <p:spPr bwMode="auto">
          <a:xfrm>
            <a:off x="5435600" y="5661025"/>
            <a:ext cx="351378" cy="369332"/>
          </a:xfrm>
          <a:prstGeom prst="rect">
            <a:avLst/>
          </a:prstGeom>
          <a:noFill/>
          <a:ln w="9525">
            <a:noFill/>
            <a:miter lim="800000"/>
            <a:headEnd/>
            <a:tailEnd/>
          </a:ln>
          <a:effectLst/>
        </p:spPr>
        <p:txBody>
          <a:bodyPr wrap="none">
            <a:spAutoFit/>
          </a:bodyPr>
          <a:lstStyle/>
          <a:p>
            <a:r>
              <a:rPr lang="en-US" dirty="0" smtClean="0">
                <a:solidFill>
                  <a:srgbClr val="FFFF00"/>
                </a:solidFill>
                <a:latin typeface="Arial" charset="0"/>
              </a:rPr>
              <a:t>C</a:t>
            </a:r>
            <a:endParaRPr lang="ru-RU" sz="1800" dirty="0">
              <a:solidFill>
                <a:srgbClr val="FFFF00"/>
              </a:solidFill>
              <a:latin typeface="Arial" charset="0"/>
            </a:endParaRPr>
          </a:p>
        </p:txBody>
      </p:sp>
      <p:sp>
        <p:nvSpPr>
          <p:cNvPr id="577544" name="Text Box 1032"/>
          <p:cNvSpPr txBox="1">
            <a:spLocks noChangeArrowheads="1"/>
          </p:cNvSpPr>
          <p:nvPr/>
        </p:nvSpPr>
        <p:spPr bwMode="auto">
          <a:xfrm>
            <a:off x="7007225" y="5638800"/>
            <a:ext cx="351378" cy="369332"/>
          </a:xfrm>
          <a:prstGeom prst="rect">
            <a:avLst/>
          </a:prstGeom>
          <a:noFill/>
          <a:ln w="9525">
            <a:noFill/>
            <a:miter lim="800000"/>
            <a:headEnd/>
            <a:tailEnd/>
          </a:ln>
          <a:effectLst/>
        </p:spPr>
        <p:txBody>
          <a:bodyPr wrap="none">
            <a:spAutoFit/>
          </a:bodyPr>
          <a:lstStyle/>
          <a:p>
            <a:r>
              <a:rPr lang="en-US" dirty="0" smtClean="0">
                <a:solidFill>
                  <a:srgbClr val="FFFF00"/>
                </a:solidFill>
                <a:latin typeface="Arial" charset="0"/>
              </a:rPr>
              <a:t>D</a:t>
            </a:r>
            <a:endParaRPr lang="ru-RU" sz="1800" dirty="0">
              <a:solidFill>
                <a:srgbClr val="FFFF00"/>
              </a:solidFill>
              <a:latin typeface="Arial" charset="0"/>
            </a:endParaRPr>
          </a:p>
        </p:txBody>
      </p:sp>
      <p:sp>
        <p:nvSpPr>
          <p:cNvPr id="10" name="Прямоугольник 9"/>
          <p:cNvSpPr/>
          <p:nvPr/>
        </p:nvSpPr>
        <p:spPr>
          <a:xfrm>
            <a:off x="642910" y="714356"/>
            <a:ext cx="7643866" cy="584775"/>
          </a:xfrm>
          <a:prstGeom prst="rect">
            <a:avLst/>
          </a:prstGeom>
        </p:spPr>
        <p:txBody>
          <a:bodyPr wrap="square">
            <a:spAutoFit/>
          </a:bodyPr>
          <a:lstStyle/>
          <a:p>
            <a:r>
              <a:rPr lang="en-US" sz="3200" dirty="0" smtClean="0">
                <a:solidFill>
                  <a:srgbClr val="FF0000"/>
                </a:solidFill>
              </a:rPr>
              <a:t>Which of these men suffer from COPD?</a:t>
            </a:r>
            <a:endParaRPr lang="ru-RU" sz="3200" dirty="0">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9" name="Rectangle 1027"/>
          <p:cNvSpPr>
            <a:spLocks noGrp="1" noChangeArrowheads="1"/>
          </p:cNvSpPr>
          <p:nvPr>
            <p:ph type="subTitle" idx="1"/>
          </p:nvPr>
        </p:nvSpPr>
        <p:spPr>
          <a:xfrm>
            <a:off x="357158" y="928688"/>
            <a:ext cx="8501122" cy="2643188"/>
          </a:xfrm>
        </p:spPr>
        <p:txBody>
          <a:bodyPr/>
          <a:lstStyle/>
          <a:p>
            <a:pPr>
              <a:lnSpc>
                <a:spcPct val="70000"/>
              </a:lnSpc>
            </a:pPr>
            <a:r>
              <a:rPr lang="en-US" sz="3600" b="1" dirty="0" smtClean="0">
                <a:ln>
                  <a:solidFill>
                    <a:schemeClr val="accent6">
                      <a:lumMod val="50000"/>
                    </a:schemeClr>
                  </a:solidFill>
                </a:ln>
                <a:solidFill>
                  <a:schemeClr val="accent6">
                    <a:lumMod val="40000"/>
                    <a:lumOff val="60000"/>
                  </a:schemeClr>
                </a:solidFill>
                <a:latin typeface="Arial" charset="0"/>
              </a:rPr>
              <a:t>CHRONIC OBSTRUCTIVE PULMONARY DISEASE</a:t>
            </a:r>
            <a:r>
              <a:rPr lang="ru-RU" sz="3600" b="1" dirty="0" smtClean="0">
                <a:ln>
                  <a:solidFill>
                    <a:schemeClr val="accent6">
                      <a:lumMod val="50000"/>
                    </a:schemeClr>
                  </a:solidFill>
                </a:ln>
                <a:solidFill>
                  <a:schemeClr val="accent6">
                    <a:lumMod val="40000"/>
                    <a:lumOff val="60000"/>
                  </a:schemeClr>
                </a:solidFill>
                <a:latin typeface="Arial" charset="0"/>
              </a:rPr>
              <a:t> </a:t>
            </a:r>
            <a:r>
              <a:rPr lang="en-US" sz="3600" b="1" dirty="0" smtClean="0">
                <a:ln>
                  <a:solidFill>
                    <a:schemeClr val="accent6">
                      <a:lumMod val="50000"/>
                    </a:schemeClr>
                  </a:solidFill>
                </a:ln>
                <a:solidFill>
                  <a:schemeClr val="accent6">
                    <a:lumMod val="40000"/>
                    <a:lumOff val="60000"/>
                  </a:schemeClr>
                </a:solidFill>
                <a:latin typeface="Arial" charset="0"/>
              </a:rPr>
              <a:t>(COPD)</a:t>
            </a:r>
            <a:r>
              <a:rPr lang="ru-RU" sz="3600" b="1" dirty="0" smtClean="0">
                <a:ln>
                  <a:solidFill>
                    <a:schemeClr val="accent6">
                      <a:lumMod val="50000"/>
                    </a:schemeClr>
                  </a:solidFill>
                </a:ln>
                <a:solidFill>
                  <a:schemeClr val="accent6">
                    <a:lumMod val="40000"/>
                    <a:lumOff val="60000"/>
                  </a:schemeClr>
                </a:solidFill>
                <a:latin typeface="Arial" charset="0"/>
              </a:rPr>
              <a:t>– </a:t>
            </a:r>
            <a:endParaRPr lang="ru-RU" sz="3600" b="1" dirty="0">
              <a:ln>
                <a:solidFill>
                  <a:schemeClr val="accent6">
                    <a:lumMod val="50000"/>
                  </a:schemeClr>
                </a:solidFill>
              </a:ln>
              <a:solidFill>
                <a:schemeClr val="accent6">
                  <a:lumMod val="40000"/>
                  <a:lumOff val="60000"/>
                </a:schemeClr>
              </a:solidFill>
              <a:latin typeface="Arial" charset="0"/>
            </a:endParaRPr>
          </a:p>
          <a:p>
            <a:pPr algn="just">
              <a:lnSpc>
                <a:spcPct val="70000"/>
              </a:lnSpc>
            </a:pPr>
            <a:r>
              <a:rPr lang="en-US" sz="3200" b="1" i="1" dirty="0" smtClean="0">
                <a:solidFill>
                  <a:schemeClr val="accent3">
                    <a:lumMod val="50000"/>
                  </a:schemeClr>
                </a:solidFill>
                <a:latin typeface="Arial" charset="0"/>
              </a:rPr>
              <a:t>a chronic inflammatory disease that occurs in people over 35 years of age under the influence of various risk factors (harmful particles or gases), most often smoking, which occurs with a primary lesion of the distal parts of the respiratory tract and lung parenchyma and the formation of emphysema.</a:t>
            </a:r>
          </a:p>
          <a:p>
            <a:pPr algn="just">
              <a:lnSpc>
                <a:spcPct val="70000"/>
              </a:lnSpc>
            </a:pPr>
            <a:endParaRPr lang="en-US" sz="3200" b="1" i="1" dirty="0" smtClean="0">
              <a:solidFill>
                <a:schemeClr val="accent3">
                  <a:lumMod val="50000"/>
                </a:schemeClr>
              </a:solidFill>
              <a:latin typeface="Arial" charset="0"/>
            </a:endParaRPr>
          </a:p>
          <a:p>
            <a:pPr>
              <a:lnSpc>
                <a:spcPct val="70000"/>
              </a:lnSpc>
            </a:pPr>
            <a:r>
              <a:rPr lang="en-US" sz="3200" b="1" i="1" dirty="0" smtClean="0">
                <a:solidFill>
                  <a:srgbClr val="19089A"/>
                </a:solidFill>
                <a:latin typeface="Arial" charset="0"/>
              </a:rPr>
              <a:t>COPD is associated not only with lung damage, but also with systemic manifestations.</a:t>
            </a:r>
          </a:p>
        </p:txBody>
      </p:sp>
      <p:sp>
        <p:nvSpPr>
          <p:cNvPr id="510978" name="Rectangle 1026"/>
          <p:cNvSpPr>
            <a:spLocks noGrp="1" noChangeArrowheads="1"/>
          </p:cNvSpPr>
          <p:nvPr>
            <p:ph type="ctrTitle"/>
          </p:nvPr>
        </p:nvSpPr>
        <p:spPr>
          <a:xfrm>
            <a:off x="685800" y="596882"/>
            <a:ext cx="7772400" cy="260350"/>
          </a:xfrm>
        </p:spPr>
        <p:txBody>
          <a:bodyPr/>
          <a:lstStyle/>
          <a:p>
            <a:r>
              <a:rPr sz="4000" b="1" smtClean="0">
                <a:solidFill>
                  <a:schemeClr val="accent2">
                    <a:lumMod val="50000"/>
                  </a:schemeClr>
                </a:solidFill>
              </a:rPr>
              <a:t>DEFINITION</a:t>
            </a:r>
            <a:endParaRPr lang="ru-RU" sz="4000" b="1" dirty="0">
              <a:solidFill>
                <a:schemeClr val="accent2">
                  <a:lumMod val="50000"/>
                </a:schemeClr>
              </a:solidFill>
            </a:endParaRPr>
          </a:p>
        </p:txBody>
      </p:sp>
      <p:sp>
        <p:nvSpPr>
          <p:cNvPr id="6" name="Номер слайда 5"/>
          <p:cNvSpPr>
            <a:spLocks noGrp="1"/>
          </p:cNvSpPr>
          <p:nvPr>
            <p:ph type="sldNum" sz="quarter" idx="11"/>
          </p:nvPr>
        </p:nvSpPr>
        <p:spPr/>
        <p:txBody>
          <a:bodyPr/>
          <a:lstStyle/>
          <a:p>
            <a:fld id="{DB89E16A-151E-4C25-AB39-CAD16411CA9C}" type="slidenum">
              <a:rPr lang="ru-RU"/>
              <a:pPr/>
              <a:t>20</a:t>
            </a:fld>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4"/>
          <p:cNvSpPr>
            <a:spLocks noGrp="1"/>
          </p:cNvSpPr>
          <p:nvPr>
            <p:ph type="sldNum" sz="quarter" idx="12"/>
          </p:nvPr>
        </p:nvSpPr>
        <p:spPr/>
        <p:txBody>
          <a:bodyPr/>
          <a:lstStyle/>
          <a:p>
            <a:fld id="{949EC34D-CDDA-4F62-9DD5-CA45BEBB607E}" type="slidenum">
              <a:rPr lang="ru-RU"/>
              <a:pPr/>
              <a:t>21</a:t>
            </a:fld>
            <a:endParaRPr lang="ru-RU"/>
          </a:p>
        </p:txBody>
      </p:sp>
      <p:sp>
        <p:nvSpPr>
          <p:cNvPr id="571396" name="Rectangle 4"/>
          <p:cNvSpPr>
            <a:spLocks noGrp="1" noChangeArrowheads="1"/>
          </p:cNvSpPr>
          <p:nvPr>
            <p:ph type="title"/>
          </p:nvPr>
        </p:nvSpPr>
        <p:spPr>
          <a:xfrm>
            <a:off x="228600" y="214290"/>
            <a:ext cx="8610600" cy="733444"/>
          </a:xfrm>
          <a:noFill/>
          <a:ln/>
        </p:spPr>
        <p:txBody>
          <a:bodyPr>
            <a:normAutofit/>
          </a:bodyPr>
          <a:lstStyle/>
          <a:p>
            <a:pPr algn="ctr"/>
            <a:r>
              <a:rPr sz="4000" smtClean="0">
                <a:solidFill>
                  <a:schemeClr val="accent4">
                    <a:lumMod val="50000"/>
                  </a:schemeClr>
                </a:solidFill>
              </a:rPr>
              <a:t>DEFINITION (continued)</a:t>
            </a:r>
            <a:endParaRPr lang="ru-RU" sz="4000" dirty="0">
              <a:solidFill>
                <a:schemeClr val="accent4">
                  <a:lumMod val="50000"/>
                </a:schemeClr>
              </a:solidFill>
            </a:endParaRPr>
          </a:p>
        </p:txBody>
      </p:sp>
      <p:sp>
        <p:nvSpPr>
          <p:cNvPr id="571395" name="Rectangle 3"/>
          <p:cNvSpPr>
            <a:spLocks noChangeArrowheads="1"/>
          </p:cNvSpPr>
          <p:nvPr/>
        </p:nvSpPr>
        <p:spPr bwMode="auto">
          <a:xfrm>
            <a:off x="457200" y="1214422"/>
            <a:ext cx="8229600" cy="4118050"/>
          </a:xfrm>
          <a:prstGeom prst="rect">
            <a:avLst/>
          </a:prstGeom>
          <a:noFill/>
          <a:ln w="9525">
            <a:noFill/>
            <a:miter lim="800000"/>
            <a:headEnd/>
            <a:tailEnd/>
          </a:ln>
          <a:effectLst/>
        </p:spPr>
        <p:txBody>
          <a:bodyPr>
            <a:spAutoFit/>
          </a:bodyPr>
          <a:lstStyle/>
          <a:p>
            <a:pPr>
              <a:lnSpc>
                <a:spcPct val="90000"/>
              </a:lnSpc>
              <a:spcBef>
                <a:spcPct val="50000"/>
              </a:spcBef>
            </a:pPr>
            <a:r>
              <a:rPr lang="en-US" sz="2400" b="1" dirty="0" smtClean="0">
                <a:solidFill>
                  <a:srgbClr val="FFFF00"/>
                </a:solidFill>
                <a:latin typeface="Arial" charset="0"/>
              </a:rPr>
              <a:t>COPD </a:t>
            </a:r>
            <a:r>
              <a:rPr lang="en-US" sz="2400" b="1" dirty="0" smtClean="0">
                <a:solidFill>
                  <a:srgbClr val="0070C0"/>
                </a:solidFill>
                <a:latin typeface="Arial" charset="0"/>
              </a:rPr>
              <a:t>is characterized by an airflow restriction that is not completely reversible, which is caused by an inflammatory response other than bronchial asthma and is present regardless of the severity of the disease</a:t>
            </a:r>
          </a:p>
          <a:p>
            <a:pPr>
              <a:lnSpc>
                <a:spcPct val="90000"/>
              </a:lnSpc>
              <a:spcBef>
                <a:spcPct val="50000"/>
              </a:spcBef>
            </a:pPr>
            <a:r>
              <a:rPr lang="en-US" sz="2400" b="1" dirty="0" smtClean="0">
                <a:solidFill>
                  <a:srgbClr val="FFFF00"/>
                </a:solidFill>
                <a:latin typeface="Arial" charset="0"/>
              </a:rPr>
              <a:t>COPD </a:t>
            </a:r>
            <a:r>
              <a:rPr lang="en-US" sz="2400" b="1" dirty="0" smtClean="0">
                <a:solidFill>
                  <a:srgbClr val="0070C0"/>
                </a:solidFill>
                <a:latin typeface="Arial" charset="0"/>
              </a:rPr>
              <a:t>is a preventable and treatable disease (GOLD, 2006)</a:t>
            </a:r>
          </a:p>
          <a:p>
            <a:pPr>
              <a:lnSpc>
                <a:spcPct val="90000"/>
              </a:lnSpc>
              <a:spcBef>
                <a:spcPct val="50000"/>
              </a:spcBef>
            </a:pPr>
            <a:r>
              <a:rPr lang="en-US" sz="2400" b="1" dirty="0" smtClean="0">
                <a:solidFill>
                  <a:srgbClr val="FFFF00"/>
                </a:solidFill>
                <a:latin typeface="Arial" charset="0"/>
              </a:rPr>
              <a:t>COPD - </a:t>
            </a:r>
            <a:r>
              <a:rPr lang="en-US" sz="2400" b="1" dirty="0" smtClean="0">
                <a:solidFill>
                  <a:srgbClr val="0070C0"/>
                </a:solidFill>
                <a:latin typeface="Arial" charset="0"/>
              </a:rPr>
              <a:t>the disease develops in predisposed individuals and is manifested by coughing, sputum separation and increasing </a:t>
            </a:r>
            <a:r>
              <a:rPr lang="en-US" sz="2400" b="1" dirty="0" err="1" smtClean="0">
                <a:solidFill>
                  <a:srgbClr val="0070C0"/>
                </a:solidFill>
                <a:latin typeface="Arial" charset="0"/>
              </a:rPr>
              <a:t>dyspnea</a:t>
            </a:r>
            <a:r>
              <a:rPr lang="en-US" sz="2400" b="1" dirty="0" smtClean="0">
                <a:solidFill>
                  <a:srgbClr val="0070C0"/>
                </a:solidFill>
                <a:latin typeface="Arial" charset="0"/>
              </a:rPr>
              <a:t>, has a steadily progressive nature with the outcome of chronic respiratory failure and pulmonary heart disease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Номер слайда 5"/>
          <p:cNvSpPr>
            <a:spLocks noGrp="1"/>
          </p:cNvSpPr>
          <p:nvPr>
            <p:ph type="sldNum" sz="quarter" idx="15"/>
          </p:nvPr>
        </p:nvSpPr>
        <p:spPr/>
        <p:txBody>
          <a:bodyPr/>
          <a:lstStyle/>
          <a:p>
            <a:fld id="{C8252EFD-7B86-4758-B744-C424A52287D4}" type="slidenum">
              <a:rPr lang="ru-RU"/>
              <a:pPr/>
              <a:t>22</a:t>
            </a:fld>
            <a:endParaRPr lang="ru-RU"/>
          </a:p>
        </p:txBody>
      </p:sp>
      <p:sp>
        <p:nvSpPr>
          <p:cNvPr id="787459" name="Text Box 3"/>
          <p:cNvSpPr txBox="1">
            <a:spLocks noChangeArrowheads="1"/>
          </p:cNvSpPr>
          <p:nvPr/>
        </p:nvSpPr>
        <p:spPr bwMode="auto">
          <a:xfrm>
            <a:off x="468313" y="1341438"/>
            <a:ext cx="8229600" cy="1791260"/>
          </a:xfrm>
          <a:prstGeom prst="rect">
            <a:avLst/>
          </a:prstGeom>
          <a:solidFill>
            <a:schemeClr val="accent6">
              <a:lumMod val="50000"/>
            </a:schemeClr>
          </a:solidFill>
          <a:ln w="9525">
            <a:noFill/>
            <a:miter lim="800000"/>
            <a:headEnd/>
            <a:tailEnd/>
          </a:ln>
          <a:effectLst/>
        </p:spPr>
        <p:txBody>
          <a:bodyPr wrap="square">
            <a:spAutoFit/>
          </a:bodyPr>
          <a:lstStyle/>
          <a:p>
            <a:pPr>
              <a:lnSpc>
                <a:spcPct val="115000"/>
              </a:lnSpc>
              <a:buClr>
                <a:srgbClr val="FFCC00"/>
              </a:buClr>
              <a:buSzPct val="125000"/>
              <a:buFont typeface="Wingdings" pitchFamily="2" charset="2"/>
              <a:buChar char="§"/>
            </a:pPr>
            <a:r>
              <a:rPr lang="en-US" sz="2400" dirty="0" smtClean="0">
                <a:latin typeface="Tahoma" pitchFamily="34" charset="0"/>
              </a:rPr>
              <a:t>Chronic obstructive pulmonary disease  is a disease that can be prevented and treated, and which </a:t>
            </a:r>
            <a:r>
              <a:rPr lang="en-US" sz="2400" dirty="0" smtClean="0">
                <a:solidFill>
                  <a:srgbClr val="FF0000"/>
                </a:solidFill>
                <a:latin typeface="Tahoma" pitchFamily="34" charset="0"/>
              </a:rPr>
              <a:t>is accompanied by </a:t>
            </a:r>
            <a:r>
              <a:rPr lang="en-US" sz="2400" dirty="0" err="1" smtClean="0">
                <a:solidFill>
                  <a:srgbClr val="FF0000"/>
                </a:solidFill>
                <a:latin typeface="Tahoma" pitchFamily="34" charset="0"/>
              </a:rPr>
              <a:t>extrapulmonary</a:t>
            </a:r>
            <a:r>
              <a:rPr lang="en-US" sz="2400" dirty="0" smtClean="0">
                <a:solidFill>
                  <a:srgbClr val="FF0000"/>
                </a:solidFill>
                <a:latin typeface="Tahoma" pitchFamily="34" charset="0"/>
              </a:rPr>
              <a:t> manifestations that increase the severity of the disease</a:t>
            </a:r>
            <a:endParaRPr lang="en-US" altLang="ja-JP" sz="2400" dirty="0">
              <a:solidFill>
                <a:srgbClr val="FF0000"/>
              </a:solidFill>
              <a:latin typeface="Tahoma" pitchFamily="34" charset="0"/>
              <a:ea typeface="MS PGothic" pitchFamily="34" charset="-128"/>
            </a:endParaRPr>
          </a:p>
        </p:txBody>
      </p:sp>
      <p:sp>
        <p:nvSpPr>
          <p:cNvPr id="787460" name="Text Box 4"/>
          <p:cNvSpPr txBox="1">
            <a:spLocks noChangeArrowheads="1"/>
          </p:cNvSpPr>
          <p:nvPr/>
        </p:nvSpPr>
        <p:spPr bwMode="auto">
          <a:xfrm>
            <a:off x="428596" y="3214686"/>
            <a:ext cx="8229600" cy="898772"/>
          </a:xfrm>
          <a:prstGeom prst="rect">
            <a:avLst/>
          </a:prstGeom>
          <a:solidFill>
            <a:schemeClr val="accent6">
              <a:lumMod val="50000"/>
            </a:schemeClr>
          </a:solidFill>
          <a:ln w="9525">
            <a:noFill/>
            <a:miter lim="800000"/>
            <a:headEnd/>
            <a:tailEnd/>
          </a:ln>
          <a:effectLst>
            <a:outerShdw dist="35921" dir="2700000" algn="ctr" rotWithShape="0">
              <a:schemeClr val="tx1"/>
            </a:outerShdw>
          </a:effectLst>
        </p:spPr>
        <p:txBody>
          <a:bodyPr>
            <a:spAutoFit/>
          </a:bodyPr>
          <a:lstStyle/>
          <a:p>
            <a:pPr>
              <a:lnSpc>
                <a:spcPct val="115000"/>
              </a:lnSpc>
              <a:buClr>
                <a:srgbClr val="FFCC00"/>
              </a:buClr>
              <a:buSzPct val="125000"/>
              <a:buFont typeface="Wingdings" pitchFamily="2" charset="2"/>
              <a:buChar char="§"/>
            </a:pPr>
            <a:r>
              <a:rPr lang="en-US" sz="2400" dirty="0" smtClean="0">
                <a:latin typeface="Tahoma" pitchFamily="34" charset="0"/>
              </a:rPr>
              <a:t>characterized by the limitation of the air flow, which </a:t>
            </a:r>
            <a:r>
              <a:rPr lang="en-US" sz="2400" dirty="0" smtClean="0">
                <a:solidFill>
                  <a:srgbClr val="FF0000"/>
                </a:solidFill>
                <a:latin typeface="Tahoma" pitchFamily="34" charset="0"/>
              </a:rPr>
              <a:t>is not reversible completely</a:t>
            </a:r>
            <a:endParaRPr lang="en-US" altLang="ja-JP" sz="2400" dirty="0">
              <a:solidFill>
                <a:srgbClr val="FF0000"/>
              </a:solidFill>
              <a:latin typeface="Tahoma" pitchFamily="34" charset="0"/>
              <a:ea typeface="MS PGothic" pitchFamily="34" charset="-128"/>
            </a:endParaRPr>
          </a:p>
        </p:txBody>
      </p:sp>
      <p:sp>
        <p:nvSpPr>
          <p:cNvPr id="787461" name="Text Box 5"/>
          <p:cNvSpPr txBox="1">
            <a:spLocks noChangeArrowheads="1"/>
          </p:cNvSpPr>
          <p:nvPr/>
        </p:nvSpPr>
        <p:spPr bwMode="auto">
          <a:xfrm>
            <a:off x="428596" y="4286256"/>
            <a:ext cx="8229600" cy="1323504"/>
          </a:xfrm>
          <a:prstGeom prst="rect">
            <a:avLst/>
          </a:prstGeom>
          <a:solidFill>
            <a:schemeClr val="accent6">
              <a:lumMod val="50000"/>
            </a:schemeClr>
          </a:solidFill>
          <a:ln w="9525">
            <a:noFill/>
            <a:miter lim="800000"/>
            <a:headEnd/>
            <a:tailEnd/>
          </a:ln>
          <a:effectLst/>
        </p:spPr>
        <p:txBody>
          <a:bodyPr>
            <a:spAutoFit/>
          </a:bodyPr>
          <a:lstStyle/>
          <a:p>
            <a:pPr>
              <a:lnSpc>
                <a:spcPct val="115000"/>
              </a:lnSpc>
              <a:buClr>
                <a:srgbClr val="FFCC00"/>
              </a:buClr>
              <a:buSzPct val="125000"/>
              <a:buFont typeface="Wingdings" pitchFamily="2" charset="2"/>
              <a:buChar char="§"/>
            </a:pPr>
            <a:r>
              <a:rPr lang="en-US" sz="2400" dirty="0" smtClean="0">
                <a:latin typeface="Tahoma" pitchFamily="34" charset="0"/>
              </a:rPr>
              <a:t>airflow restriction </a:t>
            </a:r>
            <a:r>
              <a:rPr lang="en-US" sz="2400" dirty="0" smtClean="0">
                <a:solidFill>
                  <a:srgbClr val="FF0000"/>
                </a:solidFill>
                <a:latin typeface="Tahoma" pitchFamily="34" charset="0"/>
              </a:rPr>
              <a:t>usually progresses </a:t>
            </a:r>
            <a:r>
              <a:rPr lang="en-US" sz="2400" dirty="0" smtClean="0">
                <a:latin typeface="Tahoma" pitchFamily="34" charset="0"/>
              </a:rPr>
              <a:t>and is associated with an inflammatory response of the lungs to pathogenic particles or gases</a:t>
            </a:r>
            <a:endParaRPr lang="en-US" altLang="ja-JP" sz="2400" dirty="0">
              <a:solidFill>
                <a:schemeClr val="tx1"/>
              </a:solidFill>
              <a:latin typeface="Tahoma" pitchFamily="34" charset="0"/>
              <a:ea typeface="MS PGothic" pitchFamily="34" charset="-128"/>
            </a:endParaRPr>
          </a:p>
        </p:txBody>
      </p:sp>
      <p:sp>
        <p:nvSpPr>
          <p:cNvPr id="7" name="Прямоугольник 6"/>
          <p:cNvSpPr/>
          <p:nvPr/>
        </p:nvSpPr>
        <p:spPr>
          <a:xfrm>
            <a:off x="928662" y="500042"/>
            <a:ext cx="6572296" cy="646331"/>
          </a:xfrm>
          <a:prstGeom prst="rect">
            <a:avLst/>
          </a:prstGeom>
        </p:spPr>
        <p:txBody>
          <a:bodyPr wrap="square">
            <a:spAutoFit/>
          </a:bodyPr>
          <a:lstStyle/>
          <a:p>
            <a:pPr algn="ctr"/>
            <a:r>
              <a:rPr lang="en-US" sz="3600" dirty="0" smtClean="0">
                <a:solidFill>
                  <a:srgbClr val="C00000"/>
                </a:solidFill>
              </a:rPr>
              <a:t>Definition of COPD</a:t>
            </a:r>
            <a:endParaRPr lang="ru-RU" sz="3600" dirty="0">
              <a:solidFill>
                <a:srgbClr val="C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74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74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7460" grpId="0" animBg="1"/>
      <p:bldP spid="78746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6258" name="Rectangle 2"/>
          <p:cNvSpPr>
            <a:spLocks noChangeArrowheads="1"/>
          </p:cNvSpPr>
          <p:nvPr/>
        </p:nvSpPr>
        <p:spPr bwMode="auto">
          <a:xfrm>
            <a:off x="0" y="152400"/>
            <a:ext cx="9142413" cy="1143000"/>
          </a:xfrm>
          <a:prstGeom prst="rect">
            <a:avLst/>
          </a:prstGeom>
          <a:noFill/>
          <a:ln w="9525">
            <a:noFill/>
            <a:miter lim="800000"/>
            <a:headEnd/>
            <a:tailEnd/>
          </a:ln>
          <a:effectLst/>
        </p:spPr>
        <p:txBody>
          <a:bodyPr lIns="92075" tIns="46038" rIns="92075" bIns="46038" anchor="ctr"/>
          <a:lstStyle/>
          <a:p>
            <a:pPr algn="ctr" defTabSz="762000" eaLnBrk="0" hangingPunct="0"/>
            <a:endParaRPr lang="ru-RU" sz="3600" b="1" dirty="0">
              <a:solidFill>
                <a:srgbClr val="FFFF00"/>
              </a:solidFill>
              <a:latin typeface="Arial" charset="0"/>
            </a:endParaRPr>
          </a:p>
        </p:txBody>
      </p:sp>
      <p:sp>
        <p:nvSpPr>
          <p:cNvPr id="736259" name="Line 3"/>
          <p:cNvSpPr>
            <a:spLocks noChangeShapeType="1"/>
          </p:cNvSpPr>
          <p:nvPr/>
        </p:nvSpPr>
        <p:spPr bwMode="auto">
          <a:xfrm>
            <a:off x="762000" y="2617788"/>
            <a:ext cx="1524000" cy="228600"/>
          </a:xfrm>
          <a:prstGeom prst="line">
            <a:avLst/>
          </a:prstGeom>
          <a:noFill/>
          <a:ln w="38100">
            <a:solidFill>
              <a:schemeClr val="bg1"/>
            </a:solidFill>
            <a:round/>
            <a:headEnd type="none" w="sm" len="sm"/>
            <a:tailEnd type="none" w="sm" len="sm"/>
          </a:ln>
          <a:effectLst/>
        </p:spPr>
        <p:txBody>
          <a:bodyPr/>
          <a:lstStyle/>
          <a:p>
            <a:endParaRPr lang="ru-RU"/>
          </a:p>
        </p:txBody>
      </p:sp>
      <p:sp>
        <p:nvSpPr>
          <p:cNvPr id="736260" name="Line 4"/>
          <p:cNvSpPr>
            <a:spLocks noChangeShapeType="1"/>
          </p:cNvSpPr>
          <p:nvPr/>
        </p:nvSpPr>
        <p:spPr bwMode="auto">
          <a:xfrm>
            <a:off x="2743200" y="2998788"/>
            <a:ext cx="1600200" cy="381000"/>
          </a:xfrm>
          <a:prstGeom prst="line">
            <a:avLst/>
          </a:prstGeom>
          <a:noFill/>
          <a:ln w="38100">
            <a:solidFill>
              <a:schemeClr val="bg1"/>
            </a:solidFill>
            <a:round/>
            <a:headEnd type="none" w="sm" len="sm"/>
            <a:tailEnd type="none" w="sm" len="sm"/>
          </a:ln>
          <a:effectLst/>
        </p:spPr>
        <p:txBody>
          <a:bodyPr/>
          <a:lstStyle/>
          <a:p>
            <a:endParaRPr lang="ru-RU"/>
          </a:p>
        </p:txBody>
      </p:sp>
      <p:sp>
        <p:nvSpPr>
          <p:cNvPr id="736261" name="Line 5"/>
          <p:cNvSpPr>
            <a:spLocks noChangeShapeType="1"/>
          </p:cNvSpPr>
          <p:nvPr/>
        </p:nvSpPr>
        <p:spPr bwMode="auto">
          <a:xfrm>
            <a:off x="4800600" y="3532188"/>
            <a:ext cx="762000" cy="201612"/>
          </a:xfrm>
          <a:prstGeom prst="line">
            <a:avLst/>
          </a:prstGeom>
          <a:noFill/>
          <a:ln w="38100">
            <a:solidFill>
              <a:schemeClr val="bg1"/>
            </a:solidFill>
            <a:round/>
            <a:headEnd type="none" w="sm" len="sm"/>
            <a:tailEnd type="none" w="sm" len="sm"/>
          </a:ln>
          <a:effectLst/>
        </p:spPr>
        <p:txBody>
          <a:bodyPr/>
          <a:lstStyle/>
          <a:p>
            <a:endParaRPr lang="ru-RU"/>
          </a:p>
        </p:txBody>
      </p:sp>
      <p:sp>
        <p:nvSpPr>
          <p:cNvPr id="736262" name="Line 6"/>
          <p:cNvSpPr>
            <a:spLocks noChangeShapeType="1"/>
          </p:cNvSpPr>
          <p:nvPr/>
        </p:nvSpPr>
        <p:spPr bwMode="auto">
          <a:xfrm>
            <a:off x="7086600" y="4141788"/>
            <a:ext cx="1447800" cy="1143000"/>
          </a:xfrm>
          <a:prstGeom prst="line">
            <a:avLst/>
          </a:prstGeom>
          <a:noFill/>
          <a:ln w="38100">
            <a:solidFill>
              <a:schemeClr val="bg1"/>
            </a:solidFill>
            <a:round/>
            <a:headEnd type="none" w="sm" len="sm"/>
            <a:tailEnd type="none" w="sm" len="sm"/>
          </a:ln>
          <a:effectLst/>
        </p:spPr>
        <p:txBody>
          <a:bodyPr/>
          <a:lstStyle/>
          <a:p>
            <a:endParaRPr lang="ru-RU"/>
          </a:p>
        </p:txBody>
      </p:sp>
      <p:sp>
        <p:nvSpPr>
          <p:cNvPr id="736263" name="Line 7"/>
          <p:cNvSpPr>
            <a:spLocks noChangeShapeType="1"/>
          </p:cNvSpPr>
          <p:nvPr/>
        </p:nvSpPr>
        <p:spPr bwMode="auto">
          <a:xfrm>
            <a:off x="2286000" y="2846388"/>
            <a:ext cx="228600" cy="838200"/>
          </a:xfrm>
          <a:prstGeom prst="line">
            <a:avLst/>
          </a:prstGeom>
          <a:noFill/>
          <a:ln w="38100">
            <a:solidFill>
              <a:schemeClr val="bg1"/>
            </a:solidFill>
            <a:round/>
            <a:headEnd type="none" w="sm" len="sm"/>
            <a:tailEnd type="none" w="sm" len="sm"/>
          </a:ln>
          <a:effectLst/>
        </p:spPr>
        <p:txBody>
          <a:bodyPr/>
          <a:lstStyle/>
          <a:p>
            <a:endParaRPr lang="ru-RU"/>
          </a:p>
        </p:txBody>
      </p:sp>
      <p:sp>
        <p:nvSpPr>
          <p:cNvPr id="736264" name="Line 8"/>
          <p:cNvSpPr>
            <a:spLocks noChangeShapeType="1"/>
          </p:cNvSpPr>
          <p:nvPr/>
        </p:nvSpPr>
        <p:spPr bwMode="auto">
          <a:xfrm flipV="1">
            <a:off x="2514600" y="2998788"/>
            <a:ext cx="228600" cy="685800"/>
          </a:xfrm>
          <a:prstGeom prst="line">
            <a:avLst/>
          </a:prstGeom>
          <a:noFill/>
          <a:ln w="38100">
            <a:solidFill>
              <a:schemeClr val="bg1"/>
            </a:solidFill>
            <a:round/>
            <a:headEnd type="none" w="sm" len="sm"/>
            <a:tailEnd type="none" w="sm" len="sm"/>
          </a:ln>
          <a:effectLst/>
        </p:spPr>
        <p:txBody>
          <a:bodyPr/>
          <a:lstStyle/>
          <a:p>
            <a:endParaRPr lang="ru-RU"/>
          </a:p>
        </p:txBody>
      </p:sp>
      <p:sp>
        <p:nvSpPr>
          <p:cNvPr id="736265" name="Line 9"/>
          <p:cNvSpPr>
            <a:spLocks noChangeShapeType="1"/>
          </p:cNvSpPr>
          <p:nvPr/>
        </p:nvSpPr>
        <p:spPr bwMode="auto">
          <a:xfrm>
            <a:off x="4343400" y="3379788"/>
            <a:ext cx="152400" cy="1143000"/>
          </a:xfrm>
          <a:prstGeom prst="line">
            <a:avLst/>
          </a:prstGeom>
          <a:noFill/>
          <a:ln w="38100">
            <a:solidFill>
              <a:schemeClr val="bg1"/>
            </a:solidFill>
            <a:round/>
            <a:headEnd type="none" w="sm" len="sm"/>
            <a:tailEnd type="none" w="sm" len="sm"/>
          </a:ln>
          <a:effectLst/>
        </p:spPr>
        <p:txBody>
          <a:bodyPr/>
          <a:lstStyle/>
          <a:p>
            <a:endParaRPr lang="ru-RU"/>
          </a:p>
        </p:txBody>
      </p:sp>
      <p:sp>
        <p:nvSpPr>
          <p:cNvPr id="736266" name="Line 10"/>
          <p:cNvSpPr>
            <a:spLocks noChangeShapeType="1"/>
          </p:cNvSpPr>
          <p:nvPr/>
        </p:nvSpPr>
        <p:spPr bwMode="auto">
          <a:xfrm flipV="1">
            <a:off x="4495800" y="3532188"/>
            <a:ext cx="304800" cy="990600"/>
          </a:xfrm>
          <a:prstGeom prst="line">
            <a:avLst/>
          </a:prstGeom>
          <a:noFill/>
          <a:ln w="38100">
            <a:solidFill>
              <a:schemeClr val="bg1"/>
            </a:solidFill>
            <a:round/>
            <a:headEnd type="none" w="sm" len="sm"/>
            <a:tailEnd type="none" w="sm" len="sm"/>
          </a:ln>
          <a:effectLst/>
        </p:spPr>
        <p:txBody>
          <a:bodyPr/>
          <a:lstStyle/>
          <a:p>
            <a:endParaRPr lang="ru-RU"/>
          </a:p>
        </p:txBody>
      </p:sp>
      <p:sp>
        <p:nvSpPr>
          <p:cNvPr id="736267" name="Line 11"/>
          <p:cNvSpPr>
            <a:spLocks noChangeShapeType="1"/>
          </p:cNvSpPr>
          <p:nvPr/>
        </p:nvSpPr>
        <p:spPr bwMode="auto">
          <a:xfrm>
            <a:off x="6553200" y="3962400"/>
            <a:ext cx="152400" cy="1420813"/>
          </a:xfrm>
          <a:prstGeom prst="line">
            <a:avLst/>
          </a:prstGeom>
          <a:noFill/>
          <a:ln w="38100">
            <a:solidFill>
              <a:schemeClr val="bg1"/>
            </a:solidFill>
            <a:round/>
            <a:headEnd type="none" w="sm" len="sm"/>
            <a:tailEnd type="none" w="sm" len="sm"/>
          </a:ln>
          <a:effectLst/>
        </p:spPr>
        <p:txBody>
          <a:bodyPr/>
          <a:lstStyle/>
          <a:p>
            <a:endParaRPr lang="ru-RU"/>
          </a:p>
        </p:txBody>
      </p:sp>
      <p:sp>
        <p:nvSpPr>
          <p:cNvPr id="736268" name="Line 12"/>
          <p:cNvSpPr>
            <a:spLocks noChangeShapeType="1"/>
          </p:cNvSpPr>
          <p:nvPr/>
        </p:nvSpPr>
        <p:spPr bwMode="auto">
          <a:xfrm flipV="1">
            <a:off x="6705600" y="4141788"/>
            <a:ext cx="381000" cy="1268412"/>
          </a:xfrm>
          <a:prstGeom prst="line">
            <a:avLst/>
          </a:prstGeom>
          <a:noFill/>
          <a:ln w="38100">
            <a:solidFill>
              <a:schemeClr val="bg1"/>
            </a:solidFill>
            <a:round/>
            <a:headEnd type="none" w="sm" len="sm"/>
            <a:tailEnd type="none" w="sm" len="sm"/>
          </a:ln>
          <a:effectLst/>
        </p:spPr>
        <p:txBody>
          <a:bodyPr/>
          <a:lstStyle/>
          <a:p>
            <a:endParaRPr lang="ru-RU"/>
          </a:p>
        </p:txBody>
      </p:sp>
      <p:sp>
        <p:nvSpPr>
          <p:cNvPr id="736269" name="Line 13"/>
          <p:cNvSpPr>
            <a:spLocks noChangeShapeType="1"/>
          </p:cNvSpPr>
          <p:nvPr/>
        </p:nvSpPr>
        <p:spPr bwMode="auto">
          <a:xfrm>
            <a:off x="457200" y="2084388"/>
            <a:ext cx="0" cy="3810000"/>
          </a:xfrm>
          <a:prstGeom prst="line">
            <a:avLst/>
          </a:prstGeom>
          <a:noFill/>
          <a:ln w="28575">
            <a:solidFill>
              <a:schemeClr val="bg1"/>
            </a:solidFill>
            <a:round/>
            <a:headEnd type="triangle" w="med" len="med"/>
            <a:tailEnd/>
          </a:ln>
          <a:effectLst/>
        </p:spPr>
        <p:txBody>
          <a:bodyPr/>
          <a:lstStyle/>
          <a:p>
            <a:endParaRPr lang="ru-RU"/>
          </a:p>
        </p:txBody>
      </p:sp>
      <p:sp>
        <p:nvSpPr>
          <p:cNvPr id="736270" name="Line 14"/>
          <p:cNvSpPr>
            <a:spLocks noChangeShapeType="1"/>
          </p:cNvSpPr>
          <p:nvPr/>
        </p:nvSpPr>
        <p:spPr bwMode="auto">
          <a:xfrm>
            <a:off x="457200" y="5894388"/>
            <a:ext cx="8458200" cy="0"/>
          </a:xfrm>
          <a:prstGeom prst="line">
            <a:avLst/>
          </a:prstGeom>
          <a:noFill/>
          <a:ln w="28575">
            <a:solidFill>
              <a:schemeClr val="bg1"/>
            </a:solidFill>
            <a:round/>
            <a:headEnd type="none" w="sm" len="sm"/>
            <a:tailEnd type="triangle" w="med" len="med"/>
          </a:ln>
          <a:effectLst/>
        </p:spPr>
        <p:txBody>
          <a:bodyPr/>
          <a:lstStyle/>
          <a:p>
            <a:endParaRPr lang="ru-RU"/>
          </a:p>
        </p:txBody>
      </p:sp>
      <p:sp>
        <p:nvSpPr>
          <p:cNvPr id="736271" name="Line 15"/>
          <p:cNvSpPr>
            <a:spLocks noChangeShapeType="1"/>
          </p:cNvSpPr>
          <p:nvPr/>
        </p:nvSpPr>
        <p:spPr bwMode="auto">
          <a:xfrm>
            <a:off x="457200" y="3913188"/>
            <a:ext cx="8382000" cy="0"/>
          </a:xfrm>
          <a:prstGeom prst="line">
            <a:avLst/>
          </a:prstGeom>
          <a:noFill/>
          <a:ln w="12700">
            <a:solidFill>
              <a:srgbClr val="FF0066"/>
            </a:solidFill>
            <a:prstDash val="dash"/>
            <a:round/>
            <a:headEnd type="none" w="sm" len="sm"/>
            <a:tailEnd type="none" w="sm" len="sm"/>
          </a:ln>
          <a:effectLst/>
        </p:spPr>
        <p:txBody>
          <a:bodyPr/>
          <a:lstStyle/>
          <a:p>
            <a:endParaRPr lang="ru-RU"/>
          </a:p>
        </p:txBody>
      </p:sp>
      <p:sp>
        <p:nvSpPr>
          <p:cNvPr id="736272" name="Text Box 16"/>
          <p:cNvSpPr txBox="1">
            <a:spLocks noChangeArrowheads="1"/>
          </p:cNvSpPr>
          <p:nvPr/>
        </p:nvSpPr>
        <p:spPr bwMode="auto">
          <a:xfrm>
            <a:off x="7743825" y="3914775"/>
            <a:ext cx="915635" cy="369332"/>
          </a:xfrm>
          <a:prstGeom prst="rect">
            <a:avLst/>
          </a:prstGeom>
          <a:noFill/>
          <a:ln w="28575">
            <a:solidFill>
              <a:srgbClr val="FF0000"/>
            </a:solidFill>
            <a:miter lim="800000"/>
            <a:headEnd type="none" w="sm" len="sm"/>
            <a:tailEnd type="none" w="sm" len="sm"/>
          </a:ln>
          <a:effectLst/>
        </p:spPr>
        <p:txBody>
          <a:bodyPr wrap="none">
            <a:spAutoFit/>
          </a:bodyPr>
          <a:lstStyle/>
          <a:p>
            <a:pPr algn="ctr" defTabSz="762000" eaLnBrk="0" hangingPunct="0"/>
            <a:r>
              <a:rPr lang="ru-RU" sz="1800" b="1" dirty="0">
                <a:solidFill>
                  <a:srgbClr val="FF9900"/>
                </a:solidFill>
                <a:latin typeface="Arial" charset="0"/>
              </a:rPr>
              <a:t>  </a:t>
            </a:r>
            <a:r>
              <a:rPr lang="en-US" b="1" dirty="0" smtClean="0">
                <a:solidFill>
                  <a:srgbClr val="FF9900"/>
                </a:solidFill>
                <a:latin typeface="Arial" charset="0"/>
              </a:rPr>
              <a:t>CRF</a:t>
            </a:r>
            <a:r>
              <a:rPr lang="ru-RU" sz="1800" b="1" dirty="0" smtClean="0">
                <a:solidFill>
                  <a:srgbClr val="FF9900"/>
                </a:solidFill>
                <a:latin typeface="Arial" charset="0"/>
              </a:rPr>
              <a:t>  </a:t>
            </a:r>
            <a:endParaRPr lang="ru-RU" sz="1800" b="1" dirty="0">
              <a:solidFill>
                <a:srgbClr val="FF9900"/>
              </a:solidFill>
              <a:latin typeface="Arial" charset="0"/>
            </a:endParaRPr>
          </a:p>
        </p:txBody>
      </p:sp>
      <p:sp>
        <p:nvSpPr>
          <p:cNvPr id="736273" name="Text Box 17"/>
          <p:cNvSpPr txBox="1">
            <a:spLocks noChangeArrowheads="1"/>
          </p:cNvSpPr>
          <p:nvPr/>
        </p:nvSpPr>
        <p:spPr bwMode="auto">
          <a:xfrm>
            <a:off x="4662488" y="5440363"/>
            <a:ext cx="1697902" cy="369332"/>
          </a:xfrm>
          <a:prstGeom prst="rect">
            <a:avLst/>
          </a:prstGeom>
          <a:noFill/>
          <a:ln w="28575">
            <a:solidFill>
              <a:srgbClr val="FF0000"/>
            </a:solidFill>
            <a:miter lim="800000"/>
            <a:headEnd type="none" w="sm" len="sm"/>
            <a:tailEnd type="none" w="sm" len="sm"/>
          </a:ln>
          <a:effectLst/>
        </p:spPr>
        <p:txBody>
          <a:bodyPr wrap="none">
            <a:spAutoFit/>
          </a:bodyPr>
          <a:lstStyle/>
          <a:p>
            <a:pPr algn="ctr" defTabSz="762000" eaLnBrk="0" hangingPunct="0"/>
            <a:r>
              <a:rPr lang="en-US" b="1" dirty="0" smtClean="0">
                <a:latin typeface="Arial" charset="0"/>
              </a:rPr>
              <a:t>Exacerbation</a:t>
            </a:r>
            <a:r>
              <a:rPr lang="ru-RU" sz="1800" b="1" dirty="0" smtClean="0">
                <a:latin typeface="Arial" charset="0"/>
              </a:rPr>
              <a:t> </a:t>
            </a:r>
            <a:endParaRPr lang="en-US" sz="1800" b="1" dirty="0">
              <a:latin typeface="Arial" charset="0"/>
            </a:endParaRPr>
          </a:p>
        </p:txBody>
      </p:sp>
      <p:sp>
        <p:nvSpPr>
          <p:cNvPr id="736274" name="Text Box 18"/>
          <p:cNvSpPr txBox="1">
            <a:spLocks noChangeArrowheads="1"/>
          </p:cNvSpPr>
          <p:nvPr/>
        </p:nvSpPr>
        <p:spPr bwMode="auto">
          <a:xfrm>
            <a:off x="150813" y="1336675"/>
            <a:ext cx="1895071" cy="400110"/>
          </a:xfrm>
          <a:prstGeom prst="rect">
            <a:avLst/>
          </a:prstGeom>
          <a:noFill/>
          <a:ln w="28575">
            <a:noFill/>
            <a:miter lim="800000"/>
            <a:headEnd type="none" w="sm" len="sm"/>
            <a:tailEnd type="none" w="sm" len="sm"/>
          </a:ln>
          <a:effectLst/>
        </p:spPr>
        <p:txBody>
          <a:bodyPr wrap="none">
            <a:spAutoFit/>
          </a:bodyPr>
          <a:lstStyle/>
          <a:p>
            <a:pPr algn="ctr" defTabSz="762000" eaLnBrk="0" hangingPunct="0"/>
            <a:r>
              <a:rPr lang="en-US" sz="2000" b="1" dirty="0" smtClean="0">
                <a:solidFill>
                  <a:srgbClr val="FFFF00"/>
                </a:solidFill>
                <a:latin typeface="Arial" charset="0"/>
              </a:rPr>
              <a:t>Lung function</a:t>
            </a:r>
            <a:endParaRPr lang="ru-RU" sz="2000" b="1" dirty="0">
              <a:solidFill>
                <a:srgbClr val="FFFF00"/>
              </a:solidFill>
              <a:latin typeface="Arial" charset="0"/>
            </a:endParaRPr>
          </a:p>
        </p:txBody>
      </p:sp>
      <p:sp>
        <p:nvSpPr>
          <p:cNvPr id="736275" name="Text Box 19"/>
          <p:cNvSpPr txBox="1">
            <a:spLocks noChangeArrowheads="1"/>
          </p:cNvSpPr>
          <p:nvPr/>
        </p:nvSpPr>
        <p:spPr bwMode="auto">
          <a:xfrm>
            <a:off x="4000500" y="6091238"/>
            <a:ext cx="825500" cy="396875"/>
          </a:xfrm>
          <a:prstGeom prst="rect">
            <a:avLst/>
          </a:prstGeom>
          <a:noFill/>
          <a:ln w="12700">
            <a:noFill/>
            <a:miter lim="800000"/>
            <a:headEnd type="none" w="sm" len="sm"/>
            <a:tailEnd type="none" w="sm" len="sm"/>
          </a:ln>
          <a:effectLst/>
        </p:spPr>
        <p:txBody>
          <a:bodyPr wrap="none">
            <a:spAutoFit/>
          </a:bodyPr>
          <a:lstStyle/>
          <a:p>
            <a:pPr defTabSz="762000" eaLnBrk="0" hangingPunct="0"/>
            <a:r>
              <a:rPr lang="ru-RU" sz="2000" b="1" dirty="0">
                <a:solidFill>
                  <a:schemeClr val="accent1"/>
                </a:solidFill>
                <a:latin typeface="Arial" charset="0"/>
              </a:rPr>
              <a:t>годы</a:t>
            </a:r>
          </a:p>
        </p:txBody>
      </p:sp>
      <p:sp>
        <p:nvSpPr>
          <p:cNvPr id="736276" name="Line 20"/>
          <p:cNvSpPr>
            <a:spLocks noChangeShapeType="1"/>
          </p:cNvSpPr>
          <p:nvPr/>
        </p:nvSpPr>
        <p:spPr bwMode="auto">
          <a:xfrm flipH="1" flipV="1">
            <a:off x="4572000" y="4598988"/>
            <a:ext cx="381000" cy="304800"/>
          </a:xfrm>
          <a:prstGeom prst="line">
            <a:avLst/>
          </a:prstGeom>
          <a:noFill/>
          <a:ln w="38100">
            <a:solidFill>
              <a:srgbClr val="FF0000"/>
            </a:solidFill>
            <a:round/>
            <a:headEnd type="none" w="sm" len="sm"/>
            <a:tailEnd type="triangle" w="sm" len="sm"/>
          </a:ln>
          <a:effectLst/>
        </p:spPr>
        <p:txBody>
          <a:bodyPr/>
          <a:lstStyle/>
          <a:p>
            <a:endParaRPr lang="ru-RU"/>
          </a:p>
        </p:txBody>
      </p:sp>
      <p:sp>
        <p:nvSpPr>
          <p:cNvPr id="736277" name="Line 21"/>
          <p:cNvSpPr>
            <a:spLocks noChangeShapeType="1"/>
          </p:cNvSpPr>
          <p:nvPr/>
        </p:nvSpPr>
        <p:spPr bwMode="auto">
          <a:xfrm flipV="1">
            <a:off x="6096000" y="4598988"/>
            <a:ext cx="304800" cy="304800"/>
          </a:xfrm>
          <a:prstGeom prst="line">
            <a:avLst/>
          </a:prstGeom>
          <a:noFill/>
          <a:ln w="38100">
            <a:solidFill>
              <a:srgbClr val="FF0000"/>
            </a:solidFill>
            <a:round/>
            <a:headEnd type="none" w="sm" len="sm"/>
            <a:tailEnd type="triangle" w="sm" len="sm"/>
          </a:ln>
          <a:effectLst/>
        </p:spPr>
        <p:txBody>
          <a:bodyPr/>
          <a:lstStyle/>
          <a:p>
            <a:endParaRPr lang="ru-RU"/>
          </a:p>
        </p:txBody>
      </p:sp>
      <p:sp>
        <p:nvSpPr>
          <p:cNvPr id="736278" name="Line 22"/>
          <p:cNvSpPr>
            <a:spLocks noChangeShapeType="1"/>
          </p:cNvSpPr>
          <p:nvPr/>
        </p:nvSpPr>
        <p:spPr bwMode="auto">
          <a:xfrm>
            <a:off x="457200" y="5360988"/>
            <a:ext cx="8382000" cy="0"/>
          </a:xfrm>
          <a:prstGeom prst="line">
            <a:avLst/>
          </a:prstGeom>
          <a:noFill/>
          <a:ln w="12700">
            <a:solidFill>
              <a:srgbClr val="FF0066"/>
            </a:solidFill>
            <a:prstDash val="dash"/>
            <a:round/>
            <a:headEnd type="none" w="sm" len="sm"/>
            <a:tailEnd type="none" w="sm" len="sm"/>
          </a:ln>
          <a:effectLst/>
        </p:spPr>
        <p:txBody>
          <a:bodyPr/>
          <a:lstStyle/>
          <a:p>
            <a:endParaRPr lang="ru-RU"/>
          </a:p>
        </p:txBody>
      </p:sp>
      <p:sp>
        <p:nvSpPr>
          <p:cNvPr id="736279" name="Text Box 23"/>
          <p:cNvSpPr txBox="1">
            <a:spLocks noChangeArrowheads="1"/>
          </p:cNvSpPr>
          <p:nvPr/>
        </p:nvSpPr>
        <p:spPr bwMode="auto">
          <a:xfrm>
            <a:off x="457200" y="3516313"/>
            <a:ext cx="2024063" cy="396875"/>
          </a:xfrm>
          <a:prstGeom prst="rect">
            <a:avLst/>
          </a:prstGeom>
          <a:noFill/>
          <a:ln w="12700">
            <a:noFill/>
            <a:miter lim="800000"/>
            <a:headEnd type="none" w="sm" len="sm"/>
            <a:tailEnd type="none" w="sm" len="sm"/>
          </a:ln>
          <a:effectLst/>
        </p:spPr>
        <p:txBody>
          <a:bodyPr wrap="none">
            <a:spAutoFit/>
          </a:bodyPr>
          <a:lstStyle/>
          <a:p>
            <a:pPr defTabSz="762000" eaLnBrk="0" hangingPunct="0"/>
            <a:r>
              <a:rPr lang="ru-RU" sz="2000">
                <a:latin typeface="Arial" charset="0"/>
              </a:rPr>
              <a:t>РаО</a:t>
            </a:r>
            <a:r>
              <a:rPr lang="ru-RU" sz="2000" baseline="-25000">
                <a:latin typeface="Arial" charset="0"/>
              </a:rPr>
              <a:t>2</a:t>
            </a:r>
            <a:r>
              <a:rPr lang="en-US" sz="2000">
                <a:latin typeface="Arial" charset="0"/>
              </a:rPr>
              <a:t> </a:t>
            </a:r>
            <a:r>
              <a:rPr lang="ru-RU" sz="2000">
                <a:latin typeface="Arial" charset="0"/>
              </a:rPr>
              <a:t>60 </a:t>
            </a:r>
            <a:r>
              <a:rPr lang="en-US" sz="2000">
                <a:latin typeface="Arial" charset="0"/>
              </a:rPr>
              <a:t>mm Hg</a:t>
            </a:r>
            <a:endParaRPr lang="ru-RU" sz="2000">
              <a:latin typeface="Arial" charset="0"/>
            </a:endParaRPr>
          </a:p>
        </p:txBody>
      </p:sp>
      <p:sp>
        <p:nvSpPr>
          <p:cNvPr id="736280" name="Text Box 24"/>
          <p:cNvSpPr txBox="1">
            <a:spLocks noChangeArrowheads="1"/>
          </p:cNvSpPr>
          <p:nvPr/>
        </p:nvSpPr>
        <p:spPr bwMode="auto">
          <a:xfrm>
            <a:off x="457200" y="4964113"/>
            <a:ext cx="2024063" cy="396875"/>
          </a:xfrm>
          <a:prstGeom prst="rect">
            <a:avLst/>
          </a:prstGeom>
          <a:noFill/>
          <a:ln w="12700">
            <a:noFill/>
            <a:miter lim="800000"/>
            <a:headEnd type="none" w="sm" len="sm"/>
            <a:tailEnd type="none" w="sm" len="sm"/>
          </a:ln>
          <a:effectLst/>
        </p:spPr>
        <p:txBody>
          <a:bodyPr wrap="none">
            <a:spAutoFit/>
          </a:bodyPr>
          <a:lstStyle/>
          <a:p>
            <a:pPr defTabSz="762000" eaLnBrk="0" hangingPunct="0"/>
            <a:r>
              <a:rPr lang="ru-RU" sz="2000">
                <a:latin typeface="Arial" charset="0"/>
              </a:rPr>
              <a:t>РаО</a:t>
            </a:r>
            <a:r>
              <a:rPr lang="ru-RU" sz="2000" baseline="-25000">
                <a:latin typeface="Arial" charset="0"/>
              </a:rPr>
              <a:t>2</a:t>
            </a:r>
            <a:r>
              <a:rPr lang="en-US" sz="2000">
                <a:latin typeface="Arial" charset="0"/>
              </a:rPr>
              <a:t> 3</a:t>
            </a:r>
            <a:r>
              <a:rPr lang="ru-RU" sz="2000">
                <a:latin typeface="Arial" charset="0"/>
              </a:rPr>
              <a:t>0 </a:t>
            </a:r>
            <a:r>
              <a:rPr lang="en-US" sz="2000">
                <a:latin typeface="Arial" charset="0"/>
              </a:rPr>
              <a:t>mm Hg</a:t>
            </a:r>
            <a:endParaRPr lang="ru-RU" sz="2000">
              <a:latin typeface="Arial" charset="0"/>
            </a:endParaRPr>
          </a:p>
        </p:txBody>
      </p:sp>
      <p:sp>
        <p:nvSpPr>
          <p:cNvPr id="736281" name="Text Box 25"/>
          <p:cNvSpPr txBox="1">
            <a:spLocks noChangeArrowheads="1"/>
          </p:cNvSpPr>
          <p:nvPr/>
        </p:nvSpPr>
        <p:spPr bwMode="auto">
          <a:xfrm>
            <a:off x="7540625" y="5434013"/>
            <a:ext cx="954107" cy="369332"/>
          </a:xfrm>
          <a:prstGeom prst="rect">
            <a:avLst/>
          </a:prstGeom>
          <a:noFill/>
          <a:ln w="28575">
            <a:solidFill>
              <a:srgbClr val="FF0000"/>
            </a:solidFill>
            <a:miter lim="800000"/>
            <a:headEnd type="none" w="sm" len="sm"/>
            <a:tailEnd type="none" w="sm" len="sm"/>
          </a:ln>
          <a:effectLst/>
        </p:spPr>
        <p:txBody>
          <a:bodyPr wrap="none">
            <a:spAutoFit/>
          </a:bodyPr>
          <a:lstStyle/>
          <a:p>
            <a:pPr algn="ctr" defTabSz="762000" eaLnBrk="0" hangingPunct="0"/>
            <a:r>
              <a:rPr lang="ru-RU" sz="1800" b="1" dirty="0">
                <a:solidFill>
                  <a:srgbClr val="FF9900"/>
                </a:solidFill>
                <a:latin typeface="Arial" charset="0"/>
              </a:rPr>
              <a:t>  </a:t>
            </a:r>
            <a:r>
              <a:rPr lang="en-US" b="1" dirty="0" smtClean="0">
                <a:solidFill>
                  <a:srgbClr val="FF9900"/>
                </a:solidFill>
                <a:latin typeface="Arial" charset="0"/>
              </a:rPr>
              <a:t>Death</a:t>
            </a:r>
            <a:endParaRPr lang="ru-RU" sz="1800" b="1" dirty="0">
              <a:solidFill>
                <a:srgbClr val="FF9900"/>
              </a:solidFill>
              <a:latin typeface="Arial" charset="0"/>
            </a:endParaRPr>
          </a:p>
        </p:txBody>
      </p:sp>
      <p:sp>
        <p:nvSpPr>
          <p:cNvPr id="736282" name="Text Box 26"/>
          <p:cNvSpPr txBox="1">
            <a:spLocks noChangeArrowheads="1"/>
          </p:cNvSpPr>
          <p:nvPr/>
        </p:nvSpPr>
        <p:spPr bwMode="auto">
          <a:xfrm>
            <a:off x="6018213" y="2693988"/>
            <a:ext cx="1531188" cy="369332"/>
          </a:xfrm>
          <a:prstGeom prst="rect">
            <a:avLst/>
          </a:prstGeom>
          <a:noFill/>
          <a:ln w="28575">
            <a:solidFill>
              <a:srgbClr val="FF0000"/>
            </a:solidFill>
            <a:miter lim="800000"/>
            <a:headEnd type="none" w="sm" len="sm"/>
            <a:tailEnd type="none" w="sm" len="sm"/>
          </a:ln>
          <a:effectLst/>
        </p:spPr>
        <p:txBody>
          <a:bodyPr wrap="none">
            <a:spAutoFit/>
          </a:bodyPr>
          <a:lstStyle/>
          <a:p>
            <a:pPr algn="ctr" defTabSz="762000" eaLnBrk="0" hangingPunct="0"/>
            <a:r>
              <a:rPr lang="en-US" b="1" dirty="0" smtClean="0">
                <a:latin typeface="Arial" charset="0"/>
              </a:rPr>
              <a:t>Progression</a:t>
            </a:r>
            <a:endParaRPr lang="ru-RU" sz="1800" b="1" dirty="0">
              <a:latin typeface="Arial" charset="0"/>
            </a:endParaRPr>
          </a:p>
        </p:txBody>
      </p:sp>
      <p:sp>
        <p:nvSpPr>
          <p:cNvPr id="736283" name="Line 27"/>
          <p:cNvSpPr>
            <a:spLocks noChangeShapeType="1"/>
          </p:cNvSpPr>
          <p:nvPr/>
        </p:nvSpPr>
        <p:spPr bwMode="auto">
          <a:xfrm flipH="1">
            <a:off x="5214938" y="3151188"/>
            <a:ext cx="949325" cy="381000"/>
          </a:xfrm>
          <a:prstGeom prst="line">
            <a:avLst/>
          </a:prstGeom>
          <a:noFill/>
          <a:ln w="38100">
            <a:solidFill>
              <a:srgbClr val="FF0000"/>
            </a:solidFill>
            <a:round/>
            <a:headEnd type="none" w="sm" len="sm"/>
            <a:tailEnd type="triangle" w="sm" len="sm"/>
          </a:ln>
          <a:effectLst/>
        </p:spPr>
        <p:txBody>
          <a:bodyPr/>
          <a:lstStyle/>
          <a:p>
            <a:endParaRPr lang="ru-RU"/>
          </a:p>
        </p:txBody>
      </p:sp>
      <p:sp>
        <p:nvSpPr>
          <p:cNvPr id="736284" name="Line 28"/>
          <p:cNvSpPr>
            <a:spLocks noChangeShapeType="1"/>
          </p:cNvSpPr>
          <p:nvPr/>
        </p:nvSpPr>
        <p:spPr bwMode="auto">
          <a:xfrm>
            <a:off x="5562600" y="3733800"/>
            <a:ext cx="152400" cy="1219200"/>
          </a:xfrm>
          <a:prstGeom prst="line">
            <a:avLst/>
          </a:prstGeom>
          <a:noFill/>
          <a:ln w="38100">
            <a:solidFill>
              <a:schemeClr val="bg1"/>
            </a:solidFill>
            <a:round/>
            <a:headEnd type="none" w="sm" len="sm"/>
            <a:tailEnd type="none" w="sm" len="sm"/>
          </a:ln>
          <a:effectLst/>
        </p:spPr>
        <p:txBody>
          <a:bodyPr/>
          <a:lstStyle/>
          <a:p>
            <a:endParaRPr lang="ru-RU"/>
          </a:p>
        </p:txBody>
      </p:sp>
      <p:sp>
        <p:nvSpPr>
          <p:cNvPr id="736285" name="Line 29"/>
          <p:cNvSpPr>
            <a:spLocks noChangeShapeType="1"/>
          </p:cNvSpPr>
          <p:nvPr/>
        </p:nvSpPr>
        <p:spPr bwMode="auto">
          <a:xfrm flipV="1">
            <a:off x="5715000" y="3886200"/>
            <a:ext cx="152400" cy="1143000"/>
          </a:xfrm>
          <a:prstGeom prst="line">
            <a:avLst/>
          </a:prstGeom>
          <a:noFill/>
          <a:ln w="38100">
            <a:solidFill>
              <a:schemeClr val="bg1"/>
            </a:solidFill>
            <a:round/>
            <a:headEnd type="none" w="sm" len="sm"/>
            <a:tailEnd type="none" w="sm" len="sm"/>
          </a:ln>
          <a:effectLst/>
        </p:spPr>
        <p:txBody>
          <a:bodyPr/>
          <a:lstStyle/>
          <a:p>
            <a:endParaRPr lang="ru-RU"/>
          </a:p>
        </p:txBody>
      </p:sp>
      <p:sp>
        <p:nvSpPr>
          <p:cNvPr id="736286" name="Line 30"/>
          <p:cNvSpPr>
            <a:spLocks noChangeShapeType="1"/>
          </p:cNvSpPr>
          <p:nvPr/>
        </p:nvSpPr>
        <p:spPr bwMode="auto">
          <a:xfrm>
            <a:off x="5867400" y="3886200"/>
            <a:ext cx="685800" cy="76200"/>
          </a:xfrm>
          <a:prstGeom prst="line">
            <a:avLst/>
          </a:prstGeom>
          <a:noFill/>
          <a:ln w="38100">
            <a:solidFill>
              <a:schemeClr val="bg1"/>
            </a:solidFill>
            <a:round/>
            <a:headEnd type="none" w="sm" len="sm"/>
            <a:tailEnd type="none" w="sm" len="sm"/>
          </a:ln>
          <a:effectLst/>
        </p:spPr>
        <p:txBody>
          <a:bodyPr/>
          <a:lstStyle/>
          <a:p>
            <a:endParaRPr lang="ru-RU"/>
          </a:p>
        </p:txBody>
      </p:sp>
      <p:sp>
        <p:nvSpPr>
          <p:cNvPr id="736287" name="Line 31"/>
          <p:cNvSpPr>
            <a:spLocks noChangeShapeType="1"/>
          </p:cNvSpPr>
          <p:nvPr/>
        </p:nvSpPr>
        <p:spPr bwMode="auto">
          <a:xfrm flipV="1">
            <a:off x="5638800" y="5029200"/>
            <a:ext cx="76200" cy="381000"/>
          </a:xfrm>
          <a:prstGeom prst="line">
            <a:avLst/>
          </a:prstGeom>
          <a:noFill/>
          <a:ln w="38100">
            <a:solidFill>
              <a:srgbClr val="FF0000"/>
            </a:solidFill>
            <a:round/>
            <a:headEnd type="none" w="sm" len="sm"/>
            <a:tailEnd type="triangle" w="sm" len="sm"/>
          </a:ln>
          <a:effectLst/>
        </p:spPr>
        <p:txBody>
          <a:bodyPr/>
          <a:lstStyle/>
          <a:p>
            <a:endParaRPr lang="ru-RU"/>
          </a:p>
        </p:txBody>
      </p:sp>
      <p:sp>
        <p:nvSpPr>
          <p:cNvPr id="32" name="Прямоугольник 31"/>
          <p:cNvSpPr/>
          <p:nvPr/>
        </p:nvSpPr>
        <p:spPr>
          <a:xfrm>
            <a:off x="1857356" y="642918"/>
            <a:ext cx="5429287" cy="646331"/>
          </a:xfrm>
          <a:prstGeom prst="rect">
            <a:avLst/>
          </a:prstGeom>
        </p:spPr>
        <p:txBody>
          <a:bodyPr wrap="square">
            <a:spAutoFit/>
          </a:bodyPr>
          <a:lstStyle/>
          <a:p>
            <a:r>
              <a:rPr lang="en-US" sz="3600" dirty="0" smtClean="0">
                <a:solidFill>
                  <a:srgbClr val="FFFF00"/>
                </a:solidFill>
              </a:rPr>
              <a:t>The Evolution of COPD</a:t>
            </a:r>
            <a:endParaRPr lang="ru-RU" sz="3600" dirty="0">
              <a:solidFill>
                <a:srgbClr val="FFFF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6547" name="Rectangle 3"/>
          <p:cNvSpPr>
            <a:spLocks noGrp="1" noChangeArrowheads="1"/>
          </p:cNvSpPr>
          <p:nvPr>
            <p:ph type="title"/>
          </p:nvPr>
        </p:nvSpPr>
        <p:spPr>
          <a:xfrm>
            <a:off x="677863" y="304800"/>
            <a:ext cx="7772400" cy="609600"/>
          </a:xfrm>
          <a:effectLst>
            <a:outerShdw dist="45791" dir="2021404" algn="ctr" rotWithShape="0">
              <a:schemeClr val="bg2"/>
            </a:outerShdw>
          </a:effectLst>
        </p:spPr>
        <p:txBody>
          <a:bodyPr>
            <a:normAutofit fontScale="90000"/>
          </a:bodyPr>
          <a:lstStyle/>
          <a:p>
            <a:r>
              <a:rPr sz="3600" smtClean="0">
                <a:solidFill>
                  <a:srgbClr val="FFFF00"/>
                </a:solidFill>
                <a:effectLst>
                  <a:outerShdw blurRad="38100" dist="38100" dir="2700000" algn="tl">
                    <a:srgbClr val="000000"/>
                  </a:outerShdw>
                </a:effectLst>
                <a:latin typeface="Comic Sans MS" pitchFamily="66" charset="0"/>
              </a:rPr>
              <a:t>COPD: a basic model of inflammation</a:t>
            </a:r>
            <a:endParaRPr lang="ru-RU" sz="3600" dirty="0">
              <a:solidFill>
                <a:srgbClr val="FFFF00"/>
              </a:solidFill>
              <a:effectLst>
                <a:outerShdw blurRad="38100" dist="38100" dir="2700000" algn="tl">
                  <a:srgbClr val="000000"/>
                </a:outerShdw>
              </a:effectLst>
              <a:latin typeface="Comic Sans MS" pitchFamily="66" charset="0"/>
            </a:endParaRPr>
          </a:p>
        </p:txBody>
      </p:sp>
      <p:pic>
        <p:nvPicPr>
          <p:cNvPr id="876546" name="Picture 2" descr="bronch3"/>
          <p:cNvPicPr>
            <a:picLocks noChangeAspect="1" noChangeArrowheads="1"/>
          </p:cNvPicPr>
          <p:nvPr/>
        </p:nvPicPr>
        <p:blipFill>
          <a:blip r:embed="rId2">
            <a:lum bright="6000" contrast="24000"/>
          </a:blip>
          <a:srcRect/>
          <a:stretch>
            <a:fillRect/>
          </a:stretch>
        </p:blipFill>
        <p:spPr bwMode="auto">
          <a:xfrm>
            <a:off x="2166938" y="1371600"/>
            <a:ext cx="4267200" cy="4376738"/>
          </a:xfrm>
          <a:prstGeom prst="rect">
            <a:avLst/>
          </a:prstGeom>
          <a:noFill/>
        </p:spPr>
      </p:pic>
      <p:sp>
        <p:nvSpPr>
          <p:cNvPr id="876548" name="Rectangle 4"/>
          <p:cNvSpPr>
            <a:spLocks noChangeArrowheads="1"/>
          </p:cNvSpPr>
          <p:nvPr/>
        </p:nvSpPr>
        <p:spPr bwMode="auto">
          <a:xfrm>
            <a:off x="338138" y="5238750"/>
            <a:ext cx="3387725" cy="1333522"/>
          </a:xfrm>
          <a:prstGeom prst="rect">
            <a:avLst/>
          </a:prstGeom>
          <a:noFill/>
          <a:ln w="9525">
            <a:noFill/>
            <a:miter lim="800000"/>
            <a:headEnd/>
            <a:tailEnd/>
          </a:ln>
          <a:effectLst>
            <a:outerShdw dist="38100" algn="ctr" rotWithShape="0">
              <a:schemeClr val="bg2"/>
            </a:outerShdw>
          </a:effectLst>
        </p:spPr>
        <p:txBody>
          <a:bodyPr lIns="92075" tIns="46038" rIns="92075" bIns="46038"/>
          <a:lstStyle/>
          <a:p>
            <a:pPr marL="342900" indent="-342900" defTabSz="762000">
              <a:lnSpc>
                <a:spcPct val="70000"/>
              </a:lnSpc>
              <a:spcBef>
                <a:spcPct val="20000"/>
              </a:spcBef>
            </a:pPr>
            <a:r>
              <a:rPr lang="en-US" sz="2000" b="1" dirty="0" smtClean="0">
                <a:latin typeface="Comic Sans MS" pitchFamily="66" charset="0"/>
              </a:rPr>
              <a:t>Imbalance:</a:t>
            </a:r>
          </a:p>
          <a:p>
            <a:pPr marL="342900" indent="-342900" defTabSz="762000">
              <a:lnSpc>
                <a:spcPct val="70000"/>
              </a:lnSpc>
              <a:spcBef>
                <a:spcPct val="20000"/>
              </a:spcBef>
            </a:pPr>
            <a:r>
              <a:rPr lang="en-US" sz="2000" b="1" dirty="0" smtClean="0">
                <a:latin typeface="Comic Sans MS" pitchFamily="66" charset="0"/>
              </a:rPr>
              <a:t>proteolysis-</a:t>
            </a:r>
          </a:p>
          <a:p>
            <a:pPr marL="342900" indent="-342900" defTabSz="762000">
              <a:lnSpc>
                <a:spcPct val="70000"/>
              </a:lnSpc>
              <a:spcBef>
                <a:spcPct val="20000"/>
              </a:spcBef>
            </a:pPr>
            <a:r>
              <a:rPr lang="en-US" sz="2000" b="1" dirty="0" err="1" smtClean="0">
                <a:latin typeface="Comic Sans MS" pitchFamily="66" charset="0"/>
              </a:rPr>
              <a:t>antiproteolysis</a:t>
            </a:r>
            <a:r>
              <a:rPr lang="en-US" sz="2000" b="1" dirty="0" smtClean="0">
                <a:latin typeface="Comic Sans MS" pitchFamily="66" charset="0"/>
              </a:rPr>
              <a:t>,</a:t>
            </a:r>
          </a:p>
          <a:p>
            <a:pPr marL="342900" indent="-342900" defTabSz="762000">
              <a:lnSpc>
                <a:spcPct val="70000"/>
              </a:lnSpc>
              <a:spcBef>
                <a:spcPct val="20000"/>
              </a:spcBef>
            </a:pPr>
            <a:r>
              <a:rPr lang="en-US" sz="2000" b="1" dirty="0" smtClean="0">
                <a:latin typeface="Comic Sans MS" pitchFamily="66" charset="0"/>
              </a:rPr>
              <a:t>oxidant-antioxidants</a:t>
            </a:r>
          </a:p>
          <a:p>
            <a:pPr marL="342900" indent="-342900" defTabSz="762000">
              <a:lnSpc>
                <a:spcPct val="70000"/>
              </a:lnSpc>
              <a:spcBef>
                <a:spcPct val="20000"/>
              </a:spcBef>
            </a:pPr>
            <a:endParaRPr lang="ru-RU" sz="2000" b="1" dirty="0">
              <a:latin typeface="Comic Sans MS" pitchFamily="66" charset="0"/>
            </a:endParaRPr>
          </a:p>
        </p:txBody>
      </p:sp>
      <p:sp>
        <p:nvSpPr>
          <p:cNvPr id="876549" name="Rectangle 5"/>
          <p:cNvSpPr>
            <a:spLocks noChangeArrowheads="1"/>
          </p:cNvSpPr>
          <p:nvPr/>
        </p:nvSpPr>
        <p:spPr bwMode="auto">
          <a:xfrm>
            <a:off x="6840538" y="2438400"/>
            <a:ext cx="1833835" cy="400752"/>
          </a:xfrm>
          <a:prstGeom prst="rect">
            <a:avLst/>
          </a:prstGeom>
          <a:noFill/>
          <a:ln w="9525">
            <a:noFill/>
            <a:miter lim="800000"/>
            <a:headEnd/>
            <a:tailEnd/>
          </a:ln>
          <a:effectLst>
            <a:outerShdw dist="38100" algn="ctr" rotWithShape="0">
              <a:schemeClr val="bg2"/>
            </a:outerShdw>
          </a:effectLst>
        </p:spPr>
        <p:txBody>
          <a:bodyPr wrap="none" lIns="92075" tIns="46038" rIns="92075" bIns="46038">
            <a:spAutoFit/>
          </a:bodyPr>
          <a:lstStyle/>
          <a:p>
            <a:pPr defTabSz="762000" eaLnBrk="0" hangingPunct="0"/>
            <a:r>
              <a:rPr lang="en-US" sz="2000" dirty="0" err="1" smtClean="0">
                <a:latin typeface="Comic Sans MS" pitchFamily="66" charset="0"/>
              </a:rPr>
              <a:t>Degranulation</a:t>
            </a:r>
            <a:endParaRPr lang="ru-RU" sz="2000" dirty="0">
              <a:latin typeface="Comic Sans MS" pitchFamily="66" charset="0"/>
            </a:endParaRPr>
          </a:p>
        </p:txBody>
      </p:sp>
      <p:sp>
        <p:nvSpPr>
          <p:cNvPr id="876550" name="Line 6"/>
          <p:cNvSpPr>
            <a:spLocks noChangeShapeType="1"/>
          </p:cNvSpPr>
          <p:nvPr/>
        </p:nvSpPr>
        <p:spPr bwMode="auto">
          <a:xfrm>
            <a:off x="5892800" y="4343400"/>
            <a:ext cx="1016000" cy="533400"/>
          </a:xfrm>
          <a:prstGeom prst="line">
            <a:avLst/>
          </a:prstGeom>
          <a:noFill/>
          <a:ln w="25400">
            <a:solidFill>
              <a:srgbClr val="FFFF00"/>
            </a:solidFill>
            <a:round/>
            <a:headEnd type="stealth" w="med" len="lg"/>
            <a:tailEnd type="none" w="sm" len="sm"/>
          </a:ln>
          <a:effectLst>
            <a:outerShdw dist="53882" dir="2700000" algn="ctr" rotWithShape="0">
              <a:schemeClr val="bg2"/>
            </a:outerShdw>
          </a:effectLst>
        </p:spPr>
        <p:txBody>
          <a:bodyPr wrap="none" anchor="ctr"/>
          <a:lstStyle/>
          <a:p>
            <a:endParaRPr lang="ru-RU"/>
          </a:p>
        </p:txBody>
      </p:sp>
      <p:sp>
        <p:nvSpPr>
          <p:cNvPr id="876551" name="Rectangle 7"/>
          <p:cNvSpPr>
            <a:spLocks noChangeArrowheads="1"/>
          </p:cNvSpPr>
          <p:nvPr/>
        </p:nvSpPr>
        <p:spPr bwMode="auto">
          <a:xfrm>
            <a:off x="7112000" y="2895600"/>
            <a:ext cx="1279196" cy="400752"/>
          </a:xfrm>
          <a:prstGeom prst="rect">
            <a:avLst/>
          </a:prstGeom>
          <a:noFill/>
          <a:ln w="9525">
            <a:noFill/>
            <a:miter lim="800000"/>
            <a:headEnd/>
            <a:tailEnd/>
          </a:ln>
          <a:effectLst>
            <a:outerShdw dist="38100" algn="ctr" rotWithShape="0">
              <a:schemeClr val="bg2"/>
            </a:outerShdw>
          </a:effectLst>
        </p:spPr>
        <p:txBody>
          <a:bodyPr wrap="none" lIns="92075" tIns="46038" rIns="92075" bIns="46038">
            <a:spAutoFit/>
          </a:bodyPr>
          <a:lstStyle/>
          <a:p>
            <a:pPr defTabSz="762000" eaLnBrk="0" hangingPunct="0"/>
            <a:r>
              <a:rPr lang="en-US" sz="2000" dirty="0" smtClean="0">
                <a:latin typeface="Comic Sans MS" pitchFamily="66" charset="0"/>
              </a:rPr>
              <a:t>Adhesion</a:t>
            </a:r>
            <a:endParaRPr lang="ru-RU" sz="2000" dirty="0">
              <a:latin typeface="Comic Sans MS" pitchFamily="66" charset="0"/>
            </a:endParaRPr>
          </a:p>
        </p:txBody>
      </p:sp>
      <p:sp>
        <p:nvSpPr>
          <p:cNvPr id="876552" name="Rectangle 8"/>
          <p:cNvSpPr>
            <a:spLocks noChangeArrowheads="1"/>
          </p:cNvSpPr>
          <p:nvPr/>
        </p:nvSpPr>
        <p:spPr bwMode="auto">
          <a:xfrm>
            <a:off x="271463" y="2590800"/>
            <a:ext cx="796925" cy="396875"/>
          </a:xfrm>
          <a:prstGeom prst="rect">
            <a:avLst/>
          </a:prstGeom>
          <a:noFill/>
          <a:ln w="9525">
            <a:noFill/>
            <a:miter lim="800000"/>
            <a:headEnd/>
            <a:tailEnd/>
          </a:ln>
          <a:effectLst>
            <a:outerShdw dist="38100" algn="ctr" rotWithShape="0">
              <a:schemeClr val="bg2"/>
            </a:outerShdw>
          </a:effectLst>
        </p:spPr>
        <p:txBody>
          <a:bodyPr wrap="none" lIns="92075" tIns="46038" rIns="92075" bIns="46038">
            <a:spAutoFit/>
          </a:bodyPr>
          <a:lstStyle/>
          <a:p>
            <a:pPr defTabSz="762000" eaLnBrk="0" hangingPunct="0"/>
            <a:r>
              <a:rPr lang="ru-RU" sz="2000">
                <a:latin typeface="Comic Sans MS" pitchFamily="66" charset="0"/>
              </a:rPr>
              <a:t>CD8+</a:t>
            </a:r>
          </a:p>
        </p:txBody>
      </p:sp>
      <p:sp>
        <p:nvSpPr>
          <p:cNvPr id="876553" name="Line 9"/>
          <p:cNvSpPr>
            <a:spLocks noChangeShapeType="1"/>
          </p:cNvSpPr>
          <p:nvPr/>
        </p:nvSpPr>
        <p:spPr bwMode="auto">
          <a:xfrm flipH="1" flipV="1">
            <a:off x="1422400" y="2895600"/>
            <a:ext cx="3116263" cy="1371600"/>
          </a:xfrm>
          <a:prstGeom prst="line">
            <a:avLst/>
          </a:prstGeom>
          <a:noFill/>
          <a:ln w="28575">
            <a:solidFill>
              <a:srgbClr val="FFFF00"/>
            </a:solidFill>
            <a:round/>
            <a:headEnd type="triangle" w="med" len="med"/>
            <a:tailEnd/>
          </a:ln>
          <a:effectLst>
            <a:outerShdw dist="81320" dir="2319588" algn="ctr" rotWithShape="0">
              <a:schemeClr val="bg2"/>
            </a:outerShdw>
          </a:effectLst>
        </p:spPr>
        <p:txBody>
          <a:bodyPr wrap="none" anchor="ctr"/>
          <a:lstStyle/>
          <a:p>
            <a:endParaRPr lang="ru-RU"/>
          </a:p>
        </p:txBody>
      </p:sp>
      <p:sp>
        <p:nvSpPr>
          <p:cNvPr id="876554" name="Line 10"/>
          <p:cNvSpPr>
            <a:spLocks noChangeShapeType="1"/>
          </p:cNvSpPr>
          <p:nvPr/>
        </p:nvSpPr>
        <p:spPr bwMode="auto">
          <a:xfrm flipV="1">
            <a:off x="6096000" y="3048000"/>
            <a:ext cx="947738" cy="381000"/>
          </a:xfrm>
          <a:prstGeom prst="line">
            <a:avLst/>
          </a:prstGeom>
          <a:noFill/>
          <a:ln w="25400">
            <a:solidFill>
              <a:srgbClr val="FFFF00"/>
            </a:solidFill>
            <a:round/>
            <a:headEnd type="stealth" w="med" len="lg"/>
            <a:tailEnd type="none" w="sm" len="sm"/>
          </a:ln>
          <a:effectLst>
            <a:outerShdw dist="53882" dir="2700000" algn="ctr" rotWithShape="0">
              <a:schemeClr val="bg2"/>
            </a:outerShdw>
          </a:effectLst>
        </p:spPr>
        <p:txBody>
          <a:bodyPr wrap="none" anchor="ctr"/>
          <a:lstStyle/>
          <a:p>
            <a:endParaRPr lang="ru-RU"/>
          </a:p>
        </p:txBody>
      </p:sp>
      <p:sp>
        <p:nvSpPr>
          <p:cNvPr id="876555" name="Rectangle 11"/>
          <p:cNvSpPr>
            <a:spLocks noChangeArrowheads="1"/>
          </p:cNvSpPr>
          <p:nvPr/>
        </p:nvSpPr>
        <p:spPr bwMode="auto">
          <a:xfrm>
            <a:off x="7112000" y="3962400"/>
            <a:ext cx="1561325" cy="400752"/>
          </a:xfrm>
          <a:prstGeom prst="rect">
            <a:avLst/>
          </a:prstGeom>
          <a:noFill/>
          <a:ln w="9525">
            <a:noFill/>
            <a:miter lim="800000"/>
            <a:headEnd/>
            <a:tailEnd/>
          </a:ln>
          <a:effectLst>
            <a:outerShdw dist="38100" algn="ctr" rotWithShape="0">
              <a:schemeClr val="bg2"/>
            </a:outerShdw>
          </a:effectLst>
        </p:spPr>
        <p:txBody>
          <a:bodyPr wrap="none" lIns="92075" tIns="46038" rIns="92075" bIns="46038">
            <a:spAutoFit/>
          </a:bodyPr>
          <a:lstStyle/>
          <a:p>
            <a:pPr defTabSz="762000" eaLnBrk="0" hangingPunct="0"/>
            <a:r>
              <a:rPr lang="en-US" sz="2000" dirty="0" err="1" smtClean="0">
                <a:latin typeface="Comic Sans MS" pitchFamily="66" charset="0"/>
              </a:rPr>
              <a:t>Chemotaxis</a:t>
            </a:r>
            <a:endParaRPr lang="ru-RU" sz="2000" dirty="0">
              <a:latin typeface="Comic Sans MS" pitchFamily="66" charset="0"/>
            </a:endParaRPr>
          </a:p>
        </p:txBody>
      </p:sp>
      <p:sp>
        <p:nvSpPr>
          <p:cNvPr id="876556" name="Rectangle 12"/>
          <p:cNvSpPr>
            <a:spLocks noChangeArrowheads="1"/>
          </p:cNvSpPr>
          <p:nvPr/>
        </p:nvSpPr>
        <p:spPr bwMode="auto">
          <a:xfrm>
            <a:off x="7112000" y="3505200"/>
            <a:ext cx="1415452" cy="400752"/>
          </a:xfrm>
          <a:prstGeom prst="rect">
            <a:avLst/>
          </a:prstGeom>
          <a:noFill/>
          <a:ln w="9525">
            <a:noFill/>
            <a:miter lim="800000"/>
            <a:headEnd/>
            <a:tailEnd/>
          </a:ln>
          <a:effectLst>
            <a:outerShdw dist="40161" dir="1106097" algn="ctr" rotWithShape="0">
              <a:schemeClr val="bg2"/>
            </a:outerShdw>
          </a:effectLst>
        </p:spPr>
        <p:txBody>
          <a:bodyPr wrap="none" lIns="92075" tIns="46038" rIns="92075" bIns="46038">
            <a:spAutoFit/>
          </a:bodyPr>
          <a:lstStyle/>
          <a:p>
            <a:pPr defTabSz="762000" eaLnBrk="0" hangingPunct="0"/>
            <a:r>
              <a:rPr lang="en-US" sz="2000" dirty="0" smtClean="0">
                <a:latin typeface="Comic Sans MS" pitchFamily="66" charset="0"/>
              </a:rPr>
              <a:t>Activation</a:t>
            </a:r>
            <a:endParaRPr lang="ru-RU" sz="2000" dirty="0">
              <a:latin typeface="Comic Sans MS" pitchFamily="66" charset="0"/>
            </a:endParaRPr>
          </a:p>
        </p:txBody>
      </p:sp>
      <p:sp>
        <p:nvSpPr>
          <p:cNvPr id="876557" name="Line 13"/>
          <p:cNvSpPr>
            <a:spLocks noChangeShapeType="1"/>
          </p:cNvSpPr>
          <p:nvPr/>
        </p:nvSpPr>
        <p:spPr bwMode="auto">
          <a:xfrm>
            <a:off x="5892800" y="2971800"/>
            <a:ext cx="1150938" cy="1066800"/>
          </a:xfrm>
          <a:prstGeom prst="line">
            <a:avLst/>
          </a:prstGeom>
          <a:noFill/>
          <a:ln w="25400">
            <a:solidFill>
              <a:srgbClr val="FFFF00"/>
            </a:solidFill>
            <a:round/>
            <a:headEnd type="stealth" w="med" len="lg"/>
            <a:tailEnd type="none" w="sm" len="sm"/>
          </a:ln>
          <a:effectLst>
            <a:outerShdw dist="53882" dir="2700000" algn="ctr" rotWithShape="0">
              <a:schemeClr val="bg2"/>
            </a:outerShdw>
          </a:effectLst>
        </p:spPr>
        <p:txBody>
          <a:bodyPr wrap="none" anchor="ctr"/>
          <a:lstStyle/>
          <a:p>
            <a:endParaRPr lang="ru-RU"/>
          </a:p>
        </p:txBody>
      </p:sp>
      <p:sp>
        <p:nvSpPr>
          <p:cNvPr id="876558" name="Rectangle 14"/>
          <p:cNvSpPr>
            <a:spLocks noChangeArrowheads="1"/>
          </p:cNvSpPr>
          <p:nvPr/>
        </p:nvSpPr>
        <p:spPr bwMode="auto">
          <a:xfrm>
            <a:off x="6908800" y="4419600"/>
            <a:ext cx="1620636" cy="708528"/>
          </a:xfrm>
          <a:prstGeom prst="rect">
            <a:avLst/>
          </a:prstGeom>
          <a:noFill/>
          <a:ln w="9525">
            <a:noFill/>
            <a:miter lim="800000"/>
            <a:headEnd/>
            <a:tailEnd/>
          </a:ln>
          <a:effectLst>
            <a:outerShdw dist="40161" dir="20493903" algn="ctr" rotWithShape="0">
              <a:schemeClr val="bg2"/>
            </a:outerShdw>
          </a:effectLst>
        </p:spPr>
        <p:txBody>
          <a:bodyPr wrap="none" lIns="92075" tIns="46038" rIns="92075" bIns="46038">
            <a:spAutoFit/>
          </a:bodyPr>
          <a:lstStyle/>
          <a:p>
            <a:pPr defTabSz="762000" eaLnBrk="0" hangingPunct="0"/>
            <a:r>
              <a:rPr lang="en-US" sz="2000" dirty="0" err="1" smtClean="0">
                <a:latin typeface="Comic Sans MS" pitchFamily="66" charset="0"/>
              </a:rPr>
              <a:t>Broncho</a:t>
            </a:r>
            <a:r>
              <a:rPr lang="en-US" sz="2000" dirty="0" smtClean="0">
                <a:latin typeface="Comic Sans MS" pitchFamily="66" charset="0"/>
              </a:rPr>
              <a:t>-</a:t>
            </a:r>
          </a:p>
          <a:p>
            <a:pPr defTabSz="762000" eaLnBrk="0" hangingPunct="0"/>
            <a:r>
              <a:rPr lang="en-US" sz="2000" dirty="0" smtClean="0">
                <a:latin typeface="Comic Sans MS" pitchFamily="66" charset="0"/>
              </a:rPr>
              <a:t>constriction</a:t>
            </a:r>
            <a:endParaRPr lang="ru-RU" sz="2000" dirty="0">
              <a:latin typeface="Comic Sans MS" pitchFamily="66" charset="0"/>
            </a:endParaRPr>
          </a:p>
        </p:txBody>
      </p:sp>
      <p:sp>
        <p:nvSpPr>
          <p:cNvPr id="876559" name="Line 15"/>
          <p:cNvSpPr>
            <a:spLocks noChangeShapeType="1"/>
          </p:cNvSpPr>
          <p:nvPr/>
        </p:nvSpPr>
        <p:spPr bwMode="auto">
          <a:xfrm>
            <a:off x="5214938" y="3505200"/>
            <a:ext cx="1828800" cy="533400"/>
          </a:xfrm>
          <a:prstGeom prst="line">
            <a:avLst/>
          </a:prstGeom>
          <a:noFill/>
          <a:ln w="25400">
            <a:solidFill>
              <a:srgbClr val="FFFF00"/>
            </a:solidFill>
            <a:round/>
            <a:headEnd type="stealth" w="med" len="lg"/>
            <a:tailEnd type="none" w="sm" len="sm"/>
          </a:ln>
          <a:effectLst>
            <a:outerShdw dist="53882" dir="2700000" algn="ctr" rotWithShape="0">
              <a:schemeClr val="bg2"/>
            </a:outerShdw>
          </a:effectLst>
        </p:spPr>
        <p:txBody>
          <a:bodyPr wrap="none" anchor="ctr"/>
          <a:lstStyle/>
          <a:p>
            <a:endParaRPr lang="ru-RU"/>
          </a:p>
        </p:txBody>
      </p:sp>
      <p:sp>
        <p:nvSpPr>
          <p:cNvPr id="876560" name="Rectangle 16"/>
          <p:cNvSpPr>
            <a:spLocks noChangeArrowheads="1"/>
          </p:cNvSpPr>
          <p:nvPr/>
        </p:nvSpPr>
        <p:spPr bwMode="auto">
          <a:xfrm>
            <a:off x="271463" y="3124200"/>
            <a:ext cx="1876425" cy="1016305"/>
          </a:xfrm>
          <a:prstGeom prst="rect">
            <a:avLst/>
          </a:prstGeom>
          <a:noFill/>
          <a:ln w="9525">
            <a:noFill/>
            <a:miter lim="800000"/>
            <a:headEnd/>
            <a:tailEnd/>
          </a:ln>
          <a:effectLst>
            <a:outerShdw dist="38100" algn="ctr" rotWithShape="0">
              <a:schemeClr val="bg2"/>
            </a:outerShdw>
          </a:effectLst>
        </p:spPr>
        <p:txBody>
          <a:bodyPr lIns="92075" tIns="46038" rIns="92075" bIns="46038">
            <a:spAutoFit/>
          </a:bodyPr>
          <a:lstStyle/>
          <a:p>
            <a:pPr defTabSz="762000" eaLnBrk="0" hangingPunct="0"/>
            <a:r>
              <a:rPr lang="en-US" sz="2000" dirty="0" err="1" smtClean="0">
                <a:latin typeface="Comic Sans MS" pitchFamily="66" charset="0"/>
              </a:rPr>
              <a:t>Neutrophils</a:t>
            </a:r>
            <a:endParaRPr lang="en-US" sz="2000" dirty="0" smtClean="0">
              <a:latin typeface="Comic Sans MS" pitchFamily="66" charset="0"/>
            </a:endParaRPr>
          </a:p>
          <a:p>
            <a:pPr defTabSz="762000" eaLnBrk="0" hangingPunct="0"/>
            <a:r>
              <a:rPr lang="en-US" sz="2000" dirty="0" err="1" smtClean="0">
                <a:latin typeface="Comic Sans MS" pitchFamily="66" charset="0"/>
              </a:rPr>
              <a:t>Eosinophils</a:t>
            </a:r>
            <a:endParaRPr lang="en-US" sz="2000" dirty="0" smtClean="0">
              <a:latin typeface="Comic Sans MS" pitchFamily="66" charset="0"/>
            </a:endParaRPr>
          </a:p>
          <a:p>
            <a:pPr defTabSz="762000" eaLnBrk="0" hangingPunct="0"/>
            <a:r>
              <a:rPr lang="en-US" sz="2000" dirty="0" smtClean="0">
                <a:latin typeface="Comic Sans MS" pitchFamily="66" charset="0"/>
              </a:rPr>
              <a:t>Macrophages</a:t>
            </a:r>
            <a:endParaRPr lang="ru-RU" sz="2000" dirty="0">
              <a:latin typeface="Comic Sans MS" pitchFamily="66" charset="0"/>
            </a:endParaRPr>
          </a:p>
        </p:txBody>
      </p:sp>
      <p:sp>
        <p:nvSpPr>
          <p:cNvPr id="876561" name="Rectangle 17"/>
          <p:cNvSpPr>
            <a:spLocks noChangeArrowheads="1"/>
          </p:cNvSpPr>
          <p:nvPr/>
        </p:nvSpPr>
        <p:spPr bwMode="auto">
          <a:xfrm>
            <a:off x="5768290" y="5867400"/>
            <a:ext cx="2199385" cy="554640"/>
          </a:xfrm>
          <a:prstGeom prst="rect">
            <a:avLst/>
          </a:prstGeom>
          <a:noFill/>
          <a:ln w="9525">
            <a:noFill/>
            <a:miter lim="800000"/>
            <a:headEnd/>
            <a:tailEnd/>
          </a:ln>
          <a:effectLst>
            <a:outerShdw dist="40161" dir="20493903" algn="ctr" rotWithShape="0">
              <a:schemeClr val="bg2"/>
            </a:outerShdw>
          </a:effectLst>
        </p:spPr>
        <p:txBody>
          <a:bodyPr wrap="none" lIns="92075" tIns="46038" rIns="92075" bIns="46038">
            <a:spAutoFit/>
          </a:bodyPr>
          <a:lstStyle/>
          <a:p>
            <a:pPr algn="r" defTabSz="762000" eaLnBrk="0" hangingPunct="0">
              <a:lnSpc>
                <a:spcPct val="50000"/>
              </a:lnSpc>
            </a:pPr>
            <a:r>
              <a:rPr lang="en-US" sz="2000" dirty="0" err="1" smtClean="0">
                <a:latin typeface="Comic Sans MS" pitchFamily="66" charset="0"/>
              </a:rPr>
              <a:t>Myeloperoxidase</a:t>
            </a:r>
            <a:endParaRPr lang="ru-RU" sz="2000" dirty="0">
              <a:latin typeface="Comic Sans MS" pitchFamily="66" charset="0"/>
            </a:endParaRPr>
          </a:p>
          <a:p>
            <a:pPr algn="r" defTabSz="762000" eaLnBrk="0" hangingPunct="0">
              <a:lnSpc>
                <a:spcPct val="50000"/>
              </a:lnSpc>
            </a:pPr>
            <a:endParaRPr lang="ru-RU" sz="2000" dirty="0">
              <a:latin typeface="Comic Sans MS" pitchFamily="66" charset="0"/>
            </a:endParaRPr>
          </a:p>
          <a:p>
            <a:pPr algn="r" defTabSz="762000" eaLnBrk="0" hangingPunct="0">
              <a:lnSpc>
                <a:spcPct val="50000"/>
              </a:lnSpc>
            </a:pPr>
            <a:r>
              <a:rPr lang="ru-RU" sz="2000" dirty="0">
                <a:latin typeface="Comic Sans MS" pitchFamily="66" charset="0"/>
              </a:rPr>
              <a:t>IL8</a:t>
            </a:r>
          </a:p>
        </p:txBody>
      </p:sp>
      <p:sp>
        <p:nvSpPr>
          <p:cNvPr id="876564" name="Text Box 20"/>
          <p:cNvSpPr txBox="1">
            <a:spLocks noChangeArrowheads="1"/>
          </p:cNvSpPr>
          <p:nvPr/>
        </p:nvSpPr>
        <p:spPr bwMode="auto">
          <a:xfrm>
            <a:off x="271463" y="1425575"/>
            <a:ext cx="1560042" cy="646331"/>
          </a:xfrm>
          <a:prstGeom prst="rect">
            <a:avLst/>
          </a:prstGeom>
          <a:noFill/>
          <a:ln w="9525">
            <a:noFill/>
            <a:miter lim="800000"/>
            <a:headEnd/>
            <a:tailEnd/>
          </a:ln>
          <a:effectLst>
            <a:outerShdw dist="38100" algn="ctr" rotWithShape="0">
              <a:schemeClr val="bg2"/>
            </a:outerShdw>
          </a:effectLst>
        </p:spPr>
        <p:txBody>
          <a:bodyPr wrap="none">
            <a:spAutoFit/>
          </a:bodyPr>
          <a:lstStyle/>
          <a:p>
            <a:pPr eaLnBrk="0" hangingPunct="0"/>
            <a:r>
              <a:rPr lang="en-US" dirty="0" smtClean="0">
                <a:solidFill>
                  <a:srgbClr val="FFFF00"/>
                </a:solidFill>
                <a:latin typeface="Comic Sans MS" pitchFamily="66" charset="0"/>
              </a:rPr>
              <a:t>Cell of </a:t>
            </a:r>
          </a:p>
          <a:p>
            <a:pPr eaLnBrk="0" hangingPunct="0"/>
            <a:r>
              <a:rPr lang="en-US" dirty="0" smtClean="0">
                <a:solidFill>
                  <a:srgbClr val="FFFF00"/>
                </a:solidFill>
                <a:latin typeface="Comic Sans MS" pitchFamily="66" charset="0"/>
              </a:rPr>
              <a:t>inflammation</a:t>
            </a:r>
            <a:endParaRPr lang="ru-RU" dirty="0">
              <a:solidFill>
                <a:srgbClr val="FFFF00"/>
              </a:solidFill>
              <a:latin typeface="Comic Sans MS" pitchFamily="66" charset="0"/>
            </a:endParaRPr>
          </a:p>
        </p:txBody>
      </p:sp>
      <p:sp>
        <p:nvSpPr>
          <p:cNvPr id="876565" name="Text Box 21"/>
          <p:cNvSpPr txBox="1">
            <a:spLocks noChangeArrowheads="1"/>
          </p:cNvSpPr>
          <p:nvPr/>
        </p:nvSpPr>
        <p:spPr bwMode="auto">
          <a:xfrm>
            <a:off x="6570663" y="1425575"/>
            <a:ext cx="1691489" cy="646331"/>
          </a:xfrm>
          <a:prstGeom prst="rect">
            <a:avLst/>
          </a:prstGeom>
          <a:noFill/>
          <a:ln w="9525">
            <a:noFill/>
            <a:miter lim="800000"/>
            <a:headEnd/>
            <a:tailEnd/>
          </a:ln>
          <a:effectLst>
            <a:outerShdw dist="40161" dir="20493903" algn="ctr" rotWithShape="0">
              <a:schemeClr val="bg2"/>
            </a:outerShdw>
          </a:effectLst>
        </p:spPr>
        <p:txBody>
          <a:bodyPr wrap="none">
            <a:spAutoFit/>
          </a:bodyPr>
          <a:lstStyle/>
          <a:p>
            <a:pPr eaLnBrk="0" hangingPunct="0"/>
            <a:r>
              <a:rPr lang="en-US" dirty="0" smtClean="0">
                <a:solidFill>
                  <a:srgbClr val="FFFF00"/>
                </a:solidFill>
                <a:latin typeface="Comic Sans MS" pitchFamily="66" charset="0"/>
              </a:rPr>
              <a:t>Inflammation </a:t>
            </a:r>
          </a:p>
          <a:p>
            <a:pPr eaLnBrk="0" hangingPunct="0"/>
            <a:r>
              <a:rPr lang="en-US" dirty="0" smtClean="0">
                <a:solidFill>
                  <a:srgbClr val="FFFF00"/>
                </a:solidFill>
                <a:latin typeface="Comic Sans MS" pitchFamily="66" charset="0"/>
              </a:rPr>
              <a:t>reactions</a:t>
            </a:r>
            <a:endParaRPr lang="ru-RU" dirty="0">
              <a:solidFill>
                <a:srgbClr val="FFFF00"/>
              </a:solidFill>
              <a:latin typeface="Comic Sans MS" pitchFamily="66" charset="0"/>
            </a:endParaRPr>
          </a:p>
        </p:txBody>
      </p:sp>
      <p:sp>
        <p:nvSpPr>
          <p:cNvPr id="876566" name="Line 22"/>
          <p:cNvSpPr>
            <a:spLocks noChangeShapeType="1"/>
          </p:cNvSpPr>
          <p:nvPr/>
        </p:nvSpPr>
        <p:spPr bwMode="auto">
          <a:xfrm>
            <a:off x="541338" y="1066800"/>
            <a:ext cx="8061325" cy="0"/>
          </a:xfrm>
          <a:prstGeom prst="line">
            <a:avLst/>
          </a:prstGeom>
          <a:noFill/>
          <a:ln w="28575">
            <a:solidFill>
              <a:srgbClr val="D60093"/>
            </a:solidFill>
            <a:round/>
            <a:headEnd type="none" w="sm" len="sm"/>
            <a:tailEnd type="none" w="sm" len="sm"/>
          </a:ln>
          <a:effectLst>
            <a:outerShdw dist="85194" dir="1593903" algn="ctr" rotWithShape="0">
              <a:schemeClr val="bg2"/>
            </a:outerShdw>
          </a:effectLst>
        </p:spPr>
        <p:txBody>
          <a:bodyPr wrap="none" anchor="ctr"/>
          <a:lstStyle/>
          <a:p>
            <a:endParaRPr lang="ru-RU"/>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Номер слайда 3"/>
          <p:cNvSpPr>
            <a:spLocks noGrp="1"/>
          </p:cNvSpPr>
          <p:nvPr>
            <p:ph type="sldNum" sz="quarter" idx="12"/>
          </p:nvPr>
        </p:nvSpPr>
        <p:spPr/>
        <p:txBody>
          <a:bodyPr/>
          <a:lstStyle/>
          <a:p>
            <a:fld id="{1CF0470E-9284-4036-A8A1-B3D93BF73F98}" type="slidenum">
              <a:rPr lang="ru-RU"/>
              <a:pPr/>
              <a:t>25</a:t>
            </a:fld>
            <a:endParaRPr lang="ru-RU"/>
          </a:p>
        </p:txBody>
      </p:sp>
      <p:sp>
        <p:nvSpPr>
          <p:cNvPr id="877570" name="Rectangle 2"/>
          <p:cNvSpPr>
            <a:spLocks noChangeArrowheads="1"/>
          </p:cNvSpPr>
          <p:nvPr/>
        </p:nvSpPr>
        <p:spPr bwMode="auto">
          <a:xfrm>
            <a:off x="744538" y="457200"/>
            <a:ext cx="7772400" cy="609600"/>
          </a:xfrm>
          <a:prstGeom prst="rect">
            <a:avLst/>
          </a:prstGeom>
          <a:noFill/>
          <a:ln w="9525">
            <a:noFill/>
            <a:miter lim="800000"/>
            <a:headEnd/>
            <a:tailEnd/>
          </a:ln>
          <a:effectLst>
            <a:outerShdw dist="45791" dir="2021404" algn="ctr" rotWithShape="0">
              <a:schemeClr val="bg2"/>
            </a:outerShdw>
          </a:effectLst>
        </p:spPr>
        <p:txBody>
          <a:bodyPr anchor="ctr"/>
          <a:lstStyle/>
          <a:p>
            <a:pPr algn="ctr"/>
            <a:r>
              <a:rPr lang="en-US" sz="4400" dirty="0" smtClean="0">
                <a:solidFill>
                  <a:srgbClr val="FFFF00"/>
                </a:solidFill>
                <a:effectLst>
                  <a:outerShdw blurRad="38100" dist="38100" dir="2700000" algn="tl">
                    <a:srgbClr val="000000"/>
                  </a:outerShdw>
                </a:effectLst>
                <a:latin typeface="Comic Sans MS" pitchFamily="66" charset="0"/>
              </a:rPr>
              <a:t>COPD: cells of inflammation</a:t>
            </a:r>
            <a:endParaRPr lang="ru-RU" sz="4400" dirty="0">
              <a:solidFill>
                <a:srgbClr val="FFFF00"/>
              </a:solidFill>
              <a:effectLst>
                <a:outerShdw blurRad="38100" dist="38100" dir="2700000" algn="tl">
                  <a:srgbClr val="000000"/>
                </a:outerShdw>
              </a:effectLst>
              <a:latin typeface="Comic Sans MS" pitchFamily="66" charset="0"/>
            </a:endParaRPr>
          </a:p>
        </p:txBody>
      </p:sp>
      <p:grpSp>
        <p:nvGrpSpPr>
          <p:cNvPr id="2" name="Group 3"/>
          <p:cNvGrpSpPr>
            <a:grpSpLocks/>
          </p:cNvGrpSpPr>
          <p:nvPr/>
        </p:nvGrpSpPr>
        <p:grpSpPr bwMode="auto">
          <a:xfrm>
            <a:off x="6796088" y="5105400"/>
            <a:ext cx="593725" cy="534988"/>
            <a:chOff x="4816" y="3216"/>
            <a:chExt cx="421" cy="337"/>
          </a:xfrm>
        </p:grpSpPr>
        <p:sp>
          <p:nvSpPr>
            <p:cNvPr id="877572" name="Freeform 4"/>
            <p:cNvSpPr>
              <a:spLocks/>
            </p:cNvSpPr>
            <p:nvPr/>
          </p:nvSpPr>
          <p:spPr bwMode="auto">
            <a:xfrm>
              <a:off x="4816" y="3216"/>
              <a:ext cx="421" cy="337"/>
            </a:xfrm>
            <a:custGeom>
              <a:avLst/>
              <a:gdLst/>
              <a:ahLst/>
              <a:cxnLst>
                <a:cxn ang="0">
                  <a:pos x="243" y="0"/>
                </a:cxn>
                <a:cxn ang="0">
                  <a:pos x="307" y="10"/>
                </a:cxn>
                <a:cxn ang="0">
                  <a:pos x="346" y="30"/>
                </a:cxn>
                <a:cxn ang="0">
                  <a:pos x="400" y="64"/>
                </a:cxn>
                <a:cxn ang="0">
                  <a:pos x="415" y="108"/>
                </a:cxn>
                <a:cxn ang="0">
                  <a:pos x="420" y="163"/>
                </a:cxn>
                <a:cxn ang="0">
                  <a:pos x="412" y="200"/>
                </a:cxn>
                <a:cxn ang="0">
                  <a:pos x="383" y="249"/>
                </a:cxn>
                <a:cxn ang="0">
                  <a:pos x="336" y="293"/>
                </a:cxn>
                <a:cxn ang="0">
                  <a:pos x="292" y="322"/>
                </a:cxn>
                <a:cxn ang="0">
                  <a:pos x="252" y="336"/>
                </a:cxn>
                <a:cxn ang="0">
                  <a:pos x="221" y="312"/>
                </a:cxn>
                <a:cxn ang="0">
                  <a:pos x="198" y="293"/>
                </a:cxn>
                <a:cxn ang="0">
                  <a:pos x="181" y="276"/>
                </a:cxn>
                <a:cxn ang="0">
                  <a:pos x="176" y="254"/>
                </a:cxn>
                <a:cxn ang="0">
                  <a:pos x="162" y="234"/>
                </a:cxn>
                <a:cxn ang="0">
                  <a:pos x="149" y="224"/>
                </a:cxn>
                <a:cxn ang="0">
                  <a:pos x="130" y="200"/>
                </a:cxn>
                <a:cxn ang="0">
                  <a:pos x="100" y="182"/>
                </a:cxn>
                <a:cxn ang="0">
                  <a:pos x="83" y="175"/>
                </a:cxn>
                <a:cxn ang="0">
                  <a:pos x="49" y="175"/>
                </a:cxn>
                <a:cxn ang="0">
                  <a:pos x="19" y="165"/>
                </a:cxn>
                <a:cxn ang="0">
                  <a:pos x="2" y="143"/>
                </a:cxn>
                <a:cxn ang="0">
                  <a:pos x="0" y="111"/>
                </a:cxn>
                <a:cxn ang="0">
                  <a:pos x="29" y="72"/>
                </a:cxn>
                <a:cxn ang="0">
                  <a:pos x="54" y="54"/>
                </a:cxn>
                <a:cxn ang="0">
                  <a:pos x="78" y="40"/>
                </a:cxn>
                <a:cxn ang="0">
                  <a:pos x="103" y="23"/>
                </a:cxn>
                <a:cxn ang="0">
                  <a:pos x="142" y="11"/>
                </a:cxn>
                <a:cxn ang="0">
                  <a:pos x="157" y="5"/>
                </a:cxn>
                <a:cxn ang="0">
                  <a:pos x="184" y="1"/>
                </a:cxn>
                <a:cxn ang="0">
                  <a:pos x="221" y="0"/>
                </a:cxn>
                <a:cxn ang="0">
                  <a:pos x="243" y="0"/>
                </a:cxn>
              </a:cxnLst>
              <a:rect l="0" t="0" r="r" b="b"/>
              <a:pathLst>
                <a:path w="421" h="337">
                  <a:moveTo>
                    <a:pt x="243" y="0"/>
                  </a:moveTo>
                  <a:lnTo>
                    <a:pt x="307" y="10"/>
                  </a:lnTo>
                  <a:lnTo>
                    <a:pt x="346" y="30"/>
                  </a:lnTo>
                  <a:lnTo>
                    <a:pt x="400" y="64"/>
                  </a:lnTo>
                  <a:lnTo>
                    <a:pt x="415" y="108"/>
                  </a:lnTo>
                  <a:lnTo>
                    <a:pt x="420" y="163"/>
                  </a:lnTo>
                  <a:lnTo>
                    <a:pt x="412" y="200"/>
                  </a:lnTo>
                  <a:lnTo>
                    <a:pt x="383" y="249"/>
                  </a:lnTo>
                  <a:lnTo>
                    <a:pt x="336" y="293"/>
                  </a:lnTo>
                  <a:lnTo>
                    <a:pt x="292" y="322"/>
                  </a:lnTo>
                  <a:lnTo>
                    <a:pt x="252" y="336"/>
                  </a:lnTo>
                  <a:lnTo>
                    <a:pt x="221" y="312"/>
                  </a:lnTo>
                  <a:lnTo>
                    <a:pt x="198" y="293"/>
                  </a:lnTo>
                  <a:lnTo>
                    <a:pt x="181" y="276"/>
                  </a:lnTo>
                  <a:lnTo>
                    <a:pt x="176" y="254"/>
                  </a:lnTo>
                  <a:lnTo>
                    <a:pt x="162" y="234"/>
                  </a:lnTo>
                  <a:lnTo>
                    <a:pt x="149" y="224"/>
                  </a:lnTo>
                  <a:lnTo>
                    <a:pt x="130" y="200"/>
                  </a:lnTo>
                  <a:lnTo>
                    <a:pt x="100" y="182"/>
                  </a:lnTo>
                  <a:lnTo>
                    <a:pt x="83" y="175"/>
                  </a:lnTo>
                  <a:lnTo>
                    <a:pt x="49" y="175"/>
                  </a:lnTo>
                  <a:lnTo>
                    <a:pt x="19" y="165"/>
                  </a:lnTo>
                  <a:lnTo>
                    <a:pt x="2" y="143"/>
                  </a:lnTo>
                  <a:lnTo>
                    <a:pt x="0" y="111"/>
                  </a:lnTo>
                  <a:lnTo>
                    <a:pt x="29" y="72"/>
                  </a:lnTo>
                  <a:lnTo>
                    <a:pt x="54" y="54"/>
                  </a:lnTo>
                  <a:lnTo>
                    <a:pt x="78" y="40"/>
                  </a:lnTo>
                  <a:lnTo>
                    <a:pt x="103" y="23"/>
                  </a:lnTo>
                  <a:lnTo>
                    <a:pt x="142" y="11"/>
                  </a:lnTo>
                  <a:lnTo>
                    <a:pt x="157" y="5"/>
                  </a:lnTo>
                  <a:lnTo>
                    <a:pt x="184" y="1"/>
                  </a:lnTo>
                  <a:lnTo>
                    <a:pt x="221" y="0"/>
                  </a:lnTo>
                  <a:lnTo>
                    <a:pt x="243" y="0"/>
                  </a:lnTo>
                </a:path>
              </a:pathLst>
            </a:custGeom>
            <a:solidFill>
              <a:srgbClr val="FFCCFF"/>
            </a:solidFill>
            <a:ln w="12700" cap="rnd" cmpd="sng">
              <a:solidFill>
                <a:schemeClr val="bg2"/>
              </a:solidFill>
              <a:prstDash val="solid"/>
              <a:round/>
              <a:headEnd/>
              <a:tailEnd/>
            </a:ln>
            <a:effectLst>
              <a:outerShdw dist="12700" dir="16200000" algn="ctr" rotWithShape="0">
                <a:schemeClr val="bg2"/>
              </a:outerShdw>
            </a:effectLst>
          </p:spPr>
          <p:txBody>
            <a:bodyPr/>
            <a:lstStyle/>
            <a:p>
              <a:endParaRPr lang="ru-RU"/>
            </a:p>
          </p:txBody>
        </p:sp>
        <p:sp>
          <p:nvSpPr>
            <p:cNvPr id="877573" name="Oval 5"/>
            <p:cNvSpPr>
              <a:spLocks noChangeArrowheads="1"/>
            </p:cNvSpPr>
            <p:nvPr/>
          </p:nvSpPr>
          <p:spPr bwMode="auto">
            <a:xfrm rot="10020000">
              <a:off x="5145" y="3414"/>
              <a:ext cx="47"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74" name="Oval 6"/>
            <p:cNvSpPr>
              <a:spLocks noChangeArrowheads="1"/>
            </p:cNvSpPr>
            <p:nvPr/>
          </p:nvSpPr>
          <p:spPr bwMode="auto">
            <a:xfrm rot="10020000">
              <a:off x="5084" y="3432"/>
              <a:ext cx="49"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75" name="Oval 7"/>
            <p:cNvSpPr>
              <a:spLocks noChangeArrowheads="1"/>
            </p:cNvSpPr>
            <p:nvPr/>
          </p:nvSpPr>
          <p:spPr bwMode="auto">
            <a:xfrm rot="10020000">
              <a:off x="5106" y="3316"/>
              <a:ext cx="42"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76" name="Oval 8"/>
            <p:cNvSpPr>
              <a:spLocks noChangeArrowheads="1"/>
            </p:cNvSpPr>
            <p:nvPr/>
          </p:nvSpPr>
          <p:spPr bwMode="auto">
            <a:xfrm rot="10020000">
              <a:off x="5008" y="3444"/>
              <a:ext cx="44"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77" name="Oval 9"/>
            <p:cNvSpPr>
              <a:spLocks noChangeArrowheads="1"/>
            </p:cNvSpPr>
            <p:nvPr/>
          </p:nvSpPr>
          <p:spPr bwMode="auto">
            <a:xfrm rot="10020000">
              <a:off x="4931" y="3339"/>
              <a:ext cx="47" cy="27"/>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78" name="Oval 10"/>
            <p:cNvSpPr>
              <a:spLocks noChangeArrowheads="1"/>
            </p:cNvSpPr>
            <p:nvPr/>
          </p:nvSpPr>
          <p:spPr bwMode="auto">
            <a:xfrm rot="10020000">
              <a:off x="4875" y="3329"/>
              <a:ext cx="44"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79" name="Oval 11"/>
            <p:cNvSpPr>
              <a:spLocks noChangeArrowheads="1"/>
            </p:cNvSpPr>
            <p:nvPr/>
          </p:nvSpPr>
          <p:spPr bwMode="auto">
            <a:xfrm rot="10020000">
              <a:off x="5167" y="3307"/>
              <a:ext cx="40"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80" name="Oval 12"/>
            <p:cNvSpPr>
              <a:spLocks noChangeArrowheads="1"/>
            </p:cNvSpPr>
            <p:nvPr/>
          </p:nvSpPr>
          <p:spPr bwMode="auto">
            <a:xfrm rot="10020000">
              <a:off x="4823" y="3317"/>
              <a:ext cx="49"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81" name="Oval 13"/>
            <p:cNvSpPr>
              <a:spLocks noChangeArrowheads="1"/>
            </p:cNvSpPr>
            <p:nvPr/>
          </p:nvSpPr>
          <p:spPr bwMode="auto">
            <a:xfrm rot="10020000">
              <a:off x="5044" y="3478"/>
              <a:ext cx="45"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82" name="Oval 14"/>
            <p:cNvSpPr>
              <a:spLocks noChangeArrowheads="1"/>
            </p:cNvSpPr>
            <p:nvPr/>
          </p:nvSpPr>
          <p:spPr bwMode="auto">
            <a:xfrm rot="10020000">
              <a:off x="5130" y="3376"/>
              <a:ext cx="40"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83" name="Oval 15"/>
            <p:cNvSpPr>
              <a:spLocks noChangeArrowheads="1"/>
            </p:cNvSpPr>
            <p:nvPr/>
          </p:nvSpPr>
          <p:spPr bwMode="auto">
            <a:xfrm rot="10020000">
              <a:off x="5054" y="3287"/>
              <a:ext cx="47"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84" name="Oval 16"/>
            <p:cNvSpPr>
              <a:spLocks noChangeArrowheads="1"/>
            </p:cNvSpPr>
            <p:nvPr/>
          </p:nvSpPr>
          <p:spPr bwMode="auto">
            <a:xfrm rot="10020000">
              <a:off x="4914" y="3257"/>
              <a:ext cx="49" cy="28"/>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85" name="Oval 17"/>
            <p:cNvSpPr>
              <a:spLocks noChangeArrowheads="1"/>
            </p:cNvSpPr>
            <p:nvPr/>
          </p:nvSpPr>
          <p:spPr bwMode="auto">
            <a:xfrm rot="10020000">
              <a:off x="5003" y="3243"/>
              <a:ext cx="44"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86" name="Freeform 18"/>
            <p:cNvSpPr>
              <a:spLocks/>
            </p:cNvSpPr>
            <p:nvPr/>
          </p:nvSpPr>
          <p:spPr bwMode="auto">
            <a:xfrm>
              <a:off x="4922" y="3292"/>
              <a:ext cx="190" cy="129"/>
            </a:xfrm>
            <a:custGeom>
              <a:avLst/>
              <a:gdLst/>
              <a:ahLst/>
              <a:cxnLst>
                <a:cxn ang="0">
                  <a:pos x="154" y="47"/>
                </a:cxn>
                <a:cxn ang="0">
                  <a:pos x="162" y="50"/>
                </a:cxn>
                <a:cxn ang="0">
                  <a:pos x="169" y="53"/>
                </a:cxn>
                <a:cxn ang="0">
                  <a:pos x="176" y="55"/>
                </a:cxn>
                <a:cxn ang="0">
                  <a:pos x="184" y="60"/>
                </a:cxn>
                <a:cxn ang="0">
                  <a:pos x="189" y="67"/>
                </a:cxn>
                <a:cxn ang="0">
                  <a:pos x="189" y="75"/>
                </a:cxn>
                <a:cxn ang="0">
                  <a:pos x="189" y="85"/>
                </a:cxn>
                <a:cxn ang="0">
                  <a:pos x="184" y="96"/>
                </a:cxn>
                <a:cxn ang="0">
                  <a:pos x="179" y="102"/>
                </a:cxn>
                <a:cxn ang="0">
                  <a:pos x="166" y="122"/>
                </a:cxn>
                <a:cxn ang="0">
                  <a:pos x="157" y="128"/>
                </a:cxn>
                <a:cxn ang="0">
                  <a:pos x="147" y="128"/>
                </a:cxn>
                <a:cxn ang="0">
                  <a:pos x="139" y="126"/>
                </a:cxn>
                <a:cxn ang="0">
                  <a:pos x="137" y="117"/>
                </a:cxn>
                <a:cxn ang="0">
                  <a:pos x="135" y="109"/>
                </a:cxn>
                <a:cxn ang="0">
                  <a:pos x="135" y="101"/>
                </a:cxn>
                <a:cxn ang="0">
                  <a:pos x="132" y="92"/>
                </a:cxn>
                <a:cxn ang="0">
                  <a:pos x="130" y="84"/>
                </a:cxn>
                <a:cxn ang="0">
                  <a:pos x="130" y="75"/>
                </a:cxn>
                <a:cxn ang="0">
                  <a:pos x="130" y="64"/>
                </a:cxn>
                <a:cxn ang="0">
                  <a:pos x="130" y="57"/>
                </a:cxn>
                <a:cxn ang="0">
                  <a:pos x="125" y="48"/>
                </a:cxn>
                <a:cxn ang="0">
                  <a:pos x="122" y="40"/>
                </a:cxn>
                <a:cxn ang="0">
                  <a:pos x="117" y="32"/>
                </a:cxn>
                <a:cxn ang="0">
                  <a:pos x="112" y="25"/>
                </a:cxn>
                <a:cxn ang="0">
                  <a:pos x="108" y="20"/>
                </a:cxn>
                <a:cxn ang="0">
                  <a:pos x="100" y="15"/>
                </a:cxn>
                <a:cxn ang="0">
                  <a:pos x="88" y="10"/>
                </a:cxn>
                <a:cxn ang="0">
                  <a:pos x="81" y="6"/>
                </a:cxn>
                <a:cxn ang="0">
                  <a:pos x="71" y="0"/>
                </a:cxn>
                <a:cxn ang="0">
                  <a:pos x="58" y="0"/>
                </a:cxn>
                <a:cxn ang="0">
                  <a:pos x="49" y="3"/>
                </a:cxn>
                <a:cxn ang="0">
                  <a:pos x="39" y="11"/>
                </a:cxn>
                <a:cxn ang="0">
                  <a:pos x="27" y="26"/>
                </a:cxn>
                <a:cxn ang="0">
                  <a:pos x="12" y="43"/>
                </a:cxn>
                <a:cxn ang="0">
                  <a:pos x="4" y="53"/>
                </a:cxn>
                <a:cxn ang="0">
                  <a:pos x="2" y="64"/>
                </a:cxn>
                <a:cxn ang="0">
                  <a:pos x="2" y="72"/>
                </a:cxn>
                <a:cxn ang="0">
                  <a:pos x="4" y="77"/>
                </a:cxn>
                <a:cxn ang="0">
                  <a:pos x="7" y="85"/>
                </a:cxn>
                <a:cxn ang="0">
                  <a:pos x="17" y="90"/>
                </a:cxn>
                <a:cxn ang="0">
                  <a:pos x="24" y="94"/>
                </a:cxn>
                <a:cxn ang="0">
                  <a:pos x="31" y="97"/>
                </a:cxn>
                <a:cxn ang="0">
                  <a:pos x="41" y="97"/>
                </a:cxn>
                <a:cxn ang="0">
                  <a:pos x="51" y="94"/>
                </a:cxn>
                <a:cxn ang="0">
                  <a:pos x="66" y="90"/>
                </a:cxn>
                <a:cxn ang="0">
                  <a:pos x="81" y="79"/>
                </a:cxn>
                <a:cxn ang="0">
                  <a:pos x="90" y="77"/>
                </a:cxn>
                <a:cxn ang="0">
                  <a:pos x="103" y="72"/>
                </a:cxn>
                <a:cxn ang="0">
                  <a:pos x="115" y="67"/>
                </a:cxn>
                <a:cxn ang="0">
                  <a:pos x="122" y="64"/>
                </a:cxn>
                <a:cxn ang="0">
                  <a:pos x="132" y="57"/>
                </a:cxn>
                <a:cxn ang="0">
                  <a:pos x="142" y="52"/>
                </a:cxn>
                <a:cxn ang="0">
                  <a:pos x="152" y="47"/>
                </a:cxn>
              </a:cxnLst>
              <a:rect l="0" t="0" r="r" b="b"/>
              <a:pathLst>
                <a:path w="190" h="129">
                  <a:moveTo>
                    <a:pt x="152" y="42"/>
                  </a:moveTo>
                  <a:lnTo>
                    <a:pt x="154" y="45"/>
                  </a:lnTo>
                  <a:lnTo>
                    <a:pt x="154" y="47"/>
                  </a:lnTo>
                  <a:lnTo>
                    <a:pt x="157" y="47"/>
                  </a:lnTo>
                  <a:lnTo>
                    <a:pt x="159" y="48"/>
                  </a:lnTo>
                  <a:lnTo>
                    <a:pt x="162" y="50"/>
                  </a:lnTo>
                  <a:lnTo>
                    <a:pt x="164" y="50"/>
                  </a:lnTo>
                  <a:lnTo>
                    <a:pt x="166" y="52"/>
                  </a:lnTo>
                  <a:lnTo>
                    <a:pt x="169" y="53"/>
                  </a:lnTo>
                  <a:lnTo>
                    <a:pt x="171" y="53"/>
                  </a:lnTo>
                  <a:lnTo>
                    <a:pt x="174" y="55"/>
                  </a:lnTo>
                  <a:lnTo>
                    <a:pt x="176" y="55"/>
                  </a:lnTo>
                  <a:lnTo>
                    <a:pt x="179" y="57"/>
                  </a:lnTo>
                  <a:lnTo>
                    <a:pt x="181" y="57"/>
                  </a:lnTo>
                  <a:lnTo>
                    <a:pt x="184" y="60"/>
                  </a:lnTo>
                  <a:lnTo>
                    <a:pt x="184" y="60"/>
                  </a:lnTo>
                  <a:lnTo>
                    <a:pt x="186" y="64"/>
                  </a:lnTo>
                  <a:lnTo>
                    <a:pt x="189" y="67"/>
                  </a:lnTo>
                  <a:lnTo>
                    <a:pt x="189" y="69"/>
                  </a:lnTo>
                  <a:lnTo>
                    <a:pt x="186" y="72"/>
                  </a:lnTo>
                  <a:lnTo>
                    <a:pt x="189" y="75"/>
                  </a:lnTo>
                  <a:lnTo>
                    <a:pt x="189" y="79"/>
                  </a:lnTo>
                  <a:lnTo>
                    <a:pt x="189" y="80"/>
                  </a:lnTo>
                  <a:lnTo>
                    <a:pt x="189" y="85"/>
                  </a:lnTo>
                  <a:lnTo>
                    <a:pt x="186" y="89"/>
                  </a:lnTo>
                  <a:lnTo>
                    <a:pt x="186" y="92"/>
                  </a:lnTo>
                  <a:lnTo>
                    <a:pt x="184" y="96"/>
                  </a:lnTo>
                  <a:lnTo>
                    <a:pt x="184" y="97"/>
                  </a:lnTo>
                  <a:lnTo>
                    <a:pt x="181" y="101"/>
                  </a:lnTo>
                  <a:lnTo>
                    <a:pt x="179" y="102"/>
                  </a:lnTo>
                  <a:lnTo>
                    <a:pt x="174" y="109"/>
                  </a:lnTo>
                  <a:lnTo>
                    <a:pt x="171" y="114"/>
                  </a:lnTo>
                  <a:lnTo>
                    <a:pt x="166" y="122"/>
                  </a:lnTo>
                  <a:lnTo>
                    <a:pt x="164" y="124"/>
                  </a:lnTo>
                  <a:lnTo>
                    <a:pt x="162" y="124"/>
                  </a:lnTo>
                  <a:lnTo>
                    <a:pt x="157" y="128"/>
                  </a:lnTo>
                  <a:lnTo>
                    <a:pt x="154" y="128"/>
                  </a:lnTo>
                  <a:lnTo>
                    <a:pt x="152" y="128"/>
                  </a:lnTo>
                  <a:lnTo>
                    <a:pt x="147" y="128"/>
                  </a:lnTo>
                  <a:lnTo>
                    <a:pt x="144" y="128"/>
                  </a:lnTo>
                  <a:lnTo>
                    <a:pt x="142" y="126"/>
                  </a:lnTo>
                  <a:lnTo>
                    <a:pt x="139" y="126"/>
                  </a:lnTo>
                  <a:lnTo>
                    <a:pt x="139" y="124"/>
                  </a:lnTo>
                  <a:lnTo>
                    <a:pt x="137" y="119"/>
                  </a:lnTo>
                  <a:lnTo>
                    <a:pt x="137" y="117"/>
                  </a:lnTo>
                  <a:lnTo>
                    <a:pt x="137" y="114"/>
                  </a:lnTo>
                  <a:lnTo>
                    <a:pt x="135" y="111"/>
                  </a:lnTo>
                  <a:lnTo>
                    <a:pt x="135" y="109"/>
                  </a:lnTo>
                  <a:lnTo>
                    <a:pt x="135" y="107"/>
                  </a:lnTo>
                  <a:lnTo>
                    <a:pt x="135" y="104"/>
                  </a:lnTo>
                  <a:lnTo>
                    <a:pt x="135" y="101"/>
                  </a:lnTo>
                  <a:lnTo>
                    <a:pt x="132" y="99"/>
                  </a:lnTo>
                  <a:lnTo>
                    <a:pt x="135" y="96"/>
                  </a:lnTo>
                  <a:lnTo>
                    <a:pt x="132" y="92"/>
                  </a:lnTo>
                  <a:lnTo>
                    <a:pt x="132" y="90"/>
                  </a:lnTo>
                  <a:lnTo>
                    <a:pt x="132" y="85"/>
                  </a:lnTo>
                  <a:lnTo>
                    <a:pt x="130" y="84"/>
                  </a:lnTo>
                  <a:lnTo>
                    <a:pt x="130" y="80"/>
                  </a:lnTo>
                  <a:lnTo>
                    <a:pt x="130" y="77"/>
                  </a:lnTo>
                  <a:lnTo>
                    <a:pt x="130" y="75"/>
                  </a:lnTo>
                  <a:lnTo>
                    <a:pt x="130" y="70"/>
                  </a:lnTo>
                  <a:lnTo>
                    <a:pt x="130" y="67"/>
                  </a:lnTo>
                  <a:lnTo>
                    <a:pt x="130" y="64"/>
                  </a:lnTo>
                  <a:lnTo>
                    <a:pt x="130" y="62"/>
                  </a:lnTo>
                  <a:lnTo>
                    <a:pt x="127" y="60"/>
                  </a:lnTo>
                  <a:lnTo>
                    <a:pt x="130" y="57"/>
                  </a:lnTo>
                  <a:lnTo>
                    <a:pt x="127" y="55"/>
                  </a:lnTo>
                  <a:lnTo>
                    <a:pt x="127" y="50"/>
                  </a:lnTo>
                  <a:lnTo>
                    <a:pt x="125" y="48"/>
                  </a:lnTo>
                  <a:lnTo>
                    <a:pt x="125" y="47"/>
                  </a:lnTo>
                  <a:lnTo>
                    <a:pt x="122" y="43"/>
                  </a:lnTo>
                  <a:lnTo>
                    <a:pt x="122" y="40"/>
                  </a:lnTo>
                  <a:lnTo>
                    <a:pt x="120" y="37"/>
                  </a:lnTo>
                  <a:lnTo>
                    <a:pt x="120" y="33"/>
                  </a:lnTo>
                  <a:lnTo>
                    <a:pt x="117" y="32"/>
                  </a:lnTo>
                  <a:lnTo>
                    <a:pt x="115" y="28"/>
                  </a:lnTo>
                  <a:lnTo>
                    <a:pt x="115" y="26"/>
                  </a:lnTo>
                  <a:lnTo>
                    <a:pt x="112" y="25"/>
                  </a:lnTo>
                  <a:lnTo>
                    <a:pt x="110" y="23"/>
                  </a:lnTo>
                  <a:lnTo>
                    <a:pt x="110" y="21"/>
                  </a:lnTo>
                  <a:lnTo>
                    <a:pt x="108" y="20"/>
                  </a:lnTo>
                  <a:lnTo>
                    <a:pt x="105" y="18"/>
                  </a:lnTo>
                  <a:lnTo>
                    <a:pt x="103" y="16"/>
                  </a:lnTo>
                  <a:lnTo>
                    <a:pt x="100" y="15"/>
                  </a:lnTo>
                  <a:lnTo>
                    <a:pt x="93" y="11"/>
                  </a:lnTo>
                  <a:lnTo>
                    <a:pt x="90" y="10"/>
                  </a:lnTo>
                  <a:lnTo>
                    <a:pt x="88" y="10"/>
                  </a:lnTo>
                  <a:lnTo>
                    <a:pt x="85" y="8"/>
                  </a:lnTo>
                  <a:lnTo>
                    <a:pt x="83" y="6"/>
                  </a:lnTo>
                  <a:lnTo>
                    <a:pt x="81" y="6"/>
                  </a:lnTo>
                  <a:lnTo>
                    <a:pt x="78" y="5"/>
                  </a:lnTo>
                  <a:lnTo>
                    <a:pt x="76" y="3"/>
                  </a:lnTo>
                  <a:lnTo>
                    <a:pt x="71" y="0"/>
                  </a:lnTo>
                  <a:lnTo>
                    <a:pt x="66" y="0"/>
                  </a:lnTo>
                  <a:lnTo>
                    <a:pt x="61" y="0"/>
                  </a:lnTo>
                  <a:lnTo>
                    <a:pt x="58" y="0"/>
                  </a:lnTo>
                  <a:lnTo>
                    <a:pt x="56" y="1"/>
                  </a:lnTo>
                  <a:lnTo>
                    <a:pt x="54" y="1"/>
                  </a:lnTo>
                  <a:lnTo>
                    <a:pt x="49" y="3"/>
                  </a:lnTo>
                  <a:lnTo>
                    <a:pt x="49" y="3"/>
                  </a:lnTo>
                  <a:lnTo>
                    <a:pt x="44" y="6"/>
                  </a:lnTo>
                  <a:lnTo>
                    <a:pt x="39" y="11"/>
                  </a:lnTo>
                  <a:lnTo>
                    <a:pt x="31" y="18"/>
                  </a:lnTo>
                  <a:lnTo>
                    <a:pt x="27" y="23"/>
                  </a:lnTo>
                  <a:lnTo>
                    <a:pt x="27" y="26"/>
                  </a:lnTo>
                  <a:lnTo>
                    <a:pt x="22" y="32"/>
                  </a:lnTo>
                  <a:lnTo>
                    <a:pt x="17" y="40"/>
                  </a:lnTo>
                  <a:lnTo>
                    <a:pt x="12" y="43"/>
                  </a:lnTo>
                  <a:lnTo>
                    <a:pt x="9" y="47"/>
                  </a:lnTo>
                  <a:lnTo>
                    <a:pt x="7" y="50"/>
                  </a:lnTo>
                  <a:lnTo>
                    <a:pt x="4" y="53"/>
                  </a:lnTo>
                  <a:lnTo>
                    <a:pt x="2" y="57"/>
                  </a:lnTo>
                  <a:lnTo>
                    <a:pt x="0" y="60"/>
                  </a:lnTo>
                  <a:lnTo>
                    <a:pt x="2" y="64"/>
                  </a:lnTo>
                  <a:lnTo>
                    <a:pt x="0" y="67"/>
                  </a:lnTo>
                  <a:lnTo>
                    <a:pt x="2" y="67"/>
                  </a:lnTo>
                  <a:lnTo>
                    <a:pt x="2" y="72"/>
                  </a:lnTo>
                  <a:lnTo>
                    <a:pt x="4" y="72"/>
                  </a:lnTo>
                  <a:lnTo>
                    <a:pt x="4" y="75"/>
                  </a:lnTo>
                  <a:lnTo>
                    <a:pt x="4" y="77"/>
                  </a:lnTo>
                  <a:lnTo>
                    <a:pt x="7" y="79"/>
                  </a:lnTo>
                  <a:lnTo>
                    <a:pt x="7" y="84"/>
                  </a:lnTo>
                  <a:lnTo>
                    <a:pt x="7" y="85"/>
                  </a:lnTo>
                  <a:lnTo>
                    <a:pt x="12" y="87"/>
                  </a:lnTo>
                  <a:lnTo>
                    <a:pt x="14" y="89"/>
                  </a:lnTo>
                  <a:lnTo>
                    <a:pt x="17" y="90"/>
                  </a:lnTo>
                  <a:lnTo>
                    <a:pt x="19" y="90"/>
                  </a:lnTo>
                  <a:lnTo>
                    <a:pt x="22" y="92"/>
                  </a:lnTo>
                  <a:lnTo>
                    <a:pt x="24" y="94"/>
                  </a:lnTo>
                  <a:lnTo>
                    <a:pt x="27" y="94"/>
                  </a:lnTo>
                  <a:lnTo>
                    <a:pt x="27" y="96"/>
                  </a:lnTo>
                  <a:lnTo>
                    <a:pt x="31" y="97"/>
                  </a:lnTo>
                  <a:lnTo>
                    <a:pt x="34" y="97"/>
                  </a:lnTo>
                  <a:lnTo>
                    <a:pt x="36" y="97"/>
                  </a:lnTo>
                  <a:lnTo>
                    <a:pt x="41" y="97"/>
                  </a:lnTo>
                  <a:lnTo>
                    <a:pt x="44" y="96"/>
                  </a:lnTo>
                  <a:lnTo>
                    <a:pt x="46" y="96"/>
                  </a:lnTo>
                  <a:lnTo>
                    <a:pt x="51" y="94"/>
                  </a:lnTo>
                  <a:lnTo>
                    <a:pt x="56" y="92"/>
                  </a:lnTo>
                  <a:lnTo>
                    <a:pt x="61" y="90"/>
                  </a:lnTo>
                  <a:lnTo>
                    <a:pt x="66" y="90"/>
                  </a:lnTo>
                  <a:lnTo>
                    <a:pt x="68" y="85"/>
                  </a:lnTo>
                  <a:lnTo>
                    <a:pt x="76" y="80"/>
                  </a:lnTo>
                  <a:lnTo>
                    <a:pt x="81" y="79"/>
                  </a:lnTo>
                  <a:lnTo>
                    <a:pt x="83" y="79"/>
                  </a:lnTo>
                  <a:lnTo>
                    <a:pt x="85" y="77"/>
                  </a:lnTo>
                  <a:lnTo>
                    <a:pt x="90" y="77"/>
                  </a:lnTo>
                  <a:lnTo>
                    <a:pt x="95" y="75"/>
                  </a:lnTo>
                  <a:lnTo>
                    <a:pt x="98" y="74"/>
                  </a:lnTo>
                  <a:lnTo>
                    <a:pt x="103" y="72"/>
                  </a:lnTo>
                  <a:lnTo>
                    <a:pt x="105" y="70"/>
                  </a:lnTo>
                  <a:lnTo>
                    <a:pt x="110" y="67"/>
                  </a:lnTo>
                  <a:lnTo>
                    <a:pt x="115" y="67"/>
                  </a:lnTo>
                  <a:lnTo>
                    <a:pt x="117" y="65"/>
                  </a:lnTo>
                  <a:lnTo>
                    <a:pt x="120" y="62"/>
                  </a:lnTo>
                  <a:lnTo>
                    <a:pt x="122" y="64"/>
                  </a:lnTo>
                  <a:lnTo>
                    <a:pt x="125" y="60"/>
                  </a:lnTo>
                  <a:lnTo>
                    <a:pt x="130" y="58"/>
                  </a:lnTo>
                  <a:lnTo>
                    <a:pt x="132" y="57"/>
                  </a:lnTo>
                  <a:lnTo>
                    <a:pt x="135" y="55"/>
                  </a:lnTo>
                  <a:lnTo>
                    <a:pt x="139" y="53"/>
                  </a:lnTo>
                  <a:lnTo>
                    <a:pt x="142" y="52"/>
                  </a:lnTo>
                  <a:lnTo>
                    <a:pt x="147" y="50"/>
                  </a:lnTo>
                  <a:lnTo>
                    <a:pt x="149" y="50"/>
                  </a:lnTo>
                  <a:lnTo>
                    <a:pt x="152" y="47"/>
                  </a:lnTo>
                  <a:lnTo>
                    <a:pt x="154" y="47"/>
                  </a:lnTo>
                  <a:lnTo>
                    <a:pt x="164" y="47"/>
                  </a:lnTo>
                </a:path>
              </a:pathLst>
            </a:custGeom>
            <a:solidFill>
              <a:srgbClr val="001F7E"/>
            </a:solidFill>
            <a:ln w="12700" cap="rnd" cmpd="sng">
              <a:solidFill>
                <a:schemeClr val="bg2"/>
              </a:solidFill>
              <a:prstDash val="solid"/>
              <a:round/>
              <a:headEnd type="none" w="sm" len="sm"/>
              <a:tailEnd type="none" w="sm" len="sm"/>
            </a:ln>
            <a:effectLst>
              <a:outerShdw dist="12700" dir="16200000" algn="ctr" rotWithShape="0">
                <a:schemeClr val="bg2"/>
              </a:outerShdw>
            </a:effectLst>
          </p:spPr>
          <p:txBody>
            <a:bodyPr/>
            <a:lstStyle/>
            <a:p>
              <a:endParaRPr lang="ru-RU"/>
            </a:p>
          </p:txBody>
        </p:sp>
      </p:grpSp>
      <p:grpSp>
        <p:nvGrpSpPr>
          <p:cNvPr id="3" name="Group 19"/>
          <p:cNvGrpSpPr>
            <a:grpSpLocks/>
          </p:cNvGrpSpPr>
          <p:nvPr/>
        </p:nvGrpSpPr>
        <p:grpSpPr bwMode="auto">
          <a:xfrm>
            <a:off x="6840538" y="3505200"/>
            <a:ext cx="544512" cy="687388"/>
            <a:chOff x="4834" y="2064"/>
            <a:chExt cx="385" cy="433"/>
          </a:xfrm>
        </p:grpSpPr>
        <p:sp>
          <p:nvSpPr>
            <p:cNvPr id="877588" name="Freeform 20"/>
            <p:cNvSpPr>
              <a:spLocks/>
            </p:cNvSpPr>
            <p:nvPr/>
          </p:nvSpPr>
          <p:spPr bwMode="auto">
            <a:xfrm>
              <a:off x="4834" y="2064"/>
              <a:ext cx="385" cy="433"/>
            </a:xfrm>
            <a:custGeom>
              <a:avLst/>
              <a:gdLst/>
              <a:ahLst/>
              <a:cxnLst>
                <a:cxn ang="0">
                  <a:pos x="148" y="406"/>
                </a:cxn>
                <a:cxn ang="0">
                  <a:pos x="89" y="367"/>
                </a:cxn>
                <a:cxn ang="0">
                  <a:pos x="93" y="309"/>
                </a:cxn>
                <a:cxn ang="0">
                  <a:pos x="10" y="267"/>
                </a:cxn>
                <a:cxn ang="0">
                  <a:pos x="0" y="209"/>
                </a:cxn>
                <a:cxn ang="0">
                  <a:pos x="27" y="142"/>
                </a:cxn>
                <a:cxn ang="0">
                  <a:pos x="10" y="97"/>
                </a:cxn>
                <a:cxn ang="0">
                  <a:pos x="41" y="50"/>
                </a:cxn>
                <a:cxn ang="0">
                  <a:pos x="93" y="61"/>
                </a:cxn>
                <a:cxn ang="0">
                  <a:pos x="131" y="0"/>
                </a:cxn>
                <a:cxn ang="0">
                  <a:pos x="155" y="19"/>
                </a:cxn>
                <a:cxn ang="0">
                  <a:pos x="197" y="39"/>
                </a:cxn>
                <a:cxn ang="0">
                  <a:pos x="214" y="69"/>
                </a:cxn>
                <a:cxn ang="0">
                  <a:pos x="228" y="97"/>
                </a:cxn>
                <a:cxn ang="0">
                  <a:pos x="231" y="125"/>
                </a:cxn>
                <a:cxn ang="0">
                  <a:pos x="245" y="156"/>
                </a:cxn>
                <a:cxn ang="0">
                  <a:pos x="221" y="183"/>
                </a:cxn>
                <a:cxn ang="0">
                  <a:pos x="269" y="209"/>
                </a:cxn>
                <a:cxn ang="0">
                  <a:pos x="287" y="267"/>
                </a:cxn>
                <a:cxn ang="0">
                  <a:pos x="311" y="256"/>
                </a:cxn>
                <a:cxn ang="0">
                  <a:pos x="342" y="270"/>
                </a:cxn>
                <a:cxn ang="0">
                  <a:pos x="370" y="295"/>
                </a:cxn>
                <a:cxn ang="0">
                  <a:pos x="384" y="328"/>
                </a:cxn>
                <a:cxn ang="0">
                  <a:pos x="384" y="367"/>
                </a:cxn>
                <a:cxn ang="0">
                  <a:pos x="352" y="401"/>
                </a:cxn>
                <a:cxn ang="0">
                  <a:pos x="318" y="390"/>
                </a:cxn>
                <a:cxn ang="0">
                  <a:pos x="304" y="420"/>
                </a:cxn>
                <a:cxn ang="0">
                  <a:pos x="280" y="432"/>
                </a:cxn>
                <a:cxn ang="0">
                  <a:pos x="221" y="390"/>
                </a:cxn>
                <a:cxn ang="0">
                  <a:pos x="228" y="432"/>
                </a:cxn>
                <a:cxn ang="0">
                  <a:pos x="204" y="426"/>
                </a:cxn>
                <a:cxn ang="0">
                  <a:pos x="155" y="390"/>
                </a:cxn>
                <a:cxn ang="0">
                  <a:pos x="148" y="406"/>
                </a:cxn>
              </a:cxnLst>
              <a:rect l="0" t="0" r="r" b="b"/>
              <a:pathLst>
                <a:path w="385" h="433">
                  <a:moveTo>
                    <a:pt x="148" y="406"/>
                  </a:moveTo>
                  <a:lnTo>
                    <a:pt x="89" y="367"/>
                  </a:lnTo>
                  <a:lnTo>
                    <a:pt x="93" y="309"/>
                  </a:lnTo>
                  <a:lnTo>
                    <a:pt x="10" y="267"/>
                  </a:lnTo>
                  <a:lnTo>
                    <a:pt x="0" y="209"/>
                  </a:lnTo>
                  <a:lnTo>
                    <a:pt x="27" y="142"/>
                  </a:lnTo>
                  <a:lnTo>
                    <a:pt x="10" y="97"/>
                  </a:lnTo>
                  <a:lnTo>
                    <a:pt x="41" y="50"/>
                  </a:lnTo>
                  <a:lnTo>
                    <a:pt x="93" y="61"/>
                  </a:lnTo>
                  <a:lnTo>
                    <a:pt x="131" y="0"/>
                  </a:lnTo>
                  <a:lnTo>
                    <a:pt x="155" y="19"/>
                  </a:lnTo>
                  <a:lnTo>
                    <a:pt x="197" y="39"/>
                  </a:lnTo>
                  <a:lnTo>
                    <a:pt x="214" y="69"/>
                  </a:lnTo>
                  <a:lnTo>
                    <a:pt x="228" y="97"/>
                  </a:lnTo>
                  <a:lnTo>
                    <a:pt x="231" y="125"/>
                  </a:lnTo>
                  <a:lnTo>
                    <a:pt x="245" y="156"/>
                  </a:lnTo>
                  <a:lnTo>
                    <a:pt x="221" y="183"/>
                  </a:lnTo>
                  <a:lnTo>
                    <a:pt x="269" y="209"/>
                  </a:lnTo>
                  <a:lnTo>
                    <a:pt x="287" y="267"/>
                  </a:lnTo>
                  <a:lnTo>
                    <a:pt x="311" y="256"/>
                  </a:lnTo>
                  <a:lnTo>
                    <a:pt x="342" y="270"/>
                  </a:lnTo>
                  <a:lnTo>
                    <a:pt x="370" y="295"/>
                  </a:lnTo>
                  <a:lnTo>
                    <a:pt x="384" y="328"/>
                  </a:lnTo>
                  <a:lnTo>
                    <a:pt x="384" y="367"/>
                  </a:lnTo>
                  <a:lnTo>
                    <a:pt x="352" y="401"/>
                  </a:lnTo>
                  <a:lnTo>
                    <a:pt x="318" y="390"/>
                  </a:lnTo>
                  <a:lnTo>
                    <a:pt x="304" y="420"/>
                  </a:lnTo>
                  <a:lnTo>
                    <a:pt x="280" y="432"/>
                  </a:lnTo>
                  <a:lnTo>
                    <a:pt x="221" y="390"/>
                  </a:lnTo>
                  <a:lnTo>
                    <a:pt x="228" y="432"/>
                  </a:lnTo>
                  <a:lnTo>
                    <a:pt x="204" y="426"/>
                  </a:lnTo>
                  <a:lnTo>
                    <a:pt x="155" y="390"/>
                  </a:lnTo>
                  <a:lnTo>
                    <a:pt x="148" y="406"/>
                  </a:lnTo>
                </a:path>
              </a:pathLst>
            </a:custGeom>
            <a:solidFill>
              <a:srgbClr val="CBCBFF"/>
            </a:solidFill>
            <a:ln w="12700" cap="rnd" cmpd="sng">
              <a:solidFill>
                <a:schemeClr val="bg2"/>
              </a:solidFill>
              <a:prstDash val="solid"/>
              <a:round/>
              <a:headEnd/>
              <a:tailEnd/>
            </a:ln>
            <a:effectLst>
              <a:outerShdw dist="12700" dir="16200000" algn="ctr" rotWithShape="0">
                <a:schemeClr val="bg2"/>
              </a:outerShdw>
            </a:effectLst>
          </p:spPr>
          <p:txBody>
            <a:bodyPr/>
            <a:lstStyle/>
            <a:p>
              <a:endParaRPr lang="ru-RU"/>
            </a:p>
          </p:txBody>
        </p:sp>
        <p:sp>
          <p:nvSpPr>
            <p:cNvPr id="877589" name="Freeform 21"/>
            <p:cNvSpPr>
              <a:spLocks/>
            </p:cNvSpPr>
            <p:nvPr/>
          </p:nvSpPr>
          <p:spPr bwMode="auto">
            <a:xfrm>
              <a:off x="4922" y="2217"/>
              <a:ext cx="175" cy="208"/>
            </a:xfrm>
            <a:custGeom>
              <a:avLst/>
              <a:gdLst/>
              <a:ahLst/>
              <a:cxnLst>
                <a:cxn ang="0">
                  <a:pos x="35" y="6"/>
                </a:cxn>
                <a:cxn ang="0">
                  <a:pos x="23" y="10"/>
                </a:cxn>
                <a:cxn ang="0">
                  <a:pos x="16" y="17"/>
                </a:cxn>
                <a:cxn ang="0">
                  <a:pos x="8" y="25"/>
                </a:cxn>
                <a:cxn ang="0">
                  <a:pos x="2" y="37"/>
                </a:cxn>
                <a:cxn ang="0">
                  <a:pos x="0" y="50"/>
                </a:cxn>
                <a:cxn ang="0">
                  <a:pos x="0" y="63"/>
                </a:cxn>
                <a:cxn ang="0">
                  <a:pos x="0" y="76"/>
                </a:cxn>
                <a:cxn ang="0">
                  <a:pos x="4" y="88"/>
                </a:cxn>
                <a:cxn ang="0">
                  <a:pos x="6" y="101"/>
                </a:cxn>
                <a:cxn ang="0">
                  <a:pos x="14" y="116"/>
                </a:cxn>
                <a:cxn ang="0">
                  <a:pos x="20" y="128"/>
                </a:cxn>
                <a:cxn ang="0">
                  <a:pos x="27" y="139"/>
                </a:cxn>
                <a:cxn ang="0">
                  <a:pos x="35" y="147"/>
                </a:cxn>
                <a:cxn ang="0">
                  <a:pos x="41" y="160"/>
                </a:cxn>
                <a:cxn ang="0">
                  <a:pos x="52" y="171"/>
                </a:cxn>
                <a:cxn ang="0">
                  <a:pos x="62" y="177"/>
                </a:cxn>
                <a:cxn ang="0">
                  <a:pos x="71" y="187"/>
                </a:cxn>
                <a:cxn ang="0">
                  <a:pos x="83" y="192"/>
                </a:cxn>
                <a:cxn ang="0">
                  <a:pos x="96" y="196"/>
                </a:cxn>
                <a:cxn ang="0">
                  <a:pos x="108" y="200"/>
                </a:cxn>
                <a:cxn ang="0">
                  <a:pos x="121" y="207"/>
                </a:cxn>
                <a:cxn ang="0">
                  <a:pos x="134" y="207"/>
                </a:cxn>
                <a:cxn ang="0">
                  <a:pos x="148" y="207"/>
                </a:cxn>
                <a:cxn ang="0">
                  <a:pos x="160" y="207"/>
                </a:cxn>
                <a:cxn ang="0">
                  <a:pos x="171" y="198"/>
                </a:cxn>
                <a:cxn ang="0">
                  <a:pos x="174" y="185"/>
                </a:cxn>
                <a:cxn ang="0">
                  <a:pos x="174" y="173"/>
                </a:cxn>
                <a:cxn ang="0">
                  <a:pos x="160" y="155"/>
                </a:cxn>
                <a:cxn ang="0">
                  <a:pos x="162" y="158"/>
                </a:cxn>
                <a:cxn ang="0">
                  <a:pos x="150" y="158"/>
                </a:cxn>
                <a:cxn ang="0">
                  <a:pos x="138" y="158"/>
                </a:cxn>
                <a:cxn ang="0">
                  <a:pos x="125" y="158"/>
                </a:cxn>
                <a:cxn ang="0">
                  <a:pos x="114" y="158"/>
                </a:cxn>
                <a:cxn ang="0">
                  <a:pos x="102" y="158"/>
                </a:cxn>
                <a:cxn ang="0">
                  <a:pos x="90" y="158"/>
                </a:cxn>
                <a:cxn ang="0">
                  <a:pos x="75" y="154"/>
                </a:cxn>
                <a:cxn ang="0">
                  <a:pos x="64" y="145"/>
                </a:cxn>
                <a:cxn ang="0">
                  <a:pos x="52" y="137"/>
                </a:cxn>
                <a:cxn ang="0">
                  <a:pos x="41" y="126"/>
                </a:cxn>
                <a:cxn ang="0">
                  <a:pos x="33" y="116"/>
                </a:cxn>
                <a:cxn ang="0">
                  <a:pos x="31" y="103"/>
                </a:cxn>
                <a:cxn ang="0">
                  <a:pos x="31" y="90"/>
                </a:cxn>
                <a:cxn ang="0">
                  <a:pos x="37" y="82"/>
                </a:cxn>
                <a:cxn ang="0">
                  <a:pos x="52" y="76"/>
                </a:cxn>
                <a:cxn ang="0">
                  <a:pos x="64" y="74"/>
                </a:cxn>
                <a:cxn ang="0">
                  <a:pos x="75" y="76"/>
                </a:cxn>
                <a:cxn ang="0">
                  <a:pos x="88" y="80"/>
                </a:cxn>
                <a:cxn ang="0">
                  <a:pos x="100" y="88"/>
                </a:cxn>
                <a:cxn ang="0">
                  <a:pos x="112" y="88"/>
                </a:cxn>
                <a:cxn ang="0">
                  <a:pos x="123" y="82"/>
                </a:cxn>
                <a:cxn ang="0">
                  <a:pos x="125" y="67"/>
                </a:cxn>
                <a:cxn ang="0">
                  <a:pos x="125" y="54"/>
                </a:cxn>
                <a:cxn ang="0">
                  <a:pos x="125" y="42"/>
                </a:cxn>
                <a:cxn ang="0">
                  <a:pos x="116" y="31"/>
                </a:cxn>
                <a:cxn ang="0">
                  <a:pos x="104" y="21"/>
                </a:cxn>
                <a:cxn ang="0">
                  <a:pos x="92" y="12"/>
                </a:cxn>
                <a:cxn ang="0">
                  <a:pos x="69" y="6"/>
                </a:cxn>
                <a:cxn ang="0">
                  <a:pos x="58" y="2"/>
                </a:cxn>
                <a:cxn ang="0">
                  <a:pos x="44" y="0"/>
                </a:cxn>
                <a:cxn ang="0">
                  <a:pos x="31" y="0"/>
                </a:cxn>
                <a:cxn ang="0">
                  <a:pos x="20" y="6"/>
                </a:cxn>
                <a:cxn ang="0">
                  <a:pos x="14" y="19"/>
                </a:cxn>
              </a:cxnLst>
              <a:rect l="0" t="0" r="r" b="b"/>
              <a:pathLst>
                <a:path w="175" h="208">
                  <a:moveTo>
                    <a:pt x="44" y="11"/>
                  </a:moveTo>
                  <a:lnTo>
                    <a:pt x="35" y="6"/>
                  </a:lnTo>
                  <a:lnTo>
                    <a:pt x="29" y="8"/>
                  </a:lnTo>
                  <a:lnTo>
                    <a:pt x="23" y="10"/>
                  </a:lnTo>
                  <a:lnTo>
                    <a:pt x="18" y="10"/>
                  </a:lnTo>
                  <a:lnTo>
                    <a:pt x="16" y="17"/>
                  </a:lnTo>
                  <a:lnTo>
                    <a:pt x="10" y="19"/>
                  </a:lnTo>
                  <a:lnTo>
                    <a:pt x="8" y="25"/>
                  </a:lnTo>
                  <a:lnTo>
                    <a:pt x="4" y="31"/>
                  </a:lnTo>
                  <a:lnTo>
                    <a:pt x="2" y="37"/>
                  </a:lnTo>
                  <a:lnTo>
                    <a:pt x="0" y="44"/>
                  </a:lnTo>
                  <a:lnTo>
                    <a:pt x="0" y="50"/>
                  </a:lnTo>
                  <a:lnTo>
                    <a:pt x="0" y="57"/>
                  </a:lnTo>
                  <a:lnTo>
                    <a:pt x="0" y="63"/>
                  </a:lnTo>
                  <a:lnTo>
                    <a:pt x="0" y="69"/>
                  </a:lnTo>
                  <a:lnTo>
                    <a:pt x="0" y="76"/>
                  </a:lnTo>
                  <a:lnTo>
                    <a:pt x="0" y="82"/>
                  </a:lnTo>
                  <a:lnTo>
                    <a:pt x="4" y="88"/>
                  </a:lnTo>
                  <a:lnTo>
                    <a:pt x="4" y="94"/>
                  </a:lnTo>
                  <a:lnTo>
                    <a:pt x="6" y="101"/>
                  </a:lnTo>
                  <a:lnTo>
                    <a:pt x="12" y="109"/>
                  </a:lnTo>
                  <a:lnTo>
                    <a:pt x="14" y="116"/>
                  </a:lnTo>
                  <a:lnTo>
                    <a:pt x="16" y="122"/>
                  </a:lnTo>
                  <a:lnTo>
                    <a:pt x="20" y="128"/>
                  </a:lnTo>
                  <a:lnTo>
                    <a:pt x="21" y="135"/>
                  </a:lnTo>
                  <a:lnTo>
                    <a:pt x="27" y="139"/>
                  </a:lnTo>
                  <a:lnTo>
                    <a:pt x="29" y="145"/>
                  </a:lnTo>
                  <a:lnTo>
                    <a:pt x="35" y="147"/>
                  </a:lnTo>
                  <a:lnTo>
                    <a:pt x="37" y="154"/>
                  </a:lnTo>
                  <a:lnTo>
                    <a:pt x="41" y="160"/>
                  </a:lnTo>
                  <a:lnTo>
                    <a:pt x="46" y="166"/>
                  </a:lnTo>
                  <a:lnTo>
                    <a:pt x="52" y="171"/>
                  </a:lnTo>
                  <a:lnTo>
                    <a:pt x="56" y="177"/>
                  </a:lnTo>
                  <a:lnTo>
                    <a:pt x="62" y="177"/>
                  </a:lnTo>
                  <a:lnTo>
                    <a:pt x="68" y="181"/>
                  </a:lnTo>
                  <a:lnTo>
                    <a:pt x="71" y="187"/>
                  </a:lnTo>
                  <a:lnTo>
                    <a:pt x="77" y="187"/>
                  </a:lnTo>
                  <a:lnTo>
                    <a:pt x="83" y="192"/>
                  </a:lnTo>
                  <a:lnTo>
                    <a:pt x="90" y="194"/>
                  </a:lnTo>
                  <a:lnTo>
                    <a:pt x="96" y="196"/>
                  </a:lnTo>
                  <a:lnTo>
                    <a:pt x="102" y="198"/>
                  </a:lnTo>
                  <a:lnTo>
                    <a:pt x="108" y="200"/>
                  </a:lnTo>
                  <a:lnTo>
                    <a:pt x="116" y="204"/>
                  </a:lnTo>
                  <a:lnTo>
                    <a:pt x="121" y="207"/>
                  </a:lnTo>
                  <a:lnTo>
                    <a:pt x="127" y="207"/>
                  </a:lnTo>
                  <a:lnTo>
                    <a:pt x="134" y="207"/>
                  </a:lnTo>
                  <a:lnTo>
                    <a:pt x="140" y="207"/>
                  </a:lnTo>
                  <a:lnTo>
                    <a:pt x="148" y="207"/>
                  </a:lnTo>
                  <a:lnTo>
                    <a:pt x="154" y="207"/>
                  </a:lnTo>
                  <a:lnTo>
                    <a:pt x="160" y="207"/>
                  </a:lnTo>
                  <a:lnTo>
                    <a:pt x="166" y="204"/>
                  </a:lnTo>
                  <a:lnTo>
                    <a:pt x="171" y="198"/>
                  </a:lnTo>
                  <a:lnTo>
                    <a:pt x="171" y="192"/>
                  </a:lnTo>
                  <a:lnTo>
                    <a:pt x="174" y="185"/>
                  </a:lnTo>
                  <a:lnTo>
                    <a:pt x="174" y="179"/>
                  </a:lnTo>
                  <a:lnTo>
                    <a:pt x="174" y="173"/>
                  </a:lnTo>
                  <a:lnTo>
                    <a:pt x="160" y="155"/>
                  </a:lnTo>
                  <a:lnTo>
                    <a:pt x="160" y="155"/>
                  </a:lnTo>
                  <a:lnTo>
                    <a:pt x="160" y="155"/>
                  </a:lnTo>
                  <a:lnTo>
                    <a:pt x="162" y="158"/>
                  </a:lnTo>
                  <a:lnTo>
                    <a:pt x="156" y="158"/>
                  </a:lnTo>
                  <a:lnTo>
                    <a:pt x="150" y="158"/>
                  </a:lnTo>
                  <a:lnTo>
                    <a:pt x="144" y="158"/>
                  </a:lnTo>
                  <a:lnTo>
                    <a:pt x="138" y="158"/>
                  </a:lnTo>
                  <a:lnTo>
                    <a:pt x="132" y="158"/>
                  </a:lnTo>
                  <a:lnTo>
                    <a:pt x="125" y="158"/>
                  </a:lnTo>
                  <a:lnTo>
                    <a:pt x="119" y="158"/>
                  </a:lnTo>
                  <a:lnTo>
                    <a:pt x="114" y="158"/>
                  </a:lnTo>
                  <a:lnTo>
                    <a:pt x="108" y="158"/>
                  </a:lnTo>
                  <a:lnTo>
                    <a:pt x="102" y="158"/>
                  </a:lnTo>
                  <a:lnTo>
                    <a:pt x="96" y="158"/>
                  </a:lnTo>
                  <a:lnTo>
                    <a:pt x="90" y="158"/>
                  </a:lnTo>
                  <a:lnTo>
                    <a:pt x="81" y="156"/>
                  </a:lnTo>
                  <a:lnTo>
                    <a:pt x="75" y="154"/>
                  </a:lnTo>
                  <a:lnTo>
                    <a:pt x="69" y="149"/>
                  </a:lnTo>
                  <a:lnTo>
                    <a:pt x="64" y="145"/>
                  </a:lnTo>
                  <a:lnTo>
                    <a:pt x="58" y="141"/>
                  </a:lnTo>
                  <a:lnTo>
                    <a:pt x="52" y="137"/>
                  </a:lnTo>
                  <a:lnTo>
                    <a:pt x="48" y="130"/>
                  </a:lnTo>
                  <a:lnTo>
                    <a:pt x="41" y="126"/>
                  </a:lnTo>
                  <a:lnTo>
                    <a:pt x="39" y="120"/>
                  </a:lnTo>
                  <a:lnTo>
                    <a:pt x="33" y="116"/>
                  </a:lnTo>
                  <a:lnTo>
                    <a:pt x="31" y="109"/>
                  </a:lnTo>
                  <a:lnTo>
                    <a:pt x="31" y="103"/>
                  </a:lnTo>
                  <a:lnTo>
                    <a:pt x="31" y="97"/>
                  </a:lnTo>
                  <a:lnTo>
                    <a:pt x="31" y="90"/>
                  </a:lnTo>
                  <a:lnTo>
                    <a:pt x="31" y="84"/>
                  </a:lnTo>
                  <a:lnTo>
                    <a:pt x="37" y="82"/>
                  </a:lnTo>
                  <a:lnTo>
                    <a:pt x="44" y="80"/>
                  </a:lnTo>
                  <a:lnTo>
                    <a:pt x="52" y="76"/>
                  </a:lnTo>
                  <a:lnTo>
                    <a:pt x="58" y="74"/>
                  </a:lnTo>
                  <a:lnTo>
                    <a:pt x="64" y="74"/>
                  </a:lnTo>
                  <a:lnTo>
                    <a:pt x="69" y="74"/>
                  </a:lnTo>
                  <a:lnTo>
                    <a:pt x="75" y="76"/>
                  </a:lnTo>
                  <a:lnTo>
                    <a:pt x="81" y="77"/>
                  </a:lnTo>
                  <a:lnTo>
                    <a:pt x="88" y="80"/>
                  </a:lnTo>
                  <a:lnTo>
                    <a:pt x="94" y="86"/>
                  </a:lnTo>
                  <a:lnTo>
                    <a:pt x="100" y="88"/>
                  </a:lnTo>
                  <a:lnTo>
                    <a:pt x="106" y="88"/>
                  </a:lnTo>
                  <a:lnTo>
                    <a:pt x="112" y="88"/>
                  </a:lnTo>
                  <a:lnTo>
                    <a:pt x="118" y="88"/>
                  </a:lnTo>
                  <a:lnTo>
                    <a:pt x="123" y="82"/>
                  </a:lnTo>
                  <a:lnTo>
                    <a:pt x="123" y="76"/>
                  </a:lnTo>
                  <a:lnTo>
                    <a:pt x="125" y="67"/>
                  </a:lnTo>
                  <a:lnTo>
                    <a:pt x="125" y="61"/>
                  </a:lnTo>
                  <a:lnTo>
                    <a:pt x="125" y="54"/>
                  </a:lnTo>
                  <a:lnTo>
                    <a:pt x="125" y="48"/>
                  </a:lnTo>
                  <a:lnTo>
                    <a:pt x="125" y="42"/>
                  </a:lnTo>
                  <a:lnTo>
                    <a:pt x="121" y="35"/>
                  </a:lnTo>
                  <a:lnTo>
                    <a:pt x="116" y="31"/>
                  </a:lnTo>
                  <a:lnTo>
                    <a:pt x="110" y="23"/>
                  </a:lnTo>
                  <a:lnTo>
                    <a:pt x="104" y="21"/>
                  </a:lnTo>
                  <a:lnTo>
                    <a:pt x="98" y="17"/>
                  </a:lnTo>
                  <a:lnTo>
                    <a:pt x="92" y="12"/>
                  </a:lnTo>
                  <a:lnTo>
                    <a:pt x="77" y="8"/>
                  </a:lnTo>
                  <a:lnTo>
                    <a:pt x="69" y="6"/>
                  </a:lnTo>
                  <a:lnTo>
                    <a:pt x="64" y="4"/>
                  </a:lnTo>
                  <a:lnTo>
                    <a:pt x="58" y="2"/>
                  </a:lnTo>
                  <a:lnTo>
                    <a:pt x="52" y="2"/>
                  </a:lnTo>
                  <a:lnTo>
                    <a:pt x="44" y="0"/>
                  </a:lnTo>
                  <a:lnTo>
                    <a:pt x="37" y="0"/>
                  </a:lnTo>
                  <a:lnTo>
                    <a:pt x="31" y="0"/>
                  </a:lnTo>
                  <a:lnTo>
                    <a:pt x="25" y="2"/>
                  </a:lnTo>
                  <a:lnTo>
                    <a:pt x="20" y="6"/>
                  </a:lnTo>
                  <a:lnTo>
                    <a:pt x="18" y="12"/>
                  </a:lnTo>
                  <a:lnTo>
                    <a:pt x="14" y="19"/>
                  </a:lnTo>
                  <a:lnTo>
                    <a:pt x="5" y="11"/>
                  </a:lnTo>
                </a:path>
              </a:pathLst>
            </a:custGeom>
            <a:solidFill>
              <a:srgbClr val="560000"/>
            </a:solidFill>
            <a:ln w="12700" cap="rnd" cmpd="sng">
              <a:solidFill>
                <a:schemeClr val="bg2"/>
              </a:solidFill>
              <a:prstDash val="solid"/>
              <a:round/>
              <a:headEnd type="none" w="sm" len="sm"/>
              <a:tailEnd type="none" w="sm" len="sm"/>
            </a:ln>
            <a:effectLst>
              <a:outerShdw dist="12700" dir="16200000" algn="ctr" rotWithShape="0">
                <a:schemeClr val="bg2"/>
              </a:outerShdw>
            </a:effectLst>
          </p:spPr>
          <p:txBody>
            <a:bodyPr/>
            <a:lstStyle/>
            <a:p>
              <a:endParaRPr lang="ru-RU"/>
            </a:p>
          </p:txBody>
        </p:sp>
        <p:sp>
          <p:nvSpPr>
            <p:cNvPr id="877590" name="Oval 22"/>
            <p:cNvSpPr>
              <a:spLocks noChangeArrowheads="1"/>
            </p:cNvSpPr>
            <p:nvPr/>
          </p:nvSpPr>
          <p:spPr bwMode="auto">
            <a:xfrm>
              <a:off x="4903" y="2185"/>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91" name="Oval 23"/>
            <p:cNvSpPr>
              <a:spLocks noChangeArrowheads="1"/>
            </p:cNvSpPr>
            <p:nvPr/>
          </p:nvSpPr>
          <p:spPr bwMode="auto">
            <a:xfrm>
              <a:off x="4960" y="2168"/>
              <a:ext cx="22" cy="30"/>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92" name="Oval 24"/>
            <p:cNvSpPr>
              <a:spLocks noChangeArrowheads="1"/>
            </p:cNvSpPr>
            <p:nvPr/>
          </p:nvSpPr>
          <p:spPr bwMode="auto">
            <a:xfrm>
              <a:off x="5003" y="2324"/>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93" name="Oval 25"/>
            <p:cNvSpPr>
              <a:spLocks noChangeArrowheads="1"/>
            </p:cNvSpPr>
            <p:nvPr/>
          </p:nvSpPr>
          <p:spPr bwMode="auto">
            <a:xfrm>
              <a:off x="5018" y="2168"/>
              <a:ext cx="22" cy="30"/>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94" name="Oval 26"/>
            <p:cNvSpPr>
              <a:spLocks noChangeArrowheads="1"/>
            </p:cNvSpPr>
            <p:nvPr/>
          </p:nvSpPr>
          <p:spPr bwMode="auto">
            <a:xfrm>
              <a:off x="5075" y="2324"/>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95" name="Oval 27"/>
            <p:cNvSpPr>
              <a:spLocks noChangeArrowheads="1"/>
            </p:cNvSpPr>
            <p:nvPr/>
          </p:nvSpPr>
          <p:spPr bwMode="auto">
            <a:xfrm>
              <a:off x="5132" y="2357"/>
              <a:ext cx="22" cy="30"/>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96" name="Oval 28"/>
            <p:cNvSpPr>
              <a:spLocks noChangeArrowheads="1"/>
            </p:cNvSpPr>
            <p:nvPr/>
          </p:nvSpPr>
          <p:spPr bwMode="auto">
            <a:xfrm>
              <a:off x="4875" y="2271"/>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97" name="Oval 29"/>
            <p:cNvSpPr>
              <a:spLocks noChangeArrowheads="1"/>
            </p:cNvSpPr>
            <p:nvPr/>
          </p:nvSpPr>
          <p:spPr bwMode="auto">
            <a:xfrm>
              <a:off x="5147" y="2410"/>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98" name="Oval 30"/>
            <p:cNvSpPr>
              <a:spLocks noChangeArrowheads="1"/>
            </p:cNvSpPr>
            <p:nvPr/>
          </p:nvSpPr>
          <p:spPr bwMode="auto">
            <a:xfrm>
              <a:off x="4960" y="2117"/>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599" name="Oval 31"/>
            <p:cNvSpPr>
              <a:spLocks noChangeArrowheads="1"/>
            </p:cNvSpPr>
            <p:nvPr/>
          </p:nvSpPr>
          <p:spPr bwMode="auto">
            <a:xfrm>
              <a:off x="5075" y="2289"/>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00" name="Oval 32"/>
            <p:cNvSpPr>
              <a:spLocks noChangeArrowheads="1"/>
            </p:cNvSpPr>
            <p:nvPr/>
          </p:nvSpPr>
          <p:spPr bwMode="auto">
            <a:xfrm>
              <a:off x="4903" y="2236"/>
              <a:ext cx="22" cy="30"/>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01" name="Oval 33"/>
            <p:cNvSpPr>
              <a:spLocks noChangeArrowheads="1"/>
            </p:cNvSpPr>
            <p:nvPr/>
          </p:nvSpPr>
          <p:spPr bwMode="auto">
            <a:xfrm>
              <a:off x="4975" y="2324"/>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02" name="Oval 34"/>
            <p:cNvSpPr>
              <a:spLocks noChangeArrowheads="1"/>
            </p:cNvSpPr>
            <p:nvPr/>
          </p:nvSpPr>
          <p:spPr bwMode="auto">
            <a:xfrm>
              <a:off x="5018" y="2443"/>
              <a:ext cx="22" cy="30"/>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03" name="Oval 35"/>
            <p:cNvSpPr>
              <a:spLocks noChangeArrowheads="1"/>
            </p:cNvSpPr>
            <p:nvPr/>
          </p:nvSpPr>
          <p:spPr bwMode="auto">
            <a:xfrm>
              <a:off x="4975" y="2410"/>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grpSp>
      <p:sp>
        <p:nvSpPr>
          <p:cNvPr id="877604" name="Rectangle 36"/>
          <p:cNvSpPr>
            <a:spLocks noChangeArrowheads="1"/>
          </p:cNvSpPr>
          <p:nvPr/>
        </p:nvSpPr>
        <p:spPr bwMode="auto">
          <a:xfrm>
            <a:off x="1287463" y="1676400"/>
            <a:ext cx="6569075" cy="609600"/>
          </a:xfrm>
          <a:prstGeom prst="rect">
            <a:avLst/>
          </a:prstGeom>
          <a:noFill/>
          <a:ln w="9525">
            <a:noFill/>
            <a:miter lim="800000"/>
            <a:headEnd/>
            <a:tailEnd/>
          </a:ln>
          <a:effectLst>
            <a:outerShdw dist="45791" dir="2021404" algn="ctr" rotWithShape="0">
              <a:schemeClr val="bg2"/>
            </a:outerShdw>
          </a:effectLst>
        </p:spPr>
        <p:txBody>
          <a:bodyPr lIns="92075" tIns="46038" rIns="92075" bIns="46038"/>
          <a:lstStyle/>
          <a:p>
            <a:pPr marL="381000" indent="-381000" algn="ctr" defTabSz="762000" eaLnBrk="0" hangingPunct="0">
              <a:lnSpc>
                <a:spcPct val="70000"/>
              </a:lnSpc>
              <a:spcBef>
                <a:spcPct val="20000"/>
              </a:spcBef>
              <a:buClr>
                <a:schemeClr val="hlink"/>
              </a:buClr>
              <a:buSzPct val="90000"/>
              <a:buFont typeface="Monotype Sorts" pitchFamily="2" charset="2"/>
              <a:buNone/>
            </a:pPr>
            <a:r>
              <a:rPr lang="en-US" sz="5400" b="1" dirty="0" smtClean="0">
                <a:solidFill>
                  <a:srgbClr val="FFFF00"/>
                </a:solidFill>
                <a:latin typeface="Comic Sans MS" pitchFamily="66" charset="0"/>
              </a:rPr>
              <a:t>SPUTUM</a:t>
            </a:r>
            <a:endParaRPr lang="ru-RU" sz="5400" dirty="0">
              <a:solidFill>
                <a:srgbClr val="FFCC99"/>
              </a:solidFill>
              <a:latin typeface="Comic Sans MS" pitchFamily="66" charset="0"/>
            </a:endParaRPr>
          </a:p>
        </p:txBody>
      </p:sp>
      <p:sp>
        <p:nvSpPr>
          <p:cNvPr id="877605" name="Rectangle 37"/>
          <p:cNvSpPr>
            <a:spLocks noChangeArrowheads="1"/>
          </p:cNvSpPr>
          <p:nvPr/>
        </p:nvSpPr>
        <p:spPr bwMode="auto">
          <a:xfrm>
            <a:off x="846138" y="3551238"/>
            <a:ext cx="1660525" cy="715962"/>
          </a:xfrm>
          <a:prstGeom prst="rect">
            <a:avLst/>
          </a:prstGeom>
          <a:noFill/>
          <a:ln w="9525">
            <a:noFill/>
            <a:miter lim="800000"/>
            <a:headEnd/>
            <a:tailEnd/>
          </a:ln>
          <a:effectLst>
            <a:outerShdw dist="38100" algn="ctr" rotWithShape="0">
              <a:schemeClr val="bg2"/>
            </a:outerShdw>
          </a:effectLst>
        </p:spPr>
        <p:txBody>
          <a:bodyPr lIns="92075" tIns="46038" rIns="92075" bIns="46038"/>
          <a:lstStyle/>
          <a:p>
            <a:pPr marL="381000" indent="-381000" defTabSz="762000" eaLnBrk="0" hangingPunct="0">
              <a:spcBef>
                <a:spcPct val="20000"/>
              </a:spcBef>
            </a:pPr>
            <a:r>
              <a:rPr lang="en-US" sz="3600" dirty="0" smtClean="0">
                <a:latin typeface="Comic Sans MS" pitchFamily="66" charset="0"/>
              </a:rPr>
              <a:t>COPD</a:t>
            </a:r>
            <a:endParaRPr lang="ru-RU" sz="3600" dirty="0">
              <a:latin typeface="Comic Sans MS" pitchFamily="66" charset="0"/>
            </a:endParaRPr>
          </a:p>
        </p:txBody>
      </p:sp>
      <p:sp>
        <p:nvSpPr>
          <p:cNvPr id="877606" name="Rectangle 38"/>
          <p:cNvSpPr>
            <a:spLocks noChangeArrowheads="1"/>
          </p:cNvSpPr>
          <p:nvPr/>
        </p:nvSpPr>
        <p:spPr bwMode="auto">
          <a:xfrm>
            <a:off x="744538" y="5029200"/>
            <a:ext cx="2327264" cy="715963"/>
          </a:xfrm>
          <a:prstGeom prst="rect">
            <a:avLst/>
          </a:prstGeom>
          <a:noFill/>
          <a:ln w="9525">
            <a:noFill/>
            <a:miter lim="800000"/>
            <a:headEnd/>
            <a:tailEnd/>
          </a:ln>
          <a:effectLst>
            <a:outerShdw dist="38100" algn="ctr" rotWithShape="0">
              <a:schemeClr val="bg2"/>
            </a:outerShdw>
          </a:effectLst>
        </p:spPr>
        <p:txBody>
          <a:bodyPr lIns="92075" tIns="46038" rIns="92075" bIns="46038"/>
          <a:lstStyle/>
          <a:p>
            <a:pPr marL="381000" indent="-381000" defTabSz="762000" eaLnBrk="0" hangingPunct="0">
              <a:spcBef>
                <a:spcPct val="20000"/>
              </a:spcBef>
            </a:pPr>
            <a:r>
              <a:rPr lang="en-US" sz="3600" dirty="0" smtClean="0">
                <a:latin typeface="Comic Sans MS" pitchFamily="66" charset="0"/>
              </a:rPr>
              <a:t>ASTHMA</a:t>
            </a:r>
            <a:endParaRPr lang="ru-RU" sz="3600" dirty="0">
              <a:latin typeface="Comic Sans MS" pitchFamily="66" charset="0"/>
            </a:endParaRPr>
          </a:p>
        </p:txBody>
      </p:sp>
      <p:sp>
        <p:nvSpPr>
          <p:cNvPr id="877607" name="Rectangle 39"/>
          <p:cNvSpPr>
            <a:spLocks noChangeArrowheads="1"/>
          </p:cNvSpPr>
          <p:nvPr/>
        </p:nvSpPr>
        <p:spPr bwMode="auto">
          <a:xfrm>
            <a:off x="2071671" y="2590800"/>
            <a:ext cx="3752868" cy="381000"/>
          </a:xfrm>
          <a:prstGeom prst="rect">
            <a:avLst/>
          </a:prstGeom>
          <a:noFill/>
          <a:ln w="9525">
            <a:noFill/>
            <a:miter lim="800000"/>
            <a:headEnd/>
            <a:tailEnd/>
          </a:ln>
          <a:effectLst>
            <a:outerShdw dist="25400" algn="ctr" rotWithShape="0">
              <a:schemeClr val="bg2"/>
            </a:outerShdw>
          </a:effectLst>
        </p:spPr>
        <p:txBody>
          <a:bodyPr lIns="92075" tIns="46038" rIns="92075" bIns="46038"/>
          <a:lstStyle/>
          <a:p>
            <a:pPr marL="381000" indent="-381000" defTabSz="762000" eaLnBrk="0" hangingPunct="0">
              <a:lnSpc>
                <a:spcPct val="70000"/>
              </a:lnSpc>
              <a:spcBef>
                <a:spcPct val="20000"/>
              </a:spcBef>
            </a:pPr>
            <a:r>
              <a:rPr lang="en-US" sz="3600" dirty="0" smtClean="0"/>
              <a:t>Exacerbation</a:t>
            </a:r>
            <a:endParaRPr lang="ru-RU" sz="3600" dirty="0"/>
          </a:p>
        </p:txBody>
      </p:sp>
      <p:sp>
        <p:nvSpPr>
          <p:cNvPr id="877608" name="Rectangle 40"/>
          <p:cNvSpPr>
            <a:spLocks noChangeArrowheads="1"/>
          </p:cNvSpPr>
          <p:nvPr/>
        </p:nvSpPr>
        <p:spPr bwMode="auto">
          <a:xfrm>
            <a:off x="5734083" y="2590800"/>
            <a:ext cx="2981321" cy="457200"/>
          </a:xfrm>
          <a:prstGeom prst="rect">
            <a:avLst/>
          </a:prstGeom>
          <a:noFill/>
          <a:ln w="9525">
            <a:noFill/>
            <a:miter lim="800000"/>
            <a:headEnd/>
            <a:tailEnd/>
          </a:ln>
          <a:effectLst>
            <a:outerShdw dist="25400" algn="ctr" rotWithShape="0">
              <a:schemeClr val="bg2"/>
            </a:outerShdw>
          </a:effectLst>
        </p:spPr>
        <p:txBody>
          <a:bodyPr lIns="92075" tIns="46038" rIns="92075" bIns="46038"/>
          <a:lstStyle/>
          <a:p>
            <a:pPr marL="381000" indent="-381000" defTabSz="762000" eaLnBrk="0" hangingPunct="0">
              <a:lnSpc>
                <a:spcPct val="70000"/>
              </a:lnSpc>
              <a:spcBef>
                <a:spcPct val="20000"/>
              </a:spcBef>
            </a:pPr>
            <a:r>
              <a:rPr lang="en-US" sz="3600" dirty="0" smtClean="0"/>
              <a:t>Remission</a:t>
            </a:r>
            <a:endParaRPr lang="ru-RU" sz="3600" dirty="0"/>
          </a:p>
        </p:txBody>
      </p:sp>
      <p:sp>
        <p:nvSpPr>
          <p:cNvPr id="877609" name="Line 41"/>
          <p:cNvSpPr>
            <a:spLocks noChangeShapeType="1"/>
          </p:cNvSpPr>
          <p:nvPr/>
        </p:nvSpPr>
        <p:spPr bwMode="auto">
          <a:xfrm>
            <a:off x="812800" y="4800600"/>
            <a:ext cx="7721600" cy="0"/>
          </a:xfrm>
          <a:prstGeom prst="line">
            <a:avLst/>
          </a:prstGeom>
          <a:noFill/>
          <a:ln w="19050">
            <a:solidFill>
              <a:schemeClr val="hlink"/>
            </a:solidFill>
            <a:round/>
            <a:headEnd type="none" w="sm" len="sm"/>
            <a:tailEnd type="none" w="sm" len="sm"/>
          </a:ln>
          <a:effectLst>
            <a:outerShdw dist="64758" dir="678596" algn="ctr" rotWithShape="0">
              <a:schemeClr val="bg2"/>
            </a:outerShdw>
          </a:effectLst>
        </p:spPr>
        <p:txBody>
          <a:bodyPr wrap="none" anchor="ctr"/>
          <a:lstStyle/>
          <a:p>
            <a:endParaRPr lang="ru-RU"/>
          </a:p>
        </p:txBody>
      </p:sp>
      <p:sp>
        <p:nvSpPr>
          <p:cNvPr id="877610" name="Line 42"/>
          <p:cNvSpPr>
            <a:spLocks noChangeShapeType="1"/>
          </p:cNvSpPr>
          <p:nvPr/>
        </p:nvSpPr>
        <p:spPr bwMode="auto">
          <a:xfrm>
            <a:off x="5357818" y="2590800"/>
            <a:ext cx="0" cy="3581400"/>
          </a:xfrm>
          <a:prstGeom prst="line">
            <a:avLst/>
          </a:prstGeom>
          <a:noFill/>
          <a:ln w="28575">
            <a:solidFill>
              <a:schemeClr val="hlink"/>
            </a:solidFill>
            <a:round/>
            <a:headEnd type="none" w="sm" len="sm"/>
            <a:tailEnd type="none" w="sm" len="sm"/>
          </a:ln>
          <a:effectLst>
            <a:outerShdw dist="12700" algn="ctr" rotWithShape="0">
              <a:schemeClr val="bg2"/>
            </a:outerShdw>
          </a:effectLst>
        </p:spPr>
        <p:txBody>
          <a:bodyPr wrap="none" anchor="ctr"/>
          <a:lstStyle/>
          <a:p>
            <a:endParaRPr lang="ru-RU"/>
          </a:p>
        </p:txBody>
      </p:sp>
      <p:grpSp>
        <p:nvGrpSpPr>
          <p:cNvPr id="4" name="Group 43"/>
          <p:cNvGrpSpPr>
            <a:grpSpLocks/>
          </p:cNvGrpSpPr>
          <p:nvPr/>
        </p:nvGrpSpPr>
        <p:grpSpPr bwMode="auto">
          <a:xfrm>
            <a:off x="3995738" y="3657600"/>
            <a:ext cx="595312" cy="534988"/>
            <a:chOff x="2820" y="2112"/>
            <a:chExt cx="421" cy="337"/>
          </a:xfrm>
        </p:grpSpPr>
        <p:sp>
          <p:nvSpPr>
            <p:cNvPr id="877612" name="Freeform 44"/>
            <p:cNvSpPr>
              <a:spLocks/>
            </p:cNvSpPr>
            <p:nvPr/>
          </p:nvSpPr>
          <p:spPr bwMode="auto">
            <a:xfrm>
              <a:off x="2820" y="2112"/>
              <a:ext cx="421" cy="337"/>
            </a:xfrm>
            <a:custGeom>
              <a:avLst/>
              <a:gdLst/>
              <a:ahLst/>
              <a:cxnLst>
                <a:cxn ang="0">
                  <a:pos x="243" y="0"/>
                </a:cxn>
                <a:cxn ang="0">
                  <a:pos x="307" y="10"/>
                </a:cxn>
                <a:cxn ang="0">
                  <a:pos x="346" y="30"/>
                </a:cxn>
                <a:cxn ang="0">
                  <a:pos x="400" y="64"/>
                </a:cxn>
                <a:cxn ang="0">
                  <a:pos x="415" y="108"/>
                </a:cxn>
                <a:cxn ang="0">
                  <a:pos x="420" y="163"/>
                </a:cxn>
                <a:cxn ang="0">
                  <a:pos x="412" y="200"/>
                </a:cxn>
                <a:cxn ang="0">
                  <a:pos x="383" y="249"/>
                </a:cxn>
                <a:cxn ang="0">
                  <a:pos x="336" y="293"/>
                </a:cxn>
                <a:cxn ang="0">
                  <a:pos x="292" y="322"/>
                </a:cxn>
                <a:cxn ang="0">
                  <a:pos x="252" y="336"/>
                </a:cxn>
                <a:cxn ang="0">
                  <a:pos x="221" y="312"/>
                </a:cxn>
                <a:cxn ang="0">
                  <a:pos x="198" y="293"/>
                </a:cxn>
                <a:cxn ang="0">
                  <a:pos x="181" y="276"/>
                </a:cxn>
                <a:cxn ang="0">
                  <a:pos x="176" y="254"/>
                </a:cxn>
                <a:cxn ang="0">
                  <a:pos x="162" y="234"/>
                </a:cxn>
                <a:cxn ang="0">
                  <a:pos x="149" y="224"/>
                </a:cxn>
                <a:cxn ang="0">
                  <a:pos x="130" y="200"/>
                </a:cxn>
                <a:cxn ang="0">
                  <a:pos x="100" y="182"/>
                </a:cxn>
                <a:cxn ang="0">
                  <a:pos x="83" y="175"/>
                </a:cxn>
                <a:cxn ang="0">
                  <a:pos x="49" y="175"/>
                </a:cxn>
                <a:cxn ang="0">
                  <a:pos x="19" y="165"/>
                </a:cxn>
                <a:cxn ang="0">
                  <a:pos x="2" y="143"/>
                </a:cxn>
                <a:cxn ang="0">
                  <a:pos x="0" y="111"/>
                </a:cxn>
                <a:cxn ang="0">
                  <a:pos x="29" y="72"/>
                </a:cxn>
                <a:cxn ang="0">
                  <a:pos x="54" y="54"/>
                </a:cxn>
                <a:cxn ang="0">
                  <a:pos x="78" y="40"/>
                </a:cxn>
                <a:cxn ang="0">
                  <a:pos x="103" y="23"/>
                </a:cxn>
                <a:cxn ang="0">
                  <a:pos x="142" y="11"/>
                </a:cxn>
                <a:cxn ang="0">
                  <a:pos x="157" y="5"/>
                </a:cxn>
                <a:cxn ang="0">
                  <a:pos x="184" y="1"/>
                </a:cxn>
                <a:cxn ang="0">
                  <a:pos x="221" y="0"/>
                </a:cxn>
                <a:cxn ang="0">
                  <a:pos x="243" y="0"/>
                </a:cxn>
              </a:cxnLst>
              <a:rect l="0" t="0" r="r" b="b"/>
              <a:pathLst>
                <a:path w="421" h="337">
                  <a:moveTo>
                    <a:pt x="243" y="0"/>
                  </a:moveTo>
                  <a:lnTo>
                    <a:pt x="307" y="10"/>
                  </a:lnTo>
                  <a:lnTo>
                    <a:pt x="346" y="30"/>
                  </a:lnTo>
                  <a:lnTo>
                    <a:pt x="400" y="64"/>
                  </a:lnTo>
                  <a:lnTo>
                    <a:pt x="415" y="108"/>
                  </a:lnTo>
                  <a:lnTo>
                    <a:pt x="420" y="163"/>
                  </a:lnTo>
                  <a:lnTo>
                    <a:pt x="412" y="200"/>
                  </a:lnTo>
                  <a:lnTo>
                    <a:pt x="383" y="249"/>
                  </a:lnTo>
                  <a:lnTo>
                    <a:pt x="336" y="293"/>
                  </a:lnTo>
                  <a:lnTo>
                    <a:pt x="292" y="322"/>
                  </a:lnTo>
                  <a:lnTo>
                    <a:pt x="252" y="336"/>
                  </a:lnTo>
                  <a:lnTo>
                    <a:pt x="221" y="312"/>
                  </a:lnTo>
                  <a:lnTo>
                    <a:pt x="198" y="293"/>
                  </a:lnTo>
                  <a:lnTo>
                    <a:pt x="181" y="276"/>
                  </a:lnTo>
                  <a:lnTo>
                    <a:pt x="176" y="254"/>
                  </a:lnTo>
                  <a:lnTo>
                    <a:pt x="162" y="234"/>
                  </a:lnTo>
                  <a:lnTo>
                    <a:pt x="149" y="224"/>
                  </a:lnTo>
                  <a:lnTo>
                    <a:pt x="130" y="200"/>
                  </a:lnTo>
                  <a:lnTo>
                    <a:pt x="100" y="182"/>
                  </a:lnTo>
                  <a:lnTo>
                    <a:pt x="83" y="175"/>
                  </a:lnTo>
                  <a:lnTo>
                    <a:pt x="49" y="175"/>
                  </a:lnTo>
                  <a:lnTo>
                    <a:pt x="19" y="165"/>
                  </a:lnTo>
                  <a:lnTo>
                    <a:pt x="2" y="143"/>
                  </a:lnTo>
                  <a:lnTo>
                    <a:pt x="0" y="111"/>
                  </a:lnTo>
                  <a:lnTo>
                    <a:pt x="29" y="72"/>
                  </a:lnTo>
                  <a:lnTo>
                    <a:pt x="54" y="54"/>
                  </a:lnTo>
                  <a:lnTo>
                    <a:pt x="78" y="40"/>
                  </a:lnTo>
                  <a:lnTo>
                    <a:pt x="103" y="23"/>
                  </a:lnTo>
                  <a:lnTo>
                    <a:pt x="142" y="11"/>
                  </a:lnTo>
                  <a:lnTo>
                    <a:pt x="157" y="5"/>
                  </a:lnTo>
                  <a:lnTo>
                    <a:pt x="184" y="1"/>
                  </a:lnTo>
                  <a:lnTo>
                    <a:pt x="221" y="0"/>
                  </a:lnTo>
                  <a:lnTo>
                    <a:pt x="243" y="0"/>
                  </a:lnTo>
                </a:path>
              </a:pathLst>
            </a:custGeom>
            <a:solidFill>
              <a:srgbClr val="FFCCFF"/>
            </a:solidFill>
            <a:ln w="12700" cap="rnd" cmpd="sng">
              <a:solidFill>
                <a:schemeClr val="bg2"/>
              </a:solidFill>
              <a:prstDash val="solid"/>
              <a:round/>
              <a:headEnd/>
              <a:tailEnd/>
            </a:ln>
            <a:effectLst>
              <a:outerShdw dist="12700" dir="16200000" algn="ctr" rotWithShape="0">
                <a:schemeClr val="bg2"/>
              </a:outerShdw>
            </a:effectLst>
          </p:spPr>
          <p:txBody>
            <a:bodyPr/>
            <a:lstStyle/>
            <a:p>
              <a:endParaRPr lang="ru-RU"/>
            </a:p>
          </p:txBody>
        </p:sp>
        <p:sp>
          <p:nvSpPr>
            <p:cNvPr id="877613" name="Oval 45"/>
            <p:cNvSpPr>
              <a:spLocks noChangeArrowheads="1"/>
            </p:cNvSpPr>
            <p:nvPr/>
          </p:nvSpPr>
          <p:spPr bwMode="auto">
            <a:xfrm rot="10020000">
              <a:off x="3149" y="2310"/>
              <a:ext cx="47"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14" name="Oval 46"/>
            <p:cNvSpPr>
              <a:spLocks noChangeArrowheads="1"/>
            </p:cNvSpPr>
            <p:nvPr/>
          </p:nvSpPr>
          <p:spPr bwMode="auto">
            <a:xfrm rot="10020000">
              <a:off x="3088" y="2328"/>
              <a:ext cx="49"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15" name="Oval 47"/>
            <p:cNvSpPr>
              <a:spLocks noChangeArrowheads="1"/>
            </p:cNvSpPr>
            <p:nvPr/>
          </p:nvSpPr>
          <p:spPr bwMode="auto">
            <a:xfrm rot="10020000">
              <a:off x="3110" y="2212"/>
              <a:ext cx="42"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16" name="Oval 48"/>
            <p:cNvSpPr>
              <a:spLocks noChangeArrowheads="1"/>
            </p:cNvSpPr>
            <p:nvPr/>
          </p:nvSpPr>
          <p:spPr bwMode="auto">
            <a:xfrm rot="10020000">
              <a:off x="3012" y="2340"/>
              <a:ext cx="44"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17" name="Oval 49"/>
            <p:cNvSpPr>
              <a:spLocks noChangeArrowheads="1"/>
            </p:cNvSpPr>
            <p:nvPr/>
          </p:nvSpPr>
          <p:spPr bwMode="auto">
            <a:xfrm rot="10020000">
              <a:off x="2935" y="2235"/>
              <a:ext cx="47" cy="27"/>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18" name="Oval 50"/>
            <p:cNvSpPr>
              <a:spLocks noChangeArrowheads="1"/>
            </p:cNvSpPr>
            <p:nvPr/>
          </p:nvSpPr>
          <p:spPr bwMode="auto">
            <a:xfrm rot="10020000">
              <a:off x="2879" y="2225"/>
              <a:ext cx="44"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19" name="Oval 51"/>
            <p:cNvSpPr>
              <a:spLocks noChangeArrowheads="1"/>
            </p:cNvSpPr>
            <p:nvPr/>
          </p:nvSpPr>
          <p:spPr bwMode="auto">
            <a:xfrm rot="10020000">
              <a:off x="3171" y="2203"/>
              <a:ext cx="40"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20" name="Oval 52"/>
            <p:cNvSpPr>
              <a:spLocks noChangeArrowheads="1"/>
            </p:cNvSpPr>
            <p:nvPr/>
          </p:nvSpPr>
          <p:spPr bwMode="auto">
            <a:xfrm rot="10020000">
              <a:off x="2827" y="2213"/>
              <a:ext cx="49"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21" name="Oval 53"/>
            <p:cNvSpPr>
              <a:spLocks noChangeArrowheads="1"/>
            </p:cNvSpPr>
            <p:nvPr/>
          </p:nvSpPr>
          <p:spPr bwMode="auto">
            <a:xfrm rot="10020000">
              <a:off x="3048" y="2374"/>
              <a:ext cx="45"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22" name="Oval 54"/>
            <p:cNvSpPr>
              <a:spLocks noChangeArrowheads="1"/>
            </p:cNvSpPr>
            <p:nvPr/>
          </p:nvSpPr>
          <p:spPr bwMode="auto">
            <a:xfrm rot="10020000">
              <a:off x="3134" y="2272"/>
              <a:ext cx="40"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23" name="Oval 55"/>
            <p:cNvSpPr>
              <a:spLocks noChangeArrowheads="1"/>
            </p:cNvSpPr>
            <p:nvPr/>
          </p:nvSpPr>
          <p:spPr bwMode="auto">
            <a:xfrm rot="10020000">
              <a:off x="3058" y="2183"/>
              <a:ext cx="47"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24" name="Oval 56"/>
            <p:cNvSpPr>
              <a:spLocks noChangeArrowheads="1"/>
            </p:cNvSpPr>
            <p:nvPr/>
          </p:nvSpPr>
          <p:spPr bwMode="auto">
            <a:xfrm rot="10020000">
              <a:off x="2918" y="2153"/>
              <a:ext cx="49" cy="28"/>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25" name="Oval 57"/>
            <p:cNvSpPr>
              <a:spLocks noChangeArrowheads="1"/>
            </p:cNvSpPr>
            <p:nvPr/>
          </p:nvSpPr>
          <p:spPr bwMode="auto">
            <a:xfrm rot="10020000">
              <a:off x="3007" y="2139"/>
              <a:ext cx="44" cy="27"/>
            </a:xfrm>
            <a:prstGeom prst="ellipse">
              <a:avLst/>
            </a:prstGeom>
            <a:solidFill>
              <a:schemeClr val="hlink"/>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26" name="Freeform 58"/>
            <p:cNvSpPr>
              <a:spLocks/>
            </p:cNvSpPr>
            <p:nvPr/>
          </p:nvSpPr>
          <p:spPr bwMode="auto">
            <a:xfrm>
              <a:off x="2926" y="2188"/>
              <a:ext cx="190" cy="129"/>
            </a:xfrm>
            <a:custGeom>
              <a:avLst/>
              <a:gdLst/>
              <a:ahLst/>
              <a:cxnLst>
                <a:cxn ang="0">
                  <a:pos x="154" y="47"/>
                </a:cxn>
                <a:cxn ang="0">
                  <a:pos x="162" y="50"/>
                </a:cxn>
                <a:cxn ang="0">
                  <a:pos x="169" y="53"/>
                </a:cxn>
                <a:cxn ang="0">
                  <a:pos x="176" y="55"/>
                </a:cxn>
                <a:cxn ang="0">
                  <a:pos x="184" y="60"/>
                </a:cxn>
                <a:cxn ang="0">
                  <a:pos x="189" y="67"/>
                </a:cxn>
                <a:cxn ang="0">
                  <a:pos x="189" y="75"/>
                </a:cxn>
                <a:cxn ang="0">
                  <a:pos x="189" y="85"/>
                </a:cxn>
                <a:cxn ang="0">
                  <a:pos x="184" y="96"/>
                </a:cxn>
                <a:cxn ang="0">
                  <a:pos x="179" y="102"/>
                </a:cxn>
                <a:cxn ang="0">
                  <a:pos x="166" y="122"/>
                </a:cxn>
                <a:cxn ang="0">
                  <a:pos x="157" y="128"/>
                </a:cxn>
                <a:cxn ang="0">
                  <a:pos x="147" y="128"/>
                </a:cxn>
                <a:cxn ang="0">
                  <a:pos x="139" y="126"/>
                </a:cxn>
                <a:cxn ang="0">
                  <a:pos x="137" y="117"/>
                </a:cxn>
                <a:cxn ang="0">
                  <a:pos x="135" y="109"/>
                </a:cxn>
                <a:cxn ang="0">
                  <a:pos x="135" y="101"/>
                </a:cxn>
                <a:cxn ang="0">
                  <a:pos x="132" y="92"/>
                </a:cxn>
                <a:cxn ang="0">
                  <a:pos x="130" y="84"/>
                </a:cxn>
                <a:cxn ang="0">
                  <a:pos x="130" y="75"/>
                </a:cxn>
                <a:cxn ang="0">
                  <a:pos x="130" y="64"/>
                </a:cxn>
                <a:cxn ang="0">
                  <a:pos x="130" y="57"/>
                </a:cxn>
                <a:cxn ang="0">
                  <a:pos x="125" y="48"/>
                </a:cxn>
                <a:cxn ang="0">
                  <a:pos x="122" y="40"/>
                </a:cxn>
                <a:cxn ang="0">
                  <a:pos x="117" y="32"/>
                </a:cxn>
                <a:cxn ang="0">
                  <a:pos x="112" y="25"/>
                </a:cxn>
                <a:cxn ang="0">
                  <a:pos x="108" y="20"/>
                </a:cxn>
                <a:cxn ang="0">
                  <a:pos x="100" y="15"/>
                </a:cxn>
                <a:cxn ang="0">
                  <a:pos x="88" y="10"/>
                </a:cxn>
                <a:cxn ang="0">
                  <a:pos x="81" y="6"/>
                </a:cxn>
                <a:cxn ang="0">
                  <a:pos x="71" y="0"/>
                </a:cxn>
                <a:cxn ang="0">
                  <a:pos x="58" y="0"/>
                </a:cxn>
                <a:cxn ang="0">
                  <a:pos x="49" y="3"/>
                </a:cxn>
                <a:cxn ang="0">
                  <a:pos x="39" y="11"/>
                </a:cxn>
                <a:cxn ang="0">
                  <a:pos x="27" y="26"/>
                </a:cxn>
                <a:cxn ang="0">
                  <a:pos x="12" y="43"/>
                </a:cxn>
                <a:cxn ang="0">
                  <a:pos x="4" y="53"/>
                </a:cxn>
                <a:cxn ang="0">
                  <a:pos x="2" y="64"/>
                </a:cxn>
                <a:cxn ang="0">
                  <a:pos x="2" y="72"/>
                </a:cxn>
                <a:cxn ang="0">
                  <a:pos x="4" y="77"/>
                </a:cxn>
                <a:cxn ang="0">
                  <a:pos x="7" y="85"/>
                </a:cxn>
                <a:cxn ang="0">
                  <a:pos x="17" y="90"/>
                </a:cxn>
                <a:cxn ang="0">
                  <a:pos x="24" y="94"/>
                </a:cxn>
                <a:cxn ang="0">
                  <a:pos x="31" y="97"/>
                </a:cxn>
                <a:cxn ang="0">
                  <a:pos x="41" y="97"/>
                </a:cxn>
                <a:cxn ang="0">
                  <a:pos x="51" y="94"/>
                </a:cxn>
                <a:cxn ang="0">
                  <a:pos x="66" y="90"/>
                </a:cxn>
                <a:cxn ang="0">
                  <a:pos x="81" y="79"/>
                </a:cxn>
                <a:cxn ang="0">
                  <a:pos x="90" y="77"/>
                </a:cxn>
                <a:cxn ang="0">
                  <a:pos x="103" y="72"/>
                </a:cxn>
                <a:cxn ang="0">
                  <a:pos x="115" y="67"/>
                </a:cxn>
                <a:cxn ang="0">
                  <a:pos x="122" y="64"/>
                </a:cxn>
                <a:cxn ang="0">
                  <a:pos x="132" y="57"/>
                </a:cxn>
                <a:cxn ang="0">
                  <a:pos x="142" y="52"/>
                </a:cxn>
                <a:cxn ang="0">
                  <a:pos x="152" y="47"/>
                </a:cxn>
              </a:cxnLst>
              <a:rect l="0" t="0" r="r" b="b"/>
              <a:pathLst>
                <a:path w="190" h="129">
                  <a:moveTo>
                    <a:pt x="152" y="42"/>
                  </a:moveTo>
                  <a:lnTo>
                    <a:pt x="154" y="45"/>
                  </a:lnTo>
                  <a:lnTo>
                    <a:pt x="154" y="47"/>
                  </a:lnTo>
                  <a:lnTo>
                    <a:pt x="157" y="47"/>
                  </a:lnTo>
                  <a:lnTo>
                    <a:pt x="159" y="48"/>
                  </a:lnTo>
                  <a:lnTo>
                    <a:pt x="162" y="50"/>
                  </a:lnTo>
                  <a:lnTo>
                    <a:pt x="164" y="50"/>
                  </a:lnTo>
                  <a:lnTo>
                    <a:pt x="166" y="52"/>
                  </a:lnTo>
                  <a:lnTo>
                    <a:pt x="169" y="53"/>
                  </a:lnTo>
                  <a:lnTo>
                    <a:pt x="171" y="53"/>
                  </a:lnTo>
                  <a:lnTo>
                    <a:pt x="174" y="55"/>
                  </a:lnTo>
                  <a:lnTo>
                    <a:pt x="176" y="55"/>
                  </a:lnTo>
                  <a:lnTo>
                    <a:pt x="179" y="57"/>
                  </a:lnTo>
                  <a:lnTo>
                    <a:pt x="181" y="57"/>
                  </a:lnTo>
                  <a:lnTo>
                    <a:pt x="184" y="60"/>
                  </a:lnTo>
                  <a:lnTo>
                    <a:pt x="184" y="60"/>
                  </a:lnTo>
                  <a:lnTo>
                    <a:pt x="186" y="64"/>
                  </a:lnTo>
                  <a:lnTo>
                    <a:pt x="189" y="67"/>
                  </a:lnTo>
                  <a:lnTo>
                    <a:pt x="189" y="69"/>
                  </a:lnTo>
                  <a:lnTo>
                    <a:pt x="186" y="72"/>
                  </a:lnTo>
                  <a:lnTo>
                    <a:pt x="189" y="75"/>
                  </a:lnTo>
                  <a:lnTo>
                    <a:pt x="189" y="79"/>
                  </a:lnTo>
                  <a:lnTo>
                    <a:pt x="189" y="80"/>
                  </a:lnTo>
                  <a:lnTo>
                    <a:pt x="189" y="85"/>
                  </a:lnTo>
                  <a:lnTo>
                    <a:pt x="186" y="89"/>
                  </a:lnTo>
                  <a:lnTo>
                    <a:pt x="186" y="92"/>
                  </a:lnTo>
                  <a:lnTo>
                    <a:pt x="184" y="96"/>
                  </a:lnTo>
                  <a:lnTo>
                    <a:pt x="184" y="97"/>
                  </a:lnTo>
                  <a:lnTo>
                    <a:pt x="181" y="101"/>
                  </a:lnTo>
                  <a:lnTo>
                    <a:pt x="179" y="102"/>
                  </a:lnTo>
                  <a:lnTo>
                    <a:pt x="174" y="109"/>
                  </a:lnTo>
                  <a:lnTo>
                    <a:pt x="171" y="114"/>
                  </a:lnTo>
                  <a:lnTo>
                    <a:pt x="166" y="122"/>
                  </a:lnTo>
                  <a:lnTo>
                    <a:pt x="164" y="124"/>
                  </a:lnTo>
                  <a:lnTo>
                    <a:pt x="162" y="124"/>
                  </a:lnTo>
                  <a:lnTo>
                    <a:pt x="157" y="128"/>
                  </a:lnTo>
                  <a:lnTo>
                    <a:pt x="154" y="128"/>
                  </a:lnTo>
                  <a:lnTo>
                    <a:pt x="152" y="128"/>
                  </a:lnTo>
                  <a:lnTo>
                    <a:pt x="147" y="128"/>
                  </a:lnTo>
                  <a:lnTo>
                    <a:pt x="144" y="128"/>
                  </a:lnTo>
                  <a:lnTo>
                    <a:pt x="142" y="126"/>
                  </a:lnTo>
                  <a:lnTo>
                    <a:pt x="139" y="126"/>
                  </a:lnTo>
                  <a:lnTo>
                    <a:pt x="139" y="124"/>
                  </a:lnTo>
                  <a:lnTo>
                    <a:pt x="137" y="119"/>
                  </a:lnTo>
                  <a:lnTo>
                    <a:pt x="137" y="117"/>
                  </a:lnTo>
                  <a:lnTo>
                    <a:pt x="137" y="114"/>
                  </a:lnTo>
                  <a:lnTo>
                    <a:pt x="135" y="111"/>
                  </a:lnTo>
                  <a:lnTo>
                    <a:pt x="135" y="109"/>
                  </a:lnTo>
                  <a:lnTo>
                    <a:pt x="135" y="107"/>
                  </a:lnTo>
                  <a:lnTo>
                    <a:pt x="135" y="104"/>
                  </a:lnTo>
                  <a:lnTo>
                    <a:pt x="135" y="101"/>
                  </a:lnTo>
                  <a:lnTo>
                    <a:pt x="132" y="99"/>
                  </a:lnTo>
                  <a:lnTo>
                    <a:pt x="135" y="96"/>
                  </a:lnTo>
                  <a:lnTo>
                    <a:pt x="132" y="92"/>
                  </a:lnTo>
                  <a:lnTo>
                    <a:pt x="132" y="90"/>
                  </a:lnTo>
                  <a:lnTo>
                    <a:pt x="132" y="85"/>
                  </a:lnTo>
                  <a:lnTo>
                    <a:pt x="130" y="84"/>
                  </a:lnTo>
                  <a:lnTo>
                    <a:pt x="130" y="80"/>
                  </a:lnTo>
                  <a:lnTo>
                    <a:pt x="130" y="77"/>
                  </a:lnTo>
                  <a:lnTo>
                    <a:pt x="130" y="75"/>
                  </a:lnTo>
                  <a:lnTo>
                    <a:pt x="130" y="70"/>
                  </a:lnTo>
                  <a:lnTo>
                    <a:pt x="130" y="67"/>
                  </a:lnTo>
                  <a:lnTo>
                    <a:pt x="130" y="64"/>
                  </a:lnTo>
                  <a:lnTo>
                    <a:pt x="130" y="62"/>
                  </a:lnTo>
                  <a:lnTo>
                    <a:pt x="127" y="60"/>
                  </a:lnTo>
                  <a:lnTo>
                    <a:pt x="130" y="57"/>
                  </a:lnTo>
                  <a:lnTo>
                    <a:pt x="127" y="55"/>
                  </a:lnTo>
                  <a:lnTo>
                    <a:pt x="127" y="50"/>
                  </a:lnTo>
                  <a:lnTo>
                    <a:pt x="125" y="48"/>
                  </a:lnTo>
                  <a:lnTo>
                    <a:pt x="125" y="47"/>
                  </a:lnTo>
                  <a:lnTo>
                    <a:pt x="122" y="43"/>
                  </a:lnTo>
                  <a:lnTo>
                    <a:pt x="122" y="40"/>
                  </a:lnTo>
                  <a:lnTo>
                    <a:pt x="120" y="37"/>
                  </a:lnTo>
                  <a:lnTo>
                    <a:pt x="120" y="33"/>
                  </a:lnTo>
                  <a:lnTo>
                    <a:pt x="117" y="32"/>
                  </a:lnTo>
                  <a:lnTo>
                    <a:pt x="115" y="28"/>
                  </a:lnTo>
                  <a:lnTo>
                    <a:pt x="115" y="26"/>
                  </a:lnTo>
                  <a:lnTo>
                    <a:pt x="112" y="25"/>
                  </a:lnTo>
                  <a:lnTo>
                    <a:pt x="110" y="23"/>
                  </a:lnTo>
                  <a:lnTo>
                    <a:pt x="110" y="21"/>
                  </a:lnTo>
                  <a:lnTo>
                    <a:pt x="108" y="20"/>
                  </a:lnTo>
                  <a:lnTo>
                    <a:pt x="105" y="18"/>
                  </a:lnTo>
                  <a:lnTo>
                    <a:pt x="103" y="16"/>
                  </a:lnTo>
                  <a:lnTo>
                    <a:pt x="100" y="15"/>
                  </a:lnTo>
                  <a:lnTo>
                    <a:pt x="93" y="11"/>
                  </a:lnTo>
                  <a:lnTo>
                    <a:pt x="90" y="10"/>
                  </a:lnTo>
                  <a:lnTo>
                    <a:pt x="88" y="10"/>
                  </a:lnTo>
                  <a:lnTo>
                    <a:pt x="85" y="8"/>
                  </a:lnTo>
                  <a:lnTo>
                    <a:pt x="83" y="6"/>
                  </a:lnTo>
                  <a:lnTo>
                    <a:pt x="81" y="6"/>
                  </a:lnTo>
                  <a:lnTo>
                    <a:pt x="78" y="5"/>
                  </a:lnTo>
                  <a:lnTo>
                    <a:pt x="76" y="3"/>
                  </a:lnTo>
                  <a:lnTo>
                    <a:pt x="71" y="0"/>
                  </a:lnTo>
                  <a:lnTo>
                    <a:pt x="66" y="0"/>
                  </a:lnTo>
                  <a:lnTo>
                    <a:pt x="61" y="0"/>
                  </a:lnTo>
                  <a:lnTo>
                    <a:pt x="58" y="0"/>
                  </a:lnTo>
                  <a:lnTo>
                    <a:pt x="56" y="1"/>
                  </a:lnTo>
                  <a:lnTo>
                    <a:pt x="54" y="1"/>
                  </a:lnTo>
                  <a:lnTo>
                    <a:pt x="49" y="3"/>
                  </a:lnTo>
                  <a:lnTo>
                    <a:pt x="49" y="3"/>
                  </a:lnTo>
                  <a:lnTo>
                    <a:pt x="44" y="6"/>
                  </a:lnTo>
                  <a:lnTo>
                    <a:pt x="39" y="11"/>
                  </a:lnTo>
                  <a:lnTo>
                    <a:pt x="31" y="18"/>
                  </a:lnTo>
                  <a:lnTo>
                    <a:pt x="27" y="23"/>
                  </a:lnTo>
                  <a:lnTo>
                    <a:pt x="27" y="26"/>
                  </a:lnTo>
                  <a:lnTo>
                    <a:pt x="22" y="32"/>
                  </a:lnTo>
                  <a:lnTo>
                    <a:pt x="17" y="40"/>
                  </a:lnTo>
                  <a:lnTo>
                    <a:pt x="12" y="43"/>
                  </a:lnTo>
                  <a:lnTo>
                    <a:pt x="9" y="47"/>
                  </a:lnTo>
                  <a:lnTo>
                    <a:pt x="7" y="50"/>
                  </a:lnTo>
                  <a:lnTo>
                    <a:pt x="4" y="53"/>
                  </a:lnTo>
                  <a:lnTo>
                    <a:pt x="2" y="57"/>
                  </a:lnTo>
                  <a:lnTo>
                    <a:pt x="0" y="60"/>
                  </a:lnTo>
                  <a:lnTo>
                    <a:pt x="2" y="64"/>
                  </a:lnTo>
                  <a:lnTo>
                    <a:pt x="0" y="67"/>
                  </a:lnTo>
                  <a:lnTo>
                    <a:pt x="2" y="67"/>
                  </a:lnTo>
                  <a:lnTo>
                    <a:pt x="2" y="72"/>
                  </a:lnTo>
                  <a:lnTo>
                    <a:pt x="4" y="72"/>
                  </a:lnTo>
                  <a:lnTo>
                    <a:pt x="4" y="75"/>
                  </a:lnTo>
                  <a:lnTo>
                    <a:pt x="4" y="77"/>
                  </a:lnTo>
                  <a:lnTo>
                    <a:pt x="7" y="79"/>
                  </a:lnTo>
                  <a:lnTo>
                    <a:pt x="7" y="84"/>
                  </a:lnTo>
                  <a:lnTo>
                    <a:pt x="7" y="85"/>
                  </a:lnTo>
                  <a:lnTo>
                    <a:pt x="12" y="87"/>
                  </a:lnTo>
                  <a:lnTo>
                    <a:pt x="14" y="89"/>
                  </a:lnTo>
                  <a:lnTo>
                    <a:pt x="17" y="90"/>
                  </a:lnTo>
                  <a:lnTo>
                    <a:pt x="19" y="90"/>
                  </a:lnTo>
                  <a:lnTo>
                    <a:pt x="22" y="92"/>
                  </a:lnTo>
                  <a:lnTo>
                    <a:pt x="24" y="94"/>
                  </a:lnTo>
                  <a:lnTo>
                    <a:pt x="27" y="94"/>
                  </a:lnTo>
                  <a:lnTo>
                    <a:pt x="27" y="96"/>
                  </a:lnTo>
                  <a:lnTo>
                    <a:pt x="31" y="97"/>
                  </a:lnTo>
                  <a:lnTo>
                    <a:pt x="34" y="97"/>
                  </a:lnTo>
                  <a:lnTo>
                    <a:pt x="36" y="97"/>
                  </a:lnTo>
                  <a:lnTo>
                    <a:pt x="41" y="97"/>
                  </a:lnTo>
                  <a:lnTo>
                    <a:pt x="44" y="96"/>
                  </a:lnTo>
                  <a:lnTo>
                    <a:pt x="46" y="96"/>
                  </a:lnTo>
                  <a:lnTo>
                    <a:pt x="51" y="94"/>
                  </a:lnTo>
                  <a:lnTo>
                    <a:pt x="56" y="92"/>
                  </a:lnTo>
                  <a:lnTo>
                    <a:pt x="61" y="90"/>
                  </a:lnTo>
                  <a:lnTo>
                    <a:pt x="66" y="90"/>
                  </a:lnTo>
                  <a:lnTo>
                    <a:pt x="68" y="85"/>
                  </a:lnTo>
                  <a:lnTo>
                    <a:pt x="76" y="80"/>
                  </a:lnTo>
                  <a:lnTo>
                    <a:pt x="81" y="79"/>
                  </a:lnTo>
                  <a:lnTo>
                    <a:pt x="83" y="79"/>
                  </a:lnTo>
                  <a:lnTo>
                    <a:pt x="85" y="77"/>
                  </a:lnTo>
                  <a:lnTo>
                    <a:pt x="90" y="77"/>
                  </a:lnTo>
                  <a:lnTo>
                    <a:pt x="95" y="75"/>
                  </a:lnTo>
                  <a:lnTo>
                    <a:pt x="98" y="74"/>
                  </a:lnTo>
                  <a:lnTo>
                    <a:pt x="103" y="72"/>
                  </a:lnTo>
                  <a:lnTo>
                    <a:pt x="105" y="70"/>
                  </a:lnTo>
                  <a:lnTo>
                    <a:pt x="110" y="67"/>
                  </a:lnTo>
                  <a:lnTo>
                    <a:pt x="115" y="67"/>
                  </a:lnTo>
                  <a:lnTo>
                    <a:pt x="117" y="65"/>
                  </a:lnTo>
                  <a:lnTo>
                    <a:pt x="120" y="62"/>
                  </a:lnTo>
                  <a:lnTo>
                    <a:pt x="122" y="64"/>
                  </a:lnTo>
                  <a:lnTo>
                    <a:pt x="125" y="60"/>
                  </a:lnTo>
                  <a:lnTo>
                    <a:pt x="130" y="58"/>
                  </a:lnTo>
                  <a:lnTo>
                    <a:pt x="132" y="57"/>
                  </a:lnTo>
                  <a:lnTo>
                    <a:pt x="135" y="55"/>
                  </a:lnTo>
                  <a:lnTo>
                    <a:pt x="139" y="53"/>
                  </a:lnTo>
                  <a:lnTo>
                    <a:pt x="142" y="52"/>
                  </a:lnTo>
                  <a:lnTo>
                    <a:pt x="147" y="50"/>
                  </a:lnTo>
                  <a:lnTo>
                    <a:pt x="149" y="50"/>
                  </a:lnTo>
                  <a:lnTo>
                    <a:pt x="152" y="47"/>
                  </a:lnTo>
                  <a:lnTo>
                    <a:pt x="154" y="47"/>
                  </a:lnTo>
                  <a:lnTo>
                    <a:pt x="164" y="47"/>
                  </a:lnTo>
                </a:path>
              </a:pathLst>
            </a:custGeom>
            <a:solidFill>
              <a:srgbClr val="001F7E"/>
            </a:solidFill>
            <a:ln w="12700" cap="rnd" cmpd="sng">
              <a:solidFill>
                <a:schemeClr val="bg2"/>
              </a:solidFill>
              <a:prstDash val="solid"/>
              <a:round/>
              <a:headEnd type="none" w="sm" len="sm"/>
              <a:tailEnd type="none" w="sm" len="sm"/>
            </a:ln>
            <a:effectLst>
              <a:outerShdw dist="12700" dir="16200000" algn="ctr" rotWithShape="0">
                <a:schemeClr val="bg2"/>
              </a:outerShdw>
            </a:effectLst>
          </p:spPr>
          <p:txBody>
            <a:bodyPr/>
            <a:lstStyle/>
            <a:p>
              <a:endParaRPr lang="ru-RU"/>
            </a:p>
          </p:txBody>
        </p:sp>
      </p:grpSp>
      <p:grpSp>
        <p:nvGrpSpPr>
          <p:cNvPr id="5" name="Group 59"/>
          <p:cNvGrpSpPr>
            <a:grpSpLocks/>
          </p:cNvGrpSpPr>
          <p:nvPr/>
        </p:nvGrpSpPr>
        <p:grpSpPr bwMode="auto">
          <a:xfrm>
            <a:off x="4086225" y="4953000"/>
            <a:ext cx="542925" cy="687388"/>
            <a:chOff x="2896" y="3120"/>
            <a:chExt cx="385" cy="433"/>
          </a:xfrm>
        </p:grpSpPr>
        <p:sp>
          <p:nvSpPr>
            <p:cNvPr id="877628" name="Freeform 60"/>
            <p:cNvSpPr>
              <a:spLocks/>
            </p:cNvSpPr>
            <p:nvPr/>
          </p:nvSpPr>
          <p:spPr bwMode="auto">
            <a:xfrm>
              <a:off x="2896" y="3120"/>
              <a:ext cx="385" cy="433"/>
            </a:xfrm>
            <a:custGeom>
              <a:avLst/>
              <a:gdLst/>
              <a:ahLst/>
              <a:cxnLst>
                <a:cxn ang="0">
                  <a:pos x="148" y="406"/>
                </a:cxn>
                <a:cxn ang="0">
                  <a:pos x="89" y="367"/>
                </a:cxn>
                <a:cxn ang="0">
                  <a:pos x="93" y="309"/>
                </a:cxn>
                <a:cxn ang="0">
                  <a:pos x="10" y="267"/>
                </a:cxn>
                <a:cxn ang="0">
                  <a:pos x="0" y="209"/>
                </a:cxn>
                <a:cxn ang="0">
                  <a:pos x="27" y="142"/>
                </a:cxn>
                <a:cxn ang="0">
                  <a:pos x="10" y="97"/>
                </a:cxn>
                <a:cxn ang="0">
                  <a:pos x="41" y="50"/>
                </a:cxn>
                <a:cxn ang="0">
                  <a:pos x="93" y="61"/>
                </a:cxn>
                <a:cxn ang="0">
                  <a:pos x="131" y="0"/>
                </a:cxn>
                <a:cxn ang="0">
                  <a:pos x="155" y="19"/>
                </a:cxn>
                <a:cxn ang="0">
                  <a:pos x="197" y="39"/>
                </a:cxn>
                <a:cxn ang="0">
                  <a:pos x="214" y="69"/>
                </a:cxn>
                <a:cxn ang="0">
                  <a:pos x="228" y="97"/>
                </a:cxn>
                <a:cxn ang="0">
                  <a:pos x="231" y="125"/>
                </a:cxn>
                <a:cxn ang="0">
                  <a:pos x="245" y="156"/>
                </a:cxn>
                <a:cxn ang="0">
                  <a:pos x="221" y="183"/>
                </a:cxn>
                <a:cxn ang="0">
                  <a:pos x="269" y="209"/>
                </a:cxn>
                <a:cxn ang="0">
                  <a:pos x="287" y="267"/>
                </a:cxn>
                <a:cxn ang="0">
                  <a:pos x="311" y="256"/>
                </a:cxn>
                <a:cxn ang="0">
                  <a:pos x="342" y="270"/>
                </a:cxn>
                <a:cxn ang="0">
                  <a:pos x="370" y="295"/>
                </a:cxn>
                <a:cxn ang="0">
                  <a:pos x="384" y="328"/>
                </a:cxn>
                <a:cxn ang="0">
                  <a:pos x="384" y="367"/>
                </a:cxn>
                <a:cxn ang="0">
                  <a:pos x="352" y="401"/>
                </a:cxn>
                <a:cxn ang="0">
                  <a:pos x="318" y="390"/>
                </a:cxn>
                <a:cxn ang="0">
                  <a:pos x="304" y="420"/>
                </a:cxn>
                <a:cxn ang="0">
                  <a:pos x="280" y="432"/>
                </a:cxn>
                <a:cxn ang="0">
                  <a:pos x="221" y="390"/>
                </a:cxn>
                <a:cxn ang="0">
                  <a:pos x="228" y="432"/>
                </a:cxn>
                <a:cxn ang="0">
                  <a:pos x="204" y="426"/>
                </a:cxn>
                <a:cxn ang="0">
                  <a:pos x="155" y="390"/>
                </a:cxn>
                <a:cxn ang="0">
                  <a:pos x="148" y="406"/>
                </a:cxn>
              </a:cxnLst>
              <a:rect l="0" t="0" r="r" b="b"/>
              <a:pathLst>
                <a:path w="385" h="433">
                  <a:moveTo>
                    <a:pt x="148" y="406"/>
                  </a:moveTo>
                  <a:lnTo>
                    <a:pt x="89" y="367"/>
                  </a:lnTo>
                  <a:lnTo>
                    <a:pt x="93" y="309"/>
                  </a:lnTo>
                  <a:lnTo>
                    <a:pt x="10" y="267"/>
                  </a:lnTo>
                  <a:lnTo>
                    <a:pt x="0" y="209"/>
                  </a:lnTo>
                  <a:lnTo>
                    <a:pt x="27" y="142"/>
                  </a:lnTo>
                  <a:lnTo>
                    <a:pt x="10" y="97"/>
                  </a:lnTo>
                  <a:lnTo>
                    <a:pt x="41" y="50"/>
                  </a:lnTo>
                  <a:lnTo>
                    <a:pt x="93" y="61"/>
                  </a:lnTo>
                  <a:lnTo>
                    <a:pt x="131" y="0"/>
                  </a:lnTo>
                  <a:lnTo>
                    <a:pt x="155" y="19"/>
                  </a:lnTo>
                  <a:lnTo>
                    <a:pt x="197" y="39"/>
                  </a:lnTo>
                  <a:lnTo>
                    <a:pt x="214" y="69"/>
                  </a:lnTo>
                  <a:lnTo>
                    <a:pt x="228" y="97"/>
                  </a:lnTo>
                  <a:lnTo>
                    <a:pt x="231" y="125"/>
                  </a:lnTo>
                  <a:lnTo>
                    <a:pt x="245" y="156"/>
                  </a:lnTo>
                  <a:lnTo>
                    <a:pt x="221" y="183"/>
                  </a:lnTo>
                  <a:lnTo>
                    <a:pt x="269" y="209"/>
                  </a:lnTo>
                  <a:lnTo>
                    <a:pt x="287" y="267"/>
                  </a:lnTo>
                  <a:lnTo>
                    <a:pt x="311" y="256"/>
                  </a:lnTo>
                  <a:lnTo>
                    <a:pt x="342" y="270"/>
                  </a:lnTo>
                  <a:lnTo>
                    <a:pt x="370" y="295"/>
                  </a:lnTo>
                  <a:lnTo>
                    <a:pt x="384" y="328"/>
                  </a:lnTo>
                  <a:lnTo>
                    <a:pt x="384" y="367"/>
                  </a:lnTo>
                  <a:lnTo>
                    <a:pt x="352" y="401"/>
                  </a:lnTo>
                  <a:lnTo>
                    <a:pt x="318" y="390"/>
                  </a:lnTo>
                  <a:lnTo>
                    <a:pt x="304" y="420"/>
                  </a:lnTo>
                  <a:lnTo>
                    <a:pt x="280" y="432"/>
                  </a:lnTo>
                  <a:lnTo>
                    <a:pt x="221" y="390"/>
                  </a:lnTo>
                  <a:lnTo>
                    <a:pt x="228" y="432"/>
                  </a:lnTo>
                  <a:lnTo>
                    <a:pt x="204" y="426"/>
                  </a:lnTo>
                  <a:lnTo>
                    <a:pt x="155" y="390"/>
                  </a:lnTo>
                  <a:lnTo>
                    <a:pt x="148" y="406"/>
                  </a:lnTo>
                </a:path>
              </a:pathLst>
            </a:custGeom>
            <a:solidFill>
              <a:srgbClr val="CBCBFF"/>
            </a:solidFill>
            <a:ln w="12700" cap="rnd" cmpd="sng">
              <a:solidFill>
                <a:schemeClr val="bg2"/>
              </a:solidFill>
              <a:prstDash val="solid"/>
              <a:round/>
              <a:headEnd/>
              <a:tailEnd/>
            </a:ln>
            <a:effectLst>
              <a:outerShdw dist="12700" dir="16200000" algn="ctr" rotWithShape="0">
                <a:schemeClr val="bg2"/>
              </a:outerShdw>
            </a:effectLst>
          </p:spPr>
          <p:txBody>
            <a:bodyPr/>
            <a:lstStyle/>
            <a:p>
              <a:endParaRPr lang="ru-RU"/>
            </a:p>
          </p:txBody>
        </p:sp>
        <p:sp>
          <p:nvSpPr>
            <p:cNvPr id="877629" name="Freeform 61"/>
            <p:cNvSpPr>
              <a:spLocks/>
            </p:cNvSpPr>
            <p:nvPr/>
          </p:nvSpPr>
          <p:spPr bwMode="auto">
            <a:xfrm>
              <a:off x="2984" y="3273"/>
              <a:ext cx="175" cy="208"/>
            </a:xfrm>
            <a:custGeom>
              <a:avLst/>
              <a:gdLst/>
              <a:ahLst/>
              <a:cxnLst>
                <a:cxn ang="0">
                  <a:pos x="35" y="6"/>
                </a:cxn>
                <a:cxn ang="0">
                  <a:pos x="23" y="10"/>
                </a:cxn>
                <a:cxn ang="0">
                  <a:pos x="16" y="17"/>
                </a:cxn>
                <a:cxn ang="0">
                  <a:pos x="8" y="25"/>
                </a:cxn>
                <a:cxn ang="0">
                  <a:pos x="2" y="37"/>
                </a:cxn>
                <a:cxn ang="0">
                  <a:pos x="0" y="50"/>
                </a:cxn>
                <a:cxn ang="0">
                  <a:pos x="0" y="63"/>
                </a:cxn>
                <a:cxn ang="0">
                  <a:pos x="0" y="76"/>
                </a:cxn>
                <a:cxn ang="0">
                  <a:pos x="4" y="88"/>
                </a:cxn>
                <a:cxn ang="0">
                  <a:pos x="6" y="101"/>
                </a:cxn>
                <a:cxn ang="0">
                  <a:pos x="14" y="116"/>
                </a:cxn>
                <a:cxn ang="0">
                  <a:pos x="20" y="128"/>
                </a:cxn>
                <a:cxn ang="0">
                  <a:pos x="27" y="139"/>
                </a:cxn>
                <a:cxn ang="0">
                  <a:pos x="35" y="147"/>
                </a:cxn>
                <a:cxn ang="0">
                  <a:pos x="41" y="160"/>
                </a:cxn>
                <a:cxn ang="0">
                  <a:pos x="52" y="171"/>
                </a:cxn>
                <a:cxn ang="0">
                  <a:pos x="62" y="177"/>
                </a:cxn>
                <a:cxn ang="0">
                  <a:pos x="71" y="187"/>
                </a:cxn>
                <a:cxn ang="0">
                  <a:pos x="83" y="192"/>
                </a:cxn>
                <a:cxn ang="0">
                  <a:pos x="96" y="196"/>
                </a:cxn>
                <a:cxn ang="0">
                  <a:pos x="108" y="200"/>
                </a:cxn>
                <a:cxn ang="0">
                  <a:pos x="121" y="207"/>
                </a:cxn>
                <a:cxn ang="0">
                  <a:pos x="134" y="207"/>
                </a:cxn>
                <a:cxn ang="0">
                  <a:pos x="148" y="207"/>
                </a:cxn>
                <a:cxn ang="0">
                  <a:pos x="160" y="207"/>
                </a:cxn>
                <a:cxn ang="0">
                  <a:pos x="171" y="198"/>
                </a:cxn>
                <a:cxn ang="0">
                  <a:pos x="174" y="185"/>
                </a:cxn>
                <a:cxn ang="0">
                  <a:pos x="174" y="173"/>
                </a:cxn>
                <a:cxn ang="0">
                  <a:pos x="160" y="155"/>
                </a:cxn>
                <a:cxn ang="0">
                  <a:pos x="162" y="158"/>
                </a:cxn>
                <a:cxn ang="0">
                  <a:pos x="150" y="158"/>
                </a:cxn>
                <a:cxn ang="0">
                  <a:pos x="138" y="158"/>
                </a:cxn>
                <a:cxn ang="0">
                  <a:pos x="125" y="158"/>
                </a:cxn>
                <a:cxn ang="0">
                  <a:pos x="114" y="158"/>
                </a:cxn>
                <a:cxn ang="0">
                  <a:pos x="102" y="158"/>
                </a:cxn>
                <a:cxn ang="0">
                  <a:pos x="90" y="158"/>
                </a:cxn>
                <a:cxn ang="0">
                  <a:pos x="75" y="154"/>
                </a:cxn>
                <a:cxn ang="0">
                  <a:pos x="64" y="145"/>
                </a:cxn>
                <a:cxn ang="0">
                  <a:pos x="52" y="137"/>
                </a:cxn>
                <a:cxn ang="0">
                  <a:pos x="41" y="126"/>
                </a:cxn>
                <a:cxn ang="0">
                  <a:pos x="33" y="116"/>
                </a:cxn>
                <a:cxn ang="0">
                  <a:pos x="31" y="103"/>
                </a:cxn>
                <a:cxn ang="0">
                  <a:pos x="31" y="90"/>
                </a:cxn>
                <a:cxn ang="0">
                  <a:pos x="37" y="82"/>
                </a:cxn>
                <a:cxn ang="0">
                  <a:pos x="52" y="76"/>
                </a:cxn>
                <a:cxn ang="0">
                  <a:pos x="64" y="74"/>
                </a:cxn>
                <a:cxn ang="0">
                  <a:pos x="75" y="76"/>
                </a:cxn>
                <a:cxn ang="0">
                  <a:pos x="88" y="80"/>
                </a:cxn>
                <a:cxn ang="0">
                  <a:pos x="100" y="88"/>
                </a:cxn>
                <a:cxn ang="0">
                  <a:pos x="112" y="88"/>
                </a:cxn>
                <a:cxn ang="0">
                  <a:pos x="123" y="82"/>
                </a:cxn>
                <a:cxn ang="0">
                  <a:pos x="125" y="67"/>
                </a:cxn>
                <a:cxn ang="0">
                  <a:pos x="125" y="54"/>
                </a:cxn>
                <a:cxn ang="0">
                  <a:pos x="125" y="42"/>
                </a:cxn>
                <a:cxn ang="0">
                  <a:pos x="116" y="31"/>
                </a:cxn>
                <a:cxn ang="0">
                  <a:pos x="104" y="21"/>
                </a:cxn>
                <a:cxn ang="0">
                  <a:pos x="92" y="12"/>
                </a:cxn>
                <a:cxn ang="0">
                  <a:pos x="69" y="6"/>
                </a:cxn>
                <a:cxn ang="0">
                  <a:pos x="58" y="2"/>
                </a:cxn>
                <a:cxn ang="0">
                  <a:pos x="44" y="0"/>
                </a:cxn>
                <a:cxn ang="0">
                  <a:pos x="31" y="0"/>
                </a:cxn>
                <a:cxn ang="0">
                  <a:pos x="20" y="6"/>
                </a:cxn>
                <a:cxn ang="0">
                  <a:pos x="14" y="19"/>
                </a:cxn>
              </a:cxnLst>
              <a:rect l="0" t="0" r="r" b="b"/>
              <a:pathLst>
                <a:path w="175" h="208">
                  <a:moveTo>
                    <a:pt x="44" y="11"/>
                  </a:moveTo>
                  <a:lnTo>
                    <a:pt x="35" y="6"/>
                  </a:lnTo>
                  <a:lnTo>
                    <a:pt x="29" y="8"/>
                  </a:lnTo>
                  <a:lnTo>
                    <a:pt x="23" y="10"/>
                  </a:lnTo>
                  <a:lnTo>
                    <a:pt x="18" y="10"/>
                  </a:lnTo>
                  <a:lnTo>
                    <a:pt x="16" y="17"/>
                  </a:lnTo>
                  <a:lnTo>
                    <a:pt x="10" y="19"/>
                  </a:lnTo>
                  <a:lnTo>
                    <a:pt x="8" y="25"/>
                  </a:lnTo>
                  <a:lnTo>
                    <a:pt x="4" y="31"/>
                  </a:lnTo>
                  <a:lnTo>
                    <a:pt x="2" y="37"/>
                  </a:lnTo>
                  <a:lnTo>
                    <a:pt x="0" y="44"/>
                  </a:lnTo>
                  <a:lnTo>
                    <a:pt x="0" y="50"/>
                  </a:lnTo>
                  <a:lnTo>
                    <a:pt x="0" y="57"/>
                  </a:lnTo>
                  <a:lnTo>
                    <a:pt x="0" y="63"/>
                  </a:lnTo>
                  <a:lnTo>
                    <a:pt x="0" y="69"/>
                  </a:lnTo>
                  <a:lnTo>
                    <a:pt x="0" y="76"/>
                  </a:lnTo>
                  <a:lnTo>
                    <a:pt x="0" y="82"/>
                  </a:lnTo>
                  <a:lnTo>
                    <a:pt x="4" y="88"/>
                  </a:lnTo>
                  <a:lnTo>
                    <a:pt x="4" y="94"/>
                  </a:lnTo>
                  <a:lnTo>
                    <a:pt x="6" y="101"/>
                  </a:lnTo>
                  <a:lnTo>
                    <a:pt x="12" y="109"/>
                  </a:lnTo>
                  <a:lnTo>
                    <a:pt x="14" y="116"/>
                  </a:lnTo>
                  <a:lnTo>
                    <a:pt x="16" y="122"/>
                  </a:lnTo>
                  <a:lnTo>
                    <a:pt x="20" y="128"/>
                  </a:lnTo>
                  <a:lnTo>
                    <a:pt x="21" y="135"/>
                  </a:lnTo>
                  <a:lnTo>
                    <a:pt x="27" y="139"/>
                  </a:lnTo>
                  <a:lnTo>
                    <a:pt x="29" y="145"/>
                  </a:lnTo>
                  <a:lnTo>
                    <a:pt x="35" y="147"/>
                  </a:lnTo>
                  <a:lnTo>
                    <a:pt x="37" y="154"/>
                  </a:lnTo>
                  <a:lnTo>
                    <a:pt x="41" y="160"/>
                  </a:lnTo>
                  <a:lnTo>
                    <a:pt x="46" y="166"/>
                  </a:lnTo>
                  <a:lnTo>
                    <a:pt x="52" y="171"/>
                  </a:lnTo>
                  <a:lnTo>
                    <a:pt x="56" y="177"/>
                  </a:lnTo>
                  <a:lnTo>
                    <a:pt x="62" y="177"/>
                  </a:lnTo>
                  <a:lnTo>
                    <a:pt x="68" y="181"/>
                  </a:lnTo>
                  <a:lnTo>
                    <a:pt x="71" y="187"/>
                  </a:lnTo>
                  <a:lnTo>
                    <a:pt x="77" y="187"/>
                  </a:lnTo>
                  <a:lnTo>
                    <a:pt x="83" y="192"/>
                  </a:lnTo>
                  <a:lnTo>
                    <a:pt x="90" y="194"/>
                  </a:lnTo>
                  <a:lnTo>
                    <a:pt x="96" y="196"/>
                  </a:lnTo>
                  <a:lnTo>
                    <a:pt x="102" y="198"/>
                  </a:lnTo>
                  <a:lnTo>
                    <a:pt x="108" y="200"/>
                  </a:lnTo>
                  <a:lnTo>
                    <a:pt x="116" y="204"/>
                  </a:lnTo>
                  <a:lnTo>
                    <a:pt x="121" y="207"/>
                  </a:lnTo>
                  <a:lnTo>
                    <a:pt x="127" y="207"/>
                  </a:lnTo>
                  <a:lnTo>
                    <a:pt x="134" y="207"/>
                  </a:lnTo>
                  <a:lnTo>
                    <a:pt x="140" y="207"/>
                  </a:lnTo>
                  <a:lnTo>
                    <a:pt x="148" y="207"/>
                  </a:lnTo>
                  <a:lnTo>
                    <a:pt x="154" y="207"/>
                  </a:lnTo>
                  <a:lnTo>
                    <a:pt x="160" y="207"/>
                  </a:lnTo>
                  <a:lnTo>
                    <a:pt x="166" y="204"/>
                  </a:lnTo>
                  <a:lnTo>
                    <a:pt x="171" y="198"/>
                  </a:lnTo>
                  <a:lnTo>
                    <a:pt x="171" y="192"/>
                  </a:lnTo>
                  <a:lnTo>
                    <a:pt x="174" y="185"/>
                  </a:lnTo>
                  <a:lnTo>
                    <a:pt x="174" y="179"/>
                  </a:lnTo>
                  <a:lnTo>
                    <a:pt x="174" y="173"/>
                  </a:lnTo>
                  <a:lnTo>
                    <a:pt x="160" y="155"/>
                  </a:lnTo>
                  <a:lnTo>
                    <a:pt x="160" y="155"/>
                  </a:lnTo>
                  <a:lnTo>
                    <a:pt x="160" y="155"/>
                  </a:lnTo>
                  <a:lnTo>
                    <a:pt x="162" y="158"/>
                  </a:lnTo>
                  <a:lnTo>
                    <a:pt x="156" y="158"/>
                  </a:lnTo>
                  <a:lnTo>
                    <a:pt x="150" y="158"/>
                  </a:lnTo>
                  <a:lnTo>
                    <a:pt x="144" y="158"/>
                  </a:lnTo>
                  <a:lnTo>
                    <a:pt x="138" y="158"/>
                  </a:lnTo>
                  <a:lnTo>
                    <a:pt x="132" y="158"/>
                  </a:lnTo>
                  <a:lnTo>
                    <a:pt x="125" y="158"/>
                  </a:lnTo>
                  <a:lnTo>
                    <a:pt x="119" y="158"/>
                  </a:lnTo>
                  <a:lnTo>
                    <a:pt x="114" y="158"/>
                  </a:lnTo>
                  <a:lnTo>
                    <a:pt x="108" y="158"/>
                  </a:lnTo>
                  <a:lnTo>
                    <a:pt x="102" y="158"/>
                  </a:lnTo>
                  <a:lnTo>
                    <a:pt x="96" y="158"/>
                  </a:lnTo>
                  <a:lnTo>
                    <a:pt x="90" y="158"/>
                  </a:lnTo>
                  <a:lnTo>
                    <a:pt x="81" y="156"/>
                  </a:lnTo>
                  <a:lnTo>
                    <a:pt x="75" y="154"/>
                  </a:lnTo>
                  <a:lnTo>
                    <a:pt x="69" y="149"/>
                  </a:lnTo>
                  <a:lnTo>
                    <a:pt x="64" y="145"/>
                  </a:lnTo>
                  <a:lnTo>
                    <a:pt x="58" y="141"/>
                  </a:lnTo>
                  <a:lnTo>
                    <a:pt x="52" y="137"/>
                  </a:lnTo>
                  <a:lnTo>
                    <a:pt x="48" y="130"/>
                  </a:lnTo>
                  <a:lnTo>
                    <a:pt x="41" y="126"/>
                  </a:lnTo>
                  <a:lnTo>
                    <a:pt x="39" y="120"/>
                  </a:lnTo>
                  <a:lnTo>
                    <a:pt x="33" y="116"/>
                  </a:lnTo>
                  <a:lnTo>
                    <a:pt x="31" y="109"/>
                  </a:lnTo>
                  <a:lnTo>
                    <a:pt x="31" y="103"/>
                  </a:lnTo>
                  <a:lnTo>
                    <a:pt x="31" y="97"/>
                  </a:lnTo>
                  <a:lnTo>
                    <a:pt x="31" y="90"/>
                  </a:lnTo>
                  <a:lnTo>
                    <a:pt x="31" y="84"/>
                  </a:lnTo>
                  <a:lnTo>
                    <a:pt x="37" y="82"/>
                  </a:lnTo>
                  <a:lnTo>
                    <a:pt x="44" y="80"/>
                  </a:lnTo>
                  <a:lnTo>
                    <a:pt x="52" y="76"/>
                  </a:lnTo>
                  <a:lnTo>
                    <a:pt x="58" y="74"/>
                  </a:lnTo>
                  <a:lnTo>
                    <a:pt x="64" y="74"/>
                  </a:lnTo>
                  <a:lnTo>
                    <a:pt x="69" y="74"/>
                  </a:lnTo>
                  <a:lnTo>
                    <a:pt x="75" y="76"/>
                  </a:lnTo>
                  <a:lnTo>
                    <a:pt x="81" y="77"/>
                  </a:lnTo>
                  <a:lnTo>
                    <a:pt x="88" y="80"/>
                  </a:lnTo>
                  <a:lnTo>
                    <a:pt x="94" y="86"/>
                  </a:lnTo>
                  <a:lnTo>
                    <a:pt x="100" y="88"/>
                  </a:lnTo>
                  <a:lnTo>
                    <a:pt x="106" y="88"/>
                  </a:lnTo>
                  <a:lnTo>
                    <a:pt x="112" y="88"/>
                  </a:lnTo>
                  <a:lnTo>
                    <a:pt x="118" y="88"/>
                  </a:lnTo>
                  <a:lnTo>
                    <a:pt x="123" y="82"/>
                  </a:lnTo>
                  <a:lnTo>
                    <a:pt x="123" y="76"/>
                  </a:lnTo>
                  <a:lnTo>
                    <a:pt x="125" y="67"/>
                  </a:lnTo>
                  <a:lnTo>
                    <a:pt x="125" y="61"/>
                  </a:lnTo>
                  <a:lnTo>
                    <a:pt x="125" y="54"/>
                  </a:lnTo>
                  <a:lnTo>
                    <a:pt x="125" y="48"/>
                  </a:lnTo>
                  <a:lnTo>
                    <a:pt x="125" y="42"/>
                  </a:lnTo>
                  <a:lnTo>
                    <a:pt x="121" y="35"/>
                  </a:lnTo>
                  <a:lnTo>
                    <a:pt x="116" y="31"/>
                  </a:lnTo>
                  <a:lnTo>
                    <a:pt x="110" y="23"/>
                  </a:lnTo>
                  <a:lnTo>
                    <a:pt x="104" y="21"/>
                  </a:lnTo>
                  <a:lnTo>
                    <a:pt x="98" y="17"/>
                  </a:lnTo>
                  <a:lnTo>
                    <a:pt x="92" y="12"/>
                  </a:lnTo>
                  <a:lnTo>
                    <a:pt x="77" y="8"/>
                  </a:lnTo>
                  <a:lnTo>
                    <a:pt x="69" y="6"/>
                  </a:lnTo>
                  <a:lnTo>
                    <a:pt x="64" y="4"/>
                  </a:lnTo>
                  <a:lnTo>
                    <a:pt x="58" y="2"/>
                  </a:lnTo>
                  <a:lnTo>
                    <a:pt x="52" y="2"/>
                  </a:lnTo>
                  <a:lnTo>
                    <a:pt x="44" y="0"/>
                  </a:lnTo>
                  <a:lnTo>
                    <a:pt x="37" y="0"/>
                  </a:lnTo>
                  <a:lnTo>
                    <a:pt x="31" y="0"/>
                  </a:lnTo>
                  <a:lnTo>
                    <a:pt x="25" y="2"/>
                  </a:lnTo>
                  <a:lnTo>
                    <a:pt x="20" y="6"/>
                  </a:lnTo>
                  <a:lnTo>
                    <a:pt x="18" y="12"/>
                  </a:lnTo>
                  <a:lnTo>
                    <a:pt x="14" y="19"/>
                  </a:lnTo>
                  <a:lnTo>
                    <a:pt x="5" y="11"/>
                  </a:lnTo>
                </a:path>
              </a:pathLst>
            </a:custGeom>
            <a:solidFill>
              <a:srgbClr val="560000"/>
            </a:solidFill>
            <a:ln w="12700" cap="rnd" cmpd="sng">
              <a:solidFill>
                <a:schemeClr val="bg2"/>
              </a:solidFill>
              <a:prstDash val="solid"/>
              <a:round/>
              <a:headEnd type="none" w="sm" len="sm"/>
              <a:tailEnd type="none" w="sm" len="sm"/>
            </a:ln>
            <a:effectLst>
              <a:outerShdw dist="12700" dir="16200000" algn="ctr" rotWithShape="0">
                <a:schemeClr val="bg2"/>
              </a:outerShdw>
            </a:effectLst>
          </p:spPr>
          <p:txBody>
            <a:bodyPr/>
            <a:lstStyle/>
            <a:p>
              <a:endParaRPr lang="ru-RU"/>
            </a:p>
          </p:txBody>
        </p:sp>
        <p:sp>
          <p:nvSpPr>
            <p:cNvPr id="877630" name="Oval 62"/>
            <p:cNvSpPr>
              <a:spLocks noChangeArrowheads="1"/>
            </p:cNvSpPr>
            <p:nvPr/>
          </p:nvSpPr>
          <p:spPr bwMode="auto">
            <a:xfrm>
              <a:off x="2965" y="3241"/>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31" name="Oval 63"/>
            <p:cNvSpPr>
              <a:spLocks noChangeArrowheads="1"/>
            </p:cNvSpPr>
            <p:nvPr/>
          </p:nvSpPr>
          <p:spPr bwMode="auto">
            <a:xfrm>
              <a:off x="3022" y="3224"/>
              <a:ext cx="22" cy="30"/>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32" name="Oval 64"/>
            <p:cNvSpPr>
              <a:spLocks noChangeArrowheads="1"/>
            </p:cNvSpPr>
            <p:nvPr/>
          </p:nvSpPr>
          <p:spPr bwMode="auto">
            <a:xfrm>
              <a:off x="3065" y="3380"/>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33" name="Oval 65"/>
            <p:cNvSpPr>
              <a:spLocks noChangeArrowheads="1"/>
            </p:cNvSpPr>
            <p:nvPr/>
          </p:nvSpPr>
          <p:spPr bwMode="auto">
            <a:xfrm>
              <a:off x="3080" y="3224"/>
              <a:ext cx="22" cy="30"/>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34" name="Oval 66"/>
            <p:cNvSpPr>
              <a:spLocks noChangeArrowheads="1"/>
            </p:cNvSpPr>
            <p:nvPr/>
          </p:nvSpPr>
          <p:spPr bwMode="auto">
            <a:xfrm>
              <a:off x="3137" y="3380"/>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35" name="Oval 67"/>
            <p:cNvSpPr>
              <a:spLocks noChangeArrowheads="1"/>
            </p:cNvSpPr>
            <p:nvPr/>
          </p:nvSpPr>
          <p:spPr bwMode="auto">
            <a:xfrm>
              <a:off x="3194" y="3413"/>
              <a:ext cx="22" cy="30"/>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36" name="Oval 68"/>
            <p:cNvSpPr>
              <a:spLocks noChangeArrowheads="1"/>
            </p:cNvSpPr>
            <p:nvPr/>
          </p:nvSpPr>
          <p:spPr bwMode="auto">
            <a:xfrm>
              <a:off x="2937" y="3327"/>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37" name="Oval 69"/>
            <p:cNvSpPr>
              <a:spLocks noChangeArrowheads="1"/>
            </p:cNvSpPr>
            <p:nvPr/>
          </p:nvSpPr>
          <p:spPr bwMode="auto">
            <a:xfrm>
              <a:off x="3209" y="3466"/>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38" name="Oval 70"/>
            <p:cNvSpPr>
              <a:spLocks noChangeArrowheads="1"/>
            </p:cNvSpPr>
            <p:nvPr/>
          </p:nvSpPr>
          <p:spPr bwMode="auto">
            <a:xfrm>
              <a:off x="3022" y="3173"/>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39" name="Oval 71"/>
            <p:cNvSpPr>
              <a:spLocks noChangeArrowheads="1"/>
            </p:cNvSpPr>
            <p:nvPr/>
          </p:nvSpPr>
          <p:spPr bwMode="auto">
            <a:xfrm>
              <a:off x="3137" y="3345"/>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40" name="Oval 72"/>
            <p:cNvSpPr>
              <a:spLocks noChangeArrowheads="1"/>
            </p:cNvSpPr>
            <p:nvPr/>
          </p:nvSpPr>
          <p:spPr bwMode="auto">
            <a:xfrm>
              <a:off x="2965" y="3292"/>
              <a:ext cx="22" cy="30"/>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41" name="Oval 73"/>
            <p:cNvSpPr>
              <a:spLocks noChangeArrowheads="1"/>
            </p:cNvSpPr>
            <p:nvPr/>
          </p:nvSpPr>
          <p:spPr bwMode="auto">
            <a:xfrm>
              <a:off x="3037" y="3380"/>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42" name="Oval 74"/>
            <p:cNvSpPr>
              <a:spLocks noChangeArrowheads="1"/>
            </p:cNvSpPr>
            <p:nvPr/>
          </p:nvSpPr>
          <p:spPr bwMode="auto">
            <a:xfrm>
              <a:off x="3080" y="3499"/>
              <a:ext cx="22" cy="30"/>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sp>
          <p:nvSpPr>
            <p:cNvPr id="877643" name="Oval 75"/>
            <p:cNvSpPr>
              <a:spLocks noChangeArrowheads="1"/>
            </p:cNvSpPr>
            <p:nvPr/>
          </p:nvSpPr>
          <p:spPr bwMode="auto">
            <a:xfrm>
              <a:off x="3037" y="3466"/>
              <a:ext cx="22" cy="28"/>
            </a:xfrm>
            <a:prstGeom prst="ellipse">
              <a:avLst/>
            </a:prstGeom>
            <a:solidFill>
              <a:srgbClr val="0066CC"/>
            </a:solidFill>
            <a:ln w="9525">
              <a:noFill/>
              <a:round/>
              <a:headEnd/>
              <a:tailEnd/>
            </a:ln>
            <a:effectLst>
              <a:outerShdw dist="12700" dir="16200000" algn="ctr" rotWithShape="0">
                <a:schemeClr val="bg2"/>
              </a:outerShdw>
            </a:effectLst>
          </p:spPr>
          <p:txBody>
            <a:bodyPr wrap="none" anchor="ctr"/>
            <a:lstStyle/>
            <a:p>
              <a:endParaRPr lang="ru-RU"/>
            </a:p>
          </p:txBody>
        </p:sp>
      </p:grpSp>
      <p:sp>
        <p:nvSpPr>
          <p:cNvPr id="877644" name="Rectangle 76"/>
          <p:cNvSpPr>
            <a:spLocks noChangeArrowheads="1"/>
          </p:cNvSpPr>
          <p:nvPr/>
        </p:nvSpPr>
        <p:spPr bwMode="auto">
          <a:xfrm>
            <a:off x="3600450" y="4129088"/>
            <a:ext cx="1349728" cy="369974"/>
          </a:xfrm>
          <a:prstGeom prst="rect">
            <a:avLst/>
          </a:prstGeom>
          <a:noFill/>
          <a:ln w="9525">
            <a:noFill/>
            <a:miter lim="800000"/>
            <a:headEnd/>
            <a:tailEnd/>
          </a:ln>
          <a:effectLst>
            <a:outerShdw dist="38100" algn="ctr" rotWithShape="0">
              <a:schemeClr val="bg2"/>
            </a:outerShdw>
          </a:effectLst>
        </p:spPr>
        <p:txBody>
          <a:bodyPr wrap="none" lIns="92075" tIns="46038" rIns="92075" bIns="46038">
            <a:spAutoFit/>
          </a:bodyPr>
          <a:lstStyle/>
          <a:p>
            <a:pPr defTabSz="762000" eaLnBrk="0" hangingPunct="0"/>
            <a:r>
              <a:rPr lang="en-US" dirty="0" err="1" smtClean="0"/>
              <a:t>Eosinophils</a:t>
            </a:r>
            <a:endParaRPr lang="ru-RU" dirty="0"/>
          </a:p>
        </p:txBody>
      </p:sp>
      <p:sp>
        <p:nvSpPr>
          <p:cNvPr id="877645" name="Rectangle 77"/>
          <p:cNvSpPr>
            <a:spLocks noChangeArrowheads="1"/>
          </p:cNvSpPr>
          <p:nvPr/>
        </p:nvSpPr>
        <p:spPr bwMode="auto">
          <a:xfrm>
            <a:off x="6330950" y="4129088"/>
            <a:ext cx="1374992" cy="369974"/>
          </a:xfrm>
          <a:prstGeom prst="rect">
            <a:avLst/>
          </a:prstGeom>
          <a:noFill/>
          <a:ln w="9525">
            <a:noFill/>
            <a:miter lim="800000"/>
            <a:headEnd/>
            <a:tailEnd/>
          </a:ln>
          <a:effectLst>
            <a:outerShdw dist="38100" algn="ctr" rotWithShape="0">
              <a:schemeClr val="bg2"/>
            </a:outerShdw>
          </a:effectLst>
        </p:spPr>
        <p:txBody>
          <a:bodyPr wrap="none" lIns="92075" tIns="46038" rIns="92075" bIns="46038">
            <a:spAutoFit/>
          </a:bodyPr>
          <a:lstStyle/>
          <a:p>
            <a:pPr defTabSz="762000" eaLnBrk="0" hangingPunct="0"/>
            <a:r>
              <a:rPr lang="en-US" dirty="0" err="1" smtClean="0"/>
              <a:t>Neutrophils</a:t>
            </a:r>
            <a:endParaRPr lang="ru-RU" dirty="0"/>
          </a:p>
        </p:txBody>
      </p:sp>
      <p:sp>
        <p:nvSpPr>
          <p:cNvPr id="877646" name="Rectangle 78"/>
          <p:cNvSpPr>
            <a:spLocks noChangeArrowheads="1"/>
          </p:cNvSpPr>
          <p:nvPr/>
        </p:nvSpPr>
        <p:spPr bwMode="auto">
          <a:xfrm>
            <a:off x="3600450" y="5729288"/>
            <a:ext cx="1374992" cy="369974"/>
          </a:xfrm>
          <a:prstGeom prst="rect">
            <a:avLst/>
          </a:prstGeom>
          <a:noFill/>
          <a:ln w="9525">
            <a:noFill/>
            <a:miter lim="800000"/>
            <a:headEnd/>
            <a:tailEnd/>
          </a:ln>
          <a:effectLst>
            <a:outerShdw dist="38100" algn="ctr" rotWithShape="0">
              <a:schemeClr val="bg2"/>
            </a:outerShdw>
          </a:effectLst>
        </p:spPr>
        <p:txBody>
          <a:bodyPr wrap="none" lIns="92075" tIns="46038" rIns="92075" bIns="46038">
            <a:spAutoFit/>
          </a:bodyPr>
          <a:lstStyle/>
          <a:p>
            <a:pPr defTabSz="762000" eaLnBrk="0" hangingPunct="0"/>
            <a:r>
              <a:rPr lang="en-US" dirty="0" err="1" smtClean="0"/>
              <a:t>Neutrophils</a:t>
            </a:r>
            <a:endParaRPr lang="ru-RU" dirty="0"/>
          </a:p>
        </p:txBody>
      </p:sp>
      <p:sp>
        <p:nvSpPr>
          <p:cNvPr id="877647" name="Rectangle 79"/>
          <p:cNvSpPr>
            <a:spLocks noChangeArrowheads="1"/>
          </p:cNvSpPr>
          <p:nvPr/>
        </p:nvSpPr>
        <p:spPr bwMode="auto">
          <a:xfrm>
            <a:off x="6292850" y="5729288"/>
            <a:ext cx="1349728" cy="369974"/>
          </a:xfrm>
          <a:prstGeom prst="rect">
            <a:avLst/>
          </a:prstGeom>
          <a:noFill/>
          <a:ln w="9525">
            <a:noFill/>
            <a:miter lim="800000"/>
            <a:headEnd/>
            <a:tailEnd/>
          </a:ln>
          <a:effectLst>
            <a:outerShdw dist="50800" algn="ctr" rotWithShape="0">
              <a:schemeClr val="bg2"/>
            </a:outerShdw>
          </a:effectLst>
        </p:spPr>
        <p:txBody>
          <a:bodyPr wrap="none" lIns="92075" tIns="46038" rIns="92075" bIns="46038">
            <a:spAutoFit/>
          </a:bodyPr>
          <a:lstStyle/>
          <a:p>
            <a:pPr defTabSz="762000" eaLnBrk="0" hangingPunct="0"/>
            <a:r>
              <a:rPr lang="en-US" dirty="0" err="1" smtClean="0"/>
              <a:t>Eosinophils</a:t>
            </a:r>
            <a:endParaRPr lang="ru-RU" dirty="0"/>
          </a:p>
        </p:txBody>
      </p:sp>
      <p:sp>
        <p:nvSpPr>
          <p:cNvPr id="877648" name="Line 80"/>
          <p:cNvSpPr>
            <a:spLocks noChangeShapeType="1"/>
          </p:cNvSpPr>
          <p:nvPr/>
        </p:nvSpPr>
        <p:spPr bwMode="auto">
          <a:xfrm>
            <a:off x="812800" y="3200400"/>
            <a:ext cx="7721600" cy="0"/>
          </a:xfrm>
          <a:prstGeom prst="line">
            <a:avLst/>
          </a:prstGeom>
          <a:noFill/>
          <a:ln w="19050">
            <a:solidFill>
              <a:schemeClr val="hlink"/>
            </a:solidFill>
            <a:round/>
            <a:headEnd type="none" w="sm" len="sm"/>
            <a:tailEnd type="none" w="sm" len="sm"/>
          </a:ln>
          <a:effectLst>
            <a:outerShdw dist="64758" dir="678596" algn="ctr" rotWithShape="0">
              <a:schemeClr val="bg2"/>
            </a:outerShdw>
          </a:effectLst>
        </p:spPr>
        <p:txBody>
          <a:bodyPr wrap="none" anchor="ctr"/>
          <a:lstStyle/>
          <a:p>
            <a:endParaRPr lang="ru-RU"/>
          </a:p>
        </p:txBody>
      </p:sp>
      <p:sp>
        <p:nvSpPr>
          <p:cNvPr id="877649" name="Line 81"/>
          <p:cNvSpPr>
            <a:spLocks noChangeShapeType="1"/>
          </p:cNvSpPr>
          <p:nvPr/>
        </p:nvSpPr>
        <p:spPr bwMode="auto">
          <a:xfrm>
            <a:off x="609600" y="1371600"/>
            <a:ext cx="8059738" cy="0"/>
          </a:xfrm>
          <a:prstGeom prst="line">
            <a:avLst/>
          </a:prstGeom>
          <a:noFill/>
          <a:ln w="28575">
            <a:solidFill>
              <a:srgbClr val="D60093"/>
            </a:solidFill>
            <a:round/>
            <a:headEnd type="none" w="sm" len="sm"/>
            <a:tailEnd type="none" w="sm" len="sm"/>
          </a:ln>
          <a:effectLst>
            <a:outerShdw dist="85194" dir="1593903" algn="ctr" rotWithShape="0">
              <a:schemeClr val="bg2"/>
            </a:outerShdw>
          </a:effectLst>
        </p:spPr>
        <p:txBody>
          <a:bodyPr wrap="none" anchor="ctr"/>
          <a:lstStyle/>
          <a:p>
            <a:endParaRPr lang="ru-RU"/>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Номер слайда 3"/>
          <p:cNvSpPr>
            <a:spLocks noGrp="1"/>
          </p:cNvSpPr>
          <p:nvPr>
            <p:ph type="sldNum" sz="quarter" idx="12"/>
          </p:nvPr>
        </p:nvSpPr>
        <p:spPr/>
        <p:txBody>
          <a:bodyPr/>
          <a:lstStyle/>
          <a:p>
            <a:fld id="{A81E990B-FD27-4859-A0A1-ECB3128BB68F}" type="slidenum">
              <a:rPr lang="ru-RU"/>
              <a:pPr/>
              <a:t>26</a:t>
            </a:fld>
            <a:endParaRPr lang="ru-RU"/>
          </a:p>
        </p:txBody>
      </p:sp>
      <p:sp>
        <p:nvSpPr>
          <p:cNvPr id="878594" name="Rectangle 2"/>
          <p:cNvSpPr>
            <a:spLocks noChangeArrowheads="1"/>
          </p:cNvSpPr>
          <p:nvPr/>
        </p:nvSpPr>
        <p:spPr bwMode="auto">
          <a:xfrm>
            <a:off x="744538" y="457200"/>
            <a:ext cx="7772400" cy="609600"/>
          </a:xfrm>
          <a:prstGeom prst="rect">
            <a:avLst/>
          </a:prstGeom>
          <a:noFill/>
          <a:ln w="9525">
            <a:noFill/>
            <a:miter lim="800000"/>
            <a:headEnd/>
            <a:tailEnd/>
          </a:ln>
          <a:effectLst>
            <a:outerShdw dist="45791" dir="2021404" algn="ctr" rotWithShape="0">
              <a:schemeClr val="bg2"/>
            </a:outerShdw>
          </a:effectLst>
        </p:spPr>
        <p:txBody>
          <a:bodyPr anchor="ctr"/>
          <a:lstStyle/>
          <a:p>
            <a:pPr algn="ctr"/>
            <a:r>
              <a:rPr lang="en-US" sz="4400" dirty="0" smtClean="0">
                <a:solidFill>
                  <a:srgbClr val="FFFF00"/>
                </a:solidFill>
                <a:latin typeface="Comic Sans MS" pitchFamily="66" charset="0"/>
              </a:rPr>
              <a:t>COPD: cells of inflammation</a:t>
            </a:r>
            <a:endParaRPr lang="ru-RU" sz="4400" dirty="0">
              <a:solidFill>
                <a:srgbClr val="FFFF00"/>
              </a:solidFill>
              <a:latin typeface="Comic Sans MS" pitchFamily="66" charset="0"/>
            </a:endParaRPr>
          </a:p>
        </p:txBody>
      </p:sp>
      <p:sp>
        <p:nvSpPr>
          <p:cNvPr id="878595" name="Rectangle 3"/>
          <p:cNvSpPr>
            <a:spLocks noChangeArrowheads="1"/>
          </p:cNvSpPr>
          <p:nvPr/>
        </p:nvSpPr>
        <p:spPr bwMode="auto">
          <a:xfrm>
            <a:off x="2166938" y="1600200"/>
            <a:ext cx="5080000" cy="609600"/>
          </a:xfrm>
          <a:prstGeom prst="rect">
            <a:avLst/>
          </a:prstGeom>
          <a:noFill/>
          <a:ln w="9525">
            <a:noFill/>
            <a:miter lim="800000"/>
            <a:headEnd/>
            <a:tailEnd/>
          </a:ln>
          <a:effectLst>
            <a:outerShdw dist="45791" dir="2021404" algn="ctr" rotWithShape="0">
              <a:schemeClr val="bg2"/>
            </a:outerShdw>
          </a:effectLst>
        </p:spPr>
        <p:txBody>
          <a:bodyPr lIns="92075" tIns="46038" rIns="92075" bIns="46038"/>
          <a:lstStyle/>
          <a:p>
            <a:pPr marL="381000" indent="-381000" algn="ctr" defTabSz="762000" eaLnBrk="0" hangingPunct="0">
              <a:lnSpc>
                <a:spcPct val="70000"/>
              </a:lnSpc>
              <a:spcBef>
                <a:spcPct val="20000"/>
              </a:spcBef>
              <a:buClr>
                <a:schemeClr val="hlink"/>
              </a:buClr>
              <a:buSzPct val="90000"/>
              <a:buFont typeface="Monotype Sorts" pitchFamily="2" charset="2"/>
              <a:buNone/>
            </a:pPr>
            <a:r>
              <a:rPr lang="en-US" sz="6000" b="1" dirty="0" smtClean="0">
                <a:solidFill>
                  <a:srgbClr val="FFFF00"/>
                </a:solidFill>
                <a:effectLst>
                  <a:outerShdw blurRad="38100" dist="38100" dir="2700000" algn="tl">
                    <a:srgbClr val="000000"/>
                  </a:outerShdw>
                </a:effectLst>
              </a:rPr>
              <a:t>BIOPSY</a:t>
            </a:r>
            <a:endParaRPr lang="ru-RU" sz="6000" b="1" dirty="0">
              <a:solidFill>
                <a:srgbClr val="FFCC99"/>
              </a:solidFill>
              <a:effectLst>
                <a:outerShdw blurRad="38100" dist="38100" dir="2700000" algn="tl">
                  <a:srgbClr val="000000"/>
                </a:outerShdw>
              </a:effectLst>
            </a:endParaRPr>
          </a:p>
        </p:txBody>
      </p:sp>
      <p:sp>
        <p:nvSpPr>
          <p:cNvPr id="878596" name="Rectangle 4"/>
          <p:cNvSpPr>
            <a:spLocks noChangeArrowheads="1"/>
          </p:cNvSpPr>
          <p:nvPr/>
        </p:nvSpPr>
        <p:spPr bwMode="auto">
          <a:xfrm>
            <a:off x="541338" y="3505200"/>
            <a:ext cx="1660525" cy="715963"/>
          </a:xfrm>
          <a:prstGeom prst="rect">
            <a:avLst/>
          </a:prstGeom>
          <a:noFill/>
          <a:ln w="9525">
            <a:noFill/>
            <a:miter lim="800000"/>
            <a:headEnd/>
            <a:tailEnd/>
          </a:ln>
          <a:effectLst>
            <a:outerShdw dist="38100" algn="ctr" rotWithShape="0">
              <a:schemeClr val="bg2"/>
            </a:outerShdw>
          </a:effectLst>
        </p:spPr>
        <p:txBody>
          <a:bodyPr lIns="92075" tIns="46038" rIns="92075" bIns="46038"/>
          <a:lstStyle/>
          <a:p>
            <a:pPr marL="381000" indent="-381000" defTabSz="762000" eaLnBrk="0" hangingPunct="0">
              <a:spcBef>
                <a:spcPct val="20000"/>
              </a:spcBef>
            </a:pPr>
            <a:r>
              <a:rPr lang="en-US" sz="3600" dirty="0" smtClean="0">
                <a:latin typeface="Comic Sans MS" pitchFamily="66" charset="0"/>
              </a:rPr>
              <a:t>COPD</a:t>
            </a:r>
            <a:endParaRPr lang="ru-RU" sz="3600" dirty="0">
              <a:latin typeface="Comic Sans MS" pitchFamily="66" charset="0"/>
            </a:endParaRPr>
          </a:p>
        </p:txBody>
      </p:sp>
      <p:sp>
        <p:nvSpPr>
          <p:cNvPr id="878597" name="Rectangle 5"/>
          <p:cNvSpPr>
            <a:spLocks noChangeArrowheads="1"/>
          </p:cNvSpPr>
          <p:nvPr/>
        </p:nvSpPr>
        <p:spPr bwMode="auto">
          <a:xfrm>
            <a:off x="474663" y="5029200"/>
            <a:ext cx="2311387" cy="715963"/>
          </a:xfrm>
          <a:prstGeom prst="rect">
            <a:avLst/>
          </a:prstGeom>
          <a:noFill/>
          <a:ln w="9525">
            <a:noFill/>
            <a:miter lim="800000"/>
            <a:headEnd/>
            <a:tailEnd/>
          </a:ln>
          <a:effectLst>
            <a:outerShdw dist="38100" algn="ctr" rotWithShape="0">
              <a:schemeClr val="bg2"/>
            </a:outerShdw>
          </a:effectLst>
        </p:spPr>
        <p:txBody>
          <a:bodyPr lIns="92075" tIns="46038" rIns="92075" bIns="46038"/>
          <a:lstStyle/>
          <a:p>
            <a:pPr marL="381000" indent="-381000" defTabSz="762000" eaLnBrk="0" hangingPunct="0">
              <a:spcBef>
                <a:spcPct val="20000"/>
              </a:spcBef>
            </a:pPr>
            <a:r>
              <a:rPr lang="en-US" sz="3600" dirty="0" smtClean="0">
                <a:latin typeface="Comic Sans MS" pitchFamily="66" charset="0"/>
              </a:rPr>
              <a:t>ASTHMA</a:t>
            </a:r>
            <a:endParaRPr lang="ru-RU" sz="3600" dirty="0">
              <a:latin typeface="Comic Sans MS" pitchFamily="66" charset="0"/>
            </a:endParaRPr>
          </a:p>
        </p:txBody>
      </p:sp>
      <p:sp>
        <p:nvSpPr>
          <p:cNvPr id="878598" name="Line 6"/>
          <p:cNvSpPr>
            <a:spLocks noChangeShapeType="1"/>
          </p:cNvSpPr>
          <p:nvPr/>
        </p:nvSpPr>
        <p:spPr bwMode="auto">
          <a:xfrm>
            <a:off x="812800" y="4929198"/>
            <a:ext cx="7721600" cy="0"/>
          </a:xfrm>
          <a:prstGeom prst="line">
            <a:avLst/>
          </a:prstGeom>
          <a:noFill/>
          <a:ln w="19050">
            <a:solidFill>
              <a:schemeClr val="hlink"/>
            </a:solidFill>
            <a:round/>
            <a:headEnd type="none" w="sm" len="sm"/>
            <a:tailEnd type="none" w="sm" len="sm"/>
          </a:ln>
          <a:effectLst>
            <a:outerShdw dist="64758" dir="678596" algn="ctr" rotWithShape="0">
              <a:schemeClr val="bg2"/>
            </a:outerShdw>
          </a:effectLst>
        </p:spPr>
        <p:txBody>
          <a:bodyPr wrap="none" anchor="ctr"/>
          <a:lstStyle/>
          <a:p>
            <a:endParaRPr lang="ru-RU"/>
          </a:p>
        </p:txBody>
      </p:sp>
      <p:sp>
        <p:nvSpPr>
          <p:cNvPr id="878599" name="Line 7"/>
          <p:cNvSpPr>
            <a:spLocks noChangeShapeType="1"/>
          </p:cNvSpPr>
          <p:nvPr/>
        </p:nvSpPr>
        <p:spPr bwMode="auto">
          <a:xfrm>
            <a:off x="5689600" y="2590800"/>
            <a:ext cx="0" cy="3581400"/>
          </a:xfrm>
          <a:prstGeom prst="line">
            <a:avLst/>
          </a:prstGeom>
          <a:noFill/>
          <a:ln w="28575">
            <a:solidFill>
              <a:schemeClr val="hlink"/>
            </a:solidFill>
            <a:round/>
            <a:headEnd type="none" w="sm" len="sm"/>
            <a:tailEnd type="none" w="sm" len="sm"/>
          </a:ln>
          <a:effectLst>
            <a:outerShdw dist="12700" algn="ctr" rotWithShape="0">
              <a:schemeClr val="bg2"/>
            </a:outerShdw>
          </a:effectLst>
        </p:spPr>
        <p:txBody>
          <a:bodyPr wrap="none" anchor="ctr"/>
          <a:lstStyle/>
          <a:p>
            <a:endParaRPr lang="ru-RU"/>
          </a:p>
        </p:txBody>
      </p:sp>
      <p:sp>
        <p:nvSpPr>
          <p:cNvPr id="878600" name="Line 8"/>
          <p:cNvSpPr>
            <a:spLocks noChangeShapeType="1"/>
          </p:cNvSpPr>
          <p:nvPr/>
        </p:nvSpPr>
        <p:spPr bwMode="auto">
          <a:xfrm>
            <a:off x="812800" y="3200400"/>
            <a:ext cx="7721600" cy="0"/>
          </a:xfrm>
          <a:prstGeom prst="line">
            <a:avLst/>
          </a:prstGeom>
          <a:noFill/>
          <a:ln w="19050">
            <a:solidFill>
              <a:schemeClr val="hlink"/>
            </a:solidFill>
            <a:round/>
            <a:headEnd type="none" w="sm" len="sm"/>
            <a:tailEnd type="none" w="sm" len="sm"/>
          </a:ln>
          <a:effectLst>
            <a:outerShdw dist="64758" dir="678596" algn="ctr" rotWithShape="0">
              <a:schemeClr val="bg2"/>
            </a:outerShdw>
          </a:effectLst>
        </p:spPr>
        <p:txBody>
          <a:bodyPr wrap="none" anchor="ctr"/>
          <a:lstStyle/>
          <a:p>
            <a:endParaRPr lang="ru-RU"/>
          </a:p>
        </p:txBody>
      </p:sp>
      <p:sp>
        <p:nvSpPr>
          <p:cNvPr id="878601" name="Line 9"/>
          <p:cNvSpPr>
            <a:spLocks noChangeShapeType="1"/>
          </p:cNvSpPr>
          <p:nvPr/>
        </p:nvSpPr>
        <p:spPr bwMode="auto">
          <a:xfrm>
            <a:off x="609600" y="1295400"/>
            <a:ext cx="8059738" cy="0"/>
          </a:xfrm>
          <a:prstGeom prst="line">
            <a:avLst/>
          </a:prstGeom>
          <a:noFill/>
          <a:ln w="28575">
            <a:solidFill>
              <a:srgbClr val="D60093"/>
            </a:solidFill>
            <a:round/>
            <a:headEnd type="none" w="sm" len="sm"/>
            <a:tailEnd type="none" w="sm" len="sm"/>
          </a:ln>
          <a:effectLst>
            <a:outerShdw dist="85194" dir="1593903" algn="ctr" rotWithShape="0">
              <a:schemeClr val="bg2"/>
            </a:outerShdw>
          </a:effectLst>
        </p:spPr>
        <p:txBody>
          <a:bodyPr wrap="none" anchor="ctr"/>
          <a:lstStyle/>
          <a:p>
            <a:endParaRPr lang="ru-RU"/>
          </a:p>
        </p:txBody>
      </p:sp>
      <p:grpSp>
        <p:nvGrpSpPr>
          <p:cNvPr id="2" name="Group 10"/>
          <p:cNvGrpSpPr>
            <a:grpSpLocks/>
          </p:cNvGrpSpPr>
          <p:nvPr/>
        </p:nvGrpSpPr>
        <p:grpSpPr bwMode="auto">
          <a:xfrm>
            <a:off x="3725863" y="3505200"/>
            <a:ext cx="665162" cy="596900"/>
            <a:chOff x="2620" y="2116"/>
            <a:chExt cx="472" cy="376"/>
          </a:xfrm>
        </p:grpSpPr>
        <p:sp>
          <p:nvSpPr>
            <p:cNvPr id="878603" name="Oval 11"/>
            <p:cNvSpPr>
              <a:spLocks noChangeArrowheads="1"/>
            </p:cNvSpPr>
            <p:nvPr/>
          </p:nvSpPr>
          <p:spPr bwMode="auto">
            <a:xfrm>
              <a:off x="2620" y="2116"/>
              <a:ext cx="472" cy="376"/>
            </a:xfrm>
            <a:prstGeom prst="ellipse">
              <a:avLst/>
            </a:prstGeom>
            <a:solidFill>
              <a:schemeClr val="folHlink"/>
            </a:solidFill>
            <a:ln w="12700">
              <a:solidFill>
                <a:schemeClr val="bg2"/>
              </a:solidFill>
              <a:round/>
              <a:headEnd/>
              <a:tailEnd/>
            </a:ln>
            <a:effectLst/>
          </p:spPr>
          <p:txBody>
            <a:bodyPr wrap="none" anchor="ctr"/>
            <a:lstStyle/>
            <a:p>
              <a:endParaRPr lang="ru-RU"/>
            </a:p>
          </p:txBody>
        </p:sp>
        <p:sp>
          <p:nvSpPr>
            <p:cNvPr id="878604" name="Oval 12"/>
            <p:cNvSpPr>
              <a:spLocks noChangeArrowheads="1"/>
            </p:cNvSpPr>
            <p:nvPr/>
          </p:nvSpPr>
          <p:spPr bwMode="auto">
            <a:xfrm>
              <a:off x="2700" y="2201"/>
              <a:ext cx="286" cy="227"/>
            </a:xfrm>
            <a:prstGeom prst="ellipse">
              <a:avLst/>
            </a:prstGeom>
            <a:solidFill>
              <a:srgbClr val="3333CC"/>
            </a:solidFill>
            <a:ln w="12700">
              <a:solidFill>
                <a:schemeClr val="bg2"/>
              </a:solidFill>
              <a:round/>
              <a:headEnd/>
              <a:tailEnd/>
            </a:ln>
            <a:effectLst/>
          </p:spPr>
          <p:txBody>
            <a:bodyPr wrap="none" anchor="ctr"/>
            <a:lstStyle/>
            <a:p>
              <a:endParaRPr lang="ru-RU"/>
            </a:p>
          </p:txBody>
        </p:sp>
      </p:grpSp>
      <p:grpSp>
        <p:nvGrpSpPr>
          <p:cNvPr id="3" name="Group 13"/>
          <p:cNvGrpSpPr>
            <a:grpSpLocks/>
          </p:cNvGrpSpPr>
          <p:nvPr/>
        </p:nvGrpSpPr>
        <p:grpSpPr bwMode="auto">
          <a:xfrm>
            <a:off x="2776538" y="3581400"/>
            <a:ext cx="595312" cy="534988"/>
            <a:chOff x="1908" y="2160"/>
            <a:chExt cx="421" cy="337"/>
          </a:xfrm>
        </p:grpSpPr>
        <p:sp>
          <p:nvSpPr>
            <p:cNvPr id="878606" name="Freeform 14"/>
            <p:cNvSpPr>
              <a:spLocks/>
            </p:cNvSpPr>
            <p:nvPr/>
          </p:nvSpPr>
          <p:spPr bwMode="auto">
            <a:xfrm>
              <a:off x="1908" y="2160"/>
              <a:ext cx="421" cy="337"/>
            </a:xfrm>
            <a:custGeom>
              <a:avLst/>
              <a:gdLst/>
              <a:ahLst/>
              <a:cxnLst>
                <a:cxn ang="0">
                  <a:pos x="243" y="0"/>
                </a:cxn>
                <a:cxn ang="0">
                  <a:pos x="307" y="10"/>
                </a:cxn>
                <a:cxn ang="0">
                  <a:pos x="346" y="30"/>
                </a:cxn>
                <a:cxn ang="0">
                  <a:pos x="400" y="64"/>
                </a:cxn>
                <a:cxn ang="0">
                  <a:pos x="415" y="108"/>
                </a:cxn>
                <a:cxn ang="0">
                  <a:pos x="420" y="163"/>
                </a:cxn>
                <a:cxn ang="0">
                  <a:pos x="412" y="200"/>
                </a:cxn>
                <a:cxn ang="0">
                  <a:pos x="383" y="249"/>
                </a:cxn>
                <a:cxn ang="0">
                  <a:pos x="336" y="293"/>
                </a:cxn>
                <a:cxn ang="0">
                  <a:pos x="292" y="322"/>
                </a:cxn>
                <a:cxn ang="0">
                  <a:pos x="252" y="336"/>
                </a:cxn>
                <a:cxn ang="0">
                  <a:pos x="221" y="312"/>
                </a:cxn>
                <a:cxn ang="0">
                  <a:pos x="198" y="293"/>
                </a:cxn>
                <a:cxn ang="0">
                  <a:pos x="181" y="276"/>
                </a:cxn>
                <a:cxn ang="0">
                  <a:pos x="176" y="254"/>
                </a:cxn>
                <a:cxn ang="0">
                  <a:pos x="162" y="234"/>
                </a:cxn>
                <a:cxn ang="0">
                  <a:pos x="149" y="224"/>
                </a:cxn>
                <a:cxn ang="0">
                  <a:pos x="130" y="200"/>
                </a:cxn>
                <a:cxn ang="0">
                  <a:pos x="100" y="182"/>
                </a:cxn>
                <a:cxn ang="0">
                  <a:pos x="83" y="175"/>
                </a:cxn>
                <a:cxn ang="0">
                  <a:pos x="49" y="175"/>
                </a:cxn>
                <a:cxn ang="0">
                  <a:pos x="19" y="165"/>
                </a:cxn>
                <a:cxn ang="0">
                  <a:pos x="2" y="143"/>
                </a:cxn>
                <a:cxn ang="0">
                  <a:pos x="0" y="111"/>
                </a:cxn>
                <a:cxn ang="0">
                  <a:pos x="29" y="72"/>
                </a:cxn>
                <a:cxn ang="0">
                  <a:pos x="54" y="54"/>
                </a:cxn>
                <a:cxn ang="0">
                  <a:pos x="78" y="40"/>
                </a:cxn>
                <a:cxn ang="0">
                  <a:pos x="103" y="23"/>
                </a:cxn>
                <a:cxn ang="0">
                  <a:pos x="142" y="11"/>
                </a:cxn>
                <a:cxn ang="0">
                  <a:pos x="157" y="5"/>
                </a:cxn>
                <a:cxn ang="0">
                  <a:pos x="184" y="1"/>
                </a:cxn>
                <a:cxn ang="0">
                  <a:pos x="221" y="0"/>
                </a:cxn>
                <a:cxn ang="0">
                  <a:pos x="243" y="0"/>
                </a:cxn>
              </a:cxnLst>
              <a:rect l="0" t="0" r="r" b="b"/>
              <a:pathLst>
                <a:path w="421" h="337">
                  <a:moveTo>
                    <a:pt x="243" y="0"/>
                  </a:moveTo>
                  <a:lnTo>
                    <a:pt x="307" y="10"/>
                  </a:lnTo>
                  <a:lnTo>
                    <a:pt x="346" y="30"/>
                  </a:lnTo>
                  <a:lnTo>
                    <a:pt x="400" y="64"/>
                  </a:lnTo>
                  <a:lnTo>
                    <a:pt x="415" y="108"/>
                  </a:lnTo>
                  <a:lnTo>
                    <a:pt x="420" y="163"/>
                  </a:lnTo>
                  <a:lnTo>
                    <a:pt x="412" y="200"/>
                  </a:lnTo>
                  <a:lnTo>
                    <a:pt x="383" y="249"/>
                  </a:lnTo>
                  <a:lnTo>
                    <a:pt x="336" y="293"/>
                  </a:lnTo>
                  <a:lnTo>
                    <a:pt x="292" y="322"/>
                  </a:lnTo>
                  <a:lnTo>
                    <a:pt x="252" y="336"/>
                  </a:lnTo>
                  <a:lnTo>
                    <a:pt x="221" y="312"/>
                  </a:lnTo>
                  <a:lnTo>
                    <a:pt x="198" y="293"/>
                  </a:lnTo>
                  <a:lnTo>
                    <a:pt x="181" y="276"/>
                  </a:lnTo>
                  <a:lnTo>
                    <a:pt x="176" y="254"/>
                  </a:lnTo>
                  <a:lnTo>
                    <a:pt x="162" y="234"/>
                  </a:lnTo>
                  <a:lnTo>
                    <a:pt x="149" y="224"/>
                  </a:lnTo>
                  <a:lnTo>
                    <a:pt x="130" y="200"/>
                  </a:lnTo>
                  <a:lnTo>
                    <a:pt x="100" y="182"/>
                  </a:lnTo>
                  <a:lnTo>
                    <a:pt x="83" y="175"/>
                  </a:lnTo>
                  <a:lnTo>
                    <a:pt x="49" y="175"/>
                  </a:lnTo>
                  <a:lnTo>
                    <a:pt x="19" y="165"/>
                  </a:lnTo>
                  <a:lnTo>
                    <a:pt x="2" y="143"/>
                  </a:lnTo>
                  <a:lnTo>
                    <a:pt x="0" y="111"/>
                  </a:lnTo>
                  <a:lnTo>
                    <a:pt x="29" y="72"/>
                  </a:lnTo>
                  <a:lnTo>
                    <a:pt x="54" y="54"/>
                  </a:lnTo>
                  <a:lnTo>
                    <a:pt x="78" y="40"/>
                  </a:lnTo>
                  <a:lnTo>
                    <a:pt x="103" y="23"/>
                  </a:lnTo>
                  <a:lnTo>
                    <a:pt x="142" y="11"/>
                  </a:lnTo>
                  <a:lnTo>
                    <a:pt x="157" y="5"/>
                  </a:lnTo>
                  <a:lnTo>
                    <a:pt x="184" y="1"/>
                  </a:lnTo>
                  <a:lnTo>
                    <a:pt x="221" y="0"/>
                  </a:lnTo>
                  <a:lnTo>
                    <a:pt x="243" y="0"/>
                  </a:lnTo>
                </a:path>
              </a:pathLst>
            </a:custGeom>
            <a:solidFill>
              <a:srgbClr val="FFCCFF"/>
            </a:solidFill>
            <a:ln w="12700" cap="rnd" cmpd="sng">
              <a:solidFill>
                <a:schemeClr val="bg2"/>
              </a:solidFill>
              <a:prstDash val="solid"/>
              <a:round/>
              <a:headEnd/>
              <a:tailEnd/>
            </a:ln>
            <a:effectLst/>
          </p:spPr>
          <p:txBody>
            <a:bodyPr/>
            <a:lstStyle/>
            <a:p>
              <a:endParaRPr lang="ru-RU"/>
            </a:p>
          </p:txBody>
        </p:sp>
        <p:sp>
          <p:nvSpPr>
            <p:cNvPr id="878607" name="Oval 15"/>
            <p:cNvSpPr>
              <a:spLocks noChangeArrowheads="1"/>
            </p:cNvSpPr>
            <p:nvPr/>
          </p:nvSpPr>
          <p:spPr bwMode="auto">
            <a:xfrm rot="10020000">
              <a:off x="2237" y="2358"/>
              <a:ext cx="47" cy="27"/>
            </a:xfrm>
            <a:prstGeom prst="ellipse">
              <a:avLst/>
            </a:prstGeom>
            <a:solidFill>
              <a:schemeClr val="hlink"/>
            </a:solidFill>
            <a:ln w="9525">
              <a:noFill/>
              <a:round/>
              <a:headEnd/>
              <a:tailEnd/>
            </a:ln>
            <a:effectLst/>
          </p:spPr>
          <p:txBody>
            <a:bodyPr wrap="none" anchor="ctr"/>
            <a:lstStyle/>
            <a:p>
              <a:endParaRPr lang="ru-RU"/>
            </a:p>
          </p:txBody>
        </p:sp>
        <p:sp>
          <p:nvSpPr>
            <p:cNvPr id="878608" name="Oval 16"/>
            <p:cNvSpPr>
              <a:spLocks noChangeArrowheads="1"/>
            </p:cNvSpPr>
            <p:nvPr/>
          </p:nvSpPr>
          <p:spPr bwMode="auto">
            <a:xfrm rot="10020000">
              <a:off x="2176" y="2376"/>
              <a:ext cx="49" cy="27"/>
            </a:xfrm>
            <a:prstGeom prst="ellipse">
              <a:avLst/>
            </a:prstGeom>
            <a:solidFill>
              <a:schemeClr val="hlink"/>
            </a:solidFill>
            <a:ln w="9525">
              <a:noFill/>
              <a:round/>
              <a:headEnd/>
              <a:tailEnd/>
            </a:ln>
            <a:effectLst/>
          </p:spPr>
          <p:txBody>
            <a:bodyPr wrap="none" anchor="ctr"/>
            <a:lstStyle/>
            <a:p>
              <a:endParaRPr lang="ru-RU"/>
            </a:p>
          </p:txBody>
        </p:sp>
        <p:sp>
          <p:nvSpPr>
            <p:cNvPr id="878609" name="Oval 17"/>
            <p:cNvSpPr>
              <a:spLocks noChangeArrowheads="1"/>
            </p:cNvSpPr>
            <p:nvPr/>
          </p:nvSpPr>
          <p:spPr bwMode="auto">
            <a:xfrm rot="10020000">
              <a:off x="2198" y="2260"/>
              <a:ext cx="42" cy="27"/>
            </a:xfrm>
            <a:prstGeom prst="ellipse">
              <a:avLst/>
            </a:prstGeom>
            <a:solidFill>
              <a:schemeClr val="hlink"/>
            </a:solidFill>
            <a:ln w="9525">
              <a:noFill/>
              <a:round/>
              <a:headEnd/>
              <a:tailEnd/>
            </a:ln>
            <a:effectLst/>
          </p:spPr>
          <p:txBody>
            <a:bodyPr wrap="none" anchor="ctr"/>
            <a:lstStyle/>
            <a:p>
              <a:endParaRPr lang="ru-RU"/>
            </a:p>
          </p:txBody>
        </p:sp>
        <p:sp>
          <p:nvSpPr>
            <p:cNvPr id="878610" name="Oval 18"/>
            <p:cNvSpPr>
              <a:spLocks noChangeArrowheads="1"/>
            </p:cNvSpPr>
            <p:nvPr/>
          </p:nvSpPr>
          <p:spPr bwMode="auto">
            <a:xfrm rot="10020000">
              <a:off x="2100" y="2388"/>
              <a:ext cx="44" cy="27"/>
            </a:xfrm>
            <a:prstGeom prst="ellipse">
              <a:avLst/>
            </a:prstGeom>
            <a:solidFill>
              <a:schemeClr val="hlink"/>
            </a:solidFill>
            <a:ln w="9525">
              <a:noFill/>
              <a:round/>
              <a:headEnd/>
              <a:tailEnd/>
            </a:ln>
            <a:effectLst/>
          </p:spPr>
          <p:txBody>
            <a:bodyPr wrap="none" anchor="ctr"/>
            <a:lstStyle/>
            <a:p>
              <a:endParaRPr lang="ru-RU"/>
            </a:p>
          </p:txBody>
        </p:sp>
        <p:sp>
          <p:nvSpPr>
            <p:cNvPr id="878611" name="Oval 19"/>
            <p:cNvSpPr>
              <a:spLocks noChangeArrowheads="1"/>
            </p:cNvSpPr>
            <p:nvPr/>
          </p:nvSpPr>
          <p:spPr bwMode="auto">
            <a:xfrm rot="10020000">
              <a:off x="2023" y="2283"/>
              <a:ext cx="47" cy="27"/>
            </a:xfrm>
            <a:prstGeom prst="ellipse">
              <a:avLst/>
            </a:prstGeom>
            <a:solidFill>
              <a:srgbClr val="0066CC"/>
            </a:solidFill>
            <a:ln w="9525">
              <a:noFill/>
              <a:round/>
              <a:headEnd/>
              <a:tailEnd/>
            </a:ln>
            <a:effectLst/>
          </p:spPr>
          <p:txBody>
            <a:bodyPr wrap="none" anchor="ctr"/>
            <a:lstStyle/>
            <a:p>
              <a:endParaRPr lang="ru-RU"/>
            </a:p>
          </p:txBody>
        </p:sp>
        <p:sp>
          <p:nvSpPr>
            <p:cNvPr id="878612" name="Oval 20"/>
            <p:cNvSpPr>
              <a:spLocks noChangeArrowheads="1"/>
            </p:cNvSpPr>
            <p:nvPr/>
          </p:nvSpPr>
          <p:spPr bwMode="auto">
            <a:xfrm rot="10020000">
              <a:off x="1967" y="2273"/>
              <a:ext cx="44" cy="27"/>
            </a:xfrm>
            <a:prstGeom prst="ellipse">
              <a:avLst/>
            </a:prstGeom>
            <a:solidFill>
              <a:schemeClr val="hlink"/>
            </a:solidFill>
            <a:ln w="9525">
              <a:noFill/>
              <a:round/>
              <a:headEnd/>
              <a:tailEnd/>
            </a:ln>
            <a:effectLst/>
          </p:spPr>
          <p:txBody>
            <a:bodyPr wrap="none" anchor="ctr"/>
            <a:lstStyle/>
            <a:p>
              <a:endParaRPr lang="ru-RU"/>
            </a:p>
          </p:txBody>
        </p:sp>
        <p:sp>
          <p:nvSpPr>
            <p:cNvPr id="878613" name="Oval 21"/>
            <p:cNvSpPr>
              <a:spLocks noChangeArrowheads="1"/>
            </p:cNvSpPr>
            <p:nvPr/>
          </p:nvSpPr>
          <p:spPr bwMode="auto">
            <a:xfrm rot="10020000">
              <a:off x="2259" y="2251"/>
              <a:ext cx="40" cy="27"/>
            </a:xfrm>
            <a:prstGeom prst="ellipse">
              <a:avLst/>
            </a:prstGeom>
            <a:solidFill>
              <a:schemeClr val="hlink"/>
            </a:solidFill>
            <a:ln w="9525">
              <a:noFill/>
              <a:round/>
              <a:headEnd/>
              <a:tailEnd/>
            </a:ln>
            <a:effectLst/>
          </p:spPr>
          <p:txBody>
            <a:bodyPr wrap="none" anchor="ctr"/>
            <a:lstStyle/>
            <a:p>
              <a:endParaRPr lang="ru-RU"/>
            </a:p>
          </p:txBody>
        </p:sp>
        <p:sp>
          <p:nvSpPr>
            <p:cNvPr id="878614" name="Oval 22"/>
            <p:cNvSpPr>
              <a:spLocks noChangeArrowheads="1"/>
            </p:cNvSpPr>
            <p:nvPr/>
          </p:nvSpPr>
          <p:spPr bwMode="auto">
            <a:xfrm rot="10020000">
              <a:off x="1915" y="2261"/>
              <a:ext cx="49" cy="27"/>
            </a:xfrm>
            <a:prstGeom prst="ellipse">
              <a:avLst/>
            </a:prstGeom>
            <a:solidFill>
              <a:schemeClr val="hlink"/>
            </a:solidFill>
            <a:ln w="9525">
              <a:noFill/>
              <a:round/>
              <a:headEnd/>
              <a:tailEnd/>
            </a:ln>
            <a:effectLst/>
          </p:spPr>
          <p:txBody>
            <a:bodyPr wrap="none" anchor="ctr"/>
            <a:lstStyle/>
            <a:p>
              <a:endParaRPr lang="ru-RU"/>
            </a:p>
          </p:txBody>
        </p:sp>
        <p:sp>
          <p:nvSpPr>
            <p:cNvPr id="878615" name="Oval 23"/>
            <p:cNvSpPr>
              <a:spLocks noChangeArrowheads="1"/>
            </p:cNvSpPr>
            <p:nvPr/>
          </p:nvSpPr>
          <p:spPr bwMode="auto">
            <a:xfrm rot="10020000">
              <a:off x="2136" y="2422"/>
              <a:ext cx="45" cy="27"/>
            </a:xfrm>
            <a:prstGeom prst="ellipse">
              <a:avLst/>
            </a:prstGeom>
            <a:solidFill>
              <a:schemeClr val="hlink"/>
            </a:solidFill>
            <a:ln w="9525">
              <a:noFill/>
              <a:round/>
              <a:headEnd/>
              <a:tailEnd/>
            </a:ln>
            <a:effectLst/>
          </p:spPr>
          <p:txBody>
            <a:bodyPr wrap="none" anchor="ctr"/>
            <a:lstStyle/>
            <a:p>
              <a:endParaRPr lang="ru-RU"/>
            </a:p>
          </p:txBody>
        </p:sp>
        <p:sp>
          <p:nvSpPr>
            <p:cNvPr id="878616" name="Oval 24"/>
            <p:cNvSpPr>
              <a:spLocks noChangeArrowheads="1"/>
            </p:cNvSpPr>
            <p:nvPr/>
          </p:nvSpPr>
          <p:spPr bwMode="auto">
            <a:xfrm rot="10020000">
              <a:off x="2222" y="2320"/>
              <a:ext cx="40" cy="27"/>
            </a:xfrm>
            <a:prstGeom prst="ellipse">
              <a:avLst/>
            </a:prstGeom>
            <a:solidFill>
              <a:schemeClr val="hlink"/>
            </a:solidFill>
            <a:ln w="9525">
              <a:noFill/>
              <a:round/>
              <a:headEnd/>
              <a:tailEnd/>
            </a:ln>
            <a:effectLst/>
          </p:spPr>
          <p:txBody>
            <a:bodyPr wrap="none" anchor="ctr"/>
            <a:lstStyle/>
            <a:p>
              <a:endParaRPr lang="ru-RU"/>
            </a:p>
          </p:txBody>
        </p:sp>
        <p:sp>
          <p:nvSpPr>
            <p:cNvPr id="878617" name="Oval 25"/>
            <p:cNvSpPr>
              <a:spLocks noChangeArrowheads="1"/>
            </p:cNvSpPr>
            <p:nvPr/>
          </p:nvSpPr>
          <p:spPr bwMode="auto">
            <a:xfrm rot="10020000">
              <a:off x="2146" y="2231"/>
              <a:ext cx="47" cy="27"/>
            </a:xfrm>
            <a:prstGeom prst="ellipse">
              <a:avLst/>
            </a:prstGeom>
            <a:solidFill>
              <a:schemeClr val="hlink"/>
            </a:solidFill>
            <a:ln w="9525">
              <a:noFill/>
              <a:round/>
              <a:headEnd/>
              <a:tailEnd/>
            </a:ln>
            <a:effectLst/>
          </p:spPr>
          <p:txBody>
            <a:bodyPr wrap="none" anchor="ctr"/>
            <a:lstStyle/>
            <a:p>
              <a:endParaRPr lang="ru-RU"/>
            </a:p>
          </p:txBody>
        </p:sp>
        <p:sp>
          <p:nvSpPr>
            <p:cNvPr id="878618" name="Oval 26"/>
            <p:cNvSpPr>
              <a:spLocks noChangeArrowheads="1"/>
            </p:cNvSpPr>
            <p:nvPr/>
          </p:nvSpPr>
          <p:spPr bwMode="auto">
            <a:xfrm rot="10020000">
              <a:off x="2006" y="2201"/>
              <a:ext cx="49" cy="28"/>
            </a:xfrm>
            <a:prstGeom prst="ellipse">
              <a:avLst/>
            </a:prstGeom>
            <a:solidFill>
              <a:schemeClr val="hlink"/>
            </a:solidFill>
            <a:ln w="9525">
              <a:noFill/>
              <a:round/>
              <a:headEnd/>
              <a:tailEnd/>
            </a:ln>
            <a:effectLst/>
          </p:spPr>
          <p:txBody>
            <a:bodyPr wrap="none" anchor="ctr"/>
            <a:lstStyle/>
            <a:p>
              <a:endParaRPr lang="ru-RU"/>
            </a:p>
          </p:txBody>
        </p:sp>
        <p:sp>
          <p:nvSpPr>
            <p:cNvPr id="878619" name="Oval 27"/>
            <p:cNvSpPr>
              <a:spLocks noChangeArrowheads="1"/>
            </p:cNvSpPr>
            <p:nvPr/>
          </p:nvSpPr>
          <p:spPr bwMode="auto">
            <a:xfrm rot="10020000">
              <a:off x="2095" y="2187"/>
              <a:ext cx="44" cy="27"/>
            </a:xfrm>
            <a:prstGeom prst="ellipse">
              <a:avLst/>
            </a:prstGeom>
            <a:solidFill>
              <a:schemeClr val="hlink"/>
            </a:solidFill>
            <a:ln w="9525">
              <a:noFill/>
              <a:round/>
              <a:headEnd/>
              <a:tailEnd/>
            </a:ln>
            <a:effectLst/>
          </p:spPr>
          <p:txBody>
            <a:bodyPr wrap="none" anchor="ctr"/>
            <a:lstStyle/>
            <a:p>
              <a:endParaRPr lang="ru-RU"/>
            </a:p>
          </p:txBody>
        </p:sp>
        <p:sp>
          <p:nvSpPr>
            <p:cNvPr id="878620" name="Freeform 28"/>
            <p:cNvSpPr>
              <a:spLocks/>
            </p:cNvSpPr>
            <p:nvPr/>
          </p:nvSpPr>
          <p:spPr bwMode="auto">
            <a:xfrm>
              <a:off x="2014" y="2236"/>
              <a:ext cx="190" cy="129"/>
            </a:xfrm>
            <a:custGeom>
              <a:avLst/>
              <a:gdLst/>
              <a:ahLst/>
              <a:cxnLst>
                <a:cxn ang="0">
                  <a:pos x="154" y="47"/>
                </a:cxn>
                <a:cxn ang="0">
                  <a:pos x="162" y="50"/>
                </a:cxn>
                <a:cxn ang="0">
                  <a:pos x="169" y="53"/>
                </a:cxn>
                <a:cxn ang="0">
                  <a:pos x="176" y="55"/>
                </a:cxn>
                <a:cxn ang="0">
                  <a:pos x="184" y="60"/>
                </a:cxn>
                <a:cxn ang="0">
                  <a:pos x="189" y="67"/>
                </a:cxn>
                <a:cxn ang="0">
                  <a:pos x="189" y="75"/>
                </a:cxn>
                <a:cxn ang="0">
                  <a:pos x="189" y="85"/>
                </a:cxn>
                <a:cxn ang="0">
                  <a:pos x="184" y="96"/>
                </a:cxn>
                <a:cxn ang="0">
                  <a:pos x="179" y="102"/>
                </a:cxn>
                <a:cxn ang="0">
                  <a:pos x="166" y="122"/>
                </a:cxn>
                <a:cxn ang="0">
                  <a:pos x="157" y="128"/>
                </a:cxn>
                <a:cxn ang="0">
                  <a:pos x="147" y="128"/>
                </a:cxn>
                <a:cxn ang="0">
                  <a:pos x="139" y="126"/>
                </a:cxn>
                <a:cxn ang="0">
                  <a:pos x="137" y="117"/>
                </a:cxn>
                <a:cxn ang="0">
                  <a:pos x="135" y="109"/>
                </a:cxn>
                <a:cxn ang="0">
                  <a:pos x="135" y="101"/>
                </a:cxn>
                <a:cxn ang="0">
                  <a:pos x="132" y="92"/>
                </a:cxn>
                <a:cxn ang="0">
                  <a:pos x="130" y="84"/>
                </a:cxn>
                <a:cxn ang="0">
                  <a:pos x="130" y="75"/>
                </a:cxn>
                <a:cxn ang="0">
                  <a:pos x="130" y="64"/>
                </a:cxn>
                <a:cxn ang="0">
                  <a:pos x="130" y="57"/>
                </a:cxn>
                <a:cxn ang="0">
                  <a:pos x="125" y="48"/>
                </a:cxn>
                <a:cxn ang="0">
                  <a:pos x="122" y="40"/>
                </a:cxn>
                <a:cxn ang="0">
                  <a:pos x="117" y="32"/>
                </a:cxn>
                <a:cxn ang="0">
                  <a:pos x="112" y="25"/>
                </a:cxn>
                <a:cxn ang="0">
                  <a:pos x="108" y="20"/>
                </a:cxn>
                <a:cxn ang="0">
                  <a:pos x="100" y="15"/>
                </a:cxn>
                <a:cxn ang="0">
                  <a:pos x="88" y="10"/>
                </a:cxn>
                <a:cxn ang="0">
                  <a:pos x="81" y="6"/>
                </a:cxn>
                <a:cxn ang="0">
                  <a:pos x="71" y="0"/>
                </a:cxn>
                <a:cxn ang="0">
                  <a:pos x="58" y="0"/>
                </a:cxn>
                <a:cxn ang="0">
                  <a:pos x="49" y="3"/>
                </a:cxn>
                <a:cxn ang="0">
                  <a:pos x="39" y="11"/>
                </a:cxn>
                <a:cxn ang="0">
                  <a:pos x="27" y="26"/>
                </a:cxn>
                <a:cxn ang="0">
                  <a:pos x="12" y="43"/>
                </a:cxn>
                <a:cxn ang="0">
                  <a:pos x="4" y="53"/>
                </a:cxn>
                <a:cxn ang="0">
                  <a:pos x="2" y="64"/>
                </a:cxn>
                <a:cxn ang="0">
                  <a:pos x="2" y="72"/>
                </a:cxn>
                <a:cxn ang="0">
                  <a:pos x="4" y="77"/>
                </a:cxn>
                <a:cxn ang="0">
                  <a:pos x="7" y="85"/>
                </a:cxn>
                <a:cxn ang="0">
                  <a:pos x="17" y="90"/>
                </a:cxn>
                <a:cxn ang="0">
                  <a:pos x="24" y="94"/>
                </a:cxn>
                <a:cxn ang="0">
                  <a:pos x="31" y="97"/>
                </a:cxn>
                <a:cxn ang="0">
                  <a:pos x="41" y="97"/>
                </a:cxn>
                <a:cxn ang="0">
                  <a:pos x="51" y="94"/>
                </a:cxn>
                <a:cxn ang="0">
                  <a:pos x="66" y="90"/>
                </a:cxn>
                <a:cxn ang="0">
                  <a:pos x="81" y="79"/>
                </a:cxn>
                <a:cxn ang="0">
                  <a:pos x="90" y="77"/>
                </a:cxn>
                <a:cxn ang="0">
                  <a:pos x="103" y="72"/>
                </a:cxn>
                <a:cxn ang="0">
                  <a:pos x="115" y="67"/>
                </a:cxn>
                <a:cxn ang="0">
                  <a:pos x="122" y="64"/>
                </a:cxn>
                <a:cxn ang="0">
                  <a:pos x="132" y="57"/>
                </a:cxn>
                <a:cxn ang="0">
                  <a:pos x="142" y="52"/>
                </a:cxn>
                <a:cxn ang="0">
                  <a:pos x="152" y="47"/>
                </a:cxn>
              </a:cxnLst>
              <a:rect l="0" t="0" r="r" b="b"/>
              <a:pathLst>
                <a:path w="190" h="129">
                  <a:moveTo>
                    <a:pt x="152" y="42"/>
                  </a:moveTo>
                  <a:lnTo>
                    <a:pt x="154" y="45"/>
                  </a:lnTo>
                  <a:lnTo>
                    <a:pt x="154" y="47"/>
                  </a:lnTo>
                  <a:lnTo>
                    <a:pt x="157" y="47"/>
                  </a:lnTo>
                  <a:lnTo>
                    <a:pt x="159" y="48"/>
                  </a:lnTo>
                  <a:lnTo>
                    <a:pt x="162" y="50"/>
                  </a:lnTo>
                  <a:lnTo>
                    <a:pt x="164" y="50"/>
                  </a:lnTo>
                  <a:lnTo>
                    <a:pt x="166" y="52"/>
                  </a:lnTo>
                  <a:lnTo>
                    <a:pt x="169" y="53"/>
                  </a:lnTo>
                  <a:lnTo>
                    <a:pt x="171" y="53"/>
                  </a:lnTo>
                  <a:lnTo>
                    <a:pt x="174" y="55"/>
                  </a:lnTo>
                  <a:lnTo>
                    <a:pt x="176" y="55"/>
                  </a:lnTo>
                  <a:lnTo>
                    <a:pt x="179" y="57"/>
                  </a:lnTo>
                  <a:lnTo>
                    <a:pt x="181" y="57"/>
                  </a:lnTo>
                  <a:lnTo>
                    <a:pt x="184" y="60"/>
                  </a:lnTo>
                  <a:lnTo>
                    <a:pt x="184" y="60"/>
                  </a:lnTo>
                  <a:lnTo>
                    <a:pt x="186" y="64"/>
                  </a:lnTo>
                  <a:lnTo>
                    <a:pt x="189" y="67"/>
                  </a:lnTo>
                  <a:lnTo>
                    <a:pt x="189" y="69"/>
                  </a:lnTo>
                  <a:lnTo>
                    <a:pt x="186" y="72"/>
                  </a:lnTo>
                  <a:lnTo>
                    <a:pt x="189" y="75"/>
                  </a:lnTo>
                  <a:lnTo>
                    <a:pt x="189" y="79"/>
                  </a:lnTo>
                  <a:lnTo>
                    <a:pt x="189" y="80"/>
                  </a:lnTo>
                  <a:lnTo>
                    <a:pt x="189" y="85"/>
                  </a:lnTo>
                  <a:lnTo>
                    <a:pt x="186" y="89"/>
                  </a:lnTo>
                  <a:lnTo>
                    <a:pt x="186" y="92"/>
                  </a:lnTo>
                  <a:lnTo>
                    <a:pt x="184" y="96"/>
                  </a:lnTo>
                  <a:lnTo>
                    <a:pt x="184" y="97"/>
                  </a:lnTo>
                  <a:lnTo>
                    <a:pt x="181" y="101"/>
                  </a:lnTo>
                  <a:lnTo>
                    <a:pt x="179" y="102"/>
                  </a:lnTo>
                  <a:lnTo>
                    <a:pt x="174" y="109"/>
                  </a:lnTo>
                  <a:lnTo>
                    <a:pt x="171" y="114"/>
                  </a:lnTo>
                  <a:lnTo>
                    <a:pt x="166" y="122"/>
                  </a:lnTo>
                  <a:lnTo>
                    <a:pt x="164" y="124"/>
                  </a:lnTo>
                  <a:lnTo>
                    <a:pt x="162" y="124"/>
                  </a:lnTo>
                  <a:lnTo>
                    <a:pt x="157" y="128"/>
                  </a:lnTo>
                  <a:lnTo>
                    <a:pt x="154" y="128"/>
                  </a:lnTo>
                  <a:lnTo>
                    <a:pt x="152" y="128"/>
                  </a:lnTo>
                  <a:lnTo>
                    <a:pt x="147" y="128"/>
                  </a:lnTo>
                  <a:lnTo>
                    <a:pt x="144" y="128"/>
                  </a:lnTo>
                  <a:lnTo>
                    <a:pt x="142" y="126"/>
                  </a:lnTo>
                  <a:lnTo>
                    <a:pt x="139" y="126"/>
                  </a:lnTo>
                  <a:lnTo>
                    <a:pt x="139" y="124"/>
                  </a:lnTo>
                  <a:lnTo>
                    <a:pt x="137" y="119"/>
                  </a:lnTo>
                  <a:lnTo>
                    <a:pt x="137" y="117"/>
                  </a:lnTo>
                  <a:lnTo>
                    <a:pt x="137" y="114"/>
                  </a:lnTo>
                  <a:lnTo>
                    <a:pt x="135" y="111"/>
                  </a:lnTo>
                  <a:lnTo>
                    <a:pt x="135" y="109"/>
                  </a:lnTo>
                  <a:lnTo>
                    <a:pt x="135" y="107"/>
                  </a:lnTo>
                  <a:lnTo>
                    <a:pt x="135" y="104"/>
                  </a:lnTo>
                  <a:lnTo>
                    <a:pt x="135" y="101"/>
                  </a:lnTo>
                  <a:lnTo>
                    <a:pt x="132" y="99"/>
                  </a:lnTo>
                  <a:lnTo>
                    <a:pt x="135" y="96"/>
                  </a:lnTo>
                  <a:lnTo>
                    <a:pt x="132" y="92"/>
                  </a:lnTo>
                  <a:lnTo>
                    <a:pt x="132" y="90"/>
                  </a:lnTo>
                  <a:lnTo>
                    <a:pt x="132" y="85"/>
                  </a:lnTo>
                  <a:lnTo>
                    <a:pt x="130" y="84"/>
                  </a:lnTo>
                  <a:lnTo>
                    <a:pt x="130" y="80"/>
                  </a:lnTo>
                  <a:lnTo>
                    <a:pt x="130" y="77"/>
                  </a:lnTo>
                  <a:lnTo>
                    <a:pt x="130" y="75"/>
                  </a:lnTo>
                  <a:lnTo>
                    <a:pt x="130" y="70"/>
                  </a:lnTo>
                  <a:lnTo>
                    <a:pt x="130" y="67"/>
                  </a:lnTo>
                  <a:lnTo>
                    <a:pt x="130" y="64"/>
                  </a:lnTo>
                  <a:lnTo>
                    <a:pt x="130" y="62"/>
                  </a:lnTo>
                  <a:lnTo>
                    <a:pt x="127" y="60"/>
                  </a:lnTo>
                  <a:lnTo>
                    <a:pt x="130" y="57"/>
                  </a:lnTo>
                  <a:lnTo>
                    <a:pt x="127" y="55"/>
                  </a:lnTo>
                  <a:lnTo>
                    <a:pt x="127" y="50"/>
                  </a:lnTo>
                  <a:lnTo>
                    <a:pt x="125" y="48"/>
                  </a:lnTo>
                  <a:lnTo>
                    <a:pt x="125" y="47"/>
                  </a:lnTo>
                  <a:lnTo>
                    <a:pt x="122" y="43"/>
                  </a:lnTo>
                  <a:lnTo>
                    <a:pt x="122" y="40"/>
                  </a:lnTo>
                  <a:lnTo>
                    <a:pt x="120" y="37"/>
                  </a:lnTo>
                  <a:lnTo>
                    <a:pt x="120" y="33"/>
                  </a:lnTo>
                  <a:lnTo>
                    <a:pt x="117" y="32"/>
                  </a:lnTo>
                  <a:lnTo>
                    <a:pt x="115" y="28"/>
                  </a:lnTo>
                  <a:lnTo>
                    <a:pt x="115" y="26"/>
                  </a:lnTo>
                  <a:lnTo>
                    <a:pt x="112" y="25"/>
                  </a:lnTo>
                  <a:lnTo>
                    <a:pt x="110" y="23"/>
                  </a:lnTo>
                  <a:lnTo>
                    <a:pt x="110" y="21"/>
                  </a:lnTo>
                  <a:lnTo>
                    <a:pt x="108" y="20"/>
                  </a:lnTo>
                  <a:lnTo>
                    <a:pt x="105" y="18"/>
                  </a:lnTo>
                  <a:lnTo>
                    <a:pt x="103" y="16"/>
                  </a:lnTo>
                  <a:lnTo>
                    <a:pt x="100" y="15"/>
                  </a:lnTo>
                  <a:lnTo>
                    <a:pt x="93" y="11"/>
                  </a:lnTo>
                  <a:lnTo>
                    <a:pt x="90" y="10"/>
                  </a:lnTo>
                  <a:lnTo>
                    <a:pt x="88" y="10"/>
                  </a:lnTo>
                  <a:lnTo>
                    <a:pt x="85" y="8"/>
                  </a:lnTo>
                  <a:lnTo>
                    <a:pt x="83" y="6"/>
                  </a:lnTo>
                  <a:lnTo>
                    <a:pt x="81" y="6"/>
                  </a:lnTo>
                  <a:lnTo>
                    <a:pt x="78" y="5"/>
                  </a:lnTo>
                  <a:lnTo>
                    <a:pt x="76" y="3"/>
                  </a:lnTo>
                  <a:lnTo>
                    <a:pt x="71" y="0"/>
                  </a:lnTo>
                  <a:lnTo>
                    <a:pt x="66" y="0"/>
                  </a:lnTo>
                  <a:lnTo>
                    <a:pt x="61" y="0"/>
                  </a:lnTo>
                  <a:lnTo>
                    <a:pt x="58" y="0"/>
                  </a:lnTo>
                  <a:lnTo>
                    <a:pt x="56" y="1"/>
                  </a:lnTo>
                  <a:lnTo>
                    <a:pt x="54" y="1"/>
                  </a:lnTo>
                  <a:lnTo>
                    <a:pt x="49" y="3"/>
                  </a:lnTo>
                  <a:lnTo>
                    <a:pt x="49" y="3"/>
                  </a:lnTo>
                  <a:lnTo>
                    <a:pt x="44" y="6"/>
                  </a:lnTo>
                  <a:lnTo>
                    <a:pt x="39" y="11"/>
                  </a:lnTo>
                  <a:lnTo>
                    <a:pt x="31" y="18"/>
                  </a:lnTo>
                  <a:lnTo>
                    <a:pt x="27" y="23"/>
                  </a:lnTo>
                  <a:lnTo>
                    <a:pt x="27" y="26"/>
                  </a:lnTo>
                  <a:lnTo>
                    <a:pt x="22" y="32"/>
                  </a:lnTo>
                  <a:lnTo>
                    <a:pt x="17" y="40"/>
                  </a:lnTo>
                  <a:lnTo>
                    <a:pt x="12" y="43"/>
                  </a:lnTo>
                  <a:lnTo>
                    <a:pt x="9" y="47"/>
                  </a:lnTo>
                  <a:lnTo>
                    <a:pt x="7" y="50"/>
                  </a:lnTo>
                  <a:lnTo>
                    <a:pt x="4" y="53"/>
                  </a:lnTo>
                  <a:lnTo>
                    <a:pt x="2" y="57"/>
                  </a:lnTo>
                  <a:lnTo>
                    <a:pt x="0" y="60"/>
                  </a:lnTo>
                  <a:lnTo>
                    <a:pt x="2" y="64"/>
                  </a:lnTo>
                  <a:lnTo>
                    <a:pt x="0" y="67"/>
                  </a:lnTo>
                  <a:lnTo>
                    <a:pt x="2" y="67"/>
                  </a:lnTo>
                  <a:lnTo>
                    <a:pt x="2" y="72"/>
                  </a:lnTo>
                  <a:lnTo>
                    <a:pt x="4" y="72"/>
                  </a:lnTo>
                  <a:lnTo>
                    <a:pt x="4" y="75"/>
                  </a:lnTo>
                  <a:lnTo>
                    <a:pt x="4" y="77"/>
                  </a:lnTo>
                  <a:lnTo>
                    <a:pt x="7" y="79"/>
                  </a:lnTo>
                  <a:lnTo>
                    <a:pt x="7" y="84"/>
                  </a:lnTo>
                  <a:lnTo>
                    <a:pt x="7" y="85"/>
                  </a:lnTo>
                  <a:lnTo>
                    <a:pt x="12" y="87"/>
                  </a:lnTo>
                  <a:lnTo>
                    <a:pt x="14" y="89"/>
                  </a:lnTo>
                  <a:lnTo>
                    <a:pt x="17" y="90"/>
                  </a:lnTo>
                  <a:lnTo>
                    <a:pt x="19" y="90"/>
                  </a:lnTo>
                  <a:lnTo>
                    <a:pt x="22" y="92"/>
                  </a:lnTo>
                  <a:lnTo>
                    <a:pt x="24" y="94"/>
                  </a:lnTo>
                  <a:lnTo>
                    <a:pt x="27" y="94"/>
                  </a:lnTo>
                  <a:lnTo>
                    <a:pt x="27" y="96"/>
                  </a:lnTo>
                  <a:lnTo>
                    <a:pt x="31" y="97"/>
                  </a:lnTo>
                  <a:lnTo>
                    <a:pt x="34" y="97"/>
                  </a:lnTo>
                  <a:lnTo>
                    <a:pt x="36" y="97"/>
                  </a:lnTo>
                  <a:lnTo>
                    <a:pt x="41" y="97"/>
                  </a:lnTo>
                  <a:lnTo>
                    <a:pt x="44" y="96"/>
                  </a:lnTo>
                  <a:lnTo>
                    <a:pt x="46" y="96"/>
                  </a:lnTo>
                  <a:lnTo>
                    <a:pt x="51" y="94"/>
                  </a:lnTo>
                  <a:lnTo>
                    <a:pt x="56" y="92"/>
                  </a:lnTo>
                  <a:lnTo>
                    <a:pt x="61" y="90"/>
                  </a:lnTo>
                  <a:lnTo>
                    <a:pt x="66" y="90"/>
                  </a:lnTo>
                  <a:lnTo>
                    <a:pt x="68" y="85"/>
                  </a:lnTo>
                  <a:lnTo>
                    <a:pt x="76" y="80"/>
                  </a:lnTo>
                  <a:lnTo>
                    <a:pt x="81" y="79"/>
                  </a:lnTo>
                  <a:lnTo>
                    <a:pt x="83" y="79"/>
                  </a:lnTo>
                  <a:lnTo>
                    <a:pt x="85" y="77"/>
                  </a:lnTo>
                  <a:lnTo>
                    <a:pt x="90" y="77"/>
                  </a:lnTo>
                  <a:lnTo>
                    <a:pt x="95" y="75"/>
                  </a:lnTo>
                  <a:lnTo>
                    <a:pt x="98" y="74"/>
                  </a:lnTo>
                  <a:lnTo>
                    <a:pt x="103" y="72"/>
                  </a:lnTo>
                  <a:lnTo>
                    <a:pt x="105" y="70"/>
                  </a:lnTo>
                  <a:lnTo>
                    <a:pt x="110" y="67"/>
                  </a:lnTo>
                  <a:lnTo>
                    <a:pt x="115" y="67"/>
                  </a:lnTo>
                  <a:lnTo>
                    <a:pt x="117" y="65"/>
                  </a:lnTo>
                  <a:lnTo>
                    <a:pt x="120" y="62"/>
                  </a:lnTo>
                  <a:lnTo>
                    <a:pt x="122" y="64"/>
                  </a:lnTo>
                  <a:lnTo>
                    <a:pt x="125" y="60"/>
                  </a:lnTo>
                  <a:lnTo>
                    <a:pt x="130" y="58"/>
                  </a:lnTo>
                  <a:lnTo>
                    <a:pt x="132" y="57"/>
                  </a:lnTo>
                  <a:lnTo>
                    <a:pt x="135" y="55"/>
                  </a:lnTo>
                  <a:lnTo>
                    <a:pt x="139" y="53"/>
                  </a:lnTo>
                  <a:lnTo>
                    <a:pt x="142" y="52"/>
                  </a:lnTo>
                  <a:lnTo>
                    <a:pt x="147" y="50"/>
                  </a:lnTo>
                  <a:lnTo>
                    <a:pt x="149" y="50"/>
                  </a:lnTo>
                  <a:lnTo>
                    <a:pt x="152" y="47"/>
                  </a:lnTo>
                  <a:lnTo>
                    <a:pt x="154" y="47"/>
                  </a:lnTo>
                  <a:lnTo>
                    <a:pt x="164" y="47"/>
                  </a:lnTo>
                </a:path>
              </a:pathLst>
            </a:custGeom>
            <a:solidFill>
              <a:srgbClr val="001F7E"/>
            </a:solidFill>
            <a:ln w="12700" cap="rnd" cmpd="sng">
              <a:solidFill>
                <a:schemeClr val="bg2"/>
              </a:solidFill>
              <a:prstDash val="solid"/>
              <a:round/>
              <a:headEnd type="none" w="sm" len="sm"/>
              <a:tailEnd type="none" w="sm" len="sm"/>
            </a:ln>
            <a:effectLst/>
          </p:spPr>
          <p:txBody>
            <a:bodyPr/>
            <a:lstStyle/>
            <a:p>
              <a:endParaRPr lang="ru-RU"/>
            </a:p>
          </p:txBody>
        </p:sp>
      </p:grpSp>
      <p:sp>
        <p:nvSpPr>
          <p:cNvPr id="878621" name="Rectangle 29"/>
          <p:cNvSpPr>
            <a:spLocks noChangeArrowheads="1"/>
          </p:cNvSpPr>
          <p:nvPr/>
        </p:nvSpPr>
        <p:spPr bwMode="auto">
          <a:xfrm>
            <a:off x="2571736" y="4214818"/>
            <a:ext cx="3500462" cy="708528"/>
          </a:xfrm>
          <a:prstGeom prst="rect">
            <a:avLst/>
          </a:prstGeom>
          <a:noFill/>
          <a:ln w="9525">
            <a:noFill/>
            <a:miter lim="800000"/>
            <a:headEnd/>
            <a:tailEnd/>
          </a:ln>
          <a:effectLst>
            <a:outerShdw dist="38100" algn="ctr" rotWithShape="0">
              <a:schemeClr val="bg2"/>
            </a:outerShdw>
          </a:effectLst>
        </p:spPr>
        <p:txBody>
          <a:bodyPr wrap="square" lIns="92075" tIns="46038" rIns="92075" bIns="46038">
            <a:spAutoFit/>
          </a:bodyPr>
          <a:lstStyle/>
          <a:p>
            <a:pPr defTabSz="762000" eaLnBrk="0" hangingPunct="0"/>
            <a:r>
              <a:rPr lang="en-US" sz="2000" dirty="0" err="1" smtClean="0">
                <a:latin typeface="Comic Sans MS" pitchFamily="66" charset="0"/>
              </a:rPr>
              <a:t>Eosinophils</a:t>
            </a:r>
            <a:r>
              <a:rPr lang="en-US" sz="2000" dirty="0" smtClean="0">
                <a:latin typeface="Comic Sans MS" pitchFamily="66" charset="0"/>
              </a:rPr>
              <a:t>,</a:t>
            </a:r>
            <a:r>
              <a:rPr lang="ru-RU" sz="2000" dirty="0" smtClean="0">
                <a:latin typeface="Comic Sans MS" pitchFamily="66" charset="0"/>
              </a:rPr>
              <a:t> T-</a:t>
            </a:r>
            <a:r>
              <a:rPr lang="en-US" sz="2000" dirty="0" smtClean="0">
                <a:latin typeface="Comic Sans MS" pitchFamily="66" charset="0"/>
              </a:rPr>
              <a:t>cell</a:t>
            </a:r>
            <a:r>
              <a:rPr lang="ru-RU" sz="2000" dirty="0" smtClean="0">
                <a:latin typeface="Comic Sans MS" pitchFamily="66" charset="0"/>
              </a:rPr>
              <a:t>       </a:t>
            </a:r>
            <a:r>
              <a:rPr lang="en-US" sz="2000" dirty="0" err="1" smtClean="0">
                <a:latin typeface="Comic Sans MS" pitchFamily="66" charset="0"/>
              </a:rPr>
              <a:t>Neutrophils</a:t>
            </a:r>
            <a:endParaRPr lang="ru-RU" sz="2000" dirty="0">
              <a:latin typeface="Comic Sans MS" pitchFamily="66" charset="0"/>
            </a:endParaRPr>
          </a:p>
        </p:txBody>
      </p:sp>
      <p:sp>
        <p:nvSpPr>
          <p:cNvPr id="878622" name="Rectangle 30"/>
          <p:cNvSpPr>
            <a:spLocks noChangeArrowheads="1"/>
          </p:cNvSpPr>
          <p:nvPr/>
        </p:nvSpPr>
        <p:spPr bwMode="auto">
          <a:xfrm>
            <a:off x="5824538" y="4267200"/>
            <a:ext cx="2665412" cy="400752"/>
          </a:xfrm>
          <a:prstGeom prst="rect">
            <a:avLst/>
          </a:prstGeom>
          <a:noFill/>
          <a:ln w="9525">
            <a:noFill/>
            <a:miter lim="800000"/>
            <a:headEnd/>
            <a:tailEnd/>
          </a:ln>
          <a:effectLst>
            <a:outerShdw dist="38100" algn="ctr" rotWithShape="0">
              <a:schemeClr val="bg2"/>
            </a:outerShdw>
          </a:effectLst>
        </p:spPr>
        <p:txBody>
          <a:bodyPr lIns="92075" tIns="46038" rIns="92075" bIns="46038">
            <a:spAutoFit/>
          </a:bodyPr>
          <a:lstStyle/>
          <a:p>
            <a:pPr algn="ctr" defTabSz="762000" eaLnBrk="0" hangingPunct="0"/>
            <a:r>
              <a:rPr lang="ru-RU" sz="2000" dirty="0" smtClean="0">
                <a:latin typeface="Comic Sans MS" pitchFamily="66" charset="0"/>
              </a:rPr>
              <a:t>T-</a:t>
            </a:r>
            <a:r>
              <a:rPr lang="en-US" sz="2000" dirty="0" smtClean="0">
                <a:latin typeface="Comic Sans MS" pitchFamily="66" charset="0"/>
              </a:rPr>
              <a:t>cell</a:t>
            </a:r>
            <a:r>
              <a:rPr lang="ru-RU" sz="2000" dirty="0" smtClean="0">
                <a:latin typeface="Comic Sans MS" pitchFamily="66" charset="0"/>
              </a:rPr>
              <a:t>, </a:t>
            </a:r>
            <a:r>
              <a:rPr lang="en-US" sz="2000" dirty="0" smtClean="0">
                <a:latin typeface="Comic Sans MS" pitchFamily="66" charset="0"/>
              </a:rPr>
              <a:t> macrophages</a:t>
            </a:r>
            <a:endParaRPr lang="ru-RU" sz="2000" dirty="0">
              <a:latin typeface="Comic Sans MS" pitchFamily="66" charset="0"/>
            </a:endParaRPr>
          </a:p>
        </p:txBody>
      </p:sp>
      <p:sp>
        <p:nvSpPr>
          <p:cNvPr id="878623" name="Rectangle 31"/>
          <p:cNvSpPr>
            <a:spLocks noChangeArrowheads="1"/>
          </p:cNvSpPr>
          <p:nvPr/>
        </p:nvSpPr>
        <p:spPr bwMode="auto">
          <a:xfrm>
            <a:off x="3048000" y="5791200"/>
            <a:ext cx="2336800" cy="708528"/>
          </a:xfrm>
          <a:prstGeom prst="rect">
            <a:avLst/>
          </a:prstGeom>
          <a:noFill/>
          <a:ln w="9525">
            <a:noFill/>
            <a:miter lim="800000"/>
            <a:headEnd/>
            <a:tailEnd/>
          </a:ln>
          <a:effectLst>
            <a:outerShdw dist="38100" algn="ctr" rotWithShape="0">
              <a:schemeClr val="bg2"/>
            </a:outerShdw>
          </a:effectLst>
        </p:spPr>
        <p:txBody>
          <a:bodyPr lIns="92075" tIns="46038" rIns="92075" bIns="46038">
            <a:spAutoFit/>
          </a:bodyPr>
          <a:lstStyle/>
          <a:p>
            <a:pPr defTabSz="762000" eaLnBrk="0" hangingPunct="0"/>
            <a:r>
              <a:rPr lang="en-US" sz="2000" dirty="0" err="1" smtClean="0">
                <a:latin typeface="Comic Sans MS" pitchFamily="66" charset="0"/>
              </a:rPr>
              <a:t>Eosinophils</a:t>
            </a:r>
            <a:r>
              <a:rPr lang="en-US" sz="2000" dirty="0" smtClean="0">
                <a:latin typeface="Comic Sans MS" pitchFamily="66" charset="0"/>
              </a:rPr>
              <a:t>, </a:t>
            </a:r>
            <a:r>
              <a:rPr lang="ru-RU" sz="2000" dirty="0" smtClean="0">
                <a:latin typeface="Comic Sans MS" pitchFamily="66" charset="0"/>
              </a:rPr>
              <a:t> T-</a:t>
            </a:r>
            <a:r>
              <a:rPr lang="en-US" sz="2000" dirty="0" smtClean="0">
                <a:latin typeface="Comic Sans MS" pitchFamily="66" charset="0"/>
              </a:rPr>
              <a:t>cell</a:t>
            </a:r>
            <a:endParaRPr lang="ru-RU" sz="2000" dirty="0">
              <a:latin typeface="Comic Sans MS" pitchFamily="66" charset="0"/>
            </a:endParaRPr>
          </a:p>
        </p:txBody>
      </p:sp>
      <p:grpSp>
        <p:nvGrpSpPr>
          <p:cNvPr id="4" name="Group 32"/>
          <p:cNvGrpSpPr>
            <a:grpSpLocks/>
          </p:cNvGrpSpPr>
          <p:nvPr/>
        </p:nvGrpSpPr>
        <p:grpSpPr bwMode="auto">
          <a:xfrm>
            <a:off x="4673600" y="3429000"/>
            <a:ext cx="542925" cy="687388"/>
            <a:chOff x="3346" y="2064"/>
            <a:chExt cx="385" cy="433"/>
          </a:xfrm>
        </p:grpSpPr>
        <p:sp>
          <p:nvSpPr>
            <p:cNvPr id="878625" name="Freeform 33"/>
            <p:cNvSpPr>
              <a:spLocks/>
            </p:cNvSpPr>
            <p:nvPr/>
          </p:nvSpPr>
          <p:spPr bwMode="auto">
            <a:xfrm>
              <a:off x="3346" y="2064"/>
              <a:ext cx="385" cy="433"/>
            </a:xfrm>
            <a:custGeom>
              <a:avLst/>
              <a:gdLst/>
              <a:ahLst/>
              <a:cxnLst>
                <a:cxn ang="0">
                  <a:pos x="148" y="406"/>
                </a:cxn>
                <a:cxn ang="0">
                  <a:pos x="89" y="367"/>
                </a:cxn>
                <a:cxn ang="0">
                  <a:pos x="93" y="309"/>
                </a:cxn>
                <a:cxn ang="0">
                  <a:pos x="10" y="267"/>
                </a:cxn>
                <a:cxn ang="0">
                  <a:pos x="0" y="209"/>
                </a:cxn>
                <a:cxn ang="0">
                  <a:pos x="27" y="142"/>
                </a:cxn>
                <a:cxn ang="0">
                  <a:pos x="10" y="97"/>
                </a:cxn>
                <a:cxn ang="0">
                  <a:pos x="41" y="50"/>
                </a:cxn>
                <a:cxn ang="0">
                  <a:pos x="93" y="61"/>
                </a:cxn>
                <a:cxn ang="0">
                  <a:pos x="131" y="0"/>
                </a:cxn>
                <a:cxn ang="0">
                  <a:pos x="155" y="19"/>
                </a:cxn>
                <a:cxn ang="0">
                  <a:pos x="197" y="39"/>
                </a:cxn>
                <a:cxn ang="0">
                  <a:pos x="214" y="69"/>
                </a:cxn>
                <a:cxn ang="0">
                  <a:pos x="228" y="97"/>
                </a:cxn>
                <a:cxn ang="0">
                  <a:pos x="231" y="125"/>
                </a:cxn>
                <a:cxn ang="0">
                  <a:pos x="245" y="156"/>
                </a:cxn>
                <a:cxn ang="0">
                  <a:pos x="221" y="183"/>
                </a:cxn>
                <a:cxn ang="0">
                  <a:pos x="269" y="209"/>
                </a:cxn>
                <a:cxn ang="0">
                  <a:pos x="287" y="267"/>
                </a:cxn>
                <a:cxn ang="0">
                  <a:pos x="311" y="256"/>
                </a:cxn>
                <a:cxn ang="0">
                  <a:pos x="342" y="270"/>
                </a:cxn>
                <a:cxn ang="0">
                  <a:pos x="370" y="295"/>
                </a:cxn>
                <a:cxn ang="0">
                  <a:pos x="384" y="328"/>
                </a:cxn>
                <a:cxn ang="0">
                  <a:pos x="384" y="367"/>
                </a:cxn>
                <a:cxn ang="0">
                  <a:pos x="352" y="401"/>
                </a:cxn>
                <a:cxn ang="0">
                  <a:pos x="318" y="390"/>
                </a:cxn>
                <a:cxn ang="0">
                  <a:pos x="304" y="420"/>
                </a:cxn>
                <a:cxn ang="0">
                  <a:pos x="280" y="432"/>
                </a:cxn>
                <a:cxn ang="0">
                  <a:pos x="221" y="390"/>
                </a:cxn>
                <a:cxn ang="0">
                  <a:pos x="228" y="432"/>
                </a:cxn>
                <a:cxn ang="0">
                  <a:pos x="204" y="426"/>
                </a:cxn>
                <a:cxn ang="0">
                  <a:pos x="155" y="390"/>
                </a:cxn>
                <a:cxn ang="0">
                  <a:pos x="148" y="406"/>
                </a:cxn>
              </a:cxnLst>
              <a:rect l="0" t="0" r="r" b="b"/>
              <a:pathLst>
                <a:path w="385" h="433">
                  <a:moveTo>
                    <a:pt x="148" y="406"/>
                  </a:moveTo>
                  <a:lnTo>
                    <a:pt x="89" y="367"/>
                  </a:lnTo>
                  <a:lnTo>
                    <a:pt x="93" y="309"/>
                  </a:lnTo>
                  <a:lnTo>
                    <a:pt x="10" y="267"/>
                  </a:lnTo>
                  <a:lnTo>
                    <a:pt x="0" y="209"/>
                  </a:lnTo>
                  <a:lnTo>
                    <a:pt x="27" y="142"/>
                  </a:lnTo>
                  <a:lnTo>
                    <a:pt x="10" y="97"/>
                  </a:lnTo>
                  <a:lnTo>
                    <a:pt x="41" y="50"/>
                  </a:lnTo>
                  <a:lnTo>
                    <a:pt x="93" y="61"/>
                  </a:lnTo>
                  <a:lnTo>
                    <a:pt x="131" y="0"/>
                  </a:lnTo>
                  <a:lnTo>
                    <a:pt x="155" y="19"/>
                  </a:lnTo>
                  <a:lnTo>
                    <a:pt x="197" y="39"/>
                  </a:lnTo>
                  <a:lnTo>
                    <a:pt x="214" y="69"/>
                  </a:lnTo>
                  <a:lnTo>
                    <a:pt x="228" y="97"/>
                  </a:lnTo>
                  <a:lnTo>
                    <a:pt x="231" y="125"/>
                  </a:lnTo>
                  <a:lnTo>
                    <a:pt x="245" y="156"/>
                  </a:lnTo>
                  <a:lnTo>
                    <a:pt x="221" y="183"/>
                  </a:lnTo>
                  <a:lnTo>
                    <a:pt x="269" y="209"/>
                  </a:lnTo>
                  <a:lnTo>
                    <a:pt x="287" y="267"/>
                  </a:lnTo>
                  <a:lnTo>
                    <a:pt x="311" y="256"/>
                  </a:lnTo>
                  <a:lnTo>
                    <a:pt x="342" y="270"/>
                  </a:lnTo>
                  <a:lnTo>
                    <a:pt x="370" y="295"/>
                  </a:lnTo>
                  <a:lnTo>
                    <a:pt x="384" y="328"/>
                  </a:lnTo>
                  <a:lnTo>
                    <a:pt x="384" y="367"/>
                  </a:lnTo>
                  <a:lnTo>
                    <a:pt x="352" y="401"/>
                  </a:lnTo>
                  <a:lnTo>
                    <a:pt x="318" y="390"/>
                  </a:lnTo>
                  <a:lnTo>
                    <a:pt x="304" y="420"/>
                  </a:lnTo>
                  <a:lnTo>
                    <a:pt x="280" y="432"/>
                  </a:lnTo>
                  <a:lnTo>
                    <a:pt x="221" y="390"/>
                  </a:lnTo>
                  <a:lnTo>
                    <a:pt x="228" y="432"/>
                  </a:lnTo>
                  <a:lnTo>
                    <a:pt x="204" y="426"/>
                  </a:lnTo>
                  <a:lnTo>
                    <a:pt x="155" y="390"/>
                  </a:lnTo>
                  <a:lnTo>
                    <a:pt x="148" y="406"/>
                  </a:lnTo>
                </a:path>
              </a:pathLst>
            </a:custGeom>
            <a:solidFill>
              <a:srgbClr val="CBCBFF"/>
            </a:solidFill>
            <a:ln w="12700" cap="rnd" cmpd="sng">
              <a:solidFill>
                <a:schemeClr val="bg2"/>
              </a:solidFill>
              <a:prstDash val="solid"/>
              <a:round/>
              <a:headEnd/>
              <a:tailEnd/>
            </a:ln>
            <a:effectLst/>
          </p:spPr>
          <p:txBody>
            <a:bodyPr/>
            <a:lstStyle/>
            <a:p>
              <a:endParaRPr lang="ru-RU"/>
            </a:p>
          </p:txBody>
        </p:sp>
        <p:sp>
          <p:nvSpPr>
            <p:cNvPr id="878626" name="Freeform 34"/>
            <p:cNvSpPr>
              <a:spLocks/>
            </p:cNvSpPr>
            <p:nvPr/>
          </p:nvSpPr>
          <p:spPr bwMode="auto">
            <a:xfrm>
              <a:off x="3434" y="2217"/>
              <a:ext cx="175" cy="208"/>
            </a:xfrm>
            <a:custGeom>
              <a:avLst/>
              <a:gdLst/>
              <a:ahLst/>
              <a:cxnLst>
                <a:cxn ang="0">
                  <a:pos x="35" y="6"/>
                </a:cxn>
                <a:cxn ang="0">
                  <a:pos x="23" y="10"/>
                </a:cxn>
                <a:cxn ang="0">
                  <a:pos x="16" y="17"/>
                </a:cxn>
                <a:cxn ang="0">
                  <a:pos x="8" y="25"/>
                </a:cxn>
                <a:cxn ang="0">
                  <a:pos x="2" y="37"/>
                </a:cxn>
                <a:cxn ang="0">
                  <a:pos x="0" y="50"/>
                </a:cxn>
                <a:cxn ang="0">
                  <a:pos x="0" y="63"/>
                </a:cxn>
                <a:cxn ang="0">
                  <a:pos x="0" y="76"/>
                </a:cxn>
                <a:cxn ang="0">
                  <a:pos x="4" y="88"/>
                </a:cxn>
                <a:cxn ang="0">
                  <a:pos x="6" y="101"/>
                </a:cxn>
                <a:cxn ang="0">
                  <a:pos x="14" y="116"/>
                </a:cxn>
                <a:cxn ang="0">
                  <a:pos x="20" y="128"/>
                </a:cxn>
                <a:cxn ang="0">
                  <a:pos x="27" y="139"/>
                </a:cxn>
                <a:cxn ang="0">
                  <a:pos x="35" y="147"/>
                </a:cxn>
                <a:cxn ang="0">
                  <a:pos x="41" y="160"/>
                </a:cxn>
                <a:cxn ang="0">
                  <a:pos x="52" y="171"/>
                </a:cxn>
                <a:cxn ang="0">
                  <a:pos x="62" y="177"/>
                </a:cxn>
                <a:cxn ang="0">
                  <a:pos x="71" y="187"/>
                </a:cxn>
                <a:cxn ang="0">
                  <a:pos x="83" y="192"/>
                </a:cxn>
                <a:cxn ang="0">
                  <a:pos x="96" y="196"/>
                </a:cxn>
                <a:cxn ang="0">
                  <a:pos x="108" y="200"/>
                </a:cxn>
                <a:cxn ang="0">
                  <a:pos x="121" y="207"/>
                </a:cxn>
                <a:cxn ang="0">
                  <a:pos x="134" y="207"/>
                </a:cxn>
                <a:cxn ang="0">
                  <a:pos x="148" y="207"/>
                </a:cxn>
                <a:cxn ang="0">
                  <a:pos x="160" y="207"/>
                </a:cxn>
                <a:cxn ang="0">
                  <a:pos x="171" y="198"/>
                </a:cxn>
                <a:cxn ang="0">
                  <a:pos x="174" y="185"/>
                </a:cxn>
                <a:cxn ang="0">
                  <a:pos x="174" y="173"/>
                </a:cxn>
                <a:cxn ang="0">
                  <a:pos x="160" y="155"/>
                </a:cxn>
                <a:cxn ang="0">
                  <a:pos x="162" y="158"/>
                </a:cxn>
                <a:cxn ang="0">
                  <a:pos x="150" y="158"/>
                </a:cxn>
                <a:cxn ang="0">
                  <a:pos x="138" y="158"/>
                </a:cxn>
                <a:cxn ang="0">
                  <a:pos x="125" y="158"/>
                </a:cxn>
                <a:cxn ang="0">
                  <a:pos x="114" y="158"/>
                </a:cxn>
                <a:cxn ang="0">
                  <a:pos x="102" y="158"/>
                </a:cxn>
                <a:cxn ang="0">
                  <a:pos x="90" y="158"/>
                </a:cxn>
                <a:cxn ang="0">
                  <a:pos x="75" y="154"/>
                </a:cxn>
                <a:cxn ang="0">
                  <a:pos x="64" y="145"/>
                </a:cxn>
                <a:cxn ang="0">
                  <a:pos x="52" y="137"/>
                </a:cxn>
                <a:cxn ang="0">
                  <a:pos x="41" y="126"/>
                </a:cxn>
                <a:cxn ang="0">
                  <a:pos x="33" y="116"/>
                </a:cxn>
                <a:cxn ang="0">
                  <a:pos x="31" y="103"/>
                </a:cxn>
                <a:cxn ang="0">
                  <a:pos x="31" y="90"/>
                </a:cxn>
                <a:cxn ang="0">
                  <a:pos x="37" y="82"/>
                </a:cxn>
                <a:cxn ang="0">
                  <a:pos x="52" y="76"/>
                </a:cxn>
                <a:cxn ang="0">
                  <a:pos x="64" y="74"/>
                </a:cxn>
                <a:cxn ang="0">
                  <a:pos x="75" y="76"/>
                </a:cxn>
                <a:cxn ang="0">
                  <a:pos x="88" y="80"/>
                </a:cxn>
                <a:cxn ang="0">
                  <a:pos x="100" y="88"/>
                </a:cxn>
                <a:cxn ang="0">
                  <a:pos x="112" y="88"/>
                </a:cxn>
                <a:cxn ang="0">
                  <a:pos x="123" y="82"/>
                </a:cxn>
                <a:cxn ang="0">
                  <a:pos x="125" y="67"/>
                </a:cxn>
                <a:cxn ang="0">
                  <a:pos x="125" y="54"/>
                </a:cxn>
                <a:cxn ang="0">
                  <a:pos x="125" y="42"/>
                </a:cxn>
                <a:cxn ang="0">
                  <a:pos x="116" y="31"/>
                </a:cxn>
                <a:cxn ang="0">
                  <a:pos x="104" y="21"/>
                </a:cxn>
                <a:cxn ang="0">
                  <a:pos x="92" y="12"/>
                </a:cxn>
                <a:cxn ang="0">
                  <a:pos x="69" y="6"/>
                </a:cxn>
                <a:cxn ang="0">
                  <a:pos x="58" y="2"/>
                </a:cxn>
                <a:cxn ang="0">
                  <a:pos x="44" y="0"/>
                </a:cxn>
                <a:cxn ang="0">
                  <a:pos x="31" y="0"/>
                </a:cxn>
                <a:cxn ang="0">
                  <a:pos x="20" y="6"/>
                </a:cxn>
                <a:cxn ang="0">
                  <a:pos x="14" y="19"/>
                </a:cxn>
              </a:cxnLst>
              <a:rect l="0" t="0" r="r" b="b"/>
              <a:pathLst>
                <a:path w="175" h="208">
                  <a:moveTo>
                    <a:pt x="44" y="11"/>
                  </a:moveTo>
                  <a:lnTo>
                    <a:pt x="35" y="6"/>
                  </a:lnTo>
                  <a:lnTo>
                    <a:pt x="29" y="8"/>
                  </a:lnTo>
                  <a:lnTo>
                    <a:pt x="23" y="10"/>
                  </a:lnTo>
                  <a:lnTo>
                    <a:pt x="18" y="10"/>
                  </a:lnTo>
                  <a:lnTo>
                    <a:pt x="16" y="17"/>
                  </a:lnTo>
                  <a:lnTo>
                    <a:pt x="10" y="19"/>
                  </a:lnTo>
                  <a:lnTo>
                    <a:pt x="8" y="25"/>
                  </a:lnTo>
                  <a:lnTo>
                    <a:pt x="4" y="31"/>
                  </a:lnTo>
                  <a:lnTo>
                    <a:pt x="2" y="37"/>
                  </a:lnTo>
                  <a:lnTo>
                    <a:pt x="0" y="44"/>
                  </a:lnTo>
                  <a:lnTo>
                    <a:pt x="0" y="50"/>
                  </a:lnTo>
                  <a:lnTo>
                    <a:pt x="0" y="57"/>
                  </a:lnTo>
                  <a:lnTo>
                    <a:pt x="0" y="63"/>
                  </a:lnTo>
                  <a:lnTo>
                    <a:pt x="0" y="69"/>
                  </a:lnTo>
                  <a:lnTo>
                    <a:pt x="0" y="76"/>
                  </a:lnTo>
                  <a:lnTo>
                    <a:pt x="0" y="82"/>
                  </a:lnTo>
                  <a:lnTo>
                    <a:pt x="4" y="88"/>
                  </a:lnTo>
                  <a:lnTo>
                    <a:pt x="4" y="94"/>
                  </a:lnTo>
                  <a:lnTo>
                    <a:pt x="6" y="101"/>
                  </a:lnTo>
                  <a:lnTo>
                    <a:pt x="12" y="109"/>
                  </a:lnTo>
                  <a:lnTo>
                    <a:pt x="14" y="116"/>
                  </a:lnTo>
                  <a:lnTo>
                    <a:pt x="16" y="122"/>
                  </a:lnTo>
                  <a:lnTo>
                    <a:pt x="20" y="128"/>
                  </a:lnTo>
                  <a:lnTo>
                    <a:pt x="21" y="135"/>
                  </a:lnTo>
                  <a:lnTo>
                    <a:pt x="27" y="139"/>
                  </a:lnTo>
                  <a:lnTo>
                    <a:pt x="29" y="145"/>
                  </a:lnTo>
                  <a:lnTo>
                    <a:pt x="35" y="147"/>
                  </a:lnTo>
                  <a:lnTo>
                    <a:pt x="37" y="154"/>
                  </a:lnTo>
                  <a:lnTo>
                    <a:pt x="41" y="160"/>
                  </a:lnTo>
                  <a:lnTo>
                    <a:pt x="46" y="166"/>
                  </a:lnTo>
                  <a:lnTo>
                    <a:pt x="52" y="171"/>
                  </a:lnTo>
                  <a:lnTo>
                    <a:pt x="56" y="177"/>
                  </a:lnTo>
                  <a:lnTo>
                    <a:pt x="62" y="177"/>
                  </a:lnTo>
                  <a:lnTo>
                    <a:pt x="68" y="181"/>
                  </a:lnTo>
                  <a:lnTo>
                    <a:pt x="71" y="187"/>
                  </a:lnTo>
                  <a:lnTo>
                    <a:pt x="77" y="187"/>
                  </a:lnTo>
                  <a:lnTo>
                    <a:pt x="83" y="192"/>
                  </a:lnTo>
                  <a:lnTo>
                    <a:pt x="90" y="194"/>
                  </a:lnTo>
                  <a:lnTo>
                    <a:pt x="96" y="196"/>
                  </a:lnTo>
                  <a:lnTo>
                    <a:pt x="102" y="198"/>
                  </a:lnTo>
                  <a:lnTo>
                    <a:pt x="108" y="200"/>
                  </a:lnTo>
                  <a:lnTo>
                    <a:pt x="116" y="204"/>
                  </a:lnTo>
                  <a:lnTo>
                    <a:pt x="121" y="207"/>
                  </a:lnTo>
                  <a:lnTo>
                    <a:pt x="127" y="207"/>
                  </a:lnTo>
                  <a:lnTo>
                    <a:pt x="134" y="207"/>
                  </a:lnTo>
                  <a:lnTo>
                    <a:pt x="140" y="207"/>
                  </a:lnTo>
                  <a:lnTo>
                    <a:pt x="148" y="207"/>
                  </a:lnTo>
                  <a:lnTo>
                    <a:pt x="154" y="207"/>
                  </a:lnTo>
                  <a:lnTo>
                    <a:pt x="160" y="207"/>
                  </a:lnTo>
                  <a:lnTo>
                    <a:pt x="166" y="204"/>
                  </a:lnTo>
                  <a:lnTo>
                    <a:pt x="171" y="198"/>
                  </a:lnTo>
                  <a:lnTo>
                    <a:pt x="171" y="192"/>
                  </a:lnTo>
                  <a:lnTo>
                    <a:pt x="174" y="185"/>
                  </a:lnTo>
                  <a:lnTo>
                    <a:pt x="174" y="179"/>
                  </a:lnTo>
                  <a:lnTo>
                    <a:pt x="174" y="173"/>
                  </a:lnTo>
                  <a:lnTo>
                    <a:pt x="160" y="155"/>
                  </a:lnTo>
                  <a:lnTo>
                    <a:pt x="160" y="155"/>
                  </a:lnTo>
                  <a:lnTo>
                    <a:pt x="160" y="155"/>
                  </a:lnTo>
                  <a:lnTo>
                    <a:pt x="162" y="158"/>
                  </a:lnTo>
                  <a:lnTo>
                    <a:pt x="156" y="158"/>
                  </a:lnTo>
                  <a:lnTo>
                    <a:pt x="150" y="158"/>
                  </a:lnTo>
                  <a:lnTo>
                    <a:pt x="144" y="158"/>
                  </a:lnTo>
                  <a:lnTo>
                    <a:pt x="138" y="158"/>
                  </a:lnTo>
                  <a:lnTo>
                    <a:pt x="132" y="158"/>
                  </a:lnTo>
                  <a:lnTo>
                    <a:pt x="125" y="158"/>
                  </a:lnTo>
                  <a:lnTo>
                    <a:pt x="119" y="158"/>
                  </a:lnTo>
                  <a:lnTo>
                    <a:pt x="114" y="158"/>
                  </a:lnTo>
                  <a:lnTo>
                    <a:pt x="108" y="158"/>
                  </a:lnTo>
                  <a:lnTo>
                    <a:pt x="102" y="158"/>
                  </a:lnTo>
                  <a:lnTo>
                    <a:pt x="96" y="158"/>
                  </a:lnTo>
                  <a:lnTo>
                    <a:pt x="90" y="158"/>
                  </a:lnTo>
                  <a:lnTo>
                    <a:pt x="81" y="156"/>
                  </a:lnTo>
                  <a:lnTo>
                    <a:pt x="75" y="154"/>
                  </a:lnTo>
                  <a:lnTo>
                    <a:pt x="69" y="149"/>
                  </a:lnTo>
                  <a:lnTo>
                    <a:pt x="64" y="145"/>
                  </a:lnTo>
                  <a:lnTo>
                    <a:pt x="58" y="141"/>
                  </a:lnTo>
                  <a:lnTo>
                    <a:pt x="52" y="137"/>
                  </a:lnTo>
                  <a:lnTo>
                    <a:pt x="48" y="130"/>
                  </a:lnTo>
                  <a:lnTo>
                    <a:pt x="41" y="126"/>
                  </a:lnTo>
                  <a:lnTo>
                    <a:pt x="39" y="120"/>
                  </a:lnTo>
                  <a:lnTo>
                    <a:pt x="33" y="116"/>
                  </a:lnTo>
                  <a:lnTo>
                    <a:pt x="31" y="109"/>
                  </a:lnTo>
                  <a:lnTo>
                    <a:pt x="31" y="103"/>
                  </a:lnTo>
                  <a:lnTo>
                    <a:pt x="31" y="97"/>
                  </a:lnTo>
                  <a:lnTo>
                    <a:pt x="31" y="90"/>
                  </a:lnTo>
                  <a:lnTo>
                    <a:pt x="31" y="84"/>
                  </a:lnTo>
                  <a:lnTo>
                    <a:pt x="37" y="82"/>
                  </a:lnTo>
                  <a:lnTo>
                    <a:pt x="44" y="80"/>
                  </a:lnTo>
                  <a:lnTo>
                    <a:pt x="52" y="76"/>
                  </a:lnTo>
                  <a:lnTo>
                    <a:pt x="58" y="74"/>
                  </a:lnTo>
                  <a:lnTo>
                    <a:pt x="64" y="74"/>
                  </a:lnTo>
                  <a:lnTo>
                    <a:pt x="69" y="74"/>
                  </a:lnTo>
                  <a:lnTo>
                    <a:pt x="75" y="76"/>
                  </a:lnTo>
                  <a:lnTo>
                    <a:pt x="81" y="77"/>
                  </a:lnTo>
                  <a:lnTo>
                    <a:pt x="88" y="80"/>
                  </a:lnTo>
                  <a:lnTo>
                    <a:pt x="94" y="86"/>
                  </a:lnTo>
                  <a:lnTo>
                    <a:pt x="100" y="88"/>
                  </a:lnTo>
                  <a:lnTo>
                    <a:pt x="106" y="88"/>
                  </a:lnTo>
                  <a:lnTo>
                    <a:pt x="112" y="88"/>
                  </a:lnTo>
                  <a:lnTo>
                    <a:pt x="118" y="88"/>
                  </a:lnTo>
                  <a:lnTo>
                    <a:pt x="123" y="82"/>
                  </a:lnTo>
                  <a:lnTo>
                    <a:pt x="123" y="76"/>
                  </a:lnTo>
                  <a:lnTo>
                    <a:pt x="125" y="67"/>
                  </a:lnTo>
                  <a:lnTo>
                    <a:pt x="125" y="61"/>
                  </a:lnTo>
                  <a:lnTo>
                    <a:pt x="125" y="54"/>
                  </a:lnTo>
                  <a:lnTo>
                    <a:pt x="125" y="48"/>
                  </a:lnTo>
                  <a:lnTo>
                    <a:pt x="125" y="42"/>
                  </a:lnTo>
                  <a:lnTo>
                    <a:pt x="121" y="35"/>
                  </a:lnTo>
                  <a:lnTo>
                    <a:pt x="116" y="31"/>
                  </a:lnTo>
                  <a:lnTo>
                    <a:pt x="110" y="23"/>
                  </a:lnTo>
                  <a:lnTo>
                    <a:pt x="104" y="21"/>
                  </a:lnTo>
                  <a:lnTo>
                    <a:pt x="98" y="17"/>
                  </a:lnTo>
                  <a:lnTo>
                    <a:pt x="92" y="12"/>
                  </a:lnTo>
                  <a:lnTo>
                    <a:pt x="77" y="8"/>
                  </a:lnTo>
                  <a:lnTo>
                    <a:pt x="69" y="6"/>
                  </a:lnTo>
                  <a:lnTo>
                    <a:pt x="64" y="4"/>
                  </a:lnTo>
                  <a:lnTo>
                    <a:pt x="58" y="2"/>
                  </a:lnTo>
                  <a:lnTo>
                    <a:pt x="52" y="2"/>
                  </a:lnTo>
                  <a:lnTo>
                    <a:pt x="44" y="0"/>
                  </a:lnTo>
                  <a:lnTo>
                    <a:pt x="37" y="0"/>
                  </a:lnTo>
                  <a:lnTo>
                    <a:pt x="31" y="0"/>
                  </a:lnTo>
                  <a:lnTo>
                    <a:pt x="25" y="2"/>
                  </a:lnTo>
                  <a:lnTo>
                    <a:pt x="20" y="6"/>
                  </a:lnTo>
                  <a:lnTo>
                    <a:pt x="18" y="12"/>
                  </a:lnTo>
                  <a:lnTo>
                    <a:pt x="14" y="19"/>
                  </a:lnTo>
                  <a:lnTo>
                    <a:pt x="5" y="11"/>
                  </a:lnTo>
                </a:path>
              </a:pathLst>
            </a:custGeom>
            <a:solidFill>
              <a:srgbClr val="560000"/>
            </a:solidFill>
            <a:ln w="12700" cap="rnd" cmpd="sng">
              <a:solidFill>
                <a:schemeClr val="bg2"/>
              </a:solidFill>
              <a:prstDash val="solid"/>
              <a:round/>
              <a:headEnd type="none" w="sm" len="sm"/>
              <a:tailEnd type="none" w="sm" len="sm"/>
            </a:ln>
            <a:effectLst/>
          </p:spPr>
          <p:txBody>
            <a:bodyPr/>
            <a:lstStyle/>
            <a:p>
              <a:endParaRPr lang="ru-RU"/>
            </a:p>
          </p:txBody>
        </p:sp>
        <p:sp>
          <p:nvSpPr>
            <p:cNvPr id="878627" name="Oval 35"/>
            <p:cNvSpPr>
              <a:spLocks noChangeArrowheads="1"/>
            </p:cNvSpPr>
            <p:nvPr/>
          </p:nvSpPr>
          <p:spPr bwMode="auto">
            <a:xfrm>
              <a:off x="3415" y="2185"/>
              <a:ext cx="22" cy="28"/>
            </a:xfrm>
            <a:prstGeom prst="ellipse">
              <a:avLst/>
            </a:prstGeom>
            <a:solidFill>
              <a:srgbClr val="0066CC"/>
            </a:solidFill>
            <a:ln w="9525">
              <a:noFill/>
              <a:round/>
              <a:headEnd/>
              <a:tailEnd/>
            </a:ln>
            <a:effectLst/>
          </p:spPr>
          <p:txBody>
            <a:bodyPr wrap="none" anchor="ctr"/>
            <a:lstStyle/>
            <a:p>
              <a:endParaRPr lang="ru-RU"/>
            </a:p>
          </p:txBody>
        </p:sp>
        <p:sp>
          <p:nvSpPr>
            <p:cNvPr id="878628" name="Oval 36"/>
            <p:cNvSpPr>
              <a:spLocks noChangeArrowheads="1"/>
            </p:cNvSpPr>
            <p:nvPr/>
          </p:nvSpPr>
          <p:spPr bwMode="auto">
            <a:xfrm>
              <a:off x="3472" y="2168"/>
              <a:ext cx="22" cy="30"/>
            </a:xfrm>
            <a:prstGeom prst="ellipse">
              <a:avLst/>
            </a:prstGeom>
            <a:solidFill>
              <a:srgbClr val="0066CC"/>
            </a:solidFill>
            <a:ln w="9525">
              <a:noFill/>
              <a:round/>
              <a:headEnd/>
              <a:tailEnd/>
            </a:ln>
            <a:effectLst/>
          </p:spPr>
          <p:txBody>
            <a:bodyPr wrap="none" anchor="ctr"/>
            <a:lstStyle/>
            <a:p>
              <a:endParaRPr lang="ru-RU"/>
            </a:p>
          </p:txBody>
        </p:sp>
        <p:sp>
          <p:nvSpPr>
            <p:cNvPr id="878629" name="Oval 37"/>
            <p:cNvSpPr>
              <a:spLocks noChangeArrowheads="1"/>
            </p:cNvSpPr>
            <p:nvPr/>
          </p:nvSpPr>
          <p:spPr bwMode="auto">
            <a:xfrm>
              <a:off x="3515" y="2324"/>
              <a:ext cx="22" cy="28"/>
            </a:xfrm>
            <a:prstGeom prst="ellipse">
              <a:avLst/>
            </a:prstGeom>
            <a:solidFill>
              <a:srgbClr val="0066CC"/>
            </a:solidFill>
            <a:ln w="9525">
              <a:noFill/>
              <a:round/>
              <a:headEnd/>
              <a:tailEnd/>
            </a:ln>
            <a:effectLst/>
          </p:spPr>
          <p:txBody>
            <a:bodyPr wrap="none" anchor="ctr"/>
            <a:lstStyle/>
            <a:p>
              <a:endParaRPr lang="ru-RU"/>
            </a:p>
          </p:txBody>
        </p:sp>
        <p:sp>
          <p:nvSpPr>
            <p:cNvPr id="878630" name="Oval 38"/>
            <p:cNvSpPr>
              <a:spLocks noChangeArrowheads="1"/>
            </p:cNvSpPr>
            <p:nvPr/>
          </p:nvSpPr>
          <p:spPr bwMode="auto">
            <a:xfrm>
              <a:off x="3530" y="2168"/>
              <a:ext cx="22" cy="30"/>
            </a:xfrm>
            <a:prstGeom prst="ellipse">
              <a:avLst/>
            </a:prstGeom>
            <a:solidFill>
              <a:srgbClr val="0066CC"/>
            </a:solidFill>
            <a:ln w="9525">
              <a:noFill/>
              <a:round/>
              <a:headEnd/>
              <a:tailEnd/>
            </a:ln>
            <a:effectLst/>
          </p:spPr>
          <p:txBody>
            <a:bodyPr wrap="none" anchor="ctr"/>
            <a:lstStyle/>
            <a:p>
              <a:endParaRPr lang="ru-RU"/>
            </a:p>
          </p:txBody>
        </p:sp>
        <p:sp>
          <p:nvSpPr>
            <p:cNvPr id="878631" name="Oval 39"/>
            <p:cNvSpPr>
              <a:spLocks noChangeArrowheads="1"/>
            </p:cNvSpPr>
            <p:nvPr/>
          </p:nvSpPr>
          <p:spPr bwMode="auto">
            <a:xfrm>
              <a:off x="3587" y="2324"/>
              <a:ext cx="22" cy="28"/>
            </a:xfrm>
            <a:prstGeom prst="ellipse">
              <a:avLst/>
            </a:prstGeom>
            <a:solidFill>
              <a:srgbClr val="0066CC"/>
            </a:solidFill>
            <a:ln w="9525">
              <a:noFill/>
              <a:round/>
              <a:headEnd/>
              <a:tailEnd/>
            </a:ln>
            <a:effectLst/>
          </p:spPr>
          <p:txBody>
            <a:bodyPr wrap="none" anchor="ctr"/>
            <a:lstStyle/>
            <a:p>
              <a:endParaRPr lang="ru-RU"/>
            </a:p>
          </p:txBody>
        </p:sp>
        <p:sp>
          <p:nvSpPr>
            <p:cNvPr id="878632" name="Oval 40"/>
            <p:cNvSpPr>
              <a:spLocks noChangeArrowheads="1"/>
            </p:cNvSpPr>
            <p:nvPr/>
          </p:nvSpPr>
          <p:spPr bwMode="auto">
            <a:xfrm>
              <a:off x="3644" y="2357"/>
              <a:ext cx="22" cy="30"/>
            </a:xfrm>
            <a:prstGeom prst="ellipse">
              <a:avLst/>
            </a:prstGeom>
            <a:solidFill>
              <a:srgbClr val="0066CC"/>
            </a:solidFill>
            <a:ln w="9525">
              <a:noFill/>
              <a:round/>
              <a:headEnd/>
              <a:tailEnd/>
            </a:ln>
            <a:effectLst/>
          </p:spPr>
          <p:txBody>
            <a:bodyPr wrap="none" anchor="ctr"/>
            <a:lstStyle/>
            <a:p>
              <a:endParaRPr lang="ru-RU"/>
            </a:p>
          </p:txBody>
        </p:sp>
        <p:sp>
          <p:nvSpPr>
            <p:cNvPr id="878633" name="Oval 41"/>
            <p:cNvSpPr>
              <a:spLocks noChangeArrowheads="1"/>
            </p:cNvSpPr>
            <p:nvPr/>
          </p:nvSpPr>
          <p:spPr bwMode="auto">
            <a:xfrm>
              <a:off x="3387" y="2271"/>
              <a:ext cx="22" cy="28"/>
            </a:xfrm>
            <a:prstGeom prst="ellipse">
              <a:avLst/>
            </a:prstGeom>
            <a:solidFill>
              <a:srgbClr val="0066CC"/>
            </a:solidFill>
            <a:ln w="9525">
              <a:noFill/>
              <a:round/>
              <a:headEnd/>
              <a:tailEnd/>
            </a:ln>
            <a:effectLst/>
          </p:spPr>
          <p:txBody>
            <a:bodyPr wrap="none" anchor="ctr"/>
            <a:lstStyle/>
            <a:p>
              <a:endParaRPr lang="ru-RU"/>
            </a:p>
          </p:txBody>
        </p:sp>
        <p:sp>
          <p:nvSpPr>
            <p:cNvPr id="878634" name="Oval 42"/>
            <p:cNvSpPr>
              <a:spLocks noChangeArrowheads="1"/>
            </p:cNvSpPr>
            <p:nvPr/>
          </p:nvSpPr>
          <p:spPr bwMode="auto">
            <a:xfrm>
              <a:off x="3659" y="2410"/>
              <a:ext cx="22" cy="28"/>
            </a:xfrm>
            <a:prstGeom prst="ellipse">
              <a:avLst/>
            </a:prstGeom>
            <a:solidFill>
              <a:srgbClr val="0066CC"/>
            </a:solidFill>
            <a:ln w="9525">
              <a:noFill/>
              <a:round/>
              <a:headEnd/>
              <a:tailEnd/>
            </a:ln>
            <a:effectLst/>
          </p:spPr>
          <p:txBody>
            <a:bodyPr wrap="none" anchor="ctr"/>
            <a:lstStyle/>
            <a:p>
              <a:endParaRPr lang="ru-RU"/>
            </a:p>
          </p:txBody>
        </p:sp>
        <p:sp>
          <p:nvSpPr>
            <p:cNvPr id="878635" name="Oval 43"/>
            <p:cNvSpPr>
              <a:spLocks noChangeArrowheads="1"/>
            </p:cNvSpPr>
            <p:nvPr/>
          </p:nvSpPr>
          <p:spPr bwMode="auto">
            <a:xfrm>
              <a:off x="3472" y="2117"/>
              <a:ext cx="22" cy="28"/>
            </a:xfrm>
            <a:prstGeom prst="ellipse">
              <a:avLst/>
            </a:prstGeom>
            <a:solidFill>
              <a:srgbClr val="0066CC"/>
            </a:solidFill>
            <a:ln w="9525">
              <a:noFill/>
              <a:round/>
              <a:headEnd/>
              <a:tailEnd/>
            </a:ln>
            <a:effectLst/>
          </p:spPr>
          <p:txBody>
            <a:bodyPr wrap="none" anchor="ctr"/>
            <a:lstStyle/>
            <a:p>
              <a:endParaRPr lang="ru-RU"/>
            </a:p>
          </p:txBody>
        </p:sp>
        <p:sp>
          <p:nvSpPr>
            <p:cNvPr id="878636" name="Oval 44"/>
            <p:cNvSpPr>
              <a:spLocks noChangeArrowheads="1"/>
            </p:cNvSpPr>
            <p:nvPr/>
          </p:nvSpPr>
          <p:spPr bwMode="auto">
            <a:xfrm>
              <a:off x="3587" y="2289"/>
              <a:ext cx="22" cy="28"/>
            </a:xfrm>
            <a:prstGeom prst="ellipse">
              <a:avLst/>
            </a:prstGeom>
            <a:solidFill>
              <a:srgbClr val="0066CC"/>
            </a:solidFill>
            <a:ln w="9525">
              <a:noFill/>
              <a:round/>
              <a:headEnd/>
              <a:tailEnd/>
            </a:ln>
            <a:effectLst/>
          </p:spPr>
          <p:txBody>
            <a:bodyPr wrap="none" anchor="ctr"/>
            <a:lstStyle/>
            <a:p>
              <a:endParaRPr lang="ru-RU"/>
            </a:p>
          </p:txBody>
        </p:sp>
        <p:sp>
          <p:nvSpPr>
            <p:cNvPr id="878637" name="Oval 45"/>
            <p:cNvSpPr>
              <a:spLocks noChangeArrowheads="1"/>
            </p:cNvSpPr>
            <p:nvPr/>
          </p:nvSpPr>
          <p:spPr bwMode="auto">
            <a:xfrm>
              <a:off x="3415" y="2236"/>
              <a:ext cx="22" cy="30"/>
            </a:xfrm>
            <a:prstGeom prst="ellipse">
              <a:avLst/>
            </a:prstGeom>
            <a:solidFill>
              <a:srgbClr val="0066CC"/>
            </a:solidFill>
            <a:ln w="9525">
              <a:noFill/>
              <a:round/>
              <a:headEnd/>
              <a:tailEnd/>
            </a:ln>
            <a:effectLst/>
          </p:spPr>
          <p:txBody>
            <a:bodyPr wrap="none" anchor="ctr"/>
            <a:lstStyle/>
            <a:p>
              <a:endParaRPr lang="ru-RU"/>
            </a:p>
          </p:txBody>
        </p:sp>
        <p:sp>
          <p:nvSpPr>
            <p:cNvPr id="878638" name="Oval 46"/>
            <p:cNvSpPr>
              <a:spLocks noChangeArrowheads="1"/>
            </p:cNvSpPr>
            <p:nvPr/>
          </p:nvSpPr>
          <p:spPr bwMode="auto">
            <a:xfrm>
              <a:off x="3487" y="2324"/>
              <a:ext cx="22" cy="28"/>
            </a:xfrm>
            <a:prstGeom prst="ellipse">
              <a:avLst/>
            </a:prstGeom>
            <a:solidFill>
              <a:srgbClr val="0066CC"/>
            </a:solidFill>
            <a:ln w="9525">
              <a:noFill/>
              <a:round/>
              <a:headEnd/>
              <a:tailEnd/>
            </a:ln>
            <a:effectLst/>
          </p:spPr>
          <p:txBody>
            <a:bodyPr wrap="none" anchor="ctr"/>
            <a:lstStyle/>
            <a:p>
              <a:endParaRPr lang="ru-RU"/>
            </a:p>
          </p:txBody>
        </p:sp>
        <p:sp>
          <p:nvSpPr>
            <p:cNvPr id="878639" name="Oval 47"/>
            <p:cNvSpPr>
              <a:spLocks noChangeArrowheads="1"/>
            </p:cNvSpPr>
            <p:nvPr/>
          </p:nvSpPr>
          <p:spPr bwMode="auto">
            <a:xfrm>
              <a:off x="3530" y="2443"/>
              <a:ext cx="22" cy="30"/>
            </a:xfrm>
            <a:prstGeom prst="ellipse">
              <a:avLst/>
            </a:prstGeom>
            <a:solidFill>
              <a:srgbClr val="0066CC"/>
            </a:solidFill>
            <a:ln w="9525">
              <a:noFill/>
              <a:round/>
              <a:headEnd/>
              <a:tailEnd/>
            </a:ln>
            <a:effectLst/>
          </p:spPr>
          <p:txBody>
            <a:bodyPr wrap="none" anchor="ctr"/>
            <a:lstStyle/>
            <a:p>
              <a:endParaRPr lang="ru-RU"/>
            </a:p>
          </p:txBody>
        </p:sp>
        <p:sp>
          <p:nvSpPr>
            <p:cNvPr id="878640" name="Oval 48"/>
            <p:cNvSpPr>
              <a:spLocks noChangeArrowheads="1"/>
            </p:cNvSpPr>
            <p:nvPr/>
          </p:nvSpPr>
          <p:spPr bwMode="auto">
            <a:xfrm>
              <a:off x="3487" y="2410"/>
              <a:ext cx="22" cy="28"/>
            </a:xfrm>
            <a:prstGeom prst="ellipse">
              <a:avLst/>
            </a:prstGeom>
            <a:solidFill>
              <a:srgbClr val="0066CC"/>
            </a:solidFill>
            <a:ln w="9525">
              <a:noFill/>
              <a:round/>
              <a:headEnd/>
              <a:tailEnd/>
            </a:ln>
            <a:effectLst/>
          </p:spPr>
          <p:txBody>
            <a:bodyPr wrap="none" anchor="ctr"/>
            <a:lstStyle/>
            <a:p>
              <a:endParaRPr lang="ru-RU"/>
            </a:p>
          </p:txBody>
        </p:sp>
      </p:grpSp>
      <p:grpSp>
        <p:nvGrpSpPr>
          <p:cNvPr id="5" name="Group 49"/>
          <p:cNvGrpSpPr>
            <a:grpSpLocks/>
          </p:cNvGrpSpPr>
          <p:nvPr/>
        </p:nvGrpSpPr>
        <p:grpSpPr bwMode="auto">
          <a:xfrm>
            <a:off x="6299200" y="3581400"/>
            <a:ext cx="666750" cy="596900"/>
            <a:chOff x="4300" y="2116"/>
            <a:chExt cx="472" cy="376"/>
          </a:xfrm>
        </p:grpSpPr>
        <p:sp>
          <p:nvSpPr>
            <p:cNvPr id="878642" name="Oval 50"/>
            <p:cNvSpPr>
              <a:spLocks noChangeArrowheads="1"/>
            </p:cNvSpPr>
            <p:nvPr/>
          </p:nvSpPr>
          <p:spPr bwMode="auto">
            <a:xfrm>
              <a:off x="4300" y="2116"/>
              <a:ext cx="472" cy="376"/>
            </a:xfrm>
            <a:prstGeom prst="ellipse">
              <a:avLst/>
            </a:prstGeom>
            <a:solidFill>
              <a:schemeClr val="folHlink"/>
            </a:solidFill>
            <a:ln w="12700">
              <a:solidFill>
                <a:schemeClr val="bg2"/>
              </a:solidFill>
              <a:round/>
              <a:headEnd/>
              <a:tailEnd/>
            </a:ln>
            <a:effectLst/>
          </p:spPr>
          <p:txBody>
            <a:bodyPr wrap="none" anchor="ctr"/>
            <a:lstStyle/>
            <a:p>
              <a:endParaRPr lang="ru-RU"/>
            </a:p>
          </p:txBody>
        </p:sp>
        <p:sp>
          <p:nvSpPr>
            <p:cNvPr id="878643" name="Oval 51"/>
            <p:cNvSpPr>
              <a:spLocks noChangeArrowheads="1"/>
            </p:cNvSpPr>
            <p:nvPr/>
          </p:nvSpPr>
          <p:spPr bwMode="auto">
            <a:xfrm>
              <a:off x="4380" y="2201"/>
              <a:ext cx="286" cy="227"/>
            </a:xfrm>
            <a:prstGeom prst="ellipse">
              <a:avLst/>
            </a:prstGeom>
            <a:solidFill>
              <a:srgbClr val="3333CC"/>
            </a:solidFill>
            <a:ln w="12700">
              <a:solidFill>
                <a:schemeClr val="bg2"/>
              </a:solidFill>
              <a:round/>
              <a:headEnd/>
              <a:tailEnd/>
            </a:ln>
            <a:effectLst/>
          </p:spPr>
          <p:txBody>
            <a:bodyPr wrap="none" anchor="ctr"/>
            <a:lstStyle/>
            <a:p>
              <a:endParaRPr lang="ru-RU"/>
            </a:p>
          </p:txBody>
        </p:sp>
      </p:grpSp>
      <p:grpSp>
        <p:nvGrpSpPr>
          <p:cNvPr id="6" name="Group 52"/>
          <p:cNvGrpSpPr>
            <a:grpSpLocks/>
          </p:cNvGrpSpPr>
          <p:nvPr/>
        </p:nvGrpSpPr>
        <p:grpSpPr bwMode="auto">
          <a:xfrm>
            <a:off x="7246938" y="3505200"/>
            <a:ext cx="557212" cy="687388"/>
            <a:chOff x="5304" y="2064"/>
            <a:chExt cx="395" cy="433"/>
          </a:xfrm>
        </p:grpSpPr>
        <p:sp>
          <p:nvSpPr>
            <p:cNvPr id="878645" name="Freeform 53"/>
            <p:cNvSpPr>
              <a:spLocks/>
            </p:cNvSpPr>
            <p:nvPr/>
          </p:nvSpPr>
          <p:spPr bwMode="auto">
            <a:xfrm>
              <a:off x="5304" y="2064"/>
              <a:ext cx="395" cy="433"/>
            </a:xfrm>
            <a:custGeom>
              <a:avLst/>
              <a:gdLst/>
              <a:ahLst/>
              <a:cxnLst>
                <a:cxn ang="0">
                  <a:pos x="158" y="406"/>
                </a:cxn>
                <a:cxn ang="0">
                  <a:pos x="100" y="367"/>
                </a:cxn>
                <a:cxn ang="0">
                  <a:pos x="48" y="337"/>
                </a:cxn>
                <a:cxn ang="0">
                  <a:pos x="20" y="267"/>
                </a:cxn>
                <a:cxn ang="0">
                  <a:pos x="10" y="209"/>
                </a:cxn>
                <a:cxn ang="0">
                  <a:pos x="0" y="144"/>
                </a:cxn>
                <a:cxn ang="0">
                  <a:pos x="20" y="97"/>
                </a:cxn>
                <a:cxn ang="0">
                  <a:pos x="51" y="50"/>
                </a:cxn>
                <a:cxn ang="0">
                  <a:pos x="96" y="0"/>
                </a:cxn>
                <a:cxn ang="0">
                  <a:pos x="141" y="0"/>
                </a:cxn>
                <a:cxn ang="0">
                  <a:pos x="193" y="0"/>
                </a:cxn>
                <a:cxn ang="0">
                  <a:pos x="238" y="0"/>
                </a:cxn>
                <a:cxn ang="0">
                  <a:pos x="286" y="47"/>
                </a:cxn>
                <a:cxn ang="0">
                  <a:pos x="286" y="47"/>
                </a:cxn>
                <a:cxn ang="0">
                  <a:pos x="286" y="47"/>
                </a:cxn>
                <a:cxn ang="0">
                  <a:pos x="335" y="94"/>
                </a:cxn>
                <a:cxn ang="0">
                  <a:pos x="383" y="192"/>
                </a:cxn>
                <a:cxn ang="0">
                  <a:pos x="383" y="192"/>
                </a:cxn>
                <a:cxn ang="0">
                  <a:pos x="383" y="192"/>
                </a:cxn>
                <a:cxn ang="0">
                  <a:pos x="383" y="239"/>
                </a:cxn>
                <a:cxn ang="0">
                  <a:pos x="383" y="287"/>
                </a:cxn>
                <a:cxn ang="0">
                  <a:pos x="380" y="295"/>
                </a:cxn>
                <a:cxn ang="0">
                  <a:pos x="394" y="328"/>
                </a:cxn>
                <a:cxn ang="0">
                  <a:pos x="394" y="367"/>
                </a:cxn>
                <a:cxn ang="0">
                  <a:pos x="362" y="401"/>
                </a:cxn>
                <a:cxn ang="0">
                  <a:pos x="335" y="432"/>
                </a:cxn>
                <a:cxn ang="0">
                  <a:pos x="314" y="420"/>
                </a:cxn>
                <a:cxn ang="0">
                  <a:pos x="290" y="432"/>
                </a:cxn>
                <a:cxn ang="0">
                  <a:pos x="238" y="432"/>
                </a:cxn>
                <a:cxn ang="0">
                  <a:pos x="238" y="432"/>
                </a:cxn>
                <a:cxn ang="0">
                  <a:pos x="214" y="426"/>
                </a:cxn>
                <a:cxn ang="0">
                  <a:pos x="165" y="390"/>
                </a:cxn>
                <a:cxn ang="0">
                  <a:pos x="158" y="406"/>
                </a:cxn>
              </a:cxnLst>
              <a:rect l="0" t="0" r="r" b="b"/>
              <a:pathLst>
                <a:path w="395" h="433">
                  <a:moveTo>
                    <a:pt x="158" y="406"/>
                  </a:moveTo>
                  <a:lnTo>
                    <a:pt x="100" y="367"/>
                  </a:lnTo>
                  <a:lnTo>
                    <a:pt x="48" y="337"/>
                  </a:lnTo>
                  <a:lnTo>
                    <a:pt x="20" y="267"/>
                  </a:lnTo>
                  <a:lnTo>
                    <a:pt x="10" y="209"/>
                  </a:lnTo>
                  <a:lnTo>
                    <a:pt x="0" y="144"/>
                  </a:lnTo>
                  <a:lnTo>
                    <a:pt x="20" y="97"/>
                  </a:lnTo>
                  <a:lnTo>
                    <a:pt x="51" y="50"/>
                  </a:lnTo>
                  <a:lnTo>
                    <a:pt x="96" y="0"/>
                  </a:lnTo>
                  <a:lnTo>
                    <a:pt x="141" y="0"/>
                  </a:lnTo>
                  <a:lnTo>
                    <a:pt x="193" y="0"/>
                  </a:lnTo>
                  <a:lnTo>
                    <a:pt x="238" y="0"/>
                  </a:lnTo>
                  <a:lnTo>
                    <a:pt x="286" y="47"/>
                  </a:lnTo>
                  <a:lnTo>
                    <a:pt x="286" y="47"/>
                  </a:lnTo>
                  <a:lnTo>
                    <a:pt x="286" y="47"/>
                  </a:lnTo>
                  <a:lnTo>
                    <a:pt x="335" y="94"/>
                  </a:lnTo>
                  <a:lnTo>
                    <a:pt x="383" y="192"/>
                  </a:lnTo>
                  <a:lnTo>
                    <a:pt x="383" y="192"/>
                  </a:lnTo>
                  <a:lnTo>
                    <a:pt x="383" y="192"/>
                  </a:lnTo>
                  <a:lnTo>
                    <a:pt x="383" y="239"/>
                  </a:lnTo>
                  <a:lnTo>
                    <a:pt x="383" y="287"/>
                  </a:lnTo>
                  <a:lnTo>
                    <a:pt x="380" y="295"/>
                  </a:lnTo>
                  <a:lnTo>
                    <a:pt x="394" y="328"/>
                  </a:lnTo>
                  <a:lnTo>
                    <a:pt x="394" y="367"/>
                  </a:lnTo>
                  <a:lnTo>
                    <a:pt x="362" y="401"/>
                  </a:lnTo>
                  <a:lnTo>
                    <a:pt x="335" y="432"/>
                  </a:lnTo>
                  <a:lnTo>
                    <a:pt x="314" y="420"/>
                  </a:lnTo>
                  <a:lnTo>
                    <a:pt x="290" y="432"/>
                  </a:lnTo>
                  <a:lnTo>
                    <a:pt x="238" y="432"/>
                  </a:lnTo>
                  <a:lnTo>
                    <a:pt x="238" y="432"/>
                  </a:lnTo>
                  <a:lnTo>
                    <a:pt x="214" y="426"/>
                  </a:lnTo>
                  <a:lnTo>
                    <a:pt x="165" y="390"/>
                  </a:lnTo>
                  <a:lnTo>
                    <a:pt x="158" y="406"/>
                  </a:lnTo>
                </a:path>
              </a:pathLst>
            </a:custGeom>
            <a:solidFill>
              <a:srgbClr val="00FFFF"/>
            </a:solidFill>
            <a:ln w="12700" cap="rnd" cmpd="sng">
              <a:solidFill>
                <a:schemeClr val="bg2"/>
              </a:solidFill>
              <a:prstDash val="solid"/>
              <a:round/>
              <a:headEnd/>
              <a:tailEnd/>
            </a:ln>
            <a:effectLst/>
          </p:spPr>
          <p:txBody>
            <a:bodyPr/>
            <a:lstStyle/>
            <a:p>
              <a:endParaRPr lang="ru-RU"/>
            </a:p>
          </p:txBody>
        </p:sp>
        <p:sp>
          <p:nvSpPr>
            <p:cNvPr id="878646" name="Oval 54"/>
            <p:cNvSpPr>
              <a:spLocks noChangeArrowheads="1"/>
            </p:cNvSpPr>
            <p:nvPr/>
          </p:nvSpPr>
          <p:spPr bwMode="auto">
            <a:xfrm>
              <a:off x="5383" y="2185"/>
              <a:ext cx="22" cy="28"/>
            </a:xfrm>
            <a:prstGeom prst="ellipse">
              <a:avLst/>
            </a:prstGeom>
            <a:solidFill>
              <a:srgbClr val="0066CC"/>
            </a:solidFill>
            <a:ln w="9525">
              <a:noFill/>
              <a:round/>
              <a:headEnd/>
              <a:tailEnd/>
            </a:ln>
            <a:effectLst/>
          </p:spPr>
          <p:txBody>
            <a:bodyPr wrap="none" anchor="ctr"/>
            <a:lstStyle/>
            <a:p>
              <a:endParaRPr lang="ru-RU"/>
            </a:p>
          </p:txBody>
        </p:sp>
        <p:sp>
          <p:nvSpPr>
            <p:cNvPr id="878647" name="Oval 55"/>
            <p:cNvSpPr>
              <a:spLocks noChangeArrowheads="1"/>
            </p:cNvSpPr>
            <p:nvPr/>
          </p:nvSpPr>
          <p:spPr bwMode="auto">
            <a:xfrm>
              <a:off x="5440" y="2168"/>
              <a:ext cx="22" cy="30"/>
            </a:xfrm>
            <a:prstGeom prst="ellipse">
              <a:avLst/>
            </a:prstGeom>
            <a:solidFill>
              <a:srgbClr val="0066CC"/>
            </a:solidFill>
            <a:ln w="9525">
              <a:noFill/>
              <a:round/>
              <a:headEnd/>
              <a:tailEnd/>
            </a:ln>
            <a:effectLst/>
          </p:spPr>
          <p:txBody>
            <a:bodyPr wrap="none" anchor="ctr"/>
            <a:lstStyle/>
            <a:p>
              <a:endParaRPr lang="ru-RU"/>
            </a:p>
          </p:txBody>
        </p:sp>
        <p:sp>
          <p:nvSpPr>
            <p:cNvPr id="878648" name="Oval 56"/>
            <p:cNvSpPr>
              <a:spLocks noChangeArrowheads="1"/>
            </p:cNvSpPr>
            <p:nvPr/>
          </p:nvSpPr>
          <p:spPr bwMode="auto">
            <a:xfrm>
              <a:off x="5483" y="2324"/>
              <a:ext cx="22" cy="28"/>
            </a:xfrm>
            <a:prstGeom prst="ellipse">
              <a:avLst/>
            </a:prstGeom>
            <a:solidFill>
              <a:srgbClr val="0066CC"/>
            </a:solidFill>
            <a:ln w="9525">
              <a:noFill/>
              <a:round/>
              <a:headEnd/>
              <a:tailEnd/>
            </a:ln>
            <a:effectLst/>
          </p:spPr>
          <p:txBody>
            <a:bodyPr wrap="none" anchor="ctr"/>
            <a:lstStyle/>
            <a:p>
              <a:endParaRPr lang="ru-RU"/>
            </a:p>
          </p:txBody>
        </p:sp>
        <p:sp>
          <p:nvSpPr>
            <p:cNvPr id="878649" name="Oval 57"/>
            <p:cNvSpPr>
              <a:spLocks noChangeArrowheads="1"/>
            </p:cNvSpPr>
            <p:nvPr/>
          </p:nvSpPr>
          <p:spPr bwMode="auto">
            <a:xfrm>
              <a:off x="5498" y="2168"/>
              <a:ext cx="22" cy="30"/>
            </a:xfrm>
            <a:prstGeom prst="ellipse">
              <a:avLst/>
            </a:prstGeom>
            <a:solidFill>
              <a:srgbClr val="0066CC"/>
            </a:solidFill>
            <a:ln w="9525">
              <a:noFill/>
              <a:round/>
              <a:headEnd/>
              <a:tailEnd/>
            </a:ln>
            <a:effectLst/>
          </p:spPr>
          <p:txBody>
            <a:bodyPr wrap="none" anchor="ctr"/>
            <a:lstStyle/>
            <a:p>
              <a:endParaRPr lang="ru-RU"/>
            </a:p>
          </p:txBody>
        </p:sp>
        <p:sp>
          <p:nvSpPr>
            <p:cNvPr id="878650" name="Oval 58"/>
            <p:cNvSpPr>
              <a:spLocks noChangeArrowheads="1"/>
            </p:cNvSpPr>
            <p:nvPr/>
          </p:nvSpPr>
          <p:spPr bwMode="auto">
            <a:xfrm>
              <a:off x="5555" y="2324"/>
              <a:ext cx="22" cy="28"/>
            </a:xfrm>
            <a:prstGeom prst="ellipse">
              <a:avLst/>
            </a:prstGeom>
            <a:solidFill>
              <a:srgbClr val="0066CC"/>
            </a:solidFill>
            <a:ln w="9525">
              <a:noFill/>
              <a:round/>
              <a:headEnd/>
              <a:tailEnd/>
            </a:ln>
            <a:effectLst/>
          </p:spPr>
          <p:txBody>
            <a:bodyPr wrap="none" anchor="ctr"/>
            <a:lstStyle/>
            <a:p>
              <a:endParaRPr lang="ru-RU"/>
            </a:p>
          </p:txBody>
        </p:sp>
        <p:sp>
          <p:nvSpPr>
            <p:cNvPr id="878651" name="Oval 59"/>
            <p:cNvSpPr>
              <a:spLocks noChangeArrowheads="1"/>
            </p:cNvSpPr>
            <p:nvPr/>
          </p:nvSpPr>
          <p:spPr bwMode="auto">
            <a:xfrm>
              <a:off x="5612" y="2357"/>
              <a:ext cx="22" cy="30"/>
            </a:xfrm>
            <a:prstGeom prst="ellipse">
              <a:avLst/>
            </a:prstGeom>
            <a:solidFill>
              <a:srgbClr val="0066CC"/>
            </a:solidFill>
            <a:ln w="9525">
              <a:noFill/>
              <a:round/>
              <a:headEnd/>
              <a:tailEnd/>
            </a:ln>
            <a:effectLst/>
          </p:spPr>
          <p:txBody>
            <a:bodyPr wrap="none" anchor="ctr"/>
            <a:lstStyle/>
            <a:p>
              <a:endParaRPr lang="ru-RU"/>
            </a:p>
          </p:txBody>
        </p:sp>
        <p:sp>
          <p:nvSpPr>
            <p:cNvPr id="878652" name="Oval 60"/>
            <p:cNvSpPr>
              <a:spLocks noChangeArrowheads="1"/>
            </p:cNvSpPr>
            <p:nvPr/>
          </p:nvSpPr>
          <p:spPr bwMode="auto">
            <a:xfrm>
              <a:off x="5355" y="2271"/>
              <a:ext cx="22" cy="28"/>
            </a:xfrm>
            <a:prstGeom prst="ellipse">
              <a:avLst/>
            </a:prstGeom>
            <a:solidFill>
              <a:srgbClr val="0066CC"/>
            </a:solidFill>
            <a:ln w="9525">
              <a:noFill/>
              <a:round/>
              <a:headEnd/>
              <a:tailEnd/>
            </a:ln>
            <a:effectLst/>
          </p:spPr>
          <p:txBody>
            <a:bodyPr wrap="none" anchor="ctr"/>
            <a:lstStyle/>
            <a:p>
              <a:endParaRPr lang="ru-RU"/>
            </a:p>
          </p:txBody>
        </p:sp>
        <p:sp>
          <p:nvSpPr>
            <p:cNvPr id="878653" name="Oval 61"/>
            <p:cNvSpPr>
              <a:spLocks noChangeArrowheads="1"/>
            </p:cNvSpPr>
            <p:nvPr/>
          </p:nvSpPr>
          <p:spPr bwMode="auto">
            <a:xfrm>
              <a:off x="5627" y="2410"/>
              <a:ext cx="22" cy="28"/>
            </a:xfrm>
            <a:prstGeom prst="ellipse">
              <a:avLst/>
            </a:prstGeom>
            <a:solidFill>
              <a:srgbClr val="0066CC"/>
            </a:solidFill>
            <a:ln w="9525">
              <a:noFill/>
              <a:round/>
              <a:headEnd/>
              <a:tailEnd/>
            </a:ln>
            <a:effectLst/>
          </p:spPr>
          <p:txBody>
            <a:bodyPr wrap="none" anchor="ctr"/>
            <a:lstStyle/>
            <a:p>
              <a:endParaRPr lang="ru-RU"/>
            </a:p>
          </p:txBody>
        </p:sp>
        <p:sp>
          <p:nvSpPr>
            <p:cNvPr id="878654" name="Oval 62"/>
            <p:cNvSpPr>
              <a:spLocks noChangeArrowheads="1"/>
            </p:cNvSpPr>
            <p:nvPr/>
          </p:nvSpPr>
          <p:spPr bwMode="auto">
            <a:xfrm>
              <a:off x="5440" y="2117"/>
              <a:ext cx="22" cy="28"/>
            </a:xfrm>
            <a:prstGeom prst="ellipse">
              <a:avLst/>
            </a:prstGeom>
            <a:solidFill>
              <a:srgbClr val="0066CC"/>
            </a:solidFill>
            <a:ln w="9525">
              <a:noFill/>
              <a:round/>
              <a:headEnd/>
              <a:tailEnd/>
            </a:ln>
            <a:effectLst/>
          </p:spPr>
          <p:txBody>
            <a:bodyPr wrap="none" anchor="ctr"/>
            <a:lstStyle/>
            <a:p>
              <a:endParaRPr lang="ru-RU"/>
            </a:p>
          </p:txBody>
        </p:sp>
        <p:sp>
          <p:nvSpPr>
            <p:cNvPr id="878655" name="Oval 63"/>
            <p:cNvSpPr>
              <a:spLocks noChangeArrowheads="1"/>
            </p:cNvSpPr>
            <p:nvPr/>
          </p:nvSpPr>
          <p:spPr bwMode="auto">
            <a:xfrm>
              <a:off x="5555" y="2289"/>
              <a:ext cx="22" cy="28"/>
            </a:xfrm>
            <a:prstGeom prst="ellipse">
              <a:avLst/>
            </a:prstGeom>
            <a:solidFill>
              <a:srgbClr val="0066CC"/>
            </a:solidFill>
            <a:ln w="9525">
              <a:noFill/>
              <a:round/>
              <a:headEnd/>
              <a:tailEnd/>
            </a:ln>
            <a:effectLst/>
          </p:spPr>
          <p:txBody>
            <a:bodyPr wrap="none" anchor="ctr"/>
            <a:lstStyle/>
            <a:p>
              <a:endParaRPr lang="ru-RU"/>
            </a:p>
          </p:txBody>
        </p:sp>
        <p:sp>
          <p:nvSpPr>
            <p:cNvPr id="878656" name="Oval 64"/>
            <p:cNvSpPr>
              <a:spLocks noChangeArrowheads="1"/>
            </p:cNvSpPr>
            <p:nvPr/>
          </p:nvSpPr>
          <p:spPr bwMode="auto">
            <a:xfrm>
              <a:off x="5383" y="2236"/>
              <a:ext cx="22" cy="30"/>
            </a:xfrm>
            <a:prstGeom prst="ellipse">
              <a:avLst/>
            </a:prstGeom>
            <a:solidFill>
              <a:srgbClr val="0066CC"/>
            </a:solidFill>
            <a:ln w="9525">
              <a:noFill/>
              <a:round/>
              <a:headEnd/>
              <a:tailEnd/>
            </a:ln>
            <a:effectLst/>
          </p:spPr>
          <p:txBody>
            <a:bodyPr wrap="none" anchor="ctr"/>
            <a:lstStyle/>
            <a:p>
              <a:endParaRPr lang="ru-RU"/>
            </a:p>
          </p:txBody>
        </p:sp>
        <p:sp>
          <p:nvSpPr>
            <p:cNvPr id="878657" name="Oval 65"/>
            <p:cNvSpPr>
              <a:spLocks noChangeArrowheads="1"/>
            </p:cNvSpPr>
            <p:nvPr/>
          </p:nvSpPr>
          <p:spPr bwMode="auto">
            <a:xfrm>
              <a:off x="5455" y="2324"/>
              <a:ext cx="22" cy="28"/>
            </a:xfrm>
            <a:prstGeom prst="ellipse">
              <a:avLst/>
            </a:prstGeom>
            <a:solidFill>
              <a:srgbClr val="0066CC"/>
            </a:solidFill>
            <a:ln w="9525">
              <a:noFill/>
              <a:round/>
              <a:headEnd/>
              <a:tailEnd/>
            </a:ln>
            <a:effectLst/>
          </p:spPr>
          <p:txBody>
            <a:bodyPr wrap="none" anchor="ctr"/>
            <a:lstStyle/>
            <a:p>
              <a:endParaRPr lang="ru-RU"/>
            </a:p>
          </p:txBody>
        </p:sp>
        <p:sp>
          <p:nvSpPr>
            <p:cNvPr id="878658" name="Oval 66"/>
            <p:cNvSpPr>
              <a:spLocks noChangeArrowheads="1"/>
            </p:cNvSpPr>
            <p:nvPr/>
          </p:nvSpPr>
          <p:spPr bwMode="auto">
            <a:xfrm>
              <a:off x="5498" y="2443"/>
              <a:ext cx="22" cy="30"/>
            </a:xfrm>
            <a:prstGeom prst="ellipse">
              <a:avLst/>
            </a:prstGeom>
            <a:solidFill>
              <a:srgbClr val="0066CC"/>
            </a:solidFill>
            <a:ln w="9525">
              <a:noFill/>
              <a:round/>
              <a:headEnd/>
              <a:tailEnd/>
            </a:ln>
            <a:effectLst/>
          </p:spPr>
          <p:txBody>
            <a:bodyPr wrap="none" anchor="ctr"/>
            <a:lstStyle/>
            <a:p>
              <a:endParaRPr lang="ru-RU"/>
            </a:p>
          </p:txBody>
        </p:sp>
        <p:sp>
          <p:nvSpPr>
            <p:cNvPr id="878659" name="Oval 67"/>
            <p:cNvSpPr>
              <a:spLocks noChangeArrowheads="1"/>
            </p:cNvSpPr>
            <p:nvPr/>
          </p:nvSpPr>
          <p:spPr bwMode="auto">
            <a:xfrm>
              <a:off x="5455" y="2410"/>
              <a:ext cx="22" cy="28"/>
            </a:xfrm>
            <a:prstGeom prst="ellipse">
              <a:avLst/>
            </a:prstGeom>
            <a:solidFill>
              <a:srgbClr val="0066CC"/>
            </a:solidFill>
            <a:ln w="9525">
              <a:noFill/>
              <a:round/>
              <a:headEnd/>
              <a:tailEnd/>
            </a:ln>
            <a:effectLst/>
          </p:spPr>
          <p:txBody>
            <a:bodyPr wrap="none" anchor="ctr"/>
            <a:lstStyle/>
            <a:p>
              <a:endParaRPr lang="ru-RU"/>
            </a:p>
          </p:txBody>
        </p:sp>
        <p:sp>
          <p:nvSpPr>
            <p:cNvPr id="878660" name="Oval 68"/>
            <p:cNvSpPr>
              <a:spLocks noChangeArrowheads="1"/>
            </p:cNvSpPr>
            <p:nvPr/>
          </p:nvSpPr>
          <p:spPr bwMode="auto">
            <a:xfrm>
              <a:off x="5452" y="2212"/>
              <a:ext cx="136" cy="88"/>
            </a:xfrm>
            <a:prstGeom prst="ellipse">
              <a:avLst/>
            </a:prstGeom>
            <a:solidFill>
              <a:srgbClr val="560000"/>
            </a:solidFill>
            <a:ln w="12700">
              <a:solidFill>
                <a:schemeClr val="bg2"/>
              </a:solidFill>
              <a:round/>
              <a:headEnd/>
              <a:tailEnd/>
            </a:ln>
            <a:effectLst/>
          </p:spPr>
          <p:txBody>
            <a:bodyPr wrap="none" anchor="ctr"/>
            <a:lstStyle/>
            <a:p>
              <a:endParaRPr lang="ru-RU"/>
            </a:p>
          </p:txBody>
        </p:sp>
      </p:grpSp>
      <p:grpSp>
        <p:nvGrpSpPr>
          <p:cNvPr id="7" name="Group 69"/>
          <p:cNvGrpSpPr>
            <a:grpSpLocks/>
          </p:cNvGrpSpPr>
          <p:nvPr/>
        </p:nvGrpSpPr>
        <p:grpSpPr bwMode="auto">
          <a:xfrm>
            <a:off x="4402138" y="5105400"/>
            <a:ext cx="666750" cy="596900"/>
            <a:chOff x="3052" y="3172"/>
            <a:chExt cx="472" cy="376"/>
          </a:xfrm>
        </p:grpSpPr>
        <p:sp>
          <p:nvSpPr>
            <p:cNvPr id="878662" name="Oval 70"/>
            <p:cNvSpPr>
              <a:spLocks noChangeArrowheads="1"/>
            </p:cNvSpPr>
            <p:nvPr/>
          </p:nvSpPr>
          <p:spPr bwMode="auto">
            <a:xfrm>
              <a:off x="3052" y="3172"/>
              <a:ext cx="472" cy="376"/>
            </a:xfrm>
            <a:prstGeom prst="ellipse">
              <a:avLst/>
            </a:prstGeom>
            <a:solidFill>
              <a:schemeClr val="folHlink"/>
            </a:solidFill>
            <a:ln w="12700">
              <a:solidFill>
                <a:schemeClr val="bg2"/>
              </a:solidFill>
              <a:round/>
              <a:headEnd/>
              <a:tailEnd/>
            </a:ln>
            <a:effectLst/>
          </p:spPr>
          <p:txBody>
            <a:bodyPr wrap="none" anchor="ctr"/>
            <a:lstStyle/>
            <a:p>
              <a:endParaRPr lang="ru-RU"/>
            </a:p>
          </p:txBody>
        </p:sp>
        <p:sp>
          <p:nvSpPr>
            <p:cNvPr id="878663" name="Oval 71"/>
            <p:cNvSpPr>
              <a:spLocks noChangeArrowheads="1"/>
            </p:cNvSpPr>
            <p:nvPr/>
          </p:nvSpPr>
          <p:spPr bwMode="auto">
            <a:xfrm>
              <a:off x="3132" y="3257"/>
              <a:ext cx="286" cy="227"/>
            </a:xfrm>
            <a:prstGeom prst="ellipse">
              <a:avLst/>
            </a:prstGeom>
            <a:solidFill>
              <a:srgbClr val="3333CC"/>
            </a:solidFill>
            <a:ln w="12700">
              <a:solidFill>
                <a:schemeClr val="bg2"/>
              </a:solidFill>
              <a:round/>
              <a:headEnd/>
              <a:tailEnd/>
            </a:ln>
            <a:effectLst/>
          </p:spPr>
          <p:txBody>
            <a:bodyPr wrap="none" anchor="ctr"/>
            <a:lstStyle/>
            <a:p>
              <a:endParaRPr lang="ru-RU"/>
            </a:p>
          </p:txBody>
        </p:sp>
      </p:grpSp>
      <p:grpSp>
        <p:nvGrpSpPr>
          <p:cNvPr id="8" name="Group 72"/>
          <p:cNvGrpSpPr>
            <a:grpSpLocks/>
          </p:cNvGrpSpPr>
          <p:nvPr/>
        </p:nvGrpSpPr>
        <p:grpSpPr bwMode="auto">
          <a:xfrm>
            <a:off x="3319463" y="5105400"/>
            <a:ext cx="593725" cy="534988"/>
            <a:chOff x="2340" y="3216"/>
            <a:chExt cx="421" cy="337"/>
          </a:xfrm>
        </p:grpSpPr>
        <p:sp>
          <p:nvSpPr>
            <p:cNvPr id="878665" name="Freeform 73"/>
            <p:cNvSpPr>
              <a:spLocks/>
            </p:cNvSpPr>
            <p:nvPr/>
          </p:nvSpPr>
          <p:spPr bwMode="auto">
            <a:xfrm>
              <a:off x="2340" y="3216"/>
              <a:ext cx="421" cy="337"/>
            </a:xfrm>
            <a:custGeom>
              <a:avLst/>
              <a:gdLst/>
              <a:ahLst/>
              <a:cxnLst>
                <a:cxn ang="0">
                  <a:pos x="243" y="0"/>
                </a:cxn>
                <a:cxn ang="0">
                  <a:pos x="307" y="10"/>
                </a:cxn>
                <a:cxn ang="0">
                  <a:pos x="346" y="30"/>
                </a:cxn>
                <a:cxn ang="0">
                  <a:pos x="400" y="64"/>
                </a:cxn>
                <a:cxn ang="0">
                  <a:pos x="415" y="108"/>
                </a:cxn>
                <a:cxn ang="0">
                  <a:pos x="420" y="163"/>
                </a:cxn>
                <a:cxn ang="0">
                  <a:pos x="412" y="200"/>
                </a:cxn>
                <a:cxn ang="0">
                  <a:pos x="383" y="249"/>
                </a:cxn>
                <a:cxn ang="0">
                  <a:pos x="336" y="293"/>
                </a:cxn>
                <a:cxn ang="0">
                  <a:pos x="292" y="322"/>
                </a:cxn>
                <a:cxn ang="0">
                  <a:pos x="252" y="336"/>
                </a:cxn>
                <a:cxn ang="0">
                  <a:pos x="221" y="312"/>
                </a:cxn>
                <a:cxn ang="0">
                  <a:pos x="198" y="293"/>
                </a:cxn>
                <a:cxn ang="0">
                  <a:pos x="181" y="276"/>
                </a:cxn>
                <a:cxn ang="0">
                  <a:pos x="176" y="254"/>
                </a:cxn>
                <a:cxn ang="0">
                  <a:pos x="162" y="234"/>
                </a:cxn>
                <a:cxn ang="0">
                  <a:pos x="149" y="224"/>
                </a:cxn>
                <a:cxn ang="0">
                  <a:pos x="130" y="200"/>
                </a:cxn>
                <a:cxn ang="0">
                  <a:pos x="100" y="182"/>
                </a:cxn>
                <a:cxn ang="0">
                  <a:pos x="83" y="175"/>
                </a:cxn>
                <a:cxn ang="0">
                  <a:pos x="49" y="175"/>
                </a:cxn>
                <a:cxn ang="0">
                  <a:pos x="19" y="165"/>
                </a:cxn>
                <a:cxn ang="0">
                  <a:pos x="2" y="143"/>
                </a:cxn>
                <a:cxn ang="0">
                  <a:pos x="0" y="111"/>
                </a:cxn>
                <a:cxn ang="0">
                  <a:pos x="29" y="72"/>
                </a:cxn>
                <a:cxn ang="0">
                  <a:pos x="54" y="54"/>
                </a:cxn>
                <a:cxn ang="0">
                  <a:pos x="78" y="40"/>
                </a:cxn>
                <a:cxn ang="0">
                  <a:pos x="103" y="23"/>
                </a:cxn>
                <a:cxn ang="0">
                  <a:pos x="142" y="11"/>
                </a:cxn>
                <a:cxn ang="0">
                  <a:pos x="157" y="5"/>
                </a:cxn>
                <a:cxn ang="0">
                  <a:pos x="184" y="1"/>
                </a:cxn>
                <a:cxn ang="0">
                  <a:pos x="221" y="0"/>
                </a:cxn>
                <a:cxn ang="0">
                  <a:pos x="243" y="0"/>
                </a:cxn>
              </a:cxnLst>
              <a:rect l="0" t="0" r="r" b="b"/>
              <a:pathLst>
                <a:path w="421" h="337">
                  <a:moveTo>
                    <a:pt x="243" y="0"/>
                  </a:moveTo>
                  <a:lnTo>
                    <a:pt x="307" y="10"/>
                  </a:lnTo>
                  <a:lnTo>
                    <a:pt x="346" y="30"/>
                  </a:lnTo>
                  <a:lnTo>
                    <a:pt x="400" y="64"/>
                  </a:lnTo>
                  <a:lnTo>
                    <a:pt x="415" y="108"/>
                  </a:lnTo>
                  <a:lnTo>
                    <a:pt x="420" y="163"/>
                  </a:lnTo>
                  <a:lnTo>
                    <a:pt x="412" y="200"/>
                  </a:lnTo>
                  <a:lnTo>
                    <a:pt x="383" y="249"/>
                  </a:lnTo>
                  <a:lnTo>
                    <a:pt x="336" y="293"/>
                  </a:lnTo>
                  <a:lnTo>
                    <a:pt x="292" y="322"/>
                  </a:lnTo>
                  <a:lnTo>
                    <a:pt x="252" y="336"/>
                  </a:lnTo>
                  <a:lnTo>
                    <a:pt x="221" y="312"/>
                  </a:lnTo>
                  <a:lnTo>
                    <a:pt x="198" y="293"/>
                  </a:lnTo>
                  <a:lnTo>
                    <a:pt x="181" y="276"/>
                  </a:lnTo>
                  <a:lnTo>
                    <a:pt x="176" y="254"/>
                  </a:lnTo>
                  <a:lnTo>
                    <a:pt x="162" y="234"/>
                  </a:lnTo>
                  <a:lnTo>
                    <a:pt x="149" y="224"/>
                  </a:lnTo>
                  <a:lnTo>
                    <a:pt x="130" y="200"/>
                  </a:lnTo>
                  <a:lnTo>
                    <a:pt x="100" y="182"/>
                  </a:lnTo>
                  <a:lnTo>
                    <a:pt x="83" y="175"/>
                  </a:lnTo>
                  <a:lnTo>
                    <a:pt x="49" y="175"/>
                  </a:lnTo>
                  <a:lnTo>
                    <a:pt x="19" y="165"/>
                  </a:lnTo>
                  <a:lnTo>
                    <a:pt x="2" y="143"/>
                  </a:lnTo>
                  <a:lnTo>
                    <a:pt x="0" y="111"/>
                  </a:lnTo>
                  <a:lnTo>
                    <a:pt x="29" y="72"/>
                  </a:lnTo>
                  <a:lnTo>
                    <a:pt x="54" y="54"/>
                  </a:lnTo>
                  <a:lnTo>
                    <a:pt x="78" y="40"/>
                  </a:lnTo>
                  <a:lnTo>
                    <a:pt x="103" y="23"/>
                  </a:lnTo>
                  <a:lnTo>
                    <a:pt x="142" y="11"/>
                  </a:lnTo>
                  <a:lnTo>
                    <a:pt x="157" y="5"/>
                  </a:lnTo>
                  <a:lnTo>
                    <a:pt x="184" y="1"/>
                  </a:lnTo>
                  <a:lnTo>
                    <a:pt x="221" y="0"/>
                  </a:lnTo>
                  <a:lnTo>
                    <a:pt x="243" y="0"/>
                  </a:lnTo>
                </a:path>
              </a:pathLst>
            </a:custGeom>
            <a:solidFill>
              <a:srgbClr val="FFCCFF"/>
            </a:solidFill>
            <a:ln w="12700" cap="rnd" cmpd="sng">
              <a:solidFill>
                <a:schemeClr val="bg2"/>
              </a:solidFill>
              <a:prstDash val="solid"/>
              <a:round/>
              <a:headEnd/>
              <a:tailEnd/>
            </a:ln>
            <a:effectLst/>
          </p:spPr>
          <p:txBody>
            <a:bodyPr/>
            <a:lstStyle/>
            <a:p>
              <a:endParaRPr lang="ru-RU"/>
            </a:p>
          </p:txBody>
        </p:sp>
        <p:sp>
          <p:nvSpPr>
            <p:cNvPr id="878666" name="Oval 74"/>
            <p:cNvSpPr>
              <a:spLocks noChangeArrowheads="1"/>
            </p:cNvSpPr>
            <p:nvPr/>
          </p:nvSpPr>
          <p:spPr bwMode="auto">
            <a:xfrm rot="10020000">
              <a:off x="2669" y="3414"/>
              <a:ext cx="47" cy="27"/>
            </a:xfrm>
            <a:prstGeom prst="ellipse">
              <a:avLst/>
            </a:prstGeom>
            <a:solidFill>
              <a:schemeClr val="hlink"/>
            </a:solidFill>
            <a:ln w="9525">
              <a:noFill/>
              <a:round/>
              <a:headEnd/>
              <a:tailEnd/>
            </a:ln>
            <a:effectLst/>
          </p:spPr>
          <p:txBody>
            <a:bodyPr wrap="none" anchor="ctr"/>
            <a:lstStyle/>
            <a:p>
              <a:endParaRPr lang="ru-RU"/>
            </a:p>
          </p:txBody>
        </p:sp>
        <p:sp>
          <p:nvSpPr>
            <p:cNvPr id="878667" name="Oval 75"/>
            <p:cNvSpPr>
              <a:spLocks noChangeArrowheads="1"/>
            </p:cNvSpPr>
            <p:nvPr/>
          </p:nvSpPr>
          <p:spPr bwMode="auto">
            <a:xfrm rot="10020000">
              <a:off x="2608" y="3432"/>
              <a:ext cx="49" cy="27"/>
            </a:xfrm>
            <a:prstGeom prst="ellipse">
              <a:avLst/>
            </a:prstGeom>
            <a:solidFill>
              <a:schemeClr val="hlink"/>
            </a:solidFill>
            <a:ln w="9525">
              <a:noFill/>
              <a:round/>
              <a:headEnd/>
              <a:tailEnd/>
            </a:ln>
            <a:effectLst/>
          </p:spPr>
          <p:txBody>
            <a:bodyPr wrap="none" anchor="ctr"/>
            <a:lstStyle/>
            <a:p>
              <a:endParaRPr lang="ru-RU"/>
            </a:p>
          </p:txBody>
        </p:sp>
        <p:sp>
          <p:nvSpPr>
            <p:cNvPr id="878668" name="Oval 76"/>
            <p:cNvSpPr>
              <a:spLocks noChangeArrowheads="1"/>
            </p:cNvSpPr>
            <p:nvPr/>
          </p:nvSpPr>
          <p:spPr bwMode="auto">
            <a:xfrm rot="10020000">
              <a:off x="2630" y="3316"/>
              <a:ext cx="42" cy="27"/>
            </a:xfrm>
            <a:prstGeom prst="ellipse">
              <a:avLst/>
            </a:prstGeom>
            <a:solidFill>
              <a:schemeClr val="hlink"/>
            </a:solidFill>
            <a:ln w="9525">
              <a:noFill/>
              <a:round/>
              <a:headEnd/>
              <a:tailEnd/>
            </a:ln>
            <a:effectLst/>
          </p:spPr>
          <p:txBody>
            <a:bodyPr wrap="none" anchor="ctr"/>
            <a:lstStyle/>
            <a:p>
              <a:endParaRPr lang="ru-RU"/>
            </a:p>
          </p:txBody>
        </p:sp>
        <p:sp>
          <p:nvSpPr>
            <p:cNvPr id="878669" name="Oval 77"/>
            <p:cNvSpPr>
              <a:spLocks noChangeArrowheads="1"/>
            </p:cNvSpPr>
            <p:nvPr/>
          </p:nvSpPr>
          <p:spPr bwMode="auto">
            <a:xfrm rot="10020000">
              <a:off x="2532" y="3444"/>
              <a:ext cx="44" cy="27"/>
            </a:xfrm>
            <a:prstGeom prst="ellipse">
              <a:avLst/>
            </a:prstGeom>
            <a:solidFill>
              <a:schemeClr val="hlink"/>
            </a:solidFill>
            <a:ln w="9525">
              <a:noFill/>
              <a:round/>
              <a:headEnd/>
              <a:tailEnd/>
            </a:ln>
            <a:effectLst/>
          </p:spPr>
          <p:txBody>
            <a:bodyPr wrap="none" anchor="ctr"/>
            <a:lstStyle/>
            <a:p>
              <a:endParaRPr lang="ru-RU"/>
            </a:p>
          </p:txBody>
        </p:sp>
        <p:sp>
          <p:nvSpPr>
            <p:cNvPr id="878670" name="Oval 78"/>
            <p:cNvSpPr>
              <a:spLocks noChangeArrowheads="1"/>
            </p:cNvSpPr>
            <p:nvPr/>
          </p:nvSpPr>
          <p:spPr bwMode="auto">
            <a:xfrm rot="10020000">
              <a:off x="2455" y="3339"/>
              <a:ext cx="47" cy="27"/>
            </a:xfrm>
            <a:prstGeom prst="ellipse">
              <a:avLst/>
            </a:prstGeom>
            <a:solidFill>
              <a:srgbClr val="0066CC"/>
            </a:solidFill>
            <a:ln w="9525">
              <a:noFill/>
              <a:round/>
              <a:headEnd/>
              <a:tailEnd/>
            </a:ln>
            <a:effectLst/>
          </p:spPr>
          <p:txBody>
            <a:bodyPr wrap="none" anchor="ctr"/>
            <a:lstStyle/>
            <a:p>
              <a:endParaRPr lang="ru-RU"/>
            </a:p>
          </p:txBody>
        </p:sp>
        <p:sp>
          <p:nvSpPr>
            <p:cNvPr id="878671" name="Oval 79"/>
            <p:cNvSpPr>
              <a:spLocks noChangeArrowheads="1"/>
            </p:cNvSpPr>
            <p:nvPr/>
          </p:nvSpPr>
          <p:spPr bwMode="auto">
            <a:xfrm rot="10020000">
              <a:off x="2399" y="3329"/>
              <a:ext cx="44" cy="27"/>
            </a:xfrm>
            <a:prstGeom prst="ellipse">
              <a:avLst/>
            </a:prstGeom>
            <a:solidFill>
              <a:schemeClr val="hlink"/>
            </a:solidFill>
            <a:ln w="9525">
              <a:noFill/>
              <a:round/>
              <a:headEnd/>
              <a:tailEnd/>
            </a:ln>
            <a:effectLst/>
          </p:spPr>
          <p:txBody>
            <a:bodyPr wrap="none" anchor="ctr"/>
            <a:lstStyle/>
            <a:p>
              <a:endParaRPr lang="ru-RU"/>
            </a:p>
          </p:txBody>
        </p:sp>
        <p:sp>
          <p:nvSpPr>
            <p:cNvPr id="878672" name="Oval 80"/>
            <p:cNvSpPr>
              <a:spLocks noChangeArrowheads="1"/>
            </p:cNvSpPr>
            <p:nvPr/>
          </p:nvSpPr>
          <p:spPr bwMode="auto">
            <a:xfrm rot="10020000">
              <a:off x="2691" y="3307"/>
              <a:ext cx="40" cy="27"/>
            </a:xfrm>
            <a:prstGeom prst="ellipse">
              <a:avLst/>
            </a:prstGeom>
            <a:solidFill>
              <a:schemeClr val="hlink"/>
            </a:solidFill>
            <a:ln w="9525">
              <a:noFill/>
              <a:round/>
              <a:headEnd/>
              <a:tailEnd/>
            </a:ln>
            <a:effectLst/>
          </p:spPr>
          <p:txBody>
            <a:bodyPr wrap="none" anchor="ctr"/>
            <a:lstStyle/>
            <a:p>
              <a:endParaRPr lang="ru-RU"/>
            </a:p>
          </p:txBody>
        </p:sp>
        <p:sp>
          <p:nvSpPr>
            <p:cNvPr id="878673" name="Oval 81"/>
            <p:cNvSpPr>
              <a:spLocks noChangeArrowheads="1"/>
            </p:cNvSpPr>
            <p:nvPr/>
          </p:nvSpPr>
          <p:spPr bwMode="auto">
            <a:xfrm rot="10020000">
              <a:off x="2347" y="3317"/>
              <a:ext cx="49" cy="27"/>
            </a:xfrm>
            <a:prstGeom prst="ellipse">
              <a:avLst/>
            </a:prstGeom>
            <a:solidFill>
              <a:schemeClr val="hlink"/>
            </a:solidFill>
            <a:ln w="9525">
              <a:noFill/>
              <a:round/>
              <a:headEnd/>
              <a:tailEnd/>
            </a:ln>
            <a:effectLst/>
          </p:spPr>
          <p:txBody>
            <a:bodyPr wrap="none" anchor="ctr"/>
            <a:lstStyle/>
            <a:p>
              <a:endParaRPr lang="ru-RU"/>
            </a:p>
          </p:txBody>
        </p:sp>
        <p:sp>
          <p:nvSpPr>
            <p:cNvPr id="878674" name="Oval 82"/>
            <p:cNvSpPr>
              <a:spLocks noChangeArrowheads="1"/>
            </p:cNvSpPr>
            <p:nvPr/>
          </p:nvSpPr>
          <p:spPr bwMode="auto">
            <a:xfrm rot="10020000">
              <a:off x="2568" y="3478"/>
              <a:ext cx="45" cy="27"/>
            </a:xfrm>
            <a:prstGeom prst="ellipse">
              <a:avLst/>
            </a:prstGeom>
            <a:solidFill>
              <a:schemeClr val="hlink"/>
            </a:solidFill>
            <a:ln w="9525">
              <a:noFill/>
              <a:round/>
              <a:headEnd/>
              <a:tailEnd/>
            </a:ln>
            <a:effectLst/>
          </p:spPr>
          <p:txBody>
            <a:bodyPr wrap="none" anchor="ctr"/>
            <a:lstStyle/>
            <a:p>
              <a:endParaRPr lang="ru-RU"/>
            </a:p>
          </p:txBody>
        </p:sp>
        <p:sp>
          <p:nvSpPr>
            <p:cNvPr id="878675" name="Oval 83"/>
            <p:cNvSpPr>
              <a:spLocks noChangeArrowheads="1"/>
            </p:cNvSpPr>
            <p:nvPr/>
          </p:nvSpPr>
          <p:spPr bwMode="auto">
            <a:xfrm rot="10020000">
              <a:off x="2654" y="3376"/>
              <a:ext cx="40" cy="27"/>
            </a:xfrm>
            <a:prstGeom prst="ellipse">
              <a:avLst/>
            </a:prstGeom>
            <a:solidFill>
              <a:schemeClr val="hlink"/>
            </a:solidFill>
            <a:ln w="9525">
              <a:noFill/>
              <a:round/>
              <a:headEnd/>
              <a:tailEnd/>
            </a:ln>
            <a:effectLst/>
          </p:spPr>
          <p:txBody>
            <a:bodyPr wrap="none" anchor="ctr"/>
            <a:lstStyle/>
            <a:p>
              <a:endParaRPr lang="ru-RU"/>
            </a:p>
          </p:txBody>
        </p:sp>
        <p:sp>
          <p:nvSpPr>
            <p:cNvPr id="878676" name="Oval 84"/>
            <p:cNvSpPr>
              <a:spLocks noChangeArrowheads="1"/>
            </p:cNvSpPr>
            <p:nvPr/>
          </p:nvSpPr>
          <p:spPr bwMode="auto">
            <a:xfrm rot="10020000">
              <a:off x="2578" y="3287"/>
              <a:ext cx="47" cy="27"/>
            </a:xfrm>
            <a:prstGeom prst="ellipse">
              <a:avLst/>
            </a:prstGeom>
            <a:solidFill>
              <a:schemeClr val="hlink"/>
            </a:solidFill>
            <a:ln w="9525">
              <a:noFill/>
              <a:round/>
              <a:headEnd/>
              <a:tailEnd/>
            </a:ln>
            <a:effectLst/>
          </p:spPr>
          <p:txBody>
            <a:bodyPr wrap="none" anchor="ctr"/>
            <a:lstStyle/>
            <a:p>
              <a:endParaRPr lang="ru-RU"/>
            </a:p>
          </p:txBody>
        </p:sp>
        <p:sp>
          <p:nvSpPr>
            <p:cNvPr id="878677" name="Oval 85"/>
            <p:cNvSpPr>
              <a:spLocks noChangeArrowheads="1"/>
            </p:cNvSpPr>
            <p:nvPr/>
          </p:nvSpPr>
          <p:spPr bwMode="auto">
            <a:xfrm rot="10020000">
              <a:off x="2438" y="3257"/>
              <a:ext cx="49" cy="28"/>
            </a:xfrm>
            <a:prstGeom prst="ellipse">
              <a:avLst/>
            </a:prstGeom>
            <a:solidFill>
              <a:schemeClr val="hlink"/>
            </a:solidFill>
            <a:ln w="9525">
              <a:noFill/>
              <a:round/>
              <a:headEnd/>
              <a:tailEnd/>
            </a:ln>
            <a:effectLst/>
          </p:spPr>
          <p:txBody>
            <a:bodyPr wrap="none" anchor="ctr"/>
            <a:lstStyle/>
            <a:p>
              <a:endParaRPr lang="ru-RU"/>
            </a:p>
          </p:txBody>
        </p:sp>
        <p:sp>
          <p:nvSpPr>
            <p:cNvPr id="878678" name="Oval 86"/>
            <p:cNvSpPr>
              <a:spLocks noChangeArrowheads="1"/>
            </p:cNvSpPr>
            <p:nvPr/>
          </p:nvSpPr>
          <p:spPr bwMode="auto">
            <a:xfrm rot="10020000">
              <a:off x="2527" y="3243"/>
              <a:ext cx="44" cy="27"/>
            </a:xfrm>
            <a:prstGeom prst="ellipse">
              <a:avLst/>
            </a:prstGeom>
            <a:solidFill>
              <a:schemeClr val="hlink"/>
            </a:solidFill>
            <a:ln w="9525">
              <a:noFill/>
              <a:round/>
              <a:headEnd/>
              <a:tailEnd/>
            </a:ln>
            <a:effectLst/>
          </p:spPr>
          <p:txBody>
            <a:bodyPr wrap="none" anchor="ctr"/>
            <a:lstStyle/>
            <a:p>
              <a:endParaRPr lang="ru-RU"/>
            </a:p>
          </p:txBody>
        </p:sp>
        <p:sp>
          <p:nvSpPr>
            <p:cNvPr id="878679" name="Freeform 87"/>
            <p:cNvSpPr>
              <a:spLocks/>
            </p:cNvSpPr>
            <p:nvPr/>
          </p:nvSpPr>
          <p:spPr bwMode="auto">
            <a:xfrm>
              <a:off x="2446" y="3292"/>
              <a:ext cx="190" cy="129"/>
            </a:xfrm>
            <a:custGeom>
              <a:avLst/>
              <a:gdLst/>
              <a:ahLst/>
              <a:cxnLst>
                <a:cxn ang="0">
                  <a:pos x="154" y="47"/>
                </a:cxn>
                <a:cxn ang="0">
                  <a:pos x="162" y="50"/>
                </a:cxn>
                <a:cxn ang="0">
                  <a:pos x="169" y="53"/>
                </a:cxn>
                <a:cxn ang="0">
                  <a:pos x="176" y="55"/>
                </a:cxn>
                <a:cxn ang="0">
                  <a:pos x="184" y="60"/>
                </a:cxn>
                <a:cxn ang="0">
                  <a:pos x="189" y="67"/>
                </a:cxn>
                <a:cxn ang="0">
                  <a:pos x="189" y="75"/>
                </a:cxn>
                <a:cxn ang="0">
                  <a:pos x="189" y="85"/>
                </a:cxn>
                <a:cxn ang="0">
                  <a:pos x="184" y="96"/>
                </a:cxn>
                <a:cxn ang="0">
                  <a:pos x="179" y="102"/>
                </a:cxn>
                <a:cxn ang="0">
                  <a:pos x="166" y="122"/>
                </a:cxn>
                <a:cxn ang="0">
                  <a:pos x="157" y="128"/>
                </a:cxn>
                <a:cxn ang="0">
                  <a:pos x="147" y="128"/>
                </a:cxn>
                <a:cxn ang="0">
                  <a:pos x="139" y="126"/>
                </a:cxn>
                <a:cxn ang="0">
                  <a:pos x="137" y="117"/>
                </a:cxn>
                <a:cxn ang="0">
                  <a:pos x="135" y="109"/>
                </a:cxn>
                <a:cxn ang="0">
                  <a:pos x="135" y="101"/>
                </a:cxn>
                <a:cxn ang="0">
                  <a:pos x="132" y="92"/>
                </a:cxn>
                <a:cxn ang="0">
                  <a:pos x="130" y="84"/>
                </a:cxn>
                <a:cxn ang="0">
                  <a:pos x="130" y="75"/>
                </a:cxn>
                <a:cxn ang="0">
                  <a:pos x="130" y="64"/>
                </a:cxn>
                <a:cxn ang="0">
                  <a:pos x="130" y="57"/>
                </a:cxn>
                <a:cxn ang="0">
                  <a:pos x="125" y="48"/>
                </a:cxn>
                <a:cxn ang="0">
                  <a:pos x="122" y="40"/>
                </a:cxn>
                <a:cxn ang="0">
                  <a:pos x="117" y="32"/>
                </a:cxn>
                <a:cxn ang="0">
                  <a:pos x="112" y="25"/>
                </a:cxn>
                <a:cxn ang="0">
                  <a:pos x="108" y="20"/>
                </a:cxn>
                <a:cxn ang="0">
                  <a:pos x="100" y="15"/>
                </a:cxn>
                <a:cxn ang="0">
                  <a:pos x="88" y="10"/>
                </a:cxn>
                <a:cxn ang="0">
                  <a:pos x="81" y="6"/>
                </a:cxn>
                <a:cxn ang="0">
                  <a:pos x="71" y="0"/>
                </a:cxn>
                <a:cxn ang="0">
                  <a:pos x="58" y="0"/>
                </a:cxn>
                <a:cxn ang="0">
                  <a:pos x="49" y="3"/>
                </a:cxn>
                <a:cxn ang="0">
                  <a:pos x="39" y="11"/>
                </a:cxn>
                <a:cxn ang="0">
                  <a:pos x="27" y="26"/>
                </a:cxn>
                <a:cxn ang="0">
                  <a:pos x="12" y="43"/>
                </a:cxn>
                <a:cxn ang="0">
                  <a:pos x="4" y="53"/>
                </a:cxn>
                <a:cxn ang="0">
                  <a:pos x="2" y="64"/>
                </a:cxn>
                <a:cxn ang="0">
                  <a:pos x="2" y="72"/>
                </a:cxn>
                <a:cxn ang="0">
                  <a:pos x="4" y="77"/>
                </a:cxn>
                <a:cxn ang="0">
                  <a:pos x="7" y="85"/>
                </a:cxn>
                <a:cxn ang="0">
                  <a:pos x="17" y="90"/>
                </a:cxn>
                <a:cxn ang="0">
                  <a:pos x="24" y="94"/>
                </a:cxn>
                <a:cxn ang="0">
                  <a:pos x="31" y="97"/>
                </a:cxn>
                <a:cxn ang="0">
                  <a:pos x="41" y="97"/>
                </a:cxn>
                <a:cxn ang="0">
                  <a:pos x="51" y="94"/>
                </a:cxn>
                <a:cxn ang="0">
                  <a:pos x="66" y="90"/>
                </a:cxn>
                <a:cxn ang="0">
                  <a:pos x="81" y="79"/>
                </a:cxn>
                <a:cxn ang="0">
                  <a:pos x="90" y="77"/>
                </a:cxn>
                <a:cxn ang="0">
                  <a:pos x="103" y="72"/>
                </a:cxn>
                <a:cxn ang="0">
                  <a:pos x="115" y="67"/>
                </a:cxn>
                <a:cxn ang="0">
                  <a:pos x="122" y="64"/>
                </a:cxn>
                <a:cxn ang="0">
                  <a:pos x="132" y="57"/>
                </a:cxn>
                <a:cxn ang="0">
                  <a:pos x="142" y="52"/>
                </a:cxn>
                <a:cxn ang="0">
                  <a:pos x="152" y="47"/>
                </a:cxn>
              </a:cxnLst>
              <a:rect l="0" t="0" r="r" b="b"/>
              <a:pathLst>
                <a:path w="190" h="129">
                  <a:moveTo>
                    <a:pt x="152" y="42"/>
                  </a:moveTo>
                  <a:lnTo>
                    <a:pt x="154" y="45"/>
                  </a:lnTo>
                  <a:lnTo>
                    <a:pt x="154" y="47"/>
                  </a:lnTo>
                  <a:lnTo>
                    <a:pt x="157" y="47"/>
                  </a:lnTo>
                  <a:lnTo>
                    <a:pt x="159" y="48"/>
                  </a:lnTo>
                  <a:lnTo>
                    <a:pt x="162" y="50"/>
                  </a:lnTo>
                  <a:lnTo>
                    <a:pt x="164" y="50"/>
                  </a:lnTo>
                  <a:lnTo>
                    <a:pt x="166" y="52"/>
                  </a:lnTo>
                  <a:lnTo>
                    <a:pt x="169" y="53"/>
                  </a:lnTo>
                  <a:lnTo>
                    <a:pt x="171" y="53"/>
                  </a:lnTo>
                  <a:lnTo>
                    <a:pt x="174" y="55"/>
                  </a:lnTo>
                  <a:lnTo>
                    <a:pt x="176" y="55"/>
                  </a:lnTo>
                  <a:lnTo>
                    <a:pt x="179" y="57"/>
                  </a:lnTo>
                  <a:lnTo>
                    <a:pt x="181" y="57"/>
                  </a:lnTo>
                  <a:lnTo>
                    <a:pt x="184" y="60"/>
                  </a:lnTo>
                  <a:lnTo>
                    <a:pt x="184" y="60"/>
                  </a:lnTo>
                  <a:lnTo>
                    <a:pt x="186" y="64"/>
                  </a:lnTo>
                  <a:lnTo>
                    <a:pt x="189" y="67"/>
                  </a:lnTo>
                  <a:lnTo>
                    <a:pt x="189" y="69"/>
                  </a:lnTo>
                  <a:lnTo>
                    <a:pt x="186" y="72"/>
                  </a:lnTo>
                  <a:lnTo>
                    <a:pt x="189" y="75"/>
                  </a:lnTo>
                  <a:lnTo>
                    <a:pt x="189" y="79"/>
                  </a:lnTo>
                  <a:lnTo>
                    <a:pt x="189" y="80"/>
                  </a:lnTo>
                  <a:lnTo>
                    <a:pt x="189" y="85"/>
                  </a:lnTo>
                  <a:lnTo>
                    <a:pt x="186" y="89"/>
                  </a:lnTo>
                  <a:lnTo>
                    <a:pt x="186" y="92"/>
                  </a:lnTo>
                  <a:lnTo>
                    <a:pt x="184" y="96"/>
                  </a:lnTo>
                  <a:lnTo>
                    <a:pt x="184" y="97"/>
                  </a:lnTo>
                  <a:lnTo>
                    <a:pt x="181" y="101"/>
                  </a:lnTo>
                  <a:lnTo>
                    <a:pt x="179" y="102"/>
                  </a:lnTo>
                  <a:lnTo>
                    <a:pt x="174" y="109"/>
                  </a:lnTo>
                  <a:lnTo>
                    <a:pt x="171" y="114"/>
                  </a:lnTo>
                  <a:lnTo>
                    <a:pt x="166" y="122"/>
                  </a:lnTo>
                  <a:lnTo>
                    <a:pt x="164" y="124"/>
                  </a:lnTo>
                  <a:lnTo>
                    <a:pt x="162" y="124"/>
                  </a:lnTo>
                  <a:lnTo>
                    <a:pt x="157" y="128"/>
                  </a:lnTo>
                  <a:lnTo>
                    <a:pt x="154" y="128"/>
                  </a:lnTo>
                  <a:lnTo>
                    <a:pt x="152" y="128"/>
                  </a:lnTo>
                  <a:lnTo>
                    <a:pt x="147" y="128"/>
                  </a:lnTo>
                  <a:lnTo>
                    <a:pt x="144" y="128"/>
                  </a:lnTo>
                  <a:lnTo>
                    <a:pt x="142" y="126"/>
                  </a:lnTo>
                  <a:lnTo>
                    <a:pt x="139" y="126"/>
                  </a:lnTo>
                  <a:lnTo>
                    <a:pt x="139" y="124"/>
                  </a:lnTo>
                  <a:lnTo>
                    <a:pt x="137" y="119"/>
                  </a:lnTo>
                  <a:lnTo>
                    <a:pt x="137" y="117"/>
                  </a:lnTo>
                  <a:lnTo>
                    <a:pt x="137" y="114"/>
                  </a:lnTo>
                  <a:lnTo>
                    <a:pt x="135" y="111"/>
                  </a:lnTo>
                  <a:lnTo>
                    <a:pt x="135" y="109"/>
                  </a:lnTo>
                  <a:lnTo>
                    <a:pt x="135" y="107"/>
                  </a:lnTo>
                  <a:lnTo>
                    <a:pt x="135" y="104"/>
                  </a:lnTo>
                  <a:lnTo>
                    <a:pt x="135" y="101"/>
                  </a:lnTo>
                  <a:lnTo>
                    <a:pt x="132" y="99"/>
                  </a:lnTo>
                  <a:lnTo>
                    <a:pt x="135" y="96"/>
                  </a:lnTo>
                  <a:lnTo>
                    <a:pt x="132" y="92"/>
                  </a:lnTo>
                  <a:lnTo>
                    <a:pt x="132" y="90"/>
                  </a:lnTo>
                  <a:lnTo>
                    <a:pt x="132" y="85"/>
                  </a:lnTo>
                  <a:lnTo>
                    <a:pt x="130" y="84"/>
                  </a:lnTo>
                  <a:lnTo>
                    <a:pt x="130" y="80"/>
                  </a:lnTo>
                  <a:lnTo>
                    <a:pt x="130" y="77"/>
                  </a:lnTo>
                  <a:lnTo>
                    <a:pt x="130" y="75"/>
                  </a:lnTo>
                  <a:lnTo>
                    <a:pt x="130" y="70"/>
                  </a:lnTo>
                  <a:lnTo>
                    <a:pt x="130" y="67"/>
                  </a:lnTo>
                  <a:lnTo>
                    <a:pt x="130" y="64"/>
                  </a:lnTo>
                  <a:lnTo>
                    <a:pt x="130" y="62"/>
                  </a:lnTo>
                  <a:lnTo>
                    <a:pt x="127" y="60"/>
                  </a:lnTo>
                  <a:lnTo>
                    <a:pt x="130" y="57"/>
                  </a:lnTo>
                  <a:lnTo>
                    <a:pt x="127" y="55"/>
                  </a:lnTo>
                  <a:lnTo>
                    <a:pt x="127" y="50"/>
                  </a:lnTo>
                  <a:lnTo>
                    <a:pt x="125" y="48"/>
                  </a:lnTo>
                  <a:lnTo>
                    <a:pt x="125" y="47"/>
                  </a:lnTo>
                  <a:lnTo>
                    <a:pt x="122" y="43"/>
                  </a:lnTo>
                  <a:lnTo>
                    <a:pt x="122" y="40"/>
                  </a:lnTo>
                  <a:lnTo>
                    <a:pt x="120" y="37"/>
                  </a:lnTo>
                  <a:lnTo>
                    <a:pt x="120" y="33"/>
                  </a:lnTo>
                  <a:lnTo>
                    <a:pt x="117" y="32"/>
                  </a:lnTo>
                  <a:lnTo>
                    <a:pt x="115" y="28"/>
                  </a:lnTo>
                  <a:lnTo>
                    <a:pt x="115" y="26"/>
                  </a:lnTo>
                  <a:lnTo>
                    <a:pt x="112" y="25"/>
                  </a:lnTo>
                  <a:lnTo>
                    <a:pt x="110" y="23"/>
                  </a:lnTo>
                  <a:lnTo>
                    <a:pt x="110" y="21"/>
                  </a:lnTo>
                  <a:lnTo>
                    <a:pt x="108" y="20"/>
                  </a:lnTo>
                  <a:lnTo>
                    <a:pt x="105" y="18"/>
                  </a:lnTo>
                  <a:lnTo>
                    <a:pt x="103" y="16"/>
                  </a:lnTo>
                  <a:lnTo>
                    <a:pt x="100" y="15"/>
                  </a:lnTo>
                  <a:lnTo>
                    <a:pt x="93" y="11"/>
                  </a:lnTo>
                  <a:lnTo>
                    <a:pt x="90" y="10"/>
                  </a:lnTo>
                  <a:lnTo>
                    <a:pt x="88" y="10"/>
                  </a:lnTo>
                  <a:lnTo>
                    <a:pt x="85" y="8"/>
                  </a:lnTo>
                  <a:lnTo>
                    <a:pt x="83" y="6"/>
                  </a:lnTo>
                  <a:lnTo>
                    <a:pt x="81" y="6"/>
                  </a:lnTo>
                  <a:lnTo>
                    <a:pt x="78" y="5"/>
                  </a:lnTo>
                  <a:lnTo>
                    <a:pt x="76" y="3"/>
                  </a:lnTo>
                  <a:lnTo>
                    <a:pt x="71" y="0"/>
                  </a:lnTo>
                  <a:lnTo>
                    <a:pt x="66" y="0"/>
                  </a:lnTo>
                  <a:lnTo>
                    <a:pt x="61" y="0"/>
                  </a:lnTo>
                  <a:lnTo>
                    <a:pt x="58" y="0"/>
                  </a:lnTo>
                  <a:lnTo>
                    <a:pt x="56" y="1"/>
                  </a:lnTo>
                  <a:lnTo>
                    <a:pt x="54" y="1"/>
                  </a:lnTo>
                  <a:lnTo>
                    <a:pt x="49" y="3"/>
                  </a:lnTo>
                  <a:lnTo>
                    <a:pt x="49" y="3"/>
                  </a:lnTo>
                  <a:lnTo>
                    <a:pt x="44" y="6"/>
                  </a:lnTo>
                  <a:lnTo>
                    <a:pt x="39" y="11"/>
                  </a:lnTo>
                  <a:lnTo>
                    <a:pt x="31" y="18"/>
                  </a:lnTo>
                  <a:lnTo>
                    <a:pt x="27" y="23"/>
                  </a:lnTo>
                  <a:lnTo>
                    <a:pt x="27" y="26"/>
                  </a:lnTo>
                  <a:lnTo>
                    <a:pt x="22" y="32"/>
                  </a:lnTo>
                  <a:lnTo>
                    <a:pt x="17" y="40"/>
                  </a:lnTo>
                  <a:lnTo>
                    <a:pt x="12" y="43"/>
                  </a:lnTo>
                  <a:lnTo>
                    <a:pt x="9" y="47"/>
                  </a:lnTo>
                  <a:lnTo>
                    <a:pt x="7" y="50"/>
                  </a:lnTo>
                  <a:lnTo>
                    <a:pt x="4" y="53"/>
                  </a:lnTo>
                  <a:lnTo>
                    <a:pt x="2" y="57"/>
                  </a:lnTo>
                  <a:lnTo>
                    <a:pt x="0" y="60"/>
                  </a:lnTo>
                  <a:lnTo>
                    <a:pt x="2" y="64"/>
                  </a:lnTo>
                  <a:lnTo>
                    <a:pt x="0" y="67"/>
                  </a:lnTo>
                  <a:lnTo>
                    <a:pt x="2" y="67"/>
                  </a:lnTo>
                  <a:lnTo>
                    <a:pt x="2" y="72"/>
                  </a:lnTo>
                  <a:lnTo>
                    <a:pt x="4" y="72"/>
                  </a:lnTo>
                  <a:lnTo>
                    <a:pt x="4" y="75"/>
                  </a:lnTo>
                  <a:lnTo>
                    <a:pt x="4" y="77"/>
                  </a:lnTo>
                  <a:lnTo>
                    <a:pt x="7" y="79"/>
                  </a:lnTo>
                  <a:lnTo>
                    <a:pt x="7" y="84"/>
                  </a:lnTo>
                  <a:lnTo>
                    <a:pt x="7" y="85"/>
                  </a:lnTo>
                  <a:lnTo>
                    <a:pt x="12" y="87"/>
                  </a:lnTo>
                  <a:lnTo>
                    <a:pt x="14" y="89"/>
                  </a:lnTo>
                  <a:lnTo>
                    <a:pt x="17" y="90"/>
                  </a:lnTo>
                  <a:lnTo>
                    <a:pt x="19" y="90"/>
                  </a:lnTo>
                  <a:lnTo>
                    <a:pt x="22" y="92"/>
                  </a:lnTo>
                  <a:lnTo>
                    <a:pt x="24" y="94"/>
                  </a:lnTo>
                  <a:lnTo>
                    <a:pt x="27" y="94"/>
                  </a:lnTo>
                  <a:lnTo>
                    <a:pt x="27" y="96"/>
                  </a:lnTo>
                  <a:lnTo>
                    <a:pt x="31" y="97"/>
                  </a:lnTo>
                  <a:lnTo>
                    <a:pt x="34" y="97"/>
                  </a:lnTo>
                  <a:lnTo>
                    <a:pt x="36" y="97"/>
                  </a:lnTo>
                  <a:lnTo>
                    <a:pt x="41" y="97"/>
                  </a:lnTo>
                  <a:lnTo>
                    <a:pt x="44" y="96"/>
                  </a:lnTo>
                  <a:lnTo>
                    <a:pt x="46" y="96"/>
                  </a:lnTo>
                  <a:lnTo>
                    <a:pt x="51" y="94"/>
                  </a:lnTo>
                  <a:lnTo>
                    <a:pt x="56" y="92"/>
                  </a:lnTo>
                  <a:lnTo>
                    <a:pt x="61" y="90"/>
                  </a:lnTo>
                  <a:lnTo>
                    <a:pt x="66" y="90"/>
                  </a:lnTo>
                  <a:lnTo>
                    <a:pt x="68" y="85"/>
                  </a:lnTo>
                  <a:lnTo>
                    <a:pt x="76" y="80"/>
                  </a:lnTo>
                  <a:lnTo>
                    <a:pt x="81" y="79"/>
                  </a:lnTo>
                  <a:lnTo>
                    <a:pt x="83" y="79"/>
                  </a:lnTo>
                  <a:lnTo>
                    <a:pt x="85" y="77"/>
                  </a:lnTo>
                  <a:lnTo>
                    <a:pt x="90" y="77"/>
                  </a:lnTo>
                  <a:lnTo>
                    <a:pt x="95" y="75"/>
                  </a:lnTo>
                  <a:lnTo>
                    <a:pt x="98" y="74"/>
                  </a:lnTo>
                  <a:lnTo>
                    <a:pt x="103" y="72"/>
                  </a:lnTo>
                  <a:lnTo>
                    <a:pt x="105" y="70"/>
                  </a:lnTo>
                  <a:lnTo>
                    <a:pt x="110" y="67"/>
                  </a:lnTo>
                  <a:lnTo>
                    <a:pt x="115" y="67"/>
                  </a:lnTo>
                  <a:lnTo>
                    <a:pt x="117" y="65"/>
                  </a:lnTo>
                  <a:lnTo>
                    <a:pt x="120" y="62"/>
                  </a:lnTo>
                  <a:lnTo>
                    <a:pt x="122" y="64"/>
                  </a:lnTo>
                  <a:lnTo>
                    <a:pt x="125" y="60"/>
                  </a:lnTo>
                  <a:lnTo>
                    <a:pt x="130" y="58"/>
                  </a:lnTo>
                  <a:lnTo>
                    <a:pt x="132" y="57"/>
                  </a:lnTo>
                  <a:lnTo>
                    <a:pt x="135" y="55"/>
                  </a:lnTo>
                  <a:lnTo>
                    <a:pt x="139" y="53"/>
                  </a:lnTo>
                  <a:lnTo>
                    <a:pt x="142" y="52"/>
                  </a:lnTo>
                  <a:lnTo>
                    <a:pt x="147" y="50"/>
                  </a:lnTo>
                  <a:lnTo>
                    <a:pt x="149" y="50"/>
                  </a:lnTo>
                  <a:lnTo>
                    <a:pt x="152" y="47"/>
                  </a:lnTo>
                  <a:lnTo>
                    <a:pt x="154" y="47"/>
                  </a:lnTo>
                  <a:lnTo>
                    <a:pt x="164" y="47"/>
                  </a:lnTo>
                </a:path>
              </a:pathLst>
            </a:custGeom>
            <a:solidFill>
              <a:srgbClr val="001F7E"/>
            </a:solidFill>
            <a:ln w="12700" cap="rnd" cmpd="sng">
              <a:solidFill>
                <a:schemeClr val="bg2"/>
              </a:solidFill>
              <a:prstDash val="solid"/>
              <a:round/>
              <a:headEnd type="none" w="sm" len="sm"/>
              <a:tailEnd type="none" w="sm" len="sm"/>
            </a:ln>
            <a:effectLst/>
          </p:spPr>
          <p:txBody>
            <a:bodyPr/>
            <a:lstStyle/>
            <a:p>
              <a:endParaRPr lang="ru-RU"/>
            </a:p>
          </p:txBody>
        </p:sp>
      </p:grpSp>
      <p:grpSp>
        <p:nvGrpSpPr>
          <p:cNvPr id="9" name="Group 88"/>
          <p:cNvGrpSpPr>
            <a:grpSpLocks/>
          </p:cNvGrpSpPr>
          <p:nvPr/>
        </p:nvGrpSpPr>
        <p:grpSpPr bwMode="auto">
          <a:xfrm>
            <a:off x="7315200" y="5105400"/>
            <a:ext cx="666750" cy="596900"/>
            <a:chOff x="5260" y="3172"/>
            <a:chExt cx="472" cy="376"/>
          </a:xfrm>
        </p:grpSpPr>
        <p:sp>
          <p:nvSpPr>
            <p:cNvPr id="878681" name="Oval 89"/>
            <p:cNvSpPr>
              <a:spLocks noChangeArrowheads="1"/>
            </p:cNvSpPr>
            <p:nvPr/>
          </p:nvSpPr>
          <p:spPr bwMode="auto">
            <a:xfrm>
              <a:off x="5260" y="3172"/>
              <a:ext cx="472" cy="376"/>
            </a:xfrm>
            <a:prstGeom prst="ellipse">
              <a:avLst/>
            </a:prstGeom>
            <a:solidFill>
              <a:schemeClr val="folHlink"/>
            </a:solidFill>
            <a:ln w="12700">
              <a:solidFill>
                <a:schemeClr val="bg2"/>
              </a:solidFill>
              <a:round/>
              <a:headEnd/>
              <a:tailEnd/>
            </a:ln>
            <a:effectLst/>
          </p:spPr>
          <p:txBody>
            <a:bodyPr wrap="none" anchor="ctr"/>
            <a:lstStyle/>
            <a:p>
              <a:endParaRPr lang="ru-RU"/>
            </a:p>
          </p:txBody>
        </p:sp>
        <p:sp>
          <p:nvSpPr>
            <p:cNvPr id="878682" name="Oval 90"/>
            <p:cNvSpPr>
              <a:spLocks noChangeArrowheads="1"/>
            </p:cNvSpPr>
            <p:nvPr/>
          </p:nvSpPr>
          <p:spPr bwMode="auto">
            <a:xfrm>
              <a:off x="5340" y="3257"/>
              <a:ext cx="286" cy="227"/>
            </a:xfrm>
            <a:prstGeom prst="ellipse">
              <a:avLst/>
            </a:prstGeom>
            <a:solidFill>
              <a:srgbClr val="3333CC"/>
            </a:solidFill>
            <a:ln w="12700">
              <a:solidFill>
                <a:schemeClr val="bg2"/>
              </a:solidFill>
              <a:round/>
              <a:headEnd/>
              <a:tailEnd/>
            </a:ln>
            <a:effectLst/>
          </p:spPr>
          <p:txBody>
            <a:bodyPr wrap="none" anchor="ctr"/>
            <a:lstStyle/>
            <a:p>
              <a:endParaRPr lang="ru-RU"/>
            </a:p>
          </p:txBody>
        </p:sp>
      </p:grpSp>
      <p:grpSp>
        <p:nvGrpSpPr>
          <p:cNvPr id="10" name="Group 91"/>
          <p:cNvGrpSpPr>
            <a:grpSpLocks/>
          </p:cNvGrpSpPr>
          <p:nvPr/>
        </p:nvGrpSpPr>
        <p:grpSpPr bwMode="auto">
          <a:xfrm>
            <a:off x="6299200" y="5105400"/>
            <a:ext cx="593725" cy="534988"/>
            <a:chOff x="4548" y="3216"/>
            <a:chExt cx="421" cy="337"/>
          </a:xfrm>
        </p:grpSpPr>
        <p:sp>
          <p:nvSpPr>
            <p:cNvPr id="878684" name="Freeform 92"/>
            <p:cNvSpPr>
              <a:spLocks/>
            </p:cNvSpPr>
            <p:nvPr/>
          </p:nvSpPr>
          <p:spPr bwMode="auto">
            <a:xfrm>
              <a:off x="4548" y="3216"/>
              <a:ext cx="421" cy="337"/>
            </a:xfrm>
            <a:custGeom>
              <a:avLst/>
              <a:gdLst/>
              <a:ahLst/>
              <a:cxnLst>
                <a:cxn ang="0">
                  <a:pos x="243" y="0"/>
                </a:cxn>
                <a:cxn ang="0">
                  <a:pos x="307" y="10"/>
                </a:cxn>
                <a:cxn ang="0">
                  <a:pos x="346" y="30"/>
                </a:cxn>
                <a:cxn ang="0">
                  <a:pos x="400" y="64"/>
                </a:cxn>
                <a:cxn ang="0">
                  <a:pos x="415" y="108"/>
                </a:cxn>
                <a:cxn ang="0">
                  <a:pos x="420" y="163"/>
                </a:cxn>
                <a:cxn ang="0">
                  <a:pos x="412" y="200"/>
                </a:cxn>
                <a:cxn ang="0">
                  <a:pos x="383" y="249"/>
                </a:cxn>
                <a:cxn ang="0">
                  <a:pos x="336" y="293"/>
                </a:cxn>
                <a:cxn ang="0">
                  <a:pos x="292" y="322"/>
                </a:cxn>
                <a:cxn ang="0">
                  <a:pos x="252" y="336"/>
                </a:cxn>
                <a:cxn ang="0">
                  <a:pos x="221" y="312"/>
                </a:cxn>
                <a:cxn ang="0">
                  <a:pos x="198" y="293"/>
                </a:cxn>
                <a:cxn ang="0">
                  <a:pos x="181" y="276"/>
                </a:cxn>
                <a:cxn ang="0">
                  <a:pos x="176" y="254"/>
                </a:cxn>
                <a:cxn ang="0">
                  <a:pos x="162" y="234"/>
                </a:cxn>
                <a:cxn ang="0">
                  <a:pos x="149" y="224"/>
                </a:cxn>
                <a:cxn ang="0">
                  <a:pos x="130" y="200"/>
                </a:cxn>
                <a:cxn ang="0">
                  <a:pos x="100" y="182"/>
                </a:cxn>
                <a:cxn ang="0">
                  <a:pos x="83" y="175"/>
                </a:cxn>
                <a:cxn ang="0">
                  <a:pos x="49" y="175"/>
                </a:cxn>
                <a:cxn ang="0">
                  <a:pos x="19" y="165"/>
                </a:cxn>
                <a:cxn ang="0">
                  <a:pos x="2" y="143"/>
                </a:cxn>
                <a:cxn ang="0">
                  <a:pos x="0" y="111"/>
                </a:cxn>
                <a:cxn ang="0">
                  <a:pos x="29" y="72"/>
                </a:cxn>
                <a:cxn ang="0">
                  <a:pos x="54" y="54"/>
                </a:cxn>
                <a:cxn ang="0">
                  <a:pos x="78" y="40"/>
                </a:cxn>
                <a:cxn ang="0">
                  <a:pos x="103" y="23"/>
                </a:cxn>
                <a:cxn ang="0">
                  <a:pos x="142" y="11"/>
                </a:cxn>
                <a:cxn ang="0">
                  <a:pos x="157" y="5"/>
                </a:cxn>
                <a:cxn ang="0">
                  <a:pos x="184" y="1"/>
                </a:cxn>
                <a:cxn ang="0">
                  <a:pos x="221" y="0"/>
                </a:cxn>
                <a:cxn ang="0">
                  <a:pos x="243" y="0"/>
                </a:cxn>
              </a:cxnLst>
              <a:rect l="0" t="0" r="r" b="b"/>
              <a:pathLst>
                <a:path w="421" h="337">
                  <a:moveTo>
                    <a:pt x="243" y="0"/>
                  </a:moveTo>
                  <a:lnTo>
                    <a:pt x="307" y="10"/>
                  </a:lnTo>
                  <a:lnTo>
                    <a:pt x="346" y="30"/>
                  </a:lnTo>
                  <a:lnTo>
                    <a:pt x="400" y="64"/>
                  </a:lnTo>
                  <a:lnTo>
                    <a:pt x="415" y="108"/>
                  </a:lnTo>
                  <a:lnTo>
                    <a:pt x="420" y="163"/>
                  </a:lnTo>
                  <a:lnTo>
                    <a:pt x="412" y="200"/>
                  </a:lnTo>
                  <a:lnTo>
                    <a:pt x="383" y="249"/>
                  </a:lnTo>
                  <a:lnTo>
                    <a:pt x="336" y="293"/>
                  </a:lnTo>
                  <a:lnTo>
                    <a:pt x="292" y="322"/>
                  </a:lnTo>
                  <a:lnTo>
                    <a:pt x="252" y="336"/>
                  </a:lnTo>
                  <a:lnTo>
                    <a:pt x="221" y="312"/>
                  </a:lnTo>
                  <a:lnTo>
                    <a:pt x="198" y="293"/>
                  </a:lnTo>
                  <a:lnTo>
                    <a:pt x="181" y="276"/>
                  </a:lnTo>
                  <a:lnTo>
                    <a:pt x="176" y="254"/>
                  </a:lnTo>
                  <a:lnTo>
                    <a:pt x="162" y="234"/>
                  </a:lnTo>
                  <a:lnTo>
                    <a:pt x="149" y="224"/>
                  </a:lnTo>
                  <a:lnTo>
                    <a:pt x="130" y="200"/>
                  </a:lnTo>
                  <a:lnTo>
                    <a:pt x="100" y="182"/>
                  </a:lnTo>
                  <a:lnTo>
                    <a:pt x="83" y="175"/>
                  </a:lnTo>
                  <a:lnTo>
                    <a:pt x="49" y="175"/>
                  </a:lnTo>
                  <a:lnTo>
                    <a:pt x="19" y="165"/>
                  </a:lnTo>
                  <a:lnTo>
                    <a:pt x="2" y="143"/>
                  </a:lnTo>
                  <a:lnTo>
                    <a:pt x="0" y="111"/>
                  </a:lnTo>
                  <a:lnTo>
                    <a:pt x="29" y="72"/>
                  </a:lnTo>
                  <a:lnTo>
                    <a:pt x="54" y="54"/>
                  </a:lnTo>
                  <a:lnTo>
                    <a:pt x="78" y="40"/>
                  </a:lnTo>
                  <a:lnTo>
                    <a:pt x="103" y="23"/>
                  </a:lnTo>
                  <a:lnTo>
                    <a:pt x="142" y="11"/>
                  </a:lnTo>
                  <a:lnTo>
                    <a:pt x="157" y="5"/>
                  </a:lnTo>
                  <a:lnTo>
                    <a:pt x="184" y="1"/>
                  </a:lnTo>
                  <a:lnTo>
                    <a:pt x="221" y="0"/>
                  </a:lnTo>
                  <a:lnTo>
                    <a:pt x="243" y="0"/>
                  </a:lnTo>
                </a:path>
              </a:pathLst>
            </a:custGeom>
            <a:solidFill>
              <a:srgbClr val="FFCCFF"/>
            </a:solidFill>
            <a:ln w="12700" cap="rnd" cmpd="sng">
              <a:solidFill>
                <a:schemeClr val="bg2"/>
              </a:solidFill>
              <a:prstDash val="solid"/>
              <a:round/>
              <a:headEnd/>
              <a:tailEnd/>
            </a:ln>
            <a:effectLst/>
          </p:spPr>
          <p:txBody>
            <a:bodyPr/>
            <a:lstStyle/>
            <a:p>
              <a:endParaRPr lang="ru-RU"/>
            </a:p>
          </p:txBody>
        </p:sp>
        <p:sp>
          <p:nvSpPr>
            <p:cNvPr id="878685" name="Oval 93"/>
            <p:cNvSpPr>
              <a:spLocks noChangeArrowheads="1"/>
            </p:cNvSpPr>
            <p:nvPr/>
          </p:nvSpPr>
          <p:spPr bwMode="auto">
            <a:xfrm rot="10020000">
              <a:off x="4877" y="3414"/>
              <a:ext cx="47" cy="27"/>
            </a:xfrm>
            <a:prstGeom prst="ellipse">
              <a:avLst/>
            </a:prstGeom>
            <a:solidFill>
              <a:schemeClr val="hlink"/>
            </a:solidFill>
            <a:ln w="9525">
              <a:noFill/>
              <a:round/>
              <a:headEnd/>
              <a:tailEnd/>
            </a:ln>
            <a:effectLst/>
          </p:spPr>
          <p:txBody>
            <a:bodyPr wrap="none" anchor="ctr"/>
            <a:lstStyle/>
            <a:p>
              <a:endParaRPr lang="ru-RU"/>
            </a:p>
          </p:txBody>
        </p:sp>
        <p:sp>
          <p:nvSpPr>
            <p:cNvPr id="878686" name="Oval 94"/>
            <p:cNvSpPr>
              <a:spLocks noChangeArrowheads="1"/>
            </p:cNvSpPr>
            <p:nvPr/>
          </p:nvSpPr>
          <p:spPr bwMode="auto">
            <a:xfrm rot="10020000">
              <a:off x="4816" y="3432"/>
              <a:ext cx="49" cy="27"/>
            </a:xfrm>
            <a:prstGeom prst="ellipse">
              <a:avLst/>
            </a:prstGeom>
            <a:solidFill>
              <a:schemeClr val="hlink"/>
            </a:solidFill>
            <a:ln w="9525">
              <a:noFill/>
              <a:round/>
              <a:headEnd/>
              <a:tailEnd/>
            </a:ln>
            <a:effectLst/>
          </p:spPr>
          <p:txBody>
            <a:bodyPr wrap="none" anchor="ctr"/>
            <a:lstStyle/>
            <a:p>
              <a:endParaRPr lang="ru-RU"/>
            </a:p>
          </p:txBody>
        </p:sp>
        <p:sp>
          <p:nvSpPr>
            <p:cNvPr id="878687" name="Oval 95"/>
            <p:cNvSpPr>
              <a:spLocks noChangeArrowheads="1"/>
            </p:cNvSpPr>
            <p:nvPr/>
          </p:nvSpPr>
          <p:spPr bwMode="auto">
            <a:xfrm rot="10020000">
              <a:off x="4838" y="3316"/>
              <a:ext cx="42" cy="27"/>
            </a:xfrm>
            <a:prstGeom prst="ellipse">
              <a:avLst/>
            </a:prstGeom>
            <a:solidFill>
              <a:schemeClr val="hlink"/>
            </a:solidFill>
            <a:ln w="9525">
              <a:noFill/>
              <a:round/>
              <a:headEnd/>
              <a:tailEnd/>
            </a:ln>
            <a:effectLst/>
          </p:spPr>
          <p:txBody>
            <a:bodyPr wrap="none" anchor="ctr"/>
            <a:lstStyle/>
            <a:p>
              <a:endParaRPr lang="ru-RU"/>
            </a:p>
          </p:txBody>
        </p:sp>
        <p:sp>
          <p:nvSpPr>
            <p:cNvPr id="878688" name="Oval 96"/>
            <p:cNvSpPr>
              <a:spLocks noChangeArrowheads="1"/>
            </p:cNvSpPr>
            <p:nvPr/>
          </p:nvSpPr>
          <p:spPr bwMode="auto">
            <a:xfrm rot="10020000">
              <a:off x="4740" y="3444"/>
              <a:ext cx="44" cy="27"/>
            </a:xfrm>
            <a:prstGeom prst="ellipse">
              <a:avLst/>
            </a:prstGeom>
            <a:solidFill>
              <a:schemeClr val="hlink"/>
            </a:solidFill>
            <a:ln w="9525">
              <a:noFill/>
              <a:round/>
              <a:headEnd/>
              <a:tailEnd/>
            </a:ln>
            <a:effectLst/>
          </p:spPr>
          <p:txBody>
            <a:bodyPr wrap="none" anchor="ctr"/>
            <a:lstStyle/>
            <a:p>
              <a:endParaRPr lang="ru-RU"/>
            </a:p>
          </p:txBody>
        </p:sp>
        <p:sp>
          <p:nvSpPr>
            <p:cNvPr id="878689" name="Oval 97"/>
            <p:cNvSpPr>
              <a:spLocks noChangeArrowheads="1"/>
            </p:cNvSpPr>
            <p:nvPr/>
          </p:nvSpPr>
          <p:spPr bwMode="auto">
            <a:xfrm rot="10020000">
              <a:off x="4663" y="3339"/>
              <a:ext cx="47" cy="27"/>
            </a:xfrm>
            <a:prstGeom prst="ellipse">
              <a:avLst/>
            </a:prstGeom>
            <a:solidFill>
              <a:srgbClr val="0066CC"/>
            </a:solidFill>
            <a:ln w="9525">
              <a:noFill/>
              <a:round/>
              <a:headEnd/>
              <a:tailEnd/>
            </a:ln>
            <a:effectLst/>
          </p:spPr>
          <p:txBody>
            <a:bodyPr wrap="none" anchor="ctr"/>
            <a:lstStyle/>
            <a:p>
              <a:endParaRPr lang="ru-RU"/>
            </a:p>
          </p:txBody>
        </p:sp>
        <p:sp>
          <p:nvSpPr>
            <p:cNvPr id="878690" name="Oval 98"/>
            <p:cNvSpPr>
              <a:spLocks noChangeArrowheads="1"/>
            </p:cNvSpPr>
            <p:nvPr/>
          </p:nvSpPr>
          <p:spPr bwMode="auto">
            <a:xfrm rot="10020000">
              <a:off x="4607" y="3329"/>
              <a:ext cx="44" cy="27"/>
            </a:xfrm>
            <a:prstGeom prst="ellipse">
              <a:avLst/>
            </a:prstGeom>
            <a:solidFill>
              <a:schemeClr val="hlink"/>
            </a:solidFill>
            <a:ln w="9525">
              <a:noFill/>
              <a:round/>
              <a:headEnd/>
              <a:tailEnd/>
            </a:ln>
            <a:effectLst/>
          </p:spPr>
          <p:txBody>
            <a:bodyPr wrap="none" anchor="ctr"/>
            <a:lstStyle/>
            <a:p>
              <a:endParaRPr lang="ru-RU"/>
            </a:p>
          </p:txBody>
        </p:sp>
        <p:sp>
          <p:nvSpPr>
            <p:cNvPr id="878691" name="Oval 99"/>
            <p:cNvSpPr>
              <a:spLocks noChangeArrowheads="1"/>
            </p:cNvSpPr>
            <p:nvPr/>
          </p:nvSpPr>
          <p:spPr bwMode="auto">
            <a:xfrm rot="10020000">
              <a:off x="4899" y="3307"/>
              <a:ext cx="40" cy="27"/>
            </a:xfrm>
            <a:prstGeom prst="ellipse">
              <a:avLst/>
            </a:prstGeom>
            <a:solidFill>
              <a:schemeClr val="hlink"/>
            </a:solidFill>
            <a:ln w="9525">
              <a:noFill/>
              <a:round/>
              <a:headEnd/>
              <a:tailEnd/>
            </a:ln>
            <a:effectLst/>
          </p:spPr>
          <p:txBody>
            <a:bodyPr wrap="none" anchor="ctr"/>
            <a:lstStyle/>
            <a:p>
              <a:endParaRPr lang="ru-RU"/>
            </a:p>
          </p:txBody>
        </p:sp>
        <p:sp>
          <p:nvSpPr>
            <p:cNvPr id="878692" name="Oval 100"/>
            <p:cNvSpPr>
              <a:spLocks noChangeArrowheads="1"/>
            </p:cNvSpPr>
            <p:nvPr/>
          </p:nvSpPr>
          <p:spPr bwMode="auto">
            <a:xfrm rot="10020000">
              <a:off x="4555" y="3317"/>
              <a:ext cx="49" cy="27"/>
            </a:xfrm>
            <a:prstGeom prst="ellipse">
              <a:avLst/>
            </a:prstGeom>
            <a:solidFill>
              <a:schemeClr val="hlink"/>
            </a:solidFill>
            <a:ln w="9525">
              <a:noFill/>
              <a:round/>
              <a:headEnd/>
              <a:tailEnd/>
            </a:ln>
            <a:effectLst/>
          </p:spPr>
          <p:txBody>
            <a:bodyPr wrap="none" anchor="ctr"/>
            <a:lstStyle/>
            <a:p>
              <a:endParaRPr lang="ru-RU"/>
            </a:p>
          </p:txBody>
        </p:sp>
        <p:sp>
          <p:nvSpPr>
            <p:cNvPr id="878693" name="Oval 101"/>
            <p:cNvSpPr>
              <a:spLocks noChangeArrowheads="1"/>
            </p:cNvSpPr>
            <p:nvPr/>
          </p:nvSpPr>
          <p:spPr bwMode="auto">
            <a:xfrm rot="10020000">
              <a:off x="4776" y="3478"/>
              <a:ext cx="45" cy="27"/>
            </a:xfrm>
            <a:prstGeom prst="ellipse">
              <a:avLst/>
            </a:prstGeom>
            <a:solidFill>
              <a:schemeClr val="hlink"/>
            </a:solidFill>
            <a:ln w="9525">
              <a:noFill/>
              <a:round/>
              <a:headEnd/>
              <a:tailEnd/>
            </a:ln>
            <a:effectLst/>
          </p:spPr>
          <p:txBody>
            <a:bodyPr wrap="none" anchor="ctr"/>
            <a:lstStyle/>
            <a:p>
              <a:endParaRPr lang="ru-RU"/>
            </a:p>
          </p:txBody>
        </p:sp>
        <p:sp>
          <p:nvSpPr>
            <p:cNvPr id="878694" name="Oval 102"/>
            <p:cNvSpPr>
              <a:spLocks noChangeArrowheads="1"/>
            </p:cNvSpPr>
            <p:nvPr/>
          </p:nvSpPr>
          <p:spPr bwMode="auto">
            <a:xfrm rot="10020000">
              <a:off x="4862" y="3376"/>
              <a:ext cx="40" cy="27"/>
            </a:xfrm>
            <a:prstGeom prst="ellipse">
              <a:avLst/>
            </a:prstGeom>
            <a:solidFill>
              <a:schemeClr val="hlink"/>
            </a:solidFill>
            <a:ln w="9525">
              <a:noFill/>
              <a:round/>
              <a:headEnd/>
              <a:tailEnd/>
            </a:ln>
            <a:effectLst/>
          </p:spPr>
          <p:txBody>
            <a:bodyPr wrap="none" anchor="ctr"/>
            <a:lstStyle/>
            <a:p>
              <a:endParaRPr lang="ru-RU"/>
            </a:p>
          </p:txBody>
        </p:sp>
        <p:sp>
          <p:nvSpPr>
            <p:cNvPr id="878695" name="Oval 103"/>
            <p:cNvSpPr>
              <a:spLocks noChangeArrowheads="1"/>
            </p:cNvSpPr>
            <p:nvPr/>
          </p:nvSpPr>
          <p:spPr bwMode="auto">
            <a:xfrm rot="10020000">
              <a:off x="4786" y="3287"/>
              <a:ext cx="47" cy="27"/>
            </a:xfrm>
            <a:prstGeom prst="ellipse">
              <a:avLst/>
            </a:prstGeom>
            <a:solidFill>
              <a:schemeClr val="hlink"/>
            </a:solidFill>
            <a:ln w="9525">
              <a:noFill/>
              <a:round/>
              <a:headEnd/>
              <a:tailEnd/>
            </a:ln>
            <a:effectLst/>
          </p:spPr>
          <p:txBody>
            <a:bodyPr wrap="none" anchor="ctr"/>
            <a:lstStyle/>
            <a:p>
              <a:endParaRPr lang="ru-RU"/>
            </a:p>
          </p:txBody>
        </p:sp>
        <p:sp>
          <p:nvSpPr>
            <p:cNvPr id="878696" name="Oval 104"/>
            <p:cNvSpPr>
              <a:spLocks noChangeArrowheads="1"/>
            </p:cNvSpPr>
            <p:nvPr/>
          </p:nvSpPr>
          <p:spPr bwMode="auto">
            <a:xfrm rot="10020000">
              <a:off x="4646" y="3257"/>
              <a:ext cx="49" cy="28"/>
            </a:xfrm>
            <a:prstGeom prst="ellipse">
              <a:avLst/>
            </a:prstGeom>
            <a:solidFill>
              <a:schemeClr val="hlink"/>
            </a:solidFill>
            <a:ln w="9525">
              <a:noFill/>
              <a:round/>
              <a:headEnd/>
              <a:tailEnd/>
            </a:ln>
            <a:effectLst/>
          </p:spPr>
          <p:txBody>
            <a:bodyPr wrap="none" anchor="ctr"/>
            <a:lstStyle/>
            <a:p>
              <a:endParaRPr lang="ru-RU"/>
            </a:p>
          </p:txBody>
        </p:sp>
        <p:sp>
          <p:nvSpPr>
            <p:cNvPr id="878697" name="Oval 105"/>
            <p:cNvSpPr>
              <a:spLocks noChangeArrowheads="1"/>
            </p:cNvSpPr>
            <p:nvPr/>
          </p:nvSpPr>
          <p:spPr bwMode="auto">
            <a:xfrm rot="10020000">
              <a:off x="4735" y="3243"/>
              <a:ext cx="44" cy="27"/>
            </a:xfrm>
            <a:prstGeom prst="ellipse">
              <a:avLst/>
            </a:prstGeom>
            <a:solidFill>
              <a:schemeClr val="hlink"/>
            </a:solidFill>
            <a:ln w="9525">
              <a:noFill/>
              <a:round/>
              <a:headEnd/>
              <a:tailEnd/>
            </a:ln>
            <a:effectLst/>
          </p:spPr>
          <p:txBody>
            <a:bodyPr wrap="none" anchor="ctr"/>
            <a:lstStyle/>
            <a:p>
              <a:endParaRPr lang="ru-RU"/>
            </a:p>
          </p:txBody>
        </p:sp>
        <p:sp>
          <p:nvSpPr>
            <p:cNvPr id="878698" name="Freeform 106"/>
            <p:cNvSpPr>
              <a:spLocks/>
            </p:cNvSpPr>
            <p:nvPr/>
          </p:nvSpPr>
          <p:spPr bwMode="auto">
            <a:xfrm>
              <a:off x="4654" y="3292"/>
              <a:ext cx="190" cy="129"/>
            </a:xfrm>
            <a:custGeom>
              <a:avLst/>
              <a:gdLst/>
              <a:ahLst/>
              <a:cxnLst>
                <a:cxn ang="0">
                  <a:pos x="154" y="47"/>
                </a:cxn>
                <a:cxn ang="0">
                  <a:pos x="162" y="50"/>
                </a:cxn>
                <a:cxn ang="0">
                  <a:pos x="169" y="53"/>
                </a:cxn>
                <a:cxn ang="0">
                  <a:pos x="176" y="55"/>
                </a:cxn>
                <a:cxn ang="0">
                  <a:pos x="184" y="60"/>
                </a:cxn>
                <a:cxn ang="0">
                  <a:pos x="189" y="67"/>
                </a:cxn>
                <a:cxn ang="0">
                  <a:pos x="189" y="75"/>
                </a:cxn>
                <a:cxn ang="0">
                  <a:pos x="189" y="85"/>
                </a:cxn>
                <a:cxn ang="0">
                  <a:pos x="184" y="96"/>
                </a:cxn>
                <a:cxn ang="0">
                  <a:pos x="179" y="102"/>
                </a:cxn>
                <a:cxn ang="0">
                  <a:pos x="166" y="122"/>
                </a:cxn>
                <a:cxn ang="0">
                  <a:pos x="157" y="128"/>
                </a:cxn>
                <a:cxn ang="0">
                  <a:pos x="147" y="128"/>
                </a:cxn>
                <a:cxn ang="0">
                  <a:pos x="139" y="126"/>
                </a:cxn>
                <a:cxn ang="0">
                  <a:pos x="137" y="117"/>
                </a:cxn>
                <a:cxn ang="0">
                  <a:pos x="135" y="109"/>
                </a:cxn>
                <a:cxn ang="0">
                  <a:pos x="135" y="101"/>
                </a:cxn>
                <a:cxn ang="0">
                  <a:pos x="132" y="92"/>
                </a:cxn>
                <a:cxn ang="0">
                  <a:pos x="130" y="84"/>
                </a:cxn>
                <a:cxn ang="0">
                  <a:pos x="130" y="75"/>
                </a:cxn>
                <a:cxn ang="0">
                  <a:pos x="130" y="64"/>
                </a:cxn>
                <a:cxn ang="0">
                  <a:pos x="130" y="57"/>
                </a:cxn>
                <a:cxn ang="0">
                  <a:pos x="125" y="48"/>
                </a:cxn>
                <a:cxn ang="0">
                  <a:pos x="122" y="40"/>
                </a:cxn>
                <a:cxn ang="0">
                  <a:pos x="117" y="32"/>
                </a:cxn>
                <a:cxn ang="0">
                  <a:pos x="112" y="25"/>
                </a:cxn>
                <a:cxn ang="0">
                  <a:pos x="108" y="20"/>
                </a:cxn>
                <a:cxn ang="0">
                  <a:pos x="100" y="15"/>
                </a:cxn>
                <a:cxn ang="0">
                  <a:pos x="88" y="10"/>
                </a:cxn>
                <a:cxn ang="0">
                  <a:pos x="81" y="6"/>
                </a:cxn>
                <a:cxn ang="0">
                  <a:pos x="71" y="0"/>
                </a:cxn>
                <a:cxn ang="0">
                  <a:pos x="58" y="0"/>
                </a:cxn>
                <a:cxn ang="0">
                  <a:pos x="49" y="3"/>
                </a:cxn>
                <a:cxn ang="0">
                  <a:pos x="39" y="11"/>
                </a:cxn>
                <a:cxn ang="0">
                  <a:pos x="27" y="26"/>
                </a:cxn>
                <a:cxn ang="0">
                  <a:pos x="12" y="43"/>
                </a:cxn>
                <a:cxn ang="0">
                  <a:pos x="4" y="53"/>
                </a:cxn>
                <a:cxn ang="0">
                  <a:pos x="2" y="64"/>
                </a:cxn>
                <a:cxn ang="0">
                  <a:pos x="2" y="72"/>
                </a:cxn>
                <a:cxn ang="0">
                  <a:pos x="4" y="77"/>
                </a:cxn>
                <a:cxn ang="0">
                  <a:pos x="7" y="85"/>
                </a:cxn>
                <a:cxn ang="0">
                  <a:pos x="17" y="90"/>
                </a:cxn>
                <a:cxn ang="0">
                  <a:pos x="24" y="94"/>
                </a:cxn>
                <a:cxn ang="0">
                  <a:pos x="31" y="97"/>
                </a:cxn>
                <a:cxn ang="0">
                  <a:pos x="41" y="97"/>
                </a:cxn>
                <a:cxn ang="0">
                  <a:pos x="51" y="94"/>
                </a:cxn>
                <a:cxn ang="0">
                  <a:pos x="66" y="90"/>
                </a:cxn>
                <a:cxn ang="0">
                  <a:pos x="81" y="79"/>
                </a:cxn>
                <a:cxn ang="0">
                  <a:pos x="90" y="77"/>
                </a:cxn>
                <a:cxn ang="0">
                  <a:pos x="103" y="72"/>
                </a:cxn>
                <a:cxn ang="0">
                  <a:pos x="115" y="67"/>
                </a:cxn>
                <a:cxn ang="0">
                  <a:pos x="122" y="64"/>
                </a:cxn>
                <a:cxn ang="0">
                  <a:pos x="132" y="57"/>
                </a:cxn>
                <a:cxn ang="0">
                  <a:pos x="142" y="52"/>
                </a:cxn>
                <a:cxn ang="0">
                  <a:pos x="152" y="47"/>
                </a:cxn>
              </a:cxnLst>
              <a:rect l="0" t="0" r="r" b="b"/>
              <a:pathLst>
                <a:path w="190" h="129">
                  <a:moveTo>
                    <a:pt x="152" y="42"/>
                  </a:moveTo>
                  <a:lnTo>
                    <a:pt x="154" y="45"/>
                  </a:lnTo>
                  <a:lnTo>
                    <a:pt x="154" y="47"/>
                  </a:lnTo>
                  <a:lnTo>
                    <a:pt x="157" y="47"/>
                  </a:lnTo>
                  <a:lnTo>
                    <a:pt x="159" y="48"/>
                  </a:lnTo>
                  <a:lnTo>
                    <a:pt x="162" y="50"/>
                  </a:lnTo>
                  <a:lnTo>
                    <a:pt x="164" y="50"/>
                  </a:lnTo>
                  <a:lnTo>
                    <a:pt x="166" y="52"/>
                  </a:lnTo>
                  <a:lnTo>
                    <a:pt x="169" y="53"/>
                  </a:lnTo>
                  <a:lnTo>
                    <a:pt x="171" y="53"/>
                  </a:lnTo>
                  <a:lnTo>
                    <a:pt x="174" y="55"/>
                  </a:lnTo>
                  <a:lnTo>
                    <a:pt x="176" y="55"/>
                  </a:lnTo>
                  <a:lnTo>
                    <a:pt x="179" y="57"/>
                  </a:lnTo>
                  <a:lnTo>
                    <a:pt x="181" y="57"/>
                  </a:lnTo>
                  <a:lnTo>
                    <a:pt x="184" y="60"/>
                  </a:lnTo>
                  <a:lnTo>
                    <a:pt x="184" y="60"/>
                  </a:lnTo>
                  <a:lnTo>
                    <a:pt x="186" y="64"/>
                  </a:lnTo>
                  <a:lnTo>
                    <a:pt x="189" y="67"/>
                  </a:lnTo>
                  <a:lnTo>
                    <a:pt x="189" y="69"/>
                  </a:lnTo>
                  <a:lnTo>
                    <a:pt x="186" y="72"/>
                  </a:lnTo>
                  <a:lnTo>
                    <a:pt x="189" y="75"/>
                  </a:lnTo>
                  <a:lnTo>
                    <a:pt x="189" y="79"/>
                  </a:lnTo>
                  <a:lnTo>
                    <a:pt x="189" y="80"/>
                  </a:lnTo>
                  <a:lnTo>
                    <a:pt x="189" y="85"/>
                  </a:lnTo>
                  <a:lnTo>
                    <a:pt x="186" y="89"/>
                  </a:lnTo>
                  <a:lnTo>
                    <a:pt x="186" y="92"/>
                  </a:lnTo>
                  <a:lnTo>
                    <a:pt x="184" y="96"/>
                  </a:lnTo>
                  <a:lnTo>
                    <a:pt x="184" y="97"/>
                  </a:lnTo>
                  <a:lnTo>
                    <a:pt x="181" y="101"/>
                  </a:lnTo>
                  <a:lnTo>
                    <a:pt x="179" y="102"/>
                  </a:lnTo>
                  <a:lnTo>
                    <a:pt x="174" y="109"/>
                  </a:lnTo>
                  <a:lnTo>
                    <a:pt x="171" y="114"/>
                  </a:lnTo>
                  <a:lnTo>
                    <a:pt x="166" y="122"/>
                  </a:lnTo>
                  <a:lnTo>
                    <a:pt x="164" y="124"/>
                  </a:lnTo>
                  <a:lnTo>
                    <a:pt x="162" y="124"/>
                  </a:lnTo>
                  <a:lnTo>
                    <a:pt x="157" y="128"/>
                  </a:lnTo>
                  <a:lnTo>
                    <a:pt x="154" y="128"/>
                  </a:lnTo>
                  <a:lnTo>
                    <a:pt x="152" y="128"/>
                  </a:lnTo>
                  <a:lnTo>
                    <a:pt x="147" y="128"/>
                  </a:lnTo>
                  <a:lnTo>
                    <a:pt x="144" y="128"/>
                  </a:lnTo>
                  <a:lnTo>
                    <a:pt x="142" y="126"/>
                  </a:lnTo>
                  <a:lnTo>
                    <a:pt x="139" y="126"/>
                  </a:lnTo>
                  <a:lnTo>
                    <a:pt x="139" y="124"/>
                  </a:lnTo>
                  <a:lnTo>
                    <a:pt x="137" y="119"/>
                  </a:lnTo>
                  <a:lnTo>
                    <a:pt x="137" y="117"/>
                  </a:lnTo>
                  <a:lnTo>
                    <a:pt x="137" y="114"/>
                  </a:lnTo>
                  <a:lnTo>
                    <a:pt x="135" y="111"/>
                  </a:lnTo>
                  <a:lnTo>
                    <a:pt x="135" y="109"/>
                  </a:lnTo>
                  <a:lnTo>
                    <a:pt x="135" y="107"/>
                  </a:lnTo>
                  <a:lnTo>
                    <a:pt x="135" y="104"/>
                  </a:lnTo>
                  <a:lnTo>
                    <a:pt x="135" y="101"/>
                  </a:lnTo>
                  <a:lnTo>
                    <a:pt x="132" y="99"/>
                  </a:lnTo>
                  <a:lnTo>
                    <a:pt x="135" y="96"/>
                  </a:lnTo>
                  <a:lnTo>
                    <a:pt x="132" y="92"/>
                  </a:lnTo>
                  <a:lnTo>
                    <a:pt x="132" y="90"/>
                  </a:lnTo>
                  <a:lnTo>
                    <a:pt x="132" y="85"/>
                  </a:lnTo>
                  <a:lnTo>
                    <a:pt x="130" y="84"/>
                  </a:lnTo>
                  <a:lnTo>
                    <a:pt x="130" y="80"/>
                  </a:lnTo>
                  <a:lnTo>
                    <a:pt x="130" y="77"/>
                  </a:lnTo>
                  <a:lnTo>
                    <a:pt x="130" y="75"/>
                  </a:lnTo>
                  <a:lnTo>
                    <a:pt x="130" y="70"/>
                  </a:lnTo>
                  <a:lnTo>
                    <a:pt x="130" y="67"/>
                  </a:lnTo>
                  <a:lnTo>
                    <a:pt x="130" y="64"/>
                  </a:lnTo>
                  <a:lnTo>
                    <a:pt x="130" y="62"/>
                  </a:lnTo>
                  <a:lnTo>
                    <a:pt x="127" y="60"/>
                  </a:lnTo>
                  <a:lnTo>
                    <a:pt x="130" y="57"/>
                  </a:lnTo>
                  <a:lnTo>
                    <a:pt x="127" y="55"/>
                  </a:lnTo>
                  <a:lnTo>
                    <a:pt x="127" y="50"/>
                  </a:lnTo>
                  <a:lnTo>
                    <a:pt x="125" y="48"/>
                  </a:lnTo>
                  <a:lnTo>
                    <a:pt x="125" y="47"/>
                  </a:lnTo>
                  <a:lnTo>
                    <a:pt x="122" y="43"/>
                  </a:lnTo>
                  <a:lnTo>
                    <a:pt x="122" y="40"/>
                  </a:lnTo>
                  <a:lnTo>
                    <a:pt x="120" y="37"/>
                  </a:lnTo>
                  <a:lnTo>
                    <a:pt x="120" y="33"/>
                  </a:lnTo>
                  <a:lnTo>
                    <a:pt x="117" y="32"/>
                  </a:lnTo>
                  <a:lnTo>
                    <a:pt x="115" y="28"/>
                  </a:lnTo>
                  <a:lnTo>
                    <a:pt x="115" y="26"/>
                  </a:lnTo>
                  <a:lnTo>
                    <a:pt x="112" y="25"/>
                  </a:lnTo>
                  <a:lnTo>
                    <a:pt x="110" y="23"/>
                  </a:lnTo>
                  <a:lnTo>
                    <a:pt x="110" y="21"/>
                  </a:lnTo>
                  <a:lnTo>
                    <a:pt x="108" y="20"/>
                  </a:lnTo>
                  <a:lnTo>
                    <a:pt x="105" y="18"/>
                  </a:lnTo>
                  <a:lnTo>
                    <a:pt x="103" y="16"/>
                  </a:lnTo>
                  <a:lnTo>
                    <a:pt x="100" y="15"/>
                  </a:lnTo>
                  <a:lnTo>
                    <a:pt x="93" y="11"/>
                  </a:lnTo>
                  <a:lnTo>
                    <a:pt x="90" y="10"/>
                  </a:lnTo>
                  <a:lnTo>
                    <a:pt x="88" y="10"/>
                  </a:lnTo>
                  <a:lnTo>
                    <a:pt x="85" y="8"/>
                  </a:lnTo>
                  <a:lnTo>
                    <a:pt x="83" y="6"/>
                  </a:lnTo>
                  <a:lnTo>
                    <a:pt x="81" y="6"/>
                  </a:lnTo>
                  <a:lnTo>
                    <a:pt x="78" y="5"/>
                  </a:lnTo>
                  <a:lnTo>
                    <a:pt x="76" y="3"/>
                  </a:lnTo>
                  <a:lnTo>
                    <a:pt x="71" y="0"/>
                  </a:lnTo>
                  <a:lnTo>
                    <a:pt x="66" y="0"/>
                  </a:lnTo>
                  <a:lnTo>
                    <a:pt x="61" y="0"/>
                  </a:lnTo>
                  <a:lnTo>
                    <a:pt x="58" y="0"/>
                  </a:lnTo>
                  <a:lnTo>
                    <a:pt x="56" y="1"/>
                  </a:lnTo>
                  <a:lnTo>
                    <a:pt x="54" y="1"/>
                  </a:lnTo>
                  <a:lnTo>
                    <a:pt x="49" y="3"/>
                  </a:lnTo>
                  <a:lnTo>
                    <a:pt x="49" y="3"/>
                  </a:lnTo>
                  <a:lnTo>
                    <a:pt x="44" y="6"/>
                  </a:lnTo>
                  <a:lnTo>
                    <a:pt x="39" y="11"/>
                  </a:lnTo>
                  <a:lnTo>
                    <a:pt x="31" y="18"/>
                  </a:lnTo>
                  <a:lnTo>
                    <a:pt x="27" y="23"/>
                  </a:lnTo>
                  <a:lnTo>
                    <a:pt x="27" y="26"/>
                  </a:lnTo>
                  <a:lnTo>
                    <a:pt x="22" y="32"/>
                  </a:lnTo>
                  <a:lnTo>
                    <a:pt x="17" y="40"/>
                  </a:lnTo>
                  <a:lnTo>
                    <a:pt x="12" y="43"/>
                  </a:lnTo>
                  <a:lnTo>
                    <a:pt x="9" y="47"/>
                  </a:lnTo>
                  <a:lnTo>
                    <a:pt x="7" y="50"/>
                  </a:lnTo>
                  <a:lnTo>
                    <a:pt x="4" y="53"/>
                  </a:lnTo>
                  <a:lnTo>
                    <a:pt x="2" y="57"/>
                  </a:lnTo>
                  <a:lnTo>
                    <a:pt x="0" y="60"/>
                  </a:lnTo>
                  <a:lnTo>
                    <a:pt x="2" y="64"/>
                  </a:lnTo>
                  <a:lnTo>
                    <a:pt x="0" y="67"/>
                  </a:lnTo>
                  <a:lnTo>
                    <a:pt x="2" y="67"/>
                  </a:lnTo>
                  <a:lnTo>
                    <a:pt x="2" y="72"/>
                  </a:lnTo>
                  <a:lnTo>
                    <a:pt x="4" y="72"/>
                  </a:lnTo>
                  <a:lnTo>
                    <a:pt x="4" y="75"/>
                  </a:lnTo>
                  <a:lnTo>
                    <a:pt x="4" y="77"/>
                  </a:lnTo>
                  <a:lnTo>
                    <a:pt x="7" y="79"/>
                  </a:lnTo>
                  <a:lnTo>
                    <a:pt x="7" y="84"/>
                  </a:lnTo>
                  <a:lnTo>
                    <a:pt x="7" y="85"/>
                  </a:lnTo>
                  <a:lnTo>
                    <a:pt x="12" y="87"/>
                  </a:lnTo>
                  <a:lnTo>
                    <a:pt x="14" y="89"/>
                  </a:lnTo>
                  <a:lnTo>
                    <a:pt x="17" y="90"/>
                  </a:lnTo>
                  <a:lnTo>
                    <a:pt x="19" y="90"/>
                  </a:lnTo>
                  <a:lnTo>
                    <a:pt x="22" y="92"/>
                  </a:lnTo>
                  <a:lnTo>
                    <a:pt x="24" y="94"/>
                  </a:lnTo>
                  <a:lnTo>
                    <a:pt x="27" y="94"/>
                  </a:lnTo>
                  <a:lnTo>
                    <a:pt x="27" y="96"/>
                  </a:lnTo>
                  <a:lnTo>
                    <a:pt x="31" y="97"/>
                  </a:lnTo>
                  <a:lnTo>
                    <a:pt x="34" y="97"/>
                  </a:lnTo>
                  <a:lnTo>
                    <a:pt x="36" y="97"/>
                  </a:lnTo>
                  <a:lnTo>
                    <a:pt x="41" y="97"/>
                  </a:lnTo>
                  <a:lnTo>
                    <a:pt x="44" y="96"/>
                  </a:lnTo>
                  <a:lnTo>
                    <a:pt x="46" y="96"/>
                  </a:lnTo>
                  <a:lnTo>
                    <a:pt x="51" y="94"/>
                  </a:lnTo>
                  <a:lnTo>
                    <a:pt x="56" y="92"/>
                  </a:lnTo>
                  <a:lnTo>
                    <a:pt x="61" y="90"/>
                  </a:lnTo>
                  <a:lnTo>
                    <a:pt x="66" y="90"/>
                  </a:lnTo>
                  <a:lnTo>
                    <a:pt x="68" y="85"/>
                  </a:lnTo>
                  <a:lnTo>
                    <a:pt x="76" y="80"/>
                  </a:lnTo>
                  <a:lnTo>
                    <a:pt x="81" y="79"/>
                  </a:lnTo>
                  <a:lnTo>
                    <a:pt x="83" y="79"/>
                  </a:lnTo>
                  <a:lnTo>
                    <a:pt x="85" y="77"/>
                  </a:lnTo>
                  <a:lnTo>
                    <a:pt x="90" y="77"/>
                  </a:lnTo>
                  <a:lnTo>
                    <a:pt x="95" y="75"/>
                  </a:lnTo>
                  <a:lnTo>
                    <a:pt x="98" y="74"/>
                  </a:lnTo>
                  <a:lnTo>
                    <a:pt x="103" y="72"/>
                  </a:lnTo>
                  <a:lnTo>
                    <a:pt x="105" y="70"/>
                  </a:lnTo>
                  <a:lnTo>
                    <a:pt x="110" y="67"/>
                  </a:lnTo>
                  <a:lnTo>
                    <a:pt x="115" y="67"/>
                  </a:lnTo>
                  <a:lnTo>
                    <a:pt x="117" y="65"/>
                  </a:lnTo>
                  <a:lnTo>
                    <a:pt x="120" y="62"/>
                  </a:lnTo>
                  <a:lnTo>
                    <a:pt x="122" y="64"/>
                  </a:lnTo>
                  <a:lnTo>
                    <a:pt x="125" y="60"/>
                  </a:lnTo>
                  <a:lnTo>
                    <a:pt x="130" y="58"/>
                  </a:lnTo>
                  <a:lnTo>
                    <a:pt x="132" y="57"/>
                  </a:lnTo>
                  <a:lnTo>
                    <a:pt x="135" y="55"/>
                  </a:lnTo>
                  <a:lnTo>
                    <a:pt x="139" y="53"/>
                  </a:lnTo>
                  <a:lnTo>
                    <a:pt x="142" y="52"/>
                  </a:lnTo>
                  <a:lnTo>
                    <a:pt x="147" y="50"/>
                  </a:lnTo>
                  <a:lnTo>
                    <a:pt x="149" y="50"/>
                  </a:lnTo>
                  <a:lnTo>
                    <a:pt x="152" y="47"/>
                  </a:lnTo>
                  <a:lnTo>
                    <a:pt x="154" y="47"/>
                  </a:lnTo>
                  <a:lnTo>
                    <a:pt x="164" y="47"/>
                  </a:lnTo>
                </a:path>
              </a:pathLst>
            </a:custGeom>
            <a:solidFill>
              <a:srgbClr val="001F7E"/>
            </a:solidFill>
            <a:ln w="12700" cap="rnd" cmpd="sng">
              <a:solidFill>
                <a:schemeClr val="bg2"/>
              </a:solidFill>
              <a:prstDash val="solid"/>
              <a:round/>
              <a:headEnd type="none" w="sm" len="sm"/>
              <a:tailEnd type="none" w="sm" len="sm"/>
            </a:ln>
            <a:effectLst/>
          </p:spPr>
          <p:txBody>
            <a:bodyPr/>
            <a:lstStyle/>
            <a:p>
              <a:endParaRPr lang="ru-RU"/>
            </a:p>
          </p:txBody>
        </p:sp>
      </p:grpSp>
      <p:sp>
        <p:nvSpPr>
          <p:cNvPr id="878699" name="Rectangle 107"/>
          <p:cNvSpPr>
            <a:spLocks noChangeArrowheads="1"/>
          </p:cNvSpPr>
          <p:nvPr/>
        </p:nvSpPr>
        <p:spPr bwMode="auto">
          <a:xfrm>
            <a:off x="5961063" y="5791200"/>
            <a:ext cx="2336800" cy="708528"/>
          </a:xfrm>
          <a:prstGeom prst="rect">
            <a:avLst/>
          </a:prstGeom>
          <a:noFill/>
          <a:ln w="9525">
            <a:noFill/>
            <a:miter lim="800000"/>
            <a:headEnd/>
            <a:tailEnd/>
          </a:ln>
          <a:effectLst>
            <a:outerShdw dist="38100" algn="ctr" rotWithShape="0">
              <a:schemeClr val="bg2"/>
            </a:outerShdw>
          </a:effectLst>
        </p:spPr>
        <p:txBody>
          <a:bodyPr lIns="92075" tIns="46038" rIns="92075" bIns="46038">
            <a:spAutoFit/>
          </a:bodyPr>
          <a:lstStyle/>
          <a:p>
            <a:pPr defTabSz="762000" eaLnBrk="0" hangingPunct="0"/>
            <a:r>
              <a:rPr lang="en-US" sz="2000" dirty="0" err="1" smtClean="0">
                <a:latin typeface="Comic Sans MS" pitchFamily="66" charset="0"/>
              </a:rPr>
              <a:t>Eosinophils</a:t>
            </a:r>
            <a:r>
              <a:rPr lang="en-US" sz="2000" dirty="0" smtClean="0">
                <a:latin typeface="Comic Sans MS" pitchFamily="66" charset="0"/>
              </a:rPr>
              <a:t>, </a:t>
            </a:r>
            <a:r>
              <a:rPr lang="ru-RU" sz="2000" dirty="0" smtClean="0">
                <a:latin typeface="Comic Sans MS" pitchFamily="66" charset="0"/>
              </a:rPr>
              <a:t> T-</a:t>
            </a:r>
            <a:r>
              <a:rPr lang="en-US" sz="2000" dirty="0" smtClean="0">
                <a:latin typeface="Comic Sans MS" pitchFamily="66" charset="0"/>
              </a:rPr>
              <a:t>cell</a:t>
            </a:r>
            <a:endParaRPr lang="ru-RU" sz="2000" dirty="0">
              <a:latin typeface="Comic Sans MS" pitchFamily="66" charset="0"/>
            </a:endParaRPr>
          </a:p>
        </p:txBody>
      </p:sp>
      <p:grpSp>
        <p:nvGrpSpPr>
          <p:cNvPr id="11" name="Group 108"/>
          <p:cNvGrpSpPr>
            <a:grpSpLocks/>
          </p:cNvGrpSpPr>
          <p:nvPr/>
        </p:nvGrpSpPr>
        <p:grpSpPr bwMode="auto">
          <a:xfrm>
            <a:off x="3319463" y="2667000"/>
            <a:ext cx="4876800" cy="457200"/>
            <a:chOff x="2352" y="1440"/>
            <a:chExt cx="3456" cy="288"/>
          </a:xfrm>
        </p:grpSpPr>
        <p:sp>
          <p:nvSpPr>
            <p:cNvPr id="878701" name="Rectangle 109"/>
            <p:cNvSpPr>
              <a:spLocks noChangeArrowheads="1"/>
            </p:cNvSpPr>
            <p:nvPr/>
          </p:nvSpPr>
          <p:spPr bwMode="auto">
            <a:xfrm>
              <a:off x="2352" y="1440"/>
              <a:ext cx="1776" cy="240"/>
            </a:xfrm>
            <a:prstGeom prst="rect">
              <a:avLst/>
            </a:prstGeom>
            <a:noFill/>
            <a:ln w="9525">
              <a:noFill/>
              <a:miter lim="800000"/>
              <a:headEnd/>
              <a:tailEnd/>
            </a:ln>
            <a:effectLst>
              <a:outerShdw dist="25400" algn="ctr" rotWithShape="0">
                <a:schemeClr val="bg2"/>
              </a:outerShdw>
            </a:effectLst>
          </p:spPr>
          <p:txBody>
            <a:bodyPr lIns="92075" tIns="46038" rIns="92075" bIns="46038"/>
            <a:lstStyle/>
            <a:p>
              <a:pPr marL="381000" indent="-381000" defTabSz="762000" eaLnBrk="0" hangingPunct="0">
                <a:lnSpc>
                  <a:spcPct val="70000"/>
                </a:lnSpc>
                <a:spcBef>
                  <a:spcPct val="20000"/>
                </a:spcBef>
              </a:pPr>
              <a:r>
                <a:rPr lang="en-US" sz="2400" dirty="0" smtClean="0">
                  <a:latin typeface="Comic Sans MS" pitchFamily="66" charset="0"/>
                </a:rPr>
                <a:t>Exacerbation</a:t>
              </a:r>
              <a:endParaRPr lang="ru-RU" sz="2400" dirty="0">
                <a:latin typeface="Comic Sans MS" pitchFamily="66" charset="0"/>
              </a:endParaRPr>
            </a:p>
          </p:txBody>
        </p:sp>
        <p:sp>
          <p:nvSpPr>
            <p:cNvPr id="878702" name="Rectangle 110"/>
            <p:cNvSpPr>
              <a:spLocks noChangeArrowheads="1"/>
            </p:cNvSpPr>
            <p:nvPr/>
          </p:nvSpPr>
          <p:spPr bwMode="auto">
            <a:xfrm>
              <a:off x="4368" y="1440"/>
              <a:ext cx="1440" cy="288"/>
            </a:xfrm>
            <a:prstGeom prst="rect">
              <a:avLst/>
            </a:prstGeom>
            <a:noFill/>
            <a:ln w="9525">
              <a:noFill/>
              <a:miter lim="800000"/>
              <a:headEnd/>
              <a:tailEnd/>
            </a:ln>
            <a:effectLst>
              <a:outerShdw dist="25400" algn="ctr" rotWithShape="0">
                <a:schemeClr val="bg2"/>
              </a:outerShdw>
            </a:effectLst>
          </p:spPr>
          <p:txBody>
            <a:bodyPr lIns="92075" tIns="46038" rIns="92075" bIns="46038"/>
            <a:lstStyle/>
            <a:p>
              <a:pPr marL="381000" indent="-381000" defTabSz="762000" eaLnBrk="0" hangingPunct="0">
                <a:lnSpc>
                  <a:spcPct val="70000"/>
                </a:lnSpc>
                <a:spcBef>
                  <a:spcPct val="20000"/>
                </a:spcBef>
              </a:pPr>
              <a:r>
                <a:rPr lang="en-US" sz="2400" dirty="0" smtClean="0">
                  <a:latin typeface="Comic Sans MS" pitchFamily="66" charset="0"/>
                </a:rPr>
                <a:t>Remission</a:t>
              </a:r>
              <a:endParaRPr lang="ru-RU" sz="2400" dirty="0">
                <a:latin typeface="Comic Sans MS" pitchFamily="66" charset="0"/>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506" name="Freeform 2"/>
          <p:cNvSpPr>
            <a:spLocks/>
          </p:cNvSpPr>
          <p:nvPr/>
        </p:nvSpPr>
        <p:spPr bwMode="auto">
          <a:xfrm>
            <a:off x="2505075" y="5645150"/>
            <a:ext cx="3521075" cy="836613"/>
          </a:xfrm>
          <a:custGeom>
            <a:avLst/>
            <a:gdLst/>
            <a:ahLst/>
            <a:cxnLst>
              <a:cxn ang="0">
                <a:pos x="79" y="0"/>
              </a:cxn>
              <a:cxn ang="0">
                <a:pos x="62" y="2"/>
              </a:cxn>
              <a:cxn ang="0">
                <a:pos x="48" y="8"/>
              </a:cxn>
              <a:cxn ang="0">
                <a:pos x="35" y="16"/>
              </a:cxn>
              <a:cxn ang="0">
                <a:pos x="23" y="26"/>
              </a:cxn>
              <a:cxn ang="0">
                <a:pos x="14" y="40"/>
              </a:cxn>
              <a:cxn ang="0">
                <a:pos x="7" y="54"/>
              </a:cxn>
              <a:cxn ang="0">
                <a:pos x="1" y="70"/>
              </a:cxn>
              <a:cxn ang="0">
                <a:pos x="0" y="89"/>
              </a:cxn>
              <a:cxn ang="0">
                <a:pos x="0" y="440"/>
              </a:cxn>
              <a:cxn ang="0">
                <a:pos x="1" y="458"/>
              </a:cxn>
              <a:cxn ang="0">
                <a:pos x="7" y="475"/>
              </a:cxn>
              <a:cxn ang="0">
                <a:pos x="14" y="489"/>
              </a:cxn>
              <a:cxn ang="0">
                <a:pos x="23" y="503"/>
              </a:cxn>
              <a:cxn ang="0">
                <a:pos x="35" y="513"/>
              </a:cxn>
              <a:cxn ang="0">
                <a:pos x="48" y="521"/>
              </a:cxn>
              <a:cxn ang="0">
                <a:pos x="62" y="525"/>
              </a:cxn>
              <a:cxn ang="0">
                <a:pos x="79" y="527"/>
              </a:cxn>
              <a:cxn ang="0">
                <a:pos x="2419" y="527"/>
              </a:cxn>
              <a:cxn ang="0">
                <a:pos x="2435" y="525"/>
              </a:cxn>
              <a:cxn ang="0">
                <a:pos x="2449" y="521"/>
              </a:cxn>
              <a:cxn ang="0">
                <a:pos x="2462" y="513"/>
              </a:cxn>
              <a:cxn ang="0">
                <a:pos x="2475" y="503"/>
              </a:cxn>
              <a:cxn ang="0">
                <a:pos x="2484" y="489"/>
              </a:cxn>
              <a:cxn ang="0">
                <a:pos x="2491" y="475"/>
              </a:cxn>
              <a:cxn ang="0">
                <a:pos x="2494" y="458"/>
              </a:cxn>
              <a:cxn ang="0">
                <a:pos x="2496" y="440"/>
              </a:cxn>
              <a:cxn ang="0">
                <a:pos x="2496" y="89"/>
              </a:cxn>
              <a:cxn ang="0">
                <a:pos x="2494" y="70"/>
              </a:cxn>
              <a:cxn ang="0">
                <a:pos x="2491" y="54"/>
              </a:cxn>
              <a:cxn ang="0">
                <a:pos x="2484" y="40"/>
              </a:cxn>
              <a:cxn ang="0">
                <a:pos x="2475" y="26"/>
              </a:cxn>
              <a:cxn ang="0">
                <a:pos x="2462" y="16"/>
              </a:cxn>
              <a:cxn ang="0">
                <a:pos x="2449" y="8"/>
              </a:cxn>
              <a:cxn ang="0">
                <a:pos x="2435" y="2"/>
              </a:cxn>
              <a:cxn ang="0">
                <a:pos x="2419" y="0"/>
              </a:cxn>
              <a:cxn ang="0">
                <a:pos x="79" y="0"/>
              </a:cxn>
            </a:cxnLst>
            <a:rect l="0" t="0" r="r" b="b"/>
            <a:pathLst>
              <a:path w="2496" h="527">
                <a:moveTo>
                  <a:pt x="79" y="0"/>
                </a:moveTo>
                <a:lnTo>
                  <a:pt x="62" y="2"/>
                </a:lnTo>
                <a:lnTo>
                  <a:pt x="48" y="8"/>
                </a:lnTo>
                <a:lnTo>
                  <a:pt x="35" y="16"/>
                </a:lnTo>
                <a:lnTo>
                  <a:pt x="23" y="26"/>
                </a:lnTo>
                <a:lnTo>
                  <a:pt x="14" y="40"/>
                </a:lnTo>
                <a:lnTo>
                  <a:pt x="7" y="54"/>
                </a:lnTo>
                <a:lnTo>
                  <a:pt x="1" y="70"/>
                </a:lnTo>
                <a:lnTo>
                  <a:pt x="0" y="89"/>
                </a:lnTo>
                <a:lnTo>
                  <a:pt x="0" y="440"/>
                </a:lnTo>
                <a:lnTo>
                  <a:pt x="1" y="458"/>
                </a:lnTo>
                <a:lnTo>
                  <a:pt x="7" y="475"/>
                </a:lnTo>
                <a:lnTo>
                  <a:pt x="14" y="489"/>
                </a:lnTo>
                <a:lnTo>
                  <a:pt x="23" y="503"/>
                </a:lnTo>
                <a:lnTo>
                  <a:pt x="35" y="513"/>
                </a:lnTo>
                <a:lnTo>
                  <a:pt x="48" y="521"/>
                </a:lnTo>
                <a:lnTo>
                  <a:pt x="62" y="525"/>
                </a:lnTo>
                <a:lnTo>
                  <a:pt x="79" y="527"/>
                </a:lnTo>
                <a:lnTo>
                  <a:pt x="2419" y="527"/>
                </a:lnTo>
                <a:lnTo>
                  <a:pt x="2435" y="525"/>
                </a:lnTo>
                <a:lnTo>
                  <a:pt x="2449" y="521"/>
                </a:lnTo>
                <a:lnTo>
                  <a:pt x="2462" y="513"/>
                </a:lnTo>
                <a:lnTo>
                  <a:pt x="2475" y="503"/>
                </a:lnTo>
                <a:lnTo>
                  <a:pt x="2484" y="489"/>
                </a:lnTo>
                <a:lnTo>
                  <a:pt x="2491" y="475"/>
                </a:lnTo>
                <a:lnTo>
                  <a:pt x="2494" y="458"/>
                </a:lnTo>
                <a:lnTo>
                  <a:pt x="2496" y="440"/>
                </a:lnTo>
                <a:lnTo>
                  <a:pt x="2496" y="89"/>
                </a:lnTo>
                <a:lnTo>
                  <a:pt x="2494" y="70"/>
                </a:lnTo>
                <a:lnTo>
                  <a:pt x="2491" y="54"/>
                </a:lnTo>
                <a:lnTo>
                  <a:pt x="2484" y="40"/>
                </a:lnTo>
                <a:lnTo>
                  <a:pt x="2475" y="26"/>
                </a:lnTo>
                <a:lnTo>
                  <a:pt x="2462" y="16"/>
                </a:lnTo>
                <a:lnTo>
                  <a:pt x="2449" y="8"/>
                </a:lnTo>
                <a:lnTo>
                  <a:pt x="2435" y="2"/>
                </a:lnTo>
                <a:lnTo>
                  <a:pt x="2419" y="0"/>
                </a:lnTo>
                <a:lnTo>
                  <a:pt x="79" y="0"/>
                </a:lnTo>
                <a:close/>
              </a:path>
            </a:pathLst>
          </a:custGeom>
          <a:solidFill>
            <a:srgbClr val="FF3300"/>
          </a:solidFill>
          <a:ln w="9525">
            <a:noFill/>
            <a:round/>
            <a:headEnd/>
            <a:tailEnd/>
          </a:ln>
          <a:effectLst>
            <a:outerShdw dist="53882" dir="2700000" algn="ctr" rotWithShape="0">
              <a:srgbClr val="000000"/>
            </a:outerShdw>
          </a:effectLst>
        </p:spPr>
        <p:txBody>
          <a:bodyPr/>
          <a:lstStyle/>
          <a:p>
            <a:endParaRPr lang="ru-RU"/>
          </a:p>
        </p:txBody>
      </p:sp>
      <p:sp>
        <p:nvSpPr>
          <p:cNvPr id="789507" name="Freeform 3"/>
          <p:cNvSpPr>
            <a:spLocks/>
          </p:cNvSpPr>
          <p:nvPr/>
        </p:nvSpPr>
        <p:spPr bwMode="auto">
          <a:xfrm>
            <a:off x="457200" y="2130425"/>
            <a:ext cx="3638550" cy="2206625"/>
          </a:xfrm>
          <a:custGeom>
            <a:avLst/>
            <a:gdLst/>
            <a:ahLst/>
            <a:cxnLst>
              <a:cxn ang="0">
                <a:pos x="206" y="0"/>
              </a:cxn>
              <a:cxn ang="0">
                <a:pos x="185" y="2"/>
              </a:cxn>
              <a:cxn ang="0">
                <a:pos x="165" y="4"/>
              </a:cxn>
              <a:cxn ang="0">
                <a:pos x="145" y="10"/>
              </a:cxn>
              <a:cxn ang="0">
                <a:pos x="125" y="18"/>
              </a:cxn>
              <a:cxn ang="0">
                <a:pos x="91" y="38"/>
              </a:cxn>
              <a:cxn ang="0">
                <a:pos x="61" y="67"/>
              </a:cxn>
              <a:cxn ang="0">
                <a:pos x="35" y="101"/>
              </a:cxn>
              <a:cxn ang="0">
                <a:pos x="16" y="141"/>
              </a:cxn>
              <a:cxn ang="0">
                <a:pos x="8" y="161"/>
              </a:cxn>
              <a:cxn ang="0">
                <a:pos x="3" y="184"/>
              </a:cxn>
              <a:cxn ang="0">
                <a:pos x="1" y="206"/>
              </a:cxn>
              <a:cxn ang="0">
                <a:pos x="0" y="230"/>
              </a:cxn>
              <a:cxn ang="0">
                <a:pos x="0" y="1160"/>
              </a:cxn>
              <a:cxn ang="0">
                <a:pos x="1" y="1184"/>
              </a:cxn>
              <a:cxn ang="0">
                <a:pos x="3" y="1206"/>
              </a:cxn>
              <a:cxn ang="0">
                <a:pos x="8" y="1228"/>
              </a:cxn>
              <a:cxn ang="0">
                <a:pos x="16" y="1249"/>
              </a:cxn>
              <a:cxn ang="0">
                <a:pos x="35" y="1289"/>
              </a:cxn>
              <a:cxn ang="0">
                <a:pos x="61" y="1323"/>
              </a:cxn>
              <a:cxn ang="0">
                <a:pos x="91" y="1352"/>
              </a:cxn>
              <a:cxn ang="0">
                <a:pos x="125" y="1372"/>
              </a:cxn>
              <a:cxn ang="0">
                <a:pos x="145" y="1380"/>
              </a:cxn>
              <a:cxn ang="0">
                <a:pos x="165" y="1386"/>
              </a:cxn>
              <a:cxn ang="0">
                <a:pos x="185" y="1388"/>
              </a:cxn>
              <a:cxn ang="0">
                <a:pos x="206" y="1390"/>
              </a:cxn>
              <a:cxn ang="0">
                <a:pos x="1458" y="1390"/>
              </a:cxn>
              <a:cxn ang="0">
                <a:pos x="1479" y="1388"/>
              </a:cxn>
              <a:cxn ang="0">
                <a:pos x="1499" y="1386"/>
              </a:cxn>
              <a:cxn ang="0">
                <a:pos x="1519" y="1380"/>
              </a:cxn>
              <a:cxn ang="0">
                <a:pos x="1539" y="1372"/>
              </a:cxn>
              <a:cxn ang="0">
                <a:pos x="1573" y="1352"/>
              </a:cxn>
              <a:cxn ang="0">
                <a:pos x="1603" y="1323"/>
              </a:cxn>
              <a:cxn ang="0">
                <a:pos x="1629" y="1289"/>
              </a:cxn>
              <a:cxn ang="0">
                <a:pos x="1648" y="1249"/>
              </a:cxn>
              <a:cxn ang="0">
                <a:pos x="1655" y="1228"/>
              </a:cxn>
              <a:cxn ang="0">
                <a:pos x="1661" y="1206"/>
              </a:cxn>
              <a:cxn ang="0">
                <a:pos x="1663" y="1184"/>
              </a:cxn>
              <a:cxn ang="0">
                <a:pos x="1664" y="1160"/>
              </a:cxn>
              <a:cxn ang="0">
                <a:pos x="1664" y="230"/>
              </a:cxn>
              <a:cxn ang="0">
                <a:pos x="1663" y="206"/>
              </a:cxn>
              <a:cxn ang="0">
                <a:pos x="1661" y="184"/>
              </a:cxn>
              <a:cxn ang="0">
                <a:pos x="1655" y="161"/>
              </a:cxn>
              <a:cxn ang="0">
                <a:pos x="1648" y="141"/>
              </a:cxn>
              <a:cxn ang="0">
                <a:pos x="1629" y="101"/>
              </a:cxn>
              <a:cxn ang="0">
                <a:pos x="1603" y="67"/>
              </a:cxn>
              <a:cxn ang="0">
                <a:pos x="1573" y="38"/>
              </a:cxn>
              <a:cxn ang="0">
                <a:pos x="1539" y="18"/>
              </a:cxn>
              <a:cxn ang="0">
                <a:pos x="1519" y="10"/>
              </a:cxn>
              <a:cxn ang="0">
                <a:pos x="1499" y="4"/>
              </a:cxn>
              <a:cxn ang="0">
                <a:pos x="1479" y="2"/>
              </a:cxn>
              <a:cxn ang="0">
                <a:pos x="1458" y="0"/>
              </a:cxn>
              <a:cxn ang="0">
                <a:pos x="206" y="0"/>
              </a:cxn>
            </a:cxnLst>
            <a:rect l="0" t="0" r="r" b="b"/>
            <a:pathLst>
              <a:path w="1664" h="1390">
                <a:moveTo>
                  <a:pt x="206" y="0"/>
                </a:moveTo>
                <a:lnTo>
                  <a:pt x="185" y="2"/>
                </a:lnTo>
                <a:lnTo>
                  <a:pt x="165" y="4"/>
                </a:lnTo>
                <a:lnTo>
                  <a:pt x="145" y="10"/>
                </a:lnTo>
                <a:lnTo>
                  <a:pt x="125" y="18"/>
                </a:lnTo>
                <a:lnTo>
                  <a:pt x="91" y="38"/>
                </a:lnTo>
                <a:lnTo>
                  <a:pt x="61" y="67"/>
                </a:lnTo>
                <a:lnTo>
                  <a:pt x="35" y="101"/>
                </a:lnTo>
                <a:lnTo>
                  <a:pt x="16" y="141"/>
                </a:lnTo>
                <a:lnTo>
                  <a:pt x="8" y="161"/>
                </a:lnTo>
                <a:lnTo>
                  <a:pt x="3" y="184"/>
                </a:lnTo>
                <a:lnTo>
                  <a:pt x="1" y="206"/>
                </a:lnTo>
                <a:lnTo>
                  <a:pt x="0" y="230"/>
                </a:lnTo>
                <a:lnTo>
                  <a:pt x="0" y="1160"/>
                </a:lnTo>
                <a:lnTo>
                  <a:pt x="1" y="1184"/>
                </a:lnTo>
                <a:lnTo>
                  <a:pt x="3" y="1206"/>
                </a:lnTo>
                <a:lnTo>
                  <a:pt x="8" y="1228"/>
                </a:lnTo>
                <a:lnTo>
                  <a:pt x="16" y="1249"/>
                </a:lnTo>
                <a:lnTo>
                  <a:pt x="35" y="1289"/>
                </a:lnTo>
                <a:lnTo>
                  <a:pt x="61" y="1323"/>
                </a:lnTo>
                <a:lnTo>
                  <a:pt x="91" y="1352"/>
                </a:lnTo>
                <a:lnTo>
                  <a:pt x="125" y="1372"/>
                </a:lnTo>
                <a:lnTo>
                  <a:pt x="145" y="1380"/>
                </a:lnTo>
                <a:lnTo>
                  <a:pt x="165" y="1386"/>
                </a:lnTo>
                <a:lnTo>
                  <a:pt x="185" y="1388"/>
                </a:lnTo>
                <a:lnTo>
                  <a:pt x="206" y="1390"/>
                </a:lnTo>
                <a:lnTo>
                  <a:pt x="1458" y="1390"/>
                </a:lnTo>
                <a:lnTo>
                  <a:pt x="1479" y="1388"/>
                </a:lnTo>
                <a:lnTo>
                  <a:pt x="1499" y="1386"/>
                </a:lnTo>
                <a:lnTo>
                  <a:pt x="1519" y="1380"/>
                </a:lnTo>
                <a:lnTo>
                  <a:pt x="1539" y="1372"/>
                </a:lnTo>
                <a:lnTo>
                  <a:pt x="1573" y="1352"/>
                </a:lnTo>
                <a:lnTo>
                  <a:pt x="1603" y="1323"/>
                </a:lnTo>
                <a:lnTo>
                  <a:pt x="1629" y="1289"/>
                </a:lnTo>
                <a:lnTo>
                  <a:pt x="1648" y="1249"/>
                </a:lnTo>
                <a:lnTo>
                  <a:pt x="1655" y="1228"/>
                </a:lnTo>
                <a:lnTo>
                  <a:pt x="1661" y="1206"/>
                </a:lnTo>
                <a:lnTo>
                  <a:pt x="1663" y="1184"/>
                </a:lnTo>
                <a:lnTo>
                  <a:pt x="1664" y="1160"/>
                </a:lnTo>
                <a:lnTo>
                  <a:pt x="1664" y="230"/>
                </a:lnTo>
                <a:lnTo>
                  <a:pt x="1663" y="206"/>
                </a:lnTo>
                <a:lnTo>
                  <a:pt x="1661" y="184"/>
                </a:lnTo>
                <a:lnTo>
                  <a:pt x="1655" y="161"/>
                </a:lnTo>
                <a:lnTo>
                  <a:pt x="1648" y="141"/>
                </a:lnTo>
                <a:lnTo>
                  <a:pt x="1629" y="101"/>
                </a:lnTo>
                <a:lnTo>
                  <a:pt x="1603" y="67"/>
                </a:lnTo>
                <a:lnTo>
                  <a:pt x="1573" y="38"/>
                </a:lnTo>
                <a:lnTo>
                  <a:pt x="1539" y="18"/>
                </a:lnTo>
                <a:lnTo>
                  <a:pt x="1519" y="10"/>
                </a:lnTo>
                <a:lnTo>
                  <a:pt x="1499" y="4"/>
                </a:lnTo>
                <a:lnTo>
                  <a:pt x="1479" y="2"/>
                </a:lnTo>
                <a:lnTo>
                  <a:pt x="1458" y="0"/>
                </a:lnTo>
                <a:lnTo>
                  <a:pt x="206" y="0"/>
                </a:lnTo>
                <a:close/>
              </a:path>
            </a:pathLst>
          </a:custGeom>
          <a:solidFill>
            <a:srgbClr val="F08F00"/>
          </a:solidFill>
          <a:ln w="9525">
            <a:noFill/>
            <a:round/>
            <a:headEnd/>
            <a:tailEnd/>
          </a:ln>
          <a:effectLst>
            <a:outerShdw dist="53882" dir="2700000" algn="ctr" rotWithShape="0">
              <a:srgbClr val="000000"/>
            </a:outerShdw>
          </a:effectLst>
        </p:spPr>
        <p:txBody>
          <a:bodyPr/>
          <a:lstStyle/>
          <a:p>
            <a:endParaRPr lang="ru-RU"/>
          </a:p>
        </p:txBody>
      </p:sp>
      <p:sp>
        <p:nvSpPr>
          <p:cNvPr id="789508" name="Rectangle 4"/>
          <p:cNvSpPr>
            <a:spLocks noChangeArrowheads="1"/>
          </p:cNvSpPr>
          <p:nvPr/>
        </p:nvSpPr>
        <p:spPr bwMode="auto">
          <a:xfrm>
            <a:off x="468313" y="2300288"/>
            <a:ext cx="2351087" cy="1895475"/>
          </a:xfrm>
          <a:prstGeom prst="rect">
            <a:avLst/>
          </a:prstGeom>
          <a:noFill/>
          <a:ln w="9525">
            <a:noFill/>
            <a:miter lim="800000"/>
            <a:headEnd/>
            <a:tailEnd/>
          </a:ln>
        </p:spPr>
        <p:txBody>
          <a:bodyPr/>
          <a:lstStyle/>
          <a:p>
            <a:endParaRPr lang="ru-RU"/>
          </a:p>
        </p:txBody>
      </p:sp>
      <p:sp>
        <p:nvSpPr>
          <p:cNvPr id="789509" name="Rectangle 5"/>
          <p:cNvSpPr>
            <a:spLocks noChangeArrowheads="1"/>
          </p:cNvSpPr>
          <p:nvPr/>
        </p:nvSpPr>
        <p:spPr bwMode="auto">
          <a:xfrm>
            <a:off x="1260475" y="2327275"/>
            <a:ext cx="1179811" cy="276999"/>
          </a:xfrm>
          <a:prstGeom prst="rect">
            <a:avLst/>
          </a:prstGeom>
          <a:noFill/>
          <a:ln w="9525">
            <a:noFill/>
            <a:miter lim="800000"/>
            <a:headEnd/>
            <a:tailEnd/>
          </a:ln>
        </p:spPr>
        <p:txBody>
          <a:bodyPr wrap="none" lIns="0" tIns="0" rIns="0" bIns="0">
            <a:spAutoFit/>
          </a:bodyPr>
          <a:lstStyle/>
          <a:p>
            <a:pPr algn="ctr"/>
            <a:r>
              <a:rPr lang="en-US" altLang="ja-JP" b="1" dirty="0" smtClean="0">
                <a:solidFill>
                  <a:srgbClr val="000000"/>
                </a:solidFill>
                <a:latin typeface="Arial" charset="0"/>
                <a:ea typeface="MS PGothic" pitchFamily="34" charset="-128"/>
              </a:rPr>
              <a:t>Symptoms</a:t>
            </a:r>
            <a:endParaRPr lang="en-US" altLang="ja-JP" b="1" dirty="0">
              <a:solidFill>
                <a:schemeClr val="tx1"/>
              </a:solidFill>
              <a:latin typeface="Arial" charset="0"/>
              <a:ea typeface="MS PGothic" pitchFamily="34" charset="-128"/>
            </a:endParaRPr>
          </a:p>
        </p:txBody>
      </p:sp>
      <p:sp>
        <p:nvSpPr>
          <p:cNvPr id="789510" name="Rectangle 6"/>
          <p:cNvSpPr>
            <a:spLocks noChangeArrowheads="1"/>
          </p:cNvSpPr>
          <p:nvPr/>
        </p:nvSpPr>
        <p:spPr bwMode="auto">
          <a:xfrm>
            <a:off x="1631950" y="2776538"/>
            <a:ext cx="692497" cy="276999"/>
          </a:xfrm>
          <a:prstGeom prst="rect">
            <a:avLst/>
          </a:prstGeom>
          <a:noFill/>
          <a:ln w="9525">
            <a:noFill/>
            <a:miter lim="800000"/>
            <a:headEnd/>
            <a:tailEnd/>
          </a:ln>
          <a:effectLst>
            <a:outerShdw dist="17961" dir="2700000" algn="ctr" rotWithShape="0">
              <a:srgbClr val="000000"/>
            </a:outerShdw>
          </a:effectLst>
        </p:spPr>
        <p:txBody>
          <a:bodyPr wrap="none" lIns="0" tIns="0" rIns="0" bIns="0">
            <a:spAutoFit/>
          </a:bodyPr>
          <a:lstStyle/>
          <a:p>
            <a:r>
              <a:rPr lang="en-US" altLang="ja-JP" b="1" dirty="0" smtClean="0">
                <a:solidFill>
                  <a:srgbClr val="FFFFFF"/>
                </a:solidFill>
                <a:latin typeface="Arial" charset="0"/>
                <a:ea typeface="MS PGothic" pitchFamily="34" charset="-128"/>
              </a:rPr>
              <a:t>cough</a:t>
            </a:r>
            <a:endParaRPr lang="en-US" altLang="ja-JP" b="1" dirty="0">
              <a:solidFill>
                <a:schemeClr val="tx1"/>
              </a:solidFill>
              <a:latin typeface="Arial" charset="0"/>
              <a:ea typeface="MS PGothic" pitchFamily="34" charset="-128"/>
            </a:endParaRPr>
          </a:p>
        </p:txBody>
      </p:sp>
      <p:sp>
        <p:nvSpPr>
          <p:cNvPr id="789511" name="Rectangle 7"/>
          <p:cNvSpPr>
            <a:spLocks noChangeArrowheads="1"/>
          </p:cNvSpPr>
          <p:nvPr/>
        </p:nvSpPr>
        <p:spPr bwMode="auto">
          <a:xfrm>
            <a:off x="1500188" y="3235325"/>
            <a:ext cx="833562" cy="276999"/>
          </a:xfrm>
          <a:prstGeom prst="rect">
            <a:avLst/>
          </a:prstGeom>
          <a:noFill/>
          <a:ln w="9525">
            <a:noFill/>
            <a:miter lim="800000"/>
            <a:headEnd/>
            <a:tailEnd/>
          </a:ln>
          <a:effectLst>
            <a:outerShdw dist="17961" dir="2700000" algn="ctr" rotWithShape="0">
              <a:srgbClr val="000000"/>
            </a:outerShdw>
          </a:effectLst>
        </p:spPr>
        <p:txBody>
          <a:bodyPr wrap="none" lIns="0" tIns="0" rIns="0" bIns="0">
            <a:spAutoFit/>
          </a:bodyPr>
          <a:lstStyle/>
          <a:p>
            <a:r>
              <a:rPr lang="en-US" altLang="ja-JP" b="1" dirty="0" smtClean="0">
                <a:solidFill>
                  <a:srgbClr val="FFFFFF"/>
                </a:solidFill>
                <a:latin typeface="Arial" charset="0"/>
                <a:ea typeface="MS PGothic" pitchFamily="34" charset="-128"/>
              </a:rPr>
              <a:t>sputum</a:t>
            </a:r>
            <a:endParaRPr lang="en-US" altLang="ja-JP" b="1" dirty="0">
              <a:solidFill>
                <a:schemeClr val="tx1"/>
              </a:solidFill>
              <a:latin typeface="Arial" charset="0"/>
              <a:ea typeface="MS PGothic" pitchFamily="34" charset="-128"/>
            </a:endParaRPr>
          </a:p>
        </p:txBody>
      </p:sp>
      <p:sp>
        <p:nvSpPr>
          <p:cNvPr id="789512" name="Rectangle 8"/>
          <p:cNvSpPr>
            <a:spLocks noChangeArrowheads="1"/>
          </p:cNvSpPr>
          <p:nvPr/>
        </p:nvSpPr>
        <p:spPr bwMode="auto">
          <a:xfrm>
            <a:off x="1547813" y="3644900"/>
            <a:ext cx="936154" cy="276999"/>
          </a:xfrm>
          <a:prstGeom prst="rect">
            <a:avLst/>
          </a:prstGeom>
          <a:noFill/>
          <a:ln w="9525">
            <a:noFill/>
            <a:miter lim="800000"/>
            <a:headEnd/>
            <a:tailEnd/>
          </a:ln>
          <a:effectLst>
            <a:outerShdw dist="17961" dir="2700000" algn="ctr" rotWithShape="0">
              <a:srgbClr val="000000"/>
            </a:outerShdw>
          </a:effectLst>
        </p:spPr>
        <p:txBody>
          <a:bodyPr wrap="none" lIns="0" tIns="0" rIns="0" bIns="0">
            <a:spAutoFit/>
          </a:bodyPr>
          <a:lstStyle/>
          <a:p>
            <a:r>
              <a:rPr lang="en-US" altLang="ja-JP" b="1" dirty="0" err="1" smtClean="0">
                <a:solidFill>
                  <a:srgbClr val="FFFFFF"/>
                </a:solidFill>
                <a:latin typeface="Arial" charset="0"/>
                <a:ea typeface="MS PGothic" pitchFamily="34" charset="-128"/>
              </a:rPr>
              <a:t>dyspnea</a:t>
            </a:r>
            <a:endParaRPr lang="en-US" altLang="ja-JP" b="1" dirty="0">
              <a:solidFill>
                <a:schemeClr val="tx1"/>
              </a:solidFill>
              <a:latin typeface="Arial" charset="0"/>
              <a:ea typeface="MS PGothic" pitchFamily="34" charset="-128"/>
            </a:endParaRPr>
          </a:p>
        </p:txBody>
      </p:sp>
      <p:sp>
        <p:nvSpPr>
          <p:cNvPr id="789513" name="Freeform 9"/>
          <p:cNvSpPr>
            <a:spLocks/>
          </p:cNvSpPr>
          <p:nvPr/>
        </p:nvSpPr>
        <p:spPr bwMode="auto">
          <a:xfrm>
            <a:off x="4572000" y="1893888"/>
            <a:ext cx="4419600" cy="2628900"/>
          </a:xfrm>
          <a:custGeom>
            <a:avLst/>
            <a:gdLst/>
            <a:ahLst/>
            <a:cxnLst>
              <a:cxn ang="0">
                <a:pos x="235" y="0"/>
              </a:cxn>
              <a:cxn ang="0">
                <a:pos x="212" y="2"/>
              </a:cxn>
              <a:cxn ang="0">
                <a:pos x="188" y="6"/>
              </a:cxn>
              <a:cxn ang="0">
                <a:pos x="165" y="12"/>
              </a:cxn>
              <a:cxn ang="0">
                <a:pos x="143" y="20"/>
              </a:cxn>
              <a:cxn ang="0">
                <a:pos x="124" y="32"/>
              </a:cxn>
              <a:cxn ang="0">
                <a:pos x="104" y="44"/>
              </a:cxn>
              <a:cxn ang="0">
                <a:pos x="70" y="77"/>
              </a:cxn>
              <a:cxn ang="0">
                <a:pos x="39" y="115"/>
              </a:cxn>
              <a:cxn ang="0">
                <a:pos x="28" y="137"/>
              </a:cxn>
              <a:cxn ang="0">
                <a:pos x="18" y="159"/>
              </a:cxn>
              <a:cxn ang="0">
                <a:pos x="10" y="184"/>
              </a:cxn>
              <a:cxn ang="0">
                <a:pos x="5" y="210"/>
              </a:cxn>
              <a:cxn ang="0">
                <a:pos x="1" y="236"/>
              </a:cxn>
              <a:cxn ang="0">
                <a:pos x="0" y="263"/>
              </a:cxn>
              <a:cxn ang="0">
                <a:pos x="0" y="1319"/>
              </a:cxn>
              <a:cxn ang="0">
                <a:pos x="1" y="1346"/>
              </a:cxn>
              <a:cxn ang="0">
                <a:pos x="5" y="1372"/>
              </a:cxn>
              <a:cxn ang="0">
                <a:pos x="10" y="1398"/>
              </a:cxn>
              <a:cxn ang="0">
                <a:pos x="18" y="1422"/>
              </a:cxn>
              <a:cxn ang="0">
                <a:pos x="28" y="1445"/>
              </a:cxn>
              <a:cxn ang="0">
                <a:pos x="39" y="1467"/>
              </a:cxn>
              <a:cxn ang="0">
                <a:pos x="70" y="1507"/>
              </a:cxn>
              <a:cxn ang="0">
                <a:pos x="104" y="1540"/>
              </a:cxn>
              <a:cxn ang="0">
                <a:pos x="124" y="1552"/>
              </a:cxn>
              <a:cxn ang="0">
                <a:pos x="143" y="1564"/>
              </a:cxn>
              <a:cxn ang="0">
                <a:pos x="165" y="1572"/>
              </a:cxn>
              <a:cxn ang="0">
                <a:pos x="188" y="1578"/>
              </a:cxn>
              <a:cxn ang="0">
                <a:pos x="212" y="1582"/>
              </a:cxn>
              <a:cxn ang="0">
                <a:pos x="235" y="1584"/>
              </a:cxn>
              <a:cxn ang="0">
                <a:pos x="2261" y="1584"/>
              </a:cxn>
              <a:cxn ang="0">
                <a:pos x="2286" y="1582"/>
              </a:cxn>
              <a:cxn ang="0">
                <a:pos x="2309" y="1578"/>
              </a:cxn>
              <a:cxn ang="0">
                <a:pos x="2331" y="1572"/>
              </a:cxn>
              <a:cxn ang="0">
                <a:pos x="2353" y="1564"/>
              </a:cxn>
              <a:cxn ang="0">
                <a:pos x="2374" y="1552"/>
              </a:cxn>
              <a:cxn ang="0">
                <a:pos x="2394" y="1540"/>
              </a:cxn>
              <a:cxn ang="0">
                <a:pos x="2428" y="1507"/>
              </a:cxn>
              <a:cxn ang="0">
                <a:pos x="2457" y="1467"/>
              </a:cxn>
              <a:cxn ang="0">
                <a:pos x="2467" y="1445"/>
              </a:cxn>
              <a:cxn ang="0">
                <a:pos x="2478" y="1422"/>
              </a:cxn>
              <a:cxn ang="0">
                <a:pos x="2485" y="1398"/>
              </a:cxn>
              <a:cxn ang="0">
                <a:pos x="2491" y="1372"/>
              </a:cxn>
              <a:cxn ang="0">
                <a:pos x="2494" y="1346"/>
              </a:cxn>
              <a:cxn ang="0">
                <a:pos x="2496" y="1319"/>
              </a:cxn>
              <a:cxn ang="0">
                <a:pos x="2496" y="263"/>
              </a:cxn>
              <a:cxn ang="0">
                <a:pos x="2494" y="236"/>
              </a:cxn>
              <a:cxn ang="0">
                <a:pos x="2491" y="210"/>
              </a:cxn>
              <a:cxn ang="0">
                <a:pos x="2485" y="184"/>
              </a:cxn>
              <a:cxn ang="0">
                <a:pos x="2478" y="159"/>
              </a:cxn>
              <a:cxn ang="0">
                <a:pos x="2467" y="137"/>
              </a:cxn>
              <a:cxn ang="0">
                <a:pos x="2457" y="115"/>
              </a:cxn>
              <a:cxn ang="0">
                <a:pos x="2428" y="77"/>
              </a:cxn>
              <a:cxn ang="0">
                <a:pos x="2394" y="44"/>
              </a:cxn>
              <a:cxn ang="0">
                <a:pos x="2374" y="32"/>
              </a:cxn>
              <a:cxn ang="0">
                <a:pos x="2353" y="20"/>
              </a:cxn>
              <a:cxn ang="0">
                <a:pos x="2331" y="12"/>
              </a:cxn>
              <a:cxn ang="0">
                <a:pos x="2309" y="6"/>
              </a:cxn>
              <a:cxn ang="0">
                <a:pos x="2286" y="2"/>
              </a:cxn>
              <a:cxn ang="0">
                <a:pos x="2261" y="0"/>
              </a:cxn>
              <a:cxn ang="0">
                <a:pos x="235" y="0"/>
              </a:cxn>
            </a:cxnLst>
            <a:rect l="0" t="0" r="r" b="b"/>
            <a:pathLst>
              <a:path w="2496" h="1584">
                <a:moveTo>
                  <a:pt x="235" y="0"/>
                </a:moveTo>
                <a:lnTo>
                  <a:pt x="212" y="2"/>
                </a:lnTo>
                <a:lnTo>
                  <a:pt x="188" y="6"/>
                </a:lnTo>
                <a:lnTo>
                  <a:pt x="165" y="12"/>
                </a:lnTo>
                <a:lnTo>
                  <a:pt x="143" y="20"/>
                </a:lnTo>
                <a:lnTo>
                  <a:pt x="124" y="32"/>
                </a:lnTo>
                <a:lnTo>
                  <a:pt x="104" y="44"/>
                </a:lnTo>
                <a:lnTo>
                  <a:pt x="70" y="77"/>
                </a:lnTo>
                <a:lnTo>
                  <a:pt x="39" y="115"/>
                </a:lnTo>
                <a:lnTo>
                  <a:pt x="28" y="137"/>
                </a:lnTo>
                <a:lnTo>
                  <a:pt x="18" y="159"/>
                </a:lnTo>
                <a:lnTo>
                  <a:pt x="10" y="184"/>
                </a:lnTo>
                <a:lnTo>
                  <a:pt x="5" y="210"/>
                </a:lnTo>
                <a:lnTo>
                  <a:pt x="1" y="236"/>
                </a:lnTo>
                <a:lnTo>
                  <a:pt x="0" y="263"/>
                </a:lnTo>
                <a:lnTo>
                  <a:pt x="0" y="1319"/>
                </a:lnTo>
                <a:lnTo>
                  <a:pt x="1" y="1346"/>
                </a:lnTo>
                <a:lnTo>
                  <a:pt x="5" y="1372"/>
                </a:lnTo>
                <a:lnTo>
                  <a:pt x="10" y="1398"/>
                </a:lnTo>
                <a:lnTo>
                  <a:pt x="18" y="1422"/>
                </a:lnTo>
                <a:lnTo>
                  <a:pt x="28" y="1445"/>
                </a:lnTo>
                <a:lnTo>
                  <a:pt x="39" y="1467"/>
                </a:lnTo>
                <a:lnTo>
                  <a:pt x="70" y="1507"/>
                </a:lnTo>
                <a:lnTo>
                  <a:pt x="104" y="1540"/>
                </a:lnTo>
                <a:lnTo>
                  <a:pt x="124" y="1552"/>
                </a:lnTo>
                <a:lnTo>
                  <a:pt x="143" y="1564"/>
                </a:lnTo>
                <a:lnTo>
                  <a:pt x="165" y="1572"/>
                </a:lnTo>
                <a:lnTo>
                  <a:pt x="188" y="1578"/>
                </a:lnTo>
                <a:lnTo>
                  <a:pt x="212" y="1582"/>
                </a:lnTo>
                <a:lnTo>
                  <a:pt x="235" y="1584"/>
                </a:lnTo>
                <a:lnTo>
                  <a:pt x="2261" y="1584"/>
                </a:lnTo>
                <a:lnTo>
                  <a:pt x="2286" y="1582"/>
                </a:lnTo>
                <a:lnTo>
                  <a:pt x="2309" y="1578"/>
                </a:lnTo>
                <a:lnTo>
                  <a:pt x="2331" y="1572"/>
                </a:lnTo>
                <a:lnTo>
                  <a:pt x="2353" y="1564"/>
                </a:lnTo>
                <a:lnTo>
                  <a:pt x="2374" y="1552"/>
                </a:lnTo>
                <a:lnTo>
                  <a:pt x="2394" y="1540"/>
                </a:lnTo>
                <a:lnTo>
                  <a:pt x="2428" y="1507"/>
                </a:lnTo>
                <a:lnTo>
                  <a:pt x="2457" y="1467"/>
                </a:lnTo>
                <a:lnTo>
                  <a:pt x="2467" y="1445"/>
                </a:lnTo>
                <a:lnTo>
                  <a:pt x="2478" y="1422"/>
                </a:lnTo>
                <a:lnTo>
                  <a:pt x="2485" y="1398"/>
                </a:lnTo>
                <a:lnTo>
                  <a:pt x="2491" y="1372"/>
                </a:lnTo>
                <a:lnTo>
                  <a:pt x="2494" y="1346"/>
                </a:lnTo>
                <a:lnTo>
                  <a:pt x="2496" y="1319"/>
                </a:lnTo>
                <a:lnTo>
                  <a:pt x="2496" y="263"/>
                </a:lnTo>
                <a:lnTo>
                  <a:pt x="2494" y="236"/>
                </a:lnTo>
                <a:lnTo>
                  <a:pt x="2491" y="210"/>
                </a:lnTo>
                <a:lnTo>
                  <a:pt x="2485" y="184"/>
                </a:lnTo>
                <a:lnTo>
                  <a:pt x="2478" y="159"/>
                </a:lnTo>
                <a:lnTo>
                  <a:pt x="2467" y="137"/>
                </a:lnTo>
                <a:lnTo>
                  <a:pt x="2457" y="115"/>
                </a:lnTo>
                <a:lnTo>
                  <a:pt x="2428" y="77"/>
                </a:lnTo>
                <a:lnTo>
                  <a:pt x="2394" y="44"/>
                </a:lnTo>
                <a:lnTo>
                  <a:pt x="2374" y="32"/>
                </a:lnTo>
                <a:lnTo>
                  <a:pt x="2353" y="20"/>
                </a:lnTo>
                <a:lnTo>
                  <a:pt x="2331" y="12"/>
                </a:lnTo>
                <a:lnTo>
                  <a:pt x="2309" y="6"/>
                </a:lnTo>
                <a:lnTo>
                  <a:pt x="2286" y="2"/>
                </a:lnTo>
                <a:lnTo>
                  <a:pt x="2261" y="0"/>
                </a:lnTo>
                <a:lnTo>
                  <a:pt x="235" y="0"/>
                </a:lnTo>
                <a:close/>
              </a:path>
            </a:pathLst>
          </a:custGeom>
          <a:solidFill>
            <a:srgbClr val="F08F00"/>
          </a:solidFill>
          <a:ln w="9525">
            <a:noFill/>
            <a:round/>
            <a:headEnd/>
            <a:tailEnd/>
          </a:ln>
          <a:effectLst>
            <a:outerShdw dist="53882" dir="2700000" algn="ctr" rotWithShape="0">
              <a:srgbClr val="000000"/>
            </a:outerShdw>
          </a:effectLst>
        </p:spPr>
        <p:txBody>
          <a:bodyPr/>
          <a:lstStyle/>
          <a:p>
            <a:endParaRPr lang="ru-RU"/>
          </a:p>
        </p:txBody>
      </p:sp>
      <p:sp>
        <p:nvSpPr>
          <p:cNvPr id="789514" name="Rectangle 10"/>
          <p:cNvSpPr>
            <a:spLocks noChangeArrowheads="1"/>
          </p:cNvSpPr>
          <p:nvPr/>
        </p:nvSpPr>
        <p:spPr bwMode="auto">
          <a:xfrm>
            <a:off x="5119688" y="1982788"/>
            <a:ext cx="3556000" cy="2322512"/>
          </a:xfrm>
          <a:prstGeom prst="rect">
            <a:avLst/>
          </a:prstGeom>
          <a:noFill/>
          <a:ln w="9525">
            <a:noFill/>
            <a:miter lim="800000"/>
            <a:headEnd/>
            <a:tailEnd/>
          </a:ln>
        </p:spPr>
        <p:txBody>
          <a:bodyPr/>
          <a:lstStyle/>
          <a:p>
            <a:endParaRPr lang="ru-RU"/>
          </a:p>
        </p:txBody>
      </p:sp>
      <p:sp>
        <p:nvSpPr>
          <p:cNvPr id="789515" name="Rectangle 11"/>
          <p:cNvSpPr>
            <a:spLocks noChangeArrowheads="1"/>
          </p:cNvSpPr>
          <p:nvPr/>
        </p:nvSpPr>
        <p:spPr bwMode="auto">
          <a:xfrm>
            <a:off x="5467350" y="2047875"/>
            <a:ext cx="1763304" cy="332399"/>
          </a:xfrm>
          <a:prstGeom prst="rect">
            <a:avLst/>
          </a:prstGeom>
          <a:noFill/>
          <a:ln w="9525">
            <a:noFill/>
            <a:miter lim="800000"/>
            <a:headEnd/>
            <a:tailEnd/>
          </a:ln>
        </p:spPr>
        <p:txBody>
          <a:bodyPr wrap="none" lIns="0" tIns="0" rIns="0" bIns="0">
            <a:spAutoFit/>
          </a:bodyPr>
          <a:lstStyle/>
          <a:p>
            <a:pPr algn="ctr">
              <a:lnSpc>
                <a:spcPct val="90000"/>
              </a:lnSpc>
            </a:pPr>
            <a:r>
              <a:rPr lang="en-US" altLang="ja-JP" sz="2400" b="1" dirty="0" smtClean="0">
                <a:solidFill>
                  <a:srgbClr val="000000"/>
                </a:solidFill>
                <a:latin typeface="Arial" charset="0"/>
                <a:ea typeface="MS PGothic" pitchFamily="34" charset="-128"/>
              </a:rPr>
              <a:t>Risk factors</a:t>
            </a:r>
            <a:endParaRPr lang="en-US" altLang="ja-JP" sz="2400" dirty="0">
              <a:solidFill>
                <a:schemeClr val="tx1"/>
              </a:solidFill>
              <a:ea typeface="MS PGothic" pitchFamily="34" charset="-128"/>
            </a:endParaRPr>
          </a:p>
        </p:txBody>
      </p:sp>
      <p:sp>
        <p:nvSpPr>
          <p:cNvPr id="789516" name="Rectangle 12"/>
          <p:cNvSpPr>
            <a:spLocks noChangeArrowheads="1"/>
          </p:cNvSpPr>
          <p:nvPr/>
        </p:nvSpPr>
        <p:spPr bwMode="auto">
          <a:xfrm>
            <a:off x="6084888" y="2636838"/>
            <a:ext cx="948978" cy="276999"/>
          </a:xfrm>
          <a:prstGeom prst="rect">
            <a:avLst/>
          </a:prstGeom>
          <a:noFill/>
          <a:ln w="9525">
            <a:noFill/>
            <a:miter lim="800000"/>
            <a:headEnd/>
            <a:tailEnd/>
          </a:ln>
          <a:effectLst>
            <a:outerShdw dist="17961" dir="2700000" algn="ctr" rotWithShape="0">
              <a:srgbClr val="000000"/>
            </a:outerShdw>
          </a:effectLst>
        </p:spPr>
        <p:txBody>
          <a:bodyPr wrap="none" lIns="0" tIns="0" rIns="0" bIns="0">
            <a:spAutoFit/>
          </a:bodyPr>
          <a:lstStyle/>
          <a:p>
            <a:pPr algn="ctr"/>
            <a:r>
              <a:rPr lang="en-US" altLang="ja-JP" b="1" dirty="0" smtClean="0">
                <a:solidFill>
                  <a:srgbClr val="FFFFFF"/>
                </a:solidFill>
                <a:latin typeface="Arial" charset="0"/>
                <a:ea typeface="MS PGothic" pitchFamily="34" charset="-128"/>
              </a:rPr>
              <a:t>smoking</a:t>
            </a:r>
            <a:endParaRPr lang="en-US" altLang="ja-JP" dirty="0">
              <a:solidFill>
                <a:schemeClr val="tx1"/>
              </a:solidFill>
              <a:latin typeface="Arial" charset="0"/>
              <a:ea typeface="MS PGothic" pitchFamily="34" charset="-128"/>
            </a:endParaRPr>
          </a:p>
        </p:txBody>
      </p:sp>
      <p:sp>
        <p:nvSpPr>
          <p:cNvPr id="789517" name="Rectangle 13"/>
          <p:cNvSpPr>
            <a:spLocks noChangeArrowheads="1"/>
          </p:cNvSpPr>
          <p:nvPr/>
        </p:nvSpPr>
        <p:spPr bwMode="auto">
          <a:xfrm>
            <a:off x="5435600" y="3141663"/>
            <a:ext cx="2359621" cy="276999"/>
          </a:xfrm>
          <a:prstGeom prst="rect">
            <a:avLst/>
          </a:prstGeom>
          <a:noFill/>
          <a:ln w="9525">
            <a:noFill/>
            <a:miter lim="800000"/>
            <a:headEnd/>
            <a:tailEnd/>
          </a:ln>
          <a:effectLst>
            <a:outerShdw dist="17961" dir="2700000" algn="ctr" rotWithShape="0">
              <a:srgbClr val="000000"/>
            </a:outerShdw>
          </a:effectLst>
        </p:spPr>
        <p:txBody>
          <a:bodyPr wrap="none" lIns="0" tIns="0" rIns="0" bIns="0">
            <a:spAutoFit/>
          </a:bodyPr>
          <a:lstStyle/>
          <a:p>
            <a:pPr algn="ctr"/>
            <a:r>
              <a:rPr lang="en-US" altLang="ja-JP" b="1" dirty="0" smtClean="0">
                <a:solidFill>
                  <a:srgbClr val="FFFFFF"/>
                </a:solidFill>
                <a:latin typeface="Arial" charset="0"/>
                <a:ea typeface="MS PGothic" pitchFamily="34" charset="-128"/>
              </a:rPr>
              <a:t>occupational hazards</a:t>
            </a:r>
            <a:endParaRPr lang="en-US" altLang="ja-JP" dirty="0">
              <a:solidFill>
                <a:schemeClr val="tx1"/>
              </a:solidFill>
              <a:latin typeface="Arial" charset="0"/>
              <a:ea typeface="MS PGothic" pitchFamily="34" charset="-128"/>
            </a:endParaRPr>
          </a:p>
        </p:txBody>
      </p:sp>
      <p:sp>
        <p:nvSpPr>
          <p:cNvPr id="789518" name="Rectangle 14"/>
          <p:cNvSpPr>
            <a:spLocks noChangeArrowheads="1"/>
          </p:cNvSpPr>
          <p:nvPr/>
        </p:nvSpPr>
        <p:spPr bwMode="auto">
          <a:xfrm>
            <a:off x="4829175" y="3644900"/>
            <a:ext cx="3601948" cy="369332"/>
          </a:xfrm>
          <a:prstGeom prst="rect">
            <a:avLst/>
          </a:prstGeom>
          <a:noFill/>
          <a:ln w="9525">
            <a:noFill/>
            <a:miter lim="800000"/>
            <a:headEnd/>
            <a:tailEnd/>
          </a:ln>
          <a:effectLst>
            <a:outerShdw dist="17961" dir="2700000" algn="ctr" rotWithShape="0">
              <a:srgbClr val="000000"/>
            </a:outerShdw>
          </a:effectLst>
        </p:spPr>
        <p:txBody>
          <a:bodyPr wrap="none" lIns="0" tIns="0" rIns="0" bIns="0">
            <a:spAutoFit/>
          </a:bodyPr>
          <a:lstStyle/>
          <a:p>
            <a:pPr algn="ctr"/>
            <a:r>
              <a:rPr lang="en-US" altLang="ja-JP" sz="2400" b="1" dirty="0" smtClean="0">
                <a:solidFill>
                  <a:srgbClr val="FFFFFF"/>
                </a:solidFill>
                <a:latin typeface="Arial" charset="0"/>
              </a:rPr>
              <a:t>pollution of environment</a:t>
            </a:r>
            <a:endParaRPr lang="ru-RU" altLang="ja-JP" sz="2400" b="1" dirty="0">
              <a:solidFill>
                <a:srgbClr val="FFFFFF"/>
              </a:solidFill>
              <a:latin typeface="Arial" charset="0"/>
            </a:endParaRPr>
          </a:p>
        </p:txBody>
      </p:sp>
      <p:sp>
        <p:nvSpPr>
          <p:cNvPr id="789519" name="Rectangle 15"/>
          <p:cNvSpPr>
            <a:spLocks noChangeArrowheads="1"/>
          </p:cNvSpPr>
          <p:nvPr/>
        </p:nvSpPr>
        <p:spPr bwMode="auto">
          <a:xfrm>
            <a:off x="2165350" y="5741988"/>
            <a:ext cx="3436938" cy="644525"/>
          </a:xfrm>
          <a:prstGeom prst="rect">
            <a:avLst/>
          </a:prstGeom>
          <a:noFill/>
          <a:ln w="9525">
            <a:noFill/>
            <a:miter lim="800000"/>
            <a:headEnd/>
            <a:tailEnd/>
          </a:ln>
        </p:spPr>
        <p:txBody>
          <a:bodyPr/>
          <a:lstStyle/>
          <a:p>
            <a:endParaRPr lang="ru-RU"/>
          </a:p>
        </p:txBody>
      </p:sp>
      <p:sp>
        <p:nvSpPr>
          <p:cNvPr id="789520" name="Rectangle 16"/>
          <p:cNvSpPr>
            <a:spLocks noChangeArrowheads="1"/>
          </p:cNvSpPr>
          <p:nvPr/>
        </p:nvSpPr>
        <p:spPr bwMode="auto">
          <a:xfrm>
            <a:off x="2771775" y="5805488"/>
            <a:ext cx="2436564" cy="553998"/>
          </a:xfrm>
          <a:prstGeom prst="rect">
            <a:avLst/>
          </a:prstGeom>
          <a:noFill/>
          <a:ln w="9525">
            <a:noFill/>
            <a:miter lim="800000"/>
            <a:headEnd/>
            <a:tailEnd/>
          </a:ln>
          <a:effectLst>
            <a:outerShdw dist="17961" dir="2700000" algn="ctr" rotWithShape="0">
              <a:srgbClr val="000000"/>
            </a:outerShdw>
          </a:effectLst>
        </p:spPr>
        <p:txBody>
          <a:bodyPr wrap="none" lIns="0" tIns="0" rIns="0" bIns="0">
            <a:spAutoFit/>
          </a:bodyPr>
          <a:lstStyle/>
          <a:p>
            <a:r>
              <a:rPr lang="en-US" altLang="ja-JP" sz="3600" b="1" dirty="0" err="1" smtClean="0">
                <a:solidFill>
                  <a:srgbClr val="FFFF00"/>
                </a:solidFill>
                <a:latin typeface="Arial" charset="0"/>
                <a:ea typeface="MS PGothic" pitchFamily="34" charset="-128"/>
              </a:rPr>
              <a:t>Spirometry</a:t>
            </a:r>
            <a:endParaRPr lang="en-US" altLang="ja-JP" sz="2400" dirty="0">
              <a:solidFill>
                <a:schemeClr val="tx1"/>
              </a:solidFill>
              <a:ea typeface="MS PGothic" pitchFamily="34" charset="-128"/>
            </a:endParaRPr>
          </a:p>
        </p:txBody>
      </p:sp>
      <p:sp>
        <p:nvSpPr>
          <p:cNvPr id="789521" name="Rectangle 17"/>
          <p:cNvSpPr>
            <a:spLocks noChangeArrowheads="1"/>
          </p:cNvSpPr>
          <p:nvPr/>
        </p:nvSpPr>
        <p:spPr bwMode="auto">
          <a:xfrm>
            <a:off x="1265238" y="438150"/>
            <a:ext cx="6807200" cy="766763"/>
          </a:xfrm>
          <a:prstGeom prst="rect">
            <a:avLst/>
          </a:prstGeom>
          <a:noFill/>
          <a:ln w="9525">
            <a:noFill/>
            <a:miter lim="800000"/>
            <a:headEnd/>
            <a:tailEnd/>
          </a:ln>
        </p:spPr>
        <p:txBody>
          <a:bodyPr/>
          <a:lstStyle/>
          <a:p>
            <a:endParaRPr lang="ru-RU"/>
          </a:p>
        </p:txBody>
      </p:sp>
      <p:sp>
        <p:nvSpPr>
          <p:cNvPr id="789522" name="Rectangle 18"/>
          <p:cNvSpPr>
            <a:spLocks noChangeArrowheads="1"/>
          </p:cNvSpPr>
          <p:nvPr/>
        </p:nvSpPr>
        <p:spPr bwMode="auto">
          <a:xfrm>
            <a:off x="1752600" y="533400"/>
            <a:ext cx="6977872" cy="738664"/>
          </a:xfrm>
          <a:prstGeom prst="rect">
            <a:avLst/>
          </a:prstGeom>
          <a:noFill/>
          <a:ln w="9525">
            <a:noFill/>
            <a:miter lim="800000"/>
            <a:headEnd/>
            <a:tailEnd/>
          </a:ln>
          <a:effectLst>
            <a:outerShdw dist="17961" dir="2700000" algn="ctr" rotWithShape="0">
              <a:srgbClr val="000000"/>
            </a:outerShdw>
          </a:effectLst>
        </p:spPr>
        <p:txBody>
          <a:bodyPr wrap="none" lIns="0" tIns="0" rIns="0" bIns="0">
            <a:spAutoFit/>
          </a:bodyPr>
          <a:lstStyle/>
          <a:p>
            <a:pPr algn="ctr"/>
            <a:r>
              <a:rPr lang="en-US" altLang="ja-JP" sz="4800" b="1" dirty="0" smtClean="0">
                <a:latin typeface="Arial" charset="0"/>
                <a:ea typeface="MS PGothic" pitchFamily="34" charset="-128"/>
              </a:rPr>
              <a:t>DIAGNOSTICS of COPD</a:t>
            </a:r>
            <a:endParaRPr lang="en-US" altLang="ja-JP" sz="4800" dirty="0">
              <a:latin typeface="Arial" charset="0"/>
              <a:ea typeface="MS PGothic" pitchFamily="34" charset="-128"/>
            </a:endParaRPr>
          </a:p>
        </p:txBody>
      </p:sp>
      <p:sp>
        <p:nvSpPr>
          <p:cNvPr id="789523" name="AutoShape 19"/>
          <p:cNvSpPr>
            <a:spLocks/>
          </p:cNvSpPr>
          <p:nvPr/>
        </p:nvSpPr>
        <p:spPr bwMode="auto">
          <a:xfrm rot="5400000">
            <a:off x="3949700" y="2709863"/>
            <a:ext cx="490538" cy="4157662"/>
          </a:xfrm>
          <a:prstGeom prst="rightBrace">
            <a:avLst>
              <a:gd name="adj1" fmla="val 70631"/>
              <a:gd name="adj2" fmla="val 50000"/>
            </a:avLst>
          </a:prstGeom>
          <a:noFill/>
          <a:ln w="28575">
            <a:solidFill>
              <a:srgbClr val="A5FF4B"/>
            </a:solidFill>
            <a:round/>
            <a:headEnd/>
            <a:tailEnd/>
          </a:ln>
          <a:effectLst>
            <a:outerShdw dist="17961" dir="2700000" algn="ctr" rotWithShape="0">
              <a:srgbClr val="000000"/>
            </a:outerShdw>
          </a:effectLst>
        </p:spPr>
        <p:txBody>
          <a:bodyPr wrap="none" anchor="ctr"/>
          <a:lstStyle/>
          <a:p>
            <a:endParaRPr lang="ru-RU"/>
          </a:p>
        </p:txBody>
      </p:sp>
      <p:sp>
        <p:nvSpPr>
          <p:cNvPr id="789524" name="Text Box 20"/>
          <p:cNvSpPr txBox="1">
            <a:spLocks noChangeArrowheads="1"/>
          </p:cNvSpPr>
          <p:nvPr/>
        </p:nvSpPr>
        <p:spPr bwMode="auto">
          <a:xfrm rot="5400000">
            <a:off x="3742531" y="4958557"/>
            <a:ext cx="835025" cy="823912"/>
          </a:xfrm>
          <a:prstGeom prst="rect">
            <a:avLst/>
          </a:prstGeom>
          <a:noFill/>
          <a:ln w="9525">
            <a:noFill/>
            <a:miter lim="800000"/>
            <a:headEnd/>
            <a:tailEnd/>
          </a:ln>
          <a:effectLst>
            <a:outerShdw dist="35921" dir="2700000" algn="ctr" rotWithShape="0">
              <a:srgbClr val="000000"/>
            </a:outerShdw>
          </a:effectLst>
        </p:spPr>
        <p:txBody>
          <a:bodyPr wrap="none">
            <a:spAutoFit/>
          </a:bodyPr>
          <a:lstStyle/>
          <a:p>
            <a:r>
              <a:rPr lang="en-US" altLang="ja-JP" sz="4800" dirty="0">
                <a:solidFill>
                  <a:srgbClr val="A5FF4B"/>
                </a:solidFill>
                <a:latin typeface="Monotype Sorts" pitchFamily="2" charset="2"/>
                <a:ea typeface="MS PGothic" pitchFamily="34" charset="-128"/>
              </a:rPr>
              <a:t>è</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7587" name="Rectangle 2051"/>
          <p:cNvSpPr>
            <a:spLocks noGrp="1" noChangeArrowheads="1"/>
          </p:cNvSpPr>
          <p:nvPr>
            <p:ph idx="1"/>
          </p:nvPr>
        </p:nvSpPr>
        <p:spPr>
          <a:xfrm>
            <a:off x="304800" y="1447800"/>
            <a:ext cx="8150225" cy="4114800"/>
          </a:xfrm>
        </p:spPr>
        <p:txBody>
          <a:bodyPr>
            <a:normAutofit lnSpcReduction="10000"/>
          </a:bodyPr>
          <a:lstStyle/>
          <a:p>
            <a:pPr algn="just">
              <a:lnSpc>
                <a:spcPct val="90000"/>
              </a:lnSpc>
            </a:pPr>
            <a:r>
              <a:rPr lang="ru-RU" sz="2800" dirty="0">
                <a:solidFill>
                  <a:schemeClr val="bg1"/>
                </a:solidFill>
              </a:rPr>
              <a:t> </a:t>
            </a:r>
            <a:r>
              <a:rPr lang="en-US" sz="2800" dirty="0" smtClean="0">
                <a:solidFill>
                  <a:schemeClr val="bg1"/>
                </a:solidFill>
              </a:rPr>
              <a:t>Clinical and </a:t>
            </a:r>
            <a:r>
              <a:rPr lang="en-US" sz="2800" dirty="0" err="1" smtClean="0">
                <a:solidFill>
                  <a:schemeClr val="bg1"/>
                </a:solidFill>
              </a:rPr>
              <a:t>anamnestic</a:t>
            </a:r>
            <a:r>
              <a:rPr lang="en-US" sz="2800" dirty="0" smtClean="0">
                <a:solidFill>
                  <a:schemeClr val="bg1"/>
                </a:solidFill>
              </a:rPr>
              <a:t> signs of COPD are the following symptoms:</a:t>
            </a:r>
          </a:p>
          <a:p>
            <a:pPr algn="just">
              <a:lnSpc>
                <a:spcPct val="90000"/>
              </a:lnSpc>
              <a:buNone/>
            </a:pPr>
            <a:r>
              <a:rPr lang="en-US" sz="2800" dirty="0" smtClean="0">
                <a:solidFill>
                  <a:schemeClr val="bg1"/>
                </a:solidFill>
              </a:rPr>
              <a:t>   - cough with sputum;</a:t>
            </a:r>
          </a:p>
          <a:p>
            <a:pPr algn="just">
              <a:lnSpc>
                <a:spcPct val="90000"/>
              </a:lnSpc>
              <a:buNone/>
            </a:pPr>
            <a:r>
              <a:rPr lang="en-US" sz="2800" dirty="0" smtClean="0">
                <a:solidFill>
                  <a:schemeClr val="bg1"/>
                </a:solidFill>
              </a:rPr>
              <a:t>   - </a:t>
            </a:r>
            <a:r>
              <a:rPr lang="en-US" sz="2800" dirty="0" err="1" smtClean="0">
                <a:solidFill>
                  <a:schemeClr val="bg1"/>
                </a:solidFill>
              </a:rPr>
              <a:t>dyspnea</a:t>
            </a:r>
            <a:r>
              <a:rPr lang="en-US" sz="2800" dirty="0" smtClean="0">
                <a:solidFill>
                  <a:schemeClr val="bg1"/>
                </a:solidFill>
              </a:rPr>
              <a:t>;</a:t>
            </a:r>
          </a:p>
          <a:p>
            <a:pPr algn="just">
              <a:lnSpc>
                <a:spcPct val="90000"/>
              </a:lnSpc>
              <a:buNone/>
            </a:pPr>
            <a:r>
              <a:rPr lang="en-US" sz="2800" dirty="0" smtClean="0">
                <a:solidFill>
                  <a:schemeClr val="bg1"/>
                </a:solidFill>
              </a:rPr>
              <a:t>   - risk factors (smoking, occupational hazards, pollutants, rarely inherited deficiency of alpha-1-antitrypsin).</a:t>
            </a:r>
          </a:p>
          <a:p>
            <a:pPr algn="just">
              <a:lnSpc>
                <a:spcPct val="90000"/>
              </a:lnSpc>
            </a:pPr>
            <a:endParaRPr lang="en-US" sz="2800" dirty="0" smtClean="0">
              <a:solidFill>
                <a:schemeClr val="bg1"/>
              </a:solidFill>
            </a:endParaRPr>
          </a:p>
          <a:p>
            <a:pPr algn="just">
              <a:lnSpc>
                <a:spcPct val="90000"/>
              </a:lnSpc>
            </a:pPr>
            <a:r>
              <a:rPr lang="en-US" sz="2800" dirty="0" smtClean="0">
                <a:solidFill>
                  <a:schemeClr val="bg1"/>
                </a:solidFill>
              </a:rPr>
              <a:t>The most important diagnostic feature of COPD is not a completely reversible airflow restriction.</a:t>
            </a:r>
            <a:endParaRPr lang="ru-RU" sz="3500" dirty="0">
              <a:solidFill>
                <a:schemeClr val="accent5">
                  <a:lumMod val="50000"/>
                </a:schemeClr>
              </a:solidFill>
              <a:latin typeface="Arial" pitchFamily="34" charset="0"/>
              <a:cs typeface="Arial" pitchFamily="34" charset="0"/>
            </a:endParaRPr>
          </a:p>
        </p:txBody>
      </p:sp>
      <p:sp>
        <p:nvSpPr>
          <p:cNvPr id="6" name="Номер слайда 5"/>
          <p:cNvSpPr>
            <a:spLocks noGrp="1"/>
          </p:cNvSpPr>
          <p:nvPr>
            <p:ph type="sldNum" sz="quarter" idx="15"/>
          </p:nvPr>
        </p:nvSpPr>
        <p:spPr/>
        <p:txBody>
          <a:bodyPr/>
          <a:lstStyle/>
          <a:p>
            <a:fld id="{24D7DDBD-C229-446C-9985-7A59B2F7CE0A}" type="slidenum">
              <a:rPr lang="ru-RU"/>
              <a:pPr/>
              <a:t>28</a:t>
            </a:fld>
            <a:endParaRPr lang="ru-RU"/>
          </a:p>
        </p:txBody>
      </p:sp>
      <p:sp>
        <p:nvSpPr>
          <p:cNvPr id="707586" name="Rectangle 2050"/>
          <p:cNvSpPr>
            <a:spLocks noGrp="1" noChangeArrowheads="1"/>
          </p:cNvSpPr>
          <p:nvPr>
            <p:ph type="title"/>
          </p:nvPr>
        </p:nvSpPr>
        <p:spPr>
          <a:xfrm>
            <a:off x="533400" y="357166"/>
            <a:ext cx="8080375" cy="785818"/>
          </a:xfrm>
          <a:solidFill>
            <a:schemeClr val="tx2">
              <a:lumMod val="25000"/>
            </a:schemeClr>
          </a:solidFill>
        </p:spPr>
        <p:txBody>
          <a:bodyPr>
            <a:normAutofit/>
          </a:bodyPr>
          <a:lstStyle/>
          <a:p>
            <a:pPr algn="r"/>
            <a:r>
              <a:rPr b="1" smtClean="0">
                <a:solidFill>
                  <a:srgbClr val="FFFF00"/>
                </a:solidFill>
              </a:rPr>
              <a:t>Diagnostics of COPD</a:t>
            </a:r>
            <a:endParaRPr lang="ru-RU" b="1" dirty="0">
              <a:solidFill>
                <a:srgbClr val="FFFF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3" name="Rectangle 3"/>
          <p:cNvSpPr>
            <a:spLocks noGrp="1" noChangeArrowheads="1"/>
          </p:cNvSpPr>
          <p:nvPr>
            <p:ph idx="1"/>
          </p:nvPr>
        </p:nvSpPr>
        <p:spPr>
          <a:xfrm>
            <a:off x="685800" y="1676400"/>
            <a:ext cx="8077200" cy="4724400"/>
          </a:xfrm>
        </p:spPr>
        <p:txBody>
          <a:bodyPr>
            <a:normAutofit/>
          </a:bodyPr>
          <a:lstStyle/>
          <a:p>
            <a:pPr>
              <a:lnSpc>
                <a:spcPct val="110000"/>
              </a:lnSpc>
            </a:pPr>
            <a:r>
              <a:rPr lang="en-US" sz="2800" b="1" dirty="0" smtClean="0">
                <a:solidFill>
                  <a:srgbClr val="00B050"/>
                </a:solidFill>
                <a:latin typeface="Arial" charset="0"/>
              </a:rPr>
              <a:t>Diagnosis of COPD </a:t>
            </a:r>
            <a:r>
              <a:rPr lang="en-US" sz="2800" b="1" dirty="0" smtClean="0">
                <a:solidFill>
                  <a:srgbClr val="F8F8F8"/>
                </a:solidFill>
                <a:latin typeface="Arial" charset="0"/>
              </a:rPr>
              <a:t>should be suspected in all patients with chronic cough, sputum and/or </a:t>
            </a:r>
            <a:r>
              <a:rPr lang="en-US" sz="2800" b="1" dirty="0" err="1" smtClean="0">
                <a:solidFill>
                  <a:srgbClr val="F8F8F8"/>
                </a:solidFill>
                <a:latin typeface="Arial" charset="0"/>
              </a:rPr>
              <a:t>dyspnea</a:t>
            </a:r>
            <a:r>
              <a:rPr lang="en-US" sz="2800" b="1" dirty="0" smtClean="0">
                <a:solidFill>
                  <a:srgbClr val="F8F8F8"/>
                </a:solidFill>
                <a:latin typeface="Arial" charset="0"/>
              </a:rPr>
              <a:t> and risk factors in the history.</a:t>
            </a:r>
          </a:p>
          <a:p>
            <a:pPr>
              <a:lnSpc>
                <a:spcPct val="110000"/>
              </a:lnSpc>
            </a:pPr>
            <a:r>
              <a:rPr lang="en-US" sz="2800" b="1" dirty="0" smtClean="0">
                <a:solidFill>
                  <a:srgbClr val="F8F8F8"/>
                </a:solidFill>
                <a:latin typeface="Arial" charset="0"/>
              </a:rPr>
              <a:t>The diagnosis is confirmed </a:t>
            </a:r>
            <a:r>
              <a:rPr lang="en-US" sz="2800" b="1" dirty="0" smtClean="0">
                <a:solidFill>
                  <a:srgbClr val="00B050"/>
                </a:solidFill>
                <a:latin typeface="Arial" charset="0"/>
              </a:rPr>
              <a:t>by </a:t>
            </a:r>
            <a:r>
              <a:rPr lang="en-US" sz="2800" b="1" dirty="0" err="1" smtClean="0">
                <a:solidFill>
                  <a:srgbClr val="00B050"/>
                </a:solidFill>
                <a:latin typeface="Arial" charset="0"/>
              </a:rPr>
              <a:t>spirometry</a:t>
            </a:r>
            <a:r>
              <a:rPr lang="en-US" sz="2800" b="1" dirty="0" smtClean="0">
                <a:solidFill>
                  <a:srgbClr val="F8F8F8"/>
                </a:solidFill>
                <a:latin typeface="Arial" charset="0"/>
              </a:rPr>
              <a:t>.</a:t>
            </a:r>
          </a:p>
          <a:p>
            <a:pPr>
              <a:lnSpc>
                <a:spcPct val="110000"/>
              </a:lnSpc>
            </a:pPr>
            <a:r>
              <a:rPr lang="en-US" sz="2800" b="1" dirty="0" smtClean="0">
                <a:solidFill>
                  <a:srgbClr val="F8F8F8"/>
                </a:solidFill>
                <a:latin typeface="Arial" charset="0"/>
              </a:rPr>
              <a:t>Patients with risk factors in a history </a:t>
            </a:r>
            <a:r>
              <a:rPr lang="en-US" sz="2800" b="1" dirty="0" smtClean="0">
                <a:solidFill>
                  <a:srgbClr val="00B050"/>
                </a:solidFill>
                <a:latin typeface="Arial" charset="0"/>
              </a:rPr>
              <a:t>should be tested to detect airflow limitation</a:t>
            </a:r>
            <a:r>
              <a:rPr lang="en-US" sz="2800" b="1" dirty="0" smtClean="0">
                <a:solidFill>
                  <a:srgbClr val="F8F8F8"/>
                </a:solidFill>
                <a:latin typeface="Arial" charset="0"/>
              </a:rPr>
              <a:t>, even if they do not have shortness of breath.</a:t>
            </a:r>
            <a:endParaRPr lang="ru-RU" sz="2800" b="1" dirty="0">
              <a:solidFill>
                <a:srgbClr val="F8F8F8"/>
              </a:solidFill>
              <a:latin typeface="Arial" charset="0"/>
            </a:endParaRPr>
          </a:p>
        </p:txBody>
      </p:sp>
      <p:sp>
        <p:nvSpPr>
          <p:cNvPr id="7" name="Номер слайда 5"/>
          <p:cNvSpPr>
            <a:spLocks noGrp="1"/>
          </p:cNvSpPr>
          <p:nvPr>
            <p:ph type="sldNum" sz="quarter" idx="15"/>
          </p:nvPr>
        </p:nvSpPr>
        <p:spPr/>
        <p:txBody>
          <a:bodyPr/>
          <a:lstStyle/>
          <a:p>
            <a:fld id="{C5004E1F-BAB5-4798-B0D3-43CCC46202C7}" type="slidenum">
              <a:rPr lang="ru-RU"/>
              <a:pPr/>
              <a:t>29</a:t>
            </a:fld>
            <a:endParaRPr lang="ru-RU"/>
          </a:p>
        </p:txBody>
      </p:sp>
      <p:sp>
        <p:nvSpPr>
          <p:cNvPr id="220162" name="Rectangle 2"/>
          <p:cNvSpPr>
            <a:spLocks noGrp="1" noChangeArrowheads="1"/>
          </p:cNvSpPr>
          <p:nvPr>
            <p:ph type="title"/>
          </p:nvPr>
        </p:nvSpPr>
        <p:spPr>
          <a:xfrm>
            <a:off x="304800" y="304800"/>
            <a:ext cx="8501063" cy="971550"/>
          </a:xfrm>
        </p:spPr>
        <p:txBody>
          <a:bodyPr/>
          <a:lstStyle/>
          <a:p>
            <a:pPr>
              <a:lnSpc>
                <a:spcPct val="80000"/>
              </a:lnSpc>
            </a:pPr>
            <a:r>
              <a:rPr lang="en-US" sz="3600" b="1" dirty="0">
                <a:solidFill>
                  <a:srgbClr val="FF9933"/>
                </a:solidFill>
                <a:latin typeface="Arial" charset="0"/>
              </a:rPr>
              <a:t> </a:t>
            </a:r>
            <a:r>
              <a:rPr sz="3600" b="1" smtClean="0">
                <a:solidFill>
                  <a:srgbClr val="FF9933"/>
                </a:solidFill>
                <a:latin typeface="Arial" charset="0"/>
              </a:rPr>
              <a:t>Diagnosis and monitoring (key provisions)</a:t>
            </a:r>
            <a:endParaRPr lang="ru-RU" b="1" dirty="0">
              <a:latin typeface="Arial" charset="0"/>
            </a:endParaRPr>
          </a:p>
        </p:txBody>
      </p:sp>
      <p:sp>
        <p:nvSpPr>
          <p:cNvPr id="220164" name="Line 4"/>
          <p:cNvSpPr>
            <a:spLocks noChangeShapeType="1"/>
          </p:cNvSpPr>
          <p:nvPr/>
        </p:nvSpPr>
        <p:spPr bwMode="auto">
          <a:xfrm>
            <a:off x="914400" y="1447800"/>
            <a:ext cx="7543800" cy="0"/>
          </a:xfrm>
          <a:prstGeom prst="line">
            <a:avLst/>
          </a:prstGeom>
          <a:noFill/>
          <a:ln w="63500" cmpd="thinThick">
            <a:solidFill>
              <a:srgbClr val="FFFF00"/>
            </a:solidFill>
            <a:round/>
            <a:headEnd/>
            <a:tailEnd/>
          </a:ln>
          <a:effectLst/>
        </p:spPr>
        <p:txBody>
          <a:bodyPr wrap="none" anchor="ctr"/>
          <a:lstStyle/>
          <a:p>
            <a:endParaRPr lang="ru-RU"/>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7091" name="Rectangle 3"/>
          <p:cNvSpPr>
            <a:spLocks noGrp="1" noChangeArrowheads="1"/>
          </p:cNvSpPr>
          <p:nvPr>
            <p:ph idx="1"/>
          </p:nvPr>
        </p:nvSpPr>
        <p:spPr>
          <a:xfrm>
            <a:off x="457200" y="1600200"/>
            <a:ext cx="8291513" cy="4781550"/>
          </a:xfrm>
          <a:effectLst>
            <a:outerShdw dist="107763" dir="2700000" algn="ctr" rotWithShape="0">
              <a:schemeClr val="bg2">
                <a:alpha val="50000"/>
              </a:schemeClr>
            </a:outerShdw>
          </a:effectLst>
        </p:spPr>
        <p:txBody>
          <a:bodyPr/>
          <a:lstStyle/>
          <a:p>
            <a:r>
              <a:rPr lang="en-US" sz="3600" b="1" dirty="0" smtClean="0">
                <a:solidFill>
                  <a:schemeClr val="hlink"/>
                </a:solidFill>
                <a:effectLst>
                  <a:outerShdw blurRad="38100" dist="38100" dir="2700000" algn="tl">
                    <a:srgbClr val="000000"/>
                  </a:outerShdw>
                </a:effectLst>
                <a:latin typeface="Comic Sans MS" pitchFamily="66" charset="0"/>
              </a:rPr>
              <a:t>X-ray (radiography)</a:t>
            </a:r>
            <a:endParaRPr lang="ru-RU" sz="3600" b="1" dirty="0">
              <a:solidFill>
                <a:schemeClr val="hlink"/>
              </a:solidFill>
              <a:effectLst>
                <a:outerShdw blurRad="38100" dist="38100" dir="2700000" algn="tl">
                  <a:srgbClr val="000000"/>
                </a:outerShdw>
              </a:effectLst>
              <a:latin typeface="Comic Sans MS" pitchFamily="66" charset="0"/>
            </a:endParaRPr>
          </a:p>
          <a:p>
            <a:endParaRPr lang="ru-RU" sz="3600" b="1" dirty="0">
              <a:solidFill>
                <a:schemeClr val="hlink"/>
              </a:solidFill>
              <a:effectLst>
                <a:outerShdw blurRad="38100" dist="38100" dir="2700000" algn="tl">
                  <a:srgbClr val="000000"/>
                </a:outerShdw>
              </a:effectLst>
              <a:latin typeface="Comic Sans MS" pitchFamily="66" charset="0"/>
            </a:endParaRPr>
          </a:p>
          <a:p>
            <a:r>
              <a:rPr lang="en-US" sz="3600" b="1" dirty="0" smtClean="0">
                <a:solidFill>
                  <a:schemeClr val="hlink"/>
                </a:solidFill>
                <a:effectLst>
                  <a:outerShdw blurRad="38100" dist="38100" dir="2700000" algn="tl">
                    <a:srgbClr val="000000"/>
                  </a:outerShdw>
                </a:effectLst>
                <a:latin typeface="Comic Sans MS" pitchFamily="66" charset="0"/>
              </a:rPr>
              <a:t>Perfusion </a:t>
            </a:r>
            <a:r>
              <a:rPr lang="en-US" sz="3600" b="1" dirty="0" err="1" smtClean="0">
                <a:solidFill>
                  <a:schemeClr val="hlink"/>
                </a:solidFill>
                <a:effectLst>
                  <a:outerShdw blurRad="38100" dist="38100" dir="2700000" algn="tl">
                    <a:srgbClr val="000000"/>
                  </a:outerShdw>
                </a:effectLst>
                <a:latin typeface="Comic Sans MS" pitchFamily="66" charset="0"/>
              </a:rPr>
              <a:t>scintigraphy</a:t>
            </a:r>
            <a:r>
              <a:rPr lang="ru-RU" sz="3600" b="1" dirty="0" smtClean="0">
                <a:solidFill>
                  <a:schemeClr val="hlink"/>
                </a:solidFill>
                <a:effectLst>
                  <a:outerShdw blurRad="38100" dist="38100" dir="2700000" algn="tl">
                    <a:srgbClr val="000000"/>
                  </a:outerShdw>
                </a:effectLst>
                <a:latin typeface="Comic Sans MS" pitchFamily="66" charset="0"/>
              </a:rPr>
              <a:t> </a:t>
            </a:r>
            <a:endParaRPr lang="ru-RU" sz="3600" b="1" dirty="0">
              <a:solidFill>
                <a:schemeClr val="hlink"/>
              </a:solidFill>
              <a:effectLst>
                <a:outerShdw blurRad="38100" dist="38100" dir="2700000" algn="tl">
                  <a:srgbClr val="000000"/>
                </a:outerShdw>
              </a:effectLst>
              <a:latin typeface="Comic Sans MS" pitchFamily="66" charset="0"/>
            </a:endParaRPr>
          </a:p>
          <a:p>
            <a:pPr>
              <a:buFontTx/>
              <a:buNone/>
            </a:pPr>
            <a:endParaRPr lang="en-US" sz="3600" b="1" dirty="0">
              <a:solidFill>
                <a:schemeClr val="hlink"/>
              </a:solidFill>
              <a:effectLst>
                <a:outerShdw blurRad="38100" dist="38100" dir="2700000" algn="tl">
                  <a:srgbClr val="000000"/>
                </a:outerShdw>
              </a:effectLst>
              <a:latin typeface="Comic Sans MS" pitchFamily="66" charset="0"/>
            </a:endParaRPr>
          </a:p>
          <a:p>
            <a:pPr>
              <a:buFontTx/>
              <a:buNone/>
            </a:pPr>
            <a:r>
              <a:rPr lang="en-US" sz="2800" b="1" dirty="0" smtClean="0">
                <a:solidFill>
                  <a:schemeClr val="hlink"/>
                </a:solidFill>
                <a:effectLst>
                  <a:outerShdw blurRad="38100" dist="38100" dir="2700000" algn="tl">
                    <a:srgbClr val="000000"/>
                  </a:outerShdw>
                </a:effectLst>
                <a:latin typeface="Comic Sans MS" pitchFamily="66" charset="0"/>
              </a:rPr>
              <a:t>- COMPUTER TOMOGRAPHY</a:t>
            </a:r>
          </a:p>
          <a:p>
            <a:pPr>
              <a:buFontTx/>
              <a:buNone/>
            </a:pPr>
            <a:r>
              <a:rPr lang="en-US" sz="2800" b="1" dirty="0" smtClean="0">
                <a:solidFill>
                  <a:schemeClr val="hlink"/>
                </a:solidFill>
                <a:effectLst>
                  <a:outerShdw blurRad="38100" dist="38100" dir="2700000" algn="tl">
                    <a:srgbClr val="000000"/>
                  </a:outerShdw>
                </a:effectLst>
                <a:latin typeface="Comic Sans MS" pitchFamily="66" charset="0"/>
              </a:rPr>
              <a:t>      (with the use of functional and high-resolution methods)</a:t>
            </a:r>
            <a:endParaRPr lang="ru-RU" sz="2800" b="1" dirty="0">
              <a:solidFill>
                <a:schemeClr val="hlink"/>
              </a:solidFill>
              <a:effectLst>
                <a:outerShdw blurRad="38100" dist="38100" dir="2700000" algn="tl">
                  <a:srgbClr val="000000"/>
                </a:outerShdw>
              </a:effectLst>
              <a:latin typeface="Comic Sans MS" pitchFamily="66" charset="0"/>
            </a:endParaRPr>
          </a:p>
        </p:txBody>
      </p:sp>
      <p:sp>
        <p:nvSpPr>
          <p:cNvPr id="6" name="Номер слайда 5"/>
          <p:cNvSpPr>
            <a:spLocks noGrp="1"/>
          </p:cNvSpPr>
          <p:nvPr>
            <p:ph type="sldNum" sz="quarter" idx="15"/>
          </p:nvPr>
        </p:nvSpPr>
        <p:spPr/>
        <p:txBody>
          <a:bodyPr/>
          <a:lstStyle/>
          <a:p>
            <a:fld id="{654F8776-B424-4CA4-B648-E2A1264E0DA8}" type="slidenum">
              <a:rPr lang="ru-RU"/>
              <a:pPr/>
              <a:t>30</a:t>
            </a:fld>
            <a:endParaRPr lang="ru-RU"/>
          </a:p>
        </p:txBody>
      </p:sp>
      <p:sp>
        <p:nvSpPr>
          <p:cNvPr id="857090" name="Rectangle 2"/>
          <p:cNvSpPr>
            <a:spLocks noGrp="1" noChangeArrowheads="1"/>
          </p:cNvSpPr>
          <p:nvPr>
            <p:ph type="title"/>
          </p:nvPr>
        </p:nvSpPr>
        <p:spPr>
          <a:xfrm>
            <a:off x="685800" y="500042"/>
            <a:ext cx="7772400" cy="779462"/>
          </a:xfrm>
          <a:solidFill>
            <a:schemeClr val="tx2"/>
          </a:solidFill>
          <a:effectLst>
            <a:outerShdw dist="107763" dir="18900000" algn="ctr" rotWithShape="0">
              <a:schemeClr val="bg2">
                <a:alpha val="50000"/>
              </a:schemeClr>
            </a:outerShdw>
          </a:effectLst>
        </p:spPr>
        <p:txBody>
          <a:bodyPr/>
          <a:lstStyle/>
          <a:p>
            <a:r>
              <a:rPr sz="4000" b="1" smtClean="0">
                <a:solidFill>
                  <a:srgbClr val="000099"/>
                </a:solidFill>
                <a:latin typeface="Comic Sans MS" pitchFamily="66" charset="0"/>
              </a:rPr>
              <a:t>METHODS OF RESEARCH</a:t>
            </a:r>
            <a:endParaRPr lang="ru-RU" sz="4000" b="1" dirty="0">
              <a:solidFill>
                <a:srgbClr val="000099"/>
              </a:solidFill>
              <a:latin typeface="Comic Sans MS" pitchFamily="66"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2402" name="Rectangle 2"/>
          <p:cNvSpPr>
            <a:spLocks noGrp="1" noChangeArrowheads="1"/>
          </p:cNvSpPr>
          <p:nvPr>
            <p:ph type="title"/>
          </p:nvPr>
        </p:nvSpPr>
        <p:spPr>
          <a:xfrm>
            <a:off x="1571604" y="285728"/>
            <a:ext cx="5614998" cy="800120"/>
          </a:xfrm>
          <a:solidFill>
            <a:schemeClr val="tx2"/>
          </a:solidFill>
        </p:spPr>
        <p:txBody>
          <a:bodyPr/>
          <a:lstStyle/>
          <a:p>
            <a:pPr algn="ctr"/>
            <a:r>
              <a:rPr sz="4000" b="1" smtClean="0">
                <a:solidFill>
                  <a:schemeClr val="accent4">
                    <a:lumMod val="50000"/>
                  </a:schemeClr>
                </a:solidFill>
                <a:latin typeface="Comic Sans MS" pitchFamily="66" charset="0"/>
              </a:rPr>
              <a:t>SPIROMETRY</a:t>
            </a:r>
            <a:endParaRPr lang="ru-RU" sz="4000" b="1" dirty="0">
              <a:solidFill>
                <a:schemeClr val="accent4">
                  <a:lumMod val="50000"/>
                </a:schemeClr>
              </a:solidFill>
              <a:latin typeface="Comic Sans MS" pitchFamily="66" charset="0"/>
            </a:endParaRPr>
          </a:p>
        </p:txBody>
      </p:sp>
      <p:pic>
        <p:nvPicPr>
          <p:cNvPr id="742404" name="Picture 4"/>
          <p:cNvPicPr>
            <a:picLocks noGrp="1" noChangeAspect="1" noChangeArrowheads="1"/>
          </p:cNvPicPr>
          <p:nvPr>
            <p:ph sz="half" idx="2"/>
          </p:nvPr>
        </p:nvPicPr>
        <p:blipFill>
          <a:blip r:embed="rId2"/>
          <a:stretch>
            <a:fillRect/>
          </a:stretch>
        </p:blipFill>
        <p:spPr>
          <a:xfrm>
            <a:off x="4714876" y="1357298"/>
            <a:ext cx="4059238" cy="4420211"/>
          </a:xfrm>
          <a:ln w="57150">
            <a:solidFill>
              <a:schemeClr val="tx2">
                <a:lumMod val="75000"/>
              </a:schemeClr>
            </a:solidFill>
          </a:ln>
          <a:scene3d>
            <a:camera prst="orthographicFront"/>
            <a:lightRig rig="threePt" dir="t"/>
          </a:scene3d>
          <a:sp3d>
            <a:bevelT/>
          </a:sp3d>
        </p:spPr>
      </p:pic>
      <p:sp>
        <p:nvSpPr>
          <p:cNvPr id="742405" name="Rectangle 5"/>
          <p:cNvSpPr>
            <a:spLocks noChangeArrowheads="1"/>
          </p:cNvSpPr>
          <p:nvPr/>
        </p:nvSpPr>
        <p:spPr bwMode="auto">
          <a:xfrm>
            <a:off x="5214942" y="1357298"/>
            <a:ext cx="1785950" cy="1428760"/>
          </a:xfrm>
          <a:prstGeom prst="rect">
            <a:avLst/>
          </a:prstGeom>
          <a:solidFill>
            <a:schemeClr val="tx2"/>
          </a:solidFill>
          <a:ln w="9525">
            <a:solidFill>
              <a:schemeClr val="tx1"/>
            </a:solidFill>
            <a:miter lim="800000"/>
            <a:headEnd/>
            <a:tailEnd/>
          </a:ln>
          <a:effectLst/>
        </p:spPr>
        <p:txBody>
          <a:bodyPr wrap="none" anchor="ctr"/>
          <a:lstStyle/>
          <a:p>
            <a:pPr algn="ctr"/>
            <a:r>
              <a:rPr lang="en-US" sz="1400" b="1" dirty="0" smtClean="0">
                <a:solidFill>
                  <a:schemeClr val="accent4">
                    <a:lumMod val="50000"/>
                  </a:schemeClr>
                </a:solidFill>
                <a:latin typeface="Tahoma" pitchFamily="34" charset="0"/>
              </a:rPr>
              <a:t>FEV1 / FVC &lt;70%</a:t>
            </a:r>
          </a:p>
          <a:p>
            <a:pPr algn="ctr"/>
            <a:r>
              <a:rPr lang="en-US" sz="1400" b="1" dirty="0" err="1" smtClean="0">
                <a:solidFill>
                  <a:schemeClr val="accent4">
                    <a:lumMod val="50000"/>
                  </a:schemeClr>
                </a:solidFill>
                <a:latin typeface="Tahoma" pitchFamily="34" charset="0"/>
              </a:rPr>
              <a:t>Postbrioncho</a:t>
            </a:r>
            <a:r>
              <a:rPr lang="en-US" sz="1400" b="1" dirty="0" smtClean="0">
                <a:solidFill>
                  <a:schemeClr val="accent4">
                    <a:lumMod val="50000"/>
                  </a:schemeClr>
                </a:solidFill>
                <a:latin typeface="Tahoma" pitchFamily="34" charset="0"/>
              </a:rPr>
              <a:t>-</a:t>
            </a:r>
          </a:p>
          <a:p>
            <a:pPr algn="ctr"/>
            <a:r>
              <a:rPr lang="en-US" sz="1400" b="1" dirty="0" err="1" smtClean="0">
                <a:solidFill>
                  <a:schemeClr val="accent4">
                    <a:lumMod val="50000"/>
                  </a:schemeClr>
                </a:solidFill>
                <a:latin typeface="Tahoma" pitchFamily="34" charset="0"/>
              </a:rPr>
              <a:t>lytic</a:t>
            </a:r>
            <a:endParaRPr lang="en-US" sz="1400" b="1" dirty="0" smtClean="0">
              <a:solidFill>
                <a:schemeClr val="accent4">
                  <a:lumMod val="50000"/>
                </a:schemeClr>
              </a:solidFill>
              <a:latin typeface="Tahoma" pitchFamily="34" charset="0"/>
            </a:endParaRPr>
          </a:p>
          <a:p>
            <a:pPr algn="ctr"/>
            <a:r>
              <a:rPr lang="en-US" sz="1400" b="1" dirty="0" smtClean="0">
                <a:solidFill>
                  <a:schemeClr val="accent4">
                    <a:lumMod val="50000"/>
                  </a:schemeClr>
                </a:solidFill>
                <a:latin typeface="Tahoma" pitchFamily="34" charset="0"/>
              </a:rPr>
              <a:t>  FEV1 &lt;80%</a:t>
            </a:r>
            <a:endParaRPr lang="ru-RU" sz="1400" b="1" dirty="0">
              <a:solidFill>
                <a:schemeClr val="accent4">
                  <a:lumMod val="50000"/>
                </a:schemeClr>
              </a:solidFill>
              <a:latin typeface="Tahoma" pitchFamily="34" charset="0"/>
            </a:endParaRPr>
          </a:p>
        </p:txBody>
      </p:sp>
      <p:sp>
        <p:nvSpPr>
          <p:cNvPr id="742403" name="Rectangle 3"/>
          <p:cNvSpPr>
            <a:spLocks noGrp="1" noChangeArrowheads="1"/>
          </p:cNvSpPr>
          <p:nvPr>
            <p:ph sz="half" idx="1"/>
          </p:nvPr>
        </p:nvSpPr>
        <p:spPr>
          <a:xfrm>
            <a:off x="214282" y="1285860"/>
            <a:ext cx="5000660" cy="4500594"/>
          </a:xfrm>
          <a:solidFill>
            <a:schemeClr val="accent3"/>
          </a:solidFill>
          <a:ln w="57150">
            <a:solidFill>
              <a:schemeClr val="tx2">
                <a:lumMod val="75000"/>
              </a:schemeClr>
            </a:solidFill>
          </a:ln>
          <a:scene3d>
            <a:camera prst="orthographicFront"/>
            <a:lightRig rig="threePt" dir="t"/>
          </a:scene3d>
          <a:sp3d>
            <a:bevelT/>
          </a:sp3d>
        </p:spPr>
        <p:txBody>
          <a:bodyPr/>
          <a:lstStyle/>
          <a:p>
            <a:pPr algn="ctr">
              <a:buFontTx/>
              <a:buNone/>
            </a:pPr>
            <a:r>
              <a:rPr lang="ru-RU" sz="3600" b="1" dirty="0">
                <a:solidFill>
                  <a:srgbClr val="002060"/>
                </a:solidFill>
              </a:rPr>
              <a:t> </a:t>
            </a:r>
            <a:r>
              <a:rPr lang="en-US" sz="3600" b="1" dirty="0" smtClean="0">
                <a:solidFill>
                  <a:srgbClr val="002060"/>
                </a:solidFill>
              </a:rPr>
              <a:t>The main sign that allows to speak about the presence of COPD</a:t>
            </a:r>
          </a:p>
          <a:p>
            <a:pPr algn="ctr">
              <a:buFontTx/>
              <a:buNone/>
            </a:pPr>
            <a:r>
              <a:rPr lang="en-US" sz="3600" b="1" dirty="0" smtClean="0">
                <a:solidFill>
                  <a:srgbClr val="002060"/>
                </a:solidFill>
              </a:rPr>
              <a:t>is determined by the </a:t>
            </a:r>
            <a:r>
              <a:rPr lang="en-US" sz="3600" b="1" dirty="0" err="1" smtClean="0">
                <a:solidFill>
                  <a:srgbClr val="002060"/>
                </a:solidFill>
              </a:rPr>
              <a:t>spirometry</a:t>
            </a:r>
            <a:r>
              <a:rPr lang="en-US" sz="3600" b="1" dirty="0" smtClean="0">
                <a:solidFill>
                  <a:srgbClr val="002060"/>
                </a:solidFill>
              </a:rPr>
              <a:t> index:</a:t>
            </a:r>
          </a:p>
          <a:p>
            <a:pPr algn="ctr">
              <a:buFontTx/>
              <a:buNone/>
            </a:pPr>
            <a:r>
              <a:rPr lang="en-US" sz="3600" b="1" dirty="0" smtClean="0">
                <a:solidFill>
                  <a:srgbClr val="002060"/>
                </a:solidFill>
              </a:rPr>
              <a:t>  FEV1 / FVC &lt;70%</a:t>
            </a:r>
            <a:endParaRPr lang="ru-RU" sz="3600" b="1" dirty="0">
              <a:solidFill>
                <a:srgbClr val="002060"/>
              </a:solidFill>
              <a:latin typeface="Arial" pitchFamily="34" charset="0"/>
              <a:cs typeface="Arial" pitchFamily="34" charset="0"/>
            </a:endParaRPr>
          </a:p>
          <a:p>
            <a:pPr algn="ctr">
              <a:buFontTx/>
              <a:buNone/>
            </a:pPr>
            <a:endParaRPr lang="ru-RU" b="1" dirty="0">
              <a:solidFill>
                <a:schemeClr val="bg1"/>
              </a:solidFill>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3"/>
          <p:cNvSpPr>
            <a:spLocks noGrp="1"/>
          </p:cNvSpPr>
          <p:nvPr>
            <p:ph type="sldNum" sz="quarter" idx="12"/>
          </p:nvPr>
        </p:nvSpPr>
        <p:spPr/>
        <p:txBody>
          <a:bodyPr/>
          <a:lstStyle/>
          <a:p>
            <a:fld id="{CD19BC3B-D357-4AA6-ACF5-0DD9E04CE78A}" type="slidenum">
              <a:rPr lang="ru-RU"/>
              <a:pPr/>
              <a:t>32</a:t>
            </a:fld>
            <a:endParaRPr lang="ru-RU"/>
          </a:p>
        </p:txBody>
      </p:sp>
      <p:sp>
        <p:nvSpPr>
          <p:cNvPr id="287746" name="Rectangle 2"/>
          <p:cNvSpPr>
            <a:spLocks noChangeArrowheads="1"/>
          </p:cNvSpPr>
          <p:nvPr/>
        </p:nvSpPr>
        <p:spPr bwMode="auto">
          <a:xfrm>
            <a:off x="500034" y="571480"/>
            <a:ext cx="8072494" cy="4552015"/>
          </a:xfrm>
          <a:prstGeom prst="rect">
            <a:avLst/>
          </a:prstGeom>
          <a:noFill/>
          <a:ln w="9525">
            <a:noFill/>
            <a:miter lim="800000"/>
            <a:headEnd/>
            <a:tailEnd/>
          </a:ln>
          <a:effectLst/>
        </p:spPr>
        <p:txBody>
          <a:bodyPr wrap="square">
            <a:spAutoFit/>
          </a:bodyPr>
          <a:lstStyle/>
          <a:p>
            <a:pPr algn="just">
              <a:lnSpc>
                <a:spcPct val="90000"/>
              </a:lnSpc>
              <a:buFontTx/>
              <a:buNone/>
            </a:pPr>
            <a:r>
              <a:rPr lang="en-US" sz="3200" b="1" i="1" dirty="0" smtClean="0">
                <a:solidFill>
                  <a:schemeClr val="accent6">
                    <a:lumMod val="75000"/>
                  </a:schemeClr>
                </a:solidFill>
                <a:latin typeface="Arial" charset="0"/>
              </a:rPr>
              <a:t>Obstruction is considered chronic, if it is registered, at least 3 times within one year, despite ongoing therapy</a:t>
            </a:r>
            <a:endParaRPr lang="ru-RU" sz="3200" b="1" i="1" dirty="0" smtClean="0">
              <a:solidFill>
                <a:schemeClr val="accent6">
                  <a:lumMod val="75000"/>
                </a:schemeClr>
              </a:solidFill>
              <a:latin typeface="Arial" charset="0"/>
            </a:endParaRPr>
          </a:p>
          <a:p>
            <a:pPr algn="just">
              <a:lnSpc>
                <a:spcPct val="90000"/>
              </a:lnSpc>
              <a:buFontTx/>
              <a:buNone/>
            </a:pPr>
            <a:endParaRPr lang="ru-RU" sz="3200" b="1" i="1" dirty="0" smtClean="0">
              <a:solidFill>
                <a:schemeClr val="bg1"/>
              </a:solidFill>
              <a:latin typeface="Arial" charset="0"/>
            </a:endParaRPr>
          </a:p>
          <a:p>
            <a:pPr algn="just">
              <a:lnSpc>
                <a:spcPct val="90000"/>
              </a:lnSpc>
              <a:buFontTx/>
              <a:buNone/>
            </a:pPr>
            <a:r>
              <a:rPr lang="en-US" sz="3200" b="1" i="1" dirty="0" err="1" smtClean="0">
                <a:solidFill>
                  <a:schemeClr val="bg1"/>
                </a:solidFill>
                <a:latin typeface="Arial" charset="0"/>
              </a:rPr>
              <a:t>Postbronchodilator</a:t>
            </a:r>
            <a:r>
              <a:rPr lang="en-US" sz="3200" b="1" i="1" dirty="0" smtClean="0">
                <a:solidFill>
                  <a:schemeClr val="bg1"/>
                </a:solidFill>
                <a:latin typeface="Arial" charset="0"/>
              </a:rPr>
              <a:t> ratio</a:t>
            </a:r>
            <a:r>
              <a:rPr lang="ru-RU" sz="3200" b="1" i="1" dirty="0" smtClean="0">
                <a:solidFill>
                  <a:schemeClr val="bg1"/>
                </a:solidFill>
                <a:latin typeface="Arial" charset="0"/>
              </a:rPr>
              <a:t> </a:t>
            </a:r>
          </a:p>
          <a:p>
            <a:pPr algn="just">
              <a:lnSpc>
                <a:spcPct val="90000"/>
              </a:lnSpc>
              <a:buFontTx/>
              <a:buNone/>
            </a:pPr>
            <a:r>
              <a:rPr lang="ru-RU" sz="3200" b="1" i="1" dirty="0" smtClean="0">
                <a:solidFill>
                  <a:schemeClr val="bg1"/>
                </a:solidFill>
                <a:latin typeface="Arial" charset="0"/>
              </a:rPr>
              <a:t>  </a:t>
            </a:r>
            <a:r>
              <a:rPr lang="en-US" sz="3200" b="1" i="1" dirty="0" smtClean="0">
                <a:solidFill>
                  <a:srgbClr val="66FF66"/>
                </a:solidFill>
                <a:effectLst>
                  <a:outerShdw blurRad="38100" dist="38100" dir="2700000" algn="tl">
                    <a:srgbClr val="000000"/>
                  </a:outerShdw>
                </a:effectLst>
                <a:latin typeface="Arial" charset="0"/>
              </a:rPr>
              <a:t>VFE</a:t>
            </a:r>
            <a:r>
              <a:rPr lang="ru-RU" sz="3200" b="1" baseline="-25000" dirty="0" smtClean="0">
                <a:solidFill>
                  <a:srgbClr val="66FF66"/>
                </a:solidFill>
                <a:effectLst>
                  <a:outerShdw blurRad="38100" dist="38100" dir="2700000" algn="tl">
                    <a:srgbClr val="000000"/>
                  </a:outerShdw>
                </a:effectLst>
                <a:latin typeface="Arial" charset="0"/>
              </a:rPr>
              <a:t>1</a:t>
            </a:r>
            <a:r>
              <a:rPr lang="ru-RU" sz="3200" b="1" dirty="0" smtClean="0">
                <a:solidFill>
                  <a:srgbClr val="66FF66"/>
                </a:solidFill>
                <a:effectLst>
                  <a:outerShdw blurRad="38100" dist="38100" dir="2700000" algn="tl">
                    <a:srgbClr val="000000"/>
                  </a:outerShdw>
                </a:effectLst>
                <a:latin typeface="Arial" charset="0"/>
              </a:rPr>
              <a:t>/ </a:t>
            </a:r>
            <a:r>
              <a:rPr lang="en-US" sz="3200" b="1" dirty="0" smtClean="0">
                <a:solidFill>
                  <a:srgbClr val="66FF66"/>
                </a:solidFill>
                <a:effectLst>
                  <a:outerShdw blurRad="38100" dist="38100" dir="2700000" algn="tl">
                    <a:srgbClr val="000000"/>
                  </a:outerShdw>
                </a:effectLst>
                <a:latin typeface="Arial" charset="0"/>
              </a:rPr>
              <a:t>FVCL</a:t>
            </a:r>
            <a:r>
              <a:rPr lang="ru-RU" sz="3200" b="1" dirty="0" smtClean="0">
                <a:solidFill>
                  <a:srgbClr val="66FF66"/>
                </a:solidFill>
                <a:effectLst>
                  <a:outerShdw blurRad="38100" dist="38100" dir="2700000" algn="tl">
                    <a:srgbClr val="000000"/>
                  </a:outerShdw>
                </a:effectLst>
                <a:latin typeface="Arial" charset="0"/>
              </a:rPr>
              <a:t> </a:t>
            </a:r>
            <a:r>
              <a:rPr lang="en-US" sz="3200" b="1" dirty="0" smtClean="0">
                <a:solidFill>
                  <a:srgbClr val="66FF66"/>
                </a:solidFill>
                <a:effectLst>
                  <a:outerShdw blurRad="38100" dist="38100" dir="2700000" algn="tl">
                    <a:srgbClr val="000000"/>
                  </a:outerShdw>
                </a:effectLst>
                <a:latin typeface="Arial" charset="0"/>
              </a:rPr>
              <a:t>&lt; </a:t>
            </a:r>
            <a:r>
              <a:rPr lang="ru-RU" sz="3200" b="1" dirty="0" smtClean="0">
                <a:solidFill>
                  <a:srgbClr val="66FF66"/>
                </a:solidFill>
                <a:effectLst>
                  <a:outerShdw blurRad="38100" dist="38100" dir="2700000" algn="tl">
                    <a:srgbClr val="000000"/>
                  </a:outerShdw>
                </a:effectLst>
                <a:latin typeface="Arial" charset="0"/>
              </a:rPr>
              <a:t>70%</a:t>
            </a:r>
            <a:endParaRPr lang="ru-RU" sz="3200" b="1" dirty="0" smtClean="0">
              <a:solidFill>
                <a:schemeClr val="accent2"/>
              </a:solidFill>
              <a:latin typeface="Arial" charset="0"/>
            </a:endParaRPr>
          </a:p>
          <a:p>
            <a:pPr>
              <a:lnSpc>
                <a:spcPct val="90000"/>
              </a:lnSpc>
              <a:buFontTx/>
              <a:buNone/>
            </a:pPr>
            <a:r>
              <a:rPr lang="ru-RU" sz="3200" b="1" dirty="0" smtClean="0">
                <a:solidFill>
                  <a:schemeClr val="bg1"/>
                </a:solidFill>
                <a:latin typeface="Arial" charset="0"/>
              </a:rPr>
              <a:t>	</a:t>
            </a:r>
            <a:r>
              <a:rPr lang="en-US" sz="3200" b="1" dirty="0" smtClean="0">
                <a:solidFill>
                  <a:schemeClr val="bg1"/>
                </a:solidFill>
                <a:latin typeface="Arial" charset="0"/>
              </a:rPr>
              <a:t> indicates a violation of bronchial patency in COPD</a:t>
            </a:r>
            <a:endParaRPr lang="ru-RU" sz="3200" b="1" dirty="0" smtClean="0">
              <a:solidFill>
                <a:schemeClr val="tx2">
                  <a:lumMod val="10000"/>
                </a:schemeClr>
              </a:solidFill>
              <a:latin typeface="Arial" charset="0"/>
            </a:endParaRPr>
          </a:p>
          <a:p>
            <a:pPr algn="just">
              <a:lnSpc>
                <a:spcPct val="90000"/>
              </a:lnSpc>
            </a:pPr>
            <a:endParaRPr lang="ru-RU" sz="3600" dirty="0">
              <a:solidFill>
                <a:schemeClr val="tx2">
                  <a:lumMod val="90000"/>
                </a:schemeClr>
              </a:solidFill>
              <a:cs typeface="Times New Roman" pitchFamily="18" charset="0"/>
            </a:endParaRPr>
          </a:p>
          <a:p>
            <a:pPr eaLnBrk="0" hangingPunct="0">
              <a:lnSpc>
                <a:spcPct val="150000"/>
              </a:lnSpc>
            </a:pPr>
            <a:endParaRPr lang="ru-RU" dirty="0">
              <a:solidFill>
                <a:schemeClr val="tx2">
                  <a:lumMod val="90000"/>
                </a:schemeClr>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500034" y="1142984"/>
            <a:ext cx="7143800" cy="3496342"/>
          </a:xfrm>
          <a:prstGeom prst="rect">
            <a:avLst/>
          </a:prstGeom>
          <a:gradFill flip="none" rotWithShape="1">
            <a:gsLst>
              <a:gs pos="0">
                <a:schemeClr val="accent4">
                  <a:lumMod val="20000"/>
                  <a:lumOff val="80000"/>
                </a:schemeClr>
              </a:gs>
              <a:gs pos="50000">
                <a:schemeClr val="accent1">
                  <a:tint val="44500"/>
                  <a:satMod val="160000"/>
                </a:schemeClr>
              </a:gs>
              <a:gs pos="100000">
                <a:schemeClr val="accent1">
                  <a:tint val="23500"/>
                  <a:satMod val="160000"/>
                </a:schemeClr>
              </a:gs>
            </a:gsLst>
            <a:lin ang="16200000" scaled="1"/>
            <a:tileRect/>
          </a:gradFill>
          <a:ln w="9525">
            <a:noFill/>
            <a:miter lim="800000"/>
            <a:headEnd/>
            <a:tailEnd/>
          </a:ln>
          <a:effectLst/>
          <a:scene3d>
            <a:camera prst="orthographicFront"/>
            <a:lightRig rig="threePt" dir="t"/>
          </a:scene3d>
          <a:sp3d>
            <a:bevelT prst="angle"/>
          </a:sp3d>
        </p:spPr>
        <p:txBody>
          <a:bodyPr wrap="square" anchor="ctr">
            <a:spAutoFit/>
          </a:bodyPr>
          <a:lstStyle/>
          <a:p>
            <a:pPr algn="ctr" eaLnBrk="0" hangingPunct="0">
              <a:lnSpc>
                <a:spcPct val="70000"/>
              </a:lnSpc>
              <a:defRPr/>
            </a:pP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marL="717550" indent="-450850" eaLnBrk="0" hangingPunct="0">
              <a:lnSpc>
                <a:spcPct val="70000"/>
              </a:lnSpc>
              <a:buFont typeface="Wingdings" pitchFamily="2" charset="2"/>
              <a:buChar char="Ø"/>
              <a:defRPr/>
            </a:pPr>
            <a:r>
              <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rPr>
              <a:t>Prolonged cough;</a:t>
            </a:r>
          </a:p>
          <a:p>
            <a:pPr marL="717550" indent="-450850" eaLnBrk="0" hangingPunct="0">
              <a:lnSpc>
                <a:spcPct val="70000"/>
              </a:lnSpc>
              <a:buFont typeface="Wingdings" pitchFamily="2" charset="2"/>
              <a:buChar char="Ø"/>
              <a:defRPr/>
            </a:pPr>
            <a:endPar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marL="717550" indent="-450850" eaLnBrk="0" hangingPunct="0">
              <a:lnSpc>
                <a:spcPct val="70000"/>
              </a:lnSpc>
              <a:buFont typeface="Wingdings" pitchFamily="2" charset="2"/>
              <a:buChar char="Ø"/>
              <a:defRPr/>
            </a:pPr>
            <a:r>
              <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rPr>
              <a:t>Sputum production;</a:t>
            </a:r>
          </a:p>
          <a:p>
            <a:pPr marL="717550" indent="-450850" eaLnBrk="0" hangingPunct="0">
              <a:lnSpc>
                <a:spcPct val="70000"/>
              </a:lnSpc>
              <a:buFont typeface="Wingdings" pitchFamily="2" charset="2"/>
              <a:buChar char="Ø"/>
              <a:defRPr/>
            </a:pPr>
            <a:endPar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marL="717550" indent="-450850" eaLnBrk="0" hangingPunct="0">
              <a:lnSpc>
                <a:spcPct val="70000"/>
              </a:lnSpc>
              <a:buFont typeface="Wingdings" pitchFamily="2" charset="2"/>
              <a:buChar char="Ø"/>
              <a:defRPr/>
            </a:pPr>
            <a:r>
              <a:rPr lang="en-US" sz="3200" b="1" dirty="0" err="1" smtClean="0">
                <a:ln>
                  <a:solidFill>
                    <a:srgbClr val="0000CC"/>
                  </a:solidFill>
                </a:ln>
                <a:solidFill>
                  <a:srgbClr val="FF0000"/>
                </a:solidFill>
                <a:latin typeface="Times New Roman" pitchFamily="18" charset="0"/>
                <a:ea typeface="Times New Roman" pitchFamily="18" charset="0"/>
                <a:cs typeface="Times New Roman" pitchFamily="18" charset="0"/>
              </a:rPr>
              <a:t>Dyspnea</a:t>
            </a:r>
            <a:r>
              <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rPr>
              <a:t>;</a:t>
            </a:r>
          </a:p>
          <a:p>
            <a:pPr marL="717550" indent="-450850" eaLnBrk="0" hangingPunct="0">
              <a:lnSpc>
                <a:spcPct val="70000"/>
              </a:lnSpc>
              <a:buFont typeface="Wingdings" pitchFamily="2" charset="2"/>
              <a:buChar char="Ø"/>
              <a:defRPr/>
            </a:pPr>
            <a:endPar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marL="717550" indent="-450850" eaLnBrk="0" hangingPunct="0">
              <a:lnSpc>
                <a:spcPct val="70000"/>
              </a:lnSpc>
              <a:buFont typeface="Wingdings" pitchFamily="2" charset="2"/>
              <a:buChar char="Ø"/>
              <a:defRPr/>
            </a:pPr>
            <a:r>
              <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rPr>
              <a:t>Respiratory insufficiency;</a:t>
            </a:r>
          </a:p>
          <a:p>
            <a:pPr marL="717550" indent="-450850" eaLnBrk="0" hangingPunct="0">
              <a:lnSpc>
                <a:spcPct val="70000"/>
              </a:lnSpc>
              <a:buFont typeface="Wingdings" pitchFamily="2" charset="2"/>
              <a:buChar char="Ø"/>
              <a:defRPr/>
            </a:pPr>
            <a:endPar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a:p>
            <a:pPr marL="717550" indent="-450850" eaLnBrk="0" hangingPunct="0">
              <a:lnSpc>
                <a:spcPct val="70000"/>
              </a:lnSpc>
              <a:buFont typeface="Wingdings" pitchFamily="2" charset="2"/>
              <a:buChar char="Ø"/>
              <a:defRPr/>
            </a:pPr>
            <a:r>
              <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rPr>
              <a:t>Pulmonary heart.</a:t>
            </a:r>
            <a:endParaRPr lang="ru-RU" sz="32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643174" y="285728"/>
            <a:ext cx="6235287" cy="584775"/>
          </a:xfrm>
          <a:prstGeom prst="rect">
            <a:avLst/>
          </a:prstGeom>
          <a:solidFill>
            <a:schemeClr val="tx2"/>
          </a:solidFill>
        </p:spPr>
        <p:txBody>
          <a:bodyPr>
            <a:spAutoFit/>
          </a:bodyPr>
          <a:lstStyle/>
          <a:p>
            <a:pPr algn="r" fontAlgn="auto">
              <a:spcBef>
                <a:spcPts val="0"/>
              </a:spcBef>
              <a:spcAft>
                <a:spcPts val="0"/>
              </a:spcAft>
              <a:defRPr/>
            </a:pPr>
            <a:r>
              <a:rPr lang="en-US" sz="3200" b="1" dirty="0" smtClean="0">
                <a:solidFill>
                  <a:srgbClr val="0000CC"/>
                </a:solidFill>
                <a:effectLst>
                  <a:glow rad="63500">
                    <a:srgbClr val="2DA2BF">
                      <a:satMod val="175000"/>
                      <a:alpha val="40000"/>
                    </a:srgbClr>
                  </a:glow>
                </a:effectLst>
                <a:latin typeface="Times New Roman" pitchFamily="18" charset="0"/>
                <a:cs typeface="Times New Roman" pitchFamily="18" charset="0"/>
              </a:rPr>
              <a:t>Clinics of COPD</a:t>
            </a:r>
            <a:endParaRPr lang="ru-RU" sz="3200" dirty="0">
              <a:latin typeface="+mn-lt"/>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505" name="Rectangle 9"/>
          <p:cNvSpPr>
            <a:spLocks noGrp="1" noChangeArrowheads="1"/>
          </p:cNvSpPr>
          <p:nvPr>
            <p:ph type="title"/>
          </p:nvPr>
        </p:nvSpPr>
        <p:spPr>
          <a:xfrm>
            <a:off x="685800" y="-76200"/>
            <a:ext cx="7772400" cy="1143000"/>
          </a:xfrm>
          <a:noFill/>
          <a:ln/>
        </p:spPr>
        <p:txBody>
          <a:bodyPr/>
          <a:lstStyle/>
          <a:p>
            <a:pPr algn="ctr"/>
            <a:r>
              <a:rPr sz="4000" b="1" smtClean="0">
                <a:solidFill>
                  <a:schemeClr val="bg1"/>
                </a:solidFill>
                <a:latin typeface="Arial" charset="0"/>
              </a:rPr>
              <a:t>System effects of COPD</a:t>
            </a:r>
            <a:endParaRPr lang="ru-RU" sz="4000" b="1" dirty="0">
              <a:solidFill>
                <a:schemeClr val="bg1"/>
              </a:solidFill>
              <a:latin typeface="Arial" charset="0"/>
            </a:endParaRPr>
          </a:p>
        </p:txBody>
      </p:sp>
      <p:sp>
        <p:nvSpPr>
          <p:cNvPr id="746498" name="Oval 2"/>
          <p:cNvSpPr>
            <a:spLocks noChangeArrowheads="1"/>
          </p:cNvSpPr>
          <p:nvPr/>
        </p:nvSpPr>
        <p:spPr bwMode="auto">
          <a:xfrm>
            <a:off x="2438400" y="2057400"/>
            <a:ext cx="3962400" cy="3276600"/>
          </a:xfrm>
          <a:prstGeom prst="ellipse">
            <a:avLst/>
          </a:prstGeom>
          <a:solidFill>
            <a:srgbClr val="FFFF00"/>
          </a:solidFill>
          <a:ln w="9525">
            <a:solidFill>
              <a:srgbClr val="FFFF00"/>
            </a:solidFill>
            <a:round/>
            <a:headEnd/>
            <a:tailEnd/>
          </a:ln>
          <a:effectLst/>
        </p:spPr>
        <p:txBody>
          <a:bodyPr wrap="none" anchor="ctr"/>
          <a:lstStyle/>
          <a:p>
            <a:pPr algn="ctr"/>
            <a:r>
              <a:rPr lang="en-US" b="1" dirty="0" smtClean="0">
                <a:solidFill>
                  <a:srgbClr val="7030A0"/>
                </a:solidFill>
                <a:latin typeface="Arial" charset="0"/>
              </a:rPr>
              <a:t>Effects</a:t>
            </a:r>
            <a:endParaRPr lang="ru-RU" b="1" dirty="0">
              <a:solidFill>
                <a:srgbClr val="7030A0"/>
              </a:solidFill>
              <a:latin typeface="Arial" charset="0"/>
            </a:endParaRPr>
          </a:p>
        </p:txBody>
      </p:sp>
      <p:sp>
        <p:nvSpPr>
          <p:cNvPr id="746499" name="Oval 3"/>
          <p:cNvSpPr>
            <a:spLocks noChangeArrowheads="1"/>
          </p:cNvSpPr>
          <p:nvPr/>
        </p:nvSpPr>
        <p:spPr bwMode="auto">
          <a:xfrm>
            <a:off x="685800" y="2514600"/>
            <a:ext cx="2819400" cy="2438400"/>
          </a:xfrm>
          <a:prstGeom prst="ellipse">
            <a:avLst/>
          </a:prstGeom>
          <a:gradFill rotWithShape="0">
            <a:gsLst>
              <a:gs pos="0">
                <a:srgbClr val="FFFFCC"/>
              </a:gs>
              <a:gs pos="100000">
                <a:srgbClr val="FF9933"/>
              </a:gs>
            </a:gsLst>
            <a:path path="shape">
              <a:fillToRect l="50000" t="50000" r="50000" b="50000"/>
            </a:path>
          </a:gradFill>
          <a:ln w="9525">
            <a:solidFill>
              <a:srgbClr val="FFFFFF"/>
            </a:solidFill>
            <a:round/>
            <a:headEnd/>
            <a:tailEnd/>
          </a:ln>
          <a:effectLst/>
        </p:spPr>
        <p:txBody>
          <a:bodyPr wrap="none" anchor="ctr"/>
          <a:lstStyle/>
          <a:p>
            <a:pPr algn="ctr">
              <a:lnSpc>
                <a:spcPct val="90000"/>
              </a:lnSpc>
            </a:pPr>
            <a:endParaRPr lang="ru-RU" sz="2400" b="1">
              <a:solidFill>
                <a:schemeClr val="accent2"/>
              </a:solidFill>
              <a:latin typeface="Arial" charset="0"/>
            </a:endParaRPr>
          </a:p>
          <a:p>
            <a:pPr algn="ctr">
              <a:lnSpc>
                <a:spcPct val="90000"/>
              </a:lnSpc>
            </a:pPr>
            <a:endParaRPr lang="ru-RU" sz="2400" b="1">
              <a:solidFill>
                <a:schemeClr val="accent2"/>
              </a:solidFill>
              <a:latin typeface="Arial" charset="0"/>
            </a:endParaRPr>
          </a:p>
          <a:p>
            <a:pPr algn="ctr">
              <a:lnSpc>
                <a:spcPct val="90000"/>
              </a:lnSpc>
            </a:pPr>
            <a:endParaRPr lang="ru-RU" sz="1800" b="1">
              <a:solidFill>
                <a:schemeClr val="accent2"/>
              </a:solidFill>
              <a:latin typeface="Arial" charset="0"/>
            </a:endParaRPr>
          </a:p>
          <a:p>
            <a:pPr algn="ctr"/>
            <a:endParaRPr lang="ru-RU" sz="2400">
              <a:solidFill>
                <a:schemeClr val="accent2"/>
              </a:solidFill>
            </a:endParaRPr>
          </a:p>
        </p:txBody>
      </p:sp>
      <p:sp>
        <p:nvSpPr>
          <p:cNvPr id="746500" name="Oval 4"/>
          <p:cNvSpPr>
            <a:spLocks noChangeArrowheads="1"/>
          </p:cNvSpPr>
          <p:nvPr/>
        </p:nvSpPr>
        <p:spPr bwMode="auto">
          <a:xfrm>
            <a:off x="2971800" y="914400"/>
            <a:ext cx="2895600" cy="2362200"/>
          </a:xfrm>
          <a:prstGeom prst="ellipse">
            <a:avLst/>
          </a:prstGeom>
          <a:gradFill rotWithShape="0">
            <a:gsLst>
              <a:gs pos="0">
                <a:srgbClr val="FFFFCC"/>
              </a:gs>
              <a:gs pos="100000">
                <a:srgbClr val="FF9966"/>
              </a:gs>
            </a:gsLst>
            <a:path path="shape">
              <a:fillToRect l="50000" t="50000" r="50000" b="50000"/>
            </a:path>
          </a:gradFill>
          <a:ln w="9525">
            <a:solidFill>
              <a:srgbClr val="FFFFFF"/>
            </a:solidFill>
            <a:round/>
            <a:headEnd/>
            <a:tailEnd/>
          </a:ln>
          <a:effectLst/>
        </p:spPr>
        <p:txBody>
          <a:bodyPr wrap="none" anchor="ctr"/>
          <a:lstStyle/>
          <a:p>
            <a:endParaRPr lang="ru-RU"/>
          </a:p>
        </p:txBody>
      </p:sp>
      <p:sp>
        <p:nvSpPr>
          <p:cNvPr id="746501" name="Text Box 5"/>
          <p:cNvSpPr txBox="1">
            <a:spLocks noChangeArrowheads="1"/>
          </p:cNvSpPr>
          <p:nvPr/>
        </p:nvSpPr>
        <p:spPr bwMode="auto">
          <a:xfrm>
            <a:off x="3505200" y="1752600"/>
            <a:ext cx="1617943" cy="707886"/>
          </a:xfrm>
          <a:prstGeom prst="rect">
            <a:avLst/>
          </a:prstGeom>
          <a:noFill/>
          <a:ln w="9525">
            <a:noFill/>
            <a:miter lim="800000"/>
            <a:headEnd/>
            <a:tailEnd/>
          </a:ln>
          <a:effectLst/>
        </p:spPr>
        <p:txBody>
          <a:bodyPr wrap="none">
            <a:spAutoFit/>
          </a:bodyPr>
          <a:lstStyle/>
          <a:p>
            <a:pPr algn="ctr"/>
            <a:r>
              <a:rPr lang="en-US" sz="2000" b="1" dirty="0" smtClean="0">
                <a:solidFill>
                  <a:srgbClr val="C00000"/>
                </a:solidFill>
                <a:latin typeface="Arial" charset="0"/>
              </a:rPr>
              <a:t>Weight loss</a:t>
            </a:r>
            <a:endParaRPr lang="ru-RU" sz="2000" b="1" dirty="0">
              <a:solidFill>
                <a:srgbClr val="C00000"/>
              </a:solidFill>
              <a:latin typeface="Arial" charset="0"/>
            </a:endParaRPr>
          </a:p>
          <a:p>
            <a:pPr algn="ctr"/>
            <a:endParaRPr lang="ru-RU" sz="2000" b="1" dirty="0">
              <a:solidFill>
                <a:schemeClr val="accent2"/>
              </a:solidFill>
              <a:latin typeface="Arial" charset="0"/>
            </a:endParaRPr>
          </a:p>
        </p:txBody>
      </p:sp>
      <p:sp>
        <p:nvSpPr>
          <p:cNvPr id="746502" name="Oval 6"/>
          <p:cNvSpPr>
            <a:spLocks noChangeArrowheads="1"/>
          </p:cNvSpPr>
          <p:nvPr/>
        </p:nvSpPr>
        <p:spPr bwMode="auto">
          <a:xfrm>
            <a:off x="5334000" y="2514600"/>
            <a:ext cx="3200400" cy="2514600"/>
          </a:xfrm>
          <a:prstGeom prst="ellipse">
            <a:avLst/>
          </a:prstGeom>
          <a:gradFill rotWithShape="0">
            <a:gsLst>
              <a:gs pos="0">
                <a:srgbClr val="CCFFCC"/>
              </a:gs>
              <a:gs pos="100000">
                <a:srgbClr val="99CC00"/>
              </a:gs>
            </a:gsLst>
            <a:path path="shape">
              <a:fillToRect l="50000" t="50000" r="50000" b="50000"/>
            </a:path>
          </a:gradFill>
          <a:ln w="9525">
            <a:solidFill>
              <a:srgbClr val="FFFFFF"/>
            </a:solidFill>
            <a:round/>
            <a:headEnd/>
            <a:tailEnd/>
          </a:ln>
          <a:effectLst/>
        </p:spPr>
        <p:txBody>
          <a:bodyPr wrap="none" anchor="ctr"/>
          <a:lstStyle/>
          <a:p>
            <a:pPr algn="ctr"/>
            <a:endParaRPr lang="ru-RU" sz="1800" b="1">
              <a:latin typeface="Arial" charset="0"/>
            </a:endParaRPr>
          </a:p>
          <a:p>
            <a:pPr algn="ctr"/>
            <a:endParaRPr lang="ru-RU" sz="2400"/>
          </a:p>
        </p:txBody>
      </p:sp>
      <p:sp>
        <p:nvSpPr>
          <p:cNvPr id="746503" name="Oval 7"/>
          <p:cNvSpPr>
            <a:spLocks noChangeArrowheads="1"/>
          </p:cNvSpPr>
          <p:nvPr/>
        </p:nvSpPr>
        <p:spPr bwMode="auto">
          <a:xfrm>
            <a:off x="2895600" y="4114800"/>
            <a:ext cx="3048000" cy="2438400"/>
          </a:xfrm>
          <a:prstGeom prst="ellipse">
            <a:avLst/>
          </a:prstGeom>
          <a:gradFill rotWithShape="0">
            <a:gsLst>
              <a:gs pos="0">
                <a:srgbClr val="FFCCCC"/>
              </a:gs>
              <a:gs pos="100000">
                <a:srgbClr val="FF0000"/>
              </a:gs>
            </a:gsLst>
            <a:path path="shape">
              <a:fillToRect l="50000" t="50000" r="50000" b="50000"/>
            </a:path>
          </a:gradFill>
          <a:ln w="9525">
            <a:solidFill>
              <a:srgbClr val="FFFFFF"/>
            </a:solidFill>
            <a:round/>
            <a:headEnd/>
            <a:tailEnd/>
          </a:ln>
          <a:effectLst/>
        </p:spPr>
        <p:txBody>
          <a:bodyPr wrap="none" anchor="ctr"/>
          <a:lstStyle/>
          <a:p>
            <a:pPr algn="ctr"/>
            <a:endParaRPr lang="ru-RU" sz="2400" b="1">
              <a:latin typeface="Arial" charset="0"/>
            </a:endParaRPr>
          </a:p>
          <a:p>
            <a:pPr algn="ctr"/>
            <a:endParaRPr lang="ru-RU" sz="2000" b="1">
              <a:latin typeface="Arial" charset="0"/>
            </a:endParaRPr>
          </a:p>
          <a:p>
            <a:pPr algn="ctr"/>
            <a:endParaRPr lang="ru-RU" sz="2400"/>
          </a:p>
        </p:txBody>
      </p:sp>
      <p:sp>
        <p:nvSpPr>
          <p:cNvPr id="746506" name="Text Box 10"/>
          <p:cNvSpPr txBox="1">
            <a:spLocks noChangeArrowheads="1"/>
          </p:cNvSpPr>
          <p:nvPr/>
        </p:nvSpPr>
        <p:spPr bwMode="auto">
          <a:xfrm>
            <a:off x="838200" y="2895601"/>
            <a:ext cx="2291012" cy="2554545"/>
          </a:xfrm>
          <a:prstGeom prst="rect">
            <a:avLst/>
          </a:prstGeom>
          <a:noFill/>
          <a:ln w="9525">
            <a:noFill/>
            <a:miter lim="800000"/>
            <a:headEnd/>
            <a:tailEnd/>
          </a:ln>
          <a:effectLst/>
        </p:spPr>
        <p:txBody>
          <a:bodyPr wrap="square">
            <a:spAutoFit/>
          </a:bodyPr>
          <a:lstStyle/>
          <a:p>
            <a:pPr algn="ctr"/>
            <a:r>
              <a:rPr lang="en-US" sz="2000" b="1" dirty="0" smtClean="0">
                <a:solidFill>
                  <a:srgbClr val="C00000"/>
                </a:solidFill>
                <a:latin typeface="Arial" charset="0"/>
              </a:rPr>
              <a:t>Weakness of </a:t>
            </a:r>
          </a:p>
          <a:p>
            <a:pPr algn="ctr"/>
            <a:r>
              <a:rPr lang="en-US" sz="2000" b="1" dirty="0" smtClean="0">
                <a:solidFill>
                  <a:srgbClr val="C00000"/>
                </a:solidFill>
                <a:latin typeface="Arial" charset="0"/>
              </a:rPr>
              <a:t>skeletal muscles,</a:t>
            </a:r>
          </a:p>
          <a:p>
            <a:pPr algn="ctr"/>
            <a:r>
              <a:rPr lang="en-US" sz="2000" b="1" dirty="0" smtClean="0">
                <a:solidFill>
                  <a:srgbClr val="C00000"/>
                </a:solidFill>
                <a:latin typeface="Arial" charset="0"/>
              </a:rPr>
              <a:t>loss of muscle </a:t>
            </a:r>
          </a:p>
          <a:p>
            <a:pPr algn="ctr"/>
            <a:r>
              <a:rPr lang="en-US" sz="2000" b="1" dirty="0" smtClean="0">
                <a:solidFill>
                  <a:srgbClr val="C00000"/>
                </a:solidFill>
                <a:latin typeface="Arial" charset="0"/>
              </a:rPr>
              <a:t>mass,</a:t>
            </a:r>
          </a:p>
          <a:p>
            <a:pPr algn="ctr"/>
            <a:r>
              <a:rPr lang="en-US" sz="2000" b="1" dirty="0" smtClean="0">
                <a:solidFill>
                  <a:srgbClr val="C00000"/>
                </a:solidFill>
                <a:latin typeface="Arial" charset="0"/>
              </a:rPr>
              <a:t>osteoporosis</a:t>
            </a:r>
          </a:p>
          <a:p>
            <a:pPr algn="ctr"/>
            <a:r>
              <a:rPr lang="en-US" sz="2000" b="1" dirty="0" smtClean="0">
                <a:solidFill>
                  <a:schemeClr val="accent2"/>
                </a:solidFill>
                <a:latin typeface="Arial" charset="0"/>
              </a:rPr>
              <a:t> </a:t>
            </a:r>
          </a:p>
          <a:p>
            <a:pPr algn="ctr"/>
            <a:endParaRPr lang="en-US" sz="2000" b="1" dirty="0">
              <a:solidFill>
                <a:schemeClr val="accent2"/>
              </a:solidFill>
              <a:latin typeface="Arial" charset="0"/>
            </a:endParaRPr>
          </a:p>
          <a:p>
            <a:pPr algn="ctr"/>
            <a:endParaRPr lang="ru-RU" sz="2000" b="1" dirty="0">
              <a:solidFill>
                <a:schemeClr val="accent2"/>
              </a:solidFill>
              <a:latin typeface="Arial" charset="0"/>
            </a:endParaRPr>
          </a:p>
        </p:txBody>
      </p:sp>
      <p:sp>
        <p:nvSpPr>
          <p:cNvPr id="746507" name="Text Box 11"/>
          <p:cNvSpPr txBox="1">
            <a:spLocks noChangeArrowheads="1"/>
          </p:cNvSpPr>
          <p:nvPr/>
        </p:nvSpPr>
        <p:spPr bwMode="auto">
          <a:xfrm>
            <a:off x="6537325" y="3317875"/>
            <a:ext cx="184150" cy="457200"/>
          </a:xfrm>
          <a:prstGeom prst="rect">
            <a:avLst/>
          </a:prstGeom>
          <a:noFill/>
          <a:ln w="9525">
            <a:noFill/>
            <a:miter lim="800000"/>
            <a:headEnd/>
            <a:tailEnd/>
          </a:ln>
          <a:effectLst/>
        </p:spPr>
        <p:txBody>
          <a:bodyPr wrap="none">
            <a:spAutoFit/>
          </a:bodyPr>
          <a:lstStyle/>
          <a:p>
            <a:endParaRPr lang="ru-RU" sz="2400">
              <a:solidFill>
                <a:schemeClr val="accent2"/>
              </a:solidFill>
            </a:endParaRPr>
          </a:p>
        </p:txBody>
      </p:sp>
      <p:sp>
        <p:nvSpPr>
          <p:cNvPr id="746508" name="Text Box 12"/>
          <p:cNvSpPr txBox="1">
            <a:spLocks noChangeArrowheads="1"/>
          </p:cNvSpPr>
          <p:nvPr/>
        </p:nvSpPr>
        <p:spPr bwMode="auto">
          <a:xfrm>
            <a:off x="5565775" y="3048000"/>
            <a:ext cx="2491388" cy="1938992"/>
          </a:xfrm>
          <a:prstGeom prst="rect">
            <a:avLst/>
          </a:prstGeom>
          <a:noFill/>
          <a:ln w="9525">
            <a:noFill/>
            <a:miter lim="800000"/>
            <a:headEnd/>
            <a:tailEnd/>
          </a:ln>
          <a:effectLst/>
        </p:spPr>
        <p:txBody>
          <a:bodyPr wrap="none">
            <a:spAutoFit/>
          </a:bodyPr>
          <a:lstStyle/>
          <a:p>
            <a:pPr algn="ctr"/>
            <a:r>
              <a:rPr lang="en-US" sz="2000" b="1" dirty="0" smtClean="0">
                <a:solidFill>
                  <a:srgbClr val="C00000"/>
                </a:solidFill>
                <a:latin typeface="Arial" charset="0"/>
              </a:rPr>
              <a:t>Neuropsychiatric </a:t>
            </a:r>
          </a:p>
          <a:p>
            <a:pPr algn="ctr"/>
            <a:r>
              <a:rPr lang="en-US" sz="2000" b="1" dirty="0" smtClean="0">
                <a:solidFill>
                  <a:srgbClr val="C00000"/>
                </a:solidFill>
                <a:latin typeface="Arial" charset="0"/>
              </a:rPr>
              <a:t>disorders, </a:t>
            </a:r>
          </a:p>
          <a:p>
            <a:pPr algn="ctr"/>
            <a:r>
              <a:rPr lang="en-US" sz="2000" b="1" dirty="0" smtClean="0">
                <a:solidFill>
                  <a:srgbClr val="C00000"/>
                </a:solidFill>
                <a:latin typeface="Arial" charset="0"/>
              </a:rPr>
              <a:t>depression, </a:t>
            </a:r>
          </a:p>
          <a:p>
            <a:pPr algn="ctr"/>
            <a:r>
              <a:rPr lang="en-US" sz="2000" b="1" dirty="0" smtClean="0">
                <a:solidFill>
                  <a:srgbClr val="C00000"/>
                </a:solidFill>
                <a:latin typeface="Arial" charset="0"/>
              </a:rPr>
              <a:t>memory disorders,</a:t>
            </a:r>
          </a:p>
          <a:p>
            <a:pPr algn="ctr"/>
            <a:r>
              <a:rPr lang="en-US" sz="2000" b="1" dirty="0" smtClean="0">
                <a:solidFill>
                  <a:srgbClr val="C00000"/>
                </a:solidFill>
                <a:latin typeface="Arial" charset="0"/>
              </a:rPr>
              <a:t>sleep disorders</a:t>
            </a:r>
            <a:endParaRPr lang="en-US" sz="2000" b="1" dirty="0">
              <a:solidFill>
                <a:srgbClr val="C00000"/>
              </a:solidFill>
              <a:latin typeface="Arial" charset="0"/>
            </a:endParaRPr>
          </a:p>
          <a:p>
            <a:pPr algn="ctr"/>
            <a:endParaRPr lang="ru-RU" sz="2000" b="1" dirty="0">
              <a:solidFill>
                <a:schemeClr val="accent2"/>
              </a:solidFill>
              <a:latin typeface="Arial" charset="0"/>
            </a:endParaRPr>
          </a:p>
        </p:txBody>
      </p:sp>
      <p:sp>
        <p:nvSpPr>
          <p:cNvPr id="746509" name="Text Box 13"/>
          <p:cNvSpPr txBox="1">
            <a:spLocks noChangeArrowheads="1"/>
          </p:cNvSpPr>
          <p:nvPr/>
        </p:nvSpPr>
        <p:spPr bwMode="auto">
          <a:xfrm>
            <a:off x="3128963" y="4479925"/>
            <a:ext cx="2300293" cy="1631216"/>
          </a:xfrm>
          <a:prstGeom prst="rect">
            <a:avLst/>
          </a:prstGeom>
          <a:noFill/>
          <a:ln w="9525">
            <a:noFill/>
            <a:miter lim="800000"/>
            <a:headEnd/>
            <a:tailEnd/>
          </a:ln>
          <a:effectLst/>
        </p:spPr>
        <p:txBody>
          <a:bodyPr wrap="square">
            <a:spAutoFit/>
          </a:bodyPr>
          <a:lstStyle/>
          <a:p>
            <a:pPr algn="ctr"/>
            <a:r>
              <a:rPr lang="en-US" sz="2000" b="1" dirty="0" smtClean="0">
                <a:latin typeface="Arial" charset="0"/>
              </a:rPr>
              <a:t>Heart failure, </a:t>
            </a:r>
          </a:p>
          <a:p>
            <a:pPr algn="ctr"/>
            <a:r>
              <a:rPr lang="en-US" sz="2000" b="1" dirty="0" smtClean="0">
                <a:latin typeface="Arial" charset="0"/>
              </a:rPr>
              <a:t>endothelial </a:t>
            </a:r>
          </a:p>
          <a:p>
            <a:pPr algn="ctr"/>
            <a:r>
              <a:rPr lang="en-US" sz="2000" b="1" dirty="0" smtClean="0">
                <a:latin typeface="Arial" charset="0"/>
              </a:rPr>
              <a:t>dysfunction,</a:t>
            </a:r>
          </a:p>
          <a:p>
            <a:pPr algn="ctr"/>
            <a:r>
              <a:rPr lang="en-US" sz="2000" b="1" dirty="0" err="1" smtClean="0">
                <a:latin typeface="Arial" charset="0"/>
              </a:rPr>
              <a:t>erythrocytosis</a:t>
            </a:r>
            <a:endParaRPr lang="ru-RU" sz="2000" b="1" dirty="0">
              <a:latin typeface="Arial" charset="0"/>
            </a:endParaRPr>
          </a:p>
          <a:p>
            <a:pPr algn="ctr"/>
            <a:endParaRPr lang="ru-RU" sz="2000" b="1" dirty="0">
              <a:latin typeface="Arial" charset="0"/>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987925" y="2347913"/>
            <a:ext cx="1338263" cy="2724150"/>
            <a:chOff x="3142" y="1479"/>
            <a:chExt cx="843" cy="1716"/>
          </a:xfrm>
        </p:grpSpPr>
        <p:sp>
          <p:nvSpPr>
            <p:cNvPr id="744451" name="AutoShape 3"/>
            <p:cNvSpPr>
              <a:spLocks noChangeArrowheads="1"/>
            </p:cNvSpPr>
            <p:nvPr/>
          </p:nvSpPr>
          <p:spPr bwMode="auto">
            <a:xfrm rot="-2563925">
              <a:off x="3289" y="2479"/>
              <a:ext cx="475" cy="716"/>
            </a:xfrm>
            <a:prstGeom prst="downArrow">
              <a:avLst>
                <a:gd name="adj1" fmla="val 50000"/>
                <a:gd name="adj2" fmla="val 37684"/>
              </a:avLst>
            </a:prstGeom>
            <a:gradFill rotWithShape="1">
              <a:gsLst>
                <a:gs pos="0">
                  <a:srgbClr val="FF9933"/>
                </a:gs>
                <a:gs pos="100000">
                  <a:srgbClr val="FFD728"/>
                </a:gs>
              </a:gsLst>
              <a:lin ang="5400000" scaled="1"/>
            </a:gradFill>
            <a:ln w="9525">
              <a:noFill/>
              <a:miter lim="800000"/>
              <a:headEnd/>
              <a:tailEnd/>
            </a:ln>
            <a:effectLst/>
          </p:spPr>
          <p:txBody>
            <a:bodyPr lIns="90000" tIns="46800" rIns="90000" bIns="46800" anchor="ctr">
              <a:spAutoFit/>
            </a:bodyPr>
            <a:lstStyle/>
            <a:p>
              <a:endParaRPr lang="ru-RU"/>
            </a:p>
          </p:txBody>
        </p:sp>
        <p:sp>
          <p:nvSpPr>
            <p:cNvPr id="744452" name="AutoShape 4"/>
            <p:cNvSpPr>
              <a:spLocks noChangeArrowheads="1"/>
            </p:cNvSpPr>
            <p:nvPr/>
          </p:nvSpPr>
          <p:spPr bwMode="auto">
            <a:xfrm rot="-7438816">
              <a:off x="3275" y="1346"/>
              <a:ext cx="475" cy="741"/>
            </a:xfrm>
            <a:prstGeom prst="downArrow">
              <a:avLst>
                <a:gd name="adj1" fmla="val 50000"/>
                <a:gd name="adj2" fmla="val 39000"/>
              </a:avLst>
            </a:prstGeom>
            <a:gradFill rotWithShape="1">
              <a:gsLst>
                <a:gs pos="0">
                  <a:srgbClr val="FF9933"/>
                </a:gs>
                <a:gs pos="100000">
                  <a:srgbClr val="FFD728"/>
                </a:gs>
              </a:gsLst>
              <a:lin ang="5400000" scaled="1"/>
            </a:gradFill>
            <a:ln w="9525">
              <a:noFill/>
              <a:miter lim="800000"/>
              <a:headEnd/>
              <a:tailEnd/>
            </a:ln>
            <a:effectLst/>
          </p:spPr>
          <p:txBody>
            <a:bodyPr lIns="90000" tIns="46800" rIns="90000" bIns="46800" anchor="ctr">
              <a:spAutoFit/>
            </a:bodyPr>
            <a:lstStyle/>
            <a:p>
              <a:endParaRPr lang="ru-RU"/>
            </a:p>
          </p:txBody>
        </p:sp>
        <p:sp>
          <p:nvSpPr>
            <p:cNvPr id="744453" name="AutoShape 5"/>
            <p:cNvSpPr>
              <a:spLocks noChangeArrowheads="1"/>
            </p:cNvSpPr>
            <p:nvPr/>
          </p:nvSpPr>
          <p:spPr bwMode="auto">
            <a:xfrm rot="16200000">
              <a:off x="3482" y="1997"/>
              <a:ext cx="475" cy="531"/>
            </a:xfrm>
            <a:prstGeom prst="downArrow">
              <a:avLst>
                <a:gd name="adj1" fmla="val 50000"/>
                <a:gd name="adj2" fmla="val 27947"/>
              </a:avLst>
            </a:prstGeom>
            <a:gradFill rotWithShape="1">
              <a:gsLst>
                <a:gs pos="0">
                  <a:srgbClr val="FF9933"/>
                </a:gs>
                <a:gs pos="100000">
                  <a:srgbClr val="FFD728"/>
                </a:gs>
              </a:gsLst>
              <a:lin ang="5400000" scaled="1"/>
            </a:gradFill>
            <a:ln w="9525">
              <a:noFill/>
              <a:miter lim="800000"/>
              <a:headEnd/>
              <a:tailEnd/>
            </a:ln>
            <a:effectLst/>
          </p:spPr>
          <p:txBody>
            <a:bodyPr lIns="90000" tIns="46800" rIns="90000" bIns="46800" anchor="ctr">
              <a:spAutoFit/>
            </a:bodyPr>
            <a:lstStyle/>
            <a:p>
              <a:endParaRPr lang="ru-RU"/>
            </a:p>
          </p:txBody>
        </p:sp>
      </p:grpSp>
      <p:sp>
        <p:nvSpPr>
          <p:cNvPr id="744454" name="Text Box 6"/>
          <p:cNvSpPr txBox="1">
            <a:spLocks noChangeArrowheads="1"/>
          </p:cNvSpPr>
          <p:nvPr/>
        </p:nvSpPr>
        <p:spPr bwMode="auto">
          <a:xfrm>
            <a:off x="571472" y="2000240"/>
            <a:ext cx="3591797" cy="548763"/>
          </a:xfrm>
          <a:prstGeom prst="rect">
            <a:avLst/>
          </a:prstGeom>
          <a:solidFill>
            <a:schemeClr val="tx2">
              <a:lumMod val="25000"/>
            </a:schemeClr>
          </a:solidFill>
          <a:ln w="38100">
            <a:solidFill>
              <a:srgbClr val="FFFF00"/>
            </a:solidFill>
            <a:miter lim="800000"/>
            <a:headEnd/>
            <a:tailEnd/>
          </a:ln>
          <a:effectLst/>
          <a:scene3d>
            <a:camera prst="orthographicFront"/>
            <a:lightRig rig="threePt" dir="t"/>
          </a:scene3d>
          <a:sp3d>
            <a:bevelT/>
          </a:sp3d>
        </p:spPr>
        <p:txBody>
          <a:bodyPr wrap="none" lIns="86255" tIns="43128" rIns="86255" bIns="43128">
            <a:spAutoFit/>
          </a:bodyPr>
          <a:lstStyle/>
          <a:p>
            <a:pPr defTabSz="862013" eaLnBrk="0" hangingPunct="0"/>
            <a:r>
              <a:rPr lang="en-US" sz="3000" b="1" dirty="0" smtClean="0">
                <a:latin typeface="Arial" charset="0"/>
              </a:rPr>
              <a:t>Pulmonary system</a:t>
            </a:r>
            <a:endParaRPr lang="nl-NL" sz="3000" b="1" dirty="0">
              <a:latin typeface="Arial" charset="0"/>
            </a:endParaRPr>
          </a:p>
        </p:txBody>
      </p:sp>
      <p:sp>
        <p:nvSpPr>
          <p:cNvPr id="744455" name="Text Box 7"/>
          <p:cNvSpPr txBox="1">
            <a:spLocks noChangeArrowheads="1"/>
          </p:cNvSpPr>
          <p:nvPr/>
        </p:nvSpPr>
        <p:spPr bwMode="auto">
          <a:xfrm>
            <a:off x="5286380" y="500042"/>
            <a:ext cx="2710466" cy="548763"/>
          </a:xfrm>
          <a:prstGeom prst="rect">
            <a:avLst/>
          </a:prstGeom>
          <a:solidFill>
            <a:schemeClr val="tx2">
              <a:lumMod val="25000"/>
            </a:schemeClr>
          </a:solidFill>
          <a:ln w="38100">
            <a:solidFill>
              <a:srgbClr val="FFFF00"/>
            </a:solidFill>
            <a:miter lim="800000"/>
            <a:headEnd/>
            <a:tailEnd/>
          </a:ln>
          <a:effectLst/>
          <a:scene3d>
            <a:camera prst="orthographicFront"/>
            <a:lightRig rig="threePt" dir="t"/>
          </a:scene3d>
          <a:sp3d>
            <a:bevelT/>
          </a:sp3d>
        </p:spPr>
        <p:txBody>
          <a:bodyPr wrap="none" lIns="86255" tIns="43128" rIns="86255" bIns="43128">
            <a:spAutoFit/>
          </a:bodyPr>
          <a:lstStyle/>
          <a:p>
            <a:pPr defTabSz="862013" eaLnBrk="0" hangingPunct="0"/>
            <a:r>
              <a:rPr lang="en-US" sz="3000" b="1" dirty="0" smtClean="0">
                <a:latin typeface="Arial" charset="0"/>
              </a:rPr>
              <a:t>Target organs</a:t>
            </a:r>
            <a:endParaRPr lang="nl-NL" sz="3000" b="1" dirty="0">
              <a:latin typeface="Arial" charset="0"/>
            </a:endParaRPr>
          </a:p>
        </p:txBody>
      </p:sp>
      <p:pic>
        <p:nvPicPr>
          <p:cNvPr id="744456" name="Picture 8" descr="lung"/>
          <p:cNvPicPr>
            <a:picLocks noChangeAspect="1" noChangeArrowheads="1"/>
          </p:cNvPicPr>
          <p:nvPr/>
        </p:nvPicPr>
        <p:blipFill>
          <a:blip r:embed="rId4"/>
          <a:srcRect/>
          <a:stretch>
            <a:fillRect/>
          </a:stretch>
        </p:blipFill>
        <p:spPr bwMode="auto">
          <a:xfrm>
            <a:off x="609600" y="2714625"/>
            <a:ext cx="1533525" cy="2028825"/>
          </a:xfrm>
          <a:prstGeom prst="rect">
            <a:avLst/>
          </a:prstGeom>
          <a:noFill/>
          <a:ln w="38100">
            <a:solidFill>
              <a:srgbClr val="FFFF00"/>
            </a:solidFill>
          </a:ln>
          <a:scene3d>
            <a:camera prst="orthographicFront"/>
            <a:lightRig rig="threePt" dir="t"/>
          </a:scene3d>
          <a:sp3d>
            <a:bevelT/>
          </a:sp3d>
        </p:spPr>
      </p:pic>
      <p:graphicFrame>
        <p:nvGraphicFramePr>
          <p:cNvPr id="744457" name="Object 9"/>
          <p:cNvGraphicFramePr>
            <a:graphicFrameLocks noChangeAspect="1"/>
          </p:cNvGraphicFramePr>
          <p:nvPr/>
        </p:nvGraphicFramePr>
        <p:xfrm>
          <a:off x="6592888" y="1179513"/>
          <a:ext cx="1760537" cy="1592262"/>
        </p:xfrm>
        <a:graphic>
          <a:graphicData uri="http://schemas.openxmlformats.org/presentationml/2006/ole">
            <p:oleObj spid="_x0000_s8194" name="Bitmapafbeelding" r:id="rId5" imgW="1066667" imgH="857143" progId="PBrush">
              <p:embed/>
            </p:oleObj>
          </a:graphicData>
        </a:graphic>
      </p:graphicFrame>
      <p:graphicFrame>
        <p:nvGraphicFramePr>
          <p:cNvPr id="744458" name="Object 10"/>
          <p:cNvGraphicFramePr>
            <a:graphicFrameLocks noChangeAspect="1"/>
          </p:cNvGraphicFramePr>
          <p:nvPr/>
        </p:nvGraphicFramePr>
        <p:xfrm>
          <a:off x="6429388" y="2959103"/>
          <a:ext cx="2495550" cy="898525"/>
        </p:xfrm>
        <a:graphic>
          <a:graphicData uri="http://schemas.openxmlformats.org/presentationml/2006/ole">
            <p:oleObj spid="_x0000_s8195" name="Bitmapafbeelding" r:id="rId6" imgW="1695687" imgH="542857" progId="PBrush">
              <p:embed/>
            </p:oleObj>
          </a:graphicData>
        </a:graphic>
      </p:graphicFrame>
      <p:sp>
        <p:nvSpPr>
          <p:cNvPr id="744459" name="Oval 11"/>
          <p:cNvSpPr>
            <a:spLocks noChangeArrowheads="1"/>
          </p:cNvSpPr>
          <p:nvPr/>
        </p:nvSpPr>
        <p:spPr bwMode="auto">
          <a:xfrm>
            <a:off x="2695575" y="2746375"/>
            <a:ext cx="2900363" cy="1760538"/>
          </a:xfrm>
          <a:prstGeom prst="ellipse">
            <a:avLst/>
          </a:prstGeom>
          <a:gradFill rotWithShape="1">
            <a:gsLst>
              <a:gs pos="0">
                <a:schemeClr val="hlink"/>
              </a:gs>
              <a:gs pos="100000">
                <a:schemeClr val="hlink">
                  <a:gamma/>
                  <a:tint val="9020"/>
                  <a:invGamma/>
                </a:schemeClr>
              </a:gs>
            </a:gsLst>
            <a:lin ang="5400000" scaled="1"/>
          </a:gradFill>
          <a:ln w="19050" algn="ctr">
            <a:solidFill>
              <a:schemeClr val="tx1"/>
            </a:solidFill>
            <a:round/>
            <a:headEnd/>
            <a:tailEnd/>
          </a:ln>
          <a:effectLst/>
        </p:spPr>
        <p:txBody>
          <a:bodyPr wrap="none" lIns="86255" tIns="43128" rIns="86255" bIns="43128" anchor="ctr"/>
          <a:lstStyle/>
          <a:p>
            <a:pPr algn="ctr" defTabSz="862013" eaLnBrk="0" hangingPunct="0"/>
            <a:r>
              <a:rPr lang="en-US" sz="2400" b="1" dirty="0" smtClean="0">
                <a:solidFill>
                  <a:srgbClr val="000099"/>
                </a:solidFill>
                <a:latin typeface="Arial" charset="0"/>
              </a:rPr>
              <a:t>Systemic </a:t>
            </a:r>
          </a:p>
          <a:p>
            <a:pPr algn="ctr" defTabSz="862013" eaLnBrk="0" hangingPunct="0"/>
            <a:r>
              <a:rPr lang="en-US" sz="2400" b="1" dirty="0" smtClean="0">
                <a:solidFill>
                  <a:srgbClr val="000099"/>
                </a:solidFill>
                <a:latin typeface="Arial" charset="0"/>
              </a:rPr>
              <a:t>inflammation</a:t>
            </a:r>
            <a:endParaRPr lang="ru-RU" sz="2400" b="1" dirty="0">
              <a:solidFill>
                <a:srgbClr val="000099"/>
              </a:solidFill>
              <a:latin typeface="Arial" charset="0"/>
            </a:endParaRPr>
          </a:p>
        </p:txBody>
      </p:sp>
      <p:pic>
        <p:nvPicPr>
          <p:cNvPr id="744460" name="Picture 12" descr="heart"/>
          <p:cNvPicPr>
            <a:picLocks noChangeAspect="1" noChangeArrowheads="1"/>
          </p:cNvPicPr>
          <p:nvPr/>
        </p:nvPicPr>
        <p:blipFill>
          <a:blip r:embed="rId7"/>
          <a:srcRect t="11531" b="13611"/>
          <a:stretch>
            <a:fillRect/>
          </a:stretch>
        </p:blipFill>
        <p:spPr bwMode="auto">
          <a:xfrm>
            <a:off x="6715140" y="4071942"/>
            <a:ext cx="1741487" cy="2419350"/>
          </a:xfrm>
          <a:prstGeom prst="rect">
            <a:avLst/>
          </a:prstGeom>
          <a:noFill/>
          <a:ln w="38100">
            <a:solidFill>
              <a:srgbClr val="FFFF00"/>
            </a:solidFill>
          </a:ln>
          <a:scene3d>
            <a:camera prst="orthographicFront"/>
            <a:lightRig rig="threePt" dir="t"/>
          </a:scene3d>
          <a:sp3d>
            <a:bevelT/>
          </a:sp3d>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744459"/>
                                        </p:tgtEl>
                                        <p:attrNameLst>
                                          <p:attrName>style.visibility</p:attrName>
                                        </p:attrNameLst>
                                      </p:cBhvr>
                                      <p:to>
                                        <p:strVal val="visible"/>
                                      </p:to>
                                    </p:set>
                                    <p:anim calcmode="lin" valueType="num">
                                      <p:cBhvr additive="base">
                                        <p:cTn id="7" dur="500" fill="hold"/>
                                        <p:tgtEl>
                                          <p:spTgt spid="744459"/>
                                        </p:tgtEl>
                                        <p:attrNameLst>
                                          <p:attrName>ppt_x</p:attrName>
                                        </p:attrNameLst>
                                      </p:cBhvr>
                                      <p:tavLst>
                                        <p:tav tm="0">
                                          <p:val>
                                            <p:strVal val="0-#ppt_w/2"/>
                                          </p:val>
                                        </p:tav>
                                        <p:tav tm="100000">
                                          <p:val>
                                            <p:strVal val="#ppt_x"/>
                                          </p:val>
                                        </p:tav>
                                      </p:tavLst>
                                    </p:anim>
                                    <p:anim calcmode="lin" valueType="num">
                                      <p:cBhvr additive="base">
                                        <p:cTn id="8" dur="500" fill="hold"/>
                                        <p:tgtEl>
                                          <p:spTgt spid="74445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4459" grpId="0" animBg="1"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7" name="Rectangle 3"/>
          <p:cNvSpPr>
            <a:spLocks noGrp="1" noChangeArrowheads="1"/>
          </p:cNvSpPr>
          <p:nvPr>
            <p:ph idx="1"/>
          </p:nvPr>
        </p:nvSpPr>
        <p:spPr/>
        <p:txBody>
          <a:bodyPr/>
          <a:lstStyle/>
          <a:p>
            <a:pPr>
              <a:lnSpc>
                <a:spcPct val="80000"/>
              </a:lnSpc>
            </a:pPr>
            <a:r>
              <a:rPr lang="en-US" sz="2800" b="1" dirty="0" smtClean="0">
                <a:solidFill>
                  <a:schemeClr val="bg2">
                    <a:lumMod val="50000"/>
                  </a:schemeClr>
                </a:solidFill>
                <a:latin typeface="Comic Sans MS" pitchFamily="66" charset="0"/>
              </a:rPr>
              <a:t>In the clinical picture of COPD, in addition to bronchial obstruction, has the meaning of pulmonary hyperinflation (PHI).</a:t>
            </a:r>
          </a:p>
          <a:p>
            <a:pPr>
              <a:lnSpc>
                <a:spcPct val="80000"/>
              </a:lnSpc>
            </a:pPr>
            <a:r>
              <a:rPr lang="en-US" sz="2800" b="1" dirty="0" smtClean="0">
                <a:solidFill>
                  <a:schemeClr val="bg2">
                    <a:lumMod val="50000"/>
                  </a:schemeClr>
                </a:solidFill>
                <a:latin typeface="Comic Sans MS" pitchFamily="66" charset="0"/>
              </a:rPr>
              <a:t>At the heart of PGI lies the air trap, which develops due to incomplete emptying of the alveoli during expiration due to loss of elastic traction of the lungs or due to insufficient expiration time in conditions of pronounced restriction of the expiratory air flow.</a:t>
            </a:r>
            <a:endParaRPr lang="ru-RU" sz="2800" b="1" dirty="0">
              <a:solidFill>
                <a:schemeClr val="bg2">
                  <a:lumMod val="50000"/>
                </a:schemeClr>
              </a:solidFill>
              <a:latin typeface="Comic Sans MS" pitchFamily="66" charset="0"/>
            </a:endParaRPr>
          </a:p>
        </p:txBody>
      </p:sp>
      <p:sp>
        <p:nvSpPr>
          <p:cNvPr id="6" name="Номер слайда 5"/>
          <p:cNvSpPr>
            <a:spLocks noGrp="1"/>
          </p:cNvSpPr>
          <p:nvPr>
            <p:ph type="sldNum" sz="quarter" idx="15"/>
          </p:nvPr>
        </p:nvSpPr>
        <p:spPr/>
        <p:txBody>
          <a:bodyPr/>
          <a:lstStyle/>
          <a:p>
            <a:fld id="{0ADD5ED9-FBEA-437D-A2B8-54D0407D5031}" type="slidenum">
              <a:rPr lang="ru-RU"/>
              <a:pPr/>
              <a:t>36</a:t>
            </a:fld>
            <a:endParaRPr lang="ru-RU"/>
          </a:p>
        </p:txBody>
      </p:sp>
      <p:sp>
        <p:nvSpPr>
          <p:cNvPr id="579588" name="Rectangle 4"/>
          <p:cNvSpPr>
            <a:spLocks noGrp="1" noChangeArrowheads="1"/>
          </p:cNvSpPr>
          <p:nvPr>
            <p:ph type="title"/>
          </p:nvPr>
        </p:nvSpPr>
        <p:spPr>
          <a:noFill/>
          <a:ln/>
        </p:spPr>
        <p:txBody>
          <a:bodyPr>
            <a:normAutofit fontScale="90000"/>
          </a:bodyPr>
          <a:lstStyle/>
          <a:p>
            <a:pPr algn="r"/>
            <a:r>
              <a:rPr sz="4000" b="1" smtClean="0">
                <a:solidFill>
                  <a:srgbClr val="FFFF00"/>
                </a:solidFill>
                <a:effectLst>
                  <a:outerShdw blurRad="38100" dist="38100" dir="2700000" algn="tl">
                    <a:srgbClr val="000000">
                      <a:alpha val="43137"/>
                    </a:srgbClr>
                  </a:outerShdw>
                </a:effectLst>
                <a:latin typeface="Comic Sans MS" pitchFamily="66" charset="0"/>
              </a:rPr>
              <a:t>Characteristics of COPD</a:t>
            </a:r>
            <a:r>
              <a:rPr lang="ru-RU" sz="4000" b="1" dirty="0">
                <a:solidFill>
                  <a:srgbClr val="FFFF00"/>
                </a:solidFill>
                <a:effectLst>
                  <a:outerShdw blurRad="38100" dist="38100" dir="2700000" algn="tl">
                    <a:srgbClr val="000000">
                      <a:alpha val="43137"/>
                    </a:srgbClr>
                  </a:outerShdw>
                </a:effectLst>
                <a:latin typeface="Comic Sans MS" pitchFamily="66" charset="0"/>
              </a:rPr>
              <a:t/>
            </a:r>
            <a:br>
              <a:rPr lang="ru-RU" sz="4000" b="1" dirty="0">
                <a:solidFill>
                  <a:srgbClr val="FFFF00"/>
                </a:solidFill>
                <a:effectLst>
                  <a:outerShdw blurRad="38100" dist="38100" dir="2700000" algn="tl">
                    <a:srgbClr val="000000">
                      <a:alpha val="43137"/>
                    </a:srgbClr>
                  </a:outerShdw>
                </a:effectLst>
                <a:latin typeface="Comic Sans MS" pitchFamily="66" charset="0"/>
              </a:rPr>
            </a:br>
            <a:endParaRPr lang="ru-RU" sz="4000" b="1" dirty="0">
              <a:solidFill>
                <a:srgbClr val="FFFF00"/>
              </a:solidFill>
              <a:effectLst>
                <a:outerShdw blurRad="38100" dist="38100" dir="2700000" algn="tl">
                  <a:srgbClr val="000000">
                    <a:alpha val="43137"/>
                  </a:srgbClr>
                </a:outerShdw>
              </a:effectLst>
              <a:latin typeface="Comic Sans MS" pitchFamily="66"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3236" name="Rectangle 4"/>
          <p:cNvSpPr>
            <a:spLocks noGrp="1" noChangeArrowheads="1"/>
          </p:cNvSpPr>
          <p:nvPr>
            <p:ph type="title"/>
          </p:nvPr>
        </p:nvSpPr>
        <p:spPr>
          <a:noFill/>
          <a:ln/>
        </p:spPr>
        <p:txBody>
          <a:bodyPr anchor="b"/>
          <a:lstStyle/>
          <a:p>
            <a:pPr algn="ctr"/>
            <a:r>
              <a:rPr sz="4000" b="1" smtClean="0">
                <a:solidFill>
                  <a:schemeClr val="tx2">
                    <a:lumMod val="50000"/>
                  </a:schemeClr>
                </a:solidFill>
                <a:latin typeface="Comic Sans MS" pitchFamily="66" charset="0"/>
              </a:rPr>
              <a:t>AIRWAY OBSTRUCTION</a:t>
            </a:r>
            <a:endParaRPr lang="ru-RU" sz="4000" b="1" dirty="0">
              <a:solidFill>
                <a:schemeClr val="tx2">
                  <a:lumMod val="50000"/>
                </a:schemeClr>
              </a:solidFill>
              <a:latin typeface="Comic Sans MS" pitchFamily="66" charset="0"/>
            </a:endParaRPr>
          </a:p>
        </p:txBody>
      </p:sp>
      <p:sp>
        <p:nvSpPr>
          <p:cNvPr id="863234" name="Rectangle 2"/>
          <p:cNvSpPr>
            <a:spLocks noGrp="1" noChangeArrowheads="1"/>
          </p:cNvSpPr>
          <p:nvPr>
            <p:ph sz="half" idx="1"/>
          </p:nvPr>
        </p:nvSpPr>
        <p:spPr>
          <a:xfrm>
            <a:off x="684213" y="2060575"/>
            <a:ext cx="3810000" cy="4114800"/>
          </a:xfrm>
        </p:spPr>
        <p:txBody>
          <a:bodyPr/>
          <a:lstStyle/>
          <a:p>
            <a:pPr>
              <a:lnSpc>
                <a:spcPct val="90000"/>
              </a:lnSpc>
            </a:pPr>
            <a:r>
              <a:rPr lang="en-US" dirty="0" err="1" smtClean="0">
                <a:solidFill>
                  <a:schemeClr val="bg1"/>
                </a:solidFill>
                <a:latin typeface="Comic Sans MS" pitchFamily="66" charset="0"/>
              </a:rPr>
              <a:t>auscultatory</a:t>
            </a:r>
            <a:r>
              <a:rPr lang="en-US" dirty="0" smtClean="0">
                <a:solidFill>
                  <a:schemeClr val="bg1"/>
                </a:solidFill>
                <a:latin typeface="Comic Sans MS" pitchFamily="66" charset="0"/>
              </a:rPr>
              <a:t>: dry wheezing with forced breathing</a:t>
            </a:r>
          </a:p>
          <a:p>
            <a:pPr>
              <a:lnSpc>
                <a:spcPct val="90000"/>
              </a:lnSpc>
            </a:pPr>
            <a:r>
              <a:rPr lang="en-US" dirty="0" smtClean="0">
                <a:solidFill>
                  <a:schemeClr val="bg1"/>
                </a:solidFill>
                <a:latin typeface="Comic Sans MS" pitchFamily="66" charset="0"/>
              </a:rPr>
              <a:t>Elongation of forced exhalation time</a:t>
            </a:r>
          </a:p>
          <a:p>
            <a:pPr>
              <a:lnSpc>
                <a:spcPct val="90000"/>
              </a:lnSpc>
            </a:pPr>
            <a:r>
              <a:rPr lang="en-US" dirty="0" smtClean="0">
                <a:solidFill>
                  <a:schemeClr val="bg1"/>
                </a:solidFill>
                <a:latin typeface="Comic Sans MS" pitchFamily="66" charset="0"/>
              </a:rPr>
              <a:t>Hyperinflation</a:t>
            </a:r>
            <a:endParaRPr lang="ru-RU" dirty="0">
              <a:solidFill>
                <a:schemeClr val="bg1"/>
              </a:solidFill>
              <a:latin typeface="Comic Sans MS" pitchFamily="66" charset="0"/>
            </a:endParaRPr>
          </a:p>
        </p:txBody>
      </p:sp>
      <p:pic>
        <p:nvPicPr>
          <p:cNvPr id="863235" name="Picture 3"/>
          <p:cNvPicPr>
            <a:picLocks noGrp="1" noChangeAspect="1" noChangeArrowheads="1"/>
          </p:cNvPicPr>
          <p:nvPr>
            <p:ph sz="half" idx="2"/>
          </p:nvPr>
        </p:nvPicPr>
        <p:blipFill>
          <a:blip r:embed="rId2"/>
          <a:srcRect l="760"/>
          <a:stretch>
            <a:fillRect/>
          </a:stretch>
        </p:blipFill>
        <p:spPr bwMode="ltGray">
          <a:xfrm>
            <a:off x="4213225" y="2052638"/>
            <a:ext cx="4462463" cy="3411537"/>
          </a:xfrm>
          <a:noFill/>
          <a:ln w="19050" algn="ctr">
            <a:solidFill>
              <a:srgbClr val="FFD728"/>
            </a:solidFill>
          </a:ln>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6BB157E1-BC5B-43A9-A5A5-B81080D45C06}" type="slidenum">
              <a:rPr lang="ru-RU"/>
              <a:pPr/>
              <a:t>38</a:t>
            </a:fld>
            <a:endParaRPr lang="ru-RU"/>
          </a:p>
        </p:txBody>
      </p:sp>
      <p:pic>
        <p:nvPicPr>
          <p:cNvPr id="591874" name="Picture 2" descr="3_08a"/>
          <p:cNvPicPr>
            <a:picLocks noChangeAspect="1" noChangeArrowheads="1"/>
          </p:cNvPicPr>
          <p:nvPr/>
        </p:nvPicPr>
        <p:blipFill>
          <a:blip r:embed="rId2"/>
          <a:srcRect/>
          <a:stretch>
            <a:fillRect/>
          </a:stretch>
        </p:blipFill>
        <p:spPr bwMode="auto">
          <a:xfrm>
            <a:off x="500034" y="357166"/>
            <a:ext cx="5040312" cy="6143668"/>
          </a:xfrm>
          <a:prstGeom prst="rect">
            <a:avLst/>
          </a:prstGeom>
          <a:noFill/>
          <a:ln w="38100">
            <a:solidFill>
              <a:schemeClr val="tx2">
                <a:lumMod val="75000"/>
              </a:schemeClr>
            </a:solidFill>
          </a:ln>
          <a:scene3d>
            <a:camera prst="orthographicFront"/>
            <a:lightRig rig="threePt" dir="t"/>
          </a:scene3d>
          <a:sp3d>
            <a:bevelT/>
          </a:sp3d>
        </p:spPr>
      </p:pic>
      <p:sp>
        <p:nvSpPr>
          <p:cNvPr id="591875" name="Text Box 3"/>
          <p:cNvSpPr txBox="1">
            <a:spLocks noChangeArrowheads="1"/>
          </p:cNvSpPr>
          <p:nvPr/>
        </p:nvSpPr>
        <p:spPr bwMode="auto">
          <a:xfrm>
            <a:off x="5572132" y="1500174"/>
            <a:ext cx="3214710" cy="3539430"/>
          </a:xfrm>
          <a:prstGeom prst="rect">
            <a:avLst/>
          </a:prstGeom>
          <a:solidFill>
            <a:schemeClr val="tx2"/>
          </a:solidFill>
          <a:ln w="38100">
            <a:solidFill>
              <a:schemeClr val="tx2">
                <a:lumMod val="75000"/>
              </a:schemeClr>
            </a:solidFill>
            <a:miter lim="800000"/>
            <a:headEnd/>
            <a:tailEnd/>
          </a:ln>
          <a:effectLst/>
          <a:scene3d>
            <a:camera prst="orthographicFront"/>
            <a:lightRig rig="threePt" dir="t"/>
          </a:scene3d>
          <a:sp3d>
            <a:bevelT/>
          </a:sp3d>
        </p:spPr>
        <p:txBody>
          <a:bodyPr wrap="square">
            <a:spAutoFit/>
          </a:bodyPr>
          <a:lstStyle/>
          <a:p>
            <a:r>
              <a:rPr lang="en-US" sz="3200" b="1" dirty="0" smtClean="0">
                <a:solidFill>
                  <a:schemeClr val="accent2">
                    <a:lumMod val="50000"/>
                  </a:schemeClr>
                </a:solidFill>
                <a:latin typeface="Arial" charset="0"/>
              </a:rPr>
              <a:t>Symptom of Campbell -</a:t>
            </a:r>
          </a:p>
          <a:p>
            <a:r>
              <a:rPr lang="en-US" sz="3200" b="1" dirty="0" smtClean="0">
                <a:solidFill>
                  <a:schemeClr val="accent2">
                    <a:lumMod val="50000"/>
                  </a:schemeClr>
                </a:solidFill>
                <a:latin typeface="Arial" charset="0"/>
              </a:rPr>
              <a:t>shortening of the </a:t>
            </a:r>
            <a:r>
              <a:rPr lang="en-US" sz="3200" b="1" dirty="0" err="1" smtClean="0">
                <a:solidFill>
                  <a:schemeClr val="accent2">
                    <a:lumMod val="50000"/>
                  </a:schemeClr>
                </a:solidFill>
                <a:latin typeface="Arial" charset="0"/>
              </a:rPr>
              <a:t>extrathoracic</a:t>
            </a:r>
            <a:r>
              <a:rPr lang="en-US" sz="3200" b="1" dirty="0" smtClean="0">
                <a:solidFill>
                  <a:schemeClr val="accent2">
                    <a:lumMod val="50000"/>
                  </a:schemeClr>
                </a:solidFill>
                <a:latin typeface="Arial" charset="0"/>
              </a:rPr>
              <a:t> part of  trachea &lt;4 cm</a:t>
            </a:r>
            <a:endParaRPr lang="ru-RU" sz="3200" b="1" dirty="0">
              <a:solidFill>
                <a:schemeClr val="accent2">
                  <a:lumMod val="50000"/>
                </a:schemeClr>
              </a:solidFill>
              <a:latin typeface="Arial" charset="0"/>
            </a:endParaRPr>
          </a:p>
        </p:txBody>
      </p:sp>
      <p:sp>
        <p:nvSpPr>
          <p:cNvPr id="591877" name="Line 5"/>
          <p:cNvSpPr>
            <a:spLocks noChangeShapeType="1"/>
          </p:cNvSpPr>
          <p:nvPr/>
        </p:nvSpPr>
        <p:spPr bwMode="auto">
          <a:xfrm flipH="1" flipV="1">
            <a:off x="2714612" y="1773237"/>
            <a:ext cx="2857520" cy="45719"/>
          </a:xfrm>
          <a:prstGeom prst="line">
            <a:avLst/>
          </a:prstGeom>
          <a:noFill/>
          <a:ln w="38100">
            <a:solidFill>
              <a:srgbClr val="FF0000"/>
            </a:solidFill>
            <a:round/>
            <a:headEnd/>
            <a:tailEnd type="triangle" w="med" len="med"/>
          </a:ln>
          <a:effectLst/>
        </p:spPr>
        <p:txBody>
          <a:bodyPr/>
          <a:lstStyle/>
          <a:p>
            <a:endParaRPr lang="ru-RU"/>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Номер слайда 3"/>
          <p:cNvSpPr>
            <a:spLocks noGrp="1"/>
          </p:cNvSpPr>
          <p:nvPr>
            <p:ph type="sldNum" sz="quarter" idx="12"/>
          </p:nvPr>
        </p:nvSpPr>
        <p:spPr/>
        <p:txBody>
          <a:bodyPr/>
          <a:lstStyle/>
          <a:p>
            <a:fld id="{3FFE500C-4CE9-4A34-B8A8-EE6B02B68965}" type="slidenum">
              <a:rPr lang="ru-RU"/>
              <a:pPr/>
              <a:t>39</a:t>
            </a:fld>
            <a:endParaRPr lang="ru-RU"/>
          </a:p>
        </p:txBody>
      </p:sp>
      <p:pic>
        <p:nvPicPr>
          <p:cNvPr id="592898" name="Picture 2" descr="3_08b"/>
          <p:cNvPicPr>
            <a:picLocks noChangeAspect="1" noChangeArrowheads="1"/>
          </p:cNvPicPr>
          <p:nvPr/>
        </p:nvPicPr>
        <p:blipFill>
          <a:blip r:embed="rId2"/>
          <a:srcRect/>
          <a:stretch>
            <a:fillRect/>
          </a:stretch>
        </p:blipFill>
        <p:spPr bwMode="auto">
          <a:xfrm>
            <a:off x="-1000164" y="-571528"/>
            <a:ext cx="10690226" cy="7559676"/>
          </a:xfrm>
          <a:prstGeom prst="rect">
            <a:avLst/>
          </a:prstGeom>
          <a:noFill/>
        </p:spPr>
      </p:pic>
      <p:sp>
        <p:nvSpPr>
          <p:cNvPr id="592899" name="Text Box 3"/>
          <p:cNvSpPr txBox="1">
            <a:spLocks noChangeArrowheads="1"/>
          </p:cNvSpPr>
          <p:nvPr/>
        </p:nvSpPr>
        <p:spPr bwMode="auto">
          <a:xfrm>
            <a:off x="2643174" y="2857496"/>
            <a:ext cx="4079963" cy="584775"/>
          </a:xfrm>
          <a:prstGeom prst="rect">
            <a:avLst/>
          </a:prstGeom>
          <a:noFill/>
          <a:ln w="9525">
            <a:noFill/>
            <a:miter lim="800000"/>
            <a:headEnd/>
            <a:tailEnd/>
          </a:ln>
          <a:effectLst/>
        </p:spPr>
        <p:txBody>
          <a:bodyPr wrap="none">
            <a:spAutoFit/>
          </a:bodyPr>
          <a:lstStyle/>
          <a:p>
            <a:r>
              <a:rPr lang="en-US" sz="3200" b="1" dirty="0" smtClean="0">
                <a:solidFill>
                  <a:schemeClr val="tx2">
                    <a:lumMod val="10000"/>
                  </a:schemeClr>
                </a:solidFill>
                <a:latin typeface="Arial" charset="0"/>
              </a:rPr>
              <a:t>Symptom of Hoover</a:t>
            </a:r>
            <a:endParaRPr lang="ru-RU" sz="3200" b="1" dirty="0">
              <a:solidFill>
                <a:schemeClr val="tx2">
                  <a:lumMod val="10000"/>
                </a:schemeClr>
              </a:solidFill>
              <a:latin typeface="Arial" charset="0"/>
            </a:endParaRPr>
          </a:p>
        </p:txBody>
      </p:sp>
      <p:sp>
        <p:nvSpPr>
          <p:cNvPr id="592900" name="Line 4"/>
          <p:cNvSpPr>
            <a:spLocks noChangeShapeType="1"/>
          </p:cNvSpPr>
          <p:nvPr/>
        </p:nvSpPr>
        <p:spPr bwMode="auto">
          <a:xfrm>
            <a:off x="3276600" y="5516563"/>
            <a:ext cx="863600" cy="0"/>
          </a:xfrm>
          <a:prstGeom prst="line">
            <a:avLst/>
          </a:prstGeom>
          <a:noFill/>
          <a:ln w="25400">
            <a:solidFill>
              <a:srgbClr val="FF0000"/>
            </a:solidFill>
            <a:round/>
            <a:headEnd/>
            <a:tailEnd type="triangle" w="med" len="med"/>
          </a:ln>
          <a:effectLst/>
        </p:spPr>
        <p:txBody>
          <a:bodyPr/>
          <a:lstStyle/>
          <a:p>
            <a:endParaRPr lang="ru-RU"/>
          </a:p>
        </p:txBody>
      </p:sp>
      <p:sp>
        <p:nvSpPr>
          <p:cNvPr id="592901" name="Line 5"/>
          <p:cNvSpPr>
            <a:spLocks noChangeShapeType="1"/>
          </p:cNvSpPr>
          <p:nvPr/>
        </p:nvSpPr>
        <p:spPr bwMode="auto">
          <a:xfrm flipH="1">
            <a:off x="4500563" y="5516563"/>
            <a:ext cx="935037" cy="0"/>
          </a:xfrm>
          <a:prstGeom prst="line">
            <a:avLst/>
          </a:prstGeom>
          <a:noFill/>
          <a:ln w="25400">
            <a:solidFill>
              <a:srgbClr val="FF0000"/>
            </a:solidFill>
            <a:round/>
            <a:headEnd/>
            <a:tailEnd type="triangle" w="med" len="med"/>
          </a:ln>
          <a:effectLst/>
        </p:spPr>
        <p:txBody>
          <a:bodyPr/>
          <a:lstStyle/>
          <a:p>
            <a:endParaRPr lang="ru-RU"/>
          </a:p>
        </p:txBody>
      </p:sp>
      <p:sp>
        <p:nvSpPr>
          <p:cNvPr id="592902" name="Text Box 6"/>
          <p:cNvSpPr txBox="1">
            <a:spLocks noChangeArrowheads="1"/>
          </p:cNvSpPr>
          <p:nvPr/>
        </p:nvSpPr>
        <p:spPr bwMode="auto">
          <a:xfrm>
            <a:off x="857224" y="3643314"/>
            <a:ext cx="7647415" cy="830997"/>
          </a:xfrm>
          <a:prstGeom prst="rect">
            <a:avLst/>
          </a:prstGeom>
          <a:noFill/>
          <a:ln w="9525">
            <a:noFill/>
            <a:miter lim="800000"/>
            <a:headEnd/>
            <a:tailEnd/>
          </a:ln>
          <a:effectLst/>
        </p:spPr>
        <p:txBody>
          <a:bodyPr wrap="none">
            <a:spAutoFit/>
          </a:bodyPr>
          <a:lstStyle/>
          <a:p>
            <a:pPr algn="ctr"/>
            <a:r>
              <a:rPr lang="en-US" sz="2400" b="1" dirty="0" smtClean="0">
                <a:solidFill>
                  <a:schemeClr val="bg2">
                    <a:lumMod val="50000"/>
                  </a:schemeClr>
                </a:solidFill>
              </a:rPr>
              <a:t>Lower parts of the thorax</a:t>
            </a:r>
          </a:p>
          <a:p>
            <a:pPr algn="ctr"/>
            <a:r>
              <a:rPr lang="en-US" sz="2400" b="1" dirty="0" smtClean="0">
                <a:solidFill>
                  <a:schemeClr val="bg2">
                    <a:lumMod val="50000"/>
                  </a:schemeClr>
                </a:solidFill>
              </a:rPr>
              <a:t>during the inhalation move not outward,  but inside</a:t>
            </a:r>
            <a:endParaRPr lang="ru-RU" sz="2400" b="1" dirty="0" smtClean="0">
              <a:solidFill>
                <a:schemeClr val="bg2">
                  <a:lumMod val="50000"/>
                </a:schemeClr>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Номер слайда 3"/>
          <p:cNvSpPr>
            <a:spLocks noGrp="1"/>
          </p:cNvSpPr>
          <p:nvPr>
            <p:ph type="sldNum" sz="quarter" idx="12"/>
          </p:nvPr>
        </p:nvSpPr>
        <p:spPr/>
        <p:txBody>
          <a:bodyPr/>
          <a:lstStyle/>
          <a:p>
            <a:fld id="{E648E0A2-F908-4D16-A989-446375C588ED}" type="slidenum">
              <a:rPr lang="ru-RU"/>
              <a:pPr/>
              <a:t>40</a:t>
            </a:fld>
            <a:endParaRPr lang="ru-RU"/>
          </a:p>
        </p:txBody>
      </p:sp>
      <p:pic>
        <p:nvPicPr>
          <p:cNvPr id="593922" name="Picture 2" descr="m0"/>
          <p:cNvPicPr>
            <a:picLocks noChangeAspect="1" noChangeArrowheads="1"/>
          </p:cNvPicPr>
          <p:nvPr/>
        </p:nvPicPr>
        <p:blipFill>
          <a:blip r:embed="rId2"/>
          <a:srcRect/>
          <a:stretch>
            <a:fillRect/>
          </a:stretch>
        </p:blipFill>
        <p:spPr bwMode="auto">
          <a:xfrm>
            <a:off x="714348" y="1247788"/>
            <a:ext cx="2928958" cy="4038600"/>
          </a:xfrm>
          <a:prstGeom prst="rect">
            <a:avLst/>
          </a:prstGeom>
          <a:noFill/>
          <a:effectLst>
            <a:outerShdw dist="143684" dir="2700000" algn="ctr" rotWithShape="0">
              <a:schemeClr val="bg2">
                <a:alpha val="50000"/>
              </a:schemeClr>
            </a:outerShdw>
          </a:effectLst>
        </p:spPr>
      </p:pic>
      <p:pic>
        <p:nvPicPr>
          <p:cNvPr id="593923" name="Picture 3" descr="m01"/>
          <p:cNvPicPr>
            <a:picLocks noChangeAspect="1" noChangeArrowheads="1"/>
          </p:cNvPicPr>
          <p:nvPr/>
        </p:nvPicPr>
        <p:blipFill>
          <a:blip r:embed="rId3"/>
          <a:srcRect/>
          <a:stretch>
            <a:fillRect/>
          </a:stretch>
        </p:blipFill>
        <p:spPr bwMode="auto">
          <a:xfrm>
            <a:off x="5357818" y="1214422"/>
            <a:ext cx="2871787" cy="4038600"/>
          </a:xfrm>
          <a:prstGeom prst="rect">
            <a:avLst/>
          </a:prstGeom>
          <a:noFill/>
          <a:effectLst>
            <a:outerShdw dist="152928" dir="2498012" algn="ctr" rotWithShape="0">
              <a:schemeClr val="bg2">
                <a:alpha val="50000"/>
              </a:schemeClr>
            </a:outerShdw>
          </a:effectLst>
        </p:spPr>
      </p:pic>
      <p:sp>
        <p:nvSpPr>
          <p:cNvPr id="593924" name="Text Box 4"/>
          <p:cNvSpPr txBox="1">
            <a:spLocks noChangeArrowheads="1"/>
          </p:cNvSpPr>
          <p:nvPr/>
        </p:nvSpPr>
        <p:spPr bwMode="auto">
          <a:xfrm>
            <a:off x="430213" y="292100"/>
            <a:ext cx="3486852" cy="830997"/>
          </a:xfrm>
          <a:prstGeom prst="rect">
            <a:avLst/>
          </a:prstGeom>
          <a:noFill/>
          <a:ln w="9525">
            <a:noFill/>
            <a:miter lim="800000"/>
            <a:headEnd/>
            <a:tailEnd/>
          </a:ln>
          <a:effectLst>
            <a:outerShdw dist="40161" dir="20493903" algn="ctr" rotWithShape="0">
              <a:schemeClr val="bg2"/>
            </a:outerShdw>
          </a:effectLst>
        </p:spPr>
        <p:txBody>
          <a:bodyPr wrap="none">
            <a:spAutoFit/>
          </a:bodyPr>
          <a:lstStyle/>
          <a:p>
            <a:pPr algn="ctr" eaLnBrk="0" hangingPunct="0"/>
            <a:r>
              <a:rPr lang="en-US" sz="2400" dirty="0" smtClean="0">
                <a:solidFill>
                  <a:srgbClr val="FF9900"/>
                </a:solidFill>
                <a:effectLst>
                  <a:outerShdw blurRad="38100" dist="38100" dir="2700000" algn="tl">
                    <a:srgbClr val="000000"/>
                  </a:outerShdw>
                </a:effectLst>
                <a:latin typeface="Arial" charset="0"/>
              </a:rPr>
              <a:t>Emphysematous type of</a:t>
            </a:r>
          </a:p>
          <a:p>
            <a:pPr algn="ctr" eaLnBrk="0" hangingPunct="0"/>
            <a:r>
              <a:rPr lang="en-US" sz="2400" dirty="0" smtClean="0">
                <a:solidFill>
                  <a:srgbClr val="FF9900"/>
                </a:solidFill>
                <a:effectLst>
                  <a:outerShdw blurRad="38100" dist="38100" dir="2700000" algn="tl">
                    <a:srgbClr val="000000"/>
                  </a:outerShdw>
                </a:effectLst>
                <a:latin typeface="Arial" charset="0"/>
              </a:rPr>
              <a:t>patient with COPD</a:t>
            </a:r>
            <a:endParaRPr lang="ru-RU" sz="2400" dirty="0">
              <a:solidFill>
                <a:srgbClr val="FF9900"/>
              </a:solidFill>
              <a:effectLst>
                <a:outerShdw blurRad="38100" dist="38100" dir="2700000" algn="tl">
                  <a:srgbClr val="000000"/>
                </a:outerShdw>
              </a:effectLst>
              <a:latin typeface="Arial" charset="0"/>
            </a:endParaRPr>
          </a:p>
        </p:txBody>
      </p:sp>
      <p:sp>
        <p:nvSpPr>
          <p:cNvPr id="593925" name="Text Box 5"/>
          <p:cNvSpPr txBox="1">
            <a:spLocks noChangeArrowheads="1"/>
          </p:cNvSpPr>
          <p:nvPr/>
        </p:nvSpPr>
        <p:spPr bwMode="auto">
          <a:xfrm>
            <a:off x="5208588" y="292100"/>
            <a:ext cx="3658373" cy="830997"/>
          </a:xfrm>
          <a:prstGeom prst="rect">
            <a:avLst/>
          </a:prstGeom>
          <a:noFill/>
          <a:ln w="9525">
            <a:noFill/>
            <a:miter lim="800000"/>
            <a:headEnd/>
            <a:tailEnd/>
          </a:ln>
          <a:effectLst>
            <a:outerShdw dist="40161" dir="20493903" algn="ctr" rotWithShape="0">
              <a:schemeClr val="bg2"/>
            </a:outerShdw>
          </a:effectLst>
        </p:spPr>
        <p:txBody>
          <a:bodyPr wrap="none">
            <a:spAutoFit/>
          </a:bodyPr>
          <a:lstStyle/>
          <a:p>
            <a:pPr algn="ctr" eaLnBrk="0" hangingPunct="0"/>
            <a:r>
              <a:rPr lang="en-US" sz="2400" dirty="0" err="1" smtClean="0">
                <a:solidFill>
                  <a:srgbClr val="FF9900"/>
                </a:solidFill>
                <a:effectLst>
                  <a:outerShdw blurRad="38100" dist="38100" dir="2700000" algn="tl">
                    <a:srgbClr val="000000"/>
                  </a:outerShdw>
                </a:effectLst>
                <a:latin typeface="Arial" charset="0"/>
              </a:rPr>
              <a:t>Bronchotic</a:t>
            </a:r>
            <a:r>
              <a:rPr lang="en-US" sz="2400" dirty="0" smtClean="0">
                <a:solidFill>
                  <a:srgbClr val="FF9900"/>
                </a:solidFill>
                <a:effectLst>
                  <a:outerShdw blurRad="38100" dist="38100" dir="2700000" algn="tl">
                    <a:srgbClr val="000000"/>
                  </a:outerShdw>
                </a:effectLst>
                <a:latin typeface="Arial" charset="0"/>
              </a:rPr>
              <a:t> type of patient</a:t>
            </a:r>
          </a:p>
          <a:p>
            <a:pPr algn="ctr" eaLnBrk="0" hangingPunct="0"/>
            <a:r>
              <a:rPr lang="en-US" sz="2400" dirty="0" smtClean="0">
                <a:solidFill>
                  <a:srgbClr val="FF9900"/>
                </a:solidFill>
                <a:effectLst>
                  <a:outerShdw blurRad="38100" dist="38100" dir="2700000" algn="tl">
                    <a:srgbClr val="000000"/>
                  </a:outerShdw>
                </a:effectLst>
                <a:latin typeface="Arial" charset="0"/>
              </a:rPr>
              <a:t>with COPD</a:t>
            </a:r>
            <a:endParaRPr lang="ru-RU" sz="2400" dirty="0">
              <a:solidFill>
                <a:srgbClr val="FF9900"/>
              </a:solidFill>
              <a:effectLst>
                <a:outerShdw blurRad="38100" dist="38100" dir="2700000" algn="tl">
                  <a:srgbClr val="000000"/>
                </a:outerShdw>
              </a:effectLst>
              <a:latin typeface="Arial" charset="0"/>
            </a:endParaRPr>
          </a:p>
        </p:txBody>
      </p:sp>
      <p:sp>
        <p:nvSpPr>
          <p:cNvPr id="593926" name="Text Box 6"/>
          <p:cNvSpPr txBox="1">
            <a:spLocks noChangeArrowheads="1"/>
          </p:cNvSpPr>
          <p:nvPr/>
        </p:nvSpPr>
        <p:spPr bwMode="auto">
          <a:xfrm>
            <a:off x="142844" y="5429264"/>
            <a:ext cx="3125856" cy="646331"/>
          </a:xfrm>
          <a:prstGeom prst="rect">
            <a:avLst/>
          </a:prstGeom>
          <a:noFill/>
          <a:ln w="9525">
            <a:noFill/>
            <a:miter lim="800000"/>
            <a:headEnd/>
            <a:tailEnd/>
          </a:ln>
          <a:effectLst>
            <a:outerShdw dist="40161" dir="1106097" algn="ctr" rotWithShape="0">
              <a:schemeClr val="bg2"/>
            </a:outerShdw>
          </a:effectLst>
        </p:spPr>
        <p:txBody>
          <a:bodyPr wrap="none">
            <a:spAutoFit/>
          </a:bodyPr>
          <a:lstStyle/>
          <a:p>
            <a:pPr eaLnBrk="0" hangingPunct="0"/>
            <a:r>
              <a:rPr lang="ru-RU" sz="3600" dirty="0" smtClean="0">
                <a:solidFill>
                  <a:schemeClr val="accent4">
                    <a:lumMod val="20000"/>
                    <a:lumOff val="80000"/>
                  </a:schemeClr>
                </a:solidFill>
                <a:effectLst>
                  <a:outerShdw blurRad="38100" dist="38100" dir="2700000" algn="tl">
                    <a:srgbClr val="000000"/>
                  </a:outerShdw>
                </a:effectLst>
                <a:latin typeface="Arial" charset="0"/>
              </a:rPr>
              <a:t>«</a:t>
            </a:r>
            <a:r>
              <a:rPr lang="en-US" sz="3600" dirty="0" smtClean="0">
                <a:solidFill>
                  <a:schemeClr val="accent4">
                    <a:lumMod val="20000"/>
                    <a:lumOff val="80000"/>
                  </a:schemeClr>
                </a:solidFill>
                <a:effectLst>
                  <a:outerShdw blurRad="38100" dist="38100" dir="2700000" algn="tl">
                    <a:srgbClr val="000000"/>
                  </a:outerShdw>
                </a:effectLst>
                <a:latin typeface="Arial" charset="0"/>
              </a:rPr>
              <a:t>Pink puffers</a:t>
            </a:r>
            <a:r>
              <a:rPr lang="ru-RU" sz="3600" dirty="0" smtClean="0">
                <a:solidFill>
                  <a:schemeClr val="accent4">
                    <a:lumMod val="20000"/>
                    <a:lumOff val="80000"/>
                  </a:schemeClr>
                </a:solidFill>
                <a:effectLst>
                  <a:outerShdw blurRad="38100" dist="38100" dir="2700000" algn="tl">
                    <a:srgbClr val="000000"/>
                  </a:outerShdw>
                </a:effectLst>
                <a:latin typeface="Arial" charset="0"/>
              </a:rPr>
              <a:t>»</a:t>
            </a:r>
            <a:endParaRPr lang="ru-RU" sz="3600" dirty="0">
              <a:solidFill>
                <a:schemeClr val="accent4">
                  <a:lumMod val="20000"/>
                  <a:lumOff val="80000"/>
                </a:schemeClr>
              </a:solidFill>
              <a:effectLst>
                <a:outerShdw blurRad="38100" dist="38100" dir="2700000" algn="tl">
                  <a:srgbClr val="000000"/>
                </a:outerShdw>
              </a:effectLst>
              <a:latin typeface="Arial" charset="0"/>
            </a:endParaRPr>
          </a:p>
        </p:txBody>
      </p:sp>
      <p:sp>
        <p:nvSpPr>
          <p:cNvPr id="593927" name="Text Box 7"/>
          <p:cNvSpPr txBox="1">
            <a:spLocks noChangeArrowheads="1"/>
          </p:cNvSpPr>
          <p:nvPr/>
        </p:nvSpPr>
        <p:spPr bwMode="auto">
          <a:xfrm>
            <a:off x="4572000" y="5429264"/>
            <a:ext cx="4442242" cy="646331"/>
          </a:xfrm>
          <a:prstGeom prst="rect">
            <a:avLst/>
          </a:prstGeom>
          <a:noFill/>
          <a:ln w="9525">
            <a:noFill/>
            <a:miter lim="800000"/>
            <a:headEnd/>
            <a:tailEnd/>
          </a:ln>
          <a:effectLst>
            <a:outerShdw dist="40161" dir="1106097" algn="ctr" rotWithShape="0">
              <a:schemeClr val="bg2"/>
            </a:outerShdw>
          </a:effectLst>
        </p:spPr>
        <p:txBody>
          <a:bodyPr wrap="none">
            <a:spAutoFit/>
          </a:bodyPr>
          <a:lstStyle/>
          <a:p>
            <a:pPr eaLnBrk="0" hangingPunct="0"/>
            <a:r>
              <a:rPr lang="ru-RU" sz="3600" dirty="0" smtClean="0">
                <a:solidFill>
                  <a:srgbClr val="0070C0"/>
                </a:solidFill>
                <a:effectLst>
                  <a:outerShdw blurRad="38100" dist="38100" dir="2700000" algn="tl">
                    <a:srgbClr val="000000"/>
                  </a:outerShdw>
                </a:effectLst>
                <a:latin typeface="Arial" charset="0"/>
              </a:rPr>
              <a:t>«</a:t>
            </a:r>
            <a:r>
              <a:rPr lang="en-US" sz="3600" dirty="0" smtClean="0">
                <a:solidFill>
                  <a:srgbClr val="0070C0"/>
                </a:solidFill>
                <a:effectLst>
                  <a:outerShdw blurRad="38100" dist="38100" dir="2700000" algn="tl">
                    <a:srgbClr val="000000"/>
                  </a:outerShdw>
                </a:effectLst>
                <a:latin typeface="Arial" charset="0"/>
              </a:rPr>
              <a:t>Blue with </a:t>
            </a:r>
            <a:r>
              <a:rPr lang="en-US" sz="3600" dirty="0" err="1" smtClean="0">
                <a:solidFill>
                  <a:srgbClr val="0070C0"/>
                </a:solidFill>
                <a:effectLst>
                  <a:outerShdw blurRad="38100" dist="38100" dir="2700000" algn="tl">
                    <a:srgbClr val="000000"/>
                  </a:outerShdw>
                </a:effectLst>
                <a:latin typeface="Arial" charset="0"/>
              </a:rPr>
              <a:t>dyspnea</a:t>
            </a:r>
            <a:r>
              <a:rPr lang="ru-RU" sz="3600" dirty="0" smtClean="0">
                <a:solidFill>
                  <a:srgbClr val="0070C0"/>
                </a:solidFill>
                <a:effectLst>
                  <a:outerShdw blurRad="38100" dist="38100" dir="2700000" algn="tl">
                    <a:srgbClr val="000000"/>
                  </a:outerShdw>
                </a:effectLst>
                <a:latin typeface="Arial" charset="0"/>
              </a:rPr>
              <a:t>»</a:t>
            </a:r>
            <a:endParaRPr lang="ru-RU" sz="3600" dirty="0">
              <a:solidFill>
                <a:srgbClr val="0070C0"/>
              </a:solidFill>
              <a:effectLst>
                <a:outerShdw blurRad="38100" dist="38100" dir="2700000" algn="tl">
                  <a:srgbClr val="000000"/>
                </a:outerShdw>
              </a:effectLst>
              <a:latin typeface="Arial"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Text Box 2"/>
          <p:cNvSpPr txBox="1">
            <a:spLocks noChangeArrowheads="1"/>
          </p:cNvSpPr>
          <p:nvPr/>
        </p:nvSpPr>
        <p:spPr bwMode="auto">
          <a:xfrm>
            <a:off x="3143240" y="304800"/>
            <a:ext cx="5429288"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effectLst>
                  <a:outerShdw blurRad="38100" dist="38100" dir="2700000" algn="tl">
                    <a:srgbClr val="000000"/>
                  </a:outerShdw>
                </a:effectLst>
                <a:latin typeface="Arial" charset="0"/>
              </a:rPr>
              <a:t>TREATMENT OF COPD</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214282" y="857232"/>
            <a:ext cx="8701118" cy="4918269"/>
          </a:xfrm>
          <a:prstGeom prst="rect">
            <a:avLst/>
          </a:prstGeom>
          <a:noFill/>
          <a:ln w="9525">
            <a:noFill/>
            <a:miter lim="800000"/>
            <a:headEnd/>
            <a:tailEnd/>
          </a:ln>
          <a:effectLst/>
        </p:spPr>
        <p:txBody>
          <a:bodyPr wrap="square">
            <a:spAutoFit/>
          </a:bodyPr>
          <a:lstStyle/>
          <a:p>
            <a:pPr eaLnBrk="0" hangingPunct="0">
              <a:lnSpc>
                <a:spcPct val="70000"/>
              </a:lnSpc>
            </a:pPr>
            <a:endParaRPr lang="en-US" sz="2800" b="1" dirty="0" smtClean="0">
              <a:solidFill>
                <a:schemeClr val="accent3">
                  <a:lumMod val="50000"/>
                </a:schemeClr>
              </a:solidFill>
              <a:effectLst>
                <a:outerShdw blurRad="38100" dist="38100" dir="2700000" algn="tl">
                  <a:srgbClr val="000000"/>
                </a:outerShdw>
              </a:effectLst>
              <a:latin typeface="Arial" charset="0"/>
            </a:endParaRPr>
          </a:p>
          <a:p>
            <a:pPr eaLnBrk="0" hangingPunct="0">
              <a:lnSpc>
                <a:spcPct val="70000"/>
              </a:lnSpc>
            </a:pPr>
            <a:r>
              <a:rPr lang="en-US" sz="2800" b="1" dirty="0" smtClean="0">
                <a:solidFill>
                  <a:schemeClr val="accent3">
                    <a:lumMod val="50000"/>
                  </a:schemeClr>
                </a:solidFill>
                <a:effectLst>
                  <a:outerShdw blurRad="38100" dist="38100" dir="2700000" algn="tl">
                    <a:srgbClr val="000000"/>
                  </a:outerShdw>
                </a:effectLst>
                <a:latin typeface="Arial" charset="0"/>
              </a:rPr>
              <a:t>The purpose of treatment</a:t>
            </a:r>
            <a:r>
              <a:rPr lang="ru-RU" sz="2800" b="1" dirty="0" smtClean="0">
                <a:solidFill>
                  <a:schemeClr val="accent3">
                    <a:lumMod val="50000"/>
                  </a:schemeClr>
                </a:solidFill>
                <a:effectLst>
                  <a:outerShdw blurRad="38100" dist="38100" dir="2700000" algn="tl">
                    <a:srgbClr val="000000"/>
                  </a:outerShdw>
                </a:effectLst>
                <a:latin typeface="Arial" charset="0"/>
              </a:rPr>
              <a:t>:</a:t>
            </a:r>
          </a:p>
          <a:p>
            <a:pPr eaLnBrk="0" hangingPunct="0">
              <a:lnSpc>
                <a:spcPct val="70000"/>
              </a:lnSpc>
              <a:buFontTx/>
              <a:buChar char="•"/>
            </a:pPr>
            <a:r>
              <a:rPr lang="en-US" sz="2800" b="1" dirty="0" smtClean="0">
                <a:solidFill>
                  <a:srgbClr val="FFFF00"/>
                </a:solidFill>
                <a:effectLst>
                  <a:outerShdw blurRad="38100" dist="38100" dir="2700000" algn="tl">
                    <a:srgbClr val="000000"/>
                  </a:outerShdw>
                </a:effectLst>
                <a:latin typeface="Arial" charset="0"/>
              </a:rPr>
              <a:t>decrease in the rate of progression of diffuse bronchial damage leading to an increasing respiratory failure</a:t>
            </a:r>
          </a:p>
          <a:p>
            <a:pPr eaLnBrk="0" hangingPunct="0">
              <a:lnSpc>
                <a:spcPct val="70000"/>
              </a:lnSpc>
              <a:buFontTx/>
              <a:buChar char="•"/>
            </a:pPr>
            <a:r>
              <a:rPr lang="en-US" sz="2800" b="1" dirty="0" smtClean="0">
                <a:solidFill>
                  <a:srgbClr val="FFFF00"/>
                </a:solidFill>
                <a:effectLst>
                  <a:outerShdw blurRad="38100" dist="38100" dir="2700000" algn="tl">
                    <a:srgbClr val="000000"/>
                  </a:outerShdw>
                </a:effectLst>
                <a:latin typeface="Arial" charset="0"/>
              </a:rPr>
              <a:t>reduction in the frequency of exacerbations</a:t>
            </a:r>
          </a:p>
          <a:p>
            <a:pPr eaLnBrk="0" hangingPunct="0">
              <a:lnSpc>
                <a:spcPct val="70000"/>
              </a:lnSpc>
              <a:buFontTx/>
              <a:buChar char="•"/>
            </a:pPr>
            <a:r>
              <a:rPr lang="en-US" sz="2800" b="1" dirty="0" smtClean="0">
                <a:solidFill>
                  <a:srgbClr val="FFFF00"/>
                </a:solidFill>
                <a:effectLst>
                  <a:outerShdw blurRad="38100" dist="38100" dir="2700000" algn="tl">
                    <a:srgbClr val="000000"/>
                  </a:outerShdw>
                </a:effectLst>
                <a:latin typeface="Arial" charset="0"/>
              </a:rPr>
              <a:t>lengthening remission</a:t>
            </a:r>
          </a:p>
          <a:p>
            <a:pPr eaLnBrk="0" hangingPunct="0">
              <a:lnSpc>
                <a:spcPct val="70000"/>
              </a:lnSpc>
              <a:buFontTx/>
              <a:buChar char="•"/>
            </a:pPr>
            <a:r>
              <a:rPr lang="en-US" sz="2800" b="1" dirty="0" smtClean="0">
                <a:solidFill>
                  <a:srgbClr val="FFFF00"/>
                </a:solidFill>
                <a:effectLst>
                  <a:outerShdw blurRad="38100" dist="38100" dir="2700000" algn="tl">
                    <a:srgbClr val="000000"/>
                  </a:outerShdw>
                </a:effectLst>
                <a:latin typeface="Arial" charset="0"/>
              </a:rPr>
              <a:t>increased exercise tolerance</a:t>
            </a:r>
          </a:p>
          <a:p>
            <a:pPr eaLnBrk="0" hangingPunct="0">
              <a:lnSpc>
                <a:spcPct val="70000"/>
              </a:lnSpc>
              <a:buFontTx/>
              <a:buChar char="•"/>
            </a:pPr>
            <a:r>
              <a:rPr lang="en-US" sz="2800" b="1" dirty="0" smtClean="0">
                <a:solidFill>
                  <a:srgbClr val="FFFF00"/>
                </a:solidFill>
                <a:effectLst>
                  <a:outerShdw blurRad="38100" dist="38100" dir="2700000" algn="tl">
                    <a:srgbClr val="000000"/>
                  </a:outerShdw>
                </a:effectLst>
                <a:latin typeface="Arial" charset="0"/>
              </a:rPr>
              <a:t>improving the quality of life</a:t>
            </a:r>
            <a:endParaRPr lang="ru-RU" sz="2800" b="1" dirty="0" smtClean="0">
              <a:solidFill>
                <a:srgbClr val="FFFF00"/>
              </a:solidFill>
              <a:effectLst>
                <a:outerShdw blurRad="38100" dist="38100" dir="2700000" algn="tl">
                  <a:srgbClr val="000000"/>
                </a:outerShdw>
              </a:effectLst>
              <a:latin typeface="Arial" charset="0"/>
            </a:endParaRPr>
          </a:p>
          <a:p>
            <a:pPr eaLnBrk="0" hangingPunct="0">
              <a:lnSpc>
                <a:spcPct val="70000"/>
              </a:lnSpc>
            </a:pPr>
            <a:endParaRPr lang="en-US" sz="2800" b="1" dirty="0" smtClean="0">
              <a:solidFill>
                <a:schemeClr val="accent3">
                  <a:lumMod val="50000"/>
                </a:schemeClr>
              </a:solidFill>
              <a:effectLst>
                <a:outerShdw blurRad="38100" dist="38100" dir="2700000" algn="tl">
                  <a:srgbClr val="000000"/>
                </a:outerShdw>
              </a:effectLst>
              <a:latin typeface="Arial" charset="0"/>
            </a:endParaRPr>
          </a:p>
          <a:p>
            <a:pPr eaLnBrk="0" hangingPunct="0">
              <a:lnSpc>
                <a:spcPct val="70000"/>
              </a:lnSpc>
            </a:pPr>
            <a:endParaRPr lang="en-US" sz="2800" b="1" dirty="0" smtClean="0">
              <a:solidFill>
                <a:schemeClr val="accent3">
                  <a:lumMod val="50000"/>
                </a:schemeClr>
              </a:solidFill>
              <a:effectLst>
                <a:outerShdw blurRad="38100" dist="38100" dir="2700000" algn="tl">
                  <a:srgbClr val="000000"/>
                </a:outerShdw>
              </a:effectLst>
              <a:latin typeface="Arial" charset="0"/>
            </a:endParaRPr>
          </a:p>
          <a:p>
            <a:pPr eaLnBrk="0" hangingPunct="0">
              <a:lnSpc>
                <a:spcPct val="70000"/>
              </a:lnSpc>
            </a:pPr>
            <a:r>
              <a:rPr lang="en-US" sz="2800" b="1" dirty="0" smtClean="0">
                <a:solidFill>
                  <a:schemeClr val="accent3">
                    <a:lumMod val="50000"/>
                  </a:schemeClr>
                </a:solidFill>
                <a:effectLst>
                  <a:outerShdw blurRad="38100" dist="38100" dir="2700000" algn="tl">
                    <a:srgbClr val="000000"/>
                  </a:outerShdw>
                </a:effectLst>
                <a:latin typeface="Arial" charset="0"/>
              </a:rPr>
              <a:t>This purpose is achieved in the following areas:</a:t>
            </a:r>
          </a:p>
          <a:p>
            <a:pPr eaLnBrk="0" hangingPunct="0">
              <a:lnSpc>
                <a:spcPct val="70000"/>
              </a:lnSpc>
            </a:pPr>
            <a:r>
              <a:rPr lang="en-US" sz="2800" b="1" dirty="0" smtClean="0">
                <a:solidFill>
                  <a:srgbClr val="FFFF00"/>
                </a:solidFill>
                <a:effectLst>
                  <a:outerShdw blurRad="38100" dist="38100" dir="2700000" algn="tl">
                    <a:srgbClr val="000000"/>
                  </a:outerShdw>
                </a:effectLst>
                <a:latin typeface="Arial" charset="0"/>
              </a:rPr>
              <a:t>- reduction in the impact of risk factors</a:t>
            </a:r>
          </a:p>
          <a:p>
            <a:pPr eaLnBrk="0" hangingPunct="0">
              <a:lnSpc>
                <a:spcPct val="70000"/>
              </a:lnSpc>
            </a:pPr>
            <a:r>
              <a:rPr lang="en-US" sz="2800" b="1" dirty="0" smtClean="0">
                <a:solidFill>
                  <a:srgbClr val="FFFF00"/>
                </a:solidFill>
                <a:effectLst>
                  <a:outerShdw blurRad="38100" dist="38100" dir="2700000" algn="tl">
                    <a:srgbClr val="000000"/>
                  </a:outerShdw>
                </a:effectLst>
                <a:latin typeface="Arial" charset="0"/>
              </a:rPr>
              <a:t>- implementation of educational programs</a:t>
            </a:r>
          </a:p>
          <a:p>
            <a:pPr eaLnBrk="0" hangingPunct="0">
              <a:lnSpc>
                <a:spcPct val="70000"/>
              </a:lnSpc>
            </a:pPr>
            <a:r>
              <a:rPr lang="en-US" sz="2800" b="1" dirty="0" smtClean="0">
                <a:solidFill>
                  <a:srgbClr val="FFFF00"/>
                </a:solidFill>
                <a:effectLst>
                  <a:outerShdw blurRad="38100" dist="38100" dir="2700000" algn="tl">
                    <a:srgbClr val="000000"/>
                  </a:outerShdw>
                </a:effectLst>
                <a:latin typeface="Arial" charset="0"/>
              </a:rPr>
              <a:t>- treatment of COPD in a stable condition</a:t>
            </a:r>
          </a:p>
          <a:p>
            <a:pPr eaLnBrk="0" hangingPunct="0">
              <a:lnSpc>
                <a:spcPct val="70000"/>
              </a:lnSpc>
            </a:pPr>
            <a:r>
              <a:rPr lang="en-US" sz="2800" b="1" dirty="0" smtClean="0">
                <a:solidFill>
                  <a:srgbClr val="FFFF00"/>
                </a:solidFill>
                <a:effectLst>
                  <a:outerShdw blurRad="38100" dist="38100" dir="2700000" algn="tl">
                    <a:srgbClr val="000000"/>
                  </a:outerShdw>
                </a:effectLst>
                <a:latin typeface="Arial" charset="0"/>
              </a:rPr>
              <a:t>- treatment of exacerbation of the disease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42</a:t>
            </a:fld>
            <a:endParaRPr lang="ru-RU"/>
          </a:p>
        </p:txBody>
      </p:sp>
      <p:sp>
        <p:nvSpPr>
          <p:cNvPr id="362498" name="Text Box 2"/>
          <p:cNvSpPr txBox="1">
            <a:spLocks noChangeArrowheads="1"/>
          </p:cNvSpPr>
          <p:nvPr/>
        </p:nvSpPr>
        <p:spPr bwMode="auto">
          <a:xfrm>
            <a:off x="1873252" y="214290"/>
            <a:ext cx="6699276"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effectLst>
                  <a:outerShdw blurRad="38100" dist="38100" dir="2700000" algn="tl">
                    <a:srgbClr val="000000"/>
                  </a:outerShdw>
                </a:effectLst>
                <a:latin typeface="Arial" charset="0"/>
              </a:rPr>
              <a:t>TREATMENT OF COPD</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500034" y="980452"/>
            <a:ext cx="8072494" cy="5078313"/>
          </a:xfrm>
          <a:prstGeom prst="rect">
            <a:avLst/>
          </a:prstGeom>
          <a:solidFill>
            <a:schemeClr val="tx2"/>
          </a:solidFill>
          <a:ln w="9525">
            <a:noFill/>
            <a:miter lim="800000"/>
            <a:headEnd/>
            <a:tailEnd/>
          </a:ln>
          <a:effectLst/>
        </p:spPr>
        <p:txBody>
          <a:bodyPr wrap="square">
            <a:spAutoFit/>
          </a:bodyPr>
          <a:lstStyle/>
          <a:p>
            <a:pPr marL="531813" indent="-531813" eaLnBrk="0" hangingPunct="0">
              <a:lnSpc>
                <a:spcPct val="70000"/>
              </a:lnSpc>
              <a:spcBef>
                <a:spcPts val="600"/>
              </a:spcBef>
            </a:pPr>
            <a:r>
              <a:rPr lang="en-US" sz="2800" b="1" dirty="0" smtClean="0">
                <a:solidFill>
                  <a:schemeClr val="bg2">
                    <a:lumMod val="60000"/>
                    <a:lumOff val="40000"/>
                  </a:schemeClr>
                </a:solidFill>
                <a:effectLst>
                  <a:outerShdw blurRad="38100" dist="38100" dir="2700000" algn="tl">
                    <a:srgbClr val="000000"/>
                  </a:outerShdw>
                </a:effectLst>
                <a:latin typeface="Arial" charset="0"/>
              </a:rPr>
              <a:t>     The treatment programs for COPD are determined by:</a:t>
            </a:r>
          </a:p>
          <a:p>
            <a:pPr marL="531813" indent="-531813" eaLnBrk="0" hangingPunct="0">
              <a:lnSpc>
                <a:spcPct val="70000"/>
              </a:lnSpc>
              <a:spcBef>
                <a:spcPts val="600"/>
              </a:spcBef>
              <a:buFont typeface="Wingdings" pitchFamily="2" charset="2"/>
              <a:buChar char="Ø"/>
            </a:pPr>
            <a:r>
              <a:rPr lang="en-US" sz="2800" b="1" dirty="0" smtClean="0">
                <a:solidFill>
                  <a:schemeClr val="accent4">
                    <a:lumMod val="75000"/>
                  </a:schemeClr>
                </a:solidFill>
                <a:effectLst>
                  <a:outerShdw blurRad="38100" dist="38100" dir="2700000" algn="tl">
                    <a:srgbClr val="000000"/>
                  </a:outerShdw>
                </a:effectLst>
                <a:latin typeface="Arial" charset="0"/>
              </a:rPr>
              <a:t>stage of the disease</a:t>
            </a:r>
          </a:p>
          <a:p>
            <a:pPr marL="531813" indent="-531813" eaLnBrk="0" hangingPunct="0">
              <a:lnSpc>
                <a:spcPct val="70000"/>
              </a:lnSpc>
              <a:spcBef>
                <a:spcPts val="600"/>
              </a:spcBef>
              <a:buFont typeface="Wingdings" pitchFamily="2" charset="2"/>
              <a:buChar char="Ø"/>
            </a:pPr>
            <a:r>
              <a:rPr lang="en-US" sz="2800" b="1" dirty="0" smtClean="0">
                <a:solidFill>
                  <a:schemeClr val="accent4">
                    <a:lumMod val="75000"/>
                  </a:schemeClr>
                </a:solidFill>
                <a:effectLst>
                  <a:outerShdw blurRad="38100" dist="38100" dir="2700000" algn="tl">
                    <a:srgbClr val="000000"/>
                  </a:outerShdw>
                </a:effectLst>
                <a:latin typeface="Arial" charset="0"/>
              </a:rPr>
              <a:t>severity of symptoms</a:t>
            </a:r>
          </a:p>
          <a:p>
            <a:pPr marL="531813" indent="-531813" eaLnBrk="0" hangingPunct="0">
              <a:lnSpc>
                <a:spcPct val="70000"/>
              </a:lnSpc>
              <a:spcBef>
                <a:spcPts val="600"/>
              </a:spcBef>
              <a:buFont typeface="Wingdings" pitchFamily="2" charset="2"/>
              <a:buChar char="Ø"/>
            </a:pPr>
            <a:r>
              <a:rPr lang="en-US" sz="2800" b="1" dirty="0" smtClean="0">
                <a:solidFill>
                  <a:schemeClr val="accent4">
                    <a:lumMod val="75000"/>
                  </a:schemeClr>
                </a:solidFill>
                <a:effectLst>
                  <a:outerShdw blurRad="38100" dist="38100" dir="2700000" algn="tl">
                    <a:srgbClr val="000000"/>
                  </a:outerShdw>
                </a:effectLst>
                <a:latin typeface="Arial" charset="0"/>
              </a:rPr>
              <a:t>severity of bronchial obstruction</a:t>
            </a:r>
          </a:p>
          <a:p>
            <a:pPr marL="531813" indent="-531813" eaLnBrk="0" hangingPunct="0">
              <a:lnSpc>
                <a:spcPct val="70000"/>
              </a:lnSpc>
              <a:spcBef>
                <a:spcPts val="600"/>
              </a:spcBef>
              <a:buFont typeface="Wingdings" pitchFamily="2" charset="2"/>
              <a:buChar char="Ø"/>
            </a:pPr>
            <a:r>
              <a:rPr lang="en-US" sz="2800" b="1" dirty="0" smtClean="0">
                <a:solidFill>
                  <a:schemeClr val="accent4">
                    <a:lumMod val="75000"/>
                  </a:schemeClr>
                </a:solidFill>
                <a:effectLst>
                  <a:outerShdw blurRad="38100" dist="38100" dir="2700000" algn="tl">
                    <a:srgbClr val="000000"/>
                  </a:outerShdw>
                </a:effectLst>
                <a:latin typeface="Arial" charset="0"/>
              </a:rPr>
              <a:t>frequency and severity of exacerbations</a:t>
            </a:r>
          </a:p>
          <a:p>
            <a:pPr marL="531813" indent="-531813" eaLnBrk="0" hangingPunct="0">
              <a:lnSpc>
                <a:spcPct val="70000"/>
              </a:lnSpc>
              <a:spcBef>
                <a:spcPts val="600"/>
              </a:spcBef>
              <a:buFont typeface="Wingdings" pitchFamily="2" charset="2"/>
              <a:buChar char="Ø"/>
            </a:pPr>
            <a:r>
              <a:rPr lang="en-US" sz="2800" b="1" dirty="0" smtClean="0">
                <a:solidFill>
                  <a:schemeClr val="accent4">
                    <a:lumMod val="75000"/>
                  </a:schemeClr>
                </a:solidFill>
                <a:effectLst>
                  <a:outerShdw blurRad="38100" dist="38100" dir="2700000" algn="tl">
                    <a:srgbClr val="000000"/>
                  </a:outerShdw>
                </a:effectLst>
                <a:latin typeface="Arial" charset="0"/>
              </a:rPr>
              <a:t>presence of respiratory insufficiency and other complications</a:t>
            </a:r>
          </a:p>
          <a:p>
            <a:pPr marL="531813" indent="-531813" eaLnBrk="0" hangingPunct="0">
              <a:lnSpc>
                <a:spcPct val="70000"/>
              </a:lnSpc>
              <a:spcBef>
                <a:spcPts val="600"/>
              </a:spcBef>
              <a:buFont typeface="Wingdings" pitchFamily="2" charset="2"/>
              <a:buChar char="Ø"/>
            </a:pPr>
            <a:r>
              <a:rPr lang="en-US" sz="2800" b="1" dirty="0" smtClean="0">
                <a:solidFill>
                  <a:schemeClr val="accent4">
                    <a:lumMod val="75000"/>
                  </a:schemeClr>
                </a:solidFill>
                <a:effectLst>
                  <a:outerShdw blurRad="38100" dist="38100" dir="2700000" algn="tl">
                    <a:srgbClr val="000000"/>
                  </a:outerShdw>
                </a:effectLst>
                <a:latin typeface="Arial" charset="0"/>
              </a:rPr>
              <a:t>concomitant diseases</a:t>
            </a:r>
            <a:endParaRPr lang="ru-RU" sz="2800" b="1" dirty="0" smtClean="0">
              <a:solidFill>
                <a:schemeClr val="accent4">
                  <a:lumMod val="75000"/>
                </a:schemeClr>
              </a:solidFill>
              <a:effectLst>
                <a:outerShdw blurRad="38100" dist="38100" dir="2700000" algn="tl">
                  <a:srgbClr val="000000"/>
                </a:outerShdw>
              </a:effectLst>
              <a:latin typeface="Arial" charset="0"/>
            </a:endParaRPr>
          </a:p>
          <a:p>
            <a:pPr marL="358775" indent="-358775" eaLnBrk="0" hangingPunct="0">
              <a:lnSpc>
                <a:spcPct val="70000"/>
              </a:lnSpc>
            </a:pPr>
            <a:r>
              <a:rPr lang="en-US" sz="2800" b="1" i="1" dirty="0" smtClean="0">
                <a:solidFill>
                  <a:schemeClr val="bg2">
                    <a:lumMod val="60000"/>
                    <a:lumOff val="40000"/>
                  </a:schemeClr>
                </a:solidFill>
                <a:effectLst>
                  <a:outerShdw blurRad="38100" dist="38100" dir="2700000" algn="tl">
                    <a:srgbClr val="000000"/>
                  </a:outerShdw>
                </a:effectLst>
                <a:latin typeface="Arial" charset="0"/>
              </a:rPr>
              <a:t>    </a:t>
            </a:r>
          </a:p>
          <a:p>
            <a:pPr marL="358775" indent="-358775" eaLnBrk="0" hangingPunct="0">
              <a:lnSpc>
                <a:spcPct val="70000"/>
              </a:lnSpc>
            </a:pPr>
            <a:r>
              <a:rPr lang="en-US" sz="2800" b="1" i="1" dirty="0" smtClean="0">
                <a:solidFill>
                  <a:schemeClr val="bg2">
                    <a:lumMod val="60000"/>
                    <a:lumOff val="40000"/>
                  </a:schemeClr>
                </a:solidFill>
                <a:effectLst>
                  <a:outerShdw blurRad="38100" dist="38100" dir="2700000" algn="tl">
                    <a:srgbClr val="000000"/>
                  </a:outerShdw>
                </a:effectLst>
                <a:latin typeface="Arial" charset="0"/>
              </a:rPr>
              <a:t>    In all stages of COPD special attention is paid to:</a:t>
            </a:r>
          </a:p>
          <a:p>
            <a:pPr marL="358775" indent="-358775" eaLnBrk="0" hangingPunct="0">
              <a:lnSpc>
                <a:spcPct val="70000"/>
              </a:lnSpc>
            </a:pPr>
            <a:r>
              <a:rPr lang="en-US" sz="2800" b="1" i="1" dirty="0" smtClean="0">
                <a:solidFill>
                  <a:schemeClr val="accent1">
                    <a:lumMod val="75000"/>
                  </a:schemeClr>
                </a:solidFill>
                <a:effectLst>
                  <a:outerShdw blurRad="38100" dist="38100" dir="2700000" algn="tl">
                    <a:srgbClr val="000000"/>
                  </a:outerShdw>
                </a:effectLst>
                <a:latin typeface="Arial" charset="0"/>
              </a:rPr>
              <a:t>- elimination of risk factors</a:t>
            </a:r>
          </a:p>
          <a:p>
            <a:pPr marL="358775" indent="-358775" eaLnBrk="0" hangingPunct="0">
              <a:lnSpc>
                <a:spcPct val="70000"/>
              </a:lnSpc>
            </a:pPr>
            <a:r>
              <a:rPr lang="en-US" sz="2800" b="1" i="1" dirty="0" smtClean="0">
                <a:solidFill>
                  <a:schemeClr val="accent1">
                    <a:lumMod val="75000"/>
                  </a:schemeClr>
                </a:solidFill>
                <a:effectLst>
                  <a:outerShdw blurRad="38100" dist="38100" dir="2700000" algn="tl">
                    <a:srgbClr val="000000"/>
                  </a:outerShdw>
                </a:effectLst>
                <a:latin typeface="Arial" charset="0"/>
              </a:rPr>
              <a:t>- training of patients</a:t>
            </a:r>
          </a:p>
          <a:p>
            <a:pPr marL="358775" indent="-358775" eaLnBrk="0" hangingPunct="0">
              <a:lnSpc>
                <a:spcPct val="70000"/>
              </a:lnSpc>
            </a:pPr>
            <a:r>
              <a:rPr lang="en-US" sz="2800" b="1" i="1" dirty="0" smtClean="0">
                <a:solidFill>
                  <a:schemeClr val="accent1">
                    <a:lumMod val="75000"/>
                  </a:schemeClr>
                </a:solidFill>
                <a:effectLst>
                  <a:outerShdw blurRad="38100" dist="38100" dir="2700000" algn="tl">
                    <a:srgbClr val="000000"/>
                  </a:outerShdw>
                </a:effectLst>
                <a:latin typeface="Arial" charset="0"/>
              </a:rPr>
              <a:t>- preventive and rehabilitation measures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43</a:t>
            </a:fld>
            <a:endParaRPr lang="ru-RU"/>
          </a:p>
        </p:txBody>
      </p:sp>
      <p:sp>
        <p:nvSpPr>
          <p:cNvPr id="362498" name="Text Box 2"/>
          <p:cNvSpPr txBox="1">
            <a:spLocks noChangeArrowheads="1"/>
          </p:cNvSpPr>
          <p:nvPr/>
        </p:nvSpPr>
        <p:spPr bwMode="auto">
          <a:xfrm>
            <a:off x="1873252" y="214290"/>
            <a:ext cx="6699276"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effectLst>
                  <a:outerShdw blurRad="38100" dist="38100" dir="2700000" algn="tl">
                    <a:srgbClr val="000000"/>
                  </a:outerShdw>
                </a:effectLst>
                <a:latin typeface="Arial" charset="0"/>
              </a:rPr>
              <a:t>TREATMENT OF COPD</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428596" y="941090"/>
            <a:ext cx="8286808" cy="4804392"/>
          </a:xfrm>
          <a:prstGeom prst="rect">
            <a:avLst/>
          </a:prstGeom>
          <a:solidFill>
            <a:schemeClr val="tx2">
              <a:lumMod val="75000"/>
            </a:schemeClr>
          </a:solidFill>
          <a:ln w="9525">
            <a:noFill/>
            <a:miter lim="800000"/>
            <a:headEnd/>
            <a:tailEnd/>
          </a:ln>
          <a:effectLst/>
          <a:scene3d>
            <a:camera prst="orthographicFront"/>
            <a:lightRig rig="threePt" dir="t"/>
          </a:scene3d>
          <a:sp3d>
            <a:bevelT w="101600" prst="riblet"/>
          </a:sp3d>
        </p:spPr>
        <p:txBody>
          <a:bodyPr wrap="square">
            <a:spAutoFit/>
          </a:bodyPr>
          <a:lstStyle/>
          <a:p>
            <a:pPr algn="ctr" eaLnBrk="0" hangingPunct="0">
              <a:lnSpc>
                <a:spcPct val="70000"/>
              </a:lnSpc>
              <a:spcBef>
                <a:spcPts val="600"/>
              </a:spcBef>
            </a:pPr>
            <a:r>
              <a:rPr lang="en-US" sz="3200" b="1" dirty="0" smtClean="0">
                <a:solidFill>
                  <a:srgbClr val="FF0000"/>
                </a:solidFill>
                <a:effectLst>
                  <a:outerShdw blurRad="38100" dist="38100" dir="2700000" algn="tl">
                    <a:srgbClr val="000000"/>
                  </a:outerShdw>
                </a:effectLst>
                <a:latin typeface="Arial" charset="0"/>
              </a:rPr>
              <a:t>Cessation of smoking - is the first and mandatory step in the program of treatment of COPD</a:t>
            </a:r>
          </a:p>
          <a:p>
            <a:pPr eaLnBrk="0" hangingPunct="0">
              <a:lnSpc>
                <a:spcPct val="70000"/>
              </a:lnSpc>
              <a:spcBef>
                <a:spcPts val="600"/>
              </a:spcBef>
            </a:pPr>
            <a:r>
              <a:rPr lang="en-US" sz="3200" b="1" dirty="0" smtClean="0">
                <a:solidFill>
                  <a:srgbClr val="00B0F0"/>
                </a:solidFill>
                <a:effectLst>
                  <a:outerShdw blurRad="38100" dist="38100" dir="2700000" algn="tl">
                    <a:srgbClr val="000000"/>
                  </a:outerShdw>
                </a:effectLst>
                <a:latin typeface="Arial" charset="0"/>
              </a:rPr>
              <a:t>This is the most effective and economically feasible way to reduce the risk of COPD and prevent the progression of the disease.</a:t>
            </a:r>
          </a:p>
          <a:p>
            <a:pPr eaLnBrk="0" hangingPunct="0">
              <a:lnSpc>
                <a:spcPct val="70000"/>
              </a:lnSpc>
              <a:spcBef>
                <a:spcPts val="600"/>
              </a:spcBef>
            </a:pPr>
            <a:endParaRPr lang="en-US" sz="3200" b="1" dirty="0" smtClean="0">
              <a:solidFill>
                <a:srgbClr val="00B0F0"/>
              </a:solidFill>
              <a:effectLst>
                <a:outerShdw blurRad="38100" dist="38100" dir="2700000" algn="tl">
                  <a:srgbClr val="000000"/>
                </a:outerShdw>
              </a:effectLst>
              <a:latin typeface="Arial" charset="0"/>
            </a:endParaRPr>
          </a:p>
          <a:p>
            <a:pPr eaLnBrk="0" hangingPunct="0">
              <a:lnSpc>
                <a:spcPct val="70000"/>
              </a:lnSpc>
              <a:spcBef>
                <a:spcPts val="600"/>
              </a:spcBef>
            </a:pPr>
            <a:r>
              <a:rPr lang="en-US" sz="3200" b="1" dirty="0" smtClean="0">
                <a:solidFill>
                  <a:srgbClr val="19089A"/>
                </a:solidFill>
                <a:effectLst>
                  <a:outerShdw blurRad="38100" dist="38100" dir="2700000" algn="tl">
                    <a:srgbClr val="000000"/>
                  </a:outerShdw>
                </a:effectLst>
                <a:latin typeface="Arial" charset="0"/>
              </a:rPr>
              <a:t>Along with this, it is necessary to carry out primary preventive measures to reduce the adverse effects of atmospheric, industrial and domestic pollutants.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44</a:t>
            </a:fld>
            <a:endParaRPr lang="ru-RU"/>
          </a:p>
        </p:txBody>
      </p:sp>
      <p:sp>
        <p:nvSpPr>
          <p:cNvPr id="362498" name="Text Box 2"/>
          <p:cNvSpPr txBox="1">
            <a:spLocks noChangeArrowheads="1"/>
          </p:cNvSpPr>
          <p:nvPr/>
        </p:nvSpPr>
        <p:spPr bwMode="auto">
          <a:xfrm>
            <a:off x="428596" y="71414"/>
            <a:ext cx="8143932"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latin typeface="Arial" charset="0"/>
              </a:rPr>
              <a:t>Drug therapy - pharmacotherapy</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142844" y="642918"/>
            <a:ext cx="8858312" cy="5466112"/>
          </a:xfrm>
          <a:prstGeom prst="rect">
            <a:avLst/>
          </a:prstGeom>
          <a:solidFill>
            <a:schemeClr val="tx2">
              <a:lumMod val="75000"/>
            </a:schemeClr>
          </a:solidFill>
          <a:ln w="9525">
            <a:noFill/>
            <a:miter lim="800000"/>
            <a:headEnd/>
            <a:tailEnd/>
          </a:ln>
          <a:effectLst/>
          <a:scene3d>
            <a:camera prst="orthographicFront"/>
            <a:lightRig rig="threePt" dir="t"/>
          </a:scene3d>
          <a:sp3d>
            <a:bevelT w="101600" prst="riblet"/>
          </a:sp3d>
        </p:spPr>
        <p:txBody>
          <a:bodyPr wrap="square">
            <a:spAutoFit/>
          </a:bodyPr>
          <a:lstStyle/>
          <a:p>
            <a:pPr marL="266700" indent="-266700" eaLnBrk="0" hangingPunct="0">
              <a:lnSpc>
                <a:spcPct val="70000"/>
              </a:lnSpc>
              <a:spcBef>
                <a:spcPts val="400"/>
              </a:spcBef>
            </a:pPr>
            <a:r>
              <a:rPr lang="ru-RU" sz="2400" dirty="0" smtClean="0">
                <a:solidFill>
                  <a:schemeClr val="accent2">
                    <a:lumMod val="75000"/>
                  </a:schemeClr>
                </a:solidFill>
                <a:effectLst>
                  <a:outerShdw blurRad="38100" dist="38100" dir="2700000" algn="tl">
                    <a:srgbClr val="000000"/>
                  </a:outerShdw>
                </a:effectLst>
                <a:latin typeface="Arial" charset="0"/>
              </a:rPr>
              <a:t>   </a:t>
            </a:r>
            <a:r>
              <a:rPr lang="en-US" sz="2400" dirty="0" smtClean="0">
                <a:solidFill>
                  <a:schemeClr val="bg2">
                    <a:lumMod val="75000"/>
                  </a:schemeClr>
                </a:solidFill>
                <a:effectLst>
                  <a:outerShdw blurRad="38100" dist="38100" dir="2700000" algn="tl">
                    <a:srgbClr val="000000"/>
                  </a:outerShdw>
                </a:effectLst>
                <a:latin typeface="Arial" charset="0"/>
              </a:rPr>
              <a:t>The basic principles of managing patients with stable course of COPD are as follows:</a:t>
            </a:r>
            <a:endParaRPr lang="ru-RU" sz="2400" dirty="0" smtClean="0">
              <a:solidFill>
                <a:schemeClr val="bg2">
                  <a:lumMod val="75000"/>
                </a:schemeClr>
              </a:solidFill>
              <a:effectLst>
                <a:outerShdw blurRad="38100" dist="38100" dir="2700000" algn="tl">
                  <a:srgbClr val="000000"/>
                </a:outerShdw>
              </a:effectLst>
              <a:latin typeface="Arial" charset="0"/>
            </a:endParaRPr>
          </a:p>
          <a:p>
            <a:pPr marL="266700" indent="-266700" eaLnBrk="0" hangingPunct="0">
              <a:lnSpc>
                <a:spcPct val="70000"/>
              </a:lnSpc>
              <a:spcBef>
                <a:spcPts val="400"/>
              </a:spcBef>
            </a:pPr>
            <a:r>
              <a:rPr lang="ru-RU" sz="2400" dirty="0" smtClean="0">
                <a:solidFill>
                  <a:schemeClr val="bg2">
                    <a:lumMod val="75000"/>
                  </a:schemeClr>
                </a:solidFill>
                <a:effectLst>
                  <a:outerShdw blurRad="38100" dist="38100" dir="2700000" algn="tl">
                    <a:srgbClr val="000000"/>
                  </a:outerShdw>
                </a:effectLst>
                <a:latin typeface="Arial" charset="0"/>
              </a:rPr>
              <a:t> </a:t>
            </a:r>
            <a:r>
              <a:rPr lang="ru-RU" sz="2400" dirty="0" smtClean="0">
                <a:solidFill>
                  <a:srgbClr val="00B050"/>
                </a:solidFill>
                <a:effectLst>
                  <a:outerShdw blurRad="38100" dist="38100" dir="2700000" algn="tl">
                    <a:srgbClr val="000000"/>
                  </a:outerShdw>
                </a:effectLst>
                <a:latin typeface="Arial" charset="0"/>
              </a:rPr>
              <a:t>- </a:t>
            </a:r>
            <a:r>
              <a:rPr lang="en-US" sz="2400" dirty="0" smtClean="0">
                <a:solidFill>
                  <a:srgbClr val="00B050"/>
                </a:solidFill>
                <a:effectLst>
                  <a:outerShdw blurRad="38100" dist="38100" dir="2700000" algn="tl">
                    <a:srgbClr val="000000"/>
                  </a:outerShdw>
                </a:effectLst>
                <a:latin typeface="Arial" charset="0"/>
              </a:rPr>
              <a:t>stepwise increase in the volume of therapy, depending on the severity of the course;</a:t>
            </a:r>
          </a:p>
          <a:p>
            <a:pPr marL="266700" indent="-266700" eaLnBrk="0" hangingPunct="0">
              <a:lnSpc>
                <a:spcPct val="70000"/>
              </a:lnSpc>
              <a:spcBef>
                <a:spcPts val="400"/>
              </a:spcBef>
            </a:pPr>
            <a:r>
              <a:rPr lang="ru-RU" sz="2400" dirty="0" smtClean="0">
                <a:solidFill>
                  <a:srgbClr val="00B050"/>
                </a:solidFill>
                <a:effectLst>
                  <a:outerShdw blurRad="38100" dist="38100" dir="2700000" algn="tl">
                    <a:srgbClr val="000000"/>
                  </a:outerShdw>
                </a:effectLst>
                <a:latin typeface="Arial" charset="0"/>
              </a:rPr>
              <a:t> - </a:t>
            </a:r>
            <a:r>
              <a:rPr lang="en-US" sz="2400" dirty="0" smtClean="0">
                <a:solidFill>
                  <a:srgbClr val="00B050"/>
                </a:solidFill>
                <a:effectLst>
                  <a:outerShdw blurRad="38100" dist="38100" dir="2700000" algn="tl">
                    <a:srgbClr val="000000"/>
                  </a:outerShdw>
                </a:effectLst>
                <a:latin typeface="Arial" charset="0"/>
              </a:rPr>
              <a:t>training of patients, elimination of risk factors;</a:t>
            </a:r>
          </a:p>
          <a:p>
            <a:pPr marL="266700" indent="-266700" eaLnBrk="0" hangingPunct="0">
              <a:lnSpc>
                <a:spcPct val="70000"/>
              </a:lnSpc>
              <a:spcBef>
                <a:spcPts val="400"/>
              </a:spcBef>
            </a:pPr>
            <a:r>
              <a:rPr lang="ru-RU" sz="2400" dirty="0" smtClean="0">
                <a:solidFill>
                  <a:srgbClr val="00B050"/>
                </a:solidFill>
                <a:effectLst>
                  <a:outerShdw blurRad="38100" dist="38100" dir="2700000" algn="tl">
                    <a:srgbClr val="000000"/>
                  </a:outerShdw>
                </a:effectLst>
                <a:latin typeface="Arial" charset="0"/>
              </a:rPr>
              <a:t> - </a:t>
            </a:r>
            <a:r>
              <a:rPr lang="en-US" sz="2400" dirty="0" smtClean="0">
                <a:solidFill>
                  <a:srgbClr val="00B050"/>
                </a:solidFill>
                <a:effectLst>
                  <a:outerShdw blurRad="38100" dist="38100" dir="2700000" algn="tl">
                    <a:srgbClr val="000000"/>
                  </a:outerShdw>
                </a:effectLst>
                <a:latin typeface="Arial" charset="0"/>
              </a:rPr>
              <a:t>use of pharmacotherapy to improve symptoms and/or reduce complications;</a:t>
            </a:r>
          </a:p>
          <a:p>
            <a:pPr marL="266700" indent="-266700" eaLnBrk="0" hangingPunct="0">
              <a:lnSpc>
                <a:spcPct val="70000"/>
              </a:lnSpc>
              <a:spcBef>
                <a:spcPts val="400"/>
              </a:spcBef>
            </a:pPr>
            <a:r>
              <a:rPr lang="ru-RU" sz="2400" dirty="0" smtClean="0">
                <a:solidFill>
                  <a:srgbClr val="00B050"/>
                </a:solidFill>
                <a:effectLst>
                  <a:outerShdw blurRad="38100" dist="38100" dir="2700000" algn="tl">
                    <a:srgbClr val="000000"/>
                  </a:outerShdw>
                </a:effectLst>
                <a:latin typeface="Arial" charset="0"/>
              </a:rPr>
              <a:t> - </a:t>
            </a:r>
            <a:r>
              <a:rPr lang="en-US" sz="2400" dirty="0" smtClean="0">
                <a:solidFill>
                  <a:srgbClr val="00B050"/>
                </a:solidFill>
                <a:effectLst>
                  <a:outerShdw blurRad="38100" dist="38100" dir="2700000" algn="tl">
                    <a:srgbClr val="000000"/>
                  </a:outerShdw>
                </a:effectLst>
                <a:latin typeface="Arial" charset="0"/>
              </a:rPr>
              <a:t>bronchodilators occupy a central place in the therapy of COPD;</a:t>
            </a:r>
          </a:p>
          <a:p>
            <a:pPr marL="266700" indent="-266700" eaLnBrk="0" hangingPunct="0">
              <a:lnSpc>
                <a:spcPct val="70000"/>
              </a:lnSpc>
              <a:spcBef>
                <a:spcPts val="400"/>
              </a:spcBef>
            </a:pPr>
            <a:r>
              <a:rPr lang="ru-RU" sz="2400" dirty="0" smtClean="0">
                <a:solidFill>
                  <a:srgbClr val="00B050"/>
                </a:solidFill>
                <a:effectLst>
                  <a:outerShdw blurRad="38100" dist="38100" dir="2700000" algn="tl">
                    <a:srgbClr val="000000"/>
                  </a:outerShdw>
                </a:effectLst>
                <a:latin typeface="Arial" charset="0"/>
              </a:rPr>
              <a:t> - </a:t>
            </a:r>
            <a:r>
              <a:rPr lang="en-US" sz="2400" dirty="0" smtClean="0">
                <a:solidFill>
                  <a:srgbClr val="00B050"/>
                </a:solidFill>
                <a:effectLst>
                  <a:outerShdw blurRad="38100" dist="38100" dir="2700000" algn="tl">
                    <a:srgbClr val="000000"/>
                  </a:outerShdw>
                </a:effectLst>
                <a:latin typeface="Arial" charset="0"/>
              </a:rPr>
              <a:t>Inhaled </a:t>
            </a:r>
            <a:r>
              <a:rPr lang="en-US" sz="2400" dirty="0" err="1" smtClean="0">
                <a:solidFill>
                  <a:srgbClr val="00B050"/>
                </a:solidFill>
                <a:effectLst>
                  <a:outerShdw blurRad="38100" dist="38100" dir="2700000" algn="tl">
                    <a:srgbClr val="000000"/>
                  </a:outerShdw>
                </a:effectLst>
                <a:latin typeface="Arial" charset="0"/>
              </a:rPr>
              <a:t>glucocorticoids</a:t>
            </a:r>
            <a:r>
              <a:rPr lang="en-US" sz="2400" dirty="0" smtClean="0">
                <a:solidFill>
                  <a:srgbClr val="00B050"/>
                </a:solidFill>
                <a:effectLst>
                  <a:outerShdw blurRad="38100" dist="38100" dir="2700000" algn="tl">
                    <a:srgbClr val="000000"/>
                  </a:outerShdw>
                </a:effectLst>
                <a:latin typeface="Arial" charset="0"/>
              </a:rPr>
              <a:t> are used only in patients with a proven clinical or </a:t>
            </a:r>
            <a:r>
              <a:rPr lang="en-US" sz="2400" dirty="0" err="1" smtClean="0">
                <a:solidFill>
                  <a:srgbClr val="00B050"/>
                </a:solidFill>
                <a:effectLst>
                  <a:outerShdw blurRad="38100" dist="38100" dir="2700000" algn="tl">
                    <a:srgbClr val="000000"/>
                  </a:outerShdw>
                </a:effectLst>
                <a:latin typeface="Arial" charset="0"/>
              </a:rPr>
              <a:t>spirometric</a:t>
            </a:r>
            <a:r>
              <a:rPr lang="en-US" sz="2400" dirty="0" smtClean="0">
                <a:solidFill>
                  <a:srgbClr val="00B050"/>
                </a:solidFill>
                <a:effectLst>
                  <a:outerShdw blurRad="38100" dist="38100" dir="2700000" algn="tl">
                    <a:srgbClr val="000000"/>
                  </a:outerShdw>
                </a:effectLst>
                <a:latin typeface="Arial" charset="0"/>
              </a:rPr>
              <a:t> response, or with FEV1 &lt;50% of due or with repeated exacerbations;</a:t>
            </a:r>
          </a:p>
          <a:p>
            <a:pPr marL="266700" indent="-266700" eaLnBrk="0" hangingPunct="0">
              <a:lnSpc>
                <a:spcPct val="70000"/>
              </a:lnSpc>
              <a:spcBef>
                <a:spcPts val="400"/>
              </a:spcBef>
            </a:pPr>
            <a:r>
              <a:rPr lang="ru-RU" sz="2400" dirty="0" smtClean="0">
                <a:solidFill>
                  <a:srgbClr val="00B050"/>
                </a:solidFill>
                <a:effectLst>
                  <a:outerShdw blurRad="38100" dist="38100" dir="2700000" algn="tl">
                    <a:srgbClr val="000000"/>
                  </a:outerShdw>
                </a:effectLst>
                <a:latin typeface="Arial" charset="0"/>
              </a:rPr>
              <a:t> - </a:t>
            </a:r>
            <a:r>
              <a:rPr lang="en-US" sz="2400" dirty="0" smtClean="0">
                <a:solidFill>
                  <a:srgbClr val="00B050"/>
                </a:solidFill>
                <a:effectLst>
                  <a:outerShdw blurRad="38100" dist="38100" dir="2700000" algn="tl">
                    <a:srgbClr val="000000"/>
                  </a:outerShdw>
                </a:effectLst>
                <a:latin typeface="Arial" charset="0"/>
              </a:rPr>
              <a:t>prolonged use of systemic corticosteroids is not recommended;</a:t>
            </a:r>
          </a:p>
          <a:p>
            <a:pPr marL="266700" indent="-266700" eaLnBrk="0" hangingPunct="0">
              <a:lnSpc>
                <a:spcPct val="70000"/>
              </a:lnSpc>
              <a:spcBef>
                <a:spcPts val="400"/>
              </a:spcBef>
            </a:pPr>
            <a:r>
              <a:rPr lang="ru-RU" sz="2400" dirty="0" smtClean="0">
                <a:solidFill>
                  <a:srgbClr val="00B050"/>
                </a:solidFill>
                <a:effectLst>
                  <a:outerShdw blurRad="38100" dist="38100" dir="2700000" algn="tl">
                    <a:srgbClr val="000000"/>
                  </a:outerShdw>
                </a:effectLst>
                <a:latin typeface="Arial" charset="0"/>
              </a:rPr>
              <a:t> - </a:t>
            </a:r>
            <a:r>
              <a:rPr lang="en-US" sz="2400" dirty="0" smtClean="0">
                <a:solidFill>
                  <a:srgbClr val="00B050"/>
                </a:solidFill>
                <a:effectLst>
                  <a:outerShdw blurRad="38100" dist="38100" dir="2700000" algn="tl">
                    <a:srgbClr val="000000"/>
                  </a:outerShdw>
                </a:effectLst>
                <a:latin typeface="Arial" charset="0"/>
              </a:rPr>
              <a:t>programs for physical training are shown to all patients;</a:t>
            </a:r>
          </a:p>
          <a:p>
            <a:pPr marL="266700" indent="-266700" eaLnBrk="0" hangingPunct="0">
              <a:lnSpc>
                <a:spcPct val="70000"/>
              </a:lnSpc>
              <a:spcBef>
                <a:spcPts val="400"/>
              </a:spcBef>
            </a:pPr>
            <a:r>
              <a:rPr lang="ru-RU" sz="2400" dirty="0" smtClean="0">
                <a:solidFill>
                  <a:srgbClr val="00B050"/>
                </a:solidFill>
                <a:effectLst>
                  <a:outerShdw blurRad="38100" dist="38100" dir="2700000" algn="tl">
                    <a:srgbClr val="000000"/>
                  </a:outerShdw>
                </a:effectLst>
                <a:latin typeface="Arial" charset="0"/>
              </a:rPr>
              <a:t> - т</a:t>
            </a:r>
            <a:r>
              <a:rPr lang="en-US" sz="2400" dirty="0" smtClean="0">
                <a:solidFill>
                  <a:srgbClr val="00B050"/>
                </a:solidFill>
                <a:effectLst>
                  <a:outerShdw blurRad="38100" dist="38100" dir="2700000" algn="tl">
                    <a:srgbClr val="000000"/>
                  </a:outerShdw>
                </a:effectLst>
                <a:latin typeface="Arial" charset="0"/>
              </a:rPr>
              <a:t>o prevent infectious exacerbations, vaccine therapy is advisable;</a:t>
            </a:r>
          </a:p>
          <a:p>
            <a:pPr marL="266700" indent="-266700" eaLnBrk="0" hangingPunct="0">
              <a:lnSpc>
                <a:spcPct val="70000"/>
              </a:lnSpc>
              <a:spcBef>
                <a:spcPts val="400"/>
              </a:spcBef>
            </a:pPr>
            <a:r>
              <a:rPr lang="ru-RU" sz="2400" dirty="0" smtClean="0">
                <a:solidFill>
                  <a:srgbClr val="00B050"/>
                </a:solidFill>
                <a:effectLst>
                  <a:outerShdw blurRad="38100" dist="38100" dir="2700000" algn="tl">
                    <a:srgbClr val="000000"/>
                  </a:outerShdw>
                </a:effectLst>
                <a:latin typeface="Arial" charset="0"/>
              </a:rPr>
              <a:t> - </a:t>
            </a:r>
            <a:r>
              <a:rPr lang="en-US" sz="2400" dirty="0" smtClean="0">
                <a:solidFill>
                  <a:srgbClr val="00B050"/>
                </a:solidFill>
                <a:effectLst>
                  <a:outerShdw blurRad="38100" dist="38100" dir="2700000" algn="tl">
                    <a:srgbClr val="000000"/>
                  </a:outerShdw>
                </a:effectLst>
                <a:latin typeface="Arial" charset="0"/>
              </a:rPr>
              <a:t>with severe respiratory failure, long-term oxygen therapy is used.</a:t>
            </a:r>
            <a:endParaRPr lang="ru-RU" sz="2400" dirty="0">
              <a:solidFill>
                <a:srgbClr val="00B050"/>
              </a:solidFill>
              <a:effectLst>
                <a:outerShdw blurRad="38100" dist="38100" dir="2700000" algn="tl">
                  <a:srgbClr val="000000"/>
                </a:outerShdw>
              </a:effectLst>
              <a:latin typeface="Arial"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45</a:t>
            </a:fld>
            <a:endParaRPr lang="ru-RU"/>
          </a:p>
        </p:txBody>
      </p:sp>
      <p:sp>
        <p:nvSpPr>
          <p:cNvPr id="362498" name="Text Box 2"/>
          <p:cNvSpPr txBox="1">
            <a:spLocks noChangeArrowheads="1"/>
          </p:cNvSpPr>
          <p:nvPr/>
        </p:nvSpPr>
        <p:spPr bwMode="auto">
          <a:xfrm>
            <a:off x="1643042" y="71414"/>
            <a:ext cx="7143800"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effectLst>
                  <a:outerShdw blurRad="38100" dist="38100" dir="2700000" algn="tl">
                    <a:srgbClr val="000000"/>
                  </a:outerShdw>
                </a:effectLst>
                <a:latin typeface="Arial" charset="0"/>
              </a:rPr>
              <a:t>Bronchodilator therapy</a:t>
            </a:r>
            <a:endParaRPr lang="ru-RU" sz="3600" b="1" dirty="0">
              <a:solidFill>
                <a:srgbClr val="FFFF00"/>
              </a:solidFill>
              <a:latin typeface="Arial" charset="0"/>
            </a:endParaRPr>
          </a:p>
        </p:txBody>
      </p:sp>
      <p:sp>
        <p:nvSpPr>
          <p:cNvPr id="6" name="Прямоугольник 5"/>
          <p:cNvSpPr/>
          <p:nvPr/>
        </p:nvSpPr>
        <p:spPr>
          <a:xfrm>
            <a:off x="214282" y="785794"/>
            <a:ext cx="8643998" cy="1660134"/>
          </a:xfrm>
          <a:prstGeom prst="rect">
            <a:avLst/>
          </a:prstGeom>
          <a:solidFill>
            <a:schemeClr val="accent1">
              <a:lumMod val="50000"/>
            </a:schemeClr>
          </a:solidFill>
        </p:spPr>
        <p:txBody>
          <a:bodyPr wrap="square">
            <a:spAutoFit/>
          </a:bodyPr>
          <a:lstStyle/>
          <a:p>
            <a:pPr>
              <a:lnSpc>
                <a:spcPct val="70000"/>
              </a:lnSpc>
            </a:pPr>
            <a:r>
              <a:rPr lang="en-US" sz="2400" b="1" dirty="0" smtClean="0"/>
              <a:t>-Bronchodilators are the basis of symptomatic therapy in the stable course of COPD. </a:t>
            </a:r>
          </a:p>
          <a:p>
            <a:pPr>
              <a:lnSpc>
                <a:spcPct val="70000"/>
              </a:lnSpc>
            </a:pPr>
            <a:r>
              <a:rPr lang="en-US" sz="2400" b="1" dirty="0" smtClean="0"/>
              <a:t>-Preferably their inhalation use. </a:t>
            </a:r>
          </a:p>
          <a:p>
            <a:pPr>
              <a:lnSpc>
                <a:spcPct val="70000"/>
              </a:lnSpc>
            </a:pPr>
            <a:r>
              <a:rPr lang="en-US" sz="2400" b="1" dirty="0" smtClean="0"/>
              <a:t>-The choice between </a:t>
            </a:r>
            <a:r>
              <a:rPr lang="en-US" sz="2400" b="1" dirty="0" err="1" smtClean="0"/>
              <a:t>sympathomimetics</a:t>
            </a:r>
            <a:r>
              <a:rPr lang="en-US" sz="2400" b="1" dirty="0" smtClean="0"/>
              <a:t>, </a:t>
            </a:r>
            <a:r>
              <a:rPr lang="en-US" sz="2400" b="1" dirty="0" err="1" smtClean="0"/>
              <a:t>anticholinergics</a:t>
            </a:r>
            <a:r>
              <a:rPr lang="en-US" sz="2400" b="1" dirty="0" smtClean="0"/>
              <a:t>, </a:t>
            </a:r>
            <a:r>
              <a:rPr lang="en-US" sz="2400" b="1" dirty="0" err="1" smtClean="0"/>
              <a:t>theophylline</a:t>
            </a:r>
            <a:r>
              <a:rPr lang="en-US" sz="2400" b="1" dirty="0" smtClean="0"/>
              <a:t> or combination therapy depends on availability, individual effectiveness and side effect</a:t>
            </a:r>
            <a:endParaRPr lang="ru-RU" sz="2400" b="1"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46</a:t>
            </a:fld>
            <a:endParaRPr lang="ru-RU"/>
          </a:p>
        </p:txBody>
      </p:sp>
      <p:sp>
        <p:nvSpPr>
          <p:cNvPr id="362498" name="Text Box 2"/>
          <p:cNvSpPr txBox="1">
            <a:spLocks noChangeArrowheads="1"/>
          </p:cNvSpPr>
          <p:nvPr/>
        </p:nvSpPr>
        <p:spPr bwMode="auto">
          <a:xfrm>
            <a:off x="571472" y="-3413"/>
            <a:ext cx="7858180"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err="1" smtClean="0">
                <a:solidFill>
                  <a:srgbClr val="FFFF00"/>
                </a:solidFill>
                <a:effectLst>
                  <a:outerShdw blurRad="38100" dist="38100" dir="2700000" algn="tl">
                    <a:srgbClr val="000000"/>
                  </a:outerShdw>
                </a:effectLst>
                <a:latin typeface="Arial" charset="0"/>
              </a:rPr>
              <a:t>Anticholinergic</a:t>
            </a:r>
            <a:r>
              <a:rPr lang="en-US" sz="3600" b="1" dirty="0" smtClean="0">
                <a:solidFill>
                  <a:srgbClr val="FFFF00"/>
                </a:solidFill>
                <a:effectLst>
                  <a:outerShdw blurRad="38100" dist="38100" dir="2700000" algn="tl">
                    <a:srgbClr val="000000"/>
                  </a:outerShdw>
                </a:effectLst>
                <a:latin typeface="Arial" charset="0"/>
              </a:rPr>
              <a:t> drugs</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214282" y="571480"/>
            <a:ext cx="8786874" cy="5983176"/>
          </a:xfrm>
          <a:prstGeom prst="rect">
            <a:avLst/>
          </a:prstGeom>
          <a:solidFill>
            <a:schemeClr val="tx2">
              <a:lumMod val="75000"/>
            </a:schemeClr>
          </a:solidFill>
          <a:ln w="9525">
            <a:noFill/>
            <a:miter lim="800000"/>
            <a:headEnd/>
            <a:tailEnd/>
          </a:ln>
          <a:effectLst/>
          <a:scene3d>
            <a:camera prst="orthographicFront"/>
            <a:lightRig rig="threePt" dir="t"/>
          </a:scene3d>
          <a:sp3d>
            <a:bevelT w="101600" prst="riblet"/>
          </a:sp3d>
        </p:spPr>
        <p:txBody>
          <a:bodyPr wrap="square">
            <a:spAutoFit/>
          </a:bodyPr>
          <a:lstStyle/>
          <a:p>
            <a:pPr algn="just" eaLnBrk="0" hangingPunct="0">
              <a:lnSpc>
                <a:spcPct val="70000"/>
              </a:lnSpc>
              <a:spcBef>
                <a:spcPts val="400"/>
              </a:spcBef>
            </a:pPr>
            <a:r>
              <a:rPr lang="en-US" sz="2400" i="1" dirty="0" smtClean="0">
                <a:solidFill>
                  <a:srgbClr val="FF0000"/>
                </a:solidFill>
                <a:effectLst>
                  <a:outerShdw blurRad="38100" dist="38100" dir="2700000" algn="tl">
                    <a:srgbClr val="000000"/>
                  </a:outerShdw>
                </a:effectLst>
                <a:latin typeface="Arial" charset="0"/>
              </a:rPr>
              <a:t>Inhalation </a:t>
            </a:r>
            <a:r>
              <a:rPr lang="en-US" sz="2400" i="1" dirty="0" err="1" smtClean="0">
                <a:solidFill>
                  <a:srgbClr val="FF0000"/>
                </a:solidFill>
                <a:effectLst>
                  <a:outerShdw blurRad="38100" dist="38100" dir="2700000" algn="tl">
                    <a:srgbClr val="000000"/>
                  </a:outerShdw>
                </a:effectLst>
                <a:latin typeface="Arial" charset="0"/>
              </a:rPr>
              <a:t>anticholinergics</a:t>
            </a:r>
            <a:r>
              <a:rPr lang="en-US" sz="2400" i="1" dirty="0" smtClean="0">
                <a:solidFill>
                  <a:srgbClr val="FF0000"/>
                </a:solidFill>
                <a:effectLst>
                  <a:outerShdw blurRad="38100" dist="38100" dir="2700000" algn="tl">
                    <a:srgbClr val="000000"/>
                  </a:outerShdw>
                </a:effectLst>
                <a:latin typeface="Arial" charset="0"/>
              </a:rPr>
              <a:t> </a:t>
            </a:r>
            <a:r>
              <a:rPr lang="en-US" sz="2400" i="1" dirty="0" smtClean="0">
                <a:solidFill>
                  <a:srgbClr val="002060"/>
                </a:solidFill>
                <a:effectLst>
                  <a:outerShdw blurRad="38100" dist="38100" dir="2700000" algn="tl">
                    <a:srgbClr val="000000"/>
                  </a:outerShdw>
                </a:effectLst>
                <a:latin typeface="Arial" charset="0"/>
              </a:rPr>
              <a:t>are the first choice drugs in the treatment of COPD:</a:t>
            </a:r>
          </a:p>
          <a:p>
            <a:pPr algn="just" eaLnBrk="0" hangingPunct="0">
              <a:lnSpc>
                <a:spcPct val="70000"/>
              </a:lnSpc>
              <a:spcBef>
                <a:spcPts val="400"/>
              </a:spcBef>
            </a:pPr>
            <a:r>
              <a:rPr lang="en-US" sz="2400" i="1" dirty="0" smtClean="0">
                <a:solidFill>
                  <a:srgbClr val="FF0000"/>
                </a:solidFill>
                <a:effectLst>
                  <a:outerShdw blurRad="38100" dist="38100" dir="2700000" algn="tl">
                    <a:srgbClr val="000000"/>
                  </a:outerShdw>
                </a:effectLst>
                <a:latin typeface="Arial" charset="0"/>
              </a:rPr>
              <a:t>1. </a:t>
            </a:r>
            <a:r>
              <a:rPr lang="en-US" sz="2400" i="1" dirty="0" err="1" smtClean="0">
                <a:solidFill>
                  <a:srgbClr val="FF0000"/>
                </a:solidFill>
                <a:effectLst>
                  <a:outerShdw blurRad="38100" dist="38100" dir="2700000" algn="tl">
                    <a:srgbClr val="000000"/>
                  </a:outerShdw>
                </a:effectLst>
                <a:latin typeface="Arial" charset="0"/>
              </a:rPr>
              <a:t>Ipratropium</a:t>
            </a:r>
            <a:r>
              <a:rPr lang="en-US" sz="2400" i="1" dirty="0" smtClean="0">
                <a:solidFill>
                  <a:srgbClr val="FF0000"/>
                </a:solidFill>
                <a:effectLst>
                  <a:outerShdw blurRad="38100" dist="38100" dir="2700000" algn="tl">
                    <a:srgbClr val="000000"/>
                  </a:outerShdw>
                </a:effectLst>
                <a:latin typeface="Arial" charset="0"/>
              </a:rPr>
              <a:t> bromide </a:t>
            </a:r>
            <a:r>
              <a:rPr lang="en-US" sz="2400" i="1" dirty="0" smtClean="0">
                <a:solidFill>
                  <a:srgbClr val="002060"/>
                </a:solidFill>
                <a:effectLst>
                  <a:outerShdw blurRad="38100" dist="38100" dir="2700000" algn="tl">
                    <a:srgbClr val="000000"/>
                  </a:outerShdw>
                </a:effectLst>
                <a:latin typeface="Arial" charset="0"/>
              </a:rPr>
              <a:t>- (duration of action is 6-8 h).</a:t>
            </a:r>
          </a:p>
          <a:p>
            <a:pPr algn="just" eaLnBrk="0" hangingPunct="0">
              <a:lnSpc>
                <a:spcPct val="70000"/>
              </a:lnSpc>
              <a:spcBef>
                <a:spcPts val="400"/>
              </a:spcBef>
            </a:pPr>
            <a:r>
              <a:rPr lang="en-US" sz="2400" i="1" dirty="0" smtClean="0">
                <a:solidFill>
                  <a:srgbClr val="FF0000"/>
                </a:solidFill>
                <a:effectLst>
                  <a:outerShdw blurRad="38100" dist="38100" dir="2700000" algn="tl">
                    <a:srgbClr val="000000"/>
                  </a:outerShdw>
                </a:effectLst>
                <a:latin typeface="Arial" charset="0"/>
              </a:rPr>
              <a:t>2. </a:t>
            </a:r>
            <a:r>
              <a:rPr lang="en-US" sz="2400" i="1" dirty="0" err="1" smtClean="0">
                <a:solidFill>
                  <a:srgbClr val="FF0000"/>
                </a:solidFill>
                <a:effectLst>
                  <a:outerShdw blurRad="38100" dist="38100" dir="2700000" algn="tl">
                    <a:srgbClr val="000000"/>
                  </a:outerShdw>
                </a:effectLst>
                <a:latin typeface="Arial" charset="0"/>
              </a:rPr>
              <a:t>Tiotropium</a:t>
            </a:r>
            <a:r>
              <a:rPr lang="en-US" sz="2400" i="1" dirty="0" smtClean="0">
                <a:solidFill>
                  <a:srgbClr val="FF0000"/>
                </a:solidFill>
                <a:effectLst>
                  <a:outerShdw blurRad="38100" dist="38100" dir="2700000" algn="tl">
                    <a:srgbClr val="000000"/>
                  </a:outerShdw>
                </a:effectLst>
                <a:latin typeface="Arial" charset="0"/>
              </a:rPr>
              <a:t> bromide </a:t>
            </a:r>
            <a:r>
              <a:rPr lang="en-US" sz="2400" i="1" dirty="0" smtClean="0">
                <a:solidFill>
                  <a:srgbClr val="002060"/>
                </a:solidFill>
                <a:effectLst>
                  <a:outerShdw blurRad="38100" dist="38100" dir="2700000" algn="tl">
                    <a:srgbClr val="000000"/>
                  </a:outerShdw>
                </a:effectLst>
                <a:latin typeface="Arial" charset="0"/>
              </a:rPr>
              <a:t>is a new </a:t>
            </a:r>
            <a:r>
              <a:rPr lang="en-US" sz="2400" i="1" dirty="0" err="1" smtClean="0">
                <a:solidFill>
                  <a:srgbClr val="002060"/>
                </a:solidFill>
                <a:effectLst>
                  <a:outerShdw blurRad="38100" dist="38100" dir="2700000" algn="tl">
                    <a:srgbClr val="000000"/>
                  </a:outerShdw>
                </a:effectLst>
                <a:latin typeface="Arial" charset="0"/>
              </a:rPr>
              <a:t>anticholinergic</a:t>
            </a:r>
            <a:r>
              <a:rPr lang="en-US" sz="2400" i="1" dirty="0" smtClean="0">
                <a:solidFill>
                  <a:srgbClr val="002060"/>
                </a:solidFill>
                <a:effectLst>
                  <a:outerShdw blurRad="38100" dist="38100" dir="2700000" algn="tl">
                    <a:srgbClr val="000000"/>
                  </a:outerShdw>
                </a:effectLst>
                <a:latin typeface="Arial" charset="0"/>
              </a:rPr>
              <a:t> agent of prolonged action - it is applied once a day, the </a:t>
            </a:r>
            <a:r>
              <a:rPr lang="en-US" sz="2400" i="1" dirty="0" err="1" smtClean="0">
                <a:solidFill>
                  <a:srgbClr val="002060"/>
                </a:solidFill>
                <a:effectLst>
                  <a:outerShdw blurRad="38100" dist="38100" dir="2700000" algn="tl">
                    <a:srgbClr val="000000"/>
                  </a:outerShdw>
                </a:effectLst>
                <a:latin typeface="Arial" charset="0"/>
              </a:rPr>
              <a:t>anticholinergic</a:t>
            </a:r>
            <a:r>
              <a:rPr lang="en-US" sz="2400" i="1" dirty="0" smtClean="0">
                <a:solidFill>
                  <a:srgbClr val="002060"/>
                </a:solidFill>
                <a:effectLst>
                  <a:outerShdw blurRad="38100" dist="38100" dir="2700000" algn="tl">
                    <a:srgbClr val="000000"/>
                  </a:outerShdw>
                </a:effectLst>
                <a:latin typeface="Arial" charset="0"/>
              </a:rPr>
              <a:t> action of </a:t>
            </a:r>
            <a:r>
              <a:rPr lang="en-US" sz="2400" i="1" dirty="0" err="1" smtClean="0">
                <a:solidFill>
                  <a:srgbClr val="002060"/>
                </a:solidFill>
                <a:effectLst>
                  <a:outerShdw blurRad="38100" dist="38100" dir="2700000" algn="tl">
                    <a:srgbClr val="000000"/>
                  </a:outerShdw>
                </a:effectLst>
                <a:latin typeface="Arial" charset="0"/>
              </a:rPr>
              <a:t>tiotropium</a:t>
            </a:r>
            <a:r>
              <a:rPr lang="en-US" sz="2400" i="1" dirty="0" smtClean="0">
                <a:solidFill>
                  <a:srgbClr val="002060"/>
                </a:solidFill>
                <a:effectLst>
                  <a:outerShdw blurRad="38100" dist="38100" dir="2700000" algn="tl">
                    <a:srgbClr val="000000"/>
                  </a:outerShdw>
                </a:effectLst>
                <a:latin typeface="Arial" charset="0"/>
              </a:rPr>
              <a:t> is approximately 10 times greater than that of </a:t>
            </a:r>
            <a:r>
              <a:rPr lang="en-US" sz="2400" i="1" dirty="0" err="1" smtClean="0">
                <a:solidFill>
                  <a:srgbClr val="002060"/>
                </a:solidFill>
                <a:effectLst>
                  <a:outerShdw blurRad="38100" dist="38100" dir="2700000" algn="tl">
                    <a:srgbClr val="000000"/>
                  </a:outerShdw>
                </a:effectLst>
                <a:latin typeface="Arial" charset="0"/>
              </a:rPr>
              <a:t>ipratropium</a:t>
            </a:r>
            <a:r>
              <a:rPr lang="en-US" sz="2400" i="1" dirty="0" smtClean="0">
                <a:solidFill>
                  <a:srgbClr val="002060"/>
                </a:solidFill>
                <a:effectLst>
                  <a:outerShdw blurRad="38100" dist="38100" dir="2700000" algn="tl">
                    <a:srgbClr val="000000"/>
                  </a:outerShdw>
                </a:effectLst>
                <a:latin typeface="Arial" charset="0"/>
              </a:rPr>
              <a:t>, the important property is the property of </a:t>
            </a:r>
            <a:r>
              <a:rPr lang="en-US" sz="2400" i="1" dirty="0" err="1" smtClean="0">
                <a:solidFill>
                  <a:srgbClr val="002060"/>
                </a:solidFill>
                <a:effectLst>
                  <a:outerShdw blurRad="38100" dist="38100" dir="2700000" algn="tl">
                    <a:srgbClr val="000000"/>
                  </a:outerShdw>
                </a:effectLst>
                <a:latin typeface="Arial" charset="0"/>
              </a:rPr>
              <a:t>tiotropium</a:t>
            </a:r>
            <a:r>
              <a:rPr lang="en-US" sz="2400" i="1" dirty="0" smtClean="0">
                <a:solidFill>
                  <a:srgbClr val="002060"/>
                </a:solidFill>
                <a:effectLst>
                  <a:outerShdw blurRad="38100" dist="38100" dir="2700000" algn="tl">
                    <a:srgbClr val="000000"/>
                  </a:outerShdw>
                </a:effectLst>
                <a:latin typeface="Arial" charset="0"/>
              </a:rPr>
              <a:t> to slow down the rates of progressive decline in bronchial patency.</a:t>
            </a:r>
          </a:p>
          <a:p>
            <a:pPr algn="just" eaLnBrk="0" hangingPunct="0">
              <a:lnSpc>
                <a:spcPct val="70000"/>
              </a:lnSpc>
              <a:spcBef>
                <a:spcPts val="400"/>
              </a:spcBef>
            </a:pPr>
            <a:r>
              <a:rPr lang="en-US" sz="2400" i="1" dirty="0" smtClean="0">
                <a:solidFill>
                  <a:srgbClr val="FF0000"/>
                </a:solidFill>
                <a:effectLst>
                  <a:outerShdw blurRad="38100" dist="38100" dir="2700000" algn="tl">
                    <a:srgbClr val="000000"/>
                  </a:outerShdw>
                </a:effectLst>
                <a:latin typeface="Arial" charset="0"/>
              </a:rPr>
              <a:t>3. </a:t>
            </a:r>
            <a:r>
              <a:rPr lang="en-US" sz="2400" i="1" dirty="0" err="1" smtClean="0">
                <a:solidFill>
                  <a:srgbClr val="FF0000"/>
                </a:solidFill>
                <a:effectLst>
                  <a:outerShdw blurRad="38100" dist="38100" dir="2700000" algn="tl">
                    <a:srgbClr val="000000"/>
                  </a:outerShdw>
                </a:effectLst>
                <a:latin typeface="Arial" charset="0"/>
              </a:rPr>
              <a:t>Berodual</a:t>
            </a:r>
            <a:r>
              <a:rPr lang="en-US" sz="2400" i="1" dirty="0" smtClean="0">
                <a:solidFill>
                  <a:srgbClr val="FF0000"/>
                </a:solidFill>
                <a:effectLst>
                  <a:outerShdw blurRad="38100" dist="38100" dir="2700000" algn="tl">
                    <a:srgbClr val="000000"/>
                  </a:outerShdw>
                </a:effectLst>
                <a:latin typeface="Arial" charset="0"/>
              </a:rPr>
              <a:t> </a:t>
            </a:r>
            <a:r>
              <a:rPr lang="en-US" sz="2400" i="1" dirty="0" smtClean="0">
                <a:solidFill>
                  <a:srgbClr val="002060"/>
                </a:solidFill>
                <a:effectLst>
                  <a:outerShdw blurRad="38100" dist="38100" dir="2700000" algn="tl">
                    <a:srgbClr val="000000"/>
                  </a:outerShdw>
                </a:effectLst>
                <a:latin typeface="Arial" charset="0"/>
              </a:rPr>
              <a:t>- a combined drug (</a:t>
            </a:r>
            <a:r>
              <a:rPr lang="en-US" sz="2400" i="1" dirty="0" err="1" smtClean="0">
                <a:solidFill>
                  <a:srgbClr val="002060"/>
                </a:solidFill>
                <a:effectLst>
                  <a:outerShdw blurRad="38100" dist="38100" dir="2700000" algn="tl">
                    <a:srgbClr val="000000"/>
                  </a:outerShdw>
                </a:effectLst>
                <a:latin typeface="Arial" charset="0"/>
              </a:rPr>
              <a:t>ipratropium</a:t>
            </a:r>
            <a:r>
              <a:rPr lang="en-US" sz="2400" i="1" dirty="0" smtClean="0">
                <a:solidFill>
                  <a:srgbClr val="002060"/>
                </a:solidFill>
                <a:effectLst>
                  <a:outerShdw blurRad="38100" dist="38100" dir="2700000" algn="tl">
                    <a:srgbClr val="000000"/>
                  </a:outerShdw>
                </a:effectLst>
                <a:latin typeface="Arial" charset="0"/>
              </a:rPr>
              <a:t> bromide + </a:t>
            </a:r>
            <a:r>
              <a:rPr lang="en-US" sz="2400" i="1" dirty="0" err="1" smtClean="0">
                <a:solidFill>
                  <a:srgbClr val="002060"/>
                </a:solidFill>
                <a:effectLst>
                  <a:outerShdw blurRad="38100" dist="38100" dir="2700000" algn="tl">
                    <a:srgbClr val="000000"/>
                  </a:outerShdw>
                </a:effectLst>
                <a:latin typeface="Arial" charset="0"/>
              </a:rPr>
              <a:t>fenoterol</a:t>
            </a:r>
            <a:r>
              <a:rPr lang="en-US" sz="2400" i="1" dirty="0" smtClean="0">
                <a:solidFill>
                  <a:srgbClr val="002060"/>
                </a:solidFill>
                <a:effectLst>
                  <a:outerShdw blurRad="38100" dist="38100" dir="2700000" algn="tl">
                    <a:srgbClr val="000000"/>
                  </a:outerShdw>
                </a:effectLst>
                <a:latin typeface="Arial" charset="0"/>
              </a:rPr>
              <a:t>).</a:t>
            </a:r>
            <a:endParaRPr lang="ru-RU" sz="2400" i="1" dirty="0" smtClean="0">
              <a:solidFill>
                <a:srgbClr val="002060"/>
              </a:solidFill>
              <a:effectLst>
                <a:outerShdw blurRad="38100" dist="38100" dir="2700000" algn="tl">
                  <a:srgbClr val="000000"/>
                </a:outerShdw>
              </a:effectLst>
              <a:latin typeface="Arial" charset="0"/>
            </a:endParaRPr>
          </a:p>
          <a:p>
            <a:pPr marL="358775" indent="-358775" algn="ctr" eaLnBrk="0" hangingPunct="0">
              <a:lnSpc>
                <a:spcPct val="70000"/>
              </a:lnSpc>
              <a:spcBef>
                <a:spcPts val="400"/>
              </a:spcBef>
            </a:pPr>
            <a:endParaRPr lang="en-US" sz="2400" dirty="0" smtClean="0">
              <a:solidFill>
                <a:srgbClr val="0070C0"/>
              </a:solidFill>
              <a:effectLst>
                <a:outerShdw blurRad="38100" dist="38100" dir="2700000" algn="tl">
                  <a:srgbClr val="000000"/>
                </a:outerShdw>
              </a:effectLst>
              <a:latin typeface="Arial" charset="0"/>
            </a:endParaRPr>
          </a:p>
          <a:p>
            <a:pPr marL="358775" indent="-358775" algn="ctr" eaLnBrk="0" hangingPunct="0">
              <a:lnSpc>
                <a:spcPct val="70000"/>
              </a:lnSpc>
              <a:spcBef>
                <a:spcPts val="400"/>
              </a:spcBef>
            </a:pPr>
            <a:r>
              <a:rPr lang="en-US" sz="2400" dirty="0" err="1" smtClean="0">
                <a:solidFill>
                  <a:srgbClr val="0070C0"/>
                </a:solidFill>
                <a:effectLst>
                  <a:outerShdw blurRad="38100" dist="38100" dir="2700000" algn="tl">
                    <a:srgbClr val="000000"/>
                  </a:outerShdw>
                </a:effectLst>
                <a:latin typeface="Arial" charset="0"/>
              </a:rPr>
              <a:t>Cholinolytics</a:t>
            </a:r>
            <a:r>
              <a:rPr lang="en-US" sz="2400" dirty="0" smtClean="0">
                <a:solidFill>
                  <a:srgbClr val="0070C0"/>
                </a:solidFill>
                <a:effectLst>
                  <a:outerShdw blurRad="38100" dist="38100" dir="2700000" algn="tl">
                    <a:srgbClr val="000000"/>
                  </a:outerShdw>
                </a:effectLst>
                <a:latin typeface="Arial" charset="0"/>
              </a:rPr>
              <a:t> provide competitive inhibition of M-cholinergic receptors and a decrease in the parasympathetic tone of the bronchi.</a:t>
            </a:r>
          </a:p>
          <a:p>
            <a:pPr marL="358775" indent="-358775" algn="just" eaLnBrk="0" hangingPunct="0">
              <a:lnSpc>
                <a:spcPct val="70000"/>
              </a:lnSpc>
              <a:spcBef>
                <a:spcPts val="400"/>
              </a:spcBef>
            </a:pPr>
            <a:r>
              <a:rPr lang="en-US" sz="2400" dirty="0" smtClean="0">
                <a:solidFill>
                  <a:schemeClr val="tx2">
                    <a:lumMod val="25000"/>
                  </a:schemeClr>
                </a:solidFill>
                <a:effectLst>
                  <a:outerShdw blurRad="38100" dist="38100" dir="2700000" algn="tl">
                    <a:srgbClr val="000000"/>
                  </a:outerShdw>
                </a:effectLst>
                <a:latin typeface="Arial" charset="0"/>
              </a:rPr>
              <a:t>- The effect after inhalation of </a:t>
            </a:r>
            <a:r>
              <a:rPr lang="en-US" sz="2400" dirty="0" err="1" smtClean="0">
                <a:solidFill>
                  <a:schemeClr val="tx2">
                    <a:lumMod val="25000"/>
                  </a:schemeClr>
                </a:solidFill>
                <a:effectLst>
                  <a:outerShdw blurRad="38100" dist="38100" dir="2700000" algn="tl">
                    <a:srgbClr val="000000"/>
                  </a:outerShdw>
                </a:effectLst>
                <a:latin typeface="Arial" charset="0"/>
              </a:rPr>
              <a:t>cholinolytics</a:t>
            </a:r>
            <a:r>
              <a:rPr lang="en-US" sz="2400" dirty="0" smtClean="0">
                <a:solidFill>
                  <a:schemeClr val="tx2">
                    <a:lumMod val="25000"/>
                  </a:schemeClr>
                </a:solidFill>
                <a:effectLst>
                  <a:outerShdw blurRad="38100" dist="38100" dir="2700000" algn="tl">
                    <a:srgbClr val="000000"/>
                  </a:outerShdw>
                </a:effectLst>
                <a:latin typeface="Arial" charset="0"/>
              </a:rPr>
              <a:t> occurs later than when using </a:t>
            </a:r>
            <a:r>
              <a:rPr lang="en-US" sz="2400" dirty="0" err="1" smtClean="0">
                <a:solidFill>
                  <a:schemeClr val="tx2">
                    <a:lumMod val="25000"/>
                  </a:schemeClr>
                </a:solidFill>
                <a:effectLst>
                  <a:outerShdw blurRad="38100" dist="38100" dir="2700000" algn="tl">
                    <a:srgbClr val="000000"/>
                  </a:outerShdw>
                </a:effectLst>
                <a:latin typeface="Arial" charset="0"/>
              </a:rPr>
              <a:t>sympathomimetics</a:t>
            </a:r>
            <a:r>
              <a:rPr lang="en-US" sz="2400" dirty="0" smtClean="0">
                <a:solidFill>
                  <a:schemeClr val="tx2">
                    <a:lumMod val="25000"/>
                  </a:schemeClr>
                </a:solidFill>
                <a:effectLst>
                  <a:outerShdw blurRad="38100" dist="38100" dir="2700000" algn="tl">
                    <a:srgbClr val="000000"/>
                  </a:outerShdw>
                </a:effectLst>
                <a:latin typeface="Arial" charset="0"/>
              </a:rPr>
              <a:t>.</a:t>
            </a:r>
          </a:p>
          <a:p>
            <a:pPr marL="358775" indent="-358775" algn="just" eaLnBrk="0" hangingPunct="0">
              <a:lnSpc>
                <a:spcPct val="70000"/>
              </a:lnSpc>
              <a:spcBef>
                <a:spcPts val="400"/>
              </a:spcBef>
            </a:pPr>
            <a:r>
              <a:rPr lang="en-US" sz="2400" dirty="0" smtClean="0">
                <a:solidFill>
                  <a:schemeClr val="tx2">
                    <a:lumMod val="25000"/>
                  </a:schemeClr>
                </a:solidFill>
                <a:effectLst>
                  <a:outerShdw blurRad="38100" dist="38100" dir="2700000" algn="tl">
                    <a:srgbClr val="000000"/>
                  </a:outerShdw>
                </a:effectLst>
                <a:latin typeface="Arial" charset="0"/>
              </a:rPr>
              <a:t>- It lasts longer than with </a:t>
            </a:r>
            <a:r>
              <a:rPr lang="en-US" sz="2400" dirty="0" err="1" smtClean="0">
                <a:solidFill>
                  <a:schemeClr val="tx2">
                    <a:lumMod val="25000"/>
                  </a:schemeClr>
                </a:solidFill>
                <a:effectLst>
                  <a:outerShdw blurRad="38100" dist="38100" dir="2700000" algn="tl">
                    <a:srgbClr val="000000"/>
                  </a:outerShdw>
                </a:effectLst>
                <a:latin typeface="Arial" charset="0"/>
              </a:rPr>
              <a:t>sympathomimetics</a:t>
            </a:r>
            <a:r>
              <a:rPr lang="en-US" sz="2400" dirty="0" smtClean="0">
                <a:solidFill>
                  <a:schemeClr val="tx2">
                    <a:lumMod val="25000"/>
                  </a:schemeClr>
                </a:solidFill>
                <a:effectLst>
                  <a:outerShdw blurRad="38100" dist="38100" dir="2700000" algn="tl">
                    <a:srgbClr val="000000"/>
                  </a:outerShdw>
                </a:effectLst>
                <a:latin typeface="Arial" charset="0"/>
              </a:rPr>
              <a:t>.</a:t>
            </a:r>
          </a:p>
          <a:p>
            <a:pPr marL="358775" indent="-358775" algn="just" eaLnBrk="0" hangingPunct="0">
              <a:lnSpc>
                <a:spcPct val="70000"/>
              </a:lnSpc>
              <a:spcBef>
                <a:spcPts val="400"/>
              </a:spcBef>
            </a:pPr>
            <a:r>
              <a:rPr lang="en-US" sz="2400" dirty="0" smtClean="0">
                <a:solidFill>
                  <a:schemeClr val="tx2">
                    <a:lumMod val="25000"/>
                  </a:schemeClr>
                </a:solidFill>
                <a:effectLst>
                  <a:outerShdw blurRad="38100" dist="38100" dir="2700000" algn="tl">
                    <a:srgbClr val="000000"/>
                  </a:outerShdw>
                </a:effectLst>
                <a:latin typeface="Arial" charset="0"/>
              </a:rPr>
              <a:t>- There are no systemic effects.</a:t>
            </a:r>
          </a:p>
          <a:p>
            <a:pPr marL="358775" indent="-358775" algn="just" eaLnBrk="0" hangingPunct="0">
              <a:lnSpc>
                <a:spcPct val="70000"/>
              </a:lnSpc>
              <a:spcBef>
                <a:spcPts val="400"/>
              </a:spcBef>
            </a:pPr>
            <a:r>
              <a:rPr lang="en-US" sz="2400" dirty="0" smtClean="0">
                <a:solidFill>
                  <a:schemeClr val="tx2">
                    <a:lumMod val="25000"/>
                  </a:schemeClr>
                </a:solidFill>
                <a:effectLst>
                  <a:outerShdw blurRad="38100" dist="38100" dir="2700000" algn="tl">
                    <a:srgbClr val="000000"/>
                  </a:outerShdw>
                </a:effectLst>
                <a:latin typeface="Arial" charset="0"/>
              </a:rPr>
              <a:t>- As the aging of receptors to the </a:t>
            </a:r>
            <a:r>
              <a:rPr lang="en-US" sz="2400" dirty="0" err="1" smtClean="0">
                <a:solidFill>
                  <a:schemeClr val="tx2">
                    <a:lumMod val="25000"/>
                  </a:schemeClr>
                </a:solidFill>
                <a:effectLst>
                  <a:outerShdw blurRad="38100" dist="38100" dir="2700000" algn="tl">
                    <a:srgbClr val="000000"/>
                  </a:outerShdw>
                </a:effectLst>
                <a:latin typeface="Arial" charset="0"/>
              </a:rPr>
              <a:t>anticholinergics</a:t>
            </a:r>
            <a:r>
              <a:rPr lang="en-US" sz="2400" dirty="0" smtClean="0">
                <a:solidFill>
                  <a:schemeClr val="tx2">
                    <a:lumMod val="25000"/>
                  </a:schemeClr>
                </a:solidFill>
                <a:effectLst>
                  <a:outerShdw blurRad="38100" dist="38100" dir="2700000" algn="tl">
                    <a:srgbClr val="000000"/>
                  </a:outerShdw>
                </a:effectLst>
                <a:latin typeface="Arial" charset="0"/>
              </a:rPr>
              <a:t> remain sensitive.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47</a:t>
            </a:fld>
            <a:endParaRPr lang="ru-RU"/>
          </a:p>
        </p:txBody>
      </p:sp>
      <p:sp>
        <p:nvSpPr>
          <p:cNvPr id="362498" name="Text Box 2"/>
          <p:cNvSpPr txBox="1">
            <a:spLocks noChangeArrowheads="1"/>
          </p:cNvSpPr>
          <p:nvPr/>
        </p:nvSpPr>
        <p:spPr bwMode="auto">
          <a:xfrm>
            <a:off x="571472" y="-3413"/>
            <a:ext cx="7858180"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chemeClr val="tx2">
                    <a:lumMod val="75000"/>
                  </a:schemeClr>
                </a:solidFill>
                <a:effectLst>
                  <a:outerShdw blurRad="38100" dist="38100" dir="2700000" algn="tl">
                    <a:srgbClr val="000000"/>
                  </a:outerShdw>
                </a:effectLst>
                <a:latin typeface="Arial" charset="0"/>
              </a:rPr>
              <a:t>Selective</a:t>
            </a:r>
            <a:r>
              <a:rPr lang="ru-RU" sz="3600" dirty="0" smtClean="0">
                <a:solidFill>
                  <a:schemeClr val="tx2">
                    <a:lumMod val="75000"/>
                  </a:schemeClr>
                </a:solidFill>
                <a:effectLst>
                  <a:outerShdw blurRad="38100" dist="38100" dir="2700000" algn="tl">
                    <a:srgbClr val="000000"/>
                  </a:outerShdw>
                </a:effectLst>
                <a:latin typeface="Arial" charset="0"/>
              </a:rPr>
              <a:t> </a:t>
            </a:r>
            <a:r>
              <a:rPr lang="el-GR" sz="3600" b="1" dirty="0" smtClean="0">
                <a:solidFill>
                  <a:schemeClr val="tx2">
                    <a:lumMod val="75000"/>
                  </a:schemeClr>
                </a:solidFill>
                <a:effectLst>
                  <a:outerShdw blurRad="38100" dist="38100" dir="2700000" algn="tl">
                    <a:srgbClr val="000000"/>
                  </a:outerShdw>
                </a:effectLst>
                <a:latin typeface="Arial" charset="0"/>
              </a:rPr>
              <a:t>β</a:t>
            </a:r>
            <a:r>
              <a:rPr lang="el-GR" sz="3600" b="1" baseline="-25000" dirty="0" smtClean="0">
                <a:solidFill>
                  <a:schemeClr val="tx2">
                    <a:lumMod val="75000"/>
                  </a:schemeClr>
                </a:solidFill>
                <a:effectLst>
                  <a:outerShdw blurRad="38100" dist="38100" dir="2700000" algn="tl">
                    <a:srgbClr val="000000"/>
                  </a:outerShdw>
                </a:effectLst>
                <a:latin typeface="Arial" charset="0"/>
              </a:rPr>
              <a:t>2</a:t>
            </a:r>
            <a:r>
              <a:rPr lang="el-GR" sz="3600" b="1" dirty="0" smtClean="0">
                <a:solidFill>
                  <a:schemeClr val="tx2">
                    <a:lumMod val="75000"/>
                  </a:schemeClr>
                </a:solidFill>
                <a:effectLst>
                  <a:outerShdw blurRad="38100" dist="38100" dir="2700000" algn="tl">
                    <a:srgbClr val="000000"/>
                  </a:outerShdw>
                </a:effectLst>
                <a:latin typeface="Arial" charset="0"/>
              </a:rPr>
              <a:t>-</a:t>
            </a:r>
            <a:r>
              <a:rPr lang="ru-RU" sz="3600" b="1" dirty="0" smtClean="0">
                <a:solidFill>
                  <a:schemeClr val="tx2">
                    <a:lumMod val="75000"/>
                  </a:schemeClr>
                </a:solidFill>
                <a:effectLst>
                  <a:outerShdw blurRad="38100" dist="38100" dir="2700000" algn="tl">
                    <a:srgbClr val="000000"/>
                  </a:outerShdw>
                </a:effectLst>
                <a:latin typeface="Arial" charset="0"/>
              </a:rPr>
              <a:t>а</a:t>
            </a:r>
            <a:r>
              <a:rPr lang="en-US" sz="3600" b="1" dirty="0" err="1" smtClean="0">
                <a:solidFill>
                  <a:schemeClr val="tx2">
                    <a:lumMod val="75000"/>
                  </a:schemeClr>
                </a:solidFill>
                <a:effectLst>
                  <a:outerShdw blurRad="38100" dist="38100" dir="2700000" algn="tl">
                    <a:srgbClr val="000000"/>
                  </a:outerShdw>
                </a:effectLst>
                <a:latin typeface="Arial" charset="0"/>
              </a:rPr>
              <a:t>gonists</a:t>
            </a:r>
            <a:endParaRPr lang="ru-RU" sz="3600" b="1" dirty="0">
              <a:solidFill>
                <a:schemeClr val="tx2">
                  <a:lumMod val="75000"/>
                </a:schemeClr>
              </a:solidFill>
              <a:latin typeface="Arial" charset="0"/>
            </a:endParaRPr>
          </a:p>
        </p:txBody>
      </p:sp>
      <p:sp>
        <p:nvSpPr>
          <p:cNvPr id="362499" name="Text Box 3"/>
          <p:cNvSpPr txBox="1">
            <a:spLocks noChangeArrowheads="1"/>
          </p:cNvSpPr>
          <p:nvPr/>
        </p:nvSpPr>
        <p:spPr bwMode="auto">
          <a:xfrm>
            <a:off x="214282" y="618857"/>
            <a:ext cx="8786874" cy="5182957"/>
          </a:xfrm>
          <a:prstGeom prst="rect">
            <a:avLst/>
          </a:prstGeom>
          <a:solidFill>
            <a:schemeClr val="tx2">
              <a:lumMod val="75000"/>
            </a:schemeClr>
          </a:solidFill>
          <a:ln w="9525">
            <a:noFill/>
            <a:miter lim="800000"/>
            <a:headEnd/>
            <a:tailEnd/>
          </a:ln>
          <a:effectLst/>
          <a:scene3d>
            <a:camera prst="orthographicFront"/>
            <a:lightRig rig="threePt" dir="t"/>
          </a:scene3d>
          <a:sp3d>
            <a:bevelT w="101600" prst="riblet"/>
          </a:sp3d>
        </p:spPr>
        <p:txBody>
          <a:bodyPr wrap="square">
            <a:spAutoFit/>
          </a:bodyPr>
          <a:lstStyle/>
          <a:p>
            <a:pPr eaLnBrk="0" hangingPunct="0">
              <a:lnSpc>
                <a:spcPct val="70000"/>
              </a:lnSpc>
              <a:spcBef>
                <a:spcPts val="600"/>
              </a:spcBef>
            </a:pPr>
            <a:r>
              <a:rPr lang="en-US" sz="2800" b="1" dirty="0" smtClean="0">
                <a:solidFill>
                  <a:srgbClr val="FF0000"/>
                </a:solidFill>
                <a:effectLst>
                  <a:outerShdw blurRad="38100" dist="38100" dir="2700000" algn="tl">
                    <a:srgbClr val="000000"/>
                  </a:outerShdw>
                </a:effectLst>
                <a:latin typeface="Arial" charset="0"/>
              </a:rPr>
              <a:t>Short action</a:t>
            </a:r>
            <a:r>
              <a:rPr lang="ru-RU" sz="2800" b="1" dirty="0" smtClean="0">
                <a:solidFill>
                  <a:srgbClr val="FF0000"/>
                </a:solidFill>
                <a:effectLst>
                  <a:outerShdw blurRad="38100" dist="38100" dir="2700000" algn="tl">
                    <a:srgbClr val="000000"/>
                  </a:outerShdw>
                </a:effectLst>
                <a:latin typeface="Arial" charset="0"/>
              </a:rPr>
              <a:t>:</a:t>
            </a:r>
          </a:p>
          <a:p>
            <a:pPr eaLnBrk="0" hangingPunct="0">
              <a:lnSpc>
                <a:spcPct val="70000"/>
              </a:lnSpc>
              <a:spcBef>
                <a:spcPts val="600"/>
              </a:spcBef>
              <a:buFont typeface="Wingdings" pitchFamily="2" charset="2"/>
              <a:buChar char="ü"/>
            </a:pPr>
            <a:r>
              <a:rPr lang="en-US" sz="2400" b="1" dirty="0" err="1" smtClean="0">
                <a:solidFill>
                  <a:schemeClr val="accent6">
                    <a:lumMod val="50000"/>
                  </a:schemeClr>
                </a:solidFill>
                <a:effectLst>
                  <a:outerShdw blurRad="38100" dist="38100" dir="2700000" algn="tl">
                    <a:srgbClr val="000000"/>
                  </a:outerShdw>
                </a:effectLst>
                <a:latin typeface="Arial" charset="0"/>
              </a:rPr>
              <a:t>Salbutamol</a:t>
            </a:r>
            <a:r>
              <a:rPr lang="en-US" sz="2400" b="1" dirty="0" smtClean="0">
                <a:solidFill>
                  <a:schemeClr val="accent6">
                    <a:lumMod val="50000"/>
                  </a:schemeClr>
                </a:solidFill>
                <a:effectLst>
                  <a:outerShdw blurRad="38100" dist="38100" dir="2700000" algn="tl">
                    <a:srgbClr val="000000"/>
                  </a:outerShdw>
                </a:effectLst>
                <a:latin typeface="Arial" charset="0"/>
              </a:rPr>
              <a:t> (</a:t>
            </a:r>
            <a:r>
              <a:rPr lang="en-US" sz="2400" b="1" dirty="0" err="1" smtClean="0">
                <a:solidFill>
                  <a:schemeClr val="accent6">
                    <a:lumMod val="50000"/>
                  </a:schemeClr>
                </a:solidFill>
                <a:effectLst>
                  <a:outerShdw blurRad="38100" dist="38100" dir="2700000" algn="tl">
                    <a:srgbClr val="000000"/>
                  </a:outerShdw>
                </a:effectLst>
                <a:latin typeface="Arial" charset="0"/>
              </a:rPr>
              <a:t>Salamol</a:t>
            </a:r>
            <a:r>
              <a:rPr lang="en-US" sz="2400" b="1" dirty="0" smtClean="0">
                <a:solidFill>
                  <a:schemeClr val="accent6">
                    <a:lumMod val="50000"/>
                  </a:schemeClr>
                </a:solidFill>
                <a:effectLst>
                  <a:outerShdw blurRad="38100" dist="38100" dir="2700000" algn="tl">
                    <a:srgbClr val="000000"/>
                  </a:outerShdw>
                </a:effectLst>
                <a:latin typeface="Arial" charset="0"/>
              </a:rPr>
              <a:t>, </a:t>
            </a:r>
            <a:r>
              <a:rPr lang="en-US" sz="2400" b="1" dirty="0" err="1" smtClean="0">
                <a:solidFill>
                  <a:schemeClr val="accent6">
                    <a:lumMod val="50000"/>
                  </a:schemeClr>
                </a:solidFill>
                <a:effectLst>
                  <a:outerShdw blurRad="38100" dist="38100" dir="2700000" algn="tl">
                    <a:srgbClr val="000000"/>
                  </a:outerShdw>
                </a:effectLst>
                <a:latin typeface="Arial" charset="0"/>
              </a:rPr>
              <a:t>Ventolin</a:t>
            </a:r>
            <a:r>
              <a:rPr lang="en-US" sz="2400" b="1" dirty="0" smtClean="0">
                <a:solidFill>
                  <a:schemeClr val="accent6">
                    <a:lumMod val="50000"/>
                  </a:schemeClr>
                </a:solidFill>
                <a:effectLst>
                  <a:outerShdw blurRad="38100" dist="38100" dir="2700000" algn="tl">
                    <a:srgbClr val="000000"/>
                  </a:outerShdw>
                </a:effectLst>
                <a:latin typeface="Arial" charset="0"/>
              </a:rPr>
              <a:t>, </a:t>
            </a:r>
            <a:r>
              <a:rPr lang="en-US" sz="2400" b="1" dirty="0" err="1" smtClean="0">
                <a:solidFill>
                  <a:schemeClr val="accent6">
                    <a:lumMod val="50000"/>
                  </a:schemeClr>
                </a:solidFill>
                <a:effectLst>
                  <a:outerShdw blurRad="38100" dist="38100" dir="2700000" algn="tl">
                    <a:srgbClr val="000000"/>
                  </a:outerShdw>
                </a:effectLst>
                <a:latin typeface="Arial" charset="0"/>
              </a:rPr>
              <a:t>Ascoryl</a:t>
            </a:r>
            <a:r>
              <a:rPr lang="en-US" sz="2400" b="1" dirty="0" smtClean="0">
                <a:solidFill>
                  <a:schemeClr val="accent6">
                    <a:lumMod val="50000"/>
                  </a:schemeClr>
                </a:solidFill>
                <a:effectLst>
                  <a:outerShdw blurRad="38100" dist="38100" dir="2700000" algn="tl">
                    <a:srgbClr val="000000"/>
                  </a:outerShdw>
                </a:effectLst>
                <a:latin typeface="Arial" charset="0"/>
              </a:rPr>
              <a:t>)</a:t>
            </a:r>
            <a:endParaRPr lang="ru-RU" sz="2400" b="1" dirty="0" smtClean="0">
              <a:solidFill>
                <a:schemeClr val="accent6">
                  <a:lumMod val="50000"/>
                </a:schemeClr>
              </a:solidFill>
              <a:effectLst>
                <a:outerShdw blurRad="38100" dist="38100" dir="2700000" algn="tl">
                  <a:srgbClr val="000000"/>
                </a:outerShdw>
              </a:effectLst>
              <a:latin typeface="Arial" charset="0"/>
            </a:endParaRPr>
          </a:p>
          <a:p>
            <a:pPr eaLnBrk="0" hangingPunct="0">
              <a:lnSpc>
                <a:spcPct val="70000"/>
              </a:lnSpc>
              <a:spcBef>
                <a:spcPts val="600"/>
              </a:spcBef>
              <a:buFont typeface="Wingdings" pitchFamily="2" charset="2"/>
              <a:buChar char="ü"/>
            </a:pPr>
            <a:r>
              <a:rPr lang="en-US" sz="2400" b="1" dirty="0" err="1" smtClean="0">
                <a:solidFill>
                  <a:schemeClr val="accent6">
                    <a:lumMod val="50000"/>
                  </a:schemeClr>
                </a:solidFill>
                <a:effectLst>
                  <a:outerShdw blurRad="38100" dist="38100" dir="2700000" algn="tl">
                    <a:srgbClr val="000000"/>
                  </a:outerShdw>
                </a:effectLst>
                <a:latin typeface="Arial" charset="0"/>
              </a:rPr>
              <a:t>Fenoterol</a:t>
            </a:r>
            <a:r>
              <a:rPr lang="en-US" sz="2400" b="1" dirty="0" smtClean="0">
                <a:solidFill>
                  <a:schemeClr val="accent6">
                    <a:lumMod val="50000"/>
                  </a:schemeClr>
                </a:solidFill>
                <a:effectLst>
                  <a:outerShdw blurRad="38100" dist="38100" dir="2700000" algn="tl">
                    <a:srgbClr val="000000"/>
                  </a:outerShdw>
                </a:effectLst>
                <a:latin typeface="Arial" charset="0"/>
              </a:rPr>
              <a:t> (</a:t>
            </a:r>
            <a:r>
              <a:rPr lang="en-US" sz="2400" b="1" dirty="0" err="1" smtClean="0">
                <a:solidFill>
                  <a:schemeClr val="accent6">
                    <a:lumMod val="50000"/>
                  </a:schemeClr>
                </a:solidFill>
                <a:effectLst>
                  <a:outerShdw blurRad="38100" dist="38100" dir="2700000" algn="tl">
                    <a:srgbClr val="000000"/>
                  </a:outerShdw>
                </a:effectLst>
                <a:latin typeface="Arial" charset="0"/>
              </a:rPr>
              <a:t>Berotec</a:t>
            </a:r>
            <a:r>
              <a:rPr lang="en-US" sz="2400" b="1" dirty="0" smtClean="0">
                <a:solidFill>
                  <a:schemeClr val="accent6">
                    <a:lumMod val="50000"/>
                  </a:schemeClr>
                </a:solidFill>
                <a:effectLst>
                  <a:outerShdw blurRad="38100" dist="38100" dir="2700000" algn="tl">
                    <a:srgbClr val="000000"/>
                  </a:outerShdw>
                </a:effectLst>
                <a:latin typeface="Arial" charset="0"/>
              </a:rPr>
              <a:t>) </a:t>
            </a:r>
            <a:endParaRPr lang="ru-RU" sz="2400" b="1" dirty="0" smtClean="0">
              <a:solidFill>
                <a:schemeClr val="accent6">
                  <a:lumMod val="50000"/>
                </a:schemeClr>
              </a:solidFill>
              <a:effectLst>
                <a:outerShdw blurRad="38100" dist="38100" dir="2700000" algn="tl">
                  <a:srgbClr val="000000"/>
                </a:outerShdw>
              </a:effectLst>
              <a:latin typeface="Arial" charset="0"/>
            </a:endParaRPr>
          </a:p>
          <a:p>
            <a:pPr eaLnBrk="0" hangingPunct="0">
              <a:lnSpc>
                <a:spcPct val="70000"/>
              </a:lnSpc>
              <a:spcBef>
                <a:spcPts val="600"/>
              </a:spcBef>
            </a:pPr>
            <a:r>
              <a:rPr lang="en-US" sz="2800" b="1" dirty="0" smtClean="0">
                <a:solidFill>
                  <a:srgbClr val="FF0000"/>
                </a:solidFill>
                <a:effectLst>
                  <a:outerShdw blurRad="38100" dist="38100" dir="2700000" algn="tl">
                    <a:srgbClr val="000000"/>
                  </a:outerShdw>
                </a:effectLst>
                <a:latin typeface="Arial" charset="0"/>
              </a:rPr>
              <a:t>Long-acting</a:t>
            </a:r>
            <a:r>
              <a:rPr lang="ru-RU" sz="2800" b="1" dirty="0" smtClean="0">
                <a:solidFill>
                  <a:srgbClr val="FF0000"/>
                </a:solidFill>
                <a:effectLst>
                  <a:outerShdw blurRad="38100" dist="38100" dir="2700000" algn="tl">
                    <a:srgbClr val="000000"/>
                  </a:outerShdw>
                </a:effectLst>
                <a:latin typeface="Arial" charset="0"/>
              </a:rPr>
              <a:t>: </a:t>
            </a:r>
          </a:p>
          <a:p>
            <a:pPr eaLnBrk="0" hangingPunct="0">
              <a:lnSpc>
                <a:spcPct val="70000"/>
              </a:lnSpc>
              <a:spcBef>
                <a:spcPts val="600"/>
              </a:spcBef>
              <a:buFont typeface="Wingdings" pitchFamily="2" charset="2"/>
              <a:buChar char="ü"/>
            </a:pPr>
            <a:r>
              <a:rPr lang="en-US" sz="2400" b="1" dirty="0" err="1" smtClean="0">
                <a:solidFill>
                  <a:schemeClr val="accent6">
                    <a:lumMod val="50000"/>
                  </a:schemeClr>
                </a:solidFill>
                <a:effectLst>
                  <a:outerShdw blurRad="38100" dist="38100" dir="2700000" algn="tl">
                    <a:srgbClr val="000000"/>
                  </a:outerShdw>
                </a:effectLst>
                <a:latin typeface="Arial" charset="0"/>
              </a:rPr>
              <a:t>Formoterol</a:t>
            </a:r>
            <a:r>
              <a:rPr lang="en-US" sz="2400" b="1" dirty="0" smtClean="0">
                <a:solidFill>
                  <a:schemeClr val="accent6">
                    <a:lumMod val="50000"/>
                  </a:schemeClr>
                </a:solidFill>
                <a:effectLst>
                  <a:outerShdw blurRad="38100" dist="38100" dir="2700000" algn="tl">
                    <a:srgbClr val="000000"/>
                  </a:outerShdw>
                </a:effectLst>
                <a:latin typeface="Arial" charset="0"/>
              </a:rPr>
              <a:t> (</a:t>
            </a:r>
            <a:r>
              <a:rPr lang="en-US" sz="2400" b="1" dirty="0" err="1" smtClean="0">
                <a:solidFill>
                  <a:schemeClr val="accent6">
                    <a:lumMod val="50000"/>
                  </a:schemeClr>
                </a:solidFill>
                <a:effectLst>
                  <a:outerShdw blurRad="38100" dist="38100" dir="2700000" algn="tl">
                    <a:srgbClr val="000000"/>
                  </a:outerShdw>
                </a:effectLst>
                <a:latin typeface="Arial" charset="0"/>
              </a:rPr>
              <a:t>Foradyl</a:t>
            </a:r>
            <a:r>
              <a:rPr lang="en-US" sz="2400" b="1" dirty="0" smtClean="0">
                <a:solidFill>
                  <a:schemeClr val="accent6">
                    <a:lumMod val="50000"/>
                  </a:schemeClr>
                </a:solidFill>
                <a:effectLst>
                  <a:outerShdw blurRad="38100" dist="38100" dir="2700000" algn="tl">
                    <a:srgbClr val="000000"/>
                  </a:outerShdw>
                </a:effectLst>
                <a:latin typeface="Arial" charset="0"/>
              </a:rPr>
              <a:t>)</a:t>
            </a:r>
            <a:endParaRPr lang="ru-RU" sz="2400" b="1" dirty="0" smtClean="0">
              <a:solidFill>
                <a:schemeClr val="accent6">
                  <a:lumMod val="50000"/>
                </a:schemeClr>
              </a:solidFill>
              <a:effectLst>
                <a:outerShdw blurRad="38100" dist="38100" dir="2700000" algn="tl">
                  <a:srgbClr val="000000"/>
                </a:outerShdw>
              </a:effectLst>
              <a:latin typeface="Arial" charset="0"/>
            </a:endParaRPr>
          </a:p>
          <a:p>
            <a:pPr eaLnBrk="0" hangingPunct="0">
              <a:lnSpc>
                <a:spcPct val="70000"/>
              </a:lnSpc>
              <a:spcBef>
                <a:spcPts val="600"/>
              </a:spcBef>
              <a:buFont typeface="Wingdings" pitchFamily="2" charset="2"/>
              <a:buChar char="ü"/>
            </a:pPr>
            <a:r>
              <a:rPr lang="en-US" sz="2400" b="1" dirty="0" err="1" smtClean="0">
                <a:solidFill>
                  <a:schemeClr val="accent6">
                    <a:lumMod val="50000"/>
                  </a:schemeClr>
                </a:solidFill>
                <a:effectLst>
                  <a:outerShdw blurRad="38100" dist="38100" dir="2700000" algn="tl">
                    <a:srgbClr val="000000"/>
                  </a:outerShdw>
                </a:effectLst>
                <a:latin typeface="Arial" charset="0"/>
              </a:rPr>
              <a:t>Salmeterol</a:t>
            </a:r>
            <a:r>
              <a:rPr lang="ru-RU" sz="2400" b="1" dirty="0" smtClean="0">
                <a:solidFill>
                  <a:schemeClr val="accent6">
                    <a:lumMod val="50000"/>
                  </a:schemeClr>
                </a:solidFill>
                <a:effectLst>
                  <a:outerShdw blurRad="38100" dist="38100" dir="2700000" algn="tl">
                    <a:srgbClr val="000000"/>
                  </a:outerShdw>
                </a:effectLst>
                <a:latin typeface="Arial" charset="0"/>
              </a:rPr>
              <a:t> </a:t>
            </a:r>
            <a:r>
              <a:rPr lang="en-US" sz="2400" b="1" dirty="0" smtClean="0">
                <a:solidFill>
                  <a:schemeClr val="accent6">
                    <a:lumMod val="50000"/>
                  </a:schemeClr>
                </a:solidFill>
                <a:effectLst>
                  <a:outerShdw blurRad="38100" dist="38100" dir="2700000" algn="tl">
                    <a:srgbClr val="000000"/>
                  </a:outerShdw>
                </a:effectLst>
                <a:latin typeface="Arial" charset="0"/>
              </a:rPr>
              <a:t>(</a:t>
            </a:r>
            <a:r>
              <a:rPr lang="en-US" sz="2400" b="1" dirty="0" err="1" smtClean="0">
                <a:solidFill>
                  <a:schemeClr val="accent6">
                    <a:lumMod val="50000"/>
                  </a:schemeClr>
                </a:solidFill>
                <a:effectLst>
                  <a:outerShdw blurRad="38100" dist="38100" dir="2700000" algn="tl">
                    <a:srgbClr val="000000"/>
                  </a:outerShdw>
                </a:effectLst>
                <a:latin typeface="Arial" charset="0"/>
              </a:rPr>
              <a:t>Salmeter</a:t>
            </a:r>
            <a:r>
              <a:rPr lang="en-US" sz="2400" b="1" dirty="0" smtClean="0">
                <a:solidFill>
                  <a:schemeClr val="accent6">
                    <a:lumMod val="50000"/>
                  </a:schemeClr>
                </a:solidFill>
                <a:effectLst>
                  <a:outerShdw blurRad="38100" dist="38100" dir="2700000" algn="tl">
                    <a:srgbClr val="000000"/>
                  </a:outerShdw>
                </a:effectLst>
                <a:latin typeface="Arial" charset="0"/>
              </a:rPr>
              <a:t>)</a:t>
            </a:r>
            <a:endParaRPr lang="ru-RU" sz="2400" b="1" dirty="0" smtClean="0">
              <a:solidFill>
                <a:schemeClr val="accent6">
                  <a:lumMod val="50000"/>
                </a:schemeClr>
              </a:solidFill>
              <a:effectLst>
                <a:outerShdw blurRad="38100" dist="38100" dir="2700000" algn="tl">
                  <a:srgbClr val="000000"/>
                </a:outerShdw>
              </a:effectLst>
              <a:latin typeface="Arial" charset="0"/>
            </a:endParaRPr>
          </a:p>
          <a:p>
            <a:pPr eaLnBrk="0" hangingPunct="0">
              <a:lnSpc>
                <a:spcPct val="70000"/>
              </a:lnSpc>
              <a:spcBef>
                <a:spcPts val="600"/>
              </a:spcBef>
            </a:pPr>
            <a:endParaRPr lang="en-US" sz="2200" i="1" dirty="0" smtClean="0">
              <a:solidFill>
                <a:schemeClr val="bg2">
                  <a:lumMod val="60000"/>
                  <a:lumOff val="40000"/>
                </a:schemeClr>
              </a:solidFill>
              <a:effectLst>
                <a:outerShdw blurRad="38100" dist="38100" dir="2700000" algn="tl">
                  <a:srgbClr val="000000"/>
                </a:outerShdw>
              </a:effectLst>
              <a:latin typeface="Arial" charset="0"/>
            </a:endParaRPr>
          </a:p>
          <a:p>
            <a:pPr eaLnBrk="0" hangingPunct="0">
              <a:lnSpc>
                <a:spcPct val="70000"/>
              </a:lnSpc>
              <a:spcBef>
                <a:spcPts val="600"/>
              </a:spcBef>
            </a:pPr>
            <a:r>
              <a:rPr lang="ru-RU" sz="2200" i="1" dirty="0" smtClean="0">
                <a:solidFill>
                  <a:schemeClr val="bg2">
                    <a:lumMod val="60000"/>
                    <a:lumOff val="40000"/>
                  </a:schemeClr>
                </a:solidFill>
                <a:effectLst>
                  <a:outerShdw blurRad="38100" dist="38100" dir="2700000" algn="tl">
                    <a:srgbClr val="000000"/>
                  </a:outerShdw>
                </a:effectLst>
                <a:latin typeface="Arial" charset="0"/>
              </a:rPr>
              <a:t>β</a:t>
            </a:r>
            <a:r>
              <a:rPr lang="ru-RU" sz="2200" i="1" baseline="-25000" dirty="0" smtClean="0">
                <a:solidFill>
                  <a:schemeClr val="bg2">
                    <a:lumMod val="60000"/>
                    <a:lumOff val="40000"/>
                  </a:schemeClr>
                </a:solidFill>
                <a:effectLst>
                  <a:outerShdw blurRad="38100" dist="38100" dir="2700000" algn="tl">
                    <a:srgbClr val="000000"/>
                  </a:outerShdw>
                </a:effectLst>
                <a:latin typeface="Arial" charset="0"/>
              </a:rPr>
              <a:t>2-</a:t>
            </a:r>
            <a:r>
              <a:rPr lang="ru-RU" sz="2200" i="1" dirty="0" smtClean="0">
                <a:solidFill>
                  <a:schemeClr val="bg2">
                    <a:lumMod val="60000"/>
                    <a:lumOff val="40000"/>
                  </a:schemeClr>
                </a:solidFill>
                <a:effectLst>
                  <a:outerShdw blurRad="38100" dist="38100" dir="2700000" algn="tl">
                    <a:srgbClr val="000000"/>
                  </a:outerShdw>
                </a:effectLst>
                <a:latin typeface="Arial" charset="0"/>
              </a:rPr>
              <a:t>а</a:t>
            </a:r>
            <a:r>
              <a:rPr lang="en-US" sz="2200" i="1" dirty="0" err="1" smtClean="0">
                <a:solidFill>
                  <a:schemeClr val="bg2">
                    <a:lumMod val="60000"/>
                    <a:lumOff val="40000"/>
                  </a:schemeClr>
                </a:solidFill>
                <a:effectLst>
                  <a:outerShdw blurRad="38100" dist="38100" dir="2700000" algn="tl">
                    <a:srgbClr val="000000"/>
                  </a:outerShdw>
                </a:effectLst>
                <a:latin typeface="Arial" charset="0"/>
              </a:rPr>
              <a:t>gonists</a:t>
            </a:r>
            <a:r>
              <a:rPr lang="en-US" sz="2200" i="1" dirty="0" smtClean="0">
                <a:solidFill>
                  <a:schemeClr val="bg2">
                    <a:lumMod val="60000"/>
                    <a:lumOff val="40000"/>
                  </a:schemeClr>
                </a:solidFill>
                <a:effectLst>
                  <a:outerShdw blurRad="38100" dist="38100" dir="2700000" algn="tl">
                    <a:srgbClr val="000000"/>
                  </a:outerShdw>
                </a:effectLst>
                <a:latin typeface="Arial" charset="0"/>
              </a:rPr>
              <a:t> have a less pronounced bronchodilator effect in COPD than in bronchial asthma.</a:t>
            </a:r>
          </a:p>
          <a:p>
            <a:pPr eaLnBrk="0" hangingPunct="0">
              <a:lnSpc>
                <a:spcPct val="70000"/>
              </a:lnSpc>
              <a:spcBef>
                <a:spcPts val="600"/>
              </a:spcBef>
            </a:pPr>
            <a:r>
              <a:rPr lang="en-US" sz="2200" i="1" dirty="0" smtClean="0">
                <a:solidFill>
                  <a:schemeClr val="bg2">
                    <a:lumMod val="60000"/>
                    <a:lumOff val="40000"/>
                  </a:schemeClr>
                </a:solidFill>
                <a:effectLst>
                  <a:outerShdw blurRad="38100" dist="38100" dir="2700000" algn="tl">
                    <a:srgbClr val="000000"/>
                  </a:outerShdw>
                </a:effectLst>
                <a:latin typeface="Arial" charset="0"/>
              </a:rPr>
              <a:t>They are recommended to be prescribed to patients with intermittent symptoms to reduce clinical manifestations.</a:t>
            </a:r>
          </a:p>
          <a:p>
            <a:pPr eaLnBrk="0" hangingPunct="0">
              <a:lnSpc>
                <a:spcPct val="70000"/>
              </a:lnSpc>
              <a:spcBef>
                <a:spcPts val="600"/>
              </a:spcBef>
            </a:pPr>
            <a:r>
              <a:rPr lang="en-US" sz="2200" i="1" dirty="0" smtClean="0">
                <a:solidFill>
                  <a:schemeClr val="bg2">
                    <a:lumMod val="60000"/>
                    <a:lumOff val="40000"/>
                  </a:schemeClr>
                </a:solidFill>
                <a:effectLst>
                  <a:outerShdw blurRad="38100" dist="38100" dir="2700000" algn="tl">
                    <a:srgbClr val="000000"/>
                  </a:outerShdw>
                </a:effectLst>
                <a:latin typeface="Arial" charset="0"/>
              </a:rPr>
              <a:t>These drugs are recommended to use no more than 3-4 times a day, or as a prophylaxis before physical exercise.</a:t>
            </a:r>
          </a:p>
          <a:p>
            <a:pPr eaLnBrk="0" hangingPunct="0">
              <a:lnSpc>
                <a:spcPct val="70000"/>
              </a:lnSpc>
              <a:spcBef>
                <a:spcPts val="600"/>
              </a:spcBef>
            </a:pPr>
            <a:r>
              <a:rPr lang="en-US" sz="2200" i="1" dirty="0" smtClean="0">
                <a:solidFill>
                  <a:schemeClr val="bg2">
                    <a:lumMod val="60000"/>
                    <a:lumOff val="40000"/>
                  </a:schemeClr>
                </a:solidFill>
                <a:effectLst>
                  <a:outerShdw blurRad="38100" dist="38100" dir="2700000" algn="tl">
                    <a:srgbClr val="000000"/>
                  </a:outerShdw>
                </a:effectLst>
                <a:latin typeface="Arial" charset="0"/>
              </a:rPr>
              <a:t>Beta-agonists are preferred in inhalations, but they can be administered orally or </a:t>
            </a:r>
            <a:r>
              <a:rPr lang="en-US" sz="2200" i="1" dirty="0" err="1" smtClean="0">
                <a:solidFill>
                  <a:schemeClr val="bg2">
                    <a:lumMod val="60000"/>
                    <a:lumOff val="40000"/>
                  </a:schemeClr>
                </a:solidFill>
                <a:effectLst>
                  <a:outerShdw blurRad="38100" dist="38100" dir="2700000" algn="tl">
                    <a:srgbClr val="000000"/>
                  </a:outerShdw>
                </a:effectLst>
                <a:latin typeface="Arial" charset="0"/>
              </a:rPr>
              <a:t>parenterally</a:t>
            </a:r>
            <a:r>
              <a:rPr lang="en-US" sz="2200" i="1" dirty="0" smtClean="0">
                <a:solidFill>
                  <a:schemeClr val="bg2">
                    <a:lumMod val="60000"/>
                    <a:lumOff val="40000"/>
                  </a:schemeClr>
                </a:solidFill>
                <a:effectLst>
                  <a:outerShdw blurRad="38100" dist="38100" dir="2700000" algn="tl">
                    <a:srgbClr val="000000"/>
                  </a:outerShdw>
                </a:effectLst>
                <a:latin typeface="Arial" charset="0"/>
              </a:rPr>
              <a:t>.</a:t>
            </a:r>
          </a:p>
          <a:p>
            <a:pPr eaLnBrk="0" hangingPunct="0">
              <a:lnSpc>
                <a:spcPct val="70000"/>
              </a:lnSpc>
              <a:spcBef>
                <a:spcPts val="600"/>
              </a:spcBef>
            </a:pPr>
            <a:r>
              <a:rPr lang="en-US" sz="2200" i="1" dirty="0" smtClean="0">
                <a:solidFill>
                  <a:schemeClr val="bg2">
                    <a:lumMod val="60000"/>
                    <a:lumOff val="40000"/>
                  </a:schemeClr>
                </a:solidFill>
                <a:effectLst>
                  <a:outerShdw blurRad="38100" dist="38100" dir="2700000" algn="tl">
                    <a:srgbClr val="000000"/>
                  </a:outerShdw>
                </a:effectLst>
                <a:latin typeface="Arial" charset="0"/>
              </a:rPr>
              <a:t>According to the indications, the use of spacers for better drug delivery and reduction of side effects.</a:t>
            </a:r>
            <a:endParaRPr lang="ru-RU" sz="2400" dirty="0">
              <a:solidFill>
                <a:schemeClr val="bg2">
                  <a:lumMod val="60000"/>
                  <a:lumOff val="40000"/>
                </a:schemeClr>
              </a:solidFill>
              <a:effectLst>
                <a:outerShdw blurRad="38100" dist="38100" dir="2700000" algn="tl">
                  <a:srgbClr val="000000"/>
                </a:outerShdw>
              </a:effectLst>
              <a:latin typeface="Arial"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48</a:t>
            </a:fld>
            <a:endParaRPr lang="ru-RU"/>
          </a:p>
        </p:txBody>
      </p:sp>
      <p:sp>
        <p:nvSpPr>
          <p:cNvPr id="362498" name="Text Box 2"/>
          <p:cNvSpPr txBox="1">
            <a:spLocks noChangeArrowheads="1"/>
          </p:cNvSpPr>
          <p:nvPr/>
        </p:nvSpPr>
        <p:spPr bwMode="auto">
          <a:xfrm>
            <a:off x="571472" y="-3413"/>
            <a:ext cx="7858180"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smtClean="0">
                <a:solidFill>
                  <a:schemeClr val="tx2">
                    <a:lumMod val="75000"/>
                  </a:schemeClr>
                </a:solidFill>
                <a:effectLst>
                  <a:outerShdw blurRad="38100" dist="38100" dir="2700000" algn="tl">
                    <a:srgbClr val="000000"/>
                  </a:outerShdw>
                </a:effectLst>
                <a:latin typeface="Arial" charset="0"/>
              </a:rPr>
              <a:t>Selective</a:t>
            </a:r>
            <a:r>
              <a:rPr lang="ru-RU" sz="3600" smtClean="0">
                <a:solidFill>
                  <a:schemeClr val="tx2">
                    <a:lumMod val="75000"/>
                  </a:schemeClr>
                </a:solidFill>
                <a:effectLst>
                  <a:outerShdw blurRad="38100" dist="38100" dir="2700000" algn="tl">
                    <a:srgbClr val="000000"/>
                  </a:outerShdw>
                </a:effectLst>
                <a:latin typeface="Arial" charset="0"/>
              </a:rPr>
              <a:t> </a:t>
            </a:r>
            <a:r>
              <a:rPr lang="el-GR" sz="3600" b="1" dirty="0" smtClean="0">
                <a:solidFill>
                  <a:schemeClr val="tx2">
                    <a:lumMod val="75000"/>
                  </a:schemeClr>
                </a:solidFill>
                <a:effectLst>
                  <a:outerShdw blurRad="38100" dist="38100" dir="2700000" algn="tl">
                    <a:srgbClr val="000000"/>
                  </a:outerShdw>
                </a:effectLst>
                <a:latin typeface="Arial" charset="0"/>
              </a:rPr>
              <a:t>β</a:t>
            </a:r>
            <a:r>
              <a:rPr lang="el-GR" sz="3600" b="1" baseline="-25000" dirty="0" smtClean="0">
                <a:solidFill>
                  <a:schemeClr val="tx2">
                    <a:lumMod val="75000"/>
                  </a:schemeClr>
                </a:solidFill>
                <a:effectLst>
                  <a:outerShdw blurRad="38100" dist="38100" dir="2700000" algn="tl">
                    <a:srgbClr val="000000"/>
                  </a:outerShdw>
                </a:effectLst>
                <a:latin typeface="Arial" charset="0"/>
              </a:rPr>
              <a:t>2</a:t>
            </a:r>
            <a:r>
              <a:rPr lang="el-GR" sz="3600" b="1" dirty="0" smtClean="0">
                <a:solidFill>
                  <a:schemeClr val="tx2">
                    <a:lumMod val="75000"/>
                  </a:schemeClr>
                </a:solidFill>
                <a:effectLst>
                  <a:outerShdw blurRad="38100" dist="38100" dir="2700000" algn="tl">
                    <a:srgbClr val="000000"/>
                  </a:outerShdw>
                </a:effectLst>
                <a:latin typeface="Arial" charset="0"/>
              </a:rPr>
              <a:t>-</a:t>
            </a:r>
            <a:r>
              <a:rPr lang="ru-RU" sz="3600" b="1" dirty="0" smtClean="0">
                <a:solidFill>
                  <a:schemeClr val="tx2">
                    <a:lumMod val="75000"/>
                  </a:schemeClr>
                </a:solidFill>
                <a:effectLst>
                  <a:outerShdw blurRad="38100" dist="38100" dir="2700000" algn="tl">
                    <a:srgbClr val="000000"/>
                  </a:outerShdw>
                </a:effectLst>
                <a:latin typeface="Arial" charset="0"/>
              </a:rPr>
              <a:t>а</a:t>
            </a:r>
            <a:r>
              <a:rPr lang="en-US" sz="3600" b="1" dirty="0" err="1" smtClean="0">
                <a:solidFill>
                  <a:schemeClr val="tx2">
                    <a:lumMod val="75000"/>
                  </a:schemeClr>
                </a:solidFill>
                <a:effectLst>
                  <a:outerShdw blurRad="38100" dist="38100" dir="2700000" algn="tl">
                    <a:srgbClr val="000000"/>
                  </a:outerShdw>
                </a:effectLst>
                <a:latin typeface="Arial" charset="0"/>
              </a:rPr>
              <a:t>gonists</a:t>
            </a:r>
            <a:endParaRPr lang="ru-RU" sz="3600" b="1" dirty="0">
              <a:solidFill>
                <a:schemeClr val="tx2">
                  <a:lumMod val="75000"/>
                </a:schemeClr>
              </a:solidFill>
              <a:latin typeface="Arial" charset="0"/>
            </a:endParaRPr>
          </a:p>
        </p:txBody>
      </p:sp>
      <p:sp>
        <p:nvSpPr>
          <p:cNvPr id="362499" name="Text Box 3"/>
          <p:cNvSpPr txBox="1">
            <a:spLocks noChangeArrowheads="1"/>
          </p:cNvSpPr>
          <p:nvPr/>
        </p:nvSpPr>
        <p:spPr bwMode="auto">
          <a:xfrm>
            <a:off x="214282" y="618857"/>
            <a:ext cx="8786874" cy="5666167"/>
          </a:xfrm>
          <a:prstGeom prst="rect">
            <a:avLst/>
          </a:prstGeom>
          <a:solidFill>
            <a:schemeClr val="tx2">
              <a:lumMod val="75000"/>
            </a:schemeClr>
          </a:solidFill>
          <a:ln w="9525">
            <a:noFill/>
            <a:miter lim="800000"/>
            <a:headEnd/>
            <a:tailEnd/>
          </a:ln>
          <a:effectLst/>
          <a:scene3d>
            <a:camera prst="orthographicFront"/>
            <a:lightRig rig="threePt" dir="t"/>
          </a:scene3d>
          <a:sp3d>
            <a:bevelT w="101600" prst="riblet"/>
          </a:sp3d>
        </p:spPr>
        <p:txBody>
          <a:bodyPr wrap="square">
            <a:spAutoFit/>
          </a:bodyPr>
          <a:lstStyle/>
          <a:p>
            <a:pPr algn="ctr" eaLnBrk="0" hangingPunct="0">
              <a:lnSpc>
                <a:spcPct val="70000"/>
              </a:lnSpc>
              <a:spcBef>
                <a:spcPts val="1200"/>
              </a:spcBef>
            </a:pPr>
            <a:r>
              <a:rPr lang="en-US" sz="2800" b="1" u="sng" dirty="0" smtClean="0">
                <a:solidFill>
                  <a:srgbClr val="FF0000"/>
                </a:solidFill>
                <a:latin typeface="Arial" charset="0"/>
              </a:rPr>
              <a:t>The mechanism of action of</a:t>
            </a:r>
            <a:r>
              <a:rPr lang="ru-RU" sz="2800" b="1" u="sng" dirty="0" smtClean="0">
                <a:solidFill>
                  <a:srgbClr val="FF0000"/>
                </a:solidFill>
                <a:latin typeface="Arial" charset="0"/>
              </a:rPr>
              <a:t> b</a:t>
            </a:r>
            <a:r>
              <a:rPr lang="ru-RU" sz="2800" b="1" u="sng" baseline="-25000" dirty="0" smtClean="0">
                <a:solidFill>
                  <a:srgbClr val="FF0000"/>
                </a:solidFill>
                <a:latin typeface="Arial" charset="0"/>
              </a:rPr>
              <a:t>2</a:t>
            </a:r>
            <a:r>
              <a:rPr lang="ru-RU" sz="2800" b="1" u="sng" dirty="0" smtClean="0">
                <a:solidFill>
                  <a:srgbClr val="FF0000"/>
                </a:solidFill>
                <a:latin typeface="Arial" charset="0"/>
              </a:rPr>
              <a:t>-а</a:t>
            </a:r>
            <a:r>
              <a:rPr lang="en-US" sz="2800" b="1" u="sng" dirty="0" err="1" smtClean="0">
                <a:solidFill>
                  <a:srgbClr val="FF0000"/>
                </a:solidFill>
                <a:latin typeface="Arial" charset="0"/>
              </a:rPr>
              <a:t>gonists</a:t>
            </a:r>
            <a:r>
              <a:rPr lang="ru-RU" sz="2800" b="1" u="sng" dirty="0" smtClean="0">
                <a:solidFill>
                  <a:srgbClr val="FF0000"/>
                </a:solidFill>
                <a:latin typeface="Arial" charset="0"/>
              </a:rPr>
              <a:t> </a:t>
            </a:r>
          </a:p>
          <a:p>
            <a:pPr marL="450850" indent="-450850" eaLnBrk="0" hangingPunct="0">
              <a:lnSpc>
                <a:spcPct val="70000"/>
              </a:lnSpc>
              <a:spcBef>
                <a:spcPts val="600"/>
              </a:spcBef>
              <a:buFont typeface="Wingdings" pitchFamily="2" charset="2"/>
              <a:buChar char="Ø"/>
            </a:pPr>
            <a:r>
              <a:rPr lang="en-US" sz="2200" b="1" dirty="0" smtClean="0">
                <a:solidFill>
                  <a:srgbClr val="0070C0"/>
                </a:solidFill>
                <a:latin typeface="Arial" charset="0"/>
              </a:rPr>
              <a:t>increase the concentration of intracellular </a:t>
            </a:r>
            <a:r>
              <a:rPr lang="en-US" sz="2200" b="1" dirty="0" err="1" smtClean="0">
                <a:solidFill>
                  <a:srgbClr val="0070C0"/>
                </a:solidFill>
                <a:latin typeface="Arial" charset="0"/>
              </a:rPr>
              <a:t>cAMP</a:t>
            </a:r>
            <a:r>
              <a:rPr lang="en-US" sz="2200" b="1" dirty="0" smtClean="0">
                <a:solidFill>
                  <a:srgbClr val="0070C0"/>
                </a:solidFill>
                <a:latin typeface="Arial" charset="0"/>
              </a:rPr>
              <a:t>, which leads to a relaxation of the smooth muscles of the bronchi and an increase in bronchial patency;</a:t>
            </a:r>
          </a:p>
          <a:p>
            <a:pPr marL="450850" indent="-450850" eaLnBrk="0" hangingPunct="0">
              <a:lnSpc>
                <a:spcPct val="70000"/>
              </a:lnSpc>
              <a:spcBef>
                <a:spcPts val="600"/>
              </a:spcBef>
              <a:buFont typeface="Wingdings" pitchFamily="2" charset="2"/>
              <a:buChar char="Ø"/>
            </a:pPr>
            <a:r>
              <a:rPr lang="en-US" sz="2200" b="1" dirty="0" smtClean="0">
                <a:solidFill>
                  <a:srgbClr val="0070C0"/>
                </a:solidFill>
                <a:latin typeface="Arial" charset="0"/>
              </a:rPr>
              <a:t>stimulate </a:t>
            </a:r>
            <a:r>
              <a:rPr lang="en-US" sz="2200" b="1" dirty="0" err="1" smtClean="0">
                <a:solidFill>
                  <a:srgbClr val="0070C0"/>
                </a:solidFill>
                <a:latin typeface="Arial" charset="0"/>
              </a:rPr>
              <a:t>mucociliary</a:t>
            </a:r>
            <a:r>
              <a:rPr lang="en-US" sz="2200" b="1" dirty="0" smtClean="0">
                <a:solidFill>
                  <a:srgbClr val="0070C0"/>
                </a:solidFill>
                <a:latin typeface="Arial" charset="0"/>
              </a:rPr>
              <a:t> transport due to an increase in the frequency of </a:t>
            </a:r>
            <a:r>
              <a:rPr lang="en-US" sz="2200" b="1" dirty="0" err="1" smtClean="0">
                <a:solidFill>
                  <a:srgbClr val="0070C0"/>
                </a:solidFill>
                <a:latin typeface="Arial" charset="0"/>
              </a:rPr>
              <a:t>ciliary</a:t>
            </a:r>
            <a:r>
              <a:rPr lang="en-US" sz="2200" b="1" dirty="0" smtClean="0">
                <a:solidFill>
                  <a:srgbClr val="0070C0"/>
                </a:solidFill>
                <a:latin typeface="Arial" charset="0"/>
              </a:rPr>
              <a:t> effusions of epithelial cells;</a:t>
            </a:r>
          </a:p>
          <a:p>
            <a:pPr marL="450850" indent="-450850" eaLnBrk="0" hangingPunct="0">
              <a:lnSpc>
                <a:spcPct val="70000"/>
              </a:lnSpc>
              <a:spcBef>
                <a:spcPts val="600"/>
              </a:spcBef>
              <a:buFont typeface="Wingdings" pitchFamily="2" charset="2"/>
              <a:buChar char="Ø"/>
            </a:pPr>
            <a:r>
              <a:rPr lang="en-US" sz="2200" b="1" dirty="0" smtClean="0">
                <a:solidFill>
                  <a:srgbClr val="0070C0"/>
                </a:solidFill>
                <a:latin typeface="Arial" charset="0"/>
              </a:rPr>
              <a:t>have an effect on the cardiovascular system: </a:t>
            </a:r>
            <a:r>
              <a:rPr lang="en-US" sz="2200" b="1" dirty="0" smtClean="0">
                <a:solidFill>
                  <a:srgbClr val="00B050"/>
                </a:solidFill>
                <a:latin typeface="Arial" charset="0"/>
              </a:rPr>
              <a:t>they</a:t>
            </a:r>
          </a:p>
          <a:p>
            <a:pPr marL="450850" indent="-450850" eaLnBrk="0" hangingPunct="0">
              <a:lnSpc>
                <a:spcPct val="70000"/>
              </a:lnSpc>
              <a:spcBef>
                <a:spcPts val="600"/>
              </a:spcBef>
            </a:pPr>
            <a:r>
              <a:rPr lang="ru-RU" sz="2200" b="1" dirty="0" smtClean="0">
                <a:solidFill>
                  <a:schemeClr val="tx2">
                    <a:lumMod val="25000"/>
                  </a:schemeClr>
                </a:solidFill>
                <a:latin typeface="Arial" charset="0"/>
              </a:rPr>
              <a:t>- </a:t>
            </a:r>
            <a:r>
              <a:rPr lang="en-US" sz="2200" b="1" dirty="0" smtClean="0">
                <a:solidFill>
                  <a:schemeClr val="tx2">
                    <a:lumMod val="25000"/>
                  </a:schemeClr>
                </a:solidFill>
                <a:latin typeface="Arial" charset="0"/>
              </a:rPr>
              <a:t>can improve the systolic function of the myocardium</a:t>
            </a:r>
          </a:p>
          <a:p>
            <a:pPr marL="450850" indent="-450850" eaLnBrk="0" hangingPunct="0">
              <a:lnSpc>
                <a:spcPct val="70000"/>
              </a:lnSpc>
              <a:spcBef>
                <a:spcPts val="600"/>
              </a:spcBef>
            </a:pPr>
            <a:r>
              <a:rPr lang="ru-RU" sz="2200" b="1" dirty="0" smtClean="0">
                <a:solidFill>
                  <a:schemeClr val="tx2">
                    <a:lumMod val="25000"/>
                  </a:schemeClr>
                </a:solidFill>
                <a:latin typeface="Arial" charset="0"/>
              </a:rPr>
              <a:t>- </a:t>
            </a:r>
            <a:r>
              <a:rPr lang="en-US" sz="2200" b="1" dirty="0" smtClean="0">
                <a:solidFill>
                  <a:schemeClr val="tx2">
                    <a:lumMod val="25000"/>
                  </a:schemeClr>
                </a:solidFill>
                <a:latin typeface="Arial" charset="0"/>
              </a:rPr>
              <a:t>to reduce vascular resistance in the large and small circle of blood circulation, leading to a decrease in biventricular </a:t>
            </a:r>
            <a:r>
              <a:rPr lang="en-US" sz="2200" b="1" dirty="0" err="1" smtClean="0">
                <a:solidFill>
                  <a:schemeClr val="tx2">
                    <a:lumMod val="25000"/>
                  </a:schemeClr>
                </a:solidFill>
                <a:latin typeface="Arial" charset="0"/>
              </a:rPr>
              <a:t>afterload</a:t>
            </a:r>
            <a:r>
              <a:rPr lang="en-US" sz="2200" b="1" dirty="0" smtClean="0">
                <a:solidFill>
                  <a:schemeClr val="tx2">
                    <a:lumMod val="25000"/>
                  </a:schemeClr>
                </a:solidFill>
                <a:latin typeface="Arial" charset="0"/>
              </a:rPr>
              <a:t>;</a:t>
            </a:r>
          </a:p>
          <a:p>
            <a:pPr marL="450850" indent="-450850" eaLnBrk="0" hangingPunct="0">
              <a:lnSpc>
                <a:spcPct val="70000"/>
              </a:lnSpc>
              <a:spcBef>
                <a:spcPts val="600"/>
              </a:spcBef>
              <a:buFont typeface="Wingdings" pitchFamily="2" charset="2"/>
              <a:buChar char="Ø"/>
            </a:pPr>
            <a:r>
              <a:rPr lang="en-US" sz="2200" b="1" dirty="0" smtClean="0">
                <a:solidFill>
                  <a:srgbClr val="0070C0"/>
                </a:solidFill>
                <a:latin typeface="Arial" charset="0"/>
              </a:rPr>
              <a:t>act on the function of the respiratory musculature:</a:t>
            </a:r>
          </a:p>
          <a:p>
            <a:pPr marL="450850" indent="-450850" eaLnBrk="0" hangingPunct="0">
              <a:lnSpc>
                <a:spcPct val="70000"/>
              </a:lnSpc>
              <a:spcBef>
                <a:spcPts val="600"/>
              </a:spcBef>
            </a:pPr>
            <a:r>
              <a:rPr lang="ru-RU" sz="2200" b="1" dirty="0" smtClean="0">
                <a:solidFill>
                  <a:schemeClr val="tx2">
                    <a:lumMod val="25000"/>
                  </a:schemeClr>
                </a:solidFill>
                <a:latin typeface="Arial" charset="0"/>
              </a:rPr>
              <a:t>- </a:t>
            </a:r>
            <a:r>
              <a:rPr lang="en-US" sz="2200" b="1" dirty="0" smtClean="0">
                <a:solidFill>
                  <a:schemeClr val="tx2">
                    <a:lumMod val="25000"/>
                  </a:schemeClr>
                </a:solidFill>
                <a:latin typeface="Arial" charset="0"/>
              </a:rPr>
              <a:t>increase the global strength and endurance of the respiratory muscles;</a:t>
            </a:r>
          </a:p>
          <a:p>
            <a:pPr marL="450850" indent="-450850" eaLnBrk="0" hangingPunct="0">
              <a:lnSpc>
                <a:spcPct val="70000"/>
              </a:lnSpc>
              <a:spcBef>
                <a:spcPts val="600"/>
              </a:spcBef>
              <a:buFontTx/>
              <a:buChar char="-"/>
            </a:pPr>
            <a:r>
              <a:rPr lang="en-US" sz="2200" b="1" dirty="0" smtClean="0">
                <a:solidFill>
                  <a:schemeClr val="tx2">
                    <a:lumMod val="25000"/>
                  </a:schemeClr>
                </a:solidFill>
                <a:latin typeface="Arial" charset="0"/>
              </a:rPr>
              <a:t>reduce the manifestation of fatigue of the diaphragm.</a:t>
            </a:r>
          </a:p>
          <a:p>
            <a:pPr marL="450850" indent="-450850" algn="ctr" eaLnBrk="0" hangingPunct="0">
              <a:lnSpc>
                <a:spcPct val="70000"/>
              </a:lnSpc>
              <a:spcBef>
                <a:spcPts val="600"/>
              </a:spcBef>
            </a:pPr>
            <a:endParaRPr lang="en-US" sz="2200" b="1" i="1" dirty="0" smtClean="0">
              <a:solidFill>
                <a:srgbClr val="7030A0"/>
              </a:solidFill>
              <a:latin typeface="Arial" charset="0"/>
            </a:endParaRPr>
          </a:p>
          <a:p>
            <a:pPr marL="450850" indent="-450850" algn="ctr" eaLnBrk="0" hangingPunct="0">
              <a:lnSpc>
                <a:spcPct val="70000"/>
              </a:lnSpc>
              <a:spcBef>
                <a:spcPts val="600"/>
              </a:spcBef>
            </a:pPr>
            <a:r>
              <a:rPr lang="en-US" sz="2200" b="1" i="1" dirty="0" smtClean="0">
                <a:solidFill>
                  <a:srgbClr val="7030A0"/>
                </a:solidFill>
                <a:latin typeface="Arial" charset="0"/>
              </a:rPr>
              <a:t>In COPD, the bronchodilator effect is not as pronounced as with bronchial asthma, but even a small </a:t>
            </a:r>
            <a:r>
              <a:rPr lang="en-US" sz="2200" b="1" i="1" dirty="0" err="1" smtClean="0">
                <a:solidFill>
                  <a:srgbClr val="7030A0"/>
                </a:solidFill>
                <a:latin typeface="Arial" charset="0"/>
              </a:rPr>
              <a:t>bronchodilation</a:t>
            </a:r>
            <a:r>
              <a:rPr lang="en-US" sz="2200" b="1" i="1" dirty="0" smtClean="0">
                <a:solidFill>
                  <a:srgbClr val="7030A0"/>
                </a:solidFill>
                <a:latin typeface="Arial" charset="0"/>
              </a:rPr>
              <a:t> can lead to a decrease in airway resistance and a decrease in the work of breathing</a:t>
            </a:r>
            <a:endParaRPr lang="ru-RU" sz="2200" b="1" i="1" dirty="0" smtClean="0">
              <a:solidFill>
                <a:srgbClr val="7030A0"/>
              </a:solidFill>
              <a:latin typeface="Arial"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49</a:t>
            </a:fld>
            <a:endParaRPr lang="ru-RU"/>
          </a:p>
        </p:txBody>
      </p:sp>
      <p:sp>
        <p:nvSpPr>
          <p:cNvPr id="362498" name="Text Box 2"/>
          <p:cNvSpPr txBox="1">
            <a:spLocks noChangeArrowheads="1"/>
          </p:cNvSpPr>
          <p:nvPr/>
        </p:nvSpPr>
        <p:spPr bwMode="auto">
          <a:xfrm>
            <a:off x="571472" y="-3413"/>
            <a:ext cx="7858180"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chemeClr val="tx2">
                    <a:lumMod val="75000"/>
                  </a:schemeClr>
                </a:solidFill>
                <a:effectLst>
                  <a:outerShdw blurRad="38100" dist="38100" dir="2700000" algn="tl">
                    <a:srgbClr val="000000"/>
                  </a:outerShdw>
                </a:effectLst>
                <a:latin typeface="Arial" charset="0"/>
              </a:rPr>
              <a:t>Selective</a:t>
            </a:r>
            <a:r>
              <a:rPr lang="ru-RU" sz="3600" dirty="0" smtClean="0">
                <a:solidFill>
                  <a:schemeClr val="tx2">
                    <a:lumMod val="75000"/>
                  </a:schemeClr>
                </a:solidFill>
                <a:effectLst>
                  <a:outerShdw blurRad="38100" dist="38100" dir="2700000" algn="tl">
                    <a:srgbClr val="000000"/>
                  </a:outerShdw>
                </a:effectLst>
                <a:latin typeface="Arial" charset="0"/>
              </a:rPr>
              <a:t> </a:t>
            </a:r>
            <a:r>
              <a:rPr lang="el-GR" sz="3600" b="1" dirty="0" smtClean="0">
                <a:solidFill>
                  <a:schemeClr val="tx2">
                    <a:lumMod val="75000"/>
                  </a:schemeClr>
                </a:solidFill>
                <a:effectLst>
                  <a:outerShdw blurRad="38100" dist="38100" dir="2700000" algn="tl">
                    <a:srgbClr val="000000"/>
                  </a:outerShdw>
                </a:effectLst>
                <a:latin typeface="Arial" charset="0"/>
              </a:rPr>
              <a:t>β</a:t>
            </a:r>
            <a:r>
              <a:rPr lang="el-GR" sz="3600" b="1" baseline="-25000" dirty="0" smtClean="0">
                <a:solidFill>
                  <a:schemeClr val="tx2">
                    <a:lumMod val="75000"/>
                  </a:schemeClr>
                </a:solidFill>
                <a:effectLst>
                  <a:outerShdw blurRad="38100" dist="38100" dir="2700000" algn="tl">
                    <a:srgbClr val="000000"/>
                  </a:outerShdw>
                </a:effectLst>
                <a:latin typeface="Arial" charset="0"/>
              </a:rPr>
              <a:t>2</a:t>
            </a:r>
            <a:r>
              <a:rPr lang="el-GR" sz="3600" b="1" dirty="0" smtClean="0">
                <a:solidFill>
                  <a:schemeClr val="tx2">
                    <a:lumMod val="75000"/>
                  </a:schemeClr>
                </a:solidFill>
                <a:effectLst>
                  <a:outerShdw blurRad="38100" dist="38100" dir="2700000" algn="tl">
                    <a:srgbClr val="000000"/>
                  </a:outerShdw>
                </a:effectLst>
                <a:latin typeface="Arial" charset="0"/>
              </a:rPr>
              <a:t>-</a:t>
            </a:r>
            <a:r>
              <a:rPr lang="ru-RU" sz="3600" b="1" dirty="0" smtClean="0">
                <a:solidFill>
                  <a:schemeClr val="tx2">
                    <a:lumMod val="75000"/>
                  </a:schemeClr>
                </a:solidFill>
                <a:effectLst>
                  <a:outerShdw blurRad="38100" dist="38100" dir="2700000" algn="tl">
                    <a:srgbClr val="000000"/>
                  </a:outerShdw>
                </a:effectLst>
                <a:latin typeface="Arial" charset="0"/>
              </a:rPr>
              <a:t>а</a:t>
            </a:r>
            <a:r>
              <a:rPr lang="en-US" sz="3600" b="1" dirty="0" err="1" smtClean="0">
                <a:solidFill>
                  <a:schemeClr val="tx2">
                    <a:lumMod val="75000"/>
                  </a:schemeClr>
                </a:solidFill>
                <a:effectLst>
                  <a:outerShdw blurRad="38100" dist="38100" dir="2700000" algn="tl">
                    <a:srgbClr val="000000"/>
                  </a:outerShdw>
                </a:effectLst>
                <a:latin typeface="Arial" charset="0"/>
              </a:rPr>
              <a:t>gonists</a:t>
            </a:r>
            <a:endParaRPr lang="ru-RU" sz="3600" b="1" dirty="0">
              <a:solidFill>
                <a:schemeClr val="tx2">
                  <a:lumMod val="75000"/>
                </a:schemeClr>
              </a:solidFill>
              <a:latin typeface="Arial" charset="0"/>
            </a:endParaRPr>
          </a:p>
        </p:txBody>
      </p:sp>
      <p:sp>
        <p:nvSpPr>
          <p:cNvPr id="362499" name="Text Box 3"/>
          <p:cNvSpPr txBox="1">
            <a:spLocks noChangeArrowheads="1"/>
          </p:cNvSpPr>
          <p:nvPr/>
        </p:nvSpPr>
        <p:spPr bwMode="auto">
          <a:xfrm>
            <a:off x="214282" y="618857"/>
            <a:ext cx="8786874" cy="701923"/>
          </a:xfrm>
          <a:prstGeom prst="rect">
            <a:avLst/>
          </a:prstGeom>
          <a:solidFill>
            <a:schemeClr val="tx2">
              <a:lumMod val="75000"/>
            </a:schemeClr>
          </a:solidFill>
          <a:ln w="9525">
            <a:noFill/>
            <a:miter lim="800000"/>
            <a:headEnd/>
            <a:tailEnd/>
          </a:ln>
          <a:effectLst/>
          <a:scene3d>
            <a:camera prst="orthographicFront"/>
            <a:lightRig rig="threePt" dir="t"/>
          </a:scene3d>
          <a:sp3d>
            <a:bevelT w="101600" prst="riblet"/>
          </a:sp3d>
        </p:spPr>
        <p:txBody>
          <a:bodyPr wrap="square">
            <a:spAutoFit/>
          </a:bodyPr>
          <a:lstStyle/>
          <a:p>
            <a:pPr algn="ctr" eaLnBrk="0" hangingPunct="0">
              <a:lnSpc>
                <a:spcPct val="70000"/>
              </a:lnSpc>
            </a:pPr>
            <a:r>
              <a:rPr lang="en-US" sz="2800" b="1" dirty="0" smtClean="0">
                <a:solidFill>
                  <a:schemeClr val="accent6">
                    <a:lumMod val="50000"/>
                  </a:schemeClr>
                </a:solidFill>
                <a:effectLst>
                  <a:outerShdw blurRad="38100" dist="38100" dir="2700000" algn="tl">
                    <a:srgbClr val="000000"/>
                  </a:outerShdw>
                </a:effectLst>
                <a:latin typeface="Arial" charset="0"/>
              </a:rPr>
              <a:t>Doses and duration of action of the main </a:t>
            </a:r>
            <a:r>
              <a:rPr lang="en-US" sz="2800" b="1" dirty="0" err="1" smtClean="0">
                <a:solidFill>
                  <a:schemeClr val="accent6">
                    <a:lumMod val="50000"/>
                  </a:schemeClr>
                </a:solidFill>
                <a:effectLst>
                  <a:outerShdw blurRad="38100" dist="38100" dir="2700000" algn="tl">
                    <a:srgbClr val="000000"/>
                  </a:outerShdw>
                </a:effectLst>
                <a:latin typeface="Arial" charset="0"/>
              </a:rPr>
              <a:t>sympathomimetics</a:t>
            </a:r>
            <a:endParaRPr lang="ru-RU" sz="2000" b="1" i="1" dirty="0" smtClean="0">
              <a:solidFill>
                <a:schemeClr val="accent1">
                  <a:lumMod val="50000"/>
                </a:schemeClr>
              </a:solidFill>
              <a:latin typeface="Arial" charset="0"/>
            </a:endParaRPr>
          </a:p>
        </p:txBody>
      </p:sp>
      <p:graphicFrame>
        <p:nvGraphicFramePr>
          <p:cNvPr id="5" name="Таблица 4"/>
          <p:cNvGraphicFramePr>
            <a:graphicFrameLocks noGrp="1"/>
          </p:cNvGraphicFramePr>
          <p:nvPr/>
        </p:nvGraphicFramePr>
        <p:xfrm>
          <a:off x="357158" y="1291600"/>
          <a:ext cx="8501122" cy="3566160"/>
        </p:xfrm>
        <a:graphic>
          <a:graphicData uri="http://schemas.openxmlformats.org/drawingml/2006/table">
            <a:tbl>
              <a:tblPr firstRow="1" bandRow="1">
                <a:tableStyleId>{5C22544A-7EE6-4342-B048-85BDC9FD1C3A}</a:tableStyleId>
              </a:tblPr>
              <a:tblGrid>
                <a:gridCol w="4429156"/>
                <a:gridCol w="2286016"/>
                <a:gridCol w="1785950"/>
              </a:tblGrid>
              <a:tr h="406708">
                <a:tc>
                  <a:txBody>
                    <a:bodyPr/>
                    <a:lstStyle/>
                    <a:p>
                      <a:r>
                        <a:rPr lang="en-US" sz="2400" b="1" dirty="0" smtClean="0">
                          <a:solidFill>
                            <a:schemeClr val="accent6">
                              <a:lumMod val="75000"/>
                            </a:schemeClr>
                          </a:solidFill>
                          <a:effectLst/>
                          <a:latin typeface="Arial" charset="0"/>
                        </a:rPr>
                        <a:t>Drug</a:t>
                      </a:r>
                      <a:endParaRPr lang="ru-RU" sz="2400" dirty="0">
                        <a:solidFill>
                          <a:schemeClr val="accent6">
                            <a:lumMod val="75000"/>
                          </a:schemeClr>
                        </a:solidFill>
                        <a:effectLst/>
                      </a:endParaRPr>
                    </a:p>
                  </a:txBody>
                  <a:tcPr/>
                </a:tc>
                <a:tc>
                  <a:txBody>
                    <a:bodyPr/>
                    <a:lstStyle/>
                    <a:p>
                      <a:r>
                        <a:rPr lang="en-US" sz="2400" b="1" dirty="0" smtClean="0">
                          <a:solidFill>
                            <a:schemeClr val="accent6">
                              <a:lumMod val="75000"/>
                            </a:schemeClr>
                          </a:solidFill>
                          <a:effectLst/>
                          <a:latin typeface="Arial" charset="0"/>
                        </a:rPr>
                        <a:t>Dose</a:t>
                      </a:r>
                      <a:r>
                        <a:rPr lang="ru-RU" sz="2400" b="1" dirty="0" smtClean="0">
                          <a:solidFill>
                            <a:schemeClr val="accent6">
                              <a:lumMod val="75000"/>
                            </a:schemeClr>
                          </a:solidFill>
                          <a:effectLst/>
                          <a:latin typeface="Arial" charset="0"/>
                        </a:rPr>
                        <a:t>, </a:t>
                      </a:r>
                      <a:r>
                        <a:rPr lang="en-US" sz="2400" b="1" dirty="0" smtClean="0">
                          <a:solidFill>
                            <a:schemeClr val="accent6">
                              <a:lumMod val="75000"/>
                            </a:schemeClr>
                          </a:solidFill>
                          <a:effectLst/>
                          <a:latin typeface="Arial" charset="0"/>
                        </a:rPr>
                        <a:t>mg</a:t>
                      </a:r>
                      <a:endParaRPr lang="ru-RU" sz="2400" dirty="0">
                        <a:solidFill>
                          <a:schemeClr val="accent6">
                            <a:lumMod val="75000"/>
                          </a:schemeClr>
                        </a:solidFill>
                        <a:effectLs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solidFill>
                            <a:schemeClr val="accent6">
                              <a:lumMod val="75000"/>
                            </a:schemeClr>
                          </a:solidFill>
                          <a:effectLst/>
                          <a:latin typeface="Arial" charset="0"/>
                        </a:rPr>
                        <a:t>Duration</a:t>
                      </a:r>
                      <a:r>
                        <a:rPr lang="ru-RU" sz="2400" b="1" dirty="0" smtClean="0">
                          <a:solidFill>
                            <a:schemeClr val="accent6">
                              <a:lumMod val="75000"/>
                            </a:schemeClr>
                          </a:solidFill>
                          <a:effectLst/>
                          <a:latin typeface="Arial" charset="0"/>
                        </a:rPr>
                        <a:t>, </a:t>
                      </a:r>
                      <a:r>
                        <a:rPr lang="en-US" sz="2400" b="1" dirty="0" smtClean="0">
                          <a:solidFill>
                            <a:schemeClr val="accent6">
                              <a:lumMod val="75000"/>
                            </a:schemeClr>
                          </a:solidFill>
                          <a:effectLst/>
                          <a:latin typeface="Arial" charset="0"/>
                        </a:rPr>
                        <a:t>h</a:t>
                      </a:r>
                      <a:endParaRPr lang="ru-RU" sz="2400" dirty="0">
                        <a:solidFill>
                          <a:schemeClr val="accent6">
                            <a:lumMod val="75000"/>
                          </a:schemeClr>
                        </a:solidFill>
                        <a:effectLst/>
                      </a:endParaRPr>
                    </a:p>
                  </a:txBody>
                  <a:tcPr/>
                </a:tc>
              </a:tr>
              <a:tr h="375034">
                <a:tc>
                  <a:txBody>
                    <a:bodyPr/>
                    <a:lstStyle/>
                    <a:p>
                      <a:r>
                        <a:rPr lang="en-US" sz="2400" b="1" dirty="0" err="1" smtClean="0">
                          <a:solidFill>
                            <a:schemeClr val="accent6">
                              <a:lumMod val="75000"/>
                            </a:schemeClr>
                          </a:solidFill>
                          <a:effectLst/>
                          <a:latin typeface="Arial" charset="0"/>
                        </a:rPr>
                        <a:t>Salbutamol</a:t>
                      </a:r>
                      <a:r>
                        <a:rPr lang="ru-RU" sz="2400" b="1" dirty="0" smtClean="0">
                          <a:solidFill>
                            <a:schemeClr val="accent6">
                              <a:lumMod val="75000"/>
                            </a:schemeClr>
                          </a:solidFill>
                          <a:effectLst/>
                          <a:latin typeface="Arial" charset="0"/>
                        </a:rPr>
                        <a:t> (</a:t>
                      </a:r>
                      <a:r>
                        <a:rPr lang="en-US" sz="2400" b="1" dirty="0" err="1" smtClean="0">
                          <a:solidFill>
                            <a:schemeClr val="accent6">
                              <a:lumMod val="75000"/>
                            </a:schemeClr>
                          </a:solidFill>
                          <a:effectLst/>
                          <a:latin typeface="Arial" charset="0"/>
                        </a:rPr>
                        <a:t>albuterol</a:t>
                      </a:r>
                      <a:r>
                        <a:rPr lang="ru-RU" sz="2400" b="1" dirty="0" smtClean="0">
                          <a:solidFill>
                            <a:schemeClr val="accent6">
                              <a:lumMod val="75000"/>
                            </a:schemeClr>
                          </a:solidFill>
                          <a:effectLst/>
                          <a:latin typeface="Arial" charset="0"/>
                        </a:rPr>
                        <a:t>) </a:t>
                      </a:r>
                      <a:endParaRPr lang="ru-RU" sz="2400" dirty="0">
                        <a:solidFill>
                          <a:schemeClr val="accent6">
                            <a:lumMod val="75000"/>
                          </a:schemeClr>
                        </a:solidFill>
                        <a:effectLst/>
                      </a:endParaRPr>
                    </a:p>
                  </a:txBody>
                  <a:tcPr/>
                </a:tc>
                <a:tc>
                  <a:txBody>
                    <a:bodyPr/>
                    <a:lstStyle/>
                    <a:p>
                      <a:r>
                        <a:rPr lang="ru-RU" sz="2400" b="1" dirty="0" smtClean="0">
                          <a:solidFill>
                            <a:schemeClr val="accent6">
                              <a:lumMod val="75000"/>
                            </a:schemeClr>
                          </a:solidFill>
                          <a:effectLst/>
                          <a:latin typeface="Arial" charset="0"/>
                        </a:rPr>
                        <a:t>0,12,5 - 54 </a:t>
                      </a:r>
                      <a:endParaRPr lang="ru-RU" sz="2400" dirty="0">
                        <a:solidFill>
                          <a:schemeClr val="accent6">
                            <a:lumMod val="75000"/>
                          </a:schemeClr>
                        </a:solidFill>
                        <a:effectLst/>
                      </a:endParaRPr>
                    </a:p>
                  </a:txBody>
                  <a:tcPr/>
                </a:tc>
                <a:tc>
                  <a:txBody>
                    <a:bodyPr/>
                    <a:lstStyle/>
                    <a:p>
                      <a:r>
                        <a:rPr lang="ru-RU" sz="2400" b="1" dirty="0" smtClean="0">
                          <a:solidFill>
                            <a:schemeClr val="accent6">
                              <a:lumMod val="75000"/>
                            </a:schemeClr>
                          </a:solidFill>
                          <a:effectLst/>
                          <a:latin typeface="Arial" charset="0"/>
                        </a:rPr>
                        <a:t>6</a:t>
                      </a:r>
                      <a:endParaRPr lang="ru-RU" sz="2400" dirty="0">
                        <a:solidFill>
                          <a:schemeClr val="accent6">
                            <a:lumMod val="75000"/>
                          </a:schemeClr>
                        </a:solidFill>
                        <a:effectLst/>
                      </a:endParaRPr>
                    </a:p>
                  </a:txBody>
                  <a:tcPr/>
                </a:tc>
              </a:tr>
              <a:tr h="375034">
                <a:tc>
                  <a:txBody>
                    <a:bodyPr/>
                    <a:lstStyle/>
                    <a:p>
                      <a:r>
                        <a:rPr lang="en-US" sz="2400" b="1" dirty="0" err="1" smtClean="0">
                          <a:solidFill>
                            <a:schemeClr val="accent6">
                              <a:lumMod val="75000"/>
                            </a:schemeClr>
                          </a:solidFill>
                          <a:effectLst/>
                          <a:latin typeface="Arial" charset="0"/>
                        </a:rPr>
                        <a:t>Metaproterenol</a:t>
                      </a:r>
                      <a:r>
                        <a:rPr lang="ru-RU" sz="2400" b="1" dirty="0" smtClean="0">
                          <a:solidFill>
                            <a:schemeClr val="accent6">
                              <a:lumMod val="75000"/>
                            </a:schemeClr>
                          </a:solidFill>
                          <a:effectLst/>
                          <a:latin typeface="Arial" charset="0"/>
                        </a:rPr>
                        <a:t> (а</a:t>
                      </a:r>
                      <a:r>
                        <a:rPr lang="en-US" sz="2400" b="1" dirty="0" err="1" smtClean="0">
                          <a:solidFill>
                            <a:schemeClr val="accent6">
                              <a:lumMod val="75000"/>
                            </a:schemeClr>
                          </a:solidFill>
                          <a:effectLst/>
                          <a:latin typeface="Arial" charset="0"/>
                        </a:rPr>
                        <a:t>lupent</a:t>
                      </a:r>
                      <a:r>
                        <a:rPr lang="ru-RU" sz="2400" b="1" dirty="0" smtClean="0">
                          <a:solidFill>
                            <a:schemeClr val="accent6">
                              <a:lumMod val="75000"/>
                            </a:schemeClr>
                          </a:solidFill>
                          <a:effectLst/>
                          <a:latin typeface="Arial" charset="0"/>
                        </a:rPr>
                        <a:t>) </a:t>
                      </a:r>
                      <a:endParaRPr lang="ru-RU" sz="2400" dirty="0">
                        <a:solidFill>
                          <a:schemeClr val="accent6">
                            <a:lumMod val="75000"/>
                          </a:schemeClr>
                        </a:solidFill>
                        <a:effectLst/>
                      </a:endParaRPr>
                    </a:p>
                  </a:txBody>
                  <a:tcPr/>
                </a:tc>
                <a:tc>
                  <a:txBody>
                    <a:bodyPr/>
                    <a:lstStyle/>
                    <a:p>
                      <a:r>
                        <a:rPr lang="ru-RU" sz="2400" b="1" dirty="0" smtClean="0">
                          <a:solidFill>
                            <a:schemeClr val="accent6">
                              <a:lumMod val="75000"/>
                            </a:schemeClr>
                          </a:solidFill>
                          <a:effectLst/>
                          <a:latin typeface="Arial" charset="0"/>
                        </a:rPr>
                        <a:t>0,6510 - 151 </a:t>
                      </a:r>
                      <a:endParaRPr lang="ru-RU" sz="2400" dirty="0">
                        <a:solidFill>
                          <a:schemeClr val="accent6">
                            <a:lumMod val="75000"/>
                          </a:schemeClr>
                        </a:solidFill>
                        <a:effectLst/>
                      </a:endParaRPr>
                    </a:p>
                  </a:txBody>
                  <a:tcPr/>
                </a:tc>
                <a:tc>
                  <a:txBody>
                    <a:bodyPr/>
                    <a:lstStyle/>
                    <a:p>
                      <a:r>
                        <a:rPr lang="ru-RU" sz="2400" b="1" dirty="0" smtClean="0">
                          <a:solidFill>
                            <a:schemeClr val="accent6">
                              <a:lumMod val="75000"/>
                            </a:schemeClr>
                          </a:solidFill>
                          <a:effectLst/>
                          <a:latin typeface="Arial" charset="0"/>
                        </a:rPr>
                        <a:t>3</a:t>
                      </a:r>
                      <a:endParaRPr lang="ru-RU" sz="2400" dirty="0">
                        <a:solidFill>
                          <a:schemeClr val="accent6">
                            <a:lumMod val="75000"/>
                          </a:schemeClr>
                        </a:solidFill>
                        <a:effectLst/>
                      </a:endParaRPr>
                    </a:p>
                  </a:txBody>
                  <a:tcPr/>
                </a:tc>
              </a:tr>
              <a:tr h="375034">
                <a:tc>
                  <a:txBody>
                    <a:bodyPr/>
                    <a:lstStyle/>
                    <a:p>
                      <a:r>
                        <a:rPr lang="en-US" sz="2400" b="1" dirty="0" err="1" smtClean="0">
                          <a:solidFill>
                            <a:schemeClr val="accent6">
                              <a:lumMod val="75000"/>
                            </a:schemeClr>
                          </a:solidFill>
                          <a:effectLst/>
                          <a:latin typeface="Arial" charset="0"/>
                        </a:rPr>
                        <a:t>Terbutalin</a:t>
                      </a:r>
                      <a:r>
                        <a:rPr lang="ru-RU" sz="2400" b="1" dirty="0" smtClean="0">
                          <a:solidFill>
                            <a:schemeClr val="accent6">
                              <a:lumMod val="75000"/>
                            </a:schemeClr>
                          </a:solidFill>
                          <a:effectLst/>
                          <a:latin typeface="Arial" charset="0"/>
                        </a:rPr>
                        <a:t> (</a:t>
                      </a:r>
                      <a:r>
                        <a:rPr lang="en-US" sz="2400" b="1" dirty="0" err="1" smtClean="0">
                          <a:solidFill>
                            <a:schemeClr val="accent6">
                              <a:lumMod val="75000"/>
                            </a:schemeClr>
                          </a:solidFill>
                          <a:effectLst/>
                          <a:latin typeface="Arial" charset="0"/>
                        </a:rPr>
                        <a:t>bricanil</a:t>
                      </a:r>
                      <a:r>
                        <a:rPr lang="ru-RU" sz="2400" b="1" dirty="0" smtClean="0">
                          <a:solidFill>
                            <a:schemeClr val="accent6">
                              <a:lumMod val="75000"/>
                            </a:schemeClr>
                          </a:solidFill>
                          <a:effectLst/>
                          <a:latin typeface="Arial" charset="0"/>
                        </a:rPr>
                        <a:t>) </a:t>
                      </a:r>
                      <a:endParaRPr lang="ru-RU" sz="2400" dirty="0">
                        <a:solidFill>
                          <a:schemeClr val="accent6">
                            <a:lumMod val="75000"/>
                          </a:schemeClr>
                        </a:solidFill>
                        <a:effectLst/>
                      </a:endParaRPr>
                    </a:p>
                  </a:txBody>
                  <a:tcPr/>
                </a:tc>
                <a:tc>
                  <a:txBody>
                    <a:bodyPr/>
                    <a:lstStyle/>
                    <a:p>
                      <a:r>
                        <a:rPr lang="ru-RU" sz="2400" b="1" dirty="0" smtClean="0">
                          <a:solidFill>
                            <a:schemeClr val="accent6">
                              <a:lumMod val="75000"/>
                            </a:schemeClr>
                          </a:solidFill>
                          <a:effectLst/>
                          <a:latin typeface="Arial" charset="0"/>
                        </a:rPr>
                        <a:t>0,20,25 - 0,53 </a:t>
                      </a:r>
                      <a:endParaRPr lang="ru-RU" sz="2400" dirty="0">
                        <a:solidFill>
                          <a:schemeClr val="accent6">
                            <a:lumMod val="75000"/>
                          </a:schemeClr>
                        </a:solidFill>
                        <a:effectLst/>
                      </a:endParaRPr>
                    </a:p>
                  </a:txBody>
                  <a:tcPr/>
                </a:tc>
                <a:tc>
                  <a:txBody>
                    <a:bodyPr/>
                    <a:lstStyle/>
                    <a:p>
                      <a:r>
                        <a:rPr lang="ru-RU" sz="2400" b="1" dirty="0" smtClean="0">
                          <a:solidFill>
                            <a:schemeClr val="accent6">
                              <a:lumMod val="75000"/>
                            </a:schemeClr>
                          </a:solidFill>
                          <a:effectLst/>
                          <a:latin typeface="Arial" charset="0"/>
                        </a:rPr>
                        <a:t>6</a:t>
                      </a:r>
                      <a:endParaRPr lang="ru-RU" sz="2400" dirty="0">
                        <a:solidFill>
                          <a:schemeClr val="accent6">
                            <a:lumMod val="75000"/>
                          </a:schemeClr>
                        </a:solidFill>
                        <a:effectLst/>
                      </a:endParaRPr>
                    </a:p>
                  </a:txBody>
                  <a:tcPr/>
                </a:tc>
              </a:tr>
              <a:tr h="375034">
                <a:tc>
                  <a:txBody>
                    <a:bodyPr/>
                    <a:lstStyle/>
                    <a:p>
                      <a:r>
                        <a:rPr lang="en-US" sz="2400" b="1" dirty="0" err="1" smtClean="0">
                          <a:solidFill>
                            <a:schemeClr val="accent6">
                              <a:lumMod val="75000"/>
                            </a:schemeClr>
                          </a:solidFill>
                          <a:effectLst/>
                          <a:latin typeface="Arial" charset="0"/>
                        </a:rPr>
                        <a:t>Fenoterol</a:t>
                      </a:r>
                      <a:r>
                        <a:rPr lang="ru-RU" sz="2400" b="1" dirty="0" smtClean="0">
                          <a:solidFill>
                            <a:schemeClr val="accent6">
                              <a:lumMod val="75000"/>
                            </a:schemeClr>
                          </a:solidFill>
                          <a:effectLst/>
                          <a:latin typeface="Arial" charset="0"/>
                        </a:rPr>
                        <a:t> (</a:t>
                      </a:r>
                      <a:r>
                        <a:rPr lang="en-US" sz="2400" b="1" dirty="0" err="1" smtClean="0">
                          <a:solidFill>
                            <a:schemeClr val="accent6">
                              <a:lumMod val="75000"/>
                            </a:schemeClr>
                          </a:solidFill>
                          <a:effectLst/>
                          <a:latin typeface="Arial" charset="0"/>
                        </a:rPr>
                        <a:t>berotec</a:t>
                      </a:r>
                      <a:r>
                        <a:rPr lang="ru-RU" sz="2400" b="1" dirty="0" smtClean="0">
                          <a:solidFill>
                            <a:schemeClr val="accent6">
                              <a:lumMod val="75000"/>
                            </a:schemeClr>
                          </a:solidFill>
                          <a:effectLst/>
                          <a:latin typeface="Arial" charset="0"/>
                        </a:rPr>
                        <a:t>) </a:t>
                      </a:r>
                      <a:endParaRPr lang="ru-RU" sz="2400" dirty="0">
                        <a:solidFill>
                          <a:schemeClr val="accent6">
                            <a:lumMod val="75000"/>
                          </a:schemeClr>
                        </a:solidFill>
                        <a:effectLst/>
                      </a:endParaRPr>
                    </a:p>
                  </a:txBody>
                  <a:tcPr/>
                </a:tc>
                <a:tc>
                  <a:txBody>
                    <a:bodyPr/>
                    <a:lstStyle/>
                    <a:p>
                      <a:r>
                        <a:rPr lang="ru-RU" sz="2400" b="1" dirty="0" smtClean="0">
                          <a:solidFill>
                            <a:schemeClr val="accent6">
                              <a:lumMod val="75000"/>
                            </a:schemeClr>
                          </a:solidFill>
                          <a:effectLst/>
                          <a:latin typeface="Arial" charset="0"/>
                        </a:rPr>
                        <a:t>0,21 - 24 </a:t>
                      </a:r>
                      <a:endParaRPr lang="ru-RU" sz="2400" dirty="0">
                        <a:solidFill>
                          <a:schemeClr val="accent6">
                            <a:lumMod val="75000"/>
                          </a:schemeClr>
                        </a:solidFill>
                        <a:effectLst/>
                      </a:endParaRPr>
                    </a:p>
                  </a:txBody>
                  <a:tcPr/>
                </a:tc>
                <a:tc>
                  <a:txBody>
                    <a:bodyPr/>
                    <a:lstStyle/>
                    <a:p>
                      <a:r>
                        <a:rPr lang="ru-RU" sz="2400" b="1" dirty="0" smtClean="0">
                          <a:solidFill>
                            <a:schemeClr val="accent6">
                              <a:lumMod val="75000"/>
                            </a:schemeClr>
                          </a:solidFill>
                          <a:effectLst/>
                          <a:latin typeface="Arial" charset="0"/>
                        </a:rPr>
                        <a:t>6</a:t>
                      </a:r>
                      <a:endParaRPr lang="ru-RU" sz="2400" dirty="0">
                        <a:solidFill>
                          <a:schemeClr val="accent6">
                            <a:lumMod val="75000"/>
                          </a:schemeClr>
                        </a:solidFill>
                        <a:effectLst/>
                      </a:endParaRPr>
                    </a:p>
                  </a:txBody>
                  <a:tcPr/>
                </a:tc>
              </a:tr>
              <a:tr h="375034">
                <a:tc>
                  <a:txBody>
                    <a:bodyPr/>
                    <a:lstStyle/>
                    <a:p>
                      <a:r>
                        <a:rPr lang="en-US" sz="2400" b="1" dirty="0" err="1" smtClean="0">
                          <a:solidFill>
                            <a:schemeClr val="accent6">
                              <a:lumMod val="75000"/>
                            </a:schemeClr>
                          </a:solidFill>
                          <a:effectLst/>
                          <a:latin typeface="Arial" charset="0"/>
                        </a:rPr>
                        <a:t>Bitolterol</a:t>
                      </a:r>
                      <a:r>
                        <a:rPr lang="ru-RU" sz="2400" b="1" dirty="0" smtClean="0">
                          <a:solidFill>
                            <a:schemeClr val="accent6">
                              <a:lumMod val="75000"/>
                            </a:schemeClr>
                          </a:solidFill>
                          <a:effectLst/>
                          <a:latin typeface="Arial" charset="0"/>
                        </a:rPr>
                        <a:t> (</a:t>
                      </a:r>
                      <a:r>
                        <a:rPr lang="en-US" sz="2400" b="1" dirty="0" err="1" smtClean="0">
                          <a:solidFill>
                            <a:schemeClr val="accent6">
                              <a:lumMod val="75000"/>
                            </a:schemeClr>
                          </a:solidFill>
                          <a:effectLst/>
                          <a:latin typeface="Arial" charset="0"/>
                        </a:rPr>
                        <a:t>tornalat</a:t>
                      </a:r>
                      <a:r>
                        <a:rPr lang="ru-RU" sz="2400" b="1" dirty="0" smtClean="0">
                          <a:solidFill>
                            <a:schemeClr val="accent6">
                              <a:lumMod val="75000"/>
                            </a:schemeClr>
                          </a:solidFill>
                          <a:effectLst/>
                          <a:latin typeface="Arial" charset="0"/>
                        </a:rPr>
                        <a:t>) </a:t>
                      </a:r>
                      <a:endParaRPr lang="ru-RU" sz="2400" dirty="0">
                        <a:solidFill>
                          <a:schemeClr val="accent6">
                            <a:lumMod val="75000"/>
                          </a:schemeClr>
                        </a:solidFill>
                        <a:effectLst/>
                      </a:endParaRPr>
                    </a:p>
                  </a:txBody>
                  <a:tcPr/>
                </a:tc>
                <a:tc>
                  <a:txBody>
                    <a:bodyPr/>
                    <a:lstStyle/>
                    <a:p>
                      <a:r>
                        <a:rPr lang="ru-RU" sz="2400" b="1" dirty="0" smtClean="0">
                          <a:solidFill>
                            <a:schemeClr val="accent6">
                              <a:lumMod val="75000"/>
                            </a:schemeClr>
                          </a:solidFill>
                          <a:effectLst/>
                          <a:latin typeface="Arial" charset="0"/>
                        </a:rPr>
                        <a:t>0,370,5 - 25 </a:t>
                      </a:r>
                      <a:endParaRPr lang="ru-RU" sz="2400" dirty="0">
                        <a:solidFill>
                          <a:schemeClr val="accent6">
                            <a:lumMod val="75000"/>
                          </a:schemeClr>
                        </a:solidFill>
                        <a:effectLst/>
                      </a:endParaRPr>
                    </a:p>
                  </a:txBody>
                  <a:tcPr/>
                </a:tc>
                <a:tc>
                  <a:txBody>
                    <a:bodyPr/>
                    <a:lstStyle/>
                    <a:p>
                      <a:r>
                        <a:rPr lang="ru-RU" sz="2400" b="1" dirty="0" smtClean="0">
                          <a:solidFill>
                            <a:schemeClr val="accent6">
                              <a:lumMod val="75000"/>
                            </a:schemeClr>
                          </a:solidFill>
                          <a:effectLst/>
                          <a:latin typeface="Arial" charset="0"/>
                        </a:rPr>
                        <a:t>8</a:t>
                      </a:r>
                      <a:endParaRPr lang="ru-RU" sz="2400" dirty="0">
                        <a:solidFill>
                          <a:schemeClr val="accent6">
                            <a:lumMod val="75000"/>
                          </a:schemeClr>
                        </a:solidFill>
                        <a:effectLst/>
                      </a:endParaRPr>
                    </a:p>
                  </a:txBody>
                  <a:tcPr/>
                </a:tc>
              </a:tr>
              <a:tr h="375034">
                <a:tc>
                  <a:txBody>
                    <a:bodyPr/>
                    <a:lstStyle/>
                    <a:p>
                      <a:r>
                        <a:rPr lang="en-US" sz="2400" b="1" dirty="0" err="1" smtClean="0">
                          <a:solidFill>
                            <a:schemeClr val="accent6">
                              <a:lumMod val="75000"/>
                            </a:schemeClr>
                          </a:solidFill>
                          <a:effectLst/>
                          <a:latin typeface="Arial" charset="0"/>
                        </a:rPr>
                        <a:t>Pyrbuterol</a:t>
                      </a:r>
                      <a:r>
                        <a:rPr lang="ru-RU" sz="2400" b="1" dirty="0" smtClean="0">
                          <a:solidFill>
                            <a:schemeClr val="accent6">
                              <a:lumMod val="75000"/>
                            </a:schemeClr>
                          </a:solidFill>
                          <a:effectLst/>
                          <a:latin typeface="Arial" charset="0"/>
                        </a:rPr>
                        <a:t> (</a:t>
                      </a:r>
                      <a:r>
                        <a:rPr lang="en-US" sz="2400" b="1" dirty="0" err="1" smtClean="0">
                          <a:solidFill>
                            <a:schemeClr val="accent6">
                              <a:lumMod val="75000"/>
                            </a:schemeClr>
                          </a:solidFill>
                          <a:effectLst/>
                          <a:latin typeface="Arial" charset="0"/>
                        </a:rPr>
                        <a:t>maxair</a:t>
                      </a:r>
                      <a:r>
                        <a:rPr lang="ru-RU" sz="2400" b="1" dirty="0" smtClean="0">
                          <a:solidFill>
                            <a:schemeClr val="accent6">
                              <a:lumMod val="75000"/>
                            </a:schemeClr>
                          </a:solidFill>
                          <a:effectLst/>
                          <a:latin typeface="Arial" charset="0"/>
                        </a:rPr>
                        <a:t>) </a:t>
                      </a:r>
                      <a:endParaRPr lang="ru-RU" sz="2400" dirty="0">
                        <a:solidFill>
                          <a:schemeClr val="accent6">
                            <a:lumMod val="75000"/>
                          </a:schemeClr>
                        </a:solidFill>
                        <a:effectLst/>
                      </a:endParaRPr>
                    </a:p>
                  </a:txBody>
                  <a:tcPr/>
                </a:tc>
                <a:tc>
                  <a:txBody>
                    <a:bodyPr/>
                    <a:lstStyle/>
                    <a:p>
                      <a:r>
                        <a:rPr lang="ru-RU" sz="2400" b="1" dirty="0" smtClean="0">
                          <a:solidFill>
                            <a:schemeClr val="accent6">
                              <a:lumMod val="75000"/>
                            </a:schemeClr>
                          </a:solidFill>
                          <a:effectLst/>
                          <a:latin typeface="Arial" charset="0"/>
                        </a:rPr>
                        <a:t>0,2-3</a:t>
                      </a:r>
                      <a:endParaRPr lang="ru-RU" sz="2400" dirty="0">
                        <a:solidFill>
                          <a:schemeClr val="accent6">
                            <a:lumMod val="75000"/>
                          </a:schemeClr>
                        </a:solidFill>
                        <a:effectLst/>
                      </a:endParaRPr>
                    </a:p>
                  </a:txBody>
                  <a:tcPr/>
                </a:tc>
                <a:tc>
                  <a:txBody>
                    <a:bodyPr/>
                    <a:lstStyle/>
                    <a:p>
                      <a:r>
                        <a:rPr lang="ru-RU" sz="2400" b="1" dirty="0" smtClean="0">
                          <a:solidFill>
                            <a:schemeClr val="accent6">
                              <a:lumMod val="75000"/>
                            </a:schemeClr>
                          </a:solidFill>
                          <a:effectLst/>
                          <a:latin typeface="Arial" charset="0"/>
                        </a:rPr>
                        <a:t>6</a:t>
                      </a:r>
                      <a:endParaRPr lang="ru-RU" sz="2400" dirty="0">
                        <a:solidFill>
                          <a:schemeClr val="accent6">
                            <a:lumMod val="75000"/>
                          </a:schemeClr>
                        </a:solidFill>
                        <a:effectLst/>
                      </a:endParaRPr>
                    </a:p>
                  </a:txBody>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50</a:t>
            </a:fld>
            <a:endParaRPr lang="ru-RU"/>
          </a:p>
        </p:txBody>
      </p:sp>
      <p:sp>
        <p:nvSpPr>
          <p:cNvPr id="362498" name="Text Box 2"/>
          <p:cNvSpPr txBox="1">
            <a:spLocks noChangeArrowheads="1"/>
          </p:cNvSpPr>
          <p:nvPr/>
        </p:nvSpPr>
        <p:spPr bwMode="auto">
          <a:xfrm>
            <a:off x="571472" y="68025"/>
            <a:ext cx="7858180"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chemeClr val="tx2">
                    <a:lumMod val="75000"/>
                  </a:schemeClr>
                </a:solidFill>
                <a:effectLst>
                  <a:outerShdw blurRad="38100" dist="38100" dir="2700000" algn="tl">
                    <a:srgbClr val="000000"/>
                  </a:outerShdw>
                </a:effectLst>
                <a:latin typeface="Arial" charset="0"/>
              </a:rPr>
              <a:t>Selective</a:t>
            </a:r>
            <a:r>
              <a:rPr lang="ru-RU" sz="3600" dirty="0" smtClean="0">
                <a:solidFill>
                  <a:schemeClr val="tx2">
                    <a:lumMod val="75000"/>
                  </a:schemeClr>
                </a:solidFill>
                <a:effectLst>
                  <a:outerShdw blurRad="38100" dist="38100" dir="2700000" algn="tl">
                    <a:srgbClr val="000000"/>
                  </a:outerShdw>
                </a:effectLst>
                <a:latin typeface="Arial" charset="0"/>
              </a:rPr>
              <a:t> </a:t>
            </a:r>
            <a:r>
              <a:rPr lang="el-GR" sz="3600" b="1" dirty="0" smtClean="0">
                <a:solidFill>
                  <a:schemeClr val="tx2">
                    <a:lumMod val="75000"/>
                  </a:schemeClr>
                </a:solidFill>
                <a:effectLst>
                  <a:outerShdw blurRad="38100" dist="38100" dir="2700000" algn="tl">
                    <a:srgbClr val="000000"/>
                  </a:outerShdw>
                </a:effectLst>
                <a:latin typeface="Arial" charset="0"/>
              </a:rPr>
              <a:t>β</a:t>
            </a:r>
            <a:r>
              <a:rPr lang="el-GR" sz="3600" b="1" baseline="-25000" dirty="0" smtClean="0">
                <a:solidFill>
                  <a:schemeClr val="tx2">
                    <a:lumMod val="75000"/>
                  </a:schemeClr>
                </a:solidFill>
                <a:effectLst>
                  <a:outerShdw blurRad="38100" dist="38100" dir="2700000" algn="tl">
                    <a:srgbClr val="000000"/>
                  </a:outerShdw>
                </a:effectLst>
                <a:latin typeface="Arial" charset="0"/>
              </a:rPr>
              <a:t>2</a:t>
            </a:r>
            <a:r>
              <a:rPr lang="el-GR" sz="3600" b="1" dirty="0" smtClean="0">
                <a:solidFill>
                  <a:schemeClr val="tx2">
                    <a:lumMod val="75000"/>
                  </a:schemeClr>
                </a:solidFill>
                <a:effectLst>
                  <a:outerShdw blurRad="38100" dist="38100" dir="2700000" algn="tl">
                    <a:srgbClr val="000000"/>
                  </a:outerShdw>
                </a:effectLst>
                <a:latin typeface="Arial" charset="0"/>
              </a:rPr>
              <a:t>-</a:t>
            </a:r>
            <a:r>
              <a:rPr lang="ru-RU" sz="3600" b="1" dirty="0" smtClean="0">
                <a:solidFill>
                  <a:schemeClr val="tx2">
                    <a:lumMod val="75000"/>
                  </a:schemeClr>
                </a:solidFill>
                <a:effectLst>
                  <a:outerShdw blurRad="38100" dist="38100" dir="2700000" algn="tl">
                    <a:srgbClr val="000000"/>
                  </a:outerShdw>
                </a:effectLst>
                <a:latin typeface="Arial" charset="0"/>
              </a:rPr>
              <a:t>а</a:t>
            </a:r>
            <a:r>
              <a:rPr lang="en-US" sz="3600" b="1" dirty="0" err="1" smtClean="0">
                <a:solidFill>
                  <a:schemeClr val="tx2">
                    <a:lumMod val="75000"/>
                  </a:schemeClr>
                </a:solidFill>
                <a:effectLst>
                  <a:outerShdw blurRad="38100" dist="38100" dir="2700000" algn="tl">
                    <a:srgbClr val="000000"/>
                  </a:outerShdw>
                </a:effectLst>
                <a:latin typeface="Arial" charset="0"/>
              </a:rPr>
              <a:t>gonists</a:t>
            </a:r>
            <a:endParaRPr lang="ru-RU" sz="3600" b="1" dirty="0">
              <a:solidFill>
                <a:schemeClr val="tx2">
                  <a:lumMod val="75000"/>
                </a:schemeClr>
              </a:solidFill>
              <a:latin typeface="Arial" charset="0"/>
            </a:endParaRPr>
          </a:p>
        </p:txBody>
      </p:sp>
      <p:sp>
        <p:nvSpPr>
          <p:cNvPr id="362499" name="Text Box 3"/>
          <p:cNvSpPr txBox="1">
            <a:spLocks noChangeArrowheads="1"/>
          </p:cNvSpPr>
          <p:nvPr/>
        </p:nvSpPr>
        <p:spPr bwMode="auto">
          <a:xfrm>
            <a:off x="214282" y="708479"/>
            <a:ext cx="8786874" cy="6494085"/>
          </a:xfrm>
          <a:prstGeom prst="rect">
            <a:avLst/>
          </a:prstGeom>
          <a:solidFill>
            <a:schemeClr val="tx2">
              <a:lumMod val="75000"/>
            </a:schemeClr>
          </a:solidFill>
          <a:ln w="9525">
            <a:noFill/>
            <a:miter lim="800000"/>
            <a:headEnd/>
            <a:tailEnd/>
          </a:ln>
          <a:effectLst/>
          <a:scene3d>
            <a:camera prst="orthographicFront"/>
            <a:lightRig rig="threePt" dir="t"/>
          </a:scene3d>
          <a:sp3d>
            <a:bevelT w="101600" prst="riblet"/>
          </a:sp3d>
        </p:spPr>
        <p:txBody>
          <a:bodyPr wrap="square">
            <a:spAutoFit/>
          </a:bodyPr>
          <a:lstStyle/>
          <a:p>
            <a:pPr eaLnBrk="0" hangingPunct="0">
              <a:lnSpc>
                <a:spcPct val="70000"/>
              </a:lnSpc>
              <a:spcBef>
                <a:spcPts val="600"/>
              </a:spcBef>
            </a:pPr>
            <a:r>
              <a:rPr lang="en-US" sz="2400" b="1" dirty="0" smtClean="0">
                <a:solidFill>
                  <a:srgbClr val="7030A0"/>
                </a:solidFill>
                <a:latin typeface="Arial" charset="0"/>
              </a:rPr>
              <a:t>The basis of inhalation technique for exacerbation of COPD is the use of nebulizers</a:t>
            </a:r>
          </a:p>
          <a:p>
            <a:pPr marL="450850" indent="-450850" eaLnBrk="0" hangingPunct="0">
              <a:lnSpc>
                <a:spcPct val="70000"/>
              </a:lnSpc>
              <a:spcBef>
                <a:spcPts val="600"/>
              </a:spcBef>
            </a:pPr>
            <a:r>
              <a:rPr lang="en-US" sz="2400" b="1" dirty="0" smtClean="0">
                <a:solidFill>
                  <a:schemeClr val="tx2">
                    <a:lumMod val="10000"/>
                  </a:schemeClr>
                </a:solidFill>
                <a:latin typeface="Arial" charset="0"/>
              </a:rPr>
              <a:t>Their advantages become especially valuable in severe patients with a pronounced decrease in the functional reserves of respiration:</a:t>
            </a:r>
          </a:p>
          <a:p>
            <a:pPr eaLnBrk="0" hangingPunct="0">
              <a:lnSpc>
                <a:spcPct val="70000"/>
              </a:lnSpc>
              <a:spcBef>
                <a:spcPts val="600"/>
              </a:spcBef>
            </a:pPr>
            <a:r>
              <a:rPr lang="en-US" sz="2400" b="1" dirty="0" smtClean="0">
                <a:solidFill>
                  <a:schemeClr val="accent5">
                    <a:lumMod val="50000"/>
                  </a:schemeClr>
                </a:solidFill>
                <a:latin typeface="Arial" charset="0"/>
              </a:rPr>
              <a:t>- provides a good coordination of inspiration of the patient with the release of the drug;</a:t>
            </a:r>
          </a:p>
          <a:p>
            <a:pPr eaLnBrk="0" hangingPunct="0">
              <a:lnSpc>
                <a:spcPct val="70000"/>
              </a:lnSpc>
              <a:spcBef>
                <a:spcPts val="600"/>
              </a:spcBef>
            </a:pPr>
            <a:r>
              <a:rPr lang="en-US" sz="2400" b="1" dirty="0" smtClean="0">
                <a:solidFill>
                  <a:schemeClr val="accent5">
                    <a:lumMod val="50000"/>
                  </a:schemeClr>
                </a:solidFill>
                <a:latin typeface="Arial" charset="0"/>
              </a:rPr>
              <a:t>- it is not necessary to perform forced inspirational maneuvers;</a:t>
            </a:r>
          </a:p>
          <a:p>
            <a:pPr eaLnBrk="0" hangingPunct="0">
              <a:lnSpc>
                <a:spcPct val="70000"/>
              </a:lnSpc>
              <a:spcBef>
                <a:spcPts val="600"/>
              </a:spcBef>
            </a:pPr>
            <a:r>
              <a:rPr lang="en-US" sz="2400" b="1" dirty="0" smtClean="0">
                <a:solidFill>
                  <a:schemeClr val="accent5">
                    <a:lumMod val="50000"/>
                  </a:schemeClr>
                </a:solidFill>
                <a:latin typeface="Arial" charset="0"/>
              </a:rPr>
              <a:t>- guaranteed adequate deposition of drug substance in the respiratory tract.</a:t>
            </a:r>
          </a:p>
          <a:p>
            <a:pPr algn="just" eaLnBrk="0" hangingPunct="0">
              <a:lnSpc>
                <a:spcPct val="70000"/>
              </a:lnSpc>
              <a:spcBef>
                <a:spcPts val="1800"/>
              </a:spcBef>
            </a:pPr>
            <a:r>
              <a:rPr lang="en-US" sz="2400" b="1" i="1" dirty="0" smtClean="0">
                <a:solidFill>
                  <a:srgbClr val="7030A0"/>
                </a:solidFill>
                <a:latin typeface="Arial" charset="0"/>
              </a:rPr>
              <a:t>An alternative to nebulizers is the use of volumetric nozzles for metered-dose inhalers – spacers:</a:t>
            </a:r>
          </a:p>
          <a:p>
            <a:pPr algn="just" eaLnBrk="0" hangingPunct="0">
              <a:lnSpc>
                <a:spcPct val="70000"/>
              </a:lnSpc>
              <a:spcBef>
                <a:spcPts val="1800"/>
              </a:spcBef>
              <a:buFontTx/>
              <a:buChar char="-"/>
            </a:pPr>
            <a:r>
              <a:rPr lang="en-US" sz="2400" b="1" i="1" dirty="0" smtClean="0">
                <a:solidFill>
                  <a:srgbClr val="7030A0"/>
                </a:solidFill>
                <a:latin typeface="Arial" charset="0"/>
              </a:rPr>
              <a:t>they also significantly improve the coordination of inspiration;</a:t>
            </a:r>
          </a:p>
          <a:p>
            <a:pPr algn="just" eaLnBrk="0" hangingPunct="0">
              <a:lnSpc>
                <a:spcPct val="70000"/>
              </a:lnSpc>
              <a:spcBef>
                <a:spcPts val="1800"/>
              </a:spcBef>
              <a:buFontTx/>
              <a:buChar char="-"/>
            </a:pPr>
            <a:r>
              <a:rPr lang="en-US" sz="2400" b="1" i="1" dirty="0" smtClean="0">
                <a:solidFill>
                  <a:srgbClr val="7030A0"/>
                </a:solidFill>
                <a:latin typeface="Arial" charset="0"/>
              </a:rPr>
              <a:t> much cheaper than nebulizers and spend less money on drugs.</a:t>
            </a:r>
          </a:p>
          <a:p>
            <a:pPr algn="ctr" eaLnBrk="0" hangingPunct="0">
              <a:lnSpc>
                <a:spcPct val="70000"/>
              </a:lnSpc>
              <a:spcBef>
                <a:spcPts val="1800"/>
              </a:spcBef>
            </a:pPr>
            <a:r>
              <a:rPr lang="en-US" sz="2400" b="1" i="1" dirty="0" smtClean="0">
                <a:solidFill>
                  <a:srgbClr val="00B0F0"/>
                </a:solidFill>
                <a:latin typeface="Arial" charset="0"/>
              </a:rPr>
              <a:t>Studies comparing inhalation techniques using spacers and nebulizers show that nebulizer use of b2-agonists is more effective in exacerbating COPD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51</a:t>
            </a:fld>
            <a:endParaRPr lang="ru-RU"/>
          </a:p>
        </p:txBody>
      </p:sp>
      <p:sp>
        <p:nvSpPr>
          <p:cNvPr id="362498" name="Text Box 2"/>
          <p:cNvSpPr txBox="1">
            <a:spLocks noChangeArrowheads="1"/>
          </p:cNvSpPr>
          <p:nvPr/>
        </p:nvSpPr>
        <p:spPr bwMode="auto">
          <a:xfrm>
            <a:off x="4429124" y="-3413"/>
            <a:ext cx="4000528"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err="1" smtClean="0">
                <a:solidFill>
                  <a:schemeClr val="tx2">
                    <a:lumMod val="75000"/>
                  </a:schemeClr>
                </a:solidFill>
                <a:latin typeface="Arial" charset="0"/>
              </a:rPr>
              <a:t>Methylxanthines</a:t>
            </a:r>
            <a:endParaRPr lang="ru-RU" sz="3600" b="1" dirty="0">
              <a:solidFill>
                <a:schemeClr val="tx2">
                  <a:lumMod val="75000"/>
                </a:schemeClr>
              </a:solidFill>
              <a:latin typeface="Arial" charset="0"/>
            </a:endParaRPr>
          </a:p>
        </p:txBody>
      </p:sp>
      <p:sp>
        <p:nvSpPr>
          <p:cNvPr id="362499" name="Text Box 3"/>
          <p:cNvSpPr txBox="1">
            <a:spLocks noChangeArrowheads="1"/>
          </p:cNvSpPr>
          <p:nvPr/>
        </p:nvSpPr>
        <p:spPr bwMode="auto">
          <a:xfrm>
            <a:off x="214282" y="702973"/>
            <a:ext cx="8786874" cy="5438412"/>
          </a:xfrm>
          <a:prstGeom prst="rect">
            <a:avLst/>
          </a:prstGeom>
          <a:solidFill>
            <a:schemeClr val="tx2">
              <a:lumMod val="75000"/>
            </a:schemeClr>
          </a:solidFill>
          <a:ln w="9525">
            <a:noFill/>
            <a:miter lim="800000"/>
            <a:headEnd/>
            <a:tailEnd/>
          </a:ln>
          <a:effectLst/>
          <a:scene3d>
            <a:camera prst="orthographicFront"/>
            <a:lightRig rig="threePt" dir="t"/>
          </a:scene3d>
          <a:sp3d>
            <a:bevelT w="101600" prst="riblet"/>
          </a:sp3d>
        </p:spPr>
        <p:txBody>
          <a:bodyPr wrap="square">
            <a:spAutoFit/>
          </a:bodyPr>
          <a:lstStyle/>
          <a:p>
            <a:pPr marL="450850" indent="-450850" algn="ctr" eaLnBrk="0" hangingPunct="0">
              <a:lnSpc>
                <a:spcPct val="70000"/>
              </a:lnSpc>
              <a:spcBef>
                <a:spcPts val="600"/>
              </a:spcBef>
            </a:pPr>
            <a:r>
              <a:rPr lang="en-US" sz="2400" b="1" dirty="0" smtClean="0">
                <a:solidFill>
                  <a:srgbClr val="C00000"/>
                </a:solidFill>
                <a:latin typeface="Arial" charset="0"/>
              </a:rPr>
              <a:t>The </a:t>
            </a:r>
            <a:r>
              <a:rPr lang="en-US" sz="2400" b="1" dirty="0" err="1" smtClean="0">
                <a:solidFill>
                  <a:srgbClr val="C00000"/>
                </a:solidFill>
                <a:latin typeface="Arial" charset="0"/>
              </a:rPr>
              <a:t>bronchodilating</a:t>
            </a:r>
            <a:r>
              <a:rPr lang="en-US" sz="2400" b="1" dirty="0" smtClean="0">
                <a:solidFill>
                  <a:srgbClr val="C00000"/>
                </a:solidFill>
                <a:latin typeface="Arial" charset="0"/>
              </a:rPr>
              <a:t> effect of </a:t>
            </a:r>
            <a:r>
              <a:rPr lang="en-US" sz="2400" b="1" dirty="0" err="1" smtClean="0">
                <a:solidFill>
                  <a:srgbClr val="C00000"/>
                </a:solidFill>
                <a:latin typeface="Arial" charset="0"/>
              </a:rPr>
              <a:t>theophylline</a:t>
            </a:r>
            <a:r>
              <a:rPr lang="en-US" sz="2400" b="1" dirty="0" smtClean="0">
                <a:solidFill>
                  <a:srgbClr val="C00000"/>
                </a:solidFill>
                <a:latin typeface="Arial" charset="0"/>
              </a:rPr>
              <a:t> is lower than that of cholinergic and </a:t>
            </a:r>
            <a:r>
              <a:rPr lang="en-US" sz="2400" b="1" dirty="0" err="1" smtClean="0">
                <a:solidFill>
                  <a:srgbClr val="C00000"/>
                </a:solidFill>
                <a:latin typeface="Arial" charset="0"/>
              </a:rPr>
              <a:t>adrenomimetic</a:t>
            </a:r>
            <a:r>
              <a:rPr lang="en-US" sz="2400" b="1" dirty="0" smtClean="0">
                <a:solidFill>
                  <a:srgbClr val="C00000"/>
                </a:solidFill>
                <a:latin typeface="Arial" charset="0"/>
              </a:rPr>
              <a:t> drugs</a:t>
            </a:r>
          </a:p>
          <a:p>
            <a:pPr eaLnBrk="0" hangingPunct="0">
              <a:lnSpc>
                <a:spcPct val="70000"/>
              </a:lnSpc>
              <a:spcBef>
                <a:spcPts val="600"/>
              </a:spcBef>
            </a:pPr>
            <a:r>
              <a:rPr lang="uk-UA" sz="2400" b="1" i="1" dirty="0" smtClean="0">
                <a:solidFill>
                  <a:schemeClr val="accent5">
                    <a:lumMod val="50000"/>
                  </a:schemeClr>
                </a:solidFill>
                <a:latin typeface="Arial" charset="0"/>
              </a:rPr>
              <a:t>- </a:t>
            </a:r>
            <a:r>
              <a:rPr lang="en-US" sz="2400" b="1" i="1" dirty="0" smtClean="0">
                <a:solidFill>
                  <a:schemeClr val="accent5">
                    <a:lumMod val="50000"/>
                  </a:schemeClr>
                </a:solidFill>
                <a:latin typeface="Arial" charset="0"/>
              </a:rPr>
              <a:t>They increase cardiac output</a:t>
            </a:r>
          </a:p>
          <a:p>
            <a:pPr eaLnBrk="0" hangingPunct="0">
              <a:lnSpc>
                <a:spcPct val="70000"/>
              </a:lnSpc>
              <a:spcBef>
                <a:spcPts val="600"/>
              </a:spcBef>
            </a:pPr>
            <a:r>
              <a:rPr lang="en-US" sz="2400" b="1" i="1" dirty="0" smtClean="0">
                <a:solidFill>
                  <a:schemeClr val="accent5">
                    <a:lumMod val="50000"/>
                  </a:schemeClr>
                </a:solidFill>
                <a:latin typeface="Arial" charset="0"/>
              </a:rPr>
              <a:t>- Reduce the resistance of the vessels of the lungs</a:t>
            </a:r>
          </a:p>
          <a:p>
            <a:pPr eaLnBrk="0" hangingPunct="0">
              <a:lnSpc>
                <a:spcPct val="70000"/>
              </a:lnSpc>
              <a:spcBef>
                <a:spcPts val="600"/>
              </a:spcBef>
            </a:pPr>
            <a:r>
              <a:rPr lang="en-US" sz="2400" b="1" i="1" dirty="0" smtClean="0">
                <a:solidFill>
                  <a:schemeClr val="accent5">
                    <a:lumMod val="50000"/>
                  </a:schemeClr>
                </a:solidFill>
                <a:latin typeface="Arial" charset="0"/>
              </a:rPr>
              <a:t>- Have </a:t>
            </a:r>
            <a:r>
              <a:rPr lang="en-US" sz="2400" b="1" i="1" dirty="0" err="1" smtClean="0">
                <a:solidFill>
                  <a:schemeClr val="accent5">
                    <a:lumMod val="50000"/>
                  </a:schemeClr>
                </a:solidFill>
                <a:latin typeface="Arial" charset="0"/>
              </a:rPr>
              <a:t>immunomodulatory</a:t>
            </a:r>
            <a:r>
              <a:rPr lang="en-US" sz="2400" b="1" i="1" dirty="0" smtClean="0">
                <a:solidFill>
                  <a:schemeClr val="accent5">
                    <a:lumMod val="50000"/>
                  </a:schemeClr>
                </a:solidFill>
                <a:latin typeface="Arial" charset="0"/>
              </a:rPr>
              <a:t> and anti-inflammatory properties</a:t>
            </a:r>
          </a:p>
          <a:p>
            <a:pPr eaLnBrk="0" hangingPunct="0">
              <a:lnSpc>
                <a:spcPct val="70000"/>
              </a:lnSpc>
              <a:spcBef>
                <a:spcPts val="600"/>
              </a:spcBef>
            </a:pPr>
            <a:r>
              <a:rPr lang="en-US" sz="2400" b="1" i="1" dirty="0" smtClean="0">
                <a:solidFill>
                  <a:schemeClr val="accent5">
                    <a:lumMod val="50000"/>
                  </a:schemeClr>
                </a:solidFill>
                <a:latin typeface="Arial" charset="0"/>
              </a:rPr>
              <a:t>- Affect the activation and redistribution of lymphocytes</a:t>
            </a:r>
          </a:p>
          <a:p>
            <a:pPr eaLnBrk="0" hangingPunct="0">
              <a:lnSpc>
                <a:spcPct val="70000"/>
              </a:lnSpc>
              <a:spcBef>
                <a:spcPts val="600"/>
              </a:spcBef>
            </a:pPr>
            <a:r>
              <a:rPr lang="en-US" sz="2400" b="1" i="1" dirty="0" smtClean="0">
                <a:solidFill>
                  <a:schemeClr val="accent5">
                    <a:lumMod val="50000"/>
                  </a:schemeClr>
                </a:solidFill>
                <a:latin typeface="Arial" charset="0"/>
              </a:rPr>
              <a:t>- Reduce the number of activated </a:t>
            </a:r>
            <a:r>
              <a:rPr lang="en-US" sz="2400" b="1" i="1" dirty="0" err="1" smtClean="0">
                <a:solidFill>
                  <a:schemeClr val="accent5">
                    <a:lumMod val="50000"/>
                  </a:schemeClr>
                </a:solidFill>
                <a:latin typeface="Arial" charset="0"/>
              </a:rPr>
              <a:t>eosinophils</a:t>
            </a:r>
            <a:r>
              <a:rPr lang="en-US" sz="2400" b="1" i="1" dirty="0" smtClean="0">
                <a:solidFill>
                  <a:schemeClr val="accent5">
                    <a:lumMod val="50000"/>
                  </a:schemeClr>
                </a:solidFill>
                <a:latin typeface="Arial" charset="0"/>
              </a:rPr>
              <a:t> and their </a:t>
            </a:r>
            <a:r>
              <a:rPr lang="en-US" sz="2400" b="1" i="1" dirty="0" err="1" smtClean="0">
                <a:solidFill>
                  <a:schemeClr val="accent5">
                    <a:lumMod val="50000"/>
                  </a:schemeClr>
                </a:solidFill>
                <a:latin typeface="Arial" charset="0"/>
              </a:rPr>
              <a:t>degranulation</a:t>
            </a:r>
            <a:r>
              <a:rPr lang="en-US" sz="2400" b="1" i="1" dirty="0" smtClean="0">
                <a:solidFill>
                  <a:schemeClr val="accent5">
                    <a:lumMod val="50000"/>
                  </a:schemeClr>
                </a:solidFill>
                <a:latin typeface="Arial" charset="0"/>
              </a:rPr>
              <a:t> in the airways</a:t>
            </a:r>
          </a:p>
          <a:p>
            <a:pPr eaLnBrk="0" hangingPunct="0">
              <a:lnSpc>
                <a:spcPct val="70000"/>
              </a:lnSpc>
              <a:spcBef>
                <a:spcPts val="600"/>
              </a:spcBef>
              <a:buFontTx/>
              <a:buChar char="-"/>
            </a:pPr>
            <a:r>
              <a:rPr lang="en-US" sz="2400" b="1" i="1" dirty="0" smtClean="0">
                <a:solidFill>
                  <a:schemeClr val="accent5">
                    <a:lumMod val="50000"/>
                  </a:schemeClr>
                </a:solidFill>
                <a:latin typeface="Arial" charset="0"/>
              </a:rPr>
              <a:t>Cause a decrease in the release of cytokines IL-1b, IL-4, IL-5, tumor necrosis factor</a:t>
            </a:r>
          </a:p>
          <a:p>
            <a:pPr eaLnBrk="0" hangingPunct="0">
              <a:lnSpc>
                <a:spcPct val="70000"/>
              </a:lnSpc>
              <a:spcBef>
                <a:spcPts val="600"/>
              </a:spcBef>
            </a:pPr>
            <a:r>
              <a:rPr lang="en-US" sz="2400" b="1" i="1" dirty="0" err="1" smtClean="0">
                <a:solidFill>
                  <a:srgbClr val="00B050"/>
                </a:solidFill>
                <a:latin typeface="Arial" charset="0"/>
              </a:rPr>
              <a:t>Theophyllines</a:t>
            </a:r>
            <a:r>
              <a:rPr lang="en-US" sz="2400" b="1" i="1" dirty="0" smtClean="0">
                <a:solidFill>
                  <a:srgbClr val="00B050"/>
                </a:solidFill>
                <a:latin typeface="Arial" charset="0"/>
              </a:rPr>
              <a:t> are administered orally, intravenously, in suppositories, and may be used in patients who find it difficult to use inhalers.</a:t>
            </a:r>
          </a:p>
          <a:p>
            <a:pPr eaLnBrk="0" hangingPunct="0">
              <a:lnSpc>
                <a:spcPct val="70000"/>
              </a:lnSpc>
              <a:spcBef>
                <a:spcPts val="600"/>
              </a:spcBef>
            </a:pPr>
            <a:r>
              <a:rPr lang="en-US" sz="2400" b="1" i="1" dirty="0" smtClean="0">
                <a:solidFill>
                  <a:srgbClr val="0070C0"/>
                </a:solidFill>
                <a:latin typeface="Arial" charset="0"/>
              </a:rPr>
              <a:t>The use of prolonged </a:t>
            </a:r>
            <a:r>
              <a:rPr lang="en-US" sz="2400" b="1" i="1" dirty="0" err="1" smtClean="0">
                <a:solidFill>
                  <a:srgbClr val="0070C0"/>
                </a:solidFill>
                <a:latin typeface="Arial" charset="0"/>
              </a:rPr>
              <a:t>theophyllines</a:t>
            </a:r>
            <a:r>
              <a:rPr lang="en-US" sz="2400" b="1" i="1" dirty="0" smtClean="0">
                <a:solidFill>
                  <a:srgbClr val="0070C0"/>
                </a:solidFill>
                <a:latin typeface="Arial" charset="0"/>
              </a:rPr>
              <a:t>, which are prescribed 1-2 times a day, has become widespread.</a:t>
            </a:r>
          </a:p>
          <a:p>
            <a:pPr eaLnBrk="0" hangingPunct="0">
              <a:lnSpc>
                <a:spcPct val="70000"/>
              </a:lnSpc>
              <a:spcBef>
                <a:spcPts val="600"/>
              </a:spcBef>
            </a:pPr>
            <a:r>
              <a:rPr lang="en-US" sz="2400" b="1" i="1" dirty="0" smtClean="0">
                <a:solidFill>
                  <a:schemeClr val="accent6">
                    <a:lumMod val="75000"/>
                  </a:schemeClr>
                </a:solidFill>
                <a:latin typeface="Arial" charset="0"/>
              </a:rPr>
              <a:t>Caution is needed when prescribing </a:t>
            </a:r>
            <a:r>
              <a:rPr lang="en-US" sz="2400" b="1" i="1" dirty="0" err="1" smtClean="0">
                <a:solidFill>
                  <a:schemeClr val="accent6">
                    <a:lumMod val="75000"/>
                  </a:schemeClr>
                </a:solidFill>
                <a:latin typeface="Arial" charset="0"/>
              </a:rPr>
              <a:t>theophyllines</a:t>
            </a:r>
            <a:r>
              <a:rPr lang="en-US" sz="2400" b="1" i="1" dirty="0" smtClean="0">
                <a:solidFill>
                  <a:schemeClr val="accent6">
                    <a:lumMod val="75000"/>
                  </a:schemeClr>
                </a:solidFill>
                <a:latin typeface="Arial" charset="0"/>
              </a:rPr>
              <a:t> to patients with heart rhythm disorders</a:t>
            </a:r>
            <a:endParaRPr lang="ru-RU" sz="2400" b="1" i="1" dirty="0" smtClean="0">
              <a:solidFill>
                <a:schemeClr val="accent6">
                  <a:lumMod val="75000"/>
                </a:schemeClr>
              </a:solidFill>
              <a:latin typeface="Arial"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Text Box 2"/>
          <p:cNvSpPr txBox="1">
            <a:spLocks noChangeArrowheads="1"/>
          </p:cNvSpPr>
          <p:nvPr/>
        </p:nvSpPr>
        <p:spPr bwMode="auto">
          <a:xfrm>
            <a:off x="2500298" y="214290"/>
            <a:ext cx="6072230"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effectLst>
                  <a:outerShdw blurRad="38100" dist="38100" dir="2700000" algn="tl">
                    <a:srgbClr val="000000"/>
                  </a:outerShdw>
                </a:effectLst>
                <a:latin typeface="Arial" charset="0"/>
              </a:rPr>
              <a:t>Treatment of COPD</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214282" y="857232"/>
            <a:ext cx="8701118" cy="4918269"/>
          </a:xfrm>
          <a:prstGeom prst="rect">
            <a:avLst/>
          </a:prstGeom>
          <a:solidFill>
            <a:schemeClr val="tx2"/>
          </a:solidFill>
          <a:ln w="9525">
            <a:noFill/>
            <a:miter lim="800000"/>
            <a:headEnd/>
            <a:tailEnd/>
          </a:ln>
          <a:effectLst/>
        </p:spPr>
        <p:txBody>
          <a:bodyPr wrap="square">
            <a:spAutoFit/>
          </a:bodyPr>
          <a:lstStyle/>
          <a:p>
            <a:pPr marL="358775" indent="-358775">
              <a:lnSpc>
                <a:spcPct val="80000"/>
              </a:lnSpc>
            </a:pPr>
            <a:r>
              <a:rPr lang="en-US" sz="2800" b="1" dirty="0" smtClean="0">
                <a:solidFill>
                  <a:srgbClr val="00B0F0"/>
                </a:solidFill>
              </a:rPr>
              <a:t>Pharmacotherapy of COPD is divided into:</a:t>
            </a:r>
          </a:p>
          <a:p>
            <a:pPr marL="358775" indent="-358775">
              <a:lnSpc>
                <a:spcPct val="80000"/>
              </a:lnSpc>
            </a:pPr>
            <a:r>
              <a:rPr lang="en-US" sz="2800" b="1" dirty="0" smtClean="0">
                <a:solidFill>
                  <a:srgbClr val="00B0F0"/>
                </a:solidFill>
              </a:rPr>
              <a:t>- stable course therapy (remission stage)</a:t>
            </a:r>
          </a:p>
          <a:p>
            <a:pPr marL="358775" indent="-358775">
              <a:lnSpc>
                <a:spcPct val="80000"/>
              </a:lnSpc>
            </a:pPr>
            <a:r>
              <a:rPr lang="en-US" sz="2800" b="1" dirty="0" smtClean="0">
                <a:solidFill>
                  <a:srgbClr val="00B0F0"/>
                </a:solidFill>
              </a:rPr>
              <a:t>- therapy of exacerbations</a:t>
            </a:r>
          </a:p>
          <a:p>
            <a:pPr marL="358775" indent="-358775">
              <a:lnSpc>
                <a:spcPct val="80000"/>
              </a:lnSpc>
            </a:pPr>
            <a:r>
              <a:rPr lang="en-US" sz="2800" b="1" dirty="0" smtClean="0">
                <a:solidFill>
                  <a:schemeClr val="accent2">
                    <a:lumMod val="75000"/>
                  </a:schemeClr>
                </a:solidFill>
              </a:rPr>
              <a:t>Steady flow therapy is stepwise, with a gradual increase, long, takes into account the stage and severity of COPD</a:t>
            </a:r>
          </a:p>
          <a:p>
            <a:pPr marL="358775" indent="-358775">
              <a:lnSpc>
                <a:spcPct val="80000"/>
              </a:lnSpc>
            </a:pPr>
            <a:endParaRPr lang="en-US" sz="2800" b="1" dirty="0" smtClean="0">
              <a:solidFill>
                <a:schemeClr val="accent2">
                  <a:lumMod val="75000"/>
                </a:schemeClr>
              </a:solidFill>
            </a:endParaRPr>
          </a:p>
          <a:p>
            <a:pPr marL="358775" indent="-358775" algn="ctr">
              <a:lnSpc>
                <a:spcPct val="80000"/>
              </a:lnSpc>
            </a:pPr>
            <a:r>
              <a:rPr lang="en-US" sz="2800" b="1" dirty="0" smtClean="0">
                <a:solidFill>
                  <a:srgbClr val="C00000"/>
                </a:solidFill>
              </a:rPr>
              <a:t>At all stages of COPD it is recommended:</a:t>
            </a:r>
          </a:p>
          <a:p>
            <a:pPr marL="358775" indent="-358775">
              <a:lnSpc>
                <a:spcPct val="80000"/>
              </a:lnSpc>
            </a:pPr>
            <a:r>
              <a:rPr lang="en-US" sz="2800" b="1" dirty="0" smtClean="0">
                <a:solidFill>
                  <a:schemeClr val="accent2">
                    <a:lumMod val="75000"/>
                  </a:schemeClr>
                </a:solidFill>
              </a:rPr>
              <a:t>- smoking cessation</a:t>
            </a:r>
          </a:p>
          <a:p>
            <a:pPr marL="358775" indent="-358775">
              <a:lnSpc>
                <a:spcPct val="80000"/>
              </a:lnSpc>
            </a:pPr>
            <a:r>
              <a:rPr lang="en-US" sz="2800" b="1" dirty="0" smtClean="0">
                <a:solidFill>
                  <a:schemeClr val="accent2">
                    <a:lumMod val="75000"/>
                  </a:schemeClr>
                </a:solidFill>
              </a:rPr>
              <a:t>- limiting exposure to risk factors</a:t>
            </a:r>
          </a:p>
          <a:p>
            <a:pPr marL="358775" indent="-358775">
              <a:lnSpc>
                <a:spcPct val="80000"/>
              </a:lnSpc>
            </a:pPr>
            <a:endParaRPr lang="en-US" sz="2800" b="1" dirty="0" smtClean="0">
              <a:solidFill>
                <a:srgbClr val="FF0000"/>
              </a:solidFill>
            </a:endParaRPr>
          </a:p>
          <a:p>
            <a:pPr marL="358775" indent="-358775">
              <a:lnSpc>
                <a:spcPct val="80000"/>
              </a:lnSpc>
            </a:pPr>
            <a:r>
              <a:rPr lang="en-US" sz="2800" b="1" dirty="0" smtClean="0">
                <a:solidFill>
                  <a:srgbClr val="FF0000"/>
                </a:solidFill>
              </a:rPr>
              <a:t>If necessary: </a:t>
            </a:r>
            <a:r>
              <a:rPr lang="en-US" sz="2800" b="1" dirty="0" smtClean="0">
                <a:solidFill>
                  <a:schemeClr val="accent2">
                    <a:lumMod val="75000"/>
                  </a:schemeClr>
                </a:solidFill>
              </a:rPr>
              <a:t>exacerbation, contact with provoking factors, excessive physical exertion, and others </a:t>
            </a:r>
            <a:r>
              <a:rPr lang="en-US" sz="2800" b="1" i="1" dirty="0" smtClean="0">
                <a:solidFill>
                  <a:srgbClr val="FF0000"/>
                </a:solidFill>
              </a:rPr>
              <a:t>are prescribed short-acting bronchodilators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Text Box 2"/>
          <p:cNvSpPr txBox="1">
            <a:spLocks noChangeArrowheads="1"/>
          </p:cNvSpPr>
          <p:nvPr/>
        </p:nvSpPr>
        <p:spPr bwMode="auto">
          <a:xfrm>
            <a:off x="1643042" y="214290"/>
            <a:ext cx="6929486"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latin typeface="Arial" charset="0"/>
              </a:rPr>
              <a:t>Treatment of II stage of COPD</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214282" y="857233"/>
            <a:ext cx="8701118" cy="5262979"/>
          </a:xfrm>
          <a:prstGeom prst="rect">
            <a:avLst/>
          </a:prstGeom>
          <a:solidFill>
            <a:schemeClr val="tx2"/>
          </a:solidFill>
          <a:ln w="9525">
            <a:noFill/>
            <a:miter lim="800000"/>
            <a:headEnd/>
            <a:tailEnd/>
          </a:ln>
          <a:effectLst/>
        </p:spPr>
        <p:txBody>
          <a:bodyPr wrap="square">
            <a:spAutoFit/>
          </a:bodyPr>
          <a:lstStyle/>
          <a:p>
            <a:r>
              <a:rPr lang="en-US" sz="2400" b="1" i="1" dirty="0" smtClean="0">
                <a:solidFill>
                  <a:srgbClr val="FF0000"/>
                </a:solidFill>
                <a:effectLst>
                  <a:outerShdw blurRad="38100" dist="38100" dir="2700000" algn="tl">
                    <a:srgbClr val="000000"/>
                  </a:outerShdw>
                </a:effectLst>
                <a:latin typeface="Arial" charset="0"/>
              </a:rPr>
              <a:t>As a basic therapy appoint:</a:t>
            </a:r>
          </a:p>
          <a:p>
            <a:r>
              <a:rPr lang="en-US" sz="2400" b="1" i="1" dirty="0" smtClean="0">
                <a:solidFill>
                  <a:srgbClr val="7030A0"/>
                </a:solidFill>
                <a:effectLst>
                  <a:outerShdw blurRad="38100" dist="38100" dir="2700000" algn="tl">
                    <a:srgbClr val="000000"/>
                  </a:outerShdw>
                </a:effectLst>
                <a:latin typeface="Arial" charset="0"/>
              </a:rPr>
              <a:t>- prolonged-action bronchodilator</a:t>
            </a:r>
          </a:p>
          <a:p>
            <a:r>
              <a:rPr lang="en-US" sz="2400" b="1" i="1" dirty="0" smtClean="0">
                <a:solidFill>
                  <a:srgbClr val="7030A0"/>
                </a:solidFill>
                <a:effectLst>
                  <a:outerShdw blurRad="38100" dist="38100" dir="2700000" algn="tl">
                    <a:srgbClr val="000000"/>
                  </a:outerShdw>
                </a:effectLst>
                <a:latin typeface="Arial" charset="0"/>
              </a:rPr>
              <a:t>- program of necessary rehabilitation</a:t>
            </a:r>
          </a:p>
          <a:p>
            <a:endParaRPr lang="en-US" sz="2400" b="1" i="1" dirty="0" smtClean="0">
              <a:solidFill>
                <a:schemeClr val="accent1">
                  <a:lumMod val="50000"/>
                </a:schemeClr>
              </a:solidFill>
              <a:effectLst>
                <a:outerShdw blurRad="38100" dist="38100" dir="2700000" algn="tl">
                  <a:srgbClr val="000000"/>
                </a:outerShdw>
              </a:effectLst>
              <a:latin typeface="Arial" charset="0"/>
            </a:endParaRPr>
          </a:p>
          <a:p>
            <a:r>
              <a:rPr lang="en-US" sz="2400" b="1" i="1" dirty="0" smtClean="0">
                <a:solidFill>
                  <a:srgbClr val="C00000"/>
                </a:solidFill>
                <a:effectLst>
                  <a:outerShdw blurRad="38100" dist="38100" dir="2700000" algn="tl">
                    <a:srgbClr val="000000"/>
                  </a:outerShdw>
                </a:effectLst>
                <a:latin typeface="Arial" charset="0"/>
              </a:rPr>
              <a:t>Bronchodilators (M-</a:t>
            </a:r>
            <a:r>
              <a:rPr lang="en-US" sz="2400" b="1" i="1" dirty="0" err="1" smtClean="0">
                <a:solidFill>
                  <a:srgbClr val="C00000"/>
                </a:solidFill>
                <a:effectLst>
                  <a:outerShdw blurRad="38100" dist="38100" dir="2700000" algn="tl">
                    <a:srgbClr val="000000"/>
                  </a:outerShdw>
                </a:effectLst>
                <a:latin typeface="Arial" charset="0"/>
              </a:rPr>
              <a:t>cholinolytics</a:t>
            </a:r>
            <a:r>
              <a:rPr lang="en-US" sz="2400" b="1" i="1" dirty="0" smtClean="0">
                <a:solidFill>
                  <a:srgbClr val="C00000"/>
                </a:solidFill>
                <a:effectLst>
                  <a:outerShdw blurRad="38100" dist="38100" dir="2700000" algn="tl">
                    <a:srgbClr val="000000"/>
                  </a:outerShdw>
                </a:effectLst>
                <a:latin typeface="Arial" charset="0"/>
              </a:rPr>
              <a:t>, β2-agonists, </a:t>
            </a:r>
            <a:r>
              <a:rPr lang="en-US" sz="2400" b="1" i="1" dirty="0" err="1" smtClean="0">
                <a:solidFill>
                  <a:srgbClr val="C00000"/>
                </a:solidFill>
                <a:effectLst>
                  <a:outerShdw blurRad="38100" dist="38100" dir="2700000" algn="tl">
                    <a:srgbClr val="000000"/>
                  </a:outerShdw>
                </a:effectLst>
                <a:latin typeface="Arial" charset="0"/>
              </a:rPr>
              <a:t>methylxanthines</a:t>
            </a:r>
            <a:r>
              <a:rPr lang="en-US" sz="2400" b="1" i="1" dirty="0" smtClean="0">
                <a:solidFill>
                  <a:srgbClr val="C00000"/>
                </a:solidFill>
                <a:effectLst>
                  <a:outerShdw blurRad="38100" dist="38100" dir="2700000" algn="tl">
                    <a:srgbClr val="000000"/>
                  </a:outerShdw>
                </a:effectLst>
                <a:latin typeface="Arial" charset="0"/>
              </a:rPr>
              <a:t>) </a:t>
            </a:r>
            <a:r>
              <a:rPr lang="en-US" sz="2400" b="1" i="1" dirty="0" smtClean="0">
                <a:solidFill>
                  <a:schemeClr val="accent1">
                    <a:lumMod val="50000"/>
                  </a:schemeClr>
                </a:solidFill>
                <a:effectLst>
                  <a:outerShdw blurRad="38100" dist="38100" dir="2700000" algn="tl">
                    <a:srgbClr val="000000"/>
                  </a:outerShdw>
                </a:effectLst>
                <a:latin typeface="Arial" charset="0"/>
              </a:rPr>
              <a:t>are key in the treatment of COPD. They are prescribed for preventive and curative purposes for a long time and/or according to need (for relief of symptoms).</a:t>
            </a:r>
          </a:p>
          <a:p>
            <a:endParaRPr lang="en-US" sz="2400" b="1" i="1" dirty="0" smtClean="0">
              <a:solidFill>
                <a:srgbClr val="0070C0"/>
              </a:solidFill>
              <a:effectLst>
                <a:outerShdw blurRad="38100" dist="38100" dir="2700000" algn="tl">
                  <a:srgbClr val="000000"/>
                </a:outerShdw>
              </a:effectLst>
              <a:latin typeface="Arial" charset="0"/>
            </a:endParaRPr>
          </a:p>
          <a:p>
            <a:r>
              <a:rPr lang="en-US" sz="2400" b="1" i="1" dirty="0" smtClean="0">
                <a:solidFill>
                  <a:srgbClr val="0070C0"/>
                </a:solidFill>
                <a:effectLst>
                  <a:outerShdw blurRad="38100" dist="38100" dir="2700000" algn="tl">
                    <a:srgbClr val="000000"/>
                  </a:outerShdw>
                </a:effectLst>
                <a:latin typeface="Arial" charset="0"/>
              </a:rPr>
              <a:t>The main principles of their use are:</a:t>
            </a:r>
          </a:p>
          <a:p>
            <a:r>
              <a:rPr lang="en-US" sz="2400" b="1" i="1" dirty="0" smtClean="0">
                <a:solidFill>
                  <a:schemeClr val="accent1">
                    <a:lumMod val="50000"/>
                  </a:schemeClr>
                </a:solidFill>
                <a:effectLst>
                  <a:outerShdw blurRad="38100" dist="38100" dir="2700000" algn="tl">
                    <a:srgbClr val="000000"/>
                  </a:outerShdw>
                </a:effectLst>
                <a:latin typeface="Arial" charset="0"/>
              </a:rPr>
              <a:t>- individual selection</a:t>
            </a:r>
          </a:p>
          <a:p>
            <a:r>
              <a:rPr lang="en-US" sz="2400" b="1" i="1" dirty="0" smtClean="0">
                <a:solidFill>
                  <a:schemeClr val="accent1">
                    <a:lumMod val="50000"/>
                  </a:schemeClr>
                </a:solidFill>
                <a:effectLst>
                  <a:outerShdw blurRad="38100" dist="38100" dir="2700000" algn="tl">
                    <a:srgbClr val="000000"/>
                  </a:outerShdw>
                </a:effectLst>
                <a:latin typeface="Arial" charset="0"/>
              </a:rPr>
              <a:t>- preference of inhaled and prolonged forms</a:t>
            </a:r>
          </a:p>
          <a:p>
            <a:r>
              <a:rPr lang="en-US" sz="2400" b="1" i="1" dirty="0" smtClean="0">
                <a:solidFill>
                  <a:schemeClr val="accent1">
                    <a:lumMod val="50000"/>
                  </a:schemeClr>
                </a:solidFill>
                <a:effectLst>
                  <a:outerShdw blurRad="38100" dist="38100" dir="2700000" algn="tl">
                    <a:srgbClr val="000000"/>
                  </a:outerShdw>
                </a:effectLst>
                <a:latin typeface="Arial" charset="0"/>
              </a:rPr>
              <a:t>- preference of combined preparations.</a:t>
            </a:r>
            <a:endParaRPr lang="ru-RU" sz="2400" b="1" i="1" dirty="0">
              <a:solidFill>
                <a:schemeClr val="accent1">
                  <a:lumMod val="50000"/>
                </a:schemeClr>
              </a:solidFill>
              <a:effectLst>
                <a:outerShdw blurRad="38100" dist="38100" dir="2700000" algn="tl">
                  <a:srgbClr val="000000"/>
                </a:outerShdw>
              </a:effectLst>
              <a:latin typeface="Arial"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Text Box 2"/>
          <p:cNvSpPr txBox="1">
            <a:spLocks noChangeArrowheads="1"/>
          </p:cNvSpPr>
          <p:nvPr/>
        </p:nvSpPr>
        <p:spPr bwMode="auto">
          <a:xfrm>
            <a:off x="285720" y="214290"/>
            <a:ext cx="8286808" cy="584775"/>
          </a:xfrm>
          <a:prstGeom prst="rect">
            <a:avLst/>
          </a:prstGeom>
          <a:solidFill>
            <a:schemeClr val="tx2">
              <a:lumMod val="25000"/>
            </a:schemeClr>
          </a:solidFill>
          <a:ln w="9525">
            <a:noFill/>
            <a:miter lim="800000"/>
            <a:headEnd/>
            <a:tailEnd/>
          </a:ln>
          <a:effectLst/>
        </p:spPr>
        <p:txBody>
          <a:bodyPr wrap="square">
            <a:spAutoFit/>
          </a:bodyPr>
          <a:lstStyle/>
          <a:p>
            <a:pPr algn="ctr" eaLnBrk="0" hangingPunct="0"/>
            <a:r>
              <a:rPr lang="en-US" sz="3200" b="1" dirty="0" smtClean="0">
                <a:solidFill>
                  <a:srgbClr val="FFFF00"/>
                </a:solidFill>
                <a:effectLst>
                  <a:outerShdw blurRad="38100" dist="38100" dir="2700000" algn="tl">
                    <a:srgbClr val="000000"/>
                  </a:outerShdw>
                </a:effectLst>
                <a:latin typeface="Arial" charset="0"/>
              </a:rPr>
              <a:t>Treatment of</a:t>
            </a:r>
            <a:r>
              <a:rPr lang="ru-RU" sz="3200" b="1" dirty="0" smtClean="0">
                <a:solidFill>
                  <a:srgbClr val="FFFF00"/>
                </a:solidFill>
                <a:effectLst>
                  <a:outerShdw blurRad="38100" dist="38100" dir="2700000" algn="tl">
                    <a:srgbClr val="000000"/>
                  </a:outerShdw>
                </a:effectLst>
                <a:latin typeface="Arial" charset="0"/>
              </a:rPr>
              <a:t> </a:t>
            </a:r>
            <a:r>
              <a:rPr lang="en-US" sz="3200" b="1" dirty="0" smtClean="0">
                <a:solidFill>
                  <a:srgbClr val="FFFF00"/>
                </a:solidFill>
                <a:effectLst>
                  <a:outerShdw blurRad="38100" dist="38100" dir="2700000" algn="tl">
                    <a:srgbClr val="000000"/>
                  </a:outerShdw>
                </a:effectLst>
                <a:latin typeface="Arial" charset="0"/>
              </a:rPr>
              <a:t>III and</a:t>
            </a:r>
            <a:r>
              <a:rPr lang="ru-RU" sz="3200" b="1" dirty="0" smtClean="0">
                <a:solidFill>
                  <a:srgbClr val="FFFF00"/>
                </a:solidFill>
                <a:effectLst>
                  <a:outerShdw blurRad="38100" dist="38100" dir="2700000" algn="tl">
                    <a:srgbClr val="000000"/>
                  </a:outerShdw>
                </a:effectLst>
                <a:latin typeface="Arial" charset="0"/>
              </a:rPr>
              <a:t> </a:t>
            </a:r>
            <a:r>
              <a:rPr lang="en-US" sz="3200" b="1" dirty="0" smtClean="0">
                <a:solidFill>
                  <a:srgbClr val="FFFF00"/>
                </a:solidFill>
                <a:effectLst>
                  <a:outerShdw blurRad="38100" dist="38100" dir="2700000" algn="tl">
                    <a:srgbClr val="000000"/>
                  </a:outerShdw>
                </a:effectLst>
                <a:latin typeface="Arial" charset="0"/>
              </a:rPr>
              <a:t>IV stages of COPD</a:t>
            </a:r>
            <a:endParaRPr lang="ru-RU" sz="3200" b="1" dirty="0">
              <a:solidFill>
                <a:srgbClr val="FFFF00"/>
              </a:solidFill>
              <a:latin typeface="Arial" charset="0"/>
            </a:endParaRPr>
          </a:p>
        </p:txBody>
      </p:sp>
      <p:sp>
        <p:nvSpPr>
          <p:cNvPr id="362499" name="Text Box 3"/>
          <p:cNvSpPr txBox="1">
            <a:spLocks noChangeArrowheads="1"/>
          </p:cNvSpPr>
          <p:nvPr/>
        </p:nvSpPr>
        <p:spPr bwMode="auto">
          <a:xfrm>
            <a:off x="285720" y="1000108"/>
            <a:ext cx="8701118" cy="4825937"/>
          </a:xfrm>
          <a:prstGeom prst="rect">
            <a:avLst/>
          </a:prstGeom>
          <a:solidFill>
            <a:schemeClr val="tx2"/>
          </a:solidFill>
          <a:ln w="9525">
            <a:noFill/>
            <a:miter lim="800000"/>
            <a:headEnd/>
            <a:tailEnd/>
          </a:ln>
          <a:effectLst/>
        </p:spPr>
        <p:txBody>
          <a:bodyPr wrap="square">
            <a:spAutoFit/>
          </a:bodyPr>
          <a:lstStyle/>
          <a:p>
            <a:r>
              <a:rPr lang="en-US" sz="3200"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To therapy attach</a:t>
            </a:r>
            <a:r>
              <a:rPr lang="ru-RU" sz="3200"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a:t>
            </a:r>
          </a:p>
          <a:p>
            <a:pPr marL="358775" indent="-358775">
              <a:spcBef>
                <a:spcPts val="1200"/>
              </a:spcBef>
              <a:buFont typeface="Wingdings" pitchFamily="2" charset="2"/>
              <a:buChar char="ü"/>
            </a:pPr>
            <a:r>
              <a:rPr lang="en-US" sz="2800" b="1" dirty="0" smtClean="0">
                <a:solidFill>
                  <a:schemeClr val="accent5">
                    <a:lumMod val="50000"/>
                  </a:schemeClr>
                </a:solidFill>
                <a:effectLst>
                  <a:outerShdw blurRad="38100" dist="38100" dir="2700000" algn="tl">
                    <a:srgbClr val="000000">
                      <a:alpha val="43137"/>
                    </a:srgbClr>
                  </a:outerShdw>
                </a:effectLst>
                <a:latin typeface="Arial" pitchFamily="34" charset="0"/>
                <a:cs typeface="Arial" pitchFamily="34" charset="0"/>
              </a:rPr>
              <a:t>Inhaled </a:t>
            </a:r>
            <a:r>
              <a:rPr lang="en-US" sz="2800" b="1" dirty="0" err="1" smtClean="0">
                <a:solidFill>
                  <a:schemeClr val="accent5">
                    <a:lumMod val="50000"/>
                  </a:schemeClr>
                </a:solidFill>
                <a:effectLst>
                  <a:outerShdw blurRad="38100" dist="38100" dir="2700000" algn="tl">
                    <a:srgbClr val="000000">
                      <a:alpha val="43137"/>
                    </a:srgbClr>
                  </a:outerShdw>
                </a:effectLst>
                <a:latin typeface="Arial" pitchFamily="34" charset="0"/>
                <a:cs typeface="Arial" pitchFamily="34" charset="0"/>
              </a:rPr>
              <a:t>glucocorticosteroids</a:t>
            </a:r>
            <a:r>
              <a:rPr lang="en-US" sz="2800" b="1" dirty="0" smtClean="0">
                <a:solidFill>
                  <a:schemeClr val="accent5">
                    <a:lumMod val="50000"/>
                  </a:schemeClr>
                </a:solidFill>
                <a:effectLst>
                  <a:outerShdw blurRad="38100" dist="38100" dir="2700000" algn="tl">
                    <a:srgbClr val="000000">
                      <a:alpha val="43137"/>
                    </a:srgbClr>
                  </a:outerShdw>
                </a:effectLst>
                <a:latin typeface="Arial" pitchFamily="34" charset="0"/>
                <a:cs typeface="Arial" pitchFamily="34" charset="0"/>
              </a:rPr>
              <a:t> in high doses (on average - 1000 mcg) after conducting a sensitivity test for 3 weeks to 6 months.</a:t>
            </a:r>
          </a:p>
          <a:p>
            <a:pPr marL="358775" indent="-358775">
              <a:spcBef>
                <a:spcPts val="1200"/>
              </a:spcBef>
              <a:buFont typeface="Wingdings" pitchFamily="2" charset="2"/>
              <a:buChar char="ü"/>
            </a:pPr>
            <a:r>
              <a:rPr lang="en-US" sz="2800" b="1" dirty="0" smtClean="0">
                <a:solidFill>
                  <a:schemeClr val="accent5">
                    <a:lumMod val="50000"/>
                  </a:schemeClr>
                </a:solidFill>
                <a:effectLst>
                  <a:outerShdw blurRad="38100" dist="38100" dir="2700000" algn="tl">
                    <a:srgbClr val="000000">
                      <a:alpha val="43137"/>
                    </a:srgbClr>
                  </a:outerShdw>
                </a:effectLst>
                <a:latin typeface="Arial" pitchFamily="34" charset="0"/>
                <a:cs typeface="Arial" pitchFamily="34" charset="0"/>
              </a:rPr>
              <a:t>At IV stage also shows prolonged (up to 15 hours per day) oxygen therapy up to increase of the target parameters of gas exchange PaO2 up to 60 mm. Hg at rest and/or SаО2 at least up to 90%.</a:t>
            </a:r>
            <a:endParaRPr lang="ru-RU" sz="2800" b="1" dirty="0" smtClean="0">
              <a:solidFill>
                <a:schemeClr val="accent5">
                  <a:lumMod val="50000"/>
                </a:schemeClr>
              </a:solidFill>
              <a:effectLst>
                <a:outerShdw blurRad="38100" dist="38100" dir="2700000" algn="tl">
                  <a:srgbClr val="000000">
                    <a:alpha val="43137"/>
                  </a:srgbClr>
                </a:outerShdw>
              </a:effectLst>
              <a:latin typeface="Arial" pitchFamily="34" charset="0"/>
              <a:cs typeface="Arial" pitchFamily="34" charset="0"/>
            </a:endParaRPr>
          </a:p>
          <a:p>
            <a:pPr>
              <a:lnSpc>
                <a:spcPct val="90000"/>
              </a:lnSpc>
            </a:pPr>
            <a:endParaRPr lang="ru-RU" sz="2400" b="1" i="1" dirty="0">
              <a:solidFill>
                <a:schemeClr val="accent1">
                  <a:lumMod val="50000"/>
                </a:schemeClr>
              </a:solidFill>
              <a:effectLst>
                <a:outerShdw blurRad="38100" dist="38100" dir="2700000" algn="tl">
                  <a:srgbClr val="000000"/>
                </a:outerShdw>
              </a:effectLst>
              <a:latin typeface="Arial"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55</a:t>
            </a:fld>
            <a:endParaRPr lang="ru-RU"/>
          </a:p>
        </p:txBody>
      </p:sp>
      <p:sp>
        <p:nvSpPr>
          <p:cNvPr id="362498" name="Text Box 2"/>
          <p:cNvSpPr txBox="1">
            <a:spLocks noChangeArrowheads="1"/>
          </p:cNvSpPr>
          <p:nvPr/>
        </p:nvSpPr>
        <p:spPr bwMode="auto">
          <a:xfrm>
            <a:off x="2143108" y="-3413"/>
            <a:ext cx="6286544"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effectLst>
                  <a:outerShdw blurRad="38100" dist="38100" dir="2700000" algn="tl">
                    <a:srgbClr val="000000"/>
                  </a:outerShdw>
                </a:effectLst>
                <a:latin typeface="Arial" charset="0"/>
              </a:rPr>
              <a:t>Treatment of COPD</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214282" y="702973"/>
            <a:ext cx="8786874" cy="5826210"/>
          </a:xfrm>
          <a:prstGeom prst="rect">
            <a:avLst/>
          </a:prstGeom>
          <a:solidFill>
            <a:schemeClr val="tx2">
              <a:lumMod val="75000"/>
            </a:schemeClr>
          </a:solidFill>
          <a:ln w="9525">
            <a:noFill/>
            <a:miter lim="800000"/>
            <a:headEnd/>
            <a:tailEnd/>
          </a:ln>
          <a:effectLst/>
          <a:scene3d>
            <a:camera prst="orthographicFront"/>
            <a:lightRig rig="threePt" dir="t"/>
          </a:scene3d>
          <a:sp3d>
            <a:bevelT w="101600" prst="riblet"/>
          </a:sp3d>
        </p:spPr>
        <p:txBody>
          <a:bodyPr wrap="square">
            <a:spAutoFit/>
          </a:bodyPr>
          <a:lstStyle/>
          <a:p>
            <a:pPr eaLnBrk="0" hangingPunct="0">
              <a:lnSpc>
                <a:spcPct val="70000"/>
              </a:lnSpc>
              <a:spcBef>
                <a:spcPts val="600"/>
              </a:spcBef>
            </a:pPr>
            <a:r>
              <a:rPr lang="en-US" sz="2400" b="1" dirty="0" smtClean="0">
                <a:solidFill>
                  <a:srgbClr val="0070C0"/>
                </a:solidFill>
                <a:latin typeface="Arial" charset="0"/>
              </a:rPr>
              <a:t>Other groups of drugs that are used in COPD therapy include:</a:t>
            </a:r>
          </a:p>
          <a:p>
            <a:pPr eaLnBrk="0" hangingPunct="0">
              <a:lnSpc>
                <a:spcPct val="70000"/>
              </a:lnSpc>
              <a:spcBef>
                <a:spcPts val="600"/>
              </a:spcBef>
            </a:pPr>
            <a:r>
              <a:rPr lang="en-US" sz="2400" b="1" dirty="0" smtClean="0">
                <a:solidFill>
                  <a:srgbClr val="C00000"/>
                </a:solidFill>
                <a:latin typeface="Arial" charset="0"/>
              </a:rPr>
              <a:t>- </a:t>
            </a:r>
            <a:r>
              <a:rPr lang="en-US" sz="2400" b="1" dirty="0" err="1" smtClean="0">
                <a:solidFill>
                  <a:srgbClr val="C00000"/>
                </a:solidFill>
                <a:latin typeface="Arial" charset="0"/>
              </a:rPr>
              <a:t>Mucolytics</a:t>
            </a:r>
            <a:endParaRPr lang="en-US" sz="2400" b="1" dirty="0" smtClean="0">
              <a:solidFill>
                <a:srgbClr val="C00000"/>
              </a:solidFill>
              <a:latin typeface="Arial" charset="0"/>
            </a:endParaRPr>
          </a:p>
          <a:p>
            <a:pPr eaLnBrk="0" hangingPunct="0">
              <a:lnSpc>
                <a:spcPct val="70000"/>
              </a:lnSpc>
              <a:spcBef>
                <a:spcPts val="600"/>
              </a:spcBef>
            </a:pPr>
            <a:r>
              <a:rPr lang="en-US" sz="2400" b="1" dirty="0" smtClean="0">
                <a:solidFill>
                  <a:srgbClr val="C00000"/>
                </a:solidFill>
                <a:latin typeface="Arial" charset="0"/>
              </a:rPr>
              <a:t>- Antioxidants</a:t>
            </a:r>
          </a:p>
          <a:p>
            <a:pPr eaLnBrk="0" hangingPunct="0">
              <a:lnSpc>
                <a:spcPct val="70000"/>
              </a:lnSpc>
              <a:spcBef>
                <a:spcPts val="600"/>
              </a:spcBef>
            </a:pPr>
            <a:r>
              <a:rPr lang="en-US" sz="2400" b="1" dirty="0" smtClean="0">
                <a:solidFill>
                  <a:srgbClr val="C00000"/>
                </a:solidFill>
                <a:latin typeface="Arial" charset="0"/>
              </a:rPr>
              <a:t>- </a:t>
            </a:r>
            <a:r>
              <a:rPr lang="en-US" sz="2400" b="1" dirty="0" err="1" smtClean="0">
                <a:solidFill>
                  <a:srgbClr val="C00000"/>
                </a:solidFill>
                <a:latin typeface="Arial" charset="0"/>
              </a:rPr>
              <a:t>Antitussive</a:t>
            </a:r>
            <a:endParaRPr lang="ru-RU" sz="2400" b="1" dirty="0" smtClean="0">
              <a:solidFill>
                <a:srgbClr val="C00000"/>
              </a:solidFill>
              <a:latin typeface="Arial" charset="0"/>
            </a:endParaRPr>
          </a:p>
          <a:p>
            <a:pPr algn="ctr" eaLnBrk="0" hangingPunct="0">
              <a:lnSpc>
                <a:spcPct val="70000"/>
              </a:lnSpc>
              <a:spcBef>
                <a:spcPts val="600"/>
              </a:spcBef>
            </a:pPr>
            <a:r>
              <a:rPr lang="en-US" sz="2800" b="1" dirty="0" err="1" smtClean="0">
                <a:solidFill>
                  <a:srgbClr val="7030A0"/>
                </a:solidFill>
                <a:latin typeface="Arial" charset="0"/>
              </a:rPr>
              <a:t>Mucolytics</a:t>
            </a:r>
            <a:r>
              <a:rPr lang="en-US" sz="2800" b="1" dirty="0" smtClean="0">
                <a:solidFill>
                  <a:srgbClr val="7030A0"/>
                </a:solidFill>
                <a:latin typeface="Arial" charset="0"/>
              </a:rPr>
              <a:t> and antioxidants are usually used for exacerbations</a:t>
            </a:r>
          </a:p>
          <a:p>
            <a:pPr algn="ctr" eaLnBrk="0" hangingPunct="0">
              <a:lnSpc>
                <a:spcPct val="70000"/>
              </a:lnSpc>
              <a:spcBef>
                <a:spcPts val="600"/>
              </a:spcBef>
            </a:pPr>
            <a:r>
              <a:rPr lang="en-US" sz="2800" b="1" dirty="0" smtClean="0">
                <a:solidFill>
                  <a:srgbClr val="FF0000"/>
                </a:solidFill>
                <a:latin typeface="Arial" charset="0"/>
              </a:rPr>
              <a:t>N-</a:t>
            </a:r>
            <a:r>
              <a:rPr lang="en-US" sz="2800" b="1" dirty="0" err="1" smtClean="0">
                <a:solidFill>
                  <a:srgbClr val="FF0000"/>
                </a:solidFill>
                <a:latin typeface="Arial" charset="0"/>
              </a:rPr>
              <a:t>acetylcysteine</a:t>
            </a:r>
            <a:r>
              <a:rPr lang="en-US" sz="2800" b="1" dirty="0" smtClean="0">
                <a:solidFill>
                  <a:srgbClr val="FF0000"/>
                </a:solidFill>
                <a:latin typeface="Arial" charset="0"/>
              </a:rPr>
              <a:t> (</a:t>
            </a:r>
            <a:r>
              <a:rPr lang="en-US" sz="2800" b="1" dirty="0" err="1" smtClean="0">
                <a:solidFill>
                  <a:srgbClr val="FF0000"/>
                </a:solidFill>
                <a:latin typeface="Arial" charset="0"/>
              </a:rPr>
              <a:t>flumucil</a:t>
            </a:r>
            <a:r>
              <a:rPr lang="en-US" sz="2800" b="1" dirty="0" smtClean="0">
                <a:solidFill>
                  <a:srgbClr val="FF0000"/>
                </a:solidFill>
                <a:latin typeface="Arial" charset="0"/>
              </a:rPr>
              <a:t>, </a:t>
            </a:r>
            <a:r>
              <a:rPr lang="en-US" sz="2800" b="1" dirty="0" err="1" smtClean="0">
                <a:solidFill>
                  <a:srgbClr val="FF0000"/>
                </a:solidFill>
                <a:latin typeface="Arial" charset="0"/>
              </a:rPr>
              <a:t>mucosolvin</a:t>
            </a:r>
            <a:r>
              <a:rPr lang="en-US" sz="2800" b="1" dirty="0" smtClean="0">
                <a:solidFill>
                  <a:srgbClr val="FF0000"/>
                </a:solidFill>
                <a:latin typeface="Arial" charset="0"/>
              </a:rPr>
              <a:t>, ACC)</a:t>
            </a:r>
          </a:p>
          <a:p>
            <a:pPr eaLnBrk="0" hangingPunct="0">
              <a:lnSpc>
                <a:spcPct val="70000"/>
              </a:lnSpc>
              <a:spcBef>
                <a:spcPts val="600"/>
              </a:spcBef>
            </a:pPr>
            <a:r>
              <a:rPr lang="en-US" sz="2400" b="1" dirty="0" smtClean="0">
                <a:solidFill>
                  <a:schemeClr val="tx2">
                    <a:lumMod val="25000"/>
                  </a:schemeClr>
                </a:solidFill>
                <a:latin typeface="Arial" charset="0"/>
              </a:rPr>
              <a:t>- Has a </a:t>
            </a:r>
            <a:r>
              <a:rPr lang="en-US" sz="2400" b="1" dirty="0" err="1" smtClean="0">
                <a:solidFill>
                  <a:schemeClr val="tx2">
                    <a:lumMod val="25000"/>
                  </a:schemeClr>
                </a:solidFill>
                <a:latin typeface="Arial" charset="0"/>
              </a:rPr>
              <a:t>mucolytic</a:t>
            </a:r>
            <a:r>
              <a:rPr lang="en-US" sz="2400" b="1" dirty="0" smtClean="0">
                <a:solidFill>
                  <a:schemeClr val="tx2">
                    <a:lumMod val="25000"/>
                  </a:schemeClr>
                </a:solidFill>
                <a:latin typeface="Arial" charset="0"/>
              </a:rPr>
              <a:t> effect associated with the </a:t>
            </a:r>
            <a:r>
              <a:rPr lang="en-US" sz="2400" b="1" dirty="0" err="1" smtClean="0">
                <a:solidFill>
                  <a:schemeClr val="tx2">
                    <a:lumMod val="25000"/>
                  </a:schemeClr>
                </a:solidFill>
                <a:latin typeface="Arial" charset="0"/>
              </a:rPr>
              <a:t>depolymerization</a:t>
            </a:r>
            <a:r>
              <a:rPr lang="en-US" sz="2400" b="1" dirty="0" smtClean="0">
                <a:solidFill>
                  <a:schemeClr val="tx2">
                    <a:lumMod val="25000"/>
                  </a:schemeClr>
                </a:solidFill>
                <a:latin typeface="Arial" charset="0"/>
              </a:rPr>
              <a:t> of intermolecular disulfide bonds of sputum </a:t>
            </a:r>
            <a:r>
              <a:rPr lang="en-US" sz="2400" b="1" dirty="0" err="1" smtClean="0">
                <a:solidFill>
                  <a:schemeClr val="tx2">
                    <a:lumMod val="25000"/>
                  </a:schemeClr>
                </a:solidFill>
                <a:latin typeface="Arial" charset="0"/>
              </a:rPr>
              <a:t>glycoproteins</a:t>
            </a:r>
            <a:r>
              <a:rPr lang="en-US" sz="2400" b="1" dirty="0" smtClean="0">
                <a:solidFill>
                  <a:schemeClr val="tx2">
                    <a:lumMod val="25000"/>
                  </a:schemeClr>
                </a:solidFill>
                <a:latin typeface="Arial" charset="0"/>
              </a:rPr>
              <a:t>;</a:t>
            </a:r>
          </a:p>
          <a:p>
            <a:pPr eaLnBrk="0" hangingPunct="0">
              <a:lnSpc>
                <a:spcPct val="70000"/>
              </a:lnSpc>
              <a:spcBef>
                <a:spcPts val="600"/>
              </a:spcBef>
            </a:pPr>
            <a:r>
              <a:rPr lang="en-US" sz="2400" b="1" dirty="0" smtClean="0">
                <a:solidFill>
                  <a:schemeClr val="tx2">
                    <a:lumMod val="25000"/>
                  </a:schemeClr>
                </a:solidFill>
                <a:latin typeface="Arial" charset="0"/>
              </a:rPr>
              <a:t>- It has pronounced antioxidant properties, since it is a precursor of glutathione - one of the most important components of the body's antioxidant defense;</a:t>
            </a:r>
          </a:p>
          <a:p>
            <a:pPr eaLnBrk="0" hangingPunct="0">
              <a:lnSpc>
                <a:spcPct val="70000"/>
              </a:lnSpc>
              <a:spcBef>
                <a:spcPts val="600"/>
              </a:spcBef>
              <a:buFontTx/>
              <a:buChar char="-"/>
            </a:pPr>
            <a:r>
              <a:rPr lang="en-US" sz="2400" b="1" dirty="0" smtClean="0">
                <a:solidFill>
                  <a:schemeClr val="tx2">
                    <a:lumMod val="25000"/>
                  </a:schemeClr>
                </a:solidFill>
                <a:latin typeface="Arial" charset="0"/>
              </a:rPr>
              <a:t>Inhibits production of </a:t>
            </a:r>
            <a:r>
              <a:rPr lang="en-US" sz="2400" b="1" dirty="0" err="1" smtClean="0">
                <a:solidFill>
                  <a:schemeClr val="tx2">
                    <a:lumMod val="25000"/>
                  </a:schemeClr>
                </a:solidFill>
                <a:latin typeface="Arial" charset="0"/>
              </a:rPr>
              <a:t>proinflammatory</a:t>
            </a:r>
            <a:r>
              <a:rPr lang="en-US" sz="2400" b="1" dirty="0" smtClean="0">
                <a:solidFill>
                  <a:schemeClr val="tx2">
                    <a:lumMod val="25000"/>
                  </a:schemeClr>
                </a:solidFill>
                <a:latin typeface="Arial" charset="0"/>
              </a:rPr>
              <a:t> cytokines TNF-a and IL-1b.</a:t>
            </a:r>
          </a:p>
          <a:p>
            <a:pPr eaLnBrk="0" hangingPunct="0">
              <a:lnSpc>
                <a:spcPct val="70000"/>
              </a:lnSpc>
              <a:spcBef>
                <a:spcPts val="600"/>
              </a:spcBef>
            </a:pPr>
            <a:r>
              <a:rPr lang="en-US" sz="2400" b="1" dirty="0" smtClean="0">
                <a:solidFill>
                  <a:srgbClr val="0070C0"/>
                </a:solidFill>
                <a:latin typeface="Arial" charset="0"/>
              </a:rPr>
              <a:t>The drug is given in a dose of 600 to 1200 mg/day in the form of tablets or powders or is introduced with a nebulizer at a dose of 300 to 400 mg twice a day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56</a:t>
            </a:fld>
            <a:endParaRPr lang="ru-RU"/>
          </a:p>
        </p:txBody>
      </p:sp>
      <p:sp>
        <p:nvSpPr>
          <p:cNvPr id="362498" name="Text Box 2"/>
          <p:cNvSpPr txBox="1">
            <a:spLocks noChangeArrowheads="1"/>
          </p:cNvSpPr>
          <p:nvPr/>
        </p:nvSpPr>
        <p:spPr bwMode="auto">
          <a:xfrm>
            <a:off x="2214546" y="-3413"/>
            <a:ext cx="6215106"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effectLst>
                  <a:outerShdw blurRad="38100" dist="38100" dir="2700000" algn="tl">
                    <a:srgbClr val="000000"/>
                  </a:outerShdw>
                </a:effectLst>
                <a:latin typeface="Arial" charset="0"/>
              </a:rPr>
              <a:t>Treatment of COPD</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357126" y="714356"/>
            <a:ext cx="8786874" cy="5792355"/>
          </a:xfrm>
          <a:prstGeom prst="rect">
            <a:avLst/>
          </a:prstGeom>
          <a:solidFill>
            <a:schemeClr val="tx2">
              <a:lumMod val="75000"/>
            </a:schemeClr>
          </a:solidFill>
          <a:ln w="9525">
            <a:noFill/>
            <a:miter lim="800000"/>
            <a:headEnd/>
            <a:tailEnd/>
          </a:ln>
          <a:effectLst/>
          <a:scene3d>
            <a:camera prst="orthographicFront"/>
            <a:lightRig rig="threePt" dir="t"/>
          </a:scene3d>
          <a:sp3d>
            <a:bevelT w="101600" prst="riblet"/>
          </a:sp3d>
        </p:spPr>
        <p:txBody>
          <a:bodyPr wrap="square">
            <a:spAutoFit/>
          </a:bodyPr>
          <a:lstStyle/>
          <a:p>
            <a:pPr eaLnBrk="0" hangingPunct="0">
              <a:lnSpc>
                <a:spcPct val="70000"/>
              </a:lnSpc>
              <a:spcBef>
                <a:spcPts val="600"/>
              </a:spcBef>
            </a:pPr>
            <a:r>
              <a:rPr lang="en-US" sz="2400" b="1" dirty="0" err="1" smtClean="0">
                <a:solidFill>
                  <a:srgbClr val="FF0000"/>
                </a:solidFill>
                <a:latin typeface="Arial" charset="0"/>
              </a:rPr>
              <a:t>Ambroxol</a:t>
            </a:r>
            <a:r>
              <a:rPr lang="en-US" sz="2400" b="1" dirty="0" smtClean="0">
                <a:solidFill>
                  <a:srgbClr val="FF0000"/>
                </a:solidFill>
                <a:latin typeface="Arial" charset="0"/>
              </a:rPr>
              <a:t> (</a:t>
            </a:r>
            <a:r>
              <a:rPr lang="en-US" sz="2400" b="1" dirty="0" err="1" smtClean="0">
                <a:solidFill>
                  <a:srgbClr val="FF0000"/>
                </a:solidFill>
                <a:latin typeface="Arial" charset="0"/>
              </a:rPr>
              <a:t>lasolvan</a:t>
            </a:r>
            <a:r>
              <a:rPr lang="en-US" sz="2400" b="1" dirty="0" smtClean="0">
                <a:solidFill>
                  <a:srgbClr val="FF0000"/>
                </a:solidFill>
                <a:latin typeface="Arial" charset="0"/>
              </a:rPr>
              <a:t>):</a:t>
            </a:r>
          </a:p>
          <a:p>
            <a:pPr eaLnBrk="0" hangingPunct="0">
              <a:lnSpc>
                <a:spcPct val="70000"/>
              </a:lnSpc>
              <a:spcBef>
                <a:spcPts val="600"/>
              </a:spcBef>
            </a:pPr>
            <a:r>
              <a:rPr lang="ru-RU" sz="2400" b="1" dirty="0" smtClean="0">
                <a:solidFill>
                  <a:schemeClr val="accent2">
                    <a:lumMod val="50000"/>
                  </a:schemeClr>
                </a:solidFill>
                <a:latin typeface="Arial" charset="0"/>
              </a:rPr>
              <a:t>- </a:t>
            </a:r>
            <a:r>
              <a:rPr lang="en-US" sz="2400" b="1" dirty="0" smtClean="0">
                <a:solidFill>
                  <a:schemeClr val="accent2">
                    <a:lumMod val="50000"/>
                  </a:schemeClr>
                </a:solidFill>
                <a:latin typeface="Arial" charset="0"/>
              </a:rPr>
              <a:t>Affects the production of mucus in the respiratory tract;</a:t>
            </a:r>
          </a:p>
          <a:p>
            <a:pPr eaLnBrk="0" hangingPunct="0">
              <a:lnSpc>
                <a:spcPct val="70000"/>
              </a:lnSpc>
              <a:spcBef>
                <a:spcPts val="600"/>
              </a:spcBef>
            </a:pPr>
            <a:r>
              <a:rPr lang="ru-RU" sz="2400" b="1" dirty="0" smtClean="0">
                <a:solidFill>
                  <a:schemeClr val="accent2">
                    <a:lumMod val="50000"/>
                  </a:schemeClr>
                </a:solidFill>
                <a:latin typeface="Arial" charset="0"/>
              </a:rPr>
              <a:t>- </a:t>
            </a:r>
            <a:r>
              <a:rPr lang="en-US" sz="2400" b="1" dirty="0" smtClean="0">
                <a:solidFill>
                  <a:schemeClr val="accent2">
                    <a:lumMod val="50000"/>
                  </a:schemeClr>
                </a:solidFill>
                <a:latin typeface="Arial" charset="0"/>
              </a:rPr>
              <a:t>Has anti-inflammatory and antioxidant properties;</a:t>
            </a:r>
          </a:p>
          <a:p>
            <a:pPr eaLnBrk="0" hangingPunct="0">
              <a:lnSpc>
                <a:spcPct val="70000"/>
              </a:lnSpc>
              <a:spcBef>
                <a:spcPts val="600"/>
              </a:spcBef>
            </a:pPr>
            <a:r>
              <a:rPr lang="ru-RU" sz="2400" b="1" dirty="0" smtClean="0">
                <a:solidFill>
                  <a:schemeClr val="accent2">
                    <a:lumMod val="50000"/>
                  </a:schemeClr>
                </a:solidFill>
                <a:latin typeface="Arial" charset="0"/>
              </a:rPr>
              <a:t>- </a:t>
            </a:r>
            <a:r>
              <a:rPr lang="en-US" sz="2400" b="1" dirty="0" smtClean="0">
                <a:solidFill>
                  <a:schemeClr val="accent2">
                    <a:lumMod val="50000"/>
                  </a:schemeClr>
                </a:solidFill>
                <a:latin typeface="Arial" charset="0"/>
              </a:rPr>
              <a:t>Has a stimulating effect on </a:t>
            </a:r>
            <a:r>
              <a:rPr lang="en-US" sz="2400" b="1" dirty="0" err="1" smtClean="0">
                <a:solidFill>
                  <a:schemeClr val="accent2">
                    <a:lumMod val="50000"/>
                  </a:schemeClr>
                </a:solidFill>
                <a:latin typeface="Arial" charset="0"/>
              </a:rPr>
              <a:t>alveolocytes</a:t>
            </a:r>
            <a:r>
              <a:rPr lang="en-US" sz="2400" b="1" dirty="0" smtClean="0">
                <a:solidFill>
                  <a:schemeClr val="accent2">
                    <a:lumMod val="50000"/>
                  </a:schemeClr>
                </a:solidFill>
                <a:latin typeface="Arial" charset="0"/>
              </a:rPr>
              <a:t> of the second type, which leads to an increase in the formation of surfactant.</a:t>
            </a:r>
            <a:endParaRPr lang="ru-RU" sz="2400" b="1" dirty="0" smtClean="0">
              <a:solidFill>
                <a:schemeClr val="accent2">
                  <a:lumMod val="50000"/>
                </a:schemeClr>
              </a:solidFill>
              <a:latin typeface="Arial" charset="0"/>
            </a:endParaRPr>
          </a:p>
          <a:p>
            <a:pPr eaLnBrk="0" hangingPunct="0">
              <a:lnSpc>
                <a:spcPct val="70000"/>
              </a:lnSpc>
              <a:spcBef>
                <a:spcPts val="600"/>
              </a:spcBef>
            </a:pPr>
            <a:r>
              <a:rPr lang="en-US" sz="2800" b="1" dirty="0" err="1" smtClean="0">
                <a:solidFill>
                  <a:srgbClr val="FF0000"/>
                </a:solidFill>
                <a:effectLst>
                  <a:outerShdw blurRad="38100" dist="38100" dir="2700000" algn="tl">
                    <a:srgbClr val="000000">
                      <a:alpha val="43137"/>
                    </a:srgbClr>
                  </a:outerShdw>
                </a:effectLst>
                <a:latin typeface="Arial" charset="0"/>
              </a:rPr>
              <a:t>Ambroxol</a:t>
            </a:r>
            <a:r>
              <a:rPr lang="en-US" sz="2800" b="1" dirty="0" smtClean="0">
                <a:solidFill>
                  <a:srgbClr val="FF0000"/>
                </a:solidFill>
                <a:effectLst>
                  <a:outerShdw blurRad="38100" dist="38100" dir="2700000" algn="tl">
                    <a:srgbClr val="000000">
                      <a:alpha val="43137"/>
                    </a:srgbClr>
                  </a:outerShdw>
                </a:effectLst>
                <a:latin typeface="Arial" charset="0"/>
              </a:rPr>
              <a:t> </a:t>
            </a:r>
            <a:r>
              <a:rPr lang="en-US" sz="2800" b="1" dirty="0" smtClean="0">
                <a:solidFill>
                  <a:srgbClr val="7030A0"/>
                </a:solidFill>
                <a:effectLst>
                  <a:outerShdw blurRad="38100" dist="38100" dir="2700000" algn="tl">
                    <a:srgbClr val="000000">
                      <a:alpha val="43137"/>
                    </a:srgbClr>
                  </a:outerShdw>
                </a:effectLst>
                <a:latin typeface="Arial" charset="0"/>
              </a:rPr>
              <a:t>can be given orally, intravenously and with the help of a nebulizer, the average therapeutic dose is 30 mg 3 times a day.</a:t>
            </a:r>
          </a:p>
          <a:p>
            <a:pPr eaLnBrk="0" hangingPunct="0">
              <a:lnSpc>
                <a:spcPct val="70000"/>
              </a:lnSpc>
              <a:spcBef>
                <a:spcPts val="600"/>
              </a:spcBef>
            </a:pPr>
            <a:r>
              <a:rPr lang="en-US" sz="2800" b="1" dirty="0" err="1" smtClean="0">
                <a:solidFill>
                  <a:srgbClr val="FF0000"/>
                </a:solidFill>
                <a:effectLst>
                  <a:outerShdw blurRad="38100" dist="38100" dir="2700000" algn="tl">
                    <a:srgbClr val="000000">
                      <a:alpha val="43137"/>
                    </a:srgbClr>
                  </a:outerShdw>
                </a:effectLst>
                <a:latin typeface="Arial" charset="0"/>
              </a:rPr>
              <a:t>DNase</a:t>
            </a:r>
            <a:r>
              <a:rPr lang="en-US" sz="2800" b="1" dirty="0" smtClean="0">
                <a:solidFill>
                  <a:srgbClr val="7030A0"/>
                </a:solidFill>
                <a:effectLst>
                  <a:outerShdw blurRad="38100" dist="38100" dir="2700000" algn="tl">
                    <a:srgbClr val="000000">
                      <a:alpha val="43137"/>
                    </a:srgbClr>
                  </a:outerShdw>
                </a:effectLst>
                <a:latin typeface="Arial" charset="0"/>
              </a:rPr>
              <a:t> - </a:t>
            </a:r>
            <a:r>
              <a:rPr lang="en-US" sz="2400" b="1" dirty="0" err="1" smtClean="0">
                <a:solidFill>
                  <a:srgbClr val="7030A0"/>
                </a:solidFill>
                <a:effectLst>
                  <a:outerShdw blurRad="38100" dist="38100" dir="2700000" algn="tl">
                    <a:srgbClr val="000000">
                      <a:alpha val="43137"/>
                    </a:srgbClr>
                  </a:outerShdw>
                </a:effectLst>
                <a:latin typeface="Arial" charset="0"/>
              </a:rPr>
              <a:t>mucolytic</a:t>
            </a:r>
            <a:r>
              <a:rPr lang="en-US" sz="2400" b="1" dirty="0" smtClean="0">
                <a:solidFill>
                  <a:srgbClr val="7030A0"/>
                </a:solidFill>
                <a:effectLst>
                  <a:outerShdw blurRad="38100" dist="38100" dir="2700000" algn="tl">
                    <a:srgbClr val="000000">
                      <a:alpha val="43137"/>
                    </a:srgbClr>
                  </a:outerShdw>
                </a:effectLst>
                <a:latin typeface="Arial" charset="0"/>
              </a:rPr>
              <a:t> enzyme preparation of recombinant </a:t>
            </a:r>
            <a:r>
              <a:rPr lang="en-US" sz="2400" b="1" dirty="0" err="1" smtClean="0">
                <a:solidFill>
                  <a:srgbClr val="7030A0"/>
                </a:solidFill>
                <a:effectLst>
                  <a:outerShdw blurRad="38100" dist="38100" dir="2700000" algn="tl">
                    <a:srgbClr val="000000">
                      <a:alpha val="43137"/>
                    </a:srgbClr>
                  </a:outerShdw>
                </a:effectLst>
                <a:latin typeface="Arial" charset="0"/>
              </a:rPr>
              <a:t>deoxyribonuclease</a:t>
            </a:r>
            <a:endParaRPr lang="en-US" sz="2400" b="1" dirty="0" smtClean="0">
              <a:solidFill>
                <a:srgbClr val="7030A0"/>
              </a:solidFill>
              <a:effectLst>
                <a:outerShdw blurRad="38100" dist="38100" dir="2700000" algn="tl">
                  <a:srgbClr val="000000">
                    <a:alpha val="43137"/>
                  </a:srgbClr>
                </a:outerShdw>
              </a:effectLst>
              <a:latin typeface="Arial" charset="0"/>
            </a:endParaRPr>
          </a:p>
          <a:p>
            <a:pPr eaLnBrk="0" hangingPunct="0">
              <a:lnSpc>
                <a:spcPct val="70000"/>
              </a:lnSpc>
              <a:spcBef>
                <a:spcPts val="600"/>
              </a:spcBef>
            </a:pPr>
            <a:r>
              <a:rPr lang="en-US" sz="2400" b="1" dirty="0" smtClean="0">
                <a:solidFill>
                  <a:srgbClr val="7030A0"/>
                </a:solidFill>
                <a:effectLst>
                  <a:outerShdw blurRad="38100" dist="38100" dir="2700000" algn="tl">
                    <a:srgbClr val="000000">
                      <a:alpha val="43137"/>
                    </a:srgbClr>
                  </a:outerShdw>
                </a:effectLst>
                <a:latin typeface="Arial" charset="0"/>
              </a:rPr>
              <a:t>It is able to reduce the viscosity of purulent sputum by </a:t>
            </a:r>
            <a:r>
              <a:rPr lang="en-US" sz="2400" b="1" dirty="0" err="1" smtClean="0">
                <a:solidFill>
                  <a:srgbClr val="7030A0"/>
                </a:solidFill>
                <a:effectLst>
                  <a:outerShdw blurRad="38100" dist="38100" dir="2700000" algn="tl">
                    <a:srgbClr val="000000">
                      <a:alpha val="43137"/>
                    </a:srgbClr>
                  </a:outerShdw>
                </a:effectLst>
                <a:latin typeface="Arial" charset="0"/>
              </a:rPr>
              <a:t>depolymerizing</a:t>
            </a:r>
            <a:r>
              <a:rPr lang="en-US" sz="2400" b="1" dirty="0" smtClean="0">
                <a:solidFill>
                  <a:srgbClr val="7030A0"/>
                </a:solidFill>
                <a:effectLst>
                  <a:outerShdw blurRad="38100" dist="38100" dir="2700000" algn="tl">
                    <a:srgbClr val="000000">
                      <a:alpha val="43137"/>
                    </a:srgbClr>
                  </a:outerShdw>
                </a:effectLst>
                <a:latin typeface="Arial" charset="0"/>
              </a:rPr>
              <a:t> DNA - the product of destruction of leukocytes</a:t>
            </a:r>
          </a:p>
          <a:p>
            <a:pPr eaLnBrk="0" hangingPunct="0">
              <a:lnSpc>
                <a:spcPct val="70000"/>
              </a:lnSpc>
              <a:spcBef>
                <a:spcPts val="600"/>
              </a:spcBef>
            </a:pPr>
            <a:r>
              <a:rPr lang="en-US" sz="2400" b="1" dirty="0" err="1" smtClean="0">
                <a:solidFill>
                  <a:srgbClr val="7030A0"/>
                </a:solidFill>
                <a:effectLst>
                  <a:outerShdw blurRad="38100" dist="38100" dir="2700000" algn="tl">
                    <a:srgbClr val="000000">
                      <a:alpha val="43137"/>
                    </a:srgbClr>
                  </a:outerShdw>
                </a:effectLst>
                <a:latin typeface="Arial" charset="0"/>
              </a:rPr>
              <a:t>DNase</a:t>
            </a:r>
            <a:r>
              <a:rPr lang="en-US" sz="2400" b="1" dirty="0" smtClean="0">
                <a:solidFill>
                  <a:srgbClr val="7030A0"/>
                </a:solidFill>
                <a:effectLst>
                  <a:outerShdw blurRad="38100" dist="38100" dir="2700000" algn="tl">
                    <a:srgbClr val="000000">
                      <a:alpha val="43137"/>
                    </a:srgbClr>
                  </a:outerShdw>
                </a:effectLst>
                <a:latin typeface="Arial" charset="0"/>
              </a:rPr>
              <a:t> is an effective drug in the treatment of cystic fibrosis both in the stable course and in exacerbations of the </a:t>
            </a:r>
            <a:r>
              <a:rPr lang="en-US" sz="2400" b="1" dirty="0" err="1" smtClean="0">
                <a:solidFill>
                  <a:srgbClr val="7030A0"/>
                </a:solidFill>
                <a:effectLst>
                  <a:outerShdw blurRad="38100" dist="38100" dir="2700000" algn="tl">
                    <a:srgbClr val="000000">
                      <a:alpha val="43137"/>
                    </a:srgbClr>
                  </a:outerShdw>
                </a:effectLst>
                <a:latin typeface="Arial" charset="0"/>
              </a:rPr>
              <a:t>bronchopulmonary</a:t>
            </a:r>
            <a:r>
              <a:rPr lang="en-US" sz="2400" b="1" dirty="0" smtClean="0">
                <a:solidFill>
                  <a:srgbClr val="7030A0"/>
                </a:solidFill>
                <a:effectLst>
                  <a:outerShdw blurRad="38100" dist="38100" dir="2700000" algn="tl">
                    <a:srgbClr val="000000">
                      <a:alpha val="43137"/>
                    </a:srgbClr>
                  </a:outerShdw>
                </a:effectLst>
                <a:latin typeface="Arial" charset="0"/>
              </a:rPr>
              <a:t> process</a:t>
            </a:r>
          </a:p>
          <a:p>
            <a:pPr eaLnBrk="0" hangingPunct="0">
              <a:lnSpc>
                <a:spcPct val="70000"/>
              </a:lnSpc>
              <a:spcBef>
                <a:spcPts val="600"/>
              </a:spcBef>
            </a:pPr>
            <a:r>
              <a:rPr lang="en-US" sz="2400" b="1" dirty="0" smtClean="0">
                <a:solidFill>
                  <a:srgbClr val="7030A0"/>
                </a:solidFill>
                <a:effectLst>
                  <a:outerShdw blurRad="38100" dist="38100" dir="2700000" algn="tl">
                    <a:srgbClr val="000000">
                      <a:alpha val="43137"/>
                    </a:srgbClr>
                  </a:outerShdw>
                </a:effectLst>
                <a:latin typeface="Arial" charset="0"/>
              </a:rPr>
              <a:t>The drug is administered with a nebulizer at a dose of 2.5 mg 2 times a day.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57</a:t>
            </a:fld>
            <a:endParaRPr lang="ru-RU"/>
          </a:p>
        </p:txBody>
      </p:sp>
      <p:sp>
        <p:nvSpPr>
          <p:cNvPr id="362498" name="Text Box 2"/>
          <p:cNvSpPr txBox="1">
            <a:spLocks noChangeArrowheads="1"/>
          </p:cNvSpPr>
          <p:nvPr/>
        </p:nvSpPr>
        <p:spPr bwMode="auto">
          <a:xfrm>
            <a:off x="500034" y="-3413"/>
            <a:ext cx="7929618"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ru-RU" sz="3600" b="1" dirty="0" smtClean="0">
                <a:solidFill>
                  <a:srgbClr val="FFFF00"/>
                </a:solidFill>
                <a:effectLst>
                  <a:outerShdw blurRad="38100" dist="38100" dir="2700000" algn="tl">
                    <a:srgbClr val="000000"/>
                  </a:outerShdw>
                </a:effectLst>
                <a:latin typeface="Arial" charset="0"/>
              </a:rPr>
              <a:t>А</a:t>
            </a:r>
            <a:r>
              <a:rPr lang="en-US" sz="3600" b="1" dirty="0" err="1" smtClean="0">
                <a:solidFill>
                  <a:srgbClr val="FFFF00"/>
                </a:solidFill>
                <a:effectLst>
                  <a:outerShdw blurRad="38100" dist="38100" dir="2700000" algn="tl">
                    <a:srgbClr val="000000"/>
                  </a:outerShdw>
                </a:effectLst>
                <a:latin typeface="Arial" charset="0"/>
              </a:rPr>
              <a:t>ntibacterial</a:t>
            </a:r>
            <a:r>
              <a:rPr lang="en-US" sz="3600" b="1" dirty="0" smtClean="0">
                <a:solidFill>
                  <a:srgbClr val="FFFF00"/>
                </a:solidFill>
                <a:effectLst>
                  <a:outerShdw blurRad="38100" dist="38100" dir="2700000" algn="tl">
                    <a:srgbClr val="000000"/>
                  </a:outerShdw>
                </a:effectLst>
                <a:latin typeface="Arial" charset="0"/>
              </a:rPr>
              <a:t> drugs</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142844" y="702973"/>
            <a:ext cx="9001156" cy="5343001"/>
          </a:xfrm>
          <a:prstGeom prst="rect">
            <a:avLst/>
          </a:prstGeom>
          <a:solidFill>
            <a:schemeClr val="tx2">
              <a:lumMod val="75000"/>
            </a:schemeClr>
          </a:solidFill>
          <a:ln w="9525">
            <a:noFill/>
            <a:miter lim="800000"/>
            <a:headEnd/>
            <a:tailEnd/>
          </a:ln>
          <a:effectLst/>
          <a:scene3d>
            <a:camera prst="orthographicFront"/>
            <a:lightRig rig="threePt" dir="t"/>
          </a:scene3d>
          <a:sp3d>
            <a:bevelT w="101600" prst="riblet"/>
          </a:sp3d>
        </p:spPr>
        <p:txBody>
          <a:bodyPr wrap="square">
            <a:spAutoFit/>
          </a:bodyPr>
          <a:lstStyle/>
          <a:p>
            <a:pPr algn="ctr" eaLnBrk="0" hangingPunct="0">
              <a:lnSpc>
                <a:spcPct val="70000"/>
              </a:lnSpc>
              <a:spcBef>
                <a:spcPts val="600"/>
              </a:spcBef>
            </a:pPr>
            <a:r>
              <a:rPr lang="en-US" sz="2800" b="1" dirty="0" smtClean="0">
                <a:solidFill>
                  <a:srgbClr val="FF0000"/>
                </a:solidFill>
                <a:latin typeface="Arial" charset="0"/>
              </a:rPr>
              <a:t>Infection of the </a:t>
            </a:r>
            <a:r>
              <a:rPr lang="en-US" sz="2800" b="1" dirty="0" err="1" smtClean="0">
                <a:solidFill>
                  <a:srgbClr val="FF0000"/>
                </a:solidFill>
                <a:latin typeface="Arial" charset="0"/>
              </a:rPr>
              <a:t>tracheobronchial</a:t>
            </a:r>
            <a:r>
              <a:rPr lang="en-US" sz="2800" b="1" dirty="0" smtClean="0">
                <a:solidFill>
                  <a:srgbClr val="FF0000"/>
                </a:solidFill>
                <a:latin typeface="Arial" charset="0"/>
              </a:rPr>
              <a:t> tree is the most common cause of exacerbation of COPD</a:t>
            </a:r>
          </a:p>
          <a:p>
            <a:pPr eaLnBrk="0" hangingPunct="0">
              <a:lnSpc>
                <a:spcPct val="70000"/>
              </a:lnSpc>
              <a:spcBef>
                <a:spcPts val="600"/>
              </a:spcBef>
            </a:pPr>
            <a:r>
              <a:rPr lang="en-US" sz="2400" b="1" dirty="0" smtClean="0">
                <a:solidFill>
                  <a:schemeClr val="accent2">
                    <a:lumMod val="50000"/>
                  </a:schemeClr>
                </a:solidFill>
                <a:latin typeface="Arial" charset="0"/>
              </a:rPr>
              <a:t>The most common pathogens are three types of microorganisms:</a:t>
            </a:r>
          </a:p>
          <a:p>
            <a:pPr eaLnBrk="0" hangingPunct="0">
              <a:lnSpc>
                <a:spcPct val="70000"/>
              </a:lnSpc>
              <a:spcBef>
                <a:spcPts val="600"/>
              </a:spcBef>
              <a:buFont typeface="Wingdings" pitchFamily="2" charset="2"/>
              <a:buChar char="ü"/>
            </a:pPr>
            <a:r>
              <a:rPr lang="ru-RU" sz="2400" b="1" dirty="0" err="1" smtClean="0">
                <a:solidFill>
                  <a:schemeClr val="accent1">
                    <a:lumMod val="50000"/>
                  </a:schemeClr>
                </a:solidFill>
                <a:latin typeface="Arial" charset="0"/>
              </a:rPr>
              <a:t>Haemophilus</a:t>
            </a:r>
            <a:r>
              <a:rPr lang="ru-RU" sz="2400" b="1" dirty="0" smtClean="0">
                <a:solidFill>
                  <a:schemeClr val="accent1">
                    <a:lumMod val="50000"/>
                  </a:schemeClr>
                </a:solidFill>
                <a:latin typeface="Arial" charset="0"/>
              </a:rPr>
              <a:t> </a:t>
            </a:r>
            <a:r>
              <a:rPr lang="ru-RU" sz="2400" b="1" dirty="0" err="1" smtClean="0">
                <a:solidFill>
                  <a:schemeClr val="accent1">
                    <a:lumMod val="50000"/>
                  </a:schemeClr>
                </a:solidFill>
                <a:latin typeface="Arial" charset="0"/>
              </a:rPr>
              <a:t>influanzae</a:t>
            </a:r>
            <a:r>
              <a:rPr lang="ru-RU" sz="2400" b="1" dirty="0" smtClean="0">
                <a:solidFill>
                  <a:schemeClr val="accent1">
                    <a:lumMod val="50000"/>
                  </a:schemeClr>
                </a:solidFill>
                <a:latin typeface="Arial" charset="0"/>
              </a:rPr>
              <a:t>, </a:t>
            </a:r>
          </a:p>
          <a:p>
            <a:pPr eaLnBrk="0" hangingPunct="0">
              <a:lnSpc>
                <a:spcPct val="70000"/>
              </a:lnSpc>
              <a:spcBef>
                <a:spcPts val="600"/>
              </a:spcBef>
              <a:buFont typeface="Wingdings" pitchFamily="2" charset="2"/>
              <a:buChar char="ü"/>
            </a:pPr>
            <a:r>
              <a:rPr lang="ru-RU" sz="2400" b="1" dirty="0" err="1" smtClean="0">
                <a:solidFill>
                  <a:schemeClr val="accent1">
                    <a:lumMod val="50000"/>
                  </a:schemeClr>
                </a:solidFill>
                <a:latin typeface="Arial" charset="0"/>
              </a:rPr>
              <a:t>Streptococcus</a:t>
            </a:r>
            <a:r>
              <a:rPr lang="ru-RU" sz="2400" b="1" dirty="0" smtClean="0">
                <a:solidFill>
                  <a:schemeClr val="accent1">
                    <a:lumMod val="50000"/>
                  </a:schemeClr>
                </a:solidFill>
                <a:latin typeface="Arial" charset="0"/>
              </a:rPr>
              <a:t> </a:t>
            </a:r>
            <a:r>
              <a:rPr lang="ru-RU" sz="2400" b="1" dirty="0" err="1" smtClean="0">
                <a:solidFill>
                  <a:schemeClr val="accent1">
                    <a:lumMod val="50000"/>
                  </a:schemeClr>
                </a:solidFill>
                <a:latin typeface="Arial" charset="0"/>
              </a:rPr>
              <a:t>pneumoniae</a:t>
            </a:r>
            <a:r>
              <a:rPr lang="ru-RU" sz="2400" b="1" dirty="0" smtClean="0">
                <a:solidFill>
                  <a:schemeClr val="accent1">
                    <a:lumMod val="50000"/>
                  </a:schemeClr>
                </a:solidFill>
                <a:latin typeface="Arial" charset="0"/>
              </a:rPr>
              <a:t>, </a:t>
            </a:r>
          </a:p>
          <a:p>
            <a:pPr eaLnBrk="0" hangingPunct="0">
              <a:lnSpc>
                <a:spcPct val="70000"/>
              </a:lnSpc>
              <a:spcBef>
                <a:spcPts val="600"/>
              </a:spcBef>
              <a:buFont typeface="Wingdings" pitchFamily="2" charset="2"/>
              <a:buChar char="ü"/>
            </a:pPr>
            <a:r>
              <a:rPr lang="ru-RU" sz="2400" b="1" dirty="0" err="1" smtClean="0">
                <a:solidFill>
                  <a:schemeClr val="accent1">
                    <a:lumMod val="50000"/>
                  </a:schemeClr>
                </a:solidFill>
                <a:latin typeface="Arial" charset="0"/>
              </a:rPr>
              <a:t>Moraxella</a:t>
            </a:r>
            <a:r>
              <a:rPr lang="ru-RU" sz="2400" b="1" dirty="0" smtClean="0">
                <a:solidFill>
                  <a:schemeClr val="accent1">
                    <a:lumMod val="50000"/>
                  </a:schemeClr>
                </a:solidFill>
                <a:latin typeface="Arial" charset="0"/>
              </a:rPr>
              <a:t> </a:t>
            </a:r>
            <a:r>
              <a:rPr lang="ru-RU" sz="2400" b="1" dirty="0" err="1" smtClean="0">
                <a:solidFill>
                  <a:schemeClr val="accent1">
                    <a:lumMod val="50000"/>
                  </a:schemeClr>
                </a:solidFill>
                <a:latin typeface="Arial" charset="0"/>
              </a:rPr>
              <a:t>catarrhalis</a:t>
            </a:r>
            <a:r>
              <a:rPr lang="ru-RU" sz="2400" b="1" dirty="0" smtClean="0">
                <a:solidFill>
                  <a:schemeClr val="accent1">
                    <a:lumMod val="50000"/>
                  </a:schemeClr>
                </a:solidFill>
                <a:latin typeface="Arial" charset="0"/>
              </a:rPr>
              <a:t>. </a:t>
            </a:r>
          </a:p>
          <a:p>
            <a:pPr eaLnBrk="0" hangingPunct="0">
              <a:lnSpc>
                <a:spcPct val="70000"/>
              </a:lnSpc>
              <a:spcBef>
                <a:spcPts val="600"/>
              </a:spcBef>
            </a:pPr>
            <a:r>
              <a:rPr lang="en-US" sz="2400" b="1" dirty="0" smtClean="0">
                <a:solidFill>
                  <a:srgbClr val="7030A0"/>
                </a:solidFill>
                <a:latin typeface="Arial" charset="0"/>
              </a:rPr>
              <a:t>In most cases, with exacerbation of COPD, bacteriological and serological methods reveal </a:t>
            </a:r>
            <a:r>
              <a:rPr lang="en-US" sz="2400" b="1" dirty="0" err="1" smtClean="0">
                <a:solidFill>
                  <a:srgbClr val="7030A0"/>
                </a:solidFill>
                <a:latin typeface="Arial" charset="0"/>
              </a:rPr>
              <a:t>untypable</a:t>
            </a:r>
            <a:r>
              <a:rPr lang="en-US" sz="2400" b="1" dirty="0" smtClean="0">
                <a:solidFill>
                  <a:srgbClr val="7030A0"/>
                </a:solidFill>
                <a:latin typeface="Arial" charset="0"/>
              </a:rPr>
              <a:t> strains of </a:t>
            </a:r>
            <a:r>
              <a:rPr lang="en-US" sz="2400" b="1" dirty="0" err="1" smtClean="0">
                <a:solidFill>
                  <a:srgbClr val="7030A0"/>
                </a:solidFill>
                <a:latin typeface="Arial" charset="0"/>
              </a:rPr>
              <a:t>Haemophilus</a:t>
            </a:r>
            <a:r>
              <a:rPr lang="en-US" sz="2400" b="1" dirty="0" smtClean="0">
                <a:solidFill>
                  <a:srgbClr val="7030A0"/>
                </a:solidFill>
                <a:latin typeface="Arial" charset="0"/>
              </a:rPr>
              <a:t> </a:t>
            </a:r>
            <a:r>
              <a:rPr lang="en-US" sz="2400" b="1" dirty="0" err="1" smtClean="0">
                <a:solidFill>
                  <a:srgbClr val="7030A0"/>
                </a:solidFill>
                <a:latin typeface="Arial" charset="0"/>
              </a:rPr>
              <a:t>influanzae</a:t>
            </a:r>
            <a:endParaRPr lang="ru-RU" sz="2400" b="1" dirty="0" smtClean="0">
              <a:solidFill>
                <a:srgbClr val="7030A0"/>
              </a:solidFill>
              <a:latin typeface="Arial" charset="0"/>
            </a:endParaRPr>
          </a:p>
          <a:p>
            <a:pPr eaLnBrk="0" hangingPunct="0">
              <a:lnSpc>
                <a:spcPct val="70000"/>
              </a:lnSpc>
              <a:spcBef>
                <a:spcPts val="600"/>
              </a:spcBef>
            </a:pPr>
            <a:r>
              <a:rPr lang="en-US" sz="2400" b="1" dirty="0" smtClean="0">
                <a:solidFill>
                  <a:schemeClr val="accent4">
                    <a:lumMod val="75000"/>
                  </a:schemeClr>
                </a:solidFill>
                <a:latin typeface="Arial" charset="0"/>
              </a:rPr>
              <a:t>More rarely, the cause of the infectious process can be other </a:t>
            </a:r>
            <a:r>
              <a:rPr lang="en-US" sz="2400" b="1" dirty="0" err="1" smtClean="0">
                <a:solidFill>
                  <a:schemeClr val="accent4">
                    <a:lumMod val="75000"/>
                  </a:schemeClr>
                </a:solidFill>
                <a:latin typeface="Arial" charset="0"/>
              </a:rPr>
              <a:t>pyogenic</a:t>
            </a:r>
            <a:r>
              <a:rPr lang="en-US" sz="2400" b="1" dirty="0" smtClean="0">
                <a:solidFill>
                  <a:schemeClr val="accent4">
                    <a:lumMod val="75000"/>
                  </a:schemeClr>
                </a:solidFill>
                <a:latin typeface="Arial" charset="0"/>
              </a:rPr>
              <a:t> bacteria: streptococci, staphylococci, gram-negative microorganisms</a:t>
            </a:r>
            <a:endParaRPr lang="ru-RU" sz="2400" b="1" dirty="0" smtClean="0">
              <a:solidFill>
                <a:schemeClr val="accent4">
                  <a:lumMod val="75000"/>
                </a:schemeClr>
              </a:solidFill>
              <a:latin typeface="Arial" charset="0"/>
            </a:endParaRPr>
          </a:p>
          <a:p>
            <a:pPr eaLnBrk="0" hangingPunct="0">
              <a:lnSpc>
                <a:spcPct val="70000"/>
              </a:lnSpc>
              <a:spcBef>
                <a:spcPts val="600"/>
              </a:spcBef>
            </a:pPr>
            <a:r>
              <a:rPr lang="en-US" sz="2400" b="1" dirty="0" smtClean="0">
                <a:solidFill>
                  <a:schemeClr val="accent2">
                    <a:lumMod val="50000"/>
                  </a:schemeClr>
                </a:solidFill>
                <a:latin typeface="Arial" charset="0"/>
              </a:rPr>
              <a:t>Also possible causal factors may be:</a:t>
            </a:r>
            <a:endParaRPr lang="ru-RU" sz="2400" b="1" dirty="0" smtClean="0">
              <a:solidFill>
                <a:schemeClr val="accent2">
                  <a:lumMod val="50000"/>
                </a:schemeClr>
              </a:solidFill>
              <a:latin typeface="Arial" charset="0"/>
            </a:endParaRPr>
          </a:p>
          <a:p>
            <a:pPr marL="717550" indent="-358775" eaLnBrk="0" hangingPunct="0">
              <a:lnSpc>
                <a:spcPct val="70000"/>
              </a:lnSpc>
              <a:spcBef>
                <a:spcPts val="600"/>
              </a:spcBef>
              <a:buFont typeface="Wingdings" pitchFamily="2" charset="2"/>
              <a:buChar char="ü"/>
            </a:pPr>
            <a:r>
              <a:rPr lang="ru-RU" sz="2400" b="1" dirty="0" err="1" smtClean="0">
                <a:solidFill>
                  <a:schemeClr val="bg2">
                    <a:lumMod val="50000"/>
                  </a:schemeClr>
                </a:solidFill>
                <a:latin typeface="Arial" charset="0"/>
              </a:rPr>
              <a:t>Mycoplasma</a:t>
            </a:r>
            <a:r>
              <a:rPr lang="ru-RU" sz="2400" b="1" dirty="0" smtClean="0">
                <a:solidFill>
                  <a:schemeClr val="bg2">
                    <a:lumMod val="50000"/>
                  </a:schemeClr>
                </a:solidFill>
                <a:latin typeface="Arial" charset="0"/>
              </a:rPr>
              <a:t> </a:t>
            </a:r>
            <a:r>
              <a:rPr lang="ru-RU" sz="2400" b="1" dirty="0" err="1" smtClean="0">
                <a:solidFill>
                  <a:schemeClr val="bg2">
                    <a:lumMod val="50000"/>
                  </a:schemeClr>
                </a:solidFill>
                <a:latin typeface="Arial" charset="0"/>
              </a:rPr>
              <a:t>pneumoniae</a:t>
            </a:r>
            <a:endParaRPr lang="ru-RU" sz="2400" b="1" dirty="0" smtClean="0">
              <a:solidFill>
                <a:schemeClr val="bg2">
                  <a:lumMod val="50000"/>
                </a:schemeClr>
              </a:solidFill>
              <a:latin typeface="Arial" charset="0"/>
            </a:endParaRPr>
          </a:p>
          <a:p>
            <a:pPr marL="717550" indent="-358775" eaLnBrk="0" hangingPunct="0">
              <a:lnSpc>
                <a:spcPct val="70000"/>
              </a:lnSpc>
              <a:spcBef>
                <a:spcPts val="600"/>
              </a:spcBef>
              <a:buFont typeface="Wingdings" pitchFamily="2" charset="2"/>
              <a:buChar char="ü"/>
            </a:pPr>
            <a:r>
              <a:rPr lang="en-US" sz="2400" b="1" dirty="0" smtClean="0">
                <a:solidFill>
                  <a:schemeClr val="bg2">
                    <a:lumMod val="50000"/>
                  </a:schemeClr>
                </a:solidFill>
                <a:latin typeface="Arial" charset="0"/>
              </a:rPr>
              <a:t>Viruses</a:t>
            </a:r>
            <a:r>
              <a:rPr lang="ru-RU" sz="2400" b="1" dirty="0" smtClean="0">
                <a:solidFill>
                  <a:schemeClr val="bg2">
                    <a:lumMod val="50000"/>
                  </a:schemeClr>
                </a:solidFill>
                <a:latin typeface="Arial" charset="0"/>
              </a:rPr>
              <a:t> </a:t>
            </a:r>
          </a:p>
          <a:p>
            <a:pPr marL="717550" indent="-358775" eaLnBrk="0" hangingPunct="0">
              <a:lnSpc>
                <a:spcPct val="70000"/>
              </a:lnSpc>
              <a:spcBef>
                <a:spcPts val="600"/>
              </a:spcBef>
              <a:buFont typeface="Wingdings" pitchFamily="2" charset="2"/>
              <a:buChar char="ü"/>
            </a:pPr>
            <a:r>
              <a:rPr lang="ru-RU" sz="2400" b="1" dirty="0" err="1" smtClean="0">
                <a:solidFill>
                  <a:schemeClr val="bg2">
                    <a:lumMod val="50000"/>
                  </a:schemeClr>
                </a:solidFill>
                <a:latin typeface="Arial" charset="0"/>
              </a:rPr>
              <a:t>Chlamydia</a:t>
            </a:r>
            <a:r>
              <a:rPr lang="ru-RU" sz="2400" b="1" dirty="0" smtClean="0">
                <a:solidFill>
                  <a:schemeClr val="bg2">
                    <a:lumMod val="50000"/>
                  </a:schemeClr>
                </a:solidFill>
                <a:latin typeface="Arial" charset="0"/>
              </a:rPr>
              <a:t> </a:t>
            </a:r>
            <a:r>
              <a:rPr lang="ru-RU" sz="2400" b="1" dirty="0" err="1" smtClean="0">
                <a:solidFill>
                  <a:schemeClr val="bg2">
                    <a:lumMod val="50000"/>
                  </a:schemeClr>
                </a:solidFill>
                <a:latin typeface="Arial" charset="0"/>
              </a:rPr>
              <a:t>pneumoniae</a:t>
            </a:r>
            <a:endParaRPr lang="ru-RU" sz="2000" b="1" i="1" dirty="0">
              <a:solidFill>
                <a:schemeClr val="bg2">
                  <a:lumMod val="50000"/>
                </a:schemeClr>
              </a:solidFill>
              <a:latin typeface="Arial"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58</a:t>
            </a:fld>
            <a:endParaRPr lang="ru-RU"/>
          </a:p>
        </p:txBody>
      </p:sp>
      <p:sp>
        <p:nvSpPr>
          <p:cNvPr id="362498" name="Text Box 2"/>
          <p:cNvSpPr txBox="1">
            <a:spLocks noChangeArrowheads="1"/>
          </p:cNvSpPr>
          <p:nvPr/>
        </p:nvSpPr>
        <p:spPr bwMode="auto">
          <a:xfrm>
            <a:off x="2000232" y="-3413"/>
            <a:ext cx="5214974"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effectLst>
                  <a:outerShdw blurRad="38100" dist="38100" dir="2700000" algn="tl">
                    <a:srgbClr val="000000"/>
                  </a:outerShdw>
                </a:effectLst>
                <a:latin typeface="Arial" charset="0"/>
              </a:rPr>
              <a:t>BRONCHIAL ASTHMA</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142844" y="702973"/>
            <a:ext cx="8786874" cy="5844677"/>
          </a:xfrm>
          <a:prstGeom prst="rect">
            <a:avLst/>
          </a:prstGeom>
          <a:solidFill>
            <a:schemeClr val="tx2"/>
          </a:solidFill>
          <a:ln w="9525">
            <a:noFill/>
            <a:miter lim="800000"/>
            <a:headEnd/>
            <a:tailEnd/>
          </a:ln>
          <a:effectLst/>
          <a:scene3d>
            <a:camera prst="orthographicFront"/>
            <a:lightRig rig="threePt" dir="t"/>
          </a:scene3d>
          <a:sp3d>
            <a:bevelT w="101600" prst="riblet"/>
          </a:sp3d>
        </p:spPr>
        <p:txBody>
          <a:bodyPr wrap="square">
            <a:spAutoFit/>
          </a:bodyPr>
          <a:lstStyle/>
          <a:p>
            <a:pPr algn="ctr" eaLnBrk="0" hangingPunct="0">
              <a:lnSpc>
                <a:spcPct val="70000"/>
              </a:lnSpc>
              <a:spcBef>
                <a:spcPts val="600"/>
              </a:spcBef>
            </a:pPr>
            <a:r>
              <a:rPr lang="en-US" sz="2800" b="1" dirty="0" smtClean="0">
                <a:solidFill>
                  <a:srgbClr val="FF0000"/>
                </a:solidFill>
                <a:latin typeface="Arial" charset="0"/>
              </a:rPr>
              <a:t>Bronchial asthma -</a:t>
            </a:r>
          </a:p>
          <a:p>
            <a:pPr algn="ctr" eaLnBrk="0" hangingPunct="0">
              <a:lnSpc>
                <a:spcPct val="70000"/>
              </a:lnSpc>
              <a:spcBef>
                <a:spcPts val="600"/>
              </a:spcBef>
            </a:pPr>
            <a:r>
              <a:rPr lang="en-US" sz="2800" b="1" dirty="0" smtClean="0">
                <a:solidFill>
                  <a:srgbClr val="FF0000"/>
                </a:solidFill>
                <a:latin typeface="Arial" charset="0"/>
              </a:rPr>
              <a:t>this is a chronic inflammatory disease of the respiratory tract characterized by </a:t>
            </a:r>
            <a:r>
              <a:rPr lang="en-US" sz="2800" b="1" dirty="0" err="1" smtClean="0">
                <a:solidFill>
                  <a:srgbClr val="FF0000"/>
                </a:solidFill>
                <a:latin typeface="Arial" charset="0"/>
              </a:rPr>
              <a:t>hyperreactivity</a:t>
            </a:r>
            <a:r>
              <a:rPr lang="en-US" sz="2800" b="1" dirty="0" smtClean="0">
                <a:solidFill>
                  <a:srgbClr val="FF0000"/>
                </a:solidFill>
                <a:latin typeface="Arial" charset="0"/>
              </a:rPr>
              <a:t> of the bronchi and manifested by attacks of suffocation or, in the absence of such, respiratory discomfort (paroxysmal cough, shortness of breath (</a:t>
            </a:r>
            <a:r>
              <a:rPr lang="en-US" sz="2800" b="1" dirty="0" err="1" smtClean="0">
                <a:solidFill>
                  <a:srgbClr val="FF0000"/>
                </a:solidFill>
                <a:latin typeface="Arial" charset="0"/>
              </a:rPr>
              <a:t>dyspnea</a:t>
            </a:r>
            <a:r>
              <a:rPr lang="en-US" sz="2800" b="1" dirty="0" smtClean="0">
                <a:solidFill>
                  <a:srgbClr val="FF0000"/>
                </a:solidFill>
                <a:latin typeface="Arial" charset="0"/>
              </a:rPr>
              <a:t>), wheezing).</a:t>
            </a:r>
          </a:p>
          <a:p>
            <a:pPr algn="just" eaLnBrk="0" hangingPunct="0">
              <a:lnSpc>
                <a:spcPct val="70000"/>
              </a:lnSpc>
              <a:spcBef>
                <a:spcPts val="600"/>
              </a:spcBef>
            </a:pPr>
            <a:r>
              <a:rPr lang="en-US" sz="3200" b="1" i="1" dirty="0" smtClean="0">
                <a:solidFill>
                  <a:srgbClr val="002060"/>
                </a:solidFill>
                <a:latin typeface="Arial" charset="0"/>
              </a:rPr>
              <a:t>The prevalence - from 4 to 10% of the world's population suffer from bronchial asthma</a:t>
            </a:r>
          </a:p>
          <a:p>
            <a:pPr eaLnBrk="0" hangingPunct="0">
              <a:lnSpc>
                <a:spcPct val="70000"/>
              </a:lnSpc>
              <a:spcBef>
                <a:spcPts val="600"/>
              </a:spcBef>
            </a:pPr>
            <a:r>
              <a:rPr lang="en-US" sz="3200" b="1" i="1" dirty="0" smtClean="0">
                <a:solidFill>
                  <a:srgbClr val="FF0000"/>
                </a:solidFill>
                <a:latin typeface="Arial" charset="0"/>
              </a:rPr>
              <a:t>Classification</a:t>
            </a:r>
            <a:r>
              <a:rPr lang="ru-RU" sz="3200" b="1" i="1" dirty="0" smtClean="0">
                <a:solidFill>
                  <a:srgbClr val="FF0000"/>
                </a:solidFill>
                <a:latin typeface="Arial" charset="0"/>
              </a:rPr>
              <a:t>:</a:t>
            </a:r>
            <a:endParaRPr lang="en-US" sz="3200" b="1" i="1" dirty="0" smtClean="0">
              <a:solidFill>
                <a:srgbClr val="FF0000"/>
              </a:solidFill>
              <a:latin typeface="Arial" charset="0"/>
            </a:endParaRPr>
          </a:p>
          <a:p>
            <a:pPr eaLnBrk="0" hangingPunct="0">
              <a:lnSpc>
                <a:spcPct val="70000"/>
              </a:lnSpc>
              <a:spcBef>
                <a:spcPts val="600"/>
              </a:spcBef>
            </a:pPr>
            <a:r>
              <a:rPr lang="en-US" sz="2800" b="1" dirty="0" smtClean="0">
                <a:solidFill>
                  <a:schemeClr val="accent4">
                    <a:lumMod val="75000"/>
                  </a:schemeClr>
                </a:solidFill>
                <a:latin typeface="Arial" charset="0"/>
              </a:rPr>
              <a:t>I. On the etiology:</a:t>
            </a:r>
          </a:p>
          <a:p>
            <a:pPr eaLnBrk="0" hangingPunct="0">
              <a:lnSpc>
                <a:spcPct val="70000"/>
              </a:lnSpc>
              <a:spcBef>
                <a:spcPts val="600"/>
              </a:spcBef>
            </a:pPr>
            <a:r>
              <a:rPr lang="en-US" sz="2800" b="1" i="1" dirty="0" smtClean="0">
                <a:solidFill>
                  <a:schemeClr val="accent4">
                    <a:lumMod val="75000"/>
                  </a:schemeClr>
                </a:solidFill>
                <a:latin typeface="Arial" charset="0"/>
              </a:rPr>
              <a:t>-Allergic (atopic, exogenous).</a:t>
            </a:r>
          </a:p>
          <a:p>
            <a:pPr eaLnBrk="0" hangingPunct="0">
              <a:lnSpc>
                <a:spcPct val="70000"/>
              </a:lnSpc>
              <a:spcBef>
                <a:spcPts val="600"/>
              </a:spcBef>
            </a:pPr>
            <a:r>
              <a:rPr lang="en-US" sz="2800" b="1" i="1" dirty="0" smtClean="0">
                <a:solidFill>
                  <a:schemeClr val="accent4">
                    <a:lumMod val="75000"/>
                  </a:schemeClr>
                </a:solidFill>
                <a:latin typeface="Arial" charset="0"/>
              </a:rPr>
              <a:t>-Non-allergic (endogenous).</a:t>
            </a:r>
          </a:p>
          <a:p>
            <a:pPr eaLnBrk="0" hangingPunct="0">
              <a:lnSpc>
                <a:spcPct val="70000"/>
              </a:lnSpc>
              <a:spcBef>
                <a:spcPts val="600"/>
              </a:spcBef>
            </a:pPr>
            <a:r>
              <a:rPr lang="en-US" sz="3200" b="1" i="1" dirty="0" smtClean="0">
                <a:solidFill>
                  <a:srgbClr val="FF0000"/>
                </a:solidFill>
                <a:latin typeface="Arial" charset="0"/>
              </a:rPr>
              <a:t>According to ICD-10, mixed and unspecified forms are also distinguished.</a:t>
            </a:r>
            <a:endParaRPr lang="ru-RU" sz="3200" b="1" i="1" dirty="0" smtClean="0">
              <a:solidFill>
                <a:srgbClr val="FF0000"/>
              </a:solidFill>
              <a:latin typeface="Arial"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59</a:t>
            </a:fld>
            <a:endParaRPr lang="ru-RU"/>
          </a:p>
        </p:txBody>
      </p:sp>
      <p:sp>
        <p:nvSpPr>
          <p:cNvPr id="362498" name="Text Box 2"/>
          <p:cNvSpPr txBox="1">
            <a:spLocks noChangeArrowheads="1"/>
          </p:cNvSpPr>
          <p:nvPr/>
        </p:nvSpPr>
        <p:spPr bwMode="auto">
          <a:xfrm>
            <a:off x="2000232" y="-3413"/>
            <a:ext cx="5214974"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effectLst>
                  <a:outerShdw blurRad="38100" dist="38100" dir="2700000" algn="tl">
                    <a:srgbClr val="000000"/>
                  </a:outerShdw>
                </a:effectLst>
                <a:latin typeface="Arial" charset="0"/>
              </a:rPr>
              <a:t>Bronchial asthma</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142844" y="702973"/>
            <a:ext cx="8786874" cy="6250942"/>
          </a:xfrm>
          <a:prstGeom prst="rect">
            <a:avLst/>
          </a:prstGeom>
          <a:solidFill>
            <a:schemeClr val="tx2"/>
          </a:solidFill>
          <a:ln w="9525">
            <a:noFill/>
            <a:miter lim="800000"/>
            <a:headEnd/>
            <a:tailEnd/>
          </a:ln>
          <a:effectLst/>
          <a:scene3d>
            <a:camera prst="orthographicFront"/>
            <a:lightRig rig="threePt" dir="t"/>
          </a:scene3d>
          <a:sp3d>
            <a:bevelT w="101600" prst="riblet"/>
          </a:sp3d>
        </p:spPr>
        <p:txBody>
          <a:bodyPr wrap="square">
            <a:spAutoFit/>
          </a:bodyPr>
          <a:lstStyle/>
          <a:p>
            <a:pPr eaLnBrk="0" hangingPunct="0">
              <a:lnSpc>
                <a:spcPct val="70000"/>
              </a:lnSpc>
              <a:spcBef>
                <a:spcPts val="600"/>
              </a:spcBef>
            </a:pPr>
            <a:r>
              <a:rPr lang="en-US" sz="3200" b="1" i="1" dirty="0" smtClean="0">
                <a:solidFill>
                  <a:srgbClr val="FF0000"/>
                </a:solidFill>
                <a:latin typeface="Arial" charset="0"/>
              </a:rPr>
              <a:t>Classification</a:t>
            </a:r>
            <a:r>
              <a:rPr lang="ru-RU" sz="3200" b="1" i="1" dirty="0" smtClean="0">
                <a:solidFill>
                  <a:srgbClr val="FF0000"/>
                </a:solidFill>
                <a:latin typeface="Arial" charset="0"/>
              </a:rPr>
              <a:t>:</a:t>
            </a:r>
            <a:endParaRPr lang="en-US" sz="3200" b="1" i="1" dirty="0" smtClean="0">
              <a:solidFill>
                <a:srgbClr val="FF0000"/>
              </a:solidFill>
              <a:latin typeface="Arial" charset="0"/>
            </a:endParaRPr>
          </a:p>
          <a:p>
            <a:pPr eaLnBrk="0" hangingPunct="0">
              <a:lnSpc>
                <a:spcPct val="70000"/>
              </a:lnSpc>
              <a:spcBef>
                <a:spcPts val="600"/>
              </a:spcBef>
            </a:pPr>
            <a:r>
              <a:rPr lang="en-US" sz="2400" b="1" dirty="0" smtClean="0">
                <a:solidFill>
                  <a:schemeClr val="accent1">
                    <a:lumMod val="75000"/>
                  </a:schemeClr>
                </a:solidFill>
                <a:latin typeface="Arial" charset="0"/>
              </a:rPr>
              <a:t>II. By severity (based on the number of seizures and external respiration rates):</a:t>
            </a:r>
          </a:p>
          <a:p>
            <a:pPr eaLnBrk="0" hangingPunct="0">
              <a:lnSpc>
                <a:spcPct val="70000"/>
              </a:lnSpc>
              <a:spcBef>
                <a:spcPts val="600"/>
              </a:spcBef>
            </a:pPr>
            <a:r>
              <a:rPr lang="en-US" sz="2400" b="1" i="1" u="sng" dirty="0" smtClean="0">
                <a:solidFill>
                  <a:srgbClr val="0070C0"/>
                </a:solidFill>
                <a:latin typeface="Arial" charset="0"/>
              </a:rPr>
              <a:t>Degree 1 - </a:t>
            </a:r>
            <a:r>
              <a:rPr lang="en-US" sz="2400" b="1" i="1" dirty="0" smtClean="0">
                <a:solidFill>
                  <a:srgbClr val="FF0000"/>
                </a:solidFill>
                <a:latin typeface="Arial" charset="0"/>
              </a:rPr>
              <a:t>mild episodic (intermittent) asthma. Symptoms are noted less often 1 time per week. Nocturnal seizures are more than 2 times a month. In the </a:t>
            </a:r>
            <a:r>
              <a:rPr lang="en-US" sz="2400" b="1" i="1" dirty="0" err="1" smtClean="0">
                <a:solidFill>
                  <a:srgbClr val="FF0000"/>
                </a:solidFill>
                <a:latin typeface="Arial" charset="0"/>
              </a:rPr>
              <a:t>interattack</a:t>
            </a:r>
            <a:r>
              <a:rPr lang="en-US" sz="2400" b="1" i="1" dirty="0" smtClean="0">
                <a:solidFill>
                  <a:srgbClr val="FF0000"/>
                </a:solidFill>
                <a:latin typeface="Arial" charset="0"/>
              </a:rPr>
              <a:t> period, symptoms are absent, the function of the lungs is normal. Daily fluctuations of peak expiratory flow (PEF) are less than 20%.</a:t>
            </a:r>
          </a:p>
          <a:p>
            <a:pPr eaLnBrk="0" hangingPunct="0">
              <a:lnSpc>
                <a:spcPct val="70000"/>
              </a:lnSpc>
              <a:spcBef>
                <a:spcPts val="600"/>
              </a:spcBef>
            </a:pPr>
            <a:r>
              <a:rPr lang="en-US" sz="2400" b="1" i="1" u="sng" dirty="0" smtClean="0">
                <a:solidFill>
                  <a:srgbClr val="0070C0"/>
                </a:solidFill>
                <a:latin typeface="Arial" charset="0"/>
              </a:rPr>
              <a:t>Degree 2 - </a:t>
            </a:r>
            <a:r>
              <a:rPr lang="en-US" sz="2400" b="1" i="1" dirty="0" smtClean="0">
                <a:solidFill>
                  <a:srgbClr val="FF0000"/>
                </a:solidFill>
                <a:latin typeface="Arial" charset="0"/>
              </a:rPr>
              <a:t>mild persistent asthma. Symptoms occur more than once a week, but not daily. Night attacks are more than 2 times a month. PEF and FEI1 beyond the seizure of more than 80% of the expected values. Daily fluctuations of PEF 20-30% indicate an increasing reactivity of the bronchi.</a:t>
            </a:r>
          </a:p>
          <a:p>
            <a:pPr eaLnBrk="0" hangingPunct="0">
              <a:lnSpc>
                <a:spcPct val="70000"/>
              </a:lnSpc>
              <a:spcBef>
                <a:spcPts val="600"/>
              </a:spcBef>
            </a:pPr>
            <a:r>
              <a:rPr lang="en-US" sz="2400" b="1" i="1" u="sng" dirty="0" smtClean="0">
                <a:solidFill>
                  <a:srgbClr val="0070C0"/>
                </a:solidFill>
                <a:latin typeface="Arial" charset="0"/>
              </a:rPr>
              <a:t>Degree 3 - </a:t>
            </a:r>
            <a:r>
              <a:rPr lang="en-US" sz="2400" b="1" i="1" dirty="0" smtClean="0">
                <a:solidFill>
                  <a:srgbClr val="FF0000"/>
                </a:solidFill>
                <a:latin typeface="Arial" charset="0"/>
              </a:rPr>
              <a:t>persistent asthma of moderate severity. Symptoms occur daily. Nocturnal seizures occur more than once a week. PEF and FEI1 are 60-80% of the required values. The PEF fluctuations exceed 30%.</a:t>
            </a:r>
          </a:p>
          <a:p>
            <a:pPr eaLnBrk="0" hangingPunct="0">
              <a:lnSpc>
                <a:spcPct val="70000"/>
              </a:lnSpc>
              <a:spcBef>
                <a:spcPts val="600"/>
              </a:spcBef>
            </a:pPr>
            <a:r>
              <a:rPr lang="en-US" sz="2400" b="1" i="1" u="sng" dirty="0" smtClean="0">
                <a:solidFill>
                  <a:srgbClr val="0070C0"/>
                </a:solidFill>
                <a:latin typeface="Arial" charset="0"/>
              </a:rPr>
              <a:t>Degree 4 - </a:t>
            </a:r>
            <a:r>
              <a:rPr lang="en-US" sz="2400" b="1" i="1" dirty="0" smtClean="0">
                <a:solidFill>
                  <a:srgbClr val="FF0000"/>
                </a:solidFill>
                <a:latin typeface="Arial" charset="0"/>
              </a:rPr>
              <a:t>severe persistent asthma. Constant symptoms throughout the day. PEF and FEI1 are below 60% of the expected values. Daily fluctuations of PEF exceed 30%.</a:t>
            </a:r>
            <a:endParaRPr lang="ru-RU" sz="2400" b="1" i="1" dirty="0" smtClean="0">
              <a:solidFill>
                <a:srgbClr val="FF0000"/>
              </a:solidFill>
              <a:latin typeface="Arial"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Text Box 2"/>
          <p:cNvSpPr txBox="1">
            <a:spLocks noChangeArrowheads="1"/>
          </p:cNvSpPr>
          <p:nvPr/>
        </p:nvSpPr>
        <p:spPr bwMode="auto">
          <a:xfrm>
            <a:off x="2000232" y="-3413"/>
            <a:ext cx="5214974"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effectLst>
                  <a:outerShdw blurRad="38100" dist="38100" dir="2700000" algn="tl">
                    <a:srgbClr val="000000"/>
                  </a:outerShdw>
                </a:effectLst>
                <a:latin typeface="Arial" charset="0"/>
              </a:rPr>
              <a:t>Bronchial asthma</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142844" y="768566"/>
            <a:ext cx="8786874" cy="5226046"/>
          </a:xfrm>
          <a:prstGeom prst="rect">
            <a:avLst/>
          </a:prstGeom>
          <a:solidFill>
            <a:schemeClr val="tx2"/>
          </a:solidFill>
          <a:ln w="9525">
            <a:noFill/>
            <a:miter lim="800000"/>
            <a:headEnd/>
            <a:tailEnd/>
          </a:ln>
          <a:effectLst/>
          <a:scene3d>
            <a:camera prst="orthographicFront"/>
            <a:lightRig rig="threePt" dir="t"/>
          </a:scene3d>
          <a:sp3d>
            <a:bevelT w="101600" prst="riblet"/>
          </a:sp3d>
        </p:spPr>
        <p:txBody>
          <a:bodyPr wrap="square">
            <a:spAutoFit/>
          </a:bodyPr>
          <a:lstStyle/>
          <a:p>
            <a:pPr eaLnBrk="0" hangingPunct="0">
              <a:lnSpc>
                <a:spcPct val="70000"/>
              </a:lnSpc>
              <a:spcBef>
                <a:spcPts val="600"/>
              </a:spcBef>
            </a:pPr>
            <a:r>
              <a:rPr lang="en-US" sz="3200" b="1" dirty="0" smtClean="0">
                <a:solidFill>
                  <a:srgbClr val="C00000"/>
                </a:solidFill>
                <a:effectLst>
                  <a:outerShdw blurRad="38100" dist="38100" dir="2700000" algn="tl">
                    <a:srgbClr val="000000">
                      <a:alpha val="43137"/>
                    </a:srgbClr>
                  </a:outerShdw>
                </a:effectLst>
                <a:latin typeface="Arial" charset="0"/>
              </a:rPr>
              <a:t>Etiology</a:t>
            </a:r>
          </a:p>
          <a:p>
            <a:pPr eaLnBrk="0" hangingPunct="0">
              <a:lnSpc>
                <a:spcPct val="70000"/>
              </a:lnSpc>
              <a:spcBef>
                <a:spcPts val="600"/>
              </a:spcBef>
            </a:pPr>
            <a:r>
              <a:rPr lang="en-US" sz="3200" b="1" dirty="0" smtClean="0">
                <a:solidFill>
                  <a:schemeClr val="accent6">
                    <a:lumMod val="75000"/>
                  </a:schemeClr>
                </a:solidFill>
                <a:effectLst>
                  <a:outerShdw blurRad="38100" dist="38100" dir="2700000" algn="tl">
                    <a:srgbClr val="000000">
                      <a:alpha val="43137"/>
                    </a:srgbClr>
                  </a:outerShdw>
                </a:effectLst>
                <a:latin typeface="Arial" charset="0"/>
              </a:rPr>
              <a:t>- Heredity. Increased production of </a:t>
            </a:r>
            <a:r>
              <a:rPr lang="en-US" sz="3200" b="1" dirty="0" err="1" smtClean="0">
                <a:solidFill>
                  <a:schemeClr val="accent6">
                    <a:lumMod val="75000"/>
                  </a:schemeClr>
                </a:solidFill>
                <a:effectLst>
                  <a:outerShdw blurRad="38100" dist="38100" dir="2700000" algn="tl">
                    <a:srgbClr val="000000">
                      <a:alpha val="43137"/>
                    </a:srgbClr>
                  </a:outerShdw>
                </a:effectLst>
                <a:latin typeface="Arial" charset="0"/>
              </a:rPr>
              <a:t>IgE</a:t>
            </a:r>
            <a:r>
              <a:rPr lang="en-US" sz="3200" b="1" dirty="0" smtClean="0">
                <a:solidFill>
                  <a:schemeClr val="accent6">
                    <a:lumMod val="75000"/>
                  </a:schemeClr>
                </a:solidFill>
                <a:effectLst>
                  <a:outerShdw blurRad="38100" dist="38100" dir="2700000" algn="tl">
                    <a:srgbClr val="000000">
                      <a:alpha val="43137"/>
                    </a:srgbClr>
                  </a:outerShdw>
                </a:effectLst>
                <a:latin typeface="Arial" charset="0"/>
              </a:rPr>
              <a:t>.</a:t>
            </a:r>
          </a:p>
          <a:p>
            <a:pPr eaLnBrk="0" hangingPunct="0">
              <a:lnSpc>
                <a:spcPct val="70000"/>
              </a:lnSpc>
              <a:spcBef>
                <a:spcPts val="600"/>
              </a:spcBef>
            </a:pPr>
            <a:r>
              <a:rPr lang="en-US" sz="3200" b="1" dirty="0" smtClean="0">
                <a:solidFill>
                  <a:schemeClr val="accent6">
                    <a:lumMod val="75000"/>
                  </a:schemeClr>
                </a:solidFill>
                <a:effectLst>
                  <a:outerShdw blurRad="38100" dist="38100" dir="2700000" algn="tl">
                    <a:srgbClr val="000000">
                      <a:alpha val="43137"/>
                    </a:srgbClr>
                  </a:outerShdw>
                </a:effectLst>
                <a:latin typeface="Arial" charset="0"/>
              </a:rPr>
              <a:t>- Contact with allergens - the products of livelihoods of house dust mites, plant pollen, dandruff, bird fluff, food and medicinal allergens.</a:t>
            </a:r>
          </a:p>
          <a:p>
            <a:pPr eaLnBrk="0" hangingPunct="0">
              <a:lnSpc>
                <a:spcPct val="70000"/>
              </a:lnSpc>
              <a:spcBef>
                <a:spcPts val="600"/>
              </a:spcBef>
            </a:pPr>
            <a:r>
              <a:rPr lang="en-US" sz="3200" b="1" dirty="0" smtClean="0">
                <a:solidFill>
                  <a:schemeClr val="accent6">
                    <a:lumMod val="75000"/>
                  </a:schemeClr>
                </a:solidFill>
                <a:effectLst>
                  <a:outerShdw blurRad="38100" dist="38100" dir="2700000" algn="tl">
                    <a:srgbClr val="000000">
                      <a:alpha val="43137"/>
                    </a:srgbClr>
                  </a:outerShdw>
                </a:effectLst>
                <a:latin typeface="Arial" charset="0"/>
              </a:rPr>
              <a:t>- Triggers (provokers) - an infection of the respiratory tract, cold air, physical stress, psychological, environmental and occupational factors, sharp smells, smoking.</a:t>
            </a:r>
          </a:p>
          <a:p>
            <a:pPr eaLnBrk="0" hangingPunct="0">
              <a:lnSpc>
                <a:spcPct val="70000"/>
              </a:lnSpc>
              <a:spcBef>
                <a:spcPts val="600"/>
              </a:spcBef>
            </a:pPr>
            <a:r>
              <a:rPr lang="en-US" sz="3200" b="1" dirty="0" smtClean="0">
                <a:solidFill>
                  <a:schemeClr val="accent6">
                    <a:lumMod val="75000"/>
                  </a:schemeClr>
                </a:solidFill>
                <a:effectLst>
                  <a:outerShdw blurRad="38100" dist="38100" dir="2700000" algn="tl">
                    <a:srgbClr val="000000">
                      <a:alpha val="43137"/>
                    </a:srgbClr>
                  </a:outerShdw>
                </a:effectLst>
                <a:latin typeface="Arial" charset="0"/>
              </a:rPr>
              <a:t>- Asthma of physical effort - because the physical activity  can contribute to the </a:t>
            </a:r>
            <a:r>
              <a:rPr lang="en-US" sz="3200" b="1" dirty="0" err="1" smtClean="0">
                <a:solidFill>
                  <a:schemeClr val="accent6">
                    <a:lumMod val="75000"/>
                  </a:schemeClr>
                </a:solidFill>
                <a:effectLst>
                  <a:outerShdw blurRad="38100" dist="38100" dir="2700000" algn="tl">
                    <a:srgbClr val="000000">
                      <a:alpha val="43137"/>
                    </a:srgbClr>
                  </a:outerShdw>
                </a:effectLst>
                <a:latin typeface="Arial" charset="0"/>
              </a:rPr>
              <a:t>degranulation</a:t>
            </a:r>
            <a:r>
              <a:rPr lang="en-US" sz="3200" b="1" dirty="0" smtClean="0">
                <a:solidFill>
                  <a:schemeClr val="accent6">
                    <a:lumMod val="75000"/>
                  </a:schemeClr>
                </a:solidFill>
                <a:effectLst>
                  <a:outerShdw blurRad="38100" dist="38100" dir="2700000" algn="tl">
                    <a:srgbClr val="000000">
                      <a:alpha val="43137"/>
                    </a:srgbClr>
                  </a:outerShdw>
                </a:effectLst>
                <a:latin typeface="Arial" charset="0"/>
              </a:rPr>
              <a:t> of mast cells.</a:t>
            </a:r>
            <a:endParaRPr lang="ru-RU" sz="3200" b="1" dirty="0" smtClean="0">
              <a:solidFill>
                <a:schemeClr val="accent6">
                  <a:lumMod val="75000"/>
                </a:schemeClr>
              </a:solidFill>
              <a:effectLst>
                <a:outerShdw blurRad="38100" dist="38100" dir="2700000" algn="tl">
                  <a:srgbClr val="000000">
                    <a:alpha val="43137"/>
                  </a:srgbClr>
                </a:outerShdw>
              </a:effectLst>
              <a:latin typeface="Arial"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61</a:t>
            </a:fld>
            <a:endParaRPr lang="ru-RU"/>
          </a:p>
        </p:txBody>
      </p:sp>
      <p:sp>
        <p:nvSpPr>
          <p:cNvPr id="362498" name="Text Box 2"/>
          <p:cNvSpPr txBox="1">
            <a:spLocks noChangeArrowheads="1"/>
          </p:cNvSpPr>
          <p:nvPr/>
        </p:nvSpPr>
        <p:spPr bwMode="auto">
          <a:xfrm>
            <a:off x="2000232" y="-3413"/>
            <a:ext cx="5214974"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effectLst>
                  <a:outerShdw blurRad="38100" dist="38100" dir="2700000" algn="tl">
                    <a:srgbClr val="000000"/>
                  </a:outerShdw>
                </a:effectLst>
                <a:latin typeface="Arial" charset="0"/>
              </a:rPr>
              <a:t>Bronchial asthma</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142844" y="702973"/>
            <a:ext cx="8786874" cy="5921621"/>
          </a:xfrm>
          <a:prstGeom prst="rect">
            <a:avLst/>
          </a:prstGeom>
          <a:solidFill>
            <a:schemeClr val="tx2"/>
          </a:solidFill>
          <a:ln w="9525">
            <a:noFill/>
            <a:miter lim="800000"/>
            <a:headEnd/>
            <a:tailEnd/>
          </a:ln>
          <a:effectLst/>
          <a:scene3d>
            <a:camera prst="orthographicFront"/>
            <a:lightRig rig="threePt" dir="t"/>
          </a:scene3d>
          <a:sp3d>
            <a:bevelT w="101600" prst="riblet"/>
          </a:sp3d>
        </p:spPr>
        <p:txBody>
          <a:bodyPr wrap="square">
            <a:spAutoFit/>
          </a:bodyPr>
          <a:lstStyle/>
          <a:p>
            <a:pPr marL="450850" indent="-450850" eaLnBrk="0" hangingPunct="0">
              <a:lnSpc>
                <a:spcPct val="70000"/>
              </a:lnSpc>
              <a:spcBef>
                <a:spcPts val="1200"/>
              </a:spcBef>
            </a:pPr>
            <a:r>
              <a:rPr lang="en-US" sz="2800" b="1" dirty="0" smtClean="0">
                <a:solidFill>
                  <a:srgbClr val="C00000"/>
                </a:solidFill>
                <a:effectLst>
                  <a:outerShdw blurRad="38100" dist="38100" dir="2700000" algn="tl">
                    <a:srgbClr val="000000">
                      <a:alpha val="43137"/>
                    </a:srgbClr>
                  </a:outerShdw>
                </a:effectLst>
                <a:latin typeface="Arial" charset="0"/>
              </a:rPr>
              <a:t>PATHOGENESIS</a:t>
            </a:r>
            <a:endParaRPr lang="ru-RU" sz="2800" b="1" dirty="0" smtClean="0">
              <a:solidFill>
                <a:schemeClr val="accent1">
                  <a:lumMod val="50000"/>
                </a:schemeClr>
              </a:solidFill>
              <a:latin typeface="Arial" charset="0"/>
            </a:endParaRPr>
          </a:p>
          <a:p>
            <a:pPr marL="450850" indent="-450850" eaLnBrk="0" hangingPunct="0">
              <a:lnSpc>
                <a:spcPct val="70000"/>
              </a:lnSpc>
              <a:spcBef>
                <a:spcPts val="1200"/>
              </a:spcBef>
            </a:pPr>
            <a:r>
              <a:rPr lang="ru-RU" sz="2400" b="1" dirty="0" smtClean="0">
                <a:solidFill>
                  <a:schemeClr val="accent1">
                    <a:lumMod val="50000"/>
                  </a:schemeClr>
                </a:solidFill>
                <a:latin typeface="Arial" charset="0"/>
              </a:rPr>
              <a:t>-  </a:t>
            </a:r>
            <a:r>
              <a:rPr lang="en-US" sz="2400" b="1" dirty="0" smtClean="0">
                <a:solidFill>
                  <a:schemeClr val="accent1">
                    <a:lumMod val="50000"/>
                  </a:schemeClr>
                </a:solidFill>
                <a:latin typeface="Arial" charset="0"/>
              </a:rPr>
              <a:t>Under the influence of various causes, the reactivity of the bronchi changes.</a:t>
            </a:r>
          </a:p>
          <a:p>
            <a:pPr marL="450850" indent="-450850" eaLnBrk="0" hangingPunct="0">
              <a:lnSpc>
                <a:spcPct val="70000"/>
              </a:lnSpc>
              <a:spcBef>
                <a:spcPts val="1200"/>
              </a:spcBef>
            </a:pPr>
            <a:r>
              <a:rPr lang="ru-RU" sz="2400" b="1" dirty="0" smtClean="0">
                <a:solidFill>
                  <a:schemeClr val="accent1">
                    <a:lumMod val="50000"/>
                  </a:schemeClr>
                </a:solidFill>
                <a:latin typeface="Arial" charset="0"/>
              </a:rPr>
              <a:t>-  </a:t>
            </a:r>
            <a:r>
              <a:rPr lang="en-US" sz="2400" b="1" dirty="0" smtClean="0">
                <a:solidFill>
                  <a:schemeClr val="accent1">
                    <a:lumMod val="50000"/>
                  </a:schemeClr>
                </a:solidFill>
                <a:latin typeface="Arial" charset="0"/>
              </a:rPr>
              <a:t>Then, under the influence of various triggers, the inflamed </a:t>
            </a:r>
            <a:r>
              <a:rPr lang="en-US" sz="2400" b="1" dirty="0" err="1" smtClean="0">
                <a:solidFill>
                  <a:schemeClr val="accent1">
                    <a:lumMod val="50000"/>
                  </a:schemeClr>
                </a:solidFill>
                <a:latin typeface="Arial" charset="0"/>
              </a:rPr>
              <a:t>hyperreactive</a:t>
            </a:r>
            <a:r>
              <a:rPr lang="en-US" sz="2400" b="1" dirty="0" smtClean="0">
                <a:solidFill>
                  <a:schemeClr val="accent1">
                    <a:lumMod val="50000"/>
                  </a:schemeClr>
                </a:solidFill>
                <a:latin typeface="Arial" charset="0"/>
              </a:rPr>
              <a:t> bronchi respond with a spasm of the smooth muscles of the respiratory tract, edema, </a:t>
            </a:r>
            <a:r>
              <a:rPr lang="en-US" sz="2400" b="1" dirty="0" err="1" smtClean="0">
                <a:solidFill>
                  <a:schemeClr val="accent1">
                    <a:lumMod val="50000"/>
                  </a:schemeClr>
                </a:solidFill>
                <a:latin typeface="Arial" charset="0"/>
              </a:rPr>
              <a:t>hypersecretion</a:t>
            </a:r>
            <a:r>
              <a:rPr lang="en-US" sz="2400" b="1" dirty="0" smtClean="0">
                <a:solidFill>
                  <a:schemeClr val="accent1">
                    <a:lumMod val="50000"/>
                  </a:schemeClr>
                </a:solidFill>
                <a:latin typeface="Arial" charset="0"/>
              </a:rPr>
              <a:t> of mucus, cellular infiltration of the respiratory tract, leading to the development of obstructive syndrome.</a:t>
            </a:r>
          </a:p>
          <a:p>
            <a:pPr marL="450850" indent="-450850" eaLnBrk="0" hangingPunct="0">
              <a:lnSpc>
                <a:spcPct val="70000"/>
              </a:lnSpc>
              <a:spcBef>
                <a:spcPts val="1200"/>
              </a:spcBef>
              <a:buFontTx/>
              <a:buChar char="-"/>
            </a:pPr>
            <a:r>
              <a:rPr lang="en-US" sz="2400" b="1" dirty="0" smtClean="0">
                <a:solidFill>
                  <a:schemeClr val="accent1">
                    <a:lumMod val="50000"/>
                  </a:schemeClr>
                </a:solidFill>
                <a:latin typeface="Arial" charset="0"/>
              </a:rPr>
              <a:t>Because of this, the early asthmatic reaction is distinguished (which is caused by the release of histamine, </a:t>
            </a:r>
            <a:r>
              <a:rPr lang="en-US" sz="2400" b="1" dirty="0" err="1" smtClean="0">
                <a:solidFill>
                  <a:schemeClr val="accent1">
                    <a:lumMod val="50000"/>
                  </a:schemeClr>
                </a:solidFill>
                <a:latin typeface="Arial" charset="0"/>
              </a:rPr>
              <a:t>leukotrienes</a:t>
            </a:r>
            <a:r>
              <a:rPr lang="en-US" sz="2400" b="1" dirty="0" smtClean="0">
                <a:solidFill>
                  <a:schemeClr val="accent1">
                    <a:lumMod val="50000"/>
                  </a:schemeClr>
                </a:solidFill>
                <a:latin typeface="Arial" charset="0"/>
              </a:rPr>
              <a:t>, prostaglandins and characterized by a spasm of the smooth muscles of the respiratory tract, their edema and mucus </a:t>
            </a:r>
            <a:r>
              <a:rPr lang="en-US" sz="2400" b="1" dirty="0" err="1" smtClean="0">
                <a:solidFill>
                  <a:schemeClr val="accent1">
                    <a:lumMod val="50000"/>
                  </a:schemeClr>
                </a:solidFill>
                <a:latin typeface="Arial" charset="0"/>
              </a:rPr>
              <a:t>hyperproduction</a:t>
            </a:r>
            <a:r>
              <a:rPr lang="en-US" sz="2400" b="1" dirty="0" smtClean="0">
                <a:solidFill>
                  <a:schemeClr val="accent1">
                    <a:lumMod val="50000"/>
                  </a:schemeClr>
                </a:solidFill>
                <a:latin typeface="Arial" charset="0"/>
              </a:rPr>
              <a:t>) and late asthmatic reaction (due to infiltration by </a:t>
            </a:r>
            <a:r>
              <a:rPr lang="en-US" sz="2400" b="1" dirty="0" err="1" smtClean="0">
                <a:solidFill>
                  <a:schemeClr val="accent1">
                    <a:lumMod val="50000"/>
                  </a:schemeClr>
                </a:solidFill>
                <a:latin typeface="Arial" charset="0"/>
              </a:rPr>
              <a:t>neutrophils</a:t>
            </a:r>
            <a:r>
              <a:rPr lang="en-US" sz="2400" b="1" dirty="0" smtClean="0">
                <a:solidFill>
                  <a:schemeClr val="accent1">
                    <a:lumMod val="50000"/>
                  </a:schemeClr>
                </a:solidFill>
                <a:latin typeface="Arial" charset="0"/>
              </a:rPr>
              <a:t>, lymphocytes, </a:t>
            </a:r>
            <a:r>
              <a:rPr lang="en-US" sz="2400" b="1" dirty="0" err="1" smtClean="0">
                <a:solidFill>
                  <a:schemeClr val="accent1">
                    <a:lumMod val="50000"/>
                  </a:schemeClr>
                </a:solidFill>
                <a:latin typeface="Arial" charset="0"/>
              </a:rPr>
              <a:t>eosinophils</a:t>
            </a:r>
            <a:r>
              <a:rPr lang="en-US" sz="2400" b="1" dirty="0" smtClean="0">
                <a:solidFill>
                  <a:schemeClr val="accent1">
                    <a:lumMod val="50000"/>
                  </a:schemeClr>
                </a:solidFill>
                <a:latin typeface="Arial" charset="0"/>
              </a:rPr>
              <a:t>).</a:t>
            </a:r>
            <a:endParaRPr lang="ru-RU" sz="2400" b="1" dirty="0" smtClean="0">
              <a:solidFill>
                <a:schemeClr val="accent1">
                  <a:lumMod val="50000"/>
                </a:schemeClr>
              </a:solidFill>
              <a:latin typeface="Arial" charset="0"/>
            </a:endParaRPr>
          </a:p>
          <a:p>
            <a:pPr marL="450850" indent="-450850" eaLnBrk="0" hangingPunct="0">
              <a:lnSpc>
                <a:spcPct val="70000"/>
              </a:lnSpc>
              <a:spcBef>
                <a:spcPts val="1200"/>
              </a:spcBef>
            </a:pPr>
            <a:r>
              <a:rPr lang="ru-RU" sz="2400" b="1" dirty="0" smtClean="0">
                <a:solidFill>
                  <a:schemeClr val="accent1">
                    <a:lumMod val="50000"/>
                  </a:schemeClr>
                </a:solidFill>
                <a:latin typeface="Arial" charset="0"/>
              </a:rPr>
              <a:t>      </a:t>
            </a:r>
            <a:r>
              <a:rPr lang="en-US" sz="2400" b="1" dirty="0" smtClean="0">
                <a:solidFill>
                  <a:srgbClr val="19089A"/>
                </a:solidFill>
                <a:latin typeface="Arial" charset="0"/>
              </a:rPr>
              <a:t>Beta2-adrenomimetics block only the early reaction, inhalation preparations of </a:t>
            </a:r>
            <a:r>
              <a:rPr lang="en-US" sz="2400" b="1" dirty="0" err="1" smtClean="0">
                <a:solidFill>
                  <a:srgbClr val="19089A"/>
                </a:solidFill>
                <a:latin typeface="Arial" charset="0"/>
              </a:rPr>
              <a:t>glucocorticoids</a:t>
            </a:r>
            <a:r>
              <a:rPr lang="en-US" sz="2400" b="1" dirty="0" smtClean="0">
                <a:solidFill>
                  <a:srgbClr val="19089A"/>
                </a:solidFill>
                <a:latin typeface="Arial" charset="0"/>
              </a:rPr>
              <a:t> - only late. </a:t>
            </a:r>
            <a:r>
              <a:rPr lang="en-US" sz="2400" b="1" dirty="0" err="1" smtClean="0">
                <a:solidFill>
                  <a:srgbClr val="19089A"/>
                </a:solidFill>
                <a:latin typeface="Arial" charset="0"/>
              </a:rPr>
              <a:t>Cromons</a:t>
            </a:r>
            <a:r>
              <a:rPr lang="en-US" sz="2400" b="1" dirty="0" smtClean="0">
                <a:solidFill>
                  <a:srgbClr val="19089A"/>
                </a:solidFill>
                <a:latin typeface="Arial" charset="0"/>
              </a:rPr>
              <a:t> (</a:t>
            </a:r>
            <a:r>
              <a:rPr lang="en-US" sz="2400" b="1" dirty="0" err="1" smtClean="0">
                <a:solidFill>
                  <a:srgbClr val="19089A"/>
                </a:solidFill>
                <a:latin typeface="Arial" charset="0"/>
              </a:rPr>
              <a:t>nedocromil</a:t>
            </a:r>
            <a:r>
              <a:rPr lang="en-US" sz="2400" b="1" dirty="0" smtClean="0">
                <a:solidFill>
                  <a:srgbClr val="19089A"/>
                </a:solidFill>
                <a:latin typeface="Arial" charset="0"/>
              </a:rPr>
              <a:t>, </a:t>
            </a:r>
            <a:r>
              <a:rPr lang="en-US" sz="2400" b="1" dirty="0" err="1" smtClean="0">
                <a:solidFill>
                  <a:srgbClr val="19089A"/>
                </a:solidFill>
                <a:latin typeface="Arial" charset="0"/>
              </a:rPr>
              <a:t>ketotifen</a:t>
            </a:r>
            <a:r>
              <a:rPr lang="en-US" sz="2400" b="1" dirty="0" smtClean="0">
                <a:solidFill>
                  <a:srgbClr val="19089A"/>
                </a:solidFill>
                <a:latin typeface="Arial" charset="0"/>
              </a:rPr>
              <a:t>, </a:t>
            </a:r>
            <a:r>
              <a:rPr lang="en-US" sz="2400" b="1" dirty="0" err="1" smtClean="0">
                <a:solidFill>
                  <a:srgbClr val="19089A"/>
                </a:solidFill>
                <a:latin typeface="Arial" charset="0"/>
              </a:rPr>
              <a:t>cromolin</a:t>
            </a:r>
            <a:r>
              <a:rPr lang="en-US" sz="2400" b="1" dirty="0" smtClean="0">
                <a:solidFill>
                  <a:srgbClr val="19089A"/>
                </a:solidFill>
                <a:latin typeface="Arial" charset="0"/>
              </a:rPr>
              <a:t>) act on both phases of the asthmatic response.</a:t>
            </a:r>
            <a:endParaRPr lang="ru-RU" sz="2400" b="1" dirty="0" smtClean="0">
              <a:solidFill>
                <a:srgbClr val="19089A"/>
              </a:solidFill>
              <a:latin typeface="Arial"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3"/>
          <p:cNvSpPr>
            <a:spLocks noGrp="1"/>
          </p:cNvSpPr>
          <p:nvPr>
            <p:ph type="sldNum" sz="quarter" idx="12"/>
          </p:nvPr>
        </p:nvSpPr>
        <p:spPr/>
        <p:txBody>
          <a:bodyPr/>
          <a:lstStyle/>
          <a:p>
            <a:fld id="{17D91186-47CB-4A51-A195-A2497679464D}" type="slidenum">
              <a:rPr lang="ru-RU"/>
              <a:pPr/>
              <a:t>62</a:t>
            </a:fld>
            <a:endParaRPr lang="ru-RU"/>
          </a:p>
        </p:txBody>
      </p:sp>
      <p:sp>
        <p:nvSpPr>
          <p:cNvPr id="362498" name="Text Box 2"/>
          <p:cNvSpPr txBox="1">
            <a:spLocks noChangeArrowheads="1"/>
          </p:cNvSpPr>
          <p:nvPr/>
        </p:nvSpPr>
        <p:spPr bwMode="auto">
          <a:xfrm>
            <a:off x="2000232" y="-3413"/>
            <a:ext cx="5214974" cy="646331"/>
          </a:xfrm>
          <a:prstGeom prst="rect">
            <a:avLst/>
          </a:prstGeom>
          <a:solidFill>
            <a:schemeClr val="tx2">
              <a:lumMod val="25000"/>
            </a:schemeClr>
          </a:solidFill>
          <a:ln w="9525">
            <a:noFill/>
            <a:miter lim="800000"/>
            <a:headEnd/>
            <a:tailEnd/>
          </a:ln>
          <a:effectLst/>
        </p:spPr>
        <p:txBody>
          <a:bodyPr wrap="square">
            <a:spAutoFit/>
          </a:bodyPr>
          <a:lstStyle/>
          <a:p>
            <a:pPr algn="r" eaLnBrk="0" hangingPunct="0"/>
            <a:r>
              <a:rPr lang="en-US" sz="3600" b="1" dirty="0" smtClean="0">
                <a:solidFill>
                  <a:srgbClr val="FFFF00"/>
                </a:solidFill>
                <a:effectLst>
                  <a:outerShdw blurRad="38100" dist="38100" dir="2700000" algn="tl">
                    <a:srgbClr val="000000"/>
                  </a:outerShdw>
                </a:effectLst>
                <a:latin typeface="Arial" charset="0"/>
              </a:rPr>
              <a:t>Bronchial asthma</a:t>
            </a:r>
            <a:endParaRPr lang="ru-RU" sz="3600" b="1" dirty="0">
              <a:solidFill>
                <a:srgbClr val="FFFF00"/>
              </a:solidFill>
              <a:latin typeface="Arial" charset="0"/>
            </a:endParaRPr>
          </a:p>
        </p:txBody>
      </p:sp>
      <p:sp>
        <p:nvSpPr>
          <p:cNvPr id="362499" name="Text Box 3"/>
          <p:cNvSpPr txBox="1">
            <a:spLocks noChangeArrowheads="1"/>
          </p:cNvSpPr>
          <p:nvPr/>
        </p:nvSpPr>
        <p:spPr bwMode="auto">
          <a:xfrm>
            <a:off x="142844" y="702973"/>
            <a:ext cx="8786874" cy="5151410"/>
          </a:xfrm>
          <a:prstGeom prst="rect">
            <a:avLst/>
          </a:prstGeom>
          <a:solidFill>
            <a:schemeClr val="tx2"/>
          </a:solidFill>
          <a:ln w="9525">
            <a:noFill/>
            <a:miter lim="800000"/>
            <a:headEnd/>
            <a:tailEnd/>
          </a:ln>
          <a:effectLst/>
          <a:scene3d>
            <a:camera prst="orthographicFront"/>
            <a:lightRig rig="threePt" dir="t"/>
          </a:scene3d>
          <a:sp3d>
            <a:bevelT w="101600" prst="riblet"/>
          </a:sp3d>
        </p:spPr>
        <p:txBody>
          <a:bodyPr wrap="square">
            <a:spAutoFit/>
          </a:bodyPr>
          <a:lstStyle/>
          <a:p>
            <a:pPr marL="450850" indent="-450850" eaLnBrk="0" hangingPunct="0">
              <a:lnSpc>
                <a:spcPct val="70000"/>
              </a:lnSpc>
              <a:spcBef>
                <a:spcPts val="1200"/>
              </a:spcBef>
            </a:pPr>
            <a:r>
              <a:rPr lang="en-US" sz="2800" b="1" dirty="0" smtClean="0">
                <a:solidFill>
                  <a:srgbClr val="C00000"/>
                </a:solidFill>
                <a:effectLst>
                  <a:outerShdw blurRad="38100" dist="38100" dir="2700000" algn="tl">
                    <a:srgbClr val="000000">
                      <a:alpha val="43137"/>
                    </a:srgbClr>
                  </a:outerShdw>
                </a:effectLst>
                <a:latin typeface="Arial" charset="0"/>
              </a:rPr>
              <a:t>Clinics</a:t>
            </a:r>
          </a:p>
          <a:p>
            <a:pPr marL="450850" indent="-450850" eaLnBrk="0" hangingPunct="0">
              <a:lnSpc>
                <a:spcPct val="70000"/>
              </a:lnSpc>
              <a:spcBef>
                <a:spcPts val="1200"/>
              </a:spcBef>
            </a:pPr>
            <a:r>
              <a:rPr lang="en-US" sz="2400" b="1" dirty="0" smtClean="0">
                <a:solidFill>
                  <a:schemeClr val="accent1">
                    <a:lumMod val="50000"/>
                  </a:schemeClr>
                </a:solidFill>
                <a:latin typeface="Arial" charset="0"/>
              </a:rPr>
              <a:t>-  The most characteristic symptoms are episodic attacks of expiratory </a:t>
            </a:r>
            <a:r>
              <a:rPr lang="en-US" sz="2400" b="1" dirty="0" err="1" smtClean="0">
                <a:solidFill>
                  <a:schemeClr val="accent1">
                    <a:lumMod val="50000"/>
                  </a:schemeClr>
                </a:solidFill>
                <a:latin typeface="Arial" charset="0"/>
              </a:rPr>
              <a:t>dyspnea</a:t>
            </a:r>
            <a:r>
              <a:rPr lang="en-US" sz="2400" b="1" dirty="0" smtClean="0">
                <a:solidFill>
                  <a:schemeClr val="accent1">
                    <a:lumMod val="50000"/>
                  </a:schemeClr>
                </a:solidFill>
                <a:latin typeface="Arial" charset="0"/>
              </a:rPr>
              <a:t> and/or cough, the appearance of distant wheezing, a feeling of heaviness in the chest.</a:t>
            </a:r>
          </a:p>
          <a:p>
            <a:pPr marL="450850" indent="-450850" eaLnBrk="0" hangingPunct="0">
              <a:lnSpc>
                <a:spcPct val="70000"/>
              </a:lnSpc>
              <a:spcBef>
                <a:spcPts val="1200"/>
              </a:spcBef>
            </a:pPr>
            <a:r>
              <a:rPr lang="en-US" sz="2400" b="1" dirty="0" smtClean="0">
                <a:solidFill>
                  <a:schemeClr val="accent1">
                    <a:lumMod val="50000"/>
                  </a:schemeClr>
                </a:solidFill>
                <a:latin typeface="Arial" charset="0"/>
              </a:rPr>
              <a:t>-  Objective examination: outside the attack there are no characteristic signs of the disease. When exacerbation is characterized by expiratory </a:t>
            </a:r>
            <a:r>
              <a:rPr lang="en-US" sz="2400" b="1" dirty="0" err="1" smtClean="0">
                <a:solidFill>
                  <a:schemeClr val="accent1">
                    <a:lumMod val="50000"/>
                  </a:schemeClr>
                </a:solidFill>
                <a:latin typeface="Arial" charset="0"/>
              </a:rPr>
              <a:t>dyspnea</a:t>
            </a:r>
            <a:r>
              <a:rPr lang="en-US" sz="2400" b="1" dirty="0" smtClean="0">
                <a:solidFill>
                  <a:schemeClr val="accent1">
                    <a:lumMod val="50000"/>
                  </a:schemeClr>
                </a:solidFill>
                <a:latin typeface="Arial" charset="0"/>
              </a:rPr>
              <a:t>, participation in the act of respiration of the auxiliary muscles, dry wheezing intensifying on exhalation and being heard at a distance (distal wheezing). In a mild course of the disease, the patient maintains normal activity and sleeps in the usual position.</a:t>
            </a:r>
          </a:p>
          <a:p>
            <a:pPr marL="450850" indent="-450850" eaLnBrk="0" hangingPunct="0">
              <a:lnSpc>
                <a:spcPct val="70000"/>
              </a:lnSpc>
              <a:spcBef>
                <a:spcPts val="1200"/>
              </a:spcBef>
            </a:pPr>
            <a:r>
              <a:rPr lang="en-US" sz="2400" b="1" dirty="0" smtClean="0">
                <a:solidFill>
                  <a:schemeClr val="accent1">
                    <a:lumMod val="50000"/>
                  </a:schemeClr>
                </a:solidFill>
                <a:latin typeface="Arial" charset="0"/>
              </a:rPr>
              <a:t>-  Percussion of the lungs - with the development of emphysema of the lungs mark the box percussion sound.</a:t>
            </a:r>
          </a:p>
          <a:p>
            <a:pPr marL="450850" indent="-450850" eaLnBrk="0" hangingPunct="0">
              <a:lnSpc>
                <a:spcPct val="70000"/>
              </a:lnSpc>
              <a:spcBef>
                <a:spcPts val="1200"/>
              </a:spcBef>
            </a:pPr>
            <a:r>
              <a:rPr lang="en-US" sz="2400" b="1" dirty="0" smtClean="0">
                <a:solidFill>
                  <a:schemeClr val="accent1">
                    <a:lumMod val="50000"/>
                  </a:schemeClr>
                </a:solidFill>
                <a:latin typeface="Arial" charset="0"/>
              </a:rPr>
              <a:t>-  Auscultation of the lungs - dry wheezing are most often heard</a:t>
            </a:r>
            <a:endParaRPr lang="ru-RU" sz="2400" b="1" dirty="0" smtClean="0">
              <a:solidFill>
                <a:schemeClr val="accent1">
                  <a:lumMod val="50000"/>
                </a:schemeClr>
              </a:solidFill>
              <a:latin typeface="Arial"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Номер слайда 5"/>
          <p:cNvSpPr>
            <a:spLocks noGrp="1"/>
          </p:cNvSpPr>
          <p:nvPr>
            <p:ph type="sldNum" sz="quarter" idx="4294967295"/>
          </p:nvPr>
        </p:nvSpPr>
        <p:spPr>
          <a:xfrm>
            <a:off x="6553200" y="6248400"/>
            <a:ext cx="1905000" cy="457200"/>
          </a:xfrm>
          <a:prstGeom prst="rect">
            <a:avLst/>
          </a:prstGeom>
          <a:noFill/>
        </p:spPr>
        <p:txBody>
          <a:bodyPr/>
          <a:lstStyle/>
          <a:p>
            <a:fld id="{4DE44A4B-94B5-4932-8163-81ED365D59C0}" type="slidenum">
              <a:rPr lang="ru-RU" smtClean="0"/>
              <a:pPr/>
              <a:t>63</a:t>
            </a:fld>
            <a:endParaRPr lang="ru-RU" smtClean="0"/>
          </a:p>
        </p:txBody>
      </p:sp>
      <p:sp>
        <p:nvSpPr>
          <p:cNvPr id="4099" name="Rectangle 3"/>
          <p:cNvSpPr>
            <a:spLocks noGrp="1" noChangeArrowheads="1"/>
          </p:cNvSpPr>
          <p:nvPr>
            <p:ph type="body" idx="1"/>
          </p:nvPr>
        </p:nvSpPr>
        <p:spPr>
          <a:xfrm>
            <a:off x="250825" y="714356"/>
            <a:ext cx="8569325" cy="5810269"/>
          </a:xfrm>
          <a:solidFill>
            <a:schemeClr val="accent1">
              <a:lumMod val="50000"/>
            </a:schemeClr>
          </a:solidFill>
        </p:spPr>
        <p:txBody>
          <a:bodyPr/>
          <a:lstStyle/>
          <a:p>
            <a:pPr marL="609600" indent="-609600" algn="ctr">
              <a:lnSpc>
                <a:spcPct val="90000"/>
              </a:lnSpc>
              <a:buNone/>
            </a:pPr>
            <a:r>
              <a:rPr lang="ru-RU" sz="3200" b="1" dirty="0" smtClean="0">
                <a:solidFill>
                  <a:srgbClr val="FF0000"/>
                </a:solidFill>
              </a:rPr>
              <a:t>(</a:t>
            </a:r>
            <a:r>
              <a:rPr lang="en-US" sz="3200" b="1" dirty="0" smtClean="0">
                <a:solidFill>
                  <a:srgbClr val="FF0000"/>
                </a:solidFill>
              </a:rPr>
              <a:t>step approach</a:t>
            </a:r>
            <a:r>
              <a:rPr lang="ru-RU" sz="3200" b="1" dirty="0" smtClean="0">
                <a:solidFill>
                  <a:srgbClr val="FF0000"/>
                </a:solidFill>
              </a:rPr>
              <a:t>) </a:t>
            </a:r>
            <a:endParaRPr lang="en-US" sz="3200" b="1" dirty="0" smtClean="0">
              <a:solidFill>
                <a:srgbClr val="FF0000"/>
              </a:solidFill>
            </a:endParaRPr>
          </a:p>
          <a:p>
            <a:pPr marL="609600" indent="-609600" algn="just">
              <a:lnSpc>
                <a:spcPct val="90000"/>
              </a:lnSpc>
              <a:buNone/>
            </a:pPr>
            <a:r>
              <a:rPr lang="en-US" sz="3200" b="1" dirty="0" smtClean="0">
                <a:solidFill>
                  <a:srgbClr val="00B050"/>
                </a:solidFill>
              </a:rPr>
              <a:t>is determined </a:t>
            </a:r>
            <a:r>
              <a:rPr lang="en-US" sz="3200" b="1" dirty="0" smtClean="0">
                <a:solidFill>
                  <a:srgbClr val="00B0F0"/>
                </a:solidFill>
              </a:rPr>
              <a:t>by the order No. 499 of the Ministry of Health of Ukraine and the guidance for doctors of Ukraine on the treatment of bronchial asthma (</a:t>
            </a:r>
            <a:r>
              <a:rPr lang="en-US" sz="3200" b="1" dirty="0" err="1" smtClean="0">
                <a:solidFill>
                  <a:srgbClr val="00B0F0"/>
                </a:solidFill>
              </a:rPr>
              <a:t>formular</a:t>
            </a:r>
            <a:r>
              <a:rPr lang="en-US" sz="3200" b="1" dirty="0" smtClean="0">
                <a:solidFill>
                  <a:srgbClr val="00B0F0"/>
                </a:solidFill>
              </a:rPr>
              <a:t> system) based on the Global Strategy for the Treatment and Prevention of Asthma, recommended by WHO (1995), as well as the provisions of the Global Initiative for the Prevention and Treatment of AD (GINA 2002 -2006 years).</a:t>
            </a:r>
            <a:endParaRPr lang="ru-RU" sz="3200" b="1" dirty="0" smtClean="0">
              <a:solidFill>
                <a:srgbClr val="00B0F0"/>
              </a:solidFill>
            </a:endParaRPr>
          </a:p>
        </p:txBody>
      </p:sp>
      <p:sp>
        <p:nvSpPr>
          <p:cNvPr id="4" name="Прямоугольник 3"/>
          <p:cNvSpPr/>
          <p:nvPr/>
        </p:nvSpPr>
        <p:spPr>
          <a:xfrm>
            <a:off x="357158" y="142852"/>
            <a:ext cx="8440766" cy="535531"/>
          </a:xfrm>
          <a:prstGeom prst="rect">
            <a:avLst/>
          </a:prstGeom>
          <a:solidFill>
            <a:schemeClr val="tx2"/>
          </a:solidFill>
        </p:spPr>
        <p:txBody>
          <a:bodyPr wrap="square">
            <a:spAutoFit/>
          </a:bodyPr>
          <a:lstStyle/>
          <a:p>
            <a:pPr marL="609600" lvl="0" indent="-609600" algn="ctr">
              <a:lnSpc>
                <a:spcPct val="90000"/>
              </a:lnSpc>
              <a:spcBef>
                <a:spcPts val="600"/>
              </a:spcBef>
              <a:buClr>
                <a:srgbClr val="F3A447"/>
              </a:buClr>
              <a:buSzPct val="85000"/>
            </a:pPr>
            <a:r>
              <a:rPr lang="en-US" sz="3200" b="1" dirty="0" smtClean="0">
                <a:solidFill>
                  <a:srgbClr val="000099"/>
                </a:solidFill>
                <a:latin typeface="Arial" pitchFamily="34" charset="0"/>
                <a:cs typeface="Arial" pitchFamily="34" charset="0"/>
              </a:rPr>
              <a:t>Basic treatment of patients with asthma</a:t>
            </a:r>
            <a:endParaRPr lang="ru-RU" sz="3200" b="1" dirty="0" smtClean="0">
              <a:solidFill>
                <a:srgbClr val="000099"/>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Номер слайда 5"/>
          <p:cNvSpPr>
            <a:spLocks noGrp="1"/>
          </p:cNvSpPr>
          <p:nvPr>
            <p:ph type="sldNum" sz="quarter" idx="4294967295"/>
          </p:nvPr>
        </p:nvSpPr>
        <p:spPr>
          <a:xfrm>
            <a:off x="6553200" y="6248400"/>
            <a:ext cx="1905000" cy="457200"/>
          </a:xfrm>
          <a:prstGeom prst="rect">
            <a:avLst/>
          </a:prstGeom>
          <a:noFill/>
        </p:spPr>
        <p:txBody>
          <a:bodyPr/>
          <a:lstStyle/>
          <a:p>
            <a:fld id="{DD13C8BF-DDF4-4B52-956A-6499DA9650C8}" type="slidenum">
              <a:rPr lang="ru-RU" smtClean="0"/>
              <a:pPr/>
              <a:t>64</a:t>
            </a:fld>
            <a:endParaRPr lang="ru-RU" smtClean="0"/>
          </a:p>
        </p:txBody>
      </p:sp>
      <p:sp>
        <p:nvSpPr>
          <p:cNvPr id="3076" name="Rectangle 3"/>
          <p:cNvSpPr>
            <a:spLocks noGrp="1" noChangeArrowheads="1"/>
          </p:cNvSpPr>
          <p:nvPr>
            <p:ph type="body" idx="1"/>
          </p:nvPr>
        </p:nvSpPr>
        <p:spPr>
          <a:xfrm>
            <a:off x="250825" y="285750"/>
            <a:ext cx="8569325" cy="6286500"/>
          </a:xfrm>
          <a:solidFill>
            <a:schemeClr val="tx2">
              <a:lumMod val="25000"/>
            </a:schemeClr>
          </a:solidFill>
        </p:spPr>
        <p:txBody>
          <a:bodyPr>
            <a:normAutofit/>
          </a:bodyPr>
          <a:lstStyle/>
          <a:p>
            <a:pPr eaLnBrk="1" hangingPunct="1">
              <a:lnSpc>
                <a:spcPct val="80000"/>
              </a:lnSpc>
              <a:buFontTx/>
              <a:buNone/>
              <a:defRPr/>
            </a:pPr>
            <a:endParaRPr lang="ru-RU" sz="1000" b="1" dirty="0" smtClean="0"/>
          </a:p>
          <a:p>
            <a:pPr algn="ctr">
              <a:lnSpc>
                <a:spcPct val="80000"/>
              </a:lnSpc>
              <a:buNone/>
              <a:defRPr/>
            </a:pPr>
            <a:r>
              <a:rPr lang="en-US" sz="2400" dirty="0" smtClean="0">
                <a:solidFill>
                  <a:srgbClr val="FFFF00"/>
                </a:solidFill>
              </a:rPr>
              <a:t>GENERAL PROVISIONS:</a:t>
            </a:r>
          </a:p>
          <a:p>
            <a:pPr algn="ctr">
              <a:lnSpc>
                <a:spcPct val="80000"/>
              </a:lnSpc>
              <a:buNone/>
              <a:defRPr/>
            </a:pPr>
            <a:endParaRPr lang="ru-RU" sz="2400" dirty="0" smtClean="0"/>
          </a:p>
          <a:p>
            <a:pPr marL="514350" indent="-514350">
              <a:lnSpc>
                <a:spcPct val="80000"/>
              </a:lnSpc>
              <a:spcBef>
                <a:spcPts val="0"/>
              </a:spcBef>
              <a:buAutoNum type="arabicPeriod"/>
              <a:defRPr/>
            </a:pPr>
            <a:r>
              <a:rPr lang="en-US" sz="2800" dirty="0" smtClean="0"/>
              <a:t>Treatment of patients with asthma is complex, it includes medication and non-drug treatment with </a:t>
            </a:r>
            <a:r>
              <a:rPr lang="en-US" sz="2800" dirty="0" err="1" smtClean="0"/>
              <a:t>antiallergic</a:t>
            </a:r>
            <a:r>
              <a:rPr lang="en-US" sz="2800" dirty="0" smtClean="0"/>
              <a:t> regimen.</a:t>
            </a:r>
          </a:p>
          <a:p>
            <a:pPr marL="514350" indent="-514350">
              <a:lnSpc>
                <a:spcPct val="80000"/>
              </a:lnSpc>
              <a:spcBef>
                <a:spcPts val="0"/>
              </a:spcBef>
              <a:buNone/>
              <a:defRPr/>
            </a:pPr>
            <a:endParaRPr lang="ru-RU" sz="2800" dirty="0" smtClean="0"/>
          </a:p>
          <a:p>
            <a:pPr marL="358775" indent="-358775">
              <a:lnSpc>
                <a:spcPct val="80000"/>
              </a:lnSpc>
              <a:spcBef>
                <a:spcPts val="0"/>
              </a:spcBef>
              <a:buFont typeface="+mj-lt"/>
              <a:buAutoNum type="arabicPeriod" startAt="2"/>
              <a:defRPr/>
            </a:pPr>
            <a:r>
              <a:rPr lang="en-US" sz="2800" dirty="0" smtClean="0"/>
              <a:t>Patients with severe asthma require the preparation of an individual treatment program.</a:t>
            </a:r>
          </a:p>
          <a:p>
            <a:pPr marL="358775" indent="-358775">
              <a:lnSpc>
                <a:spcPct val="80000"/>
              </a:lnSpc>
              <a:spcBef>
                <a:spcPts val="0"/>
              </a:spcBef>
              <a:buNone/>
              <a:defRPr/>
            </a:pPr>
            <a:endParaRPr lang="en-US" sz="2800" dirty="0" smtClean="0"/>
          </a:p>
          <a:p>
            <a:pPr marL="358775" indent="-358775">
              <a:lnSpc>
                <a:spcPct val="80000"/>
              </a:lnSpc>
              <a:spcBef>
                <a:spcPts val="0"/>
              </a:spcBef>
              <a:buNone/>
              <a:defRPr/>
            </a:pPr>
            <a:r>
              <a:rPr lang="en-US" sz="2800" dirty="0" smtClean="0"/>
              <a:t>3. Mandatory detection of the causative factor and, if possible, its elimination: cessation of smoking, control of triggers, identification of causally important allergens, prevention of infections, </a:t>
            </a:r>
            <a:r>
              <a:rPr lang="en-US" sz="2800" dirty="0" err="1" smtClean="0"/>
              <a:t>sanation</a:t>
            </a:r>
            <a:r>
              <a:rPr lang="en-US" sz="2800" dirty="0" smtClean="0"/>
              <a:t> of the </a:t>
            </a:r>
            <a:r>
              <a:rPr lang="en-US" sz="2800" dirty="0" err="1" smtClean="0"/>
              <a:t>paranasal</a:t>
            </a:r>
            <a:r>
              <a:rPr lang="en-US" sz="2800" dirty="0" smtClean="0"/>
              <a:t> sinuses, normalization of sleep, struggle with reflux, etc .; determination of the phenotype of the disease.</a:t>
            </a:r>
            <a:endParaRPr lang="ru-RU" sz="2800" dirty="0" smtClean="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Номер слайда 5"/>
          <p:cNvSpPr>
            <a:spLocks noGrp="1"/>
          </p:cNvSpPr>
          <p:nvPr>
            <p:ph type="sldNum" sz="quarter" idx="4294967295"/>
          </p:nvPr>
        </p:nvSpPr>
        <p:spPr>
          <a:xfrm>
            <a:off x="6553200" y="6248400"/>
            <a:ext cx="1905000" cy="457200"/>
          </a:xfrm>
          <a:prstGeom prst="rect">
            <a:avLst/>
          </a:prstGeom>
          <a:noFill/>
        </p:spPr>
        <p:txBody>
          <a:bodyPr/>
          <a:lstStyle/>
          <a:p>
            <a:fld id="{7CFB3247-961C-48FA-9809-75476F44AF58}" type="slidenum">
              <a:rPr lang="ru-RU" smtClean="0"/>
              <a:pPr/>
              <a:t>65</a:t>
            </a:fld>
            <a:endParaRPr lang="ru-RU" smtClean="0"/>
          </a:p>
        </p:txBody>
      </p:sp>
      <p:sp>
        <p:nvSpPr>
          <p:cNvPr id="39940" name="Rectangle 3"/>
          <p:cNvSpPr>
            <a:spLocks noGrp="1" noChangeArrowheads="1"/>
          </p:cNvSpPr>
          <p:nvPr>
            <p:ph type="body" idx="1"/>
          </p:nvPr>
        </p:nvSpPr>
        <p:spPr>
          <a:xfrm>
            <a:off x="142875" y="214313"/>
            <a:ext cx="8858250" cy="6500812"/>
          </a:xfrm>
          <a:solidFill>
            <a:schemeClr val="accent1">
              <a:lumMod val="75000"/>
            </a:schemeClr>
          </a:solidFill>
        </p:spPr>
        <p:txBody>
          <a:bodyPr/>
          <a:lstStyle/>
          <a:p>
            <a:pPr marL="609600" indent="-609600">
              <a:lnSpc>
                <a:spcPct val="90000"/>
              </a:lnSpc>
              <a:buNone/>
              <a:defRPr/>
            </a:pPr>
            <a:r>
              <a:rPr lang="en-US" sz="2400" b="1" i="1" dirty="0" smtClean="0">
                <a:solidFill>
                  <a:srgbClr val="FFFF00"/>
                </a:solidFill>
              </a:rPr>
              <a:t>Control of bronchial asthma - means control over the clinical manifestations of the disease, the criteria of which are defined in the international document "Global strategy for the treatment and prevention of bronchial asthma" (GINA, 2006) as:</a:t>
            </a:r>
            <a:endParaRPr lang="uk-UA" sz="2400" b="1" i="1" dirty="0" smtClean="0">
              <a:solidFill>
                <a:srgbClr val="FFFF00"/>
              </a:solidFill>
            </a:endParaRPr>
          </a:p>
          <a:p>
            <a:pPr marL="609600" indent="-609600">
              <a:lnSpc>
                <a:spcPct val="90000"/>
              </a:lnSpc>
              <a:buNone/>
              <a:defRPr/>
            </a:pPr>
            <a:endParaRPr lang="en-US" sz="2400" b="1" i="1" dirty="0" smtClean="0"/>
          </a:p>
          <a:p>
            <a:pPr marL="609600" indent="-609600">
              <a:lnSpc>
                <a:spcPct val="90000"/>
              </a:lnSpc>
              <a:buNone/>
              <a:defRPr/>
            </a:pPr>
            <a:r>
              <a:rPr lang="uk-UA" sz="2800" b="1" dirty="0" smtClean="0"/>
              <a:t>1</a:t>
            </a:r>
            <a:r>
              <a:rPr lang="en-US" sz="2800" b="1" dirty="0" smtClean="0"/>
              <a:t>. absence of daily symptoms of bronchial asthma (or &lt;2 episodes a week)</a:t>
            </a:r>
          </a:p>
          <a:p>
            <a:pPr marL="609600" indent="-609600">
              <a:lnSpc>
                <a:spcPct val="90000"/>
              </a:lnSpc>
              <a:buNone/>
              <a:defRPr/>
            </a:pPr>
            <a:r>
              <a:rPr lang="en-US" sz="2800" b="1" dirty="0" smtClean="0"/>
              <a:t>2. absence of nocturnal symptoms</a:t>
            </a:r>
          </a:p>
          <a:p>
            <a:pPr marL="609600" indent="-609600">
              <a:lnSpc>
                <a:spcPct val="90000"/>
              </a:lnSpc>
              <a:buNone/>
              <a:defRPr/>
            </a:pPr>
            <a:r>
              <a:rPr lang="en-US" sz="2800" b="1" dirty="0" smtClean="0"/>
              <a:t>3. no restrictions on daily activities (including exercise)</a:t>
            </a:r>
          </a:p>
          <a:p>
            <a:pPr marL="609600" indent="-609600">
              <a:lnSpc>
                <a:spcPct val="90000"/>
              </a:lnSpc>
              <a:buNone/>
              <a:defRPr/>
            </a:pPr>
            <a:r>
              <a:rPr lang="en-US" sz="2800" b="1" dirty="0" smtClean="0"/>
              <a:t>4. no need for emergency medicine (or &lt;2 times a week)</a:t>
            </a:r>
          </a:p>
          <a:p>
            <a:pPr marL="609600" indent="-609600">
              <a:lnSpc>
                <a:spcPct val="90000"/>
              </a:lnSpc>
              <a:buNone/>
              <a:defRPr/>
            </a:pPr>
            <a:r>
              <a:rPr lang="en-US" sz="2800" b="1" dirty="0" smtClean="0"/>
              <a:t>5. absence of exacerbations</a:t>
            </a:r>
          </a:p>
          <a:p>
            <a:pPr marL="609600" indent="-609600">
              <a:lnSpc>
                <a:spcPct val="90000"/>
              </a:lnSpc>
              <a:buNone/>
              <a:defRPr/>
            </a:pPr>
            <a:r>
              <a:rPr lang="en-US" sz="2800" b="1" dirty="0" smtClean="0"/>
              <a:t>6. normal function of external respiration.</a:t>
            </a:r>
            <a:endParaRPr lang="ru-RU" sz="2800" b="1" dirty="0" smtClean="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Номер слайда 5"/>
          <p:cNvSpPr>
            <a:spLocks noGrp="1"/>
          </p:cNvSpPr>
          <p:nvPr>
            <p:ph type="sldNum" sz="quarter" idx="4294967295"/>
          </p:nvPr>
        </p:nvSpPr>
        <p:spPr>
          <a:xfrm>
            <a:off x="6553200" y="6248400"/>
            <a:ext cx="1905000" cy="457200"/>
          </a:xfrm>
          <a:prstGeom prst="rect">
            <a:avLst/>
          </a:prstGeom>
          <a:noFill/>
        </p:spPr>
        <p:txBody>
          <a:bodyPr/>
          <a:lstStyle/>
          <a:p>
            <a:fld id="{E19FE297-8BCE-4942-B31C-7E2AE6263A04}" type="slidenum">
              <a:rPr lang="ru-RU" smtClean="0"/>
              <a:pPr/>
              <a:t>66</a:t>
            </a:fld>
            <a:endParaRPr lang="ru-RU" smtClean="0"/>
          </a:p>
        </p:txBody>
      </p:sp>
      <p:sp>
        <p:nvSpPr>
          <p:cNvPr id="43011" name="Rectangle 2"/>
          <p:cNvSpPr>
            <a:spLocks noGrp="1" noChangeArrowheads="1"/>
          </p:cNvSpPr>
          <p:nvPr>
            <p:ph type="title"/>
          </p:nvPr>
        </p:nvSpPr>
        <p:spPr>
          <a:xfrm>
            <a:off x="250825" y="303174"/>
            <a:ext cx="8607455" cy="982686"/>
          </a:xfrm>
          <a:solidFill>
            <a:schemeClr val="tx2"/>
          </a:solidFill>
        </p:spPr>
        <p:txBody>
          <a:bodyPr>
            <a:noAutofit/>
          </a:bodyPr>
          <a:lstStyle/>
          <a:p>
            <a:pPr algn="r"/>
            <a:r>
              <a:rPr sz="3200" smtClean="0">
                <a:solidFill>
                  <a:srgbClr val="C00000"/>
                </a:solidFill>
                <a:latin typeface="Arial" pitchFamily="34" charset="0"/>
                <a:cs typeface="Arial" pitchFamily="34" charset="0"/>
              </a:rPr>
              <a:t>Stepwise approach of therapy of bronchial asthma</a:t>
            </a:r>
            <a:endParaRPr lang="ru-RU" sz="3200" dirty="0" smtClean="0">
              <a:solidFill>
                <a:srgbClr val="C00000"/>
              </a:solidFill>
              <a:latin typeface="Arial" pitchFamily="34" charset="0"/>
              <a:cs typeface="Arial" pitchFamily="34" charset="0"/>
            </a:endParaRPr>
          </a:p>
        </p:txBody>
      </p:sp>
      <p:sp>
        <p:nvSpPr>
          <p:cNvPr id="43012" name="Rectangle 3"/>
          <p:cNvSpPr>
            <a:spLocks noGrp="1" noChangeArrowheads="1"/>
          </p:cNvSpPr>
          <p:nvPr>
            <p:ph type="body" idx="1"/>
          </p:nvPr>
        </p:nvSpPr>
        <p:spPr>
          <a:xfrm>
            <a:off x="250825" y="1341438"/>
            <a:ext cx="8569325" cy="5183187"/>
          </a:xfrm>
          <a:solidFill>
            <a:schemeClr val="accent1">
              <a:lumMod val="50000"/>
            </a:schemeClr>
          </a:solidFill>
        </p:spPr>
        <p:txBody>
          <a:bodyPr/>
          <a:lstStyle/>
          <a:p>
            <a:pPr marL="609600" indent="-609600">
              <a:buNone/>
              <a:defRPr/>
            </a:pPr>
            <a:r>
              <a:rPr lang="en-US" sz="2800" b="1" dirty="0" smtClean="0"/>
              <a:t>The purpose of this approach is to achieve asthma control with the use of the least amount of drugs:</a:t>
            </a:r>
          </a:p>
          <a:p>
            <a:pPr marL="609600" indent="-609600">
              <a:buNone/>
              <a:defRPr/>
            </a:pPr>
            <a:endParaRPr lang="en-US" sz="2400" b="1" i="1" u="sng" dirty="0" smtClean="0"/>
          </a:p>
          <a:p>
            <a:pPr marL="609600" indent="-609600">
              <a:buNone/>
              <a:defRPr/>
            </a:pPr>
            <a:r>
              <a:rPr lang="en-US" sz="3200" b="1" i="1" u="sng" dirty="0" smtClean="0"/>
              <a:t>1. the number and frequency of medication </a:t>
            </a:r>
            <a:r>
              <a:rPr lang="en-US" sz="3200" b="1" i="1" u="sng" dirty="0" smtClean="0">
                <a:solidFill>
                  <a:srgbClr val="FF0000"/>
                </a:solidFill>
              </a:rPr>
              <a:t>increases (step up) </a:t>
            </a:r>
            <a:r>
              <a:rPr lang="en-US" sz="3200" b="1" i="1" u="sng" dirty="0" smtClean="0"/>
              <a:t>if the course of asthma worsens, and</a:t>
            </a:r>
          </a:p>
          <a:p>
            <a:pPr marL="609600" indent="-609600">
              <a:buNone/>
              <a:defRPr/>
            </a:pPr>
            <a:r>
              <a:rPr lang="en-US" sz="3200" b="1" i="1" u="sng" dirty="0" smtClean="0"/>
              <a:t>2. </a:t>
            </a:r>
            <a:r>
              <a:rPr lang="en-US" sz="3200" b="1" i="1" u="sng" dirty="0" smtClean="0">
                <a:solidFill>
                  <a:srgbClr val="FF0000"/>
                </a:solidFill>
              </a:rPr>
              <a:t>decrease (step down) </a:t>
            </a:r>
            <a:r>
              <a:rPr lang="en-US" sz="3200" b="1" i="1" u="sng" dirty="0" smtClean="0"/>
              <a:t>if the course of asthma is well controlled.</a:t>
            </a:r>
            <a:endParaRPr lang="ru-RU" sz="3200" b="1" i="1" u="sng" dirty="0" smtClean="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Номер слайда 5"/>
          <p:cNvSpPr>
            <a:spLocks noGrp="1"/>
          </p:cNvSpPr>
          <p:nvPr>
            <p:ph type="sldNum" sz="quarter" idx="4294967295"/>
          </p:nvPr>
        </p:nvSpPr>
        <p:spPr>
          <a:xfrm>
            <a:off x="6553200" y="6248400"/>
            <a:ext cx="1905000" cy="457200"/>
          </a:xfrm>
          <a:prstGeom prst="rect">
            <a:avLst/>
          </a:prstGeom>
          <a:noFill/>
        </p:spPr>
        <p:txBody>
          <a:bodyPr/>
          <a:lstStyle/>
          <a:p>
            <a:fld id="{F9BC0BB7-50E6-4C59-8979-FC4076D871CF}" type="slidenum">
              <a:rPr lang="ru-RU" smtClean="0"/>
              <a:pPr/>
              <a:t>67</a:t>
            </a:fld>
            <a:endParaRPr lang="ru-RU" smtClean="0"/>
          </a:p>
        </p:txBody>
      </p:sp>
      <p:sp>
        <p:nvSpPr>
          <p:cNvPr id="48132" name="Rectangle 3"/>
          <p:cNvSpPr>
            <a:spLocks noGrp="1" noChangeArrowheads="1"/>
          </p:cNvSpPr>
          <p:nvPr>
            <p:ph type="body" idx="1"/>
          </p:nvPr>
        </p:nvSpPr>
        <p:spPr>
          <a:xfrm>
            <a:off x="285720" y="285728"/>
            <a:ext cx="8569325" cy="5810269"/>
          </a:xfrm>
          <a:solidFill>
            <a:schemeClr val="bg2">
              <a:lumMod val="75000"/>
            </a:schemeClr>
          </a:solidFill>
        </p:spPr>
        <p:txBody>
          <a:bodyPr>
            <a:normAutofit/>
          </a:bodyPr>
          <a:lstStyle/>
          <a:p>
            <a:pPr marL="609600" indent="-609600">
              <a:lnSpc>
                <a:spcPct val="80000"/>
              </a:lnSpc>
              <a:buNone/>
              <a:defRPr/>
            </a:pPr>
            <a:r>
              <a:rPr lang="en-US" sz="2800" b="1" dirty="0" smtClean="0"/>
              <a:t>Level 1. Patients with mild intermittent (episodic) asthma course.</a:t>
            </a:r>
          </a:p>
          <a:p>
            <a:pPr marL="609600" indent="-609600">
              <a:lnSpc>
                <a:spcPct val="80000"/>
              </a:lnSpc>
              <a:buNone/>
              <a:defRPr/>
            </a:pPr>
            <a:endParaRPr lang="ru-RU" sz="2800" b="1" dirty="0" smtClean="0"/>
          </a:p>
          <a:p>
            <a:pPr marL="900000" indent="-609600">
              <a:lnSpc>
                <a:spcPct val="80000"/>
              </a:lnSpc>
              <a:spcBef>
                <a:spcPts val="0"/>
              </a:spcBef>
              <a:buNone/>
              <a:defRPr/>
            </a:pPr>
            <a:r>
              <a:rPr lang="en-US" sz="3600" dirty="0" smtClean="0"/>
              <a:t>1.  Long-term therapy with anti-inflammatory drugs, as a rule, is not shown in these patients.</a:t>
            </a:r>
          </a:p>
          <a:p>
            <a:pPr marL="900000" indent="-609600">
              <a:lnSpc>
                <a:spcPct val="80000"/>
              </a:lnSpc>
              <a:spcBef>
                <a:spcPts val="0"/>
              </a:spcBef>
              <a:buNone/>
              <a:defRPr/>
            </a:pPr>
            <a:endParaRPr lang="en-US" sz="3600" dirty="0" smtClean="0"/>
          </a:p>
          <a:p>
            <a:pPr marL="900000" indent="-609600">
              <a:lnSpc>
                <a:spcPct val="80000"/>
              </a:lnSpc>
              <a:spcBef>
                <a:spcPts val="0"/>
              </a:spcBef>
              <a:buNone/>
              <a:defRPr/>
            </a:pPr>
            <a:r>
              <a:rPr lang="en-US" sz="3600" dirty="0" smtClean="0"/>
              <a:t>2.  Treatment includes prophylactic medication before physical exertion if necessary (short-acting inhaled β2-agonists, or </a:t>
            </a:r>
            <a:r>
              <a:rPr lang="en-US" sz="3600" dirty="0" err="1" smtClean="0"/>
              <a:t>cromoglycate</a:t>
            </a:r>
            <a:r>
              <a:rPr lang="en-US" sz="3600" dirty="0" smtClean="0"/>
              <a:t>, or </a:t>
            </a:r>
            <a:r>
              <a:rPr lang="en-US" sz="3600" dirty="0" err="1" smtClean="0"/>
              <a:t>nedocromil</a:t>
            </a:r>
            <a:r>
              <a:rPr lang="en-US" sz="3600" dirty="0" smtClean="0"/>
              <a:t>).</a:t>
            </a:r>
            <a:endParaRPr lang="ru-RU" sz="3600" dirty="0" smtClean="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3"/>
          <p:cNvSpPr>
            <a:spLocks noGrp="1" noChangeArrowheads="1"/>
          </p:cNvSpPr>
          <p:nvPr>
            <p:ph type="body" idx="1"/>
          </p:nvPr>
        </p:nvSpPr>
        <p:spPr>
          <a:xfrm>
            <a:off x="250825" y="142875"/>
            <a:ext cx="8569325" cy="6381750"/>
          </a:xfrm>
          <a:solidFill>
            <a:schemeClr val="bg2">
              <a:lumMod val="75000"/>
            </a:schemeClr>
          </a:solidFill>
        </p:spPr>
        <p:txBody>
          <a:bodyPr/>
          <a:lstStyle/>
          <a:p>
            <a:pPr marL="609600" indent="-609600">
              <a:lnSpc>
                <a:spcPct val="80000"/>
              </a:lnSpc>
              <a:buNone/>
              <a:defRPr/>
            </a:pPr>
            <a:r>
              <a:rPr lang="en-US" sz="2800" b="1" dirty="0" smtClean="0"/>
              <a:t>Level 1. Patients with mild intermittent (episodic) asthma course.</a:t>
            </a:r>
          </a:p>
          <a:p>
            <a:pPr marL="609600" indent="-609600">
              <a:lnSpc>
                <a:spcPct val="80000"/>
              </a:lnSpc>
              <a:buNone/>
              <a:defRPr/>
            </a:pPr>
            <a:endParaRPr lang="en-US" sz="2800" b="1" dirty="0" smtClean="0"/>
          </a:p>
          <a:p>
            <a:pPr marL="609600" indent="-609600">
              <a:lnSpc>
                <a:spcPct val="80000"/>
              </a:lnSpc>
              <a:buNone/>
              <a:defRPr/>
            </a:pPr>
            <a:r>
              <a:rPr lang="en-US" sz="2800" b="1" dirty="0" smtClean="0"/>
              <a:t>3.   As an alternative to short-acting inhaled β2-agonists, </a:t>
            </a:r>
            <a:r>
              <a:rPr lang="en-US" sz="2800" b="1" dirty="0" err="1" smtClean="0"/>
              <a:t>anticholinergic</a:t>
            </a:r>
            <a:r>
              <a:rPr lang="en-US" sz="2800" b="1" dirty="0" smtClean="0"/>
              <a:t> drugs, short-acting oral β2-agonists or short-acting </a:t>
            </a:r>
            <a:r>
              <a:rPr lang="en-US" sz="2800" b="1" dirty="0" err="1" smtClean="0"/>
              <a:t>theophyllines</a:t>
            </a:r>
            <a:r>
              <a:rPr lang="en-US" sz="2800" b="1" dirty="0" smtClean="0"/>
              <a:t> may be suggested, although these drugs begin to act later and / or have a higher risk of side effects.</a:t>
            </a:r>
          </a:p>
          <a:p>
            <a:pPr marL="609600" indent="-609600">
              <a:lnSpc>
                <a:spcPct val="80000"/>
              </a:lnSpc>
              <a:buNone/>
              <a:defRPr/>
            </a:pPr>
            <a:endParaRPr lang="en-US" sz="2800" b="1" dirty="0" smtClean="0"/>
          </a:p>
          <a:p>
            <a:pPr marL="609600" indent="-609600">
              <a:lnSpc>
                <a:spcPct val="80000"/>
              </a:lnSpc>
              <a:buNone/>
              <a:defRPr/>
            </a:pPr>
            <a:r>
              <a:rPr lang="en-US" sz="2800" b="1" dirty="0" smtClean="0"/>
              <a:t>Note: go to step 2 if the need for bronchodilators is more than 1 time per week, but not more than 1 time per day; check compliance, inhalation equipment.</a:t>
            </a:r>
            <a:endParaRPr lang="ru-RU" sz="2800" b="1" dirty="0"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Номер слайда 5"/>
          <p:cNvSpPr>
            <a:spLocks noGrp="1"/>
          </p:cNvSpPr>
          <p:nvPr>
            <p:ph type="sldNum" sz="quarter" idx="4294967295"/>
          </p:nvPr>
        </p:nvSpPr>
        <p:spPr>
          <a:xfrm>
            <a:off x="6553200" y="6248400"/>
            <a:ext cx="1905000" cy="457200"/>
          </a:xfrm>
          <a:prstGeom prst="rect">
            <a:avLst/>
          </a:prstGeom>
          <a:noFill/>
        </p:spPr>
        <p:txBody>
          <a:bodyPr/>
          <a:lstStyle/>
          <a:p>
            <a:fld id="{86AF54EA-BE8A-4EEF-9444-E36B5E54A99E}" type="slidenum">
              <a:rPr lang="ru-RU" smtClean="0"/>
              <a:pPr/>
              <a:t>69</a:t>
            </a:fld>
            <a:endParaRPr lang="ru-RU" smtClean="0"/>
          </a:p>
        </p:txBody>
      </p:sp>
      <p:sp>
        <p:nvSpPr>
          <p:cNvPr id="49156" name="Rectangle 3"/>
          <p:cNvSpPr>
            <a:spLocks noGrp="1" noChangeArrowheads="1"/>
          </p:cNvSpPr>
          <p:nvPr>
            <p:ph type="body" idx="1"/>
          </p:nvPr>
        </p:nvSpPr>
        <p:spPr>
          <a:xfrm>
            <a:off x="250825" y="285750"/>
            <a:ext cx="8569325" cy="6238875"/>
          </a:xfrm>
          <a:solidFill>
            <a:schemeClr val="tx2">
              <a:lumMod val="25000"/>
            </a:schemeClr>
          </a:solidFill>
        </p:spPr>
        <p:txBody>
          <a:bodyPr/>
          <a:lstStyle/>
          <a:p>
            <a:pPr marL="609600" indent="-609600">
              <a:lnSpc>
                <a:spcPct val="80000"/>
              </a:lnSpc>
              <a:buNone/>
              <a:defRPr/>
            </a:pPr>
            <a:r>
              <a:rPr lang="en-US" sz="2800" b="1" i="1" dirty="0" smtClean="0">
                <a:solidFill>
                  <a:schemeClr val="accent2">
                    <a:lumMod val="40000"/>
                    <a:lumOff val="60000"/>
                  </a:schemeClr>
                </a:solidFill>
              </a:rPr>
              <a:t>Level 2. Patients with mild persistent asthma need a daily long-term prophylactic using of drugs.</a:t>
            </a:r>
            <a:endParaRPr lang="ru-RU" sz="2800" b="1" i="1" dirty="0" smtClean="0">
              <a:solidFill>
                <a:schemeClr val="accent2">
                  <a:lumMod val="40000"/>
                  <a:lumOff val="60000"/>
                </a:schemeClr>
              </a:solidFill>
            </a:endParaRPr>
          </a:p>
          <a:p>
            <a:pPr marL="609600" indent="-609600" eaLnBrk="1" hangingPunct="1">
              <a:lnSpc>
                <a:spcPct val="80000"/>
              </a:lnSpc>
              <a:buFontTx/>
              <a:buNone/>
              <a:defRPr/>
            </a:pPr>
            <a:endParaRPr lang="ru-RU" sz="1800" dirty="0" smtClean="0"/>
          </a:p>
          <a:p>
            <a:pPr marL="900000" indent="-609600">
              <a:spcBef>
                <a:spcPts val="0"/>
              </a:spcBef>
              <a:buFont typeface="+mj-lt"/>
              <a:buAutoNum type="arabicPeriod"/>
              <a:defRPr/>
            </a:pPr>
            <a:r>
              <a:rPr lang="en-US" sz="3600" dirty="0" smtClean="0"/>
              <a:t>Daily - or inhaled corticosteroids 200-500 mcg, or </a:t>
            </a:r>
            <a:r>
              <a:rPr lang="en-US" sz="3600" dirty="0" err="1" smtClean="0"/>
              <a:t>cromoglycate</a:t>
            </a:r>
            <a:r>
              <a:rPr lang="en-US" sz="3600" dirty="0" smtClean="0"/>
              <a:t> sodium, or </a:t>
            </a:r>
            <a:r>
              <a:rPr lang="en-US" sz="3600" dirty="0" err="1" smtClean="0"/>
              <a:t>nedocromil</a:t>
            </a:r>
            <a:r>
              <a:rPr lang="en-US" sz="3600" dirty="0" smtClean="0"/>
              <a:t>.</a:t>
            </a:r>
            <a:endParaRPr lang="ru-RU" sz="3600" dirty="0" smtClean="0"/>
          </a:p>
          <a:p>
            <a:pPr marL="900000" indent="-609600">
              <a:spcBef>
                <a:spcPts val="0"/>
              </a:spcBef>
              <a:buNone/>
              <a:defRPr/>
            </a:pPr>
            <a:endParaRPr lang="ru-RU" sz="3600" dirty="0" smtClean="0"/>
          </a:p>
          <a:p>
            <a:pPr marL="900000" indent="-609600">
              <a:spcBef>
                <a:spcPts val="0"/>
              </a:spcBef>
              <a:buNone/>
              <a:defRPr/>
            </a:pPr>
            <a:r>
              <a:rPr lang="ru-RU" sz="3600" dirty="0" smtClean="0"/>
              <a:t>2</a:t>
            </a:r>
            <a:r>
              <a:rPr lang="en-US" sz="3600" dirty="0" smtClean="0"/>
              <a:t>.  With ongoing symptoms </a:t>
            </a:r>
            <a:r>
              <a:rPr lang="ru-RU" sz="3600" dirty="0" smtClean="0"/>
              <a:t>- </a:t>
            </a:r>
            <a:r>
              <a:rPr lang="en-US" sz="3600" dirty="0" smtClean="0"/>
              <a:t>check the inhalation technique!</a:t>
            </a:r>
            <a:endParaRPr lang="ru-RU" sz="3600" dirty="0" smtClean="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Номер слайда 5"/>
          <p:cNvSpPr>
            <a:spLocks noGrp="1"/>
          </p:cNvSpPr>
          <p:nvPr>
            <p:ph type="sldNum" sz="quarter" idx="4294967295"/>
          </p:nvPr>
        </p:nvSpPr>
        <p:spPr>
          <a:xfrm>
            <a:off x="6553200" y="6248400"/>
            <a:ext cx="1905000" cy="457200"/>
          </a:xfrm>
          <a:prstGeom prst="rect">
            <a:avLst/>
          </a:prstGeom>
          <a:noFill/>
        </p:spPr>
        <p:txBody>
          <a:bodyPr/>
          <a:lstStyle/>
          <a:p>
            <a:fld id="{11A90DA1-8959-420B-AADB-AAF310E4DCF2}" type="slidenum">
              <a:rPr lang="ru-RU" smtClean="0"/>
              <a:pPr/>
              <a:t>70</a:t>
            </a:fld>
            <a:endParaRPr lang="ru-RU" smtClean="0"/>
          </a:p>
        </p:txBody>
      </p:sp>
      <p:sp>
        <p:nvSpPr>
          <p:cNvPr id="49156" name="Rectangle 3"/>
          <p:cNvSpPr>
            <a:spLocks noGrp="1" noChangeArrowheads="1"/>
          </p:cNvSpPr>
          <p:nvPr>
            <p:ph type="body" idx="1"/>
          </p:nvPr>
        </p:nvSpPr>
        <p:spPr>
          <a:xfrm>
            <a:off x="250825" y="142875"/>
            <a:ext cx="8678863" cy="6500813"/>
          </a:xfrm>
          <a:solidFill>
            <a:schemeClr val="tx2">
              <a:lumMod val="25000"/>
            </a:schemeClr>
          </a:solidFill>
        </p:spPr>
        <p:txBody>
          <a:bodyPr>
            <a:normAutofit/>
          </a:bodyPr>
          <a:lstStyle/>
          <a:p>
            <a:pPr marL="609600" indent="-609600" eaLnBrk="1" hangingPunct="1">
              <a:lnSpc>
                <a:spcPct val="80000"/>
              </a:lnSpc>
              <a:buFontTx/>
              <a:buNone/>
              <a:defRPr/>
            </a:pPr>
            <a:r>
              <a:rPr lang="en-US" sz="2400" b="1" i="1" dirty="0" smtClean="0">
                <a:solidFill>
                  <a:schemeClr val="accent2">
                    <a:lumMod val="40000"/>
                    <a:lumOff val="60000"/>
                  </a:schemeClr>
                </a:solidFill>
              </a:rPr>
              <a:t>Level 2</a:t>
            </a:r>
            <a:r>
              <a:rPr lang="ru-RU" sz="2400" b="1" i="1" dirty="0" smtClean="0">
                <a:solidFill>
                  <a:schemeClr val="accent2">
                    <a:lumMod val="40000"/>
                    <a:lumOff val="60000"/>
                  </a:schemeClr>
                </a:solidFill>
              </a:rPr>
              <a:t>.</a:t>
            </a:r>
          </a:p>
          <a:p>
            <a:pPr marL="609600" indent="-609600" eaLnBrk="1" hangingPunct="1">
              <a:lnSpc>
                <a:spcPct val="80000"/>
              </a:lnSpc>
              <a:buFontTx/>
              <a:buNone/>
              <a:defRPr/>
            </a:pPr>
            <a:endParaRPr lang="en-US" sz="1800" dirty="0" smtClean="0"/>
          </a:p>
          <a:p>
            <a:pPr marL="609600" indent="-609600">
              <a:lnSpc>
                <a:spcPct val="80000"/>
              </a:lnSpc>
              <a:buNone/>
              <a:defRPr/>
            </a:pPr>
            <a:r>
              <a:rPr lang="en-US" sz="3200" dirty="0" smtClean="0"/>
              <a:t>3. Any inhaled corticosteroid in a standard dose:</a:t>
            </a:r>
          </a:p>
          <a:p>
            <a:pPr marL="609600" indent="-609600">
              <a:lnSpc>
                <a:spcPct val="80000"/>
              </a:lnSpc>
              <a:buNone/>
              <a:defRPr/>
            </a:pPr>
            <a:endParaRPr lang="en-US" sz="2800" dirty="0" smtClean="0"/>
          </a:p>
          <a:p>
            <a:pPr marL="609600" indent="-609600">
              <a:lnSpc>
                <a:spcPct val="80000"/>
              </a:lnSpc>
              <a:buNone/>
              <a:defRPr/>
            </a:pPr>
            <a:r>
              <a:rPr lang="en-US" sz="2800" dirty="0" smtClean="0"/>
              <a:t>   -  (</a:t>
            </a:r>
            <a:r>
              <a:rPr lang="en-US" sz="2800" dirty="0" err="1" smtClean="0"/>
              <a:t>beclomethasone</a:t>
            </a:r>
            <a:r>
              <a:rPr lang="en-US" sz="2800" dirty="0" smtClean="0"/>
              <a:t> </a:t>
            </a:r>
            <a:r>
              <a:rPr lang="en-US" sz="2800" dirty="0" err="1" smtClean="0"/>
              <a:t>dipropionate</a:t>
            </a:r>
            <a:r>
              <a:rPr lang="en-US" sz="2800" dirty="0" smtClean="0"/>
              <a:t> or </a:t>
            </a:r>
            <a:r>
              <a:rPr lang="en-US" sz="2800" dirty="0" err="1" smtClean="0"/>
              <a:t>budesonide</a:t>
            </a:r>
            <a:r>
              <a:rPr lang="en-US" sz="2800" dirty="0" smtClean="0"/>
              <a:t> 100-400 mcg twice daily, or </a:t>
            </a:r>
            <a:r>
              <a:rPr lang="en-US" sz="2800" dirty="0" err="1" smtClean="0"/>
              <a:t>fluticasone</a:t>
            </a:r>
            <a:r>
              <a:rPr lang="en-US" sz="2800" dirty="0" smtClean="0"/>
              <a:t> propionate 50-300 mcg twice daily, or </a:t>
            </a:r>
            <a:r>
              <a:rPr lang="en-US" sz="2800" dirty="0" err="1" smtClean="0"/>
              <a:t>flunisolide</a:t>
            </a:r>
            <a:r>
              <a:rPr lang="en-US" sz="2800" dirty="0" smtClean="0"/>
              <a:t> 250-500 mcg twice daily);</a:t>
            </a:r>
          </a:p>
          <a:p>
            <a:pPr marL="609600" indent="-609600">
              <a:lnSpc>
                <a:spcPct val="80000"/>
              </a:lnSpc>
              <a:buNone/>
              <a:defRPr/>
            </a:pPr>
            <a:endParaRPr lang="en-US" sz="2800" dirty="0" smtClean="0"/>
          </a:p>
          <a:p>
            <a:pPr marL="609600" indent="-609600">
              <a:lnSpc>
                <a:spcPct val="80000"/>
              </a:lnSpc>
              <a:buNone/>
              <a:defRPr/>
            </a:pPr>
            <a:r>
              <a:rPr lang="en-US" sz="2800" dirty="0" smtClean="0"/>
              <a:t>   -  or regular intake of </a:t>
            </a:r>
            <a:r>
              <a:rPr lang="en-US" sz="2800" dirty="0" err="1" smtClean="0"/>
              <a:t>cromoglicate</a:t>
            </a:r>
            <a:r>
              <a:rPr lang="en-US" sz="2800" dirty="0" smtClean="0"/>
              <a:t> or </a:t>
            </a:r>
            <a:r>
              <a:rPr lang="en-US" sz="2800" dirty="0" err="1" smtClean="0"/>
              <a:t>nedocromil</a:t>
            </a:r>
            <a:r>
              <a:rPr lang="en-US" sz="2800" dirty="0" smtClean="0"/>
              <a:t>;</a:t>
            </a:r>
          </a:p>
          <a:p>
            <a:pPr marL="609600" indent="-609600">
              <a:lnSpc>
                <a:spcPct val="80000"/>
              </a:lnSpc>
              <a:buNone/>
              <a:defRPr/>
            </a:pPr>
            <a:endParaRPr lang="en-US" sz="2800" dirty="0" smtClean="0"/>
          </a:p>
          <a:p>
            <a:pPr marL="609600" indent="-609600">
              <a:lnSpc>
                <a:spcPct val="80000"/>
              </a:lnSpc>
              <a:buNone/>
              <a:defRPr/>
            </a:pPr>
            <a:r>
              <a:rPr lang="en-US" sz="2800" dirty="0" smtClean="0"/>
              <a:t>   -  </a:t>
            </a:r>
            <a:r>
              <a:rPr lang="en-US" sz="2800" dirty="0" smtClean="0">
                <a:solidFill>
                  <a:srgbClr val="FFFF00"/>
                </a:solidFill>
              </a:rPr>
              <a:t>but if control is not achieved </a:t>
            </a:r>
            <a:r>
              <a:rPr lang="en-US" sz="2800" dirty="0" smtClean="0"/>
              <a:t>- on switching to inhaled corticosteroids + inhalation of short-acting β2-agonists or alternative drugs "on demand", but not more often 3-4 times a day.</a:t>
            </a:r>
            <a:endParaRPr lang="ru-RU" sz="2800" dirty="0" smtClean="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Номер слайда 5"/>
          <p:cNvSpPr>
            <a:spLocks noGrp="1"/>
          </p:cNvSpPr>
          <p:nvPr>
            <p:ph type="sldNum" sz="quarter" idx="4294967295"/>
          </p:nvPr>
        </p:nvSpPr>
        <p:spPr>
          <a:xfrm>
            <a:off x="6553200" y="6248400"/>
            <a:ext cx="1905000" cy="457200"/>
          </a:xfrm>
          <a:prstGeom prst="rect">
            <a:avLst/>
          </a:prstGeom>
          <a:noFill/>
        </p:spPr>
        <p:txBody>
          <a:bodyPr/>
          <a:lstStyle/>
          <a:p>
            <a:fld id="{879FB6FE-F5DB-4402-BFE3-28A1BE3B9574}" type="slidenum">
              <a:rPr lang="ru-RU" smtClean="0"/>
              <a:pPr/>
              <a:t>71</a:t>
            </a:fld>
            <a:endParaRPr lang="ru-RU" smtClean="0"/>
          </a:p>
        </p:txBody>
      </p:sp>
      <p:sp>
        <p:nvSpPr>
          <p:cNvPr id="50180" name="Rectangle 3"/>
          <p:cNvSpPr>
            <a:spLocks noGrp="1" noChangeArrowheads="1"/>
          </p:cNvSpPr>
          <p:nvPr>
            <p:ph type="body" idx="1"/>
          </p:nvPr>
        </p:nvSpPr>
        <p:spPr>
          <a:xfrm>
            <a:off x="250825" y="214313"/>
            <a:ext cx="8678863" cy="6429375"/>
          </a:xfrm>
          <a:solidFill>
            <a:schemeClr val="tx2">
              <a:lumMod val="25000"/>
            </a:schemeClr>
          </a:solidFill>
        </p:spPr>
        <p:txBody>
          <a:bodyPr>
            <a:normAutofit/>
          </a:bodyPr>
          <a:lstStyle/>
          <a:p>
            <a:pPr marL="609600" indent="-609600">
              <a:lnSpc>
                <a:spcPct val="80000"/>
              </a:lnSpc>
              <a:buNone/>
              <a:defRPr/>
            </a:pPr>
            <a:r>
              <a:rPr lang="en-US" sz="2800" b="1" i="1" dirty="0" smtClean="0">
                <a:solidFill>
                  <a:schemeClr val="accent2">
                    <a:lumMod val="40000"/>
                    <a:lumOff val="60000"/>
                  </a:schemeClr>
                </a:solidFill>
              </a:rPr>
              <a:t>Level</a:t>
            </a:r>
            <a:r>
              <a:rPr lang="ru-RU" sz="2800" b="1" i="1" dirty="0" smtClean="0">
                <a:solidFill>
                  <a:schemeClr val="accent2">
                    <a:lumMod val="40000"/>
                    <a:lumOff val="60000"/>
                  </a:schemeClr>
                </a:solidFill>
              </a:rPr>
              <a:t> 3. </a:t>
            </a:r>
            <a:r>
              <a:rPr lang="en-US" sz="2800" b="1" i="1" dirty="0" smtClean="0">
                <a:solidFill>
                  <a:schemeClr val="accent2">
                    <a:lumMod val="40000"/>
                    <a:lumOff val="60000"/>
                  </a:schemeClr>
                </a:solidFill>
              </a:rPr>
              <a:t>Patients with moderate severity of asthma:</a:t>
            </a:r>
            <a:endParaRPr lang="ru-RU" sz="2800" b="1" i="1" dirty="0" smtClean="0">
              <a:solidFill>
                <a:srgbClr val="7030A0"/>
              </a:solidFill>
            </a:endParaRPr>
          </a:p>
          <a:p>
            <a:pPr marL="609600" indent="-609600" eaLnBrk="1" hangingPunct="1">
              <a:lnSpc>
                <a:spcPct val="80000"/>
              </a:lnSpc>
              <a:buFontTx/>
              <a:buNone/>
              <a:defRPr/>
            </a:pPr>
            <a:endParaRPr lang="en-US" sz="2800" b="1" dirty="0" smtClean="0"/>
          </a:p>
          <a:p>
            <a:pPr marL="609600" indent="-609600">
              <a:lnSpc>
                <a:spcPct val="80000"/>
              </a:lnSpc>
              <a:buNone/>
              <a:defRPr/>
            </a:pPr>
            <a:r>
              <a:rPr lang="en-US" sz="2800" b="1" dirty="0" smtClean="0"/>
              <a:t>1.    Require daily intake of prophylactic anti-inflammatory drugs to establish and maintain control of asthma.</a:t>
            </a:r>
          </a:p>
          <a:p>
            <a:pPr marL="609600" indent="-609600">
              <a:lnSpc>
                <a:spcPct val="80000"/>
              </a:lnSpc>
              <a:buNone/>
              <a:defRPr/>
            </a:pPr>
            <a:endParaRPr lang="en-US" sz="2800" b="1" dirty="0" smtClean="0"/>
          </a:p>
          <a:p>
            <a:pPr marL="609600" indent="-609600">
              <a:lnSpc>
                <a:spcPct val="80000"/>
              </a:lnSpc>
              <a:buNone/>
              <a:defRPr/>
            </a:pPr>
            <a:r>
              <a:rPr lang="en-US" sz="2800" b="1" dirty="0" smtClean="0"/>
              <a:t>2.   Shows the use of high doses of inhaled corticosteroids or standard doses of inhaled corticosteroids in combination with inhaled prolonged β2-agonists</a:t>
            </a:r>
          </a:p>
          <a:p>
            <a:pPr marL="609600" indent="-609600">
              <a:lnSpc>
                <a:spcPct val="80000"/>
              </a:lnSpc>
              <a:buNone/>
              <a:defRPr/>
            </a:pPr>
            <a:endParaRPr lang="en-US" sz="2800" b="1" dirty="0" smtClean="0"/>
          </a:p>
          <a:p>
            <a:pPr marL="609600" indent="-609600">
              <a:lnSpc>
                <a:spcPct val="80000"/>
              </a:lnSpc>
              <a:buNone/>
              <a:defRPr/>
            </a:pPr>
            <a:r>
              <a:rPr lang="en-US" sz="2800" b="1" dirty="0" smtClean="0"/>
              <a:t>3.    Inhalation of short-acting β2-agonists or alternative drugs "on demand", but not more often 3-4 times a day + any inhaled corticosteroid in a high dose </a:t>
            </a:r>
            <a:r>
              <a:rPr lang="en-US" sz="2800" b="1" dirty="0" smtClean="0">
                <a:solidFill>
                  <a:srgbClr val="FF0000"/>
                </a:solidFill>
              </a:rPr>
              <a:t>or ...</a:t>
            </a:r>
            <a:endParaRPr lang="ru-RU" sz="2800" b="1" dirty="0" smtClean="0">
              <a:solidFill>
                <a:srgbClr val="FF0000"/>
              </a:solidFil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Номер слайда 5"/>
          <p:cNvSpPr>
            <a:spLocks noGrp="1"/>
          </p:cNvSpPr>
          <p:nvPr>
            <p:ph type="sldNum" sz="quarter" idx="4294967295"/>
          </p:nvPr>
        </p:nvSpPr>
        <p:spPr>
          <a:xfrm>
            <a:off x="6553200" y="6248400"/>
            <a:ext cx="1905000" cy="457200"/>
          </a:xfrm>
          <a:prstGeom prst="rect">
            <a:avLst/>
          </a:prstGeom>
          <a:noFill/>
        </p:spPr>
        <p:txBody>
          <a:bodyPr/>
          <a:lstStyle/>
          <a:p>
            <a:fld id="{C1F18A28-B9C5-4483-AA2E-063A37A11A3D}" type="slidenum">
              <a:rPr lang="ru-RU" smtClean="0"/>
              <a:pPr/>
              <a:t>72</a:t>
            </a:fld>
            <a:endParaRPr lang="ru-RU" smtClean="0"/>
          </a:p>
        </p:txBody>
      </p:sp>
      <p:sp>
        <p:nvSpPr>
          <p:cNvPr id="54275" name="Rectangle 3"/>
          <p:cNvSpPr>
            <a:spLocks noGrp="1" noChangeArrowheads="1"/>
          </p:cNvSpPr>
          <p:nvPr>
            <p:ph type="body" idx="1"/>
          </p:nvPr>
        </p:nvSpPr>
        <p:spPr>
          <a:xfrm>
            <a:off x="250825" y="214313"/>
            <a:ext cx="8750300" cy="6429375"/>
          </a:xfrm>
          <a:solidFill>
            <a:schemeClr val="tx2">
              <a:lumMod val="25000"/>
            </a:schemeClr>
          </a:solidFill>
        </p:spPr>
        <p:txBody>
          <a:bodyPr/>
          <a:lstStyle/>
          <a:p>
            <a:pPr marL="609600" indent="-609600" eaLnBrk="1" hangingPunct="1">
              <a:lnSpc>
                <a:spcPct val="80000"/>
              </a:lnSpc>
            </a:pPr>
            <a:endParaRPr lang="ru-RU" sz="1800" dirty="0" smtClean="0"/>
          </a:p>
          <a:p>
            <a:pPr marL="609600" indent="-609600">
              <a:lnSpc>
                <a:spcPct val="80000"/>
              </a:lnSpc>
              <a:buNone/>
            </a:pPr>
            <a:r>
              <a:rPr lang="en-US" sz="2400" b="1" i="1" dirty="0" smtClean="0">
                <a:solidFill>
                  <a:schemeClr val="accent2">
                    <a:lumMod val="40000"/>
                    <a:lumOff val="60000"/>
                  </a:schemeClr>
                </a:solidFill>
              </a:rPr>
              <a:t>  </a:t>
            </a:r>
            <a:r>
              <a:rPr lang="en-US" sz="2800" b="1" i="1" dirty="0" smtClean="0">
                <a:solidFill>
                  <a:schemeClr val="accent2">
                    <a:lumMod val="40000"/>
                    <a:lumOff val="60000"/>
                  </a:schemeClr>
                </a:solidFill>
              </a:rPr>
              <a:t>Level</a:t>
            </a:r>
            <a:r>
              <a:rPr lang="ru-RU" sz="2800" b="1" i="1" dirty="0" smtClean="0">
                <a:solidFill>
                  <a:schemeClr val="accent2">
                    <a:lumMod val="40000"/>
                    <a:lumOff val="60000"/>
                  </a:schemeClr>
                </a:solidFill>
              </a:rPr>
              <a:t> 3. </a:t>
            </a:r>
            <a:r>
              <a:rPr lang="en-US" sz="2800" b="1" i="1" dirty="0" smtClean="0">
                <a:solidFill>
                  <a:schemeClr val="accent2">
                    <a:lumMod val="40000"/>
                    <a:lumOff val="60000"/>
                  </a:schemeClr>
                </a:solidFill>
              </a:rPr>
              <a:t>Patients with moderate severity of asthma:</a:t>
            </a:r>
            <a:endParaRPr lang="ru-RU" sz="2800" b="1" i="1" dirty="0" smtClean="0">
              <a:solidFill>
                <a:srgbClr val="7030A0"/>
              </a:solidFill>
            </a:endParaRPr>
          </a:p>
          <a:p>
            <a:pPr marL="609600" indent="-609600" eaLnBrk="1" hangingPunct="1">
              <a:lnSpc>
                <a:spcPct val="80000"/>
              </a:lnSpc>
            </a:pPr>
            <a:endParaRPr lang="ru-RU" dirty="0" smtClean="0"/>
          </a:p>
          <a:p>
            <a:pPr marL="609600" indent="-609600">
              <a:lnSpc>
                <a:spcPct val="90000"/>
              </a:lnSpc>
              <a:buNone/>
            </a:pPr>
            <a:r>
              <a:rPr lang="en-US" dirty="0" smtClean="0"/>
              <a:t>4.   </a:t>
            </a:r>
            <a:r>
              <a:rPr lang="en-US" dirty="0" smtClean="0">
                <a:solidFill>
                  <a:srgbClr val="FF0000"/>
                </a:solidFill>
              </a:rPr>
              <a:t>or</a:t>
            </a:r>
            <a:r>
              <a:rPr lang="en-US" dirty="0" smtClean="0"/>
              <a:t> standard doses of inhaled corticosteroids in combination with inhaled prolonged β2-agonists (</a:t>
            </a:r>
            <a:r>
              <a:rPr lang="en-US" dirty="0" err="1" smtClean="0"/>
              <a:t>salmeterol</a:t>
            </a:r>
            <a:r>
              <a:rPr lang="en-US" dirty="0" smtClean="0"/>
              <a:t> 50 mcg twice daily or 12 mcg </a:t>
            </a:r>
            <a:r>
              <a:rPr lang="en-US" dirty="0" err="1" smtClean="0"/>
              <a:t>formoterol</a:t>
            </a:r>
            <a:r>
              <a:rPr lang="en-US" dirty="0" smtClean="0"/>
              <a:t> twice daily for people over 18 years of age)  </a:t>
            </a:r>
            <a:endParaRPr lang="ru-RU" sz="2600" dirty="0" smtClean="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Номер слайда 5"/>
          <p:cNvSpPr>
            <a:spLocks noGrp="1"/>
          </p:cNvSpPr>
          <p:nvPr>
            <p:ph type="sldNum" sz="quarter" idx="4294967295"/>
          </p:nvPr>
        </p:nvSpPr>
        <p:spPr>
          <a:xfrm>
            <a:off x="6553200" y="6248400"/>
            <a:ext cx="1905000" cy="457200"/>
          </a:xfrm>
          <a:prstGeom prst="rect">
            <a:avLst/>
          </a:prstGeom>
          <a:noFill/>
        </p:spPr>
        <p:txBody>
          <a:bodyPr/>
          <a:lstStyle/>
          <a:p>
            <a:fld id="{D6723C99-000D-4A10-8199-CE5D27ADD167}" type="slidenum">
              <a:rPr lang="ru-RU" smtClean="0"/>
              <a:pPr/>
              <a:t>73</a:t>
            </a:fld>
            <a:endParaRPr lang="ru-RU" smtClean="0"/>
          </a:p>
        </p:txBody>
      </p:sp>
      <p:sp>
        <p:nvSpPr>
          <p:cNvPr id="51204" name="Rectangle 3"/>
          <p:cNvSpPr>
            <a:spLocks noGrp="1" noChangeArrowheads="1"/>
          </p:cNvSpPr>
          <p:nvPr>
            <p:ph type="body" idx="1"/>
          </p:nvPr>
        </p:nvSpPr>
        <p:spPr>
          <a:xfrm>
            <a:off x="250825" y="142875"/>
            <a:ext cx="8750300" cy="6500813"/>
          </a:xfrm>
          <a:solidFill>
            <a:schemeClr val="tx2">
              <a:lumMod val="25000"/>
            </a:schemeClr>
          </a:solidFill>
        </p:spPr>
        <p:txBody>
          <a:bodyPr>
            <a:normAutofit/>
          </a:bodyPr>
          <a:lstStyle/>
          <a:p>
            <a:pPr marL="609600" indent="-609600">
              <a:lnSpc>
                <a:spcPct val="80000"/>
              </a:lnSpc>
              <a:buNone/>
              <a:defRPr/>
            </a:pPr>
            <a:r>
              <a:rPr lang="en-US" sz="2400" b="1" i="1" dirty="0" smtClean="0">
                <a:solidFill>
                  <a:schemeClr val="accent2">
                    <a:lumMod val="40000"/>
                    <a:lumOff val="60000"/>
                  </a:schemeClr>
                </a:solidFill>
              </a:rPr>
              <a:t>Level</a:t>
            </a:r>
            <a:r>
              <a:rPr lang="ru-RU" sz="2400" b="1" i="1" dirty="0" smtClean="0">
                <a:solidFill>
                  <a:schemeClr val="accent2">
                    <a:lumMod val="40000"/>
                    <a:lumOff val="60000"/>
                  </a:schemeClr>
                </a:solidFill>
              </a:rPr>
              <a:t> 4.</a:t>
            </a:r>
            <a:r>
              <a:rPr lang="ru-RU" sz="2400" i="1" dirty="0" smtClean="0">
                <a:solidFill>
                  <a:schemeClr val="accent2">
                    <a:lumMod val="40000"/>
                    <a:lumOff val="60000"/>
                  </a:schemeClr>
                </a:solidFill>
              </a:rPr>
              <a:t> </a:t>
            </a:r>
            <a:r>
              <a:rPr lang="en-US" sz="2800" i="1" dirty="0" smtClean="0">
                <a:solidFill>
                  <a:schemeClr val="accent2">
                    <a:lumMod val="40000"/>
                    <a:lumOff val="60000"/>
                  </a:schemeClr>
                </a:solidFill>
              </a:rPr>
              <a:t>In patients with severe bronchial asthma, there is no way to completely control asthma.</a:t>
            </a:r>
            <a:endParaRPr lang="ru-RU" sz="2800" b="1" u="sng" dirty="0" smtClean="0">
              <a:solidFill>
                <a:schemeClr val="accent2">
                  <a:lumMod val="40000"/>
                  <a:lumOff val="60000"/>
                </a:schemeClr>
              </a:solidFill>
            </a:endParaRPr>
          </a:p>
          <a:p>
            <a:pPr marL="609600" indent="-609600" eaLnBrk="1" hangingPunct="1">
              <a:lnSpc>
                <a:spcPct val="80000"/>
              </a:lnSpc>
              <a:buFontTx/>
              <a:buNone/>
              <a:defRPr/>
            </a:pPr>
            <a:r>
              <a:rPr lang="ru-RU" sz="1600" dirty="0" smtClean="0"/>
              <a:t> </a:t>
            </a:r>
            <a:endParaRPr lang="en-US" sz="1600" dirty="0" smtClean="0"/>
          </a:p>
          <a:p>
            <a:pPr marL="609600" indent="-609600">
              <a:lnSpc>
                <a:spcPct val="80000"/>
              </a:lnSpc>
              <a:buNone/>
              <a:defRPr/>
            </a:pPr>
            <a:r>
              <a:rPr lang="en-US" sz="2800" dirty="0" smtClean="0"/>
              <a:t>1.    The purpose of the treatment is to achieve the best possible results, the minimum number of symptoms, the minimum requirement for short-acting β2-agonists, the best possible PEF, the minimum spread of PEF, and the minimal side effects of taking drugs.</a:t>
            </a:r>
          </a:p>
          <a:p>
            <a:pPr marL="609600" indent="-609600">
              <a:lnSpc>
                <a:spcPct val="80000"/>
              </a:lnSpc>
              <a:buNone/>
              <a:defRPr/>
            </a:pPr>
            <a:endParaRPr lang="en-US" sz="2800" dirty="0" smtClean="0"/>
          </a:p>
          <a:p>
            <a:pPr marL="609600" indent="-609600">
              <a:lnSpc>
                <a:spcPct val="80000"/>
              </a:lnSpc>
              <a:buNone/>
              <a:defRPr/>
            </a:pPr>
            <a:r>
              <a:rPr lang="en-US" sz="2800" dirty="0" smtClean="0"/>
              <a:t>2.   Treatment is usually performed with a large number of asthma-controlling drugs. Primary treatment includes inhaled corticosteroids in high doses (800 to 2,000 mcg per day of </a:t>
            </a:r>
            <a:r>
              <a:rPr lang="en-US" sz="2800" dirty="0" err="1" smtClean="0"/>
              <a:t>beclomethasone</a:t>
            </a:r>
            <a:r>
              <a:rPr lang="en-US" sz="2800" dirty="0" smtClean="0"/>
              <a:t> </a:t>
            </a:r>
            <a:r>
              <a:rPr lang="en-US" sz="2800" dirty="0" err="1" smtClean="0"/>
              <a:t>dipropionate</a:t>
            </a:r>
            <a:r>
              <a:rPr lang="en-US" sz="2800" dirty="0" smtClean="0"/>
              <a:t> or its equivalent).</a:t>
            </a:r>
            <a:endParaRPr lang="ru-RU" sz="2800" dirty="0" smtClean="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Номер слайда 5"/>
          <p:cNvSpPr>
            <a:spLocks noGrp="1"/>
          </p:cNvSpPr>
          <p:nvPr>
            <p:ph type="sldNum" sz="quarter" idx="4294967295"/>
          </p:nvPr>
        </p:nvSpPr>
        <p:spPr>
          <a:xfrm>
            <a:off x="6553200" y="6248400"/>
            <a:ext cx="1905000" cy="457200"/>
          </a:xfrm>
          <a:prstGeom prst="rect">
            <a:avLst/>
          </a:prstGeom>
          <a:noFill/>
        </p:spPr>
        <p:txBody>
          <a:bodyPr/>
          <a:lstStyle/>
          <a:p>
            <a:fld id="{608F7900-6E39-4CAE-A0C1-8B587954047E}" type="slidenum">
              <a:rPr lang="ru-RU" smtClean="0"/>
              <a:pPr/>
              <a:t>74</a:t>
            </a:fld>
            <a:endParaRPr lang="ru-RU" smtClean="0"/>
          </a:p>
        </p:txBody>
      </p:sp>
      <p:sp>
        <p:nvSpPr>
          <p:cNvPr id="56324" name="Rectangle 3"/>
          <p:cNvSpPr>
            <a:spLocks noGrp="1" noChangeArrowheads="1"/>
          </p:cNvSpPr>
          <p:nvPr>
            <p:ph type="body" idx="1"/>
          </p:nvPr>
        </p:nvSpPr>
        <p:spPr>
          <a:xfrm>
            <a:off x="250825" y="214313"/>
            <a:ext cx="8678863" cy="6643687"/>
          </a:xfrm>
          <a:solidFill>
            <a:schemeClr val="tx2">
              <a:lumMod val="25000"/>
            </a:schemeClr>
          </a:solidFill>
        </p:spPr>
        <p:txBody>
          <a:bodyPr/>
          <a:lstStyle/>
          <a:p>
            <a:pPr marL="609600" indent="-609600">
              <a:lnSpc>
                <a:spcPct val="80000"/>
              </a:lnSpc>
              <a:buNone/>
              <a:defRPr/>
            </a:pPr>
            <a:r>
              <a:rPr lang="en-US" sz="2800" b="1" i="1" dirty="0" smtClean="0">
                <a:solidFill>
                  <a:schemeClr val="accent2">
                    <a:lumMod val="40000"/>
                    <a:lumOff val="60000"/>
                  </a:schemeClr>
                </a:solidFill>
              </a:rPr>
              <a:t>Level</a:t>
            </a:r>
            <a:r>
              <a:rPr lang="ru-RU" sz="2800" b="1" i="1" dirty="0" smtClean="0">
                <a:solidFill>
                  <a:schemeClr val="accent2">
                    <a:lumMod val="40000"/>
                    <a:lumOff val="60000"/>
                  </a:schemeClr>
                </a:solidFill>
              </a:rPr>
              <a:t> 4.</a:t>
            </a:r>
            <a:r>
              <a:rPr lang="ru-RU" sz="2800" i="1" dirty="0" smtClean="0">
                <a:solidFill>
                  <a:schemeClr val="accent2">
                    <a:lumMod val="40000"/>
                    <a:lumOff val="60000"/>
                  </a:schemeClr>
                </a:solidFill>
              </a:rPr>
              <a:t> </a:t>
            </a:r>
            <a:r>
              <a:rPr lang="en-US" sz="2800" i="1" dirty="0" smtClean="0">
                <a:solidFill>
                  <a:schemeClr val="accent2">
                    <a:lumMod val="40000"/>
                    <a:lumOff val="60000"/>
                  </a:schemeClr>
                </a:solidFill>
              </a:rPr>
              <a:t>In patients with severe bronchial asthma, there is no way to completely control asthma.</a:t>
            </a:r>
            <a:endParaRPr lang="ru-RU" sz="2800" b="1" u="sng" dirty="0" smtClean="0">
              <a:solidFill>
                <a:schemeClr val="accent2">
                  <a:lumMod val="40000"/>
                  <a:lumOff val="60000"/>
                </a:schemeClr>
              </a:solidFill>
            </a:endParaRPr>
          </a:p>
          <a:p>
            <a:pPr marL="609600" indent="-609600" eaLnBrk="1" hangingPunct="1">
              <a:lnSpc>
                <a:spcPct val="80000"/>
              </a:lnSpc>
              <a:buFontTx/>
              <a:buNone/>
              <a:defRPr/>
            </a:pPr>
            <a:endParaRPr lang="ru-RU" sz="1600" b="1" dirty="0" smtClean="0"/>
          </a:p>
          <a:p>
            <a:pPr marL="609600" indent="-609600">
              <a:lnSpc>
                <a:spcPct val="80000"/>
              </a:lnSpc>
              <a:buNone/>
              <a:defRPr/>
            </a:pPr>
            <a:r>
              <a:rPr lang="ru-RU" sz="2400" dirty="0" smtClean="0"/>
              <a:t>3</a:t>
            </a:r>
            <a:r>
              <a:rPr lang="en-US" sz="2400" dirty="0" smtClean="0"/>
              <a:t>.     </a:t>
            </a:r>
            <a:r>
              <a:rPr lang="en-US" sz="2800" dirty="0" smtClean="0"/>
              <a:t>In addition to inhaled corticosteroids, prolonged bronchodilators are recommended:</a:t>
            </a:r>
          </a:p>
          <a:p>
            <a:pPr marL="609600" indent="-609600">
              <a:lnSpc>
                <a:spcPct val="80000"/>
              </a:lnSpc>
              <a:buNone/>
              <a:defRPr/>
            </a:pPr>
            <a:endParaRPr lang="en-US" sz="2800" dirty="0" smtClean="0"/>
          </a:p>
          <a:p>
            <a:pPr marL="609600" indent="-609600">
              <a:lnSpc>
                <a:spcPct val="80000"/>
              </a:lnSpc>
              <a:buNone/>
              <a:defRPr/>
            </a:pPr>
            <a:r>
              <a:rPr lang="en-US" sz="2800" dirty="0" smtClean="0"/>
              <a:t>       - To achieve the effect, you can also use short-acting β2-agonists once a day.</a:t>
            </a:r>
          </a:p>
          <a:p>
            <a:pPr marL="609600" indent="-609600">
              <a:lnSpc>
                <a:spcPct val="80000"/>
              </a:lnSpc>
              <a:buNone/>
              <a:defRPr/>
            </a:pPr>
            <a:r>
              <a:rPr lang="en-US" sz="2800" dirty="0" smtClean="0"/>
              <a:t>       - You can try to use an </a:t>
            </a:r>
            <a:r>
              <a:rPr lang="en-US" sz="2800" dirty="0" err="1" smtClean="0"/>
              <a:t>anticholinergic</a:t>
            </a:r>
            <a:r>
              <a:rPr lang="en-US" sz="2800" dirty="0" smtClean="0"/>
              <a:t> drug (</a:t>
            </a:r>
            <a:r>
              <a:rPr lang="en-US" sz="2800" dirty="0" err="1" smtClean="0"/>
              <a:t>ipratropium</a:t>
            </a:r>
            <a:r>
              <a:rPr lang="en-US" sz="2800" dirty="0" smtClean="0"/>
              <a:t> bromide), especially patients who notice side effects when taking β2-agonists.</a:t>
            </a:r>
          </a:p>
          <a:p>
            <a:pPr marL="609600" indent="-609600">
              <a:lnSpc>
                <a:spcPct val="80000"/>
              </a:lnSpc>
              <a:buNone/>
              <a:defRPr/>
            </a:pPr>
            <a:r>
              <a:rPr lang="en-US" sz="2800" dirty="0" smtClean="0"/>
              <a:t>       - Short-acting inhaled β2-agonists can be used if necessary to relieve symptoms, but their frequency should not exceed 3-4 times per day.</a:t>
            </a:r>
            <a:r>
              <a:rPr lang="ru-RU" sz="2800" dirty="0" smtClean="0"/>
              <a:t> </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Номер слайда 5"/>
          <p:cNvSpPr>
            <a:spLocks noGrp="1"/>
          </p:cNvSpPr>
          <p:nvPr>
            <p:ph type="sldNum" sz="quarter" idx="4294967295"/>
          </p:nvPr>
        </p:nvSpPr>
        <p:spPr>
          <a:xfrm>
            <a:off x="6553200" y="6248400"/>
            <a:ext cx="1905000" cy="457200"/>
          </a:xfrm>
          <a:prstGeom prst="rect">
            <a:avLst/>
          </a:prstGeom>
          <a:noFill/>
        </p:spPr>
        <p:txBody>
          <a:bodyPr/>
          <a:lstStyle/>
          <a:p>
            <a:fld id="{B5019A45-DD73-4359-AF51-4C45BCF90D6A}" type="slidenum">
              <a:rPr lang="ru-RU" smtClean="0"/>
              <a:pPr/>
              <a:t>75</a:t>
            </a:fld>
            <a:endParaRPr lang="ru-RU" smtClean="0"/>
          </a:p>
        </p:txBody>
      </p:sp>
      <p:sp>
        <p:nvSpPr>
          <p:cNvPr id="57347" name="Rectangle 3"/>
          <p:cNvSpPr>
            <a:spLocks noGrp="1" noChangeArrowheads="1"/>
          </p:cNvSpPr>
          <p:nvPr>
            <p:ph type="body" idx="1"/>
          </p:nvPr>
        </p:nvSpPr>
        <p:spPr>
          <a:xfrm>
            <a:off x="250825" y="214313"/>
            <a:ext cx="8893175" cy="6429375"/>
          </a:xfrm>
          <a:solidFill>
            <a:schemeClr val="tx2">
              <a:lumMod val="25000"/>
            </a:schemeClr>
          </a:solidFill>
        </p:spPr>
        <p:txBody>
          <a:bodyPr/>
          <a:lstStyle/>
          <a:p>
            <a:pPr marL="609600" indent="-609600">
              <a:lnSpc>
                <a:spcPct val="80000"/>
              </a:lnSpc>
              <a:buNone/>
            </a:pPr>
            <a:r>
              <a:rPr lang="en-US" sz="3200" b="1" i="1" dirty="0" smtClean="0">
                <a:solidFill>
                  <a:schemeClr val="accent2">
                    <a:lumMod val="40000"/>
                    <a:lumOff val="60000"/>
                  </a:schemeClr>
                </a:solidFill>
              </a:rPr>
              <a:t>Level</a:t>
            </a:r>
            <a:r>
              <a:rPr lang="ru-RU" sz="3200" b="1" i="1" dirty="0" smtClean="0">
                <a:solidFill>
                  <a:schemeClr val="accent2">
                    <a:lumMod val="40000"/>
                    <a:lumOff val="60000"/>
                  </a:schemeClr>
                </a:solidFill>
              </a:rPr>
              <a:t> 4.</a:t>
            </a:r>
            <a:r>
              <a:rPr lang="ru-RU" sz="3200" i="1" dirty="0" smtClean="0">
                <a:solidFill>
                  <a:schemeClr val="accent2">
                    <a:lumMod val="40000"/>
                    <a:lumOff val="60000"/>
                  </a:schemeClr>
                </a:solidFill>
              </a:rPr>
              <a:t> </a:t>
            </a:r>
            <a:r>
              <a:rPr lang="en-US" sz="3200" i="1" dirty="0" smtClean="0">
                <a:solidFill>
                  <a:schemeClr val="accent2">
                    <a:lumMod val="40000"/>
                    <a:lumOff val="60000"/>
                  </a:schemeClr>
                </a:solidFill>
              </a:rPr>
              <a:t>In patients with severe bronchial asthma, there is no way to completely control asthma.</a:t>
            </a:r>
            <a:endParaRPr lang="ru-RU" sz="3200" b="1" u="sng" dirty="0" smtClean="0">
              <a:solidFill>
                <a:schemeClr val="accent2">
                  <a:lumMod val="40000"/>
                  <a:lumOff val="60000"/>
                </a:schemeClr>
              </a:solidFill>
            </a:endParaRPr>
          </a:p>
          <a:p>
            <a:pPr marL="609600" indent="-609600">
              <a:lnSpc>
                <a:spcPct val="80000"/>
              </a:lnSpc>
              <a:buNone/>
            </a:pPr>
            <a:endParaRPr lang="en-US" sz="2000" b="1" dirty="0" smtClean="0"/>
          </a:p>
          <a:p>
            <a:pPr marL="609600" indent="-609600">
              <a:lnSpc>
                <a:spcPct val="80000"/>
              </a:lnSpc>
              <a:buNone/>
            </a:pPr>
            <a:endParaRPr lang="en-US" sz="2000" b="1" dirty="0" smtClean="0"/>
          </a:p>
          <a:p>
            <a:pPr marL="609600" indent="-609600">
              <a:lnSpc>
                <a:spcPct val="80000"/>
              </a:lnSpc>
              <a:buNone/>
            </a:pPr>
            <a:r>
              <a:rPr lang="en-US" sz="3200" b="1" dirty="0" smtClean="0"/>
              <a:t>4.   A more severe exacerbation may require a course of oral (systemic) corticosteroids.</a:t>
            </a:r>
          </a:p>
          <a:p>
            <a:pPr marL="609600" indent="-609600">
              <a:lnSpc>
                <a:spcPct val="80000"/>
              </a:lnSpc>
              <a:buNone/>
            </a:pPr>
            <a:endParaRPr lang="en-US" sz="3200" b="1" dirty="0" smtClean="0"/>
          </a:p>
          <a:p>
            <a:pPr marL="609600" indent="-609600">
              <a:lnSpc>
                <a:spcPct val="80000"/>
              </a:lnSpc>
              <a:buNone/>
            </a:pPr>
            <a:r>
              <a:rPr lang="en-US" sz="3200" b="1" dirty="0" smtClean="0"/>
              <a:t>5.   If the stepped tactic  allows to achieve a clinical effect, then  a decrease in the doses of the drugs is possible.</a:t>
            </a:r>
            <a:endParaRPr lang="ru-RU" sz="3200" b="1"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1102</TotalTime>
  <Words>5218</Words>
  <PresentationFormat>Экран (4:3)</PresentationFormat>
  <Paragraphs>665</Paragraphs>
  <Slides>75</Slides>
  <Notes>10</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75</vt:i4>
      </vt:variant>
    </vt:vector>
  </HeadingPairs>
  <TitlesOfParts>
    <vt:vector size="78" baseType="lpstr">
      <vt:lpstr>Бумажная</vt:lpstr>
      <vt:lpstr>Clip</vt:lpstr>
      <vt:lpstr>Bitmapafbeelding</vt:lpstr>
      <vt:lpstr>Слайд 1</vt:lpstr>
      <vt:lpstr>Слайд 2</vt:lpstr>
      <vt:lpstr>Слайд 3</vt:lpstr>
      <vt:lpstr>Слайд 4</vt:lpstr>
      <vt:lpstr>Recommendations GOLD  edition  2006 year</vt:lpstr>
      <vt:lpstr>Recommendations GOLD 2006 Main changes</vt:lpstr>
      <vt:lpstr>Prevalence of COPD in Europe</vt:lpstr>
      <vt:lpstr>Mortality</vt:lpstr>
      <vt:lpstr>Mortality from COPD</vt:lpstr>
      <vt:lpstr>Genetic factors involved in the pathogenesis of COPD</vt:lpstr>
      <vt:lpstr>Слайд 11</vt:lpstr>
      <vt:lpstr>Слайд 12</vt:lpstr>
      <vt:lpstr>Слайд 13</vt:lpstr>
      <vt:lpstr>Smoking and life expectancy</vt:lpstr>
      <vt:lpstr>Human lungs – smoking experience 10 years </vt:lpstr>
      <vt:lpstr>Deterioration of lung function as a addiction of smoking  </vt:lpstr>
      <vt:lpstr>Слайд 17</vt:lpstr>
      <vt:lpstr>Costs for COPD and asthma in the US, mln</vt:lpstr>
      <vt:lpstr>Слайд 19</vt:lpstr>
      <vt:lpstr>DEFINITION</vt:lpstr>
      <vt:lpstr>DEFINITION (continued)</vt:lpstr>
      <vt:lpstr>Слайд 22</vt:lpstr>
      <vt:lpstr>Слайд 23</vt:lpstr>
      <vt:lpstr>COPD: a basic model of inflammation</vt:lpstr>
      <vt:lpstr>Слайд 25</vt:lpstr>
      <vt:lpstr>Слайд 26</vt:lpstr>
      <vt:lpstr>Слайд 27</vt:lpstr>
      <vt:lpstr>Diagnostics of COPD</vt:lpstr>
      <vt:lpstr> Diagnosis and monitoring (key provisions)</vt:lpstr>
      <vt:lpstr>METHODS OF RESEARCH</vt:lpstr>
      <vt:lpstr>SPIROMETRY</vt:lpstr>
      <vt:lpstr>Слайд 32</vt:lpstr>
      <vt:lpstr>Слайд 33</vt:lpstr>
      <vt:lpstr>System effects of COPD</vt:lpstr>
      <vt:lpstr>Слайд 35</vt:lpstr>
      <vt:lpstr>Characteristics of COPD </vt:lpstr>
      <vt:lpstr>AIRWAY OBSTRUCTION</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Stepwise approach of therapy of bronchial asthma</vt:lpstr>
      <vt:lpstr>Слайд 67</vt:lpstr>
      <vt:lpstr>Слайд 68</vt:lpstr>
      <vt:lpstr>Слайд 69</vt:lpstr>
      <vt:lpstr>Слайд 70</vt:lpstr>
      <vt:lpstr>Слайд 71</vt:lpstr>
      <vt:lpstr>Слайд 72</vt:lpstr>
      <vt:lpstr>Слайд 73</vt:lpstr>
      <vt:lpstr>Слайд 74</vt:lpstr>
      <vt:lpstr>Слайд 75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Sergey</cp:lastModifiedBy>
  <cp:revision>111</cp:revision>
  <dcterms:created xsi:type="dcterms:W3CDTF">2013-05-17T10:23:30Z</dcterms:created>
  <dcterms:modified xsi:type="dcterms:W3CDTF">2026-04-18T13:40:55Z</dcterms:modified>
</cp:coreProperties>
</file>