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s/slide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111"/>
  </p:notesMasterIdLst>
  <p:sldIdLst>
    <p:sldId id="257" r:id="rId3"/>
    <p:sldId id="258" r:id="rId4"/>
    <p:sldId id="262" r:id="rId5"/>
    <p:sldId id="263" r:id="rId6"/>
    <p:sldId id="264" r:id="rId7"/>
    <p:sldId id="265" r:id="rId8"/>
    <p:sldId id="266" r:id="rId9"/>
    <p:sldId id="267" r:id="rId10"/>
    <p:sldId id="270" r:id="rId11"/>
    <p:sldId id="271" r:id="rId12"/>
    <p:sldId id="272" r:id="rId13"/>
    <p:sldId id="275" r:id="rId14"/>
    <p:sldId id="276" r:id="rId15"/>
    <p:sldId id="279" r:id="rId16"/>
    <p:sldId id="280" r:id="rId17"/>
    <p:sldId id="283" r:id="rId18"/>
    <p:sldId id="284" r:id="rId19"/>
    <p:sldId id="286" r:id="rId20"/>
    <p:sldId id="287" r:id="rId21"/>
    <p:sldId id="288" r:id="rId22"/>
    <p:sldId id="290" r:id="rId23"/>
    <p:sldId id="292" r:id="rId24"/>
    <p:sldId id="293" r:id="rId25"/>
    <p:sldId id="294" r:id="rId26"/>
    <p:sldId id="295" r:id="rId27"/>
    <p:sldId id="296" r:id="rId28"/>
    <p:sldId id="298" r:id="rId29"/>
    <p:sldId id="300" r:id="rId30"/>
    <p:sldId id="301" r:id="rId31"/>
    <p:sldId id="302" r:id="rId32"/>
    <p:sldId id="303" r:id="rId33"/>
    <p:sldId id="304" r:id="rId34"/>
    <p:sldId id="305" r:id="rId35"/>
    <p:sldId id="306" r:id="rId36"/>
    <p:sldId id="307" r:id="rId37"/>
    <p:sldId id="308" r:id="rId38"/>
    <p:sldId id="309" r:id="rId39"/>
    <p:sldId id="310" r:id="rId40"/>
    <p:sldId id="311" r:id="rId41"/>
    <p:sldId id="312" r:id="rId42"/>
    <p:sldId id="313" r:id="rId43"/>
    <p:sldId id="314" r:id="rId44"/>
    <p:sldId id="315" r:id="rId45"/>
    <p:sldId id="316" r:id="rId46"/>
    <p:sldId id="317" r:id="rId47"/>
    <p:sldId id="318" r:id="rId48"/>
    <p:sldId id="319" r:id="rId49"/>
    <p:sldId id="320" r:id="rId50"/>
    <p:sldId id="321" r:id="rId51"/>
    <p:sldId id="322" r:id="rId52"/>
    <p:sldId id="323" r:id="rId53"/>
    <p:sldId id="324" r:id="rId54"/>
    <p:sldId id="325" r:id="rId55"/>
    <p:sldId id="326" r:id="rId56"/>
    <p:sldId id="327" r:id="rId57"/>
    <p:sldId id="328" r:id="rId58"/>
    <p:sldId id="329" r:id="rId59"/>
    <p:sldId id="330" r:id="rId60"/>
    <p:sldId id="331" r:id="rId61"/>
    <p:sldId id="332" r:id="rId62"/>
    <p:sldId id="333" r:id="rId63"/>
    <p:sldId id="334" r:id="rId64"/>
    <p:sldId id="335" r:id="rId65"/>
    <p:sldId id="336" r:id="rId66"/>
    <p:sldId id="337" r:id="rId67"/>
    <p:sldId id="338" r:id="rId68"/>
    <p:sldId id="339" r:id="rId69"/>
    <p:sldId id="340" r:id="rId70"/>
    <p:sldId id="341" r:id="rId71"/>
    <p:sldId id="344" r:id="rId72"/>
    <p:sldId id="345" r:id="rId73"/>
    <p:sldId id="347" r:id="rId74"/>
    <p:sldId id="348" r:id="rId75"/>
    <p:sldId id="349" r:id="rId76"/>
    <p:sldId id="350" r:id="rId77"/>
    <p:sldId id="351" r:id="rId78"/>
    <p:sldId id="353" r:id="rId79"/>
    <p:sldId id="354" r:id="rId80"/>
    <p:sldId id="355" r:id="rId81"/>
    <p:sldId id="356" r:id="rId82"/>
    <p:sldId id="357" r:id="rId83"/>
    <p:sldId id="359" r:id="rId84"/>
    <p:sldId id="360" r:id="rId85"/>
    <p:sldId id="361" r:id="rId86"/>
    <p:sldId id="362" r:id="rId87"/>
    <p:sldId id="367" r:id="rId88"/>
    <p:sldId id="368" r:id="rId89"/>
    <p:sldId id="369" r:id="rId90"/>
    <p:sldId id="370" r:id="rId91"/>
    <p:sldId id="371" r:id="rId92"/>
    <p:sldId id="372" r:id="rId93"/>
    <p:sldId id="374" r:id="rId94"/>
    <p:sldId id="375" r:id="rId95"/>
    <p:sldId id="377" r:id="rId96"/>
    <p:sldId id="382" r:id="rId97"/>
    <p:sldId id="383" r:id="rId98"/>
    <p:sldId id="384" r:id="rId99"/>
    <p:sldId id="386" r:id="rId100"/>
    <p:sldId id="388" r:id="rId101"/>
    <p:sldId id="389" r:id="rId102"/>
    <p:sldId id="390" r:id="rId103"/>
    <p:sldId id="391" r:id="rId104"/>
    <p:sldId id="392" r:id="rId105"/>
    <p:sldId id="393" r:id="rId106"/>
    <p:sldId id="394" r:id="rId107"/>
    <p:sldId id="395" r:id="rId108"/>
    <p:sldId id="396" r:id="rId109"/>
    <p:sldId id="397" r:id="rId1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547B9E-FCF0-4153-B50A-91BB4C1F72E8}"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4DFDD-65B8-45F3-8AE4-21E531DEA0E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непосредственная </a:t>
            </a:r>
          </a:p>
        </p:txBody>
      </p:sp>
      <p:sp>
        <p:nvSpPr>
          <p:cNvPr id="5222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EEB89A-6570-42B7-8BCF-2C0511C852C1}" type="slidenum">
              <a:rPr lang="ru-RU" smtClean="0"/>
              <a:pPr/>
              <a:t>66</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18.04.2026</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85800" y="41148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69D3402A-D07B-4BEB-B44D-B8B54D4D8834}"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3"/>
          <p:cNvSpPr>
            <a:spLocks noGrp="1"/>
          </p:cNvSpPr>
          <p:nvPr>
            <p:ph type="dt" sz="half" idx="10"/>
          </p:nvPr>
        </p:nvSpPr>
        <p:spPr/>
        <p:txBody>
          <a:bodyPr/>
          <a:lstStyle>
            <a:lvl1pPr>
              <a:defRPr/>
            </a:lvl1pPr>
          </a:lstStyle>
          <a:p>
            <a:pPr>
              <a:defRPr/>
            </a:pPr>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9886AF8B-925E-4B05-A591-0221E94CA79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18.04.2026</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7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jpe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2.jpeg"/><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8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8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3.xml"/><Relationship Id="rId5" Type="http://schemas.openxmlformats.org/officeDocument/2006/relationships/image" Target="../media/image41.jpeg"/><Relationship Id="rId4" Type="http://schemas.openxmlformats.org/officeDocument/2006/relationships/image" Target="../media/image40.jpeg"/></Relationships>
</file>

<file path=ppt/slides/_rels/slide8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2.jpeg"/><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10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3.xml"/><Relationship Id="rId5" Type="http://schemas.openxmlformats.org/officeDocument/2006/relationships/image" Target="../media/image57.jpeg"/><Relationship Id="rId4" Type="http://schemas.openxmlformats.org/officeDocument/2006/relationships/image" Target="../media/image56.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3.xml"/><Relationship Id="rId5" Type="http://schemas.openxmlformats.org/officeDocument/2006/relationships/image" Target="../media/image62.jpeg"/><Relationship Id="rId4" Type="http://schemas.openxmlformats.org/officeDocument/2006/relationships/image" Target="../media/image61.jpeg"/></Relationships>
</file>

<file path=ppt/slides/_rels/slide10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3.xml"/><Relationship Id="rId6" Type="http://schemas.openxmlformats.org/officeDocument/2006/relationships/image" Target="../media/image66.png"/><Relationship Id="rId5" Type="http://schemas.openxmlformats.org/officeDocument/2006/relationships/image" Target="../media/image27.png"/><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blood system</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0" y="914400"/>
            <a:ext cx="9144000" cy="5943600"/>
          </a:xfrm>
        </p:spPr>
        <p:txBody>
          <a:bodyPr/>
          <a:lstStyle/>
          <a:p>
            <a:pPr>
              <a:lnSpc>
                <a:spcPct val="80000"/>
              </a:lnSpc>
            </a:pPr>
            <a:r>
              <a:rPr lang="en-US" sz="2400" b="1" dirty="0" smtClean="0">
                <a:solidFill>
                  <a:srgbClr val="FF0000"/>
                </a:solidFill>
              </a:rPr>
              <a:t>Anemia</a:t>
            </a:r>
          </a:p>
          <a:p>
            <a:pPr>
              <a:lnSpc>
                <a:spcPct val="80000"/>
              </a:lnSpc>
            </a:pPr>
            <a:r>
              <a:rPr lang="en-US" sz="2400" b="1" dirty="0" err="1" smtClean="0">
                <a:solidFill>
                  <a:srgbClr val="FF0000"/>
                </a:solidFill>
              </a:rPr>
              <a:t>Erythrocytosis</a:t>
            </a:r>
            <a:endParaRPr lang="en-US" sz="2400" b="1" dirty="0" smtClean="0">
              <a:solidFill>
                <a:srgbClr val="FF0000"/>
              </a:solidFill>
            </a:endParaRPr>
          </a:p>
          <a:p>
            <a:pPr>
              <a:lnSpc>
                <a:spcPct val="80000"/>
              </a:lnSpc>
            </a:pPr>
            <a:r>
              <a:rPr lang="en-US" sz="2400" b="1" dirty="0" smtClean="0">
                <a:solidFill>
                  <a:srgbClr val="FF0000"/>
                </a:solidFill>
              </a:rPr>
              <a:t>Anemia</a:t>
            </a:r>
            <a:r>
              <a:rPr lang="en-US" sz="2400" b="1" dirty="0" smtClean="0">
                <a:solidFill>
                  <a:schemeClr val="bg1"/>
                </a:solidFill>
              </a:rPr>
              <a:t> </a:t>
            </a:r>
            <a:r>
              <a:rPr lang="en-US" sz="2400" b="1" dirty="0" smtClean="0">
                <a:solidFill>
                  <a:srgbClr val="7030A0"/>
                </a:solidFill>
              </a:rPr>
              <a:t>is a clinical-</a:t>
            </a:r>
            <a:r>
              <a:rPr lang="en-US" sz="2400" b="1" dirty="0" err="1" smtClean="0">
                <a:solidFill>
                  <a:srgbClr val="7030A0"/>
                </a:solidFill>
              </a:rPr>
              <a:t>haematological</a:t>
            </a:r>
            <a:r>
              <a:rPr lang="en-US" sz="2400" b="1" dirty="0" smtClean="0">
                <a:solidFill>
                  <a:srgbClr val="7030A0"/>
                </a:solidFill>
              </a:rPr>
              <a:t> syndrome characterized by ↓ count of erythrocytes</a:t>
            </a:r>
          </a:p>
          <a:p>
            <a:pPr>
              <a:lnSpc>
                <a:spcPct val="80000"/>
              </a:lnSpc>
            </a:pPr>
            <a:r>
              <a:rPr lang="en-US" sz="2400" b="1" dirty="0" smtClean="0">
                <a:solidFill>
                  <a:srgbClr val="7030A0"/>
                </a:solidFill>
              </a:rPr>
              <a:t>(N male 5.5 ± 0.9 · 1012 / L, women 4.8 ± 0.6 · 1012 / L) and / or hemoglobin concentration (N male 160 ± 20 g / L, female 140 ± 20 g / L) in units volume of blood.</a:t>
            </a:r>
          </a:p>
          <a:p>
            <a:pPr>
              <a:lnSpc>
                <a:spcPct val="80000"/>
              </a:lnSpc>
            </a:pPr>
            <a:r>
              <a:rPr lang="en-US" sz="2400" b="1" dirty="0" smtClean="0">
                <a:solidFill>
                  <a:srgbClr val="0070C0"/>
                </a:solidFill>
              </a:rPr>
              <a:t>The main </a:t>
            </a:r>
            <a:r>
              <a:rPr lang="en-US" sz="2400" b="1" dirty="0" err="1" smtClean="0">
                <a:solidFill>
                  <a:srgbClr val="0070C0"/>
                </a:solidFill>
              </a:rPr>
              <a:t>pathophysiological</a:t>
            </a:r>
            <a:r>
              <a:rPr lang="en-US" sz="2400" b="1" dirty="0" smtClean="0">
                <a:solidFill>
                  <a:srgbClr val="0070C0"/>
                </a:solidFill>
              </a:rPr>
              <a:t> essence of anemia is </a:t>
            </a:r>
          </a:p>
          <a:p>
            <a:pPr>
              <a:lnSpc>
                <a:spcPct val="80000"/>
              </a:lnSpc>
            </a:pPr>
            <a:r>
              <a:rPr lang="en-US" sz="2400" b="1" dirty="0" smtClean="0">
                <a:solidFill>
                  <a:srgbClr val="0070C0"/>
                </a:solidFill>
              </a:rPr>
              <a:t>↓ oxygen capacity of the blood, leading to a </a:t>
            </a:r>
            <a:r>
              <a:rPr lang="en-US" sz="2400" b="1" dirty="0" err="1" smtClean="0">
                <a:solidFill>
                  <a:srgbClr val="0070C0"/>
                </a:solidFill>
              </a:rPr>
              <a:t>hemic</a:t>
            </a:r>
            <a:r>
              <a:rPr lang="en-US" sz="2400" b="1" dirty="0" smtClean="0">
                <a:solidFill>
                  <a:srgbClr val="0070C0"/>
                </a:solidFill>
              </a:rPr>
              <a:t> type hypoxia.</a:t>
            </a:r>
          </a:p>
          <a:p>
            <a:pPr>
              <a:lnSpc>
                <a:spcPct val="80000"/>
              </a:lnSpc>
            </a:pPr>
            <a:r>
              <a:rPr lang="en-US" sz="2400" b="1" dirty="0" smtClean="0">
                <a:solidFill>
                  <a:srgbClr val="0070C0"/>
                </a:solidFill>
              </a:rPr>
              <a:t>With hypoxia, the main clinical symptoms and disorders of vital activity in patients with anemia are associated.</a:t>
            </a:r>
          </a:p>
          <a:p>
            <a:pPr>
              <a:lnSpc>
                <a:spcPct val="80000"/>
              </a:lnSpc>
            </a:pPr>
            <a:r>
              <a:rPr lang="en-US" sz="2400" b="1" dirty="0" err="1" smtClean="0">
                <a:solidFill>
                  <a:srgbClr val="C00000"/>
                </a:solidFill>
              </a:rPr>
              <a:t>Poikilocytosis</a:t>
            </a:r>
            <a:r>
              <a:rPr lang="en-US" sz="2400" b="1" dirty="0" smtClean="0">
                <a:solidFill>
                  <a:schemeClr val="bg1"/>
                </a:solidFill>
              </a:rPr>
              <a:t> </a:t>
            </a:r>
            <a:r>
              <a:rPr lang="en-US" sz="2400" b="1" dirty="0" smtClean="0">
                <a:solidFill>
                  <a:srgbClr val="7030A0"/>
                </a:solidFill>
              </a:rPr>
              <a:t>is a condition in which erythrocytes of unusual form occur.</a:t>
            </a:r>
          </a:p>
          <a:p>
            <a:pPr>
              <a:lnSpc>
                <a:spcPct val="80000"/>
              </a:lnSpc>
            </a:pPr>
            <a:r>
              <a:rPr lang="en-US" sz="2400" b="1" dirty="0" err="1" smtClean="0">
                <a:solidFill>
                  <a:srgbClr val="C00000"/>
                </a:solidFill>
              </a:rPr>
              <a:t>Anisocytosis</a:t>
            </a:r>
            <a:r>
              <a:rPr lang="en-US" sz="2400" b="1" dirty="0" smtClean="0">
                <a:solidFill>
                  <a:srgbClr val="C00000"/>
                </a:solidFill>
              </a:rPr>
              <a:t> </a:t>
            </a:r>
            <a:r>
              <a:rPr lang="en-US" sz="2400" b="1" dirty="0" smtClean="0">
                <a:solidFill>
                  <a:schemeClr val="bg1"/>
                </a:solidFill>
              </a:rPr>
              <a:t>- a difference in the magnitude of cells in one tissue or cell population due to a violation of the function of bone marrow.</a:t>
            </a:r>
            <a:endParaRPr lang="ru-RU" sz="2400" b="1" dirty="0">
              <a:solidFill>
                <a:schemeClr val="bg1"/>
              </a:solidFill>
            </a:endParaRPr>
          </a:p>
        </p:txBody>
      </p:sp>
      <p:sp>
        <p:nvSpPr>
          <p:cNvPr id="9218" name="Rectangle 2"/>
          <p:cNvSpPr>
            <a:spLocks noGrp="1" noChangeArrowheads="1"/>
          </p:cNvSpPr>
          <p:nvPr>
            <p:ph type="title"/>
          </p:nvPr>
        </p:nvSpPr>
        <p:spPr>
          <a:xfrm>
            <a:off x="0" y="274638"/>
            <a:ext cx="9144000" cy="639762"/>
          </a:xfrm>
        </p:spPr>
        <p:txBody>
          <a:bodyPr/>
          <a:lstStyle/>
          <a:p>
            <a:pPr algn="ctr"/>
            <a:r>
              <a:rPr sz="2800" b="1" smtClean="0">
                <a:solidFill>
                  <a:srgbClr val="FFFF00"/>
                </a:solidFill>
              </a:rPr>
              <a:t>Two forms of pathology of the erythrocyte system:</a:t>
            </a:r>
            <a:endParaRPr lang="ru-RU" sz="2800" b="1"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8"/>
          <p:cNvSpPr>
            <a:spLocks noGrp="1" noChangeArrowheads="1"/>
          </p:cNvSpPr>
          <p:nvPr>
            <p:ph idx="1"/>
          </p:nvPr>
        </p:nvSpPr>
        <p:spPr>
          <a:xfrm>
            <a:off x="0" y="0"/>
            <a:ext cx="9144000" cy="6781800"/>
          </a:xfrm>
        </p:spPr>
        <p:txBody>
          <a:bodyPr/>
          <a:lstStyle/>
          <a:p>
            <a:pPr algn="ctr">
              <a:buFontTx/>
              <a:buNone/>
            </a:pPr>
            <a:r>
              <a:rPr lang="en-US" sz="3600" b="1" dirty="0" smtClean="0">
                <a:solidFill>
                  <a:srgbClr val="FFFF00"/>
                </a:solidFill>
                <a:latin typeface="Times New Roman" pitchFamily="18" charset="0"/>
                <a:cs typeface="Times New Roman" pitchFamily="18" charset="0"/>
              </a:rPr>
              <a:t>TYPES OF ANEMIA (3)</a:t>
            </a:r>
          </a:p>
          <a:p>
            <a:pPr>
              <a:buFontTx/>
              <a:buNone/>
            </a:pPr>
            <a:r>
              <a:rPr lang="en-US" b="1" dirty="0" smtClean="0">
                <a:solidFill>
                  <a:srgbClr val="FF0000"/>
                </a:solidFill>
                <a:latin typeface="Times New Roman" pitchFamily="18" charset="0"/>
                <a:cs typeface="Times New Roman" pitchFamily="18" charset="0"/>
              </a:rPr>
              <a:t>According to the color index</a:t>
            </a:r>
          </a:p>
          <a:p>
            <a:pPr>
              <a:buFontTx/>
              <a:buNone/>
            </a:pPr>
            <a:r>
              <a:rPr lang="en-US" b="1" dirty="0" err="1" smtClean="0">
                <a:solidFill>
                  <a:srgbClr val="C00000"/>
                </a:solidFill>
                <a:latin typeface="Times New Roman" pitchFamily="18" charset="0"/>
                <a:cs typeface="Times New Roman" pitchFamily="18" charset="0"/>
              </a:rPr>
              <a:t>Normochromic</a:t>
            </a:r>
            <a:r>
              <a:rPr lang="en-US" b="1" dirty="0" smtClean="0">
                <a:solidFill>
                  <a:srgbClr val="C00000"/>
                </a:solidFill>
                <a:latin typeface="Times New Roman" pitchFamily="18" charset="0"/>
                <a:cs typeface="Times New Roman" pitchFamily="18" charset="0"/>
              </a:rPr>
              <a:t> (0.8-1.0)</a:t>
            </a:r>
          </a:p>
          <a:p>
            <a:pPr>
              <a:buFontTx/>
              <a:buNone/>
            </a:pPr>
            <a:r>
              <a:rPr lang="en-US" b="1" dirty="0" err="1" smtClean="0">
                <a:solidFill>
                  <a:srgbClr val="C00000"/>
                </a:solidFill>
                <a:latin typeface="Times New Roman" pitchFamily="18" charset="0"/>
                <a:cs typeface="Times New Roman" pitchFamily="18" charset="0"/>
              </a:rPr>
              <a:t>Hyperchromic</a:t>
            </a:r>
            <a:r>
              <a:rPr lang="en-US" b="1" dirty="0" smtClean="0">
                <a:solidFill>
                  <a:srgbClr val="C00000"/>
                </a:solidFill>
                <a:latin typeface="Times New Roman" pitchFamily="18" charset="0"/>
                <a:cs typeface="Times New Roman" pitchFamily="18" charset="0"/>
              </a:rPr>
              <a:t> (&gt;1,0)</a:t>
            </a:r>
          </a:p>
          <a:p>
            <a:pPr>
              <a:buFontTx/>
              <a:buNone/>
            </a:pPr>
            <a:r>
              <a:rPr lang="en-US" b="1" dirty="0" err="1" smtClean="0">
                <a:solidFill>
                  <a:srgbClr val="C00000"/>
                </a:solidFill>
                <a:latin typeface="Times New Roman" pitchFamily="18" charset="0"/>
                <a:cs typeface="Times New Roman" pitchFamily="18" charset="0"/>
              </a:rPr>
              <a:t>Hypochromic</a:t>
            </a:r>
            <a:r>
              <a:rPr lang="en-US" b="1" dirty="0" smtClean="0">
                <a:solidFill>
                  <a:srgbClr val="C00000"/>
                </a:solidFill>
                <a:latin typeface="Times New Roman" pitchFamily="18" charset="0"/>
                <a:cs typeface="Times New Roman" pitchFamily="18" charset="0"/>
              </a:rPr>
              <a:t> (&lt;0.8)</a:t>
            </a:r>
          </a:p>
          <a:p>
            <a:pPr>
              <a:buFontTx/>
              <a:buNone/>
            </a:pPr>
            <a:endParaRPr lang="en-US" b="1" dirty="0" smtClean="0">
              <a:solidFill>
                <a:srgbClr val="C00000"/>
              </a:solidFill>
              <a:latin typeface="Times New Roman" pitchFamily="18" charset="0"/>
              <a:cs typeface="Times New Roman" pitchFamily="18" charset="0"/>
            </a:endParaRPr>
          </a:p>
          <a:p>
            <a:pPr>
              <a:buFontTx/>
              <a:buNone/>
            </a:pPr>
            <a:r>
              <a:rPr lang="en-US" b="1" dirty="0" smtClean="0">
                <a:solidFill>
                  <a:srgbClr val="FF0000"/>
                </a:solidFill>
                <a:latin typeface="Times New Roman" pitchFamily="18" charset="0"/>
                <a:cs typeface="Times New Roman" pitchFamily="18" charset="0"/>
              </a:rPr>
              <a:t>According to the concentration of HB, the degree of anemia:</a:t>
            </a:r>
          </a:p>
          <a:p>
            <a:pPr>
              <a:buFontTx/>
              <a:buNone/>
            </a:pPr>
            <a:r>
              <a:rPr lang="en-US" b="1" dirty="0" smtClean="0">
                <a:solidFill>
                  <a:srgbClr val="C00000"/>
                </a:solidFill>
                <a:latin typeface="Times New Roman" pitchFamily="18" charset="0"/>
                <a:cs typeface="Times New Roman" pitchFamily="18" charset="0"/>
              </a:rPr>
              <a:t>80-100 g / l easy</a:t>
            </a:r>
          </a:p>
          <a:p>
            <a:pPr>
              <a:buFontTx/>
              <a:buNone/>
            </a:pPr>
            <a:r>
              <a:rPr lang="en-US" b="1" dirty="0" smtClean="0">
                <a:solidFill>
                  <a:srgbClr val="C00000"/>
                </a:solidFill>
                <a:latin typeface="Times New Roman" pitchFamily="18" charset="0"/>
                <a:cs typeface="Times New Roman" pitchFamily="18" charset="0"/>
              </a:rPr>
              <a:t>60-80 g / l average</a:t>
            </a:r>
          </a:p>
          <a:p>
            <a:pPr>
              <a:buFontTx/>
              <a:buNone/>
            </a:pPr>
            <a:r>
              <a:rPr lang="en-US" b="1" dirty="0" smtClean="0">
                <a:solidFill>
                  <a:srgbClr val="C00000"/>
                </a:solidFill>
                <a:latin typeface="Times New Roman" pitchFamily="18" charset="0"/>
                <a:cs typeface="Times New Roman" pitchFamily="18" charset="0"/>
              </a:rPr>
              <a:t>&lt;60 g / l heavy</a:t>
            </a:r>
            <a:endParaRPr lang="ru-RU"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152400" y="1295400"/>
            <a:ext cx="8991600" cy="5562600"/>
          </a:xfrm>
        </p:spPr>
        <p:txBody>
          <a:bodyPr/>
          <a:lstStyle/>
          <a:p>
            <a:pPr>
              <a:lnSpc>
                <a:spcPct val="80000"/>
              </a:lnSpc>
              <a:buFontTx/>
              <a:buNone/>
            </a:pPr>
            <a:r>
              <a:rPr lang="en-US" sz="2800" b="1" i="1" dirty="0" smtClean="0">
                <a:solidFill>
                  <a:srgbClr val="FF0000"/>
                </a:solidFill>
              </a:rPr>
              <a:t>Chronic PHA.</a:t>
            </a:r>
          </a:p>
          <a:p>
            <a:pPr>
              <a:lnSpc>
                <a:spcPct val="80000"/>
              </a:lnSpc>
              <a:buFontTx/>
              <a:buNone/>
            </a:pPr>
            <a:r>
              <a:rPr lang="en-US" sz="2800" b="1" i="1" dirty="0" smtClean="0">
                <a:solidFill>
                  <a:srgbClr val="92D050"/>
                </a:solidFill>
              </a:rPr>
              <a:t>Causes: repeated bleeding from the internal organs.</a:t>
            </a:r>
          </a:p>
          <a:p>
            <a:pPr>
              <a:lnSpc>
                <a:spcPct val="80000"/>
              </a:lnSpc>
              <a:buFontTx/>
              <a:buNone/>
            </a:pPr>
            <a:r>
              <a:rPr lang="en-US" sz="2800" b="1" i="1" dirty="0" smtClean="0">
                <a:solidFill>
                  <a:srgbClr val="92D050"/>
                </a:solidFill>
              </a:rPr>
              <a:t>It is a private option for iron deficiency anemia.</a:t>
            </a:r>
          </a:p>
          <a:p>
            <a:pPr>
              <a:lnSpc>
                <a:spcPct val="80000"/>
              </a:lnSpc>
              <a:buFontTx/>
              <a:buNone/>
            </a:pPr>
            <a:r>
              <a:rPr lang="en-US" sz="2800" b="1" i="1" dirty="0" smtClean="0">
                <a:solidFill>
                  <a:srgbClr val="92D050"/>
                </a:solidFill>
              </a:rPr>
              <a:t>Hematologic syndrome: </a:t>
            </a:r>
            <a:r>
              <a:rPr lang="en-US" sz="2800" b="1" i="1" dirty="0" err="1" smtClean="0">
                <a:solidFill>
                  <a:srgbClr val="92D050"/>
                </a:solidFill>
              </a:rPr>
              <a:t>hyporegenerative</a:t>
            </a:r>
            <a:r>
              <a:rPr lang="en-US" sz="2800" b="1" i="1" dirty="0" smtClean="0">
                <a:solidFill>
                  <a:srgbClr val="92D050"/>
                </a:solidFill>
              </a:rPr>
              <a:t>, </a:t>
            </a:r>
            <a:r>
              <a:rPr lang="en-US" sz="2800" b="1" i="1" dirty="0" err="1" smtClean="0">
                <a:solidFill>
                  <a:srgbClr val="92D050"/>
                </a:solidFill>
              </a:rPr>
              <a:t>hypochromic</a:t>
            </a:r>
            <a:r>
              <a:rPr lang="en-US" sz="2800" b="1" i="1" dirty="0" smtClean="0">
                <a:solidFill>
                  <a:srgbClr val="92D050"/>
                </a:solidFill>
              </a:rPr>
              <a:t>, </a:t>
            </a:r>
            <a:r>
              <a:rPr lang="en-US" sz="2800" b="1" i="1" dirty="0" err="1" smtClean="0">
                <a:solidFill>
                  <a:srgbClr val="92D050"/>
                </a:solidFill>
              </a:rPr>
              <a:t>microcytic</a:t>
            </a:r>
            <a:r>
              <a:rPr lang="en-US" sz="2800" b="1" i="1" dirty="0" smtClean="0">
                <a:solidFill>
                  <a:srgbClr val="92D050"/>
                </a:solidFill>
              </a:rPr>
              <a:t>.</a:t>
            </a:r>
          </a:p>
          <a:p>
            <a:pPr>
              <a:lnSpc>
                <a:spcPct val="80000"/>
              </a:lnSpc>
              <a:buFontTx/>
              <a:buNone/>
            </a:pPr>
            <a:r>
              <a:rPr lang="en-US" sz="2800" b="1" i="1" dirty="0" smtClean="0">
                <a:solidFill>
                  <a:srgbClr val="FF0000"/>
                </a:solidFill>
              </a:rPr>
              <a:t>Acute PHA.</a:t>
            </a:r>
          </a:p>
          <a:p>
            <a:pPr>
              <a:lnSpc>
                <a:spcPct val="80000"/>
              </a:lnSpc>
              <a:buFontTx/>
              <a:buNone/>
            </a:pPr>
            <a:r>
              <a:rPr lang="en-US" sz="2800" b="1" i="1" dirty="0" smtClean="0">
                <a:solidFill>
                  <a:srgbClr val="92D050"/>
                </a:solidFill>
              </a:rPr>
              <a:t>Develop as a result of massive blood loss (external trauma, bleeding from the internal organs).</a:t>
            </a:r>
          </a:p>
          <a:p>
            <a:pPr>
              <a:lnSpc>
                <a:spcPct val="80000"/>
              </a:lnSpc>
              <a:buFontTx/>
              <a:buNone/>
            </a:pPr>
            <a:r>
              <a:rPr lang="en-US" sz="2800" b="1" i="1" dirty="0" smtClean="0">
                <a:solidFill>
                  <a:srgbClr val="92D050"/>
                </a:solidFill>
              </a:rPr>
              <a:t>Leading </a:t>
            </a:r>
            <a:r>
              <a:rPr lang="en-US" sz="2800" b="1" i="1" dirty="0" err="1" smtClean="0">
                <a:solidFill>
                  <a:srgbClr val="92D050"/>
                </a:solidFill>
              </a:rPr>
              <a:t>pathogenetic</a:t>
            </a:r>
            <a:r>
              <a:rPr lang="en-US" sz="2800" b="1" i="1" dirty="0" smtClean="0">
                <a:solidFill>
                  <a:srgbClr val="92D050"/>
                </a:solidFill>
              </a:rPr>
              <a:t> link: ↓ volume blood circulation → hypoxia → violation of acid-equilibrium balance, imbalance of ions.</a:t>
            </a:r>
            <a:endParaRPr lang="ru-RU" sz="2800" b="1" i="1" dirty="0">
              <a:solidFill>
                <a:srgbClr val="92D050"/>
              </a:solidFill>
            </a:endParaRPr>
          </a:p>
        </p:txBody>
      </p:sp>
      <p:sp>
        <p:nvSpPr>
          <p:cNvPr id="18434" name="Rectangle 2"/>
          <p:cNvSpPr>
            <a:spLocks noGrp="1" noChangeArrowheads="1"/>
          </p:cNvSpPr>
          <p:nvPr>
            <p:ph type="title"/>
          </p:nvPr>
        </p:nvSpPr>
        <p:spPr>
          <a:xfrm>
            <a:off x="381000" y="228600"/>
            <a:ext cx="8534400" cy="990600"/>
          </a:xfrm>
          <a:solidFill>
            <a:srgbClr val="FFFF00"/>
          </a:solidFill>
        </p:spPr>
        <p:txBody>
          <a:bodyPr/>
          <a:lstStyle/>
          <a:p>
            <a:r>
              <a:rPr sz="2800" b="1" smtClean="0">
                <a:solidFill>
                  <a:srgbClr val="002060"/>
                </a:solidFill>
              </a:rPr>
              <a:t>Posthemorrhagic </a:t>
            </a:r>
            <a:r>
              <a:rPr lang="ru-RU" sz="2800" b="1" dirty="0" smtClean="0">
                <a:solidFill>
                  <a:srgbClr val="002060"/>
                </a:solidFill>
              </a:rPr>
              <a:t> </a:t>
            </a:r>
            <a:r>
              <a:rPr sz="2800" b="1" smtClean="0">
                <a:solidFill>
                  <a:srgbClr val="002060"/>
                </a:solidFill>
              </a:rPr>
              <a:t>anemia (PHA) is a chronic, acute</a:t>
            </a:r>
            <a:endParaRPr lang="ru-RU" sz="2800" b="1"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p:txBody>
          <a:bodyPr>
            <a:normAutofit/>
          </a:bodyPr>
          <a:lstStyle/>
          <a:p>
            <a:pPr>
              <a:lnSpc>
                <a:spcPct val="90000"/>
              </a:lnSpc>
            </a:pPr>
            <a:r>
              <a:rPr lang="en-US" sz="3200" dirty="0" smtClean="0">
                <a:solidFill>
                  <a:srgbClr val="FFC000"/>
                </a:solidFill>
              </a:rPr>
              <a:t>With a loss of 15-25% of volume blood circulation, mild </a:t>
            </a:r>
            <a:r>
              <a:rPr lang="en-US" sz="3200" dirty="0" err="1" smtClean="0">
                <a:solidFill>
                  <a:srgbClr val="FFC000"/>
                </a:solidFill>
              </a:rPr>
              <a:t>posthemorrhagic</a:t>
            </a:r>
            <a:r>
              <a:rPr lang="en-US" sz="3200" dirty="0" smtClean="0">
                <a:solidFill>
                  <a:srgbClr val="FFC000"/>
                </a:solidFill>
              </a:rPr>
              <a:t> anemia develops (for children, a higher sensitivity to blood loss is characteristic);</a:t>
            </a:r>
          </a:p>
          <a:p>
            <a:pPr>
              <a:lnSpc>
                <a:spcPct val="90000"/>
              </a:lnSpc>
            </a:pPr>
            <a:r>
              <a:rPr lang="en-US" sz="3200" dirty="0" smtClean="0">
                <a:solidFill>
                  <a:srgbClr val="FFC000"/>
                </a:solidFill>
              </a:rPr>
              <a:t>The moderate severity of blood loss is -25-35%;</a:t>
            </a:r>
          </a:p>
          <a:p>
            <a:pPr>
              <a:lnSpc>
                <a:spcPct val="90000"/>
              </a:lnSpc>
            </a:pPr>
            <a:r>
              <a:rPr lang="en-US" sz="3200" dirty="0" smtClean="0">
                <a:solidFill>
                  <a:srgbClr val="FFC000"/>
                </a:solidFill>
              </a:rPr>
              <a:t>Severe form of anemia develops with blood loss of 35-50% of the blood volume;</a:t>
            </a:r>
          </a:p>
          <a:p>
            <a:pPr>
              <a:lnSpc>
                <a:spcPct val="90000"/>
              </a:lnSpc>
            </a:pPr>
            <a:r>
              <a:rPr lang="en-US" sz="3200" dirty="0" smtClean="0">
                <a:solidFill>
                  <a:srgbClr val="FFC000"/>
                </a:solidFill>
              </a:rPr>
              <a:t>More than 50% of blood loss - is lethal.</a:t>
            </a:r>
            <a:endParaRPr lang="ru-RU" sz="3200" dirty="0">
              <a:solidFill>
                <a:srgbClr val="FFC000"/>
              </a:solidFill>
            </a:endParaRPr>
          </a:p>
        </p:txBody>
      </p:sp>
      <p:sp>
        <p:nvSpPr>
          <p:cNvPr id="19458" name="Rectangle 2"/>
          <p:cNvSpPr>
            <a:spLocks noGrp="1" noChangeArrowheads="1"/>
          </p:cNvSpPr>
          <p:nvPr>
            <p:ph type="title"/>
          </p:nvPr>
        </p:nvSpPr>
        <p:spPr>
          <a:solidFill>
            <a:srgbClr val="FF3300"/>
          </a:solidFill>
        </p:spPr>
        <p:txBody>
          <a:bodyPr>
            <a:normAutofit/>
          </a:bodyPr>
          <a:lstStyle/>
          <a:p>
            <a:r>
              <a:rPr sz="3600" b="1" smtClean="0">
                <a:solidFill>
                  <a:schemeClr val="bg1"/>
                </a:solidFill>
              </a:rPr>
              <a:t>Severity of anemia from the degree of hemorrhage</a:t>
            </a:r>
            <a:endParaRPr lang="ru-RU" sz="36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0" y="1600200"/>
            <a:ext cx="9144000" cy="5257800"/>
          </a:xfrm>
        </p:spPr>
        <p:txBody>
          <a:bodyPr>
            <a:normAutofit/>
          </a:bodyPr>
          <a:lstStyle/>
          <a:p>
            <a:pPr algn="just">
              <a:lnSpc>
                <a:spcPct val="80000"/>
              </a:lnSpc>
            </a:pPr>
            <a:r>
              <a:rPr lang="en-US" sz="2000" b="1" dirty="0" smtClean="0">
                <a:solidFill>
                  <a:srgbClr val="FFFF00"/>
                </a:solidFill>
              </a:rPr>
              <a:t>Reflex compensation phase. The picture of the blood does not differ from the norm (</a:t>
            </a:r>
            <a:r>
              <a:rPr lang="en-US" sz="2000" b="1" dirty="0" err="1" smtClean="0">
                <a:solidFill>
                  <a:srgbClr val="FFFF00"/>
                </a:solidFill>
              </a:rPr>
              <a:t>normocytemic</a:t>
            </a:r>
            <a:r>
              <a:rPr lang="en-US" sz="2000" b="1" dirty="0" smtClean="0">
                <a:solidFill>
                  <a:srgbClr val="FFFF00"/>
                </a:solidFill>
              </a:rPr>
              <a:t> </a:t>
            </a:r>
            <a:r>
              <a:rPr lang="en-US" sz="2000" b="1" dirty="0" err="1" smtClean="0">
                <a:solidFill>
                  <a:srgbClr val="FFFF00"/>
                </a:solidFill>
              </a:rPr>
              <a:t>hypovolemia</a:t>
            </a:r>
            <a:r>
              <a:rPr lang="en-US" sz="2000" b="1" dirty="0" smtClean="0">
                <a:solidFill>
                  <a:srgbClr val="FFFF00"/>
                </a:solidFill>
              </a:rPr>
              <a:t>). Ht, E, </a:t>
            </a:r>
            <a:r>
              <a:rPr lang="en-US" sz="2000" b="1" dirty="0" err="1" smtClean="0">
                <a:solidFill>
                  <a:srgbClr val="FFFF00"/>
                </a:solidFill>
              </a:rPr>
              <a:t>Hb</a:t>
            </a:r>
            <a:r>
              <a:rPr lang="en-US" sz="2000" b="1" dirty="0" smtClean="0">
                <a:solidFill>
                  <a:srgbClr val="FFFF00"/>
                </a:solidFill>
              </a:rPr>
              <a:t> is the norm. "Hidden anemia" is </a:t>
            </a:r>
            <a:r>
              <a:rPr lang="en-US" sz="2000" b="1" dirty="0" err="1" smtClean="0">
                <a:solidFill>
                  <a:srgbClr val="FFFF00"/>
                </a:solidFill>
              </a:rPr>
              <a:t>normochromic</a:t>
            </a:r>
            <a:r>
              <a:rPr lang="en-US" sz="2000" b="1" dirty="0" smtClean="0">
                <a:solidFill>
                  <a:srgbClr val="FFFF00"/>
                </a:solidFill>
              </a:rPr>
              <a:t>, </a:t>
            </a:r>
            <a:r>
              <a:rPr lang="en-US" sz="2000" b="1" dirty="0" err="1" smtClean="0">
                <a:solidFill>
                  <a:srgbClr val="FFFF00"/>
                </a:solidFill>
              </a:rPr>
              <a:t>normocytic</a:t>
            </a:r>
            <a:r>
              <a:rPr lang="en-US" sz="2000" b="1" dirty="0" smtClean="0">
                <a:solidFill>
                  <a:srgbClr val="FFFF00"/>
                </a:solidFill>
              </a:rPr>
              <a:t>.</a:t>
            </a:r>
          </a:p>
          <a:p>
            <a:pPr algn="just">
              <a:lnSpc>
                <a:spcPct val="80000"/>
              </a:lnSpc>
            </a:pPr>
            <a:r>
              <a:rPr lang="en-US" sz="2000" b="1" dirty="0" smtClean="0">
                <a:solidFill>
                  <a:srgbClr val="FFFF00"/>
                </a:solidFill>
              </a:rPr>
              <a:t>Clinical manifestations are characteristic for collapse: ↓ AP, pallor, tachycardia, </a:t>
            </a:r>
            <a:r>
              <a:rPr lang="en-US" sz="2000" b="1" dirty="0" err="1" smtClean="0">
                <a:solidFill>
                  <a:srgbClr val="FFFF00"/>
                </a:solidFill>
              </a:rPr>
              <a:t>tachypnea</a:t>
            </a:r>
            <a:r>
              <a:rPr lang="en-US" sz="2000" b="1" dirty="0" smtClean="0">
                <a:solidFill>
                  <a:srgbClr val="FFFF00"/>
                </a:solidFill>
              </a:rPr>
              <a:t>.</a:t>
            </a:r>
          </a:p>
          <a:p>
            <a:pPr algn="just">
              <a:lnSpc>
                <a:spcPct val="80000"/>
              </a:lnSpc>
            </a:pPr>
            <a:r>
              <a:rPr lang="en-US" sz="2000" b="1" dirty="0" err="1" smtClean="0">
                <a:solidFill>
                  <a:srgbClr val="FFFF00"/>
                </a:solidFill>
              </a:rPr>
              <a:t>Hydromic</a:t>
            </a:r>
            <a:r>
              <a:rPr lang="en-US" sz="2000" b="1" dirty="0" smtClean="0">
                <a:solidFill>
                  <a:srgbClr val="FFFF00"/>
                </a:solidFill>
              </a:rPr>
              <a:t> phase (consequence of stimulation of </a:t>
            </a:r>
            <a:r>
              <a:rPr lang="en-US" sz="2000" b="1" dirty="0" err="1" smtClean="0">
                <a:solidFill>
                  <a:srgbClr val="FFFF00"/>
                </a:solidFill>
              </a:rPr>
              <a:t>volumoreceptors</a:t>
            </a:r>
            <a:r>
              <a:rPr lang="en-US" sz="2000" b="1" dirty="0" smtClean="0">
                <a:solidFill>
                  <a:srgbClr val="FFFF00"/>
                </a:solidFill>
              </a:rPr>
              <a:t>) ► </a:t>
            </a:r>
            <a:r>
              <a:rPr lang="en-US" sz="2000" b="1" dirty="0" err="1" smtClean="0">
                <a:solidFill>
                  <a:srgbClr val="FFFF00"/>
                </a:solidFill>
              </a:rPr>
              <a:t>polydipsia</a:t>
            </a:r>
            <a:r>
              <a:rPr lang="en-US" sz="2000" b="1" dirty="0" smtClean="0">
                <a:solidFill>
                  <a:srgbClr val="FFFF00"/>
                </a:solidFill>
              </a:rPr>
              <a:t> ► ↑ fluid from outside, tissue fluid passes into vessels, vasospasm of the kidneys, ↓ </a:t>
            </a:r>
            <a:r>
              <a:rPr lang="en-US" sz="2000" b="1" dirty="0" err="1" smtClean="0">
                <a:solidFill>
                  <a:srgbClr val="FFFF00"/>
                </a:solidFill>
              </a:rPr>
              <a:t>diuresis</a:t>
            </a:r>
            <a:r>
              <a:rPr lang="en-US" sz="2000" b="1" dirty="0" smtClean="0">
                <a:solidFill>
                  <a:srgbClr val="FFFF00"/>
                </a:solidFill>
              </a:rPr>
              <a:t>, activation of RAAS, Na and water retarded). Emission of </a:t>
            </a:r>
            <a:r>
              <a:rPr lang="en-US" sz="2000" b="1" dirty="0" err="1" smtClean="0">
                <a:solidFill>
                  <a:srgbClr val="FFFF00"/>
                </a:solidFill>
              </a:rPr>
              <a:t>Er</a:t>
            </a:r>
            <a:r>
              <a:rPr lang="en-US" sz="2000" b="1" dirty="0" smtClean="0">
                <a:solidFill>
                  <a:srgbClr val="FFFF00"/>
                </a:solidFill>
              </a:rPr>
              <a:t>. from the depot. After the recovery of bcc, hematologic symptoms appear. Erythrocytes of blood and discarded from the depot contain a normal amount of hemoglobin (</a:t>
            </a:r>
            <a:r>
              <a:rPr lang="en-US" sz="2000" b="1" dirty="0" err="1" smtClean="0">
                <a:solidFill>
                  <a:srgbClr val="FFFF00"/>
                </a:solidFill>
              </a:rPr>
              <a:t>normochromic</a:t>
            </a:r>
            <a:r>
              <a:rPr lang="en-US" sz="2000" b="1" dirty="0" smtClean="0">
                <a:solidFill>
                  <a:srgbClr val="FFFF00"/>
                </a:solidFill>
              </a:rPr>
              <a:t> anemia). Hypoxia stimulates erythropoietin release by kidneys ↑ </a:t>
            </a:r>
            <a:r>
              <a:rPr lang="en-US" sz="2000" b="1" dirty="0" err="1" smtClean="0">
                <a:solidFill>
                  <a:srgbClr val="FFFF00"/>
                </a:solidFill>
              </a:rPr>
              <a:t>erythropoiesis</a:t>
            </a:r>
            <a:r>
              <a:rPr lang="en-US" sz="2000" b="1" dirty="0" smtClean="0">
                <a:solidFill>
                  <a:srgbClr val="FFFF00"/>
                </a:solidFill>
              </a:rPr>
              <a:t>.</a:t>
            </a:r>
          </a:p>
          <a:p>
            <a:pPr algn="just">
              <a:lnSpc>
                <a:spcPct val="80000"/>
              </a:lnSpc>
            </a:pPr>
            <a:r>
              <a:rPr lang="en-US" sz="2000" b="1" dirty="0" smtClean="0">
                <a:solidFill>
                  <a:srgbClr val="FFFF00"/>
                </a:solidFill>
              </a:rPr>
              <a:t>The phase of bone marrow compensation. In the blood of </a:t>
            </a:r>
            <a:r>
              <a:rPr lang="en-US" sz="2000" b="1" dirty="0" err="1" smtClean="0">
                <a:solidFill>
                  <a:srgbClr val="FFFF00"/>
                </a:solidFill>
              </a:rPr>
              <a:t>reticulocytes</a:t>
            </a:r>
            <a:r>
              <a:rPr lang="en-US" sz="2000" b="1" dirty="0" smtClean="0">
                <a:solidFill>
                  <a:srgbClr val="FFFF00"/>
                </a:solidFill>
              </a:rPr>
              <a:t> up to 30-40% (</a:t>
            </a:r>
            <a:r>
              <a:rPr lang="en-US" sz="2000" b="1" dirty="0" err="1" smtClean="0">
                <a:solidFill>
                  <a:srgbClr val="FFFF00"/>
                </a:solidFill>
              </a:rPr>
              <a:t>hyperregenerative</a:t>
            </a:r>
            <a:r>
              <a:rPr lang="en-US" sz="2000" b="1" dirty="0" smtClean="0">
                <a:solidFill>
                  <a:srgbClr val="FFFF00"/>
                </a:solidFill>
              </a:rPr>
              <a:t> anemia). CP &lt;0.85 (</a:t>
            </a:r>
            <a:r>
              <a:rPr lang="en-US" sz="2000" b="1" dirty="0" err="1" smtClean="0">
                <a:solidFill>
                  <a:srgbClr val="FFFF00"/>
                </a:solidFill>
              </a:rPr>
              <a:t>hypochromic</a:t>
            </a:r>
            <a:r>
              <a:rPr lang="en-US" sz="2000" b="1" dirty="0" smtClean="0">
                <a:solidFill>
                  <a:srgbClr val="FFFF00"/>
                </a:solidFill>
              </a:rPr>
              <a:t> anemia), the rate of </a:t>
            </a:r>
            <a:r>
              <a:rPr lang="en-US" sz="2000" b="1" dirty="0" err="1" smtClean="0">
                <a:solidFill>
                  <a:srgbClr val="FFFF00"/>
                </a:solidFill>
              </a:rPr>
              <a:t>Hb</a:t>
            </a:r>
            <a:r>
              <a:rPr lang="en-US" sz="2000" b="1" dirty="0" smtClean="0">
                <a:solidFill>
                  <a:srgbClr val="FFFF00"/>
                </a:solidFill>
              </a:rPr>
              <a:t> synthesis lags behind the rate of cell proliferation. In the bone marrow - signs of intensification of </a:t>
            </a:r>
            <a:r>
              <a:rPr lang="en-US" sz="2000" b="1" dirty="0" err="1" smtClean="0">
                <a:solidFill>
                  <a:srgbClr val="FFFF00"/>
                </a:solidFill>
              </a:rPr>
              <a:t>erythropoiesis</a:t>
            </a:r>
            <a:r>
              <a:rPr lang="en-US" sz="2000" b="1" dirty="0" smtClean="0">
                <a:solidFill>
                  <a:srgbClr val="FFFF00"/>
                </a:solidFill>
              </a:rPr>
              <a:t> - ↑ clinic of erythroblasts and </a:t>
            </a:r>
            <a:r>
              <a:rPr lang="en-US" sz="2000" b="1" dirty="0" err="1" smtClean="0">
                <a:solidFill>
                  <a:srgbClr val="FFFF00"/>
                </a:solidFill>
              </a:rPr>
              <a:t>reticulocytes</a:t>
            </a:r>
            <a:r>
              <a:rPr lang="en-US" sz="2000" b="1" dirty="0" smtClean="0">
                <a:solidFill>
                  <a:srgbClr val="FFFF00"/>
                </a:solidFill>
              </a:rPr>
              <a:t>. Lasts up to 14 days.</a:t>
            </a:r>
          </a:p>
        </p:txBody>
      </p:sp>
      <p:sp>
        <p:nvSpPr>
          <p:cNvPr id="20482" name="Rectangle 2"/>
          <p:cNvSpPr>
            <a:spLocks noGrp="1" noChangeArrowheads="1"/>
          </p:cNvSpPr>
          <p:nvPr>
            <p:ph type="title"/>
          </p:nvPr>
        </p:nvSpPr>
        <p:spPr>
          <a:xfrm>
            <a:off x="457200" y="304800"/>
            <a:ext cx="8229600" cy="1143000"/>
          </a:xfrm>
          <a:solidFill>
            <a:srgbClr val="FF3300"/>
          </a:solidFill>
        </p:spPr>
        <p:txBody>
          <a:bodyPr/>
          <a:lstStyle/>
          <a:p>
            <a:pPr algn="ctr"/>
            <a:r>
              <a:rPr sz="4000" b="1" smtClean="0">
                <a:solidFill>
                  <a:schemeClr val="bg1"/>
                </a:solidFill>
              </a:rPr>
              <a:t>Phases of acute PHA</a:t>
            </a:r>
            <a:endParaRPr lang="ru-RU" sz="4000" b="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0" y="1571612"/>
            <a:ext cx="9144000" cy="5286388"/>
          </a:xfrm>
        </p:spPr>
        <p:txBody>
          <a:bodyPr/>
          <a:lstStyle/>
          <a:p>
            <a:pPr>
              <a:lnSpc>
                <a:spcPct val="80000"/>
              </a:lnSpc>
              <a:buFontTx/>
              <a:buNone/>
            </a:pPr>
            <a:r>
              <a:rPr lang="en-US" sz="2400" dirty="0" smtClean="0"/>
              <a:t>↓ average the lifespan of erythrocytes as a result of the predominance of the </a:t>
            </a:r>
            <a:r>
              <a:rPr lang="en-US" sz="2400" dirty="0" err="1" smtClean="0"/>
              <a:t>hemolysis</a:t>
            </a:r>
            <a:r>
              <a:rPr lang="en-US" sz="2400" dirty="0" smtClean="0"/>
              <a:t> process over their production.</a:t>
            </a:r>
          </a:p>
          <a:p>
            <a:pPr>
              <a:lnSpc>
                <a:spcPct val="80000"/>
              </a:lnSpc>
              <a:buFontTx/>
              <a:buNone/>
            </a:pPr>
            <a:r>
              <a:rPr lang="en-US" sz="2400" dirty="0" smtClean="0"/>
              <a:t> The reasons for acquired of hemolytic </a:t>
            </a:r>
            <a:r>
              <a:rPr lang="en-US" sz="2400" dirty="0" err="1" smtClean="0"/>
              <a:t>anemias</a:t>
            </a:r>
            <a:r>
              <a:rPr lang="en-US" sz="2400" dirty="0" smtClean="0"/>
              <a:t> are:</a:t>
            </a:r>
          </a:p>
          <a:p>
            <a:pPr>
              <a:lnSpc>
                <a:spcPct val="80000"/>
              </a:lnSpc>
              <a:buFontTx/>
              <a:buNone/>
            </a:pPr>
            <a:r>
              <a:rPr lang="en-US" sz="2400" dirty="0" smtClean="0"/>
              <a:t>factors of a physical nature. Artificial heart valves, multiple vascular prostheses, "marching" </a:t>
            </a:r>
            <a:r>
              <a:rPr lang="en-US" sz="2400" dirty="0" err="1" smtClean="0"/>
              <a:t>hemoglobinuria</a:t>
            </a:r>
            <a:r>
              <a:rPr lang="en-US" sz="2400" dirty="0" smtClean="0"/>
              <a:t>, with thrombus formation in small vessels (the erythrocyte membrane is compressed or "cut" by fibrin strands), etc .;</a:t>
            </a:r>
          </a:p>
          <a:p>
            <a:pPr>
              <a:lnSpc>
                <a:spcPct val="80000"/>
              </a:lnSpc>
              <a:buFontTx/>
              <a:buNone/>
            </a:pPr>
            <a:r>
              <a:rPr lang="en-US" sz="2400" dirty="0" smtClean="0"/>
              <a:t>chemical factors are "hemolytic poisons". Compounds of lead, zinc, phosphorus, nitrobenzene, sulfonamides, </a:t>
            </a:r>
            <a:r>
              <a:rPr lang="en-US" sz="2400" dirty="0" err="1" smtClean="0"/>
              <a:t>phenacetin</a:t>
            </a:r>
            <a:r>
              <a:rPr lang="en-US" sz="2400" dirty="0" smtClean="0"/>
              <a:t>;</a:t>
            </a:r>
          </a:p>
          <a:p>
            <a:pPr>
              <a:lnSpc>
                <a:spcPct val="80000"/>
              </a:lnSpc>
              <a:buFontTx/>
              <a:buNone/>
            </a:pPr>
            <a:r>
              <a:rPr lang="en-US" sz="2400" dirty="0" smtClean="0"/>
              <a:t>biological - fungal, snake, bee venom, </a:t>
            </a:r>
            <a:r>
              <a:rPr lang="en-US" sz="2400" dirty="0" err="1" smtClean="0"/>
              <a:t>exo</a:t>
            </a:r>
            <a:r>
              <a:rPr lang="en-US" sz="2400" dirty="0" smtClean="0"/>
              <a:t>-and </a:t>
            </a:r>
            <a:r>
              <a:rPr lang="en-US" sz="2400" dirty="0" err="1" smtClean="0"/>
              <a:t>endotoxins</a:t>
            </a:r>
            <a:r>
              <a:rPr lang="en-US" sz="2400" dirty="0" smtClean="0"/>
              <a:t> of bacteria, products of parasite metabolism (malarial plasmodium), </a:t>
            </a:r>
            <a:r>
              <a:rPr lang="en-US" sz="2400" dirty="0" err="1" smtClean="0"/>
              <a:t>autoantibodies</a:t>
            </a:r>
            <a:r>
              <a:rPr lang="en-US" sz="2400" dirty="0" smtClean="0"/>
              <a:t> to erythrocytes (the largest proportion among the causes of acquired of hemolytic </a:t>
            </a:r>
            <a:r>
              <a:rPr lang="en-US" sz="2400" dirty="0" err="1" smtClean="0"/>
              <a:t>anemias</a:t>
            </a:r>
            <a:r>
              <a:rPr lang="en-US" sz="2400" dirty="0" smtClean="0"/>
              <a:t>).</a:t>
            </a:r>
            <a:endParaRPr lang="ru-RU" sz="2400" dirty="0"/>
          </a:p>
        </p:txBody>
      </p:sp>
      <p:sp>
        <p:nvSpPr>
          <p:cNvPr id="21508" name="Rectangle 4"/>
          <p:cNvSpPr>
            <a:spLocks noGrp="1" noChangeArrowheads="1"/>
          </p:cNvSpPr>
          <p:nvPr>
            <p:ph type="title"/>
          </p:nvPr>
        </p:nvSpPr>
        <p:spPr>
          <a:xfrm>
            <a:off x="457200" y="0"/>
            <a:ext cx="8229600" cy="1143000"/>
          </a:xfrm>
          <a:solidFill>
            <a:srgbClr val="FFFF00"/>
          </a:solidFill>
          <a:ln/>
        </p:spPr>
        <p:txBody>
          <a:bodyPr>
            <a:normAutofit fontScale="90000"/>
          </a:bodyPr>
          <a:lstStyle/>
          <a:p>
            <a:pPr algn="ctr"/>
            <a:r>
              <a:rPr lang="ru-RU" b="1" dirty="0"/>
              <a:t/>
            </a:r>
            <a:br>
              <a:rPr lang="ru-RU" b="1" dirty="0"/>
            </a:br>
            <a:r>
              <a:rPr b="1" smtClean="0"/>
              <a:t>Hemolytic   anemia</a:t>
            </a:r>
            <a:endParaRPr lang="ru-RU"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58" name="Rectangle 6"/>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59" name="Rectangle 7"/>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60" name="Rectangle 8"/>
          <p:cNvSpPr>
            <a:spLocks noChangeArrowheads="1"/>
          </p:cNvSpPr>
          <p:nvPr/>
        </p:nvSpPr>
        <p:spPr bwMode="auto">
          <a:xfrm>
            <a:off x="3200400" y="3962400"/>
            <a:ext cx="28194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Гиперосмия цитозоля</a:t>
            </a:r>
          </a:p>
        </p:txBody>
      </p:sp>
      <p:sp>
        <p:nvSpPr>
          <p:cNvPr id="23561" name="Rectangle 9"/>
          <p:cNvSpPr>
            <a:spLocks noChangeArrowheads="1"/>
          </p:cNvSpPr>
          <p:nvPr/>
        </p:nvSpPr>
        <p:spPr bwMode="auto">
          <a:xfrm>
            <a:off x="2590800" y="5029200"/>
            <a:ext cx="48006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Гипергидратация и набухание эритр. клеток</a:t>
            </a:r>
          </a:p>
        </p:txBody>
      </p:sp>
      <p:sp>
        <p:nvSpPr>
          <p:cNvPr id="23568" name="Line 16"/>
          <p:cNvSpPr>
            <a:spLocks noChangeShapeType="1"/>
          </p:cNvSpPr>
          <p:nvPr/>
        </p:nvSpPr>
        <p:spPr bwMode="auto">
          <a:xfrm>
            <a:off x="4648200" y="1295400"/>
            <a:ext cx="0" cy="381000"/>
          </a:xfrm>
          <a:prstGeom prst="line">
            <a:avLst/>
          </a:prstGeom>
          <a:noFill/>
          <a:ln w="9525">
            <a:solidFill>
              <a:schemeClr val="tx1"/>
            </a:solidFill>
            <a:round/>
            <a:headEnd/>
            <a:tailEnd type="triangle" w="med" len="med"/>
          </a:ln>
          <a:effectLst/>
        </p:spPr>
        <p:txBody>
          <a:bodyPr/>
          <a:lstStyle/>
          <a:p>
            <a:endParaRPr lang="ru-RU"/>
          </a:p>
        </p:txBody>
      </p:sp>
      <p:sp>
        <p:nvSpPr>
          <p:cNvPr id="23569" name="Rectangle 17"/>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70" name="Rectangle 18"/>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71" name="Rectangle 19"/>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72" name="Rectangle 20"/>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73" name="Rectangle 21"/>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74" name="Rectangle 22"/>
          <p:cNvSpPr>
            <a:spLocks noChangeArrowheads="1"/>
          </p:cNvSpPr>
          <p:nvPr/>
        </p:nvSpPr>
        <p:spPr bwMode="auto">
          <a:xfrm>
            <a:off x="3200400" y="3962400"/>
            <a:ext cx="28194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Гиперосмия цитозоля</a:t>
            </a:r>
          </a:p>
        </p:txBody>
      </p:sp>
      <p:sp>
        <p:nvSpPr>
          <p:cNvPr id="23575" name="Rectangle 23"/>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76" name="Rectangle 24"/>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77" name="Rectangle 25"/>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78" name="Rectangle 26"/>
          <p:cNvSpPr>
            <a:spLocks noChangeArrowheads="1"/>
          </p:cNvSpPr>
          <p:nvPr/>
        </p:nvSpPr>
        <p:spPr bwMode="auto">
          <a:xfrm>
            <a:off x="2590800" y="5029200"/>
            <a:ext cx="48006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Гипергидратация и набухание эритр. клеток</a:t>
            </a:r>
          </a:p>
        </p:txBody>
      </p:sp>
      <p:sp>
        <p:nvSpPr>
          <p:cNvPr id="23579" name="Rectangle 27"/>
          <p:cNvSpPr>
            <a:spLocks noChangeArrowheads="1"/>
          </p:cNvSpPr>
          <p:nvPr/>
        </p:nvSpPr>
        <p:spPr bwMode="auto">
          <a:xfrm>
            <a:off x="3200400" y="3962400"/>
            <a:ext cx="2819400" cy="533400"/>
          </a:xfrm>
          <a:prstGeom prst="rect">
            <a:avLst/>
          </a:prstGeom>
          <a:solidFill>
            <a:schemeClr val="accent1"/>
          </a:solidFill>
          <a:ln w="9525">
            <a:solidFill>
              <a:schemeClr val="tx1"/>
            </a:solidFill>
            <a:miter lim="800000"/>
            <a:headEnd/>
            <a:tailEnd/>
          </a:ln>
          <a:effectLst/>
        </p:spPr>
        <p:txBody>
          <a:bodyPr wrap="none" anchor="ctr"/>
          <a:lstStyle/>
          <a:p>
            <a:pPr algn="ctr"/>
            <a:r>
              <a:rPr lang="ru-RU"/>
              <a:t>Гиперосмия цитозоля</a:t>
            </a:r>
          </a:p>
        </p:txBody>
      </p:sp>
      <p:sp>
        <p:nvSpPr>
          <p:cNvPr id="23580" name="Rectangle 28"/>
          <p:cNvSpPr>
            <a:spLocks noChangeArrowheads="1"/>
          </p:cNvSpPr>
          <p:nvPr/>
        </p:nvSpPr>
        <p:spPr bwMode="auto">
          <a:xfrm>
            <a:off x="1371600" y="2971800"/>
            <a:ext cx="6400800" cy="457200"/>
          </a:xfrm>
          <a:prstGeom prst="rect">
            <a:avLst/>
          </a:prstGeom>
          <a:solidFill>
            <a:schemeClr val="accent1"/>
          </a:solidFill>
          <a:ln w="9525">
            <a:solidFill>
              <a:schemeClr val="tx1"/>
            </a:solidFill>
            <a:miter lim="800000"/>
            <a:headEnd/>
            <a:tailEnd/>
          </a:ln>
          <a:effectLst/>
        </p:spPr>
        <p:txBody>
          <a:bodyPr wrap="none" anchor="ctr"/>
          <a:lstStyle/>
          <a:p>
            <a:pPr algn="ctr"/>
            <a:r>
              <a:rPr lang="ru-RU"/>
              <a:t>Утрата К</a:t>
            </a:r>
            <a:r>
              <a:rPr lang="ru-RU" baseline="30000"/>
              <a:t>+</a:t>
            </a:r>
            <a:r>
              <a:rPr lang="ru-RU"/>
              <a:t>, фосфатов, ферментов и др.; Избыток </a:t>
            </a:r>
            <a:r>
              <a:rPr lang="en-US"/>
              <a:t>Na</a:t>
            </a:r>
            <a:r>
              <a:rPr lang="ru-RU" baseline="30000"/>
              <a:t>+</a:t>
            </a:r>
            <a:r>
              <a:rPr lang="ru-RU"/>
              <a:t>, Са</a:t>
            </a:r>
            <a:r>
              <a:rPr lang="ru-RU" baseline="30000"/>
              <a:t>2+</a:t>
            </a:r>
            <a:endParaRPr lang="ru-RU"/>
          </a:p>
        </p:txBody>
      </p:sp>
      <p:sp>
        <p:nvSpPr>
          <p:cNvPr id="23581" name="Rectangle 29"/>
          <p:cNvSpPr>
            <a:spLocks noChangeArrowheads="1"/>
          </p:cNvSpPr>
          <p:nvPr/>
        </p:nvSpPr>
        <p:spPr bwMode="auto">
          <a:xfrm>
            <a:off x="3276600" y="457200"/>
            <a:ext cx="2819400" cy="838200"/>
          </a:xfrm>
          <a:prstGeom prst="rect">
            <a:avLst/>
          </a:prstGeom>
          <a:solidFill>
            <a:schemeClr val="accent1"/>
          </a:solidFill>
          <a:ln w="9525">
            <a:solidFill>
              <a:schemeClr val="tx1"/>
            </a:solidFill>
            <a:miter lim="800000"/>
            <a:headEnd/>
            <a:tailEnd/>
          </a:ln>
          <a:effectLst/>
        </p:spPr>
        <p:txBody>
          <a:bodyPr wrap="none" anchor="ctr"/>
          <a:lstStyle/>
          <a:p>
            <a:pPr algn="ctr"/>
            <a:r>
              <a:rPr lang="ru-RU"/>
              <a:t>Повреждающий фактор</a:t>
            </a:r>
          </a:p>
        </p:txBody>
      </p:sp>
      <p:sp>
        <p:nvSpPr>
          <p:cNvPr id="23582" name="Rectangle 30"/>
          <p:cNvSpPr>
            <a:spLocks noChangeArrowheads="1"/>
          </p:cNvSpPr>
          <p:nvPr/>
        </p:nvSpPr>
        <p:spPr bwMode="auto">
          <a:xfrm>
            <a:off x="1752600" y="1905000"/>
            <a:ext cx="5638800" cy="381000"/>
          </a:xfrm>
          <a:prstGeom prst="rect">
            <a:avLst/>
          </a:prstGeom>
          <a:solidFill>
            <a:schemeClr val="accent1"/>
          </a:solidFill>
          <a:ln w="9525">
            <a:solidFill>
              <a:schemeClr val="tx1"/>
            </a:solidFill>
            <a:miter lim="800000"/>
            <a:headEnd/>
            <a:tailEnd/>
          </a:ln>
          <a:effectLst/>
        </p:spPr>
        <p:txBody>
          <a:bodyPr wrap="none" anchor="ctr"/>
          <a:lstStyle/>
          <a:p>
            <a:pPr algn="ctr"/>
            <a:r>
              <a:rPr lang="ru-RU"/>
              <a:t>↑ проницаемости мембран эритроидных клеток</a:t>
            </a:r>
          </a:p>
        </p:txBody>
      </p:sp>
      <p:sp>
        <p:nvSpPr>
          <p:cNvPr id="23584" name="Rectangle 32"/>
          <p:cNvSpPr>
            <a:spLocks noChangeArrowheads="1"/>
          </p:cNvSpPr>
          <p:nvPr/>
        </p:nvSpPr>
        <p:spPr bwMode="auto">
          <a:xfrm>
            <a:off x="2286000" y="5029200"/>
            <a:ext cx="55626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Гипергидратация и набухание эритр. клеток</a:t>
            </a:r>
          </a:p>
        </p:txBody>
      </p:sp>
      <p:sp>
        <p:nvSpPr>
          <p:cNvPr id="23585" name="Rectangle 33"/>
          <p:cNvSpPr>
            <a:spLocks noChangeArrowheads="1"/>
          </p:cNvSpPr>
          <p:nvPr/>
        </p:nvSpPr>
        <p:spPr bwMode="auto">
          <a:xfrm>
            <a:off x="3200400" y="3962400"/>
            <a:ext cx="28194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Гиперосмия цитозоля</a:t>
            </a:r>
          </a:p>
        </p:txBody>
      </p:sp>
      <p:sp>
        <p:nvSpPr>
          <p:cNvPr id="23586" name="Rectangle 34"/>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587" name="Rectangle 35"/>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88" name="Rectangle 36"/>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89" name="Rectangle 37"/>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90" name="Rectangle 38"/>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91" name="Rectangle 39"/>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592" name="Rectangle 40"/>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93" name="Rectangle 41"/>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94" name="Rectangle 42"/>
          <p:cNvSpPr>
            <a:spLocks noChangeArrowheads="1"/>
          </p:cNvSpPr>
          <p:nvPr/>
        </p:nvSpPr>
        <p:spPr bwMode="auto">
          <a:xfrm>
            <a:off x="3200400" y="3962400"/>
            <a:ext cx="28194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Гиперосмия цитозоля</a:t>
            </a:r>
          </a:p>
        </p:txBody>
      </p:sp>
      <p:sp>
        <p:nvSpPr>
          <p:cNvPr id="23595" name="Rectangle 43"/>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596" name="Rectangle 44"/>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597" name="Rectangle 45"/>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598" name="Rectangle 46"/>
          <p:cNvSpPr>
            <a:spLocks noChangeArrowheads="1"/>
          </p:cNvSpPr>
          <p:nvPr/>
        </p:nvSpPr>
        <p:spPr bwMode="auto">
          <a:xfrm>
            <a:off x="2286000" y="5029200"/>
            <a:ext cx="55626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Гипергидратация и набухание эритр. клеток</a:t>
            </a:r>
          </a:p>
        </p:txBody>
      </p:sp>
      <p:sp>
        <p:nvSpPr>
          <p:cNvPr id="23599" name="Rectangle 47"/>
          <p:cNvSpPr>
            <a:spLocks noChangeArrowheads="1"/>
          </p:cNvSpPr>
          <p:nvPr/>
        </p:nvSpPr>
        <p:spPr bwMode="auto">
          <a:xfrm>
            <a:off x="3200400" y="3962400"/>
            <a:ext cx="2819400" cy="533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Гиперосмия цитозоля</a:t>
            </a:r>
          </a:p>
        </p:txBody>
      </p:sp>
      <p:sp>
        <p:nvSpPr>
          <p:cNvPr id="23600" name="Rectangle 48"/>
          <p:cNvSpPr>
            <a:spLocks noChangeArrowheads="1"/>
          </p:cNvSpPr>
          <p:nvPr/>
        </p:nvSpPr>
        <p:spPr bwMode="auto">
          <a:xfrm>
            <a:off x="1371600" y="2971800"/>
            <a:ext cx="6400800" cy="457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Утрата К</a:t>
            </a:r>
            <a:r>
              <a:rPr lang="ru-RU" b="1" baseline="30000"/>
              <a:t>+</a:t>
            </a:r>
            <a:r>
              <a:rPr lang="ru-RU" b="1"/>
              <a:t>, фосфатов, ферментов и др.; Избыток </a:t>
            </a:r>
            <a:r>
              <a:rPr lang="en-US" b="1"/>
              <a:t>Na</a:t>
            </a:r>
            <a:r>
              <a:rPr lang="ru-RU" b="1" baseline="30000"/>
              <a:t>+</a:t>
            </a:r>
            <a:r>
              <a:rPr lang="ru-RU" b="1"/>
              <a:t>, Са</a:t>
            </a:r>
            <a:r>
              <a:rPr lang="ru-RU" b="1" baseline="30000"/>
              <a:t>2+</a:t>
            </a:r>
            <a:endParaRPr lang="ru-RU" b="1"/>
          </a:p>
        </p:txBody>
      </p:sp>
      <p:sp>
        <p:nvSpPr>
          <p:cNvPr id="23601" name="Rectangle 49"/>
          <p:cNvSpPr>
            <a:spLocks noChangeArrowheads="1"/>
          </p:cNvSpPr>
          <p:nvPr/>
        </p:nvSpPr>
        <p:spPr bwMode="auto">
          <a:xfrm>
            <a:off x="3276600" y="457200"/>
            <a:ext cx="2819400" cy="8382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Повреждающий фактор</a:t>
            </a:r>
          </a:p>
        </p:txBody>
      </p:sp>
      <p:sp>
        <p:nvSpPr>
          <p:cNvPr id="23602" name="Rectangle 50"/>
          <p:cNvSpPr>
            <a:spLocks noChangeArrowheads="1"/>
          </p:cNvSpPr>
          <p:nvPr/>
        </p:nvSpPr>
        <p:spPr bwMode="auto">
          <a:xfrm>
            <a:off x="1752600" y="1905000"/>
            <a:ext cx="5638800" cy="3810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t>↑ проницаемости мембран эритроидных клеток</a:t>
            </a:r>
          </a:p>
        </p:txBody>
      </p:sp>
      <p:sp>
        <p:nvSpPr>
          <p:cNvPr id="23603" name="Rectangle 51"/>
          <p:cNvSpPr>
            <a:spLocks noChangeArrowheads="1"/>
          </p:cNvSpPr>
          <p:nvPr/>
        </p:nvSpPr>
        <p:spPr bwMode="auto">
          <a:xfrm>
            <a:off x="3657600" y="6019800"/>
            <a:ext cx="2057400" cy="533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solidFill>
                  <a:srgbClr val="FF0000"/>
                </a:solidFill>
              </a:rPr>
              <a:t>HEMOLYSIS</a:t>
            </a:r>
            <a:endParaRPr lang="ru-RU" sz="2400" b="1" dirty="0">
              <a:solidFill>
                <a:srgbClr val="FF0000"/>
              </a:solidFill>
            </a:endParaRPr>
          </a:p>
        </p:txBody>
      </p:sp>
      <p:sp>
        <p:nvSpPr>
          <p:cNvPr id="23604" name="Rectangle 52"/>
          <p:cNvSpPr>
            <a:spLocks noChangeArrowheads="1"/>
          </p:cNvSpPr>
          <p:nvPr/>
        </p:nvSpPr>
        <p:spPr bwMode="auto">
          <a:xfrm>
            <a:off x="2286000" y="5029200"/>
            <a:ext cx="5562600" cy="533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000" b="1" dirty="0" err="1" smtClean="0"/>
              <a:t>Hyperhydration</a:t>
            </a:r>
            <a:r>
              <a:rPr lang="en-US" sz="2000" b="1" dirty="0" smtClean="0"/>
              <a:t> and swelling of </a:t>
            </a:r>
            <a:r>
              <a:rPr lang="en-US" sz="2000" b="1" dirty="0" err="1" smtClean="0"/>
              <a:t>erythroid</a:t>
            </a:r>
            <a:r>
              <a:rPr lang="en-US" sz="2000" b="1" dirty="0" smtClean="0"/>
              <a:t> cells</a:t>
            </a:r>
            <a:endParaRPr lang="ru-RU" sz="2000" b="1" dirty="0"/>
          </a:p>
        </p:txBody>
      </p:sp>
      <p:sp>
        <p:nvSpPr>
          <p:cNvPr id="23605" name="Rectangle 53"/>
          <p:cNvSpPr>
            <a:spLocks noChangeArrowheads="1"/>
          </p:cNvSpPr>
          <p:nvPr/>
        </p:nvSpPr>
        <p:spPr bwMode="auto">
          <a:xfrm>
            <a:off x="3200400" y="3962400"/>
            <a:ext cx="2819400" cy="533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b="1" dirty="0" err="1" smtClean="0"/>
              <a:t>Hyperosmia</a:t>
            </a:r>
            <a:r>
              <a:rPr lang="en-US" b="1" dirty="0" smtClean="0"/>
              <a:t> of the </a:t>
            </a:r>
            <a:r>
              <a:rPr lang="en-US" b="1" dirty="0" err="1" smtClean="0"/>
              <a:t>cytosol</a:t>
            </a:r>
            <a:endParaRPr lang="ru-RU" b="1" dirty="0"/>
          </a:p>
        </p:txBody>
      </p:sp>
      <p:sp>
        <p:nvSpPr>
          <p:cNvPr id="23606" name="Rectangle 54"/>
          <p:cNvSpPr>
            <a:spLocks noChangeArrowheads="1"/>
          </p:cNvSpPr>
          <p:nvPr/>
        </p:nvSpPr>
        <p:spPr bwMode="auto">
          <a:xfrm>
            <a:off x="838200" y="2971800"/>
            <a:ext cx="7315200" cy="4572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000" b="1" dirty="0" smtClean="0"/>
              <a:t>Loss of K +, phosphates, enzymes, etc .; Excess Na +, Ca2 +</a:t>
            </a:r>
            <a:endParaRPr lang="ru-RU" sz="2000" b="1" dirty="0"/>
          </a:p>
        </p:txBody>
      </p:sp>
      <p:sp>
        <p:nvSpPr>
          <p:cNvPr id="23607" name="Rectangle 55"/>
          <p:cNvSpPr>
            <a:spLocks noChangeArrowheads="1"/>
          </p:cNvSpPr>
          <p:nvPr/>
        </p:nvSpPr>
        <p:spPr bwMode="auto">
          <a:xfrm>
            <a:off x="3276600" y="457200"/>
            <a:ext cx="2819400" cy="8382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t>Damage factor</a:t>
            </a:r>
            <a:endParaRPr lang="ru-RU" sz="2400" b="1" dirty="0"/>
          </a:p>
        </p:txBody>
      </p:sp>
      <p:sp>
        <p:nvSpPr>
          <p:cNvPr id="23608" name="Rectangle 56"/>
          <p:cNvSpPr>
            <a:spLocks noChangeArrowheads="1"/>
          </p:cNvSpPr>
          <p:nvPr/>
        </p:nvSpPr>
        <p:spPr bwMode="auto">
          <a:xfrm>
            <a:off x="1752600" y="1905000"/>
            <a:ext cx="5638800" cy="3810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000" b="1" dirty="0" smtClean="0"/>
              <a:t>↑ permeability of </a:t>
            </a:r>
            <a:r>
              <a:rPr lang="en-US" sz="2000" b="1" dirty="0" err="1" smtClean="0"/>
              <a:t>erythroid</a:t>
            </a:r>
            <a:r>
              <a:rPr lang="en-US" sz="2000" b="1" dirty="0" smtClean="0"/>
              <a:t> cell membranes</a:t>
            </a:r>
            <a:endParaRPr lang="ru-RU" sz="2000" b="1" dirty="0"/>
          </a:p>
        </p:txBody>
      </p:sp>
      <p:sp>
        <p:nvSpPr>
          <p:cNvPr id="23609" name="Line 57"/>
          <p:cNvSpPr>
            <a:spLocks noChangeShapeType="1"/>
          </p:cNvSpPr>
          <p:nvPr/>
        </p:nvSpPr>
        <p:spPr bwMode="auto">
          <a:xfrm>
            <a:off x="4648200" y="2286000"/>
            <a:ext cx="0" cy="533400"/>
          </a:xfrm>
          <a:prstGeom prst="line">
            <a:avLst/>
          </a:prstGeom>
          <a:noFill/>
          <a:ln w="9525">
            <a:solidFill>
              <a:schemeClr val="tx1"/>
            </a:solidFill>
            <a:round/>
            <a:headEnd/>
            <a:tailEnd type="triangle" w="med" len="med"/>
          </a:ln>
          <a:effectLst/>
        </p:spPr>
        <p:txBody>
          <a:bodyPr/>
          <a:lstStyle/>
          <a:p>
            <a:endParaRPr lang="ru-RU"/>
          </a:p>
        </p:txBody>
      </p:sp>
      <p:sp>
        <p:nvSpPr>
          <p:cNvPr id="23610" name="Line 58"/>
          <p:cNvSpPr>
            <a:spLocks noChangeShapeType="1"/>
          </p:cNvSpPr>
          <p:nvPr/>
        </p:nvSpPr>
        <p:spPr bwMode="auto">
          <a:xfrm>
            <a:off x="4648200" y="3429000"/>
            <a:ext cx="0" cy="304800"/>
          </a:xfrm>
          <a:prstGeom prst="line">
            <a:avLst/>
          </a:prstGeom>
          <a:noFill/>
          <a:ln w="9525">
            <a:solidFill>
              <a:schemeClr val="tx1"/>
            </a:solidFill>
            <a:round/>
            <a:headEnd/>
            <a:tailEnd type="triangle" w="med" len="med"/>
          </a:ln>
          <a:effectLst/>
        </p:spPr>
        <p:txBody>
          <a:bodyPr/>
          <a:lstStyle/>
          <a:p>
            <a:endParaRPr lang="ru-RU"/>
          </a:p>
        </p:txBody>
      </p:sp>
      <p:sp>
        <p:nvSpPr>
          <p:cNvPr id="23611" name="Line 59"/>
          <p:cNvSpPr>
            <a:spLocks noChangeShapeType="1"/>
          </p:cNvSpPr>
          <p:nvPr/>
        </p:nvSpPr>
        <p:spPr bwMode="auto">
          <a:xfrm>
            <a:off x="4648200" y="4495800"/>
            <a:ext cx="0" cy="381000"/>
          </a:xfrm>
          <a:prstGeom prst="line">
            <a:avLst/>
          </a:prstGeom>
          <a:noFill/>
          <a:ln w="9525">
            <a:solidFill>
              <a:schemeClr val="tx1"/>
            </a:solidFill>
            <a:round/>
            <a:headEnd/>
            <a:tailEnd type="triangle" w="med" len="med"/>
          </a:ln>
          <a:effectLst/>
        </p:spPr>
        <p:txBody>
          <a:bodyPr/>
          <a:lstStyle/>
          <a:p>
            <a:endParaRPr lang="ru-RU"/>
          </a:p>
        </p:txBody>
      </p:sp>
      <p:sp>
        <p:nvSpPr>
          <p:cNvPr id="23612" name="Line 60"/>
          <p:cNvSpPr>
            <a:spLocks noChangeShapeType="1"/>
          </p:cNvSpPr>
          <p:nvPr/>
        </p:nvSpPr>
        <p:spPr bwMode="auto">
          <a:xfrm>
            <a:off x="4648200" y="5562600"/>
            <a:ext cx="0" cy="381000"/>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52400" y="1143000"/>
            <a:ext cx="8839200" cy="5715000"/>
          </a:xfrm>
        </p:spPr>
        <p:txBody>
          <a:bodyPr>
            <a:normAutofit/>
          </a:bodyPr>
          <a:lstStyle/>
          <a:p>
            <a:pPr>
              <a:lnSpc>
                <a:spcPct val="80000"/>
              </a:lnSpc>
              <a:buFontTx/>
              <a:buNone/>
            </a:pPr>
            <a:r>
              <a:rPr lang="en-US" sz="2000" b="1" dirty="0" smtClean="0">
                <a:solidFill>
                  <a:srgbClr val="FFFF00"/>
                </a:solidFill>
              </a:rPr>
              <a:t>Pathogenesis - congenital defects of the cell membrane. The synthesis of proteins (</a:t>
            </a:r>
            <a:r>
              <a:rPr lang="en-US" sz="2000" b="1" dirty="0" err="1" smtClean="0">
                <a:solidFill>
                  <a:srgbClr val="FFFF00"/>
                </a:solidFill>
              </a:rPr>
              <a:t>spectrin</a:t>
            </a:r>
            <a:r>
              <a:rPr lang="en-US" sz="2000" b="1" dirty="0" smtClean="0">
                <a:solidFill>
                  <a:srgbClr val="FFFF00"/>
                </a:solidFill>
              </a:rPr>
              <a:t>, </a:t>
            </a:r>
            <a:r>
              <a:rPr lang="en-US" sz="2000" b="1" dirty="0" err="1" smtClean="0">
                <a:solidFill>
                  <a:srgbClr val="FFFF00"/>
                </a:solidFill>
              </a:rPr>
              <a:t>ankerin</a:t>
            </a:r>
            <a:r>
              <a:rPr lang="en-US" sz="2000" b="1" dirty="0" smtClean="0">
                <a:solidFill>
                  <a:srgbClr val="FFFF00"/>
                </a:solidFill>
              </a:rPr>
              <a:t>, etc.)</a:t>
            </a:r>
          </a:p>
          <a:p>
            <a:pPr>
              <a:lnSpc>
                <a:spcPct val="80000"/>
              </a:lnSpc>
              <a:buFontTx/>
              <a:buNone/>
            </a:pPr>
            <a:r>
              <a:rPr lang="en-US" sz="2000" b="1" dirty="0" smtClean="0">
                <a:solidFill>
                  <a:srgbClr val="FFFF00"/>
                </a:solidFill>
              </a:rPr>
              <a:t>Family hereditary </a:t>
            </a:r>
            <a:r>
              <a:rPr lang="en-US" sz="2000" b="1" dirty="0" err="1" smtClean="0">
                <a:solidFill>
                  <a:srgbClr val="FFFF00"/>
                </a:solidFill>
              </a:rPr>
              <a:t>microspherocytosis</a:t>
            </a:r>
            <a:endParaRPr lang="en-US" sz="2000" b="1" dirty="0" smtClean="0">
              <a:solidFill>
                <a:srgbClr val="FFFF00"/>
              </a:solidFill>
            </a:endParaRPr>
          </a:p>
          <a:p>
            <a:pPr>
              <a:lnSpc>
                <a:spcPct val="80000"/>
              </a:lnSpc>
              <a:buFontTx/>
              <a:buNone/>
            </a:pPr>
            <a:r>
              <a:rPr lang="en-US" sz="2000" b="1" dirty="0" smtClean="0">
                <a:solidFill>
                  <a:srgbClr val="FFFF00"/>
                </a:solidFill>
              </a:rPr>
              <a:t>(</a:t>
            </a:r>
            <a:r>
              <a:rPr lang="en-US" sz="2000" b="1" dirty="0" err="1" smtClean="0">
                <a:solidFill>
                  <a:srgbClr val="FFFF00"/>
                </a:solidFill>
              </a:rPr>
              <a:t>Minkowski-Schoffar</a:t>
            </a:r>
            <a:r>
              <a:rPr lang="en-US" sz="2000" b="1" dirty="0" smtClean="0">
                <a:solidFill>
                  <a:srgbClr val="FFFF00"/>
                </a:solidFill>
              </a:rPr>
              <a:t> disease).</a:t>
            </a:r>
          </a:p>
          <a:p>
            <a:pPr>
              <a:lnSpc>
                <a:spcPct val="80000"/>
              </a:lnSpc>
              <a:buFontTx/>
              <a:buNone/>
            </a:pPr>
            <a:r>
              <a:rPr lang="en-US" sz="2000" b="1" dirty="0" smtClean="0">
                <a:solidFill>
                  <a:srgbClr val="FFFF00"/>
                </a:solidFill>
              </a:rPr>
              <a:t> It is inherited </a:t>
            </a:r>
            <a:r>
              <a:rPr lang="en-US" sz="2000" b="1" dirty="0" err="1" smtClean="0">
                <a:solidFill>
                  <a:srgbClr val="FFFF00"/>
                </a:solidFill>
              </a:rPr>
              <a:t>autosomal</a:t>
            </a:r>
            <a:r>
              <a:rPr lang="en-US" sz="2000" b="1" dirty="0" smtClean="0">
                <a:solidFill>
                  <a:srgbClr val="FFFF00"/>
                </a:solidFill>
              </a:rPr>
              <a:t> dominantly. </a:t>
            </a:r>
            <a:r>
              <a:rPr lang="en-US" sz="2000" b="1" dirty="0" err="1" smtClean="0">
                <a:solidFill>
                  <a:srgbClr val="FFFF00"/>
                </a:solidFill>
              </a:rPr>
              <a:t>Membranopathy</a:t>
            </a:r>
            <a:r>
              <a:rPr lang="en-US" sz="2000" b="1" dirty="0" smtClean="0">
                <a:solidFill>
                  <a:srgbClr val="FFFF00"/>
                </a:solidFill>
              </a:rPr>
              <a:t> is caused by a significant ↓ protein content of the </a:t>
            </a:r>
            <a:r>
              <a:rPr lang="en-US" sz="2000" b="1" dirty="0" err="1" smtClean="0">
                <a:solidFill>
                  <a:srgbClr val="FFFF00"/>
                </a:solidFill>
              </a:rPr>
              <a:t>spectrin</a:t>
            </a:r>
            <a:r>
              <a:rPr lang="en-US" sz="2000" b="1" dirty="0" smtClean="0">
                <a:solidFill>
                  <a:srgbClr val="FFFF00"/>
                </a:solidFill>
              </a:rPr>
              <a:t>, a violation of its binding to other membrane proteins. The structure of the </a:t>
            </a:r>
            <a:r>
              <a:rPr lang="en-US" sz="2000" b="1" dirty="0" err="1" smtClean="0">
                <a:solidFill>
                  <a:srgbClr val="FFFF00"/>
                </a:solidFill>
              </a:rPr>
              <a:t>spectrin</a:t>
            </a:r>
            <a:r>
              <a:rPr lang="en-US" sz="2000" b="1" dirty="0" smtClean="0">
                <a:solidFill>
                  <a:srgbClr val="FFFF00"/>
                </a:solidFill>
              </a:rPr>
              <a:t> itself in </a:t>
            </a:r>
            <a:r>
              <a:rPr lang="en-US" sz="2000" b="1" dirty="0" err="1" smtClean="0">
                <a:solidFill>
                  <a:srgbClr val="FFFF00"/>
                </a:solidFill>
              </a:rPr>
              <a:t>microspherocytosis</a:t>
            </a:r>
            <a:r>
              <a:rPr lang="en-US" sz="2000" b="1" dirty="0" smtClean="0">
                <a:solidFill>
                  <a:srgbClr val="FFFF00"/>
                </a:solidFill>
              </a:rPr>
              <a:t> is changed. All this causes ↑ the permeability of the erythrocyte membrane for Na +, Ca2 + ions and the accumulation of their excess, as well as fluid in the </a:t>
            </a:r>
            <a:r>
              <a:rPr lang="en-US" sz="2000" b="1" dirty="0" err="1" smtClean="0">
                <a:solidFill>
                  <a:srgbClr val="FFFF00"/>
                </a:solidFill>
              </a:rPr>
              <a:t>hyaloplasm</a:t>
            </a:r>
            <a:r>
              <a:rPr lang="en-US" sz="2000" b="1" dirty="0" smtClean="0">
                <a:solidFill>
                  <a:srgbClr val="FFFF00"/>
                </a:solidFill>
              </a:rPr>
              <a:t>. </a:t>
            </a:r>
            <a:r>
              <a:rPr lang="en-US" sz="2000" b="1" dirty="0" err="1" smtClean="0">
                <a:solidFill>
                  <a:srgbClr val="FFFF00"/>
                </a:solidFill>
              </a:rPr>
              <a:t>Hyperhydrated</a:t>
            </a:r>
            <a:r>
              <a:rPr lang="en-US" sz="2000" b="1" dirty="0" smtClean="0">
                <a:solidFill>
                  <a:srgbClr val="FFFF00"/>
                </a:solidFill>
              </a:rPr>
              <a:t> erythrocytes take on a spherical shape. This ↓ plasticity of erythrocyte membranes, their ability to deform in </a:t>
            </a:r>
            <a:r>
              <a:rPr lang="en-US" sz="2000" b="1" dirty="0" err="1" smtClean="0">
                <a:solidFill>
                  <a:srgbClr val="FFFF00"/>
                </a:solidFill>
              </a:rPr>
              <a:t>microvessels</a:t>
            </a:r>
            <a:r>
              <a:rPr lang="en-US" sz="2000" b="1" dirty="0" smtClean="0">
                <a:solidFill>
                  <a:srgbClr val="FFFF00"/>
                </a:solidFill>
              </a:rPr>
              <a:t>. Passing through the </a:t>
            </a:r>
            <a:r>
              <a:rPr lang="en-US" sz="2000" b="1" dirty="0" err="1" smtClean="0">
                <a:solidFill>
                  <a:srgbClr val="FFFF00"/>
                </a:solidFill>
              </a:rPr>
              <a:t>splenic</a:t>
            </a:r>
            <a:r>
              <a:rPr lang="en-US" sz="2000" b="1" dirty="0" smtClean="0">
                <a:solidFill>
                  <a:srgbClr val="FFFF00"/>
                </a:solidFill>
              </a:rPr>
              <a:t> sinuses, they can not deform, lose part of the surface and turn into small-sized </a:t>
            </a:r>
            <a:r>
              <a:rPr lang="en-US" sz="2000" b="1" dirty="0" err="1" smtClean="0">
                <a:solidFill>
                  <a:srgbClr val="FFFF00"/>
                </a:solidFill>
              </a:rPr>
              <a:t>spherocytes</a:t>
            </a:r>
            <a:r>
              <a:rPr lang="en-US" sz="2000" b="1" dirty="0" smtClean="0">
                <a:solidFill>
                  <a:srgbClr val="FFFF00"/>
                </a:solidFill>
              </a:rPr>
              <a:t>, drastically ↓ their life span (up to 6-8 days).</a:t>
            </a:r>
          </a:p>
          <a:p>
            <a:pPr>
              <a:lnSpc>
                <a:spcPct val="80000"/>
              </a:lnSpc>
              <a:buFontTx/>
              <a:buNone/>
            </a:pPr>
            <a:r>
              <a:rPr lang="en-US" sz="2000" b="1" dirty="0" smtClean="0">
                <a:solidFill>
                  <a:srgbClr val="FFFF00"/>
                </a:solidFill>
              </a:rPr>
              <a:t>          Characterized by a long latent course often with a single symptom of jaundice with </a:t>
            </a:r>
            <a:r>
              <a:rPr lang="en-US" sz="2000" b="1" dirty="0" err="1" smtClean="0">
                <a:solidFill>
                  <a:srgbClr val="FFFF00"/>
                </a:solidFill>
              </a:rPr>
              <a:t>microspherocytosis</a:t>
            </a:r>
            <a:r>
              <a:rPr lang="en-US" sz="2000" b="1" dirty="0" smtClean="0">
                <a:solidFill>
                  <a:srgbClr val="FFFF00"/>
                </a:solidFill>
              </a:rPr>
              <a:t>. Provoke an exacerbation of hypothermia, overwork, infection. In the acute period, </a:t>
            </a:r>
            <a:r>
              <a:rPr lang="en-US" sz="2000" b="1" dirty="0" err="1" smtClean="0">
                <a:solidFill>
                  <a:srgbClr val="FFFF00"/>
                </a:solidFill>
              </a:rPr>
              <a:t>splenomegaly</a:t>
            </a:r>
            <a:r>
              <a:rPr lang="en-US" sz="2000" b="1" dirty="0" smtClean="0">
                <a:solidFill>
                  <a:srgbClr val="FFFF00"/>
                </a:solidFill>
              </a:rPr>
              <a:t> and jaundice with </a:t>
            </a:r>
            <a:r>
              <a:rPr lang="en-US" sz="2000" b="1" dirty="0" err="1" smtClean="0">
                <a:solidFill>
                  <a:srgbClr val="FFFF00"/>
                </a:solidFill>
              </a:rPr>
              <a:t>urobilirubinemia</a:t>
            </a:r>
            <a:r>
              <a:rPr lang="en-US" sz="2000" b="1" dirty="0" smtClean="0">
                <a:solidFill>
                  <a:srgbClr val="FFFF00"/>
                </a:solidFill>
              </a:rPr>
              <a:t> and </a:t>
            </a:r>
            <a:r>
              <a:rPr lang="en-US" sz="2000" b="1" dirty="0" err="1" smtClean="0">
                <a:solidFill>
                  <a:srgbClr val="FFFF00"/>
                </a:solidFill>
              </a:rPr>
              <a:t>urobilinuria</a:t>
            </a:r>
            <a:r>
              <a:rPr lang="en-US" sz="2000" b="1" dirty="0" smtClean="0">
                <a:solidFill>
                  <a:srgbClr val="FFFF00"/>
                </a:solidFill>
              </a:rPr>
              <a:t>, as well as ↑ t °. Often there are </a:t>
            </a:r>
            <a:r>
              <a:rPr lang="en-US" sz="2000" b="1" dirty="0" err="1" smtClean="0">
                <a:solidFill>
                  <a:srgbClr val="FFFF00"/>
                </a:solidFill>
              </a:rPr>
              <a:t>trophic</a:t>
            </a:r>
            <a:r>
              <a:rPr lang="en-US" sz="2000" b="1" dirty="0" smtClean="0">
                <a:solidFill>
                  <a:srgbClr val="FFFF00"/>
                </a:solidFill>
              </a:rPr>
              <a:t> ulcers (a consequence of </a:t>
            </a:r>
            <a:r>
              <a:rPr lang="en-US" sz="2000" b="1" dirty="0" err="1" smtClean="0">
                <a:solidFill>
                  <a:srgbClr val="FFFF00"/>
                </a:solidFill>
              </a:rPr>
              <a:t>microthrombi</a:t>
            </a:r>
            <a:r>
              <a:rPr lang="en-US" sz="2000" b="1" dirty="0" smtClean="0">
                <a:solidFill>
                  <a:srgbClr val="FFFF00"/>
                </a:solidFill>
              </a:rPr>
              <a:t> in </a:t>
            </a:r>
            <a:r>
              <a:rPr lang="en-US" sz="2000" b="1" dirty="0" err="1" smtClean="0">
                <a:solidFill>
                  <a:srgbClr val="FFFF00"/>
                </a:solidFill>
              </a:rPr>
              <a:t>hemolysis</a:t>
            </a:r>
            <a:r>
              <a:rPr lang="en-US" sz="2000" b="1" dirty="0" smtClean="0">
                <a:solidFill>
                  <a:srgbClr val="FFFF00"/>
                </a:solidFill>
              </a:rPr>
              <a:t>).</a:t>
            </a:r>
          </a:p>
        </p:txBody>
      </p:sp>
      <p:sp>
        <p:nvSpPr>
          <p:cNvPr id="25604" name="Rectangle 4"/>
          <p:cNvSpPr>
            <a:spLocks noGrp="1" noChangeArrowheads="1"/>
          </p:cNvSpPr>
          <p:nvPr>
            <p:ph type="title"/>
          </p:nvPr>
        </p:nvSpPr>
        <p:spPr>
          <a:xfrm>
            <a:off x="304800" y="274638"/>
            <a:ext cx="8458200" cy="792162"/>
          </a:xfrm>
          <a:solidFill>
            <a:srgbClr val="FF3300"/>
          </a:solidFill>
          <a:ln/>
        </p:spPr>
        <p:txBody>
          <a:bodyPr/>
          <a:lstStyle/>
          <a:p>
            <a:pPr algn="ctr"/>
            <a:r>
              <a:rPr sz="3600" b="1" smtClean="0"/>
              <a:t>Membranopathy (erythrocytopathy)</a:t>
            </a:r>
            <a:endParaRPr lang="ru-RU" sz="36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762000" y="6353175"/>
            <a:ext cx="7777163" cy="504825"/>
          </a:xfrm>
          <a:prstGeom prst="rect">
            <a:avLst/>
          </a:prstGeom>
          <a:noFill/>
          <a:ln w="9525">
            <a:noFill/>
            <a:miter lim="800000"/>
            <a:headEnd/>
            <a:tailEnd/>
          </a:ln>
          <a:effectLst/>
        </p:spPr>
        <p:txBody>
          <a:bodyPr wrap="none" anchor="ctr"/>
          <a:lstStyle/>
          <a:p>
            <a:pPr algn="ctr"/>
            <a:r>
              <a:rPr lang="en-US" sz="3600" b="1" dirty="0" smtClean="0">
                <a:solidFill>
                  <a:srgbClr val="FF0000"/>
                </a:solidFill>
                <a:effectLst>
                  <a:outerShdw blurRad="38100" dist="38100" dir="2700000" algn="tl">
                    <a:srgbClr val="C0C0C0"/>
                  </a:outerShdw>
                </a:effectLst>
                <a:latin typeface="Comic Sans MS" pitchFamily="66" charset="0"/>
              </a:rPr>
              <a:t>Hereditary </a:t>
            </a:r>
            <a:r>
              <a:rPr lang="en-US" sz="3600" b="1" dirty="0" err="1" smtClean="0">
                <a:solidFill>
                  <a:srgbClr val="FF0000"/>
                </a:solidFill>
                <a:effectLst>
                  <a:outerShdw blurRad="38100" dist="38100" dir="2700000" algn="tl">
                    <a:srgbClr val="C0C0C0"/>
                  </a:outerShdw>
                </a:effectLst>
                <a:latin typeface="Comic Sans MS" pitchFamily="66" charset="0"/>
              </a:rPr>
              <a:t>spherocytosis</a:t>
            </a:r>
            <a:endParaRPr lang="ru-RU" sz="3600" b="1" dirty="0">
              <a:solidFill>
                <a:srgbClr val="FF0000"/>
              </a:solidFill>
              <a:effectLst>
                <a:outerShdw blurRad="38100" dist="38100" dir="2700000" algn="tl">
                  <a:srgbClr val="C0C0C0"/>
                </a:outerShdw>
              </a:effectLst>
              <a:latin typeface="Comic Sans MS" pitchFamily="66" charset="0"/>
            </a:endParaRPr>
          </a:p>
        </p:txBody>
      </p:sp>
      <p:pic>
        <p:nvPicPr>
          <p:cNvPr id="28675" name="Picture 3"/>
          <p:cNvPicPr>
            <a:picLocks noChangeAspect="1" noChangeArrowheads="1"/>
          </p:cNvPicPr>
          <p:nvPr/>
        </p:nvPicPr>
        <p:blipFill>
          <a:blip r:embed="rId2">
            <a:lum bright="-12000" contrast="30000"/>
          </a:blip>
          <a:srcRect/>
          <a:stretch>
            <a:fillRect/>
          </a:stretch>
        </p:blipFill>
        <p:spPr bwMode="auto">
          <a:xfrm>
            <a:off x="228600" y="228600"/>
            <a:ext cx="8750300" cy="6019800"/>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idx="1"/>
          </p:nvPr>
        </p:nvSpPr>
        <p:spPr>
          <a:xfrm>
            <a:off x="0" y="1066800"/>
            <a:ext cx="9144000" cy="5791200"/>
          </a:xfrm>
          <a:noFill/>
          <a:ln/>
        </p:spPr>
        <p:txBody>
          <a:bodyPr/>
          <a:lstStyle/>
          <a:p>
            <a:pPr>
              <a:lnSpc>
                <a:spcPct val="80000"/>
              </a:lnSpc>
              <a:buFontTx/>
              <a:buNone/>
            </a:pPr>
            <a:r>
              <a:rPr lang="en-US" sz="2800" i="1" dirty="0" smtClean="0">
                <a:solidFill>
                  <a:srgbClr val="FF0000"/>
                </a:solidFill>
              </a:rPr>
              <a:t>Sickle-cell anemia.</a:t>
            </a:r>
          </a:p>
          <a:p>
            <a:pPr>
              <a:lnSpc>
                <a:spcPct val="80000"/>
              </a:lnSpc>
              <a:buFontTx/>
              <a:buNone/>
            </a:pPr>
            <a:r>
              <a:rPr lang="en-US" sz="2400" dirty="0" smtClean="0">
                <a:solidFill>
                  <a:srgbClr val="7030A0"/>
                </a:solidFill>
              </a:rPr>
              <a:t>Pathogenesis</a:t>
            </a:r>
            <a:r>
              <a:rPr lang="en-US" sz="2400" dirty="0" smtClean="0">
                <a:solidFill>
                  <a:srgbClr val="FF0000"/>
                </a:solidFill>
              </a:rPr>
              <a:t> is a genetic defect in the structural gene ⇒ the structure of β-chains of </a:t>
            </a:r>
            <a:r>
              <a:rPr lang="en-US" sz="2400" dirty="0" err="1" smtClean="0">
                <a:solidFill>
                  <a:srgbClr val="FF0000"/>
                </a:solidFill>
              </a:rPr>
              <a:t>globin</a:t>
            </a:r>
            <a:r>
              <a:rPr lang="en-US" sz="2400" dirty="0" smtClean="0">
                <a:solidFill>
                  <a:srgbClr val="FF0000"/>
                </a:solidFill>
              </a:rPr>
              <a:t> is broken in connection with the replacement of one amino acid (more often glutamine) with another (</a:t>
            </a:r>
            <a:r>
              <a:rPr lang="en-US" sz="2400" dirty="0" err="1" smtClean="0">
                <a:solidFill>
                  <a:srgbClr val="FF0000"/>
                </a:solidFill>
              </a:rPr>
              <a:t>valine</a:t>
            </a:r>
            <a:r>
              <a:rPr lang="en-US" sz="2400" dirty="0" smtClean="0">
                <a:solidFill>
                  <a:srgbClr val="FF0000"/>
                </a:solidFill>
              </a:rPr>
              <a:t>).</a:t>
            </a:r>
          </a:p>
          <a:p>
            <a:pPr>
              <a:lnSpc>
                <a:spcPct val="80000"/>
              </a:lnSpc>
              <a:buFontTx/>
              <a:buNone/>
            </a:pPr>
            <a:r>
              <a:rPr lang="en-US" sz="2400" dirty="0" smtClean="0">
                <a:solidFill>
                  <a:srgbClr val="FF0000"/>
                </a:solidFill>
              </a:rPr>
              <a:t> </a:t>
            </a:r>
            <a:r>
              <a:rPr lang="en-US" sz="2400" dirty="0" smtClean="0">
                <a:solidFill>
                  <a:srgbClr val="FFFF00"/>
                </a:solidFill>
              </a:rPr>
              <a:t>The formation of sickle-shaped cells is based on the property of </a:t>
            </a:r>
            <a:r>
              <a:rPr lang="en-US" sz="2400" dirty="0" err="1" smtClean="0">
                <a:solidFill>
                  <a:srgbClr val="FFFF00"/>
                </a:solidFill>
              </a:rPr>
              <a:t>HbS</a:t>
            </a:r>
            <a:r>
              <a:rPr lang="en-US" sz="2400" dirty="0" smtClean="0">
                <a:solidFill>
                  <a:srgbClr val="FFFF00"/>
                </a:solidFill>
              </a:rPr>
              <a:t> to polymerize upon transition to the reduced form. The resulting polymers (long strands) are grouped into </a:t>
            </a:r>
            <a:r>
              <a:rPr lang="en-US" sz="2400" dirty="0" err="1" smtClean="0">
                <a:solidFill>
                  <a:srgbClr val="FFFF00"/>
                </a:solidFill>
              </a:rPr>
              <a:t>tactoids</a:t>
            </a:r>
            <a:r>
              <a:rPr lang="en-US" sz="2400" dirty="0" smtClean="0">
                <a:solidFill>
                  <a:srgbClr val="FFFF00"/>
                </a:solidFill>
              </a:rPr>
              <a:t>, they change the shape and appearance of red blood cells. The polymerization of reduced </a:t>
            </a:r>
            <a:r>
              <a:rPr lang="en-US" sz="2400" dirty="0" err="1" smtClean="0">
                <a:solidFill>
                  <a:srgbClr val="FFFF00"/>
                </a:solidFill>
              </a:rPr>
              <a:t>HbS</a:t>
            </a:r>
            <a:r>
              <a:rPr lang="en-US" sz="2400" dirty="0" smtClean="0">
                <a:solidFill>
                  <a:srgbClr val="FFFF00"/>
                </a:solidFill>
              </a:rPr>
              <a:t> is related to its low solubility (100 times the solubility of </a:t>
            </a:r>
            <a:r>
              <a:rPr lang="en-US" sz="2400" dirty="0" err="1" smtClean="0">
                <a:solidFill>
                  <a:srgbClr val="FFFF00"/>
                </a:solidFill>
              </a:rPr>
              <a:t>HbA</a:t>
            </a:r>
            <a:r>
              <a:rPr lang="en-US" sz="2400" dirty="0" smtClean="0">
                <a:solidFill>
                  <a:srgbClr val="FFFF00"/>
                </a:solidFill>
              </a:rPr>
              <a:t>). The formation of </a:t>
            </a:r>
            <a:r>
              <a:rPr lang="en-US" sz="2400" dirty="0" err="1" smtClean="0">
                <a:solidFill>
                  <a:srgbClr val="FFFF00"/>
                </a:solidFill>
              </a:rPr>
              <a:t>tactoids</a:t>
            </a:r>
            <a:r>
              <a:rPr lang="en-US" sz="2400" dirty="0" smtClean="0">
                <a:solidFill>
                  <a:srgbClr val="FFFF00"/>
                </a:solidFill>
              </a:rPr>
              <a:t> depends on the concentration of </a:t>
            </a:r>
            <a:r>
              <a:rPr lang="en-US" sz="2400" dirty="0" err="1" smtClean="0">
                <a:solidFill>
                  <a:srgbClr val="FFFF00"/>
                </a:solidFill>
              </a:rPr>
              <a:t>HbS</a:t>
            </a:r>
            <a:r>
              <a:rPr lang="en-US" sz="2400" dirty="0" smtClean="0">
                <a:solidFill>
                  <a:srgbClr val="FFFF00"/>
                </a:solidFill>
              </a:rPr>
              <a:t> in the erythrocyte and the partial pressure of oxygen in the blood.</a:t>
            </a:r>
          </a:p>
          <a:p>
            <a:pPr>
              <a:lnSpc>
                <a:spcPct val="80000"/>
              </a:lnSpc>
              <a:buFontTx/>
              <a:buNone/>
            </a:pPr>
            <a:r>
              <a:rPr lang="en-US" sz="2400" dirty="0" smtClean="0">
                <a:solidFill>
                  <a:srgbClr val="FFFF00"/>
                </a:solidFill>
              </a:rPr>
              <a:t>↓ HB up to 30-50 g / l, </a:t>
            </a:r>
            <a:r>
              <a:rPr lang="en-US" sz="2400" dirty="0" err="1" smtClean="0">
                <a:solidFill>
                  <a:srgbClr val="FFFF00"/>
                </a:solidFill>
              </a:rPr>
              <a:t>reticulocytosis</a:t>
            </a:r>
            <a:r>
              <a:rPr lang="en-US" sz="2400" dirty="0" smtClean="0">
                <a:solidFill>
                  <a:srgbClr val="FFFF00"/>
                </a:solidFill>
              </a:rPr>
              <a:t>, ↑ content of iron in serum, </a:t>
            </a:r>
            <a:r>
              <a:rPr lang="en-US" sz="2400" dirty="0" err="1" smtClean="0">
                <a:solidFill>
                  <a:srgbClr val="FFFF00"/>
                </a:solidFill>
              </a:rPr>
              <a:t>hypochromia</a:t>
            </a:r>
            <a:r>
              <a:rPr lang="en-US" sz="2400" dirty="0" smtClean="0">
                <a:solidFill>
                  <a:srgbClr val="FFFF00"/>
                </a:solidFill>
              </a:rPr>
              <a:t>. </a:t>
            </a:r>
            <a:r>
              <a:rPr lang="ru-RU" sz="2400" dirty="0">
                <a:solidFill>
                  <a:srgbClr val="FF0000"/>
                </a:solidFill>
              </a:rPr>
              <a:t/>
            </a:r>
            <a:br>
              <a:rPr lang="ru-RU" sz="2400" dirty="0">
                <a:solidFill>
                  <a:srgbClr val="FF0000"/>
                </a:solidFill>
              </a:rPr>
            </a:br>
            <a:endParaRPr lang="ru-RU" sz="2400" dirty="0">
              <a:solidFill>
                <a:srgbClr val="FF0000"/>
              </a:solidFill>
            </a:endParaRPr>
          </a:p>
        </p:txBody>
      </p:sp>
      <p:sp>
        <p:nvSpPr>
          <p:cNvPr id="26628" name="Rectangle 4"/>
          <p:cNvSpPr>
            <a:spLocks noGrp="1" noChangeArrowheads="1"/>
          </p:cNvSpPr>
          <p:nvPr>
            <p:ph type="title"/>
          </p:nvPr>
        </p:nvSpPr>
        <p:spPr>
          <a:xfrm>
            <a:off x="457200" y="228600"/>
            <a:ext cx="8229600" cy="762000"/>
          </a:xfrm>
          <a:solidFill>
            <a:srgbClr val="FF3300"/>
          </a:solidFill>
          <a:ln/>
        </p:spPr>
        <p:txBody>
          <a:bodyPr/>
          <a:lstStyle/>
          <a:p>
            <a:pPr algn="ctr"/>
            <a:r>
              <a:rPr b="1" smtClean="0"/>
              <a:t>Hemoglobinopathies</a:t>
            </a:r>
            <a:endParaRPr lang="ru-RU"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p:cNvSpPr>
            <a:spLocks noGrp="1" noChangeArrowheads="1"/>
          </p:cNvSpPr>
          <p:nvPr>
            <p:ph idx="1"/>
          </p:nvPr>
        </p:nvSpPr>
        <p:spPr>
          <a:xfrm>
            <a:off x="0" y="838200"/>
            <a:ext cx="9144000" cy="6019800"/>
          </a:xfrm>
          <a:noFill/>
          <a:ln/>
        </p:spPr>
        <p:txBody>
          <a:bodyPr/>
          <a:lstStyle/>
          <a:p>
            <a:pPr>
              <a:lnSpc>
                <a:spcPct val="80000"/>
              </a:lnSpc>
            </a:pPr>
            <a:r>
              <a:rPr lang="en-US" sz="2400" dirty="0" err="1" smtClean="0">
                <a:solidFill>
                  <a:srgbClr val="C00000"/>
                </a:solidFill>
              </a:rPr>
              <a:t>Thalassemia</a:t>
            </a:r>
            <a:r>
              <a:rPr lang="en-US" sz="2400" dirty="0" smtClean="0">
                <a:solidFill>
                  <a:srgbClr val="C00000"/>
                </a:solidFill>
              </a:rPr>
              <a:t> (Greek </a:t>
            </a:r>
            <a:r>
              <a:rPr lang="en-US" sz="2400" dirty="0" err="1" smtClean="0">
                <a:solidFill>
                  <a:srgbClr val="C00000"/>
                </a:solidFill>
              </a:rPr>
              <a:t>talasia</a:t>
            </a:r>
            <a:r>
              <a:rPr lang="en-US" sz="2400" dirty="0" smtClean="0">
                <a:solidFill>
                  <a:srgbClr val="C00000"/>
                </a:solidFill>
              </a:rPr>
              <a:t> - sea) </a:t>
            </a:r>
            <a:r>
              <a:rPr lang="en-US" sz="2400" dirty="0" smtClean="0">
                <a:solidFill>
                  <a:srgbClr val="FFFF00"/>
                </a:solidFill>
              </a:rPr>
              <a:t>⇒ </a:t>
            </a:r>
            <a:r>
              <a:rPr lang="en-US" sz="2400" dirty="0" err="1" smtClean="0">
                <a:solidFill>
                  <a:srgbClr val="FFFF00"/>
                </a:solidFill>
              </a:rPr>
              <a:t>Hb</a:t>
            </a:r>
            <a:r>
              <a:rPr lang="en-US" sz="2400" dirty="0" smtClean="0">
                <a:solidFill>
                  <a:srgbClr val="FFFF00"/>
                </a:solidFill>
              </a:rPr>
              <a:t> deficiency without qualitative disorders of its </a:t>
            </a:r>
            <a:r>
              <a:rPr lang="en-US" sz="2400" dirty="0" err="1" smtClean="0">
                <a:solidFill>
                  <a:srgbClr val="FFFF00"/>
                </a:solidFill>
              </a:rPr>
              <a:t>globin</a:t>
            </a:r>
            <a:r>
              <a:rPr lang="en-US" sz="2400" dirty="0" smtClean="0">
                <a:solidFill>
                  <a:srgbClr val="FFFF00"/>
                </a:solidFill>
              </a:rPr>
              <a:t> chains.</a:t>
            </a:r>
          </a:p>
          <a:p>
            <a:pPr>
              <a:lnSpc>
                <a:spcPct val="80000"/>
              </a:lnSpc>
            </a:pPr>
            <a:r>
              <a:rPr lang="en-US" sz="2400" dirty="0" smtClean="0">
                <a:solidFill>
                  <a:srgbClr val="FFFF00"/>
                </a:solidFill>
              </a:rPr>
              <a:t>Pathology of regulatory genes ⇒ There is no norm in embryogenesis. switching of synthesis of </a:t>
            </a:r>
            <a:r>
              <a:rPr lang="en-US" sz="2400" dirty="0" err="1" smtClean="0">
                <a:solidFill>
                  <a:srgbClr val="FFFF00"/>
                </a:solidFill>
              </a:rPr>
              <a:t>globin</a:t>
            </a:r>
            <a:r>
              <a:rPr lang="en-US" sz="2400" dirty="0" smtClean="0">
                <a:solidFill>
                  <a:srgbClr val="FFFF00"/>
                </a:solidFill>
              </a:rPr>
              <a:t> chains, an abnormal </a:t>
            </a:r>
            <a:r>
              <a:rPr lang="en-US" sz="2400" dirty="0" err="1" smtClean="0">
                <a:solidFill>
                  <a:srgbClr val="FFFF00"/>
                </a:solidFill>
              </a:rPr>
              <a:t>Hb</a:t>
            </a:r>
            <a:r>
              <a:rPr lang="en-US" sz="2400" dirty="0" smtClean="0">
                <a:solidFill>
                  <a:srgbClr val="FFFF00"/>
                </a:solidFill>
              </a:rPr>
              <a:t> at the expense of </a:t>
            </a:r>
            <a:r>
              <a:rPr lang="en-US" sz="2400" dirty="0" err="1" smtClean="0">
                <a:solidFill>
                  <a:srgbClr val="FFFF00"/>
                </a:solidFill>
              </a:rPr>
              <a:t>HbA</a:t>
            </a:r>
            <a:r>
              <a:rPr lang="en-US" sz="2400" dirty="0" smtClean="0">
                <a:solidFill>
                  <a:srgbClr val="FFFF00"/>
                </a:solidFill>
              </a:rPr>
              <a:t> synthesis.</a:t>
            </a:r>
          </a:p>
          <a:p>
            <a:pPr>
              <a:lnSpc>
                <a:spcPct val="80000"/>
              </a:lnSpc>
            </a:pPr>
            <a:r>
              <a:rPr lang="en-US" sz="2400" dirty="0" smtClean="0">
                <a:solidFill>
                  <a:srgbClr val="FFFF00"/>
                </a:solidFill>
              </a:rPr>
              <a:t>Two groups: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 and </a:t>
            </a:r>
            <a:r>
              <a:rPr lang="el-GR" sz="2400" dirty="0" smtClean="0">
                <a:solidFill>
                  <a:srgbClr val="FFFF00"/>
                </a:solidFill>
              </a:rPr>
              <a:t>β-</a:t>
            </a:r>
            <a:r>
              <a:rPr lang="en-US" sz="2400" dirty="0" err="1" smtClean="0">
                <a:solidFill>
                  <a:srgbClr val="FFFF00"/>
                </a:solidFill>
              </a:rPr>
              <a:t>thalassemia</a:t>
            </a:r>
            <a:r>
              <a:rPr lang="en-US" sz="2400" dirty="0" smtClean="0">
                <a:solidFill>
                  <a:srgbClr val="FFFF00"/>
                </a:solidFill>
              </a:rPr>
              <a:t>.</a:t>
            </a:r>
          </a:p>
          <a:p>
            <a:pPr>
              <a:lnSpc>
                <a:spcPct val="80000"/>
              </a:lnSpc>
            </a:pPr>
            <a:r>
              <a:rPr lang="en-US" sz="2400" dirty="0" smtClean="0">
                <a:solidFill>
                  <a:srgbClr val="FFFF00"/>
                </a:solidFill>
              </a:rPr>
              <a:t>With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 a partial or complete deletion of </a:t>
            </a:r>
            <a:r>
              <a:rPr lang="el-GR" sz="2400" dirty="0" smtClean="0">
                <a:solidFill>
                  <a:srgbClr val="FFFF00"/>
                </a:solidFill>
              </a:rPr>
              <a:t>α-</a:t>
            </a:r>
            <a:r>
              <a:rPr lang="en-US" sz="2400" dirty="0" err="1" smtClean="0">
                <a:solidFill>
                  <a:srgbClr val="FFFF00"/>
                </a:solidFill>
              </a:rPr>
              <a:t>globin</a:t>
            </a:r>
            <a:r>
              <a:rPr lang="en-US" sz="2400" dirty="0" smtClean="0">
                <a:solidFill>
                  <a:srgbClr val="FFFF00"/>
                </a:solidFill>
              </a:rPr>
              <a:t> gene regulators → ↓ synthesis of these chains. Their lack of comps in embryos. period by excess synthesis of </a:t>
            </a:r>
            <a:r>
              <a:rPr lang="el-GR" sz="2400" dirty="0" smtClean="0">
                <a:solidFill>
                  <a:srgbClr val="FFFF00"/>
                </a:solidFill>
              </a:rPr>
              <a:t>α-</a:t>
            </a:r>
            <a:r>
              <a:rPr lang="en-US" sz="2400" dirty="0" smtClean="0">
                <a:solidFill>
                  <a:srgbClr val="FFFF00"/>
                </a:solidFill>
              </a:rPr>
              <a:t>glob. chains (HB Bart's). After birth, the deficiency of </a:t>
            </a:r>
            <a:r>
              <a:rPr lang="el-GR" sz="2400" dirty="0" smtClean="0">
                <a:solidFill>
                  <a:srgbClr val="FFFF00"/>
                </a:solidFill>
              </a:rPr>
              <a:t>α-</a:t>
            </a:r>
            <a:r>
              <a:rPr lang="en-US" sz="2400" dirty="0" err="1" smtClean="0">
                <a:solidFill>
                  <a:srgbClr val="FFFF00"/>
                </a:solidFill>
              </a:rPr>
              <a:t>globin</a:t>
            </a:r>
            <a:r>
              <a:rPr lang="en-US" sz="2400" dirty="0" smtClean="0">
                <a:solidFill>
                  <a:srgbClr val="FFFF00"/>
                </a:solidFill>
              </a:rPr>
              <a:t> chains is compensated by the synthesis of </a:t>
            </a:r>
            <a:r>
              <a:rPr lang="el-GR" sz="2400" dirty="0" smtClean="0">
                <a:solidFill>
                  <a:srgbClr val="FFFF00"/>
                </a:solidFill>
              </a:rPr>
              <a:t>β-</a:t>
            </a:r>
            <a:r>
              <a:rPr lang="en-US" sz="2400" dirty="0" err="1" smtClean="0">
                <a:solidFill>
                  <a:srgbClr val="FFFF00"/>
                </a:solidFill>
              </a:rPr>
              <a:t>globin</a:t>
            </a:r>
            <a:r>
              <a:rPr lang="en-US" sz="2400" dirty="0" smtClean="0">
                <a:solidFill>
                  <a:srgbClr val="FFFF00"/>
                </a:solidFill>
              </a:rPr>
              <a:t> chains (</a:t>
            </a:r>
            <a:r>
              <a:rPr lang="en-US" sz="2400" dirty="0" err="1" smtClean="0">
                <a:solidFill>
                  <a:srgbClr val="FFFF00"/>
                </a:solidFill>
              </a:rPr>
              <a:t>HbH</a:t>
            </a:r>
            <a:r>
              <a:rPr lang="en-US" sz="2400" dirty="0" smtClean="0">
                <a:solidFill>
                  <a:srgbClr val="FFFF00"/>
                </a:solidFill>
              </a:rPr>
              <a:t>). (</a:t>
            </a:r>
            <a:r>
              <a:rPr lang="en-US" sz="2400" dirty="0" err="1" smtClean="0">
                <a:solidFill>
                  <a:srgbClr val="FFFF00"/>
                </a:solidFill>
              </a:rPr>
              <a:t>HbBart's</a:t>
            </a:r>
            <a:r>
              <a:rPr lang="en-US" sz="2400" dirty="0" smtClean="0">
                <a:solidFill>
                  <a:srgbClr val="FFFF00"/>
                </a:solidFill>
              </a:rPr>
              <a:t> and </a:t>
            </a:r>
            <a:r>
              <a:rPr lang="en-US" sz="2400" dirty="0" err="1" smtClean="0">
                <a:solidFill>
                  <a:srgbClr val="FFFF00"/>
                </a:solidFill>
              </a:rPr>
              <a:t>HbH</a:t>
            </a:r>
            <a:r>
              <a:rPr lang="en-US" sz="2400" dirty="0" smtClean="0">
                <a:solidFill>
                  <a:srgbClr val="FFFF00"/>
                </a:solidFill>
              </a:rPr>
              <a:t> are the markers of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a:t>
            </a:r>
          </a:p>
          <a:p>
            <a:pPr>
              <a:lnSpc>
                <a:spcPct val="80000"/>
              </a:lnSpc>
            </a:pPr>
            <a:r>
              <a:rPr lang="en-US" sz="2400" dirty="0" smtClean="0">
                <a:solidFill>
                  <a:srgbClr val="FFFF00"/>
                </a:solidFill>
              </a:rPr>
              <a:t>The clinical manifestation of </a:t>
            </a:r>
            <a:r>
              <a:rPr lang="el-GR" sz="2400" dirty="0" smtClean="0">
                <a:solidFill>
                  <a:srgbClr val="FFFF00"/>
                </a:solidFill>
              </a:rPr>
              <a:t>α-</a:t>
            </a:r>
            <a:r>
              <a:rPr lang="en-US" sz="2400" dirty="0" err="1" smtClean="0">
                <a:solidFill>
                  <a:srgbClr val="FFFF00"/>
                </a:solidFill>
              </a:rPr>
              <a:t>thalassemia</a:t>
            </a:r>
            <a:r>
              <a:rPr lang="en-US" sz="2400" dirty="0" smtClean="0">
                <a:solidFill>
                  <a:srgbClr val="FFFF00"/>
                </a:solidFill>
              </a:rPr>
              <a:t> is hypoxia due to the high affinity of </a:t>
            </a:r>
            <a:r>
              <a:rPr lang="en-US" sz="2400" dirty="0" err="1" smtClean="0">
                <a:solidFill>
                  <a:srgbClr val="FFFF00"/>
                </a:solidFill>
              </a:rPr>
              <a:t>HbBart's</a:t>
            </a:r>
            <a:r>
              <a:rPr lang="en-US" sz="2400" dirty="0" smtClean="0">
                <a:solidFill>
                  <a:srgbClr val="FFFF00"/>
                </a:solidFill>
              </a:rPr>
              <a:t> and </a:t>
            </a:r>
            <a:r>
              <a:rPr lang="en-US" sz="2400" dirty="0" err="1" smtClean="0">
                <a:solidFill>
                  <a:srgbClr val="FFFF00"/>
                </a:solidFill>
              </a:rPr>
              <a:t>HbH</a:t>
            </a:r>
            <a:r>
              <a:rPr lang="en-US" sz="2400" dirty="0" smtClean="0">
                <a:solidFill>
                  <a:srgbClr val="FFFF00"/>
                </a:solidFill>
              </a:rPr>
              <a:t> to O2. Anemia is aggravated by ↑ destruction of red blood cells in the spleen.</a:t>
            </a:r>
          </a:p>
        </p:txBody>
      </p:sp>
      <p:sp>
        <p:nvSpPr>
          <p:cNvPr id="30724" name="Rectangle 4"/>
          <p:cNvSpPr>
            <a:spLocks noGrp="1" noChangeArrowheads="1"/>
          </p:cNvSpPr>
          <p:nvPr>
            <p:ph type="title"/>
          </p:nvPr>
        </p:nvSpPr>
        <p:spPr>
          <a:xfrm>
            <a:off x="381000" y="0"/>
            <a:ext cx="8229600" cy="868363"/>
          </a:xfrm>
          <a:noFill/>
          <a:ln/>
        </p:spPr>
        <p:txBody>
          <a:bodyPr>
            <a:normAutofit/>
          </a:bodyPr>
          <a:lstStyle/>
          <a:p>
            <a:pPr algn="ctr"/>
            <a:r>
              <a:rPr sz="3200" b="1" i="1" smtClean="0">
                <a:solidFill>
                  <a:srgbClr val="FF0000"/>
                </a:solidFill>
              </a:rPr>
              <a:t>Thalassemia (Cooley-Cooley's disease)</a:t>
            </a:r>
            <a:endParaRPr lang="ru-RU" sz="3200" b="1" i="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457200" y="228600"/>
            <a:ext cx="8229600" cy="5897563"/>
          </a:xfrm>
        </p:spPr>
        <p:txBody>
          <a:bodyPr/>
          <a:lstStyle/>
          <a:p>
            <a:pPr>
              <a:buFontTx/>
              <a:buNone/>
            </a:pPr>
            <a:r>
              <a:rPr lang="el-GR" dirty="0" smtClean="0">
                <a:solidFill>
                  <a:srgbClr val="FF0000"/>
                </a:solidFill>
              </a:rPr>
              <a:t>β-</a:t>
            </a:r>
            <a:r>
              <a:rPr lang="en-US" dirty="0" err="1" smtClean="0">
                <a:solidFill>
                  <a:srgbClr val="FF0000"/>
                </a:solidFill>
              </a:rPr>
              <a:t>thalassemia</a:t>
            </a:r>
            <a:r>
              <a:rPr lang="en-US" dirty="0" smtClean="0">
                <a:solidFill>
                  <a:srgbClr val="FF0000"/>
                </a:solidFill>
              </a:rPr>
              <a:t>.</a:t>
            </a:r>
          </a:p>
          <a:p>
            <a:pPr>
              <a:buFontTx/>
              <a:buNone/>
            </a:pPr>
            <a:r>
              <a:rPr lang="el-GR" dirty="0" smtClean="0"/>
              <a:t>Β0 β + </a:t>
            </a:r>
            <a:r>
              <a:rPr lang="en-US" dirty="0" err="1" smtClean="0"/>
              <a:t>thalassemia</a:t>
            </a:r>
            <a:r>
              <a:rPr lang="en-US" dirty="0" smtClean="0"/>
              <a:t>.</a:t>
            </a:r>
          </a:p>
          <a:p>
            <a:pPr>
              <a:buFontTx/>
              <a:buNone/>
            </a:pPr>
            <a:r>
              <a:rPr lang="en-US" dirty="0" smtClean="0">
                <a:solidFill>
                  <a:srgbClr val="FF0000"/>
                </a:solidFill>
              </a:rPr>
              <a:t>Pathogenesis:</a:t>
            </a:r>
          </a:p>
          <a:p>
            <a:pPr>
              <a:buFontTx/>
              <a:buNone/>
            </a:pPr>
            <a:r>
              <a:rPr lang="en-US" dirty="0" smtClean="0">
                <a:solidFill>
                  <a:srgbClr val="FFFF00"/>
                </a:solidFill>
              </a:rPr>
              <a:t>2 mechanisms: -He synthesized less, </a:t>
            </a:r>
            <a:r>
              <a:rPr lang="en-US" dirty="0" err="1" smtClean="0">
                <a:solidFill>
                  <a:srgbClr val="FFFF00"/>
                </a:solidFill>
              </a:rPr>
              <a:t>hypochromia</a:t>
            </a:r>
            <a:r>
              <a:rPr lang="en-US" dirty="0" smtClean="0">
                <a:solidFill>
                  <a:srgbClr val="FFFF00"/>
                </a:solidFill>
              </a:rPr>
              <a:t>.</a:t>
            </a:r>
          </a:p>
          <a:p>
            <a:pPr>
              <a:buFontTx/>
              <a:buNone/>
            </a:pPr>
            <a:r>
              <a:rPr lang="en-US" dirty="0" smtClean="0">
                <a:solidFill>
                  <a:srgbClr val="FFFF00"/>
                </a:solidFill>
              </a:rPr>
              <a:t>- ↓ life of erythrocytes due to unbalanced synthesis of chains HB.</a:t>
            </a:r>
          </a:p>
          <a:p>
            <a:pPr>
              <a:buFontTx/>
              <a:buNone/>
            </a:pPr>
            <a:r>
              <a:rPr lang="en-US" dirty="0" smtClean="0">
                <a:solidFill>
                  <a:srgbClr val="FFFF00"/>
                </a:solidFill>
              </a:rPr>
              <a:t>Outcome: inefficiency of </a:t>
            </a:r>
            <a:r>
              <a:rPr lang="en-US" dirty="0" err="1" smtClean="0">
                <a:solidFill>
                  <a:srgbClr val="FFFF00"/>
                </a:solidFill>
              </a:rPr>
              <a:t>erythropoiesis</a:t>
            </a:r>
            <a:r>
              <a:rPr lang="en-US" dirty="0" smtClean="0">
                <a:solidFill>
                  <a:srgbClr val="FFFF00"/>
                </a:solidFill>
              </a:rPr>
              <a:t>.</a:t>
            </a:r>
            <a:endParaRPr lang="el-GR" dirty="0">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idx="1"/>
          </p:nvPr>
        </p:nvSpPr>
        <p:spPr>
          <a:xfrm>
            <a:off x="0" y="1143000"/>
            <a:ext cx="9144000" cy="5715000"/>
          </a:xfrm>
          <a:noFill/>
          <a:ln/>
        </p:spPr>
        <p:txBody>
          <a:bodyPr/>
          <a:lstStyle/>
          <a:p>
            <a:pPr>
              <a:lnSpc>
                <a:spcPct val="80000"/>
              </a:lnSpc>
            </a:pPr>
            <a:r>
              <a:rPr lang="ru-RU" sz="1800" dirty="0"/>
              <a:t>    </a:t>
            </a:r>
            <a:r>
              <a:rPr lang="en-US" sz="2000" dirty="0" smtClean="0">
                <a:solidFill>
                  <a:srgbClr val="00B050"/>
                </a:solidFill>
              </a:rPr>
              <a:t>The most common defects are:</a:t>
            </a:r>
          </a:p>
          <a:p>
            <a:pPr>
              <a:lnSpc>
                <a:spcPct val="80000"/>
              </a:lnSpc>
            </a:pPr>
            <a:r>
              <a:rPr lang="en-US" sz="2000" dirty="0" smtClean="0">
                <a:solidFill>
                  <a:srgbClr val="FFFF00"/>
                </a:solidFill>
              </a:rPr>
              <a:t>defects in the activity of </a:t>
            </a:r>
            <a:r>
              <a:rPr lang="en-US" sz="2000" dirty="0" err="1" smtClean="0">
                <a:solidFill>
                  <a:srgbClr val="FFFF00"/>
                </a:solidFill>
              </a:rPr>
              <a:t>glycolysis</a:t>
            </a:r>
            <a:r>
              <a:rPr lang="en-US" sz="2000" dirty="0" smtClean="0">
                <a:solidFill>
                  <a:srgbClr val="FFFF00"/>
                </a:solidFill>
              </a:rPr>
              <a:t> enzymes: </a:t>
            </a:r>
            <a:r>
              <a:rPr lang="en-US" sz="2000" dirty="0" err="1" smtClean="0">
                <a:solidFill>
                  <a:srgbClr val="FFFF00"/>
                </a:solidFill>
              </a:rPr>
              <a:t>pyruvate</a:t>
            </a:r>
            <a:r>
              <a:rPr lang="en-US" sz="2000" dirty="0" smtClean="0">
                <a:solidFill>
                  <a:srgbClr val="FFFF00"/>
                </a:solidFill>
              </a:rPr>
              <a:t> </a:t>
            </a:r>
            <a:r>
              <a:rPr lang="en-US" sz="2000" dirty="0" err="1" smtClean="0">
                <a:solidFill>
                  <a:srgbClr val="FFFF00"/>
                </a:solidFill>
              </a:rPr>
              <a:t>kinase</a:t>
            </a:r>
            <a:r>
              <a:rPr lang="en-US" sz="2000" dirty="0" smtClean="0">
                <a:solidFill>
                  <a:srgbClr val="FFFF00"/>
                </a:solidFill>
              </a:rPr>
              <a:t>, </a:t>
            </a:r>
            <a:r>
              <a:rPr lang="en-US" sz="2000" dirty="0" err="1" smtClean="0">
                <a:solidFill>
                  <a:srgbClr val="FFFF00"/>
                </a:solidFill>
              </a:rPr>
              <a:t>hexokinase</a:t>
            </a:r>
            <a:r>
              <a:rPr lang="en-US" sz="2000" dirty="0" smtClean="0">
                <a:solidFill>
                  <a:srgbClr val="FFFF00"/>
                </a:solidFill>
              </a:rPr>
              <a:t>, </a:t>
            </a:r>
            <a:r>
              <a:rPr lang="en-US" sz="2000" dirty="0" err="1" smtClean="0">
                <a:solidFill>
                  <a:srgbClr val="FFFF00"/>
                </a:solidFill>
              </a:rPr>
              <a:t>phosphofructokinase</a:t>
            </a:r>
            <a:r>
              <a:rPr lang="en-US" sz="2000" dirty="0" smtClean="0">
                <a:solidFill>
                  <a:srgbClr val="FFFF00"/>
                </a:solidFill>
              </a:rPr>
              <a:t>, etc. In erythrocytes the leading way of </a:t>
            </a:r>
            <a:r>
              <a:rPr lang="en-US" sz="2000" dirty="0" err="1" smtClean="0">
                <a:solidFill>
                  <a:srgbClr val="FFFF00"/>
                </a:solidFill>
              </a:rPr>
              <a:t>resynthesis</a:t>
            </a:r>
            <a:r>
              <a:rPr lang="en-US" sz="2000" dirty="0" smtClean="0">
                <a:solidFill>
                  <a:srgbClr val="FFFF00"/>
                </a:solidFill>
              </a:rPr>
              <a:t> of ATP is </a:t>
            </a:r>
            <a:r>
              <a:rPr lang="en-US" sz="2000" dirty="0" err="1" smtClean="0">
                <a:solidFill>
                  <a:srgbClr val="FFFF00"/>
                </a:solidFill>
              </a:rPr>
              <a:t>glycolysis</a:t>
            </a:r>
            <a:r>
              <a:rPr lang="en-US" sz="2000" dirty="0" smtClean="0">
                <a:solidFill>
                  <a:srgbClr val="FFFF00"/>
                </a:solidFill>
              </a:rPr>
              <a:t>. →→ lack of ATP energy causes a violation of </a:t>
            </a:r>
            <a:r>
              <a:rPr lang="en-US" sz="2000" dirty="0" err="1" smtClean="0">
                <a:solidFill>
                  <a:srgbClr val="FFFF00"/>
                </a:solidFill>
              </a:rPr>
              <a:t>transmembrane</a:t>
            </a:r>
            <a:r>
              <a:rPr lang="en-US" sz="2000" dirty="0" smtClean="0">
                <a:solidFill>
                  <a:srgbClr val="FFFF00"/>
                </a:solidFill>
              </a:rPr>
              <a:t> ion transport. Develop their imbalance ► </a:t>
            </a:r>
            <a:r>
              <a:rPr lang="en-US" sz="2000" dirty="0" err="1" smtClean="0">
                <a:solidFill>
                  <a:srgbClr val="FFFF00"/>
                </a:solidFill>
              </a:rPr>
              <a:t>hyperhydration</a:t>
            </a:r>
            <a:r>
              <a:rPr lang="en-US" sz="2000" dirty="0" smtClean="0">
                <a:solidFill>
                  <a:srgbClr val="FFFF00"/>
                </a:solidFill>
              </a:rPr>
              <a:t> and swelling of erythrocytes;</a:t>
            </a:r>
          </a:p>
          <a:p>
            <a:pPr>
              <a:lnSpc>
                <a:spcPct val="80000"/>
              </a:lnSpc>
            </a:pPr>
            <a:r>
              <a:rPr lang="en-US" sz="2000" dirty="0" smtClean="0">
                <a:solidFill>
                  <a:srgbClr val="FFFF00"/>
                </a:solidFill>
              </a:rPr>
              <a:t>↓ activity of the enzymes of the pentose phosphate cycle. In the course of its implementation, a reduced form of NADPH, used to reduce glutathione, is formed. Recovered glutathione - a component of the antioxidant system of erythrocyte »with such enzymes there is destruction of lipoprotein complexes of membranes;</a:t>
            </a:r>
          </a:p>
          <a:p>
            <a:pPr>
              <a:lnSpc>
                <a:spcPct val="80000"/>
              </a:lnSpc>
            </a:pPr>
            <a:r>
              <a:rPr lang="en-US" sz="2000" dirty="0" smtClean="0">
                <a:solidFill>
                  <a:srgbClr val="FFFF00"/>
                </a:solidFill>
              </a:rPr>
              <a:t>deficiency of glutathione system enzymes (glutathione </a:t>
            </a:r>
            <a:r>
              <a:rPr lang="en-US" sz="2000" dirty="0" err="1" smtClean="0">
                <a:solidFill>
                  <a:srgbClr val="FFFF00"/>
                </a:solidFill>
              </a:rPr>
              <a:t>synthetase</a:t>
            </a:r>
            <a:r>
              <a:rPr lang="en-US" sz="2000" dirty="0" smtClean="0">
                <a:solidFill>
                  <a:srgbClr val="FFFF00"/>
                </a:solidFill>
              </a:rPr>
              <a:t>, glutathione </a:t>
            </a:r>
            <a:r>
              <a:rPr lang="en-US" sz="2000" dirty="0" err="1" smtClean="0">
                <a:solidFill>
                  <a:srgbClr val="FFFF00"/>
                </a:solidFill>
              </a:rPr>
              <a:t>reductase</a:t>
            </a:r>
            <a:r>
              <a:rPr lang="en-US" sz="2000" dirty="0" smtClean="0">
                <a:solidFill>
                  <a:srgbClr val="FFFF00"/>
                </a:solidFill>
              </a:rPr>
              <a:t>, etc.).</a:t>
            </a:r>
          </a:p>
          <a:p>
            <a:pPr>
              <a:lnSpc>
                <a:spcPct val="80000"/>
              </a:lnSpc>
            </a:pPr>
            <a:r>
              <a:rPr lang="en-US" sz="2000" dirty="0" smtClean="0">
                <a:solidFill>
                  <a:srgbClr val="FFFF00"/>
                </a:solidFill>
              </a:rPr>
              <a:t>        Consequences: activation of </a:t>
            </a:r>
            <a:r>
              <a:rPr lang="en-US" sz="2000" dirty="0" err="1" smtClean="0">
                <a:solidFill>
                  <a:srgbClr val="FFFF00"/>
                </a:solidFill>
              </a:rPr>
              <a:t>lipo</a:t>
            </a:r>
            <a:r>
              <a:rPr lang="en-US" sz="2000" dirty="0" smtClean="0">
                <a:solidFill>
                  <a:srgbClr val="FFFF00"/>
                </a:solidFill>
              </a:rPr>
              <a:t>-peroxide reactions in erythrocytes, violation of the integrity of their membranes.</a:t>
            </a:r>
          </a:p>
          <a:p>
            <a:pPr>
              <a:lnSpc>
                <a:spcPct val="80000"/>
              </a:lnSpc>
            </a:pPr>
            <a:r>
              <a:rPr lang="en-US" sz="2000" dirty="0" smtClean="0">
                <a:solidFill>
                  <a:srgbClr val="FFFF00"/>
                </a:solidFill>
              </a:rPr>
              <a:t>         Example: hemolytic anemia associated with insufficiency in erythrocytes G-6-FD. </a:t>
            </a:r>
            <a:r>
              <a:rPr lang="en-US" sz="2000" dirty="0" err="1" smtClean="0">
                <a:solidFill>
                  <a:srgbClr val="FFFF00"/>
                </a:solidFill>
              </a:rPr>
              <a:t>Hemolysis</a:t>
            </a:r>
            <a:r>
              <a:rPr lang="en-US" sz="2000" dirty="0" smtClean="0">
                <a:solidFill>
                  <a:srgbClr val="FFFF00"/>
                </a:solidFill>
              </a:rPr>
              <a:t> is provoked by taking medications (sulfonamides, antipyretics, analgesics, etc.). At ↓ G-6-PD, erythrocytes quickly lose the minimum of the available reduced glutathione and rapidly age</a:t>
            </a:r>
          </a:p>
          <a:p>
            <a:pPr>
              <a:lnSpc>
                <a:spcPct val="80000"/>
              </a:lnSpc>
            </a:pPr>
            <a:r>
              <a:rPr lang="en-US" sz="2000" dirty="0" smtClean="0">
                <a:solidFill>
                  <a:srgbClr val="FFFF00"/>
                </a:solidFill>
              </a:rPr>
              <a:t>Anemia: </a:t>
            </a:r>
            <a:r>
              <a:rPr lang="en-US" sz="2000" dirty="0" err="1" smtClean="0">
                <a:solidFill>
                  <a:srgbClr val="FFFF00"/>
                </a:solidFill>
              </a:rPr>
              <a:t>normochromic</a:t>
            </a:r>
            <a:r>
              <a:rPr lang="en-US" sz="2000" dirty="0" smtClean="0">
                <a:solidFill>
                  <a:srgbClr val="FFFF00"/>
                </a:solidFill>
              </a:rPr>
              <a:t>, </a:t>
            </a:r>
            <a:r>
              <a:rPr lang="en-US" sz="2000" dirty="0" err="1" smtClean="0">
                <a:solidFill>
                  <a:srgbClr val="FFFF00"/>
                </a:solidFill>
              </a:rPr>
              <a:t>normocytic</a:t>
            </a:r>
            <a:r>
              <a:rPr lang="en-US" sz="2000" dirty="0" smtClean="0">
                <a:solidFill>
                  <a:srgbClr val="FFFF00"/>
                </a:solidFill>
              </a:rPr>
              <a:t>, regenerative.</a:t>
            </a:r>
          </a:p>
        </p:txBody>
      </p:sp>
      <p:sp>
        <p:nvSpPr>
          <p:cNvPr id="35844" name="Rectangle 4"/>
          <p:cNvSpPr>
            <a:spLocks noGrp="1" noChangeArrowheads="1"/>
          </p:cNvSpPr>
          <p:nvPr>
            <p:ph type="title"/>
          </p:nvPr>
        </p:nvSpPr>
        <p:spPr>
          <a:xfrm>
            <a:off x="457200" y="304800"/>
            <a:ext cx="8229600" cy="868363"/>
          </a:xfrm>
          <a:solidFill>
            <a:srgbClr val="FF3300"/>
          </a:solidFill>
          <a:ln/>
        </p:spPr>
        <p:txBody>
          <a:bodyPr/>
          <a:lstStyle/>
          <a:p>
            <a:pPr algn="ctr"/>
            <a:r>
              <a:rPr b="1" smtClean="0"/>
              <a:t>Enzymopathy</a:t>
            </a:r>
            <a:endParaRPr lang="ru-RU"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0" y="990600"/>
            <a:ext cx="9144000" cy="5867400"/>
          </a:xfrm>
        </p:spPr>
        <p:txBody>
          <a:bodyPr/>
          <a:lstStyle/>
          <a:p>
            <a:pPr>
              <a:lnSpc>
                <a:spcPct val="80000"/>
              </a:lnSpc>
              <a:buFontTx/>
              <a:buNone/>
            </a:pPr>
            <a:r>
              <a:rPr lang="en-US" sz="2400" b="1" dirty="0" smtClean="0">
                <a:solidFill>
                  <a:schemeClr val="accent2"/>
                </a:solidFill>
              </a:rPr>
              <a:t>Genesis is different. Anemia of this group combines intravascular </a:t>
            </a:r>
            <a:r>
              <a:rPr lang="en-US" sz="2400" b="1" dirty="0" err="1" smtClean="0">
                <a:solidFill>
                  <a:schemeClr val="accent2"/>
                </a:solidFill>
              </a:rPr>
              <a:t>hemolysis</a:t>
            </a:r>
            <a:r>
              <a:rPr lang="en-US" sz="2400" b="1" dirty="0" smtClean="0">
                <a:solidFill>
                  <a:schemeClr val="accent2"/>
                </a:solidFill>
              </a:rPr>
              <a:t>.</a:t>
            </a:r>
          </a:p>
          <a:p>
            <a:pPr>
              <a:lnSpc>
                <a:spcPct val="80000"/>
              </a:lnSpc>
              <a:buFontTx/>
              <a:buNone/>
            </a:pPr>
            <a:r>
              <a:rPr lang="en-US" sz="2400" b="1" dirty="0" smtClean="0">
                <a:solidFill>
                  <a:srgbClr val="00B050"/>
                </a:solidFill>
              </a:rPr>
              <a:t>On the mechanism of destruction of erythrocytes: immune and non-immune.</a:t>
            </a:r>
          </a:p>
          <a:p>
            <a:pPr>
              <a:lnSpc>
                <a:spcPct val="80000"/>
              </a:lnSpc>
              <a:buFontTx/>
              <a:buNone/>
            </a:pPr>
            <a:r>
              <a:rPr lang="en-US" sz="2400" b="1" i="1" dirty="0" smtClean="0">
                <a:solidFill>
                  <a:srgbClr val="FF0000"/>
                </a:solidFill>
              </a:rPr>
              <a:t>Immune.</a:t>
            </a:r>
          </a:p>
          <a:p>
            <a:pPr>
              <a:lnSpc>
                <a:spcPct val="80000"/>
              </a:lnSpc>
              <a:buFontTx/>
              <a:buNone/>
            </a:pPr>
            <a:r>
              <a:rPr lang="en-US" sz="2400" b="1" dirty="0" smtClean="0">
                <a:solidFill>
                  <a:schemeClr val="accent2"/>
                </a:solidFill>
              </a:rPr>
              <a:t>Caused by thermal (</a:t>
            </a:r>
            <a:r>
              <a:rPr lang="en-US" sz="2400" b="1" dirty="0" err="1" smtClean="0">
                <a:solidFill>
                  <a:schemeClr val="accent2"/>
                </a:solidFill>
              </a:rPr>
              <a:t>IgG</a:t>
            </a:r>
            <a:r>
              <a:rPr lang="en-US" sz="2400" b="1" dirty="0" smtClean="0">
                <a:solidFill>
                  <a:schemeClr val="accent2"/>
                </a:solidFill>
              </a:rPr>
              <a:t>) antibodies.</a:t>
            </a:r>
          </a:p>
          <a:p>
            <a:pPr>
              <a:lnSpc>
                <a:spcPct val="80000"/>
              </a:lnSpc>
              <a:buFontTx/>
              <a:buNone/>
            </a:pPr>
            <a:r>
              <a:rPr lang="en-US" sz="2400" b="1" dirty="0" smtClean="0">
                <a:solidFill>
                  <a:schemeClr val="accent2"/>
                </a:solidFill>
              </a:rPr>
              <a:t>Caused by cold (</a:t>
            </a:r>
            <a:r>
              <a:rPr lang="en-US" sz="2400" b="1" dirty="0" err="1" smtClean="0">
                <a:solidFill>
                  <a:schemeClr val="accent2"/>
                </a:solidFill>
              </a:rPr>
              <a:t>IgM</a:t>
            </a:r>
            <a:r>
              <a:rPr lang="en-US" sz="2400" b="1" dirty="0" smtClean="0">
                <a:solidFill>
                  <a:schemeClr val="accent2"/>
                </a:solidFill>
              </a:rPr>
              <a:t>) antibodies.</a:t>
            </a:r>
          </a:p>
          <a:p>
            <a:pPr>
              <a:lnSpc>
                <a:spcPct val="80000"/>
              </a:lnSpc>
              <a:buFontTx/>
              <a:buNone/>
            </a:pPr>
            <a:r>
              <a:rPr lang="en-US" sz="2400" b="1" dirty="0" smtClean="0">
                <a:solidFill>
                  <a:schemeClr val="accent2"/>
                </a:solidFill>
              </a:rPr>
              <a:t>Anemia with cold (</a:t>
            </a:r>
            <a:r>
              <a:rPr lang="en-US" sz="2400" b="1" dirty="0" err="1" smtClean="0">
                <a:solidFill>
                  <a:schemeClr val="accent2"/>
                </a:solidFill>
              </a:rPr>
              <a:t>IgG</a:t>
            </a:r>
            <a:r>
              <a:rPr lang="en-US" sz="2400" b="1" dirty="0" smtClean="0">
                <a:solidFill>
                  <a:schemeClr val="accent2"/>
                </a:solidFill>
              </a:rPr>
              <a:t>) </a:t>
            </a:r>
            <a:r>
              <a:rPr lang="en-US" sz="2400" b="1" dirty="0" err="1" smtClean="0">
                <a:solidFill>
                  <a:schemeClr val="accent2"/>
                </a:solidFill>
              </a:rPr>
              <a:t>hemolysins</a:t>
            </a:r>
            <a:r>
              <a:rPr lang="en-US" sz="2400" b="1" dirty="0" smtClean="0">
                <a:solidFill>
                  <a:schemeClr val="accent2"/>
                </a:solidFill>
              </a:rPr>
              <a:t>.</a:t>
            </a:r>
          </a:p>
          <a:p>
            <a:pPr>
              <a:lnSpc>
                <a:spcPct val="80000"/>
              </a:lnSpc>
              <a:buFontTx/>
              <a:buNone/>
            </a:pPr>
            <a:r>
              <a:rPr lang="en-US" sz="2400" b="1" i="1" dirty="0" smtClean="0">
                <a:solidFill>
                  <a:srgbClr val="FF0000"/>
                </a:solidFill>
              </a:rPr>
              <a:t>Anemia of non-immune origin.</a:t>
            </a:r>
          </a:p>
          <a:p>
            <a:pPr>
              <a:lnSpc>
                <a:spcPct val="80000"/>
              </a:lnSpc>
              <a:buFontTx/>
              <a:buNone/>
            </a:pPr>
            <a:r>
              <a:rPr lang="en-US" sz="2400" b="1" dirty="0" smtClean="0">
                <a:solidFill>
                  <a:schemeClr val="accent2"/>
                </a:solidFill>
              </a:rPr>
              <a:t>Reason: infectious diseases, malaria, snake bites, burn disease, etc.</a:t>
            </a:r>
          </a:p>
          <a:p>
            <a:pPr>
              <a:lnSpc>
                <a:spcPct val="80000"/>
              </a:lnSpc>
              <a:buFontTx/>
              <a:buNone/>
            </a:pPr>
            <a:r>
              <a:rPr lang="en-US" sz="2400" b="1" dirty="0" smtClean="0">
                <a:solidFill>
                  <a:schemeClr val="accent2"/>
                </a:solidFill>
              </a:rPr>
              <a:t>-------------------------------------------------- --------------------------------------</a:t>
            </a:r>
          </a:p>
          <a:p>
            <a:pPr>
              <a:lnSpc>
                <a:spcPct val="80000"/>
              </a:lnSpc>
              <a:buFontTx/>
              <a:buNone/>
            </a:pPr>
            <a:r>
              <a:rPr lang="en-US" sz="2400" b="1" dirty="0" smtClean="0">
                <a:solidFill>
                  <a:schemeClr val="accent2"/>
                </a:solidFill>
              </a:rPr>
              <a:t>The picture of blood in </a:t>
            </a:r>
            <a:r>
              <a:rPr lang="en-US" sz="2400" b="1" dirty="0" err="1" smtClean="0">
                <a:solidFill>
                  <a:schemeClr val="accent2"/>
                </a:solidFill>
              </a:rPr>
              <a:t>hemolitic</a:t>
            </a:r>
            <a:r>
              <a:rPr lang="en-US" sz="2400" b="1" dirty="0" smtClean="0">
                <a:solidFill>
                  <a:schemeClr val="accent2"/>
                </a:solidFill>
              </a:rPr>
              <a:t> anemia: </a:t>
            </a:r>
            <a:r>
              <a:rPr lang="en-US" sz="2400" b="1" dirty="0" err="1" smtClean="0">
                <a:solidFill>
                  <a:schemeClr val="accent2"/>
                </a:solidFill>
              </a:rPr>
              <a:t>erythropenia</a:t>
            </a:r>
            <a:r>
              <a:rPr lang="en-US" sz="2400" b="1" dirty="0" smtClean="0">
                <a:solidFill>
                  <a:schemeClr val="accent2"/>
                </a:solidFill>
              </a:rPr>
              <a:t>, </a:t>
            </a:r>
            <a:r>
              <a:rPr lang="en-US" sz="2400" b="1" dirty="0" err="1" smtClean="0">
                <a:solidFill>
                  <a:schemeClr val="accent2"/>
                </a:solidFill>
              </a:rPr>
              <a:t>polychromatophilia</a:t>
            </a:r>
            <a:r>
              <a:rPr lang="en-US" sz="2400" b="1" dirty="0" smtClean="0">
                <a:solidFill>
                  <a:schemeClr val="accent2"/>
                </a:solidFill>
              </a:rPr>
              <a:t>, </a:t>
            </a:r>
            <a:r>
              <a:rPr lang="en-US" sz="2400" b="1" dirty="0" err="1" smtClean="0">
                <a:solidFill>
                  <a:schemeClr val="accent2"/>
                </a:solidFill>
              </a:rPr>
              <a:t>poikilocytosis</a:t>
            </a:r>
            <a:r>
              <a:rPr lang="en-US" sz="2400" b="1" dirty="0" smtClean="0">
                <a:solidFill>
                  <a:schemeClr val="accent2"/>
                </a:solidFill>
              </a:rPr>
              <a:t>, </a:t>
            </a:r>
            <a:r>
              <a:rPr lang="en-US" sz="2400" b="1" dirty="0" err="1" smtClean="0">
                <a:solidFill>
                  <a:schemeClr val="accent2"/>
                </a:solidFill>
              </a:rPr>
              <a:t>reticulocytosis</a:t>
            </a:r>
            <a:r>
              <a:rPr lang="en-US" sz="2400" b="1" dirty="0" smtClean="0">
                <a:solidFill>
                  <a:schemeClr val="accent2"/>
                </a:solidFill>
              </a:rPr>
              <a:t>, ↑ indirect </a:t>
            </a:r>
            <a:r>
              <a:rPr lang="en-US" sz="2400" b="1" dirty="0" err="1" smtClean="0">
                <a:solidFill>
                  <a:schemeClr val="accent2"/>
                </a:solidFill>
              </a:rPr>
              <a:t>bilirubin</a:t>
            </a:r>
            <a:r>
              <a:rPr lang="en-US" sz="2400" b="1" dirty="0" smtClean="0">
                <a:solidFill>
                  <a:schemeClr val="accent2"/>
                </a:solidFill>
              </a:rPr>
              <a:t>.</a:t>
            </a:r>
          </a:p>
          <a:p>
            <a:pPr>
              <a:lnSpc>
                <a:spcPct val="80000"/>
              </a:lnSpc>
              <a:buFontTx/>
              <a:buNone/>
            </a:pPr>
            <a:r>
              <a:rPr lang="en-US" sz="2400" b="1" dirty="0" smtClean="0">
                <a:solidFill>
                  <a:schemeClr val="accent2"/>
                </a:solidFill>
              </a:rPr>
              <a:t>In bone marrow: ↑ cells of the </a:t>
            </a:r>
            <a:r>
              <a:rPr lang="en-US" sz="2400" b="1" dirty="0" err="1" smtClean="0">
                <a:solidFill>
                  <a:schemeClr val="accent2"/>
                </a:solidFill>
              </a:rPr>
              <a:t>erythroid</a:t>
            </a:r>
            <a:r>
              <a:rPr lang="en-US" sz="2400" b="1" dirty="0" smtClean="0">
                <a:solidFill>
                  <a:schemeClr val="accent2"/>
                </a:solidFill>
              </a:rPr>
              <a:t> germ.</a:t>
            </a:r>
            <a:endParaRPr lang="ru-RU" sz="2400" b="1" dirty="0">
              <a:solidFill>
                <a:schemeClr val="accent2"/>
              </a:solidFill>
            </a:endParaRPr>
          </a:p>
        </p:txBody>
      </p:sp>
      <p:sp>
        <p:nvSpPr>
          <p:cNvPr id="36868" name="Rectangle 4"/>
          <p:cNvSpPr>
            <a:spLocks noGrp="1" noChangeArrowheads="1"/>
          </p:cNvSpPr>
          <p:nvPr>
            <p:ph type="title"/>
          </p:nvPr>
        </p:nvSpPr>
        <p:spPr>
          <a:xfrm>
            <a:off x="457200" y="228600"/>
            <a:ext cx="8229600" cy="609600"/>
          </a:xfrm>
          <a:solidFill>
            <a:srgbClr val="FF3300"/>
          </a:solidFill>
          <a:ln/>
        </p:spPr>
        <p:txBody>
          <a:bodyPr>
            <a:noAutofit/>
          </a:bodyPr>
          <a:lstStyle/>
          <a:p>
            <a:pPr algn="ctr"/>
            <a:r>
              <a:rPr sz="3600" b="1" smtClean="0"/>
              <a:t>Acquired hemolytic anemia</a:t>
            </a:r>
            <a:endParaRPr lang="ru-RU" sz="36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0" y="1143000"/>
            <a:ext cx="9144000" cy="5715000"/>
          </a:xfrm>
        </p:spPr>
        <p:txBody>
          <a:bodyPr>
            <a:normAutofit/>
          </a:bodyPr>
          <a:lstStyle/>
          <a:p>
            <a:pPr>
              <a:lnSpc>
                <a:spcPct val="80000"/>
              </a:lnSpc>
              <a:buFontTx/>
              <a:buNone/>
            </a:pPr>
            <a:r>
              <a:rPr lang="en-US" sz="2800" dirty="0" smtClean="0">
                <a:solidFill>
                  <a:srgbClr val="002060"/>
                </a:solidFill>
              </a:rPr>
              <a:t>1. Due to the violation of </a:t>
            </a:r>
            <a:r>
              <a:rPr lang="en-US" sz="2800" dirty="0" err="1" smtClean="0">
                <a:solidFill>
                  <a:srgbClr val="002060"/>
                </a:solidFill>
              </a:rPr>
              <a:t>erythropoiesis</a:t>
            </a:r>
            <a:r>
              <a:rPr lang="en-US" sz="2800" dirty="0" smtClean="0">
                <a:solidFill>
                  <a:srgbClr val="002060"/>
                </a:solidFill>
              </a:rPr>
              <a:t> due to the predominant damage to stem cells: hypo- and </a:t>
            </a:r>
            <a:r>
              <a:rPr lang="en-US" sz="2800" dirty="0" err="1" smtClean="0">
                <a:solidFill>
                  <a:srgbClr val="002060"/>
                </a:solidFill>
              </a:rPr>
              <a:t>aplastic</a:t>
            </a:r>
            <a:r>
              <a:rPr lang="en-US" sz="2800" dirty="0" smtClean="0">
                <a:solidFill>
                  <a:srgbClr val="002060"/>
                </a:solidFill>
              </a:rPr>
              <a:t> anemia.</a:t>
            </a:r>
          </a:p>
          <a:p>
            <a:pPr>
              <a:lnSpc>
                <a:spcPct val="80000"/>
              </a:lnSpc>
              <a:buFontTx/>
              <a:buNone/>
            </a:pPr>
            <a:r>
              <a:rPr lang="en-US" sz="2800" dirty="0" smtClean="0">
                <a:solidFill>
                  <a:srgbClr val="002060"/>
                </a:solidFill>
              </a:rPr>
              <a:t>2. Due to the violation of </a:t>
            </a:r>
            <a:r>
              <a:rPr lang="en-US" sz="2800" dirty="0" err="1" smtClean="0">
                <a:solidFill>
                  <a:srgbClr val="002060"/>
                </a:solidFill>
              </a:rPr>
              <a:t>erythropoiesis</a:t>
            </a:r>
            <a:r>
              <a:rPr lang="en-US" sz="2800" dirty="0" smtClean="0">
                <a:solidFill>
                  <a:srgbClr val="002060"/>
                </a:solidFill>
              </a:rPr>
              <a:t> in connection with the predominant damage of precursor cells of </a:t>
            </a:r>
            <a:r>
              <a:rPr lang="en-US" sz="2800" dirty="0" err="1" smtClean="0">
                <a:solidFill>
                  <a:srgbClr val="002060"/>
                </a:solidFill>
              </a:rPr>
              <a:t>myelopoiesis</a:t>
            </a:r>
            <a:r>
              <a:rPr lang="en-US" sz="2800" dirty="0" smtClean="0">
                <a:solidFill>
                  <a:srgbClr val="002060"/>
                </a:solidFill>
              </a:rPr>
              <a:t> and / or erythropoietin-sensitive cells:</a:t>
            </a:r>
          </a:p>
          <a:p>
            <a:pPr>
              <a:lnSpc>
                <a:spcPct val="80000"/>
              </a:lnSpc>
              <a:buFontTx/>
              <a:buNone/>
            </a:pPr>
            <a:r>
              <a:rPr lang="en-US" sz="2800" dirty="0" smtClean="0">
                <a:solidFill>
                  <a:srgbClr val="002060"/>
                </a:solidFill>
              </a:rPr>
              <a:t>due to a violation of the synthesis of nucleic acids of </a:t>
            </a:r>
            <a:r>
              <a:rPr lang="en-US" sz="2800" dirty="0" err="1" smtClean="0">
                <a:solidFill>
                  <a:srgbClr val="002060"/>
                </a:solidFill>
              </a:rPr>
              <a:t>erythroplasmocytes</a:t>
            </a:r>
            <a:r>
              <a:rPr lang="en-US" sz="2800" dirty="0" smtClean="0">
                <a:solidFill>
                  <a:srgbClr val="002060"/>
                </a:solidFill>
              </a:rPr>
              <a:t> (</a:t>
            </a:r>
            <a:r>
              <a:rPr lang="en-US" sz="2800" dirty="0" err="1" smtClean="0">
                <a:solidFill>
                  <a:srgbClr val="002060"/>
                </a:solidFill>
              </a:rPr>
              <a:t>megaloblastic</a:t>
            </a:r>
            <a:r>
              <a:rPr lang="en-US" sz="2800" dirty="0" smtClean="0">
                <a:solidFill>
                  <a:srgbClr val="002060"/>
                </a:solidFill>
              </a:rPr>
              <a:t>): vitamin B12 - (folic) deficiency anemia; folic deficiency anemia.</a:t>
            </a:r>
          </a:p>
          <a:p>
            <a:pPr>
              <a:lnSpc>
                <a:spcPct val="80000"/>
              </a:lnSpc>
              <a:buFontTx/>
              <a:buNone/>
            </a:pPr>
            <a:r>
              <a:rPr lang="en-US" sz="2800" dirty="0" smtClean="0">
                <a:solidFill>
                  <a:srgbClr val="002060"/>
                </a:solidFill>
              </a:rPr>
              <a:t>as a result of a violation of </a:t>
            </a:r>
            <a:r>
              <a:rPr lang="en-US" sz="2800" dirty="0" err="1" smtClean="0">
                <a:solidFill>
                  <a:srgbClr val="002060"/>
                </a:solidFill>
              </a:rPr>
              <a:t>heme</a:t>
            </a:r>
            <a:r>
              <a:rPr lang="en-US" sz="2800" dirty="0" smtClean="0">
                <a:solidFill>
                  <a:srgbClr val="002060"/>
                </a:solidFill>
              </a:rPr>
              <a:t> synthesis: iron deficiency anemia; </a:t>
            </a:r>
            <a:r>
              <a:rPr lang="en-US" sz="2800" dirty="0" err="1" smtClean="0">
                <a:solidFill>
                  <a:srgbClr val="002060"/>
                </a:solidFill>
              </a:rPr>
              <a:t>porphyrin</a:t>
            </a:r>
            <a:r>
              <a:rPr lang="en-US" sz="2800" dirty="0" smtClean="0">
                <a:solidFill>
                  <a:srgbClr val="002060"/>
                </a:solidFill>
              </a:rPr>
              <a:t>-deficient;</a:t>
            </a:r>
          </a:p>
          <a:p>
            <a:pPr>
              <a:lnSpc>
                <a:spcPct val="80000"/>
              </a:lnSpc>
              <a:buFontTx/>
              <a:buNone/>
            </a:pPr>
            <a:r>
              <a:rPr lang="en-US" sz="2800" dirty="0" smtClean="0">
                <a:solidFill>
                  <a:srgbClr val="002060"/>
                </a:solidFill>
              </a:rPr>
              <a:t>due to a violation of </a:t>
            </a:r>
            <a:r>
              <a:rPr lang="en-US" sz="2800" dirty="0" err="1" smtClean="0">
                <a:solidFill>
                  <a:srgbClr val="002060"/>
                </a:solidFill>
              </a:rPr>
              <a:t>globin</a:t>
            </a:r>
            <a:r>
              <a:rPr lang="en-US" sz="2800" dirty="0" smtClean="0">
                <a:solidFill>
                  <a:srgbClr val="002060"/>
                </a:solidFill>
              </a:rPr>
              <a:t> synthesis: </a:t>
            </a:r>
            <a:r>
              <a:rPr lang="en-US" sz="2800" dirty="0" err="1" smtClean="0">
                <a:solidFill>
                  <a:srgbClr val="002060"/>
                </a:solidFill>
              </a:rPr>
              <a:t>thalassemia</a:t>
            </a:r>
            <a:r>
              <a:rPr lang="en-US" sz="2800" dirty="0" smtClean="0">
                <a:solidFill>
                  <a:srgbClr val="002060"/>
                </a:solidFill>
              </a:rPr>
              <a:t>; with the primary structure of </a:t>
            </a:r>
            <a:r>
              <a:rPr lang="en-US" sz="2800" dirty="0" err="1" smtClean="0">
                <a:solidFill>
                  <a:srgbClr val="002060"/>
                </a:solidFill>
              </a:rPr>
              <a:t>globin</a:t>
            </a:r>
            <a:r>
              <a:rPr lang="en-US" sz="2800" dirty="0" smtClean="0">
                <a:solidFill>
                  <a:srgbClr val="002060"/>
                </a:solidFill>
              </a:rPr>
              <a:t> chains (sickle cell).</a:t>
            </a:r>
          </a:p>
          <a:p>
            <a:pPr>
              <a:lnSpc>
                <a:spcPct val="80000"/>
              </a:lnSpc>
              <a:buFontTx/>
              <a:buNone/>
            </a:pPr>
            <a:r>
              <a:rPr lang="en-US" sz="2800" dirty="0" smtClean="0">
                <a:solidFill>
                  <a:srgbClr val="002060"/>
                </a:solidFill>
              </a:rPr>
              <a:t>If the regulation of division and maturation of </a:t>
            </a:r>
            <a:r>
              <a:rPr lang="en-US" sz="2800" dirty="0" err="1" smtClean="0">
                <a:solidFill>
                  <a:srgbClr val="002060"/>
                </a:solidFill>
              </a:rPr>
              <a:t>erythroid</a:t>
            </a:r>
            <a:r>
              <a:rPr lang="en-US" sz="2800" dirty="0" smtClean="0">
                <a:solidFill>
                  <a:srgbClr val="002060"/>
                </a:solidFill>
              </a:rPr>
              <a:t> cells is disturbed.</a:t>
            </a:r>
            <a:endParaRPr lang="ru-RU" sz="2800" dirty="0">
              <a:solidFill>
                <a:srgbClr val="002060"/>
              </a:solidFill>
            </a:endParaRPr>
          </a:p>
        </p:txBody>
      </p:sp>
      <p:sp>
        <p:nvSpPr>
          <p:cNvPr id="40962" name="Rectangle 2"/>
          <p:cNvSpPr>
            <a:spLocks noGrp="1" noChangeArrowheads="1"/>
          </p:cNvSpPr>
          <p:nvPr>
            <p:ph type="title"/>
          </p:nvPr>
        </p:nvSpPr>
        <p:spPr>
          <a:xfrm>
            <a:off x="609600" y="228600"/>
            <a:ext cx="7885113" cy="914400"/>
          </a:xfrm>
          <a:solidFill>
            <a:srgbClr val="FFFF00"/>
          </a:solidFill>
        </p:spPr>
        <p:txBody>
          <a:bodyPr/>
          <a:lstStyle/>
          <a:p>
            <a:pPr algn="ctr"/>
            <a:r>
              <a:rPr sz="3200" b="1" smtClean="0">
                <a:solidFill>
                  <a:srgbClr val="0070C0"/>
                </a:solidFill>
              </a:rPr>
              <a:t>DYEREROTROPOEPTIC ANEMIA</a:t>
            </a:r>
            <a:endParaRPr lang="ru-RU" sz="3200" b="1" dirty="0">
              <a:solidFill>
                <a:srgbClr val="0070C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0" y="1066800"/>
            <a:ext cx="9144000" cy="5791200"/>
          </a:xfrm>
        </p:spPr>
        <p:txBody>
          <a:bodyPr/>
          <a:lstStyle/>
          <a:p>
            <a:pPr>
              <a:lnSpc>
                <a:spcPct val="80000"/>
              </a:lnSpc>
              <a:buFontTx/>
              <a:buNone/>
            </a:pPr>
            <a:r>
              <a:rPr lang="en-US" sz="2400" dirty="0" smtClean="0">
                <a:solidFill>
                  <a:srgbClr val="FFFF00"/>
                </a:solidFill>
              </a:rPr>
              <a:t>Are syndromes of other pathological processes.</a:t>
            </a:r>
          </a:p>
          <a:p>
            <a:pPr>
              <a:lnSpc>
                <a:spcPct val="80000"/>
              </a:lnSpc>
              <a:buFontTx/>
              <a:buNone/>
            </a:pPr>
            <a:r>
              <a:rPr lang="en-US" sz="2400" i="1" u="sng" dirty="0" smtClean="0">
                <a:solidFill>
                  <a:srgbClr val="FFC000"/>
                </a:solidFill>
              </a:rPr>
              <a:t>By origin:</a:t>
            </a:r>
          </a:p>
          <a:p>
            <a:pPr>
              <a:lnSpc>
                <a:spcPct val="80000"/>
              </a:lnSpc>
              <a:buFontTx/>
              <a:buNone/>
            </a:pPr>
            <a:r>
              <a:rPr lang="en-US" sz="2400" dirty="0" smtClean="0">
                <a:solidFill>
                  <a:srgbClr val="00B050"/>
                </a:solidFill>
              </a:rPr>
              <a:t>Acquired (secondary) </a:t>
            </a:r>
            <a:r>
              <a:rPr lang="en-US" sz="2400" dirty="0" smtClean="0">
                <a:solidFill>
                  <a:srgbClr val="FFFF00"/>
                </a:solidFill>
              </a:rPr>
              <a:t>under the action of agents of physical, chemical, biological nature.</a:t>
            </a:r>
          </a:p>
          <a:p>
            <a:pPr>
              <a:lnSpc>
                <a:spcPct val="80000"/>
              </a:lnSpc>
              <a:buFontTx/>
              <a:buNone/>
            </a:pPr>
            <a:r>
              <a:rPr lang="en-US" sz="2400" dirty="0" smtClean="0">
                <a:solidFill>
                  <a:srgbClr val="FFFF00"/>
                </a:solidFill>
              </a:rPr>
              <a:t>Pathogenesis - a violation of proliferation and / or death of stem </a:t>
            </a:r>
            <a:r>
              <a:rPr lang="en-US" sz="2400" dirty="0" err="1" smtClean="0">
                <a:solidFill>
                  <a:srgbClr val="FFFF00"/>
                </a:solidFill>
              </a:rPr>
              <a:t>hemopoietic</a:t>
            </a:r>
            <a:r>
              <a:rPr lang="en-US" sz="2400" dirty="0" smtClean="0">
                <a:solidFill>
                  <a:srgbClr val="FFFF00"/>
                </a:solidFill>
              </a:rPr>
              <a:t> cells → anemia.</a:t>
            </a:r>
          </a:p>
          <a:p>
            <a:pPr>
              <a:lnSpc>
                <a:spcPct val="80000"/>
              </a:lnSpc>
              <a:buFontTx/>
              <a:buNone/>
            </a:pPr>
            <a:r>
              <a:rPr lang="en-US" sz="2400" dirty="0" smtClean="0">
                <a:solidFill>
                  <a:srgbClr val="FFFF00"/>
                </a:solidFill>
              </a:rPr>
              <a:t>Manifestations - hypoxia, bleeding and hemorrhage (due to ↓ blood clotting), infection.</a:t>
            </a:r>
          </a:p>
          <a:p>
            <a:pPr>
              <a:lnSpc>
                <a:spcPct val="80000"/>
              </a:lnSpc>
              <a:buFontTx/>
              <a:buNone/>
            </a:pPr>
            <a:r>
              <a:rPr lang="en-US" sz="2400" dirty="0" smtClean="0">
                <a:solidFill>
                  <a:srgbClr val="00B050"/>
                </a:solidFill>
              </a:rPr>
              <a:t>Inherited (primary).</a:t>
            </a:r>
          </a:p>
          <a:p>
            <a:pPr>
              <a:lnSpc>
                <a:spcPct val="80000"/>
              </a:lnSpc>
              <a:buFontTx/>
              <a:buNone/>
            </a:pPr>
            <a:r>
              <a:rPr lang="en-US" sz="2400" dirty="0" smtClean="0">
                <a:solidFill>
                  <a:srgbClr val="FFFF00"/>
                </a:solidFill>
              </a:rPr>
              <a:t>Anemia </a:t>
            </a:r>
            <a:r>
              <a:rPr lang="en-US" sz="2400" dirty="0" err="1" smtClean="0">
                <a:solidFill>
                  <a:srgbClr val="FFFF00"/>
                </a:solidFill>
              </a:rPr>
              <a:t>Fanconi</a:t>
            </a:r>
            <a:r>
              <a:rPr lang="en-US" sz="2400" dirty="0" smtClean="0">
                <a:solidFill>
                  <a:srgbClr val="FFFF00"/>
                </a:solidFill>
              </a:rPr>
              <a:t>. (</a:t>
            </a:r>
            <a:r>
              <a:rPr lang="en-US" sz="2400" dirty="0" err="1" smtClean="0">
                <a:solidFill>
                  <a:srgbClr val="FFFF00"/>
                </a:solidFill>
              </a:rPr>
              <a:t>Autosomal</a:t>
            </a:r>
            <a:r>
              <a:rPr lang="en-US" sz="2400" dirty="0" smtClean="0">
                <a:solidFill>
                  <a:srgbClr val="FFFF00"/>
                </a:solidFill>
              </a:rPr>
              <a:t> recessive).</a:t>
            </a:r>
          </a:p>
          <a:p>
            <a:pPr>
              <a:lnSpc>
                <a:spcPct val="80000"/>
              </a:lnSpc>
              <a:buFontTx/>
              <a:buNone/>
            </a:pPr>
            <a:r>
              <a:rPr lang="en-US" sz="2400" dirty="0" smtClean="0">
                <a:solidFill>
                  <a:srgbClr val="FFFF00"/>
                </a:solidFill>
              </a:rPr>
              <a:t>Pathogenesis is the process of repair of stem cell DNA, ↑ mutability. As a whole it is not clear, presumably – immunological </a:t>
            </a:r>
            <a:r>
              <a:rPr lang="en-US" sz="2400" dirty="0" err="1" smtClean="0">
                <a:solidFill>
                  <a:srgbClr val="FFFF00"/>
                </a:solidFill>
              </a:rPr>
              <a:t>supression</a:t>
            </a:r>
            <a:r>
              <a:rPr lang="en-US" sz="2400" dirty="0" smtClean="0">
                <a:solidFill>
                  <a:srgbClr val="FFFF00"/>
                </a:solidFill>
              </a:rPr>
              <a:t>, or anomalies of stem cells.</a:t>
            </a:r>
          </a:p>
          <a:p>
            <a:pPr>
              <a:lnSpc>
                <a:spcPct val="80000"/>
              </a:lnSpc>
              <a:buFontTx/>
              <a:buNone/>
            </a:pPr>
            <a:r>
              <a:rPr lang="en-US" sz="2400" dirty="0" smtClean="0">
                <a:solidFill>
                  <a:srgbClr val="FFFF00"/>
                </a:solidFill>
              </a:rPr>
              <a:t>Manifestations: hypoxia, thrombocytopenia, </a:t>
            </a:r>
            <a:r>
              <a:rPr lang="en-US" sz="2400" dirty="0" err="1" smtClean="0">
                <a:solidFill>
                  <a:srgbClr val="FFFF00"/>
                </a:solidFill>
              </a:rPr>
              <a:t>leukopenia</a:t>
            </a:r>
            <a:r>
              <a:rPr lang="en-US" sz="2400" dirty="0" smtClean="0">
                <a:solidFill>
                  <a:srgbClr val="FFFF00"/>
                </a:solidFill>
              </a:rPr>
              <a:t> (infection).</a:t>
            </a:r>
            <a:endParaRPr lang="ru-RU" sz="2400" dirty="0">
              <a:solidFill>
                <a:srgbClr val="FFFF00"/>
              </a:solidFill>
            </a:endParaRPr>
          </a:p>
        </p:txBody>
      </p:sp>
      <p:sp>
        <p:nvSpPr>
          <p:cNvPr id="41988" name="Rectangle 4"/>
          <p:cNvSpPr>
            <a:spLocks noGrp="1" noChangeArrowheads="1"/>
          </p:cNvSpPr>
          <p:nvPr>
            <p:ph type="title"/>
          </p:nvPr>
        </p:nvSpPr>
        <p:spPr>
          <a:xfrm>
            <a:off x="457200" y="304800"/>
            <a:ext cx="8229600" cy="715963"/>
          </a:xfrm>
          <a:solidFill>
            <a:srgbClr val="FF3300"/>
          </a:solidFill>
          <a:ln/>
        </p:spPr>
        <p:txBody>
          <a:bodyPr/>
          <a:lstStyle/>
          <a:p>
            <a:pPr algn="ctr"/>
            <a:r>
              <a:rPr sz="3600" b="1" smtClean="0"/>
              <a:t>Hypo</a:t>
            </a:r>
            <a:r>
              <a:rPr lang="ru-RU" sz="3600" b="1" dirty="0" smtClean="0"/>
              <a:t>- </a:t>
            </a:r>
            <a:r>
              <a:rPr sz="3600" b="1" smtClean="0"/>
              <a:t>aplastic anemia</a:t>
            </a:r>
            <a:endParaRPr lang="ru-RU" sz="3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52400" y="1524000"/>
            <a:ext cx="8991600" cy="5334000"/>
          </a:xfrm>
        </p:spPr>
        <p:txBody>
          <a:bodyPr/>
          <a:lstStyle/>
          <a:p>
            <a:pPr algn="just">
              <a:lnSpc>
                <a:spcPct val="90000"/>
              </a:lnSpc>
              <a:buFontTx/>
              <a:buNone/>
            </a:pPr>
            <a:r>
              <a:rPr lang="en-US" sz="2000" dirty="0" smtClean="0">
                <a:solidFill>
                  <a:srgbClr val="7030A0"/>
                </a:solidFill>
              </a:rPr>
              <a:t>B12 - (folic) deficiency anemia and folic-deficient anemia (</a:t>
            </a:r>
            <a:r>
              <a:rPr lang="en-US" sz="2000" dirty="0" err="1" smtClean="0">
                <a:solidFill>
                  <a:srgbClr val="7030A0"/>
                </a:solidFill>
              </a:rPr>
              <a:t>megaloblastic</a:t>
            </a:r>
            <a:r>
              <a:rPr lang="en-US" sz="2000" dirty="0" smtClean="0">
                <a:solidFill>
                  <a:srgbClr val="7030A0"/>
                </a:solidFill>
              </a:rPr>
              <a:t>).</a:t>
            </a:r>
          </a:p>
          <a:p>
            <a:pPr algn="just">
              <a:lnSpc>
                <a:spcPct val="90000"/>
              </a:lnSpc>
              <a:buFontTx/>
              <a:buNone/>
            </a:pPr>
            <a:endParaRPr lang="en-US" sz="2000" dirty="0" smtClean="0"/>
          </a:p>
          <a:p>
            <a:pPr algn="just">
              <a:lnSpc>
                <a:spcPct val="90000"/>
              </a:lnSpc>
              <a:buFontTx/>
              <a:buNone/>
            </a:pPr>
            <a:r>
              <a:rPr lang="en-US" sz="2000" dirty="0" smtClean="0">
                <a:solidFill>
                  <a:srgbClr val="FFFF00"/>
                </a:solidFill>
              </a:rPr>
              <a:t>Deficiency of B12 and folic acid. The synthesis of DNA is broken. B12 (</a:t>
            </a:r>
            <a:r>
              <a:rPr lang="en-US" sz="2000" dirty="0" err="1" smtClean="0">
                <a:solidFill>
                  <a:srgbClr val="FFFF00"/>
                </a:solidFill>
              </a:rPr>
              <a:t>cobalamin</a:t>
            </a:r>
            <a:r>
              <a:rPr lang="en-US" sz="2000" dirty="0" smtClean="0">
                <a:solidFill>
                  <a:srgbClr val="FFFF00"/>
                </a:solidFill>
              </a:rPr>
              <a:t>) and </a:t>
            </a:r>
            <a:r>
              <a:rPr lang="en-US" sz="2000" dirty="0" err="1" smtClean="0">
                <a:solidFill>
                  <a:srgbClr val="FFFF00"/>
                </a:solidFill>
              </a:rPr>
              <a:t>folates</a:t>
            </a:r>
            <a:r>
              <a:rPr lang="en-US" sz="2000" dirty="0" smtClean="0">
                <a:solidFill>
                  <a:srgbClr val="FFFF00"/>
                </a:solidFill>
              </a:rPr>
              <a:t> - coenzymes in the process of DNA synthesis. Their lack → a defect in the maturation of the nucleus, a violation of the fission process. Asynchronous maturation of cytoplasm and nucleus. Abnormality of </a:t>
            </a:r>
            <a:r>
              <a:rPr lang="en-US" sz="2000" dirty="0" err="1" smtClean="0">
                <a:solidFill>
                  <a:srgbClr val="FFFF00"/>
                </a:solidFill>
              </a:rPr>
              <a:t>hematopoiesis</a:t>
            </a:r>
            <a:r>
              <a:rPr lang="en-US" sz="2000" dirty="0" smtClean="0">
                <a:solidFill>
                  <a:srgbClr val="FFFF00"/>
                </a:solidFill>
              </a:rPr>
              <a:t>.</a:t>
            </a:r>
          </a:p>
          <a:p>
            <a:pPr algn="just">
              <a:lnSpc>
                <a:spcPct val="90000"/>
              </a:lnSpc>
              <a:buFontTx/>
              <a:buNone/>
            </a:pPr>
            <a:r>
              <a:rPr lang="en-US" sz="2000" dirty="0" smtClean="0">
                <a:solidFill>
                  <a:srgbClr val="FFFF00"/>
                </a:solidFill>
              </a:rPr>
              <a:t>For the absorption of B12, the Castle factor is required.</a:t>
            </a:r>
          </a:p>
          <a:p>
            <a:pPr algn="just">
              <a:lnSpc>
                <a:spcPct val="90000"/>
              </a:lnSpc>
              <a:buFontTx/>
              <a:buNone/>
            </a:pPr>
            <a:r>
              <a:rPr lang="en-US" sz="2000" dirty="0" smtClean="0">
                <a:solidFill>
                  <a:srgbClr val="FF0000"/>
                </a:solidFill>
              </a:rPr>
              <a:t>Two forms of B12:</a:t>
            </a:r>
          </a:p>
          <a:p>
            <a:pPr algn="just">
              <a:lnSpc>
                <a:spcPct val="90000"/>
              </a:lnSpc>
              <a:buFontTx/>
              <a:buNone/>
            </a:pPr>
            <a:r>
              <a:rPr lang="en-US" sz="2000" i="1" dirty="0" err="1" smtClean="0">
                <a:solidFill>
                  <a:srgbClr val="FF0000"/>
                </a:solidFill>
              </a:rPr>
              <a:t>methylcobalamin</a:t>
            </a:r>
            <a:r>
              <a:rPr lang="en-US" sz="2000" dirty="0" smtClean="0">
                <a:solidFill>
                  <a:srgbClr val="FFFF00"/>
                </a:solidFill>
              </a:rPr>
              <a:t> (with its help, the folic acid is converted to </a:t>
            </a:r>
            <a:r>
              <a:rPr lang="en-US" sz="2000" dirty="0" err="1" smtClean="0">
                <a:solidFill>
                  <a:srgbClr val="FFFF00"/>
                </a:solidFill>
              </a:rPr>
              <a:t>tetrahydrofolic</a:t>
            </a:r>
            <a:r>
              <a:rPr lang="en-US" sz="2000" dirty="0" smtClean="0">
                <a:solidFill>
                  <a:srgbClr val="FFFF00"/>
                </a:solidFill>
              </a:rPr>
              <a:t>, in its absence, it is not preceded by the precursor. DNA, the process terminates, the inhibition is called "</a:t>
            </a:r>
            <a:r>
              <a:rPr lang="en-US" sz="2000" dirty="0" err="1" smtClean="0">
                <a:solidFill>
                  <a:srgbClr val="FFFF00"/>
                </a:solidFill>
              </a:rPr>
              <a:t>methylphosphate</a:t>
            </a:r>
            <a:r>
              <a:rPr lang="en-US" sz="2000" dirty="0" smtClean="0">
                <a:solidFill>
                  <a:srgbClr val="FFFF00"/>
                </a:solidFill>
              </a:rPr>
              <a:t> trap").</a:t>
            </a:r>
          </a:p>
          <a:p>
            <a:pPr algn="just">
              <a:lnSpc>
                <a:spcPct val="90000"/>
              </a:lnSpc>
              <a:buFontTx/>
              <a:buNone/>
            </a:pPr>
            <a:r>
              <a:rPr lang="en-US" sz="2000" i="1" dirty="0" smtClean="0">
                <a:solidFill>
                  <a:srgbClr val="FF0000"/>
                </a:solidFill>
              </a:rPr>
              <a:t>adenosine </a:t>
            </a:r>
            <a:r>
              <a:rPr lang="en-US" sz="2000" i="1" dirty="0" err="1" smtClean="0">
                <a:solidFill>
                  <a:srgbClr val="FF0000"/>
                </a:solidFill>
              </a:rPr>
              <a:t>cobalamin</a:t>
            </a:r>
            <a:r>
              <a:rPr lang="en-US" sz="2000" i="1" dirty="0" smtClean="0">
                <a:solidFill>
                  <a:srgbClr val="FF0000"/>
                </a:solidFill>
              </a:rPr>
              <a:t> </a:t>
            </a:r>
            <a:r>
              <a:rPr lang="en-US" sz="2000" dirty="0" smtClean="0">
                <a:solidFill>
                  <a:srgbClr val="FFFF00"/>
                </a:solidFill>
              </a:rPr>
              <a:t>- deficiency leads to accumulation of methyl </a:t>
            </a:r>
            <a:r>
              <a:rPr lang="en-US" sz="2000" dirty="0" err="1" smtClean="0">
                <a:solidFill>
                  <a:srgbClr val="FFFF00"/>
                </a:solidFill>
              </a:rPr>
              <a:t>malonate</a:t>
            </a:r>
            <a:r>
              <a:rPr lang="en-US" sz="2000" dirty="0" smtClean="0">
                <a:solidFill>
                  <a:srgbClr val="FFFF00"/>
                </a:solidFill>
              </a:rPr>
              <a:t> and propionate → excess of abnormal fatty acids in lipids of nerve structures → neurological symptoms.</a:t>
            </a:r>
          </a:p>
        </p:txBody>
      </p:sp>
      <p:sp>
        <p:nvSpPr>
          <p:cNvPr id="44036" name="Rectangle 4"/>
          <p:cNvSpPr>
            <a:spLocks noGrp="1" noChangeArrowheads="1"/>
          </p:cNvSpPr>
          <p:nvPr>
            <p:ph type="title"/>
          </p:nvPr>
        </p:nvSpPr>
        <p:spPr>
          <a:xfrm>
            <a:off x="457200" y="152400"/>
            <a:ext cx="8229600" cy="1143000"/>
          </a:xfrm>
          <a:solidFill>
            <a:srgbClr val="FF3300"/>
          </a:solidFill>
          <a:ln/>
        </p:spPr>
        <p:txBody>
          <a:bodyPr>
            <a:normAutofit fontScale="90000"/>
          </a:bodyPr>
          <a:lstStyle/>
          <a:p>
            <a:pPr algn="ctr"/>
            <a:r>
              <a:rPr sz="2200" b="1" smtClean="0">
                <a:solidFill>
                  <a:srgbClr val="002060"/>
                </a:solidFill>
              </a:rPr>
              <a:t>Anemia  caused by impaired erythropoiesis due to the predominant damage to myelopoiesis precursor cells and / or erythropoietin-sensitive cells. </a:t>
            </a:r>
            <a:r>
              <a:rPr lang="ru-RU" sz="2000" b="1" dirty="0">
                <a:solidFill>
                  <a:schemeClr val="accent2"/>
                </a:solidFill>
              </a:rPr>
              <a:t/>
            </a:r>
            <a:br>
              <a:rPr lang="ru-RU" sz="2000" b="1" dirty="0">
                <a:solidFill>
                  <a:schemeClr val="accent2"/>
                </a:solidFill>
              </a:rPr>
            </a:br>
            <a:endParaRPr lang="ru-RU" sz="2000" b="1" dirty="0">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0" y="0"/>
            <a:ext cx="9144000" cy="6858000"/>
          </a:xfrm>
        </p:spPr>
        <p:txBody>
          <a:bodyPr>
            <a:noAutofit/>
          </a:bodyPr>
          <a:lstStyle/>
          <a:p>
            <a:pPr>
              <a:lnSpc>
                <a:spcPct val="80000"/>
              </a:lnSpc>
              <a:buFontTx/>
              <a:buNone/>
            </a:pPr>
            <a:endParaRPr lang="en-US" sz="2400" b="1" u="sng" dirty="0" smtClean="0">
              <a:solidFill>
                <a:srgbClr val="FF0000"/>
              </a:solidFill>
            </a:endParaRPr>
          </a:p>
          <a:p>
            <a:pPr>
              <a:lnSpc>
                <a:spcPct val="80000"/>
              </a:lnSpc>
              <a:buFontTx/>
              <a:buNone/>
            </a:pPr>
            <a:r>
              <a:rPr lang="en-US" sz="2400" b="1" u="sng" dirty="0" smtClean="0">
                <a:solidFill>
                  <a:srgbClr val="FF0000"/>
                </a:solidFill>
              </a:rPr>
              <a:t>Clinical triad with B12 deficiency:</a:t>
            </a:r>
          </a:p>
          <a:p>
            <a:pPr>
              <a:lnSpc>
                <a:spcPct val="80000"/>
              </a:lnSpc>
              <a:buFontTx/>
              <a:buNone/>
            </a:pPr>
            <a:r>
              <a:rPr lang="en-US" sz="2400" b="1" dirty="0" smtClean="0">
                <a:solidFill>
                  <a:srgbClr val="FFFF00"/>
                </a:solidFill>
              </a:rPr>
              <a:t>- </a:t>
            </a:r>
            <a:r>
              <a:rPr lang="en-US" sz="2400" b="1" dirty="0" err="1" smtClean="0">
                <a:solidFill>
                  <a:srgbClr val="FFFF00"/>
                </a:solidFill>
              </a:rPr>
              <a:t>Megaloblastic</a:t>
            </a:r>
            <a:r>
              <a:rPr lang="en-US" sz="2400" b="1" dirty="0" smtClean="0">
                <a:solidFill>
                  <a:srgbClr val="FFFF00"/>
                </a:solidFill>
              </a:rPr>
              <a:t> anemia;</a:t>
            </a:r>
          </a:p>
          <a:p>
            <a:pPr>
              <a:lnSpc>
                <a:spcPct val="80000"/>
              </a:lnSpc>
              <a:buFontTx/>
              <a:buNone/>
            </a:pPr>
            <a:r>
              <a:rPr lang="en-US" sz="2400" b="1" dirty="0" smtClean="0">
                <a:solidFill>
                  <a:srgbClr val="FFFF00"/>
                </a:solidFill>
              </a:rPr>
              <a:t>- </a:t>
            </a:r>
            <a:r>
              <a:rPr lang="en-US" sz="2400" b="1" dirty="0" err="1" smtClean="0">
                <a:solidFill>
                  <a:srgbClr val="FFFF00"/>
                </a:solidFill>
              </a:rPr>
              <a:t>Glossitis</a:t>
            </a:r>
            <a:r>
              <a:rPr lang="en-US" sz="2400" b="1" dirty="0" smtClean="0">
                <a:solidFill>
                  <a:srgbClr val="FFFF00"/>
                </a:solidFill>
              </a:rPr>
              <a:t> Hunter;</a:t>
            </a:r>
          </a:p>
          <a:p>
            <a:pPr>
              <a:lnSpc>
                <a:spcPct val="80000"/>
              </a:lnSpc>
              <a:buFontTx/>
              <a:buNone/>
            </a:pPr>
            <a:r>
              <a:rPr lang="en-US" sz="2400" b="1" dirty="0" smtClean="0">
                <a:solidFill>
                  <a:srgbClr val="FFFF00"/>
                </a:solidFill>
              </a:rPr>
              <a:t>- Funicular </a:t>
            </a:r>
            <a:r>
              <a:rPr lang="en-US" sz="2400" b="1" dirty="0" err="1" smtClean="0">
                <a:solidFill>
                  <a:srgbClr val="FFFF00"/>
                </a:solidFill>
              </a:rPr>
              <a:t>myelosis</a:t>
            </a:r>
            <a:r>
              <a:rPr lang="en-US" sz="2400" b="1" dirty="0" smtClean="0">
                <a:solidFill>
                  <a:srgbClr val="FFFF00"/>
                </a:solidFill>
              </a:rPr>
              <a:t>.</a:t>
            </a:r>
          </a:p>
          <a:p>
            <a:pPr>
              <a:lnSpc>
                <a:spcPct val="80000"/>
              </a:lnSpc>
              <a:buFontTx/>
              <a:buNone/>
            </a:pPr>
            <a:r>
              <a:rPr lang="en-US" sz="2400" b="1" u="sng" dirty="0" smtClean="0">
                <a:solidFill>
                  <a:srgbClr val="FF0000"/>
                </a:solidFill>
              </a:rPr>
              <a:t>Pathogenesis of B12 - (folic) deficiency anemia:</a:t>
            </a:r>
          </a:p>
          <a:p>
            <a:pPr>
              <a:lnSpc>
                <a:spcPct val="80000"/>
              </a:lnSpc>
              <a:buFontTx/>
              <a:buNone/>
            </a:pPr>
            <a:r>
              <a:rPr lang="en-US" sz="2400" b="1" u="sng" dirty="0" smtClean="0">
                <a:solidFill>
                  <a:srgbClr val="FF0000"/>
                </a:solidFill>
              </a:rPr>
              <a:t>Addison-</a:t>
            </a:r>
            <a:r>
              <a:rPr lang="en-US" sz="2400" b="1" u="sng" dirty="0" err="1" smtClean="0">
                <a:solidFill>
                  <a:srgbClr val="FF0000"/>
                </a:solidFill>
              </a:rPr>
              <a:t>Birmer</a:t>
            </a:r>
            <a:r>
              <a:rPr lang="en-US" sz="2400" b="1" u="sng" dirty="0" smtClean="0">
                <a:solidFill>
                  <a:srgbClr val="FF0000"/>
                </a:solidFill>
              </a:rPr>
              <a:t> anemia.</a:t>
            </a:r>
          </a:p>
          <a:p>
            <a:pPr>
              <a:lnSpc>
                <a:spcPct val="80000"/>
              </a:lnSpc>
              <a:buFontTx/>
              <a:buNone/>
            </a:pPr>
            <a:r>
              <a:rPr lang="en-US" sz="2400" b="1" dirty="0" smtClean="0">
                <a:solidFill>
                  <a:srgbClr val="FFFF00"/>
                </a:solidFill>
              </a:rPr>
              <a:t>Autoimmune disease. </a:t>
            </a:r>
            <a:r>
              <a:rPr lang="en-US" sz="2400" b="1" dirty="0" err="1" smtClean="0">
                <a:solidFill>
                  <a:srgbClr val="FFFF00"/>
                </a:solidFill>
              </a:rPr>
              <a:t>Cytotoxic</a:t>
            </a:r>
            <a:r>
              <a:rPr lang="en-US" sz="2400" b="1" dirty="0" smtClean="0">
                <a:solidFill>
                  <a:srgbClr val="FFFF00"/>
                </a:solidFill>
              </a:rPr>
              <a:t> type of lesion of the gastric mucosa with loss of parietal cells of its </a:t>
            </a:r>
            <a:r>
              <a:rPr lang="en-US" sz="2400" b="1" dirty="0" err="1" smtClean="0">
                <a:solidFill>
                  <a:srgbClr val="FFFF00"/>
                </a:solidFill>
              </a:rPr>
              <a:t>fundus</a:t>
            </a:r>
            <a:r>
              <a:rPr lang="en-US" sz="2400" b="1" dirty="0" smtClean="0">
                <a:solidFill>
                  <a:srgbClr val="FFFF00"/>
                </a:solidFill>
              </a:rPr>
              <a:t>. Antibodies of 3 types: type I - blocking (block binding B12 with factor </a:t>
            </a:r>
            <a:r>
              <a:rPr lang="en-US" sz="2400" b="1" dirty="0" err="1" smtClean="0">
                <a:solidFill>
                  <a:srgbClr val="FFFF00"/>
                </a:solidFill>
              </a:rPr>
              <a:t>Kastla</a:t>
            </a:r>
            <a:r>
              <a:rPr lang="en-US" sz="2400" b="1" dirty="0" smtClean="0">
                <a:solidFill>
                  <a:srgbClr val="FFFF00"/>
                </a:solidFill>
              </a:rPr>
              <a:t>), type II - disruption of binding of the complex to the receptor, type III - against </a:t>
            </a:r>
            <a:r>
              <a:rPr lang="en-US" sz="2400" b="1" dirty="0" err="1" smtClean="0">
                <a:solidFill>
                  <a:srgbClr val="FFFF00"/>
                </a:solidFill>
              </a:rPr>
              <a:t>microvilli</a:t>
            </a:r>
            <a:r>
              <a:rPr lang="en-US" sz="2400" b="1" dirty="0" smtClean="0">
                <a:solidFill>
                  <a:srgbClr val="FFFF00"/>
                </a:solidFill>
              </a:rPr>
              <a:t> of parietal cells.</a:t>
            </a:r>
          </a:p>
          <a:p>
            <a:pPr>
              <a:lnSpc>
                <a:spcPct val="80000"/>
              </a:lnSpc>
              <a:buFontTx/>
              <a:buNone/>
            </a:pPr>
            <a:r>
              <a:rPr lang="en-US" sz="2400" b="1" dirty="0" smtClean="0">
                <a:solidFill>
                  <a:srgbClr val="FFFF00"/>
                </a:solidFill>
              </a:rPr>
              <a:t>Manifestations of </a:t>
            </a:r>
            <a:r>
              <a:rPr lang="en-US" sz="2400" b="1" dirty="0" err="1" smtClean="0">
                <a:solidFill>
                  <a:srgbClr val="FFFF00"/>
                </a:solidFill>
              </a:rPr>
              <a:t>megaloblastic</a:t>
            </a:r>
            <a:r>
              <a:rPr lang="en-US" sz="2400" b="1" dirty="0" smtClean="0">
                <a:solidFill>
                  <a:srgbClr val="FFFF00"/>
                </a:solidFill>
              </a:rPr>
              <a:t> anemia:</a:t>
            </a:r>
          </a:p>
          <a:p>
            <a:pPr>
              <a:lnSpc>
                <a:spcPct val="80000"/>
              </a:lnSpc>
              <a:buFontTx/>
              <a:buNone/>
            </a:pPr>
            <a:r>
              <a:rPr lang="en-US" sz="2400" b="1" dirty="0" smtClean="0">
                <a:solidFill>
                  <a:srgbClr val="FFFF00"/>
                </a:solidFill>
              </a:rPr>
              <a:t>Common for B12 (folic) and anemia in </a:t>
            </a:r>
            <a:r>
              <a:rPr lang="en-US" sz="2400" b="1" dirty="0" err="1" smtClean="0">
                <a:solidFill>
                  <a:srgbClr val="FFFF00"/>
                </a:solidFill>
              </a:rPr>
              <a:t>folate</a:t>
            </a:r>
            <a:r>
              <a:rPr lang="en-US" sz="2400" b="1" dirty="0" smtClean="0">
                <a:solidFill>
                  <a:srgbClr val="FFFF00"/>
                </a:solidFill>
              </a:rPr>
              <a:t> deficiency: associated with a violation of DNA synthesis (changes in the bone marrow, blood, GIT).</a:t>
            </a:r>
          </a:p>
          <a:p>
            <a:pPr>
              <a:lnSpc>
                <a:spcPct val="80000"/>
              </a:lnSpc>
              <a:buFontTx/>
              <a:buNone/>
            </a:pPr>
            <a:r>
              <a:rPr lang="en-US" sz="2400" b="1" dirty="0" smtClean="0">
                <a:solidFill>
                  <a:srgbClr val="FFFF00"/>
                </a:solidFill>
              </a:rPr>
              <a:t>Differences: </a:t>
            </a:r>
            <a:r>
              <a:rPr lang="en-US" sz="2400" b="1" dirty="0" err="1" smtClean="0">
                <a:solidFill>
                  <a:srgbClr val="FFFF00"/>
                </a:solidFill>
              </a:rPr>
              <a:t>folate</a:t>
            </a:r>
            <a:r>
              <a:rPr lang="en-US" sz="2400" b="1" dirty="0" smtClean="0">
                <a:solidFill>
                  <a:srgbClr val="FFFF00"/>
                </a:solidFill>
              </a:rPr>
              <a:t> insufficiency is not associated with loss of adenosine-</a:t>
            </a:r>
            <a:r>
              <a:rPr lang="en-US" sz="2400" b="1" dirty="0" err="1" smtClean="0">
                <a:solidFill>
                  <a:srgbClr val="FFFF00"/>
                </a:solidFill>
              </a:rPr>
              <a:t>cobalamin</a:t>
            </a:r>
            <a:r>
              <a:rPr lang="en-US" sz="2400" b="1" dirty="0" smtClean="0">
                <a:solidFill>
                  <a:srgbClr val="FFFF00"/>
                </a:solidFill>
              </a:rPr>
              <a:t> function in the synthesis of fatty acids and disorders in the peripheral and central nervous system.</a:t>
            </a:r>
            <a:endParaRPr lang="ru-RU" sz="2400" b="1"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0" y="0"/>
            <a:ext cx="9144000" cy="6858000"/>
          </a:xfrm>
        </p:spPr>
        <p:txBody>
          <a:bodyPr/>
          <a:lstStyle/>
          <a:p>
            <a:pPr>
              <a:lnSpc>
                <a:spcPct val="90000"/>
              </a:lnSpc>
              <a:buFontTx/>
              <a:buNone/>
            </a:pPr>
            <a:endParaRPr lang="en-US" sz="2800" dirty="0" smtClean="0"/>
          </a:p>
          <a:p>
            <a:pPr algn="ctr">
              <a:lnSpc>
                <a:spcPct val="90000"/>
              </a:lnSpc>
              <a:buFontTx/>
              <a:buNone/>
            </a:pPr>
            <a:r>
              <a:rPr lang="en-US" sz="2800" dirty="0" smtClean="0">
                <a:solidFill>
                  <a:srgbClr val="FF0000"/>
                </a:solidFill>
              </a:rPr>
              <a:t>Manifestations of </a:t>
            </a:r>
            <a:r>
              <a:rPr lang="en-US" sz="2800" dirty="0" err="1" smtClean="0">
                <a:solidFill>
                  <a:srgbClr val="FF0000"/>
                </a:solidFill>
              </a:rPr>
              <a:t>megaloblastic</a:t>
            </a:r>
            <a:r>
              <a:rPr lang="en-US" sz="2800" dirty="0" smtClean="0">
                <a:solidFill>
                  <a:srgbClr val="FF0000"/>
                </a:solidFill>
              </a:rPr>
              <a:t> anemia:</a:t>
            </a:r>
          </a:p>
          <a:p>
            <a:pPr>
              <a:lnSpc>
                <a:spcPct val="90000"/>
              </a:lnSpc>
              <a:buFontTx/>
              <a:buNone/>
            </a:pPr>
            <a:r>
              <a:rPr lang="en-US" sz="2400" dirty="0" smtClean="0">
                <a:solidFill>
                  <a:srgbClr val="FFFF00"/>
                </a:solidFill>
              </a:rPr>
              <a:t>In the bone marrow there are </a:t>
            </a:r>
            <a:r>
              <a:rPr lang="en-US" sz="2400" dirty="0" err="1" smtClean="0">
                <a:solidFill>
                  <a:srgbClr val="FFFF00"/>
                </a:solidFill>
              </a:rPr>
              <a:t>megaloblasts</a:t>
            </a:r>
            <a:r>
              <a:rPr lang="en-US" sz="2400" dirty="0" smtClean="0">
                <a:solidFill>
                  <a:srgbClr val="FFFF00"/>
                </a:solidFill>
              </a:rPr>
              <a:t> (d&gt; 15 mm) "blue" bone marrow, as well as </a:t>
            </a:r>
            <a:r>
              <a:rPr lang="en-US" sz="2400" dirty="0" err="1" smtClean="0">
                <a:solidFill>
                  <a:srgbClr val="FFFF00"/>
                </a:solidFill>
              </a:rPr>
              <a:t>megalocaryocytes</a:t>
            </a:r>
            <a:r>
              <a:rPr lang="en-US" sz="2400" dirty="0" smtClean="0">
                <a:solidFill>
                  <a:srgbClr val="FFFF00"/>
                </a:solidFill>
              </a:rPr>
              <a:t>. The differentiation of other cells of the myeloid series is also disturbed.</a:t>
            </a:r>
          </a:p>
          <a:p>
            <a:pPr>
              <a:lnSpc>
                <a:spcPct val="90000"/>
              </a:lnSpc>
              <a:buFontTx/>
              <a:buNone/>
            </a:pPr>
            <a:r>
              <a:rPr lang="en-US" sz="2400" dirty="0" smtClean="0">
                <a:solidFill>
                  <a:srgbClr val="FFFF00"/>
                </a:solidFill>
              </a:rPr>
              <a:t>In peripheral blood, ↓ is a significant number of red blood cells, sometimes up to 0.7-0.8 × 10¹² / l. They are larger, oval in shape, without central enlightenment. There are </a:t>
            </a:r>
            <a:r>
              <a:rPr lang="en-US" sz="2400" dirty="0" err="1" smtClean="0">
                <a:solidFill>
                  <a:srgbClr val="FFFF00"/>
                </a:solidFill>
              </a:rPr>
              <a:t>megaloblasts</a:t>
            </a:r>
            <a:r>
              <a:rPr lang="en-US" sz="2400" dirty="0" smtClean="0">
                <a:solidFill>
                  <a:srgbClr val="FFFF00"/>
                </a:solidFill>
              </a:rPr>
              <a:t>. In erythrocytes - the remains of nuclear matter (Jolly's body) and </a:t>
            </a:r>
            <a:r>
              <a:rPr lang="en-US" sz="2400" dirty="0" err="1" smtClean="0">
                <a:solidFill>
                  <a:srgbClr val="FFFF00"/>
                </a:solidFill>
              </a:rPr>
              <a:t>nucleolemmas</a:t>
            </a:r>
            <a:r>
              <a:rPr lang="en-US" sz="2400" dirty="0" smtClean="0">
                <a:solidFill>
                  <a:srgbClr val="FFFF00"/>
                </a:solidFill>
              </a:rPr>
              <a:t> (</a:t>
            </a:r>
            <a:r>
              <a:rPr lang="en-US" sz="2400" dirty="0" err="1" smtClean="0">
                <a:solidFill>
                  <a:srgbClr val="FFFF00"/>
                </a:solidFill>
              </a:rPr>
              <a:t>Kebot's</a:t>
            </a:r>
            <a:r>
              <a:rPr lang="en-US" sz="2400" dirty="0" smtClean="0">
                <a:solidFill>
                  <a:srgbClr val="FFFF00"/>
                </a:solidFill>
              </a:rPr>
              <a:t> rings). Characteristic </a:t>
            </a:r>
            <a:r>
              <a:rPr lang="en-US" sz="2400" dirty="0" err="1" smtClean="0">
                <a:solidFill>
                  <a:srgbClr val="FFFF00"/>
                </a:solidFill>
              </a:rPr>
              <a:t>anisocytosis</a:t>
            </a:r>
            <a:r>
              <a:rPr lang="en-US" sz="2400" dirty="0" smtClean="0">
                <a:solidFill>
                  <a:srgbClr val="FFFF00"/>
                </a:solidFill>
              </a:rPr>
              <a:t> and </a:t>
            </a:r>
            <a:r>
              <a:rPr lang="en-US" sz="2400" dirty="0" err="1" smtClean="0">
                <a:solidFill>
                  <a:srgbClr val="FFFF00"/>
                </a:solidFill>
              </a:rPr>
              <a:t>poikilocytosis</a:t>
            </a:r>
            <a:r>
              <a:rPr lang="en-US" sz="2400" dirty="0" smtClean="0">
                <a:solidFill>
                  <a:srgbClr val="FFFF00"/>
                </a:solidFill>
              </a:rPr>
              <a:t>. Color </a:t>
            </a:r>
            <a:r>
              <a:rPr lang="en-US" sz="2400" dirty="0" err="1" smtClean="0">
                <a:solidFill>
                  <a:srgbClr val="FFFF00"/>
                </a:solidFill>
              </a:rPr>
              <a:t>indexis</a:t>
            </a:r>
            <a:r>
              <a:rPr lang="en-US" sz="2400" dirty="0" smtClean="0">
                <a:solidFill>
                  <a:srgbClr val="FFFF00"/>
                </a:solidFill>
              </a:rPr>
              <a:t> = 1,1-1,3. </a:t>
            </a:r>
            <a:r>
              <a:rPr lang="en-US" sz="2400" dirty="0" err="1" smtClean="0">
                <a:solidFill>
                  <a:srgbClr val="FFFF00"/>
                </a:solidFill>
              </a:rPr>
              <a:t>Hb</a:t>
            </a:r>
            <a:r>
              <a:rPr lang="en-US" sz="2400" dirty="0" smtClean="0">
                <a:solidFill>
                  <a:srgbClr val="FFFF00"/>
                </a:solidFill>
              </a:rPr>
              <a:t> in the blood significantly ↓ (due to the ↓ number of red blood cells). The number of </a:t>
            </a:r>
            <a:r>
              <a:rPr lang="en-US" sz="2400" dirty="0" err="1" smtClean="0">
                <a:solidFill>
                  <a:srgbClr val="FFFF00"/>
                </a:solidFill>
              </a:rPr>
              <a:t>reticulocytes</a:t>
            </a:r>
            <a:r>
              <a:rPr lang="en-US" sz="2400" dirty="0" smtClean="0">
                <a:solidFill>
                  <a:srgbClr val="FFFF00"/>
                </a:solidFill>
              </a:rPr>
              <a:t> is more often ↓, as a rule, </a:t>
            </a:r>
            <a:r>
              <a:rPr lang="en-US" sz="2400" dirty="0" err="1" smtClean="0">
                <a:solidFill>
                  <a:srgbClr val="FFFF00"/>
                </a:solidFill>
              </a:rPr>
              <a:t>leukopenia</a:t>
            </a:r>
            <a:r>
              <a:rPr lang="en-US" sz="2400" dirty="0" smtClean="0">
                <a:solidFill>
                  <a:srgbClr val="FFFF00"/>
                </a:solidFill>
              </a:rPr>
              <a:t> (due to </a:t>
            </a:r>
            <a:r>
              <a:rPr lang="en-US" sz="2400" dirty="0" err="1" smtClean="0">
                <a:solidFill>
                  <a:srgbClr val="FFFF00"/>
                </a:solidFill>
              </a:rPr>
              <a:t>neutrophils</a:t>
            </a:r>
            <a:r>
              <a:rPr lang="en-US" sz="2400" dirty="0" smtClean="0">
                <a:solidFill>
                  <a:srgbClr val="FFFF00"/>
                </a:solidFill>
              </a:rPr>
              <a:t>) is observed. In connection with ↑ </a:t>
            </a:r>
            <a:r>
              <a:rPr lang="en-US" sz="2400" dirty="0" err="1" smtClean="0">
                <a:solidFill>
                  <a:srgbClr val="FFFF00"/>
                </a:solidFill>
              </a:rPr>
              <a:t>hemolysis</a:t>
            </a:r>
            <a:r>
              <a:rPr lang="en-US" sz="2400" dirty="0" smtClean="0">
                <a:solidFill>
                  <a:srgbClr val="FFFF00"/>
                </a:solidFill>
              </a:rPr>
              <a:t> - </a:t>
            </a:r>
            <a:r>
              <a:rPr lang="en-US" sz="2400" dirty="0" err="1" smtClean="0">
                <a:solidFill>
                  <a:srgbClr val="FFFF00"/>
                </a:solidFill>
              </a:rPr>
              <a:t>bilirubinemia</a:t>
            </a:r>
            <a:r>
              <a:rPr lang="en-US" sz="2400" dirty="0" smtClean="0">
                <a:solidFill>
                  <a:srgbClr val="FFFF00"/>
                </a:solidFill>
              </a:rPr>
              <a:t>.</a:t>
            </a:r>
          </a:p>
          <a:p>
            <a:pPr>
              <a:lnSpc>
                <a:spcPct val="90000"/>
              </a:lnSpc>
              <a:buFontTx/>
              <a:buNone/>
            </a:pPr>
            <a:r>
              <a:rPr lang="en-US" sz="2400" dirty="0" err="1" smtClean="0">
                <a:solidFill>
                  <a:srgbClr val="FFFF00"/>
                </a:solidFill>
              </a:rPr>
              <a:t>Megaloblastic</a:t>
            </a:r>
            <a:r>
              <a:rPr lang="en-US" sz="2400" dirty="0" smtClean="0">
                <a:solidFill>
                  <a:srgbClr val="FFFF00"/>
                </a:solidFill>
              </a:rPr>
              <a:t> anemia is characterized as </a:t>
            </a:r>
            <a:r>
              <a:rPr lang="en-US" sz="2400" dirty="0" err="1" smtClean="0">
                <a:solidFill>
                  <a:srgbClr val="FFFF00"/>
                </a:solidFill>
              </a:rPr>
              <a:t>hyperchromic</a:t>
            </a:r>
            <a:r>
              <a:rPr lang="en-US" sz="2400" dirty="0" smtClean="0">
                <a:solidFill>
                  <a:srgbClr val="FFFF00"/>
                </a:solidFill>
              </a:rPr>
              <a:t>, macro-</a:t>
            </a:r>
            <a:r>
              <a:rPr lang="en-US" sz="2400" dirty="0" err="1" smtClean="0">
                <a:solidFill>
                  <a:srgbClr val="FFFF00"/>
                </a:solidFill>
              </a:rPr>
              <a:t>megalocitic</a:t>
            </a:r>
            <a:r>
              <a:rPr lang="en-US" sz="2400" dirty="0" smtClean="0">
                <a:solidFill>
                  <a:srgbClr val="FFFF00"/>
                </a:solidFill>
              </a:rPr>
              <a:t>, hypo- </a:t>
            </a:r>
            <a:r>
              <a:rPr lang="en-US" sz="2400" dirty="0" err="1" smtClean="0">
                <a:solidFill>
                  <a:srgbClr val="FFFF00"/>
                </a:solidFill>
              </a:rPr>
              <a:t>aregenerative</a:t>
            </a:r>
            <a:r>
              <a:rPr lang="en-US" sz="2400" dirty="0" smtClean="0">
                <a:solidFill>
                  <a:srgbClr val="FFFF00"/>
                </a:solidFill>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838200" y="1524000"/>
            <a:ext cx="7467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Виды дизэритропоэтических анемий </a:t>
            </a:r>
          </a:p>
          <a:p>
            <a:pPr algn="ctr"/>
            <a:r>
              <a:rPr lang="ru-RU" sz="2000" b="1"/>
              <a:t>в рез-те нар-ия синтеза гема</a:t>
            </a:r>
          </a:p>
        </p:txBody>
      </p:sp>
      <p:sp>
        <p:nvSpPr>
          <p:cNvPr id="64515" name="Rectangle 3"/>
          <p:cNvSpPr>
            <a:spLocks noChangeArrowheads="1"/>
          </p:cNvSpPr>
          <p:nvPr/>
        </p:nvSpPr>
        <p:spPr bwMode="auto">
          <a:xfrm>
            <a:off x="457200" y="4419600"/>
            <a:ext cx="2895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Железодефицитные</a:t>
            </a:r>
          </a:p>
        </p:txBody>
      </p:sp>
      <p:sp>
        <p:nvSpPr>
          <p:cNvPr id="64516" name="Rectangle 4"/>
          <p:cNvSpPr>
            <a:spLocks noChangeArrowheads="1"/>
          </p:cNvSpPr>
          <p:nvPr/>
        </p:nvSpPr>
        <p:spPr bwMode="auto">
          <a:xfrm>
            <a:off x="5791200" y="4419600"/>
            <a:ext cx="29718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b="1"/>
              <a:t>Порфириндефицитные</a:t>
            </a:r>
          </a:p>
        </p:txBody>
      </p:sp>
      <p:sp>
        <p:nvSpPr>
          <p:cNvPr id="64517" name="Rectangle 5"/>
          <p:cNvSpPr>
            <a:spLocks noChangeArrowheads="1"/>
          </p:cNvSpPr>
          <p:nvPr/>
        </p:nvSpPr>
        <p:spPr bwMode="auto">
          <a:xfrm>
            <a:off x="838200" y="1524000"/>
            <a:ext cx="7467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Виды дизэритропоэтических анемий </a:t>
            </a:r>
          </a:p>
          <a:p>
            <a:pPr algn="ctr"/>
            <a:r>
              <a:rPr lang="ru-RU" sz="2000" b="1"/>
              <a:t>в рез-те нар-ия синтеза гема</a:t>
            </a:r>
          </a:p>
        </p:txBody>
      </p:sp>
      <p:sp>
        <p:nvSpPr>
          <p:cNvPr id="64518" name="Rectangle 6"/>
          <p:cNvSpPr>
            <a:spLocks noChangeArrowheads="1"/>
          </p:cNvSpPr>
          <p:nvPr/>
        </p:nvSpPr>
        <p:spPr bwMode="auto">
          <a:xfrm>
            <a:off x="457200" y="4419600"/>
            <a:ext cx="2895600" cy="914400"/>
          </a:xfrm>
          <a:prstGeom prst="rect">
            <a:avLst/>
          </a:prstGeom>
          <a:solidFill>
            <a:schemeClr val="accent1"/>
          </a:solidFill>
          <a:ln w="9525">
            <a:solidFill>
              <a:schemeClr val="tx1"/>
            </a:solidFill>
            <a:miter lim="800000"/>
            <a:headEnd/>
            <a:tailEnd/>
          </a:ln>
          <a:effectLst/>
        </p:spPr>
        <p:txBody>
          <a:bodyPr wrap="none" anchor="ctr"/>
          <a:lstStyle/>
          <a:p>
            <a:pPr algn="ctr"/>
            <a:r>
              <a:rPr lang="ru-RU" sz="2000" b="1"/>
              <a:t>Железодефицитные</a:t>
            </a:r>
          </a:p>
        </p:txBody>
      </p:sp>
      <p:sp>
        <p:nvSpPr>
          <p:cNvPr id="64519" name="Rectangle 7"/>
          <p:cNvSpPr>
            <a:spLocks noChangeArrowheads="1"/>
          </p:cNvSpPr>
          <p:nvPr/>
        </p:nvSpPr>
        <p:spPr bwMode="auto">
          <a:xfrm>
            <a:off x="5791200" y="4419600"/>
            <a:ext cx="29718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b="1"/>
              <a:t>Порфириндефицитные</a:t>
            </a:r>
          </a:p>
        </p:txBody>
      </p:sp>
      <p:sp>
        <p:nvSpPr>
          <p:cNvPr id="64520" name="Rectangle 8"/>
          <p:cNvSpPr>
            <a:spLocks noChangeArrowheads="1"/>
          </p:cNvSpPr>
          <p:nvPr/>
        </p:nvSpPr>
        <p:spPr bwMode="auto">
          <a:xfrm>
            <a:off x="838200" y="1524000"/>
            <a:ext cx="7467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21" name="Rectangle 9"/>
          <p:cNvSpPr>
            <a:spLocks noChangeArrowheads="1"/>
          </p:cNvSpPr>
          <p:nvPr/>
        </p:nvSpPr>
        <p:spPr bwMode="auto">
          <a:xfrm>
            <a:off x="457200" y="4419600"/>
            <a:ext cx="2895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Железодефицитные</a:t>
            </a:r>
          </a:p>
        </p:txBody>
      </p:sp>
      <p:sp>
        <p:nvSpPr>
          <p:cNvPr id="64522" name="Line 10"/>
          <p:cNvSpPr>
            <a:spLocks noChangeShapeType="1"/>
          </p:cNvSpPr>
          <p:nvPr/>
        </p:nvSpPr>
        <p:spPr bwMode="auto">
          <a:xfrm flipH="1">
            <a:off x="1828800" y="2438400"/>
            <a:ext cx="2590800" cy="1828800"/>
          </a:xfrm>
          <a:prstGeom prst="line">
            <a:avLst/>
          </a:prstGeom>
          <a:noFill/>
          <a:ln w="9525">
            <a:solidFill>
              <a:schemeClr val="tx1"/>
            </a:solidFill>
            <a:round/>
            <a:headEnd/>
            <a:tailEnd type="triangle" w="med" len="med"/>
          </a:ln>
          <a:effectLst/>
        </p:spPr>
        <p:txBody>
          <a:bodyPr/>
          <a:lstStyle/>
          <a:p>
            <a:endParaRPr lang="ru-RU"/>
          </a:p>
        </p:txBody>
      </p:sp>
      <p:sp>
        <p:nvSpPr>
          <p:cNvPr id="64523" name="Line 11"/>
          <p:cNvSpPr>
            <a:spLocks noChangeShapeType="1"/>
          </p:cNvSpPr>
          <p:nvPr/>
        </p:nvSpPr>
        <p:spPr bwMode="auto">
          <a:xfrm>
            <a:off x="4419600" y="2438400"/>
            <a:ext cx="2819400" cy="1828800"/>
          </a:xfrm>
          <a:prstGeom prst="line">
            <a:avLst/>
          </a:prstGeom>
          <a:noFill/>
          <a:ln w="9525">
            <a:solidFill>
              <a:schemeClr val="tx1"/>
            </a:solidFill>
            <a:round/>
            <a:headEnd/>
            <a:tailEnd type="triangle" w="med" len="med"/>
          </a:ln>
          <a:effectLst/>
        </p:spPr>
        <p:txBody>
          <a:bodyPr/>
          <a:lstStyle/>
          <a:p>
            <a:endParaRPr lang="ru-RU"/>
          </a:p>
        </p:txBody>
      </p:sp>
      <p:sp>
        <p:nvSpPr>
          <p:cNvPr id="64524" name="Line 12"/>
          <p:cNvSpPr>
            <a:spLocks noChangeShapeType="1"/>
          </p:cNvSpPr>
          <p:nvPr/>
        </p:nvSpPr>
        <p:spPr bwMode="auto">
          <a:xfrm flipH="1">
            <a:off x="1828800" y="2438400"/>
            <a:ext cx="2590800" cy="1828800"/>
          </a:xfrm>
          <a:prstGeom prst="line">
            <a:avLst/>
          </a:prstGeom>
          <a:noFill/>
          <a:ln w="28575">
            <a:solidFill>
              <a:schemeClr val="tx1"/>
            </a:solidFill>
            <a:round/>
            <a:headEnd/>
            <a:tailEnd type="triangle" w="med" len="med"/>
          </a:ln>
          <a:effectLst/>
        </p:spPr>
        <p:txBody>
          <a:bodyPr/>
          <a:lstStyle/>
          <a:p>
            <a:endParaRPr lang="ru-RU"/>
          </a:p>
        </p:txBody>
      </p:sp>
      <p:sp>
        <p:nvSpPr>
          <p:cNvPr id="64525" name="Line 13"/>
          <p:cNvSpPr>
            <a:spLocks noChangeShapeType="1"/>
          </p:cNvSpPr>
          <p:nvPr/>
        </p:nvSpPr>
        <p:spPr bwMode="auto">
          <a:xfrm>
            <a:off x="4419600" y="2438400"/>
            <a:ext cx="2819400" cy="1828800"/>
          </a:xfrm>
          <a:prstGeom prst="line">
            <a:avLst/>
          </a:prstGeom>
          <a:noFill/>
          <a:ln w="28575">
            <a:solidFill>
              <a:schemeClr val="tx1"/>
            </a:solidFill>
            <a:round/>
            <a:headEnd/>
            <a:tailEnd type="triangle" w="med" len="med"/>
          </a:ln>
          <a:effectLst/>
        </p:spPr>
        <p:txBody>
          <a:bodyPr/>
          <a:lstStyle/>
          <a:p>
            <a:endParaRPr lang="ru-RU"/>
          </a:p>
        </p:txBody>
      </p:sp>
      <p:sp>
        <p:nvSpPr>
          <p:cNvPr id="64526" name="Rectangle 14"/>
          <p:cNvSpPr>
            <a:spLocks noChangeArrowheads="1"/>
          </p:cNvSpPr>
          <p:nvPr/>
        </p:nvSpPr>
        <p:spPr bwMode="auto">
          <a:xfrm>
            <a:off x="838200" y="1524000"/>
            <a:ext cx="7467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27" name="Rectangle 15"/>
          <p:cNvSpPr>
            <a:spLocks noChangeArrowheads="1"/>
          </p:cNvSpPr>
          <p:nvPr/>
        </p:nvSpPr>
        <p:spPr bwMode="auto">
          <a:xfrm>
            <a:off x="457200" y="4419600"/>
            <a:ext cx="2895600" cy="914400"/>
          </a:xfrm>
          <a:prstGeom prst="rect">
            <a:avLst/>
          </a:prstGeom>
          <a:solidFill>
            <a:srgbClr val="00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wrap="none" anchor="ctr">
            <a:flatTx/>
          </a:bodyPr>
          <a:lstStyle/>
          <a:p>
            <a:pPr algn="ctr"/>
            <a:r>
              <a:rPr lang="ru-RU" sz="2000" b="1"/>
              <a:t>Железодефицитные</a:t>
            </a:r>
          </a:p>
        </p:txBody>
      </p:sp>
      <p:sp>
        <p:nvSpPr>
          <p:cNvPr id="64528" name="Rectangle 16"/>
          <p:cNvSpPr>
            <a:spLocks noChangeArrowheads="1"/>
          </p:cNvSpPr>
          <p:nvPr/>
        </p:nvSpPr>
        <p:spPr bwMode="auto">
          <a:xfrm>
            <a:off x="5791200" y="4419600"/>
            <a:ext cx="29718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b="1"/>
              <a:t>Порфириндефицитные</a:t>
            </a:r>
          </a:p>
        </p:txBody>
      </p:sp>
      <p:sp>
        <p:nvSpPr>
          <p:cNvPr id="64529" name="Rectangle 17"/>
          <p:cNvSpPr>
            <a:spLocks noChangeArrowheads="1"/>
          </p:cNvSpPr>
          <p:nvPr/>
        </p:nvSpPr>
        <p:spPr bwMode="auto">
          <a:xfrm>
            <a:off x="838200" y="1524000"/>
            <a:ext cx="7467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30" name="Rectangle 18"/>
          <p:cNvSpPr>
            <a:spLocks noChangeArrowheads="1"/>
          </p:cNvSpPr>
          <p:nvPr/>
        </p:nvSpPr>
        <p:spPr bwMode="auto">
          <a:xfrm>
            <a:off x="457200" y="4419600"/>
            <a:ext cx="2895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Железодефицитные</a:t>
            </a:r>
          </a:p>
        </p:txBody>
      </p:sp>
      <p:sp>
        <p:nvSpPr>
          <p:cNvPr id="64531" name="Rectangle 19"/>
          <p:cNvSpPr>
            <a:spLocks noChangeArrowheads="1"/>
          </p:cNvSpPr>
          <p:nvPr/>
        </p:nvSpPr>
        <p:spPr bwMode="auto">
          <a:xfrm>
            <a:off x="838200" y="1524000"/>
            <a:ext cx="7467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Виды дизэритропоэтических анемий </a:t>
            </a:r>
          </a:p>
          <a:p>
            <a:pPr algn="ctr"/>
            <a:r>
              <a:rPr lang="ru-RU" sz="2000" b="1"/>
              <a:t>в рез-те нар-ия синтеза гема</a:t>
            </a:r>
          </a:p>
        </p:txBody>
      </p:sp>
      <p:sp>
        <p:nvSpPr>
          <p:cNvPr id="64532" name="Rectangle 20"/>
          <p:cNvSpPr>
            <a:spLocks noChangeArrowheads="1"/>
          </p:cNvSpPr>
          <p:nvPr/>
        </p:nvSpPr>
        <p:spPr bwMode="auto">
          <a:xfrm>
            <a:off x="457200" y="4419600"/>
            <a:ext cx="2895600" cy="914400"/>
          </a:xfrm>
          <a:prstGeom prst="rect">
            <a:avLst/>
          </a:prstGeom>
          <a:solidFill>
            <a:srgbClr val="00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00CC00"/>
            </a:extrusionClr>
          </a:sp3d>
        </p:spPr>
        <p:txBody>
          <a:bodyPr wrap="none" anchor="ctr">
            <a:flatTx/>
          </a:bodyPr>
          <a:lstStyle/>
          <a:p>
            <a:pPr algn="ctr"/>
            <a:r>
              <a:rPr lang="ru-RU" sz="2000" b="1"/>
              <a:t>Железодефицитные</a:t>
            </a:r>
          </a:p>
        </p:txBody>
      </p:sp>
      <p:sp>
        <p:nvSpPr>
          <p:cNvPr id="64533" name="Rectangle 21"/>
          <p:cNvSpPr>
            <a:spLocks noChangeArrowheads="1"/>
          </p:cNvSpPr>
          <p:nvPr/>
        </p:nvSpPr>
        <p:spPr bwMode="auto">
          <a:xfrm>
            <a:off x="5791200" y="4419600"/>
            <a:ext cx="2971800" cy="914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err="1" smtClean="0">
                <a:solidFill>
                  <a:srgbClr val="7030A0"/>
                </a:solidFill>
              </a:rPr>
              <a:t>Porphyrin</a:t>
            </a:r>
            <a:r>
              <a:rPr lang="en-US" sz="2400" b="1" dirty="0" smtClean="0">
                <a:solidFill>
                  <a:srgbClr val="7030A0"/>
                </a:solidFill>
              </a:rPr>
              <a:t>-deficient</a:t>
            </a:r>
            <a:endParaRPr lang="ru-RU" sz="2400" b="1" dirty="0">
              <a:solidFill>
                <a:srgbClr val="7030A0"/>
              </a:solidFill>
            </a:endParaRPr>
          </a:p>
        </p:txBody>
      </p:sp>
      <p:sp>
        <p:nvSpPr>
          <p:cNvPr id="64534" name="Rectangle 22"/>
          <p:cNvSpPr>
            <a:spLocks noChangeArrowheads="1"/>
          </p:cNvSpPr>
          <p:nvPr/>
        </p:nvSpPr>
        <p:spPr bwMode="auto">
          <a:xfrm>
            <a:off x="838200" y="1524000"/>
            <a:ext cx="7467600" cy="914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solidFill>
                  <a:srgbClr val="7030A0"/>
                </a:solidFill>
              </a:rPr>
              <a:t>Types of </a:t>
            </a:r>
            <a:r>
              <a:rPr lang="en-US" sz="2400" b="1" dirty="0" err="1" smtClean="0">
                <a:solidFill>
                  <a:srgbClr val="7030A0"/>
                </a:solidFill>
              </a:rPr>
              <a:t>dyseritropoietic</a:t>
            </a:r>
            <a:r>
              <a:rPr lang="en-US" sz="2400" b="1" dirty="0" smtClean="0">
                <a:solidFill>
                  <a:srgbClr val="7030A0"/>
                </a:solidFill>
              </a:rPr>
              <a:t> anemia</a:t>
            </a:r>
          </a:p>
          <a:p>
            <a:pPr algn="ctr"/>
            <a:r>
              <a:rPr lang="en-US" sz="2400" b="1" dirty="0" smtClean="0">
                <a:solidFill>
                  <a:srgbClr val="7030A0"/>
                </a:solidFill>
              </a:rPr>
              <a:t>as a result of impaired </a:t>
            </a:r>
            <a:r>
              <a:rPr lang="en-US" sz="2400" b="1" dirty="0" err="1" smtClean="0">
                <a:solidFill>
                  <a:srgbClr val="7030A0"/>
                </a:solidFill>
              </a:rPr>
              <a:t>heme</a:t>
            </a:r>
            <a:r>
              <a:rPr lang="en-US" sz="2400" b="1" dirty="0" smtClean="0">
                <a:solidFill>
                  <a:srgbClr val="7030A0"/>
                </a:solidFill>
              </a:rPr>
              <a:t> synthesis</a:t>
            </a:r>
            <a:endParaRPr lang="ru-RU" sz="2400" b="1" dirty="0">
              <a:solidFill>
                <a:srgbClr val="7030A0"/>
              </a:solidFill>
            </a:endParaRPr>
          </a:p>
        </p:txBody>
      </p:sp>
      <p:sp>
        <p:nvSpPr>
          <p:cNvPr id="64535" name="Rectangle 23"/>
          <p:cNvSpPr>
            <a:spLocks noChangeArrowheads="1"/>
          </p:cNvSpPr>
          <p:nvPr/>
        </p:nvSpPr>
        <p:spPr bwMode="auto">
          <a:xfrm>
            <a:off x="457200" y="4419600"/>
            <a:ext cx="2895600" cy="914400"/>
          </a:xfrm>
          <a:prstGeom prst="rect">
            <a:avLst/>
          </a:prstGeom>
          <a:solidFill>
            <a:srgbClr val="66FF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66FF33"/>
            </a:extrusionClr>
          </a:sp3d>
        </p:spPr>
        <p:txBody>
          <a:bodyPr wrap="none" anchor="ctr">
            <a:flatTx/>
          </a:bodyPr>
          <a:lstStyle/>
          <a:p>
            <a:pPr algn="ctr"/>
            <a:r>
              <a:rPr lang="en-US" sz="2400" b="1" dirty="0" smtClean="0">
                <a:solidFill>
                  <a:srgbClr val="7030A0"/>
                </a:solidFill>
              </a:rPr>
              <a:t>Iron deficiency</a:t>
            </a:r>
            <a:endParaRPr lang="ru-RU" sz="2400" b="1" dirty="0">
              <a:solidFill>
                <a:srgbClr val="7030A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0" y="1295400"/>
            <a:ext cx="9144000" cy="5562600"/>
          </a:xfrm>
        </p:spPr>
        <p:txBody>
          <a:bodyPr>
            <a:normAutofit/>
          </a:bodyPr>
          <a:lstStyle/>
          <a:p>
            <a:pPr marL="457200" indent="-457200">
              <a:lnSpc>
                <a:spcPct val="90000"/>
              </a:lnSpc>
              <a:buFontTx/>
              <a:buNone/>
            </a:pPr>
            <a:r>
              <a:rPr lang="en-US" sz="2400" dirty="0" smtClean="0">
                <a:solidFill>
                  <a:srgbClr val="0070C0"/>
                </a:solidFill>
              </a:rPr>
              <a:t>¾ of all anemia. Maximum - pregnant and nursing mothers.</a:t>
            </a:r>
          </a:p>
          <a:p>
            <a:pPr marL="457200" indent="-457200">
              <a:lnSpc>
                <a:spcPct val="90000"/>
              </a:lnSpc>
              <a:buFontTx/>
              <a:buNone/>
            </a:pPr>
            <a:r>
              <a:rPr lang="en-US" sz="2400" dirty="0" smtClean="0">
                <a:solidFill>
                  <a:srgbClr val="FFFF00"/>
                </a:solidFill>
              </a:rPr>
              <a:t>The body's iron is a functional (in HB) and a storage pool (</a:t>
            </a:r>
            <a:r>
              <a:rPr lang="en-US" sz="2400" dirty="0" err="1" smtClean="0">
                <a:solidFill>
                  <a:srgbClr val="FFFF00"/>
                </a:solidFill>
              </a:rPr>
              <a:t>hemosiderin</a:t>
            </a:r>
            <a:r>
              <a:rPr lang="en-US" sz="2400" dirty="0" smtClean="0">
                <a:solidFill>
                  <a:srgbClr val="FFFF00"/>
                </a:solidFill>
              </a:rPr>
              <a:t> and </a:t>
            </a:r>
            <a:r>
              <a:rPr lang="en-US" sz="2400" dirty="0" err="1" smtClean="0">
                <a:solidFill>
                  <a:srgbClr val="FFFF00"/>
                </a:solidFill>
              </a:rPr>
              <a:t>ferritin</a:t>
            </a:r>
            <a:r>
              <a:rPr lang="en-US" sz="2400" dirty="0" smtClean="0">
                <a:solidFill>
                  <a:srgbClr val="FFFF00"/>
                </a:solidFill>
              </a:rPr>
              <a:t>). </a:t>
            </a:r>
            <a:r>
              <a:rPr lang="en-US" sz="2400" dirty="0" err="1" smtClean="0">
                <a:solidFill>
                  <a:srgbClr val="FFFF00"/>
                </a:solidFill>
              </a:rPr>
              <a:t>Ferritin</a:t>
            </a:r>
            <a:r>
              <a:rPr lang="en-US" sz="2400" dirty="0" smtClean="0">
                <a:solidFill>
                  <a:srgbClr val="FFFF00"/>
                </a:solidFill>
              </a:rPr>
              <a:t> is a complex of iron with protein (in many tissues, many in macrophages). Part of </a:t>
            </a:r>
            <a:r>
              <a:rPr lang="en-US" sz="2400" dirty="0" err="1" smtClean="0">
                <a:solidFill>
                  <a:srgbClr val="FFFF00"/>
                </a:solidFill>
              </a:rPr>
              <a:t>ferritin</a:t>
            </a:r>
            <a:r>
              <a:rPr lang="en-US" sz="2400" dirty="0" smtClean="0">
                <a:solidFill>
                  <a:srgbClr val="FFFF00"/>
                </a:solidFill>
              </a:rPr>
              <a:t> in macrophages degrades with the formation of </a:t>
            </a:r>
            <a:r>
              <a:rPr lang="en-US" sz="2400" dirty="0" err="1" smtClean="0">
                <a:solidFill>
                  <a:srgbClr val="FFFF00"/>
                </a:solidFill>
              </a:rPr>
              <a:t>hemosiderin</a:t>
            </a:r>
            <a:r>
              <a:rPr lang="en-US" sz="2400" dirty="0" smtClean="0">
                <a:solidFill>
                  <a:srgbClr val="FFFF00"/>
                </a:solidFill>
              </a:rPr>
              <a:t> (granules).</a:t>
            </a:r>
          </a:p>
          <a:p>
            <a:pPr marL="457200" indent="-457200">
              <a:lnSpc>
                <a:spcPct val="90000"/>
              </a:lnSpc>
              <a:buFontTx/>
              <a:buNone/>
            </a:pPr>
            <a:r>
              <a:rPr lang="en-US" sz="2400" dirty="0" smtClean="0">
                <a:solidFill>
                  <a:srgbClr val="FFFF00"/>
                </a:solidFill>
              </a:rPr>
              <a:t>Indicator of deficiency or excess iron - serum </a:t>
            </a:r>
            <a:r>
              <a:rPr lang="en-US" sz="2400" dirty="0" err="1" smtClean="0">
                <a:solidFill>
                  <a:srgbClr val="FFFF00"/>
                </a:solidFill>
              </a:rPr>
              <a:t>ferritin</a:t>
            </a:r>
            <a:r>
              <a:rPr lang="en-US" sz="2400" dirty="0" smtClean="0">
                <a:solidFill>
                  <a:srgbClr val="FFFF00"/>
                </a:solidFill>
              </a:rPr>
              <a:t>.</a:t>
            </a:r>
          </a:p>
          <a:p>
            <a:pPr marL="457200" indent="-457200">
              <a:lnSpc>
                <a:spcPct val="90000"/>
              </a:lnSpc>
              <a:buFontTx/>
              <a:buNone/>
            </a:pPr>
            <a:r>
              <a:rPr lang="en-US" sz="2400" dirty="0" smtClean="0">
                <a:solidFill>
                  <a:srgbClr val="0070C0"/>
                </a:solidFill>
              </a:rPr>
              <a:t>The main cause of IDA is chronic hemorrhage.</a:t>
            </a:r>
          </a:p>
          <a:p>
            <a:pPr marL="457200" indent="-457200">
              <a:lnSpc>
                <a:spcPct val="90000"/>
              </a:lnSpc>
              <a:buFontTx/>
              <a:buNone/>
            </a:pPr>
            <a:r>
              <a:rPr lang="en-US" sz="2400" i="1" dirty="0" smtClean="0">
                <a:solidFill>
                  <a:srgbClr val="0070C0"/>
                </a:solidFill>
              </a:rPr>
              <a:t>Stages of iron deficiency:</a:t>
            </a:r>
          </a:p>
          <a:p>
            <a:pPr marL="457200" indent="-457200">
              <a:lnSpc>
                <a:spcPct val="90000"/>
              </a:lnSpc>
              <a:buFontTx/>
              <a:buNone/>
            </a:pPr>
            <a:r>
              <a:rPr lang="en-US" sz="2400" dirty="0" smtClean="0">
                <a:solidFill>
                  <a:srgbClr val="FFFF00"/>
                </a:solidFill>
              </a:rPr>
              <a:t>Hidden deficit.</a:t>
            </a:r>
          </a:p>
          <a:p>
            <a:pPr marL="457200" indent="-457200">
              <a:lnSpc>
                <a:spcPct val="90000"/>
              </a:lnSpc>
              <a:buFontTx/>
              <a:buNone/>
            </a:pPr>
            <a:r>
              <a:rPr lang="en-US" sz="2400" dirty="0" smtClean="0">
                <a:solidFill>
                  <a:srgbClr val="FFFF00"/>
                </a:solidFill>
              </a:rPr>
              <a:t>Latent deficiency.</a:t>
            </a:r>
          </a:p>
          <a:p>
            <a:pPr marL="457200" indent="-457200">
              <a:lnSpc>
                <a:spcPct val="90000"/>
              </a:lnSpc>
              <a:buFontTx/>
              <a:buNone/>
            </a:pPr>
            <a:r>
              <a:rPr lang="en-US" sz="2400" dirty="0" smtClean="0">
                <a:solidFill>
                  <a:srgbClr val="FFFF00"/>
                </a:solidFill>
              </a:rPr>
              <a:t>Constant deficit.</a:t>
            </a:r>
          </a:p>
          <a:p>
            <a:pPr marL="457200" indent="-457200">
              <a:lnSpc>
                <a:spcPct val="90000"/>
              </a:lnSpc>
              <a:buFontTx/>
              <a:buNone/>
            </a:pPr>
            <a:r>
              <a:rPr lang="en-US" sz="2400" dirty="0" smtClean="0">
                <a:solidFill>
                  <a:srgbClr val="FFFF00"/>
                </a:solidFill>
              </a:rPr>
              <a:t>Expressed deficiency.</a:t>
            </a:r>
            <a:endParaRPr lang="ru-RU" sz="2400" dirty="0">
              <a:solidFill>
                <a:srgbClr val="FFFF00"/>
              </a:solidFill>
            </a:endParaRPr>
          </a:p>
        </p:txBody>
      </p:sp>
      <p:sp>
        <p:nvSpPr>
          <p:cNvPr id="50178" name="Rectangle 2"/>
          <p:cNvSpPr>
            <a:spLocks noGrp="1" noChangeArrowheads="1"/>
          </p:cNvSpPr>
          <p:nvPr>
            <p:ph type="title"/>
          </p:nvPr>
        </p:nvSpPr>
        <p:spPr>
          <a:xfrm>
            <a:off x="457200" y="274638"/>
            <a:ext cx="8229600" cy="715962"/>
          </a:xfrm>
        </p:spPr>
        <p:txBody>
          <a:bodyPr/>
          <a:lstStyle/>
          <a:p>
            <a:pPr algn="ctr"/>
            <a:r>
              <a:rPr sz="4000" b="1" smtClean="0">
                <a:solidFill>
                  <a:srgbClr val="FF0000"/>
                </a:solidFill>
              </a:rPr>
              <a:t>Iron deficiency anemia</a:t>
            </a:r>
            <a:endParaRPr lang="ru-RU" sz="4000"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457200" y="228600"/>
            <a:ext cx="8229600" cy="5897563"/>
          </a:xfrm>
        </p:spPr>
        <p:txBody>
          <a:bodyPr>
            <a:normAutofit/>
          </a:bodyPr>
          <a:lstStyle/>
          <a:p>
            <a:pPr>
              <a:buFontTx/>
              <a:buNone/>
            </a:pPr>
            <a:endParaRPr lang="ru-RU" sz="2800" dirty="0" smtClean="0"/>
          </a:p>
          <a:p>
            <a:pPr>
              <a:buFontTx/>
              <a:buNone/>
            </a:pPr>
            <a:r>
              <a:rPr lang="en-US" sz="2800" dirty="0" smtClean="0">
                <a:solidFill>
                  <a:srgbClr val="FF0000"/>
                </a:solidFill>
              </a:rPr>
              <a:t>Manifestations of IDA:</a:t>
            </a:r>
          </a:p>
          <a:p>
            <a:pPr>
              <a:buFontTx/>
              <a:buNone/>
            </a:pPr>
            <a:r>
              <a:rPr lang="en-US" sz="2800" u="sng" dirty="0" smtClean="0">
                <a:solidFill>
                  <a:srgbClr val="FFFF00"/>
                </a:solidFill>
              </a:rPr>
              <a:t>Bone marrow: </a:t>
            </a:r>
            <a:r>
              <a:rPr lang="en-US" sz="2800" dirty="0" smtClean="0">
                <a:solidFill>
                  <a:srgbClr val="FFFF00"/>
                </a:solidFill>
              </a:rPr>
              <a:t>↑ </a:t>
            </a:r>
            <a:r>
              <a:rPr lang="en-US" sz="2800" dirty="0" err="1" smtClean="0">
                <a:solidFill>
                  <a:srgbClr val="FFFF00"/>
                </a:solidFill>
              </a:rPr>
              <a:t>erythropoiesis</a:t>
            </a:r>
            <a:r>
              <a:rPr lang="en-US" sz="2800" dirty="0" smtClean="0">
                <a:solidFill>
                  <a:srgbClr val="FFFF00"/>
                </a:solidFill>
              </a:rPr>
              <a:t>, the disappearance of iron from macrophages and ↓ index of CM </a:t>
            </a:r>
            <a:r>
              <a:rPr lang="en-US" sz="2800" dirty="0" err="1" smtClean="0">
                <a:solidFill>
                  <a:srgbClr val="FFFF00"/>
                </a:solidFill>
              </a:rPr>
              <a:t>sideroblasts</a:t>
            </a:r>
            <a:r>
              <a:rPr lang="en-US" sz="2800" dirty="0" smtClean="0">
                <a:solidFill>
                  <a:srgbClr val="FFFF00"/>
                </a:solidFill>
              </a:rPr>
              <a:t>.</a:t>
            </a:r>
          </a:p>
          <a:p>
            <a:pPr>
              <a:buFontTx/>
              <a:buNone/>
            </a:pPr>
            <a:r>
              <a:rPr lang="en-US" sz="2800" u="sng" dirty="0" smtClean="0">
                <a:solidFill>
                  <a:srgbClr val="FFFF00"/>
                </a:solidFill>
              </a:rPr>
              <a:t>Peripheral blood: </a:t>
            </a:r>
            <a:r>
              <a:rPr lang="en-US" sz="2800" dirty="0" err="1" smtClean="0">
                <a:solidFill>
                  <a:srgbClr val="FFFF00"/>
                </a:solidFill>
              </a:rPr>
              <a:t>microcytomas</a:t>
            </a:r>
            <a:r>
              <a:rPr lang="en-US" sz="2800" dirty="0" smtClean="0">
                <a:solidFill>
                  <a:srgbClr val="FFFF00"/>
                </a:solidFill>
              </a:rPr>
              <a:t>, </a:t>
            </a:r>
            <a:r>
              <a:rPr lang="en-US" sz="2800" dirty="0" err="1" smtClean="0">
                <a:solidFill>
                  <a:srgbClr val="FFFF00"/>
                </a:solidFill>
              </a:rPr>
              <a:t>hypochromia</a:t>
            </a:r>
            <a:r>
              <a:rPr lang="en-US" sz="2800" dirty="0" smtClean="0">
                <a:solidFill>
                  <a:srgbClr val="FFFF00"/>
                </a:solidFill>
              </a:rPr>
              <a:t>, </a:t>
            </a:r>
            <a:r>
              <a:rPr lang="en-US" sz="2800" dirty="0" err="1" smtClean="0">
                <a:solidFill>
                  <a:srgbClr val="FFFF00"/>
                </a:solidFill>
              </a:rPr>
              <a:t>anulocytes</a:t>
            </a:r>
            <a:r>
              <a:rPr lang="en-US" sz="2800" dirty="0" smtClean="0">
                <a:solidFill>
                  <a:srgbClr val="FFFF00"/>
                </a:solidFill>
              </a:rPr>
              <a:t> (HB is located in the form of a ring on the periphery), </a:t>
            </a:r>
            <a:r>
              <a:rPr lang="en-US" sz="2800" dirty="0" err="1" smtClean="0">
                <a:solidFill>
                  <a:srgbClr val="FFFF00"/>
                </a:solidFill>
              </a:rPr>
              <a:t>poikilocytosis</a:t>
            </a:r>
            <a:r>
              <a:rPr lang="en-US" sz="2800" dirty="0" smtClean="0">
                <a:solidFill>
                  <a:srgbClr val="FFFF00"/>
                </a:solidFill>
              </a:rPr>
              <a:t>.</a:t>
            </a:r>
          </a:p>
          <a:p>
            <a:pPr>
              <a:buFontTx/>
              <a:buNone/>
            </a:pPr>
            <a:r>
              <a:rPr lang="en-US" sz="2800" u="sng" dirty="0" smtClean="0">
                <a:solidFill>
                  <a:srgbClr val="FFFF00"/>
                </a:solidFill>
              </a:rPr>
              <a:t>Changes in organs and tissues: </a:t>
            </a:r>
            <a:r>
              <a:rPr lang="en-US" sz="2800" dirty="0" err="1" smtClean="0">
                <a:solidFill>
                  <a:srgbClr val="FFFF00"/>
                </a:solidFill>
              </a:rPr>
              <a:t>glossitis</a:t>
            </a:r>
            <a:r>
              <a:rPr lang="en-US" sz="2800" dirty="0" smtClean="0">
                <a:solidFill>
                  <a:srgbClr val="FFFF00"/>
                </a:solidFill>
              </a:rPr>
              <a:t>, cracks in the corners of the lips, edema, perversion of taste, fragility of nails.</a:t>
            </a:r>
            <a:endParaRPr lang="ru-RU" sz="2800" dirty="0">
              <a:solidFill>
                <a:srgbClr val="FFFF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0" y="5994400"/>
            <a:ext cx="9144000" cy="863600"/>
          </a:xfrm>
          <a:prstGeom prst="rect">
            <a:avLst/>
          </a:prstGeom>
          <a:noFill/>
          <a:ln w="9525">
            <a:noFill/>
            <a:miter lim="800000"/>
            <a:headEnd/>
            <a:tailEnd/>
          </a:ln>
          <a:effectLst/>
        </p:spPr>
        <p:txBody>
          <a:bodyPr wrap="none" anchor="ctr"/>
          <a:lstStyle/>
          <a:p>
            <a:pPr algn="ctr"/>
            <a:r>
              <a:rPr lang="en-US" sz="3200" dirty="0" smtClean="0">
                <a:solidFill>
                  <a:srgbClr val="0070C0"/>
                </a:solidFill>
                <a:effectLst>
                  <a:outerShdw blurRad="38100" dist="38100" dir="2700000" algn="tl">
                    <a:srgbClr val="C0C0C0"/>
                  </a:outerShdw>
                </a:effectLst>
                <a:latin typeface="Comic Sans MS" pitchFamily="66" charset="0"/>
              </a:rPr>
              <a:t>Iron-deficiency anemia</a:t>
            </a:r>
          </a:p>
          <a:p>
            <a:pPr algn="ctr"/>
            <a:r>
              <a:rPr lang="en-US" sz="2400" dirty="0" smtClean="0">
                <a:solidFill>
                  <a:srgbClr val="A50021"/>
                </a:solidFill>
                <a:effectLst>
                  <a:outerShdw blurRad="38100" dist="38100" dir="2700000" algn="tl">
                    <a:srgbClr val="C0C0C0"/>
                  </a:outerShdw>
                </a:effectLst>
                <a:latin typeface="Comic Sans MS" pitchFamily="66" charset="0"/>
              </a:rPr>
              <a:t>(</a:t>
            </a:r>
            <a:r>
              <a:rPr lang="en-US" sz="2400" dirty="0" err="1" smtClean="0">
                <a:solidFill>
                  <a:srgbClr val="A50021"/>
                </a:solidFill>
                <a:effectLst>
                  <a:outerShdw blurRad="38100" dist="38100" dir="2700000" algn="tl">
                    <a:srgbClr val="C0C0C0"/>
                  </a:outerShdw>
                </a:effectLst>
                <a:latin typeface="Comic Sans MS" pitchFamily="66" charset="0"/>
              </a:rPr>
              <a:t>Hypochromia</a:t>
            </a:r>
            <a:r>
              <a:rPr lang="en-US" sz="2400" dirty="0" smtClean="0">
                <a:solidFill>
                  <a:srgbClr val="A50021"/>
                </a:solidFill>
                <a:effectLst>
                  <a:outerShdw blurRad="38100" dist="38100" dir="2700000" algn="tl">
                    <a:srgbClr val="C0C0C0"/>
                  </a:outerShdw>
                </a:effectLst>
                <a:latin typeface="Comic Sans MS" pitchFamily="66" charset="0"/>
              </a:rPr>
              <a:t> of erythrocytes, </a:t>
            </a:r>
            <a:r>
              <a:rPr lang="en-US" sz="2400" dirty="0" err="1" smtClean="0">
                <a:solidFill>
                  <a:srgbClr val="A50021"/>
                </a:solidFill>
                <a:effectLst>
                  <a:outerShdw blurRad="38100" dist="38100" dir="2700000" algn="tl">
                    <a:srgbClr val="C0C0C0"/>
                  </a:outerShdw>
                </a:effectLst>
                <a:latin typeface="Comic Sans MS" pitchFamily="66" charset="0"/>
              </a:rPr>
              <a:t>microcytosis</a:t>
            </a:r>
            <a:r>
              <a:rPr lang="en-US" sz="2400" dirty="0" smtClean="0">
                <a:solidFill>
                  <a:srgbClr val="A50021"/>
                </a:solidFill>
                <a:effectLst>
                  <a:outerShdw blurRad="38100" dist="38100" dir="2700000" algn="tl">
                    <a:srgbClr val="C0C0C0"/>
                  </a:outerShdw>
                </a:effectLst>
                <a:latin typeface="Comic Sans MS" pitchFamily="66" charset="0"/>
              </a:rPr>
              <a:t>)</a:t>
            </a:r>
            <a:endParaRPr lang="ru-RU" sz="2400" dirty="0">
              <a:solidFill>
                <a:srgbClr val="A50021"/>
              </a:solidFill>
              <a:effectLst>
                <a:outerShdw blurRad="38100" dist="38100" dir="2700000" algn="tl">
                  <a:srgbClr val="C0C0C0"/>
                </a:outerShdw>
              </a:effectLst>
              <a:latin typeface="Comic Sans MS" pitchFamily="66" charset="0"/>
            </a:endParaRPr>
          </a:p>
        </p:txBody>
      </p:sp>
      <p:pic>
        <p:nvPicPr>
          <p:cNvPr id="53251" name="Picture 3"/>
          <p:cNvPicPr>
            <a:picLocks noChangeAspect="1" noChangeArrowheads="1"/>
          </p:cNvPicPr>
          <p:nvPr/>
        </p:nvPicPr>
        <p:blipFill>
          <a:blip r:embed="rId2">
            <a:lum bright="-6000" contrast="12000"/>
          </a:blip>
          <a:srcRect/>
          <a:stretch>
            <a:fillRect/>
          </a:stretch>
        </p:blipFill>
        <p:spPr bwMode="auto">
          <a:xfrm>
            <a:off x="838200" y="304800"/>
            <a:ext cx="7785100" cy="5581650"/>
          </a:xfrm>
          <a:prstGeom prst="rect">
            <a:avLst/>
          </a:prstGeom>
          <a:noFill/>
          <a:ln w="762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381000" y="304800"/>
            <a:ext cx="8534400" cy="6400800"/>
          </a:xfrm>
        </p:spPr>
        <p:txBody>
          <a:bodyPr/>
          <a:lstStyle/>
          <a:p>
            <a:pPr>
              <a:lnSpc>
                <a:spcPct val="90000"/>
              </a:lnSpc>
              <a:buFontTx/>
              <a:buNone/>
            </a:pPr>
            <a:endParaRPr lang="ru-RU" dirty="0" smtClean="0"/>
          </a:p>
          <a:p>
            <a:pPr>
              <a:lnSpc>
                <a:spcPct val="90000"/>
              </a:lnSpc>
              <a:buFontTx/>
              <a:buNone/>
            </a:pPr>
            <a:endParaRPr lang="ru-RU" dirty="0" smtClean="0"/>
          </a:p>
          <a:p>
            <a:pPr>
              <a:lnSpc>
                <a:spcPct val="90000"/>
              </a:lnSpc>
              <a:buFontTx/>
              <a:buNone/>
            </a:pPr>
            <a:r>
              <a:rPr lang="en-US" sz="2800" dirty="0" smtClean="0">
                <a:solidFill>
                  <a:srgbClr val="FFFF00"/>
                </a:solidFill>
              </a:rPr>
              <a:t>Children are sick by IDA before the year. The </a:t>
            </a:r>
            <a:r>
              <a:rPr lang="en-US" sz="2800" dirty="0" err="1" smtClean="0">
                <a:solidFill>
                  <a:srgbClr val="FFFF00"/>
                </a:solidFill>
              </a:rPr>
              <a:t>erythron</a:t>
            </a:r>
            <a:r>
              <a:rPr lang="en-US" sz="2800" dirty="0" smtClean="0">
                <a:solidFill>
                  <a:srgbClr val="FFFF00"/>
                </a:solidFill>
              </a:rPr>
              <a:t> kinetics differs in its intensity (the processes of natural loss of erythrocytes are not replenished by their formation). </a:t>
            </a:r>
            <a:r>
              <a:rPr lang="en-US" sz="2800" dirty="0" err="1" smtClean="0">
                <a:solidFill>
                  <a:srgbClr val="FFFF00"/>
                </a:solidFill>
              </a:rPr>
              <a:t>Erythropoietic</a:t>
            </a:r>
            <a:r>
              <a:rPr lang="en-US" sz="2800" dirty="0" smtClean="0">
                <a:solidFill>
                  <a:srgbClr val="FFFF00"/>
                </a:solidFill>
              </a:rPr>
              <a:t> stimulation of the bone marrow is imperfect, especially in prematurity. There is a physiological anemia of children of the first year of life. After the first year passive natural immunity weakens, which leads to infection → ↓ level of </a:t>
            </a:r>
            <a:r>
              <a:rPr lang="en-US" sz="2800" dirty="0" err="1" smtClean="0">
                <a:solidFill>
                  <a:srgbClr val="FFFF00"/>
                </a:solidFill>
              </a:rPr>
              <a:t>transferrin</a:t>
            </a:r>
            <a:r>
              <a:rPr lang="en-US" sz="2800" dirty="0" smtClean="0">
                <a:solidFill>
                  <a:srgbClr val="FFFF00"/>
                </a:solidFill>
              </a:rPr>
              <a:t>, the accumulation of iron in macrophages (</a:t>
            </a:r>
            <a:r>
              <a:rPr lang="en-US" sz="2800" dirty="0" err="1" smtClean="0">
                <a:solidFill>
                  <a:srgbClr val="FFFF00"/>
                </a:solidFill>
              </a:rPr>
              <a:t>hemosiderin</a:t>
            </a:r>
            <a:r>
              <a:rPr lang="en-US" sz="2800" dirty="0" smtClean="0">
                <a:solidFill>
                  <a:srgbClr val="FFFF00"/>
                </a:solidFill>
              </a:rPr>
              <a:t>).</a:t>
            </a:r>
          </a:p>
          <a:p>
            <a:pPr>
              <a:lnSpc>
                <a:spcPct val="90000"/>
              </a:lnSpc>
              <a:buFontTx/>
              <a:buNone/>
            </a:pP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Oval 4"/>
          <p:cNvSpPr>
            <a:spLocks noChangeArrowheads="1"/>
          </p:cNvSpPr>
          <p:nvPr/>
        </p:nvSpPr>
        <p:spPr bwMode="auto">
          <a:xfrm>
            <a:off x="2514600" y="838200"/>
            <a:ext cx="4038600" cy="914400"/>
          </a:xfrm>
          <a:prstGeom prst="ellipse">
            <a:avLst/>
          </a:prstGeom>
          <a:gradFill rotWithShape="1">
            <a:gsLst>
              <a:gs pos="0">
                <a:schemeClr val="tx2"/>
              </a:gs>
              <a:gs pos="50000">
                <a:srgbClr val="FFFF00"/>
              </a:gs>
              <a:gs pos="100000">
                <a:schemeClr val="tx2"/>
              </a:gs>
            </a:gsLst>
            <a:lin ang="5400000" scaled="1"/>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solidFill>
                  <a:srgbClr val="FF0000"/>
                </a:solidFill>
              </a:rPr>
              <a:t>Железорефрактерные анемии</a:t>
            </a:r>
          </a:p>
        </p:txBody>
      </p:sp>
      <p:sp>
        <p:nvSpPr>
          <p:cNvPr id="66565" name="Oval 5"/>
          <p:cNvSpPr>
            <a:spLocks noChangeArrowheads="1"/>
          </p:cNvSpPr>
          <p:nvPr/>
        </p:nvSpPr>
        <p:spPr bwMode="auto">
          <a:xfrm>
            <a:off x="533400" y="3048000"/>
            <a:ext cx="2286000" cy="914400"/>
          </a:xfrm>
          <a:prstGeom prst="ellipse">
            <a:avLst/>
          </a:prstGeom>
          <a:gradFill rotWithShape="1">
            <a:gsLst>
              <a:gs pos="0">
                <a:srgbClr val="FFFF00"/>
              </a:gs>
              <a:gs pos="100000">
                <a:schemeClr val="tx1"/>
              </a:gs>
            </a:gsLst>
            <a:path path="shape">
              <a:fillToRect l="50000" t="50000" r="50000" b="50000"/>
            </a:path>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solidFill>
                  <a:srgbClr val="FF0000"/>
                </a:solidFill>
              </a:rPr>
              <a:t>Первичные</a:t>
            </a:r>
          </a:p>
        </p:txBody>
      </p:sp>
      <p:sp>
        <p:nvSpPr>
          <p:cNvPr id="66566" name="Oval 6"/>
          <p:cNvSpPr>
            <a:spLocks noChangeArrowheads="1"/>
          </p:cNvSpPr>
          <p:nvPr/>
        </p:nvSpPr>
        <p:spPr bwMode="auto">
          <a:xfrm>
            <a:off x="6248400" y="3124200"/>
            <a:ext cx="2362200" cy="914400"/>
          </a:xfrm>
          <a:prstGeom prst="ellipse">
            <a:avLst/>
          </a:prstGeom>
          <a:gradFill rotWithShape="1">
            <a:gsLst>
              <a:gs pos="0">
                <a:srgbClr val="FFFF00"/>
              </a:gs>
              <a:gs pos="100000">
                <a:schemeClr val="tx2"/>
              </a:gs>
            </a:gsLst>
            <a:path path="shape">
              <a:fillToRect l="50000" t="50000" r="50000" b="50000"/>
            </a:path>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lang="ru-RU" b="1">
                <a:solidFill>
                  <a:srgbClr val="FF0000"/>
                </a:solidFill>
              </a:rPr>
              <a:t>Вторичные</a:t>
            </a:r>
          </a:p>
          <a:p>
            <a:pPr algn="ctr"/>
            <a:r>
              <a:rPr lang="ru-RU" b="1">
                <a:solidFill>
                  <a:srgbClr val="FF0000"/>
                </a:solidFill>
              </a:rPr>
              <a:t>(приобретенные)</a:t>
            </a:r>
          </a:p>
        </p:txBody>
      </p:sp>
      <p:sp>
        <p:nvSpPr>
          <p:cNvPr id="66573" name="Line 13"/>
          <p:cNvSpPr>
            <a:spLocks noChangeShapeType="1"/>
          </p:cNvSpPr>
          <p:nvPr/>
        </p:nvSpPr>
        <p:spPr bwMode="auto">
          <a:xfrm flipH="1">
            <a:off x="1752600" y="1752600"/>
            <a:ext cx="2743200" cy="1143000"/>
          </a:xfrm>
          <a:prstGeom prst="line">
            <a:avLst/>
          </a:prstGeom>
          <a:noFill/>
          <a:ln w="9525">
            <a:solidFill>
              <a:schemeClr val="tx1"/>
            </a:solidFill>
            <a:round/>
            <a:headEnd/>
            <a:tailEnd type="triangle" w="med" len="med"/>
          </a:ln>
          <a:effectLst/>
        </p:spPr>
        <p:txBody>
          <a:bodyPr/>
          <a:lstStyle/>
          <a:p>
            <a:endParaRPr lang="ru-RU"/>
          </a:p>
        </p:txBody>
      </p:sp>
      <p:sp>
        <p:nvSpPr>
          <p:cNvPr id="66574" name="Line 14"/>
          <p:cNvSpPr>
            <a:spLocks noChangeShapeType="1"/>
          </p:cNvSpPr>
          <p:nvPr/>
        </p:nvSpPr>
        <p:spPr bwMode="auto">
          <a:xfrm>
            <a:off x="4495800" y="1752600"/>
            <a:ext cx="2971800" cy="1219200"/>
          </a:xfrm>
          <a:prstGeom prst="line">
            <a:avLst/>
          </a:prstGeom>
          <a:noFill/>
          <a:ln w="9525">
            <a:solidFill>
              <a:schemeClr val="tx1"/>
            </a:solidFill>
            <a:round/>
            <a:headEnd/>
            <a:tailEnd type="triangle" w="med" len="med"/>
          </a:ln>
          <a:effectLst/>
        </p:spPr>
        <p:txBody>
          <a:bodyPr/>
          <a:lstStyle/>
          <a:p>
            <a:endParaRPr lang="ru-RU"/>
          </a:p>
        </p:txBody>
      </p:sp>
      <p:sp>
        <p:nvSpPr>
          <p:cNvPr id="66576" name="Rectangle 16"/>
          <p:cNvSpPr>
            <a:spLocks noGrp="1" noChangeArrowheads="1"/>
          </p:cNvSpPr>
          <p:nvPr>
            <p:ph idx="1"/>
          </p:nvPr>
        </p:nvSpPr>
        <p:spPr>
          <a:xfrm>
            <a:off x="457200" y="152400"/>
            <a:ext cx="8229600" cy="6400800"/>
          </a:xfrm>
        </p:spPr>
        <p:txBody>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smtClean="0"/>
          </a:p>
          <a:p>
            <a:endParaRPr lang="ru-RU" dirty="0" smtClean="0"/>
          </a:p>
          <a:p>
            <a:r>
              <a:rPr lang="en-US" dirty="0" smtClean="0">
                <a:solidFill>
                  <a:srgbClr val="FFFF00"/>
                </a:solidFill>
              </a:rPr>
              <a:t>In the </a:t>
            </a:r>
            <a:r>
              <a:rPr lang="en-US" dirty="0" err="1" smtClean="0">
                <a:solidFill>
                  <a:srgbClr val="FFFF00"/>
                </a:solidFill>
              </a:rPr>
              <a:t>heme</a:t>
            </a:r>
            <a:r>
              <a:rPr lang="en-US" dirty="0" smtClean="0">
                <a:solidFill>
                  <a:srgbClr val="FFFF00"/>
                </a:solidFill>
              </a:rPr>
              <a:t> molecule, iron is bound to </a:t>
            </a:r>
            <a:r>
              <a:rPr lang="en-US" dirty="0" err="1" smtClean="0">
                <a:solidFill>
                  <a:srgbClr val="FFFF00"/>
                </a:solidFill>
              </a:rPr>
              <a:t>protoporphyrin</a:t>
            </a:r>
            <a:r>
              <a:rPr lang="en-US" dirty="0" smtClean="0">
                <a:solidFill>
                  <a:srgbClr val="FFFF00"/>
                </a:solidFill>
              </a:rPr>
              <a:t>. </a:t>
            </a:r>
            <a:r>
              <a:rPr lang="en-US" dirty="0" err="1" smtClean="0">
                <a:solidFill>
                  <a:srgbClr val="FFFF00"/>
                </a:solidFill>
              </a:rPr>
              <a:t>Porphyrins</a:t>
            </a:r>
            <a:r>
              <a:rPr lang="en-US" dirty="0" smtClean="0">
                <a:solidFill>
                  <a:srgbClr val="FFFF00"/>
                </a:solidFill>
              </a:rPr>
              <a:t> are synthesized most of all in </a:t>
            </a:r>
            <a:r>
              <a:rPr lang="en-US" dirty="0" err="1" smtClean="0">
                <a:solidFill>
                  <a:srgbClr val="FFFF00"/>
                </a:solidFill>
              </a:rPr>
              <a:t>erythrocaryocytes</a:t>
            </a:r>
            <a:r>
              <a:rPr lang="en-US" dirty="0" smtClean="0">
                <a:solidFill>
                  <a:srgbClr val="FFFF00"/>
                </a:solidFill>
              </a:rPr>
              <a:t> and liver. </a:t>
            </a:r>
            <a:r>
              <a:rPr lang="en-US" dirty="0" err="1" smtClean="0">
                <a:solidFill>
                  <a:srgbClr val="FFFF00"/>
                </a:solidFill>
              </a:rPr>
              <a:t>Porphyrins</a:t>
            </a:r>
            <a:r>
              <a:rPr lang="en-US" dirty="0" smtClean="0">
                <a:solidFill>
                  <a:srgbClr val="FFFF00"/>
                </a:solidFill>
              </a:rPr>
              <a:t> are part of </a:t>
            </a:r>
            <a:r>
              <a:rPr lang="en-US" dirty="0" err="1" smtClean="0">
                <a:solidFill>
                  <a:srgbClr val="FFFF00"/>
                </a:solidFill>
              </a:rPr>
              <a:t>peroxidases</a:t>
            </a:r>
            <a:r>
              <a:rPr lang="en-US" dirty="0" smtClean="0">
                <a:solidFill>
                  <a:srgbClr val="FFFF00"/>
                </a:solidFill>
              </a:rPr>
              <a:t>, </a:t>
            </a:r>
            <a:r>
              <a:rPr lang="en-US" dirty="0" err="1" smtClean="0">
                <a:solidFill>
                  <a:srgbClr val="FFFF00"/>
                </a:solidFill>
              </a:rPr>
              <a:t>cytochromes</a:t>
            </a:r>
            <a:r>
              <a:rPr lang="en-US" dirty="0" smtClean="0">
                <a:solidFill>
                  <a:srgbClr val="FFFF00"/>
                </a:solidFill>
              </a:rPr>
              <a:t>, </a:t>
            </a:r>
            <a:r>
              <a:rPr lang="en-US" dirty="0" err="1" smtClean="0">
                <a:solidFill>
                  <a:srgbClr val="FFFF00"/>
                </a:solidFill>
              </a:rPr>
              <a:t>Hb</a:t>
            </a:r>
            <a:r>
              <a:rPr lang="en-US" dirty="0" smtClean="0">
                <a:solidFill>
                  <a:srgbClr val="FFFF00"/>
                </a:solidFill>
              </a:rPr>
              <a:t>, </a:t>
            </a:r>
            <a:r>
              <a:rPr lang="en-US" dirty="0" err="1" smtClean="0">
                <a:solidFill>
                  <a:srgbClr val="FFFF00"/>
                </a:solidFill>
              </a:rPr>
              <a:t>myoglobin</a:t>
            </a:r>
            <a:r>
              <a:rPr lang="en-US" dirty="0" smtClean="0">
                <a:solidFill>
                  <a:srgbClr val="FFFF00"/>
                </a:solidFill>
              </a:rPr>
              <a:t>.</a:t>
            </a:r>
            <a:endParaRPr lang="ru-RU" dirty="0">
              <a:solidFill>
                <a:srgbClr val="FFFF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1500188" y="1524000"/>
            <a:ext cx="7491412" cy="5334000"/>
          </a:xfrm>
        </p:spPr>
        <p:txBody>
          <a:bodyPr>
            <a:normAutofit/>
          </a:bodyPr>
          <a:lstStyle/>
          <a:p>
            <a:pPr>
              <a:lnSpc>
                <a:spcPct val="90000"/>
              </a:lnSpc>
            </a:pPr>
            <a:r>
              <a:rPr lang="en-US" sz="3200" dirty="0" smtClean="0">
                <a:solidFill>
                  <a:srgbClr val="FFC000"/>
                </a:solidFill>
              </a:rPr>
              <a:t>elimination of the cause of the violation of the division of erythrocytes (cessation of damaging factors, introduction of scarce factors</a:t>
            </a:r>
            <a:r>
              <a:rPr lang="ru-RU" sz="3200" dirty="0" smtClean="0">
                <a:solidFill>
                  <a:srgbClr val="FFC000"/>
                </a:solidFill>
              </a:rPr>
              <a:t> (</a:t>
            </a:r>
            <a:r>
              <a:rPr lang="en-US" sz="3200" dirty="0" err="1" smtClean="0">
                <a:solidFill>
                  <a:srgbClr val="FFC000"/>
                </a:solidFill>
              </a:rPr>
              <a:t>substitutional</a:t>
            </a:r>
            <a:r>
              <a:rPr lang="en-US" sz="3200" dirty="0" smtClean="0">
                <a:solidFill>
                  <a:srgbClr val="FFC000"/>
                </a:solidFill>
              </a:rPr>
              <a:t> treatment));</a:t>
            </a:r>
          </a:p>
          <a:p>
            <a:pPr>
              <a:lnSpc>
                <a:spcPct val="90000"/>
              </a:lnSpc>
            </a:pPr>
            <a:r>
              <a:rPr lang="en-US" sz="3200" dirty="0" smtClean="0">
                <a:solidFill>
                  <a:srgbClr val="FFC000"/>
                </a:solidFill>
              </a:rPr>
              <a:t>elimination of hypoxia;</a:t>
            </a:r>
          </a:p>
          <a:p>
            <a:pPr>
              <a:lnSpc>
                <a:spcPct val="90000"/>
              </a:lnSpc>
            </a:pPr>
            <a:r>
              <a:rPr lang="en-US" sz="3200" dirty="0" smtClean="0">
                <a:solidFill>
                  <a:srgbClr val="FFC000"/>
                </a:solidFill>
              </a:rPr>
              <a:t>prevention of </a:t>
            </a:r>
            <a:r>
              <a:rPr lang="en-US" sz="3200" dirty="0" err="1" smtClean="0">
                <a:solidFill>
                  <a:srgbClr val="FFC000"/>
                </a:solidFill>
              </a:rPr>
              <a:t>hemosiderosis</a:t>
            </a:r>
            <a:r>
              <a:rPr lang="en-US" sz="3200" dirty="0" smtClean="0">
                <a:solidFill>
                  <a:srgbClr val="FFC000"/>
                </a:solidFill>
              </a:rPr>
              <a:t>;</a:t>
            </a:r>
          </a:p>
          <a:p>
            <a:pPr>
              <a:lnSpc>
                <a:spcPct val="90000"/>
              </a:lnSpc>
            </a:pPr>
            <a:r>
              <a:rPr lang="en-US" sz="3200" dirty="0" smtClean="0">
                <a:solidFill>
                  <a:srgbClr val="FFC000"/>
                </a:solidFill>
              </a:rPr>
              <a:t>correction of acid-base balance;</a:t>
            </a:r>
          </a:p>
          <a:p>
            <a:pPr>
              <a:lnSpc>
                <a:spcPct val="90000"/>
              </a:lnSpc>
            </a:pPr>
            <a:r>
              <a:rPr lang="en-US" sz="3200" dirty="0" smtClean="0">
                <a:solidFill>
                  <a:srgbClr val="FFC000"/>
                </a:solidFill>
              </a:rPr>
              <a:t>elimination of the effects of hypoxia.</a:t>
            </a:r>
            <a:endParaRPr lang="ru-RU" sz="3200" dirty="0">
              <a:solidFill>
                <a:srgbClr val="FFC000"/>
              </a:solidFill>
            </a:endParaRPr>
          </a:p>
        </p:txBody>
      </p:sp>
      <p:sp>
        <p:nvSpPr>
          <p:cNvPr id="58370" name="Rectangle 2"/>
          <p:cNvSpPr>
            <a:spLocks noGrp="1" noChangeArrowheads="1"/>
          </p:cNvSpPr>
          <p:nvPr>
            <p:ph type="title"/>
          </p:nvPr>
        </p:nvSpPr>
        <p:spPr>
          <a:solidFill>
            <a:srgbClr val="FF3300"/>
          </a:solidFill>
        </p:spPr>
        <p:txBody>
          <a:bodyPr/>
          <a:lstStyle/>
          <a:p>
            <a:pPr algn="ctr"/>
            <a:r>
              <a:rPr sz="3200" b="1" smtClean="0">
                <a:solidFill>
                  <a:schemeClr val="bg1"/>
                </a:solidFill>
              </a:rPr>
              <a:t>Principles and methods of therapy for  </a:t>
            </a:r>
            <a:r>
              <a:rPr sz="3200" smtClean="0">
                <a:solidFill>
                  <a:schemeClr val="bg2"/>
                </a:solidFill>
                <a:effectLst>
                  <a:outerShdw blurRad="38100" dist="38100" dir="2700000" algn="tl">
                    <a:srgbClr val="C0C0C0"/>
                  </a:outerShdw>
                </a:effectLst>
              </a:rPr>
              <a:t>deficiency</a:t>
            </a:r>
            <a:r>
              <a:rPr lang="ru-RU" sz="3200" dirty="0" smtClean="0">
                <a:solidFill>
                  <a:schemeClr val="bg2"/>
                </a:solidFill>
                <a:effectLst>
                  <a:outerShdw blurRad="38100" dist="38100" dir="2700000" algn="tl">
                    <a:srgbClr val="C0C0C0"/>
                  </a:outerShdw>
                </a:effectLst>
                <a:latin typeface="Comic Sans MS" pitchFamily="66" charset="0"/>
              </a:rPr>
              <a:t> </a:t>
            </a:r>
            <a:r>
              <a:rPr sz="3200" b="1" smtClean="0">
                <a:solidFill>
                  <a:schemeClr val="bg2"/>
                </a:solidFill>
              </a:rPr>
              <a:t>anemia</a:t>
            </a:r>
            <a:endParaRPr lang="ru-RU" sz="3200" b="1" dirty="0">
              <a:solidFill>
                <a:schemeClr val="bg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a:xfrm>
            <a:off x="685800" y="609600"/>
            <a:ext cx="7772400" cy="803275"/>
          </a:xfrm>
        </p:spPr>
        <p:txBody>
          <a:bodyPr>
            <a:normAutofit/>
          </a:bodyPr>
          <a:lstStyle/>
          <a:p>
            <a:pPr algn="ctr">
              <a:defRPr/>
            </a:pPr>
            <a:r>
              <a:rPr b="1" i="1" smtClean="0">
                <a:solidFill>
                  <a:schemeClr val="tx2">
                    <a:satMod val="130000"/>
                  </a:schemeClr>
                </a:solidFill>
                <a:latin typeface="Comic Sans MS" pitchFamily="66" charset="0"/>
              </a:rPr>
              <a:t>Pathology of white blood</a:t>
            </a:r>
            <a:endParaRPr lang="ru-RU" b="1" i="1" dirty="0" smtClean="0">
              <a:solidFill>
                <a:schemeClr val="tx2">
                  <a:satMod val="130000"/>
                </a:schemeClr>
              </a:solidFill>
              <a:latin typeface="Comic Sans MS" pitchFamily="66" charset="0"/>
            </a:endParaRPr>
          </a:p>
        </p:txBody>
      </p:sp>
      <p:pic>
        <p:nvPicPr>
          <p:cNvPr id="8195" name="Picture 7" descr="Острый миелолейкоз (M5)"/>
          <p:cNvPicPr>
            <a:picLocks noGrp="1" noChangeAspect="1" noChangeArrowheads="1"/>
          </p:cNvPicPr>
          <p:nvPr>
            <p:ph sz="half" idx="1"/>
          </p:nvPr>
        </p:nvPicPr>
        <p:blipFill>
          <a:blip r:embed="rId2"/>
          <a:srcRect/>
          <a:stretch>
            <a:fillRect/>
          </a:stretch>
        </p:blipFill>
        <p:spPr>
          <a:xfrm>
            <a:off x="1285875" y="1643063"/>
            <a:ext cx="6192838" cy="3000375"/>
          </a:xfrm>
        </p:spPr>
      </p:pic>
      <p:sp>
        <p:nvSpPr>
          <p:cNvPr id="2051" name="Rectangle 6"/>
          <p:cNvSpPr>
            <a:spLocks noGrp="1" noChangeArrowheads="1"/>
          </p:cNvSpPr>
          <p:nvPr>
            <p:ph type="body" sz="half" idx="2"/>
          </p:nvPr>
        </p:nvSpPr>
        <p:spPr>
          <a:xfrm>
            <a:off x="684213" y="4786321"/>
            <a:ext cx="7772400" cy="1560503"/>
          </a:xfrm>
        </p:spPr>
        <p:txBody>
          <a:bodyPr>
            <a:normAutofit/>
          </a:bodyPr>
          <a:lstStyle/>
          <a:p>
            <a:pPr marL="365760" indent="-283464">
              <a:buFontTx/>
              <a:buChar char="-"/>
              <a:defRPr/>
            </a:pPr>
            <a:r>
              <a:rPr lang="en-US" sz="2800" dirty="0" err="1" smtClean="0">
                <a:latin typeface="Comic Sans MS" pitchFamily="66" charset="0"/>
              </a:rPr>
              <a:t>Leukopenia</a:t>
            </a:r>
            <a:endParaRPr lang="en-US" sz="2800" dirty="0" smtClean="0">
              <a:latin typeface="Comic Sans MS" pitchFamily="66" charset="0"/>
            </a:endParaRPr>
          </a:p>
          <a:p>
            <a:pPr marL="365760" indent="-283464">
              <a:buFontTx/>
              <a:buChar char="-"/>
              <a:defRPr/>
            </a:pPr>
            <a:r>
              <a:rPr lang="en-US" sz="2800" dirty="0" err="1" smtClean="0">
                <a:latin typeface="Comic Sans MS" pitchFamily="66" charset="0"/>
              </a:rPr>
              <a:t>Leukocytosis</a:t>
            </a:r>
            <a:r>
              <a:rPr lang="en-US" sz="2800" dirty="0" smtClean="0">
                <a:latin typeface="Comic Sans MS" pitchFamily="66" charset="0"/>
              </a:rPr>
              <a:t>, </a:t>
            </a:r>
            <a:r>
              <a:rPr lang="en-US" sz="2800" dirty="0" err="1" smtClean="0">
                <a:latin typeface="Comic Sans MS" pitchFamily="66" charset="0"/>
              </a:rPr>
              <a:t>leukemoid</a:t>
            </a:r>
            <a:r>
              <a:rPr lang="en-US" sz="2800" dirty="0" smtClean="0">
                <a:latin typeface="Comic Sans MS" pitchFamily="66" charset="0"/>
              </a:rPr>
              <a:t> reactions</a:t>
            </a:r>
          </a:p>
          <a:p>
            <a:pPr marL="365760" indent="-283464">
              <a:buFontTx/>
              <a:buChar char="-"/>
              <a:defRPr/>
            </a:pPr>
            <a:r>
              <a:rPr lang="en-US" sz="2800" dirty="0" smtClean="0">
                <a:latin typeface="Comic Sans MS" pitchFamily="66" charset="0"/>
              </a:rPr>
              <a:t>Leukemia</a:t>
            </a:r>
            <a:endParaRPr lang="ru-RU" sz="2800" dirty="0" smtClean="0">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Grp="1" noChangeArrowheads="1"/>
          </p:cNvSpPr>
          <p:nvPr>
            <p:ph idx="1"/>
          </p:nvPr>
        </p:nvSpPr>
        <p:spPr>
          <a:xfrm>
            <a:off x="357188" y="1357313"/>
            <a:ext cx="8429625" cy="5072062"/>
          </a:xfrm>
        </p:spPr>
        <p:txBody>
          <a:bodyPr/>
          <a:lstStyle/>
          <a:p>
            <a:pPr>
              <a:lnSpc>
                <a:spcPct val="80000"/>
              </a:lnSpc>
              <a:buNone/>
            </a:pPr>
            <a:r>
              <a:rPr lang="ru-RU" sz="2800" b="1" dirty="0" smtClean="0"/>
              <a:t>            </a:t>
            </a:r>
            <a:r>
              <a:rPr lang="en-US" sz="3200" b="1" i="1" u="sng" dirty="0" smtClean="0">
                <a:solidFill>
                  <a:srgbClr val="FFC000"/>
                </a:solidFill>
              </a:rPr>
              <a:t>Classification of </a:t>
            </a:r>
            <a:r>
              <a:rPr lang="en-US" sz="3200" b="1" i="1" u="sng" dirty="0" err="1" smtClean="0">
                <a:solidFill>
                  <a:srgbClr val="FFC000"/>
                </a:solidFill>
              </a:rPr>
              <a:t>leukopenia</a:t>
            </a:r>
            <a:r>
              <a:rPr lang="en-US" sz="3200" b="1" i="1" u="sng" dirty="0" smtClean="0">
                <a:solidFill>
                  <a:srgbClr val="FFC000"/>
                </a:solidFill>
              </a:rPr>
              <a:t>:</a:t>
            </a:r>
          </a:p>
          <a:p>
            <a:pPr>
              <a:lnSpc>
                <a:spcPct val="80000"/>
              </a:lnSpc>
              <a:buNone/>
            </a:pPr>
            <a:r>
              <a:rPr lang="en-US" sz="3200" b="1" u="sng" dirty="0" smtClean="0">
                <a:solidFill>
                  <a:srgbClr val="92D050"/>
                </a:solidFill>
              </a:rPr>
              <a:t>Physiological </a:t>
            </a:r>
            <a:r>
              <a:rPr lang="en-US" sz="3200" b="1" u="sng" dirty="0" err="1" smtClean="0">
                <a:solidFill>
                  <a:srgbClr val="92D050"/>
                </a:solidFill>
              </a:rPr>
              <a:t>leukopenia</a:t>
            </a:r>
            <a:r>
              <a:rPr lang="en-US" sz="3200" b="1" u="sng" dirty="0" smtClean="0">
                <a:solidFill>
                  <a:srgbClr val="92D050"/>
                </a:solidFill>
              </a:rPr>
              <a:t> </a:t>
            </a:r>
            <a:r>
              <a:rPr lang="en-US" sz="3200" b="1" dirty="0" smtClean="0"/>
              <a:t>(constitutional - 2-12% of practically healthy individuals of the Caucasoid race, more than 80% of </a:t>
            </a:r>
            <a:r>
              <a:rPr lang="en-US" sz="3200" b="1" dirty="0" err="1" smtClean="0"/>
              <a:t>Negroids</a:t>
            </a:r>
            <a:r>
              <a:rPr lang="en-US" sz="3200" b="1" dirty="0" smtClean="0"/>
              <a:t>).</a:t>
            </a:r>
          </a:p>
          <a:p>
            <a:pPr>
              <a:lnSpc>
                <a:spcPct val="80000"/>
              </a:lnSpc>
              <a:buNone/>
            </a:pPr>
            <a:r>
              <a:rPr lang="en-US" sz="3200" b="1" dirty="0" smtClean="0"/>
              <a:t>    does not reduce the adaptive capacity of individuals, there are no manifestations of immunodeficiency.</a:t>
            </a:r>
          </a:p>
          <a:p>
            <a:pPr>
              <a:lnSpc>
                <a:spcPct val="80000"/>
              </a:lnSpc>
              <a:buNone/>
            </a:pPr>
            <a:r>
              <a:rPr lang="en-US" sz="3200" b="1" u="sng" dirty="0" smtClean="0">
                <a:solidFill>
                  <a:srgbClr val="92D050"/>
                </a:solidFill>
              </a:rPr>
              <a:t>Pathological </a:t>
            </a:r>
            <a:r>
              <a:rPr lang="en-US" sz="3200" b="1" u="sng" dirty="0" err="1" smtClean="0">
                <a:solidFill>
                  <a:srgbClr val="92D050"/>
                </a:solidFill>
              </a:rPr>
              <a:t>leukopenia</a:t>
            </a:r>
            <a:r>
              <a:rPr lang="en-US" sz="3200" b="1" u="sng" dirty="0" smtClean="0">
                <a:solidFill>
                  <a:srgbClr val="92D050"/>
                </a:solidFill>
              </a:rPr>
              <a:t> </a:t>
            </a:r>
            <a:r>
              <a:rPr lang="en-US" sz="3200" b="1" dirty="0" smtClean="0"/>
              <a:t>is diverse in etiology, pathogenesis and occurs with different syndromes and diseases.</a:t>
            </a:r>
            <a:endParaRPr lang="ru-RU" sz="3200" i="1" dirty="0" smtClean="0">
              <a:latin typeface="Comic Sans MS" pitchFamily="66" charset="0"/>
            </a:endParaRPr>
          </a:p>
        </p:txBody>
      </p:sp>
      <p:sp>
        <p:nvSpPr>
          <p:cNvPr id="3074" name="Rectangle 4"/>
          <p:cNvSpPr>
            <a:spLocks noGrp="1" noChangeArrowheads="1"/>
          </p:cNvSpPr>
          <p:nvPr>
            <p:ph type="title"/>
          </p:nvPr>
        </p:nvSpPr>
        <p:spPr>
          <a:xfrm>
            <a:off x="685800" y="0"/>
            <a:ext cx="8101042" cy="1357313"/>
          </a:xfrm>
        </p:spPr>
        <p:txBody>
          <a:bodyPr>
            <a:noAutofit/>
          </a:bodyPr>
          <a:lstStyle/>
          <a:p>
            <a:pPr>
              <a:defRPr/>
            </a:pPr>
            <a:r>
              <a:rPr sz="2800" i="1" smtClean="0">
                <a:solidFill>
                  <a:srgbClr val="FF0000"/>
                </a:solidFill>
                <a:latin typeface="Comic Sans MS" pitchFamily="66" charset="0"/>
              </a:rPr>
              <a:t>Leukopenia - a decrease in the content of leukocytes in the peripheral blood below 4 * 10 / l.</a:t>
            </a:r>
            <a:endParaRPr lang="ru-RU" sz="2800" i="1" dirty="0" smtClean="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500063" y="1143000"/>
            <a:ext cx="7958137" cy="5286375"/>
          </a:xfrm>
        </p:spPr>
        <p:txBody>
          <a:bodyPr>
            <a:normAutofit/>
          </a:bodyPr>
          <a:lstStyle/>
          <a:p>
            <a:pPr marL="365760" indent="-283464" algn="just">
              <a:lnSpc>
                <a:spcPct val="80000"/>
              </a:lnSpc>
              <a:defRPr/>
            </a:pPr>
            <a:r>
              <a:rPr lang="en-US" sz="2800" i="1" u="sng" dirty="0" smtClean="0">
                <a:solidFill>
                  <a:srgbClr val="92D050"/>
                </a:solidFill>
                <a:latin typeface="Comic Sans MS" pitchFamily="66" charset="0"/>
              </a:rPr>
              <a:t>Redistribution </a:t>
            </a:r>
            <a:r>
              <a:rPr lang="en-US" sz="2800" i="1" u="sng" dirty="0" err="1" smtClean="0">
                <a:solidFill>
                  <a:srgbClr val="92D050"/>
                </a:solidFill>
                <a:latin typeface="Comic Sans MS" pitchFamily="66" charset="0"/>
              </a:rPr>
              <a:t>leukopenia</a:t>
            </a:r>
            <a:r>
              <a:rPr lang="en-US" sz="2800" i="1" u="sng" dirty="0" smtClean="0">
                <a:solidFill>
                  <a:srgbClr val="92D050"/>
                </a:solidFill>
                <a:latin typeface="Comic Sans MS" pitchFamily="66" charset="0"/>
              </a:rPr>
              <a:t> </a:t>
            </a:r>
            <a:r>
              <a:rPr lang="en-US" sz="2800" i="1" dirty="0" smtClean="0">
                <a:latin typeface="Comic Sans MS" pitchFamily="66" charset="0"/>
              </a:rPr>
              <a:t>is a consequence of redistribution of leukocytes of circulating and parietal pools (enhanced emergency marginalization of leukocytes under stress, shock).</a:t>
            </a:r>
          </a:p>
          <a:p>
            <a:pPr marL="365760" indent="-283464" algn="just">
              <a:lnSpc>
                <a:spcPct val="80000"/>
              </a:lnSpc>
              <a:defRPr/>
            </a:pPr>
            <a:endParaRPr lang="en-US" sz="2800" i="1" dirty="0" smtClean="0">
              <a:latin typeface="Comic Sans MS" pitchFamily="66" charset="0"/>
            </a:endParaRPr>
          </a:p>
          <a:p>
            <a:pPr marL="365760" indent="-283464" algn="just">
              <a:lnSpc>
                <a:spcPct val="80000"/>
              </a:lnSpc>
              <a:defRPr/>
            </a:pPr>
            <a:r>
              <a:rPr lang="en-US" sz="2800" i="1" u="sng" dirty="0" smtClean="0">
                <a:solidFill>
                  <a:srgbClr val="92D050"/>
                </a:solidFill>
                <a:latin typeface="Comic Sans MS" pitchFamily="66" charset="0"/>
              </a:rPr>
              <a:t>True </a:t>
            </a:r>
            <a:r>
              <a:rPr lang="en-US" sz="2800" i="1" u="sng" dirty="0" err="1" smtClean="0">
                <a:solidFill>
                  <a:srgbClr val="92D050"/>
                </a:solidFill>
                <a:latin typeface="Comic Sans MS" pitchFamily="66" charset="0"/>
              </a:rPr>
              <a:t>leukopenia</a:t>
            </a:r>
            <a:r>
              <a:rPr lang="en-US" sz="2800" i="1" u="sng" dirty="0" smtClean="0">
                <a:solidFill>
                  <a:srgbClr val="92D050"/>
                </a:solidFill>
                <a:latin typeface="Comic Sans MS" pitchFamily="66" charset="0"/>
              </a:rPr>
              <a:t> </a:t>
            </a:r>
            <a:r>
              <a:rPr lang="en-US" sz="2800" i="1" dirty="0" smtClean="0">
                <a:latin typeface="Comic Sans MS" pitchFamily="66" charset="0"/>
              </a:rPr>
              <a:t>occur with an absolute decrease in the number of leukocytes in the body as a result of a significant and long prevalence of the death rate of leukocytes over the rate of their release into the blood (with bone marrow </a:t>
            </a:r>
            <a:r>
              <a:rPr lang="en-US" sz="2800" i="1" dirty="0" err="1" smtClean="0">
                <a:latin typeface="Comic Sans MS" pitchFamily="66" charset="0"/>
              </a:rPr>
              <a:t>hypoplasia</a:t>
            </a:r>
            <a:r>
              <a:rPr lang="en-US" sz="2800" i="1" dirty="0" smtClean="0">
                <a:latin typeface="Comic Sans MS" pitchFamily="66" charset="0"/>
              </a:rPr>
              <a:t>, radiation damage, vitamin B12 deficiency)</a:t>
            </a:r>
            <a:endParaRPr lang="ru-RU" sz="2800" i="1" dirty="0" smtClean="0">
              <a:latin typeface="Comic Sans MS" pitchFamily="66" charset="0"/>
            </a:endParaRPr>
          </a:p>
        </p:txBody>
      </p:sp>
      <p:sp>
        <p:nvSpPr>
          <p:cNvPr id="4098" name="Rectangle 2"/>
          <p:cNvSpPr>
            <a:spLocks noGrp="1" noChangeArrowheads="1"/>
          </p:cNvSpPr>
          <p:nvPr>
            <p:ph type="title"/>
          </p:nvPr>
        </p:nvSpPr>
        <p:spPr>
          <a:xfrm>
            <a:off x="685800" y="285750"/>
            <a:ext cx="7772400" cy="857250"/>
          </a:xfrm>
        </p:spPr>
        <p:txBody>
          <a:bodyPr/>
          <a:lstStyle/>
          <a:p>
            <a:pPr>
              <a:defRPr/>
            </a:pPr>
            <a:r>
              <a:rPr sz="4000" b="1" i="1" smtClean="0">
                <a:solidFill>
                  <a:schemeClr val="tx2">
                    <a:satMod val="130000"/>
                  </a:schemeClr>
                </a:solidFill>
                <a:latin typeface="Comic Sans MS" pitchFamily="66" charset="0"/>
              </a:rPr>
              <a:t>Classification of leukopenia</a:t>
            </a:r>
            <a:endParaRPr lang="ru-RU" sz="40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35100" y="274638"/>
            <a:ext cx="7499350" cy="1143000"/>
          </a:xfrm>
        </p:spPr>
        <p:txBody>
          <a:bodyPr/>
          <a:lstStyle/>
          <a:p>
            <a:pPr>
              <a:defRPr/>
            </a:pPr>
            <a:r>
              <a:rPr sz="4000" b="1" i="1" smtClean="0">
                <a:solidFill>
                  <a:schemeClr val="tx2">
                    <a:satMod val="130000"/>
                  </a:schemeClr>
                </a:solidFill>
                <a:latin typeface="Comic Sans MS" pitchFamily="66" charset="0"/>
              </a:rPr>
              <a:t>Classification of leukopenia</a:t>
            </a:r>
            <a:endParaRPr lang="ru-RU" sz="4000" b="1" i="1" dirty="0" smtClean="0">
              <a:solidFill>
                <a:schemeClr val="tx2">
                  <a:satMod val="130000"/>
                </a:schemeClr>
              </a:solidFill>
              <a:latin typeface="Comic Sans MS" pitchFamily="66" charset="0"/>
            </a:endParaRPr>
          </a:p>
        </p:txBody>
      </p:sp>
      <p:sp>
        <p:nvSpPr>
          <p:cNvPr id="11267" name="Содержимое 3"/>
          <p:cNvSpPr>
            <a:spLocks noGrp="1"/>
          </p:cNvSpPr>
          <p:nvPr>
            <p:ph sz="half" idx="1"/>
          </p:nvPr>
        </p:nvSpPr>
        <p:spPr>
          <a:xfrm>
            <a:off x="1435100" y="1524000"/>
            <a:ext cx="3657600" cy="4664075"/>
          </a:xfrm>
        </p:spPr>
        <p:txBody>
          <a:bodyPr/>
          <a:lstStyle/>
          <a:p>
            <a:r>
              <a:rPr lang="en-US" i="1" dirty="0" err="1" smtClean="0">
                <a:latin typeface="Comic Sans MS" pitchFamily="66" charset="0"/>
              </a:rPr>
              <a:t>Neutropenia</a:t>
            </a:r>
            <a:endParaRPr lang="en-US" i="1" dirty="0" smtClean="0">
              <a:latin typeface="Comic Sans MS" pitchFamily="66" charset="0"/>
            </a:endParaRPr>
          </a:p>
          <a:p>
            <a:r>
              <a:rPr lang="en-US" i="1" dirty="0" err="1" smtClean="0">
                <a:latin typeface="Comic Sans MS" pitchFamily="66" charset="0"/>
              </a:rPr>
              <a:t>Lymphopenia</a:t>
            </a:r>
            <a:endParaRPr lang="en-US" i="1" dirty="0" smtClean="0">
              <a:latin typeface="Comic Sans MS" pitchFamily="66" charset="0"/>
            </a:endParaRPr>
          </a:p>
          <a:p>
            <a:r>
              <a:rPr lang="en-US" i="1" dirty="0" err="1" smtClean="0">
                <a:latin typeface="Comic Sans MS" pitchFamily="66" charset="0"/>
              </a:rPr>
              <a:t>Monocytopenia</a:t>
            </a:r>
            <a:endParaRPr lang="en-US" i="1" dirty="0" smtClean="0">
              <a:latin typeface="Comic Sans MS" pitchFamily="66" charset="0"/>
            </a:endParaRPr>
          </a:p>
          <a:p>
            <a:r>
              <a:rPr lang="en-US" i="1" dirty="0" err="1" smtClean="0">
                <a:latin typeface="Comic Sans MS" pitchFamily="66" charset="0"/>
              </a:rPr>
              <a:t>Eosinopenia</a:t>
            </a:r>
            <a:endParaRPr lang="ru-RU" i="1" dirty="0" smtClean="0">
              <a:latin typeface="Comic Sans MS" pitchFamily="66" charset="0"/>
            </a:endParaRPr>
          </a:p>
        </p:txBody>
      </p:sp>
      <p:sp>
        <p:nvSpPr>
          <p:cNvPr id="11268" name="Содержимое 4"/>
          <p:cNvSpPr>
            <a:spLocks noGrp="1"/>
          </p:cNvSpPr>
          <p:nvPr>
            <p:ph sz="half" idx="2"/>
          </p:nvPr>
        </p:nvSpPr>
        <p:spPr>
          <a:xfrm>
            <a:off x="5276850" y="1524000"/>
            <a:ext cx="3657600" cy="4664075"/>
          </a:xfrm>
        </p:spPr>
        <p:txBody>
          <a:bodyPr/>
          <a:lstStyle/>
          <a:p>
            <a:r>
              <a:rPr lang="en-US" dirty="0" smtClean="0">
                <a:latin typeface="Comic Sans MS" pitchFamily="66" charset="0"/>
              </a:rPr>
              <a:t>Hereditary</a:t>
            </a:r>
          </a:p>
          <a:p>
            <a:r>
              <a:rPr lang="en-US" sz="2800" b="1" dirty="0" smtClean="0">
                <a:latin typeface="Comic Sans MS" pitchFamily="66" charset="0"/>
              </a:rPr>
              <a:t>Acquired</a:t>
            </a:r>
            <a:endParaRPr lang="en-US" dirty="0" smtClean="0">
              <a:latin typeface="Comic Sans MS"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0" y="857250"/>
            <a:ext cx="8929688" cy="5786438"/>
          </a:xfrm>
        </p:spPr>
        <p:txBody>
          <a:bodyPr>
            <a:normAutofit/>
          </a:bodyPr>
          <a:lstStyle/>
          <a:p>
            <a:pPr marL="609600" indent="-609600" algn="just">
              <a:lnSpc>
                <a:spcPct val="80000"/>
              </a:lnSpc>
            </a:pPr>
            <a:r>
              <a:rPr lang="en-US" sz="2700" i="1" dirty="0" smtClean="0">
                <a:solidFill>
                  <a:srgbClr val="92D050"/>
                </a:solidFill>
                <a:latin typeface="Comic Sans MS" pitchFamily="66" charset="0"/>
              </a:rPr>
              <a:t>suppression of </a:t>
            </a:r>
            <a:r>
              <a:rPr lang="en-US" sz="2700" i="1" dirty="0" err="1" smtClean="0">
                <a:solidFill>
                  <a:srgbClr val="92D050"/>
                </a:solidFill>
                <a:latin typeface="Comic Sans MS" pitchFamily="66" charset="0"/>
              </a:rPr>
              <a:t>leukopoiesis</a:t>
            </a:r>
            <a:r>
              <a:rPr lang="en-US" sz="2700" i="1" dirty="0" smtClean="0">
                <a:solidFill>
                  <a:srgbClr val="92D050"/>
                </a:solidFill>
                <a:latin typeface="Comic Sans MS" pitchFamily="66" charset="0"/>
              </a:rPr>
              <a:t> in the bone marrow - </a:t>
            </a:r>
            <a:r>
              <a:rPr lang="en-US" sz="2700" i="1" dirty="0" smtClean="0">
                <a:latin typeface="Comic Sans MS" pitchFamily="66" charset="0"/>
              </a:rPr>
              <a:t>proliferation and differentiation of myeloid germ cells (factors: drugs (</a:t>
            </a:r>
            <a:r>
              <a:rPr lang="en-US" sz="2700" i="1" dirty="0" err="1" smtClean="0">
                <a:latin typeface="Comic Sans MS" pitchFamily="66" charset="0"/>
              </a:rPr>
              <a:t>salicylates</a:t>
            </a:r>
            <a:r>
              <a:rPr lang="en-US" sz="2700" i="1" dirty="0" smtClean="0">
                <a:latin typeface="Comic Sans MS" pitchFamily="66" charset="0"/>
              </a:rPr>
              <a:t>, sulfonamides, antibiotics), radiation, cold, benzene, arsenic, deficiency of vitamin B12 and folic acid, iron, hereditary defects).</a:t>
            </a:r>
          </a:p>
          <a:p>
            <a:pPr marL="609600" indent="-609600" algn="just">
              <a:lnSpc>
                <a:spcPct val="80000"/>
              </a:lnSpc>
            </a:pPr>
            <a:r>
              <a:rPr lang="en-US" sz="2700" i="1" dirty="0" smtClean="0">
                <a:solidFill>
                  <a:srgbClr val="92D050"/>
                </a:solidFill>
                <a:latin typeface="Comic Sans MS" pitchFamily="66" charset="0"/>
              </a:rPr>
              <a:t>increased destruction of leukocytes </a:t>
            </a:r>
            <a:r>
              <a:rPr lang="en-US" sz="2700" i="1" dirty="0" smtClean="0">
                <a:latin typeface="Comic Sans MS" pitchFamily="66" charset="0"/>
              </a:rPr>
              <a:t>in the vascular blood - under the influence of antibodies (blood transfusion, drug allergy, systemic lupus </a:t>
            </a:r>
            <a:r>
              <a:rPr lang="en-US" sz="2700" i="1" dirty="0" err="1" smtClean="0">
                <a:latin typeface="Comic Sans MS" pitchFamily="66" charset="0"/>
              </a:rPr>
              <a:t>erythematosus</a:t>
            </a:r>
            <a:r>
              <a:rPr lang="en-US" sz="2700" i="1" dirty="0" smtClean="0">
                <a:latin typeface="Comic Sans MS" pitchFamily="66" charset="0"/>
              </a:rPr>
              <a:t>), toxins - in the spleen, liver.</a:t>
            </a:r>
          </a:p>
          <a:p>
            <a:pPr marL="609600" indent="-609600" algn="just">
              <a:lnSpc>
                <a:spcPct val="80000"/>
              </a:lnSpc>
            </a:pPr>
            <a:r>
              <a:rPr lang="en-US" sz="2700" i="1" dirty="0" smtClean="0">
                <a:solidFill>
                  <a:srgbClr val="92D050"/>
                </a:solidFill>
                <a:latin typeface="Comic Sans MS" pitchFamily="66" charset="0"/>
              </a:rPr>
              <a:t>redistribution in the vascular blood,</a:t>
            </a:r>
            <a:r>
              <a:rPr lang="en-US" sz="2700" i="1" dirty="0" smtClean="0">
                <a:latin typeface="Comic Sans MS" pitchFamily="66" charset="0"/>
              </a:rPr>
              <a:t> </a:t>
            </a:r>
            <a:r>
              <a:rPr lang="en-US" sz="2700" i="1" dirty="0" smtClean="0">
                <a:solidFill>
                  <a:srgbClr val="92D050"/>
                </a:solidFill>
                <a:latin typeface="Comic Sans MS" pitchFamily="66" charset="0"/>
              </a:rPr>
              <a:t>deposition -</a:t>
            </a:r>
            <a:r>
              <a:rPr lang="en-US" sz="2700" i="1" dirty="0" smtClean="0">
                <a:latin typeface="Comic Sans MS" pitchFamily="66" charset="0"/>
              </a:rPr>
              <a:t> shock, collapse, neurosis, severe muscular work.</a:t>
            </a:r>
          </a:p>
          <a:p>
            <a:pPr marL="609600" indent="-609600" algn="just">
              <a:lnSpc>
                <a:spcPct val="80000"/>
              </a:lnSpc>
            </a:pPr>
            <a:r>
              <a:rPr lang="en-US" sz="2700" i="1" dirty="0" smtClean="0">
                <a:solidFill>
                  <a:srgbClr val="92D050"/>
                </a:solidFill>
                <a:latin typeface="Comic Sans MS" pitchFamily="66" charset="0"/>
              </a:rPr>
              <a:t>increased loss of leukocytes </a:t>
            </a:r>
            <a:r>
              <a:rPr lang="en-US" sz="2700" i="1" dirty="0" smtClean="0">
                <a:latin typeface="Comic Sans MS" pitchFamily="66" charset="0"/>
              </a:rPr>
              <a:t>- with acute blood loss, loss of plasma.</a:t>
            </a:r>
            <a:endParaRPr lang="ru-RU" sz="2700" i="1" dirty="0" smtClean="0">
              <a:latin typeface="Comic Sans MS" pitchFamily="66" charset="0"/>
            </a:endParaRPr>
          </a:p>
        </p:txBody>
      </p:sp>
      <p:sp>
        <p:nvSpPr>
          <p:cNvPr id="5122" name="Rectangle 2"/>
          <p:cNvSpPr>
            <a:spLocks noGrp="1" noChangeArrowheads="1"/>
          </p:cNvSpPr>
          <p:nvPr>
            <p:ph type="title"/>
          </p:nvPr>
        </p:nvSpPr>
        <p:spPr>
          <a:xfrm>
            <a:off x="685800" y="214313"/>
            <a:ext cx="7772400" cy="642937"/>
          </a:xfrm>
        </p:spPr>
        <p:txBody>
          <a:bodyPr>
            <a:noAutofit/>
          </a:bodyPr>
          <a:lstStyle/>
          <a:p>
            <a:pPr algn="ctr">
              <a:defRPr/>
            </a:pPr>
            <a:r>
              <a:rPr sz="2800" b="1" i="1" smtClean="0">
                <a:solidFill>
                  <a:schemeClr val="tx2">
                    <a:satMod val="130000"/>
                  </a:schemeClr>
                </a:solidFill>
                <a:latin typeface="Comic Sans MS" pitchFamily="66" charset="0"/>
              </a:rPr>
              <a:t>Mechanisms of development of leukopenia:</a:t>
            </a:r>
            <a:endParaRPr lang="ru-RU" sz="28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8"/>
          <p:cNvSpPr>
            <a:spLocks noGrp="1" noChangeArrowheads="1"/>
          </p:cNvSpPr>
          <p:nvPr>
            <p:ph idx="1"/>
          </p:nvPr>
        </p:nvSpPr>
        <p:spPr>
          <a:xfrm>
            <a:off x="0" y="785813"/>
            <a:ext cx="8853488" cy="5810250"/>
          </a:xfrm>
        </p:spPr>
        <p:txBody>
          <a:bodyPr>
            <a:normAutofit/>
          </a:bodyPr>
          <a:lstStyle/>
          <a:p>
            <a:pPr algn="just">
              <a:lnSpc>
                <a:spcPct val="90000"/>
              </a:lnSpc>
            </a:pPr>
            <a:r>
              <a:rPr lang="en-US" sz="2800" i="1" dirty="0" err="1" smtClean="0">
                <a:latin typeface="Comic Sans MS" pitchFamily="66" charset="0"/>
              </a:rPr>
              <a:t>Kostmann's</a:t>
            </a:r>
            <a:r>
              <a:rPr lang="en-US" sz="2800" i="1" dirty="0" smtClean="0">
                <a:latin typeface="Comic Sans MS" pitchFamily="66" charset="0"/>
              </a:rPr>
              <a:t> syndrome - is associated with an </a:t>
            </a:r>
            <a:r>
              <a:rPr lang="en-US" sz="2800" i="1" dirty="0" err="1" smtClean="0">
                <a:latin typeface="Comic Sans MS" pitchFamily="66" charset="0"/>
              </a:rPr>
              <a:t>autosomal</a:t>
            </a:r>
            <a:r>
              <a:rPr lang="en-US" sz="2800" i="1" dirty="0" smtClean="0">
                <a:latin typeface="Comic Sans MS" pitchFamily="66" charset="0"/>
              </a:rPr>
              <a:t> recessive mutation, which determines the insensitivity of </a:t>
            </a:r>
            <a:r>
              <a:rPr lang="en-US" sz="2800" i="1" dirty="0" err="1" smtClean="0">
                <a:latin typeface="Comic Sans MS" pitchFamily="66" charset="0"/>
              </a:rPr>
              <a:t>promyelocytes</a:t>
            </a:r>
            <a:r>
              <a:rPr lang="en-US" sz="2800" i="1" dirty="0" smtClean="0">
                <a:latin typeface="Comic Sans MS" pitchFamily="66" charset="0"/>
              </a:rPr>
              <a:t> to the further action of CSF.</a:t>
            </a:r>
          </a:p>
          <a:p>
            <a:pPr algn="just">
              <a:lnSpc>
                <a:spcPct val="90000"/>
              </a:lnSpc>
            </a:pPr>
            <a:r>
              <a:rPr lang="en-US" sz="2800" i="1" dirty="0" err="1" smtClean="0">
                <a:latin typeface="Comic Sans MS" pitchFamily="66" charset="0"/>
              </a:rPr>
              <a:t>hypoplasia</a:t>
            </a:r>
            <a:r>
              <a:rPr lang="en-US" sz="2800" i="1" dirty="0" smtClean="0">
                <a:latin typeface="Comic Sans MS" pitchFamily="66" charset="0"/>
              </a:rPr>
              <a:t> of myeloid bone marrow elements, lack of </a:t>
            </a:r>
            <a:r>
              <a:rPr lang="en-US" sz="2800" i="1" dirty="0" err="1" smtClean="0">
                <a:latin typeface="Comic Sans MS" pitchFamily="66" charset="0"/>
              </a:rPr>
              <a:t>myelocytes</a:t>
            </a:r>
            <a:r>
              <a:rPr lang="en-US" sz="2800" i="1" dirty="0" smtClean="0">
                <a:latin typeface="Comic Sans MS" pitchFamily="66" charset="0"/>
              </a:rPr>
              <a:t> and more mature </a:t>
            </a:r>
            <a:r>
              <a:rPr lang="en-US" sz="2800" i="1" dirty="0" err="1" smtClean="0">
                <a:latin typeface="Comic Sans MS" pitchFamily="66" charset="0"/>
              </a:rPr>
              <a:t>neutrophils</a:t>
            </a:r>
            <a:r>
              <a:rPr lang="en-US" sz="2800" i="1" dirty="0" smtClean="0">
                <a:latin typeface="Comic Sans MS" pitchFamily="66" charset="0"/>
              </a:rPr>
              <a:t>;</a:t>
            </a:r>
          </a:p>
          <a:p>
            <a:pPr algn="just">
              <a:lnSpc>
                <a:spcPct val="90000"/>
              </a:lnSpc>
            </a:pPr>
            <a:r>
              <a:rPr lang="en-US" sz="2800" i="1" dirty="0" err="1" smtClean="0">
                <a:latin typeface="Comic Sans MS" pitchFamily="66" charset="0"/>
              </a:rPr>
              <a:t>microcephaly</a:t>
            </a:r>
            <a:r>
              <a:rPr lang="en-US" sz="2800" i="1" dirty="0" smtClean="0">
                <a:latin typeface="Comic Sans MS" pitchFamily="66" charset="0"/>
              </a:rPr>
              <a:t>, retardation of psycho-motor development and short stature (may be both a manifestation of the primary systemic defect, and the consequences of severe purulent infections occurring in such patients at an early age);</a:t>
            </a:r>
          </a:p>
          <a:p>
            <a:pPr algn="just">
              <a:lnSpc>
                <a:spcPct val="90000"/>
              </a:lnSpc>
            </a:pPr>
            <a:r>
              <a:rPr lang="en-US" sz="2800" i="1" dirty="0" smtClean="0">
                <a:latin typeface="Comic Sans MS" pitchFamily="66" charset="0"/>
              </a:rPr>
              <a:t>the disease belongs to </a:t>
            </a:r>
            <a:r>
              <a:rPr lang="en-US" sz="2800" i="1" dirty="0" err="1" smtClean="0">
                <a:latin typeface="Comic Sans MS" pitchFamily="66" charset="0"/>
              </a:rPr>
              <a:t>preleukemic</a:t>
            </a:r>
            <a:r>
              <a:rPr lang="en-US" sz="2800" i="1" dirty="0" smtClean="0">
                <a:latin typeface="Comic Sans MS" pitchFamily="66" charset="0"/>
              </a:rPr>
              <a:t> and increases the risk of myeloid leukemia.</a:t>
            </a:r>
            <a:endParaRPr lang="ru-RU" sz="2800" i="1" dirty="0" smtClean="0">
              <a:latin typeface="Comic Sans MS" pitchFamily="66" charset="0"/>
            </a:endParaRPr>
          </a:p>
        </p:txBody>
      </p:sp>
      <p:sp>
        <p:nvSpPr>
          <p:cNvPr id="6146" name="Rectangle 7"/>
          <p:cNvSpPr>
            <a:spLocks noGrp="1" noChangeArrowheads="1"/>
          </p:cNvSpPr>
          <p:nvPr>
            <p:ph type="title"/>
          </p:nvPr>
        </p:nvSpPr>
        <p:spPr>
          <a:xfrm>
            <a:off x="714375" y="214313"/>
            <a:ext cx="7772400" cy="571500"/>
          </a:xfrm>
        </p:spPr>
        <p:txBody>
          <a:bodyPr>
            <a:normAutofit fontScale="90000"/>
          </a:bodyPr>
          <a:lstStyle/>
          <a:p>
            <a:pPr algn="ctr">
              <a:defRPr/>
            </a:pPr>
            <a:r>
              <a:rPr sz="3200" b="1" i="1" smtClean="0">
                <a:solidFill>
                  <a:schemeClr val="tx2">
                    <a:satMod val="130000"/>
                  </a:schemeClr>
                </a:solidFill>
                <a:latin typeface="Comic Sans MS" pitchFamily="66" charset="0"/>
              </a:rPr>
              <a:t>Hereditary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357188" y="857250"/>
            <a:ext cx="8318500" cy="5238750"/>
          </a:xfrm>
        </p:spPr>
        <p:txBody>
          <a:bodyPr>
            <a:normAutofit/>
          </a:bodyPr>
          <a:lstStyle/>
          <a:p>
            <a:pPr marL="365760" indent="-283464" algn="just">
              <a:defRPr/>
            </a:pPr>
            <a:r>
              <a:rPr lang="en-US" sz="2800" i="1" u="sng" dirty="0" smtClean="0">
                <a:latin typeface="Comic Sans MS" pitchFamily="66" charset="0"/>
              </a:rPr>
              <a:t>Congenital cyclic </a:t>
            </a:r>
            <a:r>
              <a:rPr lang="en-US" sz="2800" i="1" u="sng" dirty="0" err="1" smtClean="0">
                <a:latin typeface="Comic Sans MS" pitchFamily="66" charset="0"/>
              </a:rPr>
              <a:t>neutropenia</a:t>
            </a:r>
            <a:r>
              <a:rPr lang="en-US" sz="2800" i="1" u="sng" dirty="0" smtClean="0">
                <a:latin typeface="Comic Sans MS" pitchFamily="66" charset="0"/>
              </a:rPr>
              <a:t> </a:t>
            </a:r>
            <a:r>
              <a:rPr lang="en-US" sz="2800" i="1" dirty="0" smtClean="0">
                <a:latin typeface="Comic Sans MS" pitchFamily="66" charset="0"/>
              </a:rPr>
              <a:t>is inherited </a:t>
            </a:r>
            <a:r>
              <a:rPr lang="en-US" sz="2800" i="1" dirty="0" err="1" smtClean="0">
                <a:latin typeface="Comic Sans MS" pitchFamily="66" charset="0"/>
              </a:rPr>
              <a:t>autosomal</a:t>
            </a:r>
            <a:r>
              <a:rPr lang="en-US" sz="2800" i="1" dirty="0" smtClean="0">
                <a:latin typeface="Comic Sans MS" pitchFamily="66" charset="0"/>
              </a:rPr>
              <a:t> dominantly. Manifestations of </a:t>
            </a:r>
            <a:r>
              <a:rPr lang="en-US" sz="2800" i="1" dirty="0" err="1" smtClean="0">
                <a:latin typeface="Comic Sans MS" pitchFamily="66" charset="0"/>
              </a:rPr>
              <a:t>neutropenia</a:t>
            </a:r>
            <a:r>
              <a:rPr lang="en-US" sz="2800" i="1" dirty="0" smtClean="0">
                <a:latin typeface="Comic Sans MS" pitchFamily="66" charset="0"/>
              </a:rPr>
              <a:t> occur periodically, every 3-5 weeks. There is a cyclic fluctuation in the number of other leukocytes, blood platelets and </a:t>
            </a:r>
            <a:r>
              <a:rPr lang="en-US" sz="2800" i="1" dirty="0" err="1" smtClean="0">
                <a:latin typeface="Comic Sans MS" pitchFamily="66" charset="0"/>
              </a:rPr>
              <a:t>reticulocytes</a:t>
            </a:r>
            <a:r>
              <a:rPr lang="en-US" sz="2800" i="1" dirty="0" smtClean="0">
                <a:latin typeface="Comic Sans MS" pitchFamily="66" charset="0"/>
              </a:rPr>
              <a:t>. Pathogenesis is associated with a decreased sensitivity of progenitor cells to CSF, which necessitates the "accumulation" of a growth stimulus.</a:t>
            </a:r>
          </a:p>
          <a:p>
            <a:pPr marL="365760" indent="-283464" algn="just">
              <a:defRPr/>
            </a:pPr>
            <a:r>
              <a:rPr lang="en-US" sz="2800" i="1" dirty="0" smtClean="0">
                <a:latin typeface="Comic Sans MS" pitchFamily="66" charset="0"/>
              </a:rPr>
              <a:t>     Symptoms are typical for the clinic consequences of </a:t>
            </a:r>
            <a:r>
              <a:rPr lang="en-US" sz="2800" i="1" dirty="0" err="1" smtClean="0">
                <a:latin typeface="Comic Sans MS" pitchFamily="66" charset="0"/>
              </a:rPr>
              <a:t>agranulocytosis</a:t>
            </a:r>
            <a:r>
              <a:rPr lang="en-US" sz="2800" i="1" dirty="0" smtClean="0">
                <a:latin typeface="Comic Sans MS" pitchFamily="66" charset="0"/>
              </a:rPr>
              <a:t>.</a:t>
            </a:r>
            <a:endParaRPr lang="ru-RU" sz="2800" i="1" dirty="0" smtClean="0">
              <a:latin typeface="Comic Sans MS" pitchFamily="66" charset="0"/>
            </a:endParaRPr>
          </a:p>
        </p:txBody>
      </p:sp>
      <p:sp>
        <p:nvSpPr>
          <p:cNvPr id="7170" name="Rectangle 2"/>
          <p:cNvSpPr>
            <a:spLocks noGrp="1" noChangeArrowheads="1"/>
          </p:cNvSpPr>
          <p:nvPr>
            <p:ph type="title"/>
          </p:nvPr>
        </p:nvSpPr>
        <p:spPr>
          <a:xfrm>
            <a:off x="685800" y="357188"/>
            <a:ext cx="7772400" cy="428625"/>
          </a:xfrm>
        </p:spPr>
        <p:txBody>
          <a:bodyPr>
            <a:normAutofit fontScale="90000"/>
          </a:bodyPr>
          <a:lstStyle/>
          <a:p>
            <a:pPr algn="ctr">
              <a:defRPr/>
            </a:pPr>
            <a:r>
              <a:rPr sz="3600" b="1" i="1" smtClean="0">
                <a:solidFill>
                  <a:schemeClr val="tx2">
                    <a:satMod val="130000"/>
                  </a:schemeClr>
                </a:solidFill>
                <a:latin typeface="Comic Sans MS" pitchFamily="66" charset="0"/>
              </a:rPr>
              <a:t>Hereditary neutropenia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685800" y="857250"/>
            <a:ext cx="8101013" cy="5238750"/>
          </a:xfrm>
        </p:spPr>
        <p:txBody>
          <a:bodyPr/>
          <a:lstStyle/>
          <a:p>
            <a:pPr>
              <a:lnSpc>
                <a:spcPct val="80000"/>
              </a:lnSpc>
            </a:pPr>
            <a:r>
              <a:rPr lang="en-US" sz="2800" i="1" u="sng" dirty="0" smtClean="0">
                <a:latin typeface="Comic Sans MS" pitchFamily="66" charset="0"/>
              </a:rPr>
              <a:t>Benign ethnic family </a:t>
            </a:r>
            <a:r>
              <a:rPr lang="en-US" sz="2800" i="1" u="sng" dirty="0" err="1" smtClean="0">
                <a:latin typeface="Comic Sans MS" pitchFamily="66" charset="0"/>
              </a:rPr>
              <a:t>neutropenia</a:t>
            </a:r>
            <a:r>
              <a:rPr lang="en-US" sz="2800" i="1" u="sng" dirty="0" smtClean="0">
                <a:latin typeface="Comic Sans MS" pitchFamily="66" charset="0"/>
              </a:rPr>
              <a:t>. </a:t>
            </a:r>
            <a:r>
              <a:rPr lang="en-US" sz="2800" i="1" dirty="0" smtClean="0">
                <a:latin typeface="Comic Sans MS" pitchFamily="66" charset="0"/>
              </a:rPr>
              <a:t>It occurs in natives of the Near and Middle East (family </a:t>
            </a:r>
            <a:r>
              <a:rPr lang="en-US" sz="2800" i="1" dirty="0" err="1" smtClean="0">
                <a:latin typeface="Comic Sans MS" pitchFamily="66" charset="0"/>
              </a:rPr>
              <a:t>neutropenia</a:t>
            </a:r>
            <a:r>
              <a:rPr lang="en-US" sz="2800" i="1" dirty="0" smtClean="0">
                <a:latin typeface="Comic Sans MS" pitchFamily="66" charset="0"/>
              </a:rPr>
              <a:t> of </a:t>
            </a:r>
            <a:r>
              <a:rPr lang="en-US" sz="2800" i="1" dirty="0" err="1" smtClean="0">
                <a:latin typeface="Comic Sans MS" pitchFamily="66" charset="0"/>
              </a:rPr>
              <a:t>Glassen</a:t>
            </a:r>
            <a:r>
              <a:rPr lang="en-US" sz="2800" i="1" dirty="0" smtClean="0">
                <a:latin typeface="Comic Sans MS" pitchFamily="66" charset="0"/>
              </a:rPr>
              <a:t>). In </a:t>
            </a:r>
            <a:r>
              <a:rPr lang="en-US" sz="2800" i="1" dirty="0" err="1" smtClean="0">
                <a:latin typeface="Comic Sans MS" pitchFamily="66" charset="0"/>
              </a:rPr>
              <a:t>Negroids</a:t>
            </a:r>
            <a:r>
              <a:rPr lang="en-US" sz="2800" i="1" dirty="0" smtClean="0">
                <a:latin typeface="Comic Sans MS" pitchFamily="66" charset="0"/>
              </a:rPr>
              <a:t>, this </a:t>
            </a:r>
            <a:r>
              <a:rPr lang="en-US" sz="2800" i="1" dirty="0" err="1" smtClean="0">
                <a:latin typeface="Comic Sans MS" pitchFamily="66" charset="0"/>
              </a:rPr>
              <a:t>autosomal</a:t>
            </a:r>
            <a:r>
              <a:rPr lang="en-US" sz="2800" i="1" dirty="0" smtClean="0">
                <a:latin typeface="Comic Sans MS" pitchFamily="66" charset="0"/>
              </a:rPr>
              <a:t> dominant feature can be considered racial and inherent in most healthy individuals. It does not reduce anti-infectious immunity.</a:t>
            </a:r>
          </a:p>
          <a:p>
            <a:pPr>
              <a:lnSpc>
                <a:spcPct val="80000"/>
              </a:lnSpc>
            </a:pPr>
            <a:r>
              <a:rPr lang="en-US" sz="2800" i="1" u="sng" dirty="0" smtClean="0">
                <a:latin typeface="Comic Sans MS" pitchFamily="66" charset="0"/>
              </a:rPr>
              <a:t>Syndrome </a:t>
            </a:r>
            <a:r>
              <a:rPr lang="en-US" sz="2800" i="1" u="sng" dirty="0" err="1" smtClean="0">
                <a:latin typeface="Comic Sans MS" pitchFamily="66" charset="0"/>
              </a:rPr>
              <a:t>Shvakhman</a:t>
            </a:r>
            <a:r>
              <a:rPr lang="en-US" sz="2800" i="1" u="sng" dirty="0" smtClean="0">
                <a:latin typeface="Comic Sans MS" pitchFamily="66" charset="0"/>
              </a:rPr>
              <a:t>-Diamond-</a:t>
            </a:r>
            <a:r>
              <a:rPr lang="en-US" sz="2800" i="1" u="sng" dirty="0" err="1" smtClean="0">
                <a:latin typeface="Comic Sans MS" pitchFamily="66" charset="0"/>
              </a:rPr>
              <a:t>Oskie</a:t>
            </a:r>
            <a:r>
              <a:rPr lang="en-US" sz="2800" i="1" u="sng" dirty="0" smtClean="0">
                <a:latin typeface="Comic Sans MS" pitchFamily="66" charset="0"/>
              </a:rPr>
              <a:t>. </a:t>
            </a:r>
            <a:r>
              <a:rPr lang="en-US" sz="2800" i="1" dirty="0" err="1" smtClean="0">
                <a:latin typeface="Comic Sans MS" pitchFamily="66" charset="0"/>
              </a:rPr>
              <a:t>Pancytopenia</a:t>
            </a:r>
            <a:r>
              <a:rPr lang="en-US" sz="2800" i="1" dirty="0" smtClean="0">
                <a:latin typeface="Comic Sans MS" pitchFamily="66" charset="0"/>
              </a:rPr>
              <a:t> is combined with pancreatic insufficiency, the syndrome is </a:t>
            </a:r>
            <a:r>
              <a:rPr lang="en-US" sz="2800" i="1" dirty="0" err="1" smtClean="0">
                <a:latin typeface="Comic Sans MS" pitchFamily="66" charset="0"/>
              </a:rPr>
              <a:t>autosomal</a:t>
            </a:r>
            <a:r>
              <a:rPr lang="en-US" sz="2800" i="1" dirty="0" smtClean="0">
                <a:latin typeface="Comic Sans MS" pitchFamily="66" charset="0"/>
              </a:rPr>
              <a:t> recessive and is </a:t>
            </a:r>
            <a:r>
              <a:rPr lang="en-US" sz="2800" i="1" dirty="0" err="1" smtClean="0">
                <a:latin typeface="Comic Sans MS" pitchFamily="66" charset="0"/>
              </a:rPr>
              <a:t>preleukemic</a:t>
            </a:r>
            <a:r>
              <a:rPr lang="en-US" sz="2800" i="1" dirty="0" smtClean="0">
                <a:latin typeface="Comic Sans MS" pitchFamily="66" charset="0"/>
              </a:rPr>
              <a:t>.</a:t>
            </a:r>
            <a:endParaRPr lang="ru-RU" sz="2800" i="1" dirty="0" smtClean="0">
              <a:latin typeface="Comic Sans MS" pitchFamily="66" charset="0"/>
            </a:endParaRPr>
          </a:p>
          <a:p>
            <a:pPr eaLnBrk="1" hangingPunct="1">
              <a:lnSpc>
                <a:spcPct val="80000"/>
              </a:lnSpc>
            </a:pPr>
            <a:endParaRPr lang="ru-RU" sz="2800" i="1" dirty="0" smtClean="0">
              <a:latin typeface="Comic Sans MS" pitchFamily="66" charset="0"/>
            </a:endParaRPr>
          </a:p>
        </p:txBody>
      </p:sp>
      <p:sp>
        <p:nvSpPr>
          <p:cNvPr id="8194" name="Rectangle 2"/>
          <p:cNvSpPr>
            <a:spLocks noGrp="1" noChangeArrowheads="1"/>
          </p:cNvSpPr>
          <p:nvPr>
            <p:ph type="title"/>
          </p:nvPr>
        </p:nvSpPr>
        <p:spPr>
          <a:xfrm>
            <a:off x="785813" y="214313"/>
            <a:ext cx="7772400" cy="642937"/>
          </a:xfrm>
        </p:spPr>
        <p:txBody>
          <a:bodyPr/>
          <a:lstStyle/>
          <a:p>
            <a:pPr algn="ctr">
              <a:defRPr/>
            </a:pPr>
            <a:r>
              <a:rPr sz="3200" b="1" i="1" smtClean="0">
                <a:solidFill>
                  <a:schemeClr val="tx2">
                    <a:satMod val="130000"/>
                  </a:schemeClr>
                </a:solidFill>
                <a:latin typeface="Comic Sans MS" pitchFamily="66" charset="0"/>
              </a:rPr>
              <a:t>Hereditary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0" y="785813"/>
            <a:ext cx="8929688" cy="5929312"/>
          </a:xfrm>
        </p:spPr>
        <p:txBody>
          <a:bodyPr/>
          <a:lstStyle/>
          <a:p>
            <a:pPr algn="just">
              <a:lnSpc>
                <a:spcPct val="80000"/>
              </a:lnSpc>
            </a:pPr>
            <a:r>
              <a:rPr lang="en-US" sz="2800" i="1" dirty="0" smtClean="0">
                <a:solidFill>
                  <a:srgbClr val="FFFF00"/>
                </a:solidFill>
                <a:latin typeface="Comic Sans MS" pitchFamily="66" charset="0"/>
              </a:rPr>
              <a:t>Infectious agents:</a:t>
            </a:r>
          </a:p>
          <a:p>
            <a:pPr algn="just">
              <a:lnSpc>
                <a:spcPct val="80000"/>
              </a:lnSpc>
              <a:buNone/>
            </a:pPr>
            <a:r>
              <a:rPr lang="en-US" sz="2800" i="1" dirty="0" smtClean="0">
                <a:latin typeface="Comic Sans MS" pitchFamily="66" charset="0"/>
              </a:rPr>
              <a:t>       </a:t>
            </a:r>
            <a:r>
              <a:rPr lang="en-US" sz="2800" i="1" dirty="0" smtClean="0">
                <a:solidFill>
                  <a:srgbClr val="FFC000"/>
                </a:solidFill>
                <a:latin typeface="Comic Sans MS" pitchFamily="66" charset="0"/>
              </a:rPr>
              <a:t>- viral </a:t>
            </a:r>
            <a:r>
              <a:rPr lang="en-US" sz="2800" i="1" dirty="0" smtClean="0">
                <a:latin typeface="Comic Sans MS" pitchFamily="66" charset="0"/>
              </a:rPr>
              <a:t>(infectious mononucleosis, viral hepatitis, HIV infection, rubella, chicken pox, influenza, ARVI).</a:t>
            </a:r>
          </a:p>
          <a:p>
            <a:pPr algn="just">
              <a:lnSpc>
                <a:spcPct val="80000"/>
              </a:lnSpc>
              <a:buNone/>
            </a:pPr>
            <a:r>
              <a:rPr lang="en-US" sz="2800" i="1" dirty="0" smtClean="0">
                <a:latin typeface="Comic Sans MS" pitchFamily="66" charset="0"/>
              </a:rPr>
              <a:t>       </a:t>
            </a:r>
            <a:r>
              <a:rPr lang="en-US" sz="2800" i="1" dirty="0" smtClean="0">
                <a:solidFill>
                  <a:srgbClr val="FFC000"/>
                </a:solidFill>
                <a:latin typeface="Comic Sans MS" pitchFamily="66" charset="0"/>
              </a:rPr>
              <a:t>-particular bacterial infections: </a:t>
            </a:r>
            <a:r>
              <a:rPr lang="en-US" sz="2800" i="1" dirty="0" err="1" smtClean="0">
                <a:latin typeface="Comic Sans MS" pitchFamily="66" charset="0"/>
              </a:rPr>
              <a:t>pertussis</a:t>
            </a:r>
            <a:r>
              <a:rPr lang="en-US" sz="2800" i="1" dirty="0" smtClean="0">
                <a:latin typeface="Comic Sans MS" pitchFamily="66" charset="0"/>
              </a:rPr>
              <a:t>, </a:t>
            </a:r>
            <a:r>
              <a:rPr lang="en-US" sz="2800" i="1" dirty="0" err="1" smtClean="0">
                <a:latin typeface="Comic Sans MS" pitchFamily="66" charset="0"/>
              </a:rPr>
              <a:t>salmonellosis</a:t>
            </a:r>
            <a:r>
              <a:rPr lang="en-US" sz="2800" i="1" dirty="0" smtClean="0">
                <a:latin typeface="Comic Sans MS" pitchFamily="66" charset="0"/>
              </a:rPr>
              <a:t>, typhoid fever.</a:t>
            </a:r>
          </a:p>
          <a:p>
            <a:pPr algn="just">
              <a:lnSpc>
                <a:spcPct val="80000"/>
              </a:lnSpc>
              <a:buNone/>
            </a:pPr>
            <a:r>
              <a:rPr lang="en-US" sz="2800" i="1" dirty="0" smtClean="0">
                <a:latin typeface="Comic Sans MS" pitchFamily="66" charset="0"/>
              </a:rPr>
              <a:t>       </a:t>
            </a:r>
            <a:r>
              <a:rPr lang="en-US" sz="2800" i="1" dirty="0" smtClean="0">
                <a:solidFill>
                  <a:srgbClr val="FFC000"/>
                </a:solidFill>
                <a:latin typeface="Comic Sans MS" pitchFamily="66" charset="0"/>
              </a:rPr>
              <a:t>-</a:t>
            </a:r>
            <a:r>
              <a:rPr lang="en-US" sz="2800" i="1" dirty="0" err="1" smtClean="0">
                <a:solidFill>
                  <a:srgbClr val="FFC000"/>
                </a:solidFill>
                <a:latin typeface="Comic Sans MS" pitchFamily="66" charset="0"/>
              </a:rPr>
              <a:t>ricksiosis</a:t>
            </a:r>
            <a:r>
              <a:rPr lang="en-US" sz="2800" i="1" dirty="0" smtClean="0">
                <a:solidFill>
                  <a:srgbClr val="FFC000"/>
                </a:solidFill>
                <a:latin typeface="Comic Sans MS" pitchFamily="66" charset="0"/>
              </a:rPr>
              <a:t>, some </a:t>
            </a:r>
            <a:r>
              <a:rPr lang="en-US" sz="2800" i="1" dirty="0" err="1" smtClean="0">
                <a:solidFill>
                  <a:srgbClr val="FFC000"/>
                </a:solidFill>
                <a:latin typeface="Comic Sans MS" pitchFamily="66" charset="0"/>
              </a:rPr>
              <a:t>protozoonoses</a:t>
            </a:r>
            <a:r>
              <a:rPr lang="en-US" sz="2800" i="1" dirty="0" smtClean="0">
                <a:solidFill>
                  <a:srgbClr val="FFC000"/>
                </a:solidFill>
                <a:latin typeface="Comic Sans MS" pitchFamily="66" charset="0"/>
              </a:rPr>
              <a:t> </a:t>
            </a:r>
            <a:r>
              <a:rPr lang="en-US" sz="2800" i="1" dirty="0" smtClean="0">
                <a:latin typeface="Comic Sans MS" pitchFamily="66" charset="0"/>
              </a:rPr>
              <a:t>(</a:t>
            </a:r>
            <a:r>
              <a:rPr lang="en-US" sz="2800" i="1" dirty="0" err="1" smtClean="0">
                <a:latin typeface="Comic Sans MS" pitchFamily="66" charset="0"/>
              </a:rPr>
              <a:t>leishmaniasis</a:t>
            </a:r>
            <a:r>
              <a:rPr lang="en-US" sz="2800" i="1" dirty="0" smtClean="0">
                <a:latin typeface="Comic Sans MS" pitchFamily="66" charset="0"/>
              </a:rPr>
              <a:t>).</a:t>
            </a:r>
          </a:p>
          <a:p>
            <a:pPr algn="just">
              <a:lnSpc>
                <a:spcPct val="80000"/>
              </a:lnSpc>
            </a:pPr>
            <a:r>
              <a:rPr lang="en-US" sz="2800" i="1" dirty="0" smtClean="0">
                <a:latin typeface="Comic Sans MS" pitchFamily="66" charset="0"/>
              </a:rPr>
              <a:t>        </a:t>
            </a:r>
            <a:r>
              <a:rPr lang="en-US" sz="2800" i="1" dirty="0" err="1" smtClean="0">
                <a:latin typeface="Comic Sans MS" pitchFamily="66" charset="0"/>
              </a:rPr>
              <a:t>Neutropenia</a:t>
            </a:r>
            <a:r>
              <a:rPr lang="en-US" sz="2800" i="1" dirty="0" smtClean="0">
                <a:latin typeface="Comic Sans MS" pitchFamily="66" charset="0"/>
              </a:rPr>
              <a:t> depletion - develops in severe and generalized flow of certain bacterial infections (staphylococcal, tubercular, meningococcal) occurs again, after prolonged </a:t>
            </a:r>
            <a:r>
              <a:rPr lang="en-US" sz="2800" i="1" dirty="0" err="1" smtClean="0">
                <a:latin typeface="Comic Sans MS" pitchFamily="66" charset="0"/>
              </a:rPr>
              <a:t>neutrophilia</a:t>
            </a:r>
            <a:r>
              <a:rPr lang="en-US" sz="2800" i="1" dirty="0" smtClean="0">
                <a:latin typeface="Comic Sans MS" pitchFamily="66" charset="0"/>
              </a:rPr>
              <a:t> due to the depletion of the reserve pool of bone marrow.</a:t>
            </a:r>
            <a:endParaRPr lang="ru-RU" sz="2800" i="1" dirty="0" smtClean="0">
              <a:latin typeface="Comic Sans MS" pitchFamily="66" charset="0"/>
            </a:endParaRPr>
          </a:p>
        </p:txBody>
      </p:sp>
      <p:sp>
        <p:nvSpPr>
          <p:cNvPr id="9218" name="Rectangle 2"/>
          <p:cNvSpPr>
            <a:spLocks noGrp="1" noChangeArrowheads="1"/>
          </p:cNvSpPr>
          <p:nvPr>
            <p:ph type="title"/>
          </p:nvPr>
        </p:nvSpPr>
        <p:spPr>
          <a:xfrm>
            <a:off x="857250" y="214313"/>
            <a:ext cx="7772400" cy="428625"/>
          </a:xfrm>
        </p:spPr>
        <p:txBody>
          <a:bodyPr>
            <a:normAutofit fontScale="90000"/>
          </a:bodyPr>
          <a:lstStyle/>
          <a:p>
            <a:pPr algn="ctr">
              <a:defRPr/>
            </a:pPr>
            <a:r>
              <a:rPr sz="3600" b="1" i="1" smtClean="0">
                <a:solidFill>
                  <a:schemeClr val="tx2">
                    <a:satMod val="130000"/>
                  </a:schemeClr>
                </a:solidFill>
                <a:latin typeface="Comic Sans MS" pitchFamily="66" charset="0"/>
              </a:rPr>
              <a:t>Acquired neutropenia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214313" y="857250"/>
            <a:ext cx="8750300" cy="5715000"/>
          </a:xfrm>
        </p:spPr>
        <p:txBody>
          <a:bodyPr>
            <a:normAutofit/>
          </a:bodyPr>
          <a:lstStyle/>
          <a:p>
            <a:pPr marL="365760" indent="-283464" algn="just">
              <a:lnSpc>
                <a:spcPct val="80000"/>
              </a:lnSpc>
              <a:defRPr/>
            </a:pPr>
            <a:r>
              <a:rPr lang="en-US" sz="2800" i="1" dirty="0" smtClean="0">
                <a:solidFill>
                  <a:srgbClr val="FFC000"/>
                </a:solidFill>
                <a:latin typeface="Comic Sans MS" pitchFamily="66" charset="0"/>
              </a:rPr>
              <a:t>Auto-allergy to </a:t>
            </a:r>
            <a:r>
              <a:rPr lang="en-US" sz="2800" i="1" dirty="0" err="1" smtClean="0">
                <a:solidFill>
                  <a:srgbClr val="FFC000"/>
                </a:solidFill>
                <a:latin typeface="Comic Sans MS" pitchFamily="66" charset="0"/>
              </a:rPr>
              <a:t>neutrophilic</a:t>
            </a:r>
            <a:r>
              <a:rPr lang="en-US" sz="2800" i="1" dirty="0" smtClean="0">
                <a:solidFill>
                  <a:srgbClr val="FFC000"/>
                </a:solidFill>
                <a:latin typeface="Comic Sans MS" pitchFamily="66" charset="0"/>
              </a:rPr>
              <a:t> antigens </a:t>
            </a:r>
            <a:r>
              <a:rPr lang="en-US" sz="2800" i="1" dirty="0" smtClean="0">
                <a:latin typeface="Comic Sans MS" pitchFamily="66" charset="0"/>
              </a:rPr>
              <a:t>- with systemic lupus </a:t>
            </a:r>
            <a:r>
              <a:rPr lang="en-US" sz="2800" i="1" dirty="0" err="1" smtClean="0">
                <a:latin typeface="Comic Sans MS" pitchFamily="66" charset="0"/>
              </a:rPr>
              <a:t>erythematosus</a:t>
            </a:r>
            <a:r>
              <a:rPr lang="en-US" sz="2800" i="1" dirty="0" smtClean="0">
                <a:latin typeface="Comic Sans MS" pitchFamily="66" charset="0"/>
              </a:rPr>
              <a:t>, rheumatoid arthritis, </a:t>
            </a:r>
            <a:r>
              <a:rPr lang="en-US" sz="2800" i="1" dirty="0" err="1" smtClean="0">
                <a:latin typeface="Comic Sans MS" pitchFamily="66" charset="0"/>
              </a:rPr>
              <a:t>Shenlein-Henoch</a:t>
            </a:r>
            <a:r>
              <a:rPr lang="en-US" sz="2800" i="1" dirty="0" smtClean="0">
                <a:latin typeface="Comic Sans MS" pitchFamily="66" charset="0"/>
              </a:rPr>
              <a:t> disease and others.</a:t>
            </a:r>
          </a:p>
          <a:p>
            <a:pPr marL="365760" indent="-283464" algn="just">
              <a:lnSpc>
                <a:spcPct val="80000"/>
              </a:lnSpc>
              <a:defRPr/>
            </a:pPr>
            <a:r>
              <a:rPr lang="en-US" sz="2800" i="1" dirty="0" err="1" smtClean="0">
                <a:solidFill>
                  <a:srgbClr val="FFC000"/>
                </a:solidFill>
                <a:latin typeface="Comic Sans MS" pitchFamily="66" charset="0"/>
              </a:rPr>
              <a:t>Isoimmune</a:t>
            </a:r>
            <a:r>
              <a:rPr lang="en-US" sz="2800" i="1" dirty="0" smtClean="0">
                <a:solidFill>
                  <a:srgbClr val="FFC000"/>
                </a:solidFill>
                <a:latin typeface="Comic Sans MS" pitchFamily="66" charset="0"/>
              </a:rPr>
              <a:t> conflict between mother and fetus in antigens.</a:t>
            </a:r>
            <a:r>
              <a:rPr lang="en-US" sz="2800" i="1" dirty="0" smtClean="0">
                <a:latin typeface="Comic Sans MS" pitchFamily="66" charset="0"/>
              </a:rPr>
              <a:t> </a:t>
            </a:r>
            <a:r>
              <a:rPr lang="en-US" sz="2800" i="1" dirty="0" err="1" smtClean="0">
                <a:latin typeface="Comic Sans MS" pitchFamily="66" charset="0"/>
              </a:rPr>
              <a:t>Isoimmune</a:t>
            </a:r>
            <a:r>
              <a:rPr lang="en-US" sz="2800" i="1" dirty="0" smtClean="0">
                <a:latin typeface="Comic Sans MS" pitchFamily="66" charset="0"/>
              </a:rPr>
              <a:t> </a:t>
            </a:r>
            <a:r>
              <a:rPr lang="en-US" sz="2800" i="1" dirty="0" err="1" smtClean="0">
                <a:latin typeface="Comic Sans MS" pitchFamily="66" charset="0"/>
              </a:rPr>
              <a:t>neutropenia</a:t>
            </a:r>
            <a:r>
              <a:rPr lang="en-US" sz="2800" i="1" dirty="0" smtClean="0">
                <a:latin typeface="Comic Sans MS" pitchFamily="66" charset="0"/>
              </a:rPr>
              <a:t> is a disease fundamentally analogous to the hemolytic disease of the newborn, but occurs when there is a mismatch in the granulocyte antigens of the fetus and the mother. The mother gives antibodies against the paternal antigens of the fetus, which forced the placental barrier. The incidence of the disease among live births is 0.2%, in severe cases it contributes to the development of neonatal sepsis, and is usually stopped within 2-3 weeks.</a:t>
            </a:r>
            <a:endParaRPr lang="ru-RU" sz="2800" i="1" dirty="0" smtClean="0">
              <a:latin typeface="Comic Sans MS" pitchFamily="66" charset="0"/>
            </a:endParaRPr>
          </a:p>
        </p:txBody>
      </p:sp>
      <p:sp>
        <p:nvSpPr>
          <p:cNvPr id="10242" name="Rectangle 2"/>
          <p:cNvSpPr>
            <a:spLocks noGrp="1" noChangeArrowheads="1"/>
          </p:cNvSpPr>
          <p:nvPr>
            <p:ph type="title"/>
          </p:nvPr>
        </p:nvSpPr>
        <p:spPr>
          <a:xfrm>
            <a:off x="685800" y="214313"/>
            <a:ext cx="7772400" cy="500062"/>
          </a:xfrm>
        </p:spPr>
        <p:txBody>
          <a:bodyPr>
            <a:normAutofit fontScale="90000"/>
          </a:bodyPr>
          <a:lstStyle/>
          <a:p>
            <a:pPr algn="ctr">
              <a:defRPr/>
            </a:pPr>
            <a:r>
              <a:rPr sz="3200" b="1" i="1" smtClean="0">
                <a:solidFill>
                  <a:schemeClr val="tx2">
                    <a:satMod val="130000"/>
                  </a:schemeClr>
                </a:solidFill>
                <a:latin typeface="Comic Sans MS" pitchFamily="66" charset="0"/>
              </a:rPr>
              <a:t>Acquired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214313" y="857250"/>
            <a:ext cx="8750300" cy="5238750"/>
          </a:xfrm>
        </p:spPr>
        <p:txBody>
          <a:bodyPr/>
          <a:lstStyle/>
          <a:p>
            <a:pPr algn="just">
              <a:lnSpc>
                <a:spcPct val="80000"/>
              </a:lnSpc>
            </a:pPr>
            <a:r>
              <a:rPr lang="en-US" sz="2800" i="1" dirty="0" smtClean="0">
                <a:solidFill>
                  <a:srgbClr val="FFC000"/>
                </a:solidFill>
                <a:latin typeface="Comic Sans MS" pitchFamily="66" charset="0"/>
              </a:rPr>
              <a:t>Toxic </a:t>
            </a:r>
            <a:r>
              <a:rPr lang="en-US" sz="2800" i="1" dirty="0" err="1" smtClean="0">
                <a:solidFill>
                  <a:srgbClr val="FFC000"/>
                </a:solidFill>
                <a:latin typeface="Comic Sans MS" pitchFamily="66" charset="0"/>
              </a:rPr>
              <a:t>neutrophilic</a:t>
            </a:r>
            <a:r>
              <a:rPr lang="en-US" sz="2800" i="1" dirty="0" smtClean="0">
                <a:solidFill>
                  <a:srgbClr val="FFC000"/>
                </a:solidFill>
                <a:latin typeface="Comic Sans MS" pitchFamily="66" charset="0"/>
              </a:rPr>
              <a:t> lesion</a:t>
            </a:r>
            <a:endParaRPr lang="ru-RU" sz="2800" i="1" dirty="0" smtClean="0">
              <a:solidFill>
                <a:srgbClr val="FFC000"/>
              </a:solidFill>
              <a:latin typeface="Comic Sans MS" pitchFamily="66" charset="0"/>
            </a:endParaRPr>
          </a:p>
          <a:p>
            <a:pPr algn="just">
              <a:lnSpc>
                <a:spcPct val="80000"/>
              </a:lnSpc>
              <a:buNone/>
            </a:pPr>
            <a:r>
              <a:rPr lang="ru-RU" sz="2800" i="1" dirty="0" smtClean="0">
                <a:latin typeface="Comic Sans MS" pitchFamily="66" charset="0"/>
              </a:rPr>
              <a:t>   </a:t>
            </a:r>
          </a:p>
          <a:p>
            <a:pPr algn="just">
              <a:lnSpc>
                <a:spcPct val="80000"/>
              </a:lnSpc>
              <a:buNone/>
            </a:pPr>
            <a:r>
              <a:rPr lang="ru-RU" sz="2800" i="1" dirty="0" smtClean="0">
                <a:latin typeface="Comic Sans MS" pitchFamily="66" charset="0"/>
              </a:rPr>
              <a:t>  </a:t>
            </a:r>
            <a:r>
              <a:rPr lang="en-US" sz="2800" i="1" dirty="0" smtClean="0">
                <a:latin typeface="Comic Sans MS" pitchFamily="66" charset="0"/>
              </a:rPr>
              <a:t>Drug </a:t>
            </a:r>
            <a:r>
              <a:rPr lang="en-US" sz="2800" i="1" dirty="0" err="1" smtClean="0">
                <a:latin typeface="Comic Sans MS" pitchFamily="66" charset="0"/>
              </a:rPr>
              <a:t>neutropenia</a:t>
            </a:r>
            <a:r>
              <a:rPr lang="en-US" sz="2800" i="1" dirty="0" smtClean="0">
                <a:latin typeface="Comic Sans MS" pitchFamily="66" charset="0"/>
              </a:rPr>
              <a:t> often affects middle-aged and elderly patients who are constantly taking certain medications (</a:t>
            </a:r>
            <a:r>
              <a:rPr lang="en-US" sz="2800" i="1" dirty="0" err="1" smtClean="0">
                <a:latin typeface="Comic Sans MS" pitchFamily="66" charset="0"/>
              </a:rPr>
              <a:t>mercazolil</a:t>
            </a:r>
            <a:r>
              <a:rPr lang="en-US" sz="2800" i="1" dirty="0" smtClean="0">
                <a:latin typeface="Comic Sans MS" pitchFamily="66" charset="0"/>
              </a:rPr>
              <a:t>, </a:t>
            </a:r>
            <a:r>
              <a:rPr lang="en-US" sz="2800" i="1" dirty="0" err="1" smtClean="0">
                <a:latin typeface="Comic Sans MS" pitchFamily="66" charset="0"/>
              </a:rPr>
              <a:t>aminoglycoside</a:t>
            </a:r>
            <a:r>
              <a:rPr lang="en-US" sz="2800" i="1" dirty="0" smtClean="0">
                <a:latin typeface="Comic Sans MS" pitchFamily="66" charset="0"/>
              </a:rPr>
              <a:t>, </a:t>
            </a:r>
            <a:r>
              <a:rPr lang="en-US" sz="2800" i="1" dirty="0" err="1" smtClean="0">
                <a:latin typeface="Comic Sans MS" pitchFamily="66" charset="0"/>
              </a:rPr>
              <a:t>macrolide</a:t>
            </a:r>
            <a:r>
              <a:rPr lang="en-US" sz="2800" i="1" dirty="0" smtClean="0">
                <a:latin typeface="Comic Sans MS" pitchFamily="66" charset="0"/>
              </a:rPr>
              <a:t> antibiotics, sulfonamides (</a:t>
            </a:r>
            <a:r>
              <a:rPr lang="en-US" sz="2800" i="1" dirty="0" err="1" smtClean="0">
                <a:latin typeface="Comic Sans MS" pitchFamily="66" charset="0"/>
              </a:rPr>
              <a:t>biseptol</a:t>
            </a:r>
            <a:r>
              <a:rPr lang="en-US" sz="2800" i="1" dirty="0" smtClean="0">
                <a:latin typeface="Comic Sans MS" pitchFamily="66" charset="0"/>
              </a:rPr>
              <a:t>), </a:t>
            </a:r>
            <a:r>
              <a:rPr lang="en-US" sz="2800" i="1" dirty="0" err="1" smtClean="0">
                <a:latin typeface="Comic Sans MS" pitchFamily="66" charset="0"/>
              </a:rPr>
              <a:t>novocainamide</a:t>
            </a:r>
            <a:r>
              <a:rPr lang="en-US" sz="2800" i="1" dirty="0" smtClean="0">
                <a:latin typeface="Comic Sans MS" pitchFamily="66" charset="0"/>
              </a:rPr>
              <a:t>, </a:t>
            </a:r>
            <a:r>
              <a:rPr lang="en-US" sz="2800" i="1" dirty="0" err="1" smtClean="0">
                <a:latin typeface="Comic Sans MS" pitchFamily="66" charset="0"/>
              </a:rPr>
              <a:t>pyrozolones</a:t>
            </a:r>
            <a:r>
              <a:rPr lang="en-US" sz="2800" i="1" dirty="0" smtClean="0">
                <a:latin typeface="Comic Sans MS" pitchFamily="66" charset="0"/>
              </a:rPr>
              <a:t> (</a:t>
            </a:r>
            <a:r>
              <a:rPr lang="en-US" sz="2800" i="1" dirty="0" err="1" smtClean="0">
                <a:latin typeface="Comic Sans MS" pitchFamily="66" charset="0"/>
              </a:rPr>
              <a:t>amidopyrine</a:t>
            </a:r>
            <a:r>
              <a:rPr lang="en-US" sz="2800" i="1" dirty="0" smtClean="0">
                <a:latin typeface="Comic Sans MS" pitchFamily="66" charset="0"/>
              </a:rPr>
              <a:t>) and a number of other </a:t>
            </a:r>
            <a:r>
              <a:rPr lang="en-US" sz="2800" i="1" dirty="0" err="1" smtClean="0">
                <a:latin typeface="Comic Sans MS" pitchFamily="66" charset="0"/>
              </a:rPr>
              <a:t>nonsteroidal</a:t>
            </a:r>
            <a:r>
              <a:rPr lang="en-US" sz="2800" i="1" dirty="0" smtClean="0">
                <a:latin typeface="Comic Sans MS" pitchFamily="66" charset="0"/>
              </a:rPr>
              <a:t> anti-inflammatory drugs, </a:t>
            </a:r>
            <a:r>
              <a:rPr lang="en-US" sz="2800" i="1" dirty="0" err="1" smtClean="0">
                <a:latin typeface="Comic Sans MS" pitchFamily="66" charset="0"/>
              </a:rPr>
              <a:t>phenothiazines</a:t>
            </a:r>
            <a:r>
              <a:rPr lang="en-US" sz="2800" i="1" dirty="0" smtClean="0">
                <a:latin typeface="Comic Sans MS" pitchFamily="66" charset="0"/>
              </a:rPr>
              <a:t> (</a:t>
            </a:r>
            <a:r>
              <a:rPr lang="en-US" sz="2800" i="1" dirty="0" err="1" smtClean="0">
                <a:latin typeface="Comic Sans MS" pitchFamily="66" charset="0"/>
              </a:rPr>
              <a:t>aminazine</a:t>
            </a:r>
            <a:r>
              <a:rPr lang="en-US" sz="2800" i="1" dirty="0" smtClean="0">
                <a:latin typeface="Comic Sans MS" pitchFamily="66" charset="0"/>
              </a:rPr>
              <a:t>), preparations of digitalis).</a:t>
            </a:r>
            <a:endParaRPr lang="ru-RU" sz="2800" i="1" dirty="0" smtClean="0">
              <a:latin typeface="Comic Sans MS" pitchFamily="66" charset="0"/>
            </a:endParaRPr>
          </a:p>
        </p:txBody>
      </p:sp>
      <p:sp>
        <p:nvSpPr>
          <p:cNvPr id="10242" name="Rectangle 2"/>
          <p:cNvSpPr>
            <a:spLocks noGrp="1" noChangeArrowheads="1"/>
          </p:cNvSpPr>
          <p:nvPr>
            <p:ph type="title"/>
          </p:nvPr>
        </p:nvSpPr>
        <p:spPr>
          <a:xfrm>
            <a:off x="685800" y="214313"/>
            <a:ext cx="7772400" cy="500062"/>
          </a:xfrm>
        </p:spPr>
        <p:txBody>
          <a:bodyPr>
            <a:normAutofit fontScale="90000"/>
          </a:bodyPr>
          <a:lstStyle/>
          <a:p>
            <a:pPr algn="ctr">
              <a:defRPr/>
            </a:pPr>
            <a:r>
              <a:rPr sz="3200" b="1" i="1" smtClean="0">
                <a:solidFill>
                  <a:schemeClr val="tx2">
                    <a:satMod val="130000"/>
                  </a:schemeClr>
                </a:solidFill>
                <a:latin typeface="Comic Sans MS" pitchFamily="66" charset="0"/>
              </a:rPr>
              <a:t>Acquired neutropenia</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0" y="1000125"/>
            <a:ext cx="8929688" cy="5429250"/>
          </a:xfrm>
        </p:spPr>
        <p:txBody>
          <a:bodyPr>
            <a:normAutofit/>
          </a:bodyPr>
          <a:lstStyle/>
          <a:p>
            <a:pPr algn="just">
              <a:lnSpc>
                <a:spcPct val="80000"/>
              </a:lnSpc>
            </a:pPr>
            <a:r>
              <a:rPr lang="en-US" sz="2800" i="1" dirty="0" err="1" smtClean="0">
                <a:solidFill>
                  <a:srgbClr val="FFC000"/>
                </a:solidFill>
                <a:latin typeface="Comic Sans MS" pitchFamily="66" charset="0"/>
              </a:rPr>
              <a:t>Agranulocytosis</a:t>
            </a:r>
            <a:r>
              <a:rPr lang="en-US" sz="2800" i="1" dirty="0" smtClean="0">
                <a:latin typeface="Comic Sans MS" pitchFamily="66" charset="0"/>
              </a:rPr>
              <a:t> is called deep selective or nonselective </a:t>
            </a:r>
            <a:r>
              <a:rPr lang="en-US" sz="2800" i="1" dirty="0" err="1" smtClean="0">
                <a:latin typeface="Comic Sans MS" pitchFamily="66" charset="0"/>
              </a:rPr>
              <a:t>neutropenia</a:t>
            </a:r>
            <a:r>
              <a:rPr lang="en-US" sz="2800" i="1" dirty="0" smtClean="0">
                <a:latin typeface="Comic Sans MS" pitchFamily="66" charset="0"/>
              </a:rPr>
              <a:t>, most often in the absence of </a:t>
            </a:r>
            <a:r>
              <a:rPr lang="en-US" sz="2800" i="1" dirty="0" err="1" smtClean="0">
                <a:latin typeface="Comic Sans MS" pitchFamily="66" charset="0"/>
              </a:rPr>
              <a:t>eosinophils</a:t>
            </a:r>
            <a:r>
              <a:rPr lang="en-US" sz="2800" i="1" dirty="0" smtClean="0">
                <a:latin typeface="Comic Sans MS" pitchFamily="66" charset="0"/>
              </a:rPr>
              <a:t> and </a:t>
            </a:r>
            <a:r>
              <a:rPr lang="en-US" sz="2800" i="1" dirty="0" err="1" smtClean="0">
                <a:latin typeface="Comic Sans MS" pitchFamily="66" charset="0"/>
              </a:rPr>
              <a:t>basophils</a:t>
            </a:r>
            <a:r>
              <a:rPr lang="en-US" sz="2800" i="1" dirty="0" smtClean="0">
                <a:latin typeface="Comic Sans MS" pitchFamily="66" charset="0"/>
              </a:rPr>
              <a:t>.</a:t>
            </a:r>
          </a:p>
          <a:p>
            <a:pPr algn="just">
              <a:lnSpc>
                <a:spcPct val="80000"/>
              </a:lnSpc>
            </a:pPr>
            <a:r>
              <a:rPr lang="en-US" sz="2800" i="1" dirty="0" smtClean="0">
                <a:latin typeface="Comic Sans MS" pitchFamily="66" charset="0"/>
              </a:rPr>
              <a:t>Regardless of the origin, with severe acute pathological </a:t>
            </a:r>
            <a:r>
              <a:rPr lang="en-US" sz="2800" i="1" dirty="0" err="1" smtClean="0">
                <a:latin typeface="Comic Sans MS" pitchFamily="66" charset="0"/>
              </a:rPr>
              <a:t>neutropenia</a:t>
            </a:r>
            <a:r>
              <a:rPr lang="en-US" sz="2800" i="1" dirty="0" smtClean="0">
                <a:latin typeface="Comic Sans MS" pitchFamily="66" charset="0"/>
              </a:rPr>
              <a:t>, the same symptom complex is manifested, associated with a decrease in resistance to bacterial and fungal infections: sore throat, up to severe angina, fever, </a:t>
            </a:r>
            <a:r>
              <a:rPr lang="en-US" sz="2800" i="1" dirty="0" err="1" smtClean="0">
                <a:latin typeface="Comic Sans MS" pitchFamily="66" charset="0"/>
              </a:rPr>
              <a:t>mucositis</a:t>
            </a:r>
            <a:r>
              <a:rPr lang="en-US" sz="2800" i="1" dirty="0" smtClean="0">
                <a:latin typeface="Comic Sans MS" pitchFamily="66" charset="0"/>
              </a:rPr>
              <a:t> - that is, signs of inflammation of the mucous membranes of the mouth, nose , </a:t>
            </a:r>
            <a:r>
              <a:rPr lang="en-US" sz="2800" i="1" dirty="0" err="1" smtClean="0">
                <a:latin typeface="Comic Sans MS" pitchFamily="66" charset="0"/>
              </a:rPr>
              <a:t>oropharynx</a:t>
            </a:r>
            <a:r>
              <a:rPr lang="en-US" sz="2800" i="1" dirty="0" smtClean="0">
                <a:latin typeface="Comic Sans MS" pitchFamily="66" charset="0"/>
              </a:rPr>
              <a:t>, </a:t>
            </a:r>
            <a:r>
              <a:rPr lang="en-US" sz="2800" i="1" dirty="0" err="1" smtClean="0">
                <a:latin typeface="Comic Sans MS" pitchFamily="66" charset="0"/>
              </a:rPr>
              <a:t>nasopharynx</a:t>
            </a:r>
            <a:r>
              <a:rPr lang="en-US" sz="2800" i="1" dirty="0" smtClean="0">
                <a:latin typeface="Comic Sans MS" pitchFamily="66" charset="0"/>
              </a:rPr>
              <a:t>, sometimes - the eye, genitals. With prolonged </a:t>
            </a:r>
            <a:r>
              <a:rPr lang="en-US" sz="2800" i="1" dirty="0" err="1" smtClean="0">
                <a:latin typeface="Comic Sans MS" pitchFamily="66" charset="0"/>
              </a:rPr>
              <a:t>neutropenia</a:t>
            </a:r>
            <a:r>
              <a:rPr lang="en-US" sz="2800" i="1" dirty="0" smtClean="0">
                <a:latin typeface="Comic Sans MS" pitchFamily="66" charset="0"/>
              </a:rPr>
              <a:t>, </a:t>
            </a:r>
            <a:r>
              <a:rPr lang="en-US" sz="2800" i="1" dirty="0" err="1" smtClean="0">
                <a:latin typeface="Comic Sans MS" pitchFamily="66" charset="0"/>
              </a:rPr>
              <a:t>pyoderma</a:t>
            </a:r>
            <a:r>
              <a:rPr lang="en-US" sz="2800" i="1" dirty="0" smtClean="0">
                <a:latin typeface="Comic Sans MS" pitchFamily="66" charset="0"/>
              </a:rPr>
              <a:t> and superficial mycosis are possible.</a:t>
            </a:r>
            <a:endParaRPr lang="ru-RU" sz="2800" i="1" dirty="0" smtClean="0">
              <a:latin typeface="Comic Sans MS" pitchFamily="66" charset="0"/>
            </a:endParaRPr>
          </a:p>
        </p:txBody>
      </p:sp>
      <p:sp>
        <p:nvSpPr>
          <p:cNvPr id="11266" name="Rectangle 2"/>
          <p:cNvSpPr>
            <a:spLocks noGrp="1" noChangeArrowheads="1"/>
          </p:cNvSpPr>
          <p:nvPr>
            <p:ph type="title"/>
          </p:nvPr>
        </p:nvSpPr>
        <p:spPr>
          <a:xfrm>
            <a:off x="685800" y="285750"/>
            <a:ext cx="7772400" cy="500063"/>
          </a:xfrm>
        </p:spPr>
        <p:txBody>
          <a:bodyPr>
            <a:noAutofit/>
          </a:bodyPr>
          <a:lstStyle/>
          <a:p>
            <a:pPr algn="ctr">
              <a:defRPr/>
            </a:pPr>
            <a:r>
              <a:rPr sz="3600" b="1" i="1" smtClean="0">
                <a:solidFill>
                  <a:schemeClr val="tx2">
                    <a:satMod val="130000"/>
                  </a:schemeClr>
                </a:solidFill>
                <a:latin typeface="Comic Sans MS" pitchFamily="66" charset="0"/>
              </a:rPr>
              <a:t>Agranulocytosis</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285750" y="928688"/>
            <a:ext cx="8643938" cy="5167312"/>
          </a:xfrm>
        </p:spPr>
        <p:txBody>
          <a:bodyPr>
            <a:normAutofit/>
          </a:bodyPr>
          <a:lstStyle/>
          <a:p>
            <a:pPr algn="just"/>
            <a:r>
              <a:rPr lang="en-US" sz="2800" i="1" u="sng" dirty="0" smtClean="0">
                <a:latin typeface="Comic Sans MS" pitchFamily="66" charset="0"/>
              </a:rPr>
              <a:t>Immune - </a:t>
            </a:r>
            <a:r>
              <a:rPr lang="en-US" sz="2800" i="1" dirty="0" smtClean="0">
                <a:latin typeface="Comic Sans MS" pitchFamily="66" charset="0"/>
              </a:rPr>
              <a:t>drug allergic reaction type 2 (cytolysis): sulfonamides, antibiotics, </a:t>
            </a:r>
            <a:r>
              <a:rPr lang="en-US" sz="2800" i="1" dirty="0" err="1" smtClean="0">
                <a:latin typeface="Comic Sans MS" pitchFamily="66" charset="0"/>
              </a:rPr>
              <a:t>analgin</a:t>
            </a:r>
            <a:r>
              <a:rPr lang="en-US" sz="2800" i="1" dirty="0" smtClean="0">
                <a:latin typeface="Comic Sans MS" pitchFamily="66" charset="0"/>
              </a:rPr>
              <a:t>, preparations of gold, bismuth; autoimmune damage of </a:t>
            </a:r>
            <a:r>
              <a:rPr lang="en-US" sz="2800" i="1" dirty="0" err="1" smtClean="0">
                <a:latin typeface="Comic Sans MS" pitchFamily="66" charset="0"/>
              </a:rPr>
              <a:t>neutrophils</a:t>
            </a:r>
            <a:r>
              <a:rPr lang="en-US" sz="2800" i="1" dirty="0" smtClean="0">
                <a:latin typeface="Comic Sans MS" pitchFamily="66" charset="0"/>
              </a:rPr>
              <a:t> in systemic lupus </a:t>
            </a:r>
            <a:r>
              <a:rPr lang="en-US" sz="2800" i="1" dirty="0" err="1" smtClean="0">
                <a:latin typeface="Comic Sans MS" pitchFamily="66" charset="0"/>
              </a:rPr>
              <a:t>erythematosus</a:t>
            </a:r>
            <a:r>
              <a:rPr lang="en-US" sz="2800" i="1" dirty="0" smtClean="0">
                <a:latin typeface="Comic Sans MS" pitchFamily="66" charset="0"/>
              </a:rPr>
              <a:t>, rheumatoid arthritis.</a:t>
            </a:r>
            <a:endParaRPr lang="ru-RU" sz="2800" i="1" dirty="0" smtClean="0">
              <a:latin typeface="Comic Sans MS" pitchFamily="66" charset="0"/>
            </a:endParaRPr>
          </a:p>
          <a:p>
            <a:pPr algn="just">
              <a:buNone/>
            </a:pPr>
            <a:endParaRPr lang="en-US" sz="2800" i="1" dirty="0" smtClean="0">
              <a:latin typeface="Comic Sans MS" pitchFamily="66" charset="0"/>
            </a:endParaRPr>
          </a:p>
          <a:p>
            <a:pPr algn="just"/>
            <a:r>
              <a:rPr lang="en-US" sz="2800" i="1" u="sng" dirty="0" err="1" smtClean="0">
                <a:latin typeface="Comic Sans MS" pitchFamily="66" charset="0"/>
              </a:rPr>
              <a:t>Myelotoxic</a:t>
            </a:r>
            <a:r>
              <a:rPr lang="en-US" sz="2800" i="1" u="sng" dirty="0" smtClean="0">
                <a:latin typeface="Comic Sans MS" pitchFamily="66" charset="0"/>
              </a:rPr>
              <a:t> - </a:t>
            </a:r>
            <a:r>
              <a:rPr lang="en-US" sz="2800" i="1" dirty="0" smtClean="0">
                <a:latin typeface="Comic Sans MS" pitchFamily="66" charset="0"/>
              </a:rPr>
              <a:t>oppression of proliferation of granulocytes in the bone marrow - </a:t>
            </a:r>
            <a:r>
              <a:rPr lang="en-US" sz="2800" i="1" dirty="0" err="1" smtClean="0">
                <a:latin typeface="Comic Sans MS" pitchFamily="66" charset="0"/>
              </a:rPr>
              <a:t>myelotoxic</a:t>
            </a:r>
            <a:r>
              <a:rPr lang="en-US" sz="2800" i="1" dirty="0" smtClean="0">
                <a:latin typeface="Comic Sans MS" pitchFamily="66" charset="0"/>
              </a:rPr>
              <a:t> effect of </a:t>
            </a:r>
            <a:r>
              <a:rPr lang="en-US" sz="2800" i="1" dirty="0" err="1" smtClean="0">
                <a:latin typeface="Comic Sans MS" pitchFamily="66" charset="0"/>
              </a:rPr>
              <a:t>cytostatics</a:t>
            </a:r>
            <a:r>
              <a:rPr lang="en-US" sz="2800" i="1" dirty="0" smtClean="0">
                <a:latin typeface="Comic Sans MS" pitchFamily="66" charset="0"/>
              </a:rPr>
              <a:t>, ionizing radiation.</a:t>
            </a:r>
            <a:endParaRPr lang="ru-RU" sz="2800" i="1" dirty="0" smtClean="0">
              <a:latin typeface="Comic Sans MS" pitchFamily="66" charset="0"/>
            </a:endParaRPr>
          </a:p>
        </p:txBody>
      </p:sp>
      <p:sp>
        <p:nvSpPr>
          <p:cNvPr id="12290" name="Rectangle 2"/>
          <p:cNvSpPr>
            <a:spLocks noGrp="1" noChangeArrowheads="1"/>
          </p:cNvSpPr>
          <p:nvPr>
            <p:ph type="title"/>
          </p:nvPr>
        </p:nvSpPr>
        <p:spPr>
          <a:xfrm>
            <a:off x="685800" y="214313"/>
            <a:ext cx="7772400" cy="714375"/>
          </a:xfrm>
        </p:spPr>
        <p:txBody>
          <a:bodyPr/>
          <a:lstStyle/>
          <a:p>
            <a:pPr algn="ctr">
              <a:defRPr/>
            </a:pPr>
            <a:r>
              <a:rPr sz="3200" b="1" i="1" smtClean="0">
                <a:solidFill>
                  <a:schemeClr val="tx2">
                    <a:satMod val="130000"/>
                  </a:schemeClr>
                </a:solidFill>
                <a:latin typeface="Comic Sans MS" pitchFamily="66" charset="0"/>
              </a:rPr>
              <a:t>Mechanisms of agranulocytosis</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500063" y="1341438"/>
            <a:ext cx="8358187" cy="4754562"/>
          </a:xfrm>
        </p:spPr>
        <p:txBody>
          <a:bodyPr>
            <a:normAutofit/>
          </a:bodyPr>
          <a:lstStyle/>
          <a:p>
            <a:pPr algn="just"/>
            <a:r>
              <a:rPr lang="en-US" sz="2800" i="1" dirty="0" err="1" smtClean="0">
                <a:solidFill>
                  <a:srgbClr val="FFC000"/>
                </a:solidFill>
                <a:latin typeface="Comic Sans MS" pitchFamily="66" charset="0"/>
              </a:rPr>
              <a:t>Eosinopenia</a:t>
            </a:r>
            <a:r>
              <a:rPr lang="en-US" sz="2800" i="1" dirty="0" smtClean="0">
                <a:latin typeface="Comic Sans MS" pitchFamily="66" charset="0"/>
              </a:rPr>
              <a:t> - with stress, increased levels of </a:t>
            </a:r>
            <a:r>
              <a:rPr lang="en-US" sz="2800" i="1" dirty="0" err="1" smtClean="0">
                <a:latin typeface="Comic Sans MS" pitchFamily="66" charset="0"/>
              </a:rPr>
              <a:t>glucocorticoids</a:t>
            </a:r>
            <a:r>
              <a:rPr lang="en-US" sz="2800" i="1" dirty="0" smtClean="0">
                <a:latin typeface="Comic Sans MS" pitchFamily="66" charset="0"/>
              </a:rPr>
              <a:t> (</a:t>
            </a:r>
            <a:r>
              <a:rPr lang="en-US" sz="2800" i="1" dirty="0" err="1" smtClean="0">
                <a:latin typeface="Comic Sans MS" pitchFamily="66" charset="0"/>
              </a:rPr>
              <a:t>Isenko</a:t>
            </a:r>
            <a:r>
              <a:rPr lang="en-US" sz="2800" i="1" dirty="0" smtClean="0">
                <a:latin typeface="Comic Sans MS" pitchFamily="66" charset="0"/>
              </a:rPr>
              <a:t>-Cushing's disease)</a:t>
            </a:r>
          </a:p>
          <a:p>
            <a:pPr algn="just"/>
            <a:r>
              <a:rPr lang="en-US" sz="2800" i="1" dirty="0" err="1" smtClean="0">
                <a:solidFill>
                  <a:srgbClr val="FFC000"/>
                </a:solidFill>
                <a:latin typeface="Comic Sans MS" pitchFamily="66" charset="0"/>
              </a:rPr>
              <a:t>Lymphopenia</a:t>
            </a:r>
            <a:r>
              <a:rPr lang="en-US" sz="2800" i="1" dirty="0" smtClean="0">
                <a:latin typeface="Comic Sans MS" pitchFamily="66" charset="0"/>
              </a:rPr>
              <a:t> - a decrease in the synthesis of lymphocytes with </a:t>
            </a:r>
            <a:r>
              <a:rPr lang="en-US" sz="2800" i="1" dirty="0" err="1" smtClean="0">
                <a:latin typeface="Comic Sans MS" pitchFamily="66" charset="0"/>
              </a:rPr>
              <a:t>thymic</a:t>
            </a:r>
            <a:r>
              <a:rPr lang="en-US" sz="2800" i="1" dirty="0" smtClean="0">
                <a:latin typeface="Comic Sans MS" pitchFamily="66" charset="0"/>
              </a:rPr>
              <a:t> </a:t>
            </a:r>
            <a:r>
              <a:rPr lang="en-US" sz="2800" i="1" dirty="0" err="1" smtClean="0">
                <a:latin typeface="Comic Sans MS" pitchFamily="66" charset="0"/>
              </a:rPr>
              <a:t>hypoplasia</a:t>
            </a:r>
            <a:r>
              <a:rPr lang="en-US" sz="2800" i="1" dirty="0" smtClean="0">
                <a:latin typeface="Comic Sans MS" pitchFamily="66" charset="0"/>
              </a:rPr>
              <a:t>, protein deficiency in the body (starvation), the use of </a:t>
            </a:r>
            <a:r>
              <a:rPr lang="en-US" sz="2800" i="1" dirty="0" err="1" smtClean="0">
                <a:latin typeface="Comic Sans MS" pitchFamily="66" charset="0"/>
              </a:rPr>
              <a:t>immunosuppressants</a:t>
            </a:r>
            <a:r>
              <a:rPr lang="en-US" sz="2800" i="1" dirty="0" smtClean="0">
                <a:latin typeface="Comic Sans MS" pitchFamily="66" charset="0"/>
              </a:rPr>
              <a:t>, </a:t>
            </a:r>
            <a:r>
              <a:rPr lang="en-US" sz="2800" i="1" dirty="0" err="1" smtClean="0">
                <a:latin typeface="Comic Sans MS" pitchFamily="66" charset="0"/>
              </a:rPr>
              <a:t>glucocorticoid</a:t>
            </a:r>
            <a:r>
              <a:rPr lang="en-US" sz="2800" i="1" dirty="0" smtClean="0">
                <a:latin typeface="Comic Sans MS" pitchFamily="66" charset="0"/>
              </a:rPr>
              <a:t> drugs, hereditary </a:t>
            </a:r>
            <a:r>
              <a:rPr lang="en-US" sz="2800" i="1" dirty="0" err="1" smtClean="0">
                <a:latin typeface="Comic Sans MS" pitchFamily="66" charset="0"/>
              </a:rPr>
              <a:t>immunodeficiencies</a:t>
            </a:r>
            <a:r>
              <a:rPr lang="en-US" sz="2800" i="1" dirty="0" smtClean="0">
                <a:latin typeface="Comic Sans MS" pitchFamily="66" charset="0"/>
              </a:rPr>
              <a:t>, AIDS, stress, </a:t>
            </a:r>
            <a:r>
              <a:rPr lang="en-US" sz="2800" i="1" dirty="0" err="1" smtClean="0">
                <a:latin typeface="Comic Sans MS" pitchFamily="66" charset="0"/>
              </a:rPr>
              <a:t>hypercortisy</a:t>
            </a:r>
            <a:r>
              <a:rPr lang="en-US" sz="2800" i="1" dirty="0" smtClean="0">
                <a:latin typeface="Comic Sans MS" pitchFamily="66" charset="0"/>
              </a:rPr>
              <a:t>.</a:t>
            </a:r>
            <a:endParaRPr lang="ru-RU" sz="2800" i="1" dirty="0" smtClean="0">
              <a:latin typeface="Comic Sans MS" pitchFamily="66" charset="0"/>
            </a:endParaRPr>
          </a:p>
        </p:txBody>
      </p:sp>
      <p:sp>
        <p:nvSpPr>
          <p:cNvPr id="13314" name="Rectangle 2"/>
          <p:cNvSpPr>
            <a:spLocks noGrp="1" noChangeArrowheads="1"/>
          </p:cNvSpPr>
          <p:nvPr>
            <p:ph type="title"/>
          </p:nvPr>
        </p:nvSpPr>
        <p:spPr>
          <a:xfrm>
            <a:off x="685800" y="609600"/>
            <a:ext cx="7772400" cy="658813"/>
          </a:xfrm>
        </p:spPr>
        <p:txBody>
          <a:bodyPr>
            <a:normAutofit fontScale="90000"/>
          </a:bodyPr>
          <a:lstStyle/>
          <a:p>
            <a:pPr algn="ctr">
              <a:defRPr/>
            </a:pPr>
            <a:r>
              <a:rPr sz="4000" b="1" i="1" smtClean="0">
                <a:solidFill>
                  <a:schemeClr val="tx2">
                    <a:satMod val="130000"/>
                  </a:schemeClr>
                </a:solidFill>
                <a:latin typeface="Comic Sans MS" pitchFamily="66" charset="0"/>
              </a:rPr>
              <a:t>Other types of leukopenia</a:t>
            </a:r>
            <a:endParaRPr lang="ru-RU" sz="40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685800" y="214313"/>
            <a:ext cx="7772400" cy="1071562"/>
          </a:xfrm>
        </p:spPr>
        <p:txBody>
          <a:bodyPr>
            <a:noAutofit/>
          </a:bodyPr>
          <a:lstStyle/>
          <a:p>
            <a:pPr algn="ctr">
              <a:defRPr/>
            </a:pPr>
            <a:r>
              <a:rPr sz="3600" b="1" i="1" smtClean="0">
                <a:solidFill>
                  <a:schemeClr val="tx2">
                    <a:satMod val="130000"/>
                  </a:schemeClr>
                </a:solidFill>
                <a:latin typeface="Comic Sans MS" pitchFamily="66" charset="0"/>
              </a:rPr>
              <a:t>Leukocytosis </a:t>
            </a:r>
            <a:r>
              <a:rPr lang="ru-RU" sz="3600" b="1" i="1" dirty="0" smtClean="0">
                <a:solidFill>
                  <a:schemeClr val="tx2">
                    <a:satMod val="130000"/>
                  </a:schemeClr>
                </a:solidFill>
                <a:latin typeface="Comic Sans MS" pitchFamily="66" charset="0"/>
              </a:rPr>
              <a:t/>
            </a:r>
            <a:br>
              <a:rPr lang="ru-RU" sz="3600" b="1" i="1" dirty="0" smtClean="0">
                <a:solidFill>
                  <a:schemeClr val="tx2">
                    <a:satMod val="130000"/>
                  </a:schemeClr>
                </a:solidFill>
                <a:latin typeface="Comic Sans MS" pitchFamily="66" charset="0"/>
              </a:rPr>
            </a:br>
            <a:endParaRPr lang="ru-RU" sz="3600" i="1" dirty="0" smtClean="0">
              <a:solidFill>
                <a:schemeClr val="tx2">
                  <a:satMod val="130000"/>
                </a:schemeClr>
              </a:solidFill>
              <a:latin typeface="Comic Sans MS" pitchFamily="66" charset="0"/>
            </a:endParaRPr>
          </a:p>
        </p:txBody>
      </p:sp>
      <p:sp>
        <p:nvSpPr>
          <p:cNvPr id="22531" name="Содержимое 3"/>
          <p:cNvSpPr>
            <a:spLocks noGrp="1"/>
          </p:cNvSpPr>
          <p:nvPr>
            <p:ph sz="half" idx="1"/>
          </p:nvPr>
        </p:nvSpPr>
        <p:spPr>
          <a:xfrm>
            <a:off x="685800" y="1071563"/>
            <a:ext cx="4171950" cy="5024437"/>
          </a:xfrm>
        </p:spPr>
        <p:txBody>
          <a:bodyPr>
            <a:normAutofit/>
          </a:bodyPr>
          <a:lstStyle/>
          <a:p>
            <a:r>
              <a:rPr lang="en-US" sz="3600" dirty="0" smtClean="0"/>
              <a:t>an increase in the total number of leukocytes in the peripheral blood above 9 * 10 cells / liter</a:t>
            </a:r>
            <a:endParaRPr lang="ru-RU" sz="3600" dirty="0" smtClean="0"/>
          </a:p>
        </p:txBody>
      </p:sp>
      <p:sp>
        <p:nvSpPr>
          <p:cNvPr id="22532" name="Содержимое 4"/>
          <p:cNvSpPr>
            <a:spLocks noGrp="1"/>
          </p:cNvSpPr>
          <p:nvPr>
            <p:ph sz="half" idx="2"/>
          </p:nvPr>
        </p:nvSpPr>
        <p:spPr>
          <a:xfrm>
            <a:off x="5276850" y="1524000"/>
            <a:ext cx="3657600" cy="4664075"/>
          </a:xfrm>
        </p:spPr>
        <p:txBody>
          <a:bodyPr/>
          <a:lstStyle/>
          <a:p>
            <a:pPr eaLnBrk="1" hangingPunct="1"/>
            <a:endParaRPr lang="ru-RU" smtClean="0"/>
          </a:p>
        </p:txBody>
      </p:sp>
      <p:pic>
        <p:nvPicPr>
          <p:cNvPr id="22533" name="Picture 4" descr="8321"/>
          <p:cNvPicPr>
            <a:picLocks noChangeAspect="1" noChangeArrowheads="1"/>
          </p:cNvPicPr>
          <p:nvPr/>
        </p:nvPicPr>
        <p:blipFill>
          <a:blip r:embed="rId2"/>
          <a:srcRect/>
          <a:stretch>
            <a:fillRect/>
          </a:stretch>
        </p:blipFill>
        <p:spPr bwMode="auto">
          <a:xfrm>
            <a:off x="5214938" y="1071563"/>
            <a:ext cx="318135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Grp="1" noChangeArrowheads="1"/>
          </p:cNvSpPr>
          <p:nvPr>
            <p:ph idx="1"/>
          </p:nvPr>
        </p:nvSpPr>
        <p:spPr>
          <a:xfrm>
            <a:off x="357188" y="1125538"/>
            <a:ext cx="8572500" cy="5446712"/>
          </a:xfrm>
        </p:spPr>
        <p:txBody>
          <a:bodyPr/>
          <a:lstStyle/>
          <a:p>
            <a:pPr>
              <a:lnSpc>
                <a:spcPct val="80000"/>
              </a:lnSpc>
            </a:pPr>
            <a:r>
              <a:rPr lang="en-US" sz="2800" b="1" i="1" dirty="0" err="1" smtClean="0">
                <a:solidFill>
                  <a:srgbClr val="FFC000"/>
                </a:solidFill>
                <a:latin typeface="Comic Sans MS" pitchFamily="66" charset="0"/>
              </a:rPr>
              <a:t>Myogenic</a:t>
            </a:r>
            <a:r>
              <a:rPr lang="en-US" sz="2800" b="1" i="1" dirty="0" smtClean="0">
                <a:latin typeface="Comic Sans MS" pitchFamily="66" charset="0"/>
              </a:rPr>
              <a:t> (after exercise)</a:t>
            </a:r>
          </a:p>
          <a:p>
            <a:pPr>
              <a:lnSpc>
                <a:spcPct val="80000"/>
              </a:lnSpc>
            </a:pPr>
            <a:r>
              <a:rPr lang="en-US" sz="2800" b="1" i="1" dirty="0" smtClean="0">
                <a:solidFill>
                  <a:srgbClr val="FFC000"/>
                </a:solidFill>
                <a:latin typeface="Comic Sans MS" pitchFamily="66" charset="0"/>
              </a:rPr>
              <a:t>Psychogenic, emotional</a:t>
            </a:r>
          </a:p>
          <a:p>
            <a:pPr>
              <a:lnSpc>
                <a:spcPct val="80000"/>
              </a:lnSpc>
            </a:pPr>
            <a:r>
              <a:rPr lang="en-US" sz="2800" b="1" i="1" dirty="0" smtClean="0">
                <a:solidFill>
                  <a:srgbClr val="FFC000"/>
                </a:solidFill>
                <a:latin typeface="Comic Sans MS" pitchFamily="66" charset="0"/>
              </a:rPr>
              <a:t>Acclimatization</a:t>
            </a:r>
          </a:p>
          <a:p>
            <a:pPr>
              <a:lnSpc>
                <a:spcPct val="80000"/>
              </a:lnSpc>
            </a:pPr>
            <a:r>
              <a:rPr lang="en-US" sz="2800" b="1" i="1" dirty="0" smtClean="0">
                <a:solidFill>
                  <a:srgbClr val="FFC000"/>
                </a:solidFill>
                <a:latin typeface="Comic Sans MS" pitchFamily="66" charset="0"/>
              </a:rPr>
              <a:t>Digestive</a:t>
            </a:r>
            <a:r>
              <a:rPr lang="en-US" sz="2800" b="1" i="1" dirty="0" smtClean="0">
                <a:latin typeface="Comic Sans MS" pitchFamily="66" charset="0"/>
              </a:rPr>
              <a:t> (2-3 hours after eating)</a:t>
            </a:r>
          </a:p>
          <a:p>
            <a:pPr algn="ctr">
              <a:lnSpc>
                <a:spcPct val="80000"/>
              </a:lnSpc>
              <a:buNone/>
            </a:pPr>
            <a:r>
              <a:rPr lang="en-US" b="1" i="1" dirty="0" smtClean="0">
                <a:latin typeface="Comic Sans MS" pitchFamily="66" charset="0"/>
              </a:rPr>
              <a:t>Have redistributive</a:t>
            </a:r>
          </a:p>
          <a:p>
            <a:pPr algn="ctr">
              <a:lnSpc>
                <a:spcPct val="80000"/>
              </a:lnSpc>
              <a:buNone/>
            </a:pPr>
            <a:r>
              <a:rPr lang="en-US" b="1" i="1" dirty="0" smtClean="0">
                <a:latin typeface="Comic Sans MS" pitchFamily="66" charset="0"/>
              </a:rPr>
              <a:t>character, are </a:t>
            </a:r>
            <a:r>
              <a:rPr lang="en-US" b="1" i="1" dirty="0" err="1" smtClean="0">
                <a:latin typeface="Comic Sans MS" pitchFamily="66" charset="0"/>
              </a:rPr>
              <a:t>neutrophilic</a:t>
            </a:r>
            <a:r>
              <a:rPr lang="en-US" b="1" i="1" dirty="0" smtClean="0">
                <a:latin typeface="Comic Sans MS" pitchFamily="66" charset="0"/>
              </a:rPr>
              <a:t> and proceed without</a:t>
            </a:r>
            <a:r>
              <a:rPr lang="ru-RU" b="1" i="1" dirty="0" smtClean="0">
                <a:latin typeface="Comic Sans MS" pitchFamily="66" charset="0"/>
              </a:rPr>
              <a:t> </a:t>
            </a:r>
            <a:r>
              <a:rPr lang="en-US" b="1" i="1" dirty="0" smtClean="0">
                <a:latin typeface="Comic Sans MS" pitchFamily="66" charset="0"/>
              </a:rPr>
              <a:t>sudden shifts of the leukocyte formula.</a:t>
            </a:r>
          </a:p>
          <a:p>
            <a:pPr>
              <a:lnSpc>
                <a:spcPct val="80000"/>
              </a:lnSpc>
            </a:pPr>
            <a:endParaRPr lang="en-US" b="1" i="1" dirty="0" smtClean="0">
              <a:latin typeface="Comic Sans MS" pitchFamily="66" charset="0"/>
            </a:endParaRPr>
          </a:p>
          <a:p>
            <a:pPr>
              <a:lnSpc>
                <a:spcPct val="80000"/>
              </a:lnSpc>
            </a:pPr>
            <a:r>
              <a:rPr lang="en-US" sz="2800" b="1" i="1" dirty="0" smtClean="0">
                <a:solidFill>
                  <a:srgbClr val="FFC000"/>
                </a:solidFill>
                <a:latin typeface="Comic Sans MS" pitchFamily="66" charset="0"/>
              </a:rPr>
              <a:t>In healthy newborns, in pregnant women, after childbirth.</a:t>
            </a:r>
          </a:p>
          <a:p>
            <a:pPr algn="ctr">
              <a:lnSpc>
                <a:spcPct val="80000"/>
              </a:lnSpc>
              <a:buNone/>
            </a:pPr>
            <a:r>
              <a:rPr lang="en-US" b="1" i="1" dirty="0" smtClean="0">
                <a:latin typeface="Comic Sans MS" pitchFamily="66" charset="0"/>
              </a:rPr>
              <a:t>       They have a mixed mechanism: stress regulation of redistribution of leukocytes and true stimulation of </a:t>
            </a:r>
            <a:r>
              <a:rPr lang="en-US" b="1" i="1" dirty="0" err="1" smtClean="0">
                <a:latin typeface="Comic Sans MS" pitchFamily="66" charset="0"/>
              </a:rPr>
              <a:t>leukopoiesis</a:t>
            </a:r>
            <a:r>
              <a:rPr lang="en-US" b="1" i="1" dirty="0" smtClean="0">
                <a:latin typeface="Comic Sans MS" pitchFamily="66" charset="0"/>
              </a:rPr>
              <a:t>.</a:t>
            </a:r>
            <a:endParaRPr lang="ru-RU" sz="2600" b="1" i="1" dirty="0" smtClean="0">
              <a:latin typeface="Comic Sans MS" pitchFamily="66" charset="0"/>
            </a:endParaRPr>
          </a:p>
        </p:txBody>
      </p:sp>
      <p:sp>
        <p:nvSpPr>
          <p:cNvPr id="15362" name="Rectangle 4"/>
          <p:cNvSpPr>
            <a:spLocks noGrp="1" noChangeArrowheads="1"/>
          </p:cNvSpPr>
          <p:nvPr>
            <p:ph type="title"/>
          </p:nvPr>
        </p:nvSpPr>
        <p:spPr>
          <a:xfrm>
            <a:off x="684213" y="333375"/>
            <a:ext cx="7772400" cy="647700"/>
          </a:xfrm>
        </p:spPr>
        <p:txBody>
          <a:bodyPr/>
          <a:lstStyle/>
          <a:p>
            <a:pPr algn="ctr">
              <a:defRPr/>
            </a:pPr>
            <a:r>
              <a:rPr sz="3600" b="1" i="1" smtClean="0">
                <a:solidFill>
                  <a:schemeClr val="tx2">
                    <a:satMod val="130000"/>
                  </a:schemeClr>
                </a:solidFill>
                <a:latin typeface="Comic Sans MS" pitchFamily="66" charset="0"/>
              </a:rPr>
              <a:t>Physiological leukocytosis</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611188" y="1143000"/>
            <a:ext cx="7772400" cy="4949825"/>
          </a:xfrm>
        </p:spPr>
        <p:txBody>
          <a:bodyPr>
            <a:normAutofit lnSpcReduction="10000"/>
          </a:bodyPr>
          <a:lstStyle/>
          <a:p>
            <a:pPr marL="365760" indent="-283464" algn="just">
              <a:defRPr/>
            </a:pPr>
            <a:r>
              <a:rPr lang="en-US" sz="2800" i="1" dirty="0" smtClean="0">
                <a:solidFill>
                  <a:srgbClr val="FFC000"/>
                </a:solidFill>
                <a:latin typeface="Comic Sans MS" pitchFamily="66" charset="0"/>
              </a:rPr>
              <a:t>Reactive </a:t>
            </a:r>
            <a:r>
              <a:rPr lang="en-US" sz="2800" i="1" dirty="0" smtClean="0">
                <a:latin typeface="Comic Sans MS" pitchFamily="66" charset="0"/>
              </a:rPr>
              <a:t>- under the influence of cytokines, stimulating </a:t>
            </a:r>
            <a:r>
              <a:rPr lang="en-US" sz="2800" i="1" dirty="0" err="1" smtClean="0">
                <a:latin typeface="Comic Sans MS" pitchFamily="66" charset="0"/>
              </a:rPr>
              <a:t>leukopoiesis</a:t>
            </a:r>
            <a:r>
              <a:rPr lang="en-US" sz="2800" i="1" dirty="0" smtClean="0">
                <a:latin typeface="Comic Sans MS" pitchFamily="66" charset="0"/>
              </a:rPr>
              <a:t> or redistribution of leukocytes:</a:t>
            </a:r>
          </a:p>
          <a:p>
            <a:pPr marL="365760" indent="-283464" algn="just">
              <a:buNone/>
              <a:defRPr/>
            </a:pPr>
            <a:r>
              <a:rPr lang="ru-RU" sz="2800" i="1" dirty="0" smtClean="0">
                <a:latin typeface="Comic Sans MS" pitchFamily="66" charset="0"/>
              </a:rPr>
              <a:t>  </a:t>
            </a:r>
            <a:r>
              <a:rPr lang="en-US" sz="2800" i="1" dirty="0" smtClean="0">
                <a:solidFill>
                  <a:srgbClr val="92D050"/>
                </a:solidFill>
                <a:latin typeface="Comic Sans MS" pitchFamily="66" charset="0"/>
              </a:rPr>
              <a:t>- infectious-inflammatory </a:t>
            </a:r>
            <a:r>
              <a:rPr lang="en-US" sz="2800" i="1" dirty="0" smtClean="0">
                <a:latin typeface="Comic Sans MS" pitchFamily="66" charset="0"/>
              </a:rPr>
              <a:t>(especially in purulent processes);</a:t>
            </a:r>
          </a:p>
          <a:p>
            <a:pPr marL="365760" indent="-283464" algn="just">
              <a:buNone/>
              <a:defRPr/>
            </a:pPr>
            <a:r>
              <a:rPr lang="ru-RU" sz="2800" i="1" dirty="0" smtClean="0">
                <a:latin typeface="Comic Sans MS" pitchFamily="66" charset="0"/>
              </a:rPr>
              <a:t>  </a:t>
            </a:r>
            <a:r>
              <a:rPr lang="en-US" sz="2800" i="1" dirty="0" smtClean="0">
                <a:solidFill>
                  <a:srgbClr val="92D050"/>
                </a:solidFill>
                <a:latin typeface="Comic Sans MS" pitchFamily="66" charset="0"/>
              </a:rPr>
              <a:t>- aseptic inflammation </a:t>
            </a:r>
            <a:r>
              <a:rPr lang="en-US" sz="2800" i="1" dirty="0" smtClean="0">
                <a:latin typeface="Comic Sans MS" pitchFamily="66" charset="0"/>
              </a:rPr>
              <a:t>- allergy, necrosis (myocardium infarction), burn;</a:t>
            </a:r>
          </a:p>
          <a:p>
            <a:pPr marL="365760" indent="-283464" algn="just">
              <a:buNone/>
              <a:defRPr/>
            </a:pPr>
            <a:r>
              <a:rPr lang="en-US" sz="2800" i="1" dirty="0" smtClean="0">
                <a:latin typeface="Comic Sans MS" pitchFamily="66" charset="0"/>
              </a:rPr>
              <a:t>  </a:t>
            </a:r>
            <a:r>
              <a:rPr lang="en-US" sz="2800" i="1" dirty="0" smtClean="0">
                <a:solidFill>
                  <a:srgbClr val="92D050"/>
                </a:solidFill>
                <a:latin typeface="Comic Sans MS" pitchFamily="66" charset="0"/>
              </a:rPr>
              <a:t>- toxic </a:t>
            </a:r>
            <a:r>
              <a:rPr lang="en-US" sz="2800" i="1" dirty="0" smtClean="0">
                <a:latin typeface="Comic Sans MS" pitchFamily="66" charset="0"/>
              </a:rPr>
              <a:t>(with chronic renal failure, poisoning with nitrobenzene, aniline, etc.);</a:t>
            </a:r>
          </a:p>
          <a:p>
            <a:pPr marL="365760" indent="-283464" algn="just">
              <a:buNone/>
              <a:defRPr/>
            </a:pPr>
            <a:r>
              <a:rPr lang="en-US" sz="2800" i="1" dirty="0" smtClean="0">
                <a:latin typeface="Comic Sans MS" pitchFamily="66" charset="0"/>
              </a:rPr>
              <a:t>  </a:t>
            </a:r>
            <a:r>
              <a:rPr lang="en-US" sz="2800" i="1" dirty="0" smtClean="0">
                <a:solidFill>
                  <a:srgbClr val="92D050"/>
                </a:solidFill>
                <a:latin typeface="Comic Sans MS" pitchFamily="66" charset="0"/>
              </a:rPr>
              <a:t>- </a:t>
            </a:r>
            <a:r>
              <a:rPr lang="en-US" sz="2800" i="1" dirty="0" err="1" smtClean="0">
                <a:solidFill>
                  <a:srgbClr val="92D050"/>
                </a:solidFill>
                <a:latin typeface="Comic Sans MS" pitchFamily="66" charset="0"/>
              </a:rPr>
              <a:t>centrogenic</a:t>
            </a:r>
            <a:r>
              <a:rPr lang="en-US" sz="2800" i="1" dirty="0" smtClean="0">
                <a:solidFill>
                  <a:srgbClr val="92D050"/>
                </a:solidFill>
                <a:latin typeface="Comic Sans MS" pitchFamily="66" charset="0"/>
              </a:rPr>
              <a:t> </a:t>
            </a:r>
            <a:r>
              <a:rPr lang="en-US" sz="2800" i="1" dirty="0" smtClean="0">
                <a:latin typeface="Comic Sans MS" pitchFamily="66" charset="0"/>
              </a:rPr>
              <a:t>(shock, epilepsy).</a:t>
            </a:r>
          </a:p>
          <a:p>
            <a:pPr marL="365760" indent="-283464" algn="just">
              <a:defRPr/>
            </a:pPr>
            <a:r>
              <a:rPr lang="en-US" sz="2800" i="1" dirty="0" err="1" smtClean="0">
                <a:solidFill>
                  <a:srgbClr val="FFC000"/>
                </a:solidFill>
                <a:latin typeface="Comic Sans MS" pitchFamily="66" charset="0"/>
              </a:rPr>
              <a:t>Neoplastic</a:t>
            </a:r>
            <a:r>
              <a:rPr lang="en-US" sz="2800" i="1" dirty="0" smtClean="0">
                <a:latin typeface="Comic Sans MS" pitchFamily="66" charset="0"/>
              </a:rPr>
              <a:t> is leukemia.</a:t>
            </a:r>
            <a:endParaRPr lang="ru-RU" sz="2800" i="1" dirty="0" smtClean="0">
              <a:latin typeface="Comic Sans MS" pitchFamily="66" charset="0"/>
            </a:endParaRPr>
          </a:p>
        </p:txBody>
      </p:sp>
      <p:sp>
        <p:nvSpPr>
          <p:cNvPr id="16386" name="Rectangle 2"/>
          <p:cNvSpPr>
            <a:spLocks noGrp="1" noChangeArrowheads="1"/>
          </p:cNvSpPr>
          <p:nvPr>
            <p:ph type="title"/>
          </p:nvPr>
        </p:nvSpPr>
        <p:spPr>
          <a:xfrm>
            <a:off x="685800" y="285750"/>
            <a:ext cx="7772400" cy="714375"/>
          </a:xfrm>
        </p:spPr>
        <p:txBody>
          <a:bodyPr>
            <a:normAutofit fontScale="90000"/>
          </a:bodyPr>
          <a:lstStyle/>
          <a:p>
            <a:pPr algn="ctr">
              <a:defRPr/>
            </a:pPr>
            <a:r>
              <a:rPr b="1" i="1" smtClean="0">
                <a:solidFill>
                  <a:schemeClr val="tx2">
                    <a:satMod val="130000"/>
                  </a:schemeClr>
                </a:solidFill>
                <a:latin typeface="Comic Sans MS" pitchFamily="66" charset="0"/>
              </a:rPr>
              <a:t>Pathological leukocytosis</a:t>
            </a:r>
            <a:endParaRPr lang="ru-RU"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normAutofit/>
          </a:bodyPr>
          <a:lstStyle/>
          <a:p>
            <a:r>
              <a:rPr lang="en-US" sz="3200" i="1" dirty="0" smtClean="0">
                <a:latin typeface="Comic Sans MS" pitchFamily="66" charset="0"/>
              </a:rPr>
              <a:t>Enhancement of normal </a:t>
            </a:r>
            <a:r>
              <a:rPr lang="en-US" sz="3200" i="1" dirty="0" err="1" smtClean="0">
                <a:latin typeface="Comic Sans MS" pitchFamily="66" charset="0"/>
              </a:rPr>
              <a:t>leukopoiesis</a:t>
            </a:r>
            <a:r>
              <a:rPr lang="en-US" sz="3200" i="1" dirty="0" smtClean="0">
                <a:latin typeface="Comic Sans MS" pitchFamily="66" charset="0"/>
              </a:rPr>
              <a:t> (inflammation)</a:t>
            </a:r>
          </a:p>
          <a:p>
            <a:r>
              <a:rPr lang="en-US" sz="3200" i="1" dirty="0" smtClean="0">
                <a:latin typeface="Comic Sans MS" pitchFamily="66" charset="0"/>
              </a:rPr>
              <a:t>Redistribution of leukocytes in the vascular bed (eating, exercise, stress)</a:t>
            </a:r>
          </a:p>
          <a:p>
            <a:r>
              <a:rPr lang="en-US" sz="3200" i="1" dirty="0" smtClean="0">
                <a:latin typeface="Comic Sans MS" pitchFamily="66" charset="0"/>
              </a:rPr>
              <a:t>Enhancement of tumor </a:t>
            </a:r>
            <a:r>
              <a:rPr lang="en-US" sz="3200" i="1" dirty="0" err="1" smtClean="0">
                <a:latin typeface="Comic Sans MS" pitchFamily="66" charset="0"/>
              </a:rPr>
              <a:t>leukopoiesis</a:t>
            </a:r>
            <a:endParaRPr lang="en-US" sz="3200" i="1" dirty="0" smtClean="0">
              <a:latin typeface="Comic Sans MS" pitchFamily="66" charset="0"/>
            </a:endParaRPr>
          </a:p>
          <a:p>
            <a:r>
              <a:rPr lang="en-US" sz="3200" i="1" dirty="0" smtClean="0">
                <a:latin typeface="Comic Sans MS" pitchFamily="66" charset="0"/>
              </a:rPr>
              <a:t>Blood thickening</a:t>
            </a:r>
            <a:endParaRPr lang="ru-RU" sz="3200" i="1" dirty="0" smtClean="0">
              <a:latin typeface="Comic Sans MS" pitchFamily="66" charset="0"/>
            </a:endParaRPr>
          </a:p>
        </p:txBody>
      </p:sp>
      <p:sp>
        <p:nvSpPr>
          <p:cNvPr id="17410" name="Rectangle 2"/>
          <p:cNvSpPr>
            <a:spLocks noGrp="1" noChangeArrowheads="1"/>
          </p:cNvSpPr>
          <p:nvPr>
            <p:ph type="title"/>
          </p:nvPr>
        </p:nvSpPr>
        <p:spPr/>
        <p:txBody>
          <a:bodyPr>
            <a:noAutofit/>
          </a:bodyPr>
          <a:lstStyle/>
          <a:p>
            <a:pPr algn="ctr">
              <a:defRPr/>
            </a:pPr>
            <a:r>
              <a:rPr sz="3600" b="1" i="1" smtClean="0">
                <a:solidFill>
                  <a:schemeClr val="tx2">
                    <a:satMod val="130000"/>
                  </a:schemeClr>
                </a:solidFill>
                <a:latin typeface="Comic Sans MS" pitchFamily="66" charset="0"/>
              </a:rPr>
              <a:t>Mechanisms of leukocytosis development</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685800" y="285750"/>
            <a:ext cx="7772400" cy="928688"/>
          </a:xfrm>
        </p:spPr>
        <p:txBody>
          <a:bodyPr/>
          <a:lstStyle/>
          <a:p>
            <a:pPr algn="ctr">
              <a:defRPr/>
            </a:pPr>
            <a:r>
              <a:rPr sz="3600" b="1" i="1" smtClean="0">
                <a:solidFill>
                  <a:schemeClr val="tx2">
                    <a:satMod val="130000"/>
                  </a:schemeClr>
                </a:solidFill>
                <a:latin typeface="Comic Sans MS" pitchFamily="66" charset="0"/>
              </a:rPr>
              <a:t>Lymphocytosis</a:t>
            </a:r>
            <a:endParaRPr lang="ru-RU" sz="3600" b="1" i="1" dirty="0" smtClean="0">
              <a:solidFill>
                <a:schemeClr val="tx2">
                  <a:satMod val="130000"/>
                </a:schemeClr>
              </a:solidFill>
              <a:latin typeface="Comic Sans MS" pitchFamily="66" charset="0"/>
            </a:endParaRPr>
          </a:p>
        </p:txBody>
      </p:sp>
      <p:sp>
        <p:nvSpPr>
          <p:cNvPr id="26627" name="Rectangle 5"/>
          <p:cNvSpPr>
            <a:spLocks noGrp="1" noChangeArrowheads="1"/>
          </p:cNvSpPr>
          <p:nvPr>
            <p:ph type="body" sz="half" idx="1"/>
          </p:nvPr>
        </p:nvSpPr>
        <p:spPr>
          <a:xfrm>
            <a:off x="685800" y="1143000"/>
            <a:ext cx="3886200" cy="4953000"/>
          </a:xfrm>
        </p:spPr>
        <p:txBody>
          <a:bodyPr>
            <a:normAutofit lnSpcReduction="10000"/>
          </a:bodyPr>
          <a:lstStyle/>
          <a:p>
            <a:r>
              <a:rPr lang="en-US" sz="2800" dirty="0" smtClean="0">
                <a:latin typeface="Comic Sans MS" pitchFamily="66" charset="0"/>
              </a:rPr>
              <a:t>Acute viral infections: chicken pox, rubella, measles;</a:t>
            </a:r>
          </a:p>
          <a:p>
            <a:r>
              <a:rPr lang="en-US" sz="2800" dirty="0" smtClean="0">
                <a:latin typeface="Comic Sans MS" pitchFamily="66" charset="0"/>
              </a:rPr>
              <a:t>Chronic bacterial infections: tuberculosis, syphilis, brucellosis;</a:t>
            </a:r>
          </a:p>
          <a:p>
            <a:r>
              <a:rPr lang="en-US" sz="2800" dirty="0" smtClean="0">
                <a:latin typeface="Comic Sans MS" pitchFamily="66" charset="0"/>
              </a:rPr>
              <a:t>Acute lymphoblastic leukemia, chronic lymphoblastic leukemia</a:t>
            </a:r>
            <a:r>
              <a:rPr lang="ru-RU" sz="2800" dirty="0" smtClean="0">
                <a:latin typeface="Comic Sans MS" pitchFamily="66" charset="0"/>
              </a:rPr>
              <a:t>.</a:t>
            </a:r>
          </a:p>
          <a:p>
            <a:pPr eaLnBrk="1" hangingPunct="1"/>
            <a:endParaRPr lang="ru-RU" sz="2800" dirty="0" smtClean="0">
              <a:latin typeface="Comic Sans MS" pitchFamily="66" charset="0"/>
            </a:endParaRPr>
          </a:p>
        </p:txBody>
      </p:sp>
      <p:pic>
        <p:nvPicPr>
          <p:cNvPr id="26628" name="Picture 7" descr="Острый лимфолейкоз (L1) 4"/>
          <p:cNvPicPr>
            <a:picLocks noGrp="1" noChangeAspect="1" noChangeArrowheads="1"/>
          </p:cNvPicPr>
          <p:nvPr>
            <p:ph sz="half" idx="2"/>
          </p:nvPr>
        </p:nvPicPr>
        <p:blipFill>
          <a:blip r:embed="rId2"/>
          <a:stretch>
            <a:fillRect/>
          </a:stretch>
        </p:blipFill>
        <p:spPr>
          <a:xfrm>
            <a:off x="4648200" y="2767219"/>
            <a:ext cx="3810000" cy="2542761"/>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14313"/>
            <a:ext cx="7772400" cy="1071562"/>
          </a:xfrm>
        </p:spPr>
        <p:txBody>
          <a:bodyPr/>
          <a:lstStyle/>
          <a:p>
            <a:pPr algn="ctr">
              <a:defRPr/>
            </a:pPr>
            <a:r>
              <a:rPr sz="3600" b="1" i="1" smtClean="0">
                <a:solidFill>
                  <a:schemeClr val="tx2">
                    <a:satMod val="130000"/>
                  </a:schemeClr>
                </a:solidFill>
                <a:latin typeface="Comic Sans MS" pitchFamily="66" charset="0"/>
              </a:rPr>
              <a:t>Monocytosis</a:t>
            </a:r>
            <a:endParaRPr lang="ru-RU" sz="3600" b="1" i="1" dirty="0" smtClean="0">
              <a:solidFill>
                <a:schemeClr val="tx2">
                  <a:satMod val="130000"/>
                </a:schemeClr>
              </a:solidFill>
              <a:latin typeface="Comic Sans MS" pitchFamily="66" charset="0"/>
            </a:endParaRPr>
          </a:p>
        </p:txBody>
      </p:sp>
      <p:sp>
        <p:nvSpPr>
          <p:cNvPr id="27651" name="Rectangle 6"/>
          <p:cNvSpPr>
            <a:spLocks noGrp="1" noChangeArrowheads="1"/>
          </p:cNvSpPr>
          <p:nvPr>
            <p:ph type="body" sz="half" idx="1"/>
          </p:nvPr>
        </p:nvSpPr>
        <p:spPr>
          <a:xfrm>
            <a:off x="685800" y="1214438"/>
            <a:ext cx="3810000" cy="4881562"/>
          </a:xfrm>
        </p:spPr>
        <p:txBody>
          <a:bodyPr>
            <a:normAutofit/>
          </a:bodyPr>
          <a:lstStyle/>
          <a:p>
            <a:r>
              <a:rPr lang="en-US" sz="3200" i="1" dirty="0" smtClean="0">
                <a:latin typeface="Comic Sans MS" pitchFamily="66" charset="0"/>
              </a:rPr>
              <a:t>Infectious mononucleosis</a:t>
            </a:r>
          </a:p>
          <a:p>
            <a:r>
              <a:rPr lang="en-US" sz="3200" i="1" dirty="0" smtClean="0">
                <a:latin typeface="Comic Sans MS" pitchFamily="66" charset="0"/>
              </a:rPr>
              <a:t>Rubella</a:t>
            </a:r>
          </a:p>
          <a:p>
            <a:r>
              <a:rPr lang="en-US" sz="3200" i="1" dirty="0" smtClean="0">
                <a:latin typeface="Comic Sans MS" pitchFamily="66" charset="0"/>
              </a:rPr>
              <a:t>Active tuberculosis</a:t>
            </a:r>
          </a:p>
          <a:p>
            <a:r>
              <a:rPr lang="en-US" sz="3200" i="1" dirty="0" smtClean="0">
                <a:latin typeface="Comic Sans MS" pitchFamily="66" charset="0"/>
              </a:rPr>
              <a:t>After </a:t>
            </a:r>
            <a:r>
              <a:rPr lang="en-US" sz="3200" i="1" dirty="0" err="1" smtClean="0">
                <a:latin typeface="Comic Sans MS" pitchFamily="66" charset="0"/>
              </a:rPr>
              <a:t>splenectomy</a:t>
            </a:r>
            <a:endParaRPr lang="en-US" sz="3200" i="1" dirty="0" smtClean="0">
              <a:latin typeface="Comic Sans MS" pitchFamily="66" charset="0"/>
            </a:endParaRPr>
          </a:p>
          <a:p>
            <a:r>
              <a:rPr lang="en-US" sz="3200" i="1" dirty="0" smtClean="0">
                <a:latin typeface="Comic Sans MS" pitchFamily="66" charset="0"/>
              </a:rPr>
              <a:t>Acute </a:t>
            </a:r>
            <a:r>
              <a:rPr lang="en-US" sz="3200" i="1" dirty="0" err="1" smtClean="0">
                <a:latin typeface="Comic Sans MS" pitchFamily="66" charset="0"/>
              </a:rPr>
              <a:t>monocytic</a:t>
            </a:r>
            <a:r>
              <a:rPr lang="en-US" sz="3200" i="1" dirty="0" smtClean="0">
                <a:latin typeface="Comic Sans MS" pitchFamily="66" charset="0"/>
              </a:rPr>
              <a:t> leukemia</a:t>
            </a:r>
            <a:endParaRPr lang="ru-RU" sz="3200" i="1" dirty="0" smtClean="0">
              <a:latin typeface="Comic Sans MS" pitchFamily="66" charset="0"/>
            </a:endParaRPr>
          </a:p>
        </p:txBody>
      </p:sp>
      <p:pic>
        <p:nvPicPr>
          <p:cNvPr id="27652" name="Picture 8" descr="Моноцит"/>
          <p:cNvPicPr>
            <a:picLocks noGrp="1" noChangeAspect="1" noChangeArrowheads="1"/>
          </p:cNvPicPr>
          <p:nvPr>
            <p:ph sz="half" idx="2"/>
          </p:nvPr>
        </p:nvPicPr>
        <p:blipFill>
          <a:blip r:embed="rId2"/>
          <a:srcRect/>
          <a:stretch>
            <a:fillRect/>
          </a:stretch>
        </p:blipFill>
        <p:spPr>
          <a:xfrm>
            <a:off x="4714875" y="2357438"/>
            <a:ext cx="4210050" cy="3238500"/>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57188"/>
            <a:ext cx="7772400" cy="1000125"/>
          </a:xfrm>
        </p:spPr>
        <p:txBody>
          <a:bodyPr>
            <a:normAutofit fontScale="90000"/>
          </a:bodyPr>
          <a:lstStyle/>
          <a:p>
            <a:pPr algn="ctr">
              <a:defRPr/>
            </a:pPr>
            <a:r>
              <a:rPr sz="3600" b="1" i="1" smtClean="0">
                <a:solidFill>
                  <a:schemeClr val="tx2">
                    <a:satMod val="130000"/>
                  </a:schemeClr>
                </a:solidFill>
                <a:latin typeface="Comic Sans MS" pitchFamily="66" charset="0"/>
              </a:rPr>
              <a:t>Eosinophilia</a:t>
            </a:r>
            <a:r>
              <a:rPr lang="ru-RU" sz="3600" b="1" i="1" dirty="0" smtClean="0">
                <a:solidFill>
                  <a:schemeClr val="tx2">
                    <a:satMod val="130000"/>
                  </a:schemeClr>
                </a:solidFill>
                <a:latin typeface="Comic Sans MS" pitchFamily="66" charset="0"/>
              </a:rPr>
              <a:t> -</a:t>
            </a:r>
            <a:r>
              <a:rPr sz="2200" smtClean="0">
                <a:solidFill>
                  <a:srgbClr val="FFC000"/>
                </a:solidFill>
              </a:rPr>
              <a:t>an increase in the number of eosinophils in the blood, occurring in response to some allergens, drugs, and parasites, and in some types of leukemia.</a:t>
            </a:r>
            <a:endParaRPr lang="ru-RU" sz="2200" b="1" i="1" dirty="0" smtClean="0">
              <a:solidFill>
                <a:srgbClr val="FFC000"/>
              </a:solidFill>
              <a:latin typeface="Comic Sans MS" pitchFamily="66" charset="0"/>
            </a:endParaRPr>
          </a:p>
        </p:txBody>
      </p:sp>
      <p:sp>
        <p:nvSpPr>
          <p:cNvPr id="28675" name="Rectangle 4"/>
          <p:cNvSpPr>
            <a:spLocks noGrp="1" noChangeArrowheads="1"/>
          </p:cNvSpPr>
          <p:nvPr>
            <p:ph type="body" sz="half" idx="1"/>
          </p:nvPr>
        </p:nvSpPr>
        <p:spPr>
          <a:xfrm>
            <a:off x="685800" y="1285875"/>
            <a:ext cx="3810000" cy="4810125"/>
          </a:xfrm>
        </p:spPr>
        <p:txBody>
          <a:bodyPr/>
          <a:lstStyle/>
          <a:p>
            <a:endParaRPr lang="ru-RU" sz="2800" i="1" dirty="0" smtClean="0">
              <a:latin typeface="Comic Sans MS" pitchFamily="66" charset="0"/>
            </a:endParaRPr>
          </a:p>
          <a:p>
            <a:r>
              <a:rPr lang="en-US" sz="2800" i="1" dirty="0" smtClean="0">
                <a:latin typeface="Comic Sans MS" pitchFamily="66" charset="0"/>
              </a:rPr>
              <a:t>Allergic reactions</a:t>
            </a:r>
          </a:p>
          <a:p>
            <a:r>
              <a:rPr lang="en-US" sz="2800" i="1" dirty="0" err="1" smtClean="0">
                <a:latin typeface="Comic Sans MS" pitchFamily="66" charset="0"/>
              </a:rPr>
              <a:t>Glistular</a:t>
            </a:r>
            <a:r>
              <a:rPr lang="en-US" sz="2800" i="1" dirty="0" smtClean="0">
                <a:latin typeface="Comic Sans MS" pitchFamily="66" charset="0"/>
              </a:rPr>
              <a:t> invasion</a:t>
            </a:r>
          </a:p>
          <a:p>
            <a:r>
              <a:rPr lang="en-US" sz="2800" i="1" dirty="0" smtClean="0">
                <a:latin typeface="Comic Sans MS" pitchFamily="66" charset="0"/>
              </a:rPr>
              <a:t>Taking medications (aspirin, </a:t>
            </a:r>
            <a:r>
              <a:rPr lang="en-US" sz="2800" i="1" dirty="0" err="1" smtClean="0">
                <a:latin typeface="Comic Sans MS" pitchFamily="66" charset="0"/>
              </a:rPr>
              <a:t>sulfanilamides</a:t>
            </a:r>
            <a:r>
              <a:rPr lang="en-US" sz="2800" i="1" dirty="0" smtClean="0">
                <a:latin typeface="Comic Sans MS" pitchFamily="66" charset="0"/>
              </a:rPr>
              <a:t>)</a:t>
            </a:r>
          </a:p>
          <a:p>
            <a:r>
              <a:rPr lang="en-US" sz="2800" i="1" dirty="0" smtClean="0">
                <a:latin typeface="Comic Sans MS" pitchFamily="66" charset="0"/>
              </a:rPr>
              <a:t>Chronic leukemia</a:t>
            </a:r>
            <a:endParaRPr lang="ru-RU" sz="2800" i="1" dirty="0" smtClean="0">
              <a:latin typeface="Comic Sans MS" pitchFamily="66" charset="0"/>
            </a:endParaRPr>
          </a:p>
        </p:txBody>
      </p:sp>
      <p:pic>
        <p:nvPicPr>
          <p:cNvPr id="28676" name="Picture 6" descr="Сегментоядерный эозинофил 2"/>
          <p:cNvPicPr>
            <a:picLocks noGrp="1" noChangeAspect="1" noChangeArrowheads="1"/>
          </p:cNvPicPr>
          <p:nvPr>
            <p:ph sz="half" idx="2"/>
          </p:nvPr>
        </p:nvPicPr>
        <p:blipFill>
          <a:blip r:embed="rId2"/>
          <a:srcRect/>
          <a:stretch>
            <a:fillRect/>
          </a:stretch>
        </p:blipFill>
        <p:spPr>
          <a:xfrm>
            <a:off x="4648200" y="2214563"/>
            <a:ext cx="3995738" cy="3214687"/>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609600"/>
            <a:ext cx="7772400" cy="747713"/>
          </a:xfrm>
        </p:spPr>
        <p:txBody>
          <a:bodyPr>
            <a:normAutofit fontScale="90000"/>
          </a:bodyPr>
          <a:lstStyle/>
          <a:p>
            <a:pPr algn="ctr">
              <a:defRPr/>
            </a:pPr>
            <a:r>
              <a:rPr sz="4000" smtClean="0">
                <a:solidFill>
                  <a:schemeClr val="tx1"/>
                </a:solidFill>
                <a:latin typeface="Comic Sans MS" pitchFamily="66" charset="0"/>
              </a:rPr>
              <a:t>Basophilia</a:t>
            </a:r>
            <a:r>
              <a:rPr lang="ru-RU" sz="4000" dirty="0" smtClean="0">
                <a:solidFill>
                  <a:schemeClr val="tx1"/>
                </a:solidFill>
                <a:latin typeface="Comic Sans MS" pitchFamily="66" charset="0"/>
              </a:rPr>
              <a:t> -</a:t>
            </a:r>
            <a:r>
              <a:rPr lang="ru-RU" sz="2000" dirty="0" smtClean="0">
                <a:solidFill>
                  <a:srgbClr val="FFC000"/>
                </a:solidFill>
              </a:rPr>
              <a:t> </a:t>
            </a:r>
            <a:r>
              <a:rPr sz="2000" smtClean="0">
                <a:solidFill>
                  <a:srgbClr val="FFC000"/>
                </a:solidFill>
              </a:rPr>
              <a:t>a condition of the blood marked by the formation and accumulation of an excess of basophil cells.</a:t>
            </a:r>
            <a:endParaRPr lang="ru-RU" sz="2000" b="1" i="1" dirty="0" smtClean="0">
              <a:solidFill>
                <a:srgbClr val="FFC000"/>
              </a:solidFill>
              <a:latin typeface="Comic Sans MS" pitchFamily="66" charset="0"/>
            </a:endParaRPr>
          </a:p>
        </p:txBody>
      </p:sp>
      <p:sp>
        <p:nvSpPr>
          <p:cNvPr id="29699" name="Rectangle 6"/>
          <p:cNvSpPr>
            <a:spLocks noGrp="1" noChangeArrowheads="1"/>
          </p:cNvSpPr>
          <p:nvPr>
            <p:ph type="body" sz="half" idx="1"/>
          </p:nvPr>
        </p:nvSpPr>
        <p:spPr>
          <a:xfrm>
            <a:off x="685800" y="1714500"/>
            <a:ext cx="3810000" cy="4381500"/>
          </a:xfrm>
        </p:spPr>
        <p:txBody>
          <a:bodyPr/>
          <a:lstStyle/>
          <a:p>
            <a:endParaRPr lang="ru-RU" sz="3600" i="1" dirty="0" smtClean="0">
              <a:latin typeface="Comic Sans MS" pitchFamily="66" charset="0"/>
            </a:endParaRPr>
          </a:p>
          <a:p>
            <a:r>
              <a:rPr lang="en-US" sz="3600" i="1" dirty="0" err="1" smtClean="0">
                <a:latin typeface="Comic Sans MS" pitchFamily="66" charset="0"/>
              </a:rPr>
              <a:t>Myxedema</a:t>
            </a:r>
            <a:endParaRPr lang="en-US" sz="3600" i="1" dirty="0" smtClean="0">
              <a:latin typeface="Comic Sans MS" pitchFamily="66" charset="0"/>
            </a:endParaRPr>
          </a:p>
          <a:p>
            <a:r>
              <a:rPr lang="en-US" sz="3600" i="1" dirty="0" smtClean="0">
                <a:latin typeface="Comic Sans MS" pitchFamily="66" charset="0"/>
              </a:rPr>
              <a:t>Chronic </a:t>
            </a:r>
            <a:r>
              <a:rPr lang="en-US" sz="3600" i="1" dirty="0" err="1" smtClean="0">
                <a:latin typeface="Comic Sans MS" pitchFamily="66" charset="0"/>
              </a:rPr>
              <a:t>myeloblastic</a:t>
            </a:r>
            <a:r>
              <a:rPr lang="en-US" sz="3600" i="1" dirty="0" smtClean="0">
                <a:latin typeface="Comic Sans MS" pitchFamily="66" charset="0"/>
              </a:rPr>
              <a:t> leukemia</a:t>
            </a:r>
            <a:endParaRPr lang="ru-RU" sz="3600" i="1" dirty="0" smtClean="0">
              <a:latin typeface="Comic Sans MS" pitchFamily="66" charset="0"/>
            </a:endParaRPr>
          </a:p>
        </p:txBody>
      </p:sp>
      <p:pic>
        <p:nvPicPr>
          <p:cNvPr id="29700" name="Picture 8" descr="Базофильный миелоцит"/>
          <p:cNvPicPr>
            <a:picLocks noGrp="1" noChangeAspect="1" noChangeArrowheads="1"/>
          </p:cNvPicPr>
          <p:nvPr>
            <p:ph sz="half" idx="2"/>
          </p:nvPr>
        </p:nvPicPr>
        <p:blipFill>
          <a:blip r:embed="rId2"/>
          <a:srcRect/>
          <a:stretch>
            <a:fillRect/>
          </a:stretch>
        </p:blipFill>
        <p:spPr>
          <a:xfrm>
            <a:off x="4648200" y="2286000"/>
            <a:ext cx="3810000" cy="3024188"/>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435100" y="274638"/>
            <a:ext cx="7499350" cy="1143000"/>
          </a:xfrm>
        </p:spPr>
        <p:txBody>
          <a:bodyPr>
            <a:normAutofit/>
          </a:bodyPr>
          <a:lstStyle/>
          <a:p>
            <a:pPr algn="ctr">
              <a:defRPr/>
            </a:pPr>
            <a:r>
              <a:rPr b="1" i="1" smtClean="0">
                <a:solidFill>
                  <a:schemeClr val="tx2">
                    <a:satMod val="130000"/>
                  </a:schemeClr>
                </a:solidFill>
                <a:latin typeface="Comic Sans MS" pitchFamily="66" charset="0"/>
              </a:rPr>
              <a:t>Neutrophilic leukocytosis</a:t>
            </a:r>
            <a:endParaRPr lang="ru-RU" b="1" i="1" dirty="0" smtClean="0">
              <a:solidFill>
                <a:schemeClr val="tx2">
                  <a:satMod val="130000"/>
                </a:schemeClr>
              </a:solidFill>
              <a:latin typeface="Comic Sans MS" pitchFamily="66" charset="0"/>
            </a:endParaRPr>
          </a:p>
        </p:txBody>
      </p:sp>
      <p:pic>
        <p:nvPicPr>
          <p:cNvPr id="30723" name="Picture 12" descr="Сегментоядерный нейтрофил 2"/>
          <p:cNvPicPr>
            <a:picLocks noGrp="1" noChangeAspect="1" noChangeArrowheads="1"/>
          </p:cNvPicPr>
          <p:nvPr>
            <p:ph sz="half" idx="1"/>
          </p:nvPr>
        </p:nvPicPr>
        <p:blipFill>
          <a:blip r:embed="rId2"/>
          <a:srcRect/>
          <a:stretch>
            <a:fillRect/>
          </a:stretch>
        </p:blipFill>
        <p:spPr>
          <a:xfrm>
            <a:off x="1435100" y="2635250"/>
            <a:ext cx="3657600" cy="2441575"/>
          </a:xfrm>
          <a:noFill/>
        </p:spPr>
      </p:pic>
      <p:sp>
        <p:nvSpPr>
          <p:cNvPr id="30724" name="Содержимое 4"/>
          <p:cNvSpPr>
            <a:spLocks noGrp="1"/>
          </p:cNvSpPr>
          <p:nvPr>
            <p:ph sz="half" idx="2"/>
          </p:nvPr>
        </p:nvSpPr>
        <p:spPr>
          <a:xfrm>
            <a:off x="5276850" y="1524000"/>
            <a:ext cx="3657600" cy="4664075"/>
          </a:xfrm>
        </p:spPr>
        <p:txBody>
          <a:bodyPr/>
          <a:lstStyle/>
          <a:p>
            <a:endParaRPr lang="ru-RU" sz="2800" i="1" dirty="0" smtClean="0">
              <a:latin typeface="Comic Sans MS" pitchFamily="66" charset="0"/>
            </a:endParaRPr>
          </a:p>
          <a:p>
            <a:r>
              <a:rPr lang="en-US" sz="2800" i="1" dirty="0" smtClean="0">
                <a:latin typeface="Comic Sans MS" pitchFamily="66" charset="0"/>
              </a:rPr>
              <a:t>Acute infectious diseases (</a:t>
            </a:r>
            <a:r>
              <a:rPr lang="en-US" sz="2800" i="1" dirty="0" err="1" smtClean="0">
                <a:latin typeface="Comic Sans MS" pitchFamily="66" charset="0"/>
              </a:rPr>
              <a:t>pyoinflammatory</a:t>
            </a:r>
            <a:r>
              <a:rPr lang="en-US" sz="2800" i="1" dirty="0" smtClean="0">
                <a:latin typeface="Comic Sans MS" pitchFamily="66" charset="0"/>
              </a:rPr>
              <a:t>)</a:t>
            </a:r>
          </a:p>
          <a:p>
            <a:r>
              <a:rPr lang="en-US" sz="2800" i="1" dirty="0" smtClean="0">
                <a:latin typeface="Comic Sans MS" pitchFamily="66" charset="0"/>
              </a:rPr>
              <a:t>With myocardial infarction</a:t>
            </a:r>
          </a:p>
          <a:p>
            <a:r>
              <a:rPr lang="en-US" sz="2800" i="1" dirty="0" smtClean="0">
                <a:latin typeface="Comic Sans MS" pitchFamily="66" charset="0"/>
              </a:rPr>
              <a:t>After acute blood loss</a:t>
            </a:r>
          </a:p>
          <a:p>
            <a:r>
              <a:rPr lang="en-US" sz="2800" i="1" dirty="0" smtClean="0">
                <a:latin typeface="Comic Sans MS" pitchFamily="66" charset="0"/>
              </a:rPr>
              <a:t>Intoxication</a:t>
            </a:r>
            <a:endParaRPr lang="ru-RU" sz="2800" i="1" dirty="0" smtClean="0">
              <a:latin typeface="Comic Sans MS" pitchFamily="66"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defRPr/>
            </a:pPr>
            <a:r>
              <a:rPr sz="4000" b="1" i="1" smtClean="0">
                <a:solidFill>
                  <a:schemeClr val="tx2">
                    <a:satMod val="130000"/>
                  </a:schemeClr>
                </a:solidFill>
                <a:latin typeface="Comic Sans MS" pitchFamily="66" charset="0"/>
              </a:rPr>
              <a:t>Shifts of the neutrophilic formula</a:t>
            </a:r>
            <a:endParaRPr lang="ru-RU" sz="4000" b="1" i="1" dirty="0">
              <a:solidFill>
                <a:schemeClr val="tx2">
                  <a:satMod val="130000"/>
                </a:schemeClr>
              </a:solidFill>
              <a:latin typeface="Comic Sans MS" pitchFamily="66" charset="0"/>
            </a:endParaRPr>
          </a:p>
        </p:txBody>
      </p:sp>
      <p:sp>
        <p:nvSpPr>
          <p:cNvPr id="31747" name="Содержимое 3"/>
          <p:cNvSpPr>
            <a:spLocks noGrp="1"/>
          </p:cNvSpPr>
          <p:nvPr>
            <p:ph sz="half" idx="1"/>
          </p:nvPr>
        </p:nvSpPr>
        <p:spPr/>
        <p:txBody>
          <a:bodyPr/>
          <a:lstStyle/>
          <a:p>
            <a:pPr eaLnBrk="1" hangingPunct="1"/>
            <a:endParaRPr lang="ru-RU" dirty="0" smtClean="0"/>
          </a:p>
          <a:p>
            <a:pPr eaLnBrk="1" hangingPunct="1"/>
            <a:r>
              <a:rPr lang="en-US" i="1" dirty="0" smtClean="0">
                <a:latin typeface="Comic Sans MS" pitchFamily="66" charset="0"/>
              </a:rPr>
              <a:t>Bone</a:t>
            </a:r>
          </a:p>
          <a:p>
            <a:pPr eaLnBrk="1" hangingPunct="1">
              <a:buNone/>
            </a:pPr>
            <a:r>
              <a:rPr lang="en-US" i="1" dirty="0" smtClean="0">
                <a:latin typeface="Comic Sans MS" pitchFamily="66" charset="0"/>
              </a:rPr>
              <a:t>   marrow</a:t>
            </a:r>
            <a:endParaRPr lang="ru-RU" i="1" dirty="0" smtClean="0">
              <a:latin typeface="Comic Sans MS" pitchFamily="66" charset="0"/>
            </a:endParaRPr>
          </a:p>
        </p:txBody>
      </p:sp>
      <p:sp>
        <p:nvSpPr>
          <p:cNvPr id="5" name="Текст 4"/>
          <p:cNvSpPr>
            <a:spLocks noGrp="1"/>
          </p:cNvSpPr>
          <p:nvPr>
            <p:ph type="body" sz="half" idx="2"/>
          </p:nvPr>
        </p:nvSpPr>
        <p:spPr/>
        <p:txBody>
          <a:bodyPr>
            <a:normAutofit/>
          </a:bodyPr>
          <a:lstStyle/>
          <a:p>
            <a:pPr marL="365760" indent="-283464" algn="ctr">
              <a:buNone/>
              <a:defRPr/>
            </a:pPr>
            <a:r>
              <a:rPr lang="en-US" dirty="0" smtClean="0">
                <a:solidFill>
                  <a:srgbClr val="FFFF00"/>
                </a:solidFill>
              </a:rPr>
              <a:t>                                       </a:t>
            </a:r>
            <a:r>
              <a:rPr lang="ru-RU" dirty="0" smtClean="0">
                <a:solidFill>
                  <a:srgbClr val="FFFF00"/>
                </a:solidFill>
              </a:rPr>
              <a:t> </a:t>
            </a:r>
            <a:r>
              <a:rPr lang="en-US" dirty="0" err="1" smtClean="0">
                <a:solidFill>
                  <a:srgbClr val="FFFF00"/>
                </a:solidFill>
              </a:rPr>
              <a:t>metamyelocyte</a:t>
            </a:r>
            <a:endParaRPr lang="en-US" dirty="0" smtClean="0">
              <a:solidFill>
                <a:srgbClr val="FFFF00"/>
              </a:solidFill>
            </a:endParaRPr>
          </a:p>
          <a:p>
            <a:pPr marL="365760" indent="-283464" algn="ctr">
              <a:buNone/>
              <a:defRPr/>
            </a:pPr>
            <a:r>
              <a:rPr lang="en-US" dirty="0" smtClean="0">
                <a:solidFill>
                  <a:srgbClr val="FFFF00"/>
                </a:solidFill>
                <a:latin typeface="Comic Sans MS" pitchFamily="66" charset="0"/>
              </a:rPr>
              <a:t>Blood </a:t>
            </a:r>
            <a:r>
              <a:rPr lang="en-US" dirty="0" smtClean="0">
                <a:solidFill>
                  <a:srgbClr val="FFFF00"/>
                </a:solidFill>
              </a:rPr>
              <a:t>                            stick-nuclear</a:t>
            </a:r>
          </a:p>
          <a:p>
            <a:pPr marL="365760" indent="-283464" algn="ctr">
              <a:buNone/>
              <a:defRPr/>
            </a:pPr>
            <a:r>
              <a:rPr lang="en-US" dirty="0" smtClean="0">
                <a:solidFill>
                  <a:srgbClr val="FFFF00"/>
                </a:solidFill>
              </a:rPr>
              <a:t>                                           segment-nuclear</a:t>
            </a:r>
            <a:r>
              <a:rPr lang="ru-RU" dirty="0" smtClean="0">
                <a:solidFill>
                  <a:srgbClr val="FFFF00"/>
                </a:solidFill>
              </a:rPr>
              <a:t>  </a:t>
            </a:r>
            <a:endParaRPr lang="ru-RU" i="1" dirty="0" smtClean="0">
              <a:solidFill>
                <a:srgbClr val="FFFF00"/>
              </a:solidFill>
              <a:latin typeface="Comic Sans MS" pitchFamily="66" charset="0"/>
            </a:endParaRPr>
          </a:p>
          <a:p>
            <a:pPr marL="365760" indent="-283464" algn="ctr" eaLnBrk="1" fontAlgn="auto" hangingPunct="1">
              <a:spcAft>
                <a:spcPts val="0"/>
              </a:spcAft>
              <a:buFont typeface="Wingdings 2"/>
              <a:buNone/>
              <a:defRPr/>
            </a:pPr>
            <a:r>
              <a:rPr lang="ru-RU" i="1" dirty="0" smtClean="0">
                <a:solidFill>
                  <a:schemeClr val="accent6">
                    <a:lumMod val="75000"/>
                  </a:schemeClr>
                </a:solidFill>
                <a:latin typeface="Comic Sans MS" pitchFamily="66" charset="0"/>
              </a:rPr>
              <a:t> </a:t>
            </a:r>
            <a:endParaRPr lang="ru-RU" i="1" dirty="0">
              <a:solidFill>
                <a:schemeClr val="accent6">
                  <a:lumMod val="75000"/>
                </a:schemeClr>
              </a:solidFill>
              <a:latin typeface="Comic Sans MS" pitchFamily="66" charset="0"/>
            </a:endParaRPr>
          </a:p>
        </p:txBody>
      </p:sp>
      <p:sp>
        <p:nvSpPr>
          <p:cNvPr id="6" name="Прямоугольник 5"/>
          <p:cNvSpPr/>
          <p:nvPr/>
        </p:nvSpPr>
        <p:spPr>
          <a:xfrm>
            <a:off x="2500298" y="2071678"/>
            <a:ext cx="5786478" cy="2000264"/>
          </a:xfrm>
          <a:prstGeom prst="rect">
            <a:avLst/>
          </a:prstGeom>
          <a:solidFill>
            <a:schemeClr val="accent3">
              <a:lumMod val="60000"/>
              <a:lumOff val="40000"/>
            </a:schemeClr>
          </a:solidFill>
          <a:ln>
            <a:solidFill>
              <a:schemeClr val="accent3">
                <a:lumMod val="60000"/>
                <a:lumOff val="4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err="1"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rPr>
              <a:t>Myeloblasts</a:t>
            </a:r>
            <a:endParaRPr lang="en-US" sz="3200" b="1" dirty="0"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endParaRPr>
          </a:p>
          <a:p>
            <a:pPr algn="ctr">
              <a:defRPr/>
            </a:pPr>
            <a:r>
              <a:rPr lang="en-US" sz="3200" b="1" dirty="0" err="1"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rPr>
              <a:t>Promyelocytes</a:t>
            </a:r>
            <a:endParaRPr lang="en-US" sz="3200" b="1" dirty="0"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endParaRPr>
          </a:p>
          <a:p>
            <a:pPr algn="ctr">
              <a:defRPr/>
            </a:pPr>
            <a:r>
              <a:rPr lang="en-US" sz="3200" b="1" dirty="0" err="1" smtClean="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rPr>
              <a:t>Myelocytes</a:t>
            </a:r>
            <a:endParaRPr lang="ru-RU" sz="3200" b="1" dirty="0">
              <a:ln w="12700">
                <a:solidFill>
                  <a:schemeClr val="tx2">
                    <a:satMod val="155000"/>
                  </a:schemeClr>
                </a:solidFill>
                <a:prstDash val="solid"/>
              </a:ln>
              <a:solidFill>
                <a:schemeClr val="accent6">
                  <a:lumMod val="75000"/>
                </a:schemeClr>
              </a:solidFill>
              <a:effectLst>
                <a:outerShdw blurRad="38100" dist="38100" dir="2700000" algn="tl">
                  <a:srgbClr val="000000">
                    <a:alpha val="43137"/>
                  </a:srgbClr>
                </a:outerShdw>
              </a:effectLst>
              <a:latin typeface="Comic Sans MS" pitchFamily="66"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Содержимое 5"/>
          <p:cNvSpPr>
            <a:spLocks noGrp="1"/>
          </p:cNvSpPr>
          <p:nvPr>
            <p:ph idx="1"/>
          </p:nvPr>
        </p:nvSpPr>
        <p:spPr>
          <a:xfrm>
            <a:off x="1435100" y="714375"/>
            <a:ext cx="7499350" cy="5534025"/>
          </a:xfrm>
        </p:spPr>
        <p:txBody>
          <a:bodyPr>
            <a:normAutofit/>
          </a:bodyPr>
          <a:lstStyle/>
          <a:p>
            <a:pPr>
              <a:buNone/>
            </a:pPr>
            <a:r>
              <a:rPr lang="en-US" sz="2800" b="1" i="1" u="sng" dirty="0" smtClean="0">
                <a:latin typeface="Comic Sans MS" pitchFamily="66" charset="0"/>
              </a:rPr>
              <a:t>SHIFT LEFT</a:t>
            </a:r>
          </a:p>
          <a:p>
            <a:pPr>
              <a:buNone/>
            </a:pPr>
            <a:r>
              <a:rPr lang="en-US" sz="2800" i="1" dirty="0" smtClean="0">
                <a:latin typeface="Comic Sans MS" pitchFamily="66" charset="0"/>
              </a:rPr>
              <a:t>The increase in peripheral blood of immature forms of the </a:t>
            </a:r>
            <a:r>
              <a:rPr lang="en-US" sz="2800" i="1" dirty="0" err="1" smtClean="0">
                <a:latin typeface="Comic Sans MS" pitchFamily="66" charset="0"/>
              </a:rPr>
              <a:t>neutrophil</a:t>
            </a:r>
            <a:r>
              <a:rPr lang="en-US" sz="2800" i="1" dirty="0" smtClean="0">
                <a:latin typeface="Comic Sans MS" pitchFamily="66" charset="0"/>
              </a:rPr>
              <a:t> series (cell rejuvenation)</a:t>
            </a:r>
            <a:endParaRPr lang="ru-RU" sz="2800" i="1" dirty="0" smtClean="0">
              <a:latin typeface="Comic Sans MS" pitchFamily="66" charset="0"/>
            </a:endParaRPr>
          </a:p>
        </p:txBody>
      </p:sp>
      <p:sp>
        <p:nvSpPr>
          <p:cNvPr id="7" name="Заголовок 6"/>
          <p:cNvSpPr>
            <a:spLocks noGrp="1"/>
          </p:cNvSpPr>
          <p:nvPr>
            <p:ph type="title"/>
          </p:nvPr>
        </p:nvSpPr>
        <p:spPr>
          <a:xfrm>
            <a:off x="1435100" y="274638"/>
            <a:ext cx="7499350" cy="153987"/>
          </a:xfrm>
        </p:spPr>
        <p:txBody>
          <a:bodyPr>
            <a:normAutofit fontScale="90000"/>
          </a:bodyPr>
          <a:lstStyle/>
          <a:p>
            <a:pPr eaLnBrk="1" fontAlgn="auto" hangingPunct="1">
              <a:spcAft>
                <a:spcPts val="0"/>
              </a:spcAft>
              <a:defRPr/>
            </a:pPr>
            <a:endParaRPr lang="ru-RU" sz="3200" dirty="0">
              <a:solidFill>
                <a:schemeClr val="tx2">
                  <a:satMod val="130000"/>
                </a:schemeClr>
              </a:solidFill>
            </a:endParaRPr>
          </a:p>
        </p:txBody>
      </p:sp>
      <p:sp>
        <p:nvSpPr>
          <p:cNvPr id="32772" name="Содержимое 7"/>
          <p:cNvSpPr>
            <a:spLocks noGrp="1"/>
          </p:cNvSpPr>
          <p:nvPr>
            <p:ph sz="half" idx="4294967295"/>
          </p:nvPr>
        </p:nvSpPr>
        <p:spPr>
          <a:xfrm>
            <a:off x="1643063" y="3214688"/>
            <a:ext cx="7500937" cy="2973387"/>
          </a:xfrm>
        </p:spPr>
        <p:txBody>
          <a:bodyPr>
            <a:normAutofit/>
          </a:bodyPr>
          <a:lstStyle/>
          <a:p>
            <a:pPr>
              <a:buNone/>
            </a:pPr>
            <a:r>
              <a:rPr lang="en-US" sz="2800" b="1" i="1" u="sng" dirty="0" smtClean="0">
                <a:latin typeface="Comic Sans MS" pitchFamily="66" charset="0"/>
              </a:rPr>
              <a:t>SHIFT RIGHT</a:t>
            </a:r>
          </a:p>
          <a:p>
            <a:pPr>
              <a:buNone/>
            </a:pPr>
            <a:r>
              <a:rPr lang="en-US" sz="2800" i="1" dirty="0" smtClean="0">
                <a:latin typeface="Comic Sans MS" pitchFamily="66" charset="0"/>
              </a:rPr>
              <a:t>Increase in peripheral blood of mature segment </a:t>
            </a:r>
            <a:r>
              <a:rPr lang="en-US" sz="2800" i="1" dirty="0" err="1" smtClean="0">
                <a:latin typeface="Comic Sans MS" pitchFamily="66" charset="0"/>
              </a:rPr>
              <a:t>neutrophils</a:t>
            </a:r>
            <a:endParaRPr lang="ru-RU" sz="2800" i="1" dirty="0" smtClean="0">
              <a:latin typeface="Comic Sans MS" pitchFamily="66"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Содержимое 5"/>
          <p:cNvSpPr>
            <a:spLocks noGrp="1"/>
          </p:cNvSpPr>
          <p:nvPr>
            <p:ph idx="1"/>
          </p:nvPr>
        </p:nvSpPr>
        <p:spPr>
          <a:xfrm>
            <a:off x="285750" y="642938"/>
            <a:ext cx="8648700" cy="5929312"/>
          </a:xfrm>
        </p:spPr>
        <p:txBody>
          <a:bodyPr>
            <a:normAutofit lnSpcReduction="10000"/>
          </a:bodyPr>
          <a:lstStyle/>
          <a:p>
            <a:pPr algn="just">
              <a:buNone/>
            </a:pPr>
            <a:r>
              <a:rPr lang="en-US" sz="3200" i="1" u="sng" dirty="0" smtClean="0">
                <a:solidFill>
                  <a:srgbClr val="FFC000"/>
                </a:solidFill>
                <a:latin typeface="Comic Sans MS" pitchFamily="66" charset="0"/>
              </a:rPr>
              <a:t>1.Hyporegenerative (simple): </a:t>
            </a:r>
            <a:r>
              <a:rPr lang="en-US" sz="3200" i="1" dirty="0" smtClean="0">
                <a:latin typeface="Comic Sans MS" pitchFamily="66" charset="0"/>
              </a:rPr>
              <a:t>an increase in stab-shaped forms - the initial stages of purulent infection, non-severe forms;</a:t>
            </a:r>
          </a:p>
          <a:p>
            <a:pPr algn="just">
              <a:buNone/>
            </a:pPr>
            <a:r>
              <a:rPr lang="en-US" sz="3200" i="1" u="sng" dirty="0" smtClean="0">
                <a:solidFill>
                  <a:srgbClr val="FFC000"/>
                </a:solidFill>
                <a:latin typeface="Comic Sans MS" pitchFamily="66" charset="0"/>
              </a:rPr>
              <a:t>2.Regenerative:</a:t>
            </a:r>
            <a:r>
              <a:rPr lang="en-US" sz="3200" i="1" dirty="0" smtClean="0">
                <a:latin typeface="Comic Sans MS" pitchFamily="66" charset="0"/>
              </a:rPr>
              <a:t> increased stab and </a:t>
            </a:r>
            <a:r>
              <a:rPr lang="en-US" sz="3200" i="1" dirty="0" err="1" smtClean="0">
                <a:latin typeface="Comic Sans MS" pitchFamily="66" charset="0"/>
              </a:rPr>
              <a:t>metamyelocytes</a:t>
            </a:r>
            <a:r>
              <a:rPr lang="en-US" sz="3200" i="1" dirty="0" smtClean="0">
                <a:latin typeface="Comic Sans MS" pitchFamily="66" charset="0"/>
              </a:rPr>
              <a:t>;</a:t>
            </a:r>
          </a:p>
          <a:p>
            <a:pPr algn="just">
              <a:buNone/>
            </a:pPr>
            <a:r>
              <a:rPr lang="en-US" sz="3200" i="1" u="sng" dirty="0" smtClean="0">
                <a:solidFill>
                  <a:srgbClr val="FFC000"/>
                </a:solidFill>
                <a:latin typeface="Comic Sans MS" pitchFamily="66" charset="0"/>
              </a:rPr>
              <a:t>3.Hyperregenerative:</a:t>
            </a:r>
            <a:r>
              <a:rPr lang="en-US" sz="3200" i="1" dirty="0" smtClean="0">
                <a:latin typeface="Comic Sans MS" pitchFamily="66" charset="0"/>
              </a:rPr>
              <a:t> increased stab and </a:t>
            </a:r>
            <a:r>
              <a:rPr lang="en-US" sz="3200" i="1" dirty="0" err="1" smtClean="0">
                <a:latin typeface="Comic Sans MS" pitchFamily="66" charset="0"/>
              </a:rPr>
              <a:t>metamyelocytes</a:t>
            </a:r>
            <a:r>
              <a:rPr lang="en-US" sz="3200" i="1" dirty="0" smtClean="0">
                <a:latin typeface="Comic Sans MS" pitchFamily="66" charset="0"/>
              </a:rPr>
              <a:t>, the appearance of </a:t>
            </a:r>
            <a:r>
              <a:rPr lang="en-US" sz="3200" i="1" dirty="0" err="1" smtClean="0">
                <a:latin typeface="Comic Sans MS" pitchFamily="66" charset="0"/>
              </a:rPr>
              <a:t>myelocytes</a:t>
            </a:r>
            <a:r>
              <a:rPr lang="en-US" sz="3200" i="1" dirty="0" smtClean="0">
                <a:latin typeface="Comic Sans MS" pitchFamily="66" charset="0"/>
              </a:rPr>
              <a:t> - a severe course of purulent-inflammatory diseases;</a:t>
            </a:r>
          </a:p>
          <a:p>
            <a:pPr algn="just">
              <a:buNone/>
            </a:pPr>
            <a:r>
              <a:rPr lang="en-US" sz="3200" i="1" u="sng" dirty="0" smtClean="0">
                <a:solidFill>
                  <a:srgbClr val="FFC000"/>
                </a:solidFill>
                <a:latin typeface="Comic Sans MS" pitchFamily="66" charset="0"/>
              </a:rPr>
              <a:t>4.Leukemoid:</a:t>
            </a:r>
            <a:r>
              <a:rPr lang="en-US" sz="3200" i="1" dirty="0" smtClean="0">
                <a:latin typeface="Comic Sans MS" pitchFamily="66" charset="0"/>
              </a:rPr>
              <a:t> the appearance in the blood of </a:t>
            </a:r>
            <a:r>
              <a:rPr lang="en-US" sz="3200" i="1" dirty="0" err="1" smtClean="0">
                <a:latin typeface="Comic Sans MS" pitchFamily="66" charset="0"/>
              </a:rPr>
              <a:t>promyelocytes</a:t>
            </a:r>
            <a:r>
              <a:rPr lang="en-US" sz="3200" i="1" dirty="0" smtClean="0">
                <a:latin typeface="Comic Sans MS" pitchFamily="66" charset="0"/>
              </a:rPr>
              <a:t> and </a:t>
            </a:r>
            <a:r>
              <a:rPr lang="en-US" sz="3200" i="1" dirty="0" err="1" smtClean="0">
                <a:latin typeface="Comic Sans MS" pitchFamily="66" charset="0"/>
              </a:rPr>
              <a:t>myeloblasts</a:t>
            </a:r>
            <a:r>
              <a:rPr lang="en-US" sz="3200" i="1" dirty="0" smtClean="0">
                <a:latin typeface="Comic Sans MS" pitchFamily="66" charset="0"/>
              </a:rPr>
              <a:t> - leukemia, </a:t>
            </a:r>
            <a:r>
              <a:rPr lang="en-US" sz="3200" i="1" dirty="0" err="1" smtClean="0">
                <a:latin typeface="Comic Sans MS" pitchFamily="66" charset="0"/>
              </a:rPr>
              <a:t>leukemoid</a:t>
            </a:r>
            <a:r>
              <a:rPr lang="en-US" sz="3200" i="1" dirty="0" smtClean="0">
                <a:latin typeface="Comic Sans MS" pitchFamily="66" charset="0"/>
              </a:rPr>
              <a:t> reactions;</a:t>
            </a:r>
            <a:endParaRPr lang="ru-RU" sz="3200" i="1" dirty="0" smtClean="0">
              <a:latin typeface="Comic Sans MS" pitchFamily="66" charset="0"/>
            </a:endParaRPr>
          </a:p>
          <a:p>
            <a:pPr algn="just" eaLnBrk="1" hangingPunct="1"/>
            <a:endParaRPr lang="ru-RU" sz="2400" i="1" dirty="0" smtClean="0">
              <a:latin typeface="Comic Sans MS" pitchFamily="66" charset="0"/>
            </a:endParaRPr>
          </a:p>
          <a:p>
            <a:pPr eaLnBrk="1" hangingPunct="1"/>
            <a:endParaRPr lang="ru-RU" sz="2400" i="1" dirty="0" smtClean="0">
              <a:latin typeface="Comic Sans MS" pitchFamily="66" charset="0"/>
            </a:endParaRPr>
          </a:p>
        </p:txBody>
      </p:sp>
      <p:sp>
        <p:nvSpPr>
          <p:cNvPr id="5" name="Заголовок 4"/>
          <p:cNvSpPr>
            <a:spLocks noGrp="1"/>
          </p:cNvSpPr>
          <p:nvPr>
            <p:ph type="title"/>
          </p:nvPr>
        </p:nvSpPr>
        <p:spPr>
          <a:xfrm>
            <a:off x="1435100" y="0"/>
            <a:ext cx="7499350" cy="714375"/>
          </a:xfrm>
        </p:spPr>
        <p:txBody>
          <a:bodyPr/>
          <a:lstStyle/>
          <a:p>
            <a:pPr algn="ctr">
              <a:defRPr/>
            </a:pPr>
            <a:r>
              <a:rPr sz="3600" b="1" i="1" smtClean="0">
                <a:solidFill>
                  <a:schemeClr val="tx2">
                    <a:satMod val="130000"/>
                  </a:schemeClr>
                </a:solidFill>
                <a:latin typeface="Comic Sans MS" pitchFamily="66" charset="0"/>
              </a:rPr>
              <a:t>Shift left</a:t>
            </a:r>
            <a:endParaRPr lang="ru-RU" sz="3600" b="1" i="1" dirty="0">
              <a:solidFill>
                <a:schemeClr val="tx2">
                  <a:satMod val="130000"/>
                </a:schemeClr>
              </a:solidFill>
              <a:latin typeface="Comic Sans MS" pitchFamily="66"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Содержимое 5"/>
          <p:cNvSpPr>
            <a:spLocks noGrp="1"/>
          </p:cNvSpPr>
          <p:nvPr>
            <p:ph idx="1"/>
          </p:nvPr>
        </p:nvSpPr>
        <p:spPr>
          <a:xfrm>
            <a:off x="500063" y="642938"/>
            <a:ext cx="8434387" cy="5929312"/>
          </a:xfrm>
        </p:spPr>
        <p:txBody>
          <a:bodyPr/>
          <a:lstStyle/>
          <a:p>
            <a:pPr algn="just">
              <a:buNone/>
            </a:pPr>
            <a:r>
              <a:rPr lang="en-US" sz="3200" i="1" u="sng" dirty="0" smtClean="0">
                <a:solidFill>
                  <a:srgbClr val="FFC000"/>
                </a:solidFill>
                <a:latin typeface="Comic Sans MS" pitchFamily="66" charset="0"/>
              </a:rPr>
              <a:t>5.Regenerative-degenerative:</a:t>
            </a:r>
            <a:r>
              <a:rPr lang="en-US" sz="3200" i="1" dirty="0" smtClean="0">
                <a:latin typeface="Comic Sans MS" pitchFamily="66" charset="0"/>
              </a:rPr>
              <a:t> increased stab, </a:t>
            </a:r>
            <a:r>
              <a:rPr lang="en-US" sz="3200" i="1" dirty="0" err="1" smtClean="0">
                <a:latin typeface="Comic Sans MS" pitchFamily="66" charset="0"/>
              </a:rPr>
              <a:t>metamyelocytes</a:t>
            </a:r>
            <a:r>
              <a:rPr lang="en-US" sz="3200" i="1" dirty="0" smtClean="0">
                <a:latin typeface="Comic Sans MS" pitchFamily="66" charset="0"/>
              </a:rPr>
              <a:t>, </a:t>
            </a:r>
            <a:r>
              <a:rPr lang="en-US" sz="3200" i="1" dirty="0" err="1" smtClean="0">
                <a:latin typeface="Comic Sans MS" pitchFamily="66" charset="0"/>
              </a:rPr>
              <a:t>myelocytes</a:t>
            </a:r>
            <a:r>
              <a:rPr lang="en-US" sz="3200" i="1" dirty="0" smtClean="0">
                <a:latin typeface="Comic Sans MS" pitchFamily="66" charset="0"/>
              </a:rPr>
              <a:t>, reduced segmented nuclear, degenerative changes in </a:t>
            </a:r>
            <a:r>
              <a:rPr lang="en-US" sz="3200" i="1" dirty="0" err="1" smtClean="0">
                <a:latin typeface="Comic Sans MS" pitchFamily="66" charset="0"/>
              </a:rPr>
              <a:t>neutrophils</a:t>
            </a:r>
            <a:r>
              <a:rPr lang="en-US" sz="3200" i="1" dirty="0" smtClean="0">
                <a:latin typeface="Comic Sans MS" pitchFamily="66" charset="0"/>
              </a:rPr>
              <a:t> - excessive stimulation of </a:t>
            </a:r>
            <a:r>
              <a:rPr lang="en-US" sz="3200" i="1" dirty="0" err="1" smtClean="0">
                <a:latin typeface="Comic Sans MS" pitchFamily="66" charset="0"/>
              </a:rPr>
              <a:t>myelopoiesis</a:t>
            </a:r>
            <a:r>
              <a:rPr lang="en-US" sz="3200" i="1" dirty="0" smtClean="0">
                <a:latin typeface="Comic Sans MS" pitchFamily="66" charset="0"/>
              </a:rPr>
              <a:t> with depletion of resources;</a:t>
            </a:r>
          </a:p>
          <a:p>
            <a:pPr algn="just">
              <a:buNone/>
            </a:pPr>
            <a:r>
              <a:rPr lang="en-US" sz="3200" i="1" u="sng" dirty="0" smtClean="0">
                <a:solidFill>
                  <a:srgbClr val="FFC000"/>
                </a:solidFill>
                <a:latin typeface="Comic Sans MS" pitchFamily="66" charset="0"/>
              </a:rPr>
              <a:t>6.Degenerative: </a:t>
            </a:r>
            <a:r>
              <a:rPr lang="en-US" sz="3200" i="1" dirty="0" smtClean="0">
                <a:latin typeface="Comic Sans MS" pitchFamily="66" charset="0"/>
              </a:rPr>
              <a:t>leukocytes at the lower limit of normal or decreased, segmented, degenerative changes in </a:t>
            </a:r>
            <a:r>
              <a:rPr lang="en-US" sz="3200" i="1" dirty="0" err="1" smtClean="0">
                <a:latin typeface="Comic Sans MS" pitchFamily="66" charset="0"/>
              </a:rPr>
              <a:t>neutrophils</a:t>
            </a:r>
            <a:r>
              <a:rPr lang="en-US" sz="3200" i="1" dirty="0" smtClean="0">
                <a:latin typeface="Comic Sans MS" pitchFamily="66" charset="0"/>
              </a:rPr>
              <a:t> are sharply reduced - </a:t>
            </a:r>
            <a:r>
              <a:rPr lang="en-US" sz="3200" i="1" dirty="0" err="1" smtClean="0">
                <a:latin typeface="Comic Sans MS" pitchFamily="66" charset="0"/>
              </a:rPr>
              <a:t>supralental</a:t>
            </a:r>
            <a:r>
              <a:rPr lang="en-US" sz="3200" i="1" dirty="0" smtClean="0">
                <a:latin typeface="Comic Sans MS" pitchFamily="66" charset="0"/>
              </a:rPr>
              <a:t> stimulation --- oppression of </a:t>
            </a:r>
            <a:r>
              <a:rPr lang="en-US" sz="3200" i="1" dirty="0" err="1" smtClean="0">
                <a:latin typeface="Comic Sans MS" pitchFamily="66" charset="0"/>
              </a:rPr>
              <a:t>myelopoiesis</a:t>
            </a:r>
            <a:endParaRPr lang="ru-RU" sz="3200" i="1" dirty="0" smtClean="0">
              <a:latin typeface="Comic Sans MS" pitchFamily="66" charset="0"/>
            </a:endParaRPr>
          </a:p>
          <a:p>
            <a:pPr algn="just" eaLnBrk="1" hangingPunct="1"/>
            <a:endParaRPr lang="ru-RU" sz="2400" i="1" dirty="0" smtClean="0">
              <a:latin typeface="Comic Sans MS" pitchFamily="66" charset="0"/>
            </a:endParaRPr>
          </a:p>
          <a:p>
            <a:pPr eaLnBrk="1" hangingPunct="1"/>
            <a:endParaRPr lang="ru-RU" sz="2400" i="1" dirty="0" smtClean="0">
              <a:latin typeface="Comic Sans MS" pitchFamily="66" charset="0"/>
            </a:endParaRPr>
          </a:p>
        </p:txBody>
      </p:sp>
      <p:sp>
        <p:nvSpPr>
          <p:cNvPr id="5" name="Заголовок 4"/>
          <p:cNvSpPr>
            <a:spLocks noGrp="1"/>
          </p:cNvSpPr>
          <p:nvPr>
            <p:ph type="title"/>
          </p:nvPr>
        </p:nvSpPr>
        <p:spPr>
          <a:xfrm>
            <a:off x="1435100" y="0"/>
            <a:ext cx="7499350" cy="714375"/>
          </a:xfrm>
        </p:spPr>
        <p:txBody>
          <a:bodyPr/>
          <a:lstStyle/>
          <a:p>
            <a:pPr algn="ctr">
              <a:defRPr/>
            </a:pPr>
            <a:r>
              <a:rPr sz="3600" b="1" i="1" smtClean="0">
                <a:solidFill>
                  <a:schemeClr val="tx2">
                    <a:satMod val="130000"/>
                  </a:schemeClr>
                </a:solidFill>
                <a:latin typeface="Comic Sans MS" pitchFamily="66" charset="0"/>
              </a:rPr>
              <a:t>Shift left</a:t>
            </a:r>
            <a:endParaRPr lang="ru-RU" sz="3600" b="1" i="1" dirty="0">
              <a:solidFill>
                <a:schemeClr val="tx2">
                  <a:satMod val="130000"/>
                </a:schemeClr>
              </a:solidFill>
              <a:latin typeface="Comic Sans MS" pitchFamily="66"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Содержимое 5"/>
          <p:cNvSpPr>
            <a:spLocks noGrp="1"/>
          </p:cNvSpPr>
          <p:nvPr>
            <p:ph idx="1"/>
          </p:nvPr>
        </p:nvSpPr>
        <p:spPr>
          <a:xfrm>
            <a:off x="0" y="214313"/>
            <a:ext cx="8934450" cy="6357937"/>
          </a:xfrm>
        </p:spPr>
        <p:txBody>
          <a:bodyPr>
            <a:normAutofit fontScale="92500" lnSpcReduction="20000"/>
          </a:bodyPr>
          <a:lstStyle/>
          <a:p>
            <a:pPr algn="ctr">
              <a:buNone/>
            </a:pPr>
            <a:r>
              <a:rPr lang="en-US" sz="3200" i="1" dirty="0" smtClean="0">
                <a:latin typeface="Comic Sans MS" pitchFamily="66" charset="0"/>
              </a:rPr>
              <a:t>Shift Right</a:t>
            </a:r>
          </a:p>
          <a:p>
            <a:pPr>
              <a:buNone/>
            </a:pPr>
            <a:r>
              <a:rPr lang="en-US" sz="3200" i="1" dirty="0" smtClean="0">
                <a:latin typeface="Comic Sans MS" pitchFamily="66" charset="0"/>
              </a:rPr>
              <a:t>Increase in the blood of segmented </a:t>
            </a:r>
            <a:r>
              <a:rPr lang="en-US" sz="3200" i="1" dirty="0" err="1" smtClean="0">
                <a:latin typeface="Comic Sans MS" pitchFamily="66" charset="0"/>
              </a:rPr>
              <a:t>neutrophils</a:t>
            </a:r>
            <a:r>
              <a:rPr lang="en-US" sz="3200" i="1" dirty="0" smtClean="0">
                <a:latin typeface="Comic Sans MS" pitchFamily="66" charset="0"/>
              </a:rPr>
              <a:t>, degenerative changes in </a:t>
            </a:r>
            <a:r>
              <a:rPr lang="en-US" sz="3200" i="1" dirty="0" err="1" smtClean="0">
                <a:latin typeface="Comic Sans MS" pitchFamily="66" charset="0"/>
              </a:rPr>
              <a:t>neutrophils</a:t>
            </a:r>
            <a:r>
              <a:rPr lang="en-US" sz="3200" i="1" dirty="0" smtClean="0">
                <a:latin typeface="Comic Sans MS" pitchFamily="66" charset="0"/>
              </a:rPr>
              <a:t> - in the suppression of </a:t>
            </a:r>
            <a:r>
              <a:rPr lang="en-US" sz="3200" i="1" dirty="0" err="1" smtClean="0">
                <a:latin typeface="Comic Sans MS" pitchFamily="66" charset="0"/>
              </a:rPr>
              <a:t>myelopoiesis</a:t>
            </a:r>
            <a:r>
              <a:rPr lang="en-US" sz="3200" i="1" dirty="0" smtClean="0">
                <a:latin typeface="Comic Sans MS" pitchFamily="66" charset="0"/>
              </a:rPr>
              <a:t>, </a:t>
            </a:r>
            <a:r>
              <a:rPr lang="en-US" sz="3200" i="1" dirty="0" err="1" smtClean="0">
                <a:latin typeface="Comic Sans MS" pitchFamily="66" charset="0"/>
              </a:rPr>
              <a:t>aplastic</a:t>
            </a:r>
            <a:r>
              <a:rPr lang="en-US" sz="3200" i="1" dirty="0" smtClean="0">
                <a:latin typeface="Comic Sans MS" pitchFamily="66" charset="0"/>
              </a:rPr>
              <a:t> states.</a:t>
            </a:r>
          </a:p>
          <a:p>
            <a:pPr>
              <a:buNone/>
            </a:pPr>
            <a:r>
              <a:rPr lang="en-US" sz="3200" i="1" dirty="0" smtClean="0">
                <a:latin typeface="Comic Sans MS" pitchFamily="66" charset="0"/>
              </a:rPr>
              <a:t>Degenerative forms of leukocytes</a:t>
            </a:r>
          </a:p>
          <a:p>
            <a:pPr>
              <a:buNone/>
            </a:pPr>
            <a:r>
              <a:rPr lang="en-US" sz="3200" i="1" dirty="0" smtClean="0">
                <a:latin typeface="Comic Sans MS" pitchFamily="66" charset="0"/>
              </a:rPr>
              <a:t>Toxic granularity - in the cytoplasm and nuclei large grains of blue color - reflects the incomplete </a:t>
            </a:r>
            <a:r>
              <a:rPr lang="en-US" sz="3200" i="1" dirty="0" err="1" smtClean="0">
                <a:latin typeface="Comic Sans MS" pitchFamily="66" charset="0"/>
              </a:rPr>
              <a:t>lysis</a:t>
            </a:r>
            <a:r>
              <a:rPr lang="en-US" sz="3200" i="1" dirty="0" smtClean="0">
                <a:latin typeface="Comic Sans MS" pitchFamily="66" charset="0"/>
              </a:rPr>
              <a:t> of the pathogen;</a:t>
            </a:r>
          </a:p>
          <a:p>
            <a:pPr>
              <a:buNone/>
            </a:pPr>
            <a:r>
              <a:rPr lang="en-US" sz="3200" i="1" dirty="0" smtClean="0">
                <a:latin typeface="Comic Sans MS" pitchFamily="66" charset="0"/>
              </a:rPr>
              <a:t>Amato grains are oval blue formations in the cytoplasm with red inclusions - with scarlet fever;</a:t>
            </a:r>
          </a:p>
          <a:p>
            <a:pPr>
              <a:buNone/>
            </a:pPr>
            <a:r>
              <a:rPr lang="en-US" sz="3200" i="1" dirty="0" smtClean="0">
                <a:latin typeface="Comic Sans MS" pitchFamily="66" charset="0"/>
              </a:rPr>
              <a:t>Vacuolization of the cytoplasm ("shot through" leukocytes) - fatty degeneration, reflects a deep energy deficit, the onset of </a:t>
            </a:r>
            <a:r>
              <a:rPr lang="en-US" sz="3200" i="1" dirty="0" err="1" smtClean="0">
                <a:latin typeface="Comic Sans MS" pitchFamily="66" charset="0"/>
              </a:rPr>
              <a:t>necrobiosis</a:t>
            </a:r>
            <a:r>
              <a:rPr lang="en-US" sz="3200" i="1" dirty="0" smtClean="0">
                <a:latin typeface="Comic Sans MS" pitchFamily="66" charset="0"/>
              </a:rPr>
              <a:t>;</a:t>
            </a:r>
          </a:p>
          <a:p>
            <a:pPr>
              <a:buNone/>
            </a:pPr>
            <a:r>
              <a:rPr lang="en-US" sz="3200" i="1" dirty="0" err="1" smtClean="0">
                <a:latin typeface="Comic Sans MS" pitchFamily="66" charset="0"/>
              </a:rPr>
              <a:t>Pycnosis</a:t>
            </a:r>
            <a:r>
              <a:rPr lang="en-US" sz="3200" i="1" dirty="0" smtClean="0">
                <a:latin typeface="Comic Sans MS" pitchFamily="66" charset="0"/>
              </a:rPr>
              <a:t> of nuclei</a:t>
            </a:r>
          </a:p>
        </p:txBody>
      </p:sp>
      <p:sp>
        <p:nvSpPr>
          <p:cNvPr id="5" name="Заголовок 4"/>
          <p:cNvSpPr>
            <a:spLocks noGrp="1"/>
          </p:cNvSpPr>
          <p:nvPr>
            <p:ph type="title"/>
          </p:nvPr>
        </p:nvSpPr>
        <p:spPr>
          <a:xfrm>
            <a:off x="1435100" y="0"/>
            <a:ext cx="7499350" cy="714375"/>
          </a:xfrm>
        </p:spPr>
        <p:txBody>
          <a:bodyPr/>
          <a:lstStyle/>
          <a:p>
            <a:pPr algn="ctr" eaLnBrk="1" fontAlgn="auto" hangingPunct="1">
              <a:spcAft>
                <a:spcPts val="0"/>
              </a:spcAft>
              <a:defRPr/>
            </a:pPr>
            <a:endParaRPr lang="ru-RU" sz="3600" b="1" i="1" dirty="0">
              <a:solidFill>
                <a:schemeClr val="tx2">
                  <a:satMod val="130000"/>
                </a:schemeClr>
              </a:solidFill>
              <a:latin typeface="Comic Sans MS" pitchFamily="66"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142875" y="714375"/>
            <a:ext cx="8715375" cy="6143625"/>
          </a:xfrm>
        </p:spPr>
        <p:txBody>
          <a:bodyPr>
            <a:normAutofit/>
          </a:bodyPr>
          <a:lstStyle/>
          <a:p>
            <a:pPr algn="just">
              <a:lnSpc>
                <a:spcPct val="80000"/>
              </a:lnSpc>
            </a:pPr>
            <a:r>
              <a:rPr lang="ru-RU" sz="2400" dirty="0" smtClean="0"/>
              <a:t> </a:t>
            </a:r>
            <a:r>
              <a:rPr lang="en-US" sz="2800" u="sng" dirty="0" err="1" smtClean="0">
                <a:solidFill>
                  <a:srgbClr val="00B050"/>
                </a:solidFill>
              </a:rPr>
              <a:t>Neutrophilic</a:t>
            </a:r>
            <a:r>
              <a:rPr lang="en-US" sz="2800" u="sng" dirty="0" smtClean="0">
                <a:solidFill>
                  <a:srgbClr val="00B050"/>
                </a:solidFill>
              </a:rPr>
              <a:t>-</a:t>
            </a:r>
            <a:r>
              <a:rPr lang="en-US" sz="2800" u="sng" dirty="0" err="1" smtClean="0">
                <a:solidFill>
                  <a:srgbClr val="00B050"/>
                </a:solidFill>
              </a:rPr>
              <a:t>eosinopenic</a:t>
            </a:r>
            <a:r>
              <a:rPr lang="en-US" sz="2800" dirty="0" smtClean="0"/>
              <a:t>-an increase in the number of </a:t>
            </a:r>
            <a:r>
              <a:rPr lang="en-US" sz="2800" dirty="0" err="1" smtClean="0"/>
              <a:t>neutrophils</a:t>
            </a:r>
            <a:r>
              <a:rPr lang="en-US" sz="2800" dirty="0" smtClean="0"/>
              <a:t>, with a decrease in the content of </a:t>
            </a:r>
            <a:r>
              <a:rPr lang="en-US" sz="2800" dirty="0" err="1" smtClean="0"/>
              <a:t>eosinophils</a:t>
            </a:r>
            <a:r>
              <a:rPr lang="en-US" sz="2800" dirty="0" smtClean="0"/>
              <a:t>. It is characteristic for purulent infections.</a:t>
            </a:r>
          </a:p>
          <a:p>
            <a:pPr algn="just">
              <a:lnSpc>
                <a:spcPct val="80000"/>
              </a:lnSpc>
            </a:pPr>
            <a:r>
              <a:rPr lang="en-US" sz="2800" u="sng" dirty="0" err="1" smtClean="0">
                <a:solidFill>
                  <a:srgbClr val="00B050"/>
                </a:solidFill>
              </a:rPr>
              <a:t>Neutrophilic-eosinophilic</a:t>
            </a:r>
            <a:r>
              <a:rPr lang="en-US" sz="2800" dirty="0" smtClean="0"/>
              <a:t> - occurs in anaphylactic diseases and </a:t>
            </a:r>
            <a:r>
              <a:rPr lang="en-US" sz="2800" dirty="0" err="1" smtClean="0"/>
              <a:t>parasitosis</a:t>
            </a:r>
            <a:r>
              <a:rPr lang="en-US" sz="2800" dirty="0" smtClean="0"/>
              <a:t>, characterized by a combined increase in the number of </a:t>
            </a:r>
            <a:r>
              <a:rPr lang="en-US" sz="2800" dirty="0" err="1" smtClean="0"/>
              <a:t>neutrophilic</a:t>
            </a:r>
            <a:r>
              <a:rPr lang="en-US" sz="2800" dirty="0" smtClean="0"/>
              <a:t> and </a:t>
            </a:r>
            <a:r>
              <a:rPr lang="en-US" sz="2800" dirty="0" err="1" smtClean="0"/>
              <a:t>eosinophilic</a:t>
            </a:r>
            <a:r>
              <a:rPr lang="en-US" sz="2800" dirty="0" smtClean="0"/>
              <a:t> granulocytes.</a:t>
            </a:r>
          </a:p>
          <a:p>
            <a:pPr algn="just">
              <a:lnSpc>
                <a:spcPct val="80000"/>
              </a:lnSpc>
            </a:pPr>
            <a:r>
              <a:rPr lang="en-US" sz="2800" u="sng" dirty="0" smtClean="0">
                <a:solidFill>
                  <a:srgbClr val="00B050"/>
                </a:solidFill>
              </a:rPr>
              <a:t>Lymphocytic-</a:t>
            </a:r>
            <a:r>
              <a:rPr lang="en-US" sz="2800" u="sng" dirty="0" err="1" smtClean="0">
                <a:solidFill>
                  <a:srgbClr val="00B050"/>
                </a:solidFill>
              </a:rPr>
              <a:t>neutropenic</a:t>
            </a:r>
            <a:r>
              <a:rPr lang="en-US" sz="2800" dirty="0" smtClean="0"/>
              <a:t> is characterized by a predominance of lymphocytes, typical of typhoid-paratyphoid diseases, viral infections.</a:t>
            </a:r>
          </a:p>
          <a:p>
            <a:pPr algn="just">
              <a:lnSpc>
                <a:spcPct val="80000"/>
              </a:lnSpc>
            </a:pPr>
            <a:r>
              <a:rPr lang="en-US" sz="2800" u="sng" dirty="0" err="1" smtClean="0">
                <a:solidFill>
                  <a:srgbClr val="00B050"/>
                </a:solidFill>
              </a:rPr>
              <a:t>Monocyte</a:t>
            </a:r>
            <a:r>
              <a:rPr lang="en-US" sz="2800" u="sng" dirty="0" smtClean="0">
                <a:solidFill>
                  <a:srgbClr val="00B050"/>
                </a:solidFill>
              </a:rPr>
              <a:t>-lymphocytic</a:t>
            </a:r>
            <a:r>
              <a:rPr lang="en-US" sz="2800" dirty="0" smtClean="0"/>
              <a:t> - characterized by an increase in </a:t>
            </a:r>
            <a:r>
              <a:rPr lang="en-US" sz="2800" dirty="0" err="1" smtClean="0"/>
              <a:t>agranulocytes</a:t>
            </a:r>
            <a:r>
              <a:rPr lang="en-US" sz="2800" dirty="0" smtClean="0"/>
              <a:t>. It happens in autoimmune, allergic and infectious diseases, the causative agents of which are </a:t>
            </a:r>
            <a:r>
              <a:rPr lang="en-US" sz="2800" dirty="0" err="1" smtClean="0"/>
              <a:t>phagocytosed</a:t>
            </a:r>
            <a:r>
              <a:rPr lang="en-US" sz="2800" dirty="0" smtClean="0"/>
              <a:t>, mainly, by macrophages.</a:t>
            </a:r>
            <a:endParaRPr lang="ru-RU" sz="2800" i="1" dirty="0" smtClean="0">
              <a:latin typeface="Comic Sans MS" pitchFamily="66" charset="0"/>
            </a:endParaRPr>
          </a:p>
        </p:txBody>
      </p:sp>
      <p:sp>
        <p:nvSpPr>
          <p:cNvPr id="23554" name="Rectangle 2"/>
          <p:cNvSpPr>
            <a:spLocks noGrp="1" noChangeArrowheads="1"/>
          </p:cNvSpPr>
          <p:nvPr>
            <p:ph type="title"/>
          </p:nvPr>
        </p:nvSpPr>
        <p:spPr>
          <a:xfrm>
            <a:off x="684213" y="142875"/>
            <a:ext cx="7772400" cy="500063"/>
          </a:xfrm>
        </p:spPr>
        <p:txBody>
          <a:bodyPr>
            <a:noAutofit/>
          </a:bodyPr>
          <a:lstStyle/>
          <a:p>
            <a:pPr algn="ctr">
              <a:defRPr/>
            </a:pPr>
            <a:r>
              <a:rPr sz="3200" b="1" i="1" smtClean="0">
                <a:solidFill>
                  <a:schemeClr val="tx2">
                    <a:satMod val="130000"/>
                  </a:schemeClr>
                </a:solidFill>
                <a:latin typeface="Comic Sans MS" pitchFamily="66" charset="0"/>
              </a:rPr>
              <a:t>Types of leukocytosis</a:t>
            </a:r>
            <a:endParaRPr lang="ru-RU" sz="32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0" y="857250"/>
            <a:ext cx="8929688" cy="5786438"/>
          </a:xfrm>
        </p:spPr>
        <p:txBody>
          <a:bodyPr>
            <a:normAutofit/>
          </a:bodyPr>
          <a:lstStyle/>
          <a:p>
            <a:pPr algn="just">
              <a:lnSpc>
                <a:spcPct val="80000"/>
              </a:lnSpc>
            </a:pPr>
            <a:r>
              <a:rPr lang="en-US" i="1" dirty="0" smtClean="0">
                <a:solidFill>
                  <a:srgbClr val="FFFF00"/>
                </a:solidFill>
                <a:latin typeface="Comic Sans MS" pitchFamily="66" charset="0"/>
              </a:rPr>
              <a:t>reactive </a:t>
            </a:r>
            <a:r>
              <a:rPr lang="en-US" i="1" dirty="0" err="1" smtClean="0">
                <a:solidFill>
                  <a:srgbClr val="FFFF00"/>
                </a:solidFill>
                <a:latin typeface="Comic Sans MS" pitchFamily="66" charset="0"/>
              </a:rPr>
              <a:t>hyperleukocytosis</a:t>
            </a:r>
            <a:r>
              <a:rPr lang="en-US" i="1" dirty="0" smtClean="0">
                <a:solidFill>
                  <a:srgbClr val="FFFF00"/>
                </a:solidFill>
                <a:latin typeface="Comic Sans MS" pitchFamily="66" charset="0"/>
              </a:rPr>
              <a:t>, pathological blood reaction, similar to leukemia. The term was first proposed in 1926 by </a:t>
            </a:r>
            <a:r>
              <a:rPr lang="en-US" i="1" dirty="0" err="1" smtClean="0">
                <a:solidFill>
                  <a:srgbClr val="FFFF00"/>
                </a:solidFill>
                <a:latin typeface="Comic Sans MS" pitchFamily="66" charset="0"/>
              </a:rPr>
              <a:t>Krumbhar</a:t>
            </a:r>
            <a:r>
              <a:rPr lang="en-US" i="1" dirty="0" smtClean="0">
                <a:solidFill>
                  <a:srgbClr val="FFFF00"/>
                </a:solidFill>
                <a:latin typeface="Comic Sans MS" pitchFamily="66" charset="0"/>
              </a:rPr>
              <a:t> to refer to changes in blood resembling leukemia, but of a reactive nature.</a:t>
            </a:r>
          </a:p>
          <a:p>
            <a:pPr algn="ctr">
              <a:lnSpc>
                <a:spcPct val="80000"/>
              </a:lnSpc>
            </a:pPr>
            <a:r>
              <a:rPr lang="en-US" sz="2800" i="1" dirty="0" smtClean="0">
                <a:solidFill>
                  <a:srgbClr val="FF0000"/>
                </a:solidFill>
                <a:latin typeface="Comic Sans MS" pitchFamily="66" charset="0"/>
              </a:rPr>
              <a:t>Classification: myeloid and lymphocytic </a:t>
            </a:r>
            <a:r>
              <a:rPr lang="en-US" sz="2800" i="1" dirty="0" err="1" smtClean="0">
                <a:solidFill>
                  <a:srgbClr val="FF0000"/>
                </a:solidFill>
                <a:latin typeface="Comic Sans MS" pitchFamily="66" charset="0"/>
              </a:rPr>
              <a:t>monocyte</a:t>
            </a:r>
            <a:r>
              <a:rPr lang="en-US" sz="2800" i="1" dirty="0" smtClean="0">
                <a:solidFill>
                  <a:srgbClr val="FF0000"/>
                </a:solidFill>
                <a:latin typeface="Comic Sans MS" pitchFamily="66" charset="0"/>
              </a:rPr>
              <a:t> type.</a:t>
            </a:r>
          </a:p>
          <a:p>
            <a:pPr algn="just">
              <a:lnSpc>
                <a:spcPct val="80000"/>
              </a:lnSpc>
            </a:pPr>
            <a:r>
              <a:rPr lang="en-US" i="1" u="sng" dirty="0" smtClean="0">
                <a:solidFill>
                  <a:srgbClr val="FF0000"/>
                </a:solidFill>
                <a:latin typeface="Comic Sans MS" pitchFamily="66" charset="0"/>
              </a:rPr>
              <a:t>Myeloid type</a:t>
            </a:r>
          </a:p>
          <a:p>
            <a:pPr algn="just">
              <a:lnSpc>
                <a:spcPct val="80000"/>
              </a:lnSpc>
            </a:pPr>
            <a:r>
              <a:rPr lang="en-US" i="1" dirty="0" err="1" smtClean="0">
                <a:latin typeface="Comic Sans MS" pitchFamily="66" charset="0"/>
              </a:rPr>
              <a:t>neutrophilic</a:t>
            </a:r>
            <a:r>
              <a:rPr lang="en-US" i="1" dirty="0" smtClean="0">
                <a:latin typeface="Comic Sans MS" pitchFamily="66" charset="0"/>
              </a:rPr>
              <a:t> </a:t>
            </a:r>
            <a:r>
              <a:rPr lang="en-US" i="1" dirty="0" err="1" smtClean="0">
                <a:latin typeface="Comic Sans MS" pitchFamily="66" charset="0"/>
              </a:rPr>
              <a:t>myeloblastic</a:t>
            </a:r>
            <a:r>
              <a:rPr lang="en-US" i="1" dirty="0" smtClean="0">
                <a:latin typeface="Comic Sans MS" pitchFamily="66" charset="0"/>
              </a:rPr>
              <a:t> - with severe, generalized purulent-septic and toxic conditions (sepsis, scarlet fever, purulent pneumonia, chronic renal failure, mercury poisoning, acute massive </a:t>
            </a:r>
            <a:r>
              <a:rPr lang="en-US" i="1" dirty="0" err="1" smtClean="0">
                <a:latin typeface="Comic Sans MS" pitchFamily="66" charset="0"/>
              </a:rPr>
              <a:t>hemolysis</a:t>
            </a:r>
            <a:r>
              <a:rPr lang="en-US" i="1" dirty="0" smtClean="0">
                <a:latin typeface="Comic Sans MS" pitchFamily="66" charset="0"/>
              </a:rPr>
              <a:t>, shock);</a:t>
            </a:r>
          </a:p>
          <a:p>
            <a:pPr algn="just">
              <a:lnSpc>
                <a:spcPct val="80000"/>
              </a:lnSpc>
            </a:pPr>
            <a:r>
              <a:rPr lang="en-US" i="1" dirty="0" smtClean="0">
                <a:latin typeface="Comic Sans MS" pitchFamily="66" charset="0"/>
              </a:rPr>
              <a:t>large </a:t>
            </a:r>
            <a:r>
              <a:rPr lang="en-US" i="1" dirty="0" err="1" smtClean="0">
                <a:latin typeface="Comic Sans MS" pitchFamily="66" charset="0"/>
              </a:rPr>
              <a:t>eosinophilia</a:t>
            </a:r>
            <a:r>
              <a:rPr lang="en-US" i="1" dirty="0" smtClean="0">
                <a:latin typeface="Comic Sans MS" pitchFamily="66" charset="0"/>
              </a:rPr>
              <a:t> - with severe allergies, </a:t>
            </a:r>
            <a:r>
              <a:rPr lang="en-US" i="1" dirty="0" err="1" smtClean="0">
                <a:latin typeface="Comic Sans MS" pitchFamily="66" charset="0"/>
              </a:rPr>
              <a:t>helminthiases</a:t>
            </a:r>
            <a:r>
              <a:rPr lang="en-US" i="1" dirty="0" smtClean="0">
                <a:latin typeface="Comic Sans MS" pitchFamily="66" charset="0"/>
              </a:rPr>
              <a:t>.</a:t>
            </a:r>
          </a:p>
          <a:p>
            <a:pPr algn="just">
              <a:lnSpc>
                <a:spcPct val="80000"/>
              </a:lnSpc>
            </a:pPr>
            <a:r>
              <a:rPr lang="en-US" i="1" u="sng" dirty="0" smtClean="0">
                <a:solidFill>
                  <a:srgbClr val="FF0000"/>
                </a:solidFill>
                <a:latin typeface="Comic Sans MS" pitchFamily="66" charset="0"/>
              </a:rPr>
              <a:t>Lymphocytic-</a:t>
            </a:r>
            <a:r>
              <a:rPr lang="en-US" i="1" u="sng" dirty="0" err="1" smtClean="0">
                <a:solidFill>
                  <a:srgbClr val="FF0000"/>
                </a:solidFill>
                <a:latin typeface="Comic Sans MS" pitchFamily="66" charset="0"/>
              </a:rPr>
              <a:t>monocytic</a:t>
            </a:r>
            <a:r>
              <a:rPr lang="en-US" i="1" u="sng" dirty="0" smtClean="0">
                <a:solidFill>
                  <a:srgbClr val="FF0000"/>
                </a:solidFill>
                <a:latin typeface="Comic Sans MS" pitchFamily="66" charset="0"/>
              </a:rPr>
              <a:t> type </a:t>
            </a:r>
            <a:r>
              <a:rPr lang="en-US" i="1" dirty="0" smtClean="0">
                <a:latin typeface="Comic Sans MS" pitchFamily="66" charset="0"/>
              </a:rPr>
              <a:t>- with infectious mononucleosis, severe rubella, measles, tuberculosis, herpetic infection.</a:t>
            </a:r>
            <a:endParaRPr lang="ru-RU" sz="2600" i="1" dirty="0" smtClean="0">
              <a:latin typeface="Comic Sans MS" pitchFamily="66" charset="0"/>
            </a:endParaRPr>
          </a:p>
        </p:txBody>
      </p:sp>
      <p:sp>
        <p:nvSpPr>
          <p:cNvPr id="24578" name="Rectangle 2"/>
          <p:cNvSpPr>
            <a:spLocks noGrp="1" noChangeArrowheads="1"/>
          </p:cNvSpPr>
          <p:nvPr>
            <p:ph type="title"/>
          </p:nvPr>
        </p:nvSpPr>
        <p:spPr>
          <a:xfrm>
            <a:off x="785813" y="142875"/>
            <a:ext cx="7772400" cy="714375"/>
          </a:xfrm>
        </p:spPr>
        <p:txBody>
          <a:bodyPr/>
          <a:lstStyle/>
          <a:p>
            <a:pPr algn="ctr">
              <a:defRPr/>
            </a:pPr>
            <a:r>
              <a:rPr sz="3600" b="1" i="1" smtClean="0">
                <a:solidFill>
                  <a:schemeClr val="tx2">
                    <a:satMod val="130000"/>
                  </a:schemeClr>
                </a:solidFill>
                <a:latin typeface="Comic Sans MS" pitchFamily="66" charset="0"/>
              </a:rPr>
              <a:t>Leukemoid reactions</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1071563" y="1071563"/>
            <a:ext cx="7862887" cy="5786437"/>
          </a:xfrm>
        </p:spPr>
        <p:txBody>
          <a:bodyPr/>
          <a:lstStyle/>
          <a:p>
            <a:r>
              <a:rPr lang="en-US" sz="2800" i="1" dirty="0" smtClean="0">
                <a:latin typeface="Comic Sans MS" pitchFamily="66" charset="0"/>
              </a:rPr>
              <a:t>A blood disease characterized by rampant proliferation and rejuvenation of the </a:t>
            </a:r>
            <a:r>
              <a:rPr lang="en-US" sz="2800" i="1" dirty="0" err="1" smtClean="0">
                <a:latin typeface="Comic Sans MS" pitchFamily="66" charset="0"/>
              </a:rPr>
              <a:t>hemopoietic</a:t>
            </a:r>
            <a:r>
              <a:rPr lang="en-US" sz="2800" i="1" dirty="0" smtClean="0">
                <a:latin typeface="Comic Sans MS" pitchFamily="66" charset="0"/>
              </a:rPr>
              <a:t> elements without their maturation and </a:t>
            </a:r>
            <a:r>
              <a:rPr lang="en-US" sz="2800" i="1" dirty="0" err="1" smtClean="0">
                <a:latin typeface="Comic Sans MS" pitchFamily="66" charset="0"/>
              </a:rPr>
              <a:t>metaplasia</a:t>
            </a:r>
            <a:r>
              <a:rPr lang="en-US" sz="2800" i="1" dirty="0" smtClean="0">
                <a:latin typeface="Comic Sans MS" pitchFamily="66" charset="0"/>
              </a:rPr>
              <a:t> of the </a:t>
            </a:r>
            <a:r>
              <a:rPr lang="en-US" sz="2800" i="1" dirty="0" err="1" smtClean="0">
                <a:latin typeface="Comic Sans MS" pitchFamily="66" charset="0"/>
              </a:rPr>
              <a:t>hemopoietic</a:t>
            </a:r>
            <a:r>
              <a:rPr lang="en-US" sz="2800" i="1" dirty="0" smtClean="0">
                <a:latin typeface="Comic Sans MS" pitchFamily="66" charset="0"/>
              </a:rPr>
              <a:t> tissue</a:t>
            </a:r>
          </a:p>
          <a:p>
            <a:r>
              <a:rPr lang="en-US" sz="2800" i="1" dirty="0" smtClean="0">
                <a:latin typeface="Comic Sans MS" pitchFamily="66" charset="0"/>
              </a:rPr>
              <a:t>The frequency is 3-10 per 100 thousand of the population</a:t>
            </a:r>
          </a:p>
          <a:p>
            <a:r>
              <a:rPr lang="en-US" sz="2800" i="1" dirty="0" smtClean="0">
                <a:latin typeface="Comic Sans MS" pitchFamily="66" charset="0"/>
              </a:rPr>
              <a:t>Men get sick 1,5 times more often</a:t>
            </a:r>
          </a:p>
          <a:p>
            <a:r>
              <a:rPr lang="en-US" sz="2800" i="1" dirty="0" smtClean="0">
                <a:latin typeface="Comic Sans MS" pitchFamily="66" charset="0"/>
              </a:rPr>
              <a:t>The maximum incidence of acute leukemia is up to 10-18 years (peak: 2-5 years), chronic - over 50 years</a:t>
            </a:r>
            <a:endParaRPr lang="ru-RU" sz="28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normAutofit fontScale="90000"/>
          </a:bodyPr>
          <a:lstStyle/>
          <a:p>
            <a:pPr algn="ctr">
              <a:defRPr/>
            </a:pPr>
            <a:r>
              <a:rPr sz="3600" b="1" i="1" smtClean="0">
                <a:solidFill>
                  <a:schemeClr val="tx2">
                    <a:satMod val="130000"/>
                  </a:schemeClr>
                </a:solidFill>
                <a:latin typeface="Comic Sans MS" pitchFamily="66" charset="0"/>
              </a:rPr>
              <a:t>Leukemia</a:t>
            </a:r>
            <a:r>
              <a:rPr lang="ru-RU" sz="3600" b="1" i="1" dirty="0" smtClean="0">
                <a:solidFill>
                  <a:schemeClr val="tx2">
                    <a:satMod val="130000"/>
                  </a:schemeClr>
                </a:solidFill>
                <a:latin typeface="Comic Sans MS" pitchFamily="66" charset="0"/>
              </a:rPr>
              <a:t> (</a:t>
            </a:r>
            <a:r>
              <a:rPr sz="3600" b="1" i="1" smtClean="0">
                <a:solidFill>
                  <a:schemeClr val="tx2">
                    <a:satMod val="130000"/>
                  </a:schemeClr>
                </a:solidFill>
                <a:latin typeface="Comic Sans MS" pitchFamily="66" charset="0"/>
              </a:rPr>
              <a:t>leucosis) -</a:t>
            </a:r>
            <a:r>
              <a:rPr sz="1600" smtClean="0">
                <a:solidFill>
                  <a:srgbClr val="FFFF00"/>
                </a:solidFill>
              </a:rPr>
              <a:t>a malignant progressive disease in which the bone marrow and other blood-forming organs produce increased numbers of immature or abnormal leukocytes. These suppress the production of normal blood cells, leading to anemia and other symptoms.</a:t>
            </a:r>
            <a:endParaRPr lang="ru-RU" sz="1600" b="1" i="1" dirty="0" smtClean="0">
              <a:solidFill>
                <a:srgbClr val="FFFF00"/>
              </a:solidFill>
              <a:latin typeface="Comic Sans MS" pitchFamily="66"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1071563" y="1071563"/>
            <a:ext cx="7862887" cy="5786437"/>
          </a:xfrm>
        </p:spPr>
        <p:txBody>
          <a:bodyPr/>
          <a:lstStyle/>
          <a:p>
            <a:pPr algn="just"/>
            <a:r>
              <a:rPr lang="en-US" sz="2800" i="1" u="sng" dirty="0" smtClean="0">
                <a:latin typeface="Comic Sans MS" pitchFamily="66" charset="0"/>
              </a:rPr>
              <a:t>Ionizing radiation</a:t>
            </a:r>
          </a:p>
          <a:p>
            <a:pPr algn="just">
              <a:buNone/>
            </a:pPr>
            <a:r>
              <a:rPr lang="en-US" sz="2800" i="1" dirty="0" smtClean="0">
                <a:latin typeface="Comic Sans MS" pitchFamily="66" charset="0"/>
              </a:rPr>
              <a:t>   - after Hiroshima - the incidence of leukemia increased by 7.5 times</a:t>
            </a:r>
          </a:p>
          <a:p>
            <a:pPr algn="just"/>
            <a:r>
              <a:rPr lang="en-US" sz="2800" i="1" u="sng" dirty="0" smtClean="0">
                <a:latin typeface="Comic Sans MS" pitchFamily="66" charset="0"/>
              </a:rPr>
              <a:t>Chemical carcinogens</a:t>
            </a:r>
          </a:p>
          <a:p>
            <a:pPr algn="just">
              <a:buNone/>
            </a:pPr>
            <a:r>
              <a:rPr lang="en-US" sz="2800" i="1" dirty="0" smtClean="0">
                <a:latin typeface="Comic Sans MS" pitchFamily="66" charset="0"/>
              </a:rPr>
              <a:t>  - proved in an experiment on animals</a:t>
            </a:r>
          </a:p>
          <a:p>
            <a:pPr algn="just"/>
            <a:r>
              <a:rPr lang="en-US" sz="2800" i="1" u="sng" dirty="0" smtClean="0">
                <a:latin typeface="Comic Sans MS" pitchFamily="66" charset="0"/>
              </a:rPr>
              <a:t>Viruses</a:t>
            </a:r>
          </a:p>
          <a:p>
            <a:pPr algn="just">
              <a:buNone/>
            </a:pPr>
            <a:r>
              <a:rPr lang="en-US" sz="2800" i="1" dirty="0" smtClean="0">
                <a:latin typeface="Comic Sans MS" pitchFamily="66" charset="0"/>
              </a:rPr>
              <a:t>  - proved experimentally</a:t>
            </a:r>
          </a:p>
          <a:p>
            <a:pPr algn="just"/>
            <a:r>
              <a:rPr lang="en-US" sz="2800" i="1" u="sng" dirty="0" smtClean="0">
                <a:latin typeface="Comic Sans MS" pitchFamily="66" charset="0"/>
              </a:rPr>
              <a:t>Genetic predisposition</a:t>
            </a:r>
          </a:p>
          <a:p>
            <a:pPr algn="just"/>
            <a:r>
              <a:rPr lang="en-US" sz="2800" i="1" dirty="0" smtClean="0">
                <a:latin typeface="Comic Sans MS" pitchFamily="66" charset="0"/>
              </a:rPr>
              <a:t>  - Increased incidence of Down syndrome, </a:t>
            </a:r>
            <a:r>
              <a:rPr lang="en-US" sz="2800" i="1" dirty="0" err="1" smtClean="0">
                <a:latin typeface="Comic Sans MS" pitchFamily="66" charset="0"/>
              </a:rPr>
              <a:t>Klinefelter</a:t>
            </a:r>
            <a:r>
              <a:rPr lang="en-US" sz="2800" i="1" dirty="0" smtClean="0">
                <a:latin typeface="Comic Sans MS" pitchFamily="66" charset="0"/>
              </a:rPr>
              <a:t>, </a:t>
            </a:r>
            <a:r>
              <a:rPr lang="en-US" sz="2800" i="1" dirty="0" err="1" smtClean="0">
                <a:latin typeface="Comic Sans MS" pitchFamily="66" charset="0"/>
              </a:rPr>
              <a:t>Sherashevsky</a:t>
            </a:r>
            <a:r>
              <a:rPr lang="en-US" sz="2800" i="1" dirty="0" smtClean="0">
                <a:latin typeface="Comic Sans MS" pitchFamily="66" charset="0"/>
              </a:rPr>
              <a:t>-Turner syndromes</a:t>
            </a:r>
            <a:endParaRPr lang="ru-RU" sz="28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Etiology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071563" y="1071563"/>
            <a:ext cx="7862887" cy="5786437"/>
          </a:xfrm>
        </p:spPr>
        <p:txBody>
          <a:bodyPr>
            <a:normAutofit/>
          </a:bodyPr>
          <a:lstStyle/>
          <a:p>
            <a:pPr algn="just"/>
            <a:r>
              <a:rPr lang="en-US" sz="3200" i="1" u="sng" dirty="0" smtClean="0">
                <a:solidFill>
                  <a:srgbClr val="FFFF00"/>
                </a:solidFill>
                <a:latin typeface="Comic Sans MS" pitchFamily="66" charset="0"/>
              </a:rPr>
              <a:t>Acute and chronic</a:t>
            </a:r>
            <a:r>
              <a:rPr lang="en-US" sz="3200" i="1" dirty="0" smtClean="0">
                <a:latin typeface="Comic Sans MS" pitchFamily="66" charset="0"/>
              </a:rPr>
              <a:t> (criterion - </a:t>
            </a:r>
            <a:r>
              <a:rPr lang="en-US" sz="3200" i="1" dirty="0" err="1" smtClean="0">
                <a:latin typeface="Comic Sans MS" pitchFamily="66" charset="0"/>
              </a:rPr>
              <a:t>morpho</a:t>
            </a:r>
            <a:r>
              <a:rPr lang="en-US" sz="3200" i="1" dirty="0" smtClean="0">
                <a:latin typeface="Comic Sans MS" pitchFamily="66" charset="0"/>
              </a:rPr>
              <a:t>-functional features of leukemia cells)</a:t>
            </a:r>
          </a:p>
          <a:p>
            <a:pPr algn="just"/>
            <a:r>
              <a:rPr lang="en-US" sz="3200" i="1" u="sng" dirty="0" smtClean="0">
                <a:solidFill>
                  <a:srgbClr val="FFC000"/>
                </a:solidFill>
                <a:latin typeface="Comic Sans MS" pitchFamily="66" charset="0"/>
              </a:rPr>
              <a:t>Acute</a:t>
            </a:r>
            <a:r>
              <a:rPr lang="en-US" sz="3200" i="1" dirty="0" smtClean="0">
                <a:latin typeface="Comic Sans MS" pitchFamily="66" charset="0"/>
              </a:rPr>
              <a:t> - the main substrate of the tumor - low-grade, immature cells (blasts). Bone marrow and blood are supersaturated with cells of 2, 3, 4 </a:t>
            </a:r>
            <a:r>
              <a:rPr lang="en-US" sz="3200" i="1" dirty="0" err="1" smtClean="0">
                <a:latin typeface="Comic Sans MS" pitchFamily="66" charset="0"/>
              </a:rPr>
              <a:t>th</a:t>
            </a:r>
            <a:r>
              <a:rPr lang="en-US" sz="3200" i="1" dirty="0" smtClean="0">
                <a:latin typeface="Comic Sans MS" pitchFamily="66" charset="0"/>
              </a:rPr>
              <a:t> grades;</a:t>
            </a:r>
          </a:p>
          <a:p>
            <a:pPr algn="just"/>
            <a:r>
              <a:rPr lang="en-US" sz="3200" i="1" u="sng" dirty="0" smtClean="0">
                <a:solidFill>
                  <a:srgbClr val="FFC000"/>
                </a:solidFill>
                <a:latin typeface="Comic Sans MS" pitchFamily="66" charset="0"/>
              </a:rPr>
              <a:t>Chronic</a:t>
            </a:r>
            <a:r>
              <a:rPr lang="en-US" sz="3200" i="1" dirty="0" smtClean="0">
                <a:latin typeface="Comic Sans MS" pitchFamily="66" charset="0"/>
              </a:rPr>
              <a:t> - tumor substrate - maturing and mature elements.</a:t>
            </a:r>
            <a:endParaRPr lang="ru-RU" sz="32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Classification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1071563" y="1071563"/>
            <a:ext cx="7862887" cy="5786437"/>
          </a:xfrm>
        </p:spPr>
        <p:txBody>
          <a:bodyPr/>
          <a:lstStyle/>
          <a:p>
            <a:pPr algn="just">
              <a:buNone/>
            </a:pPr>
            <a:r>
              <a:rPr lang="en-US" sz="3200" i="1" u="sng" dirty="0" smtClean="0">
                <a:solidFill>
                  <a:srgbClr val="FFC000"/>
                </a:solidFill>
                <a:latin typeface="Comic Sans MS" pitchFamily="66" charset="0"/>
              </a:rPr>
              <a:t>By type of leukemic cells:</a:t>
            </a: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Myeloblast</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Lymphoblastic</a:t>
            </a: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Monoblastic</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Erythromyoblast</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a:t>
            </a:r>
            <a:r>
              <a:rPr lang="en-US" sz="3200" i="1" dirty="0" err="1" smtClean="0">
                <a:solidFill>
                  <a:srgbClr val="FFC000"/>
                </a:solidFill>
                <a:latin typeface="Comic Sans MS" pitchFamily="66" charset="0"/>
              </a:rPr>
              <a:t>Promyelocytic</a:t>
            </a:r>
            <a:endParaRPr lang="en-US" sz="3200" i="1" dirty="0" smtClean="0">
              <a:solidFill>
                <a:srgbClr val="FFC000"/>
              </a:solidFill>
              <a:latin typeface="Comic Sans MS" pitchFamily="66" charset="0"/>
            </a:endParaRPr>
          </a:p>
          <a:p>
            <a:pPr algn="just">
              <a:buNone/>
            </a:pPr>
            <a:r>
              <a:rPr lang="en-US" sz="3200" i="1" dirty="0" smtClean="0">
                <a:solidFill>
                  <a:srgbClr val="FFC000"/>
                </a:solidFill>
                <a:latin typeface="Comic Sans MS" pitchFamily="66" charset="0"/>
              </a:rPr>
              <a:t>- Undifferentiated</a:t>
            </a:r>
            <a:endParaRPr lang="ru-RU" sz="3200" i="1" dirty="0" smtClean="0">
              <a:solidFill>
                <a:srgbClr val="FFC000"/>
              </a:solidFill>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Classification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1071563" y="1071563"/>
            <a:ext cx="7862887" cy="5786437"/>
          </a:xfrm>
        </p:spPr>
        <p:txBody>
          <a:bodyPr>
            <a:normAutofit/>
          </a:bodyPr>
          <a:lstStyle/>
          <a:p>
            <a:pPr algn="just">
              <a:buNone/>
            </a:pPr>
            <a:r>
              <a:rPr lang="en-US" sz="3200" i="1" u="sng" dirty="0" smtClean="0">
                <a:solidFill>
                  <a:srgbClr val="FFC000"/>
                </a:solidFill>
                <a:latin typeface="Comic Sans MS" pitchFamily="66" charset="0"/>
              </a:rPr>
              <a:t>By the number of cells in the peripheral blood:</a:t>
            </a:r>
          </a:p>
          <a:p>
            <a:pPr algn="just">
              <a:buNone/>
            </a:pPr>
            <a:r>
              <a:rPr lang="en-US" sz="3200" i="1" dirty="0" smtClean="0">
                <a:solidFill>
                  <a:srgbClr val="0070C0"/>
                </a:solidFill>
                <a:latin typeface="Comic Sans MS" pitchFamily="66" charset="0"/>
              </a:rPr>
              <a:t>Leukemia variant </a:t>
            </a:r>
            <a:r>
              <a:rPr lang="en-US" sz="3200" i="1" dirty="0" smtClean="0">
                <a:solidFill>
                  <a:srgbClr val="FFC000"/>
                </a:solidFill>
                <a:latin typeface="Comic Sans MS" pitchFamily="66" charset="0"/>
              </a:rPr>
              <a:t>- the number of leukocytes in peripheral blood - more than 100</a:t>
            </a:r>
          </a:p>
          <a:p>
            <a:pPr algn="just">
              <a:buNone/>
            </a:pPr>
            <a:r>
              <a:rPr lang="en-US" sz="3200" i="1" dirty="0" err="1" smtClean="0">
                <a:solidFill>
                  <a:srgbClr val="0070C0"/>
                </a:solidFill>
                <a:latin typeface="Comic Sans MS" pitchFamily="66" charset="0"/>
              </a:rPr>
              <a:t>Subleukemic</a:t>
            </a:r>
            <a:r>
              <a:rPr lang="en-US" sz="3200" i="1" dirty="0" err="1" smtClean="0">
                <a:solidFill>
                  <a:srgbClr val="FFC000"/>
                </a:solidFill>
                <a:latin typeface="Comic Sans MS" pitchFamily="66" charset="0"/>
              </a:rPr>
              <a:t>-leukocytosis</a:t>
            </a:r>
            <a:r>
              <a:rPr lang="en-US" sz="3200" i="1" dirty="0" smtClean="0">
                <a:solidFill>
                  <a:srgbClr val="FFC000"/>
                </a:solidFill>
                <a:latin typeface="Comic Sans MS" pitchFamily="66" charset="0"/>
              </a:rPr>
              <a:t>: 20-50-80</a:t>
            </a:r>
          </a:p>
          <a:p>
            <a:pPr algn="just">
              <a:buNone/>
            </a:pPr>
            <a:r>
              <a:rPr lang="en-US" sz="3200" i="1" dirty="0" err="1" smtClean="0">
                <a:solidFill>
                  <a:srgbClr val="0070C0"/>
                </a:solidFill>
                <a:latin typeface="Comic Sans MS" pitchFamily="66" charset="0"/>
              </a:rPr>
              <a:t>Aleukemic</a:t>
            </a:r>
            <a:r>
              <a:rPr lang="en-US" sz="3200" i="1" dirty="0" smtClean="0">
                <a:solidFill>
                  <a:srgbClr val="FFC000"/>
                </a:solidFill>
                <a:latin typeface="Comic Sans MS" pitchFamily="66" charset="0"/>
              </a:rPr>
              <a:t> - the number of leukocytes within the normal range</a:t>
            </a:r>
          </a:p>
          <a:p>
            <a:pPr algn="just">
              <a:buNone/>
            </a:pPr>
            <a:r>
              <a:rPr lang="en-US" sz="3200" i="1" dirty="0" err="1" smtClean="0">
                <a:solidFill>
                  <a:srgbClr val="0070C0"/>
                </a:solidFill>
                <a:latin typeface="Comic Sans MS" pitchFamily="66" charset="0"/>
              </a:rPr>
              <a:t>Leukopenic</a:t>
            </a:r>
            <a:r>
              <a:rPr lang="en-US" sz="3200" i="1" dirty="0" smtClean="0">
                <a:solidFill>
                  <a:srgbClr val="FFC000"/>
                </a:solidFill>
                <a:latin typeface="Comic Sans MS" pitchFamily="66" charset="0"/>
              </a:rPr>
              <a:t> - reduction of leukocytes in the blood</a:t>
            </a:r>
            <a:endParaRPr lang="ru-RU" sz="3200" i="1" dirty="0" smtClean="0">
              <a:solidFill>
                <a:srgbClr val="FFC000"/>
              </a:solidFill>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lstStyle/>
          <a:p>
            <a:pPr algn="ctr">
              <a:defRPr/>
            </a:pPr>
            <a:r>
              <a:rPr sz="3600" b="1" i="1" smtClean="0">
                <a:solidFill>
                  <a:schemeClr val="tx2">
                    <a:satMod val="130000"/>
                  </a:schemeClr>
                </a:solidFill>
                <a:latin typeface="Comic Sans MS" pitchFamily="66" charset="0"/>
              </a:rPr>
              <a:t>Classification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071563" y="928688"/>
            <a:ext cx="7862887" cy="5929312"/>
          </a:xfrm>
        </p:spPr>
        <p:txBody>
          <a:bodyPr/>
          <a:lstStyle/>
          <a:p>
            <a:pPr marL="90488" indent="-7938" algn="just"/>
            <a:r>
              <a:rPr lang="en-US" sz="2400" i="1" dirty="0" smtClean="0">
                <a:latin typeface="Comic Sans MS" pitchFamily="66" charset="0"/>
              </a:rPr>
              <a:t>A carcinogen causes a mutation in one of the hematopoietic progenitor cells</a:t>
            </a:r>
          </a:p>
          <a:p>
            <a:pPr marL="90488" indent="-7938" algn="just"/>
            <a:r>
              <a:rPr lang="en-US" sz="2400" i="1" dirty="0" smtClean="0">
                <a:latin typeface="Comic Sans MS" pitchFamily="66" charset="0"/>
              </a:rPr>
              <a:t>the information of division and differentiation is violated, the regulation of the division of hematopoietic cells</a:t>
            </a:r>
          </a:p>
          <a:p>
            <a:pPr marL="90488" indent="-7938" algn="just"/>
            <a:r>
              <a:rPr lang="en-US" sz="2400" i="1" dirty="0" smtClean="0">
                <a:latin typeface="Comic Sans MS" pitchFamily="66" charset="0"/>
              </a:rPr>
              <a:t>Division of a leukemic cell - formation of a pathological clone - monoclonal stage</a:t>
            </a:r>
          </a:p>
          <a:p>
            <a:pPr marL="90488" indent="-7938" algn="just"/>
            <a:r>
              <a:rPr lang="en-US" sz="2400" i="1" dirty="0" smtClean="0">
                <a:latin typeface="Comic Sans MS" pitchFamily="66" charset="0"/>
              </a:rPr>
              <a:t>The formation of a variety of different clones (due to the instability of the chromosomal apparatus of leukemic cells) - the polyclonal stage</a:t>
            </a:r>
          </a:p>
          <a:p>
            <a:pPr marL="90488" indent="-7938" algn="just"/>
            <a:r>
              <a:rPr lang="en-US" sz="2400" i="1" dirty="0" smtClean="0">
                <a:latin typeface="Comic Sans MS" pitchFamily="66" charset="0"/>
              </a:rPr>
              <a:t>Further expansion of clones, replacement (displacement) of normal hematopoietic elements of the bone marrow, spreading through the body with blood flow, metastasis to organs and tissues</a:t>
            </a:r>
            <a:endParaRPr lang="ru-RU" sz="2400"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582612"/>
          </a:xfrm>
        </p:spPr>
        <p:txBody>
          <a:bodyPr>
            <a:noAutofit/>
          </a:bodyPr>
          <a:lstStyle/>
          <a:p>
            <a:pPr algn="ctr">
              <a:defRPr/>
            </a:pPr>
            <a:r>
              <a:rPr sz="3600" b="1" i="1" smtClean="0">
                <a:solidFill>
                  <a:schemeClr val="tx2">
                    <a:satMod val="130000"/>
                  </a:schemeClr>
                </a:solidFill>
                <a:latin typeface="Comic Sans MS" pitchFamily="66" charset="0"/>
              </a:rPr>
              <a:t>Pathogenesis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071563" y="1071563"/>
            <a:ext cx="7862887" cy="5786437"/>
          </a:xfrm>
        </p:spPr>
        <p:txBody>
          <a:bodyPr/>
          <a:lstStyle/>
          <a:p>
            <a:pPr algn="just">
              <a:lnSpc>
                <a:spcPct val="80000"/>
              </a:lnSpc>
            </a:pPr>
            <a:r>
              <a:rPr lang="en-US" sz="2800" b="1" i="1" u="sng" dirty="0" smtClean="0">
                <a:latin typeface="Comic Sans MS" pitchFamily="66" charset="0"/>
              </a:rPr>
              <a:t>Leukemia hyperplasia </a:t>
            </a:r>
            <a:r>
              <a:rPr lang="en-US" sz="2800" b="1" i="1" dirty="0" smtClean="0">
                <a:latin typeface="Comic Sans MS" pitchFamily="66" charset="0"/>
              </a:rPr>
              <a:t>and bone marrow infiltration lead to the replacement of normal foci of </a:t>
            </a:r>
            <a:r>
              <a:rPr lang="en-US" sz="2800" b="1" i="1" dirty="0" err="1" smtClean="0">
                <a:latin typeface="Comic Sans MS" pitchFamily="66" charset="0"/>
              </a:rPr>
              <a:t>hematopoiesis</a:t>
            </a:r>
            <a:r>
              <a:rPr lang="en-US" sz="2800" b="1" i="1" dirty="0" smtClean="0">
                <a:latin typeface="Comic Sans MS" pitchFamily="66" charset="0"/>
              </a:rPr>
              <a:t> with leukemia, oppression of normal </a:t>
            </a:r>
            <a:r>
              <a:rPr lang="en-US" sz="2800" b="1" i="1" dirty="0" err="1" smtClean="0">
                <a:latin typeface="Comic Sans MS" pitchFamily="66" charset="0"/>
              </a:rPr>
              <a:t>hemopoiesis</a:t>
            </a:r>
            <a:r>
              <a:rPr lang="en-US" sz="2800" b="1" i="1" dirty="0" smtClean="0">
                <a:latin typeface="Comic Sans MS" pitchFamily="66" charset="0"/>
              </a:rPr>
              <a:t>, resulting in the development of anemia and thrombocytopenia.</a:t>
            </a:r>
            <a:endParaRPr lang="ru-RU" sz="2800" b="1" i="1" dirty="0" smtClean="0">
              <a:latin typeface="Comic Sans MS" pitchFamily="66" charset="0"/>
            </a:endParaRPr>
          </a:p>
          <a:p>
            <a:pPr algn="just">
              <a:lnSpc>
                <a:spcPct val="80000"/>
              </a:lnSpc>
            </a:pPr>
            <a:endParaRPr lang="en-US" sz="2800" b="1" i="1" dirty="0" smtClean="0">
              <a:latin typeface="Comic Sans MS" pitchFamily="66" charset="0"/>
            </a:endParaRPr>
          </a:p>
          <a:p>
            <a:pPr algn="just">
              <a:lnSpc>
                <a:spcPct val="80000"/>
              </a:lnSpc>
            </a:pPr>
            <a:r>
              <a:rPr lang="en-US" sz="2800" b="1" i="1" u="sng" dirty="0" smtClean="0">
                <a:latin typeface="Comic Sans MS" pitchFamily="66" charset="0"/>
              </a:rPr>
              <a:t>Hemorrhagic syndrome </a:t>
            </a:r>
            <a:r>
              <a:rPr lang="en-US" sz="2800" b="1" i="1" dirty="0" smtClean="0">
                <a:latin typeface="Comic Sans MS" pitchFamily="66" charset="0"/>
              </a:rPr>
              <a:t>- hemorrhages can be small-to-small or small-spotted single eruptions on the skin and mucous membranes, and can manifest themselves in the form of extensive hemorrhages and profuse bleeding.</a:t>
            </a:r>
            <a:endParaRPr lang="ru-RU" sz="2800" b="1"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normAutofit/>
          </a:bodyPr>
          <a:lstStyle/>
          <a:p>
            <a:pPr algn="ctr">
              <a:defRPr/>
            </a:pPr>
            <a:r>
              <a:rPr sz="3600" b="1" i="1" smtClean="0">
                <a:solidFill>
                  <a:schemeClr val="tx2">
                    <a:satMod val="130000"/>
                  </a:schemeClr>
                </a:solidFill>
                <a:latin typeface="Comic Sans MS" pitchFamily="66" charset="0"/>
              </a:rPr>
              <a:t>Clinical manifestations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071563" y="1071563"/>
            <a:ext cx="7862887" cy="5786437"/>
          </a:xfrm>
        </p:spPr>
        <p:txBody>
          <a:bodyPr/>
          <a:lstStyle/>
          <a:p>
            <a:pPr algn="just">
              <a:lnSpc>
                <a:spcPct val="80000"/>
              </a:lnSpc>
            </a:pPr>
            <a:r>
              <a:rPr lang="en-US" sz="2800" b="1" i="1" u="sng" dirty="0" err="1" smtClean="0">
                <a:latin typeface="Comic Sans MS" pitchFamily="66" charset="0"/>
              </a:rPr>
              <a:t>Hyperplastic</a:t>
            </a:r>
            <a:r>
              <a:rPr lang="en-US" sz="2800" b="1" i="1" u="sng" dirty="0" smtClean="0">
                <a:latin typeface="Comic Sans MS" pitchFamily="66" charset="0"/>
              </a:rPr>
              <a:t> syndrome: </a:t>
            </a:r>
            <a:r>
              <a:rPr lang="en-US" sz="2800" b="1" i="1" dirty="0" smtClean="0">
                <a:latin typeface="Comic Sans MS" pitchFamily="66" charset="0"/>
              </a:rPr>
              <a:t>mild and painless enlargement of lymph nodes, liver and spleen, hyperplasia of the tonsils, which often causes difficulty and pain in breathing and swallowing.</a:t>
            </a:r>
            <a:endParaRPr lang="ru-RU" sz="2800" b="1" i="1" dirty="0" smtClean="0">
              <a:latin typeface="Comic Sans MS" pitchFamily="66" charset="0"/>
            </a:endParaRPr>
          </a:p>
          <a:p>
            <a:pPr algn="just">
              <a:lnSpc>
                <a:spcPct val="80000"/>
              </a:lnSpc>
            </a:pPr>
            <a:endParaRPr lang="en-US" sz="2800" b="1" i="1" dirty="0" smtClean="0">
              <a:latin typeface="Comic Sans MS" pitchFamily="66" charset="0"/>
            </a:endParaRPr>
          </a:p>
          <a:p>
            <a:pPr algn="just">
              <a:lnSpc>
                <a:spcPct val="80000"/>
              </a:lnSpc>
            </a:pPr>
            <a:r>
              <a:rPr lang="en-US" sz="2800" b="1" i="1" u="sng" dirty="0" smtClean="0">
                <a:latin typeface="Comic Sans MS" pitchFamily="66" charset="0"/>
              </a:rPr>
              <a:t>Intoxication syndrome </a:t>
            </a:r>
            <a:r>
              <a:rPr lang="en-US" sz="2800" b="1" i="1" dirty="0" smtClean="0">
                <a:latin typeface="Comic Sans MS" pitchFamily="66" charset="0"/>
              </a:rPr>
              <a:t>is manifested by increasing weakness, increased fatigue, inhibition or, conversely, increased excitability, sleep disturbance, heaviness in the head, decreased appetite, tachycardia, increased body temperature.</a:t>
            </a:r>
            <a:endParaRPr lang="ru-RU" sz="2800" b="1" i="1" dirty="0" smtClean="0">
              <a:latin typeface="Comic Sans MS" pitchFamily="66" charset="0"/>
            </a:endParaRPr>
          </a:p>
        </p:txBody>
      </p:sp>
      <p:sp>
        <p:nvSpPr>
          <p:cNvPr id="25602" name="Rectangle 2"/>
          <p:cNvSpPr>
            <a:spLocks noGrp="1" noChangeArrowheads="1"/>
          </p:cNvSpPr>
          <p:nvPr>
            <p:ph type="title"/>
          </p:nvPr>
        </p:nvSpPr>
        <p:spPr>
          <a:xfrm>
            <a:off x="1435100" y="274638"/>
            <a:ext cx="7499350" cy="796925"/>
          </a:xfrm>
        </p:spPr>
        <p:txBody>
          <a:bodyPr>
            <a:normAutofit/>
          </a:bodyPr>
          <a:lstStyle/>
          <a:p>
            <a:pPr algn="ctr">
              <a:defRPr/>
            </a:pPr>
            <a:r>
              <a:rPr sz="3600" b="1" i="1" smtClean="0">
                <a:solidFill>
                  <a:schemeClr val="tx2">
                    <a:satMod val="130000"/>
                  </a:schemeClr>
                </a:solidFill>
                <a:latin typeface="Comic Sans MS" pitchFamily="66" charset="0"/>
              </a:rPr>
              <a:t>Clinical manifestations of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noAutofit/>
          </a:bodyPr>
          <a:lstStyle/>
          <a:p>
            <a:pPr algn="just">
              <a:lnSpc>
                <a:spcPct val="80000"/>
              </a:lnSpc>
            </a:pPr>
            <a:r>
              <a:rPr lang="en-US" sz="2800" i="1" u="sng" dirty="0" smtClean="0">
                <a:latin typeface="Comic Sans MS" pitchFamily="66" charset="0"/>
              </a:rPr>
              <a:t>Infectious syndrome </a:t>
            </a:r>
            <a:r>
              <a:rPr lang="en-US" sz="2800" i="1" dirty="0" smtClean="0">
                <a:latin typeface="Comic Sans MS" pitchFamily="66" charset="0"/>
              </a:rPr>
              <a:t>is the main complication of leukemia, a frequent direct cause of death of patients.</a:t>
            </a:r>
          </a:p>
          <a:p>
            <a:pPr algn="just">
              <a:lnSpc>
                <a:spcPct val="80000"/>
              </a:lnSpc>
              <a:buNone/>
            </a:pPr>
            <a:r>
              <a:rPr lang="ru-RU" sz="2800" i="1" dirty="0" smtClean="0">
                <a:latin typeface="Comic Sans MS" pitchFamily="66" charset="0"/>
              </a:rPr>
              <a:t>  </a:t>
            </a:r>
            <a:r>
              <a:rPr lang="en-US" sz="2800" i="1" dirty="0" smtClean="0">
                <a:latin typeface="Comic Sans MS" pitchFamily="66" charset="0"/>
              </a:rPr>
              <a:t>Ulcerative necrotic tonsillitis, </a:t>
            </a:r>
            <a:r>
              <a:rPr lang="en-US" sz="2800" i="1" dirty="0" err="1" smtClean="0">
                <a:latin typeface="Comic Sans MS" pitchFamily="66" charset="0"/>
              </a:rPr>
              <a:t>stomatitis</a:t>
            </a:r>
            <a:r>
              <a:rPr lang="en-US" sz="2800" i="1" dirty="0" smtClean="0">
                <a:latin typeface="Comic Sans MS" pitchFamily="66" charset="0"/>
              </a:rPr>
              <a:t>, pneumonia and other infectious lesions, often taking a generalized character (sepsis) are associated with a sharp decrease in the functional qualities of inferior low-grade leukocytes (functional tumor </a:t>
            </a:r>
            <a:r>
              <a:rPr lang="en-US" sz="2800" i="1" dirty="0" err="1" smtClean="0">
                <a:latin typeface="Comic Sans MS" pitchFamily="66" charset="0"/>
              </a:rPr>
              <a:t>atypism</a:t>
            </a:r>
            <a:r>
              <a:rPr lang="en-US" sz="2800" i="1" dirty="0" smtClean="0">
                <a:latin typeface="Comic Sans MS" pitchFamily="66" charset="0"/>
              </a:rPr>
              <a:t>) -reduction of </a:t>
            </a:r>
            <a:r>
              <a:rPr lang="en-US" sz="2800" i="1" dirty="0" err="1" smtClean="0">
                <a:latin typeface="Comic Sans MS" pitchFamily="66" charset="0"/>
              </a:rPr>
              <a:t>phagocytosis</a:t>
            </a:r>
            <a:r>
              <a:rPr lang="en-US" sz="2800" i="1" dirty="0" smtClean="0">
                <a:latin typeface="Comic Sans MS" pitchFamily="66" charset="0"/>
              </a:rPr>
              <a:t>, motor, enzymatic activity of leukocytes.</a:t>
            </a:r>
            <a:endParaRPr lang="ru-RU" sz="2800" i="1" dirty="0" smtClean="0">
              <a:latin typeface="Comic Sans MS" pitchFamily="66" charset="0"/>
            </a:endParaRPr>
          </a:p>
        </p:txBody>
      </p:sp>
      <p:sp>
        <p:nvSpPr>
          <p:cNvPr id="26626" name="Rectangle 2"/>
          <p:cNvSpPr>
            <a:spLocks noGrp="1" noChangeArrowheads="1"/>
          </p:cNvSpPr>
          <p:nvPr>
            <p:ph type="title"/>
          </p:nvPr>
        </p:nvSpPr>
        <p:spPr/>
        <p:txBody>
          <a:bodyPr>
            <a:normAutofit/>
          </a:bodyPr>
          <a:lstStyle/>
          <a:p>
            <a:pPr algn="ctr">
              <a:defRPr/>
            </a:pPr>
            <a:r>
              <a:rPr sz="3600" b="1" i="1" smtClean="0">
                <a:solidFill>
                  <a:schemeClr val="tx2">
                    <a:satMod val="130000"/>
                  </a:schemeClr>
                </a:solidFill>
                <a:latin typeface="Comic Sans MS" pitchFamily="66" charset="0"/>
              </a:rPr>
              <a:t>Clinical manifestations of leukemia</a:t>
            </a:r>
            <a:endParaRPr lang="ru-RU" sz="3600" dirty="0" smtClean="0">
              <a:solidFill>
                <a:schemeClr val="tx2">
                  <a:satMod val="130000"/>
                </a:schemeClr>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214313"/>
            <a:ext cx="7772400" cy="642937"/>
          </a:xfrm>
        </p:spPr>
        <p:txBody>
          <a:bodyPr/>
          <a:lstStyle/>
          <a:p>
            <a:pPr algn="ctr">
              <a:defRPr/>
            </a:pPr>
            <a:r>
              <a:rPr sz="3200" b="1" i="1" smtClean="0">
                <a:solidFill>
                  <a:schemeClr val="tx2">
                    <a:satMod val="130000"/>
                  </a:schemeClr>
                </a:solidFill>
                <a:latin typeface="Comic Sans MS" pitchFamily="66" charset="0"/>
              </a:rPr>
              <a:t>Acute lymphoblastic leukemia</a:t>
            </a:r>
            <a:endParaRPr lang="ru-RU" sz="3200" b="1" i="1" dirty="0" smtClean="0">
              <a:solidFill>
                <a:schemeClr val="tx2">
                  <a:satMod val="130000"/>
                </a:schemeClr>
              </a:solidFill>
              <a:latin typeface="Comic Sans MS" pitchFamily="66" charset="0"/>
            </a:endParaRPr>
          </a:p>
        </p:txBody>
      </p:sp>
      <p:sp>
        <p:nvSpPr>
          <p:cNvPr id="30723" name="Rectangle 3"/>
          <p:cNvSpPr>
            <a:spLocks noGrp="1" noChangeArrowheads="1"/>
          </p:cNvSpPr>
          <p:nvPr>
            <p:ph sz="half" idx="1"/>
          </p:nvPr>
        </p:nvSpPr>
        <p:spPr>
          <a:xfrm>
            <a:off x="142875" y="928688"/>
            <a:ext cx="4572000" cy="5500687"/>
          </a:xfrm>
        </p:spPr>
        <p:txBody>
          <a:bodyPr>
            <a:normAutofit/>
          </a:bodyPr>
          <a:lstStyle/>
          <a:p>
            <a:pPr marL="365760" indent="-283464" algn="just">
              <a:lnSpc>
                <a:spcPct val="80000"/>
              </a:lnSpc>
              <a:defRPr/>
            </a:pPr>
            <a:r>
              <a:rPr lang="en-US" sz="2400" i="1" dirty="0" smtClean="0">
                <a:solidFill>
                  <a:srgbClr val="FFFF00"/>
                </a:solidFill>
              </a:rPr>
              <a:t>type of leukemia, most commonly found in children.</a:t>
            </a:r>
          </a:p>
          <a:p>
            <a:pPr marL="365760" indent="-283464" algn="just">
              <a:lnSpc>
                <a:spcPct val="80000"/>
              </a:lnSpc>
              <a:defRPr/>
            </a:pPr>
            <a:r>
              <a:rPr lang="en-US" sz="2400" i="1" dirty="0" smtClean="0">
                <a:solidFill>
                  <a:srgbClr val="FFFF00"/>
                </a:solidFill>
              </a:rPr>
              <a:t>It comes from a non-differentiating proliferating clone of </a:t>
            </a:r>
            <a:r>
              <a:rPr lang="en-US" sz="2400" i="1" dirty="0" err="1" smtClean="0">
                <a:solidFill>
                  <a:srgbClr val="FFFF00"/>
                </a:solidFill>
              </a:rPr>
              <a:t>lymphoblasts</a:t>
            </a:r>
            <a:r>
              <a:rPr lang="en-US" sz="2400" i="1" dirty="0" smtClean="0">
                <a:solidFill>
                  <a:srgbClr val="FFFF00"/>
                </a:solidFill>
              </a:rPr>
              <a:t>.</a:t>
            </a:r>
          </a:p>
          <a:p>
            <a:pPr marL="365760" indent="-283464" algn="just">
              <a:lnSpc>
                <a:spcPct val="80000"/>
              </a:lnSpc>
              <a:defRPr/>
            </a:pPr>
            <a:r>
              <a:rPr lang="en-US" sz="2400" i="1" dirty="0" smtClean="0">
                <a:solidFill>
                  <a:srgbClr val="FFFF00"/>
                </a:solidFill>
              </a:rPr>
              <a:t>The peak incidence of ALL is at the age of 4-5 years, girls make up 1/3 of the patients.</a:t>
            </a:r>
          </a:p>
          <a:p>
            <a:pPr marL="365760" indent="-283464" algn="just">
              <a:lnSpc>
                <a:spcPct val="80000"/>
              </a:lnSpc>
              <a:defRPr/>
            </a:pPr>
            <a:r>
              <a:rPr lang="en-US" sz="2400" i="1" dirty="0" smtClean="0">
                <a:solidFill>
                  <a:srgbClr val="FFFF00"/>
                </a:solidFill>
              </a:rPr>
              <a:t>  Characteristic of anemia, thrombocytopenia, </a:t>
            </a:r>
            <a:r>
              <a:rPr lang="en-US" sz="2400" i="1" dirty="0" err="1" smtClean="0">
                <a:solidFill>
                  <a:srgbClr val="FFFF00"/>
                </a:solidFill>
              </a:rPr>
              <a:t>granulocytopenia</a:t>
            </a:r>
            <a:r>
              <a:rPr lang="en-US" sz="2400" i="1" dirty="0" smtClean="0">
                <a:solidFill>
                  <a:srgbClr val="FFFF00"/>
                </a:solidFill>
              </a:rPr>
              <a:t> and the corresponding clinical correlates (hemorrhagic, anemic and infectious-septic syndromes).</a:t>
            </a:r>
            <a:endParaRPr lang="ru-RU" sz="2400" i="1" dirty="0" smtClean="0">
              <a:solidFill>
                <a:srgbClr val="FFFF00"/>
              </a:solidFill>
            </a:endParaRPr>
          </a:p>
        </p:txBody>
      </p:sp>
      <p:pic>
        <p:nvPicPr>
          <p:cNvPr id="48132" name="Picture 4" descr="Острый лимфолейкоз (L3) 3"/>
          <p:cNvPicPr>
            <a:picLocks noGrp="1" noChangeAspect="1" noChangeArrowheads="1"/>
          </p:cNvPicPr>
          <p:nvPr>
            <p:ph sz="half" idx="2"/>
          </p:nvPr>
        </p:nvPicPr>
        <p:blipFill>
          <a:blip r:embed="rId2"/>
          <a:srcRect/>
          <a:stretch>
            <a:fillRect/>
          </a:stretch>
        </p:blipFill>
        <p:spPr>
          <a:xfrm>
            <a:off x="4857750" y="1000125"/>
            <a:ext cx="3857625" cy="3071813"/>
          </a:xfr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357188" y="714375"/>
            <a:ext cx="8501062" cy="5381625"/>
          </a:xfrm>
        </p:spPr>
        <p:txBody>
          <a:bodyPr>
            <a:normAutofit fontScale="92500" lnSpcReduction="20000"/>
          </a:bodyPr>
          <a:lstStyle/>
          <a:p>
            <a:pPr marL="0" indent="0" algn="just">
              <a:lnSpc>
                <a:spcPct val="80000"/>
              </a:lnSpc>
              <a:buNone/>
              <a:defRPr/>
            </a:pPr>
            <a:r>
              <a:rPr lang="ru-RU" sz="2400" i="1" dirty="0" smtClean="0">
                <a:latin typeface="Comic Sans MS" pitchFamily="66" charset="0"/>
              </a:rPr>
              <a:t> </a:t>
            </a:r>
          </a:p>
          <a:p>
            <a:pPr marL="0" indent="0" algn="just">
              <a:lnSpc>
                <a:spcPct val="80000"/>
              </a:lnSpc>
              <a:buNone/>
              <a:defRPr/>
            </a:pPr>
            <a:r>
              <a:rPr lang="en-US" sz="3000" i="1" dirty="0" smtClean="0">
                <a:latin typeface="Comic Sans MS" pitchFamily="66" charset="0"/>
              </a:rPr>
              <a:t>an incurable, slow-progressive </a:t>
            </a:r>
            <a:r>
              <a:rPr lang="en-US" sz="3000" i="1" dirty="0" err="1" smtClean="0">
                <a:latin typeface="Comic Sans MS" pitchFamily="66" charset="0"/>
              </a:rPr>
              <a:t>neoplastic</a:t>
            </a:r>
            <a:r>
              <a:rPr lang="en-US" sz="3000" i="1" dirty="0" smtClean="0">
                <a:latin typeface="Comic Sans MS" pitchFamily="66" charset="0"/>
              </a:rPr>
              <a:t> disease that originates from a B-cell clone.</a:t>
            </a:r>
          </a:p>
          <a:p>
            <a:pPr marL="0" indent="0" algn="just">
              <a:lnSpc>
                <a:spcPct val="80000"/>
              </a:lnSpc>
              <a:buNone/>
              <a:defRPr/>
            </a:pPr>
            <a:r>
              <a:rPr lang="en-US" sz="3000" i="1" dirty="0" smtClean="0">
                <a:latin typeface="Comic Sans MS" pitchFamily="66" charset="0"/>
              </a:rPr>
              <a:t>Men are ill with CLL three times more often than women.</a:t>
            </a:r>
          </a:p>
          <a:p>
            <a:pPr marL="0" indent="0" algn="just">
              <a:lnSpc>
                <a:spcPct val="80000"/>
              </a:lnSpc>
              <a:buNone/>
              <a:defRPr/>
            </a:pPr>
            <a:r>
              <a:rPr lang="en-US" sz="3000" i="1" dirty="0" smtClean="0">
                <a:latin typeface="Comic Sans MS" pitchFamily="66" charset="0"/>
              </a:rPr>
              <a:t>Specificity of CLL - in the pathological B-clone, in the presence of some signs of maturation, there is no ability to transition into </a:t>
            </a:r>
            <a:r>
              <a:rPr lang="en-US" sz="3000" i="1" dirty="0" err="1" smtClean="0">
                <a:latin typeface="Comic Sans MS" pitchFamily="66" charset="0"/>
              </a:rPr>
              <a:t>plasmocytes</a:t>
            </a:r>
            <a:r>
              <a:rPr lang="en-US" sz="3000" i="1" dirty="0" smtClean="0">
                <a:latin typeface="Comic Sans MS" pitchFamily="66" charset="0"/>
              </a:rPr>
              <a:t>. However, these mature cells seem to carry chromosomal abnormalities and are functionally inferior, which causes </a:t>
            </a:r>
            <a:r>
              <a:rPr lang="en-US" sz="3000" i="1" dirty="0" err="1" smtClean="0">
                <a:latin typeface="Comic Sans MS" pitchFamily="66" charset="0"/>
              </a:rPr>
              <a:t>hypogammaglobulinemia</a:t>
            </a:r>
            <a:r>
              <a:rPr lang="en-US" sz="3000" i="1" dirty="0" smtClean="0">
                <a:latin typeface="Comic Sans MS" pitchFamily="66" charset="0"/>
              </a:rPr>
              <a:t>, decreased immunity and a tendency to auto-allergy.</a:t>
            </a:r>
          </a:p>
          <a:p>
            <a:pPr marL="0" indent="0" algn="just">
              <a:lnSpc>
                <a:spcPct val="80000"/>
              </a:lnSpc>
              <a:buNone/>
              <a:defRPr/>
            </a:pPr>
            <a:r>
              <a:rPr lang="en-US" sz="3000" i="1" dirty="0" err="1" smtClean="0">
                <a:latin typeface="Comic Sans MS" pitchFamily="66" charset="0"/>
              </a:rPr>
              <a:t>Hepatomegaly</a:t>
            </a:r>
            <a:r>
              <a:rPr lang="en-US" sz="3000" i="1" dirty="0" smtClean="0">
                <a:latin typeface="Comic Sans MS" pitchFamily="66" charset="0"/>
              </a:rPr>
              <a:t>, </a:t>
            </a:r>
            <a:r>
              <a:rPr lang="en-US" sz="3000" i="1" dirty="0" err="1" smtClean="0">
                <a:latin typeface="Comic Sans MS" pitchFamily="66" charset="0"/>
              </a:rPr>
              <a:t>splenomegaly</a:t>
            </a:r>
            <a:r>
              <a:rPr lang="en-US" sz="3000" i="1" dirty="0" smtClean="0">
                <a:latin typeface="Comic Sans MS" pitchFamily="66" charset="0"/>
              </a:rPr>
              <a:t>, generalized </a:t>
            </a:r>
            <a:r>
              <a:rPr lang="en-US" sz="3000" i="1" dirty="0" err="1" smtClean="0">
                <a:latin typeface="Comic Sans MS" pitchFamily="66" charset="0"/>
              </a:rPr>
              <a:t>lymphadenopathy</a:t>
            </a:r>
            <a:r>
              <a:rPr lang="en-US" sz="3000" i="1" dirty="0" smtClean="0">
                <a:latin typeface="Comic Sans MS" pitchFamily="66" charset="0"/>
              </a:rPr>
              <a:t>.</a:t>
            </a:r>
          </a:p>
          <a:p>
            <a:pPr marL="0" indent="0" algn="just">
              <a:lnSpc>
                <a:spcPct val="80000"/>
              </a:lnSpc>
              <a:buNone/>
              <a:defRPr/>
            </a:pPr>
            <a:r>
              <a:rPr lang="en-US" sz="3000" i="1" dirty="0" smtClean="0">
                <a:latin typeface="Comic Sans MS" pitchFamily="66" charset="0"/>
              </a:rPr>
              <a:t>Practically important late manifestations of CLL are autoimmune hemolytic anemia and autoimmune thrombocytopenia.</a:t>
            </a:r>
            <a:endParaRPr lang="ru-RU" sz="3000" i="1" dirty="0" smtClean="0">
              <a:latin typeface="Comic Sans MS" pitchFamily="66" charset="0"/>
            </a:endParaRPr>
          </a:p>
        </p:txBody>
      </p:sp>
      <p:sp>
        <p:nvSpPr>
          <p:cNvPr id="31746" name="Rectangle 2"/>
          <p:cNvSpPr>
            <a:spLocks noGrp="1" noChangeArrowheads="1"/>
          </p:cNvSpPr>
          <p:nvPr>
            <p:ph type="title"/>
          </p:nvPr>
        </p:nvSpPr>
        <p:spPr>
          <a:xfrm>
            <a:off x="685800" y="214313"/>
            <a:ext cx="7772400" cy="571500"/>
          </a:xfrm>
        </p:spPr>
        <p:txBody>
          <a:bodyPr>
            <a:noAutofit/>
          </a:bodyPr>
          <a:lstStyle/>
          <a:p>
            <a:pPr algn="ctr">
              <a:defRPr/>
            </a:pPr>
            <a:r>
              <a:rPr sz="3600" b="1" i="1" smtClean="0">
                <a:solidFill>
                  <a:schemeClr val="tx2">
                    <a:satMod val="130000"/>
                  </a:schemeClr>
                </a:solidFill>
                <a:latin typeface="Comic Sans MS" pitchFamily="66" charset="0"/>
              </a:rPr>
              <a:t>Chronic lymphatic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214313" y="928688"/>
            <a:ext cx="8715375" cy="5167312"/>
          </a:xfrm>
        </p:spPr>
        <p:txBody>
          <a:bodyPr>
            <a:normAutofit fontScale="92500" lnSpcReduction="10000"/>
          </a:bodyPr>
          <a:lstStyle/>
          <a:p>
            <a:r>
              <a:rPr lang="en-US" dirty="0" smtClean="0">
                <a:latin typeface="Comic Sans MS" pitchFamily="66" charset="0"/>
              </a:rPr>
              <a:t>Blood picture: In the preparation of blood smears of CLL patients on the glass, some cells show instability to mechanical action and are destroyed. The result is the appearance on the smear (but not in the patient's blood in vivo!) Of the Klein-</a:t>
            </a:r>
            <a:r>
              <a:rPr lang="en-US" dirty="0" err="1" smtClean="0">
                <a:latin typeface="Comic Sans MS" pitchFamily="66" charset="0"/>
              </a:rPr>
              <a:t>Humprecht</a:t>
            </a:r>
            <a:r>
              <a:rPr lang="en-US" dirty="0" smtClean="0">
                <a:latin typeface="Comic Sans MS" pitchFamily="66" charset="0"/>
              </a:rPr>
              <a:t>-</a:t>
            </a:r>
            <a:r>
              <a:rPr lang="en-US" dirty="0" err="1" smtClean="0">
                <a:latin typeface="Comic Sans MS" pitchFamily="66" charset="0"/>
              </a:rPr>
              <a:t>Botkin</a:t>
            </a:r>
            <a:r>
              <a:rPr lang="en-US" dirty="0" smtClean="0">
                <a:latin typeface="Comic Sans MS" pitchFamily="66" charset="0"/>
              </a:rPr>
              <a:t> shadows. These data are </a:t>
            </a:r>
            <a:r>
              <a:rPr lang="en-US" dirty="0" err="1" smtClean="0">
                <a:latin typeface="Comic Sans MS" pitchFamily="66" charset="0"/>
              </a:rPr>
              <a:t>pathognomonic</a:t>
            </a:r>
            <a:r>
              <a:rPr lang="en-US" dirty="0" smtClean="0">
                <a:latin typeface="Comic Sans MS" pitchFamily="66" charset="0"/>
              </a:rPr>
              <a:t> for CLL and, in connection with the low-</a:t>
            </a:r>
            <a:r>
              <a:rPr lang="en-US" dirty="0" err="1" smtClean="0">
                <a:latin typeface="Comic Sans MS" pitchFamily="66" charset="0"/>
              </a:rPr>
              <a:t>symptomateness</a:t>
            </a:r>
            <a:r>
              <a:rPr lang="en-US" dirty="0" smtClean="0">
                <a:latin typeface="Comic Sans MS" pitchFamily="66" charset="0"/>
              </a:rPr>
              <a:t> of the early stages of this fatal disease, are of great diagnostic significance.</a:t>
            </a:r>
          </a:p>
          <a:p>
            <a:r>
              <a:rPr lang="en-US" dirty="0" smtClean="0">
                <a:latin typeface="Comic Sans MS" pitchFamily="66" charset="0"/>
              </a:rPr>
              <a:t>CLL is the only type of leukemia in which modern medicine is still completely powerless. The early onset of therapy does not improve, as with other </a:t>
            </a:r>
            <a:r>
              <a:rPr lang="en-US" dirty="0" err="1" smtClean="0">
                <a:latin typeface="Comic Sans MS" pitchFamily="66" charset="0"/>
              </a:rPr>
              <a:t>neoplasms</a:t>
            </a:r>
            <a:r>
              <a:rPr lang="en-US" dirty="0" smtClean="0">
                <a:latin typeface="Comic Sans MS" pitchFamily="66" charset="0"/>
              </a:rPr>
              <a:t>, but significantly worsens the prognosis, because of side effects, so it is customary to begin to treat a patient who has a blood cell level of at least 150 g / l.</a:t>
            </a:r>
            <a:endParaRPr lang="ru-RU" dirty="0" smtClean="0">
              <a:latin typeface="Comic Sans MS" pitchFamily="66" charset="0"/>
            </a:endParaRPr>
          </a:p>
        </p:txBody>
      </p:sp>
      <p:sp>
        <p:nvSpPr>
          <p:cNvPr id="32770" name="Rectangle 2"/>
          <p:cNvSpPr>
            <a:spLocks noGrp="1" noChangeArrowheads="1"/>
          </p:cNvSpPr>
          <p:nvPr>
            <p:ph type="title"/>
          </p:nvPr>
        </p:nvSpPr>
        <p:spPr>
          <a:xfrm>
            <a:off x="685800" y="285750"/>
            <a:ext cx="7772400" cy="642938"/>
          </a:xfrm>
        </p:spPr>
        <p:txBody>
          <a:bodyPr>
            <a:normAutofit/>
          </a:bodyPr>
          <a:lstStyle/>
          <a:p>
            <a:pPr algn="ctr">
              <a:defRPr/>
            </a:pPr>
            <a:r>
              <a:rPr sz="3600" b="1" i="1" smtClean="0">
                <a:solidFill>
                  <a:schemeClr val="tx2">
                    <a:satMod val="130000"/>
                  </a:schemeClr>
                </a:solidFill>
                <a:latin typeface="Comic Sans MS" pitchFamily="66" charset="0"/>
              </a:rPr>
              <a:t>Chronic lymphoblastic leukemia</a:t>
            </a:r>
            <a:endParaRPr lang="ru-RU" sz="3600" b="1" i="1" dirty="0" smtClean="0">
              <a:solidFill>
                <a:schemeClr val="tx2">
                  <a:satMod val="13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idx="1"/>
          </p:nvPr>
        </p:nvSpPr>
        <p:spPr>
          <a:xfrm>
            <a:off x="0" y="1600200"/>
            <a:ext cx="7019925" cy="4060825"/>
          </a:xfrm>
        </p:spPr>
        <p:txBody>
          <a:bodyPr/>
          <a:lstStyle/>
          <a:p>
            <a:r>
              <a:rPr lang="ru-RU" sz="2800" dirty="0" smtClean="0">
                <a:solidFill>
                  <a:schemeClr val="tx2"/>
                </a:solidFill>
              </a:rPr>
              <a:t>.</a:t>
            </a:r>
            <a:r>
              <a:rPr lang="en-US" sz="2800" dirty="0" smtClean="0">
                <a:solidFill>
                  <a:schemeClr val="tx2"/>
                </a:solidFill>
              </a:rPr>
              <a:t> The blood system is represented by shaped elements (erythrocytes, leukocytes, platelets) and the liquid part - by plasma.</a:t>
            </a:r>
          </a:p>
          <a:p>
            <a:r>
              <a:rPr lang="en-US" sz="2800" dirty="0" smtClean="0">
                <a:solidFill>
                  <a:schemeClr val="tx2"/>
                </a:solidFill>
              </a:rPr>
              <a:t>In healthy men, the number of erythrocytes in 1 liter of blood is 4.5-5.5 × 1012, in women 4.0-4.5 × 1012 with a hemoglobin content of 120-180 g / l</a:t>
            </a:r>
            <a:endParaRPr lang="ru-RU" sz="2800" dirty="0">
              <a:solidFill>
                <a:schemeClr val="tx2"/>
              </a:solidFill>
            </a:endParaRPr>
          </a:p>
        </p:txBody>
      </p:sp>
      <p:sp>
        <p:nvSpPr>
          <p:cNvPr id="73730" name="Rectangle 2"/>
          <p:cNvSpPr>
            <a:spLocks noGrp="1" noChangeArrowheads="1"/>
          </p:cNvSpPr>
          <p:nvPr>
            <p:ph type="title"/>
          </p:nvPr>
        </p:nvSpPr>
        <p:spPr>
          <a:xfrm>
            <a:off x="0" y="0"/>
            <a:ext cx="7210425" cy="1143000"/>
          </a:xfrm>
        </p:spPr>
        <p:txBody>
          <a:bodyPr/>
          <a:lstStyle/>
          <a:p>
            <a:r>
              <a:rPr smtClean="0">
                <a:solidFill>
                  <a:srgbClr val="FFFF00"/>
                </a:solidFill>
              </a:rPr>
              <a:t>Blood as a liquid medium</a:t>
            </a:r>
            <a:endParaRPr lang="ru-RU" dirty="0">
              <a:solidFill>
                <a:srgbClr val="FFFF00"/>
              </a:solidFill>
            </a:endParaRPr>
          </a:p>
        </p:txBody>
      </p:sp>
      <p:sp>
        <p:nvSpPr>
          <p:cNvPr id="73794" name="Rectangle 66"/>
          <p:cNvSpPr>
            <a:spLocks noChangeArrowheads="1"/>
          </p:cNvSpPr>
          <p:nvPr/>
        </p:nvSpPr>
        <p:spPr bwMode="auto">
          <a:xfrm>
            <a:off x="0" y="8782050"/>
            <a:ext cx="184150" cy="641350"/>
          </a:xfrm>
          <a:prstGeom prst="rect">
            <a:avLst/>
          </a:prstGeom>
          <a:noFill/>
          <a:ln w="9525">
            <a:noFill/>
            <a:miter lim="800000"/>
            <a:headEnd/>
            <a:tailEnd/>
          </a:ln>
          <a:effectLst/>
        </p:spPr>
        <p:txBody>
          <a:bodyPr wrap="none" anchor="ctr">
            <a:spAutoFit/>
          </a:bodyPr>
          <a:lstStyle/>
          <a:p>
            <a:r>
              <a:rPr lang="ru-RU">
                <a:latin typeface="Arial" charset="0"/>
              </a:rPr>
              <a:t/>
            </a:r>
            <a:br>
              <a:rPr lang="ru-RU">
                <a:latin typeface="Arial" charset="0"/>
              </a:rPr>
            </a:br>
            <a:endParaRPr lang="ru-RU">
              <a:latin typeface="Arial" charset="0"/>
            </a:endParaRPr>
          </a:p>
        </p:txBody>
      </p:sp>
      <p:pic>
        <p:nvPicPr>
          <p:cNvPr id="73734" name="Picture 6" descr="RBC01"/>
          <p:cNvPicPr>
            <a:picLocks noChangeAspect="1" noChangeArrowheads="1"/>
          </p:cNvPicPr>
          <p:nvPr/>
        </p:nvPicPr>
        <p:blipFill>
          <a:blip r:embed="rId2"/>
          <a:srcRect/>
          <a:stretch>
            <a:fillRect/>
          </a:stretch>
        </p:blipFill>
        <p:spPr bwMode="auto">
          <a:xfrm>
            <a:off x="7715250" y="0"/>
            <a:ext cx="1428750" cy="1143000"/>
          </a:xfrm>
          <a:prstGeom prst="rect">
            <a:avLst/>
          </a:prstGeom>
          <a:noFill/>
        </p:spPr>
      </p:pic>
      <p:pic>
        <p:nvPicPr>
          <p:cNvPr id="73736" name="Picture 8" descr="RBC02"/>
          <p:cNvPicPr>
            <a:picLocks noChangeAspect="1" noChangeArrowheads="1"/>
          </p:cNvPicPr>
          <p:nvPr/>
        </p:nvPicPr>
        <p:blipFill>
          <a:blip r:embed="rId3"/>
          <a:srcRect/>
          <a:stretch>
            <a:fillRect/>
          </a:stretch>
        </p:blipFill>
        <p:spPr bwMode="auto">
          <a:xfrm>
            <a:off x="7715250" y="1196975"/>
            <a:ext cx="1428750" cy="1143000"/>
          </a:xfrm>
          <a:prstGeom prst="rect">
            <a:avLst/>
          </a:prstGeom>
          <a:noFill/>
        </p:spPr>
      </p:pic>
      <p:pic>
        <p:nvPicPr>
          <p:cNvPr id="73740" name="Picture 12" descr="RBC04"/>
          <p:cNvPicPr>
            <a:picLocks noChangeAspect="1" noChangeArrowheads="1"/>
          </p:cNvPicPr>
          <p:nvPr/>
        </p:nvPicPr>
        <p:blipFill>
          <a:blip r:embed="rId4"/>
          <a:srcRect/>
          <a:stretch>
            <a:fillRect/>
          </a:stretch>
        </p:blipFill>
        <p:spPr bwMode="auto">
          <a:xfrm>
            <a:off x="6227763" y="1268413"/>
            <a:ext cx="1428750" cy="1143000"/>
          </a:xfrm>
          <a:prstGeom prst="rect">
            <a:avLst/>
          </a:prstGeom>
          <a:noFill/>
        </p:spPr>
      </p:pic>
      <p:pic>
        <p:nvPicPr>
          <p:cNvPr id="73744" name="Picture 16" descr="RBC05"/>
          <p:cNvPicPr>
            <a:picLocks noChangeAspect="1" noChangeArrowheads="1"/>
          </p:cNvPicPr>
          <p:nvPr/>
        </p:nvPicPr>
        <p:blipFill>
          <a:blip r:embed="rId5"/>
          <a:srcRect/>
          <a:stretch>
            <a:fillRect/>
          </a:stretch>
        </p:blipFill>
        <p:spPr bwMode="auto">
          <a:xfrm>
            <a:off x="7715250" y="2636838"/>
            <a:ext cx="1428750" cy="1143000"/>
          </a:xfrm>
          <a:prstGeom prst="rect">
            <a:avLst/>
          </a:prstGeom>
          <a:noFill/>
        </p:spPr>
      </p:pic>
      <p:pic>
        <p:nvPicPr>
          <p:cNvPr id="73746" name="Picture 18" descr="RBC06"/>
          <p:cNvPicPr>
            <a:picLocks noChangeAspect="1" noChangeArrowheads="1"/>
          </p:cNvPicPr>
          <p:nvPr/>
        </p:nvPicPr>
        <p:blipFill>
          <a:blip r:embed="rId6"/>
          <a:srcRect/>
          <a:stretch>
            <a:fillRect/>
          </a:stretch>
        </p:blipFill>
        <p:spPr bwMode="auto">
          <a:xfrm>
            <a:off x="0" y="5715000"/>
            <a:ext cx="1428750" cy="1143000"/>
          </a:xfrm>
          <a:prstGeom prst="rect">
            <a:avLst/>
          </a:prstGeom>
          <a:noFill/>
        </p:spPr>
      </p:pic>
      <p:pic>
        <p:nvPicPr>
          <p:cNvPr id="73752" name="Picture 24" descr="RBC11"/>
          <p:cNvPicPr>
            <a:picLocks noChangeAspect="1" noChangeArrowheads="1"/>
          </p:cNvPicPr>
          <p:nvPr/>
        </p:nvPicPr>
        <p:blipFill>
          <a:blip r:embed="rId7"/>
          <a:srcRect/>
          <a:stretch>
            <a:fillRect/>
          </a:stretch>
        </p:blipFill>
        <p:spPr bwMode="auto">
          <a:xfrm>
            <a:off x="1692275" y="5715000"/>
            <a:ext cx="1428750" cy="1143000"/>
          </a:xfrm>
          <a:prstGeom prst="rect">
            <a:avLst/>
          </a:prstGeom>
          <a:noFill/>
        </p:spPr>
      </p:pic>
      <p:pic>
        <p:nvPicPr>
          <p:cNvPr id="73754" name="Picture 26" descr="RBC10"/>
          <p:cNvPicPr>
            <a:picLocks noChangeAspect="1" noChangeArrowheads="1"/>
          </p:cNvPicPr>
          <p:nvPr/>
        </p:nvPicPr>
        <p:blipFill>
          <a:blip r:embed="rId8"/>
          <a:srcRect/>
          <a:stretch>
            <a:fillRect/>
          </a:stretch>
        </p:blipFill>
        <p:spPr bwMode="auto">
          <a:xfrm>
            <a:off x="6156325" y="5715000"/>
            <a:ext cx="1428750" cy="1143000"/>
          </a:xfrm>
          <a:prstGeom prst="rect">
            <a:avLst/>
          </a:prstGeom>
          <a:noFill/>
        </p:spPr>
      </p:pic>
      <p:pic>
        <p:nvPicPr>
          <p:cNvPr id="73756" name="Picture 28" descr="RBC16"/>
          <p:cNvPicPr>
            <a:picLocks noChangeAspect="1" noChangeArrowheads="1"/>
          </p:cNvPicPr>
          <p:nvPr/>
        </p:nvPicPr>
        <p:blipFill>
          <a:blip r:embed="rId9"/>
          <a:srcRect/>
          <a:stretch>
            <a:fillRect/>
          </a:stretch>
        </p:blipFill>
        <p:spPr bwMode="auto">
          <a:xfrm>
            <a:off x="7715250" y="4149725"/>
            <a:ext cx="1428750" cy="1143000"/>
          </a:xfrm>
          <a:prstGeom prst="rect">
            <a:avLst/>
          </a:prstGeom>
          <a:noFill/>
        </p:spPr>
      </p:pic>
      <p:pic>
        <p:nvPicPr>
          <p:cNvPr id="73758" name="Picture 30" descr="RBC12"/>
          <p:cNvPicPr>
            <a:picLocks noChangeAspect="1" noChangeArrowheads="1"/>
          </p:cNvPicPr>
          <p:nvPr/>
        </p:nvPicPr>
        <p:blipFill>
          <a:blip r:embed="rId10"/>
          <a:srcRect/>
          <a:stretch>
            <a:fillRect/>
          </a:stretch>
        </p:blipFill>
        <p:spPr bwMode="auto">
          <a:xfrm>
            <a:off x="3203575" y="5715000"/>
            <a:ext cx="1428750" cy="1143000"/>
          </a:xfrm>
          <a:prstGeom prst="rect">
            <a:avLst/>
          </a:prstGeom>
          <a:noFill/>
        </p:spPr>
      </p:pic>
      <p:pic>
        <p:nvPicPr>
          <p:cNvPr id="73760" name="Picture 32" descr="RBC13"/>
          <p:cNvPicPr>
            <a:picLocks noChangeAspect="1" noChangeArrowheads="1"/>
          </p:cNvPicPr>
          <p:nvPr/>
        </p:nvPicPr>
        <p:blipFill>
          <a:blip r:embed="rId11"/>
          <a:srcRect/>
          <a:stretch>
            <a:fillRect/>
          </a:stretch>
        </p:blipFill>
        <p:spPr bwMode="auto">
          <a:xfrm>
            <a:off x="7715250" y="5715000"/>
            <a:ext cx="1428750" cy="1143000"/>
          </a:xfrm>
          <a:prstGeom prst="rect">
            <a:avLst/>
          </a:prstGeom>
          <a:noFill/>
        </p:spPr>
      </p:pic>
      <p:pic>
        <p:nvPicPr>
          <p:cNvPr id="73764" name="Picture 36" descr="RBC15"/>
          <p:cNvPicPr>
            <a:picLocks noChangeAspect="1" noChangeArrowheads="1"/>
          </p:cNvPicPr>
          <p:nvPr/>
        </p:nvPicPr>
        <p:blipFill>
          <a:blip r:embed="rId12"/>
          <a:srcRect/>
          <a:stretch>
            <a:fillRect/>
          </a:stretch>
        </p:blipFill>
        <p:spPr bwMode="auto">
          <a:xfrm>
            <a:off x="5724525" y="4292600"/>
            <a:ext cx="1428750" cy="1143000"/>
          </a:xfrm>
          <a:prstGeom prst="rect">
            <a:avLst/>
          </a:prstGeom>
          <a:noFill/>
        </p:spPr>
      </p:pic>
      <p:pic>
        <p:nvPicPr>
          <p:cNvPr id="73768" name="Picture 40" descr="RBC18"/>
          <p:cNvPicPr>
            <a:picLocks noChangeAspect="1" noChangeArrowheads="1"/>
          </p:cNvPicPr>
          <p:nvPr/>
        </p:nvPicPr>
        <p:blipFill>
          <a:blip r:embed="rId13"/>
          <a:srcRect/>
          <a:stretch>
            <a:fillRect/>
          </a:stretch>
        </p:blipFill>
        <p:spPr bwMode="auto">
          <a:xfrm>
            <a:off x="4787900" y="5715000"/>
            <a:ext cx="1428750" cy="1143000"/>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Rectangle 9"/>
          <p:cNvSpPr>
            <a:spLocks noGrp="1" noChangeArrowheads="1"/>
          </p:cNvSpPr>
          <p:nvPr>
            <p:ph idx="1"/>
          </p:nvPr>
        </p:nvSpPr>
        <p:spPr>
          <a:xfrm>
            <a:off x="457200" y="5734050"/>
            <a:ext cx="8229600" cy="1123950"/>
          </a:xfrm>
        </p:spPr>
        <p:txBody>
          <a:bodyPr>
            <a:normAutofit/>
          </a:bodyPr>
          <a:lstStyle/>
          <a:p>
            <a:pPr>
              <a:buFont typeface="Wingdings" pitchFamily="2" charset="2"/>
              <a:buNone/>
            </a:pPr>
            <a:r>
              <a:rPr lang="en-US" sz="3600" dirty="0" smtClean="0">
                <a:solidFill>
                  <a:schemeClr val="tx2"/>
                </a:solidFill>
              </a:rPr>
              <a:t>Microscopy        </a:t>
            </a:r>
            <a:r>
              <a:rPr lang="en-US" sz="3600" dirty="0" err="1" smtClean="0">
                <a:solidFill>
                  <a:schemeClr val="tx2"/>
                </a:solidFill>
              </a:rPr>
              <a:t>Hemogram</a:t>
            </a:r>
            <a:endParaRPr lang="ru-RU" sz="3600" dirty="0">
              <a:solidFill>
                <a:schemeClr val="tx2"/>
              </a:solidFill>
            </a:endParaRPr>
          </a:p>
        </p:txBody>
      </p:sp>
      <p:sp>
        <p:nvSpPr>
          <p:cNvPr id="75778" name="Rectangle 2"/>
          <p:cNvSpPr>
            <a:spLocks noGrp="1" noChangeArrowheads="1"/>
          </p:cNvSpPr>
          <p:nvPr>
            <p:ph type="title"/>
          </p:nvPr>
        </p:nvSpPr>
        <p:spPr/>
        <p:txBody>
          <a:bodyPr/>
          <a:lstStyle/>
          <a:p>
            <a:r>
              <a:rPr smtClean="0"/>
              <a:t>NORMAL  BLOOD</a:t>
            </a:r>
            <a:endParaRPr lang="ru-RU" dirty="0"/>
          </a:p>
        </p:txBody>
      </p:sp>
      <p:pic>
        <p:nvPicPr>
          <p:cNvPr id="75781" name="Picture 5" descr="HEME002"/>
          <p:cNvPicPr>
            <a:picLocks noChangeAspect="1" noChangeArrowheads="1"/>
          </p:cNvPicPr>
          <p:nvPr/>
        </p:nvPicPr>
        <p:blipFill>
          <a:blip r:embed="rId2"/>
          <a:srcRect/>
          <a:stretch>
            <a:fillRect/>
          </a:stretch>
        </p:blipFill>
        <p:spPr bwMode="auto">
          <a:xfrm>
            <a:off x="468313" y="1628775"/>
            <a:ext cx="2706687" cy="4049713"/>
          </a:xfrm>
          <a:prstGeom prst="rect">
            <a:avLst/>
          </a:prstGeom>
          <a:noFill/>
        </p:spPr>
      </p:pic>
      <p:pic>
        <p:nvPicPr>
          <p:cNvPr id="75783" name="Picture 7"/>
          <p:cNvPicPr>
            <a:picLocks noChangeAspect="1" noChangeArrowheads="1"/>
          </p:cNvPicPr>
          <p:nvPr/>
        </p:nvPicPr>
        <p:blipFill>
          <a:blip r:embed="rId3"/>
          <a:srcRect/>
          <a:stretch>
            <a:fillRect/>
          </a:stretch>
        </p:blipFill>
        <p:spPr bwMode="auto">
          <a:xfrm>
            <a:off x="3492500" y="1614488"/>
            <a:ext cx="5327650" cy="4084637"/>
          </a:xfrm>
          <a:prstGeom prst="rect">
            <a:avLst/>
          </a:prstGeom>
          <a:noFill/>
        </p:spPr>
      </p:pic>
      <p:pic>
        <p:nvPicPr>
          <p:cNvPr id="75786" name="Picture 10" descr="HEME023"/>
          <p:cNvPicPr>
            <a:picLocks noChangeAspect="1" noChangeArrowheads="1"/>
          </p:cNvPicPr>
          <p:nvPr/>
        </p:nvPicPr>
        <p:blipFill>
          <a:blip r:embed="rId4"/>
          <a:srcRect/>
          <a:stretch>
            <a:fillRect/>
          </a:stretch>
        </p:blipFill>
        <p:spPr bwMode="auto">
          <a:xfrm>
            <a:off x="3492500" y="1989138"/>
            <a:ext cx="5256213" cy="3452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6"/>
          <p:cNvSpPr>
            <a:spLocks noChangeArrowheads="1"/>
          </p:cNvSpPr>
          <p:nvPr/>
        </p:nvSpPr>
        <p:spPr bwMode="auto">
          <a:xfrm>
            <a:off x="0" y="687388"/>
            <a:ext cx="3132138" cy="5324535"/>
          </a:xfrm>
          <a:prstGeom prst="rect">
            <a:avLst/>
          </a:prstGeom>
          <a:noFill/>
          <a:ln w="9525">
            <a:noFill/>
            <a:miter lim="800000"/>
            <a:headEnd/>
            <a:tailEnd/>
          </a:ln>
          <a:effectLst/>
        </p:spPr>
        <p:txBody>
          <a:bodyPr anchor="ctr">
            <a:spAutoFit/>
          </a:bodyPr>
          <a:lstStyle/>
          <a:p>
            <a:r>
              <a:rPr lang="en-US" sz="2800" i="1" u="sng" dirty="0" err="1" smtClean="0">
                <a:solidFill>
                  <a:srgbClr val="FFFF00"/>
                </a:solidFill>
              </a:rPr>
              <a:t>Erythron</a:t>
            </a:r>
            <a:r>
              <a:rPr lang="en-US" sz="2400" dirty="0" smtClean="0">
                <a:solidFill>
                  <a:schemeClr val="tx2"/>
                </a:solidFill>
              </a:rPr>
              <a:t> is a system of erythrocytes circulating in the peripheral blood and organs that perform their production (</a:t>
            </a:r>
            <a:r>
              <a:rPr lang="en-US" sz="2400" dirty="0" err="1" smtClean="0">
                <a:solidFill>
                  <a:schemeClr val="tx2"/>
                </a:solidFill>
              </a:rPr>
              <a:t>erythropoiesis</a:t>
            </a:r>
            <a:r>
              <a:rPr lang="en-US" sz="2400" dirty="0" smtClean="0">
                <a:solidFill>
                  <a:schemeClr val="tx2"/>
                </a:solidFill>
              </a:rPr>
              <a:t>) and destruction (</a:t>
            </a:r>
            <a:r>
              <a:rPr lang="en-US" sz="2400" dirty="0" err="1" smtClean="0">
                <a:solidFill>
                  <a:schemeClr val="tx2"/>
                </a:solidFill>
              </a:rPr>
              <a:t>erythrodirosis</a:t>
            </a:r>
            <a:r>
              <a:rPr lang="en-US" sz="2400" dirty="0" smtClean="0">
                <a:solidFill>
                  <a:schemeClr val="tx2"/>
                </a:solidFill>
              </a:rPr>
              <a:t>), which functions under the influence of the system of </a:t>
            </a:r>
            <a:r>
              <a:rPr lang="en-US" sz="2400" dirty="0" err="1" smtClean="0">
                <a:solidFill>
                  <a:schemeClr val="tx2"/>
                </a:solidFill>
              </a:rPr>
              <a:t>neurohumoral</a:t>
            </a:r>
            <a:r>
              <a:rPr lang="en-US" sz="2400" dirty="0" smtClean="0">
                <a:solidFill>
                  <a:schemeClr val="tx2"/>
                </a:solidFill>
              </a:rPr>
              <a:t> regulation.</a:t>
            </a:r>
            <a:endParaRPr lang="ru-RU" sz="2400" dirty="0">
              <a:solidFill>
                <a:schemeClr val="tx2"/>
              </a:solidFill>
            </a:endParaRPr>
          </a:p>
        </p:txBody>
      </p:sp>
      <p:pic>
        <p:nvPicPr>
          <p:cNvPr id="95239" name="Picture 7" descr="Image11"/>
          <p:cNvPicPr>
            <a:picLocks noChangeAspect="1" noChangeArrowheads="1"/>
          </p:cNvPicPr>
          <p:nvPr/>
        </p:nvPicPr>
        <p:blipFill>
          <a:blip r:embed="rId2" cstate="print"/>
          <a:srcRect l="11288" t="33830" r="6171" b="18718"/>
          <a:stretch>
            <a:fillRect/>
          </a:stretch>
        </p:blipFill>
        <p:spPr bwMode="auto">
          <a:xfrm>
            <a:off x="3203575" y="1052513"/>
            <a:ext cx="5616575" cy="4608512"/>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idx="1"/>
          </p:nvPr>
        </p:nvSpPr>
        <p:spPr>
          <a:xfrm>
            <a:off x="0" y="1196975"/>
            <a:ext cx="2844800" cy="5111750"/>
          </a:xfrm>
        </p:spPr>
        <p:txBody>
          <a:bodyPr/>
          <a:lstStyle/>
          <a:p>
            <a:pPr>
              <a:lnSpc>
                <a:spcPct val="90000"/>
              </a:lnSpc>
            </a:pPr>
            <a:r>
              <a:rPr lang="en-US" sz="2800" dirty="0" smtClean="0">
                <a:solidFill>
                  <a:schemeClr val="tx2"/>
                </a:solidFill>
              </a:rPr>
              <a:t>a group of diseases and conditions characterized by a decrease in the content of red blood cells and / or hemoglobin per unit volume of blood.</a:t>
            </a:r>
            <a:endParaRPr lang="ru-RU" sz="2800" dirty="0">
              <a:solidFill>
                <a:schemeClr val="tx2"/>
              </a:solidFill>
            </a:endParaRPr>
          </a:p>
        </p:txBody>
      </p:sp>
      <p:sp>
        <p:nvSpPr>
          <p:cNvPr id="96258" name="Rectangle 2"/>
          <p:cNvSpPr>
            <a:spLocks noGrp="1" noChangeArrowheads="1"/>
          </p:cNvSpPr>
          <p:nvPr>
            <p:ph type="title"/>
          </p:nvPr>
        </p:nvSpPr>
        <p:spPr>
          <a:xfrm>
            <a:off x="0" y="188913"/>
            <a:ext cx="2916238" cy="850900"/>
          </a:xfrm>
        </p:spPr>
        <p:txBody>
          <a:bodyPr/>
          <a:lstStyle/>
          <a:p>
            <a:r>
              <a:rPr smtClean="0">
                <a:solidFill>
                  <a:srgbClr val="FFFF00"/>
                </a:solidFill>
              </a:rPr>
              <a:t>Anemia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179388" y="1628775"/>
            <a:ext cx="4032250" cy="4679950"/>
          </a:xfrm>
        </p:spPr>
        <p:txBody>
          <a:bodyPr>
            <a:noAutofit/>
          </a:bodyPr>
          <a:lstStyle/>
          <a:p>
            <a:pPr>
              <a:lnSpc>
                <a:spcPct val="80000"/>
              </a:lnSpc>
            </a:pPr>
            <a:r>
              <a:rPr lang="en-US" sz="2000" dirty="0" smtClean="0">
                <a:solidFill>
                  <a:schemeClr val="tx2"/>
                </a:solidFill>
              </a:rPr>
              <a:t>Normally, red blood cells have a diameter of 7.5 </a:t>
            </a:r>
            <a:r>
              <a:rPr lang="en-US" sz="2000" dirty="0" err="1" smtClean="0">
                <a:solidFill>
                  <a:schemeClr val="tx2"/>
                </a:solidFill>
              </a:rPr>
              <a:t>mkm</a:t>
            </a:r>
            <a:r>
              <a:rPr lang="en-US" sz="2000" dirty="0" smtClean="0">
                <a:solidFill>
                  <a:schemeClr val="tx2"/>
                </a:solidFill>
              </a:rPr>
              <a:t>.</a:t>
            </a:r>
          </a:p>
          <a:p>
            <a:pPr>
              <a:lnSpc>
                <a:spcPct val="80000"/>
              </a:lnSpc>
            </a:pPr>
            <a:r>
              <a:rPr lang="en-US" sz="2000" dirty="0" smtClean="0">
                <a:solidFill>
                  <a:schemeClr val="tx2"/>
                </a:solidFill>
              </a:rPr>
              <a:t>decrease in diameter - </a:t>
            </a:r>
            <a:r>
              <a:rPr lang="en-US" sz="2000" dirty="0" err="1" smtClean="0">
                <a:solidFill>
                  <a:schemeClr val="tx2"/>
                </a:solidFill>
              </a:rPr>
              <a:t>microcytosis</a:t>
            </a:r>
            <a:r>
              <a:rPr lang="en-US" sz="2000" dirty="0" smtClean="0">
                <a:solidFill>
                  <a:schemeClr val="tx2"/>
                </a:solidFill>
              </a:rPr>
              <a:t>,</a:t>
            </a:r>
          </a:p>
          <a:p>
            <a:pPr>
              <a:lnSpc>
                <a:spcPct val="80000"/>
              </a:lnSpc>
            </a:pPr>
            <a:r>
              <a:rPr lang="en-US" sz="2000" dirty="0" smtClean="0">
                <a:solidFill>
                  <a:schemeClr val="tx2"/>
                </a:solidFill>
              </a:rPr>
              <a:t>increase in diameter - </a:t>
            </a:r>
            <a:r>
              <a:rPr lang="en-US" sz="2000" dirty="0" err="1" smtClean="0">
                <a:solidFill>
                  <a:schemeClr val="tx2"/>
                </a:solidFill>
              </a:rPr>
              <a:t>macrocytosis</a:t>
            </a:r>
            <a:r>
              <a:rPr lang="en-US" sz="2000" dirty="0" smtClean="0">
                <a:solidFill>
                  <a:schemeClr val="tx2"/>
                </a:solidFill>
              </a:rPr>
              <a:t>), with even larger sizes - </a:t>
            </a:r>
            <a:r>
              <a:rPr lang="en-US" sz="2000" dirty="0" err="1" smtClean="0">
                <a:solidFill>
                  <a:schemeClr val="tx2"/>
                </a:solidFill>
              </a:rPr>
              <a:t>megalocytosis</a:t>
            </a:r>
            <a:r>
              <a:rPr lang="en-US" sz="2000" dirty="0" smtClean="0">
                <a:solidFill>
                  <a:schemeClr val="tx2"/>
                </a:solidFill>
              </a:rPr>
              <a:t>).</a:t>
            </a:r>
          </a:p>
          <a:p>
            <a:pPr>
              <a:lnSpc>
                <a:spcPct val="80000"/>
              </a:lnSpc>
            </a:pPr>
            <a:r>
              <a:rPr lang="en-US" sz="2000" dirty="0" smtClean="0">
                <a:solidFill>
                  <a:schemeClr val="tx2"/>
                </a:solidFill>
              </a:rPr>
              <a:t>  without changes in the size of cells - </a:t>
            </a:r>
            <a:r>
              <a:rPr lang="en-US" sz="2000" dirty="0" err="1" smtClean="0">
                <a:solidFill>
                  <a:schemeClr val="tx2"/>
                </a:solidFill>
              </a:rPr>
              <a:t>normocytosis</a:t>
            </a:r>
            <a:r>
              <a:rPr lang="en-US" sz="2000" dirty="0" smtClean="0">
                <a:solidFill>
                  <a:schemeClr val="tx2"/>
                </a:solidFill>
              </a:rPr>
              <a:t>, dissimilar in diameter </a:t>
            </a:r>
            <a:r>
              <a:rPr lang="en-US" sz="2000" dirty="0" err="1" smtClean="0">
                <a:solidFill>
                  <a:schemeClr val="tx2"/>
                </a:solidFill>
              </a:rPr>
              <a:t>Er</a:t>
            </a:r>
            <a:r>
              <a:rPr lang="en-US" sz="2000" dirty="0" smtClean="0">
                <a:solidFill>
                  <a:schemeClr val="tx2"/>
                </a:solidFill>
              </a:rPr>
              <a:t> - </a:t>
            </a:r>
            <a:r>
              <a:rPr lang="en-US" sz="2000" dirty="0" err="1" smtClean="0">
                <a:solidFill>
                  <a:schemeClr val="tx2"/>
                </a:solidFill>
              </a:rPr>
              <a:t>anisocytosis</a:t>
            </a:r>
            <a:r>
              <a:rPr lang="en-US" sz="2000" dirty="0" smtClean="0">
                <a:solidFill>
                  <a:schemeClr val="tx2"/>
                </a:solidFill>
              </a:rPr>
              <a:t>.</a:t>
            </a:r>
          </a:p>
          <a:p>
            <a:pPr>
              <a:lnSpc>
                <a:spcPct val="80000"/>
              </a:lnSpc>
            </a:pPr>
            <a:r>
              <a:rPr lang="en-US" sz="2000" dirty="0" smtClean="0">
                <a:solidFill>
                  <a:schemeClr val="tx2"/>
                </a:solidFill>
              </a:rPr>
              <a:t>the shape of erythrocytes can vary: </a:t>
            </a:r>
            <a:r>
              <a:rPr lang="en-US" sz="2000" dirty="0" err="1" smtClean="0">
                <a:solidFill>
                  <a:schemeClr val="tx2"/>
                </a:solidFill>
              </a:rPr>
              <a:t>spherocytosis</a:t>
            </a:r>
            <a:r>
              <a:rPr lang="en-US" sz="2000" dirty="0" smtClean="0">
                <a:solidFill>
                  <a:schemeClr val="tx2"/>
                </a:solidFill>
              </a:rPr>
              <a:t>, </a:t>
            </a:r>
            <a:r>
              <a:rPr lang="en-US" sz="2000" dirty="0" err="1" smtClean="0">
                <a:solidFill>
                  <a:schemeClr val="tx2"/>
                </a:solidFill>
              </a:rPr>
              <a:t>ovalocytosis</a:t>
            </a:r>
            <a:r>
              <a:rPr lang="en-US" sz="2000" dirty="0" smtClean="0">
                <a:solidFill>
                  <a:schemeClr val="tx2"/>
                </a:solidFill>
              </a:rPr>
              <a:t>, sickle cell. Different forms - </a:t>
            </a:r>
            <a:r>
              <a:rPr lang="en-US" sz="2000" dirty="0" err="1" smtClean="0">
                <a:solidFill>
                  <a:schemeClr val="tx2"/>
                </a:solidFill>
              </a:rPr>
              <a:t>poikilocytosis</a:t>
            </a:r>
            <a:r>
              <a:rPr lang="en-US" sz="2000" dirty="0" smtClean="0">
                <a:solidFill>
                  <a:schemeClr val="tx2"/>
                </a:solidFill>
              </a:rPr>
              <a:t>.</a:t>
            </a:r>
            <a:endParaRPr lang="ru-RU" sz="2000" dirty="0">
              <a:solidFill>
                <a:schemeClr val="tx2"/>
              </a:solidFill>
            </a:endParaRPr>
          </a:p>
        </p:txBody>
      </p:sp>
      <p:sp>
        <p:nvSpPr>
          <p:cNvPr id="99330" name="Rectangle 2"/>
          <p:cNvSpPr>
            <a:spLocks noGrp="1" noChangeArrowheads="1"/>
          </p:cNvSpPr>
          <p:nvPr>
            <p:ph type="title"/>
          </p:nvPr>
        </p:nvSpPr>
        <p:spPr>
          <a:xfrm>
            <a:off x="0" y="260350"/>
            <a:ext cx="4392613" cy="1143000"/>
          </a:xfrm>
        </p:spPr>
        <p:txBody>
          <a:bodyPr/>
          <a:lstStyle/>
          <a:p>
            <a:r>
              <a:rPr sz="3200" smtClean="0">
                <a:solidFill>
                  <a:srgbClr val="FFFF00"/>
                </a:solidFill>
              </a:rPr>
              <a:t>Shape and size of red blood cells</a:t>
            </a:r>
            <a:endParaRPr lang="ru-RU" sz="3200" dirty="0">
              <a:solidFill>
                <a:srgbClr val="FFFF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323850" y="836613"/>
            <a:ext cx="3889375" cy="1066800"/>
          </a:xfrm>
        </p:spPr>
        <p:txBody>
          <a:bodyPr/>
          <a:lstStyle/>
          <a:p>
            <a:r>
              <a:rPr sz="3200" smtClean="0">
                <a:solidFill>
                  <a:srgbClr val="FFFF00"/>
                </a:solidFill>
              </a:rPr>
              <a:t>The main types of poikilocytes</a:t>
            </a:r>
            <a:endParaRPr lang="ru-RU" sz="3200" dirty="0">
              <a:solidFill>
                <a:srgbClr val="FFFF00"/>
              </a:solidFill>
            </a:endParaRPr>
          </a:p>
        </p:txBody>
      </p:sp>
      <p:sp>
        <p:nvSpPr>
          <p:cNvPr id="120839" name="Rectangle 7"/>
          <p:cNvSpPr>
            <a:spLocks noChangeArrowheads="1"/>
          </p:cNvSpPr>
          <p:nvPr/>
        </p:nvSpPr>
        <p:spPr bwMode="auto">
          <a:xfrm>
            <a:off x="900113" y="2492375"/>
            <a:ext cx="2736850" cy="3724096"/>
          </a:xfrm>
          <a:prstGeom prst="rect">
            <a:avLst/>
          </a:prstGeom>
          <a:noFill/>
          <a:ln w="9525">
            <a:noFill/>
            <a:miter lim="800000"/>
            <a:headEnd/>
            <a:tailEnd/>
          </a:ln>
          <a:effectLst/>
        </p:spPr>
        <p:txBody>
          <a:bodyPr>
            <a:spAutoFit/>
          </a:bodyPr>
          <a:lstStyle/>
          <a:p>
            <a:r>
              <a:rPr lang="en-US" sz="2400" dirty="0" smtClean="0">
                <a:solidFill>
                  <a:srgbClr val="C00000"/>
                </a:solidFill>
                <a:effectLst>
                  <a:outerShdw blurRad="38100" dist="38100" dir="2700000" algn="tl">
                    <a:srgbClr val="000000"/>
                  </a:outerShdw>
                </a:effectLst>
              </a:rPr>
              <a:t>1 . </a:t>
            </a:r>
            <a:r>
              <a:rPr lang="en-US" sz="2400" dirty="0" err="1" smtClean="0">
                <a:solidFill>
                  <a:srgbClr val="C00000"/>
                </a:solidFill>
                <a:effectLst>
                  <a:outerShdw blurRad="38100" dist="38100" dir="2700000" algn="tl">
                    <a:srgbClr val="000000"/>
                  </a:outerShdw>
                </a:effectLst>
              </a:rPr>
              <a:t>Ovalocytes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2. </a:t>
            </a:r>
            <a:r>
              <a:rPr lang="en-US" sz="2400" dirty="0" err="1" smtClean="0">
                <a:solidFill>
                  <a:srgbClr val="C00000"/>
                </a:solidFill>
                <a:effectLst>
                  <a:outerShdw blurRad="38100" dist="38100" dir="2700000" algn="tl">
                    <a:srgbClr val="000000"/>
                  </a:outerShdw>
                </a:effectLst>
              </a:rPr>
              <a:t>Spherocytes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3. </a:t>
            </a:r>
            <a:r>
              <a:rPr lang="en-US" sz="2400" dirty="0" err="1" smtClean="0">
                <a:solidFill>
                  <a:srgbClr val="C00000"/>
                </a:solidFill>
                <a:effectLst>
                  <a:outerShdw blurRad="38100" dist="38100" dir="2700000" algn="tl">
                    <a:srgbClr val="000000"/>
                  </a:outerShdw>
                </a:effectLst>
              </a:rPr>
              <a:t>Dacrocytes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4. </a:t>
            </a:r>
            <a:r>
              <a:rPr lang="en-US" sz="2400" dirty="0" err="1" smtClean="0">
                <a:solidFill>
                  <a:srgbClr val="C00000"/>
                </a:solidFill>
                <a:effectLst>
                  <a:outerShdw blurRad="38100" dist="38100" dir="2700000" algn="tl">
                    <a:srgbClr val="000000"/>
                  </a:outerShdw>
                </a:effectLst>
              </a:rPr>
              <a:t>Echinocytes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5. </a:t>
            </a:r>
            <a:r>
              <a:rPr lang="en-US" sz="2400" dirty="0" err="1" smtClean="0">
                <a:solidFill>
                  <a:srgbClr val="C00000"/>
                </a:solidFill>
                <a:effectLst>
                  <a:outerShdw blurRad="38100" dist="38100" dir="2700000" algn="tl">
                    <a:srgbClr val="000000"/>
                  </a:outerShdw>
                </a:effectLst>
              </a:rPr>
              <a:t>Leptocytes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6. </a:t>
            </a:r>
            <a:r>
              <a:rPr lang="en-US" sz="2400" dirty="0" err="1" smtClean="0">
                <a:solidFill>
                  <a:srgbClr val="C00000"/>
                </a:solidFill>
                <a:effectLst>
                  <a:outerShdw blurRad="38100" dist="38100" dir="2700000" algn="tl">
                    <a:srgbClr val="000000"/>
                  </a:outerShdw>
                </a:effectLst>
              </a:rPr>
              <a:t>Stomatocytes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7. </a:t>
            </a:r>
            <a:r>
              <a:rPr lang="en-US" sz="2400" dirty="0" err="1" smtClean="0">
                <a:solidFill>
                  <a:srgbClr val="C00000"/>
                </a:solidFill>
                <a:effectLst>
                  <a:outerShdw blurRad="38100" dist="38100" dir="2700000" algn="tl">
                    <a:srgbClr val="000000"/>
                  </a:outerShdw>
                </a:effectLst>
              </a:rPr>
              <a:t>Codocytes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8. </a:t>
            </a:r>
            <a:r>
              <a:rPr lang="en-US" sz="2400" dirty="0" err="1" smtClean="0">
                <a:solidFill>
                  <a:srgbClr val="C00000"/>
                </a:solidFill>
                <a:effectLst>
                  <a:outerShdw blurRad="38100" dist="38100" dir="2700000" algn="tl">
                    <a:srgbClr val="000000"/>
                  </a:outerShdw>
                </a:effectLst>
              </a:rPr>
              <a:t>Keratocytes</a:t>
            </a:r>
            <a:endParaRPr lang="en-US" sz="2400" dirty="0" smtClean="0">
              <a:solidFill>
                <a:srgbClr val="C00000"/>
              </a:solidFill>
              <a:effectLst>
                <a:outerShdw blurRad="38100" dist="38100" dir="2700000" algn="tl">
                  <a:srgbClr val="000000"/>
                </a:outerShdw>
              </a:effectLst>
            </a:endParaRPr>
          </a:p>
          <a:p>
            <a:r>
              <a:rPr lang="en-US" sz="2400" dirty="0" smtClean="0">
                <a:solidFill>
                  <a:srgbClr val="C00000"/>
                </a:solidFill>
                <a:effectLst>
                  <a:outerShdw blurRad="38100" dist="38100" dir="2700000" algn="tl">
                    <a:srgbClr val="000000"/>
                  </a:outerShdw>
                </a:effectLst>
              </a:rPr>
              <a:t>and </a:t>
            </a:r>
            <a:r>
              <a:rPr lang="en-US" sz="2400" dirty="0" err="1" smtClean="0">
                <a:solidFill>
                  <a:srgbClr val="C00000"/>
                </a:solidFill>
                <a:effectLst>
                  <a:outerShdw blurRad="38100" dist="38100" dir="2700000" algn="tl">
                    <a:srgbClr val="000000"/>
                  </a:outerShdw>
                </a:effectLst>
              </a:rPr>
              <a:t>schizocytes</a:t>
            </a:r>
            <a:endParaRPr lang="en-US" sz="2400" dirty="0" smtClean="0">
              <a:solidFill>
                <a:srgbClr val="C00000"/>
              </a:solidFill>
              <a:effectLst>
                <a:outerShdw blurRad="38100" dist="38100" dir="2700000" algn="tl">
                  <a:srgbClr val="000000"/>
                </a:outerShdw>
              </a:effectLst>
            </a:endParaRPr>
          </a:p>
          <a:p>
            <a:endParaRPr lang="ru-RU" sz="2000" dirty="0">
              <a:solidFill>
                <a:srgbClr val="CCFF66"/>
              </a:solidFill>
              <a:effectLst>
                <a:outerShdw blurRad="38100" dist="38100" dir="2700000" algn="tl">
                  <a:srgbClr val="000000"/>
                </a:outerShdw>
              </a:effectLst>
            </a:endParaRPr>
          </a:p>
        </p:txBody>
      </p:sp>
      <p:sp>
        <p:nvSpPr>
          <p:cNvPr id="5" name="Содержимое 4"/>
          <p:cNvSpPr>
            <a:spLocks noGrp="1"/>
          </p:cNvSpPr>
          <p:nvPr>
            <p:ph idx="1"/>
          </p:nvPr>
        </p:nvSpPr>
        <p:spPr/>
        <p:txBody>
          <a:bodyPr/>
          <a:lstStyle/>
          <a:p>
            <a:endParaRPr lang="ru-RU"/>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idx="1"/>
          </p:nvPr>
        </p:nvSpPr>
        <p:spPr>
          <a:xfrm>
            <a:off x="0" y="1557338"/>
            <a:ext cx="4284663" cy="2233612"/>
          </a:xfrm>
        </p:spPr>
        <p:txBody>
          <a:bodyPr>
            <a:normAutofit/>
          </a:bodyPr>
          <a:lstStyle/>
          <a:p>
            <a:pPr>
              <a:lnSpc>
                <a:spcPct val="80000"/>
              </a:lnSpc>
              <a:buFont typeface="Wingdings" pitchFamily="2" charset="2"/>
              <a:buNone/>
            </a:pPr>
            <a:r>
              <a:rPr lang="en-US" sz="2400" dirty="0" smtClean="0">
                <a:solidFill>
                  <a:schemeClr val="tx2"/>
                </a:solidFill>
              </a:rPr>
              <a:t>    elevated hemoglobin in erythrocytes - </a:t>
            </a:r>
            <a:r>
              <a:rPr lang="en-US" sz="2400" dirty="0" err="1" smtClean="0">
                <a:solidFill>
                  <a:srgbClr val="FFC000"/>
                </a:solidFill>
              </a:rPr>
              <a:t>hyperchromia</a:t>
            </a:r>
            <a:r>
              <a:rPr lang="en-US" sz="2400" dirty="0" smtClean="0">
                <a:solidFill>
                  <a:srgbClr val="FFC000"/>
                </a:solidFill>
              </a:rPr>
              <a:t>,</a:t>
            </a:r>
            <a:r>
              <a:rPr lang="en-US" sz="2400" dirty="0" smtClean="0">
                <a:solidFill>
                  <a:schemeClr val="tx2"/>
                </a:solidFill>
              </a:rPr>
              <a:t> normal - </a:t>
            </a:r>
            <a:r>
              <a:rPr lang="en-US" sz="2400" dirty="0" err="1" smtClean="0">
                <a:solidFill>
                  <a:srgbClr val="FFC000"/>
                </a:solidFill>
              </a:rPr>
              <a:t>normochromia</a:t>
            </a:r>
            <a:r>
              <a:rPr lang="en-US" sz="2400" dirty="0" smtClean="0">
                <a:solidFill>
                  <a:srgbClr val="FFC000"/>
                </a:solidFill>
              </a:rPr>
              <a:t>,</a:t>
            </a:r>
            <a:r>
              <a:rPr lang="en-US" sz="2400" dirty="0" smtClean="0">
                <a:solidFill>
                  <a:schemeClr val="tx2"/>
                </a:solidFill>
              </a:rPr>
              <a:t> reduced - </a:t>
            </a:r>
            <a:r>
              <a:rPr lang="en-US" sz="2400" dirty="0" err="1" smtClean="0">
                <a:solidFill>
                  <a:srgbClr val="FFC000"/>
                </a:solidFill>
              </a:rPr>
              <a:t>hypochromia</a:t>
            </a:r>
            <a:r>
              <a:rPr lang="en-US" sz="2400" dirty="0" smtClean="0">
                <a:solidFill>
                  <a:srgbClr val="FFC000"/>
                </a:solidFill>
              </a:rPr>
              <a:t>.</a:t>
            </a:r>
            <a:r>
              <a:rPr lang="en-US" sz="2400" dirty="0" smtClean="0">
                <a:solidFill>
                  <a:schemeClr val="tx2"/>
                </a:solidFill>
              </a:rPr>
              <a:t> Some anemia is caused by </a:t>
            </a:r>
            <a:r>
              <a:rPr lang="en-US" sz="2400" dirty="0" err="1" smtClean="0">
                <a:solidFill>
                  <a:srgbClr val="FFC000"/>
                </a:solidFill>
              </a:rPr>
              <a:t>anisochromia</a:t>
            </a:r>
            <a:r>
              <a:rPr lang="en-US" sz="2400" dirty="0" smtClean="0">
                <a:solidFill>
                  <a:srgbClr val="FFC000"/>
                </a:solidFill>
              </a:rPr>
              <a:t>. </a:t>
            </a:r>
            <a:r>
              <a:rPr lang="en-US" sz="2400" dirty="0" smtClean="0">
                <a:solidFill>
                  <a:schemeClr val="tx2"/>
                </a:solidFill>
              </a:rPr>
              <a:t>(</a:t>
            </a:r>
            <a:r>
              <a:rPr lang="en-US" sz="2400" dirty="0" err="1" smtClean="0">
                <a:solidFill>
                  <a:schemeClr val="tx2"/>
                </a:solidFill>
              </a:rPr>
              <a:t>polychromatophilia</a:t>
            </a:r>
            <a:r>
              <a:rPr lang="en-US" sz="2400" dirty="0" smtClean="0">
                <a:solidFill>
                  <a:schemeClr val="tx2"/>
                </a:solidFill>
              </a:rPr>
              <a:t>).</a:t>
            </a:r>
            <a:endParaRPr lang="ru-RU" sz="2400" dirty="0">
              <a:solidFill>
                <a:schemeClr val="tx2"/>
              </a:solidFill>
            </a:endParaRPr>
          </a:p>
        </p:txBody>
      </p:sp>
      <p:sp>
        <p:nvSpPr>
          <p:cNvPr id="100354" name="Rectangle 2"/>
          <p:cNvSpPr>
            <a:spLocks noGrp="1" noChangeArrowheads="1"/>
          </p:cNvSpPr>
          <p:nvPr>
            <p:ph type="title"/>
          </p:nvPr>
        </p:nvSpPr>
        <p:spPr>
          <a:xfrm>
            <a:off x="179388" y="274638"/>
            <a:ext cx="8785225" cy="1066800"/>
          </a:xfrm>
        </p:spPr>
        <p:txBody>
          <a:bodyPr>
            <a:noAutofit/>
          </a:bodyPr>
          <a:lstStyle/>
          <a:p>
            <a:pPr algn="ctr"/>
            <a:r>
              <a:rPr sz="3600" smtClean="0">
                <a:solidFill>
                  <a:srgbClr val="FFC000"/>
                </a:solidFill>
              </a:rPr>
              <a:t>The hemoglobin content and the regeneration of erythrocytes</a:t>
            </a:r>
            <a:endParaRPr lang="ru-RU" sz="3600" dirty="0">
              <a:solidFill>
                <a:srgbClr val="FFC000"/>
              </a:solidFill>
            </a:endParaRPr>
          </a:p>
        </p:txBody>
      </p:sp>
      <p:sp>
        <p:nvSpPr>
          <p:cNvPr id="100358" name="Rectangle 6"/>
          <p:cNvSpPr>
            <a:spLocks noChangeArrowheads="1"/>
          </p:cNvSpPr>
          <p:nvPr/>
        </p:nvSpPr>
        <p:spPr bwMode="auto">
          <a:xfrm>
            <a:off x="5003800" y="4292600"/>
            <a:ext cx="4140200" cy="1944688"/>
          </a:xfrm>
          <a:prstGeom prst="rect">
            <a:avLst/>
          </a:prstGeom>
          <a:noFill/>
          <a:ln w="9525">
            <a:noFill/>
            <a:miter lim="800000"/>
            <a:headEnd/>
            <a:tailEnd/>
          </a:ln>
          <a:effectLst/>
        </p:spPr>
        <p:txBody>
          <a:bodyPr/>
          <a:lstStyle/>
          <a:p>
            <a:pPr marL="342900" indent="-342900">
              <a:lnSpc>
                <a:spcPct val="80000"/>
              </a:lnSpc>
              <a:spcBef>
                <a:spcPct val="20000"/>
              </a:spcBef>
              <a:buClr>
                <a:schemeClr val="hlink"/>
              </a:buClr>
              <a:buSzPct val="80000"/>
              <a:buFont typeface="Wingdings" pitchFamily="2" charset="2"/>
              <a:buNone/>
            </a:pPr>
            <a:r>
              <a:rPr lang="en-US" sz="2400" dirty="0" smtClean="0">
                <a:solidFill>
                  <a:schemeClr val="tx2"/>
                </a:solidFill>
                <a:effectLst>
                  <a:outerShdw blurRad="38100" dist="38100" dir="2700000" algn="tl">
                    <a:srgbClr val="000000"/>
                  </a:outerShdw>
                </a:effectLst>
              </a:rPr>
              <a:t>    The activity of </a:t>
            </a:r>
            <a:r>
              <a:rPr lang="en-US" sz="2400" dirty="0" err="1" smtClean="0">
                <a:solidFill>
                  <a:schemeClr val="tx2"/>
                </a:solidFill>
                <a:effectLst>
                  <a:outerShdw blurRad="38100" dist="38100" dir="2700000" algn="tl">
                    <a:srgbClr val="000000"/>
                  </a:outerShdw>
                </a:effectLst>
              </a:rPr>
              <a:t>erythropoiesis</a:t>
            </a:r>
            <a:r>
              <a:rPr lang="en-US" sz="2400" dirty="0" smtClean="0">
                <a:solidFill>
                  <a:schemeClr val="tx2"/>
                </a:solidFill>
                <a:effectLst>
                  <a:outerShdw blurRad="38100" dist="38100" dir="2700000" algn="tl">
                    <a:srgbClr val="000000"/>
                  </a:outerShdw>
                </a:effectLst>
              </a:rPr>
              <a:t> (the regeneration of erythrocytes in the blood) changes. Define anemia hypo-, </a:t>
            </a:r>
            <a:r>
              <a:rPr lang="en-US" sz="2400" dirty="0" err="1" smtClean="0">
                <a:solidFill>
                  <a:schemeClr val="tx2"/>
                </a:solidFill>
                <a:effectLst>
                  <a:outerShdw blurRad="38100" dist="38100" dir="2700000" algn="tl">
                    <a:srgbClr val="000000"/>
                  </a:outerShdw>
                </a:effectLst>
              </a:rPr>
              <a:t>normo</a:t>
            </a:r>
            <a:r>
              <a:rPr lang="en-US" sz="2400" dirty="0" smtClean="0">
                <a:solidFill>
                  <a:schemeClr val="tx2"/>
                </a:solidFill>
                <a:effectLst>
                  <a:outerShdw blurRad="38100" dist="38100" dir="2700000" algn="tl">
                    <a:srgbClr val="000000"/>
                  </a:outerShdw>
                </a:effectLst>
              </a:rPr>
              <a:t>- and </a:t>
            </a:r>
            <a:r>
              <a:rPr lang="en-US" sz="2400" dirty="0" err="1" smtClean="0">
                <a:solidFill>
                  <a:schemeClr val="tx2"/>
                </a:solidFill>
                <a:effectLst>
                  <a:outerShdw blurRad="38100" dist="38100" dir="2700000" algn="tl">
                    <a:srgbClr val="000000"/>
                  </a:outerShdw>
                </a:effectLst>
              </a:rPr>
              <a:t>hyperregeneratory</a:t>
            </a:r>
            <a:r>
              <a:rPr lang="en-US" sz="2400" dirty="0" smtClean="0">
                <a:solidFill>
                  <a:schemeClr val="tx2"/>
                </a:solidFill>
                <a:effectLst>
                  <a:outerShdw blurRad="38100" dist="38100" dir="2700000" algn="tl">
                    <a:srgbClr val="000000"/>
                  </a:outerShdw>
                </a:effectLst>
              </a:rPr>
              <a:t>.</a:t>
            </a:r>
            <a:endParaRPr lang="ru-RU" sz="2400" dirty="0">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457200" y="1196975"/>
            <a:ext cx="8229600" cy="5327650"/>
          </a:xfrm>
        </p:spPr>
        <p:txBody>
          <a:bodyPr/>
          <a:lstStyle/>
          <a:p>
            <a:pPr>
              <a:lnSpc>
                <a:spcPct val="80000"/>
              </a:lnSpc>
            </a:pPr>
            <a:r>
              <a:rPr lang="en-US" sz="2200" dirty="0" smtClean="0">
                <a:solidFill>
                  <a:schemeClr val="tx2"/>
                </a:solidFill>
              </a:rPr>
              <a:t>Anemia due to loss of blood (</a:t>
            </a:r>
            <a:r>
              <a:rPr lang="en-US" sz="2200" dirty="0" err="1" smtClean="0">
                <a:solidFill>
                  <a:schemeClr val="tx2"/>
                </a:solidFill>
              </a:rPr>
              <a:t>posthemorrhagic</a:t>
            </a:r>
            <a:r>
              <a:rPr lang="en-US" sz="2200" dirty="0" smtClean="0">
                <a:solidFill>
                  <a:schemeClr val="tx2"/>
                </a:solidFill>
              </a:rPr>
              <a:t>).</a:t>
            </a:r>
          </a:p>
          <a:p>
            <a:pPr>
              <a:lnSpc>
                <a:spcPct val="80000"/>
              </a:lnSpc>
              <a:buNone/>
            </a:pPr>
            <a:r>
              <a:rPr lang="en-US" sz="2200" dirty="0" smtClean="0">
                <a:solidFill>
                  <a:schemeClr val="tx2"/>
                </a:solidFill>
              </a:rPr>
              <a:t>    - acute;</a:t>
            </a:r>
          </a:p>
          <a:p>
            <a:pPr>
              <a:lnSpc>
                <a:spcPct val="80000"/>
              </a:lnSpc>
              <a:buNone/>
            </a:pPr>
            <a:r>
              <a:rPr lang="en-US" sz="2200" dirty="0" smtClean="0">
                <a:solidFill>
                  <a:schemeClr val="tx2"/>
                </a:solidFill>
              </a:rPr>
              <a:t>    - chronic (variant of iron deficiency anemia)</a:t>
            </a:r>
          </a:p>
          <a:p>
            <a:pPr>
              <a:lnSpc>
                <a:spcPct val="80000"/>
              </a:lnSpc>
            </a:pPr>
            <a:r>
              <a:rPr lang="en-US" sz="2200" dirty="0" smtClean="0">
                <a:solidFill>
                  <a:schemeClr val="tx2"/>
                </a:solidFill>
              </a:rPr>
              <a:t>Anemia due to impaired </a:t>
            </a:r>
            <a:r>
              <a:rPr lang="en-US" sz="2200" dirty="0" err="1" smtClean="0">
                <a:solidFill>
                  <a:schemeClr val="tx2"/>
                </a:solidFill>
              </a:rPr>
              <a:t>hematopoiesis</a:t>
            </a:r>
            <a:r>
              <a:rPr lang="en-US" sz="2200" dirty="0" smtClean="0">
                <a:solidFill>
                  <a:schemeClr val="tx2"/>
                </a:solidFill>
              </a:rPr>
              <a:t>:</a:t>
            </a:r>
          </a:p>
          <a:p>
            <a:pPr>
              <a:lnSpc>
                <a:spcPct val="80000"/>
              </a:lnSpc>
              <a:buNone/>
            </a:pPr>
            <a:r>
              <a:rPr lang="en-US" sz="2200" dirty="0" smtClean="0">
                <a:solidFill>
                  <a:schemeClr val="tx2"/>
                </a:solidFill>
              </a:rPr>
              <a:t>   - Deficient (protein-, iron-, B12-folic deficiency anemia);</a:t>
            </a:r>
          </a:p>
          <a:p>
            <a:pPr>
              <a:lnSpc>
                <a:spcPct val="80000"/>
              </a:lnSpc>
              <a:buNone/>
            </a:pPr>
            <a:r>
              <a:rPr lang="en-US" sz="2200" dirty="0" smtClean="0">
                <a:solidFill>
                  <a:schemeClr val="tx2"/>
                </a:solidFill>
              </a:rPr>
              <a:t>    - </a:t>
            </a:r>
            <a:r>
              <a:rPr lang="en-US" sz="2200" dirty="0" err="1" smtClean="0">
                <a:solidFill>
                  <a:schemeClr val="tx2"/>
                </a:solidFill>
              </a:rPr>
              <a:t>Achestic</a:t>
            </a:r>
            <a:r>
              <a:rPr lang="en-US" sz="2200" dirty="0" smtClean="0">
                <a:solidFill>
                  <a:schemeClr val="tx2"/>
                </a:solidFill>
              </a:rPr>
              <a:t> (inability and use of factors when they enter the blood;</a:t>
            </a:r>
          </a:p>
          <a:p>
            <a:pPr>
              <a:lnSpc>
                <a:spcPct val="80000"/>
              </a:lnSpc>
            </a:pPr>
            <a:r>
              <a:rPr lang="en-US" sz="2200" dirty="0" smtClean="0">
                <a:solidFill>
                  <a:schemeClr val="tx2"/>
                </a:solidFill>
              </a:rPr>
              <a:t>    - </a:t>
            </a:r>
            <a:r>
              <a:rPr lang="en-US" sz="2200" dirty="0" err="1" smtClean="0">
                <a:solidFill>
                  <a:schemeClr val="tx2"/>
                </a:solidFill>
              </a:rPr>
              <a:t>hypoplastic</a:t>
            </a:r>
            <a:r>
              <a:rPr lang="en-US" sz="2200" dirty="0" smtClean="0">
                <a:solidFill>
                  <a:schemeClr val="tx2"/>
                </a:solidFill>
              </a:rPr>
              <a:t> as a result of reduction or cessation</a:t>
            </a:r>
          </a:p>
          <a:p>
            <a:pPr>
              <a:lnSpc>
                <a:spcPct val="80000"/>
              </a:lnSpc>
            </a:pPr>
            <a:r>
              <a:rPr lang="en-US" sz="2200" dirty="0" smtClean="0">
                <a:solidFill>
                  <a:schemeClr val="tx2"/>
                </a:solidFill>
              </a:rPr>
              <a:t>      </a:t>
            </a:r>
            <a:r>
              <a:rPr lang="en-US" sz="2200" dirty="0" err="1" smtClean="0">
                <a:solidFill>
                  <a:schemeClr val="tx2"/>
                </a:solidFill>
              </a:rPr>
              <a:t>erythropoiesis</a:t>
            </a:r>
            <a:r>
              <a:rPr lang="en-US" sz="2200" dirty="0" smtClean="0">
                <a:solidFill>
                  <a:schemeClr val="tx2"/>
                </a:solidFill>
              </a:rPr>
              <a:t> (radiation, toxic, immune damage to the bone marrow).</a:t>
            </a:r>
          </a:p>
          <a:p>
            <a:pPr>
              <a:lnSpc>
                <a:spcPct val="80000"/>
              </a:lnSpc>
            </a:pPr>
            <a:r>
              <a:rPr lang="en-US" sz="2200" dirty="0" smtClean="0">
                <a:solidFill>
                  <a:schemeClr val="tx2"/>
                </a:solidFill>
              </a:rPr>
              <a:t>Anemia due to increased destruction of erythrocytes (hemolytic).</a:t>
            </a:r>
          </a:p>
          <a:p>
            <a:pPr>
              <a:lnSpc>
                <a:spcPct val="80000"/>
              </a:lnSpc>
              <a:buNone/>
            </a:pPr>
            <a:r>
              <a:rPr lang="en-US" sz="2200" dirty="0" smtClean="0">
                <a:solidFill>
                  <a:schemeClr val="tx2"/>
                </a:solidFill>
              </a:rPr>
              <a:t>   - hereditary;</a:t>
            </a:r>
          </a:p>
          <a:p>
            <a:pPr>
              <a:lnSpc>
                <a:spcPct val="80000"/>
              </a:lnSpc>
              <a:buNone/>
            </a:pPr>
            <a:r>
              <a:rPr lang="en-US" sz="2200" dirty="0" smtClean="0">
                <a:solidFill>
                  <a:schemeClr val="tx2"/>
                </a:solidFill>
              </a:rPr>
              <a:t>   - acquired.</a:t>
            </a:r>
            <a:endParaRPr lang="ru-RU" sz="2200" dirty="0">
              <a:solidFill>
                <a:schemeClr val="tx2"/>
              </a:solidFill>
            </a:endParaRPr>
          </a:p>
        </p:txBody>
      </p:sp>
      <p:sp>
        <p:nvSpPr>
          <p:cNvPr id="101378" name="Rectangle 2"/>
          <p:cNvSpPr>
            <a:spLocks noGrp="1" noChangeArrowheads="1"/>
          </p:cNvSpPr>
          <p:nvPr>
            <p:ph type="title"/>
          </p:nvPr>
        </p:nvSpPr>
        <p:spPr>
          <a:xfrm>
            <a:off x="457200" y="152400"/>
            <a:ext cx="8229600" cy="919146"/>
          </a:xfrm>
        </p:spPr>
        <p:txBody>
          <a:bodyPr/>
          <a:lstStyle/>
          <a:p>
            <a:pPr algn="ctr"/>
            <a:r>
              <a:rPr smtClean="0"/>
              <a:t>Classification of anemia</a:t>
            </a:r>
            <a:endParaRPr lang="ru-RU"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idx="1"/>
          </p:nvPr>
        </p:nvSpPr>
        <p:spPr/>
        <p:txBody>
          <a:bodyPr>
            <a:normAutofit/>
          </a:bodyPr>
          <a:lstStyle/>
          <a:p>
            <a:r>
              <a:rPr lang="en-US" sz="2800" dirty="0" smtClean="0">
                <a:solidFill>
                  <a:schemeClr val="tx2"/>
                </a:solidFill>
              </a:rPr>
              <a:t>after massive bleeding with peptic ulcer, with a fallopian tube in the case of an ectopic pregnancy, erosion of the pulmonary artery branch in pulmonary tuberculosis, rupture of the aortic aneurysm or injury of its wall and departing from the aorta of large branches.</a:t>
            </a:r>
            <a:endParaRPr lang="ru-RU" sz="2800" dirty="0">
              <a:solidFill>
                <a:schemeClr val="tx2"/>
              </a:solidFill>
            </a:endParaRPr>
          </a:p>
        </p:txBody>
      </p:sp>
      <p:sp>
        <p:nvSpPr>
          <p:cNvPr id="102402" name="Rectangle 2"/>
          <p:cNvSpPr>
            <a:spLocks noGrp="1" noChangeArrowheads="1"/>
          </p:cNvSpPr>
          <p:nvPr>
            <p:ph type="title"/>
          </p:nvPr>
        </p:nvSpPr>
        <p:spPr/>
        <p:txBody>
          <a:bodyPr>
            <a:normAutofit/>
          </a:bodyPr>
          <a:lstStyle/>
          <a:p>
            <a:pPr algn="ctr"/>
            <a:r>
              <a:rPr sz="4000" smtClean="0">
                <a:solidFill>
                  <a:srgbClr val="FFC000"/>
                </a:solidFill>
              </a:rPr>
              <a:t>Acute posthemorrhagic anemia</a:t>
            </a:r>
            <a:endParaRPr lang="ru-RU" sz="4000" dirty="0">
              <a:solidFill>
                <a:srgbClr val="FFC000"/>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idx="1"/>
          </p:nvPr>
        </p:nvSpPr>
        <p:spPr>
          <a:xfrm>
            <a:off x="684213" y="2205038"/>
            <a:ext cx="8229600" cy="3484562"/>
          </a:xfrm>
        </p:spPr>
        <p:txBody>
          <a:bodyPr>
            <a:normAutofit/>
          </a:bodyPr>
          <a:lstStyle/>
          <a:p>
            <a:pPr>
              <a:lnSpc>
                <a:spcPct val="90000"/>
              </a:lnSpc>
            </a:pPr>
            <a:r>
              <a:rPr lang="en-US" sz="2800" dirty="0" smtClean="0">
                <a:solidFill>
                  <a:schemeClr val="tx2"/>
                </a:solidFill>
              </a:rPr>
              <a:t>with repeated mild or moderate blood loss: small bleeding from a decomposing tumor of the gastrointestinal tract, stomach ulcers, hemorrhoids, from the uterine cavity, with hemorrhagic syndrome, hemophilia, etc.</a:t>
            </a:r>
            <a:endParaRPr lang="ru-RU" sz="2800" dirty="0">
              <a:solidFill>
                <a:schemeClr val="tx2"/>
              </a:solidFill>
            </a:endParaRPr>
          </a:p>
        </p:txBody>
      </p:sp>
      <p:sp>
        <p:nvSpPr>
          <p:cNvPr id="104450" name="Rectangle 2"/>
          <p:cNvSpPr>
            <a:spLocks noGrp="1" noChangeArrowheads="1"/>
          </p:cNvSpPr>
          <p:nvPr>
            <p:ph type="title"/>
          </p:nvPr>
        </p:nvSpPr>
        <p:spPr/>
        <p:txBody>
          <a:bodyPr>
            <a:normAutofit/>
          </a:bodyPr>
          <a:lstStyle/>
          <a:p>
            <a:pPr algn="ctr"/>
            <a:r>
              <a:rPr sz="4000" smtClean="0">
                <a:solidFill>
                  <a:srgbClr val="FFC000"/>
                </a:solidFill>
              </a:rPr>
              <a:t>Chronic posthemorrhagic anemia</a:t>
            </a:r>
            <a:endParaRPr lang="ru-RU" sz="4000" dirty="0">
              <a:solidFill>
                <a:srgbClr val="FFC000"/>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pPr algn="ctr"/>
            <a:r>
              <a:rPr sz="4000" smtClean="0">
                <a:solidFill>
                  <a:srgbClr val="FFC000"/>
                </a:solidFill>
              </a:rPr>
              <a:t>Chronic posthemorrhagic anemia</a:t>
            </a:r>
            <a:endParaRPr lang="ru-RU" sz="4000" dirty="0">
              <a:solidFill>
                <a:srgbClr val="FFC000"/>
              </a:solidFill>
            </a:endParaRPr>
          </a:p>
        </p:txBody>
      </p:sp>
      <p:pic>
        <p:nvPicPr>
          <p:cNvPr id="76805" name="Picture 5" descr="HEME084"/>
          <p:cNvPicPr>
            <a:picLocks noChangeAspect="1" noChangeArrowheads="1"/>
          </p:cNvPicPr>
          <p:nvPr/>
        </p:nvPicPr>
        <p:blipFill>
          <a:blip r:embed="rId2"/>
          <a:srcRect/>
          <a:stretch>
            <a:fillRect/>
          </a:stretch>
        </p:blipFill>
        <p:spPr bwMode="auto">
          <a:xfrm>
            <a:off x="539750" y="1557338"/>
            <a:ext cx="2679700" cy="4081462"/>
          </a:xfrm>
          <a:prstGeom prst="rect">
            <a:avLst/>
          </a:prstGeom>
          <a:noFill/>
        </p:spPr>
      </p:pic>
      <p:pic>
        <p:nvPicPr>
          <p:cNvPr id="76809" name="Picture 9"/>
          <p:cNvPicPr>
            <a:picLocks noChangeAspect="1" noChangeArrowheads="1"/>
          </p:cNvPicPr>
          <p:nvPr/>
        </p:nvPicPr>
        <p:blipFill>
          <a:blip r:embed="rId3"/>
          <a:srcRect/>
          <a:stretch>
            <a:fillRect/>
          </a:stretch>
        </p:blipFill>
        <p:spPr bwMode="auto">
          <a:xfrm>
            <a:off x="3492500" y="1557338"/>
            <a:ext cx="5184775" cy="4046537"/>
          </a:xfrm>
          <a:prstGeom prst="rect">
            <a:avLst/>
          </a:prstGeom>
          <a:noFill/>
        </p:spPr>
      </p:pic>
      <p:pic>
        <p:nvPicPr>
          <p:cNvPr id="76810" name="Picture 10" descr="HEME023"/>
          <p:cNvPicPr>
            <a:picLocks noChangeAspect="1" noChangeArrowheads="1"/>
          </p:cNvPicPr>
          <p:nvPr/>
        </p:nvPicPr>
        <p:blipFill>
          <a:blip r:embed="rId4"/>
          <a:srcRect/>
          <a:stretch>
            <a:fillRect/>
          </a:stretch>
        </p:blipFill>
        <p:spPr bwMode="auto">
          <a:xfrm>
            <a:off x="3635375" y="2060575"/>
            <a:ext cx="4897438" cy="3216275"/>
          </a:xfrm>
          <a:prstGeom prst="rect">
            <a:avLst/>
          </a:prstGeom>
          <a:noFill/>
        </p:spPr>
      </p:pic>
      <p:sp>
        <p:nvSpPr>
          <p:cNvPr id="76811" name="Rectangle 11"/>
          <p:cNvSpPr>
            <a:spLocks noChangeArrowheads="1"/>
          </p:cNvSpPr>
          <p:nvPr/>
        </p:nvSpPr>
        <p:spPr bwMode="auto">
          <a:xfrm>
            <a:off x="457200" y="6021388"/>
            <a:ext cx="8229600" cy="836612"/>
          </a:xfrm>
          <a:prstGeom prst="rect">
            <a:avLst/>
          </a:prstGeom>
          <a:noFill/>
          <a:ln w="9525">
            <a:noFill/>
            <a:miter lim="800000"/>
            <a:headEnd/>
            <a:tailEnd/>
          </a:ln>
          <a:effectLst/>
        </p:spPr>
        <p:txBody>
          <a:bodyPr/>
          <a:lstStyle/>
          <a:p>
            <a:pPr marL="342900" indent="-342900">
              <a:spcBef>
                <a:spcPct val="20000"/>
              </a:spcBef>
              <a:buClr>
                <a:schemeClr val="hlink"/>
              </a:buClr>
              <a:buSzPct val="80000"/>
              <a:buFont typeface="Wingdings" pitchFamily="2" charset="2"/>
              <a:buNone/>
            </a:pPr>
            <a:r>
              <a:rPr lang="en-US" sz="3200" dirty="0" smtClean="0">
                <a:solidFill>
                  <a:schemeClr val="tx2"/>
                </a:solidFill>
                <a:effectLst>
                  <a:outerShdw blurRad="38100" dist="38100" dir="2700000" algn="tl">
                    <a:srgbClr val="000000"/>
                  </a:outerShdw>
                </a:effectLst>
              </a:rPr>
              <a:t>  Microscopy              </a:t>
            </a:r>
            <a:r>
              <a:rPr lang="en-US" sz="3200" dirty="0" err="1" smtClean="0">
                <a:solidFill>
                  <a:schemeClr val="tx2"/>
                </a:solidFill>
                <a:effectLst>
                  <a:outerShdw blurRad="38100" dist="38100" dir="2700000" algn="tl">
                    <a:srgbClr val="000000"/>
                  </a:outerShdw>
                </a:effectLst>
              </a:rPr>
              <a:t>Hemogram</a:t>
            </a:r>
            <a:endParaRPr lang="ru-RU" sz="3200" dirty="0">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5219700" y="1773238"/>
            <a:ext cx="3924300" cy="4349750"/>
          </a:xfrm>
        </p:spPr>
        <p:txBody>
          <a:bodyPr>
            <a:noAutofit/>
          </a:bodyPr>
          <a:lstStyle/>
          <a:p>
            <a:pPr>
              <a:lnSpc>
                <a:spcPct val="80000"/>
              </a:lnSpc>
            </a:pPr>
            <a:r>
              <a:rPr lang="en-US" sz="2400" dirty="0" smtClean="0">
                <a:solidFill>
                  <a:schemeClr val="tx2"/>
                </a:solidFill>
              </a:rPr>
              <a:t>with insufficient intake of iron from food;</a:t>
            </a:r>
          </a:p>
          <a:p>
            <a:pPr>
              <a:lnSpc>
                <a:spcPct val="80000"/>
              </a:lnSpc>
            </a:pPr>
            <a:r>
              <a:rPr lang="en-US" sz="2400" dirty="0" smtClean="0">
                <a:solidFill>
                  <a:schemeClr val="tx2"/>
                </a:solidFill>
              </a:rPr>
              <a:t>exogenous iron deficiency in connection with the increased demands of the body in pregnant and lactating women;</a:t>
            </a:r>
          </a:p>
          <a:p>
            <a:pPr>
              <a:lnSpc>
                <a:spcPct val="80000"/>
              </a:lnSpc>
            </a:pPr>
            <a:r>
              <a:rPr lang="en-US" sz="2400" dirty="0" smtClean="0">
                <a:solidFill>
                  <a:schemeClr val="tx2"/>
                </a:solidFill>
              </a:rPr>
              <a:t>with some infections;</a:t>
            </a:r>
          </a:p>
          <a:p>
            <a:pPr>
              <a:lnSpc>
                <a:spcPct val="80000"/>
              </a:lnSpc>
            </a:pPr>
            <a:r>
              <a:rPr lang="en-US" sz="2400" dirty="0" smtClean="0">
                <a:solidFill>
                  <a:schemeClr val="tx2"/>
                </a:solidFill>
              </a:rPr>
              <a:t>the basis may lie </a:t>
            </a:r>
            <a:r>
              <a:rPr lang="en-US" sz="2400" dirty="0" err="1" smtClean="0">
                <a:solidFill>
                  <a:schemeClr val="tx2"/>
                </a:solidFill>
              </a:rPr>
              <a:t>resorption</a:t>
            </a:r>
            <a:r>
              <a:rPr lang="en-US" sz="2400" dirty="0" smtClean="0">
                <a:solidFill>
                  <a:schemeClr val="tx2"/>
                </a:solidFill>
              </a:rPr>
              <a:t> iron deficiency, which occurs in diseases of the gastrointestinal tract, as well as after resection of the stomach or intestine.</a:t>
            </a:r>
            <a:endParaRPr lang="ru-RU" sz="2400" dirty="0">
              <a:solidFill>
                <a:schemeClr val="tx2"/>
              </a:solidFill>
            </a:endParaRPr>
          </a:p>
        </p:txBody>
      </p:sp>
      <p:sp>
        <p:nvSpPr>
          <p:cNvPr id="97282" name="Rectangle 2"/>
          <p:cNvSpPr>
            <a:spLocks noGrp="1" noChangeArrowheads="1"/>
          </p:cNvSpPr>
          <p:nvPr>
            <p:ph type="title"/>
          </p:nvPr>
        </p:nvSpPr>
        <p:spPr/>
        <p:txBody>
          <a:bodyPr>
            <a:noAutofit/>
          </a:bodyPr>
          <a:lstStyle/>
          <a:p>
            <a:pPr algn="ctr"/>
            <a:r>
              <a:rPr sz="4400" smtClean="0">
                <a:solidFill>
                  <a:srgbClr val="FFC000"/>
                </a:solidFill>
              </a:rPr>
              <a:t>Iron-deficiency anemia</a:t>
            </a:r>
            <a:br>
              <a:rPr sz="4400" smtClean="0">
                <a:solidFill>
                  <a:srgbClr val="FFC000"/>
                </a:solidFill>
              </a:rPr>
            </a:br>
            <a:endParaRPr lang="ru-RU" sz="4400" dirty="0">
              <a:solidFill>
                <a:srgbClr val="FFC000"/>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a:xfrm>
            <a:off x="0" y="1600200"/>
            <a:ext cx="4211638" cy="4852988"/>
          </a:xfrm>
        </p:spPr>
        <p:txBody>
          <a:bodyPr/>
          <a:lstStyle/>
          <a:p>
            <a:pPr>
              <a:lnSpc>
                <a:spcPct val="90000"/>
              </a:lnSpc>
            </a:pPr>
            <a:r>
              <a:rPr lang="en-US" sz="2400" dirty="0" smtClean="0">
                <a:solidFill>
                  <a:schemeClr val="tx2"/>
                </a:solidFill>
              </a:rPr>
              <a:t>occurs in adulthood (after 40 years). </a:t>
            </a:r>
          </a:p>
          <a:p>
            <a:pPr>
              <a:lnSpc>
                <a:spcPct val="90000"/>
              </a:lnSpc>
            </a:pPr>
            <a:r>
              <a:rPr lang="en-US" sz="2400" dirty="0" smtClean="0">
                <a:solidFill>
                  <a:schemeClr val="tx2"/>
                </a:solidFill>
              </a:rPr>
              <a:t>The development of the disease is caused by the loss of secretion of the </a:t>
            </a:r>
            <a:r>
              <a:rPr lang="en-US" sz="2400" dirty="0" err="1" smtClean="0">
                <a:solidFill>
                  <a:schemeClr val="tx2"/>
                </a:solidFill>
              </a:rPr>
              <a:t>gastromucoprotein</a:t>
            </a:r>
            <a:r>
              <a:rPr lang="en-US" sz="2400" dirty="0" smtClean="0">
                <a:solidFill>
                  <a:schemeClr val="tx2"/>
                </a:solidFill>
              </a:rPr>
              <a:t> in connection with the hereditary inferiority of the stomach's own glands, culminating in their premature involution. </a:t>
            </a:r>
          </a:p>
          <a:p>
            <a:pPr>
              <a:lnSpc>
                <a:spcPct val="90000"/>
              </a:lnSpc>
            </a:pPr>
            <a:r>
              <a:rPr lang="en-US" sz="2400" dirty="0" smtClean="0">
                <a:solidFill>
                  <a:schemeClr val="tx2"/>
                </a:solidFill>
              </a:rPr>
              <a:t>Of great importance are autoimmune processes.</a:t>
            </a:r>
            <a:endParaRPr lang="ru-RU" sz="2400" dirty="0">
              <a:solidFill>
                <a:schemeClr val="tx2"/>
              </a:solidFill>
            </a:endParaRPr>
          </a:p>
        </p:txBody>
      </p:sp>
      <p:sp>
        <p:nvSpPr>
          <p:cNvPr id="105474" name="Rectangle 2"/>
          <p:cNvSpPr>
            <a:spLocks noGrp="1" noChangeArrowheads="1"/>
          </p:cNvSpPr>
          <p:nvPr>
            <p:ph type="title"/>
          </p:nvPr>
        </p:nvSpPr>
        <p:spPr>
          <a:xfrm>
            <a:off x="179388" y="260350"/>
            <a:ext cx="4259262" cy="1143000"/>
          </a:xfrm>
        </p:spPr>
        <p:txBody>
          <a:bodyPr>
            <a:noAutofit/>
          </a:bodyPr>
          <a:lstStyle/>
          <a:p>
            <a:pPr algn="ctr"/>
            <a:r>
              <a:rPr sz="3600" smtClean="0">
                <a:solidFill>
                  <a:srgbClr val="FFC000"/>
                </a:solidFill>
              </a:rPr>
              <a:t>B12-deficiency anemia</a:t>
            </a:r>
            <a:endParaRPr lang="ru-RU" sz="3600" dirty="0">
              <a:solidFill>
                <a:srgbClr val="FFC000"/>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lgn="ctr"/>
            <a:r>
              <a:rPr sz="4400" smtClean="0">
                <a:solidFill>
                  <a:srgbClr val="FFC000"/>
                </a:solidFill>
              </a:rPr>
              <a:t>B12-deficiency anemia</a:t>
            </a:r>
            <a:endParaRPr lang="ru-RU" dirty="0"/>
          </a:p>
        </p:txBody>
      </p:sp>
      <p:pic>
        <p:nvPicPr>
          <p:cNvPr id="78853" name="Picture 5" descr="HEME012"/>
          <p:cNvPicPr>
            <a:picLocks noChangeAspect="1" noChangeArrowheads="1"/>
          </p:cNvPicPr>
          <p:nvPr/>
        </p:nvPicPr>
        <p:blipFill>
          <a:blip r:embed="rId2"/>
          <a:srcRect/>
          <a:stretch>
            <a:fillRect/>
          </a:stretch>
        </p:blipFill>
        <p:spPr bwMode="auto">
          <a:xfrm>
            <a:off x="5580063" y="1268413"/>
            <a:ext cx="3394075" cy="5184775"/>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p:txBody>
          <a:bodyPr/>
          <a:lstStyle/>
          <a:p>
            <a:endParaRPr lang="ru-RU"/>
          </a:p>
        </p:txBody>
      </p:sp>
      <p:sp>
        <p:nvSpPr>
          <p:cNvPr id="84994" name="Rectangle 2"/>
          <p:cNvSpPr>
            <a:spLocks noGrp="1" noChangeArrowheads="1"/>
          </p:cNvSpPr>
          <p:nvPr>
            <p:ph type="title"/>
          </p:nvPr>
        </p:nvSpPr>
        <p:spPr/>
        <p:txBody>
          <a:bodyPr/>
          <a:lstStyle/>
          <a:p>
            <a:pPr algn="ctr"/>
            <a:r>
              <a:rPr sz="4400" smtClean="0">
                <a:solidFill>
                  <a:srgbClr val="FFC000"/>
                </a:solidFill>
              </a:rPr>
              <a:t>B12-deficiency anemia</a:t>
            </a:r>
            <a:endParaRPr lang="ru-RU" dirty="0"/>
          </a:p>
        </p:txBody>
      </p:sp>
      <p:pic>
        <p:nvPicPr>
          <p:cNvPr id="84997" name="Picture 5" descr="HEME083"/>
          <p:cNvPicPr>
            <a:picLocks noChangeAspect="1" noChangeArrowheads="1"/>
          </p:cNvPicPr>
          <p:nvPr/>
        </p:nvPicPr>
        <p:blipFill>
          <a:blip r:embed="rId2"/>
          <a:srcRect/>
          <a:stretch>
            <a:fillRect/>
          </a:stretch>
        </p:blipFill>
        <p:spPr bwMode="auto">
          <a:xfrm>
            <a:off x="323850" y="1412875"/>
            <a:ext cx="2979738" cy="4537075"/>
          </a:xfrm>
          <a:prstGeom prst="rect">
            <a:avLst/>
          </a:prstGeom>
          <a:noFill/>
        </p:spPr>
      </p:pic>
      <p:pic>
        <p:nvPicPr>
          <p:cNvPr id="85001" name="Picture 9"/>
          <p:cNvPicPr>
            <a:picLocks noChangeAspect="1" noChangeArrowheads="1"/>
          </p:cNvPicPr>
          <p:nvPr/>
        </p:nvPicPr>
        <p:blipFill>
          <a:blip r:embed="rId3"/>
          <a:srcRect/>
          <a:stretch>
            <a:fillRect/>
          </a:stretch>
        </p:blipFill>
        <p:spPr bwMode="auto">
          <a:xfrm>
            <a:off x="3635375" y="1412875"/>
            <a:ext cx="5184775" cy="4537075"/>
          </a:xfrm>
          <a:prstGeom prst="rect">
            <a:avLst/>
          </a:prstGeom>
          <a:noFill/>
        </p:spPr>
      </p:pic>
      <p:pic>
        <p:nvPicPr>
          <p:cNvPr id="85002" name="Picture 10" descr="HEME025"/>
          <p:cNvPicPr>
            <a:picLocks noChangeAspect="1" noChangeArrowheads="1"/>
          </p:cNvPicPr>
          <p:nvPr/>
        </p:nvPicPr>
        <p:blipFill>
          <a:blip r:embed="rId4"/>
          <a:srcRect/>
          <a:stretch>
            <a:fillRect/>
          </a:stretch>
        </p:blipFill>
        <p:spPr bwMode="auto">
          <a:xfrm>
            <a:off x="3635375" y="1989138"/>
            <a:ext cx="5221288" cy="3465512"/>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1"/>
          </p:nvPr>
        </p:nvSpPr>
        <p:spPr>
          <a:xfrm>
            <a:off x="3059113" y="1268413"/>
            <a:ext cx="6084887" cy="5589587"/>
          </a:xfrm>
        </p:spPr>
        <p:txBody>
          <a:bodyPr>
            <a:normAutofit/>
          </a:bodyPr>
          <a:lstStyle/>
          <a:p>
            <a:pPr>
              <a:lnSpc>
                <a:spcPct val="80000"/>
              </a:lnSpc>
            </a:pPr>
            <a:r>
              <a:rPr lang="en-US" sz="2400" dirty="0" smtClean="0">
                <a:solidFill>
                  <a:srgbClr val="FFFF00"/>
                </a:solidFill>
              </a:rPr>
              <a:t>Hemolytic anemia</a:t>
            </a:r>
            <a:r>
              <a:rPr lang="en-US" sz="2400" dirty="0" smtClean="0">
                <a:solidFill>
                  <a:schemeClr val="tx2"/>
                </a:solidFill>
              </a:rPr>
              <a:t> caused mainly by intravascular </a:t>
            </a:r>
            <a:r>
              <a:rPr lang="en-US" sz="2400" dirty="0" err="1" smtClean="0">
                <a:solidFill>
                  <a:schemeClr val="tx2"/>
                </a:solidFill>
              </a:rPr>
              <a:t>hemolysis</a:t>
            </a:r>
            <a:r>
              <a:rPr lang="en-US" sz="2400" dirty="0" smtClean="0">
                <a:solidFill>
                  <a:schemeClr val="tx2"/>
                </a:solidFill>
              </a:rPr>
              <a:t> occur when exposed to hemolytic poisons, with severe burns, malaria, sepsis, transfusion incompatible with the group and the </a:t>
            </a:r>
            <a:r>
              <a:rPr lang="en-US" sz="2400" dirty="0" err="1" smtClean="0">
                <a:solidFill>
                  <a:schemeClr val="tx2"/>
                </a:solidFill>
              </a:rPr>
              <a:t>Rh</a:t>
            </a:r>
            <a:r>
              <a:rPr lang="en-US" sz="2400" dirty="0" smtClean="0">
                <a:solidFill>
                  <a:schemeClr val="tx2"/>
                </a:solidFill>
              </a:rPr>
              <a:t> factor of blood. </a:t>
            </a:r>
            <a:r>
              <a:rPr lang="en-US" sz="2400" dirty="0" err="1" smtClean="0">
                <a:solidFill>
                  <a:schemeClr val="tx2"/>
                </a:solidFill>
              </a:rPr>
              <a:t>Immunopathological</a:t>
            </a:r>
            <a:r>
              <a:rPr lang="en-US" sz="2400" dirty="0" smtClean="0">
                <a:solidFill>
                  <a:schemeClr val="tx2"/>
                </a:solidFill>
              </a:rPr>
              <a:t> processes play an important role.</a:t>
            </a:r>
          </a:p>
          <a:p>
            <a:pPr>
              <a:lnSpc>
                <a:spcPct val="80000"/>
              </a:lnSpc>
            </a:pPr>
            <a:r>
              <a:rPr lang="en-US" sz="2400" dirty="0" smtClean="0">
                <a:solidFill>
                  <a:srgbClr val="FFFF00"/>
                </a:solidFill>
              </a:rPr>
              <a:t>Hemolytic anemia </a:t>
            </a:r>
            <a:r>
              <a:rPr lang="en-US" sz="2400" dirty="0" smtClean="0">
                <a:solidFill>
                  <a:schemeClr val="tx2"/>
                </a:solidFill>
              </a:rPr>
              <a:t>caused mainly by </a:t>
            </a:r>
            <a:r>
              <a:rPr lang="en-US" sz="2400" dirty="0" err="1" smtClean="0">
                <a:solidFill>
                  <a:schemeClr val="tx2"/>
                </a:solidFill>
              </a:rPr>
              <a:t>extravascular</a:t>
            </a:r>
            <a:r>
              <a:rPr lang="en-US" sz="2400" dirty="0" smtClean="0">
                <a:solidFill>
                  <a:schemeClr val="tx2"/>
                </a:solidFill>
              </a:rPr>
              <a:t> (intracellular) </a:t>
            </a:r>
            <a:r>
              <a:rPr lang="en-US" sz="2400" dirty="0" err="1" smtClean="0">
                <a:solidFill>
                  <a:schemeClr val="tx2"/>
                </a:solidFill>
              </a:rPr>
              <a:t>hemolysis</a:t>
            </a:r>
            <a:r>
              <a:rPr lang="en-US" sz="2400" dirty="0" smtClean="0">
                <a:solidFill>
                  <a:schemeClr val="tx2"/>
                </a:solidFill>
              </a:rPr>
              <a:t> have a hereditary character. Disintegration of erythrocytes occurs mainly in macrophages of the spleen, to a lesser extent bone marrow, liver and lymph nodes. A triad is typical: anemia, </a:t>
            </a:r>
            <a:r>
              <a:rPr lang="en-US" sz="2400" dirty="0" err="1" smtClean="0">
                <a:solidFill>
                  <a:schemeClr val="tx2"/>
                </a:solidFill>
              </a:rPr>
              <a:t>splenomegaly</a:t>
            </a:r>
            <a:r>
              <a:rPr lang="en-US" sz="2400" dirty="0" smtClean="0">
                <a:solidFill>
                  <a:schemeClr val="tx2"/>
                </a:solidFill>
              </a:rPr>
              <a:t> and jaundice. These </a:t>
            </a:r>
            <a:r>
              <a:rPr lang="en-US" sz="2400" dirty="0" err="1" smtClean="0">
                <a:solidFill>
                  <a:schemeClr val="tx2"/>
                </a:solidFill>
              </a:rPr>
              <a:t>anemias</a:t>
            </a:r>
            <a:r>
              <a:rPr lang="en-US" sz="2400" dirty="0" smtClean="0">
                <a:solidFill>
                  <a:schemeClr val="tx2"/>
                </a:solidFill>
              </a:rPr>
              <a:t> are divided into </a:t>
            </a:r>
            <a:r>
              <a:rPr lang="en-US" sz="2400" dirty="0" err="1" smtClean="0">
                <a:solidFill>
                  <a:schemeClr val="tx2"/>
                </a:solidFill>
              </a:rPr>
              <a:t>erythrocytopathy</a:t>
            </a:r>
            <a:r>
              <a:rPr lang="en-US" sz="2400" dirty="0" smtClean="0">
                <a:solidFill>
                  <a:schemeClr val="tx2"/>
                </a:solidFill>
              </a:rPr>
              <a:t>, </a:t>
            </a:r>
            <a:r>
              <a:rPr lang="en-US" sz="2400" dirty="0" err="1" smtClean="0">
                <a:solidFill>
                  <a:schemeClr val="tx2"/>
                </a:solidFill>
              </a:rPr>
              <a:t>erythrocytophermmentopathy</a:t>
            </a:r>
            <a:r>
              <a:rPr lang="en-US" sz="2400" dirty="0" smtClean="0">
                <a:solidFill>
                  <a:schemeClr val="tx2"/>
                </a:solidFill>
              </a:rPr>
              <a:t> and </a:t>
            </a:r>
            <a:r>
              <a:rPr lang="en-US" sz="2400" dirty="0" err="1" smtClean="0">
                <a:solidFill>
                  <a:schemeClr val="tx2"/>
                </a:solidFill>
              </a:rPr>
              <a:t>hemoglobinopathy</a:t>
            </a:r>
            <a:r>
              <a:rPr lang="en-US" sz="2400" dirty="0" smtClean="0">
                <a:solidFill>
                  <a:schemeClr val="tx2"/>
                </a:solidFill>
              </a:rPr>
              <a:t>.</a:t>
            </a:r>
            <a:endParaRPr lang="ru-RU" sz="2400" dirty="0">
              <a:solidFill>
                <a:schemeClr val="tx2"/>
              </a:solidFill>
            </a:endParaRPr>
          </a:p>
        </p:txBody>
      </p:sp>
      <p:sp>
        <p:nvSpPr>
          <p:cNvPr id="77836" name="Rectangle 12"/>
          <p:cNvSpPr>
            <a:spLocks noChangeArrowheads="1"/>
          </p:cNvSpPr>
          <p:nvPr/>
        </p:nvSpPr>
        <p:spPr bwMode="auto">
          <a:xfrm>
            <a:off x="2987675" y="333375"/>
            <a:ext cx="6156325" cy="777875"/>
          </a:xfrm>
          <a:prstGeom prst="rect">
            <a:avLst/>
          </a:prstGeom>
          <a:noFill/>
          <a:ln w="9525">
            <a:noFill/>
            <a:miter lim="800000"/>
            <a:headEnd/>
            <a:tailEnd/>
          </a:ln>
          <a:effectLst/>
        </p:spPr>
        <p:txBody>
          <a:bodyPr anchor="ctr"/>
          <a:lstStyle/>
          <a:p>
            <a:pPr algn="ctr"/>
            <a:r>
              <a:rPr lang="en-US" sz="3600" dirty="0" smtClean="0">
                <a:solidFill>
                  <a:srgbClr val="FFC000"/>
                </a:solidFill>
                <a:effectLst>
                  <a:outerShdw blurRad="38100" dist="38100" dir="2700000" algn="tl">
                    <a:srgbClr val="000000"/>
                  </a:outerShdw>
                </a:effectLst>
              </a:rPr>
              <a:t>Hemolytic anemia</a:t>
            </a:r>
            <a:endParaRPr lang="ru-RU" sz="3600" dirty="0">
              <a:solidFill>
                <a:srgbClr val="FFC0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algn="ctr"/>
            <a:r>
              <a:rPr sz="4400" smtClean="0">
                <a:solidFill>
                  <a:srgbClr val="FFFF00"/>
                </a:solidFill>
              </a:rPr>
              <a:t>Hemolytic anemia</a:t>
            </a:r>
            <a:endParaRPr lang="ru-RU" dirty="0"/>
          </a:p>
        </p:txBody>
      </p:sp>
      <p:pic>
        <p:nvPicPr>
          <p:cNvPr id="107524" name="Picture 4"/>
          <p:cNvPicPr>
            <a:picLocks noChangeAspect="1" noChangeArrowheads="1"/>
          </p:cNvPicPr>
          <p:nvPr/>
        </p:nvPicPr>
        <p:blipFill>
          <a:blip r:embed="rId2"/>
          <a:srcRect/>
          <a:stretch>
            <a:fillRect/>
          </a:stretch>
        </p:blipFill>
        <p:spPr bwMode="auto">
          <a:xfrm>
            <a:off x="323850" y="1752600"/>
            <a:ext cx="5327650" cy="4413250"/>
          </a:xfrm>
          <a:prstGeom prst="rect">
            <a:avLst/>
          </a:prstGeom>
          <a:noFill/>
        </p:spPr>
      </p:pic>
      <p:pic>
        <p:nvPicPr>
          <p:cNvPr id="107525" name="Picture 5" descr="HEME027"/>
          <p:cNvPicPr>
            <a:picLocks noChangeAspect="1" noChangeArrowheads="1"/>
          </p:cNvPicPr>
          <p:nvPr/>
        </p:nvPicPr>
        <p:blipFill>
          <a:blip r:embed="rId3"/>
          <a:srcRect/>
          <a:stretch>
            <a:fillRect/>
          </a:stretch>
        </p:blipFill>
        <p:spPr bwMode="auto">
          <a:xfrm>
            <a:off x="323850" y="2205038"/>
            <a:ext cx="5327650" cy="3600450"/>
          </a:xfrm>
          <a:prstGeom prst="rect">
            <a:avLst/>
          </a:prstGeom>
          <a:noFill/>
        </p:spPr>
      </p:pic>
      <p:pic>
        <p:nvPicPr>
          <p:cNvPr id="107526" name="Picture 6" descr="HEME063"/>
          <p:cNvPicPr>
            <a:picLocks noChangeAspect="1" noChangeArrowheads="1"/>
          </p:cNvPicPr>
          <p:nvPr/>
        </p:nvPicPr>
        <p:blipFill>
          <a:blip r:embed="rId4"/>
          <a:srcRect/>
          <a:stretch>
            <a:fillRect/>
          </a:stretch>
        </p:blipFill>
        <p:spPr bwMode="auto">
          <a:xfrm>
            <a:off x="5991225" y="1700213"/>
            <a:ext cx="3152775" cy="4657725"/>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81" name="Picture 9"/>
          <p:cNvPicPr>
            <a:picLocks noGrp="1" noChangeAspect="1" noChangeArrowheads="1"/>
          </p:cNvPicPr>
          <p:nvPr>
            <p:ph idx="1"/>
          </p:nvPr>
        </p:nvPicPr>
        <p:blipFill>
          <a:blip r:embed="rId2"/>
          <a:srcRect/>
          <a:stretch>
            <a:fillRect/>
          </a:stretch>
        </p:blipFill>
        <p:spPr>
          <a:xfrm>
            <a:off x="250825" y="1700213"/>
            <a:ext cx="5545138" cy="4418012"/>
          </a:xfrm>
          <a:noFill/>
          <a:ln/>
        </p:spPr>
      </p:pic>
      <p:sp>
        <p:nvSpPr>
          <p:cNvPr id="79874" name="Rectangle 2"/>
          <p:cNvSpPr>
            <a:spLocks noGrp="1" noChangeArrowheads="1"/>
          </p:cNvSpPr>
          <p:nvPr>
            <p:ph type="title"/>
          </p:nvPr>
        </p:nvSpPr>
        <p:spPr>
          <a:xfrm>
            <a:off x="457200" y="274638"/>
            <a:ext cx="8229600" cy="777875"/>
          </a:xfrm>
        </p:spPr>
        <p:txBody>
          <a:bodyPr/>
          <a:lstStyle/>
          <a:p>
            <a:pPr algn="ctr"/>
            <a:r>
              <a:rPr sz="4400" smtClean="0">
                <a:solidFill>
                  <a:srgbClr val="FFFF00"/>
                </a:solidFill>
              </a:rPr>
              <a:t>Hemolytic anemia</a:t>
            </a:r>
            <a:endParaRPr lang="ru-RU" dirty="0"/>
          </a:p>
        </p:txBody>
      </p:sp>
      <p:pic>
        <p:nvPicPr>
          <p:cNvPr id="79877" name="Picture 5" descr="HEME010"/>
          <p:cNvPicPr>
            <a:picLocks noChangeAspect="1" noChangeArrowheads="1"/>
          </p:cNvPicPr>
          <p:nvPr/>
        </p:nvPicPr>
        <p:blipFill>
          <a:blip r:embed="rId3"/>
          <a:srcRect/>
          <a:stretch>
            <a:fillRect/>
          </a:stretch>
        </p:blipFill>
        <p:spPr bwMode="auto">
          <a:xfrm>
            <a:off x="5940425" y="1700213"/>
            <a:ext cx="2884488" cy="4392612"/>
          </a:xfrm>
          <a:prstGeom prst="rect">
            <a:avLst/>
          </a:prstGeom>
          <a:noFill/>
        </p:spPr>
      </p:pic>
      <p:pic>
        <p:nvPicPr>
          <p:cNvPr id="79882" name="Picture 10" descr="HEME026"/>
          <p:cNvPicPr>
            <a:picLocks noChangeAspect="1" noChangeArrowheads="1"/>
          </p:cNvPicPr>
          <p:nvPr/>
        </p:nvPicPr>
        <p:blipFill>
          <a:blip r:embed="rId4"/>
          <a:srcRect/>
          <a:stretch>
            <a:fillRect/>
          </a:stretch>
        </p:blipFill>
        <p:spPr bwMode="auto">
          <a:xfrm>
            <a:off x="611188" y="2205038"/>
            <a:ext cx="4800600" cy="338455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p:txBody>
          <a:bodyPr/>
          <a:lstStyle/>
          <a:p>
            <a:endParaRPr lang="ru-RU"/>
          </a:p>
        </p:txBody>
      </p:sp>
      <p:sp>
        <p:nvSpPr>
          <p:cNvPr id="83970" name="Rectangle 2"/>
          <p:cNvSpPr>
            <a:spLocks noGrp="1" noChangeArrowheads="1"/>
          </p:cNvSpPr>
          <p:nvPr>
            <p:ph type="title"/>
          </p:nvPr>
        </p:nvSpPr>
        <p:spPr>
          <a:xfrm>
            <a:off x="457200" y="274638"/>
            <a:ext cx="8229600" cy="777875"/>
          </a:xfrm>
        </p:spPr>
        <p:txBody>
          <a:bodyPr>
            <a:normAutofit fontScale="90000"/>
          </a:bodyPr>
          <a:lstStyle/>
          <a:p>
            <a:r>
              <a:rPr sz="4000" smtClean="0">
                <a:solidFill>
                  <a:srgbClr val="FFFF00"/>
                </a:solidFill>
              </a:rPr>
              <a:t>Sickle cell anemia</a:t>
            </a:r>
            <a:r>
              <a:rPr sz="2000" smtClean="0">
                <a:solidFill>
                  <a:srgbClr val="FFC000"/>
                </a:solidFill>
              </a:rPr>
              <a:t>-a severe hereditary form of anemia in which a mutated form of hemoglobin distorts the red blood cells into a crescent shape at low oxygen levels. It is most common among those of African descent.</a:t>
            </a:r>
            <a:endParaRPr lang="ru-RU" sz="2000" dirty="0">
              <a:solidFill>
                <a:srgbClr val="FFC000"/>
              </a:solidFill>
            </a:endParaRPr>
          </a:p>
        </p:txBody>
      </p:sp>
      <p:pic>
        <p:nvPicPr>
          <p:cNvPr id="83975" name="Picture 7" descr="HEME015"/>
          <p:cNvPicPr>
            <a:picLocks noChangeAspect="1" noChangeArrowheads="1"/>
          </p:cNvPicPr>
          <p:nvPr/>
        </p:nvPicPr>
        <p:blipFill>
          <a:blip r:embed="rId2"/>
          <a:srcRect/>
          <a:stretch>
            <a:fillRect/>
          </a:stretch>
        </p:blipFill>
        <p:spPr bwMode="auto">
          <a:xfrm>
            <a:off x="4643438" y="1196975"/>
            <a:ext cx="4211637" cy="2757488"/>
          </a:xfrm>
          <a:prstGeom prst="rect">
            <a:avLst/>
          </a:prstGeom>
          <a:noFill/>
        </p:spPr>
      </p:pic>
      <p:pic>
        <p:nvPicPr>
          <p:cNvPr id="83977" name="Picture 9" descr="HEME116"/>
          <p:cNvPicPr>
            <a:picLocks noChangeAspect="1" noChangeArrowheads="1"/>
          </p:cNvPicPr>
          <p:nvPr/>
        </p:nvPicPr>
        <p:blipFill>
          <a:blip r:embed="rId3"/>
          <a:srcRect r="9183" b="10652"/>
          <a:stretch>
            <a:fillRect/>
          </a:stretch>
        </p:blipFill>
        <p:spPr bwMode="auto">
          <a:xfrm>
            <a:off x="0" y="4229100"/>
            <a:ext cx="4284663" cy="2628900"/>
          </a:xfrm>
          <a:prstGeom prst="rect">
            <a:avLst/>
          </a:prstGeom>
          <a:noFill/>
        </p:spPr>
      </p:pic>
      <p:pic>
        <p:nvPicPr>
          <p:cNvPr id="83979" name="Picture 11" descr="HEME016"/>
          <p:cNvPicPr>
            <a:picLocks noChangeAspect="1" noChangeArrowheads="1"/>
          </p:cNvPicPr>
          <p:nvPr/>
        </p:nvPicPr>
        <p:blipFill>
          <a:blip r:embed="rId4"/>
          <a:srcRect/>
          <a:stretch>
            <a:fillRect/>
          </a:stretch>
        </p:blipFill>
        <p:spPr bwMode="auto">
          <a:xfrm>
            <a:off x="0" y="1268413"/>
            <a:ext cx="4356100" cy="2852737"/>
          </a:xfrm>
          <a:prstGeom prst="rect">
            <a:avLst/>
          </a:prstGeom>
          <a:noFill/>
        </p:spPr>
      </p:pic>
      <p:pic>
        <p:nvPicPr>
          <p:cNvPr id="83980" name="Picture 12" descr="HEME081"/>
          <p:cNvPicPr>
            <a:picLocks noChangeAspect="1" noChangeArrowheads="1"/>
          </p:cNvPicPr>
          <p:nvPr/>
        </p:nvPicPr>
        <p:blipFill>
          <a:blip r:embed="rId5"/>
          <a:srcRect/>
          <a:stretch>
            <a:fillRect/>
          </a:stretch>
        </p:blipFill>
        <p:spPr bwMode="auto">
          <a:xfrm>
            <a:off x="4643438" y="4044950"/>
            <a:ext cx="4141787" cy="2813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74638"/>
            <a:ext cx="8229600" cy="993775"/>
          </a:xfrm>
        </p:spPr>
        <p:txBody>
          <a:bodyPr/>
          <a:lstStyle/>
          <a:p>
            <a:pPr algn="ctr"/>
            <a:r>
              <a:rPr smtClean="0">
                <a:solidFill>
                  <a:srgbClr val="FFFF00"/>
                </a:solidFill>
              </a:rPr>
              <a:t>Morphology of bone marrow</a:t>
            </a:r>
            <a:endParaRPr lang="ru-RU" dirty="0">
              <a:solidFill>
                <a:srgbClr val="FFFF00"/>
              </a:solidFill>
            </a:endParaRPr>
          </a:p>
        </p:txBody>
      </p:sp>
      <p:pic>
        <p:nvPicPr>
          <p:cNvPr id="81925" name="Picture 5" descr="HEME059"/>
          <p:cNvPicPr>
            <a:picLocks noChangeAspect="1" noChangeArrowheads="1"/>
          </p:cNvPicPr>
          <p:nvPr/>
        </p:nvPicPr>
        <p:blipFill>
          <a:blip r:embed="rId2"/>
          <a:srcRect/>
          <a:stretch>
            <a:fillRect/>
          </a:stretch>
        </p:blipFill>
        <p:spPr bwMode="auto">
          <a:xfrm>
            <a:off x="468313" y="1412875"/>
            <a:ext cx="3357562" cy="5111750"/>
          </a:xfrm>
          <a:prstGeom prst="rect">
            <a:avLst/>
          </a:prstGeom>
          <a:noFill/>
        </p:spPr>
      </p:pic>
      <p:pic>
        <p:nvPicPr>
          <p:cNvPr id="81927" name="Picture 7" descr="HEME151"/>
          <p:cNvPicPr>
            <a:picLocks noChangeAspect="1" noChangeArrowheads="1"/>
          </p:cNvPicPr>
          <p:nvPr/>
        </p:nvPicPr>
        <p:blipFill>
          <a:blip r:embed="rId3"/>
          <a:srcRect/>
          <a:stretch>
            <a:fillRect/>
          </a:stretch>
        </p:blipFill>
        <p:spPr bwMode="auto">
          <a:xfrm>
            <a:off x="4643438" y="1412875"/>
            <a:ext cx="3357562" cy="5111750"/>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0" y="1700213"/>
            <a:ext cx="5580063" cy="4495800"/>
          </a:xfrm>
        </p:spPr>
        <p:txBody>
          <a:bodyPr/>
          <a:lstStyle/>
          <a:p>
            <a:r>
              <a:rPr lang="en-US" sz="2400" dirty="0" smtClean="0">
                <a:solidFill>
                  <a:schemeClr val="tx2"/>
                </a:solidFill>
              </a:rPr>
              <a:t>are a result of oppression of </a:t>
            </a:r>
            <a:r>
              <a:rPr lang="en-US" sz="2400" dirty="0" err="1" smtClean="0">
                <a:solidFill>
                  <a:schemeClr val="tx2"/>
                </a:solidFill>
              </a:rPr>
              <a:t>hematopoesis</a:t>
            </a:r>
            <a:r>
              <a:rPr lang="en-US" sz="2400" dirty="0" smtClean="0">
                <a:solidFill>
                  <a:schemeClr val="tx2"/>
                </a:solidFill>
              </a:rPr>
              <a:t>, especially of young elements of </a:t>
            </a:r>
            <a:r>
              <a:rPr lang="en-US" sz="2400" dirty="0" err="1" smtClean="0">
                <a:solidFill>
                  <a:schemeClr val="tx2"/>
                </a:solidFill>
              </a:rPr>
              <a:t>hemopoesis</a:t>
            </a:r>
            <a:r>
              <a:rPr lang="en-US" sz="2400" dirty="0" smtClean="0">
                <a:solidFill>
                  <a:schemeClr val="tx2"/>
                </a:solidFill>
              </a:rPr>
              <a:t>. The cause of development can be both endogenous and exogenous factors. Among the endogenous factors, hereditary occupy a large place. Endogenous anemia is characterized by damage to the </a:t>
            </a:r>
            <a:r>
              <a:rPr lang="en-US" sz="2400" dirty="0" err="1" smtClean="0">
                <a:solidFill>
                  <a:schemeClr val="tx2"/>
                </a:solidFill>
              </a:rPr>
              <a:t>erythroblastic</a:t>
            </a:r>
            <a:r>
              <a:rPr lang="en-US" sz="2400" dirty="0" smtClean="0">
                <a:solidFill>
                  <a:schemeClr val="tx2"/>
                </a:solidFill>
              </a:rPr>
              <a:t> blood sprout with the loss of the ability of the bone marrow to regenerate.</a:t>
            </a:r>
            <a:endParaRPr lang="ru-RU" sz="2400" dirty="0">
              <a:solidFill>
                <a:schemeClr val="tx2"/>
              </a:solidFill>
            </a:endParaRPr>
          </a:p>
        </p:txBody>
      </p:sp>
      <p:sp>
        <p:nvSpPr>
          <p:cNvPr id="82946" name="Rectangle 2"/>
          <p:cNvSpPr>
            <a:spLocks noGrp="1" noChangeArrowheads="1"/>
          </p:cNvSpPr>
          <p:nvPr>
            <p:ph type="title"/>
          </p:nvPr>
        </p:nvSpPr>
        <p:spPr>
          <a:xfrm>
            <a:off x="468313" y="0"/>
            <a:ext cx="8229600" cy="1143000"/>
          </a:xfrm>
        </p:spPr>
        <p:txBody>
          <a:bodyPr>
            <a:normAutofit/>
          </a:bodyPr>
          <a:lstStyle/>
          <a:p>
            <a:r>
              <a:rPr sz="3600" smtClean="0">
                <a:solidFill>
                  <a:srgbClr val="FFFF00"/>
                </a:solidFill>
              </a:rPr>
              <a:t>Aplastic anemia</a:t>
            </a:r>
            <a:r>
              <a:rPr sz="2200" smtClean="0">
                <a:solidFill>
                  <a:srgbClr val="FFFF00"/>
                </a:solidFill>
              </a:rPr>
              <a:t>-deficiency of all types of blood cells caused by failure of bone marrow development.</a:t>
            </a:r>
            <a:endParaRPr lang="ru-RU" sz="2200" dirty="0">
              <a:solidFill>
                <a:srgbClr val="FFFF00"/>
              </a:solidFill>
            </a:endParaRPr>
          </a:p>
        </p:txBody>
      </p:sp>
      <p:pic>
        <p:nvPicPr>
          <p:cNvPr id="82949" name="Picture 5" descr="HEME052"/>
          <p:cNvPicPr>
            <a:picLocks noChangeAspect="1" noChangeArrowheads="1"/>
          </p:cNvPicPr>
          <p:nvPr/>
        </p:nvPicPr>
        <p:blipFill>
          <a:blip r:embed="rId2"/>
          <a:srcRect/>
          <a:stretch>
            <a:fillRect/>
          </a:stretch>
        </p:blipFill>
        <p:spPr bwMode="auto">
          <a:xfrm>
            <a:off x="5724525" y="1557338"/>
            <a:ext cx="3143250" cy="4800600"/>
          </a:xfrm>
          <a:prstGeom prst="rect">
            <a:avLst/>
          </a:prstGeom>
          <a:noFill/>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p:txBody>
          <a:bodyPr>
            <a:normAutofit lnSpcReduction="10000"/>
          </a:bodyPr>
          <a:lstStyle/>
          <a:p>
            <a:pPr>
              <a:lnSpc>
                <a:spcPct val="90000"/>
              </a:lnSpc>
            </a:pPr>
            <a:r>
              <a:rPr lang="en-US" sz="2800" dirty="0" smtClean="0">
                <a:solidFill>
                  <a:schemeClr val="tx2"/>
                </a:solidFill>
              </a:rPr>
              <a:t>Exogenous factors that cause the development of </a:t>
            </a:r>
            <a:r>
              <a:rPr lang="en-US" sz="2800" dirty="0" err="1" smtClean="0">
                <a:solidFill>
                  <a:schemeClr val="tx2"/>
                </a:solidFill>
              </a:rPr>
              <a:t>hypoplastic</a:t>
            </a:r>
            <a:r>
              <a:rPr lang="en-US" sz="2800" dirty="0" smtClean="0">
                <a:solidFill>
                  <a:schemeClr val="tx2"/>
                </a:solidFill>
              </a:rPr>
              <a:t> anemia may include radiation energy, toxic substances, drugs (</a:t>
            </a:r>
            <a:r>
              <a:rPr lang="en-US" sz="2800" dirty="0" err="1" smtClean="0">
                <a:solidFill>
                  <a:schemeClr val="tx2"/>
                </a:solidFill>
              </a:rPr>
              <a:t>cytostatics</a:t>
            </a:r>
            <a:r>
              <a:rPr lang="en-US" sz="2800" dirty="0" smtClean="0">
                <a:solidFill>
                  <a:schemeClr val="tx2"/>
                </a:solidFill>
              </a:rPr>
              <a:t>, </a:t>
            </a:r>
            <a:r>
              <a:rPr lang="en-US" sz="2800" dirty="0" err="1" smtClean="0">
                <a:solidFill>
                  <a:schemeClr val="tx2"/>
                </a:solidFill>
              </a:rPr>
              <a:t>amidopyrine</a:t>
            </a:r>
            <a:r>
              <a:rPr lang="en-US" sz="2800" dirty="0" smtClean="0">
                <a:solidFill>
                  <a:schemeClr val="tx2"/>
                </a:solidFill>
              </a:rPr>
              <a:t>, </a:t>
            </a:r>
            <a:r>
              <a:rPr lang="en-US" sz="2800" dirty="0" err="1" smtClean="0">
                <a:solidFill>
                  <a:schemeClr val="tx2"/>
                </a:solidFill>
              </a:rPr>
              <a:t>atopan</a:t>
            </a:r>
            <a:r>
              <a:rPr lang="en-US" sz="2800" dirty="0" smtClean="0">
                <a:solidFill>
                  <a:schemeClr val="tx2"/>
                </a:solidFill>
              </a:rPr>
              <a:t>, barbiturates, etc.). With exogenous anemia, complete suppression of </a:t>
            </a:r>
            <a:r>
              <a:rPr lang="en-US" sz="2800" dirty="0" err="1" smtClean="0">
                <a:solidFill>
                  <a:schemeClr val="tx2"/>
                </a:solidFill>
              </a:rPr>
              <a:t>hemopoiesis</a:t>
            </a:r>
            <a:r>
              <a:rPr lang="en-US" sz="2800" dirty="0" smtClean="0">
                <a:solidFill>
                  <a:schemeClr val="tx2"/>
                </a:solidFill>
              </a:rPr>
              <a:t> does not occur, only inhibition of the regenerative capacity of the bone marrow is noted. </a:t>
            </a:r>
            <a:r>
              <a:rPr lang="en-US" sz="2800" dirty="0" err="1" smtClean="0">
                <a:solidFill>
                  <a:schemeClr val="tx2"/>
                </a:solidFill>
              </a:rPr>
              <a:t>Hemolysis</a:t>
            </a:r>
            <a:r>
              <a:rPr lang="en-US" sz="2800" dirty="0" smtClean="0">
                <a:solidFill>
                  <a:schemeClr val="tx2"/>
                </a:solidFill>
              </a:rPr>
              <a:t> joins, multiple hemorrhages occur in the serous and mucous membranes, the phenomena of general </a:t>
            </a:r>
            <a:r>
              <a:rPr lang="en-US" sz="2800" dirty="0" err="1" smtClean="0">
                <a:solidFill>
                  <a:schemeClr val="tx2"/>
                </a:solidFill>
              </a:rPr>
              <a:t>hemosiderosis</a:t>
            </a:r>
            <a:r>
              <a:rPr lang="en-US" sz="2800" dirty="0" smtClean="0">
                <a:solidFill>
                  <a:schemeClr val="tx2"/>
                </a:solidFill>
              </a:rPr>
              <a:t>, fatty degeneration of the myocardium, liver, kidneys, ulcerative necrotic and purulent processes, especially in the gastrointestinal tract.</a:t>
            </a:r>
          </a:p>
          <a:p>
            <a:pPr>
              <a:lnSpc>
                <a:spcPct val="90000"/>
              </a:lnSpc>
            </a:pPr>
            <a:endParaRPr lang="ru-RU" sz="2400" dirty="0">
              <a:solidFill>
                <a:schemeClr val="tx2"/>
              </a:solidFill>
            </a:endParaRPr>
          </a:p>
        </p:txBody>
      </p:sp>
      <p:sp>
        <p:nvSpPr>
          <p:cNvPr id="109570" name="Rectangle 2"/>
          <p:cNvSpPr>
            <a:spLocks noGrp="1" noChangeArrowheads="1"/>
          </p:cNvSpPr>
          <p:nvPr>
            <p:ph type="title"/>
          </p:nvPr>
        </p:nvSpPr>
        <p:spPr/>
        <p:txBody>
          <a:bodyPr/>
          <a:lstStyle/>
          <a:p>
            <a:pPr algn="ctr"/>
            <a:r>
              <a:rPr smtClean="0">
                <a:solidFill>
                  <a:srgbClr val="FFFF00"/>
                </a:solidFill>
              </a:rPr>
              <a:t>Aplastic anemia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algn="ctr"/>
            <a:r>
              <a:rPr smtClean="0">
                <a:solidFill>
                  <a:srgbClr val="FFFF00"/>
                </a:solidFill>
              </a:rPr>
              <a:t>Leukon</a:t>
            </a:r>
            <a:endParaRPr lang="ru-RU" dirty="0">
              <a:solidFill>
                <a:srgbClr val="FFFF00"/>
              </a:solidFill>
            </a:endParaRPr>
          </a:p>
        </p:txBody>
      </p:sp>
      <p:sp>
        <p:nvSpPr>
          <p:cNvPr id="98309" name="Rectangle 5"/>
          <p:cNvSpPr>
            <a:spLocks noChangeArrowheads="1"/>
          </p:cNvSpPr>
          <p:nvPr/>
        </p:nvSpPr>
        <p:spPr bwMode="auto">
          <a:xfrm>
            <a:off x="457200" y="1600200"/>
            <a:ext cx="4043363" cy="4495800"/>
          </a:xfrm>
          <a:prstGeom prst="rect">
            <a:avLst/>
          </a:prstGeom>
          <a:noFill/>
          <a:ln w="9525">
            <a:noFill/>
            <a:miter lim="800000"/>
            <a:headEnd/>
            <a:tailEnd/>
          </a:ln>
          <a:effectLst/>
        </p:spPr>
        <p:txBody>
          <a:bodyPr/>
          <a:lstStyle/>
          <a:p>
            <a:pPr marL="342900" indent="-342900">
              <a:lnSpc>
                <a:spcPct val="90000"/>
              </a:lnSpc>
              <a:spcBef>
                <a:spcPct val="20000"/>
              </a:spcBef>
              <a:buClr>
                <a:schemeClr val="hlink"/>
              </a:buClr>
              <a:buSzPct val="80000"/>
              <a:buFont typeface="Wingdings" pitchFamily="2" charset="2"/>
              <a:buChar char="n"/>
            </a:pPr>
            <a:r>
              <a:rPr lang="en-US" sz="2400" dirty="0" smtClean="0">
                <a:solidFill>
                  <a:schemeClr val="tx2"/>
                </a:solidFill>
                <a:effectLst>
                  <a:outerShdw blurRad="38100" dist="38100" dir="2700000" algn="tl">
                    <a:srgbClr val="000000"/>
                  </a:outerShdw>
                </a:effectLst>
              </a:rPr>
              <a:t>a system of leukocytes circulating in the peripheral blood and organs carrying out their production (</a:t>
            </a:r>
            <a:r>
              <a:rPr lang="en-US" sz="2400" dirty="0" err="1" smtClean="0">
                <a:solidFill>
                  <a:schemeClr val="tx2"/>
                </a:solidFill>
                <a:effectLst>
                  <a:outerShdw blurRad="38100" dist="38100" dir="2700000" algn="tl">
                    <a:srgbClr val="000000"/>
                  </a:outerShdw>
                </a:effectLst>
              </a:rPr>
              <a:t>leukopoiesis</a:t>
            </a:r>
            <a:r>
              <a:rPr lang="en-US" sz="2400" dirty="0" smtClean="0">
                <a:solidFill>
                  <a:schemeClr val="tx2"/>
                </a:solidFill>
                <a:effectLst>
                  <a:outerShdw blurRad="38100" dist="38100" dir="2700000" algn="tl">
                    <a:srgbClr val="000000"/>
                  </a:outerShdw>
                </a:effectLst>
              </a:rPr>
              <a:t>) and destruction (</a:t>
            </a:r>
            <a:r>
              <a:rPr lang="en-US" sz="2400" dirty="0" err="1" smtClean="0">
                <a:solidFill>
                  <a:schemeClr val="tx2"/>
                </a:solidFill>
                <a:effectLst>
                  <a:outerShdw blurRad="38100" dist="38100" dir="2700000" algn="tl">
                    <a:srgbClr val="000000"/>
                  </a:outerShdw>
                </a:effectLst>
              </a:rPr>
              <a:t>leukodiases</a:t>
            </a:r>
            <a:r>
              <a:rPr lang="en-US" sz="2400" dirty="0" smtClean="0">
                <a:solidFill>
                  <a:schemeClr val="tx2"/>
                </a:solidFill>
                <a:effectLst>
                  <a:outerShdw blurRad="38100" dist="38100" dir="2700000" algn="tl">
                    <a:srgbClr val="000000"/>
                  </a:outerShdw>
                </a:effectLst>
              </a:rPr>
              <a:t>), functioning under the influence of the system of </a:t>
            </a:r>
            <a:r>
              <a:rPr lang="en-US" sz="2400" dirty="0" err="1" smtClean="0">
                <a:solidFill>
                  <a:schemeClr val="tx2"/>
                </a:solidFill>
                <a:effectLst>
                  <a:outerShdw blurRad="38100" dist="38100" dir="2700000" algn="tl">
                    <a:srgbClr val="000000"/>
                  </a:outerShdw>
                </a:effectLst>
              </a:rPr>
              <a:t>neurohumoral</a:t>
            </a:r>
            <a:r>
              <a:rPr lang="en-US" sz="2400" dirty="0" smtClean="0">
                <a:solidFill>
                  <a:schemeClr val="tx2"/>
                </a:solidFill>
                <a:effectLst>
                  <a:outerShdw blurRad="38100" dist="38100" dir="2700000" algn="tl">
                    <a:srgbClr val="000000"/>
                  </a:outerShdw>
                </a:effectLst>
              </a:rPr>
              <a:t> regulation.</a:t>
            </a:r>
            <a:endParaRPr lang="ru-RU" sz="2400" dirty="0">
              <a:solidFill>
                <a:schemeClr val="tx2"/>
              </a:solidFill>
              <a:effectLst>
                <a:outerShdw blurRad="38100" dist="38100" dir="2700000" algn="tl">
                  <a:srgbClr val="000000"/>
                </a:outerShdw>
              </a:effectLst>
            </a:endParaRPr>
          </a:p>
        </p:txBody>
      </p:sp>
      <p:sp>
        <p:nvSpPr>
          <p:cNvPr id="5" name="Содержимое 4"/>
          <p:cNvSpPr>
            <a:spLocks noGrp="1"/>
          </p:cNvSpPr>
          <p:nvPr>
            <p:ph idx="1"/>
          </p:nvPr>
        </p:nvSpPr>
        <p:spPr/>
        <p:txBody>
          <a:bodyPr/>
          <a:lstStyle/>
          <a:p>
            <a:endParaRPr lang="ru-RU"/>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idx="1"/>
          </p:nvPr>
        </p:nvSpPr>
        <p:spPr/>
        <p:txBody>
          <a:bodyPr/>
          <a:lstStyle/>
          <a:p>
            <a:r>
              <a:rPr lang="en-US" sz="2800" dirty="0" err="1" smtClean="0">
                <a:solidFill>
                  <a:srgbClr val="FFC000"/>
                </a:solidFill>
              </a:rPr>
              <a:t>Leukocytosis</a:t>
            </a:r>
            <a:r>
              <a:rPr lang="en-US" sz="2800" dirty="0" smtClean="0">
                <a:solidFill>
                  <a:schemeClr val="tx2"/>
                </a:solidFill>
              </a:rPr>
              <a:t> - an increase in the content of leukocytes in peripheral blood (the norm is 4.0-8.0 ∙ 109 in 1L). By type of cells, </a:t>
            </a:r>
            <a:r>
              <a:rPr lang="en-US" sz="2800" dirty="0" err="1" smtClean="0">
                <a:solidFill>
                  <a:schemeClr val="tx2"/>
                </a:solidFill>
              </a:rPr>
              <a:t>leukocytosis</a:t>
            </a:r>
            <a:r>
              <a:rPr lang="en-US" sz="2800" dirty="0" smtClean="0">
                <a:solidFill>
                  <a:schemeClr val="tx2"/>
                </a:solidFill>
              </a:rPr>
              <a:t> is divided into </a:t>
            </a:r>
            <a:r>
              <a:rPr lang="en-US" sz="2800" dirty="0" err="1" smtClean="0">
                <a:solidFill>
                  <a:schemeClr val="tx2"/>
                </a:solidFill>
              </a:rPr>
              <a:t>neutrophilic</a:t>
            </a:r>
            <a:r>
              <a:rPr lang="en-US" sz="2800" dirty="0" smtClean="0">
                <a:solidFill>
                  <a:schemeClr val="tx2"/>
                </a:solidFill>
              </a:rPr>
              <a:t>, lymphocytic and mixed.</a:t>
            </a:r>
          </a:p>
          <a:p>
            <a:r>
              <a:rPr lang="en-US" sz="2800" dirty="0" err="1" smtClean="0">
                <a:solidFill>
                  <a:srgbClr val="FFC000"/>
                </a:solidFill>
              </a:rPr>
              <a:t>Leukopenia</a:t>
            </a:r>
            <a:r>
              <a:rPr lang="en-US" sz="2800" dirty="0" smtClean="0">
                <a:solidFill>
                  <a:srgbClr val="FFC000"/>
                </a:solidFill>
              </a:rPr>
              <a:t> </a:t>
            </a:r>
            <a:r>
              <a:rPr lang="en-US" sz="2800" dirty="0" smtClean="0">
                <a:solidFill>
                  <a:schemeClr val="tx2"/>
                </a:solidFill>
              </a:rPr>
              <a:t>- a decrease in the content of leukocytes in peripheral blood (less than 4,0 ∙ 109 in 1L). </a:t>
            </a:r>
            <a:r>
              <a:rPr lang="en-US" sz="2800" dirty="0" err="1" smtClean="0">
                <a:solidFill>
                  <a:schemeClr val="tx2"/>
                </a:solidFill>
              </a:rPr>
              <a:t>Leukopenia</a:t>
            </a:r>
            <a:r>
              <a:rPr lang="en-US" sz="2800" dirty="0" smtClean="0">
                <a:solidFill>
                  <a:schemeClr val="tx2"/>
                </a:solidFill>
              </a:rPr>
              <a:t> is also </a:t>
            </a:r>
            <a:r>
              <a:rPr lang="en-US" sz="2800" dirty="0" err="1" smtClean="0">
                <a:solidFill>
                  <a:schemeClr val="tx2"/>
                </a:solidFill>
              </a:rPr>
              <a:t>neutrophilic</a:t>
            </a:r>
            <a:r>
              <a:rPr lang="en-US" sz="2800" dirty="0" smtClean="0">
                <a:solidFill>
                  <a:schemeClr val="tx2"/>
                </a:solidFill>
              </a:rPr>
              <a:t>, lymphocytic and mixed.</a:t>
            </a:r>
            <a:endParaRPr lang="ru-RU" sz="2800" dirty="0">
              <a:solidFill>
                <a:schemeClr val="tx2"/>
              </a:solidFill>
            </a:endParaRPr>
          </a:p>
        </p:txBody>
      </p:sp>
      <p:sp>
        <p:nvSpPr>
          <p:cNvPr id="111618" name="Rectangle 2"/>
          <p:cNvSpPr>
            <a:spLocks noGrp="1" noChangeArrowheads="1"/>
          </p:cNvSpPr>
          <p:nvPr>
            <p:ph type="title"/>
          </p:nvPr>
        </p:nvSpPr>
        <p:spPr/>
        <p:txBody>
          <a:bodyPr/>
          <a:lstStyle/>
          <a:p>
            <a:pPr algn="ctr"/>
            <a:r>
              <a:rPr smtClean="0">
                <a:solidFill>
                  <a:srgbClr val="FFFF00"/>
                </a:solidFill>
              </a:rPr>
              <a:t>Leukocytosis and leukopenia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457200" y="1125538"/>
            <a:ext cx="8686800" cy="3095625"/>
          </a:xfrm>
        </p:spPr>
        <p:txBody>
          <a:bodyPr/>
          <a:lstStyle/>
          <a:p>
            <a:r>
              <a:rPr lang="en-US" sz="2800" dirty="0" smtClean="0">
                <a:solidFill>
                  <a:srgbClr val="FFC000"/>
                </a:solidFill>
              </a:rPr>
              <a:t>Leukemia</a:t>
            </a:r>
            <a:r>
              <a:rPr lang="en-US" sz="2800" dirty="0" smtClean="0">
                <a:solidFill>
                  <a:schemeClr val="tx2"/>
                </a:solidFill>
              </a:rPr>
              <a:t> is a neoplasm from the hematopoietic cells with bone marrow lesions in the form of generalized, unregulated hyperplasia with the admission (or lack thereof) of the shaped elements into the bloodstream</a:t>
            </a:r>
            <a:endParaRPr lang="ru-RU" sz="2800" dirty="0">
              <a:solidFill>
                <a:schemeClr val="tx2"/>
              </a:solidFill>
            </a:endParaRPr>
          </a:p>
        </p:txBody>
      </p:sp>
      <p:sp>
        <p:nvSpPr>
          <p:cNvPr id="72706" name="Rectangle 2"/>
          <p:cNvSpPr>
            <a:spLocks noGrp="1" noChangeArrowheads="1"/>
          </p:cNvSpPr>
          <p:nvPr>
            <p:ph type="title"/>
          </p:nvPr>
        </p:nvSpPr>
        <p:spPr>
          <a:xfrm>
            <a:off x="457200" y="274638"/>
            <a:ext cx="8229600" cy="706437"/>
          </a:xfrm>
        </p:spPr>
        <p:txBody>
          <a:bodyPr/>
          <a:lstStyle/>
          <a:p>
            <a:pPr algn="ctr"/>
            <a:r>
              <a:rPr sz="4000" smtClean="0">
                <a:solidFill>
                  <a:srgbClr val="FFFF00"/>
                </a:solidFill>
              </a:rPr>
              <a:t>Leukemia, leucosis</a:t>
            </a:r>
            <a:endParaRPr lang="ru-RU" sz="4000" dirty="0">
              <a:solidFill>
                <a:srgbClr val="FFFF00"/>
              </a:solidFill>
            </a:endParaRPr>
          </a:p>
        </p:txBody>
      </p:sp>
      <p:pic>
        <p:nvPicPr>
          <p:cNvPr id="72709" name="Picture 5" descr="HEME167"/>
          <p:cNvPicPr>
            <a:picLocks noChangeAspect="1" noChangeArrowheads="1"/>
          </p:cNvPicPr>
          <p:nvPr/>
        </p:nvPicPr>
        <p:blipFill>
          <a:blip r:embed="rId2"/>
          <a:srcRect/>
          <a:stretch>
            <a:fillRect/>
          </a:stretch>
        </p:blipFill>
        <p:spPr bwMode="auto">
          <a:xfrm>
            <a:off x="4859338" y="3357563"/>
            <a:ext cx="4284662" cy="3162300"/>
          </a:xfrm>
          <a:prstGeom prst="rect">
            <a:avLst/>
          </a:prstGeom>
          <a:noFill/>
        </p:spPr>
      </p:pic>
      <p:pic>
        <p:nvPicPr>
          <p:cNvPr id="72711" name="Picture 7" descr="HEME106"/>
          <p:cNvPicPr>
            <a:picLocks noChangeAspect="1" noChangeArrowheads="1"/>
          </p:cNvPicPr>
          <p:nvPr/>
        </p:nvPicPr>
        <p:blipFill>
          <a:blip r:embed="rId3"/>
          <a:srcRect/>
          <a:stretch>
            <a:fillRect/>
          </a:stretch>
        </p:blipFill>
        <p:spPr bwMode="auto">
          <a:xfrm>
            <a:off x="323850" y="3357563"/>
            <a:ext cx="4211638" cy="3152775"/>
          </a:xfrm>
          <a:prstGeom prst="rect">
            <a:avLst/>
          </a:prstGeom>
          <a:noFill/>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idx="1"/>
          </p:nvPr>
        </p:nvSpPr>
        <p:spPr/>
        <p:txBody>
          <a:bodyPr>
            <a:normAutofit/>
          </a:bodyPr>
          <a:lstStyle/>
          <a:p>
            <a:r>
              <a:rPr lang="en-US" sz="3200" dirty="0" smtClean="0">
                <a:solidFill>
                  <a:schemeClr val="tx2"/>
                </a:solidFill>
              </a:rPr>
              <a:t>It is estimated that one leukemia cell, on average over 3 months, gives a huge number of cells (10x12) with a mass of about 1 kg. It is assumed that this is the number of leukemia cells that is the boundary from which the clinical manifestations of acute leukemia begin.</a:t>
            </a:r>
            <a:endParaRPr lang="ru-RU" sz="3200" dirty="0">
              <a:solidFill>
                <a:schemeClr val="tx2"/>
              </a:solidFill>
            </a:endParaRPr>
          </a:p>
        </p:txBody>
      </p:sp>
      <p:sp>
        <p:nvSpPr>
          <p:cNvPr id="113666" name="Rectangle 2"/>
          <p:cNvSpPr>
            <a:spLocks noGrp="1" noChangeArrowheads="1"/>
          </p:cNvSpPr>
          <p:nvPr>
            <p:ph type="title"/>
          </p:nvPr>
        </p:nvSpPr>
        <p:spPr/>
        <p:txBody>
          <a:bodyPr/>
          <a:lstStyle/>
          <a:p>
            <a:pPr algn="ctr"/>
            <a:r>
              <a:rPr smtClean="0">
                <a:solidFill>
                  <a:srgbClr val="FFFF00"/>
                </a:solidFill>
              </a:rPr>
              <a:t>Theory of leukemia</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idx="1"/>
          </p:nvPr>
        </p:nvSpPr>
        <p:spPr/>
        <p:txBody>
          <a:bodyPr>
            <a:noAutofit/>
          </a:bodyPr>
          <a:lstStyle/>
          <a:p>
            <a:pPr>
              <a:lnSpc>
                <a:spcPct val="80000"/>
              </a:lnSpc>
            </a:pPr>
            <a:r>
              <a:rPr lang="en-US" sz="2400" dirty="0" smtClean="0">
                <a:solidFill>
                  <a:schemeClr val="tx2"/>
                </a:solidFill>
              </a:rPr>
              <a:t>make up about a third of their total number of </a:t>
            </a:r>
            <a:r>
              <a:rPr lang="en-US" sz="2400" dirty="0" err="1" smtClean="0">
                <a:solidFill>
                  <a:schemeClr val="tx2"/>
                </a:solidFill>
              </a:rPr>
              <a:t>leukemias</a:t>
            </a:r>
            <a:r>
              <a:rPr lang="en-US" sz="2400" dirty="0" smtClean="0">
                <a:solidFill>
                  <a:schemeClr val="tx2"/>
                </a:solidFill>
              </a:rPr>
              <a:t>, and acute lymphoblastic leukemia is one of the most common childhood cancer. There are 2 peaks of incidence: at the age of 3-4 years and 60-69 years, men suffer more often than women.</a:t>
            </a:r>
          </a:p>
          <a:p>
            <a:pPr>
              <a:lnSpc>
                <a:spcPct val="80000"/>
              </a:lnSpc>
            </a:pPr>
            <a:r>
              <a:rPr lang="en-US" sz="2400" dirty="0" smtClean="0">
                <a:solidFill>
                  <a:schemeClr val="tx2"/>
                </a:solidFill>
              </a:rPr>
              <a:t>There are a number of factors that contribute to the development of acute leukemia: 1) chromosomal abnormalities; 2) exposure; 3) toxic effects of environmental pollution, drug therapy; 4) previous diseases of </a:t>
            </a:r>
            <a:r>
              <a:rPr lang="en-US" sz="2400" dirty="0" err="1" smtClean="0">
                <a:solidFill>
                  <a:schemeClr val="tx2"/>
                </a:solidFill>
              </a:rPr>
              <a:t>hematopoiesis</a:t>
            </a:r>
            <a:r>
              <a:rPr lang="en-US" sz="2400" dirty="0" smtClean="0">
                <a:solidFill>
                  <a:schemeClr val="tx2"/>
                </a:solidFill>
              </a:rPr>
              <a:t> (</a:t>
            </a:r>
            <a:r>
              <a:rPr lang="en-US" sz="2400" dirty="0" err="1" smtClean="0">
                <a:solidFill>
                  <a:schemeClr val="tx2"/>
                </a:solidFill>
              </a:rPr>
              <a:t>myelodysplasia</a:t>
            </a:r>
            <a:r>
              <a:rPr lang="en-US" sz="2400" dirty="0" smtClean="0">
                <a:solidFill>
                  <a:schemeClr val="tx2"/>
                </a:solidFill>
              </a:rPr>
              <a:t>, refractory anemia, paroxysmal nocturnal </a:t>
            </a:r>
            <a:r>
              <a:rPr lang="en-US" sz="2400" dirty="0" err="1" smtClean="0">
                <a:solidFill>
                  <a:schemeClr val="tx2"/>
                </a:solidFill>
              </a:rPr>
              <a:t>hemoglobinuria</a:t>
            </a:r>
            <a:r>
              <a:rPr lang="en-US" sz="2400" dirty="0" smtClean="0">
                <a:solidFill>
                  <a:schemeClr val="tx2"/>
                </a:solidFill>
              </a:rPr>
              <a:t>, etc.). In families of patients with acute leukemia, the risk of the disease increases almost 3-4 times. The incidence of acute leukemia increases with certain genetic disorders and developmental anomalies (Down's disease, </a:t>
            </a:r>
            <a:r>
              <a:rPr lang="en-US" sz="2400" dirty="0" err="1" smtClean="0">
                <a:solidFill>
                  <a:schemeClr val="tx2"/>
                </a:solidFill>
              </a:rPr>
              <a:t>Klinefelter's</a:t>
            </a:r>
            <a:r>
              <a:rPr lang="en-US" sz="2400" dirty="0" smtClean="0">
                <a:solidFill>
                  <a:schemeClr val="tx2"/>
                </a:solidFill>
              </a:rPr>
              <a:t> syndrome, </a:t>
            </a:r>
            <a:r>
              <a:rPr lang="en-US" sz="2400" dirty="0" err="1" smtClean="0">
                <a:solidFill>
                  <a:schemeClr val="tx2"/>
                </a:solidFill>
              </a:rPr>
              <a:t>Fanconi</a:t>
            </a:r>
            <a:r>
              <a:rPr lang="en-US" sz="2400" dirty="0" smtClean="0">
                <a:solidFill>
                  <a:schemeClr val="tx2"/>
                </a:solidFill>
              </a:rPr>
              <a:t> anemia, etc.</a:t>
            </a:r>
            <a:endParaRPr lang="ru-RU" sz="2400" dirty="0">
              <a:solidFill>
                <a:schemeClr val="tx2"/>
              </a:solidFill>
            </a:endParaRPr>
          </a:p>
        </p:txBody>
      </p:sp>
      <p:sp>
        <p:nvSpPr>
          <p:cNvPr id="115714" name="Rectangle 2"/>
          <p:cNvSpPr>
            <a:spLocks noGrp="1" noChangeArrowheads="1"/>
          </p:cNvSpPr>
          <p:nvPr>
            <p:ph type="title"/>
          </p:nvPr>
        </p:nvSpPr>
        <p:spPr>
          <a:xfrm>
            <a:off x="500034" y="214290"/>
            <a:ext cx="8229600" cy="1219200"/>
          </a:xfrm>
        </p:spPr>
        <p:txBody>
          <a:bodyPr/>
          <a:lstStyle/>
          <a:p>
            <a:pPr algn="ctr"/>
            <a:r>
              <a:rPr smtClean="0">
                <a:solidFill>
                  <a:srgbClr val="FFFF00"/>
                </a:solidFill>
              </a:rPr>
              <a:t>ACUTE  LEUCOSIS</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457200" y="1600200"/>
            <a:ext cx="5267325" cy="4495800"/>
          </a:xfrm>
        </p:spPr>
        <p:txBody>
          <a:bodyPr/>
          <a:lstStyle/>
          <a:p>
            <a:r>
              <a:rPr lang="en-US" sz="2800" dirty="0" smtClean="0">
                <a:solidFill>
                  <a:schemeClr val="tx2"/>
                </a:solidFill>
              </a:rPr>
              <a:t>anemia, thrombocytopenia;</a:t>
            </a:r>
          </a:p>
          <a:p>
            <a:r>
              <a:rPr lang="en-US" sz="2800" dirty="0" smtClean="0">
                <a:solidFill>
                  <a:schemeClr val="tx2"/>
                </a:solidFill>
              </a:rPr>
              <a:t>dispersal of leukemia cells through the bone marrow and spleen, liver, lymph nodes and </a:t>
            </a:r>
            <a:r>
              <a:rPr lang="en-US" sz="2800" dirty="0" err="1" smtClean="0">
                <a:solidFill>
                  <a:schemeClr val="tx2"/>
                </a:solidFill>
              </a:rPr>
              <a:t>parenchymal</a:t>
            </a:r>
            <a:r>
              <a:rPr lang="en-US" sz="2800" dirty="0" smtClean="0">
                <a:solidFill>
                  <a:schemeClr val="tx2"/>
                </a:solidFill>
              </a:rPr>
              <a:t> organs;</a:t>
            </a:r>
          </a:p>
          <a:p>
            <a:r>
              <a:rPr lang="en-US" sz="2800" dirty="0" smtClean="0">
                <a:solidFill>
                  <a:schemeClr val="tx2"/>
                </a:solidFill>
              </a:rPr>
              <a:t>hemorrhagic syndrome;</a:t>
            </a:r>
          </a:p>
          <a:p>
            <a:r>
              <a:rPr lang="en-US" sz="2800" dirty="0" smtClean="0">
                <a:solidFill>
                  <a:schemeClr val="tx2"/>
                </a:solidFill>
              </a:rPr>
              <a:t>intoxication syndrome</a:t>
            </a:r>
            <a:endParaRPr lang="ru-RU" sz="2800" dirty="0">
              <a:solidFill>
                <a:schemeClr val="tx2"/>
              </a:solidFill>
            </a:endParaRPr>
          </a:p>
        </p:txBody>
      </p:sp>
      <p:sp>
        <p:nvSpPr>
          <p:cNvPr id="74754" name="Rectangle 2"/>
          <p:cNvSpPr>
            <a:spLocks noGrp="1" noChangeArrowheads="1"/>
          </p:cNvSpPr>
          <p:nvPr>
            <p:ph type="title"/>
          </p:nvPr>
        </p:nvSpPr>
        <p:spPr/>
        <p:txBody>
          <a:bodyPr/>
          <a:lstStyle/>
          <a:p>
            <a:pPr algn="ctr"/>
            <a:r>
              <a:rPr sz="4000" smtClean="0">
                <a:solidFill>
                  <a:srgbClr val="FFFF00"/>
                </a:solidFill>
              </a:rPr>
              <a:t>Acute lymphoblastic leukemia</a:t>
            </a:r>
            <a:endParaRPr lang="ru-RU" sz="4000" dirty="0">
              <a:solidFill>
                <a:srgbClr val="FFFF00"/>
              </a:solidFill>
            </a:endParaRPr>
          </a:p>
        </p:txBody>
      </p:sp>
      <p:pic>
        <p:nvPicPr>
          <p:cNvPr id="74757" name="Picture 5" descr="HEME018"/>
          <p:cNvPicPr>
            <a:picLocks noChangeAspect="1" noChangeArrowheads="1"/>
          </p:cNvPicPr>
          <p:nvPr/>
        </p:nvPicPr>
        <p:blipFill>
          <a:blip r:embed="rId2"/>
          <a:srcRect/>
          <a:stretch>
            <a:fillRect/>
          </a:stretch>
        </p:blipFill>
        <p:spPr bwMode="auto">
          <a:xfrm>
            <a:off x="6000750" y="1557338"/>
            <a:ext cx="3143250" cy="4800600"/>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p:txBody>
          <a:bodyPr/>
          <a:lstStyle/>
          <a:p>
            <a:endParaRPr lang="ru-RU"/>
          </a:p>
        </p:txBody>
      </p:sp>
      <p:sp>
        <p:nvSpPr>
          <p:cNvPr id="87042" name="Rectangle 2"/>
          <p:cNvSpPr>
            <a:spLocks noGrp="1" noChangeArrowheads="1"/>
          </p:cNvSpPr>
          <p:nvPr>
            <p:ph type="title"/>
          </p:nvPr>
        </p:nvSpPr>
        <p:spPr/>
        <p:txBody>
          <a:bodyPr/>
          <a:lstStyle/>
          <a:p>
            <a:pPr algn="ctr"/>
            <a:r>
              <a:rPr sz="4000" smtClean="0">
                <a:solidFill>
                  <a:srgbClr val="FFFF00"/>
                </a:solidFill>
              </a:rPr>
              <a:t>Acute myeloblastic leukemia</a:t>
            </a:r>
            <a:endParaRPr lang="ru-RU" sz="4000" dirty="0">
              <a:solidFill>
                <a:srgbClr val="FFFF00"/>
              </a:solidFill>
            </a:endParaRPr>
          </a:p>
        </p:txBody>
      </p:sp>
      <p:pic>
        <p:nvPicPr>
          <p:cNvPr id="87045" name="Picture 5" descr="HEME020"/>
          <p:cNvPicPr>
            <a:picLocks noChangeAspect="1" noChangeArrowheads="1"/>
          </p:cNvPicPr>
          <p:nvPr/>
        </p:nvPicPr>
        <p:blipFill>
          <a:blip r:embed="rId2"/>
          <a:srcRect/>
          <a:stretch>
            <a:fillRect/>
          </a:stretch>
        </p:blipFill>
        <p:spPr bwMode="auto">
          <a:xfrm>
            <a:off x="468313" y="1412875"/>
            <a:ext cx="3152775" cy="4800600"/>
          </a:xfrm>
          <a:prstGeom prst="rect">
            <a:avLst/>
          </a:prstGeom>
          <a:noFill/>
        </p:spPr>
      </p:pic>
      <p:pic>
        <p:nvPicPr>
          <p:cNvPr id="87047" name="Picture 7" descr="HEME030"/>
          <p:cNvPicPr>
            <a:picLocks noChangeAspect="1" noChangeArrowheads="1"/>
          </p:cNvPicPr>
          <p:nvPr/>
        </p:nvPicPr>
        <p:blipFill>
          <a:blip r:embed="rId3"/>
          <a:srcRect/>
          <a:stretch>
            <a:fillRect/>
          </a:stretch>
        </p:blipFill>
        <p:spPr bwMode="auto">
          <a:xfrm>
            <a:off x="5580063" y="1412875"/>
            <a:ext cx="3152775" cy="4800600"/>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p:txBody>
          <a:bodyPr>
            <a:normAutofit/>
          </a:bodyPr>
          <a:lstStyle/>
          <a:p>
            <a:pPr>
              <a:lnSpc>
                <a:spcPct val="90000"/>
              </a:lnSpc>
            </a:pPr>
            <a:r>
              <a:rPr lang="en-US" sz="2800" dirty="0" smtClean="0">
                <a:solidFill>
                  <a:schemeClr val="tx2"/>
                </a:solidFill>
              </a:rPr>
              <a:t>Progression of leukemia;</a:t>
            </a:r>
          </a:p>
          <a:p>
            <a:pPr>
              <a:lnSpc>
                <a:spcPct val="90000"/>
              </a:lnSpc>
            </a:pPr>
            <a:r>
              <a:rPr lang="en-US" sz="2800" dirty="0" smtClean="0">
                <a:solidFill>
                  <a:schemeClr val="tx2"/>
                </a:solidFill>
              </a:rPr>
              <a:t>Infectious complications (pneumonia, sepsis, gram-negative flora, herpes virus, Pseudomonas </a:t>
            </a:r>
            <a:r>
              <a:rPr lang="en-US" sz="2800" dirty="0" err="1" smtClean="0">
                <a:solidFill>
                  <a:schemeClr val="tx2"/>
                </a:solidFill>
              </a:rPr>
              <a:t>aeruginosa</a:t>
            </a:r>
            <a:r>
              <a:rPr lang="en-US" sz="2800" dirty="0" smtClean="0">
                <a:solidFill>
                  <a:schemeClr val="tx2"/>
                </a:solidFill>
              </a:rPr>
              <a:t>, etc.);</a:t>
            </a:r>
          </a:p>
          <a:p>
            <a:pPr>
              <a:lnSpc>
                <a:spcPct val="90000"/>
              </a:lnSpc>
            </a:pPr>
            <a:r>
              <a:rPr lang="en-US" sz="2800" dirty="0" smtClean="0">
                <a:solidFill>
                  <a:schemeClr val="tx2"/>
                </a:solidFill>
              </a:rPr>
              <a:t>Hemorrhagic complications (disseminated manifestations, hemorrhages in the brain);</a:t>
            </a:r>
          </a:p>
          <a:p>
            <a:pPr>
              <a:lnSpc>
                <a:spcPct val="90000"/>
              </a:lnSpc>
            </a:pPr>
            <a:r>
              <a:rPr lang="en-US" sz="2800" dirty="0" smtClean="0">
                <a:solidFill>
                  <a:schemeClr val="tx2"/>
                </a:solidFill>
              </a:rPr>
              <a:t>Liver failure</a:t>
            </a:r>
            <a:endParaRPr lang="ru-RU" sz="2800" dirty="0">
              <a:solidFill>
                <a:schemeClr val="tx2"/>
              </a:solidFill>
            </a:endParaRPr>
          </a:p>
        </p:txBody>
      </p:sp>
      <p:sp>
        <p:nvSpPr>
          <p:cNvPr id="116738" name="Rectangle 2"/>
          <p:cNvSpPr>
            <a:spLocks noGrp="1" noChangeArrowheads="1"/>
          </p:cNvSpPr>
          <p:nvPr>
            <p:ph type="title"/>
          </p:nvPr>
        </p:nvSpPr>
        <p:spPr>
          <a:xfrm>
            <a:off x="428596" y="214290"/>
            <a:ext cx="8229600" cy="1219200"/>
          </a:xfrm>
        </p:spPr>
        <p:txBody>
          <a:bodyPr>
            <a:normAutofit/>
          </a:bodyPr>
          <a:lstStyle/>
          <a:p>
            <a:pPr algn="ctr"/>
            <a:r>
              <a:rPr sz="4000" b="1" smtClean="0">
                <a:solidFill>
                  <a:srgbClr val="FFFF00"/>
                </a:solidFill>
              </a:rPr>
              <a:t>Acute leukemia: causes of death</a:t>
            </a:r>
            <a:endParaRPr lang="ru-RU" sz="4000" b="1" dirty="0">
              <a:solidFill>
                <a:srgbClr val="FFFF00"/>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457200" y="1700213"/>
            <a:ext cx="4835525" cy="4897437"/>
          </a:xfrm>
        </p:spPr>
        <p:txBody>
          <a:bodyPr>
            <a:normAutofit/>
          </a:bodyPr>
          <a:lstStyle/>
          <a:p>
            <a:r>
              <a:rPr lang="en-US" sz="2000" dirty="0" smtClean="0">
                <a:solidFill>
                  <a:schemeClr val="tx2"/>
                </a:solidFill>
              </a:rPr>
              <a:t>more often in persons older than 40, in old age, rarely ends in a blast crisis. It is characterized by the proliferation of lymphoid cells (mainly B-lymphocytes).</a:t>
            </a:r>
          </a:p>
          <a:p>
            <a:r>
              <a:rPr lang="en-US" sz="2000" dirty="0" smtClean="0">
                <a:solidFill>
                  <a:schemeClr val="tx2"/>
                </a:solidFill>
              </a:rPr>
              <a:t>The bone marrow, lymph nodes, spleen, liver, and other organs are involved in the process. In the peripheral blood - </a:t>
            </a:r>
            <a:r>
              <a:rPr lang="en-US" sz="2000" dirty="0" err="1" smtClean="0">
                <a:solidFill>
                  <a:schemeClr val="tx2"/>
                </a:solidFill>
              </a:rPr>
              <a:t>leukocytosis</a:t>
            </a:r>
            <a:r>
              <a:rPr lang="en-US" sz="2000" dirty="0" smtClean="0">
                <a:solidFill>
                  <a:schemeClr val="tx2"/>
                </a:solidFill>
              </a:rPr>
              <a:t> and </a:t>
            </a:r>
            <a:r>
              <a:rPr lang="en-US" sz="2000" dirty="0" err="1" smtClean="0">
                <a:solidFill>
                  <a:schemeClr val="tx2"/>
                </a:solidFill>
              </a:rPr>
              <a:t>lymphocytosis</a:t>
            </a:r>
            <a:r>
              <a:rPr lang="en-US" sz="2000" dirty="0" smtClean="0">
                <a:solidFill>
                  <a:schemeClr val="tx2"/>
                </a:solidFill>
              </a:rPr>
              <a:t>, increasing with the progression of the disease.</a:t>
            </a:r>
          </a:p>
          <a:p>
            <a:r>
              <a:rPr lang="en-US" sz="2000" dirty="0" smtClean="0">
                <a:solidFill>
                  <a:schemeClr val="tx2"/>
                </a:solidFill>
              </a:rPr>
              <a:t>Infectious complications are frequent. Patients suffer from autoimmune hemolytic anemia - the main cause of death.</a:t>
            </a:r>
            <a:endParaRPr lang="ru-RU" sz="2000" dirty="0">
              <a:solidFill>
                <a:schemeClr val="tx2"/>
              </a:solidFill>
            </a:endParaRPr>
          </a:p>
        </p:txBody>
      </p:sp>
      <p:sp>
        <p:nvSpPr>
          <p:cNvPr id="86018" name="Rectangle 2"/>
          <p:cNvSpPr>
            <a:spLocks noGrp="1" noChangeArrowheads="1"/>
          </p:cNvSpPr>
          <p:nvPr>
            <p:ph type="title"/>
          </p:nvPr>
        </p:nvSpPr>
        <p:spPr/>
        <p:txBody>
          <a:bodyPr>
            <a:normAutofit/>
          </a:bodyPr>
          <a:lstStyle/>
          <a:p>
            <a:pPr algn="ctr"/>
            <a:r>
              <a:rPr sz="4000" smtClean="0">
                <a:solidFill>
                  <a:srgbClr val="FFFF00"/>
                </a:solidFill>
              </a:rPr>
              <a:t>Chronic lymphoblastic leukemia</a:t>
            </a:r>
            <a:endParaRPr lang="ru-RU" sz="4000" dirty="0">
              <a:solidFill>
                <a:srgbClr val="FFFF00"/>
              </a:solidFill>
            </a:endParaRPr>
          </a:p>
        </p:txBody>
      </p:sp>
      <p:pic>
        <p:nvPicPr>
          <p:cNvPr id="86021" name="Picture 5" descr="HEME019"/>
          <p:cNvPicPr>
            <a:picLocks noChangeAspect="1" noChangeArrowheads="1"/>
          </p:cNvPicPr>
          <p:nvPr/>
        </p:nvPicPr>
        <p:blipFill>
          <a:blip r:embed="rId2"/>
          <a:srcRect/>
          <a:stretch>
            <a:fillRect/>
          </a:stretch>
        </p:blipFill>
        <p:spPr bwMode="auto">
          <a:xfrm>
            <a:off x="5580063" y="1628775"/>
            <a:ext cx="3152775" cy="4800600"/>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idx="1"/>
          </p:nvPr>
        </p:nvSpPr>
        <p:spPr>
          <a:xfrm>
            <a:off x="0" y="1268413"/>
            <a:ext cx="5364163" cy="5589587"/>
          </a:xfrm>
        </p:spPr>
        <p:txBody>
          <a:bodyPr>
            <a:normAutofit/>
          </a:bodyPr>
          <a:lstStyle/>
          <a:p>
            <a:pPr>
              <a:lnSpc>
                <a:spcPct val="80000"/>
              </a:lnSpc>
            </a:pPr>
            <a:r>
              <a:rPr lang="en-US" sz="2400" dirty="0" smtClean="0"/>
              <a:t>described in 1854 by R. Virchow. It occurs in persons 30-70 years old. The life expectancy of patients is 3-12 years. </a:t>
            </a:r>
            <a:r>
              <a:rPr lang="en-US" sz="2400" dirty="0" err="1" smtClean="0"/>
              <a:t>Harktern</a:t>
            </a:r>
            <a:r>
              <a:rPr lang="en-US" sz="2400" dirty="0" smtClean="0"/>
              <a:t> deletion of the long arm of the 22nd chromosome - the so-called Philadelphia chromosome.</a:t>
            </a:r>
          </a:p>
          <a:p>
            <a:pPr>
              <a:lnSpc>
                <a:spcPct val="80000"/>
              </a:lnSpc>
            </a:pPr>
            <a:r>
              <a:rPr lang="en-US" sz="2400" dirty="0" smtClean="0"/>
              <a:t>Depending on the duration and severity of the disease, there is an increase in the spleen, liver, content of blood elements (mature forms), purulent-necrotic changes, hemorrhagic syndrome, hepatic insufficiency, </a:t>
            </a:r>
            <a:r>
              <a:rPr lang="en-US" sz="2400" dirty="0" err="1" smtClean="0"/>
              <a:t>pyoid</a:t>
            </a:r>
            <a:r>
              <a:rPr lang="en-US" sz="2400" dirty="0" smtClean="0"/>
              <a:t> bone marrow. </a:t>
            </a:r>
            <a:r>
              <a:rPr lang="en-US" sz="2400" dirty="0" err="1" smtClean="0"/>
              <a:t>Myelofibrosis</a:t>
            </a:r>
            <a:r>
              <a:rPr lang="en-US" sz="2400" dirty="0" smtClean="0"/>
              <a:t> often develops. There is a </a:t>
            </a:r>
            <a:r>
              <a:rPr lang="en-US" sz="2400" dirty="0" err="1" smtClean="0"/>
              <a:t>resorption</a:t>
            </a:r>
            <a:r>
              <a:rPr lang="en-US" sz="2400" dirty="0" smtClean="0"/>
              <a:t> of bone tissue. With a blast crisis, blast cells predominate, sometimes giant multi-nuclear forms.</a:t>
            </a:r>
            <a:endParaRPr lang="ru-RU" sz="2400" dirty="0"/>
          </a:p>
        </p:txBody>
      </p:sp>
      <p:sp>
        <p:nvSpPr>
          <p:cNvPr id="117762" name="Rectangle 2"/>
          <p:cNvSpPr>
            <a:spLocks noGrp="1" noChangeArrowheads="1"/>
          </p:cNvSpPr>
          <p:nvPr>
            <p:ph type="title"/>
          </p:nvPr>
        </p:nvSpPr>
        <p:spPr>
          <a:xfrm>
            <a:off x="457200" y="274638"/>
            <a:ext cx="8229600" cy="706437"/>
          </a:xfrm>
        </p:spPr>
        <p:txBody>
          <a:bodyPr/>
          <a:lstStyle/>
          <a:p>
            <a:pPr algn="ctr"/>
            <a:r>
              <a:rPr sz="4000" smtClean="0">
                <a:solidFill>
                  <a:srgbClr val="FFFF00"/>
                </a:solidFill>
              </a:rPr>
              <a:t>Chronic lymphatic leukemia</a:t>
            </a:r>
            <a:endParaRPr lang="ru-RU" sz="4000" dirty="0">
              <a:solidFill>
                <a:srgbClr val="FFFF00"/>
              </a:solidFill>
            </a:endParaRPr>
          </a:p>
        </p:txBody>
      </p:sp>
      <p:pic>
        <p:nvPicPr>
          <p:cNvPr id="117764" name="Picture 4" descr="CYTOG010"/>
          <p:cNvPicPr>
            <a:picLocks noChangeAspect="1" noChangeArrowheads="1"/>
          </p:cNvPicPr>
          <p:nvPr/>
        </p:nvPicPr>
        <p:blipFill>
          <a:blip r:embed="rId2"/>
          <a:srcRect/>
          <a:stretch>
            <a:fillRect/>
          </a:stretch>
        </p:blipFill>
        <p:spPr bwMode="auto">
          <a:xfrm>
            <a:off x="5508625" y="1412875"/>
            <a:ext cx="3143250" cy="4800600"/>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457200" y="5734050"/>
            <a:ext cx="8229600" cy="574675"/>
          </a:xfrm>
        </p:spPr>
        <p:txBody>
          <a:bodyPr/>
          <a:lstStyle/>
          <a:p>
            <a:pPr>
              <a:lnSpc>
                <a:spcPct val="90000"/>
              </a:lnSpc>
              <a:buFont typeface="Wingdings" pitchFamily="2" charset="2"/>
              <a:buNone/>
            </a:pPr>
            <a:r>
              <a:rPr lang="en-US" dirty="0" smtClean="0">
                <a:solidFill>
                  <a:schemeClr val="tx2"/>
                </a:solidFill>
              </a:rPr>
              <a:t>   </a:t>
            </a:r>
            <a:r>
              <a:rPr lang="en-US" dirty="0" err="1" smtClean="0">
                <a:solidFill>
                  <a:schemeClr val="tx2"/>
                </a:solidFill>
              </a:rPr>
              <a:t>Hemogram</a:t>
            </a:r>
            <a:r>
              <a:rPr lang="en-US" dirty="0" smtClean="0">
                <a:solidFill>
                  <a:schemeClr val="tx2"/>
                </a:solidFill>
              </a:rPr>
              <a:t>                                                Blood smear</a:t>
            </a:r>
            <a:endParaRPr lang="ru-RU" dirty="0">
              <a:solidFill>
                <a:schemeClr val="tx2"/>
              </a:solidFill>
            </a:endParaRPr>
          </a:p>
        </p:txBody>
      </p:sp>
      <p:sp>
        <p:nvSpPr>
          <p:cNvPr id="88066" name="Rectangle 2"/>
          <p:cNvSpPr>
            <a:spLocks noGrp="1" noChangeArrowheads="1"/>
          </p:cNvSpPr>
          <p:nvPr>
            <p:ph type="title"/>
          </p:nvPr>
        </p:nvSpPr>
        <p:spPr/>
        <p:txBody>
          <a:bodyPr/>
          <a:lstStyle/>
          <a:p>
            <a:pPr algn="ctr"/>
            <a:r>
              <a:rPr smtClean="0">
                <a:solidFill>
                  <a:srgbClr val="FFFF00"/>
                </a:solidFill>
              </a:rPr>
              <a:t>Chronic myelogenous leukemia</a:t>
            </a:r>
            <a:endParaRPr lang="ru-RU" dirty="0">
              <a:solidFill>
                <a:srgbClr val="FFFF00"/>
              </a:solidFill>
            </a:endParaRPr>
          </a:p>
        </p:txBody>
      </p:sp>
      <p:pic>
        <p:nvPicPr>
          <p:cNvPr id="88071" name="Picture 7" descr="HEME021"/>
          <p:cNvPicPr>
            <a:picLocks noChangeAspect="1" noChangeArrowheads="1"/>
          </p:cNvPicPr>
          <p:nvPr/>
        </p:nvPicPr>
        <p:blipFill>
          <a:blip r:embed="rId2"/>
          <a:srcRect/>
          <a:stretch>
            <a:fillRect/>
          </a:stretch>
        </p:blipFill>
        <p:spPr bwMode="auto">
          <a:xfrm>
            <a:off x="5940425" y="1341438"/>
            <a:ext cx="2932113" cy="4248150"/>
          </a:xfrm>
          <a:prstGeom prst="rect">
            <a:avLst/>
          </a:prstGeom>
          <a:noFill/>
        </p:spPr>
      </p:pic>
      <p:pic>
        <p:nvPicPr>
          <p:cNvPr id="88074" name="Picture 10"/>
          <p:cNvPicPr>
            <a:picLocks noChangeAspect="1" noChangeArrowheads="1"/>
          </p:cNvPicPr>
          <p:nvPr/>
        </p:nvPicPr>
        <p:blipFill>
          <a:blip r:embed="rId3"/>
          <a:srcRect/>
          <a:stretch>
            <a:fillRect/>
          </a:stretch>
        </p:blipFill>
        <p:spPr bwMode="auto">
          <a:xfrm>
            <a:off x="468313" y="1412875"/>
            <a:ext cx="5329237" cy="4230688"/>
          </a:xfrm>
          <a:prstGeom prst="rect">
            <a:avLst/>
          </a:prstGeom>
          <a:noFill/>
        </p:spPr>
      </p:pic>
      <p:pic>
        <p:nvPicPr>
          <p:cNvPr id="88075" name="Picture 11" descr="HEME029"/>
          <p:cNvPicPr>
            <a:picLocks noChangeAspect="1" noChangeArrowheads="1"/>
          </p:cNvPicPr>
          <p:nvPr/>
        </p:nvPicPr>
        <p:blipFill>
          <a:blip r:embed="rId4"/>
          <a:srcRect/>
          <a:stretch>
            <a:fillRect/>
          </a:stretch>
        </p:blipFill>
        <p:spPr bwMode="auto">
          <a:xfrm>
            <a:off x="684213" y="1700213"/>
            <a:ext cx="4800600" cy="3457575"/>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algn="ctr"/>
            <a:r>
              <a:rPr smtClean="0">
                <a:solidFill>
                  <a:srgbClr val="FFFF00"/>
                </a:solidFill>
              </a:rPr>
              <a:t>Chronic myelogenous leukemia</a:t>
            </a:r>
            <a:endParaRPr lang="ru-RU" dirty="0"/>
          </a:p>
        </p:txBody>
      </p:sp>
      <p:pic>
        <p:nvPicPr>
          <p:cNvPr id="89093" name="Picture 5" descr="HEME032"/>
          <p:cNvPicPr>
            <a:picLocks noChangeAspect="1" noChangeArrowheads="1"/>
          </p:cNvPicPr>
          <p:nvPr/>
        </p:nvPicPr>
        <p:blipFill>
          <a:blip r:embed="rId2"/>
          <a:srcRect/>
          <a:stretch>
            <a:fillRect/>
          </a:stretch>
        </p:blipFill>
        <p:spPr bwMode="auto">
          <a:xfrm>
            <a:off x="0" y="1268413"/>
            <a:ext cx="4284663" cy="2663825"/>
          </a:xfrm>
          <a:prstGeom prst="rect">
            <a:avLst/>
          </a:prstGeom>
          <a:noFill/>
        </p:spPr>
      </p:pic>
      <p:pic>
        <p:nvPicPr>
          <p:cNvPr id="89095" name="Picture 7" descr="HEME073"/>
          <p:cNvPicPr>
            <a:picLocks noChangeAspect="1" noChangeArrowheads="1"/>
          </p:cNvPicPr>
          <p:nvPr/>
        </p:nvPicPr>
        <p:blipFill>
          <a:blip r:embed="rId3"/>
          <a:srcRect/>
          <a:stretch>
            <a:fillRect/>
          </a:stretch>
        </p:blipFill>
        <p:spPr bwMode="auto">
          <a:xfrm>
            <a:off x="4932363" y="1268413"/>
            <a:ext cx="4211637" cy="2765425"/>
          </a:xfrm>
          <a:prstGeom prst="rect">
            <a:avLst/>
          </a:prstGeom>
          <a:noFill/>
        </p:spPr>
      </p:pic>
      <p:pic>
        <p:nvPicPr>
          <p:cNvPr id="89097" name="Picture 9" descr="HEME033"/>
          <p:cNvPicPr>
            <a:picLocks noChangeAspect="1" noChangeArrowheads="1"/>
          </p:cNvPicPr>
          <p:nvPr/>
        </p:nvPicPr>
        <p:blipFill>
          <a:blip r:embed="rId4"/>
          <a:srcRect/>
          <a:stretch>
            <a:fillRect/>
          </a:stretch>
        </p:blipFill>
        <p:spPr bwMode="auto">
          <a:xfrm>
            <a:off x="0" y="4043363"/>
            <a:ext cx="4284663" cy="2814637"/>
          </a:xfrm>
          <a:prstGeom prst="rect">
            <a:avLst/>
          </a:prstGeom>
          <a:noFill/>
        </p:spPr>
      </p:pic>
      <p:pic>
        <p:nvPicPr>
          <p:cNvPr id="89099" name="Picture 11" descr="HEME071"/>
          <p:cNvPicPr>
            <a:picLocks noChangeAspect="1" noChangeArrowheads="1"/>
          </p:cNvPicPr>
          <p:nvPr/>
        </p:nvPicPr>
        <p:blipFill>
          <a:blip r:embed="rId5"/>
          <a:srcRect/>
          <a:stretch>
            <a:fillRect/>
          </a:stretch>
        </p:blipFill>
        <p:spPr bwMode="auto">
          <a:xfrm>
            <a:off x="5003800" y="4138613"/>
            <a:ext cx="4140200" cy="2719387"/>
          </a:xfrm>
          <a:prstGeom prst="rect">
            <a:avLst/>
          </a:prstGeom>
          <a:noFill/>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p:txBody>
          <a:bodyPr/>
          <a:lstStyle/>
          <a:p>
            <a:r>
              <a:rPr lang="en-US" sz="2800" dirty="0" smtClean="0">
                <a:solidFill>
                  <a:schemeClr val="tx2"/>
                </a:solidFill>
              </a:rPr>
              <a:t>(</a:t>
            </a:r>
            <a:r>
              <a:rPr lang="en-US" sz="2800" dirty="0" err="1" smtClean="0">
                <a:solidFill>
                  <a:schemeClr val="tx2"/>
                </a:solidFill>
              </a:rPr>
              <a:t>erythrocytosis</a:t>
            </a:r>
            <a:r>
              <a:rPr lang="en-US" sz="2800" dirty="0" smtClean="0">
                <a:solidFill>
                  <a:schemeClr val="tx2"/>
                </a:solidFill>
              </a:rPr>
              <a:t>, </a:t>
            </a:r>
            <a:r>
              <a:rPr lang="en-US" sz="2800" dirty="0" err="1" smtClean="0">
                <a:solidFill>
                  <a:schemeClr val="tx2"/>
                </a:solidFill>
              </a:rPr>
              <a:t>Vakez</a:t>
            </a:r>
            <a:r>
              <a:rPr lang="en-US" sz="2800" dirty="0" smtClean="0">
                <a:solidFill>
                  <a:schemeClr val="tx2"/>
                </a:solidFill>
              </a:rPr>
              <a:t>-Osler disease) will occur in people older than 50 years. </a:t>
            </a:r>
            <a:r>
              <a:rPr lang="en-US" sz="2800" dirty="0" err="1" smtClean="0">
                <a:solidFill>
                  <a:schemeClr val="tx2"/>
                </a:solidFill>
              </a:rPr>
              <a:t>Erythrocytosis</a:t>
            </a:r>
            <a:r>
              <a:rPr lang="en-US" sz="2800" dirty="0" smtClean="0">
                <a:solidFill>
                  <a:schemeClr val="tx2"/>
                </a:solidFill>
              </a:rPr>
              <a:t>, color index increase, </a:t>
            </a:r>
            <a:r>
              <a:rPr lang="en-US" sz="2800" dirty="0" err="1" smtClean="0">
                <a:solidFill>
                  <a:schemeClr val="tx2"/>
                </a:solidFill>
              </a:rPr>
              <a:t>thrombocytosis</a:t>
            </a:r>
            <a:r>
              <a:rPr lang="en-US" sz="2800" dirty="0" smtClean="0">
                <a:solidFill>
                  <a:schemeClr val="tx2"/>
                </a:solidFill>
              </a:rPr>
              <a:t> (increase of blood </a:t>
            </a:r>
            <a:r>
              <a:rPr lang="en-US" sz="2800" dirty="0" err="1" smtClean="0">
                <a:solidFill>
                  <a:schemeClr val="tx2"/>
                </a:solidFill>
              </a:rPr>
              <a:t>coagulability</a:t>
            </a:r>
            <a:r>
              <a:rPr lang="en-US" sz="2800" dirty="0" smtClean="0">
                <a:solidFill>
                  <a:schemeClr val="tx2"/>
                </a:solidFill>
              </a:rPr>
              <a:t>), </a:t>
            </a:r>
            <a:r>
              <a:rPr lang="en-US" sz="2800" dirty="0" err="1" smtClean="0">
                <a:solidFill>
                  <a:schemeClr val="tx2"/>
                </a:solidFill>
              </a:rPr>
              <a:t>leukocytosis</a:t>
            </a:r>
            <a:r>
              <a:rPr lang="en-US" sz="2800" dirty="0" smtClean="0">
                <a:solidFill>
                  <a:schemeClr val="tx2"/>
                </a:solidFill>
              </a:rPr>
              <a:t> are determined in the blood. </a:t>
            </a:r>
            <a:r>
              <a:rPr lang="en-US" sz="2800" dirty="0" err="1" smtClean="0">
                <a:solidFill>
                  <a:schemeClr val="tx2"/>
                </a:solidFill>
              </a:rPr>
              <a:t>Spleno</a:t>
            </a:r>
            <a:r>
              <a:rPr lang="en-US" sz="2800" dirty="0" smtClean="0">
                <a:solidFill>
                  <a:schemeClr val="tx2"/>
                </a:solidFill>
              </a:rPr>
              <a:t>- and </a:t>
            </a:r>
            <a:r>
              <a:rPr lang="en-US" sz="2800" dirty="0" err="1" smtClean="0">
                <a:solidFill>
                  <a:schemeClr val="tx2"/>
                </a:solidFill>
              </a:rPr>
              <a:t>hepatomegaly</a:t>
            </a:r>
            <a:r>
              <a:rPr lang="en-US" sz="2800" dirty="0" smtClean="0">
                <a:solidFill>
                  <a:schemeClr val="tx2"/>
                </a:solidFill>
              </a:rPr>
              <a:t> appear in the expanded stage. The course is benign. The most dangerous thrombus formation: it is possible to develop a heart attack, stroke.</a:t>
            </a:r>
            <a:endParaRPr lang="ru-RU" sz="2800" dirty="0">
              <a:solidFill>
                <a:schemeClr val="tx2"/>
              </a:solidFill>
            </a:endParaRPr>
          </a:p>
        </p:txBody>
      </p:sp>
      <p:sp>
        <p:nvSpPr>
          <p:cNvPr id="92162" name="Rectangle 2"/>
          <p:cNvSpPr>
            <a:spLocks noGrp="1" noChangeArrowheads="1"/>
          </p:cNvSpPr>
          <p:nvPr>
            <p:ph type="title"/>
          </p:nvPr>
        </p:nvSpPr>
        <p:spPr/>
        <p:txBody>
          <a:bodyPr>
            <a:normAutofit fontScale="90000"/>
          </a:bodyPr>
          <a:lstStyle/>
          <a:p>
            <a:r>
              <a:rPr sz="2800" smtClean="0">
                <a:solidFill>
                  <a:srgbClr val="FFFF00"/>
                </a:solidFill>
              </a:rPr>
              <a:t>Polycythemia - </a:t>
            </a:r>
            <a:r>
              <a:rPr sz="2200" smtClean="0">
                <a:solidFill>
                  <a:srgbClr val="FFFF00"/>
                </a:solidFill>
              </a:rPr>
              <a:t>an abnormally increased concentration of hemoglobin in the blood, through either reduction of plasma volume or increase in red cell numbers. It may be a primary disease of unknown cause, or a secondary condition linked to respiratory or circulatory disorder or cancer.</a:t>
            </a:r>
            <a:endParaRPr lang="ru-RU" sz="2200" dirty="0">
              <a:solidFill>
                <a:srgbClr val="FFFF00"/>
              </a:solidFil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idx="1"/>
          </p:nvPr>
        </p:nvSpPr>
        <p:spPr>
          <a:xfrm>
            <a:off x="457200" y="1600200"/>
            <a:ext cx="5051425" cy="4852988"/>
          </a:xfrm>
        </p:spPr>
        <p:txBody>
          <a:bodyPr>
            <a:noAutofit/>
          </a:bodyPr>
          <a:lstStyle/>
          <a:p>
            <a:pPr>
              <a:lnSpc>
                <a:spcPct val="80000"/>
              </a:lnSpc>
            </a:pPr>
            <a:r>
              <a:rPr lang="en-US" sz="2400" dirty="0" smtClean="0">
                <a:solidFill>
                  <a:schemeClr val="tx2"/>
                </a:solidFill>
              </a:rPr>
              <a:t>malignant neoplasm of lymphoid tissue, is characterized by its </a:t>
            </a:r>
            <a:r>
              <a:rPr lang="en-US" sz="2400" dirty="0" err="1" smtClean="0">
                <a:solidFill>
                  <a:schemeClr val="tx2"/>
                </a:solidFill>
              </a:rPr>
              <a:t>granulomatous</a:t>
            </a:r>
            <a:r>
              <a:rPr lang="en-US" sz="2400" dirty="0" smtClean="0">
                <a:solidFill>
                  <a:schemeClr val="tx2"/>
                </a:solidFill>
              </a:rPr>
              <a:t> structure with the presence of giant cells of </a:t>
            </a:r>
            <a:r>
              <a:rPr lang="en-US" sz="2400" dirty="0" err="1" smtClean="0">
                <a:solidFill>
                  <a:schemeClr val="tx2"/>
                </a:solidFill>
              </a:rPr>
              <a:t>Berezonovsky</a:t>
            </a:r>
            <a:r>
              <a:rPr lang="en-US" sz="2400" dirty="0" smtClean="0">
                <a:solidFill>
                  <a:schemeClr val="tx2"/>
                </a:solidFill>
              </a:rPr>
              <a:t>-Steinberg. The disease occurs with the involvement of lymph nodes and internal organs. About 50% of patients younger than 40 years.</a:t>
            </a:r>
          </a:p>
          <a:p>
            <a:pPr>
              <a:lnSpc>
                <a:spcPct val="80000"/>
              </a:lnSpc>
            </a:pPr>
            <a:r>
              <a:rPr lang="en-US" sz="2400" dirty="0" smtClean="0">
                <a:solidFill>
                  <a:schemeClr val="tx2"/>
                </a:solidFill>
              </a:rPr>
              <a:t>The disease begins with lesions of the lymph nodes of the neck (70%), </a:t>
            </a:r>
            <a:r>
              <a:rPr lang="en-US" sz="2400" dirty="0" err="1" smtClean="0">
                <a:solidFill>
                  <a:schemeClr val="tx2"/>
                </a:solidFill>
              </a:rPr>
              <a:t>supraclavicular</a:t>
            </a:r>
            <a:r>
              <a:rPr lang="en-US" sz="2400" dirty="0" smtClean="0">
                <a:solidFill>
                  <a:schemeClr val="tx2"/>
                </a:solidFill>
              </a:rPr>
              <a:t> (25%), </a:t>
            </a:r>
            <a:r>
              <a:rPr lang="en-US" sz="2400" dirty="0" err="1" smtClean="0">
                <a:solidFill>
                  <a:schemeClr val="tx2"/>
                </a:solidFill>
              </a:rPr>
              <a:t>axillary</a:t>
            </a:r>
            <a:r>
              <a:rPr lang="en-US" sz="2400" dirty="0" smtClean="0">
                <a:solidFill>
                  <a:schemeClr val="tx2"/>
                </a:solidFill>
              </a:rPr>
              <a:t> (13%), inguinal (1%). It is difficult to diagnose the disease with lesions of </a:t>
            </a:r>
            <a:r>
              <a:rPr lang="en-US" sz="2400" dirty="0" err="1" smtClean="0">
                <a:solidFill>
                  <a:schemeClr val="tx2"/>
                </a:solidFill>
              </a:rPr>
              <a:t>mediastinal</a:t>
            </a:r>
            <a:r>
              <a:rPr lang="en-US" sz="2400" dirty="0" smtClean="0">
                <a:solidFill>
                  <a:schemeClr val="tx2"/>
                </a:solidFill>
              </a:rPr>
              <a:t> (25%) and retroperitoneal (10%) lymph nodes.</a:t>
            </a:r>
            <a:endParaRPr lang="ru-RU" sz="2400" dirty="0">
              <a:solidFill>
                <a:schemeClr val="tx2"/>
              </a:solidFill>
            </a:endParaRPr>
          </a:p>
        </p:txBody>
      </p:sp>
      <p:sp>
        <p:nvSpPr>
          <p:cNvPr id="118786" name="Rectangle 2"/>
          <p:cNvSpPr>
            <a:spLocks noGrp="1" noChangeArrowheads="1"/>
          </p:cNvSpPr>
          <p:nvPr>
            <p:ph type="title"/>
          </p:nvPr>
        </p:nvSpPr>
        <p:spPr/>
        <p:txBody>
          <a:bodyPr/>
          <a:lstStyle/>
          <a:p>
            <a:r>
              <a:rPr smtClean="0">
                <a:solidFill>
                  <a:srgbClr val="FFFF00"/>
                </a:solidFill>
              </a:rPr>
              <a:t>Lymphogranulomatosis</a:t>
            </a:r>
            <a:endParaRPr lang="ru-RU" dirty="0">
              <a:solidFill>
                <a:srgbClr val="FFFF00"/>
              </a:solidFill>
            </a:endParaRPr>
          </a:p>
        </p:txBody>
      </p:sp>
      <p:pic>
        <p:nvPicPr>
          <p:cNvPr id="118788" name="Picture 4" descr="HEME166"/>
          <p:cNvPicPr>
            <a:picLocks noChangeAspect="1" noChangeArrowheads="1"/>
          </p:cNvPicPr>
          <p:nvPr/>
        </p:nvPicPr>
        <p:blipFill>
          <a:blip r:embed="rId2"/>
          <a:srcRect/>
          <a:stretch>
            <a:fillRect/>
          </a:stretch>
        </p:blipFill>
        <p:spPr bwMode="auto">
          <a:xfrm>
            <a:off x="5580063" y="1484313"/>
            <a:ext cx="3162300" cy="4800600"/>
          </a:xfrm>
          <a:prstGeom prst="rect">
            <a:avLst/>
          </a:prstGeom>
          <a:noFill/>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idx="1"/>
          </p:nvPr>
        </p:nvSpPr>
        <p:spPr>
          <a:xfrm>
            <a:off x="457200" y="1600200"/>
            <a:ext cx="8229600" cy="4852988"/>
          </a:xfrm>
        </p:spPr>
        <p:txBody>
          <a:bodyPr>
            <a:normAutofit/>
          </a:bodyPr>
          <a:lstStyle/>
          <a:p>
            <a:pPr>
              <a:buFont typeface="Wingdings" pitchFamily="2" charset="2"/>
              <a:buNone/>
            </a:pPr>
            <a:r>
              <a:rPr lang="ru-RU" sz="3200" dirty="0" smtClean="0"/>
              <a:t>- </a:t>
            </a:r>
            <a:r>
              <a:rPr lang="en-US" sz="3200" dirty="0" smtClean="0"/>
              <a:t>Lymphoid-</a:t>
            </a:r>
            <a:r>
              <a:rPr lang="en-US" sz="3200" dirty="0" err="1" smtClean="0"/>
              <a:t>histiocytic</a:t>
            </a:r>
            <a:r>
              <a:rPr lang="en-US" sz="3200" dirty="0" smtClean="0"/>
              <a:t> variant (lymphoid prevalence).</a:t>
            </a:r>
          </a:p>
          <a:p>
            <a:pPr>
              <a:buFont typeface="Wingdings" pitchFamily="2" charset="2"/>
              <a:buNone/>
            </a:pPr>
            <a:r>
              <a:rPr lang="ru-RU" sz="3200" dirty="0" smtClean="0"/>
              <a:t>- </a:t>
            </a:r>
            <a:r>
              <a:rPr lang="en-US" sz="3200" dirty="0" smtClean="0"/>
              <a:t>Mixed-cell variant.</a:t>
            </a:r>
          </a:p>
          <a:p>
            <a:pPr>
              <a:buFont typeface="Wingdings" pitchFamily="2" charset="2"/>
              <a:buNone/>
            </a:pPr>
            <a:r>
              <a:rPr lang="ru-RU" sz="3200" dirty="0" smtClean="0"/>
              <a:t>- </a:t>
            </a:r>
            <a:r>
              <a:rPr lang="en-US" sz="3200" dirty="0" smtClean="0"/>
              <a:t>Nodular sclerotic variant (nodular sclerosis).</a:t>
            </a:r>
          </a:p>
          <a:p>
            <a:pPr>
              <a:buFont typeface="Wingdings" pitchFamily="2" charset="2"/>
              <a:buNone/>
            </a:pPr>
            <a:r>
              <a:rPr lang="ru-RU" sz="3200" dirty="0" smtClean="0"/>
              <a:t>- </a:t>
            </a:r>
            <a:r>
              <a:rPr lang="en-US" sz="3200" dirty="0" smtClean="0"/>
              <a:t>Lymphoid depletion.</a:t>
            </a:r>
            <a:endParaRPr lang="ru-RU" sz="3200" dirty="0"/>
          </a:p>
        </p:txBody>
      </p:sp>
      <p:sp>
        <p:nvSpPr>
          <p:cNvPr id="119810" name="Rectangle 2"/>
          <p:cNvSpPr>
            <a:spLocks noGrp="1" noChangeArrowheads="1"/>
          </p:cNvSpPr>
          <p:nvPr>
            <p:ph type="title"/>
          </p:nvPr>
        </p:nvSpPr>
        <p:spPr/>
        <p:txBody>
          <a:bodyPr>
            <a:normAutofit fontScale="90000"/>
          </a:bodyPr>
          <a:lstStyle/>
          <a:p>
            <a:pPr algn="ctr"/>
            <a:r>
              <a:rPr sz="4000" smtClean="0">
                <a:solidFill>
                  <a:srgbClr val="FFFF00"/>
                </a:solidFill>
              </a:rPr>
              <a:t>Classification of lymphogranulomatosis</a:t>
            </a:r>
            <a:endParaRPr lang="ru-RU" sz="4000" dirty="0">
              <a:solidFill>
                <a:srgbClr val="FFFF00"/>
              </a:solidFil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p:txBody>
          <a:bodyPr/>
          <a:lstStyle/>
          <a:p>
            <a:endParaRPr lang="ru-RU"/>
          </a:p>
        </p:txBody>
      </p:sp>
      <p:sp>
        <p:nvSpPr>
          <p:cNvPr id="90114" name="Rectangle 2"/>
          <p:cNvSpPr>
            <a:spLocks noGrp="1" noChangeArrowheads="1"/>
          </p:cNvSpPr>
          <p:nvPr>
            <p:ph type="title"/>
          </p:nvPr>
        </p:nvSpPr>
        <p:spPr/>
        <p:txBody>
          <a:bodyPr/>
          <a:lstStyle/>
          <a:p>
            <a:pPr algn="ctr"/>
            <a:r>
              <a:rPr smtClean="0">
                <a:solidFill>
                  <a:srgbClr val="FFFF00"/>
                </a:solidFill>
              </a:rPr>
              <a:t>Lymphogranulomatosis</a:t>
            </a:r>
            <a:endParaRPr lang="ru-RU" dirty="0"/>
          </a:p>
        </p:txBody>
      </p:sp>
      <p:pic>
        <p:nvPicPr>
          <p:cNvPr id="90117" name="Picture 5" descr="HEME121"/>
          <p:cNvPicPr>
            <a:picLocks noChangeAspect="1" noChangeArrowheads="1"/>
          </p:cNvPicPr>
          <p:nvPr/>
        </p:nvPicPr>
        <p:blipFill>
          <a:blip r:embed="rId2"/>
          <a:srcRect/>
          <a:stretch>
            <a:fillRect/>
          </a:stretch>
        </p:blipFill>
        <p:spPr bwMode="auto">
          <a:xfrm>
            <a:off x="4716463" y="1268413"/>
            <a:ext cx="4070350" cy="2686050"/>
          </a:xfrm>
          <a:prstGeom prst="rect">
            <a:avLst/>
          </a:prstGeom>
          <a:noFill/>
        </p:spPr>
      </p:pic>
      <p:pic>
        <p:nvPicPr>
          <p:cNvPr id="90121" name="Picture 9" descr="HEME160"/>
          <p:cNvPicPr>
            <a:picLocks noChangeAspect="1" noChangeArrowheads="1"/>
          </p:cNvPicPr>
          <p:nvPr/>
        </p:nvPicPr>
        <p:blipFill>
          <a:blip r:embed="rId3"/>
          <a:srcRect/>
          <a:stretch>
            <a:fillRect/>
          </a:stretch>
        </p:blipFill>
        <p:spPr bwMode="auto">
          <a:xfrm>
            <a:off x="539750" y="3908425"/>
            <a:ext cx="3563938" cy="2949575"/>
          </a:xfrm>
          <a:prstGeom prst="rect">
            <a:avLst/>
          </a:prstGeom>
          <a:noFill/>
        </p:spPr>
      </p:pic>
      <p:pic>
        <p:nvPicPr>
          <p:cNvPr id="90123" name="Picture 11" descr="HEME046"/>
          <p:cNvPicPr>
            <a:picLocks noChangeAspect="1" noChangeArrowheads="1"/>
          </p:cNvPicPr>
          <p:nvPr/>
        </p:nvPicPr>
        <p:blipFill>
          <a:blip r:embed="rId4"/>
          <a:srcRect/>
          <a:stretch>
            <a:fillRect/>
          </a:stretch>
        </p:blipFill>
        <p:spPr bwMode="auto">
          <a:xfrm>
            <a:off x="468313" y="1268413"/>
            <a:ext cx="3635375" cy="2387600"/>
          </a:xfrm>
          <a:prstGeom prst="rect">
            <a:avLst/>
          </a:prstGeom>
          <a:noFill/>
        </p:spPr>
      </p:pic>
      <p:pic>
        <p:nvPicPr>
          <p:cNvPr id="90125" name="Picture 13" descr="HEME045"/>
          <p:cNvPicPr>
            <a:picLocks noChangeAspect="1" noChangeArrowheads="1"/>
          </p:cNvPicPr>
          <p:nvPr/>
        </p:nvPicPr>
        <p:blipFill>
          <a:blip r:embed="rId5"/>
          <a:srcRect/>
          <a:stretch>
            <a:fillRect/>
          </a:stretch>
        </p:blipFill>
        <p:spPr bwMode="auto">
          <a:xfrm>
            <a:off x="4716463" y="4279900"/>
            <a:ext cx="4079875" cy="2578100"/>
          </a:xfrm>
          <a:prstGeom prst="rect">
            <a:avLst/>
          </a:prstGeom>
          <a:noFill/>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p:txBody>
          <a:bodyPr/>
          <a:lstStyle/>
          <a:p>
            <a:endParaRPr lang="ru-RU"/>
          </a:p>
        </p:txBody>
      </p:sp>
      <p:sp>
        <p:nvSpPr>
          <p:cNvPr id="91138" name="Rectangle 2"/>
          <p:cNvSpPr>
            <a:spLocks noGrp="1" noChangeArrowheads="1"/>
          </p:cNvSpPr>
          <p:nvPr>
            <p:ph type="title"/>
          </p:nvPr>
        </p:nvSpPr>
        <p:spPr>
          <a:xfrm>
            <a:off x="457200" y="0"/>
            <a:ext cx="8229600" cy="1125538"/>
          </a:xfrm>
        </p:spPr>
        <p:txBody>
          <a:bodyPr>
            <a:normAutofit fontScale="90000"/>
          </a:bodyPr>
          <a:lstStyle/>
          <a:p>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lang="ru-RU" sz="2800" dirty="0" smtClean="0">
                <a:solidFill>
                  <a:srgbClr val="FFFF00"/>
                </a:solidFill>
              </a:rPr>
              <a:t/>
            </a:r>
            <a:br>
              <a:rPr lang="ru-RU" sz="2800" dirty="0" smtClean="0">
                <a:solidFill>
                  <a:srgbClr val="FFFF00"/>
                </a:solidFill>
              </a:rPr>
            </a:br>
            <a:r>
              <a:rPr sz="2800" smtClean="0"/>
              <a:t/>
            </a:r>
            <a:br>
              <a:rPr sz="2800" smtClean="0"/>
            </a:br>
            <a:r>
              <a:rPr sz="3200" smtClean="0">
                <a:solidFill>
                  <a:srgbClr val="FFFF00"/>
                </a:solidFill>
              </a:rPr>
              <a:t> </a:t>
            </a:r>
            <a:r>
              <a:rPr sz="2700" smtClean="0">
                <a:solidFill>
                  <a:srgbClr val="FFFF00"/>
                </a:solidFill>
              </a:rPr>
              <a:t>Lymphomas</a:t>
            </a:r>
            <a:r>
              <a:rPr sz="2200" smtClean="0">
                <a:solidFill>
                  <a:srgbClr val="FFFF00"/>
                </a:solidFill>
              </a:rPr>
              <a:t> - </a:t>
            </a:r>
            <a:r>
              <a:rPr sz="2200" smtClean="0"/>
              <a:t>cancer of the lymph nodes.</a:t>
            </a:r>
            <a:br>
              <a:rPr sz="2200" smtClean="0"/>
            </a:br>
            <a:r>
              <a:rPr sz="2200" smtClean="0"/>
              <a:t>At this point the differential diagnosis included thymoma, teratoma and lymphoma .</a:t>
            </a:r>
            <a:endParaRPr lang="ru-RU" sz="2200" dirty="0">
              <a:solidFill>
                <a:srgbClr val="FFFF00"/>
              </a:solidFill>
            </a:endParaRPr>
          </a:p>
        </p:txBody>
      </p:sp>
      <p:pic>
        <p:nvPicPr>
          <p:cNvPr id="91141" name="Picture 5" descr="HEME034"/>
          <p:cNvPicPr>
            <a:picLocks noChangeAspect="1" noChangeArrowheads="1"/>
          </p:cNvPicPr>
          <p:nvPr/>
        </p:nvPicPr>
        <p:blipFill>
          <a:blip r:embed="rId2"/>
          <a:srcRect/>
          <a:stretch>
            <a:fillRect/>
          </a:stretch>
        </p:blipFill>
        <p:spPr bwMode="auto">
          <a:xfrm>
            <a:off x="5076825" y="1196975"/>
            <a:ext cx="3743325" cy="2743200"/>
          </a:xfrm>
          <a:prstGeom prst="rect">
            <a:avLst/>
          </a:prstGeom>
          <a:noFill/>
        </p:spPr>
      </p:pic>
      <p:pic>
        <p:nvPicPr>
          <p:cNvPr id="91145" name="Picture 9" descr="HEME037"/>
          <p:cNvPicPr>
            <a:picLocks noChangeAspect="1" noChangeArrowheads="1"/>
          </p:cNvPicPr>
          <p:nvPr/>
        </p:nvPicPr>
        <p:blipFill>
          <a:blip r:embed="rId3"/>
          <a:srcRect/>
          <a:stretch>
            <a:fillRect/>
          </a:stretch>
        </p:blipFill>
        <p:spPr bwMode="auto">
          <a:xfrm>
            <a:off x="4932363" y="4005263"/>
            <a:ext cx="3814762" cy="2497137"/>
          </a:xfrm>
          <a:prstGeom prst="rect">
            <a:avLst/>
          </a:prstGeom>
          <a:noFill/>
        </p:spPr>
      </p:pic>
      <p:pic>
        <p:nvPicPr>
          <p:cNvPr id="91147" name="Picture 11" descr="HEME165"/>
          <p:cNvPicPr>
            <a:picLocks noChangeAspect="1" noChangeArrowheads="1"/>
          </p:cNvPicPr>
          <p:nvPr/>
        </p:nvPicPr>
        <p:blipFill>
          <a:blip r:embed="rId4"/>
          <a:srcRect/>
          <a:stretch>
            <a:fillRect/>
          </a:stretch>
        </p:blipFill>
        <p:spPr bwMode="auto">
          <a:xfrm>
            <a:off x="611188" y="1196975"/>
            <a:ext cx="3744912" cy="2459038"/>
          </a:xfrm>
          <a:prstGeom prst="rect">
            <a:avLst/>
          </a:prstGeom>
          <a:noFill/>
        </p:spPr>
      </p:pic>
      <p:pic>
        <p:nvPicPr>
          <p:cNvPr id="91148" name="Picture 12"/>
          <p:cNvPicPr>
            <a:picLocks noChangeAspect="1" noChangeArrowheads="1"/>
          </p:cNvPicPr>
          <p:nvPr/>
        </p:nvPicPr>
        <p:blipFill>
          <a:blip r:embed="rId5"/>
          <a:srcRect/>
          <a:stretch>
            <a:fillRect/>
          </a:stretch>
        </p:blipFill>
        <p:spPr bwMode="auto">
          <a:xfrm>
            <a:off x="395288" y="3789363"/>
            <a:ext cx="3529012" cy="2705100"/>
          </a:xfrm>
          <a:prstGeom prst="rect">
            <a:avLst/>
          </a:prstGeom>
          <a:noFill/>
        </p:spPr>
      </p:pic>
      <p:pic>
        <p:nvPicPr>
          <p:cNvPr id="91149" name="Picture 13" descr="CHROM027"/>
          <p:cNvPicPr>
            <a:picLocks noChangeAspect="1" noChangeArrowheads="1"/>
          </p:cNvPicPr>
          <p:nvPr/>
        </p:nvPicPr>
        <p:blipFill>
          <a:blip r:embed="rId6"/>
          <a:srcRect/>
          <a:stretch>
            <a:fillRect/>
          </a:stretch>
        </p:blipFill>
        <p:spPr bwMode="auto">
          <a:xfrm>
            <a:off x="684213" y="3990975"/>
            <a:ext cx="3021012" cy="2389188"/>
          </a:xfrm>
          <a:prstGeom prst="rect">
            <a:avLst/>
          </a:prstGeom>
          <a:noFill/>
        </p:spPr>
      </p:pic>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1015</TotalTime>
  <Words>6692</Words>
  <PresentationFormat>Экран (4:3)</PresentationFormat>
  <Paragraphs>573</Paragraphs>
  <Slides>108</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108</vt:i4>
      </vt:variant>
    </vt:vector>
  </HeadingPairs>
  <TitlesOfParts>
    <vt:vector size="110" baseType="lpstr">
      <vt:lpstr>Тема Office</vt:lpstr>
      <vt:lpstr>Бумажная</vt:lpstr>
      <vt:lpstr>Слайд 1</vt:lpstr>
      <vt:lpstr>Two forms of pathology of the erythrocyte system:</vt:lpstr>
      <vt:lpstr>Слайд 3</vt:lpstr>
      <vt:lpstr>Posthemorrhagic  anemia (PHA) is a chronic, acute</vt:lpstr>
      <vt:lpstr>Severity of anemia from the degree of hemorrhage</vt:lpstr>
      <vt:lpstr>Phases of acute PHA</vt:lpstr>
      <vt:lpstr> Hemolytic   anemia</vt:lpstr>
      <vt:lpstr>Слайд 8</vt:lpstr>
      <vt:lpstr>Membranopathy (erythrocytopathy)</vt:lpstr>
      <vt:lpstr>Слайд 10</vt:lpstr>
      <vt:lpstr>Hemoglobinopathies</vt:lpstr>
      <vt:lpstr>Thalassemia (Cooley-Cooley's disease)</vt:lpstr>
      <vt:lpstr>Слайд 13</vt:lpstr>
      <vt:lpstr>Enzymopathy</vt:lpstr>
      <vt:lpstr>Acquired hemolytic anemia</vt:lpstr>
      <vt:lpstr>DYEREROTROPOEPTIC ANEMIA</vt:lpstr>
      <vt:lpstr>Hypo- aplastic anemia</vt:lpstr>
      <vt:lpstr>Anemia  caused by impaired erythropoiesis due to the predominant damage to myelopoiesis precursor cells and / or erythropoietin-sensitive cells.  </vt:lpstr>
      <vt:lpstr>Слайд 19</vt:lpstr>
      <vt:lpstr>Слайд 20</vt:lpstr>
      <vt:lpstr>Слайд 21</vt:lpstr>
      <vt:lpstr>Iron deficiency anemia</vt:lpstr>
      <vt:lpstr>Слайд 23</vt:lpstr>
      <vt:lpstr>Слайд 24</vt:lpstr>
      <vt:lpstr>Слайд 25</vt:lpstr>
      <vt:lpstr>Слайд 26</vt:lpstr>
      <vt:lpstr>Principles and methods of therapy for  deficiency anemia</vt:lpstr>
      <vt:lpstr>Pathology of white blood</vt:lpstr>
      <vt:lpstr>Leukopenia - a decrease in the content of leukocytes in the peripheral blood below 4 * 10 / l.</vt:lpstr>
      <vt:lpstr>Classification of leukopenia</vt:lpstr>
      <vt:lpstr>Classification of leukopenia</vt:lpstr>
      <vt:lpstr>Mechanisms of development of leukopenia:</vt:lpstr>
      <vt:lpstr>Hereditary neutropenia</vt:lpstr>
      <vt:lpstr>Hereditary neutropenia</vt:lpstr>
      <vt:lpstr>Hereditary neutropenia</vt:lpstr>
      <vt:lpstr>Acquired neutropenia</vt:lpstr>
      <vt:lpstr>Acquired neutropenia</vt:lpstr>
      <vt:lpstr>Acquired neutropenia</vt:lpstr>
      <vt:lpstr>Agranulocytosis</vt:lpstr>
      <vt:lpstr>Mechanisms of agranulocytosis</vt:lpstr>
      <vt:lpstr>Other types of leukopenia</vt:lpstr>
      <vt:lpstr>Leukocytosis  </vt:lpstr>
      <vt:lpstr>Physiological leukocytosis</vt:lpstr>
      <vt:lpstr>Pathological leukocytosis</vt:lpstr>
      <vt:lpstr>Mechanisms of leukocytosis development</vt:lpstr>
      <vt:lpstr>Lymphocytosis</vt:lpstr>
      <vt:lpstr>Monocytosis</vt:lpstr>
      <vt:lpstr>Eosinophilia -an increase in the number of eosinophils in the blood, occurring in response to some allergens, drugs, and parasites, and in some types of leukemia.</vt:lpstr>
      <vt:lpstr>Basophilia - a condition of the blood marked by the formation and accumulation of an excess of basophil cells.</vt:lpstr>
      <vt:lpstr>Neutrophilic leukocytosis</vt:lpstr>
      <vt:lpstr>Shifts of the neutrophilic formula</vt:lpstr>
      <vt:lpstr>Слайд 52</vt:lpstr>
      <vt:lpstr>Shift left</vt:lpstr>
      <vt:lpstr>Shift left</vt:lpstr>
      <vt:lpstr>Слайд 55</vt:lpstr>
      <vt:lpstr>Types of leukocytosis</vt:lpstr>
      <vt:lpstr>Leukemoid reactions</vt:lpstr>
      <vt:lpstr>Leukemia (leucosis) -a malignant progressive disease in which the bone marrow and other blood-forming organs produce increased numbers of immature or abnormal leukocytes. These suppress the production of normal blood cells, leading to anemia and other symptoms.</vt:lpstr>
      <vt:lpstr>Etiology of leukemia</vt:lpstr>
      <vt:lpstr>Classification of leukemia</vt:lpstr>
      <vt:lpstr>Classification of leukemia</vt:lpstr>
      <vt:lpstr>Classification of leukemia</vt:lpstr>
      <vt:lpstr>Pathogenesis of leukemia</vt:lpstr>
      <vt:lpstr>Clinical manifestations of leukemia</vt:lpstr>
      <vt:lpstr>Clinical manifestations of leukemia</vt:lpstr>
      <vt:lpstr>Clinical manifestations of leukemia</vt:lpstr>
      <vt:lpstr>Acute lymphoblastic leukemia</vt:lpstr>
      <vt:lpstr>Chronic lymphatic leukemia</vt:lpstr>
      <vt:lpstr>Chronic lymphoblastic leukemia</vt:lpstr>
      <vt:lpstr>Blood as a liquid medium</vt:lpstr>
      <vt:lpstr>NORMAL  BLOOD</vt:lpstr>
      <vt:lpstr>Слайд 72</vt:lpstr>
      <vt:lpstr>Anemia</vt:lpstr>
      <vt:lpstr>Shape and size of red blood cells</vt:lpstr>
      <vt:lpstr>The main types of poikilocytes</vt:lpstr>
      <vt:lpstr>The hemoglobin content and the regeneration of erythrocytes</vt:lpstr>
      <vt:lpstr>Classification of anemia</vt:lpstr>
      <vt:lpstr>Acute posthemorrhagic anemia</vt:lpstr>
      <vt:lpstr>Chronic posthemorrhagic anemia</vt:lpstr>
      <vt:lpstr>Chronic posthemorrhagic anemia</vt:lpstr>
      <vt:lpstr>Iron-deficiency anemia </vt:lpstr>
      <vt:lpstr>B12-deficiency anemia</vt:lpstr>
      <vt:lpstr>B12-deficiency anemia</vt:lpstr>
      <vt:lpstr>B12-deficiency anemia</vt:lpstr>
      <vt:lpstr>Слайд 85</vt:lpstr>
      <vt:lpstr>Hemolytic anemia</vt:lpstr>
      <vt:lpstr>Hemolytic anemia</vt:lpstr>
      <vt:lpstr>Sickle cell anemia-a severe hereditary form of anemia in which a mutated form of hemoglobin distorts the red blood cells into a crescent shape at low oxygen levels. It is most common among those of African descent.</vt:lpstr>
      <vt:lpstr>Morphology of bone marrow</vt:lpstr>
      <vt:lpstr>Aplastic anemia-deficiency of all types of blood cells caused by failure of bone marrow development.</vt:lpstr>
      <vt:lpstr>Aplastic anemia</vt:lpstr>
      <vt:lpstr>Leukon</vt:lpstr>
      <vt:lpstr>Leukocytosis and leukopenia</vt:lpstr>
      <vt:lpstr>Leukemia, leucosis</vt:lpstr>
      <vt:lpstr>Theory of leukemia</vt:lpstr>
      <vt:lpstr>ACUTE  LEUCOSIS</vt:lpstr>
      <vt:lpstr>Acute lymphoblastic leukemia</vt:lpstr>
      <vt:lpstr>Acute myeloblastic leukemia</vt:lpstr>
      <vt:lpstr>Acute leukemia: causes of death</vt:lpstr>
      <vt:lpstr>Chronic lymphoblastic leukemia</vt:lpstr>
      <vt:lpstr>Chronic lymphatic leukemia</vt:lpstr>
      <vt:lpstr>Chronic myelogenous leukemia</vt:lpstr>
      <vt:lpstr>Chronic myelogenous leukemia</vt:lpstr>
      <vt:lpstr>Polycythemia - an abnormally increased concentration of hemoglobin in the blood, through either reduction of plasma volume or increase in red cell numbers. It may be a primary disease of unknown cause, or a secondary condition linked to respiratory or circulatory disorder or cancer.</vt:lpstr>
      <vt:lpstr>Lymphogranulomatosis</vt:lpstr>
      <vt:lpstr>Classification of lymphogranulomatosis</vt:lpstr>
      <vt:lpstr>Lymphogranulomatosis</vt:lpstr>
      <vt:lpstr>     Lymphomas - cancer of the lymph nodes. At this point the differential diagnosis included thymoma, teratoma and lymphoma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54</cp:revision>
  <dcterms:created xsi:type="dcterms:W3CDTF">2013-05-17T16:29:10Z</dcterms:created>
  <dcterms:modified xsi:type="dcterms:W3CDTF">2026-04-18T13:26:46Z</dcterms:modified>
</cp:coreProperties>
</file>