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89.xml" ContentType="application/vnd.openxmlformats-officedocument.presentationml.slide+xml"/>
  <Override PartName="/ppt/slides/slide9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1"/>
  </p:sldMasterIdLst>
  <p:sldIdLst>
    <p:sldId id="256" r:id="rId2"/>
    <p:sldId id="356" r:id="rId3"/>
    <p:sldId id="357" r:id="rId4"/>
    <p:sldId id="358" r:id="rId5"/>
    <p:sldId id="359" r:id="rId6"/>
    <p:sldId id="360" r:id="rId7"/>
    <p:sldId id="361" r:id="rId8"/>
    <p:sldId id="435" r:id="rId9"/>
    <p:sldId id="430" r:id="rId10"/>
    <p:sldId id="432" r:id="rId11"/>
    <p:sldId id="363" r:id="rId12"/>
    <p:sldId id="257" r:id="rId13"/>
    <p:sldId id="436" r:id="rId14"/>
    <p:sldId id="437" r:id="rId15"/>
    <p:sldId id="438" r:id="rId16"/>
    <p:sldId id="439" r:id="rId17"/>
    <p:sldId id="440" r:id="rId18"/>
    <p:sldId id="441" r:id="rId19"/>
    <p:sldId id="442" r:id="rId20"/>
    <p:sldId id="443" r:id="rId21"/>
    <p:sldId id="486" r:id="rId22"/>
    <p:sldId id="485" r:id="rId23"/>
    <p:sldId id="445" r:id="rId24"/>
    <p:sldId id="446" r:id="rId25"/>
    <p:sldId id="447" r:id="rId26"/>
    <p:sldId id="448" r:id="rId27"/>
    <p:sldId id="449" r:id="rId28"/>
    <p:sldId id="450" r:id="rId29"/>
    <p:sldId id="453" r:id="rId30"/>
    <p:sldId id="454" r:id="rId31"/>
    <p:sldId id="455" r:id="rId32"/>
    <p:sldId id="456" r:id="rId33"/>
    <p:sldId id="458" r:id="rId34"/>
    <p:sldId id="459" r:id="rId35"/>
    <p:sldId id="460" r:id="rId36"/>
    <p:sldId id="461" r:id="rId37"/>
    <p:sldId id="379" r:id="rId38"/>
    <p:sldId id="464" r:id="rId39"/>
    <p:sldId id="462" r:id="rId40"/>
    <p:sldId id="493" r:id="rId41"/>
    <p:sldId id="494" r:id="rId42"/>
    <p:sldId id="495" r:id="rId43"/>
    <p:sldId id="380" r:id="rId44"/>
    <p:sldId id="382" r:id="rId45"/>
    <p:sldId id="465" r:id="rId46"/>
    <p:sldId id="466" r:id="rId47"/>
    <p:sldId id="467" r:id="rId48"/>
    <p:sldId id="470" r:id="rId49"/>
    <p:sldId id="471" r:id="rId50"/>
    <p:sldId id="491" r:id="rId51"/>
    <p:sldId id="468" r:id="rId52"/>
    <p:sldId id="469" r:id="rId53"/>
    <p:sldId id="473" r:id="rId54"/>
    <p:sldId id="496" r:id="rId55"/>
    <p:sldId id="497" r:id="rId56"/>
    <p:sldId id="498" r:id="rId57"/>
    <p:sldId id="499" r:id="rId58"/>
    <p:sldId id="500" r:id="rId59"/>
    <p:sldId id="388" r:id="rId60"/>
    <p:sldId id="389" r:id="rId61"/>
    <p:sldId id="390" r:id="rId62"/>
    <p:sldId id="391" r:id="rId63"/>
    <p:sldId id="392" r:id="rId64"/>
    <p:sldId id="474" r:id="rId65"/>
    <p:sldId id="483" r:id="rId66"/>
    <p:sldId id="484" r:id="rId67"/>
    <p:sldId id="487" r:id="rId68"/>
    <p:sldId id="475" r:id="rId69"/>
    <p:sldId id="488" r:id="rId70"/>
    <p:sldId id="490" r:id="rId71"/>
    <p:sldId id="489" r:id="rId72"/>
    <p:sldId id="393" r:id="rId73"/>
    <p:sldId id="394" r:id="rId74"/>
    <p:sldId id="395" r:id="rId75"/>
    <p:sldId id="396" r:id="rId76"/>
    <p:sldId id="397" r:id="rId77"/>
    <p:sldId id="398" r:id="rId78"/>
    <p:sldId id="399" r:id="rId79"/>
    <p:sldId id="400" r:id="rId80"/>
    <p:sldId id="401" r:id="rId81"/>
    <p:sldId id="402" r:id="rId82"/>
    <p:sldId id="476" r:id="rId83"/>
    <p:sldId id="492" r:id="rId84"/>
    <p:sldId id="480" r:id="rId85"/>
    <p:sldId id="482" r:id="rId86"/>
    <p:sldId id="481" r:id="rId87"/>
    <p:sldId id="408" r:id="rId88"/>
    <p:sldId id="477" r:id="rId89"/>
    <p:sldId id="410" r:id="rId90"/>
    <p:sldId id="411" r:id="rId91"/>
    <p:sldId id="412" r:id="rId92"/>
    <p:sldId id="413" r:id="rId93"/>
    <p:sldId id="414" r:id="rId94"/>
    <p:sldId id="415" r:id="rId95"/>
    <p:sldId id="416" r:id="rId96"/>
    <p:sldId id="417" r:id="rId97"/>
    <p:sldId id="418" r:id="rId98"/>
    <p:sldId id="419" r:id="rId99"/>
  </p:sldIdLst>
  <p:sldSz cx="9144000" cy="6858000" type="screen4x3"/>
  <p:notesSz cx="6858000" cy="9144000"/>
  <p:custDataLst>
    <p:tags r:id="rId100"/>
  </p:custDataLst>
  <p:defaultTextStyle>
    <a:defPPr>
      <a:defRPr lang="en"/>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10"/>
    <p:restoredTop sz="91055" autoAdjust="0"/>
  </p:normalViewPr>
  <p:slideViewPr>
    <p:cSldViewPr>
      <p:cViewPr varScale="1">
        <p:scale>
          <a:sx n="79" d="100"/>
          <a:sy n="79" d="100"/>
        </p:scale>
        <p:origin x="-1218" y="-90"/>
      </p:cViewPr>
      <p:guideLst>
        <p:guide orient="horz" pos="2160"/>
        <p:guide pos="2880"/>
      </p:guideLst>
    </p:cSldViewPr>
  </p:slideViewPr>
  <p:notesTextViewPr>
    <p:cViewPr>
      <p:scale>
        <a:sx n="100" d="100"/>
        <a:sy n="100" d="100"/>
      </p:scale>
      <p:origin x="0" y="0"/>
    </p:cViewPr>
  </p:notesTextViewPr>
  <p:notesViewPr>
    <p:cSldViewPr>
      <p:cViewPr>
        <p:scale>
          <a:sx n="66" d="100"/>
          <a:sy n="66" d="100"/>
        </p:scale>
        <p:origin x="0" y="0"/>
      </p:cViewPr>
      <p:guideLst/>
    </p:cSldViewPr>
  </p:notes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2"/>
          <p:cNvGrpSpPr/>
          <p:nvPr/>
        </p:nvGrpSpPr>
        <p:grpSpPr>
          <a:xfrm>
            <a:off x="0" y="0"/>
            <a:ext cx="9144000" cy="6856413"/>
            <a:chOff x="0" y="0"/>
            <a:chExt cx="5760" cy="4319"/>
          </a:xfrm>
        </p:grpSpPr>
        <p:sp>
          <p:nvSpPr>
            <p:cNvPr id="5" name="Freeform 3"/>
            <p:cNvSpPr/>
            <p:nvPr/>
          </p:nvSpPr>
          <p:spPr bwMode="hidden">
            <a:xfrm>
              <a:off x="0" y="12"/>
              <a:ext cx="5758" cy="3273"/>
            </a:xfrm>
            <a:custGeom>
              <a:avLst/>
              <a:gdLst>
                <a:gd name="T0" fmla="*/ 3193 w 5740"/>
                <a:gd name="T1" fmla="*/ 1816 h 3273"/>
                <a:gd name="T2" fmla="*/ 0 w 5740"/>
                <a:gd name="T3" fmla="*/ 0 h 3273"/>
                <a:gd name="T4" fmla="*/ 0 w 5740"/>
                <a:gd name="T5" fmla="*/ 522 h 3273"/>
                <a:gd name="T6" fmla="*/ 3037 w 5740"/>
                <a:gd name="T7" fmla="*/ 1978 h 3273"/>
                <a:gd name="T8" fmla="*/ 5740 w 5740"/>
                <a:gd name="T9" fmla="*/ 3273 h 3273"/>
                <a:gd name="T10" fmla="*/ 5740 w 5740"/>
                <a:gd name="T11" fmla="*/ 3267 h 3273"/>
                <a:gd name="T12" fmla="*/ 3193 w 5740"/>
                <a:gd name="T13" fmla="*/ 1816 h 3273"/>
                <a:gd name="T14" fmla="*/ 3193 w 5740"/>
                <a:gd name="T15" fmla="*/ 1816 h 32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a:noFill/>
            </a:ln>
          </p:spPr>
          <p:txBody>
            <a:bodyPr/>
            <a:lstStyle/>
            <a:p>
              <a:pPr eaLnBrk="1" hangingPunct="1">
                <a:defRPr/>
              </a:pPr>
              <a:endParaRPr lang="ru-RU"/>
            </a:p>
          </p:txBody>
        </p:sp>
        <p:sp>
          <p:nvSpPr>
            <p:cNvPr id="6" name="Freeform 4"/>
            <p:cNvSpPr/>
            <p:nvPr/>
          </p:nvSpPr>
          <p:spPr bwMode="hidden">
            <a:xfrm>
              <a:off x="149" y="0"/>
              <a:ext cx="5609" cy="3243"/>
            </a:xfrm>
            <a:custGeom>
              <a:avLst/>
              <a:gdLst>
                <a:gd name="T0" fmla="*/ 3163 w 5591"/>
                <a:gd name="T1" fmla="*/ 1714 h 3243"/>
                <a:gd name="T2" fmla="*/ 431 w 5591"/>
                <a:gd name="T3" fmla="*/ 0 h 3243"/>
                <a:gd name="T4" fmla="*/ 0 w 5591"/>
                <a:gd name="T5" fmla="*/ 0 h 3243"/>
                <a:gd name="T6" fmla="*/ 3086 w 5591"/>
                <a:gd name="T7" fmla="*/ 1786 h 3243"/>
                <a:gd name="T8" fmla="*/ 5591 w 5591"/>
                <a:gd name="T9" fmla="*/ 3243 h 3243"/>
                <a:gd name="T10" fmla="*/ 5591 w 5591"/>
                <a:gd name="T11" fmla="*/ 3237 h 3243"/>
                <a:gd name="T12" fmla="*/ 3163 w 5591"/>
                <a:gd name="T13" fmla="*/ 1714 h 3243"/>
                <a:gd name="T14" fmla="*/ 3163 w 5591"/>
                <a:gd name="T15" fmla="*/ 1714 h 3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a:noFill/>
            </a:ln>
          </p:spPr>
          <p:txBody>
            <a:bodyPr/>
            <a:lstStyle/>
            <a:p>
              <a:pPr eaLnBrk="1" hangingPunct="1">
                <a:defRPr/>
              </a:pPr>
              <a:endParaRPr lang="ru-RU"/>
            </a:p>
          </p:txBody>
        </p:sp>
        <p:sp>
          <p:nvSpPr>
            <p:cNvPr id="7" name="Freeform 5"/>
            <p:cNvSpPr/>
            <p:nvPr/>
          </p:nvSpPr>
          <p:spPr bwMode="hidden">
            <a:xfrm>
              <a:off x="0" y="3433"/>
              <a:ext cx="4038" cy="191"/>
            </a:xfrm>
            <a:custGeom>
              <a:avLst/>
              <a:gdLst>
                <a:gd name="T0" fmla="*/ 0 w 4042"/>
                <a:gd name="T1" fmla="*/ 156 h 192"/>
                <a:gd name="T2" fmla="*/ 4042 w 4042"/>
                <a:gd name="T3" fmla="*/ 192 h 192"/>
                <a:gd name="T4" fmla="*/ 4042 w 4042"/>
                <a:gd name="T5" fmla="*/ 144 h 192"/>
                <a:gd name="T6" fmla="*/ 0 w 4042"/>
                <a:gd name="T7" fmla="*/ 0 h 192"/>
                <a:gd name="T8" fmla="*/ 0 w 4042"/>
                <a:gd name="T9" fmla="*/ 156 h 192"/>
                <a:gd name="T10" fmla="*/ 0 w 4042"/>
                <a:gd name="T11" fmla="*/ 156 h 192"/>
              </a:gdLst>
              <a:ahLst/>
              <a:cxnLst>
                <a:cxn ang="0">
                  <a:pos x="T0" y="T1"/>
                </a:cxn>
                <a:cxn ang="0">
                  <a:pos x="T2" y="T3"/>
                </a:cxn>
                <a:cxn ang="0">
                  <a:pos x="T4" y="T5"/>
                </a:cxn>
                <a:cxn ang="0">
                  <a:pos x="T6" y="T7"/>
                </a:cxn>
                <a:cxn ang="0">
                  <a:pos x="T8" y="T9"/>
                </a:cxn>
                <a:cxn ang="0">
                  <a:pos x="T10" y="T11"/>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a:noFill/>
            </a:ln>
          </p:spPr>
          <p:txBody>
            <a:bodyPr/>
            <a:lstStyle/>
            <a:p>
              <a:pPr eaLnBrk="1" hangingPunct="1">
                <a:defRPr/>
              </a:pPr>
              <a:endParaRPr lang="ru-RU"/>
            </a:p>
          </p:txBody>
        </p:sp>
        <p:sp>
          <p:nvSpPr>
            <p:cNvPr id="8" name="Freeform 6"/>
            <p:cNvSpPr/>
            <p:nvPr/>
          </p:nvSpPr>
          <p:spPr bwMode="hidden">
            <a:xfrm>
              <a:off x="4038" y="3577"/>
              <a:ext cx="1720" cy="65"/>
            </a:xfrm>
            <a:custGeom>
              <a:avLst/>
              <a:gdLst>
                <a:gd name="T0" fmla="*/ 1680 w 1722"/>
                <a:gd name="T1" fmla="*/ 45 h 66"/>
                <a:gd name="T2" fmla="*/ 1680 w 1722"/>
                <a:gd name="T3" fmla="*/ 39 h 66"/>
                <a:gd name="T4" fmla="*/ 0 w 1722"/>
                <a:gd name="T5" fmla="*/ 0 h 66"/>
                <a:gd name="T6" fmla="*/ 0 w 1722"/>
                <a:gd name="T7" fmla="*/ 33 h 66"/>
                <a:gd name="T8" fmla="*/ 1680 w 1722"/>
                <a:gd name="T9" fmla="*/ 45 h 66"/>
                <a:gd name="T10" fmla="*/ 1680 w 1722"/>
                <a:gd name="T11" fmla="*/ 45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9" name="Freeform 7"/>
            <p:cNvSpPr/>
            <p:nvPr/>
          </p:nvSpPr>
          <p:spPr bwMode="hidden">
            <a:xfrm>
              <a:off x="0" y="3726"/>
              <a:ext cx="4784" cy="329"/>
            </a:xfrm>
            <a:custGeom>
              <a:avLst/>
              <a:gdLst>
                <a:gd name="T0" fmla="*/ 0 w 4789"/>
                <a:gd name="T1" fmla="*/ 329 h 329"/>
                <a:gd name="T2" fmla="*/ 4789 w 4789"/>
                <a:gd name="T3" fmla="*/ 77 h 329"/>
                <a:gd name="T4" fmla="*/ 4789 w 4789"/>
                <a:gd name="T5" fmla="*/ 0 h 329"/>
                <a:gd name="T6" fmla="*/ 0 w 4789"/>
                <a:gd name="T7" fmla="*/ 107 h 329"/>
                <a:gd name="T8" fmla="*/ 0 w 4789"/>
                <a:gd name="T9" fmla="*/ 329 h 329"/>
                <a:gd name="T10" fmla="*/ 0 w 4789"/>
                <a:gd name="T11" fmla="*/ 329 h 329"/>
              </a:gdLst>
              <a:ahLst/>
              <a:cxnLst>
                <a:cxn ang="0">
                  <a:pos x="T0" y="T1"/>
                </a:cxn>
                <a:cxn ang="0">
                  <a:pos x="T2" y="T3"/>
                </a:cxn>
                <a:cxn ang="0">
                  <a:pos x="T4" y="T5"/>
                </a:cxn>
                <a:cxn ang="0">
                  <a:pos x="T6" y="T7"/>
                </a:cxn>
                <a:cxn ang="0">
                  <a:pos x="T8" y="T9"/>
                </a:cxn>
                <a:cxn ang="0">
                  <a:pos x="T10" y="T11"/>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a:noFill/>
            </a:ln>
            <a:effectLst/>
          </p:spPr>
          <p:txBody>
            <a:bodyPr/>
            <a:lstStyle/>
            <a:p>
              <a:pPr eaLnBrk="1" hangingPunct="1">
                <a:defRPr/>
              </a:pPr>
              <a:endParaRPr lang="ru-RU"/>
            </a:p>
          </p:txBody>
        </p:sp>
        <p:sp>
          <p:nvSpPr>
            <p:cNvPr id="10" name="Freeform 8"/>
            <p:cNvSpPr/>
            <p:nvPr/>
          </p:nvSpPr>
          <p:spPr bwMode="hidden">
            <a:xfrm>
              <a:off x="4784" y="3702"/>
              <a:ext cx="974" cy="101"/>
            </a:xfrm>
            <a:custGeom>
              <a:avLst/>
              <a:gdLst>
                <a:gd name="T0" fmla="*/ 954 w 975"/>
                <a:gd name="T1" fmla="*/ 48 h 101"/>
                <a:gd name="T2" fmla="*/ 954 w 975"/>
                <a:gd name="T3" fmla="*/ 0 h 101"/>
                <a:gd name="T4" fmla="*/ 0 w 975"/>
                <a:gd name="T5" fmla="*/ 24 h 101"/>
                <a:gd name="T6" fmla="*/ 0 w 975"/>
                <a:gd name="T7" fmla="*/ 101 h 101"/>
                <a:gd name="T8" fmla="*/ 954 w 975"/>
                <a:gd name="T9" fmla="*/ 48 h 101"/>
                <a:gd name="T10" fmla="*/ 954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0">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11" name="Freeform 9"/>
            <p:cNvSpPr/>
            <p:nvPr/>
          </p:nvSpPr>
          <p:spPr bwMode="hidden">
            <a:xfrm>
              <a:off x="3619" y="3815"/>
              <a:ext cx="2139" cy="198"/>
            </a:xfrm>
            <a:custGeom>
              <a:avLst/>
              <a:gdLst>
                <a:gd name="T0" fmla="*/ 2099 w 2141"/>
                <a:gd name="T1" fmla="*/ 0 h 198"/>
                <a:gd name="T2" fmla="*/ 0 w 2141"/>
                <a:gd name="T3" fmla="*/ 156 h 198"/>
                <a:gd name="T4" fmla="*/ 0 w 2141"/>
                <a:gd name="T5" fmla="*/ 198 h 198"/>
                <a:gd name="T6" fmla="*/ 2099 w 2141"/>
                <a:gd name="T7" fmla="*/ 0 h 198"/>
                <a:gd name="T8" fmla="*/ 2099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12" name="Freeform 10"/>
            <p:cNvSpPr/>
            <p:nvPr/>
          </p:nvSpPr>
          <p:spPr bwMode="hidden">
            <a:xfrm>
              <a:off x="0" y="3971"/>
              <a:ext cx="3619" cy="348"/>
            </a:xfrm>
            <a:custGeom>
              <a:avLst/>
              <a:gdLst>
                <a:gd name="T0" fmla="*/ 0 w 3623"/>
                <a:gd name="T1" fmla="*/ 348 h 348"/>
                <a:gd name="T2" fmla="*/ 311 w 3623"/>
                <a:gd name="T3" fmla="*/ 348 h 348"/>
                <a:gd name="T4" fmla="*/ 3623 w 3623"/>
                <a:gd name="T5" fmla="*/ 42 h 348"/>
                <a:gd name="T6" fmla="*/ 3623 w 3623"/>
                <a:gd name="T7" fmla="*/ 0 h 348"/>
                <a:gd name="T8" fmla="*/ 0 w 3623"/>
                <a:gd name="T9" fmla="*/ 264 h 348"/>
                <a:gd name="T10" fmla="*/ 0 w 3623"/>
                <a:gd name="T11" fmla="*/ 348 h 348"/>
                <a:gd name="T12" fmla="*/ 0 w 3623"/>
                <a:gd name="T13" fmla="*/ 348 h 348"/>
              </a:gdLst>
              <a:ahLst/>
              <a:cxnLst>
                <a:cxn ang="0">
                  <a:pos x="T0" y="T1"/>
                </a:cxn>
                <a:cxn ang="0">
                  <a:pos x="T2" y="T3"/>
                </a:cxn>
                <a:cxn ang="0">
                  <a:pos x="T4" y="T5"/>
                </a:cxn>
                <a:cxn ang="0">
                  <a:pos x="T6" y="T7"/>
                </a:cxn>
                <a:cxn ang="0">
                  <a:pos x="T8" y="T9"/>
                </a:cxn>
                <a:cxn ang="0">
                  <a:pos x="T10" y="T11"/>
                </a:cxn>
                <a:cxn ang="0">
                  <a:pos x="T12" y="T13"/>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a:noFill/>
            </a:ln>
          </p:spPr>
          <p:txBody>
            <a:bodyPr/>
            <a:lstStyle/>
            <a:p>
              <a:pPr eaLnBrk="1" hangingPunct="1">
                <a:defRPr/>
              </a:pPr>
              <a:endParaRPr lang="ru-RU"/>
            </a:p>
          </p:txBody>
        </p:sp>
        <p:sp>
          <p:nvSpPr>
            <p:cNvPr id="13" name="Freeform 11"/>
            <p:cNvSpPr/>
            <p:nvPr/>
          </p:nvSpPr>
          <p:spPr bwMode="hidden">
            <a:xfrm>
              <a:off x="2097" y="4043"/>
              <a:ext cx="2514" cy="276"/>
            </a:xfrm>
            <a:custGeom>
              <a:avLst/>
              <a:gdLst>
                <a:gd name="T0" fmla="*/ 2119 w 2517"/>
                <a:gd name="T1" fmla="*/ 276 h 276"/>
                <a:gd name="T2" fmla="*/ 2454 w 2517"/>
                <a:gd name="T3" fmla="*/ 204 h 276"/>
                <a:gd name="T4" fmla="*/ 2197 w 2517"/>
                <a:gd name="T5" fmla="*/ 0 h 276"/>
                <a:gd name="T6" fmla="*/ 0 w 2517"/>
                <a:gd name="T7" fmla="*/ 276 h 276"/>
                <a:gd name="T8" fmla="*/ 2119 w 2517"/>
                <a:gd name="T9" fmla="*/ 276 h 276"/>
                <a:gd name="T10" fmla="*/ 2119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14" name="Freeform 12"/>
            <p:cNvSpPr/>
            <p:nvPr/>
          </p:nvSpPr>
          <p:spPr bwMode="hidden">
            <a:xfrm>
              <a:off x="4354" y="3869"/>
              <a:ext cx="1404" cy="378"/>
            </a:xfrm>
            <a:custGeom>
              <a:avLst/>
              <a:gdLst>
                <a:gd name="T0" fmla="*/ 1405 w 1405"/>
                <a:gd name="T1" fmla="*/ 126 h 378"/>
                <a:gd name="T2" fmla="*/ 1405 w 1405"/>
                <a:gd name="T3" fmla="*/ 0 h 378"/>
                <a:gd name="T4" fmla="*/ 0 w 1405"/>
                <a:gd name="T5" fmla="*/ 174 h 378"/>
                <a:gd name="T6" fmla="*/ 257 w 1405"/>
                <a:gd name="T7" fmla="*/ 378 h 378"/>
                <a:gd name="T8" fmla="*/ 1405 w 1405"/>
                <a:gd name="T9" fmla="*/ 126 h 378"/>
                <a:gd name="T10" fmla="*/ 1405 w 1405"/>
                <a:gd name="T11" fmla="*/ 126 h 378"/>
              </a:gdLst>
              <a:ahLst/>
              <a:cxnLst>
                <a:cxn ang="0">
                  <a:pos x="T0" y="T1"/>
                </a:cxn>
                <a:cxn ang="0">
                  <a:pos x="T2" y="T3"/>
                </a:cxn>
                <a:cxn ang="0">
                  <a:pos x="T4" y="T5"/>
                </a:cxn>
                <a:cxn ang="0">
                  <a:pos x="T6" y="T7"/>
                </a:cxn>
                <a:cxn ang="0">
                  <a:pos x="T8" y="T9"/>
                </a:cxn>
                <a:cxn ang="0">
                  <a:pos x="T10" y="T11"/>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a:noFill/>
            </a:ln>
          </p:spPr>
          <p:txBody>
            <a:bodyPr/>
            <a:lstStyle/>
            <a:p>
              <a:pPr eaLnBrk="1" hangingPunct="1">
                <a:defRPr/>
              </a:pPr>
              <a:endParaRPr lang="ru-RU"/>
            </a:p>
          </p:txBody>
        </p:sp>
        <p:sp>
          <p:nvSpPr>
            <p:cNvPr id="15" name="Freeform 13"/>
            <p:cNvSpPr/>
            <p:nvPr/>
          </p:nvSpPr>
          <p:spPr bwMode="hidden">
            <a:xfrm>
              <a:off x="5030" y="3151"/>
              <a:ext cx="728" cy="240"/>
            </a:xfrm>
            <a:custGeom>
              <a:avLst/>
              <a:gdLst>
                <a:gd name="T0" fmla="*/ 708 w 729"/>
                <a:gd name="T1" fmla="*/ 240 h 240"/>
                <a:gd name="T2" fmla="*/ 0 w 729"/>
                <a:gd name="T3" fmla="*/ 0 h 240"/>
                <a:gd name="T4" fmla="*/ 0 w 729"/>
                <a:gd name="T5" fmla="*/ 6 h 240"/>
                <a:gd name="T6" fmla="*/ 708 w 729"/>
                <a:gd name="T7" fmla="*/ 240 h 240"/>
                <a:gd name="T8" fmla="*/ 708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16" name="Freeform 14"/>
            <p:cNvSpPr/>
            <p:nvPr/>
          </p:nvSpPr>
          <p:spPr bwMode="hidden">
            <a:xfrm>
              <a:off x="0" y="1486"/>
              <a:ext cx="5030" cy="1671"/>
            </a:xfrm>
            <a:custGeom>
              <a:avLst/>
              <a:gdLst>
                <a:gd name="T0" fmla="*/ 0 w 5035"/>
                <a:gd name="T1" fmla="*/ 72 h 1672"/>
                <a:gd name="T2" fmla="*/ 5035 w 5035"/>
                <a:gd name="T3" fmla="*/ 1672 h 1672"/>
                <a:gd name="T4" fmla="*/ 5035 w 5035"/>
                <a:gd name="T5" fmla="*/ 1666 h 1672"/>
                <a:gd name="T6" fmla="*/ 0 w 5035"/>
                <a:gd name="T7" fmla="*/ 0 h 1672"/>
                <a:gd name="T8" fmla="*/ 0 w 5035"/>
                <a:gd name="T9" fmla="*/ 72 h 1672"/>
                <a:gd name="T10" fmla="*/ 0 w 5035"/>
                <a:gd name="T11" fmla="*/ 72 h 1672"/>
              </a:gdLst>
              <a:ahLst/>
              <a:cxnLst>
                <a:cxn ang="0">
                  <a:pos x="T0" y="T1"/>
                </a:cxn>
                <a:cxn ang="0">
                  <a:pos x="T2" y="T3"/>
                </a:cxn>
                <a:cxn ang="0">
                  <a:pos x="T4" y="T5"/>
                </a:cxn>
                <a:cxn ang="0">
                  <a:pos x="T6" y="T7"/>
                </a:cxn>
                <a:cxn ang="0">
                  <a:pos x="T8" y="T9"/>
                </a:cxn>
                <a:cxn ang="0">
                  <a:pos x="T10" y="T11"/>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a:noFill/>
            </a:ln>
          </p:spPr>
          <p:txBody>
            <a:bodyPr/>
            <a:lstStyle/>
            <a:p>
              <a:pPr eaLnBrk="1" hangingPunct="1">
                <a:defRPr/>
              </a:pPr>
              <a:endParaRPr lang="ru-RU"/>
            </a:p>
          </p:txBody>
        </p:sp>
        <p:sp>
          <p:nvSpPr>
            <p:cNvPr id="17" name="Freeform 15"/>
            <p:cNvSpPr/>
            <p:nvPr/>
          </p:nvSpPr>
          <p:spPr bwMode="hidden">
            <a:xfrm>
              <a:off x="5030" y="3049"/>
              <a:ext cx="728" cy="318"/>
            </a:xfrm>
            <a:custGeom>
              <a:avLst/>
              <a:gdLst>
                <a:gd name="T0" fmla="*/ 708 w 729"/>
                <a:gd name="T1" fmla="*/ 318 h 318"/>
                <a:gd name="T2" fmla="*/ 708 w 729"/>
                <a:gd name="T3" fmla="*/ 312 h 318"/>
                <a:gd name="T4" fmla="*/ 0 w 729"/>
                <a:gd name="T5" fmla="*/ 0 h 318"/>
                <a:gd name="T6" fmla="*/ 0 w 729"/>
                <a:gd name="T7" fmla="*/ 54 h 318"/>
                <a:gd name="T8" fmla="*/ 708 w 729"/>
                <a:gd name="T9" fmla="*/ 318 h 318"/>
                <a:gd name="T10" fmla="*/ 708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18" name="Freeform 16"/>
            <p:cNvSpPr/>
            <p:nvPr/>
          </p:nvSpPr>
          <p:spPr bwMode="hidden">
            <a:xfrm>
              <a:off x="0" y="916"/>
              <a:ext cx="5030" cy="2187"/>
            </a:xfrm>
            <a:custGeom>
              <a:avLst/>
              <a:gdLst>
                <a:gd name="T0" fmla="*/ 0 w 5035"/>
                <a:gd name="T1" fmla="*/ 396 h 2188"/>
                <a:gd name="T2" fmla="*/ 5035 w 5035"/>
                <a:gd name="T3" fmla="*/ 2188 h 2188"/>
                <a:gd name="T4" fmla="*/ 5035 w 5035"/>
                <a:gd name="T5" fmla="*/ 2134 h 2188"/>
                <a:gd name="T6" fmla="*/ 0 w 5035"/>
                <a:gd name="T7" fmla="*/ 0 h 2188"/>
                <a:gd name="T8" fmla="*/ 0 w 5035"/>
                <a:gd name="T9" fmla="*/ 396 h 2188"/>
                <a:gd name="T10" fmla="*/ 0 w 5035"/>
                <a:gd name="T11" fmla="*/ 396 h 2188"/>
              </a:gdLst>
              <a:ahLst/>
              <a:cxnLst>
                <a:cxn ang="0">
                  <a:pos x="T0" y="T1"/>
                </a:cxn>
                <a:cxn ang="0">
                  <a:pos x="T2" y="T3"/>
                </a:cxn>
                <a:cxn ang="0">
                  <a:pos x="T4" y="T5"/>
                </a:cxn>
                <a:cxn ang="0">
                  <a:pos x="T6" y="T7"/>
                </a:cxn>
                <a:cxn ang="0">
                  <a:pos x="T8" y="T9"/>
                </a:cxn>
                <a:cxn ang="0">
                  <a:pos x="T10" y="T11"/>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a:noFill/>
            </a:ln>
          </p:spPr>
          <p:txBody>
            <a:bodyPr/>
            <a:lstStyle/>
            <a:p>
              <a:pPr eaLnBrk="1" hangingPunct="1">
                <a:defRPr/>
              </a:pPr>
              <a:endParaRPr lang="ru-RU"/>
            </a:p>
          </p:txBody>
        </p:sp>
        <p:sp>
          <p:nvSpPr>
            <p:cNvPr id="19" name="Freeform 17"/>
            <p:cNvSpPr/>
            <p:nvPr/>
          </p:nvSpPr>
          <p:spPr bwMode="hidden">
            <a:xfrm>
              <a:off x="2294" y="0"/>
              <a:ext cx="3159" cy="2725"/>
            </a:xfrm>
            <a:custGeom>
              <a:avLst/>
              <a:gdLst>
                <a:gd name="T0" fmla="*/ 0 w 3163"/>
                <a:gd name="T1" fmla="*/ 0 h 2727"/>
                <a:gd name="T2" fmla="*/ 3145 w 3163"/>
                <a:gd name="T3" fmla="*/ 2727 h 2727"/>
                <a:gd name="T4" fmla="*/ 3163 w 3163"/>
                <a:gd name="T5" fmla="*/ 2704 h 2727"/>
                <a:gd name="T6" fmla="*/ 102 w 3163"/>
                <a:gd name="T7" fmla="*/ 0 h 2727"/>
                <a:gd name="T8" fmla="*/ 0 w 3163"/>
                <a:gd name="T9" fmla="*/ 0 h 2727"/>
                <a:gd name="T10" fmla="*/ 0 w 3163"/>
                <a:gd name="T11" fmla="*/ 0 h 2727"/>
              </a:gdLst>
              <a:ahLst/>
              <a:cxnLst>
                <a:cxn ang="0">
                  <a:pos x="T0" y="T1"/>
                </a:cxn>
                <a:cxn ang="0">
                  <a:pos x="T2" y="T3"/>
                </a:cxn>
                <a:cxn ang="0">
                  <a:pos x="T4" y="T5"/>
                </a:cxn>
                <a:cxn ang="0">
                  <a:pos x="T6" y="T7"/>
                </a:cxn>
                <a:cxn ang="0">
                  <a:pos x="T8" y="T9"/>
                </a:cxn>
                <a:cxn ang="0">
                  <a:pos x="T10" y="T11"/>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a:noFill/>
            </a:ln>
          </p:spPr>
          <p:txBody>
            <a:bodyPr/>
            <a:lstStyle/>
            <a:p>
              <a:pPr eaLnBrk="1" hangingPunct="1">
                <a:defRPr/>
              </a:pPr>
              <a:endParaRPr lang="ru-RU"/>
            </a:p>
          </p:txBody>
        </p:sp>
        <p:sp>
          <p:nvSpPr>
            <p:cNvPr id="20" name="Freeform 18"/>
            <p:cNvSpPr/>
            <p:nvPr/>
          </p:nvSpPr>
          <p:spPr bwMode="hidden">
            <a:xfrm>
              <a:off x="5435" y="2702"/>
              <a:ext cx="323" cy="299"/>
            </a:xfrm>
            <a:custGeom>
              <a:avLst/>
              <a:gdLst>
                <a:gd name="T0" fmla="*/ 323 w 323"/>
                <a:gd name="T1" fmla="*/ 299 h 299"/>
                <a:gd name="T2" fmla="*/ 323 w 323"/>
                <a:gd name="T3" fmla="*/ 263 h 299"/>
                <a:gd name="T4" fmla="*/ 18 w 323"/>
                <a:gd name="T5" fmla="*/ 0 h 299"/>
                <a:gd name="T6" fmla="*/ 0 w 323"/>
                <a:gd name="T7" fmla="*/ 23 h 299"/>
                <a:gd name="T8" fmla="*/ 323 w 323"/>
                <a:gd name="T9" fmla="*/ 299 h 299"/>
                <a:gd name="T10" fmla="*/ 323 w 323"/>
                <a:gd name="T11" fmla="*/ 299 h 299"/>
              </a:gdLst>
              <a:ahLst/>
              <a:cxnLst>
                <a:cxn ang="0">
                  <a:pos x="T0" y="T1"/>
                </a:cxn>
                <a:cxn ang="0">
                  <a:pos x="T2" y="T3"/>
                </a:cxn>
                <a:cxn ang="0">
                  <a:pos x="T4" y="T5"/>
                </a:cxn>
                <a:cxn ang="0">
                  <a:pos x="T6" y="T7"/>
                </a:cxn>
                <a:cxn ang="0">
                  <a:pos x="T8" y="T9"/>
                </a:cxn>
                <a:cxn ang="0">
                  <a:pos x="T10" y="T11"/>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a:noFill/>
            </a:ln>
          </p:spPr>
          <p:txBody>
            <a:bodyPr/>
            <a:lstStyle/>
            <a:p>
              <a:pPr eaLnBrk="1" hangingPunct="1">
                <a:defRPr/>
              </a:pPr>
              <a:endParaRPr lang="ru-RU"/>
            </a:p>
          </p:txBody>
        </p:sp>
        <p:sp>
          <p:nvSpPr>
            <p:cNvPr id="21" name="Freeform 19"/>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22" name="Freeform 20"/>
            <p:cNvSpPr/>
            <p:nvPr/>
          </p:nvSpPr>
          <p:spPr bwMode="hidden">
            <a:xfrm>
              <a:off x="2454" y="0"/>
              <a:ext cx="3119" cy="2678"/>
            </a:xfrm>
            <a:custGeom>
              <a:avLst/>
              <a:gdLst>
                <a:gd name="T0" fmla="*/ 0 w 3122"/>
                <a:gd name="T1" fmla="*/ 0 h 2680"/>
                <a:gd name="T2" fmla="*/ 3026 w 3122"/>
                <a:gd name="T3" fmla="*/ 2680 h 2680"/>
                <a:gd name="T4" fmla="*/ 3122 w 3122"/>
                <a:gd name="T5" fmla="*/ 2590 h 2680"/>
                <a:gd name="T6" fmla="*/ 383 w 3122"/>
                <a:gd name="T7" fmla="*/ 0 h 2680"/>
                <a:gd name="T8" fmla="*/ 0 w 3122"/>
                <a:gd name="T9" fmla="*/ 0 h 2680"/>
                <a:gd name="T10" fmla="*/ 0 w 3122"/>
                <a:gd name="T11" fmla="*/ 0 h 2680"/>
              </a:gdLst>
              <a:ahLst/>
              <a:cxnLst>
                <a:cxn ang="0">
                  <a:pos x="T0" y="T1"/>
                </a:cxn>
                <a:cxn ang="0">
                  <a:pos x="T2" y="T3"/>
                </a:cxn>
                <a:cxn ang="0">
                  <a:pos x="T4" y="T5"/>
                </a:cxn>
                <a:cxn ang="0">
                  <a:pos x="T6" y="T7"/>
                </a:cxn>
                <a:cxn ang="0">
                  <a:pos x="T8" y="T9"/>
                </a:cxn>
                <a:cxn ang="0">
                  <a:pos x="T10" y="T11"/>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a:noFill/>
            </a:ln>
          </p:spPr>
          <p:txBody>
            <a:bodyPr/>
            <a:lstStyle/>
            <a:p>
              <a:pPr eaLnBrk="1" hangingPunct="1">
                <a:defRPr/>
              </a:pPr>
              <a:endParaRPr lang="ru-RU"/>
            </a:p>
          </p:txBody>
        </p:sp>
        <p:sp>
          <p:nvSpPr>
            <p:cNvPr id="23" name="Freeform 21"/>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24" name="Freeform 22"/>
            <p:cNvSpPr/>
            <p:nvPr/>
          </p:nvSpPr>
          <p:spPr bwMode="hidden">
            <a:xfrm>
              <a:off x="3112" y="0"/>
              <a:ext cx="2514" cy="2534"/>
            </a:xfrm>
            <a:custGeom>
              <a:avLst/>
              <a:gdLst>
                <a:gd name="T0" fmla="*/ 0 w 2517"/>
                <a:gd name="T1" fmla="*/ 0 h 2536"/>
                <a:gd name="T2" fmla="*/ 2517 w 2517"/>
                <a:gd name="T3" fmla="*/ 2536 h 2536"/>
                <a:gd name="T4" fmla="*/ 2517 w 2517"/>
                <a:gd name="T5" fmla="*/ 2536 h 2536"/>
                <a:gd name="T6" fmla="*/ 66 w 2517"/>
                <a:gd name="T7" fmla="*/ 0 h 2536"/>
                <a:gd name="T8" fmla="*/ 0 w 2517"/>
                <a:gd name="T9" fmla="*/ 0 h 2536"/>
                <a:gd name="T10" fmla="*/ 0 w 2517"/>
                <a:gd name="T11" fmla="*/ 0 h 2536"/>
              </a:gdLst>
              <a:ahLst/>
              <a:cxnLst>
                <a:cxn ang="0">
                  <a:pos x="T0" y="T1"/>
                </a:cxn>
                <a:cxn ang="0">
                  <a:pos x="T2" y="T3"/>
                </a:cxn>
                <a:cxn ang="0">
                  <a:pos x="T4" y="T5"/>
                </a:cxn>
                <a:cxn ang="0">
                  <a:pos x="T6" y="T7"/>
                </a:cxn>
                <a:cxn ang="0">
                  <a:pos x="T8" y="T9"/>
                </a:cxn>
                <a:cxn ang="0">
                  <a:pos x="T10" y="T11"/>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a:noFill/>
            </a:ln>
          </p:spPr>
          <p:txBody>
            <a:bodyPr/>
            <a:lstStyle/>
            <a:p>
              <a:pPr eaLnBrk="1" hangingPunct="1">
                <a:defRPr/>
              </a:pPr>
              <a:endParaRPr lang="ru-RU"/>
            </a:p>
          </p:txBody>
        </p:sp>
        <p:sp>
          <p:nvSpPr>
            <p:cNvPr id="25" name="Freeform 23"/>
            <p:cNvSpPr/>
            <p:nvPr/>
          </p:nvSpPr>
          <p:spPr bwMode="hidden">
            <a:xfrm>
              <a:off x="3488" y="0"/>
              <a:ext cx="2198" cy="2480"/>
            </a:xfrm>
            <a:custGeom>
              <a:avLst/>
              <a:gdLst>
                <a:gd name="T0" fmla="*/ 0 w 2200"/>
                <a:gd name="T1" fmla="*/ 0 h 2482"/>
                <a:gd name="T2" fmla="*/ 2188 w 2200"/>
                <a:gd name="T3" fmla="*/ 2482 h 2482"/>
                <a:gd name="T4" fmla="*/ 2200 w 2200"/>
                <a:gd name="T5" fmla="*/ 2476 h 2482"/>
                <a:gd name="T6" fmla="*/ 317 w 2200"/>
                <a:gd name="T7" fmla="*/ 0 h 2482"/>
                <a:gd name="T8" fmla="*/ 0 w 2200"/>
                <a:gd name="T9" fmla="*/ 0 h 2482"/>
                <a:gd name="T10" fmla="*/ 0 w 2200"/>
                <a:gd name="T11" fmla="*/ 0 h 2482"/>
              </a:gdLst>
              <a:ahLst/>
              <a:cxnLst>
                <a:cxn ang="0">
                  <a:pos x="T0" y="T1"/>
                </a:cxn>
                <a:cxn ang="0">
                  <a:pos x="T2" y="T3"/>
                </a:cxn>
                <a:cxn ang="0">
                  <a:pos x="T4" y="T5"/>
                </a:cxn>
                <a:cxn ang="0">
                  <a:pos x="T6" y="T7"/>
                </a:cxn>
                <a:cxn ang="0">
                  <a:pos x="T8" y="T9"/>
                </a:cxn>
                <a:cxn ang="0">
                  <a:pos x="T10" y="T11"/>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a:noFill/>
            </a:ln>
            <a:effectLst/>
          </p:spPr>
          <p:txBody>
            <a:bodyPr/>
            <a:lstStyle/>
            <a:p>
              <a:pPr eaLnBrk="1" hangingPunct="1">
                <a:defRPr/>
              </a:pPr>
              <a:endParaRPr lang="ru-RU"/>
            </a:p>
          </p:txBody>
        </p:sp>
        <p:sp>
          <p:nvSpPr>
            <p:cNvPr id="26" name="Freeform 24"/>
            <p:cNvSpPr/>
            <p:nvPr/>
          </p:nvSpPr>
          <p:spPr bwMode="hidden">
            <a:xfrm>
              <a:off x="5674" y="2474"/>
              <a:ext cx="84" cy="96"/>
            </a:xfrm>
            <a:custGeom>
              <a:avLst/>
              <a:gdLst>
                <a:gd name="T0" fmla="*/ 84 w 84"/>
                <a:gd name="T1" fmla="*/ 96 h 96"/>
                <a:gd name="T2" fmla="*/ 84 w 84"/>
                <a:gd name="T3" fmla="*/ 90 h 96"/>
                <a:gd name="T4" fmla="*/ 12 w 84"/>
                <a:gd name="T5" fmla="*/ 0 h 96"/>
                <a:gd name="T6" fmla="*/ 0 w 84"/>
                <a:gd name="T7" fmla="*/ 6 h 96"/>
                <a:gd name="T8" fmla="*/ 84 w 84"/>
                <a:gd name="T9" fmla="*/ 96 h 96"/>
                <a:gd name="T10" fmla="*/ 84 w 84"/>
                <a:gd name="T11" fmla="*/ 96 h 96"/>
              </a:gdLst>
              <a:ahLst/>
              <a:cxnLst>
                <a:cxn ang="0">
                  <a:pos x="T0" y="T1"/>
                </a:cxn>
                <a:cxn ang="0">
                  <a:pos x="T2" y="T3"/>
                </a:cxn>
                <a:cxn ang="0">
                  <a:pos x="T4" y="T5"/>
                </a:cxn>
                <a:cxn ang="0">
                  <a:pos x="T6" y="T7"/>
                </a:cxn>
                <a:cxn ang="0">
                  <a:pos x="T8" y="T9"/>
                </a:cxn>
                <a:cxn ang="0">
                  <a:pos x="T10" y="T11"/>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a:noFill/>
            </a:ln>
          </p:spPr>
          <p:txBody>
            <a:bodyPr/>
            <a:lstStyle/>
            <a:p>
              <a:pPr eaLnBrk="1" hangingPunct="1">
                <a:defRPr/>
              </a:pPr>
              <a:endParaRPr lang="ru-RU"/>
            </a:p>
          </p:txBody>
        </p:sp>
        <p:sp>
          <p:nvSpPr>
            <p:cNvPr id="27" name="Freeform 25"/>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28" name="Freeform 26"/>
            <p:cNvSpPr/>
            <p:nvPr/>
          </p:nvSpPr>
          <p:spPr bwMode="hidden">
            <a:xfrm>
              <a:off x="5107" y="0"/>
              <a:ext cx="573" cy="1042"/>
            </a:xfrm>
            <a:custGeom>
              <a:avLst/>
              <a:gdLst>
                <a:gd name="T0" fmla="*/ 0 w 574"/>
                <a:gd name="T1" fmla="*/ 0 h 1043"/>
                <a:gd name="T2" fmla="*/ 497 w 574"/>
                <a:gd name="T3" fmla="*/ 1043 h 1043"/>
                <a:gd name="T4" fmla="*/ 574 w 574"/>
                <a:gd name="T5" fmla="*/ 851 h 1043"/>
                <a:gd name="T6" fmla="*/ 251 w 574"/>
                <a:gd name="T7" fmla="*/ 0 h 1043"/>
                <a:gd name="T8" fmla="*/ 0 w 574"/>
                <a:gd name="T9" fmla="*/ 0 h 1043"/>
                <a:gd name="T10" fmla="*/ 0 w 574"/>
                <a:gd name="T11" fmla="*/ 0 h 1043"/>
              </a:gdLst>
              <a:ahLst/>
              <a:cxnLst>
                <a:cxn ang="0">
                  <a:pos x="T0" y="T1"/>
                </a:cxn>
                <a:cxn ang="0">
                  <a:pos x="T2" y="T3"/>
                </a:cxn>
                <a:cxn ang="0">
                  <a:pos x="T4" y="T5"/>
                </a:cxn>
                <a:cxn ang="0">
                  <a:pos x="T6" y="T7"/>
                </a:cxn>
                <a:cxn ang="0">
                  <a:pos x="T8" y="T9"/>
                </a:cxn>
                <a:cxn ang="0">
                  <a:pos x="T10" y="T11"/>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a:noFill/>
            </a:ln>
          </p:spPr>
          <p:txBody>
            <a:bodyPr/>
            <a:lstStyle/>
            <a:p>
              <a:pPr eaLnBrk="1" hangingPunct="1">
                <a:defRPr/>
              </a:pPr>
              <a:endParaRPr lang="ru-RU"/>
            </a:p>
          </p:txBody>
        </p:sp>
        <p:sp>
          <p:nvSpPr>
            <p:cNvPr id="29" name="Freeform 27"/>
            <p:cNvSpPr/>
            <p:nvPr/>
          </p:nvSpPr>
          <p:spPr bwMode="hidden">
            <a:xfrm>
              <a:off x="5411" y="0"/>
              <a:ext cx="341" cy="796"/>
            </a:xfrm>
            <a:custGeom>
              <a:avLst/>
              <a:gdLst>
                <a:gd name="T0" fmla="*/ 144 w 341"/>
                <a:gd name="T1" fmla="*/ 0 h 797"/>
                <a:gd name="T2" fmla="*/ 0 w 341"/>
                <a:gd name="T3" fmla="*/ 0 h 797"/>
                <a:gd name="T4" fmla="*/ 287 w 341"/>
                <a:gd name="T5" fmla="*/ 797 h 797"/>
                <a:gd name="T6" fmla="*/ 341 w 341"/>
                <a:gd name="T7" fmla="*/ 653 h 797"/>
                <a:gd name="T8" fmla="*/ 144 w 341"/>
                <a:gd name="T9" fmla="*/ 0 h 797"/>
                <a:gd name="T10" fmla="*/ 144 w 341"/>
                <a:gd name="T11" fmla="*/ 0 h 797"/>
              </a:gdLst>
              <a:ahLst/>
              <a:cxnLst>
                <a:cxn ang="0">
                  <a:pos x="T0" y="T1"/>
                </a:cxn>
                <a:cxn ang="0">
                  <a:pos x="T2" y="T3"/>
                </a:cxn>
                <a:cxn ang="0">
                  <a:pos x="T4" y="T5"/>
                </a:cxn>
                <a:cxn ang="0">
                  <a:pos x="T6" y="T7"/>
                </a:cxn>
                <a:cxn ang="0">
                  <a:pos x="T8" y="T9"/>
                </a:cxn>
                <a:cxn ang="0">
                  <a:pos x="T10" y="T11"/>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a:noFill/>
            </a:ln>
          </p:spPr>
          <p:txBody>
            <a:bodyPr/>
            <a:lstStyle/>
            <a:p>
              <a:pPr eaLnBrk="1" hangingPunct="1">
                <a:defRPr/>
              </a:pPr>
              <a:endParaRPr lang="ru-RU"/>
            </a:p>
          </p:txBody>
        </p:sp>
        <p:sp>
          <p:nvSpPr>
            <p:cNvPr id="30" name="Freeform 28"/>
            <p:cNvSpPr/>
            <p:nvPr/>
          </p:nvSpPr>
          <p:spPr bwMode="hidden">
            <a:xfrm>
              <a:off x="5698" y="653"/>
              <a:ext cx="60" cy="311"/>
            </a:xfrm>
            <a:custGeom>
              <a:avLst/>
              <a:gdLst>
                <a:gd name="T0" fmla="*/ 0 w 60"/>
                <a:gd name="T1" fmla="*/ 144 h 312"/>
                <a:gd name="T2" fmla="*/ 60 w 60"/>
                <a:gd name="T3" fmla="*/ 291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31" name="Freeform 29"/>
            <p:cNvSpPr/>
            <p:nvPr/>
          </p:nvSpPr>
          <p:spPr bwMode="hidden">
            <a:xfrm>
              <a:off x="2" y="1601"/>
              <a:ext cx="5752" cy="1864"/>
            </a:xfrm>
            <a:custGeom>
              <a:avLst/>
              <a:gdLst>
                <a:gd name="T0" fmla="*/ 0 w 5740"/>
                <a:gd name="T1" fmla="*/ 371 h 1864"/>
                <a:gd name="T2" fmla="*/ 5740 w 5740"/>
                <a:gd name="T3" fmla="*/ 1864 h 1864"/>
                <a:gd name="T4" fmla="*/ 5740 w 5740"/>
                <a:gd name="T5" fmla="*/ 1834 h 1864"/>
                <a:gd name="T6" fmla="*/ 0 w 5740"/>
                <a:gd name="T7" fmla="*/ 0 h 1864"/>
                <a:gd name="T8" fmla="*/ 0 w 5740"/>
                <a:gd name="T9" fmla="*/ 371 h 1864"/>
                <a:gd name="T10" fmla="*/ 0 w 5740"/>
                <a:gd name="T11" fmla="*/ 371 h 1864"/>
              </a:gdLst>
              <a:ahLst/>
              <a:cxnLst>
                <a:cxn ang="0">
                  <a:pos x="T0" y="T1"/>
                </a:cxn>
                <a:cxn ang="0">
                  <a:pos x="T2" y="T3"/>
                </a:cxn>
                <a:cxn ang="0">
                  <a:pos x="T4" y="T5"/>
                </a:cxn>
                <a:cxn ang="0">
                  <a:pos x="T6" y="T7"/>
                </a:cxn>
                <a:cxn ang="0">
                  <a:pos x="T8" y="T9"/>
                </a:cxn>
                <a:cxn ang="0">
                  <a:pos x="T10" y="T1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a:noFill/>
            </a:ln>
          </p:spPr>
          <p:txBody>
            <a:bodyPr/>
            <a:lstStyle/>
            <a:p>
              <a:pPr eaLnBrk="1" hangingPunct="1">
                <a:defRPr/>
              </a:pPr>
              <a:endParaRPr lang="ru-RU"/>
            </a:p>
          </p:txBody>
        </p:sp>
        <p:sp>
          <p:nvSpPr>
            <p:cNvPr id="32" name="Freeform 30"/>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33" name="Freeform 31"/>
            <p:cNvSpPr/>
            <p:nvPr/>
          </p:nvSpPr>
          <p:spPr bwMode="hidden">
            <a:xfrm>
              <a:off x="2" y="2152"/>
              <a:ext cx="5752" cy="1337"/>
            </a:xfrm>
            <a:custGeom>
              <a:avLst/>
              <a:gdLst>
                <a:gd name="T0" fmla="*/ 0 w 5740"/>
                <a:gd name="T1" fmla="*/ 366 h 1337"/>
                <a:gd name="T2" fmla="*/ 5740 w 5740"/>
                <a:gd name="T3" fmla="*/ 1337 h 1337"/>
                <a:gd name="T4" fmla="*/ 5740 w 5740"/>
                <a:gd name="T5" fmla="*/ 1331 h 1337"/>
                <a:gd name="T6" fmla="*/ 0 w 5740"/>
                <a:gd name="T7" fmla="*/ 0 h 1337"/>
                <a:gd name="T8" fmla="*/ 0 w 5740"/>
                <a:gd name="T9" fmla="*/ 366 h 1337"/>
                <a:gd name="T10" fmla="*/ 0 w 5740"/>
                <a:gd name="T11" fmla="*/ 366 h 1337"/>
              </a:gdLst>
              <a:ahLst/>
              <a:cxnLst>
                <a:cxn ang="0">
                  <a:pos x="T0" y="T1"/>
                </a:cxn>
                <a:cxn ang="0">
                  <a:pos x="T2" y="T3"/>
                </a:cxn>
                <a:cxn ang="0">
                  <a:pos x="T4" y="T5"/>
                </a:cxn>
                <a:cxn ang="0">
                  <a:pos x="T6" y="T7"/>
                </a:cxn>
                <a:cxn ang="0">
                  <a:pos x="T8" y="T9"/>
                </a:cxn>
                <a:cxn ang="0">
                  <a:pos x="T10" y="T11"/>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a:noFill/>
            </a:ln>
          </p:spPr>
          <p:txBody>
            <a:bodyPr/>
            <a:lstStyle/>
            <a:p>
              <a:pPr eaLnBrk="1" hangingPunct="1">
                <a:defRPr/>
              </a:pPr>
              <a:endParaRPr lang="ru-RU"/>
            </a:p>
          </p:txBody>
        </p:sp>
        <p:sp>
          <p:nvSpPr>
            <p:cNvPr id="34" name="Freeform 32"/>
            <p:cNvSpPr/>
            <p:nvPr/>
          </p:nvSpPr>
          <p:spPr bwMode="hidden">
            <a:xfrm>
              <a:off x="2" y="3177"/>
              <a:ext cx="5752" cy="414"/>
            </a:xfrm>
            <a:custGeom>
              <a:avLst/>
              <a:gdLst>
                <a:gd name="T0" fmla="*/ 0 w 5740"/>
                <a:gd name="T1" fmla="*/ 48 h 414"/>
                <a:gd name="T2" fmla="*/ 5740 w 5740"/>
                <a:gd name="T3" fmla="*/ 414 h 414"/>
                <a:gd name="T4" fmla="*/ 5740 w 5740"/>
                <a:gd name="T5" fmla="*/ 402 h 414"/>
                <a:gd name="T6" fmla="*/ 0 w 5740"/>
                <a:gd name="T7" fmla="*/ 0 h 414"/>
                <a:gd name="T8" fmla="*/ 0 w 5740"/>
                <a:gd name="T9" fmla="*/ 48 h 414"/>
                <a:gd name="T10" fmla="*/ 0 w 5740"/>
                <a:gd name="T11" fmla="*/ 48 h 414"/>
              </a:gdLst>
              <a:ahLst/>
              <a:cxnLst>
                <a:cxn ang="0">
                  <a:pos x="T0" y="T1"/>
                </a:cxn>
                <a:cxn ang="0">
                  <a:pos x="T2" y="T3"/>
                </a:cxn>
                <a:cxn ang="0">
                  <a:pos x="T4" y="T5"/>
                </a:cxn>
                <a:cxn ang="0">
                  <a:pos x="T6" y="T7"/>
                </a:cxn>
                <a:cxn ang="0">
                  <a:pos x="T8" y="T9"/>
                </a:cxn>
                <a:cxn ang="0">
                  <a:pos x="T10" y="T11"/>
                </a:cxn>
              </a:cxnLst>
              <a:rect l="0" t="0" r="r" b="b"/>
              <a:pathLst>
                <a:path w="5740" h="413">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a:noFill/>
            </a:ln>
          </p:spPr>
          <p:txBody>
            <a:bodyPr/>
            <a:lstStyle/>
            <a:p>
              <a:pPr eaLnBrk="1" hangingPunct="1">
                <a:defRPr/>
              </a:pPr>
              <a:endParaRPr lang="ru-RU"/>
            </a:p>
          </p:txBody>
        </p:sp>
        <p:sp>
          <p:nvSpPr>
            <p:cNvPr id="35" name="Freeform 33"/>
            <p:cNvSpPr/>
            <p:nvPr/>
          </p:nvSpPr>
          <p:spPr bwMode="hidden">
            <a:xfrm>
              <a:off x="1297" y="0"/>
              <a:ext cx="4457" cy="3177"/>
            </a:xfrm>
            <a:custGeom>
              <a:avLst/>
              <a:gdLst>
                <a:gd name="T0" fmla="*/ 0 w 4448"/>
                <a:gd name="T1" fmla="*/ 0 h 3177"/>
                <a:gd name="T2" fmla="*/ 4448 w 4448"/>
                <a:gd name="T3" fmla="*/ 3177 h 3177"/>
                <a:gd name="T4" fmla="*/ 4448 w 4448"/>
                <a:gd name="T5" fmla="*/ 3153 h 3177"/>
                <a:gd name="T6" fmla="*/ 125 w 4448"/>
                <a:gd name="T7" fmla="*/ 0 h 3177"/>
                <a:gd name="T8" fmla="*/ 0 w 4448"/>
                <a:gd name="T9" fmla="*/ 0 h 3177"/>
                <a:gd name="T10" fmla="*/ 0 w 4448"/>
                <a:gd name="T11" fmla="*/ 0 h 3177"/>
              </a:gdLst>
              <a:ahLst/>
              <a:cxnLst>
                <a:cxn ang="0">
                  <a:pos x="T0" y="T1"/>
                </a:cxn>
                <a:cxn ang="0">
                  <a:pos x="T2" y="T3"/>
                </a:cxn>
                <a:cxn ang="0">
                  <a:pos x="T4" y="T5"/>
                </a:cxn>
                <a:cxn ang="0">
                  <a:pos x="T6" y="T7"/>
                </a:cxn>
                <a:cxn ang="0">
                  <a:pos x="T8" y="T9"/>
                </a:cxn>
                <a:cxn ang="0">
                  <a:pos x="T10" y="T11"/>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a:noFill/>
            </a:ln>
          </p:spPr>
          <p:txBody>
            <a:bodyPr/>
            <a:lstStyle/>
            <a:p>
              <a:pPr eaLnBrk="1" hangingPunct="1">
                <a:defRPr/>
              </a:pPr>
              <a:endParaRPr lang="ru-RU"/>
            </a:p>
          </p:txBody>
        </p:sp>
        <p:sp>
          <p:nvSpPr>
            <p:cNvPr id="36" name="Freeform 34"/>
            <p:cNvSpPr/>
            <p:nvPr/>
          </p:nvSpPr>
          <p:spPr bwMode="hidden">
            <a:xfrm>
              <a:off x="3321" y="0"/>
              <a:ext cx="2433" cy="2614"/>
            </a:xfrm>
            <a:custGeom>
              <a:avLst/>
              <a:gdLst>
                <a:gd name="T0" fmla="*/ 0 w 2428"/>
                <a:gd name="T1" fmla="*/ 0 h 2614"/>
                <a:gd name="T2" fmla="*/ 2428 w 2428"/>
                <a:gd name="T3" fmla="*/ 2614 h 2614"/>
                <a:gd name="T4" fmla="*/ 2428 w 2428"/>
                <a:gd name="T5" fmla="*/ 2608 h 2614"/>
                <a:gd name="T6" fmla="*/ 66 w 2428"/>
                <a:gd name="T7" fmla="*/ 0 h 2614"/>
                <a:gd name="T8" fmla="*/ 0 w 2428"/>
                <a:gd name="T9" fmla="*/ 0 h 2614"/>
                <a:gd name="T10" fmla="*/ 0 w 2428"/>
                <a:gd name="T11" fmla="*/ 0 h 2614"/>
              </a:gdLst>
              <a:ahLst/>
              <a:cxnLst>
                <a:cxn ang="0">
                  <a:pos x="T0" y="T1"/>
                </a:cxn>
                <a:cxn ang="0">
                  <a:pos x="T2" y="T3"/>
                </a:cxn>
                <a:cxn ang="0">
                  <a:pos x="T4" y="T5"/>
                </a:cxn>
                <a:cxn ang="0">
                  <a:pos x="T6" y="T7"/>
                </a:cxn>
                <a:cxn ang="0">
                  <a:pos x="T8" y="T9"/>
                </a:cxn>
                <a:cxn ang="0">
                  <a:pos x="T10" y="T11"/>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a:noFill/>
            </a:ln>
          </p:spPr>
          <p:txBody>
            <a:bodyPr/>
            <a:lstStyle/>
            <a:p>
              <a:pPr eaLnBrk="1" hangingPunct="1">
                <a:defRPr/>
              </a:pPr>
              <a:endParaRPr lang="ru-RU"/>
            </a:p>
          </p:txBody>
        </p:sp>
        <p:sp>
          <p:nvSpPr>
            <p:cNvPr id="37" name="Freeform 35"/>
            <p:cNvSpPr/>
            <p:nvPr/>
          </p:nvSpPr>
          <p:spPr bwMode="hidden">
            <a:xfrm>
              <a:off x="3950" y="0"/>
              <a:ext cx="1804" cy="2464"/>
            </a:xfrm>
            <a:custGeom>
              <a:avLst/>
              <a:gdLst>
                <a:gd name="T0" fmla="*/ 485 w 1800"/>
                <a:gd name="T1" fmla="*/ 0 h 2464"/>
                <a:gd name="T2" fmla="*/ 0 w 1800"/>
                <a:gd name="T3" fmla="*/ 0 h 2464"/>
                <a:gd name="T4" fmla="*/ 1800 w 1800"/>
                <a:gd name="T5" fmla="*/ 2464 h 2464"/>
                <a:gd name="T6" fmla="*/ 1800 w 1800"/>
                <a:gd name="T7" fmla="*/ 2248 h 2464"/>
                <a:gd name="T8" fmla="*/ 1794 w 1800"/>
                <a:gd name="T9" fmla="*/ 2248 h 2464"/>
                <a:gd name="T10" fmla="*/ 485 w 1800"/>
                <a:gd name="T11" fmla="*/ 0 h 2464"/>
                <a:gd name="T12" fmla="*/ 485 w 1800"/>
                <a:gd name="T13" fmla="*/ 0 h 2464"/>
              </a:gdLst>
              <a:ahLst/>
              <a:cxnLst>
                <a:cxn ang="0">
                  <a:pos x="T0" y="T1"/>
                </a:cxn>
                <a:cxn ang="0">
                  <a:pos x="T2" y="T3"/>
                </a:cxn>
                <a:cxn ang="0">
                  <a:pos x="T4" y="T5"/>
                </a:cxn>
                <a:cxn ang="0">
                  <a:pos x="T6" y="T7"/>
                </a:cxn>
                <a:cxn ang="0">
                  <a:pos x="T8" y="T9"/>
                </a:cxn>
                <a:cxn ang="0">
                  <a:pos x="T10" y="T11"/>
                </a:cxn>
                <a:cxn ang="0">
                  <a:pos x="T12" y="T13"/>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a:noFill/>
            </a:ln>
          </p:spPr>
          <p:txBody>
            <a:bodyPr/>
            <a:lstStyle/>
            <a:p>
              <a:pPr eaLnBrk="1" hangingPunct="1">
                <a:defRPr/>
              </a:pPr>
              <a:endParaRPr lang="ru-RU"/>
            </a:p>
          </p:txBody>
        </p:sp>
        <p:sp>
          <p:nvSpPr>
            <p:cNvPr id="38" name="Freeform 36"/>
            <p:cNvSpPr/>
            <p:nvPr/>
          </p:nvSpPr>
          <p:spPr bwMode="hidden">
            <a:xfrm>
              <a:off x="4519" y="0"/>
              <a:ext cx="1235" cy="2074"/>
            </a:xfrm>
            <a:custGeom>
              <a:avLst/>
              <a:gdLst>
                <a:gd name="T0" fmla="*/ 0 w 1232"/>
                <a:gd name="T1" fmla="*/ 0 h 2074"/>
                <a:gd name="T2" fmla="*/ 1232 w 1232"/>
                <a:gd name="T3" fmla="*/ 2074 h 2074"/>
                <a:gd name="T4" fmla="*/ 1232 w 1232"/>
                <a:gd name="T5" fmla="*/ 2038 h 2074"/>
                <a:gd name="T6" fmla="*/ 42 w 1232"/>
                <a:gd name="T7" fmla="*/ 0 h 2074"/>
                <a:gd name="T8" fmla="*/ 0 w 1232"/>
                <a:gd name="T9" fmla="*/ 0 h 2074"/>
                <a:gd name="T10" fmla="*/ 0 w 1232"/>
                <a:gd name="T11" fmla="*/ 0 h 2074"/>
              </a:gdLst>
              <a:ahLst/>
              <a:cxnLst>
                <a:cxn ang="0">
                  <a:pos x="T0" y="T1"/>
                </a:cxn>
                <a:cxn ang="0">
                  <a:pos x="T2" y="T3"/>
                </a:cxn>
                <a:cxn ang="0">
                  <a:pos x="T4" y="T5"/>
                </a:cxn>
                <a:cxn ang="0">
                  <a:pos x="T6" y="T7"/>
                </a:cxn>
                <a:cxn ang="0">
                  <a:pos x="T8" y="T9"/>
                </a:cxn>
                <a:cxn ang="0">
                  <a:pos x="T10" y="T11"/>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a:noFill/>
            </a:ln>
          </p:spPr>
          <p:txBody>
            <a:bodyPr/>
            <a:lstStyle/>
            <a:p>
              <a:pPr eaLnBrk="1" hangingPunct="1">
                <a:defRPr/>
              </a:pPr>
              <a:endParaRPr lang="ru-RU"/>
            </a:p>
          </p:txBody>
        </p:sp>
        <p:sp>
          <p:nvSpPr>
            <p:cNvPr id="39" name="Freeform 37"/>
            <p:cNvSpPr/>
            <p:nvPr/>
          </p:nvSpPr>
          <p:spPr bwMode="hidden">
            <a:xfrm>
              <a:off x="4694" y="0"/>
              <a:ext cx="1060" cy="1936"/>
            </a:xfrm>
            <a:custGeom>
              <a:avLst/>
              <a:gdLst>
                <a:gd name="T0" fmla="*/ 0 w 1058"/>
                <a:gd name="T1" fmla="*/ 0 h 1936"/>
                <a:gd name="T2" fmla="*/ 1058 w 1058"/>
                <a:gd name="T3" fmla="*/ 1936 h 1936"/>
                <a:gd name="T4" fmla="*/ 1058 w 1058"/>
                <a:gd name="T5" fmla="*/ 1930 h 1936"/>
                <a:gd name="T6" fmla="*/ 54 w 1058"/>
                <a:gd name="T7" fmla="*/ 0 h 1936"/>
                <a:gd name="T8" fmla="*/ 0 w 1058"/>
                <a:gd name="T9" fmla="*/ 0 h 1936"/>
                <a:gd name="T10" fmla="*/ 0 w 1058"/>
                <a:gd name="T11" fmla="*/ 0 h 1936"/>
              </a:gdLst>
              <a:ahLst/>
              <a:cxnLst>
                <a:cxn ang="0">
                  <a:pos x="T0" y="T1"/>
                </a:cxn>
                <a:cxn ang="0">
                  <a:pos x="T2" y="T3"/>
                </a:cxn>
                <a:cxn ang="0">
                  <a:pos x="T4" y="T5"/>
                </a:cxn>
                <a:cxn ang="0">
                  <a:pos x="T6" y="T7"/>
                </a:cxn>
                <a:cxn ang="0">
                  <a:pos x="T8" y="T9"/>
                </a:cxn>
                <a:cxn ang="0">
                  <a:pos x="T10" y="T11"/>
                </a:cxn>
              </a:cxnLst>
              <a:rect l="0" t="0" r="r" b="b"/>
              <a:pathLst>
                <a:path w="1058" h="1935">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a:noFill/>
            </a:ln>
          </p:spPr>
          <p:txBody>
            <a:bodyPr/>
            <a:lstStyle/>
            <a:p>
              <a:pPr eaLnBrk="1" hangingPunct="1">
                <a:defRPr/>
              </a:pPr>
              <a:endParaRPr lang="ru-RU"/>
            </a:p>
          </p:txBody>
        </p:sp>
        <p:sp>
          <p:nvSpPr>
            <p:cNvPr id="40" name="Freeform 38"/>
            <p:cNvSpPr/>
            <p:nvPr/>
          </p:nvSpPr>
          <p:spPr bwMode="hidden">
            <a:xfrm>
              <a:off x="4981" y="0"/>
              <a:ext cx="773" cy="1487"/>
            </a:xfrm>
            <a:custGeom>
              <a:avLst/>
              <a:gdLst>
                <a:gd name="T0" fmla="*/ 771 w 771"/>
                <a:gd name="T1" fmla="*/ 1433 h 1487"/>
                <a:gd name="T2" fmla="*/ 42 w 771"/>
                <a:gd name="T3" fmla="*/ 0 h 1487"/>
                <a:gd name="T4" fmla="*/ 0 w 771"/>
                <a:gd name="T5" fmla="*/ 0 h 1487"/>
                <a:gd name="T6" fmla="*/ 771 w 771"/>
                <a:gd name="T7" fmla="*/ 1487 h 1487"/>
                <a:gd name="T8" fmla="*/ 771 w 771"/>
                <a:gd name="T9" fmla="*/ 1433 h 1487"/>
                <a:gd name="T10" fmla="*/ 771 w 771"/>
                <a:gd name="T11" fmla="*/ 1433 h 1487"/>
              </a:gdLst>
              <a:ahLst/>
              <a:cxnLst>
                <a:cxn ang="0">
                  <a:pos x="T0" y="T1"/>
                </a:cxn>
                <a:cxn ang="0">
                  <a:pos x="T2" y="T3"/>
                </a:cxn>
                <a:cxn ang="0">
                  <a:pos x="T4" y="T5"/>
                </a:cxn>
                <a:cxn ang="0">
                  <a:pos x="T6" y="T7"/>
                </a:cxn>
                <a:cxn ang="0">
                  <a:pos x="T8" y="T9"/>
                </a:cxn>
                <a:cxn ang="0">
                  <a:pos x="T10" y="T11"/>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a:noFill/>
            </a:ln>
          </p:spPr>
          <p:txBody>
            <a:bodyPr/>
            <a:lstStyle/>
            <a:p>
              <a:pPr eaLnBrk="1" hangingPunct="1">
                <a:defRPr/>
              </a:pPr>
              <a:endParaRPr lang="ru-RU"/>
            </a:p>
          </p:txBody>
        </p:sp>
        <p:grpSp>
          <p:nvGrpSpPr>
            <p:cNvPr id="41" name="Group 39"/>
            <p:cNvGrpSpPr/>
            <p:nvPr userDrawn="1"/>
          </p:nvGrpSpPr>
          <p:grpSpPr>
            <a:xfrm>
              <a:off x="0" y="1632"/>
              <a:ext cx="5758" cy="1858"/>
              <a:chOff x="0" y="1632"/>
              <a:chExt cx="5758" cy="1858"/>
            </a:xfrm>
          </p:grpSpPr>
          <p:sp>
            <p:nvSpPr>
              <p:cNvPr id="42" name="Freeform 40"/>
              <p:cNvSpPr/>
              <p:nvPr/>
            </p:nvSpPr>
            <p:spPr bwMode="hidden">
              <a:xfrm>
                <a:off x="0" y="1632"/>
                <a:ext cx="3670" cy="1313"/>
              </a:xfrm>
              <a:custGeom>
                <a:avLst/>
                <a:gdLst>
                  <a:gd name="T0" fmla="*/ 0 w 3659"/>
                  <a:gd name="T1" fmla="*/ 0 h 1313"/>
                  <a:gd name="T2" fmla="*/ 0 w 3659"/>
                  <a:gd name="T3" fmla="*/ 366 h 1313"/>
                  <a:gd name="T4" fmla="*/ 3635 w 3659"/>
                  <a:gd name="T5" fmla="*/ 1313 h 1313"/>
                  <a:gd name="T6" fmla="*/ 3647 w 3659"/>
                  <a:gd name="T7" fmla="*/ 1235 h 1313"/>
                  <a:gd name="T8" fmla="*/ 3659 w 3659"/>
                  <a:gd name="T9" fmla="*/ 1163 h 1313"/>
                  <a:gd name="T10" fmla="*/ 0 w 3659"/>
                  <a:gd name="T11" fmla="*/ 0 h 1313"/>
                  <a:gd name="T12" fmla="*/ 0 w 3659"/>
                  <a:gd name="T13" fmla="*/ 0 h 1313"/>
                </a:gdLst>
                <a:ahLst/>
                <a:cxnLst>
                  <a:cxn ang="0">
                    <a:pos x="T0" y="T1"/>
                  </a:cxn>
                  <a:cxn ang="0">
                    <a:pos x="T2" y="T3"/>
                  </a:cxn>
                  <a:cxn ang="0">
                    <a:pos x="T4" y="T5"/>
                  </a:cxn>
                  <a:cxn ang="0">
                    <a:pos x="T6" y="T7"/>
                  </a:cxn>
                  <a:cxn ang="0">
                    <a:pos x="T8" y="T9"/>
                  </a:cxn>
                  <a:cxn ang="0">
                    <a:pos x="T10" y="T11"/>
                  </a:cxn>
                  <a:cxn ang="0">
                    <a:pos x="T12" y="T13"/>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a:noFill/>
              </a:ln>
            </p:spPr>
            <p:txBody>
              <a:bodyPr/>
              <a:lstStyle/>
              <a:p>
                <a:pPr eaLnBrk="1" hangingPunct="1">
                  <a:defRPr/>
                </a:pPr>
                <a:endParaRPr lang="ru-RU"/>
              </a:p>
            </p:txBody>
          </p:sp>
          <p:sp>
            <p:nvSpPr>
              <p:cNvPr id="43" name="Freeform 41"/>
              <p:cNvSpPr/>
              <p:nvPr/>
            </p:nvSpPr>
            <p:spPr bwMode="hidden">
              <a:xfrm>
                <a:off x="3646" y="2795"/>
                <a:ext cx="2112" cy="695"/>
              </a:xfrm>
              <a:custGeom>
                <a:avLst/>
                <a:gdLst>
                  <a:gd name="T0" fmla="*/ 2105 w 2105"/>
                  <a:gd name="T1" fmla="*/ 665 h 695"/>
                  <a:gd name="T2" fmla="*/ 24 w 2105"/>
                  <a:gd name="T3" fmla="*/ 0 h 695"/>
                  <a:gd name="T4" fmla="*/ 12 w 2105"/>
                  <a:gd name="T5" fmla="*/ 72 h 695"/>
                  <a:gd name="T6" fmla="*/ 0 w 2105"/>
                  <a:gd name="T7" fmla="*/ 150 h 695"/>
                  <a:gd name="T8" fmla="*/ 2105 w 2105"/>
                  <a:gd name="T9" fmla="*/ 695 h 695"/>
                  <a:gd name="T10" fmla="*/ 2105 w 2105"/>
                  <a:gd name="T11" fmla="*/ 665 h 695"/>
                  <a:gd name="T12" fmla="*/ 2105 w 2105"/>
                  <a:gd name="T13" fmla="*/ 665 h 695"/>
                </a:gdLst>
                <a:ahLst/>
                <a:cxnLst>
                  <a:cxn ang="0">
                    <a:pos x="T0" y="T1"/>
                  </a:cxn>
                  <a:cxn ang="0">
                    <a:pos x="T2" y="T3"/>
                  </a:cxn>
                  <a:cxn ang="0">
                    <a:pos x="T4" y="T5"/>
                  </a:cxn>
                  <a:cxn ang="0">
                    <a:pos x="T6" y="T7"/>
                  </a:cxn>
                  <a:cxn ang="0">
                    <a:pos x="T8" y="T9"/>
                  </a:cxn>
                  <a:cxn ang="0">
                    <a:pos x="T10" y="T11"/>
                  </a:cxn>
                  <a:cxn ang="0">
                    <a:pos x="T12" y="T13"/>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a:noFill/>
              </a:ln>
            </p:spPr>
            <p:txBody>
              <a:bodyPr/>
              <a:lstStyle/>
              <a:p>
                <a:pPr eaLnBrk="1" hangingPunct="1">
                  <a:defRPr/>
                </a:pPr>
                <a:endParaRPr lang="ru-RU"/>
              </a:p>
            </p:txBody>
          </p:sp>
        </p:grpSp>
      </p:grpSp>
      <p:sp>
        <p:nvSpPr>
          <p:cNvPr id="31786" name="Rectangle 42"/>
          <p:cNvSpPr>
            <a:spLocks noGrp="1" noChangeArrowheads="1"/>
          </p:cNvSpPr>
          <p:nvPr>
            <p:ph type="ctrTitle" sz="quarter"/>
          </p:nvPr>
        </p:nvSpPr>
        <p:spPr>
          <a:xfrm>
            <a:off x="457200" y="1600200"/>
            <a:ext cx="8229600" cy="1828800"/>
          </a:xfrm>
        </p:spPr>
        <p:txBody>
          <a:bodyPr/>
          <a:lstStyle>
            <a:lvl1pPr>
              <a:defRPr sz="4800"/>
            </a:lvl1pPr>
          </a:lstStyle>
          <a:p>
            <a:pPr lvl="0"/>
            <a:r>
              <a:rPr lang="ru-RU" altLang="ru-RU" noProof="0"/>
              <a:t>Образец заголовка</a:t>
            </a:r>
          </a:p>
        </p:txBody>
      </p:sp>
      <p:sp>
        <p:nvSpPr>
          <p:cNvPr id="31787" name="Rectangle 43"/>
          <p:cNvSpPr>
            <a:spLocks noGrp="1" noChangeArrowheads="1"/>
          </p:cNvSpPr>
          <p:nvPr>
            <p:ph type="subTitle" sz="quarter" idx="1"/>
          </p:nvPr>
        </p:nvSpPr>
        <p:spPr>
          <a:xfrm>
            <a:off x="1371600" y="3886200"/>
            <a:ext cx="6400800" cy="1752600"/>
          </a:xfrm>
        </p:spPr>
        <p:txBody>
          <a:bodyPr/>
          <a:lstStyle>
            <a:lvl1pPr marL="0" indent="0" algn="ctr">
              <a:buFont typeface="Wingdings" panose="05000000000000000000" pitchFamily="2" charset="2"/>
              <a:buNone/>
              <a:defRPr sz="3600"/>
            </a:lvl1pPr>
          </a:lstStyle>
          <a:p>
            <a:pPr lvl="0"/>
            <a:r>
              <a:rPr lang="ru-RU" altLang="ru-RU" noProof="0"/>
              <a:t>Образец подзаголовка</a:t>
            </a:r>
          </a:p>
        </p:txBody>
      </p:sp>
      <p:sp>
        <p:nvSpPr>
          <p:cNvPr id="44" name="Rectangle 44"/>
          <p:cNvSpPr>
            <a:spLocks noGrp="1" noChangeArrowheads="1"/>
          </p:cNvSpPr>
          <p:nvPr>
            <p:ph type="dt" sz="quarter" idx="10"/>
          </p:nvPr>
        </p:nvSpPr>
        <p:spPr/>
        <p:txBody>
          <a:bodyPr/>
          <a:lstStyle>
            <a:lvl1pPr>
              <a:defRPr/>
            </a:lvl1pPr>
          </a:lstStyle>
          <a:p>
            <a:pPr>
              <a:defRPr/>
            </a:pPr>
            <a:endParaRPr lang="ru-RU" altLang="ru-RU"/>
          </a:p>
        </p:txBody>
      </p:sp>
      <p:sp>
        <p:nvSpPr>
          <p:cNvPr id="45" name="Rectangle 45"/>
          <p:cNvSpPr>
            <a:spLocks noGrp="1" noChangeArrowheads="1"/>
          </p:cNvSpPr>
          <p:nvPr>
            <p:ph type="ftr" sz="quarter" idx="11"/>
          </p:nvPr>
        </p:nvSpPr>
        <p:spPr/>
        <p:txBody>
          <a:bodyPr/>
          <a:lstStyle>
            <a:lvl1pPr>
              <a:defRPr/>
            </a:lvl1pPr>
          </a:lstStyle>
          <a:p>
            <a:pPr>
              <a:defRPr/>
            </a:pPr>
            <a:endParaRPr lang="ru-RU" altLang="ru-RU"/>
          </a:p>
        </p:txBody>
      </p:sp>
      <p:sp>
        <p:nvSpPr>
          <p:cNvPr id="46" name="Rectangle 46"/>
          <p:cNvSpPr>
            <a:spLocks noGrp="1" noChangeArrowheads="1"/>
          </p:cNvSpPr>
          <p:nvPr>
            <p:ph type="sldNum" sz="quarter" idx="12"/>
          </p:nvPr>
        </p:nvSpPr>
        <p:spPr/>
        <p:txBody>
          <a:bodyPr/>
          <a:lstStyle>
            <a:lvl1pPr>
              <a:defRPr/>
            </a:lvl1pPr>
          </a:lstStyle>
          <a:p>
            <a:pPr>
              <a:defRPr/>
            </a:pPr>
            <a:fld id="{92A33B14-40C9-4CE9-B58F-739CC3791383}" type="slidenum">
              <a:rPr lang="ru-RU" altLang="ru-RU"/>
              <a:pPr>
                <a:defRPr/>
              </a:pPr>
              <a:t>‹#›</a:t>
            </a:fld>
            <a:endParaRPr lang="ru-RU" altLang="ru-RU"/>
          </a:p>
        </p:txBody>
      </p:sp>
    </p:spTree>
    <p:extLst>
      <p:ext uri="{BB962C8B-B14F-4D97-AF65-F5344CB8AC3E}">
        <p14:creationId xmlns:p14="http://schemas.microsoft.com/office/powerpoint/2010/main" xmlns="" val="218473929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4"/>
          <p:cNvSpPr>
            <a:spLocks noGrp="1" noChangeArrowheads="1"/>
          </p:cNvSpPr>
          <p:nvPr>
            <p:ph type="dt" sz="half" idx="10"/>
          </p:nvPr>
        </p:nvSpPr>
        <p:spPr/>
        <p:txBody>
          <a:bodyPr/>
          <a:lstStyle>
            <a:lvl1pPr>
              <a:defRPr/>
            </a:lvl1pPr>
          </a:lstStyle>
          <a:p>
            <a:pPr>
              <a:defRPr/>
            </a:pPr>
            <a:endParaRPr lang="ru-RU" altLang="ru-RU"/>
          </a:p>
        </p:txBody>
      </p:sp>
      <p:sp>
        <p:nvSpPr>
          <p:cNvPr id="5" name="Rectangle 45"/>
          <p:cNvSpPr>
            <a:spLocks noGrp="1" noChangeArrowheads="1"/>
          </p:cNvSpPr>
          <p:nvPr>
            <p:ph type="ftr" sz="quarter" idx="11"/>
          </p:nvPr>
        </p:nvSpPr>
        <p:spPr/>
        <p:txBody>
          <a:bodyPr/>
          <a:lstStyle>
            <a:lvl1pPr>
              <a:defRPr/>
            </a:lvl1pPr>
          </a:lstStyle>
          <a:p>
            <a:pPr>
              <a:defRPr/>
            </a:pPr>
            <a:endParaRPr lang="ru-RU" altLang="ru-RU"/>
          </a:p>
        </p:txBody>
      </p:sp>
      <p:sp>
        <p:nvSpPr>
          <p:cNvPr id="6" name="Rectangle 46"/>
          <p:cNvSpPr>
            <a:spLocks noGrp="1" noChangeArrowheads="1"/>
          </p:cNvSpPr>
          <p:nvPr>
            <p:ph type="sldNum" sz="quarter" idx="12"/>
          </p:nvPr>
        </p:nvSpPr>
        <p:spPr/>
        <p:txBody>
          <a:bodyPr/>
          <a:lstStyle>
            <a:lvl1pPr>
              <a:defRPr/>
            </a:lvl1pPr>
          </a:lstStyle>
          <a:p>
            <a:pPr>
              <a:defRPr/>
            </a:pPr>
            <a:fld id="{0F627A7E-9215-40CD-A04E-139088ADCF6A}" type="slidenum">
              <a:rPr lang="ru-RU" altLang="ru-RU"/>
              <a:pPr>
                <a:defRPr/>
              </a:pPr>
              <a:t>‹#›</a:t>
            </a:fld>
            <a:endParaRPr lang="ru-RU" altLang="ru-RU"/>
          </a:p>
        </p:txBody>
      </p:sp>
    </p:spTree>
    <p:extLst>
      <p:ext uri="{BB962C8B-B14F-4D97-AF65-F5344CB8AC3E}">
        <p14:creationId xmlns:p14="http://schemas.microsoft.com/office/powerpoint/2010/main" xmlns="" val="4293944873"/>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3888" y="1709738"/>
            <a:ext cx="78867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ru-RU"/>
              <a:t>Образец текста</a:t>
            </a:r>
          </a:p>
        </p:txBody>
      </p:sp>
      <p:sp>
        <p:nvSpPr>
          <p:cNvPr id="4" name="Rectangle 44"/>
          <p:cNvSpPr>
            <a:spLocks noGrp="1" noChangeArrowheads="1"/>
          </p:cNvSpPr>
          <p:nvPr>
            <p:ph type="dt" sz="half" idx="10"/>
          </p:nvPr>
        </p:nvSpPr>
        <p:spPr/>
        <p:txBody>
          <a:bodyPr/>
          <a:lstStyle>
            <a:lvl1pPr>
              <a:defRPr/>
            </a:lvl1pPr>
          </a:lstStyle>
          <a:p>
            <a:pPr>
              <a:defRPr/>
            </a:pPr>
            <a:endParaRPr lang="ru-RU" altLang="ru-RU"/>
          </a:p>
        </p:txBody>
      </p:sp>
      <p:sp>
        <p:nvSpPr>
          <p:cNvPr id="5" name="Rectangle 45"/>
          <p:cNvSpPr>
            <a:spLocks noGrp="1" noChangeArrowheads="1"/>
          </p:cNvSpPr>
          <p:nvPr>
            <p:ph type="ftr" sz="quarter" idx="11"/>
          </p:nvPr>
        </p:nvSpPr>
        <p:spPr/>
        <p:txBody>
          <a:bodyPr/>
          <a:lstStyle>
            <a:lvl1pPr>
              <a:defRPr/>
            </a:lvl1pPr>
          </a:lstStyle>
          <a:p>
            <a:pPr>
              <a:defRPr/>
            </a:pPr>
            <a:endParaRPr lang="ru-RU" altLang="ru-RU"/>
          </a:p>
        </p:txBody>
      </p:sp>
      <p:sp>
        <p:nvSpPr>
          <p:cNvPr id="6" name="Rectangle 46"/>
          <p:cNvSpPr>
            <a:spLocks noGrp="1" noChangeArrowheads="1"/>
          </p:cNvSpPr>
          <p:nvPr>
            <p:ph type="sldNum" sz="quarter" idx="12"/>
          </p:nvPr>
        </p:nvSpPr>
        <p:spPr/>
        <p:txBody>
          <a:bodyPr/>
          <a:lstStyle>
            <a:lvl1pPr>
              <a:defRPr/>
            </a:lvl1pPr>
          </a:lstStyle>
          <a:p>
            <a:pPr>
              <a:defRPr/>
            </a:pPr>
            <a:fld id="{B697DD46-9BF9-4E09-8E52-9EBEC45D7575}" type="slidenum">
              <a:rPr lang="ru-RU" altLang="ru-RU"/>
              <a:pPr>
                <a:defRPr/>
              </a:pPr>
              <a:t>‹#›</a:t>
            </a:fld>
            <a:endParaRPr lang="ru-RU" altLang="ru-RU"/>
          </a:p>
        </p:txBody>
      </p:sp>
    </p:spTree>
    <p:extLst>
      <p:ext uri="{BB962C8B-B14F-4D97-AF65-F5344CB8AC3E}">
        <p14:creationId xmlns:p14="http://schemas.microsoft.com/office/powerpoint/2010/main" xmlns="" val="1838886780"/>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457200" y="1600200"/>
            <a:ext cx="4038600" cy="453072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1600200"/>
            <a:ext cx="4038600" cy="453072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Rectangle 44"/>
          <p:cNvSpPr>
            <a:spLocks noGrp="1" noChangeArrowheads="1"/>
          </p:cNvSpPr>
          <p:nvPr>
            <p:ph type="dt" sz="half" idx="10"/>
          </p:nvPr>
        </p:nvSpPr>
        <p:spPr/>
        <p:txBody>
          <a:bodyPr/>
          <a:lstStyle>
            <a:lvl1pPr>
              <a:defRPr/>
            </a:lvl1pPr>
          </a:lstStyle>
          <a:p>
            <a:pPr>
              <a:defRPr/>
            </a:pPr>
            <a:endParaRPr lang="ru-RU" altLang="ru-RU"/>
          </a:p>
        </p:txBody>
      </p:sp>
      <p:sp>
        <p:nvSpPr>
          <p:cNvPr id="6" name="Rectangle 45"/>
          <p:cNvSpPr>
            <a:spLocks noGrp="1" noChangeArrowheads="1"/>
          </p:cNvSpPr>
          <p:nvPr>
            <p:ph type="ftr" sz="quarter" idx="11"/>
          </p:nvPr>
        </p:nvSpPr>
        <p:spPr/>
        <p:txBody>
          <a:bodyPr/>
          <a:lstStyle>
            <a:lvl1pPr>
              <a:defRPr/>
            </a:lvl1pPr>
          </a:lstStyle>
          <a:p>
            <a:pPr>
              <a:defRPr/>
            </a:pPr>
            <a:endParaRPr lang="ru-RU" altLang="ru-RU"/>
          </a:p>
        </p:txBody>
      </p:sp>
      <p:sp>
        <p:nvSpPr>
          <p:cNvPr id="7" name="Rectangle 46"/>
          <p:cNvSpPr>
            <a:spLocks noGrp="1" noChangeArrowheads="1"/>
          </p:cNvSpPr>
          <p:nvPr>
            <p:ph type="sldNum" sz="quarter" idx="12"/>
          </p:nvPr>
        </p:nvSpPr>
        <p:spPr/>
        <p:txBody>
          <a:bodyPr/>
          <a:lstStyle>
            <a:lvl1pPr>
              <a:defRPr/>
            </a:lvl1pPr>
          </a:lstStyle>
          <a:p>
            <a:pPr>
              <a:defRPr/>
            </a:pPr>
            <a:fld id="{753FDBDB-78E8-4335-9FE7-62249A359086}" type="slidenum">
              <a:rPr lang="ru-RU" altLang="ru-RU"/>
              <a:pPr>
                <a:defRPr/>
              </a:pPr>
              <a:t>‹#›</a:t>
            </a:fld>
            <a:endParaRPr lang="ru-RU" altLang="ru-RU"/>
          </a:p>
        </p:txBody>
      </p:sp>
    </p:spTree>
    <p:extLst>
      <p:ext uri="{BB962C8B-B14F-4D97-AF65-F5344CB8AC3E}">
        <p14:creationId xmlns:p14="http://schemas.microsoft.com/office/powerpoint/2010/main" xmlns="" val="3393481046"/>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0238" y="365125"/>
            <a:ext cx="7886700" cy="1325563"/>
          </a:xfrm>
        </p:spPr>
        <p:txBody>
          <a:bodyPr/>
          <a:lstStyle/>
          <a:p>
            <a:r>
              <a:rPr lang="ru-RU"/>
              <a:t>Образец заголовка</a:t>
            </a:r>
          </a:p>
        </p:txBody>
      </p:sp>
      <p:sp>
        <p:nvSpPr>
          <p:cNvPr id="3" name="Текст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630238" y="2505075"/>
            <a:ext cx="386873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29150" y="2505075"/>
            <a:ext cx="38877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Rectangle 44"/>
          <p:cNvSpPr>
            <a:spLocks noGrp="1" noChangeArrowheads="1"/>
          </p:cNvSpPr>
          <p:nvPr>
            <p:ph type="dt" sz="half" idx="10"/>
          </p:nvPr>
        </p:nvSpPr>
        <p:spPr/>
        <p:txBody>
          <a:bodyPr/>
          <a:lstStyle>
            <a:lvl1pPr>
              <a:defRPr/>
            </a:lvl1pPr>
          </a:lstStyle>
          <a:p>
            <a:pPr>
              <a:defRPr/>
            </a:pPr>
            <a:endParaRPr lang="ru-RU" altLang="ru-RU"/>
          </a:p>
        </p:txBody>
      </p:sp>
      <p:sp>
        <p:nvSpPr>
          <p:cNvPr id="8" name="Rectangle 45"/>
          <p:cNvSpPr>
            <a:spLocks noGrp="1" noChangeArrowheads="1"/>
          </p:cNvSpPr>
          <p:nvPr>
            <p:ph type="ftr" sz="quarter" idx="11"/>
          </p:nvPr>
        </p:nvSpPr>
        <p:spPr/>
        <p:txBody>
          <a:bodyPr/>
          <a:lstStyle>
            <a:lvl1pPr>
              <a:defRPr/>
            </a:lvl1pPr>
          </a:lstStyle>
          <a:p>
            <a:pPr>
              <a:defRPr/>
            </a:pPr>
            <a:endParaRPr lang="ru-RU" altLang="ru-RU"/>
          </a:p>
        </p:txBody>
      </p:sp>
      <p:sp>
        <p:nvSpPr>
          <p:cNvPr id="9" name="Rectangle 46"/>
          <p:cNvSpPr>
            <a:spLocks noGrp="1" noChangeArrowheads="1"/>
          </p:cNvSpPr>
          <p:nvPr>
            <p:ph type="sldNum" sz="quarter" idx="12"/>
          </p:nvPr>
        </p:nvSpPr>
        <p:spPr/>
        <p:txBody>
          <a:bodyPr/>
          <a:lstStyle>
            <a:lvl1pPr>
              <a:defRPr/>
            </a:lvl1pPr>
          </a:lstStyle>
          <a:p>
            <a:pPr>
              <a:defRPr/>
            </a:pPr>
            <a:fld id="{0AB13F6B-DC24-4CD4-9334-5A82FBAE6AEC}" type="slidenum">
              <a:rPr lang="ru-RU" altLang="ru-RU"/>
              <a:pPr>
                <a:defRPr/>
              </a:pPr>
              <a:t>‹#›</a:t>
            </a:fld>
            <a:endParaRPr lang="ru-RU" altLang="ru-RU"/>
          </a:p>
        </p:txBody>
      </p:sp>
    </p:spTree>
    <p:extLst>
      <p:ext uri="{BB962C8B-B14F-4D97-AF65-F5344CB8AC3E}">
        <p14:creationId xmlns:p14="http://schemas.microsoft.com/office/powerpoint/2010/main" xmlns="" val="316433082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Rectangle 44"/>
          <p:cNvSpPr>
            <a:spLocks noGrp="1" noChangeArrowheads="1"/>
          </p:cNvSpPr>
          <p:nvPr>
            <p:ph type="dt" sz="half" idx="10"/>
          </p:nvPr>
        </p:nvSpPr>
        <p:spPr/>
        <p:txBody>
          <a:bodyPr/>
          <a:lstStyle>
            <a:lvl1pPr>
              <a:defRPr/>
            </a:lvl1pPr>
          </a:lstStyle>
          <a:p>
            <a:pPr>
              <a:defRPr/>
            </a:pPr>
            <a:endParaRPr lang="ru-RU" altLang="ru-RU"/>
          </a:p>
        </p:txBody>
      </p:sp>
      <p:sp>
        <p:nvSpPr>
          <p:cNvPr id="4" name="Rectangle 45"/>
          <p:cNvSpPr>
            <a:spLocks noGrp="1" noChangeArrowheads="1"/>
          </p:cNvSpPr>
          <p:nvPr>
            <p:ph type="ftr" sz="quarter" idx="11"/>
          </p:nvPr>
        </p:nvSpPr>
        <p:spPr/>
        <p:txBody>
          <a:bodyPr/>
          <a:lstStyle>
            <a:lvl1pPr>
              <a:defRPr/>
            </a:lvl1pPr>
          </a:lstStyle>
          <a:p>
            <a:pPr>
              <a:defRPr/>
            </a:pPr>
            <a:endParaRPr lang="ru-RU" altLang="ru-RU"/>
          </a:p>
        </p:txBody>
      </p:sp>
      <p:sp>
        <p:nvSpPr>
          <p:cNvPr id="5" name="Rectangle 46"/>
          <p:cNvSpPr>
            <a:spLocks noGrp="1" noChangeArrowheads="1"/>
          </p:cNvSpPr>
          <p:nvPr>
            <p:ph type="sldNum" sz="quarter" idx="12"/>
          </p:nvPr>
        </p:nvSpPr>
        <p:spPr/>
        <p:txBody>
          <a:bodyPr/>
          <a:lstStyle>
            <a:lvl1pPr>
              <a:defRPr/>
            </a:lvl1pPr>
          </a:lstStyle>
          <a:p>
            <a:pPr>
              <a:defRPr/>
            </a:pPr>
            <a:fld id="{D3288EE9-657B-4120-91E9-7CA54D49D6E9}" type="slidenum">
              <a:rPr lang="ru-RU" altLang="ru-RU"/>
              <a:pPr>
                <a:defRPr/>
              </a:pPr>
              <a:t>‹#›</a:t>
            </a:fld>
            <a:endParaRPr lang="ru-RU" altLang="ru-RU"/>
          </a:p>
        </p:txBody>
      </p:sp>
    </p:spTree>
    <p:extLst>
      <p:ext uri="{BB962C8B-B14F-4D97-AF65-F5344CB8AC3E}">
        <p14:creationId xmlns:p14="http://schemas.microsoft.com/office/powerpoint/2010/main" xmlns="" val="3227978149"/>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4"/>
          <p:cNvSpPr>
            <a:spLocks noGrp="1" noChangeArrowheads="1"/>
          </p:cNvSpPr>
          <p:nvPr>
            <p:ph type="dt" sz="half" idx="10"/>
          </p:nvPr>
        </p:nvSpPr>
        <p:spPr/>
        <p:txBody>
          <a:bodyPr/>
          <a:lstStyle>
            <a:lvl1pPr>
              <a:defRPr/>
            </a:lvl1pPr>
          </a:lstStyle>
          <a:p>
            <a:pPr>
              <a:defRPr/>
            </a:pPr>
            <a:endParaRPr lang="ru-RU" altLang="ru-RU"/>
          </a:p>
        </p:txBody>
      </p:sp>
      <p:sp>
        <p:nvSpPr>
          <p:cNvPr id="3" name="Rectangle 45"/>
          <p:cNvSpPr>
            <a:spLocks noGrp="1" noChangeArrowheads="1"/>
          </p:cNvSpPr>
          <p:nvPr>
            <p:ph type="ftr" sz="quarter" idx="11"/>
          </p:nvPr>
        </p:nvSpPr>
        <p:spPr/>
        <p:txBody>
          <a:bodyPr/>
          <a:lstStyle>
            <a:lvl1pPr>
              <a:defRPr/>
            </a:lvl1pPr>
          </a:lstStyle>
          <a:p>
            <a:pPr>
              <a:defRPr/>
            </a:pPr>
            <a:endParaRPr lang="ru-RU" altLang="ru-RU"/>
          </a:p>
        </p:txBody>
      </p:sp>
      <p:sp>
        <p:nvSpPr>
          <p:cNvPr id="4" name="Rectangle 46"/>
          <p:cNvSpPr>
            <a:spLocks noGrp="1" noChangeArrowheads="1"/>
          </p:cNvSpPr>
          <p:nvPr>
            <p:ph type="sldNum" sz="quarter" idx="12"/>
          </p:nvPr>
        </p:nvSpPr>
        <p:spPr/>
        <p:txBody>
          <a:bodyPr/>
          <a:lstStyle>
            <a:lvl1pPr>
              <a:defRPr/>
            </a:lvl1pPr>
          </a:lstStyle>
          <a:p>
            <a:pPr>
              <a:defRPr/>
            </a:pPr>
            <a:fld id="{4A902CD4-2D77-4E71-A972-A752B997D87A}" type="slidenum">
              <a:rPr lang="ru-RU" altLang="ru-RU"/>
              <a:pPr>
                <a:defRPr/>
              </a:pPr>
              <a:t>‹#›</a:t>
            </a:fld>
            <a:endParaRPr lang="ru-RU" altLang="ru-RU"/>
          </a:p>
        </p:txBody>
      </p:sp>
    </p:spTree>
    <p:extLst>
      <p:ext uri="{BB962C8B-B14F-4D97-AF65-F5344CB8AC3E}">
        <p14:creationId xmlns:p14="http://schemas.microsoft.com/office/powerpoint/2010/main" xmlns="" val="333853431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0238" y="457200"/>
            <a:ext cx="2949575"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Rectangle 44"/>
          <p:cNvSpPr>
            <a:spLocks noGrp="1" noChangeArrowheads="1"/>
          </p:cNvSpPr>
          <p:nvPr>
            <p:ph type="dt" sz="half" idx="10"/>
          </p:nvPr>
        </p:nvSpPr>
        <p:spPr/>
        <p:txBody>
          <a:bodyPr/>
          <a:lstStyle>
            <a:lvl1pPr>
              <a:defRPr/>
            </a:lvl1pPr>
          </a:lstStyle>
          <a:p>
            <a:pPr>
              <a:defRPr/>
            </a:pPr>
            <a:endParaRPr lang="ru-RU" altLang="ru-RU"/>
          </a:p>
        </p:txBody>
      </p:sp>
      <p:sp>
        <p:nvSpPr>
          <p:cNvPr id="6" name="Rectangle 45"/>
          <p:cNvSpPr>
            <a:spLocks noGrp="1" noChangeArrowheads="1"/>
          </p:cNvSpPr>
          <p:nvPr>
            <p:ph type="ftr" sz="quarter" idx="11"/>
          </p:nvPr>
        </p:nvSpPr>
        <p:spPr/>
        <p:txBody>
          <a:bodyPr/>
          <a:lstStyle>
            <a:lvl1pPr>
              <a:defRPr/>
            </a:lvl1pPr>
          </a:lstStyle>
          <a:p>
            <a:pPr>
              <a:defRPr/>
            </a:pPr>
            <a:endParaRPr lang="ru-RU" altLang="ru-RU"/>
          </a:p>
        </p:txBody>
      </p:sp>
      <p:sp>
        <p:nvSpPr>
          <p:cNvPr id="7" name="Rectangle 46"/>
          <p:cNvSpPr>
            <a:spLocks noGrp="1" noChangeArrowheads="1"/>
          </p:cNvSpPr>
          <p:nvPr>
            <p:ph type="sldNum" sz="quarter" idx="12"/>
          </p:nvPr>
        </p:nvSpPr>
        <p:spPr/>
        <p:txBody>
          <a:bodyPr/>
          <a:lstStyle>
            <a:lvl1pPr>
              <a:defRPr/>
            </a:lvl1pPr>
          </a:lstStyle>
          <a:p>
            <a:pPr>
              <a:defRPr/>
            </a:pPr>
            <a:fld id="{C3FDA883-5399-41E1-92C4-2D6F69772F89}" type="slidenum">
              <a:rPr lang="ru-RU" altLang="ru-RU"/>
              <a:pPr>
                <a:defRPr/>
              </a:pPr>
              <a:t>‹#›</a:t>
            </a:fld>
            <a:endParaRPr lang="ru-RU" altLang="ru-RU"/>
          </a:p>
        </p:txBody>
      </p:sp>
    </p:spTree>
    <p:extLst>
      <p:ext uri="{BB962C8B-B14F-4D97-AF65-F5344CB8AC3E}">
        <p14:creationId xmlns:p14="http://schemas.microsoft.com/office/powerpoint/2010/main" xmlns="" val="4074801912"/>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0238" y="457200"/>
            <a:ext cx="2949575"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Rectangle 44"/>
          <p:cNvSpPr>
            <a:spLocks noGrp="1" noChangeArrowheads="1"/>
          </p:cNvSpPr>
          <p:nvPr>
            <p:ph type="dt" sz="half" idx="10"/>
          </p:nvPr>
        </p:nvSpPr>
        <p:spPr/>
        <p:txBody>
          <a:bodyPr/>
          <a:lstStyle>
            <a:lvl1pPr>
              <a:defRPr/>
            </a:lvl1pPr>
          </a:lstStyle>
          <a:p>
            <a:pPr>
              <a:defRPr/>
            </a:pPr>
            <a:endParaRPr lang="ru-RU" altLang="ru-RU"/>
          </a:p>
        </p:txBody>
      </p:sp>
      <p:sp>
        <p:nvSpPr>
          <p:cNvPr id="6" name="Rectangle 45"/>
          <p:cNvSpPr>
            <a:spLocks noGrp="1" noChangeArrowheads="1"/>
          </p:cNvSpPr>
          <p:nvPr>
            <p:ph type="ftr" sz="quarter" idx="11"/>
          </p:nvPr>
        </p:nvSpPr>
        <p:spPr/>
        <p:txBody>
          <a:bodyPr/>
          <a:lstStyle>
            <a:lvl1pPr>
              <a:defRPr/>
            </a:lvl1pPr>
          </a:lstStyle>
          <a:p>
            <a:pPr>
              <a:defRPr/>
            </a:pPr>
            <a:endParaRPr lang="ru-RU" altLang="ru-RU"/>
          </a:p>
        </p:txBody>
      </p:sp>
      <p:sp>
        <p:nvSpPr>
          <p:cNvPr id="7" name="Rectangle 46"/>
          <p:cNvSpPr>
            <a:spLocks noGrp="1" noChangeArrowheads="1"/>
          </p:cNvSpPr>
          <p:nvPr>
            <p:ph type="sldNum" sz="quarter" idx="12"/>
          </p:nvPr>
        </p:nvSpPr>
        <p:spPr/>
        <p:txBody>
          <a:bodyPr/>
          <a:lstStyle>
            <a:lvl1pPr>
              <a:defRPr/>
            </a:lvl1pPr>
          </a:lstStyle>
          <a:p>
            <a:pPr>
              <a:defRPr/>
            </a:pPr>
            <a:fld id="{5E53BB00-B9E8-4680-9857-25000186C76B}" type="slidenum">
              <a:rPr lang="ru-RU" altLang="ru-RU"/>
              <a:pPr>
                <a:defRPr/>
              </a:pPr>
              <a:t>‹#›</a:t>
            </a:fld>
            <a:endParaRPr lang="ru-RU" altLang="ru-RU"/>
          </a:p>
        </p:txBody>
      </p:sp>
    </p:spTree>
    <p:extLst>
      <p:ext uri="{BB962C8B-B14F-4D97-AF65-F5344CB8AC3E}">
        <p14:creationId xmlns:p14="http://schemas.microsoft.com/office/powerpoint/2010/main" xmlns="" val="3074945363"/>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4"/>
          <p:cNvSpPr>
            <a:spLocks noGrp="1" noChangeArrowheads="1"/>
          </p:cNvSpPr>
          <p:nvPr>
            <p:ph type="dt" sz="half" idx="10"/>
          </p:nvPr>
        </p:nvSpPr>
        <p:spPr/>
        <p:txBody>
          <a:bodyPr/>
          <a:lstStyle>
            <a:lvl1pPr>
              <a:defRPr/>
            </a:lvl1pPr>
          </a:lstStyle>
          <a:p>
            <a:pPr>
              <a:defRPr/>
            </a:pPr>
            <a:endParaRPr lang="ru-RU" altLang="ru-RU"/>
          </a:p>
        </p:txBody>
      </p:sp>
      <p:sp>
        <p:nvSpPr>
          <p:cNvPr id="5" name="Rectangle 45"/>
          <p:cNvSpPr>
            <a:spLocks noGrp="1" noChangeArrowheads="1"/>
          </p:cNvSpPr>
          <p:nvPr>
            <p:ph type="ftr" sz="quarter" idx="11"/>
          </p:nvPr>
        </p:nvSpPr>
        <p:spPr/>
        <p:txBody>
          <a:bodyPr/>
          <a:lstStyle>
            <a:lvl1pPr>
              <a:defRPr/>
            </a:lvl1pPr>
          </a:lstStyle>
          <a:p>
            <a:pPr>
              <a:defRPr/>
            </a:pPr>
            <a:endParaRPr lang="ru-RU" altLang="ru-RU"/>
          </a:p>
        </p:txBody>
      </p:sp>
      <p:sp>
        <p:nvSpPr>
          <p:cNvPr id="6" name="Rectangle 46"/>
          <p:cNvSpPr>
            <a:spLocks noGrp="1" noChangeArrowheads="1"/>
          </p:cNvSpPr>
          <p:nvPr>
            <p:ph type="sldNum" sz="quarter" idx="12"/>
          </p:nvPr>
        </p:nvSpPr>
        <p:spPr/>
        <p:txBody>
          <a:bodyPr/>
          <a:lstStyle>
            <a:lvl1pPr>
              <a:defRPr/>
            </a:lvl1pPr>
          </a:lstStyle>
          <a:p>
            <a:pPr>
              <a:defRPr/>
            </a:pPr>
            <a:fld id="{86A70816-5B62-47D1-90C7-D8DD8110BE87}" type="slidenum">
              <a:rPr lang="ru-RU" altLang="ru-RU"/>
              <a:pPr>
                <a:defRPr/>
              </a:pPr>
              <a:t>‹#›</a:t>
            </a:fld>
            <a:endParaRPr lang="ru-RU" altLang="ru-RU"/>
          </a:p>
        </p:txBody>
      </p:sp>
    </p:spTree>
    <p:extLst>
      <p:ext uri="{BB962C8B-B14F-4D97-AF65-F5344CB8AC3E}">
        <p14:creationId xmlns:p14="http://schemas.microsoft.com/office/powerpoint/2010/main" xmlns="" val="4276621600"/>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7813"/>
            <a:ext cx="2057400" cy="5853112"/>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7813"/>
            <a:ext cx="6019800" cy="5853112"/>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4"/>
          <p:cNvSpPr>
            <a:spLocks noGrp="1" noChangeArrowheads="1"/>
          </p:cNvSpPr>
          <p:nvPr>
            <p:ph type="dt" sz="half" idx="10"/>
          </p:nvPr>
        </p:nvSpPr>
        <p:spPr/>
        <p:txBody>
          <a:bodyPr/>
          <a:lstStyle>
            <a:lvl1pPr>
              <a:defRPr/>
            </a:lvl1pPr>
          </a:lstStyle>
          <a:p>
            <a:pPr>
              <a:defRPr/>
            </a:pPr>
            <a:endParaRPr lang="ru-RU" altLang="ru-RU"/>
          </a:p>
        </p:txBody>
      </p:sp>
      <p:sp>
        <p:nvSpPr>
          <p:cNvPr id="5" name="Rectangle 45"/>
          <p:cNvSpPr>
            <a:spLocks noGrp="1" noChangeArrowheads="1"/>
          </p:cNvSpPr>
          <p:nvPr>
            <p:ph type="ftr" sz="quarter" idx="11"/>
          </p:nvPr>
        </p:nvSpPr>
        <p:spPr/>
        <p:txBody>
          <a:bodyPr/>
          <a:lstStyle>
            <a:lvl1pPr>
              <a:defRPr/>
            </a:lvl1pPr>
          </a:lstStyle>
          <a:p>
            <a:pPr>
              <a:defRPr/>
            </a:pPr>
            <a:endParaRPr lang="ru-RU" altLang="ru-RU"/>
          </a:p>
        </p:txBody>
      </p:sp>
      <p:sp>
        <p:nvSpPr>
          <p:cNvPr id="6" name="Rectangle 46"/>
          <p:cNvSpPr>
            <a:spLocks noGrp="1" noChangeArrowheads="1"/>
          </p:cNvSpPr>
          <p:nvPr>
            <p:ph type="sldNum" sz="quarter" idx="12"/>
          </p:nvPr>
        </p:nvSpPr>
        <p:spPr/>
        <p:txBody>
          <a:bodyPr/>
          <a:lstStyle>
            <a:lvl1pPr>
              <a:defRPr/>
            </a:lvl1pPr>
          </a:lstStyle>
          <a:p>
            <a:pPr>
              <a:defRPr/>
            </a:pPr>
            <a:fld id="{98BC26CC-C34F-4353-9535-A18BED861F45}" type="slidenum">
              <a:rPr lang="ru-RU" altLang="ru-RU"/>
              <a:pPr>
                <a:defRPr/>
              </a:pPr>
              <a:t>‹#›</a:t>
            </a:fld>
            <a:endParaRPr lang="ru-RU" altLang="ru-RU"/>
          </a:p>
        </p:txBody>
      </p:sp>
    </p:spTree>
    <p:extLst>
      <p:ext uri="{BB962C8B-B14F-4D97-AF65-F5344CB8AC3E}">
        <p14:creationId xmlns:p14="http://schemas.microsoft.com/office/powerpoint/2010/main" xmlns="" val="2541959555"/>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1143000"/>
          </a:xfrm>
        </p:spPr>
        <p:txBody>
          <a:bodyPr/>
          <a:lstStyle/>
          <a:p>
            <a:r>
              <a:rPr lang="ru-RU"/>
              <a:t>Образец заголовка</a:t>
            </a:r>
          </a:p>
        </p:txBody>
      </p:sp>
      <p:sp>
        <p:nvSpPr>
          <p:cNvPr id="3" name="Таблица 2"/>
          <p:cNvSpPr>
            <a:spLocks noGrp="1"/>
          </p:cNvSpPr>
          <p:nvPr>
            <p:ph type="tbl" idx="1"/>
          </p:nvPr>
        </p:nvSpPr>
        <p:spPr>
          <a:xfrm>
            <a:off x="457200" y="1600200"/>
            <a:ext cx="8229600" cy="4530725"/>
          </a:xfrm>
        </p:spPr>
        <p:txBody>
          <a:bodyPr/>
          <a:lstStyle/>
          <a:p>
            <a:pPr lvl="0"/>
            <a:endParaRPr lang="ru-RU" noProof="0"/>
          </a:p>
        </p:txBody>
      </p:sp>
      <p:sp>
        <p:nvSpPr>
          <p:cNvPr id="4" name="Rectangle 44"/>
          <p:cNvSpPr>
            <a:spLocks noGrp="1" noChangeArrowheads="1"/>
          </p:cNvSpPr>
          <p:nvPr>
            <p:ph type="dt" sz="half" idx="10"/>
          </p:nvPr>
        </p:nvSpPr>
        <p:spPr/>
        <p:txBody>
          <a:bodyPr/>
          <a:lstStyle>
            <a:lvl1pPr>
              <a:defRPr/>
            </a:lvl1pPr>
          </a:lstStyle>
          <a:p>
            <a:pPr>
              <a:defRPr/>
            </a:pPr>
            <a:endParaRPr lang="ru-RU" altLang="ru-RU"/>
          </a:p>
        </p:txBody>
      </p:sp>
      <p:sp>
        <p:nvSpPr>
          <p:cNvPr id="5" name="Rectangle 45"/>
          <p:cNvSpPr>
            <a:spLocks noGrp="1" noChangeArrowheads="1"/>
          </p:cNvSpPr>
          <p:nvPr>
            <p:ph type="ftr" sz="quarter" idx="11"/>
          </p:nvPr>
        </p:nvSpPr>
        <p:spPr/>
        <p:txBody>
          <a:bodyPr/>
          <a:lstStyle>
            <a:lvl1pPr>
              <a:defRPr/>
            </a:lvl1pPr>
          </a:lstStyle>
          <a:p>
            <a:pPr>
              <a:defRPr/>
            </a:pPr>
            <a:endParaRPr lang="ru-RU" altLang="ru-RU"/>
          </a:p>
        </p:txBody>
      </p:sp>
      <p:sp>
        <p:nvSpPr>
          <p:cNvPr id="6" name="Rectangle 46"/>
          <p:cNvSpPr>
            <a:spLocks noGrp="1" noChangeArrowheads="1"/>
          </p:cNvSpPr>
          <p:nvPr>
            <p:ph type="sldNum" sz="quarter" idx="12"/>
          </p:nvPr>
        </p:nvSpPr>
        <p:spPr/>
        <p:txBody>
          <a:bodyPr/>
          <a:lstStyle>
            <a:lvl1pPr>
              <a:defRPr/>
            </a:lvl1pPr>
          </a:lstStyle>
          <a:p>
            <a:pPr>
              <a:defRPr/>
            </a:pPr>
            <a:fld id="{AEC11282-9822-4F72-AE55-047A859B5A18}" type="slidenum">
              <a:rPr lang="ru-RU" altLang="ru-RU"/>
              <a:pPr>
                <a:defRPr/>
              </a:pPr>
              <a:t>‹#›</a:t>
            </a:fld>
            <a:endParaRPr lang="ru-RU" altLang="ru-RU"/>
          </a:p>
        </p:txBody>
      </p:sp>
    </p:spTree>
    <p:extLst>
      <p:ext uri="{BB962C8B-B14F-4D97-AF65-F5344CB8AC3E}">
        <p14:creationId xmlns:p14="http://schemas.microsoft.com/office/powerpoint/2010/main" xmlns="" val="4127952632"/>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58"/>
            </a:gs>
            <a:gs pos="100000">
              <a:schemeClr val="bg1"/>
            </a:gs>
          </a:gsLst>
          <a:lin ang="2700000" scaled="1"/>
        </a:gradFill>
        <a:effectLst/>
      </p:bgPr>
    </p:bg>
    <p:spTree>
      <p:nvGrpSpPr>
        <p:cNvPr id="1" name=""/>
        <p:cNvGrpSpPr/>
        <p:nvPr/>
      </p:nvGrpSpPr>
      <p:grpSpPr>
        <a:xfrm>
          <a:off x="0" y="0"/>
          <a:ext cx="0" cy="0"/>
          <a:chOff x="0" y="0"/>
          <a:chExt cx="0" cy="0"/>
        </a:xfrm>
      </p:grpSpPr>
      <p:grpSp>
        <p:nvGrpSpPr>
          <p:cNvPr id="1026" name="Group 2"/>
          <p:cNvGrpSpPr/>
          <p:nvPr/>
        </p:nvGrpSpPr>
        <p:grpSpPr>
          <a:xfrm>
            <a:off x="0" y="0"/>
            <a:ext cx="9144000" cy="6856413"/>
            <a:chOff x="0" y="0"/>
            <a:chExt cx="5760" cy="4319"/>
          </a:xfrm>
        </p:grpSpPr>
        <p:sp>
          <p:nvSpPr>
            <p:cNvPr id="30723" name="Freeform 3"/>
            <p:cNvSpPr/>
            <p:nvPr/>
          </p:nvSpPr>
          <p:spPr bwMode="hidden">
            <a:xfrm>
              <a:off x="0" y="12"/>
              <a:ext cx="5758" cy="3273"/>
            </a:xfrm>
            <a:custGeom>
              <a:avLst/>
              <a:gdLst>
                <a:gd name="T0" fmla="*/ 3193 w 5740"/>
                <a:gd name="T1" fmla="*/ 1816 h 3273"/>
                <a:gd name="T2" fmla="*/ 0 w 5740"/>
                <a:gd name="T3" fmla="*/ 0 h 3273"/>
                <a:gd name="T4" fmla="*/ 0 w 5740"/>
                <a:gd name="T5" fmla="*/ 522 h 3273"/>
                <a:gd name="T6" fmla="*/ 3037 w 5740"/>
                <a:gd name="T7" fmla="*/ 1978 h 3273"/>
                <a:gd name="T8" fmla="*/ 5740 w 5740"/>
                <a:gd name="T9" fmla="*/ 3273 h 3273"/>
                <a:gd name="T10" fmla="*/ 5740 w 5740"/>
                <a:gd name="T11" fmla="*/ 3267 h 3273"/>
                <a:gd name="T12" fmla="*/ 3193 w 5740"/>
                <a:gd name="T13" fmla="*/ 1816 h 3273"/>
                <a:gd name="T14" fmla="*/ 3193 w 5740"/>
                <a:gd name="T15" fmla="*/ 1816 h 32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a:noFill/>
            </a:ln>
          </p:spPr>
          <p:txBody>
            <a:bodyPr/>
            <a:lstStyle/>
            <a:p>
              <a:pPr eaLnBrk="1" hangingPunct="1">
                <a:defRPr/>
              </a:pPr>
              <a:endParaRPr lang="ru-RU"/>
            </a:p>
          </p:txBody>
        </p:sp>
        <p:sp>
          <p:nvSpPr>
            <p:cNvPr id="30724" name="Freeform 4"/>
            <p:cNvSpPr/>
            <p:nvPr/>
          </p:nvSpPr>
          <p:spPr bwMode="hidden">
            <a:xfrm>
              <a:off x="149" y="0"/>
              <a:ext cx="5609" cy="3243"/>
            </a:xfrm>
            <a:custGeom>
              <a:avLst/>
              <a:gdLst>
                <a:gd name="T0" fmla="*/ 3163 w 5591"/>
                <a:gd name="T1" fmla="*/ 1714 h 3243"/>
                <a:gd name="T2" fmla="*/ 431 w 5591"/>
                <a:gd name="T3" fmla="*/ 0 h 3243"/>
                <a:gd name="T4" fmla="*/ 0 w 5591"/>
                <a:gd name="T5" fmla="*/ 0 h 3243"/>
                <a:gd name="T6" fmla="*/ 3086 w 5591"/>
                <a:gd name="T7" fmla="*/ 1786 h 3243"/>
                <a:gd name="T8" fmla="*/ 5591 w 5591"/>
                <a:gd name="T9" fmla="*/ 3243 h 3243"/>
                <a:gd name="T10" fmla="*/ 5591 w 5591"/>
                <a:gd name="T11" fmla="*/ 3237 h 3243"/>
                <a:gd name="T12" fmla="*/ 3163 w 5591"/>
                <a:gd name="T13" fmla="*/ 1714 h 3243"/>
                <a:gd name="T14" fmla="*/ 3163 w 5591"/>
                <a:gd name="T15" fmla="*/ 1714 h 3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a:noFill/>
            </a:ln>
          </p:spPr>
          <p:txBody>
            <a:bodyPr/>
            <a:lstStyle/>
            <a:p>
              <a:pPr eaLnBrk="1" hangingPunct="1">
                <a:defRPr/>
              </a:pPr>
              <a:endParaRPr lang="ru-RU"/>
            </a:p>
          </p:txBody>
        </p:sp>
        <p:sp>
          <p:nvSpPr>
            <p:cNvPr id="30725" name="Freeform 5"/>
            <p:cNvSpPr/>
            <p:nvPr/>
          </p:nvSpPr>
          <p:spPr bwMode="hidden">
            <a:xfrm>
              <a:off x="0" y="3433"/>
              <a:ext cx="4038" cy="191"/>
            </a:xfrm>
            <a:custGeom>
              <a:avLst/>
              <a:gdLst>
                <a:gd name="T0" fmla="*/ 0 w 4042"/>
                <a:gd name="T1" fmla="*/ 156 h 192"/>
                <a:gd name="T2" fmla="*/ 4042 w 4042"/>
                <a:gd name="T3" fmla="*/ 192 h 192"/>
                <a:gd name="T4" fmla="*/ 4042 w 4042"/>
                <a:gd name="T5" fmla="*/ 144 h 192"/>
                <a:gd name="T6" fmla="*/ 0 w 4042"/>
                <a:gd name="T7" fmla="*/ 0 h 192"/>
                <a:gd name="T8" fmla="*/ 0 w 4042"/>
                <a:gd name="T9" fmla="*/ 156 h 192"/>
                <a:gd name="T10" fmla="*/ 0 w 4042"/>
                <a:gd name="T11" fmla="*/ 156 h 192"/>
              </a:gdLst>
              <a:ahLst/>
              <a:cxnLst>
                <a:cxn ang="0">
                  <a:pos x="T0" y="T1"/>
                </a:cxn>
                <a:cxn ang="0">
                  <a:pos x="T2" y="T3"/>
                </a:cxn>
                <a:cxn ang="0">
                  <a:pos x="T4" y="T5"/>
                </a:cxn>
                <a:cxn ang="0">
                  <a:pos x="T6" y="T7"/>
                </a:cxn>
                <a:cxn ang="0">
                  <a:pos x="T8" y="T9"/>
                </a:cxn>
                <a:cxn ang="0">
                  <a:pos x="T10" y="T11"/>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a:noFill/>
            </a:ln>
          </p:spPr>
          <p:txBody>
            <a:bodyPr/>
            <a:lstStyle/>
            <a:p>
              <a:pPr eaLnBrk="1" hangingPunct="1">
                <a:defRPr/>
              </a:pPr>
              <a:endParaRPr lang="ru-RU"/>
            </a:p>
          </p:txBody>
        </p:sp>
        <p:sp>
          <p:nvSpPr>
            <p:cNvPr id="1035" name="Freeform 6"/>
            <p:cNvSpPr/>
            <p:nvPr/>
          </p:nvSpPr>
          <p:spPr bwMode="hidden">
            <a:xfrm>
              <a:off x="4038" y="3577"/>
              <a:ext cx="1720" cy="65"/>
            </a:xfrm>
            <a:custGeom>
              <a:avLst/>
              <a:gdLst>
                <a:gd name="T0" fmla="*/ 1680 w 1722"/>
                <a:gd name="T1" fmla="*/ 45 h 66"/>
                <a:gd name="T2" fmla="*/ 1680 w 1722"/>
                <a:gd name="T3" fmla="*/ 39 h 66"/>
                <a:gd name="T4" fmla="*/ 0 w 1722"/>
                <a:gd name="T5" fmla="*/ 0 h 66"/>
                <a:gd name="T6" fmla="*/ 0 w 1722"/>
                <a:gd name="T7" fmla="*/ 33 h 66"/>
                <a:gd name="T8" fmla="*/ 1680 w 1722"/>
                <a:gd name="T9" fmla="*/ 45 h 66"/>
                <a:gd name="T10" fmla="*/ 1680 w 1722"/>
                <a:gd name="T11" fmla="*/ 45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30727" name="Freeform 7"/>
            <p:cNvSpPr/>
            <p:nvPr/>
          </p:nvSpPr>
          <p:spPr bwMode="hidden">
            <a:xfrm>
              <a:off x="0" y="3726"/>
              <a:ext cx="4784" cy="329"/>
            </a:xfrm>
            <a:custGeom>
              <a:avLst/>
              <a:gdLst>
                <a:gd name="T0" fmla="*/ 0 w 4789"/>
                <a:gd name="T1" fmla="*/ 329 h 329"/>
                <a:gd name="T2" fmla="*/ 4789 w 4789"/>
                <a:gd name="T3" fmla="*/ 77 h 329"/>
                <a:gd name="T4" fmla="*/ 4789 w 4789"/>
                <a:gd name="T5" fmla="*/ 0 h 329"/>
                <a:gd name="T6" fmla="*/ 0 w 4789"/>
                <a:gd name="T7" fmla="*/ 107 h 329"/>
                <a:gd name="T8" fmla="*/ 0 w 4789"/>
                <a:gd name="T9" fmla="*/ 329 h 329"/>
                <a:gd name="T10" fmla="*/ 0 w 4789"/>
                <a:gd name="T11" fmla="*/ 329 h 329"/>
              </a:gdLst>
              <a:ahLst/>
              <a:cxnLst>
                <a:cxn ang="0">
                  <a:pos x="T0" y="T1"/>
                </a:cxn>
                <a:cxn ang="0">
                  <a:pos x="T2" y="T3"/>
                </a:cxn>
                <a:cxn ang="0">
                  <a:pos x="T4" y="T5"/>
                </a:cxn>
                <a:cxn ang="0">
                  <a:pos x="T6" y="T7"/>
                </a:cxn>
                <a:cxn ang="0">
                  <a:pos x="T8" y="T9"/>
                </a:cxn>
                <a:cxn ang="0">
                  <a:pos x="T10" y="T11"/>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a:noFill/>
            </a:ln>
            <a:effectLst/>
          </p:spPr>
          <p:txBody>
            <a:bodyPr/>
            <a:lstStyle/>
            <a:p>
              <a:pPr eaLnBrk="1" hangingPunct="1">
                <a:defRPr/>
              </a:pPr>
              <a:endParaRPr lang="ru-RU"/>
            </a:p>
          </p:txBody>
        </p:sp>
        <p:sp>
          <p:nvSpPr>
            <p:cNvPr id="1037" name="Freeform 8"/>
            <p:cNvSpPr/>
            <p:nvPr/>
          </p:nvSpPr>
          <p:spPr bwMode="hidden">
            <a:xfrm>
              <a:off x="4784" y="3702"/>
              <a:ext cx="974" cy="101"/>
            </a:xfrm>
            <a:custGeom>
              <a:avLst/>
              <a:gdLst>
                <a:gd name="T0" fmla="*/ 954 w 975"/>
                <a:gd name="T1" fmla="*/ 48 h 101"/>
                <a:gd name="T2" fmla="*/ 954 w 975"/>
                <a:gd name="T3" fmla="*/ 0 h 101"/>
                <a:gd name="T4" fmla="*/ 0 w 975"/>
                <a:gd name="T5" fmla="*/ 24 h 101"/>
                <a:gd name="T6" fmla="*/ 0 w 975"/>
                <a:gd name="T7" fmla="*/ 101 h 101"/>
                <a:gd name="T8" fmla="*/ 954 w 975"/>
                <a:gd name="T9" fmla="*/ 48 h 101"/>
                <a:gd name="T10" fmla="*/ 954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0">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1038" name="Freeform 9"/>
            <p:cNvSpPr/>
            <p:nvPr/>
          </p:nvSpPr>
          <p:spPr bwMode="hidden">
            <a:xfrm>
              <a:off x="3619" y="3815"/>
              <a:ext cx="2139" cy="198"/>
            </a:xfrm>
            <a:custGeom>
              <a:avLst/>
              <a:gdLst>
                <a:gd name="T0" fmla="*/ 2099 w 2141"/>
                <a:gd name="T1" fmla="*/ 0 h 198"/>
                <a:gd name="T2" fmla="*/ 0 w 2141"/>
                <a:gd name="T3" fmla="*/ 156 h 198"/>
                <a:gd name="T4" fmla="*/ 0 w 2141"/>
                <a:gd name="T5" fmla="*/ 198 h 198"/>
                <a:gd name="T6" fmla="*/ 2099 w 2141"/>
                <a:gd name="T7" fmla="*/ 0 h 198"/>
                <a:gd name="T8" fmla="*/ 2099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30730" name="Freeform 10"/>
            <p:cNvSpPr/>
            <p:nvPr/>
          </p:nvSpPr>
          <p:spPr bwMode="hidden">
            <a:xfrm>
              <a:off x="0" y="3971"/>
              <a:ext cx="3619" cy="348"/>
            </a:xfrm>
            <a:custGeom>
              <a:avLst/>
              <a:gdLst>
                <a:gd name="T0" fmla="*/ 0 w 3623"/>
                <a:gd name="T1" fmla="*/ 348 h 348"/>
                <a:gd name="T2" fmla="*/ 311 w 3623"/>
                <a:gd name="T3" fmla="*/ 348 h 348"/>
                <a:gd name="T4" fmla="*/ 3623 w 3623"/>
                <a:gd name="T5" fmla="*/ 42 h 348"/>
                <a:gd name="T6" fmla="*/ 3623 w 3623"/>
                <a:gd name="T7" fmla="*/ 0 h 348"/>
                <a:gd name="T8" fmla="*/ 0 w 3623"/>
                <a:gd name="T9" fmla="*/ 264 h 348"/>
                <a:gd name="T10" fmla="*/ 0 w 3623"/>
                <a:gd name="T11" fmla="*/ 348 h 348"/>
                <a:gd name="T12" fmla="*/ 0 w 3623"/>
                <a:gd name="T13" fmla="*/ 348 h 348"/>
              </a:gdLst>
              <a:ahLst/>
              <a:cxnLst>
                <a:cxn ang="0">
                  <a:pos x="T0" y="T1"/>
                </a:cxn>
                <a:cxn ang="0">
                  <a:pos x="T2" y="T3"/>
                </a:cxn>
                <a:cxn ang="0">
                  <a:pos x="T4" y="T5"/>
                </a:cxn>
                <a:cxn ang="0">
                  <a:pos x="T6" y="T7"/>
                </a:cxn>
                <a:cxn ang="0">
                  <a:pos x="T8" y="T9"/>
                </a:cxn>
                <a:cxn ang="0">
                  <a:pos x="T10" y="T11"/>
                </a:cxn>
                <a:cxn ang="0">
                  <a:pos x="T12" y="T13"/>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a:noFill/>
            </a:ln>
          </p:spPr>
          <p:txBody>
            <a:bodyPr/>
            <a:lstStyle/>
            <a:p>
              <a:pPr eaLnBrk="1" hangingPunct="1">
                <a:defRPr/>
              </a:pPr>
              <a:endParaRPr lang="ru-RU"/>
            </a:p>
          </p:txBody>
        </p:sp>
        <p:sp>
          <p:nvSpPr>
            <p:cNvPr id="1040" name="Freeform 11"/>
            <p:cNvSpPr/>
            <p:nvPr/>
          </p:nvSpPr>
          <p:spPr bwMode="hidden">
            <a:xfrm>
              <a:off x="2097" y="4043"/>
              <a:ext cx="2514" cy="276"/>
            </a:xfrm>
            <a:custGeom>
              <a:avLst/>
              <a:gdLst>
                <a:gd name="T0" fmla="*/ 2119 w 2517"/>
                <a:gd name="T1" fmla="*/ 276 h 276"/>
                <a:gd name="T2" fmla="*/ 2454 w 2517"/>
                <a:gd name="T3" fmla="*/ 204 h 276"/>
                <a:gd name="T4" fmla="*/ 2197 w 2517"/>
                <a:gd name="T5" fmla="*/ 0 h 276"/>
                <a:gd name="T6" fmla="*/ 0 w 2517"/>
                <a:gd name="T7" fmla="*/ 276 h 276"/>
                <a:gd name="T8" fmla="*/ 2119 w 2517"/>
                <a:gd name="T9" fmla="*/ 276 h 276"/>
                <a:gd name="T10" fmla="*/ 2119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30732" name="Freeform 12"/>
            <p:cNvSpPr/>
            <p:nvPr/>
          </p:nvSpPr>
          <p:spPr bwMode="hidden">
            <a:xfrm>
              <a:off x="4354" y="3869"/>
              <a:ext cx="1404" cy="378"/>
            </a:xfrm>
            <a:custGeom>
              <a:avLst/>
              <a:gdLst>
                <a:gd name="T0" fmla="*/ 1405 w 1405"/>
                <a:gd name="T1" fmla="*/ 126 h 378"/>
                <a:gd name="T2" fmla="*/ 1405 w 1405"/>
                <a:gd name="T3" fmla="*/ 0 h 378"/>
                <a:gd name="T4" fmla="*/ 0 w 1405"/>
                <a:gd name="T5" fmla="*/ 174 h 378"/>
                <a:gd name="T6" fmla="*/ 257 w 1405"/>
                <a:gd name="T7" fmla="*/ 378 h 378"/>
                <a:gd name="T8" fmla="*/ 1405 w 1405"/>
                <a:gd name="T9" fmla="*/ 126 h 378"/>
                <a:gd name="T10" fmla="*/ 1405 w 1405"/>
                <a:gd name="T11" fmla="*/ 126 h 378"/>
              </a:gdLst>
              <a:ahLst/>
              <a:cxnLst>
                <a:cxn ang="0">
                  <a:pos x="T0" y="T1"/>
                </a:cxn>
                <a:cxn ang="0">
                  <a:pos x="T2" y="T3"/>
                </a:cxn>
                <a:cxn ang="0">
                  <a:pos x="T4" y="T5"/>
                </a:cxn>
                <a:cxn ang="0">
                  <a:pos x="T6" y="T7"/>
                </a:cxn>
                <a:cxn ang="0">
                  <a:pos x="T8" y="T9"/>
                </a:cxn>
                <a:cxn ang="0">
                  <a:pos x="T10" y="T11"/>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a:noFill/>
            </a:ln>
          </p:spPr>
          <p:txBody>
            <a:bodyPr/>
            <a:lstStyle/>
            <a:p>
              <a:pPr eaLnBrk="1" hangingPunct="1">
                <a:defRPr/>
              </a:pPr>
              <a:endParaRPr lang="ru-RU"/>
            </a:p>
          </p:txBody>
        </p:sp>
        <p:sp>
          <p:nvSpPr>
            <p:cNvPr id="1042" name="Freeform 13"/>
            <p:cNvSpPr/>
            <p:nvPr/>
          </p:nvSpPr>
          <p:spPr bwMode="hidden">
            <a:xfrm>
              <a:off x="5030" y="3151"/>
              <a:ext cx="728" cy="240"/>
            </a:xfrm>
            <a:custGeom>
              <a:avLst/>
              <a:gdLst>
                <a:gd name="T0" fmla="*/ 708 w 729"/>
                <a:gd name="T1" fmla="*/ 240 h 240"/>
                <a:gd name="T2" fmla="*/ 0 w 729"/>
                <a:gd name="T3" fmla="*/ 0 h 240"/>
                <a:gd name="T4" fmla="*/ 0 w 729"/>
                <a:gd name="T5" fmla="*/ 6 h 240"/>
                <a:gd name="T6" fmla="*/ 708 w 729"/>
                <a:gd name="T7" fmla="*/ 240 h 240"/>
                <a:gd name="T8" fmla="*/ 708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30734" name="Freeform 14"/>
            <p:cNvSpPr/>
            <p:nvPr/>
          </p:nvSpPr>
          <p:spPr bwMode="hidden">
            <a:xfrm>
              <a:off x="0" y="1486"/>
              <a:ext cx="5030" cy="1671"/>
            </a:xfrm>
            <a:custGeom>
              <a:avLst/>
              <a:gdLst>
                <a:gd name="T0" fmla="*/ 0 w 5035"/>
                <a:gd name="T1" fmla="*/ 72 h 1672"/>
                <a:gd name="T2" fmla="*/ 5035 w 5035"/>
                <a:gd name="T3" fmla="*/ 1672 h 1672"/>
                <a:gd name="T4" fmla="*/ 5035 w 5035"/>
                <a:gd name="T5" fmla="*/ 1666 h 1672"/>
                <a:gd name="T6" fmla="*/ 0 w 5035"/>
                <a:gd name="T7" fmla="*/ 0 h 1672"/>
                <a:gd name="T8" fmla="*/ 0 w 5035"/>
                <a:gd name="T9" fmla="*/ 72 h 1672"/>
                <a:gd name="T10" fmla="*/ 0 w 5035"/>
                <a:gd name="T11" fmla="*/ 72 h 1672"/>
              </a:gdLst>
              <a:ahLst/>
              <a:cxnLst>
                <a:cxn ang="0">
                  <a:pos x="T0" y="T1"/>
                </a:cxn>
                <a:cxn ang="0">
                  <a:pos x="T2" y="T3"/>
                </a:cxn>
                <a:cxn ang="0">
                  <a:pos x="T4" y="T5"/>
                </a:cxn>
                <a:cxn ang="0">
                  <a:pos x="T6" y="T7"/>
                </a:cxn>
                <a:cxn ang="0">
                  <a:pos x="T8" y="T9"/>
                </a:cxn>
                <a:cxn ang="0">
                  <a:pos x="T10" y="T11"/>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a:noFill/>
            </a:ln>
          </p:spPr>
          <p:txBody>
            <a:bodyPr/>
            <a:lstStyle/>
            <a:p>
              <a:pPr eaLnBrk="1" hangingPunct="1">
                <a:defRPr/>
              </a:pPr>
              <a:endParaRPr lang="ru-RU"/>
            </a:p>
          </p:txBody>
        </p:sp>
        <p:sp>
          <p:nvSpPr>
            <p:cNvPr id="1044" name="Freeform 15"/>
            <p:cNvSpPr/>
            <p:nvPr/>
          </p:nvSpPr>
          <p:spPr bwMode="hidden">
            <a:xfrm>
              <a:off x="5030" y="3049"/>
              <a:ext cx="728" cy="318"/>
            </a:xfrm>
            <a:custGeom>
              <a:avLst/>
              <a:gdLst>
                <a:gd name="T0" fmla="*/ 708 w 729"/>
                <a:gd name="T1" fmla="*/ 318 h 318"/>
                <a:gd name="T2" fmla="*/ 708 w 729"/>
                <a:gd name="T3" fmla="*/ 312 h 318"/>
                <a:gd name="T4" fmla="*/ 0 w 729"/>
                <a:gd name="T5" fmla="*/ 0 h 318"/>
                <a:gd name="T6" fmla="*/ 0 w 729"/>
                <a:gd name="T7" fmla="*/ 54 h 318"/>
                <a:gd name="T8" fmla="*/ 708 w 729"/>
                <a:gd name="T9" fmla="*/ 318 h 318"/>
                <a:gd name="T10" fmla="*/ 708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30736" name="Freeform 16"/>
            <p:cNvSpPr/>
            <p:nvPr/>
          </p:nvSpPr>
          <p:spPr bwMode="hidden">
            <a:xfrm>
              <a:off x="0" y="916"/>
              <a:ext cx="5030" cy="2187"/>
            </a:xfrm>
            <a:custGeom>
              <a:avLst/>
              <a:gdLst>
                <a:gd name="T0" fmla="*/ 0 w 5035"/>
                <a:gd name="T1" fmla="*/ 396 h 2188"/>
                <a:gd name="T2" fmla="*/ 5035 w 5035"/>
                <a:gd name="T3" fmla="*/ 2188 h 2188"/>
                <a:gd name="T4" fmla="*/ 5035 w 5035"/>
                <a:gd name="T5" fmla="*/ 2134 h 2188"/>
                <a:gd name="T6" fmla="*/ 0 w 5035"/>
                <a:gd name="T7" fmla="*/ 0 h 2188"/>
                <a:gd name="T8" fmla="*/ 0 w 5035"/>
                <a:gd name="T9" fmla="*/ 396 h 2188"/>
                <a:gd name="T10" fmla="*/ 0 w 5035"/>
                <a:gd name="T11" fmla="*/ 396 h 2188"/>
              </a:gdLst>
              <a:ahLst/>
              <a:cxnLst>
                <a:cxn ang="0">
                  <a:pos x="T0" y="T1"/>
                </a:cxn>
                <a:cxn ang="0">
                  <a:pos x="T2" y="T3"/>
                </a:cxn>
                <a:cxn ang="0">
                  <a:pos x="T4" y="T5"/>
                </a:cxn>
                <a:cxn ang="0">
                  <a:pos x="T6" y="T7"/>
                </a:cxn>
                <a:cxn ang="0">
                  <a:pos x="T8" y="T9"/>
                </a:cxn>
                <a:cxn ang="0">
                  <a:pos x="T10" y="T11"/>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a:noFill/>
            </a:ln>
          </p:spPr>
          <p:txBody>
            <a:bodyPr/>
            <a:lstStyle/>
            <a:p>
              <a:pPr eaLnBrk="1" hangingPunct="1">
                <a:defRPr/>
              </a:pPr>
              <a:endParaRPr lang="ru-RU"/>
            </a:p>
          </p:txBody>
        </p:sp>
        <p:sp>
          <p:nvSpPr>
            <p:cNvPr id="30737" name="Freeform 17"/>
            <p:cNvSpPr/>
            <p:nvPr/>
          </p:nvSpPr>
          <p:spPr bwMode="hidden">
            <a:xfrm>
              <a:off x="2294" y="0"/>
              <a:ext cx="3159" cy="2725"/>
            </a:xfrm>
            <a:custGeom>
              <a:avLst/>
              <a:gdLst>
                <a:gd name="T0" fmla="*/ 0 w 3163"/>
                <a:gd name="T1" fmla="*/ 0 h 2727"/>
                <a:gd name="T2" fmla="*/ 3145 w 3163"/>
                <a:gd name="T3" fmla="*/ 2727 h 2727"/>
                <a:gd name="T4" fmla="*/ 3163 w 3163"/>
                <a:gd name="T5" fmla="*/ 2704 h 2727"/>
                <a:gd name="T6" fmla="*/ 102 w 3163"/>
                <a:gd name="T7" fmla="*/ 0 h 2727"/>
                <a:gd name="T8" fmla="*/ 0 w 3163"/>
                <a:gd name="T9" fmla="*/ 0 h 2727"/>
                <a:gd name="T10" fmla="*/ 0 w 3163"/>
                <a:gd name="T11" fmla="*/ 0 h 2727"/>
              </a:gdLst>
              <a:ahLst/>
              <a:cxnLst>
                <a:cxn ang="0">
                  <a:pos x="T0" y="T1"/>
                </a:cxn>
                <a:cxn ang="0">
                  <a:pos x="T2" y="T3"/>
                </a:cxn>
                <a:cxn ang="0">
                  <a:pos x="T4" y="T5"/>
                </a:cxn>
                <a:cxn ang="0">
                  <a:pos x="T6" y="T7"/>
                </a:cxn>
                <a:cxn ang="0">
                  <a:pos x="T8" y="T9"/>
                </a:cxn>
                <a:cxn ang="0">
                  <a:pos x="T10" y="T11"/>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a:noFill/>
            </a:ln>
          </p:spPr>
          <p:txBody>
            <a:bodyPr/>
            <a:lstStyle/>
            <a:p>
              <a:pPr eaLnBrk="1" hangingPunct="1">
                <a:defRPr/>
              </a:pPr>
              <a:endParaRPr lang="ru-RU"/>
            </a:p>
          </p:txBody>
        </p:sp>
        <p:sp>
          <p:nvSpPr>
            <p:cNvPr id="30738" name="Freeform 18"/>
            <p:cNvSpPr/>
            <p:nvPr/>
          </p:nvSpPr>
          <p:spPr bwMode="hidden">
            <a:xfrm>
              <a:off x="5435" y="2702"/>
              <a:ext cx="323" cy="299"/>
            </a:xfrm>
            <a:custGeom>
              <a:avLst/>
              <a:gdLst>
                <a:gd name="T0" fmla="*/ 323 w 323"/>
                <a:gd name="T1" fmla="*/ 299 h 299"/>
                <a:gd name="T2" fmla="*/ 323 w 323"/>
                <a:gd name="T3" fmla="*/ 263 h 299"/>
                <a:gd name="T4" fmla="*/ 18 w 323"/>
                <a:gd name="T5" fmla="*/ 0 h 299"/>
                <a:gd name="T6" fmla="*/ 0 w 323"/>
                <a:gd name="T7" fmla="*/ 23 h 299"/>
                <a:gd name="T8" fmla="*/ 323 w 323"/>
                <a:gd name="T9" fmla="*/ 299 h 299"/>
                <a:gd name="T10" fmla="*/ 323 w 323"/>
                <a:gd name="T11" fmla="*/ 299 h 299"/>
              </a:gdLst>
              <a:ahLst/>
              <a:cxnLst>
                <a:cxn ang="0">
                  <a:pos x="T0" y="T1"/>
                </a:cxn>
                <a:cxn ang="0">
                  <a:pos x="T2" y="T3"/>
                </a:cxn>
                <a:cxn ang="0">
                  <a:pos x="T4" y="T5"/>
                </a:cxn>
                <a:cxn ang="0">
                  <a:pos x="T6" y="T7"/>
                </a:cxn>
                <a:cxn ang="0">
                  <a:pos x="T8" y="T9"/>
                </a:cxn>
                <a:cxn ang="0">
                  <a:pos x="T10" y="T11"/>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a:noFill/>
            </a:ln>
          </p:spPr>
          <p:txBody>
            <a:bodyPr/>
            <a:lstStyle/>
            <a:p>
              <a:pPr eaLnBrk="1" hangingPunct="1">
                <a:defRPr/>
              </a:pPr>
              <a:endParaRPr lang="ru-RU"/>
            </a:p>
          </p:txBody>
        </p:sp>
        <p:sp>
          <p:nvSpPr>
            <p:cNvPr id="1048" name="Freeform 19"/>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30740" name="Freeform 20"/>
            <p:cNvSpPr/>
            <p:nvPr/>
          </p:nvSpPr>
          <p:spPr bwMode="hidden">
            <a:xfrm>
              <a:off x="2454" y="0"/>
              <a:ext cx="3119" cy="2678"/>
            </a:xfrm>
            <a:custGeom>
              <a:avLst/>
              <a:gdLst>
                <a:gd name="T0" fmla="*/ 0 w 3122"/>
                <a:gd name="T1" fmla="*/ 0 h 2680"/>
                <a:gd name="T2" fmla="*/ 3026 w 3122"/>
                <a:gd name="T3" fmla="*/ 2680 h 2680"/>
                <a:gd name="T4" fmla="*/ 3122 w 3122"/>
                <a:gd name="T5" fmla="*/ 2590 h 2680"/>
                <a:gd name="T6" fmla="*/ 383 w 3122"/>
                <a:gd name="T7" fmla="*/ 0 h 2680"/>
                <a:gd name="T8" fmla="*/ 0 w 3122"/>
                <a:gd name="T9" fmla="*/ 0 h 2680"/>
                <a:gd name="T10" fmla="*/ 0 w 3122"/>
                <a:gd name="T11" fmla="*/ 0 h 2680"/>
              </a:gdLst>
              <a:ahLst/>
              <a:cxnLst>
                <a:cxn ang="0">
                  <a:pos x="T0" y="T1"/>
                </a:cxn>
                <a:cxn ang="0">
                  <a:pos x="T2" y="T3"/>
                </a:cxn>
                <a:cxn ang="0">
                  <a:pos x="T4" y="T5"/>
                </a:cxn>
                <a:cxn ang="0">
                  <a:pos x="T6" y="T7"/>
                </a:cxn>
                <a:cxn ang="0">
                  <a:pos x="T8" y="T9"/>
                </a:cxn>
                <a:cxn ang="0">
                  <a:pos x="T10" y="T11"/>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a:noFill/>
            </a:ln>
          </p:spPr>
          <p:txBody>
            <a:bodyPr/>
            <a:lstStyle/>
            <a:p>
              <a:pPr eaLnBrk="1" hangingPunct="1">
                <a:defRPr/>
              </a:pPr>
              <a:endParaRPr lang="ru-RU"/>
            </a:p>
          </p:txBody>
        </p:sp>
        <p:sp>
          <p:nvSpPr>
            <p:cNvPr id="1050" name="Freeform 21"/>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30742" name="Freeform 22"/>
            <p:cNvSpPr/>
            <p:nvPr/>
          </p:nvSpPr>
          <p:spPr bwMode="hidden">
            <a:xfrm>
              <a:off x="3112" y="0"/>
              <a:ext cx="2514" cy="2534"/>
            </a:xfrm>
            <a:custGeom>
              <a:avLst/>
              <a:gdLst>
                <a:gd name="T0" fmla="*/ 0 w 2517"/>
                <a:gd name="T1" fmla="*/ 0 h 2536"/>
                <a:gd name="T2" fmla="*/ 2517 w 2517"/>
                <a:gd name="T3" fmla="*/ 2536 h 2536"/>
                <a:gd name="T4" fmla="*/ 2517 w 2517"/>
                <a:gd name="T5" fmla="*/ 2536 h 2536"/>
                <a:gd name="T6" fmla="*/ 66 w 2517"/>
                <a:gd name="T7" fmla="*/ 0 h 2536"/>
                <a:gd name="T8" fmla="*/ 0 w 2517"/>
                <a:gd name="T9" fmla="*/ 0 h 2536"/>
                <a:gd name="T10" fmla="*/ 0 w 2517"/>
                <a:gd name="T11" fmla="*/ 0 h 2536"/>
              </a:gdLst>
              <a:ahLst/>
              <a:cxnLst>
                <a:cxn ang="0">
                  <a:pos x="T0" y="T1"/>
                </a:cxn>
                <a:cxn ang="0">
                  <a:pos x="T2" y="T3"/>
                </a:cxn>
                <a:cxn ang="0">
                  <a:pos x="T4" y="T5"/>
                </a:cxn>
                <a:cxn ang="0">
                  <a:pos x="T6" y="T7"/>
                </a:cxn>
                <a:cxn ang="0">
                  <a:pos x="T8" y="T9"/>
                </a:cxn>
                <a:cxn ang="0">
                  <a:pos x="T10" y="T11"/>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a:noFill/>
            </a:ln>
          </p:spPr>
          <p:txBody>
            <a:bodyPr/>
            <a:lstStyle/>
            <a:p>
              <a:pPr eaLnBrk="1" hangingPunct="1">
                <a:defRPr/>
              </a:pPr>
              <a:endParaRPr lang="ru-RU"/>
            </a:p>
          </p:txBody>
        </p:sp>
        <p:sp>
          <p:nvSpPr>
            <p:cNvPr id="30743" name="Freeform 23"/>
            <p:cNvSpPr/>
            <p:nvPr/>
          </p:nvSpPr>
          <p:spPr bwMode="hidden">
            <a:xfrm>
              <a:off x="3488" y="0"/>
              <a:ext cx="2198" cy="2480"/>
            </a:xfrm>
            <a:custGeom>
              <a:avLst/>
              <a:gdLst>
                <a:gd name="T0" fmla="*/ 0 w 2200"/>
                <a:gd name="T1" fmla="*/ 0 h 2482"/>
                <a:gd name="T2" fmla="*/ 2188 w 2200"/>
                <a:gd name="T3" fmla="*/ 2482 h 2482"/>
                <a:gd name="T4" fmla="*/ 2200 w 2200"/>
                <a:gd name="T5" fmla="*/ 2476 h 2482"/>
                <a:gd name="T6" fmla="*/ 317 w 2200"/>
                <a:gd name="T7" fmla="*/ 0 h 2482"/>
                <a:gd name="T8" fmla="*/ 0 w 2200"/>
                <a:gd name="T9" fmla="*/ 0 h 2482"/>
                <a:gd name="T10" fmla="*/ 0 w 2200"/>
                <a:gd name="T11" fmla="*/ 0 h 2482"/>
              </a:gdLst>
              <a:ahLst/>
              <a:cxnLst>
                <a:cxn ang="0">
                  <a:pos x="T0" y="T1"/>
                </a:cxn>
                <a:cxn ang="0">
                  <a:pos x="T2" y="T3"/>
                </a:cxn>
                <a:cxn ang="0">
                  <a:pos x="T4" y="T5"/>
                </a:cxn>
                <a:cxn ang="0">
                  <a:pos x="T6" y="T7"/>
                </a:cxn>
                <a:cxn ang="0">
                  <a:pos x="T8" y="T9"/>
                </a:cxn>
                <a:cxn ang="0">
                  <a:pos x="T10" y="T11"/>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a:noFill/>
            </a:ln>
            <a:effectLst/>
          </p:spPr>
          <p:txBody>
            <a:bodyPr/>
            <a:lstStyle/>
            <a:p>
              <a:pPr eaLnBrk="1" hangingPunct="1">
                <a:defRPr/>
              </a:pPr>
              <a:endParaRPr lang="ru-RU"/>
            </a:p>
          </p:txBody>
        </p:sp>
        <p:sp>
          <p:nvSpPr>
            <p:cNvPr id="30744" name="Freeform 24"/>
            <p:cNvSpPr/>
            <p:nvPr/>
          </p:nvSpPr>
          <p:spPr bwMode="hidden">
            <a:xfrm>
              <a:off x="5674" y="2474"/>
              <a:ext cx="84" cy="96"/>
            </a:xfrm>
            <a:custGeom>
              <a:avLst/>
              <a:gdLst>
                <a:gd name="T0" fmla="*/ 84 w 84"/>
                <a:gd name="T1" fmla="*/ 96 h 96"/>
                <a:gd name="T2" fmla="*/ 84 w 84"/>
                <a:gd name="T3" fmla="*/ 90 h 96"/>
                <a:gd name="T4" fmla="*/ 12 w 84"/>
                <a:gd name="T5" fmla="*/ 0 h 96"/>
                <a:gd name="T6" fmla="*/ 0 w 84"/>
                <a:gd name="T7" fmla="*/ 6 h 96"/>
                <a:gd name="T8" fmla="*/ 84 w 84"/>
                <a:gd name="T9" fmla="*/ 96 h 96"/>
                <a:gd name="T10" fmla="*/ 84 w 84"/>
                <a:gd name="T11" fmla="*/ 96 h 96"/>
              </a:gdLst>
              <a:ahLst/>
              <a:cxnLst>
                <a:cxn ang="0">
                  <a:pos x="T0" y="T1"/>
                </a:cxn>
                <a:cxn ang="0">
                  <a:pos x="T2" y="T3"/>
                </a:cxn>
                <a:cxn ang="0">
                  <a:pos x="T4" y="T5"/>
                </a:cxn>
                <a:cxn ang="0">
                  <a:pos x="T6" y="T7"/>
                </a:cxn>
                <a:cxn ang="0">
                  <a:pos x="T8" y="T9"/>
                </a:cxn>
                <a:cxn ang="0">
                  <a:pos x="T10" y="T11"/>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a:noFill/>
            </a:ln>
          </p:spPr>
          <p:txBody>
            <a:bodyPr/>
            <a:lstStyle/>
            <a:p>
              <a:pPr eaLnBrk="1" hangingPunct="1">
                <a:defRPr/>
              </a:pPr>
              <a:endParaRPr lang="ru-RU"/>
            </a:p>
          </p:txBody>
        </p:sp>
        <p:sp>
          <p:nvSpPr>
            <p:cNvPr id="1054" name="Freeform 25"/>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30746" name="Freeform 26"/>
            <p:cNvSpPr/>
            <p:nvPr/>
          </p:nvSpPr>
          <p:spPr bwMode="hidden">
            <a:xfrm>
              <a:off x="5107" y="0"/>
              <a:ext cx="573" cy="1042"/>
            </a:xfrm>
            <a:custGeom>
              <a:avLst/>
              <a:gdLst>
                <a:gd name="T0" fmla="*/ 0 w 574"/>
                <a:gd name="T1" fmla="*/ 0 h 1043"/>
                <a:gd name="T2" fmla="*/ 497 w 574"/>
                <a:gd name="T3" fmla="*/ 1043 h 1043"/>
                <a:gd name="T4" fmla="*/ 574 w 574"/>
                <a:gd name="T5" fmla="*/ 851 h 1043"/>
                <a:gd name="T6" fmla="*/ 251 w 574"/>
                <a:gd name="T7" fmla="*/ 0 h 1043"/>
                <a:gd name="T8" fmla="*/ 0 w 574"/>
                <a:gd name="T9" fmla="*/ 0 h 1043"/>
                <a:gd name="T10" fmla="*/ 0 w 574"/>
                <a:gd name="T11" fmla="*/ 0 h 1043"/>
              </a:gdLst>
              <a:ahLst/>
              <a:cxnLst>
                <a:cxn ang="0">
                  <a:pos x="T0" y="T1"/>
                </a:cxn>
                <a:cxn ang="0">
                  <a:pos x="T2" y="T3"/>
                </a:cxn>
                <a:cxn ang="0">
                  <a:pos x="T4" y="T5"/>
                </a:cxn>
                <a:cxn ang="0">
                  <a:pos x="T6" y="T7"/>
                </a:cxn>
                <a:cxn ang="0">
                  <a:pos x="T8" y="T9"/>
                </a:cxn>
                <a:cxn ang="0">
                  <a:pos x="T10" y="T11"/>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a:noFill/>
            </a:ln>
          </p:spPr>
          <p:txBody>
            <a:bodyPr/>
            <a:lstStyle/>
            <a:p>
              <a:pPr eaLnBrk="1" hangingPunct="1">
                <a:defRPr/>
              </a:pPr>
              <a:endParaRPr lang="ru-RU"/>
            </a:p>
          </p:txBody>
        </p:sp>
        <p:sp>
          <p:nvSpPr>
            <p:cNvPr id="30747" name="Freeform 27"/>
            <p:cNvSpPr/>
            <p:nvPr/>
          </p:nvSpPr>
          <p:spPr bwMode="hidden">
            <a:xfrm>
              <a:off x="5411" y="0"/>
              <a:ext cx="341" cy="796"/>
            </a:xfrm>
            <a:custGeom>
              <a:avLst/>
              <a:gdLst>
                <a:gd name="T0" fmla="*/ 144 w 341"/>
                <a:gd name="T1" fmla="*/ 0 h 797"/>
                <a:gd name="T2" fmla="*/ 0 w 341"/>
                <a:gd name="T3" fmla="*/ 0 h 797"/>
                <a:gd name="T4" fmla="*/ 287 w 341"/>
                <a:gd name="T5" fmla="*/ 797 h 797"/>
                <a:gd name="T6" fmla="*/ 341 w 341"/>
                <a:gd name="T7" fmla="*/ 653 h 797"/>
                <a:gd name="T8" fmla="*/ 144 w 341"/>
                <a:gd name="T9" fmla="*/ 0 h 797"/>
                <a:gd name="T10" fmla="*/ 144 w 341"/>
                <a:gd name="T11" fmla="*/ 0 h 797"/>
              </a:gdLst>
              <a:ahLst/>
              <a:cxnLst>
                <a:cxn ang="0">
                  <a:pos x="T0" y="T1"/>
                </a:cxn>
                <a:cxn ang="0">
                  <a:pos x="T2" y="T3"/>
                </a:cxn>
                <a:cxn ang="0">
                  <a:pos x="T4" y="T5"/>
                </a:cxn>
                <a:cxn ang="0">
                  <a:pos x="T6" y="T7"/>
                </a:cxn>
                <a:cxn ang="0">
                  <a:pos x="T8" y="T9"/>
                </a:cxn>
                <a:cxn ang="0">
                  <a:pos x="T10" y="T11"/>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a:noFill/>
            </a:ln>
          </p:spPr>
          <p:txBody>
            <a:bodyPr/>
            <a:lstStyle/>
            <a:p>
              <a:pPr eaLnBrk="1" hangingPunct="1">
                <a:defRPr/>
              </a:pPr>
              <a:endParaRPr lang="ru-RU"/>
            </a:p>
          </p:txBody>
        </p:sp>
        <p:sp>
          <p:nvSpPr>
            <p:cNvPr id="1057" name="Freeform 28"/>
            <p:cNvSpPr/>
            <p:nvPr/>
          </p:nvSpPr>
          <p:spPr bwMode="hidden">
            <a:xfrm>
              <a:off x="5698" y="653"/>
              <a:ext cx="60" cy="311"/>
            </a:xfrm>
            <a:custGeom>
              <a:avLst/>
              <a:gdLst>
                <a:gd name="T0" fmla="*/ 0 w 60"/>
                <a:gd name="T1" fmla="*/ 144 h 312"/>
                <a:gd name="T2" fmla="*/ 60 w 60"/>
                <a:gd name="T3" fmla="*/ 291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30749" name="Freeform 29"/>
            <p:cNvSpPr/>
            <p:nvPr/>
          </p:nvSpPr>
          <p:spPr bwMode="hidden">
            <a:xfrm>
              <a:off x="2" y="1601"/>
              <a:ext cx="5752" cy="1864"/>
            </a:xfrm>
            <a:custGeom>
              <a:avLst/>
              <a:gdLst>
                <a:gd name="T0" fmla="*/ 0 w 5740"/>
                <a:gd name="T1" fmla="*/ 371 h 1864"/>
                <a:gd name="T2" fmla="*/ 5740 w 5740"/>
                <a:gd name="T3" fmla="*/ 1864 h 1864"/>
                <a:gd name="T4" fmla="*/ 5740 w 5740"/>
                <a:gd name="T5" fmla="*/ 1834 h 1864"/>
                <a:gd name="T6" fmla="*/ 0 w 5740"/>
                <a:gd name="T7" fmla="*/ 0 h 1864"/>
                <a:gd name="T8" fmla="*/ 0 w 5740"/>
                <a:gd name="T9" fmla="*/ 371 h 1864"/>
                <a:gd name="T10" fmla="*/ 0 w 5740"/>
                <a:gd name="T11" fmla="*/ 371 h 1864"/>
              </a:gdLst>
              <a:ahLst/>
              <a:cxnLst>
                <a:cxn ang="0">
                  <a:pos x="T0" y="T1"/>
                </a:cxn>
                <a:cxn ang="0">
                  <a:pos x="T2" y="T3"/>
                </a:cxn>
                <a:cxn ang="0">
                  <a:pos x="T4" y="T5"/>
                </a:cxn>
                <a:cxn ang="0">
                  <a:pos x="T6" y="T7"/>
                </a:cxn>
                <a:cxn ang="0">
                  <a:pos x="T8" y="T9"/>
                </a:cxn>
                <a:cxn ang="0">
                  <a:pos x="T10" y="T1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a:noFill/>
            </a:ln>
          </p:spPr>
          <p:txBody>
            <a:bodyPr/>
            <a:lstStyle/>
            <a:p>
              <a:pPr eaLnBrk="1" hangingPunct="1">
                <a:defRPr/>
              </a:pPr>
              <a:endParaRPr lang="ru-RU"/>
            </a:p>
          </p:txBody>
        </p:sp>
        <p:sp>
          <p:nvSpPr>
            <p:cNvPr id="1059" name="Freeform 30"/>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30751" name="Freeform 31"/>
            <p:cNvSpPr/>
            <p:nvPr/>
          </p:nvSpPr>
          <p:spPr bwMode="hidden">
            <a:xfrm>
              <a:off x="2" y="2152"/>
              <a:ext cx="5752" cy="1337"/>
            </a:xfrm>
            <a:custGeom>
              <a:avLst/>
              <a:gdLst>
                <a:gd name="T0" fmla="*/ 0 w 5740"/>
                <a:gd name="T1" fmla="*/ 366 h 1337"/>
                <a:gd name="T2" fmla="*/ 5740 w 5740"/>
                <a:gd name="T3" fmla="*/ 1337 h 1337"/>
                <a:gd name="T4" fmla="*/ 5740 w 5740"/>
                <a:gd name="T5" fmla="*/ 1331 h 1337"/>
                <a:gd name="T6" fmla="*/ 0 w 5740"/>
                <a:gd name="T7" fmla="*/ 0 h 1337"/>
                <a:gd name="T8" fmla="*/ 0 w 5740"/>
                <a:gd name="T9" fmla="*/ 366 h 1337"/>
                <a:gd name="T10" fmla="*/ 0 w 5740"/>
                <a:gd name="T11" fmla="*/ 366 h 1337"/>
              </a:gdLst>
              <a:ahLst/>
              <a:cxnLst>
                <a:cxn ang="0">
                  <a:pos x="T0" y="T1"/>
                </a:cxn>
                <a:cxn ang="0">
                  <a:pos x="T2" y="T3"/>
                </a:cxn>
                <a:cxn ang="0">
                  <a:pos x="T4" y="T5"/>
                </a:cxn>
                <a:cxn ang="0">
                  <a:pos x="T6" y="T7"/>
                </a:cxn>
                <a:cxn ang="0">
                  <a:pos x="T8" y="T9"/>
                </a:cxn>
                <a:cxn ang="0">
                  <a:pos x="T10" y="T11"/>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a:noFill/>
            </a:ln>
          </p:spPr>
          <p:txBody>
            <a:bodyPr/>
            <a:lstStyle/>
            <a:p>
              <a:pPr eaLnBrk="1" hangingPunct="1">
                <a:defRPr/>
              </a:pPr>
              <a:endParaRPr lang="ru-RU"/>
            </a:p>
          </p:txBody>
        </p:sp>
        <p:sp>
          <p:nvSpPr>
            <p:cNvPr id="30752" name="Freeform 32"/>
            <p:cNvSpPr/>
            <p:nvPr/>
          </p:nvSpPr>
          <p:spPr bwMode="hidden">
            <a:xfrm>
              <a:off x="2" y="3177"/>
              <a:ext cx="5752" cy="414"/>
            </a:xfrm>
            <a:custGeom>
              <a:avLst/>
              <a:gdLst>
                <a:gd name="T0" fmla="*/ 0 w 5740"/>
                <a:gd name="T1" fmla="*/ 48 h 414"/>
                <a:gd name="T2" fmla="*/ 5740 w 5740"/>
                <a:gd name="T3" fmla="*/ 414 h 414"/>
                <a:gd name="T4" fmla="*/ 5740 w 5740"/>
                <a:gd name="T5" fmla="*/ 402 h 414"/>
                <a:gd name="T6" fmla="*/ 0 w 5740"/>
                <a:gd name="T7" fmla="*/ 0 h 414"/>
                <a:gd name="T8" fmla="*/ 0 w 5740"/>
                <a:gd name="T9" fmla="*/ 48 h 414"/>
                <a:gd name="T10" fmla="*/ 0 w 5740"/>
                <a:gd name="T11" fmla="*/ 48 h 414"/>
              </a:gdLst>
              <a:ahLst/>
              <a:cxnLst>
                <a:cxn ang="0">
                  <a:pos x="T0" y="T1"/>
                </a:cxn>
                <a:cxn ang="0">
                  <a:pos x="T2" y="T3"/>
                </a:cxn>
                <a:cxn ang="0">
                  <a:pos x="T4" y="T5"/>
                </a:cxn>
                <a:cxn ang="0">
                  <a:pos x="T6" y="T7"/>
                </a:cxn>
                <a:cxn ang="0">
                  <a:pos x="T8" y="T9"/>
                </a:cxn>
                <a:cxn ang="0">
                  <a:pos x="T10" y="T11"/>
                </a:cxn>
              </a:cxnLst>
              <a:rect l="0" t="0" r="r" b="b"/>
              <a:pathLst>
                <a:path w="5740" h="413">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a:noFill/>
            </a:ln>
          </p:spPr>
          <p:txBody>
            <a:bodyPr/>
            <a:lstStyle/>
            <a:p>
              <a:pPr eaLnBrk="1" hangingPunct="1">
                <a:defRPr/>
              </a:pPr>
              <a:endParaRPr lang="ru-RU"/>
            </a:p>
          </p:txBody>
        </p:sp>
        <p:sp>
          <p:nvSpPr>
            <p:cNvPr id="30753" name="Freeform 33"/>
            <p:cNvSpPr/>
            <p:nvPr/>
          </p:nvSpPr>
          <p:spPr bwMode="hidden">
            <a:xfrm>
              <a:off x="1297" y="0"/>
              <a:ext cx="4457" cy="3177"/>
            </a:xfrm>
            <a:custGeom>
              <a:avLst/>
              <a:gdLst>
                <a:gd name="T0" fmla="*/ 0 w 4448"/>
                <a:gd name="T1" fmla="*/ 0 h 3177"/>
                <a:gd name="T2" fmla="*/ 4448 w 4448"/>
                <a:gd name="T3" fmla="*/ 3177 h 3177"/>
                <a:gd name="T4" fmla="*/ 4448 w 4448"/>
                <a:gd name="T5" fmla="*/ 3153 h 3177"/>
                <a:gd name="T6" fmla="*/ 125 w 4448"/>
                <a:gd name="T7" fmla="*/ 0 h 3177"/>
                <a:gd name="T8" fmla="*/ 0 w 4448"/>
                <a:gd name="T9" fmla="*/ 0 h 3177"/>
                <a:gd name="T10" fmla="*/ 0 w 4448"/>
                <a:gd name="T11" fmla="*/ 0 h 3177"/>
              </a:gdLst>
              <a:ahLst/>
              <a:cxnLst>
                <a:cxn ang="0">
                  <a:pos x="T0" y="T1"/>
                </a:cxn>
                <a:cxn ang="0">
                  <a:pos x="T2" y="T3"/>
                </a:cxn>
                <a:cxn ang="0">
                  <a:pos x="T4" y="T5"/>
                </a:cxn>
                <a:cxn ang="0">
                  <a:pos x="T6" y="T7"/>
                </a:cxn>
                <a:cxn ang="0">
                  <a:pos x="T8" y="T9"/>
                </a:cxn>
                <a:cxn ang="0">
                  <a:pos x="T10" y="T11"/>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a:noFill/>
            </a:ln>
          </p:spPr>
          <p:txBody>
            <a:bodyPr/>
            <a:lstStyle/>
            <a:p>
              <a:pPr eaLnBrk="1" hangingPunct="1">
                <a:defRPr/>
              </a:pPr>
              <a:endParaRPr lang="ru-RU"/>
            </a:p>
          </p:txBody>
        </p:sp>
        <p:sp>
          <p:nvSpPr>
            <p:cNvPr id="30754" name="Freeform 34"/>
            <p:cNvSpPr/>
            <p:nvPr/>
          </p:nvSpPr>
          <p:spPr bwMode="hidden">
            <a:xfrm>
              <a:off x="3321" y="0"/>
              <a:ext cx="2433" cy="2614"/>
            </a:xfrm>
            <a:custGeom>
              <a:avLst/>
              <a:gdLst>
                <a:gd name="T0" fmla="*/ 0 w 2428"/>
                <a:gd name="T1" fmla="*/ 0 h 2614"/>
                <a:gd name="T2" fmla="*/ 2428 w 2428"/>
                <a:gd name="T3" fmla="*/ 2614 h 2614"/>
                <a:gd name="T4" fmla="*/ 2428 w 2428"/>
                <a:gd name="T5" fmla="*/ 2608 h 2614"/>
                <a:gd name="T6" fmla="*/ 66 w 2428"/>
                <a:gd name="T7" fmla="*/ 0 h 2614"/>
                <a:gd name="T8" fmla="*/ 0 w 2428"/>
                <a:gd name="T9" fmla="*/ 0 h 2614"/>
                <a:gd name="T10" fmla="*/ 0 w 2428"/>
                <a:gd name="T11" fmla="*/ 0 h 2614"/>
              </a:gdLst>
              <a:ahLst/>
              <a:cxnLst>
                <a:cxn ang="0">
                  <a:pos x="T0" y="T1"/>
                </a:cxn>
                <a:cxn ang="0">
                  <a:pos x="T2" y="T3"/>
                </a:cxn>
                <a:cxn ang="0">
                  <a:pos x="T4" y="T5"/>
                </a:cxn>
                <a:cxn ang="0">
                  <a:pos x="T6" y="T7"/>
                </a:cxn>
                <a:cxn ang="0">
                  <a:pos x="T8" y="T9"/>
                </a:cxn>
                <a:cxn ang="0">
                  <a:pos x="T10" y="T11"/>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a:noFill/>
            </a:ln>
          </p:spPr>
          <p:txBody>
            <a:bodyPr/>
            <a:lstStyle/>
            <a:p>
              <a:pPr eaLnBrk="1" hangingPunct="1">
                <a:defRPr/>
              </a:pPr>
              <a:endParaRPr lang="ru-RU"/>
            </a:p>
          </p:txBody>
        </p:sp>
        <p:sp>
          <p:nvSpPr>
            <p:cNvPr id="30755" name="Freeform 35"/>
            <p:cNvSpPr/>
            <p:nvPr/>
          </p:nvSpPr>
          <p:spPr bwMode="hidden">
            <a:xfrm>
              <a:off x="3950" y="0"/>
              <a:ext cx="1804" cy="2464"/>
            </a:xfrm>
            <a:custGeom>
              <a:avLst/>
              <a:gdLst>
                <a:gd name="T0" fmla="*/ 485 w 1800"/>
                <a:gd name="T1" fmla="*/ 0 h 2464"/>
                <a:gd name="T2" fmla="*/ 0 w 1800"/>
                <a:gd name="T3" fmla="*/ 0 h 2464"/>
                <a:gd name="T4" fmla="*/ 1800 w 1800"/>
                <a:gd name="T5" fmla="*/ 2464 h 2464"/>
                <a:gd name="T6" fmla="*/ 1800 w 1800"/>
                <a:gd name="T7" fmla="*/ 2248 h 2464"/>
                <a:gd name="T8" fmla="*/ 1794 w 1800"/>
                <a:gd name="T9" fmla="*/ 2248 h 2464"/>
                <a:gd name="T10" fmla="*/ 485 w 1800"/>
                <a:gd name="T11" fmla="*/ 0 h 2464"/>
                <a:gd name="T12" fmla="*/ 485 w 1800"/>
                <a:gd name="T13" fmla="*/ 0 h 2464"/>
              </a:gdLst>
              <a:ahLst/>
              <a:cxnLst>
                <a:cxn ang="0">
                  <a:pos x="T0" y="T1"/>
                </a:cxn>
                <a:cxn ang="0">
                  <a:pos x="T2" y="T3"/>
                </a:cxn>
                <a:cxn ang="0">
                  <a:pos x="T4" y="T5"/>
                </a:cxn>
                <a:cxn ang="0">
                  <a:pos x="T6" y="T7"/>
                </a:cxn>
                <a:cxn ang="0">
                  <a:pos x="T8" y="T9"/>
                </a:cxn>
                <a:cxn ang="0">
                  <a:pos x="T10" y="T11"/>
                </a:cxn>
                <a:cxn ang="0">
                  <a:pos x="T12" y="T13"/>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a:noFill/>
            </a:ln>
          </p:spPr>
          <p:txBody>
            <a:bodyPr/>
            <a:lstStyle/>
            <a:p>
              <a:pPr eaLnBrk="1" hangingPunct="1">
                <a:defRPr/>
              </a:pPr>
              <a:endParaRPr lang="ru-RU"/>
            </a:p>
          </p:txBody>
        </p:sp>
        <p:sp>
          <p:nvSpPr>
            <p:cNvPr id="30756" name="Freeform 36"/>
            <p:cNvSpPr/>
            <p:nvPr/>
          </p:nvSpPr>
          <p:spPr bwMode="hidden">
            <a:xfrm>
              <a:off x="4519" y="0"/>
              <a:ext cx="1235" cy="2074"/>
            </a:xfrm>
            <a:custGeom>
              <a:avLst/>
              <a:gdLst>
                <a:gd name="T0" fmla="*/ 0 w 1232"/>
                <a:gd name="T1" fmla="*/ 0 h 2074"/>
                <a:gd name="T2" fmla="*/ 1232 w 1232"/>
                <a:gd name="T3" fmla="*/ 2074 h 2074"/>
                <a:gd name="T4" fmla="*/ 1232 w 1232"/>
                <a:gd name="T5" fmla="*/ 2038 h 2074"/>
                <a:gd name="T6" fmla="*/ 42 w 1232"/>
                <a:gd name="T7" fmla="*/ 0 h 2074"/>
                <a:gd name="T8" fmla="*/ 0 w 1232"/>
                <a:gd name="T9" fmla="*/ 0 h 2074"/>
                <a:gd name="T10" fmla="*/ 0 w 1232"/>
                <a:gd name="T11" fmla="*/ 0 h 2074"/>
              </a:gdLst>
              <a:ahLst/>
              <a:cxnLst>
                <a:cxn ang="0">
                  <a:pos x="T0" y="T1"/>
                </a:cxn>
                <a:cxn ang="0">
                  <a:pos x="T2" y="T3"/>
                </a:cxn>
                <a:cxn ang="0">
                  <a:pos x="T4" y="T5"/>
                </a:cxn>
                <a:cxn ang="0">
                  <a:pos x="T6" y="T7"/>
                </a:cxn>
                <a:cxn ang="0">
                  <a:pos x="T8" y="T9"/>
                </a:cxn>
                <a:cxn ang="0">
                  <a:pos x="T10" y="T11"/>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a:noFill/>
            </a:ln>
          </p:spPr>
          <p:txBody>
            <a:bodyPr/>
            <a:lstStyle/>
            <a:p>
              <a:pPr eaLnBrk="1" hangingPunct="1">
                <a:defRPr/>
              </a:pPr>
              <a:endParaRPr lang="ru-RU"/>
            </a:p>
          </p:txBody>
        </p:sp>
        <p:sp>
          <p:nvSpPr>
            <p:cNvPr id="30757" name="Freeform 37"/>
            <p:cNvSpPr/>
            <p:nvPr/>
          </p:nvSpPr>
          <p:spPr bwMode="hidden">
            <a:xfrm>
              <a:off x="4694" y="0"/>
              <a:ext cx="1060" cy="1936"/>
            </a:xfrm>
            <a:custGeom>
              <a:avLst/>
              <a:gdLst>
                <a:gd name="T0" fmla="*/ 0 w 1058"/>
                <a:gd name="T1" fmla="*/ 0 h 1936"/>
                <a:gd name="T2" fmla="*/ 1058 w 1058"/>
                <a:gd name="T3" fmla="*/ 1936 h 1936"/>
                <a:gd name="T4" fmla="*/ 1058 w 1058"/>
                <a:gd name="T5" fmla="*/ 1930 h 1936"/>
                <a:gd name="T6" fmla="*/ 54 w 1058"/>
                <a:gd name="T7" fmla="*/ 0 h 1936"/>
                <a:gd name="T8" fmla="*/ 0 w 1058"/>
                <a:gd name="T9" fmla="*/ 0 h 1936"/>
                <a:gd name="T10" fmla="*/ 0 w 1058"/>
                <a:gd name="T11" fmla="*/ 0 h 1936"/>
              </a:gdLst>
              <a:ahLst/>
              <a:cxnLst>
                <a:cxn ang="0">
                  <a:pos x="T0" y="T1"/>
                </a:cxn>
                <a:cxn ang="0">
                  <a:pos x="T2" y="T3"/>
                </a:cxn>
                <a:cxn ang="0">
                  <a:pos x="T4" y="T5"/>
                </a:cxn>
                <a:cxn ang="0">
                  <a:pos x="T6" y="T7"/>
                </a:cxn>
                <a:cxn ang="0">
                  <a:pos x="T8" y="T9"/>
                </a:cxn>
                <a:cxn ang="0">
                  <a:pos x="T10" y="T11"/>
                </a:cxn>
              </a:cxnLst>
              <a:rect l="0" t="0" r="r" b="b"/>
              <a:pathLst>
                <a:path w="1058" h="1935">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a:noFill/>
            </a:ln>
          </p:spPr>
          <p:txBody>
            <a:bodyPr/>
            <a:lstStyle/>
            <a:p>
              <a:pPr eaLnBrk="1" hangingPunct="1">
                <a:defRPr/>
              </a:pPr>
              <a:endParaRPr lang="ru-RU"/>
            </a:p>
          </p:txBody>
        </p:sp>
        <p:sp>
          <p:nvSpPr>
            <p:cNvPr id="30758" name="Freeform 38"/>
            <p:cNvSpPr/>
            <p:nvPr/>
          </p:nvSpPr>
          <p:spPr bwMode="hidden">
            <a:xfrm>
              <a:off x="4981" y="0"/>
              <a:ext cx="773" cy="1487"/>
            </a:xfrm>
            <a:custGeom>
              <a:avLst/>
              <a:gdLst>
                <a:gd name="T0" fmla="*/ 771 w 771"/>
                <a:gd name="T1" fmla="*/ 1433 h 1487"/>
                <a:gd name="T2" fmla="*/ 42 w 771"/>
                <a:gd name="T3" fmla="*/ 0 h 1487"/>
                <a:gd name="T4" fmla="*/ 0 w 771"/>
                <a:gd name="T5" fmla="*/ 0 h 1487"/>
                <a:gd name="T6" fmla="*/ 771 w 771"/>
                <a:gd name="T7" fmla="*/ 1487 h 1487"/>
                <a:gd name="T8" fmla="*/ 771 w 771"/>
                <a:gd name="T9" fmla="*/ 1433 h 1487"/>
                <a:gd name="T10" fmla="*/ 771 w 771"/>
                <a:gd name="T11" fmla="*/ 1433 h 1487"/>
              </a:gdLst>
              <a:ahLst/>
              <a:cxnLst>
                <a:cxn ang="0">
                  <a:pos x="T0" y="T1"/>
                </a:cxn>
                <a:cxn ang="0">
                  <a:pos x="T2" y="T3"/>
                </a:cxn>
                <a:cxn ang="0">
                  <a:pos x="T4" y="T5"/>
                </a:cxn>
                <a:cxn ang="0">
                  <a:pos x="T6" y="T7"/>
                </a:cxn>
                <a:cxn ang="0">
                  <a:pos x="T8" y="T9"/>
                </a:cxn>
                <a:cxn ang="0">
                  <a:pos x="T10" y="T11"/>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a:noFill/>
            </a:ln>
          </p:spPr>
          <p:txBody>
            <a:bodyPr/>
            <a:lstStyle/>
            <a:p>
              <a:pPr eaLnBrk="1" hangingPunct="1">
                <a:defRPr/>
              </a:pPr>
              <a:endParaRPr lang="ru-RU"/>
            </a:p>
          </p:txBody>
        </p:sp>
        <p:grpSp>
          <p:nvGrpSpPr>
            <p:cNvPr id="1068" name="Group 39"/>
            <p:cNvGrpSpPr/>
            <p:nvPr userDrawn="1"/>
          </p:nvGrpSpPr>
          <p:grpSpPr>
            <a:xfrm>
              <a:off x="0" y="1632"/>
              <a:ext cx="5758" cy="1858"/>
              <a:chOff x="0" y="1632"/>
              <a:chExt cx="5758" cy="1858"/>
            </a:xfrm>
          </p:grpSpPr>
          <p:sp>
            <p:nvSpPr>
              <p:cNvPr id="30760" name="Freeform 40"/>
              <p:cNvSpPr/>
              <p:nvPr/>
            </p:nvSpPr>
            <p:spPr bwMode="hidden">
              <a:xfrm>
                <a:off x="0" y="1632"/>
                <a:ext cx="3670" cy="1313"/>
              </a:xfrm>
              <a:custGeom>
                <a:avLst/>
                <a:gdLst>
                  <a:gd name="T0" fmla="*/ 0 w 3659"/>
                  <a:gd name="T1" fmla="*/ 0 h 1313"/>
                  <a:gd name="T2" fmla="*/ 0 w 3659"/>
                  <a:gd name="T3" fmla="*/ 366 h 1313"/>
                  <a:gd name="T4" fmla="*/ 3635 w 3659"/>
                  <a:gd name="T5" fmla="*/ 1313 h 1313"/>
                  <a:gd name="T6" fmla="*/ 3647 w 3659"/>
                  <a:gd name="T7" fmla="*/ 1235 h 1313"/>
                  <a:gd name="T8" fmla="*/ 3659 w 3659"/>
                  <a:gd name="T9" fmla="*/ 1163 h 1313"/>
                  <a:gd name="T10" fmla="*/ 0 w 3659"/>
                  <a:gd name="T11" fmla="*/ 0 h 1313"/>
                  <a:gd name="T12" fmla="*/ 0 w 3659"/>
                  <a:gd name="T13" fmla="*/ 0 h 1313"/>
                </a:gdLst>
                <a:ahLst/>
                <a:cxnLst>
                  <a:cxn ang="0">
                    <a:pos x="T0" y="T1"/>
                  </a:cxn>
                  <a:cxn ang="0">
                    <a:pos x="T2" y="T3"/>
                  </a:cxn>
                  <a:cxn ang="0">
                    <a:pos x="T4" y="T5"/>
                  </a:cxn>
                  <a:cxn ang="0">
                    <a:pos x="T6" y="T7"/>
                  </a:cxn>
                  <a:cxn ang="0">
                    <a:pos x="T8" y="T9"/>
                  </a:cxn>
                  <a:cxn ang="0">
                    <a:pos x="T10" y="T11"/>
                  </a:cxn>
                  <a:cxn ang="0">
                    <a:pos x="T12" y="T13"/>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a:noFill/>
              </a:ln>
            </p:spPr>
            <p:txBody>
              <a:bodyPr/>
              <a:lstStyle/>
              <a:p>
                <a:pPr eaLnBrk="1" hangingPunct="1">
                  <a:defRPr/>
                </a:pPr>
                <a:endParaRPr lang="ru-RU"/>
              </a:p>
            </p:txBody>
          </p:sp>
          <p:sp>
            <p:nvSpPr>
              <p:cNvPr id="30761" name="Freeform 41"/>
              <p:cNvSpPr/>
              <p:nvPr/>
            </p:nvSpPr>
            <p:spPr bwMode="hidden">
              <a:xfrm>
                <a:off x="3646" y="2795"/>
                <a:ext cx="2112" cy="695"/>
              </a:xfrm>
              <a:custGeom>
                <a:avLst/>
                <a:gdLst>
                  <a:gd name="T0" fmla="*/ 2105 w 2105"/>
                  <a:gd name="T1" fmla="*/ 665 h 695"/>
                  <a:gd name="T2" fmla="*/ 24 w 2105"/>
                  <a:gd name="T3" fmla="*/ 0 h 695"/>
                  <a:gd name="T4" fmla="*/ 12 w 2105"/>
                  <a:gd name="T5" fmla="*/ 72 h 695"/>
                  <a:gd name="T6" fmla="*/ 0 w 2105"/>
                  <a:gd name="T7" fmla="*/ 150 h 695"/>
                  <a:gd name="T8" fmla="*/ 2105 w 2105"/>
                  <a:gd name="T9" fmla="*/ 695 h 695"/>
                  <a:gd name="T10" fmla="*/ 2105 w 2105"/>
                  <a:gd name="T11" fmla="*/ 665 h 695"/>
                  <a:gd name="T12" fmla="*/ 2105 w 2105"/>
                  <a:gd name="T13" fmla="*/ 665 h 695"/>
                </a:gdLst>
                <a:ahLst/>
                <a:cxnLst>
                  <a:cxn ang="0">
                    <a:pos x="T0" y="T1"/>
                  </a:cxn>
                  <a:cxn ang="0">
                    <a:pos x="T2" y="T3"/>
                  </a:cxn>
                  <a:cxn ang="0">
                    <a:pos x="T4" y="T5"/>
                  </a:cxn>
                  <a:cxn ang="0">
                    <a:pos x="T6" y="T7"/>
                  </a:cxn>
                  <a:cxn ang="0">
                    <a:pos x="T8" y="T9"/>
                  </a:cxn>
                  <a:cxn ang="0">
                    <a:pos x="T10" y="T11"/>
                  </a:cxn>
                  <a:cxn ang="0">
                    <a:pos x="T12" y="T13"/>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a:noFill/>
              </a:ln>
            </p:spPr>
            <p:txBody>
              <a:bodyPr/>
              <a:lstStyle/>
              <a:p>
                <a:pPr eaLnBrk="1" hangingPunct="1">
                  <a:defRPr/>
                </a:pPr>
                <a:endParaRPr lang="ru-RU"/>
              </a:p>
            </p:txBody>
          </p:sp>
        </p:grpSp>
      </p:grpSp>
      <p:sp>
        <p:nvSpPr>
          <p:cNvPr id="30762" name="Rectangle 42"/>
          <p:cNvSpPr>
            <a:spLocks noGrp="1" noChangeArrowheads="1"/>
          </p:cNvSpPr>
          <p:nvPr>
            <p:ph type="title"/>
          </p:nvPr>
        </p:nvSpPr>
        <p:spPr bwMode="auto">
          <a:xfrm>
            <a:off x="457200" y="277813"/>
            <a:ext cx="8229600" cy="1143000"/>
          </a:xfrm>
          <a:prstGeom prst="rect">
            <a:avLst/>
          </a:prstGeom>
          <a:noFill/>
          <a:ln>
            <a:noFill/>
          </a:ln>
          <a:effectLst/>
        </p:spPr>
        <p:txBody>
          <a:bodyPr vert="horz" wrap="square" lIns="91440" tIns="45720" rIns="91440" bIns="45720" numCol="1" anchor="ctr" anchorCtr="0" compatLnSpc="1">
            <a:prstTxWarp prst="textNoShape">
              <a:avLst/>
            </a:prstTxWarp>
          </a:bodyPr>
          <a:lstStyle/>
          <a:p>
            <a:pPr lvl="0"/>
            <a:r>
              <a:rPr lang="ru-RU" altLang="ru-RU"/>
              <a:t>Образец заголовка</a:t>
            </a:r>
          </a:p>
        </p:txBody>
      </p:sp>
      <p:sp>
        <p:nvSpPr>
          <p:cNvPr id="30763" name="Rectangle 43"/>
          <p:cNvSpPr>
            <a:spLocks noGrp="1" noChangeArrowheads="1"/>
          </p:cNvSpPr>
          <p:nvPr>
            <p:ph type="body" idx="1"/>
          </p:nvPr>
        </p:nvSpPr>
        <p:spPr bwMode="auto">
          <a:xfrm>
            <a:off x="457200" y="1600200"/>
            <a:ext cx="8229600" cy="4530725"/>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ru-RU" altLang="ru-RU"/>
              <a:t>Образец текста</a:t>
            </a:r>
          </a:p>
          <a:p>
            <a:pPr lvl="1"/>
            <a:r>
              <a:rPr lang="ru-RU" altLang="ru-RU"/>
              <a:t>Второй уровень</a:t>
            </a:r>
          </a:p>
          <a:p>
            <a:pPr lvl="2"/>
            <a:r>
              <a:rPr lang="ru-RU" altLang="ru-RU"/>
              <a:t>Третий уровень</a:t>
            </a:r>
          </a:p>
          <a:p>
            <a:pPr lvl="3"/>
            <a:r>
              <a:rPr lang="ru-RU" altLang="ru-RU"/>
              <a:t>Четвертый уровень</a:t>
            </a:r>
          </a:p>
          <a:p>
            <a:pPr lvl="4"/>
            <a:r>
              <a:rPr lang="ru-RU" altLang="ru-RU"/>
              <a:t>Пятый уровень</a:t>
            </a:r>
          </a:p>
        </p:txBody>
      </p:sp>
      <p:sp>
        <p:nvSpPr>
          <p:cNvPr id="30764" name="Rectangle 44"/>
          <p:cNvSpPr>
            <a:spLocks noGrp="1" noChangeArrowheads="1"/>
          </p:cNvSpPr>
          <p:nvPr>
            <p:ph type="dt" sz="half" idx="2"/>
          </p:nvPr>
        </p:nvSpPr>
        <p:spPr bwMode="auto">
          <a:xfrm>
            <a:off x="457200" y="6243638"/>
            <a:ext cx="21336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effectLst>
                  <a:outerShdw blurRad="38100" dist="38100" dir="2700000" algn="tl">
                    <a:srgbClr val="000000"/>
                  </a:outerShdw>
                </a:effectLst>
                <a:latin typeface="Arial" panose="020B0604020202020204" pitchFamily="34" charset="0"/>
              </a:defRPr>
            </a:lvl1pPr>
          </a:lstStyle>
          <a:p>
            <a:pPr>
              <a:defRPr/>
            </a:pPr>
            <a:endParaRPr lang="ru-RU" altLang="ru-RU"/>
          </a:p>
        </p:txBody>
      </p:sp>
      <p:sp>
        <p:nvSpPr>
          <p:cNvPr id="30765" name="Rectangle 45"/>
          <p:cNvSpPr>
            <a:spLocks noGrp="1" noChangeArrowheads="1"/>
          </p:cNvSpPr>
          <p:nvPr>
            <p:ph type="ftr" sz="quarter" idx="3"/>
          </p:nvPr>
        </p:nvSpPr>
        <p:spPr bwMode="auto">
          <a:xfrm>
            <a:off x="3124200" y="6248400"/>
            <a:ext cx="28956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latin typeface="Arial" panose="020B0604020202020204" pitchFamily="34" charset="0"/>
              </a:defRPr>
            </a:lvl1pPr>
          </a:lstStyle>
          <a:p>
            <a:pPr>
              <a:defRPr/>
            </a:pPr>
            <a:endParaRPr lang="ru-RU" altLang="ru-RU"/>
          </a:p>
        </p:txBody>
      </p:sp>
      <p:sp>
        <p:nvSpPr>
          <p:cNvPr id="30766" name="Rectangle 46"/>
          <p:cNvSpPr>
            <a:spLocks noGrp="1" noChangeArrowheads="1"/>
          </p:cNvSpPr>
          <p:nvPr>
            <p:ph type="sldNum" sz="quarter" idx="4"/>
          </p:nvPr>
        </p:nvSpPr>
        <p:spPr bwMode="auto">
          <a:xfrm>
            <a:off x="6553200" y="6243638"/>
            <a:ext cx="21336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effectLst>
                  <a:outerShdw blurRad="38100" dist="38100" dir="2700000" algn="tl">
                    <a:srgbClr val="000000"/>
                  </a:outerShdw>
                </a:effectLst>
              </a:defRPr>
            </a:lvl1pPr>
          </a:lstStyle>
          <a:p>
            <a:pPr>
              <a:defRPr/>
            </a:pPr>
            <a:fld id="{007505FF-6C25-4254-8D10-51765CBA2447}" type="slidenum">
              <a:rPr lang="ru-RU" altLang="ru-RU"/>
              <a:pPr>
                <a:defRPr/>
              </a:pPr>
              <a:t>‹#›</a:t>
            </a:fld>
            <a:endParaRPr lang="ru-RU" altLang="ru-RU"/>
          </a:p>
        </p:txBody>
      </p:sp>
    </p:spTree>
  </p:cSld>
  <p:clrMap bg1="dk2" tx1="lt1" bg2="dk1" tx2="lt2" accent1="accent1" accent2="accent2" accent3="accent3" accent4="accent4" accent5="accent5" accent6="accent6" hlink="hlink" folHlink="folHlink"/>
  <p:sldLayoutIdLst>
    <p:sldLayoutId id="2147483986" r:id="rId1"/>
    <p:sldLayoutId id="2147483975" r:id="rId2"/>
    <p:sldLayoutId id="2147483976" r:id="rId3"/>
    <p:sldLayoutId id="2147483977" r:id="rId4"/>
    <p:sldLayoutId id="2147483978" r:id="rId5"/>
    <p:sldLayoutId id="2147483979" r:id="rId6"/>
    <p:sldLayoutId id="2147483980" r:id="rId7"/>
    <p:sldLayoutId id="2147483981" r:id="rId8"/>
    <p:sldLayoutId id="2147483982" r:id="rId9"/>
    <p:sldLayoutId id="2147483983" r:id="rId10"/>
    <p:sldLayoutId id="2147483984" r:id="rId11"/>
    <p:sldLayoutId id="2147483985" r:id="rId12"/>
  </p:sldLayoutIdLst>
  <p:transition/>
  <p:txStyles>
    <p:titleStyle>
      <a:lvl1pPr algn="ctr" rtl="0" eaLnBrk="0" fontAlgn="base" hangingPunct="0">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9pPr>
    </p:titleStyle>
    <p:bodyStyle>
      <a:lvl1pPr marL="342900" indent="-342900" algn="l" rtl="0" eaLnBrk="0" fontAlgn="base" hangingPunct="0">
        <a:spcBef>
          <a:spcPct val="20000"/>
        </a:spcBef>
        <a:spcAft>
          <a:spcPct val="0"/>
        </a:spcAft>
        <a:buClr>
          <a:schemeClr val="hlink"/>
        </a:buClr>
        <a:buSzPct val="90000"/>
        <a:buFont typeface="Wingdings" panose="05000000000000000000" pitchFamily="2" charset="2"/>
        <a:buBlip>
          <a:blip r:embed="rId14"/>
        </a:buBlip>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accent2"/>
        </a:buClr>
        <a:buSzPct val="90000"/>
        <a:buFont typeface="Wingdings" panose="05000000000000000000" pitchFamily="2" charset="2"/>
        <a:buBlip>
          <a:blip r:embed="rId15"/>
        </a:buBlip>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folHlink"/>
        </a:buClr>
        <a:buSzPct val="90000"/>
        <a:buFont typeface="Wingdings" panose="05000000000000000000" pitchFamily="2" charset="2"/>
        <a:buBlip>
          <a:blip r:embed="rId16"/>
        </a:buBlip>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5" Type="http://schemas.openxmlformats.org/officeDocument/2006/relationships/image" Target="../media/image25.jpeg"/><Relationship Id="rId4" Type="http://schemas.openxmlformats.org/officeDocument/2006/relationships/image" Target="../media/image3.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1.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8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5"/>
          <p:cNvSpPr>
            <a:spLocks noGrp="1" noChangeArrowheads="1"/>
          </p:cNvSpPr>
          <p:nvPr>
            <p:ph type="ctrTitle"/>
          </p:nvPr>
        </p:nvSpPr>
        <p:spPr>
          <a:xfrm>
            <a:off x="683568" y="1124744"/>
            <a:ext cx="7956376" cy="4103688"/>
          </a:xfrm>
        </p:spPr>
        <p:txBody>
          <a:bodyPr/>
          <a:lstStyle/>
          <a:p>
            <a:pPr eaLnBrk="1" hangingPunct="1">
              <a:defRPr/>
            </a:pPr>
            <a:r>
              <a:rPr lang="en" altLang="ru-RU" sz="5400" b="1" dirty="0">
                <a:solidFill>
                  <a:srgbClr val="FFFF00"/>
                </a:solidFill>
                <a:latin typeface="Times New Roman" panose="02020603050405020304" pitchFamily="18" charset="0"/>
                <a:cs typeface="Times New Roman" panose="02020603050405020304" pitchFamily="18" charset="0"/>
              </a:rPr>
              <a:t>BASIC PRINCIPLES AND MODERN METHODS</a:t>
            </a:r>
            <a:r>
              <a:rPr lang="en" altLang="ru-RU" sz="5400" dirty="0">
                <a:solidFill>
                  <a:srgbClr val="FFFF00"/>
                </a:solidFill>
                <a:latin typeface="Times New Roman" panose="02020603050405020304" pitchFamily="18" charset="0"/>
                <a:cs typeface="Times New Roman" panose="02020603050405020304" pitchFamily="18" charset="0"/>
              </a:rPr>
              <a:t> </a:t>
            </a:r>
            <a:r>
              <a:rPr lang="en" altLang="ru-RU" sz="5400" b="1" dirty="0">
                <a:solidFill>
                  <a:srgbClr val="FFFF00"/>
                </a:solidFill>
                <a:latin typeface="Times New Roman" panose="02020603050405020304" pitchFamily="18" charset="0"/>
                <a:cs typeface="Times New Roman" panose="02020603050405020304" pitchFamily="18" charset="0"/>
              </a:rPr>
              <a:t>TREATMENT OF </a:t>
            </a:r>
            <a:r>
              <a:rPr lang="en-US" altLang="ru-RU" sz="5400" b="1" dirty="0">
                <a:solidFill>
                  <a:srgbClr val="FFFF00"/>
                </a:solidFill>
                <a:latin typeface="Times New Roman" panose="02020603050405020304" pitchFamily="18" charset="0"/>
                <a:cs typeface="Times New Roman" panose="02020603050405020304" pitchFamily="18" charset="0"/>
              </a:rPr>
              <a:t/>
            </a:r>
            <a:br>
              <a:rPr lang="en-US" altLang="ru-RU" sz="5400" b="1" dirty="0">
                <a:solidFill>
                  <a:srgbClr val="FFFF00"/>
                </a:solidFill>
                <a:latin typeface="Times New Roman" panose="02020603050405020304" pitchFamily="18" charset="0"/>
                <a:cs typeface="Times New Roman" panose="02020603050405020304" pitchFamily="18" charset="0"/>
              </a:rPr>
            </a:br>
            <a:r>
              <a:rPr lang="en" altLang="ru-RU" sz="5400" b="1" dirty="0">
                <a:solidFill>
                  <a:srgbClr val="FFFF00"/>
                </a:solidFill>
                <a:latin typeface="Times New Roman" panose="02020603050405020304" pitchFamily="18" charset="0"/>
                <a:cs typeface="Times New Roman" panose="02020603050405020304" pitchFamily="18" charset="0"/>
              </a:rPr>
              <a:t>PATIENTS </a:t>
            </a:r>
            <a:r>
              <a:rPr lang="uk-UA" altLang="ru-RU" sz="5400" b="1" dirty="0">
                <a:solidFill>
                  <a:srgbClr val="FFFF00"/>
                </a:solidFill>
                <a:latin typeface="Times New Roman" panose="02020603050405020304" pitchFamily="18" charset="0"/>
                <a:cs typeface="Times New Roman" panose="02020603050405020304" pitchFamily="18" charset="0"/>
              </a:rPr>
              <a:t/>
            </a:r>
            <a:br>
              <a:rPr lang="uk-UA" altLang="ru-RU" sz="5400" b="1" dirty="0">
                <a:solidFill>
                  <a:srgbClr val="FFFF00"/>
                </a:solidFill>
                <a:latin typeface="Times New Roman" panose="02020603050405020304" pitchFamily="18" charset="0"/>
                <a:cs typeface="Times New Roman" panose="02020603050405020304" pitchFamily="18" charset="0"/>
              </a:rPr>
            </a:br>
            <a:r>
              <a:rPr lang="en" altLang="ru-RU" sz="5400" b="1" dirty="0">
                <a:solidFill>
                  <a:srgbClr val="FFFF00"/>
                </a:solidFill>
                <a:latin typeface="Times New Roman" panose="02020603050405020304" pitchFamily="18" charset="0"/>
                <a:cs typeface="Times New Roman" panose="02020603050405020304" pitchFamily="18" charset="0"/>
              </a:rPr>
              <a:t>WITH TUBERCULOSIS</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8" name="Rectangle 4"/>
          <p:cNvSpPr>
            <a:spLocks noGrp="1" noChangeArrowheads="1"/>
          </p:cNvSpPr>
          <p:nvPr>
            <p:ph type="title"/>
          </p:nvPr>
        </p:nvSpPr>
        <p:spPr>
          <a:xfrm>
            <a:off x="0" y="0"/>
            <a:ext cx="9144000" cy="6858000"/>
          </a:xfrm>
        </p:spPr>
        <p:txBody>
          <a:bodyPr/>
          <a:lstStyle/>
          <a:p>
            <a:pPr eaLnBrk="1" hangingPunct="1">
              <a:defRPr/>
            </a:pPr>
            <a:r>
              <a:rPr lang="en" altLang="ru-RU" sz="3200" b="1" dirty="0">
                <a:solidFill>
                  <a:srgbClr val="FF0066"/>
                </a:solidFill>
                <a:latin typeface="Times New Roman" panose="02020603050405020304" pitchFamily="18" charset="0"/>
              </a:rPr>
              <a:t>BASIC PRINCIPLES OF TREATMENT</a:t>
            </a:r>
            <a:r>
              <a:rPr lang="en" altLang="ru-RU" sz="3200" b="1" dirty="0">
                <a:solidFill>
                  <a:srgbClr val="FF0066"/>
                </a:solidFill>
              </a:rPr>
              <a:t> </a:t>
            </a:r>
            <a:r>
              <a:rPr lang="en" altLang="ru-RU" sz="3200" b="1" dirty="0">
                <a:solidFill>
                  <a:srgbClr val="FF0066"/>
                </a:solidFill>
                <a:latin typeface="Times New Roman" panose="02020603050405020304" pitchFamily="18" charset="0"/>
              </a:rPr>
              <a:t>PATIENTS WITH TUBERCULOSIS</a:t>
            </a:r>
            <a:r>
              <a:rPr lang="en-US" altLang="ru-RU" sz="3200" dirty="0">
                <a:solidFill>
                  <a:srgbClr val="FF0066"/>
                </a:solidFill>
                <a:latin typeface="Times New Roman" panose="02020603050405020304" pitchFamily="18" charset="0"/>
              </a:rPr>
              <a:t/>
            </a:r>
            <a:br>
              <a:rPr lang="en-US" altLang="ru-RU" sz="3200" dirty="0">
                <a:solidFill>
                  <a:srgbClr val="FF0066"/>
                </a:solidFill>
                <a:latin typeface="Times New Roman" panose="02020603050405020304" pitchFamily="18" charset="0"/>
              </a:rPr>
            </a:br>
            <a:r>
              <a:rPr lang="en" altLang="ru-RU" sz="3200" dirty="0">
                <a:latin typeface="Times New Roman" panose="02020603050405020304" pitchFamily="18" charset="0"/>
              </a:rPr>
              <a:t>          </a:t>
            </a:r>
            <a:r>
              <a:rPr lang="uk-UA" altLang="ru-RU" sz="3200" dirty="0">
                <a:latin typeface="Times New Roman" panose="02020603050405020304" pitchFamily="18" charset="0"/>
              </a:rPr>
              <a:t/>
            </a:r>
            <a:br>
              <a:rPr lang="uk-UA" altLang="ru-RU" sz="3200" dirty="0">
                <a:latin typeface="Times New Roman" panose="02020603050405020304" pitchFamily="18" charset="0"/>
              </a:rPr>
            </a:br>
            <a:r>
              <a:rPr lang="en" altLang="ru-RU" sz="3200" dirty="0">
                <a:solidFill>
                  <a:schemeClr val="tx1"/>
                </a:solidFill>
                <a:latin typeface="Times New Roman" panose="02020603050405020304" pitchFamily="18" charset="0"/>
              </a:rPr>
              <a:t>1. </a:t>
            </a:r>
            <a:r>
              <a:rPr lang="en" altLang="ru-RU" sz="3200" b="1" i="1" dirty="0">
                <a:solidFill>
                  <a:srgbClr val="FFFF00"/>
                </a:solidFill>
                <a:latin typeface="Times New Roman" panose="02020603050405020304" pitchFamily="18" charset="0"/>
              </a:rPr>
              <a:t>Early </a:t>
            </a:r>
            <a:r>
              <a:rPr lang="en" altLang="ru-RU" sz="3200" b="1" dirty="0">
                <a:solidFill>
                  <a:schemeClr val="tx1"/>
                </a:solidFill>
                <a:latin typeface="Times New Roman" panose="02020603050405020304" pitchFamily="18" charset="0"/>
              </a:rPr>
              <a:t>or, as a minimum </a:t>
            </a:r>
            <a:r>
              <a:rPr lang="en" altLang="ru-RU" sz="3200" b="1" i="1" dirty="0">
                <a:solidFill>
                  <a:schemeClr val="tx1"/>
                </a:solidFill>
                <a:latin typeface="Times New Roman" panose="02020603050405020304" pitchFamily="18" charset="0"/>
              </a:rPr>
              <a:t>,</a:t>
            </a:r>
            <a:r>
              <a:rPr lang="en" altLang="ru-RU" sz="3200" b="1" dirty="0">
                <a:solidFill>
                  <a:srgbClr val="FFFF00"/>
                </a:solidFill>
                <a:latin typeface="Times New Roman" panose="02020603050405020304" pitchFamily="18" charset="0"/>
              </a:rPr>
              <a:t> </a:t>
            </a:r>
            <a:r>
              <a:rPr lang="en" altLang="ru-RU" sz="3200" b="1" i="1" dirty="0">
                <a:solidFill>
                  <a:srgbClr val="FFFF00"/>
                </a:solidFill>
                <a:latin typeface="Times New Roman" panose="02020603050405020304" pitchFamily="18" charset="0"/>
              </a:rPr>
              <a:t>timely</a:t>
            </a:r>
            <a:r>
              <a:rPr lang="en" altLang="ru-RU" sz="3200" b="1" i="1" dirty="0">
                <a:latin typeface="Times New Roman" panose="02020603050405020304" pitchFamily="18" charset="0"/>
              </a:rPr>
              <a:t> </a:t>
            </a:r>
            <a:r>
              <a:rPr lang="en" altLang="ru-RU" sz="3200" b="1" dirty="0">
                <a:latin typeface="Times New Roman" panose="02020603050405020304" pitchFamily="18" charset="0"/>
              </a:rPr>
              <a:t>Treatment – treatment should begin immediately after the patient is diagnosed with tuberculosis. </a:t>
            </a:r>
            <a:r>
              <a:rPr lang="uk-UA" altLang="ru-RU" sz="3200" b="1" dirty="0">
                <a:latin typeface="Times New Roman" panose="02020603050405020304" pitchFamily="18" charset="0"/>
              </a:rPr>
              <a:t/>
            </a:r>
            <a:br>
              <a:rPr lang="uk-UA" altLang="ru-RU" sz="3200" b="1" dirty="0">
                <a:latin typeface="Times New Roman" panose="02020603050405020304" pitchFamily="18" charset="0"/>
              </a:rPr>
            </a:br>
            <a:r>
              <a:rPr lang="en-US" altLang="ru-RU" sz="3200" b="1" dirty="0">
                <a:latin typeface="Times New Roman" panose="02020603050405020304" pitchFamily="18" charset="0"/>
              </a:rPr>
              <a:t/>
            </a:r>
            <a:br>
              <a:rPr lang="en-US" altLang="ru-RU" sz="3200" b="1" dirty="0">
                <a:latin typeface="Times New Roman" panose="02020603050405020304" pitchFamily="18" charset="0"/>
              </a:rPr>
            </a:br>
            <a:r>
              <a:rPr lang="en" altLang="ru-RU" sz="3200" b="1" dirty="0">
                <a:latin typeface="Times New Roman" panose="02020603050405020304" pitchFamily="18" charset="0"/>
              </a:rPr>
              <a:t>2. </a:t>
            </a:r>
            <a:r>
              <a:rPr lang="en" altLang="ru-RU" sz="3200" b="1" i="1" dirty="0">
                <a:solidFill>
                  <a:srgbClr val="FFFF00"/>
                </a:solidFill>
                <a:latin typeface="Times New Roman" panose="02020603050405020304" pitchFamily="18" charset="0"/>
              </a:rPr>
              <a:t>Long-term </a:t>
            </a:r>
            <a:r>
              <a:rPr lang="en" altLang="ru-RU" sz="3200" b="1" dirty="0">
                <a:latin typeface="Times New Roman" panose="02020603050405020304" pitchFamily="18" charset="0"/>
              </a:rPr>
              <a:t>treatment – treatment until the cessation of bacterial excretion, healing of cavities, resorption of infiltrates and densification of foci.</a:t>
            </a:r>
            <a:endParaRPr lang="ru-RU" altLang="ru-RU" sz="3200" b="1" dirty="0">
              <a:latin typeface="Times New Roman" panose="02020603050405020304" pitchFamily="18" charset="0"/>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6" name="Rectangle 4"/>
          <p:cNvSpPr>
            <a:spLocks noGrp="1" noChangeArrowheads="1"/>
          </p:cNvSpPr>
          <p:nvPr>
            <p:ph type="title"/>
          </p:nvPr>
        </p:nvSpPr>
        <p:spPr>
          <a:xfrm>
            <a:off x="0" y="0"/>
            <a:ext cx="9144000" cy="6858000"/>
          </a:xfrm>
        </p:spPr>
        <p:txBody>
          <a:bodyPr/>
          <a:lstStyle/>
          <a:p>
            <a:pPr eaLnBrk="1" hangingPunct="1">
              <a:lnSpc>
                <a:spcPct val="95000"/>
              </a:lnSpc>
              <a:defRPr/>
            </a:pPr>
            <a:r>
              <a:rPr lang="en" altLang="ru-RU" sz="3200" b="1">
                <a:latin typeface="Times New Roman" panose="02020603050405020304" pitchFamily="18" charset="0"/>
              </a:rPr>
              <a:t>3. </a:t>
            </a:r>
            <a:r>
              <a:rPr lang="en" altLang="ru-RU" sz="3200" b="1" i="1">
                <a:solidFill>
                  <a:srgbClr val="FFFF00"/>
                </a:solidFill>
                <a:latin typeface="Times New Roman" panose="02020603050405020304" pitchFamily="18" charset="0"/>
              </a:rPr>
              <a:t>Continuous</a:t>
            </a:r>
            <a:r>
              <a:rPr lang="en" altLang="ru-RU" sz="3200" b="1">
                <a:solidFill>
                  <a:srgbClr val="FFFF00"/>
                </a:solidFill>
                <a:latin typeface="Times New Roman" panose="02020603050405020304" pitchFamily="18" charset="0"/>
              </a:rPr>
              <a:t> </a:t>
            </a:r>
            <a:r>
              <a:rPr lang="en" altLang="ru-RU" sz="3200" b="1">
                <a:solidFill>
                  <a:schemeClr val="tx1"/>
                </a:solidFill>
                <a:latin typeface="Times New Roman" panose="02020603050405020304" pitchFamily="18" charset="0"/>
              </a:rPr>
              <a:t>treatment </a:t>
            </a:r>
            <a:r>
              <a:rPr lang="en" altLang="ru-RU" sz="3200" b="1">
                <a:latin typeface="Times New Roman" panose="02020603050405020304" pitchFamily="18" charset="0"/>
              </a:rPr>
              <a:t>– regular intake of drugs according to the prescribed chemotherapy regimen. Continuous treatment reduces the frequency of development of MBT resistance to drugs. </a:t>
            </a:r>
            <a:r>
              <a:rPr lang="uk-UA" altLang="ru-RU" sz="3200" b="1">
                <a:latin typeface="Times New Roman" panose="02020603050405020304" pitchFamily="18" charset="0"/>
              </a:rPr>
              <a:t/>
            </a:r>
            <a:br>
              <a:rPr lang="uk-UA" altLang="ru-RU" sz="3200" b="1">
                <a:latin typeface="Times New Roman" panose="02020603050405020304" pitchFamily="18" charset="0"/>
              </a:rPr>
            </a:br>
            <a:r>
              <a:rPr lang="en" altLang="ru-RU" sz="3200" b="1">
                <a:latin typeface="Times New Roman" panose="02020603050405020304" pitchFamily="18" charset="0"/>
              </a:rPr>
              <a:t>4. </a:t>
            </a:r>
            <a:r>
              <a:rPr lang="en" altLang="ru-RU" sz="3200" b="1" i="1">
                <a:solidFill>
                  <a:srgbClr val="FFFF00"/>
                </a:solidFill>
                <a:latin typeface="Times New Roman" panose="02020603050405020304" pitchFamily="18" charset="0"/>
              </a:rPr>
              <a:t>Consistency and continuity </a:t>
            </a:r>
            <a:r>
              <a:rPr lang="en" altLang="ru-RU" sz="3200" b="1">
                <a:latin typeface="Times New Roman" panose="02020603050405020304" pitchFamily="18" charset="0"/>
              </a:rPr>
              <a:t>in treatment at different stages – using a specific initially prescribed therapy regimen at all stages – inpatient, sanatorium, outpatient. </a:t>
            </a:r>
            <a:r>
              <a:rPr lang="uk-UA" altLang="ru-RU" sz="3200" b="1">
                <a:latin typeface="Times New Roman" panose="02020603050405020304" pitchFamily="18" charset="0"/>
              </a:rPr>
              <a:t/>
            </a:r>
            <a:br>
              <a:rPr lang="uk-UA" altLang="ru-RU" sz="3200" b="1">
                <a:latin typeface="Times New Roman" panose="02020603050405020304" pitchFamily="18" charset="0"/>
              </a:rPr>
            </a:br>
            <a:r>
              <a:rPr lang="en" altLang="ru-RU" sz="3200" b="1">
                <a:latin typeface="Times New Roman" panose="02020603050405020304" pitchFamily="18" charset="0"/>
              </a:rPr>
              <a:t>5. </a:t>
            </a:r>
            <a:r>
              <a:rPr lang="en" altLang="ru-RU" sz="3200" b="1" i="1">
                <a:solidFill>
                  <a:srgbClr val="FFFF00"/>
                </a:solidFill>
                <a:latin typeface="Times New Roman" panose="02020603050405020304" pitchFamily="18" charset="0"/>
              </a:rPr>
              <a:t>Comprehensive </a:t>
            </a:r>
            <a:r>
              <a:rPr lang="en" altLang="ru-RU" sz="3200" b="1">
                <a:latin typeface="Times New Roman" panose="02020603050405020304" pitchFamily="18" charset="0"/>
              </a:rPr>
              <a:t>treatment – involves the use of various means and methods: etiotropic, pathogenetic and symptomatic therapy, surgical and collapsotherapeutic methods, physiotherapy, hygiene and dietary regimen.</a:t>
            </a:r>
            <a:endParaRPr lang="ru-RU" altLang="ru-RU" sz="3200"/>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4" name="Rectangle 4"/>
          <p:cNvSpPr>
            <a:spLocks noGrp="1" noChangeArrowheads="1"/>
          </p:cNvSpPr>
          <p:nvPr>
            <p:ph type="title"/>
          </p:nvPr>
        </p:nvSpPr>
        <p:spPr>
          <a:xfrm>
            <a:off x="0" y="0"/>
            <a:ext cx="9144000" cy="6858000"/>
          </a:xfrm>
        </p:spPr>
        <p:txBody>
          <a:bodyPr/>
          <a:lstStyle/>
          <a:p>
            <a:pPr eaLnBrk="1" hangingPunct="1">
              <a:defRPr/>
            </a:pPr>
            <a:r>
              <a:rPr lang="en" altLang="ru-RU" sz="3200" b="1">
                <a:latin typeface="Times New Roman" panose="02020603050405020304" pitchFamily="18" charset="0"/>
              </a:rPr>
              <a:t>6. </a:t>
            </a:r>
            <a:r>
              <a:rPr lang="en" altLang="ru-RU" sz="3200" b="1" i="1">
                <a:solidFill>
                  <a:srgbClr val="FFFF00"/>
                </a:solidFill>
                <a:latin typeface="Times New Roman" panose="02020603050405020304" pitchFamily="18" charset="0"/>
              </a:rPr>
              <a:t>Combination </a:t>
            </a:r>
            <a:r>
              <a:rPr lang="en" altLang="ru-RU" sz="3200" b="1">
                <a:latin typeface="Times New Roman" panose="02020603050405020304" pitchFamily="18" charset="0"/>
              </a:rPr>
              <a:t>treatment – the use of </a:t>
            </a:r>
            <a:r>
              <a:rPr lang="uk-UA" altLang="ru-RU" sz="3200" b="1">
                <a:latin typeface="Times New Roman" panose="02020603050405020304" pitchFamily="18" charset="0"/>
              </a:rPr>
              <a:t/>
            </a:r>
            <a:br>
              <a:rPr lang="uk-UA" altLang="ru-RU" sz="3200" b="1">
                <a:latin typeface="Times New Roman" panose="02020603050405020304" pitchFamily="18" charset="0"/>
              </a:rPr>
            </a:br>
            <a:r>
              <a:rPr lang="en" altLang="ru-RU" sz="3200" b="1">
                <a:latin typeface="Times New Roman" panose="02020603050405020304" pitchFamily="18" charset="0"/>
              </a:rPr>
              <a:t>at least 4 drugs </a:t>
            </a:r>
            <a:r>
              <a:rPr lang="uk-UA" altLang="ru-RU" sz="3200" b="1">
                <a:latin typeface="Times New Roman" panose="02020603050405020304" pitchFamily="18" charset="0"/>
              </a:rPr>
              <a:t/>
            </a:r>
            <a:br>
              <a:rPr lang="uk-UA" altLang="ru-RU" sz="3200" b="1">
                <a:latin typeface="Times New Roman" panose="02020603050405020304" pitchFamily="18" charset="0"/>
              </a:rPr>
            </a:br>
            <a:r>
              <a:rPr lang="en" altLang="ru-RU" sz="3200" b="1">
                <a:latin typeface="Times New Roman" panose="02020603050405020304" pitchFamily="18" charset="0"/>
              </a:rPr>
              <a:t>at the beginning of treatment of all patients. </a:t>
            </a:r>
            <a:r>
              <a:rPr lang="uk-UA" altLang="ru-RU" sz="3200" b="1">
                <a:latin typeface="Times New Roman" panose="02020603050405020304" pitchFamily="18" charset="0"/>
              </a:rPr>
              <a:t/>
            </a:r>
            <a:br>
              <a:rPr lang="uk-UA" altLang="ru-RU" sz="3200" b="1">
                <a:latin typeface="Times New Roman" panose="02020603050405020304" pitchFamily="18" charset="0"/>
              </a:rPr>
            </a:br>
            <a:r>
              <a:rPr lang="en" altLang="ru-RU" sz="3200" b="1">
                <a:latin typeface="Times New Roman" panose="02020603050405020304" pitchFamily="18" charset="0"/>
              </a:rPr>
              <a:t>Combination therapy prevents the development of MBT resistance to anti-tuberculosis drugs, enhances the antimycobacterial effect, </a:t>
            </a:r>
            <a:r>
              <a:rPr lang="uk-UA" altLang="ru-RU" sz="3200" b="1">
                <a:latin typeface="Times New Roman" panose="02020603050405020304" pitchFamily="18" charset="0"/>
              </a:rPr>
              <a:t/>
            </a:r>
            <a:br>
              <a:rPr lang="uk-UA" altLang="ru-RU" sz="3200" b="1">
                <a:latin typeface="Times New Roman" panose="02020603050405020304" pitchFamily="18" charset="0"/>
              </a:rPr>
            </a:br>
            <a:r>
              <a:rPr lang="en" altLang="ru-RU" sz="3200" b="1">
                <a:latin typeface="Times New Roman" panose="02020603050405020304" pitchFamily="18" charset="0"/>
              </a:rPr>
              <a:t>i.e. different drugs act on different structures of the mycobacterial cell, and contributes to a longer preservation of high concentrations of drugs in the blood and tissues.</a:t>
            </a:r>
            <a:r>
              <a:rPr lang="uk-UA" altLang="ru-RU" sz="3200" b="1">
                <a:latin typeface="Times New Roman" panose="02020603050405020304" pitchFamily="18" charset="0"/>
              </a:rPr>
              <a:t/>
            </a:r>
            <a:br>
              <a:rPr lang="uk-UA" altLang="ru-RU" sz="3200" b="1">
                <a:latin typeface="Times New Roman" panose="02020603050405020304" pitchFamily="18" charset="0"/>
              </a:rPr>
            </a:br>
            <a:endParaRPr lang="ru-RU" altLang="ru-RU" sz="3200" b="1">
              <a:latin typeface="Times New Roman" panose="02020603050405020304" pitchFamily="18" charset="0"/>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2" name="Rectangle 4"/>
          <p:cNvSpPr>
            <a:spLocks noGrp="1" noChangeArrowheads="1"/>
          </p:cNvSpPr>
          <p:nvPr>
            <p:ph type="title"/>
          </p:nvPr>
        </p:nvSpPr>
        <p:spPr>
          <a:xfrm>
            <a:off x="0" y="0"/>
            <a:ext cx="9144000" cy="6858000"/>
          </a:xfrm>
        </p:spPr>
        <p:txBody>
          <a:bodyPr/>
          <a:lstStyle/>
          <a:p>
            <a:pPr eaLnBrk="1" hangingPunct="1">
              <a:defRPr/>
            </a:pPr>
            <a:r>
              <a:rPr lang="en" altLang="ru-RU" sz="3200" b="1">
                <a:latin typeface="Times New Roman" panose="02020603050405020304" pitchFamily="18" charset="0"/>
              </a:rPr>
              <a:t>7. </a:t>
            </a:r>
            <a:r>
              <a:rPr lang="en" altLang="ru-RU" sz="3200" b="1" i="1">
                <a:solidFill>
                  <a:srgbClr val="FFFF00"/>
                </a:solidFill>
                <a:latin typeface="Times New Roman" panose="02020603050405020304" pitchFamily="18" charset="0"/>
              </a:rPr>
              <a:t>Individual approach</a:t>
            </a:r>
            <a:r>
              <a:rPr lang="en" altLang="ru-RU" sz="3200" b="1" i="1">
                <a:latin typeface="Times New Roman" panose="02020603050405020304" pitchFamily="18" charset="0"/>
              </a:rPr>
              <a:t> </a:t>
            </a:r>
            <a:r>
              <a:rPr lang="en" altLang="ru-RU" sz="3200" b="1" i="1">
                <a:solidFill>
                  <a:schemeClr val="tx1"/>
                </a:solidFill>
                <a:latin typeface="Times New Roman" panose="02020603050405020304" pitchFamily="18" charset="0"/>
              </a:rPr>
              <a:t>before treatment </a:t>
            </a:r>
            <a:r>
              <a:rPr lang="en" altLang="ru-RU" sz="3200" b="1">
                <a:latin typeface="Times New Roman" panose="02020603050405020304" pitchFamily="18" charset="0"/>
              </a:rPr>
              <a:t>– treatment is based on taking into account the sensitivity of MBT to anti-tuberculosis drugs, the tolerability of drugs by the patient, and </a:t>
            </a:r>
            <a:r>
              <a:rPr lang="uk-UA" altLang="ru-RU" sz="3200" b="1">
                <a:latin typeface="Times New Roman" panose="02020603050405020304" pitchFamily="18" charset="0"/>
              </a:rPr>
              <a:t/>
            </a:r>
            <a:br>
              <a:rPr lang="uk-UA" altLang="ru-RU" sz="3200" b="1">
                <a:latin typeface="Times New Roman" panose="02020603050405020304" pitchFamily="18" charset="0"/>
              </a:rPr>
            </a:br>
            <a:r>
              <a:rPr lang="en" altLang="ru-RU" sz="3200" b="1">
                <a:latin typeface="Times New Roman" panose="02020603050405020304" pitchFamily="18" charset="0"/>
              </a:rPr>
              <a:t>the presence of concomitant diseases. An individual approach involves making </a:t>
            </a:r>
            <a:r>
              <a:rPr lang="uk-UA" altLang="ru-RU" sz="3200" b="1">
                <a:latin typeface="Times New Roman" panose="02020603050405020304" pitchFamily="18" charset="0"/>
              </a:rPr>
              <a:t/>
            </a:r>
            <a:br>
              <a:rPr lang="uk-UA" altLang="ru-RU" sz="3200" b="1">
                <a:latin typeface="Times New Roman" panose="02020603050405020304" pitchFamily="18" charset="0"/>
              </a:rPr>
            </a:br>
            <a:r>
              <a:rPr lang="en" altLang="ru-RU" sz="3200" b="1">
                <a:latin typeface="Times New Roman" panose="02020603050405020304" pitchFamily="18" charset="0"/>
              </a:rPr>
              <a:t>changes to the chemotherapy regimen drawn up at the beginning of treatment in the event of the development of MBT resistance to a particular antimycobacterial drug or the development of toxic or allergic complications of chemotherapy.</a:t>
            </a:r>
            <a:endParaRPr lang="ru-RU" altLang="ru-RU" sz="3200" b="1">
              <a:latin typeface="Times New Roman" panose="02020603050405020304" pitchFamily="18" charset="0"/>
            </a:endParaRP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40" name="Rectangle 4"/>
          <p:cNvSpPr>
            <a:spLocks noGrp="1" noChangeArrowheads="1"/>
          </p:cNvSpPr>
          <p:nvPr>
            <p:ph type="title"/>
          </p:nvPr>
        </p:nvSpPr>
        <p:spPr>
          <a:xfrm>
            <a:off x="0" y="0"/>
            <a:ext cx="9144000" cy="6858000"/>
          </a:xfrm>
        </p:spPr>
        <p:txBody>
          <a:bodyPr/>
          <a:lstStyle/>
          <a:p>
            <a:pPr eaLnBrk="1" hangingPunct="1">
              <a:defRPr/>
            </a:pPr>
            <a:r>
              <a:rPr lang="en" altLang="ru-RU" sz="3200" b="1">
                <a:latin typeface="Times New Roman" panose="02020603050405020304" pitchFamily="18" charset="0"/>
              </a:rPr>
              <a:t>8. </a:t>
            </a:r>
            <a:r>
              <a:rPr lang="en" altLang="ru-RU" sz="3200" b="1" i="1" err="1">
                <a:solidFill>
                  <a:srgbClr val="FFFF00"/>
                </a:solidFill>
                <a:latin typeface="Times New Roman" panose="02020603050405020304" pitchFamily="18" charset="0"/>
              </a:rPr>
              <a:t>Two-phase </a:t>
            </a:r>
            <a:r>
              <a:rPr lang="en" altLang="ru-RU" sz="3200" b="1" i="1">
                <a:latin typeface="Times New Roman" panose="02020603050405020304" pitchFamily="18" charset="0"/>
              </a:rPr>
              <a:t>treatment </a:t>
            </a:r>
            <a:r>
              <a:rPr lang="en" altLang="ru-RU" sz="3200" b="1">
                <a:latin typeface="Times New Roman" panose="02020603050405020304" pitchFamily="18" charset="0"/>
              </a:rPr>
              <a:t>ensures a significant reduction in the MBT population in the intensive phase of treatment and clinical cure of the patient in the maintenance phase. </a:t>
            </a:r>
            <a:r>
              <a:rPr lang="uk-UA" altLang="ru-RU" sz="3200" b="1">
                <a:latin typeface="Times New Roman" panose="02020603050405020304" pitchFamily="18" charset="0"/>
              </a:rPr>
              <a:t/>
            </a:r>
            <a:br>
              <a:rPr lang="uk-UA" altLang="ru-RU" sz="3200" b="1">
                <a:latin typeface="Times New Roman" panose="02020603050405020304" pitchFamily="18" charset="0"/>
              </a:rPr>
            </a:br>
            <a:r>
              <a:rPr lang="uk-UA" altLang="ru-RU" sz="3200" b="1">
                <a:latin typeface="Times New Roman" panose="02020603050405020304" pitchFamily="18" charset="0"/>
              </a:rPr>
              <a:t/>
            </a:r>
            <a:br>
              <a:rPr lang="uk-UA" altLang="ru-RU" sz="3200" b="1">
                <a:latin typeface="Times New Roman" panose="02020603050405020304" pitchFamily="18" charset="0"/>
              </a:rPr>
            </a:br>
            <a:r>
              <a:rPr lang="en" altLang="ru-RU" sz="3200" b="1">
                <a:latin typeface="Times New Roman" panose="02020603050405020304" pitchFamily="18" charset="0"/>
              </a:rPr>
              <a:t>9. </a:t>
            </a:r>
            <a:r>
              <a:rPr lang="en" altLang="ru-RU" sz="3200" b="1" i="1">
                <a:solidFill>
                  <a:srgbClr val="FFFF00"/>
                </a:solidFill>
                <a:latin typeface="Times New Roman" panose="02020603050405020304" pitchFamily="18" charset="0"/>
              </a:rPr>
              <a:t>Controlled </a:t>
            </a:r>
            <a:r>
              <a:rPr lang="en" altLang="ru-RU" sz="3200" b="1" i="1">
                <a:latin typeface="Times New Roman" panose="02020603050405020304" pitchFamily="18" charset="0"/>
              </a:rPr>
              <a:t>chemotherapy </a:t>
            </a:r>
            <a:r>
              <a:rPr lang="en" altLang="ru-RU" sz="3200" b="1">
                <a:latin typeface="Times New Roman" panose="02020603050405020304" pitchFamily="18" charset="0"/>
              </a:rPr>
              <a:t>– taking drugs in the presence of medical workers, social workers, volunteers. The purpose of controlled chemotherapy is to ensure regular intake of drugs. </a:t>
            </a:r>
            <a:r>
              <a:rPr lang="uk-UA" altLang="ru-RU" sz="3200" b="1">
                <a:latin typeface="Times New Roman" panose="02020603050405020304" pitchFamily="18" charset="0"/>
              </a:rPr>
              <a:t/>
            </a:r>
            <a:br>
              <a:rPr lang="uk-UA" altLang="ru-RU" sz="3200" b="1">
                <a:latin typeface="Times New Roman" panose="02020603050405020304" pitchFamily="18" charset="0"/>
              </a:rPr>
            </a:br>
            <a:r>
              <a:rPr lang="uk-UA" altLang="ru-RU" sz="3200" b="1">
                <a:latin typeface="Times New Roman" panose="02020603050405020304" pitchFamily="18" charset="0"/>
              </a:rPr>
              <a:t/>
            </a:r>
            <a:br>
              <a:rPr lang="uk-UA" altLang="ru-RU" sz="3200" b="1">
                <a:latin typeface="Times New Roman" panose="02020603050405020304" pitchFamily="18" charset="0"/>
              </a:rPr>
            </a:br>
            <a:r>
              <a:rPr lang="en" altLang="ru-RU" sz="3200" b="1">
                <a:latin typeface="Times New Roman" panose="02020603050405020304" pitchFamily="18" charset="0"/>
              </a:rPr>
              <a:t>10. Treatment of tuberculosis patients must </a:t>
            </a:r>
            <a:r>
              <a:rPr lang="en" altLang="ru-RU" sz="3200" b="1" err="1">
                <a:latin typeface="Times New Roman" panose="02020603050405020304" pitchFamily="18" charset="0"/>
              </a:rPr>
              <a:t>be </a:t>
            </a:r>
            <a:r>
              <a:rPr lang="en" altLang="ru-RU" sz="3200" b="1" i="1">
                <a:solidFill>
                  <a:srgbClr val="FFFF00"/>
                </a:solidFill>
                <a:latin typeface="Times New Roman" panose="02020603050405020304" pitchFamily="18" charset="0"/>
              </a:rPr>
              <a:t>free </a:t>
            </a:r>
            <a:r>
              <a:rPr lang="en" altLang="ru-RU" sz="3200" b="1">
                <a:solidFill>
                  <a:srgbClr val="FFFF00"/>
                </a:solidFill>
                <a:latin typeface="Times New Roman" panose="02020603050405020304" pitchFamily="18" charset="0"/>
              </a:rPr>
              <a:t>, </a:t>
            </a:r>
            <a:r>
              <a:rPr lang="en" altLang="ru-RU" sz="3200" b="1" i="1">
                <a:solidFill>
                  <a:srgbClr val="FFFF00"/>
                </a:solidFill>
                <a:latin typeface="Times New Roman" panose="02020603050405020304" pitchFamily="18" charset="0"/>
              </a:rPr>
              <a:t>accessible </a:t>
            </a:r>
            <a:r>
              <a:rPr lang="en" altLang="ru-RU" sz="3200" b="1">
                <a:solidFill>
                  <a:schemeClr val="tx1"/>
                </a:solidFill>
                <a:latin typeface="Times New Roman" panose="02020603050405020304" pitchFamily="18" charset="0"/>
              </a:rPr>
              <a:t>and</a:t>
            </a:r>
            <a:r>
              <a:rPr lang="en" altLang="ru-RU" sz="3200" b="1" i="1">
                <a:solidFill>
                  <a:schemeClr val="tx1"/>
                </a:solidFill>
                <a:latin typeface="Times New Roman" panose="02020603050405020304" pitchFamily="18" charset="0"/>
              </a:rPr>
              <a:t> </a:t>
            </a:r>
            <a:r>
              <a:rPr lang="en" altLang="ru-RU" sz="3200" b="1" i="1">
                <a:solidFill>
                  <a:srgbClr val="FFFF00"/>
                </a:solidFill>
                <a:latin typeface="Times New Roman" panose="02020603050405020304" pitchFamily="18" charset="0"/>
              </a:rPr>
              <a:t>safe </a:t>
            </a:r>
            <a:r>
              <a:rPr lang="en" altLang="ru-RU" sz="3200" b="1">
                <a:latin typeface="Times New Roman" panose="02020603050405020304" pitchFamily="18" charset="0"/>
              </a:rPr>
              <a:t>.</a:t>
            </a:r>
            <a:r>
              <a:rPr lang="en" altLang="ru-RU" sz="3200"/>
              <a:t> </a:t>
            </a:r>
            <a:endParaRPr lang="ru-RU" altLang="ru-RU" sz="3200"/>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4" name="Rectangle 4"/>
          <p:cNvSpPr>
            <a:spLocks noGrp="1" noChangeArrowheads="1"/>
          </p:cNvSpPr>
          <p:nvPr>
            <p:ph type="title"/>
          </p:nvPr>
        </p:nvSpPr>
        <p:spPr>
          <a:xfrm>
            <a:off x="0" y="0"/>
            <a:ext cx="9144000" cy="6858000"/>
          </a:xfrm>
        </p:spPr>
        <p:txBody>
          <a:bodyPr/>
          <a:lstStyle/>
          <a:p>
            <a:pPr eaLnBrk="1" hangingPunct="1">
              <a:lnSpc>
                <a:spcPct val="90000"/>
              </a:lnSpc>
              <a:defRPr/>
            </a:pPr>
            <a:r>
              <a:rPr lang="en" altLang="ru-RU" sz="3200" b="1">
                <a:latin typeface="Times New Roman" panose="02020603050405020304" pitchFamily="18" charset="0"/>
              </a:rPr>
              <a:t>The basis for the treatment of tuberculosis patients </a:t>
            </a:r>
            <a:r>
              <a:rPr lang="uk-UA" altLang="ru-RU" sz="3200" b="1">
                <a:latin typeface="Times New Roman" panose="02020603050405020304" pitchFamily="18" charset="0"/>
              </a:rPr>
              <a:t/>
            </a:r>
            <a:br>
              <a:rPr lang="uk-UA" altLang="ru-RU" sz="3200" b="1">
                <a:latin typeface="Times New Roman" panose="02020603050405020304" pitchFamily="18" charset="0"/>
              </a:rPr>
            </a:br>
            <a:r>
              <a:rPr lang="en" altLang="ru-RU" sz="3200" b="1">
                <a:latin typeface="Times New Roman" panose="02020603050405020304" pitchFamily="18" charset="0"/>
              </a:rPr>
              <a:t>is the use of drugs </a:t>
            </a:r>
            <a:r>
              <a:rPr lang="uk-UA" altLang="ru-RU" sz="3200" b="1">
                <a:latin typeface="Times New Roman" panose="02020603050405020304" pitchFamily="18" charset="0"/>
              </a:rPr>
              <a:t/>
            </a:r>
            <a:br>
              <a:rPr lang="uk-UA" altLang="ru-RU" sz="3200" b="1">
                <a:latin typeface="Times New Roman" panose="02020603050405020304" pitchFamily="18" charset="0"/>
              </a:rPr>
            </a:br>
            <a:r>
              <a:rPr lang="en" altLang="ru-RU" sz="3200" b="1">
                <a:latin typeface="Times New Roman" panose="02020603050405020304" pitchFamily="18" charset="0"/>
              </a:rPr>
              <a:t>with antimycobacterial action - </a:t>
            </a:r>
            <a:r>
              <a:rPr lang="en" altLang="ru-RU" sz="3200" b="1">
                <a:solidFill>
                  <a:srgbClr val="FF00FF"/>
                </a:solidFill>
                <a:latin typeface="Times New Roman" panose="02020603050405020304" pitchFamily="18" charset="0"/>
              </a:rPr>
              <a:t>ANTI-TUBERCULOSIS DRUGS </a:t>
            </a:r>
            <a:r>
              <a:rPr lang="en" altLang="ru-RU" sz="3200" b="1">
                <a:latin typeface="Times New Roman" panose="02020603050405020304" pitchFamily="18" charset="0"/>
              </a:rPr>
              <a:t>. </a:t>
            </a:r>
            <a:r>
              <a:rPr lang="uk-UA" altLang="ru-RU" sz="3200" b="1">
                <a:latin typeface="Times New Roman" panose="02020603050405020304" pitchFamily="18" charset="0"/>
              </a:rPr>
              <a:t/>
            </a:r>
            <a:br>
              <a:rPr lang="uk-UA" altLang="ru-RU" sz="3200" b="1">
                <a:latin typeface="Times New Roman" panose="02020603050405020304" pitchFamily="18" charset="0"/>
              </a:rPr>
            </a:br>
            <a:r>
              <a:rPr lang="uk-UA" altLang="ru-RU" sz="3200" b="1">
                <a:latin typeface="Times New Roman" panose="02020603050405020304" pitchFamily="18" charset="0"/>
              </a:rPr>
              <a:t/>
            </a:r>
            <a:br>
              <a:rPr lang="uk-UA" altLang="ru-RU" sz="3200" b="1">
                <a:latin typeface="Times New Roman" panose="02020603050405020304" pitchFamily="18" charset="0"/>
              </a:rPr>
            </a:br>
            <a:r>
              <a:rPr lang="en" altLang="ru-RU" sz="3200" b="1">
                <a:latin typeface="Times New Roman" panose="02020603050405020304" pitchFamily="18" charset="0"/>
              </a:rPr>
              <a:t>Currently, about two dozen anti-TB drugs are used in Ukraine. </a:t>
            </a:r>
            <a:r>
              <a:rPr lang="en-US" altLang="ru-RU" sz="3200" b="1">
                <a:latin typeface="Times New Roman" panose="02020603050405020304" pitchFamily="18" charset="0"/>
              </a:rPr>
              <a:t/>
            </a:r>
            <a:br>
              <a:rPr lang="en-US" altLang="ru-RU" sz="3200" b="1">
                <a:latin typeface="Times New Roman" panose="02020603050405020304" pitchFamily="18" charset="0"/>
              </a:rPr>
            </a:br>
            <a:r>
              <a:rPr lang="en-US" altLang="ru-RU" sz="3200" b="1">
                <a:latin typeface="Times New Roman" panose="02020603050405020304" pitchFamily="18" charset="0"/>
              </a:rPr>
              <a:t/>
            </a:r>
            <a:br>
              <a:rPr lang="en-US" altLang="ru-RU" sz="3200" b="1">
                <a:latin typeface="Times New Roman" panose="02020603050405020304" pitchFamily="18" charset="0"/>
              </a:rPr>
            </a:br>
            <a:r>
              <a:rPr lang="en" altLang="ru-RU" sz="3200" b="1" err="1">
                <a:latin typeface="Times New Roman" panose="02020603050405020304" pitchFamily="18" charset="0"/>
              </a:rPr>
              <a:t>The most common classification of anti-TB drugs </a:t>
            </a:r>
            <a:r>
              <a:rPr lang="ru-RU" altLang="ru-RU" sz="3200" b="1" err="1">
                <a:latin typeface="Times New Roman" panose="02020603050405020304" pitchFamily="18" charset="0"/>
              </a:rPr>
              <a:t/>
            </a:r>
            <a:br>
              <a:rPr lang="ru-RU" altLang="ru-RU" sz="3200" b="1" err="1">
                <a:latin typeface="Times New Roman" panose="02020603050405020304" pitchFamily="18" charset="0"/>
              </a:rPr>
            </a:br>
            <a:r>
              <a:rPr lang="en" altLang="ru-RU" sz="3200" b="1" err="1">
                <a:latin typeface="Times New Roman" panose="02020603050405020304" pitchFamily="18" charset="0"/>
              </a:rPr>
              <a:t>is the International Union against </a:t>
            </a:r>
            <a:r>
              <a:rPr lang="ru-RU" altLang="ru-RU" sz="3200" b="1" err="1">
                <a:latin typeface="Times New Roman" panose="02020603050405020304" pitchFamily="18" charset="0"/>
              </a:rPr>
              <a:t/>
            </a:r>
            <a:br>
              <a:rPr lang="ru-RU" altLang="ru-RU" sz="3200" b="1" err="1">
                <a:latin typeface="Times New Roman" panose="02020603050405020304" pitchFamily="18" charset="0"/>
              </a:rPr>
            </a:br>
            <a:r>
              <a:rPr lang="en" altLang="ru-RU" sz="3200" b="1" err="1">
                <a:latin typeface="Times New Roman" panose="02020603050405020304" pitchFamily="18" charset="0"/>
              </a:rPr>
              <a:t>Tuberculosis and Lung Diseases. </a:t>
            </a:r>
            <a:r>
              <a:rPr lang="ru-RU" altLang="ru-RU" sz="3200" b="1" err="1">
                <a:latin typeface="Times New Roman" panose="02020603050405020304" pitchFamily="18" charset="0"/>
              </a:rPr>
              <a:t/>
            </a:r>
            <a:br>
              <a:rPr lang="ru-RU" altLang="ru-RU" sz="3200" b="1" err="1">
                <a:latin typeface="Times New Roman" panose="02020603050405020304" pitchFamily="18" charset="0"/>
              </a:rPr>
            </a:br>
            <a:r>
              <a:rPr lang="en" altLang="ru-RU" sz="3200" b="1" err="1">
                <a:latin typeface="Times New Roman" panose="02020603050405020304" pitchFamily="18" charset="0"/>
              </a:rPr>
              <a:t>According to this classification, </a:t>
            </a:r>
            <a:r>
              <a:rPr lang="ru-RU" altLang="ru-RU" sz="3200" b="1" err="1">
                <a:latin typeface="Times New Roman" panose="02020603050405020304" pitchFamily="18" charset="0"/>
              </a:rPr>
              <a:t/>
            </a:r>
            <a:br>
              <a:rPr lang="ru-RU" altLang="ru-RU" sz="3200" b="1" err="1">
                <a:latin typeface="Times New Roman" panose="02020603050405020304" pitchFamily="18" charset="0"/>
              </a:rPr>
            </a:br>
            <a:r>
              <a:rPr lang="en" altLang="ru-RU" sz="3200" b="1" err="1">
                <a:latin typeface="Times New Roman" panose="02020603050405020304" pitchFamily="18" charset="0"/>
              </a:rPr>
              <a:t>5 groups of drugs are distinguished.</a:t>
            </a:r>
            <a:endParaRPr lang="ru-RU" altLang="ru-RU" sz="3200" b="1">
              <a:latin typeface="Times New Roman" panose="02020603050405020304" pitchFamily="18" charset="0"/>
            </a:endParaRP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Выноска со стрелкой вниз 2"/>
          <p:cNvSpPr/>
          <p:nvPr/>
        </p:nvSpPr>
        <p:spPr>
          <a:xfrm>
            <a:off x="-2" y="-11863"/>
            <a:ext cx="4139954" cy="2288736"/>
          </a:xfrm>
          <a:prstGeom prst="downArrowCallout">
            <a:avLst/>
          </a:prstGeom>
          <a:solidFill>
            <a:schemeClr val="accent5">
              <a:lumMod val="50000"/>
            </a:schemeClr>
          </a:solidFill>
        </p:spPr>
        <p:style>
          <a:lnRef idx="1">
            <a:schemeClr val="accent5"/>
          </a:lnRef>
          <a:fillRef idx="3">
            <a:schemeClr val="accent5"/>
          </a:fillRef>
          <a:effectRef idx="2">
            <a:schemeClr val="accent5"/>
          </a:effectRef>
          <a:fontRef idx="minor">
            <a:schemeClr val="lt1"/>
          </a:fontRef>
        </p:style>
        <p:txBody>
          <a:bodyPr anchor="ctr"/>
          <a:lstStyle/>
          <a:p>
            <a:pPr marL="273050" indent="-273050" algn="ctr">
              <a:lnSpc>
                <a:spcPct val="90000"/>
              </a:lnSpc>
              <a:defRPr/>
            </a:pPr>
            <a:r>
              <a:rPr lang="en" sz="2800" b="1">
                <a:ln w="18415" cmpd="sng">
                  <a:solidFill>
                    <a:srgbClr val="FFFFFF"/>
                  </a:solidFill>
                  <a:prstDash val="solid"/>
                </a:ln>
                <a:solidFill>
                  <a:schemeClr val="tx1"/>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Group 1</a:t>
            </a:r>
          </a:p>
          <a:p>
            <a:pPr marL="273050" indent="-273050" algn="ctr">
              <a:lnSpc>
                <a:spcPct val="90000"/>
              </a:lnSpc>
              <a:defRPr/>
            </a:pPr>
            <a:r>
              <a:rPr lang="en" sz="2000" b="1">
                <a:ln w="18415" cmpd="sng">
                  <a:solidFill>
                    <a:srgbClr val="FFFFFF"/>
                  </a:solidFill>
                  <a:prstDash val="solid"/>
                </a:ln>
                <a:solidFill>
                  <a:schemeClr val="tx1"/>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 </a:t>
            </a:r>
          </a:p>
          <a:p>
            <a:pPr algn="ctr">
              <a:lnSpc>
                <a:spcPct val="90000"/>
              </a:lnSpc>
              <a:defRPr/>
            </a:pPr>
            <a:r>
              <a:rPr lang="en" sz="2300" b="1" err="1">
                <a:ln w="18415" cmpd="sng">
                  <a:solidFill>
                    <a:srgbClr val="FFFFFF"/>
                  </a:solidFill>
                  <a:prstDash val="solid"/>
                </a:ln>
                <a:solidFill>
                  <a:schemeClr val="tx1"/>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First-line oral anti-tuberculosis drugs</a:t>
            </a:r>
          </a:p>
        </p:txBody>
      </p:sp>
      <p:sp>
        <p:nvSpPr>
          <p:cNvPr id="4" name="Прямоугольник 3"/>
          <p:cNvSpPr/>
          <p:nvPr/>
        </p:nvSpPr>
        <p:spPr>
          <a:xfrm>
            <a:off x="0" y="2276475"/>
            <a:ext cx="4140200" cy="4581525"/>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 sz="2400" b="1">
                <a:solidFill>
                  <a:srgbClr val="FFFF00"/>
                </a:solidFill>
                <a:latin typeface="Times New Roman" panose="02020603050405020304" pitchFamily="18" charset="0"/>
                <a:cs typeface="Times New Roman" panose="02020603050405020304" pitchFamily="18" charset="0"/>
              </a:rPr>
              <a:t>Isoniazid ( H),</a:t>
            </a:r>
            <a:endParaRPr lang="uk-UA" sz="2400" b="1">
              <a:solidFill>
                <a:srgbClr val="FFFF00"/>
              </a:solidFill>
              <a:latin typeface="Times New Roman" panose="02020603050405020304" pitchFamily="18" charset="0"/>
              <a:cs typeface="Times New Roman" panose="02020603050405020304" pitchFamily="18" charset="0"/>
            </a:endParaRPr>
          </a:p>
          <a:p>
            <a:pPr algn="ctr" eaLnBrk="1" hangingPunct="1">
              <a:defRPr/>
            </a:pPr>
            <a:r>
              <a:rPr lang="en" sz="2400" b="1">
                <a:solidFill>
                  <a:srgbClr val="FFFF00"/>
                </a:solidFill>
                <a:latin typeface="Times New Roman" panose="02020603050405020304" pitchFamily="18" charset="0"/>
                <a:cs typeface="Times New Roman" panose="02020603050405020304" pitchFamily="18" charset="0"/>
              </a:rPr>
              <a:t>Rifampicin ( R),</a:t>
            </a:r>
            <a:endParaRPr lang="uk-UA" sz="2400" b="1">
              <a:solidFill>
                <a:srgbClr val="FFFF00"/>
              </a:solidFill>
              <a:latin typeface="Times New Roman" panose="02020603050405020304" pitchFamily="18" charset="0"/>
              <a:cs typeface="Times New Roman" panose="02020603050405020304" pitchFamily="18" charset="0"/>
            </a:endParaRPr>
          </a:p>
          <a:p>
            <a:pPr algn="ctr" eaLnBrk="1" hangingPunct="1">
              <a:defRPr/>
            </a:pPr>
            <a:r>
              <a:rPr lang="en" sz="2400" b="1">
                <a:solidFill>
                  <a:srgbClr val="FFFF00"/>
                </a:solidFill>
                <a:latin typeface="Times New Roman" panose="02020603050405020304" pitchFamily="18" charset="0"/>
                <a:cs typeface="Times New Roman" panose="02020603050405020304" pitchFamily="18" charset="0"/>
              </a:rPr>
              <a:t>Ethambutol ( E),</a:t>
            </a:r>
            <a:endParaRPr lang="uk-UA" sz="2400" b="1">
              <a:solidFill>
                <a:srgbClr val="FFFF00"/>
              </a:solidFill>
              <a:latin typeface="Times New Roman" panose="02020603050405020304" pitchFamily="18" charset="0"/>
              <a:cs typeface="Times New Roman" panose="02020603050405020304" pitchFamily="18" charset="0"/>
            </a:endParaRPr>
          </a:p>
          <a:p>
            <a:pPr algn="ctr" eaLnBrk="1" hangingPunct="1">
              <a:defRPr/>
            </a:pPr>
            <a:r>
              <a:rPr lang="en" sz="2400" b="1">
                <a:solidFill>
                  <a:srgbClr val="FFFF00"/>
                </a:solidFill>
                <a:latin typeface="Times New Roman" panose="02020603050405020304" pitchFamily="18" charset="0"/>
                <a:cs typeface="Times New Roman" panose="02020603050405020304" pitchFamily="18" charset="0"/>
              </a:rPr>
              <a:t>Pyrazinamide ( Z) –</a:t>
            </a:r>
          </a:p>
          <a:p>
            <a:pPr algn="ctr" eaLnBrk="1" hangingPunct="1">
              <a:defRPr/>
            </a:pPr>
            <a:r>
              <a:rPr lang="en" sz="2400" b="1">
                <a:latin typeface="Times New Roman" panose="02020603050405020304" pitchFamily="18" charset="0"/>
                <a:cs typeface="Times New Roman" panose="02020603050405020304" pitchFamily="18" charset="0"/>
              </a:rPr>
              <a:t>active in relation to the Office of the Ombudsman,</a:t>
            </a:r>
          </a:p>
          <a:p>
            <a:pPr algn="ctr" eaLnBrk="1" hangingPunct="1">
              <a:defRPr/>
            </a:pPr>
            <a:r>
              <a:rPr lang="en" sz="2400" b="1">
                <a:latin typeface="Times New Roman" panose="02020603050405020304" pitchFamily="18" charset="0"/>
                <a:cs typeface="Times New Roman" panose="02020603050405020304" pitchFamily="18" charset="0"/>
              </a:rPr>
              <a:t>which are localized extracellularly and intracellularly,</a:t>
            </a:r>
          </a:p>
          <a:p>
            <a:pPr algn="ctr" eaLnBrk="1" hangingPunct="1">
              <a:defRPr/>
            </a:pPr>
            <a:r>
              <a:rPr lang="en" sz="2400" b="1">
                <a:latin typeface="Times New Roman" panose="02020603050405020304" pitchFamily="18" charset="0"/>
                <a:cs typeface="Times New Roman" panose="02020603050405020304" pitchFamily="18" charset="0"/>
              </a:rPr>
              <a:t>well </a:t>
            </a:r>
            <a:r>
              <a:rPr lang="en" sz="2400" b="1" err="1">
                <a:latin typeface="Times New Roman" panose="02020603050405020304" pitchFamily="18" charset="0"/>
                <a:cs typeface="Times New Roman" panose="02020603050405020304" pitchFamily="18" charset="0"/>
              </a:rPr>
              <a:t>tolerated, </a:t>
            </a:r>
            <a:r>
              <a:rPr lang="en" sz="2400" b="1">
                <a:latin typeface="Times New Roman" panose="02020603050405020304" pitchFamily="18" charset="0"/>
                <a:cs typeface="Times New Roman" panose="02020603050405020304" pitchFamily="18" charset="0"/>
              </a:rPr>
              <a:t>used for the treatment of chemotherapy-sensitive tuberculosis </a:t>
            </a:r>
            <a:endParaRPr lang="ru-RU" sz="2400" b="1">
              <a:latin typeface="Times New Roman" panose="02020603050405020304" pitchFamily="18" charset="0"/>
              <a:cs typeface="Times New Roman" panose="02020603050405020304" pitchFamily="18" charset="0"/>
            </a:endParaRPr>
          </a:p>
        </p:txBody>
      </p:sp>
      <p:sp>
        <p:nvSpPr>
          <p:cNvPr id="5" name="Выноска со стрелкой вниз 4"/>
          <p:cNvSpPr/>
          <p:nvPr/>
        </p:nvSpPr>
        <p:spPr>
          <a:xfrm>
            <a:off x="4499992" y="16560"/>
            <a:ext cx="4644009" cy="2260314"/>
          </a:xfrm>
          <a:prstGeom prst="downArrowCallout">
            <a:avLst/>
          </a:prstGeom>
          <a:solidFill>
            <a:schemeClr val="accent5">
              <a:lumMod val="50000"/>
            </a:schemeClr>
          </a:solidFill>
          <a:ln w="9525" cap="flat" cmpd="sng" algn="ctr">
            <a:solidFill>
              <a:srgbClr val="8FB08C"/>
            </a:solidFill>
            <a:prstDash val="solid"/>
          </a:ln>
          <a:effectLst>
            <a:outerShdw blurRad="50800" dist="25400" dir="5400000" rotWithShape="0">
              <a:srgbClr val="000000">
                <a:alpha val="45000"/>
              </a:srgbClr>
            </a:outerShdw>
          </a:effectLst>
          <a:scene3d>
            <a:camera prst="orthographicFront" fov="0">
              <a:rot lat="0" lon="0" rev="0"/>
            </a:camera>
            <a:lightRig rig="threePt" dir="t"/>
          </a:scene3d>
          <a:sp3d contourW="9525" prstMaterial="matte">
            <a:bevelT w="0" h="0"/>
            <a:contourClr>
              <a:srgbClr val="8FB08C">
                <a:shade val="70000"/>
                <a:satMod val="105000"/>
              </a:srgbClr>
            </a:contourClr>
          </a:sp3d>
        </p:spPr>
        <p:txBody>
          <a:bodyPr anchor="ctr"/>
          <a:lstStyle/>
          <a:p>
            <a:pPr algn="ctr" fontAlgn="auto">
              <a:spcBef>
                <a:spcPct val="0"/>
              </a:spcBef>
              <a:spcAft>
                <a:spcPct val="0"/>
              </a:spcAft>
              <a:defRPr/>
            </a:pPr>
            <a:r>
              <a:rPr lang="en" sz="2800" b="1" kern="0">
                <a:ln w="18415" cmpd="sng">
                  <a:solidFill>
                    <a:srgbClr val="FFFFFF"/>
                  </a:solidFill>
                  <a:prstDash val="solid"/>
                </a:ln>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Group </a:t>
            </a:r>
            <a:r>
              <a:rPr lang="en" sz="2800" b="1" ker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2</a:t>
            </a:r>
            <a:r>
              <a:rPr lang="en" sz="1600" b="1" kern="0">
                <a:ln w="18415" cmpd="sng">
                  <a:solidFill>
                    <a:srgbClr val="FFFFFF"/>
                  </a:solidFill>
                  <a:prstDash val="solid"/>
                </a:ln>
                <a:solidFill>
                  <a:srgbClr val="FFFFFF"/>
                </a:solidFill>
                <a:effectLst>
                  <a:outerShdw blurRad="63500" dir="3600000" algn="tl" rotWithShape="0">
                    <a:srgbClr val="000000">
                      <a:alpha val="70000"/>
                    </a:srgbClr>
                  </a:outerShdw>
                </a:effectLst>
                <a:latin typeface="Georgia" panose="02040502050405020303" pitchFamily="18" charset="0"/>
                <a:cs typeface="Times New Roman" panose="02020603050405020304" pitchFamily="18" charset="0"/>
              </a:rPr>
              <a:t> </a:t>
            </a:r>
          </a:p>
          <a:p>
            <a:pPr algn="ctr" fontAlgn="auto">
              <a:spcBef>
                <a:spcPct val="0"/>
              </a:spcBef>
              <a:spcAft>
                <a:spcPct val="0"/>
              </a:spcAft>
              <a:defRPr/>
            </a:pPr>
            <a:endParaRPr lang="ru-RU" sz="1600" b="1" kern="0">
              <a:ln w="18415" cmpd="sng">
                <a:solidFill>
                  <a:srgbClr val="FFFFFF"/>
                </a:solidFill>
                <a:prstDash val="solid"/>
              </a:ln>
              <a:solidFill>
                <a:srgbClr val="FFFFFF"/>
              </a:solidFill>
              <a:effectLst>
                <a:outerShdw blurRad="63500" dir="3600000" algn="tl" rotWithShape="0">
                  <a:srgbClr val="000000">
                    <a:alpha val="70000"/>
                  </a:srgbClr>
                </a:outerShdw>
              </a:effectLst>
              <a:latin typeface="Georgia" panose="02040502050405020303" pitchFamily="18" charset="0"/>
              <a:cs typeface="Times New Roman" panose="02020603050405020304" pitchFamily="18" charset="0"/>
            </a:endParaRPr>
          </a:p>
          <a:p>
            <a:pPr algn="ctr" fontAlgn="auto">
              <a:spcBef>
                <a:spcPct val="0"/>
              </a:spcBef>
              <a:spcAft>
                <a:spcPct val="0"/>
              </a:spcAft>
              <a:defRPr/>
            </a:pPr>
            <a:r>
              <a:rPr lang="en" sz="2300" b="1" ker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injectable anti-tuberculosis drugs</a:t>
            </a:r>
          </a:p>
        </p:txBody>
      </p:sp>
      <p:sp>
        <p:nvSpPr>
          <p:cNvPr id="6" name="Прямоугольник 5"/>
          <p:cNvSpPr/>
          <p:nvPr/>
        </p:nvSpPr>
        <p:spPr>
          <a:xfrm>
            <a:off x="4500563" y="2276475"/>
            <a:ext cx="4643437" cy="4581525"/>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a:p>
        </p:txBody>
      </p:sp>
      <p:sp>
        <p:nvSpPr>
          <p:cNvPr id="10246" name="Прямоугольник 6"/>
          <p:cNvSpPr>
            <a:spLocks noChangeArrowheads="1"/>
          </p:cNvSpPr>
          <p:nvPr/>
        </p:nvSpPr>
        <p:spPr bwMode="auto">
          <a:xfrm>
            <a:off x="4500563" y="2276475"/>
            <a:ext cx="4643437" cy="3416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eaLnBrk="1" hangingPunct="1">
              <a:spcBef>
                <a:spcPct val="0"/>
              </a:spcBef>
              <a:buClrTx/>
              <a:buSzTx/>
              <a:buFontTx/>
              <a:buNone/>
            </a:pPr>
            <a:r>
              <a:rPr lang="en" altLang="ru-RU" sz="2400" b="1">
                <a:solidFill>
                  <a:srgbClr val="FFFF00"/>
                </a:solidFill>
                <a:latin typeface="Times New Roman" panose="02020603050405020304" pitchFamily="18" charset="0"/>
                <a:cs typeface="Times New Roman" panose="02020603050405020304" pitchFamily="18" charset="0"/>
              </a:rPr>
              <a:t>Streptomycin ( S) ,</a:t>
            </a:r>
          </a:p>
          <a:p>
            <a:pPr algn="ctr" eaLnBrk="1" hangingPunct="1">
              <a:spcBef>
                <a:spcPct val="0"/>
              </a:spcBef>
              <a:buClrTx/>
              <a:buSzTx/>
              <a:buFontTx/>
              <a:buNone/>
            </a:pPr>
            <a:r>
              <a:rPr lang="en" altLang="ru-RU" sz="2400" b="1">
                <a:solidFill>
                  <a:srgbClr val="FFFF00"/>
                </a:solidFill>
                <a:latin typeface="Times New Roman" panose="02020603050405020304" pitchFamily="18" charset="0"/>
                <a:cs typeface="Times New Roman" panose="02020603050405020304" pitchFamily="18" charset="0"/>
              </a:rPr>
              <a:t>Kanamycin ( Km) ,</a:t>
            </a:r>
          </a:p>
          <a:p>
            <a:pPr algn="ctr" eaLnBrk="1" hangingPunct="1">
              <a:spcBef>
                <a:spcPct val="0"/>
              </a:spcBef>
              <a:buClrTx/>
              <a:buSzTx/>
              <a:buFontTx/>
              <a:buNone/>
            </a:pPr>
            <a:r>
              <a:rPr lang="en" altLang="ru-RU" sz="2400" b="1">
                <a:solidFill>
                  <a:srgbClr val="FFFF00"/>
                </a:solidFill>
                <a:latin typeface="Times New Roman" panose="02020603050405020304" pitchFamily="18" charset="0"/>
                <a:cs typeface="Times New Roman" panose="02020603050405020304" pitchFamily="18" charset="0"/>
              </a:rPr>
              <a:t>Amikacin ( Am) ,</a:t>
            </a:r>
          </a:p>
          <a:p>
            <a:pPr algn="ctr" eaLnBrk="1" hangingPunct="1">
              <a:spcBef>
                <a:spcPct val="0"/>
              </a:spcBef>
              <a:buClrTx/>
              <a:buSzTx/>
              <a:buFontTx/>
              <a:buNone/>
            </a:pPr>
            <a:r>
              <a:rPr lang="en" altLang="ru-RU" sz="2400" b="1">
                <a:solidFill>
                  <a:srgbClr val="FFFF00"/>
                </a:solidFill>
                <a:latin typeface="Times New Roman" panose="02020603050405020304" pitchFamily="18" charset="0"/>
                <a:cs typeface="Times New Roman" panose="02020603050405020304" pitchFamily="18" charset="0"/>
              </a:rPr>
              <a:t>Capreomycin ( Cm) –</a:t>
            </a:r>
          </a:p>
          <a:p>
            <a:pPr algn="ctr" eaLnBrk="1" hangingPunct="1">
              <a:spcBef>
                <a:spcPct val="0"/>
              </a:spcBef>
              <a:buClrTx/>
              <a:buSzTx/>
              <a:buFontTx/>
              <a:buNone/>
            </a:pPr>
            <a:r>
              <a:rPr lang="en" altLang="ru-RU" sz="2400" b="1">
                <a:latin typeface="Times New Roman" panose="02020603050405020304" pitchFamily="18" charset="0"/>
                <a:cs typeface="Times New Roman" panose="02020603050405020304" pitchFamily="18" charset="0"/>
              </a:rPr>
              <a:t>active in relation to the Office of the Ombudsman,</a:t>
            </a:r>
          </a:p>
          <a:p>
            <a:pPr algn="ctr" eaLnBrk="1" hangingPunct="1">
              <a:spcBef>
                <a:spcPct val="0"/>
              </a:spcBef>
              <a:buClrTx/>
              <a:buSzTx/>
              <a:buFontTx/>
              <a:buNone/>
            </a:pPr>
            <a:r>
              <a:rPr lang="en" altLang="ru-RU" sz="2400" b="1">
                <a:latin typeface="Times New Roman" panose="02020603050405020304" pitchFamily="18" charset="0"/>
                <a:cs typeface="Times New Roman" panose="02020603050405020304" pitchFamily="18" charset="0"/>
              </a:rPr>
              <a:t>which multiply rapidly and are localized extracellularly,</a:t>
            </a:r>
          </a:p>
          <a:p>
            <a:pPr algn="ctr" eaLnBrk="1" hangingPunct="1">
              <a:spcBef>
                <a:spcPct val="0"/>
              </a:spcBef>
              <a:buClrTx/>
              <a:buSzTx/>
              <a:buFontTx/>
              <a:buNone/>
            </a:pPr>
            <a:r>
              <a:rPr lang="en" altLang="ru-RU" sz="2400" b="1">
                <a:latin typeface="Times New Roman" panose="02020603050405020304" pitchFamily="18" charset="0"/>
                <a:cs typeface="Times New Roman" panose="02020603050405020304" pitchFamily="18" charset="0"/>
              </a:rPr>
              <a:t>have a bacteriostatic effect</a:t>
            </a:r>
          </a:p>
          <a:p>
            <a:pPr algn="ctr" eaLnBrk="1" hangingPunct="1">
              <a:spcBef>
                <a:spcPct val="0"/>
              </a:spcBef>
              <a:buClrTx/>
              <a:buSzTx/>
              <a:buFontTx/>
              <a:buNone/>
            </a:pPr>
            <a:endParaRPr lang="ru-RU" altLang="ru-RU" sz="2400" b="1">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1844675"/>
            <a:ext cx="3924300" cy="5013325"/>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 sz="2400" b="1">
                <a:solidFill>
                  <a:srgbClr val="FFFF00"/>
                </a:solidFill>
                <a:latin typeface="Times New Roman" panose="02020603050405020304" pitchFamily="18" charset="0"/>
                <a:cs typeface="Times New Roman" panose="02020603050405020304" pitchFamily="18" charset="0"/>
              </a:rPr>
              <a:t>Ofloxacin ( </a:t>
            </a:r>
            <a:r>
              <a:rPr lang="en" sz="2400" b="1" err="1">
                <a:solidFill>
                  <a:srgbClr val="FFFF00"/>
                </a:solidFill>
                <a:latin typeface="Times New Roman" panose="02020603050405020304" pitchFamily="18" charset="0"/>
                <a:cs typeface="Times New Roman" panose="02020603050405020304" pitchFamily="18" charset="0"/>
              </a:rPr>
              <a:t>Ofx),</a:t>
            </a:r>
          </a:p>
          <a:p>
            <a:pPr algn="ctr" eaLnBrk="1" hangingPunct="1">
              <a:defRPr/>
            </a:pPr>
            <a:r>
              <a:rPr lang="en" sz="2400" b="1">
                <a:solidFill>
                  <a:srgbClr val="FFFF00"/>
                </a:solidFill>
                <a:latin typeface="Times New Roman" panose="02020603050405020304" pitchFamily="18" charset="0"/>
                <a:cs typeface="Times New Roman" panose="02020603050405020304" pitchFamily="18" charset="0"/>
              </a:rPr>
              <a:t>Levofloxacin ( </a:t>
            </a:r>
            <a:r>
              <a:rPr lang="en" sz="2400" b="1" err="1">
                <a:solidFill>
                  <a:srgbClr val="FFFF00"/>
                </a:solidFill>
                <a:latin typeface="Times New Roman" panose="02020603050405020304" pitchFamily="18" charset="0"/>
                <a:cs typeface="Times New Roman" panose="02020603050405020304" pitchFamily="18" charset="0"/>
              </a:rPr>
              <a:t>Lfx),</a:t>
            </a:r>
          </a:p>
          <a:p>
            <a:pPr algn="ctr" eaLnBrk="1" hangingPunct="1">
              <a:defRPr/>
            </a:pPr>
            <a:r>
              <a:rPr lang="en" sz="2400" b="1">
                <a:solidFill>
                  <a:srgbClr val="FFFF00"/>
                </a:solidFill>
                <a:latin typeface="Times New Roman" panose="02020603050405020304" pitchFamily="18" charset="0"/>
                <a:cs typeface="Times New Roman" panose="02020603050405020304" pitchFamily="18" charset="0"/>
              </a:rPr>
              <a:t>Moxifloxacin ( </a:t>
            </a:r>
            <a:r>
              <a:rPr lang="en" sz="2400" b="1" err="1">
                <a:solidFill>
                  <a:srgbClr val="FFFF00"/>
                </a:solidFill>
                <a:latin typeface="Times New Roman" panose="02020603050405020304" pitchFamily="18" charset="0"/>
                <a:cs typeface="Times New Roman" panose="02020603050405020304" pitchFamily="18" charset="0"/>
              </a:rPr>
              <a:t>Mfx),</a:t>
            </a:r>
          </a:p>
          <a:p>
            <a:pPr algn="ctr" eaLnBrk="1" hangingPunct="1">
              <a:defRPr/>
            </a:pPr>
            <a:r>
              <a:rPr lang="en" sz="2400" b="1">
                <a:solidFill>
                  <a:srgbClr val="FFFF00"/>
                </a:solidFill>
                <a:latin typeface="Times New Roman" panose="02020603050405020304" pitchFamily="18" charset="0"/>
                <a:cs typeface="Times New Roman" panose="02020603050405020304" pitchFamily="18" charset="0"/>
              </a:rPr>
              <a:t>Gatifloxacin ( </a:t>
            </a:r>
            <a:r>
              <a:rPr lang="en" sz="2400" b="1" err="1">
                <a:solidFill>
                  <a:srgbClr val="FFFF00"/>
                </a:solidFill>
                <a:latin typeface="Times New Roman" panose="02020603050405020304" pitchFamily="18" charset="0"/>
                <a:cs typeface="Times New Roman" panose="02020603050405020304" pitchFamily="18" charset="0"/>
              </a:rPr>
              <a:t>Gfx)</a:t>
            </a:r>
            <a:r>
              <a:rPr lang="en" sz="2400" b="1">
                <a:solidFill>
                  <a:srgbClr val="FFFF00"/>
                </a:solidFill>
                <a:latin typeface="Times New Roman" panose="02020603050405020304" pitchFamily="18" charset="0"/>
                <a:cs typeface="Times New Roman" panose="02020603050405020304" pitchFamily="18" charset="0"/>
              </a:rPr>
              <a:t> </a:t>
            </a:r>
          </a:p>
          <a:p>
            <a:pPr algn="ctr" eaLnBrk="1" hangingPunct="1">
              <a:defRPr/>
            </a:pPr>
            <a:r>
              <a:rPr lang="en" sz="2400" b="1" err="1">
                <a:latin typeface="Times New Roman" panose="02020603050405020304" pitchFamily="18" charset="0"/>
                <a:cs typeface="Times New Roman" panose="02020603050405020304" pitchFamily="18" charset="0"/>
              </a:rPr>
              <a:t>have a strong bacteriostatic and slightly pronounced bactericidal effect,</a:t>
            </a:r>
          </a:p>
          <a:p>
            <a:pPr algn="ctr" eaLnBrk="1" hangingPunct="1">
              <a:defRPr/>
            </a:pPr>
            <a:r>
              <a:rPr lang="en" sz="2400" b="1" err="1">
                <a:latin typeface="Times New Roman" panose="02020603050405020304" pitchFamily="18" charset="0"/>
                <a:cs typeface="Times New Roman" panose="02020603050405020304" pitchFamily="18" charset="0"/>
              </a:rPr>
              <a:t>Cross-resistance between different fluoroquinolones develops much less frequently than with aminoglycosides</a:t>
            </a:r>
            <a:endParaRPr lang="en-US" sz="2400" b="1">
              <a:latin typeface="Times New Roman" panose="02020603050405020304" pitchFamily="18" charset="0"/>
              <a:cs typeface="Times New Roman" panose="02020603050405020304" pitchFamily="18" charset="0"/>
            </a:endParaRPr>
          </a:p>
        </p:txBody>
      </p:sp>
      <p:sp>
        <p:nvSpPr>
          <p:cNvPr id="5" name="Выноска со стрелкой вниз 4"/>
          <p:cNvSpPr/>
          <p:nvPr/>
        </p:nvSpPr>
        <p:spPr>
          <a:xfrm>
            <a:off x="4138756" y="11886"/>
            <a:ext cx="5004048" cy="2337614"/>
          </a:xfrm>
          <a:prstGeom prst="downArrowCallout">
            <a:avLst/>
          </a:prstGeom>
          <a:solidFill>
            <a:schemeClr val="accent5">
              <a:lumMod val="50000"/>
            </a:schemeClr>
          </a:solidFill>
          <a:ln w="9525" cap="flat" cmpd="sng" algn="ctr">
            <a:solidFill>
              <a:srgbClr val="8FB08C"/>
            </a:solidFill>
            <a:prstDash val="solid"/>
          </a:ln>
          <a:effectLst>
            <a:outerShdw blurRad="50800" dist="25400" dir="5400000" rotWithShape="0">
              <a:srgbClr val="000000">
                <a:alpha val="45000"/>
              </a:srgbClr>
            </a:outerShdw>
          </a:effectLst>
          <a:scene3d>
            <a:camera prst="orthographicFront" fov="0">
              <a:rot lat="0" lon="0" rev="0"/>
            </a:camera>
            <a:lightRig rig="threePt" dir="t"/>
          </a:scene3d>
          <a:sp3d contourW="9525" prstMaterial="matte">
            <a:bevelT w="0" h="0"/>
            <a:contourClr>
              <a:srgbClr val="8FB08C">
                <a:shade val="70000"/>
                <a:satMod val="105000"/>
              </a:srgbClr>
            </a:contourClr>
          </a:sp3d>
        </p:spPr>
        <p:txBody>
          <a:bodyPr anchor="ctr"/>
          <a:lstStyle/>
          <a:p>
            <a:pPr algn="ctr" fontAlgn="auto">
              <a:spcBef>
                <a:spcPct val="0"/>
              </a:spcBef>
              <a:spcAft>
                <a:spcPct val="0"/>
              </a:spcAft>
              <a:defRPr/>
            </a:pPr>
            <a:r>
              <a:rPr lang="en" sz="2800" b="1" ker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Group 4</a:t>
            </a:r>
          </a:p>
          <a:p>
            <a:pPr algn="ctr" fontAlgn="auto">
              <a:spcBef>
                <a:spcPct val="0"/>
              </a:spcBef>
              <a:spcAft>
                <a:spcPct val="0"/>
              </a:spcAft>
              <a:defRPr/>
            </a:pPr>
            <a:r>
              <a:rPr lang="en" sz="2400" b="1" kern="0" err="1">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oral second-line anti-tuberculosis drugs with</a:t>
            </a:r>
          </a:p>
          <a:p>
            <a:pPr algn="ctr" fontAlgn="auto">
              <a:spcBef>
                <a:spcPct val="0"/>
              </a:spcBef>
              <a:spcAft>
                <a:spcPct val="0"/>
              </a:spcAft>
              <a:defRPr/>
            </a:pPr>
            <a:r>
              <a:rPr lang="en" sz="2400" b="1" kern="0" err="1">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bacteriostatic effect</a:t>
            </a:r>
          </a:p>
        </p:txBody>
      </p:sp>
      <p:sp>
        <p:nvSpPr>
          <p:cNvPr id="11" name="Выноска со стрелкой вниз 10"/>
          <p:cNvSpPr/>
          <p:nvPr/>
        </p:nvSpPr>
        <p:spPr>
          <a:xfrm>
            <a:off x="0" y="32595"/>
            <a:ext cx="3923928" cy="1812229"/>
          </a:xfrm>
          <a:prstGeom prst="downArrowCallout">
            <a:avLst/>
          </a:prstGeom>
          <a:solidFill>
            <a:schemeClr val="accent5">
              <a:lumMod val="50000"/>
            </a:schemeClr>
          </a:solidFill>
          <a:ln w="9525" cap="flat" cmpd="sng" algn="ctr">
            <a:solidFill>
              <a:srgbClr val="8FB08C"/>
            </a:solidFill>
            <a:prstDash val="solid"/>
          </a:ln>
          <a:effectLst>
            <a:outerShdw blurRad="50800" dist="25400" dir="5400000" rotWithShape="0">
              <a:srgbClr val="000000">
                <a:alpha val="45000"/>
              </a:srgbClr>
            </a:outerShdw>
          </a:effectLst>
          <a:scene3d>
            <a:camera prst="orthographicFront" fov="0">
              <a:rot lat="0" lon="0" rev="0"/>
            </a:camera>
            <a:lightRig rig="threePt" dir="t"/>
          </a:scene3d>
          <a:sp3d contourW="9525" prstMaterial="matte">
            <a:bevelT w="0" h="0"/>
            <a:contourClr>
              <a:srgbClr val="8FB08C">
                <a:shade val="70000"/>
                <a:satMod val="105000"/>
              </a:srgbClr>
            </a:contourClr>
          </a:sp3d>
        </p:spPr>
        <p:txBody>
          <a:bodyPr anchor="ctr"/>
          <a:lstStyle/>
          <a:p>
            <a:pPr algn="ctr" fontAlgn="auto">
              <a:spcBef>
                <a:spcPct val="0"/>
              </a:spcBef>
              <a:spcAft>
                <a:spcPct val="0"/>
              </a:spcAft>
              <a:defRPr/>
            </a:pPr>
            <a:r>
              <a:rPr lang="en" sz="2800" b="1" ker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Group 3</a:t>
            </a:r>
            <a:r>
              <a:rPr lang="en" sz="1600" b="1" kern="0">
                <a:ln w="18415" cmpd="sng">
                  <a:solidFill>
                    <a:srgbClr val="FFFFFF"/>
                  </a:solidFill>
                  <a:prstDash val="solid"/>
                </a:ln>
                <a:solidFill>
                  <a:srgbClr val="FFFFFF"/>
                </a:solidFill>
                <a:effectLst>
                  <a:outerShdw blurRad="63500" dir="3600000" algn="tl" rotWithShape="0">
                    <a:srgbClr val="000000">
                      <a:alpha val="70000"/>
                    </a:srgbClr>
                  </a:outerShdw>
                </a:effectLst>
                <a:latin typeface="Georgia" panose="02040502050405020303" pitchFamily="18" charset="0"/>
                <a:cs typeface="Times New Roman" panose="02020603050405020304" pitchFamily="18" charset="0"/>
              </a:rPr>
              <a:t> </a:t>
            </a:r>
          </a:p>
          <a:p>
            <a:pPr algn="ctr" fontAlgn="auto">
              <a:spcBef>
                <a:spcPct val="0"/>
              </a:spcBef>
              <a:spcAft>
                <a:spcPct val="0"/>
              </a:spcAft>
              <a:defRPr/>
            </a:pPr>
            <a:endParaRPr lang="uk-UA" sz="1600" b="1" kern="0">
              <a:ln w="18415" cmpd="sng">
                <a:solidFill>
                  <a:srgbClr val="FFFFFF"/>
                </a:solidFill>
                <a:prstDash val="solid"/>
              </a:ln>
              <a:solidFill>
                <a:srgbClr val="FFFFFF"/>
              </a:solidFill>
              <a:effectLst>
                <a:outerShdw blurRad="63500" dir="3600000" algn="tl" rotWithShape="0">
                  <a:srgbClr val="000000">
                    <a:alpha val="70000"/>
                  </a:srgbClr>
                </a:outerShdw>
              </a:effectLst>
              <a:latin typeface="Georgia" panose="02040502050405020303" pitchFamily="18" charset="0"/>
              <a:cs typeface="Times New Roman" panose="02020603050405020304" pitchFamily="18" charset="0"/>
            </a:endParaRPr>
          </a:p>
          <a:p>
            <a:pPr algn="ctr" fontAlgn="auto">
              <a:spcBef>
                <a:spcPct val="0"/>
              </a:spcBef>
              <a:spcAft>
                <a:spcPct val="0"/>
              </a:spcAft>
              <a:defRPr/>
            </a:pPr>
            <a:r>
              <a:rPr lang="en" sz="2400" b="1" ker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fluoroquinolones</a:t>
            </a:r>
          </a:p>
        </p:txBody>
      </p:sp>
      <p:sp>
        <p:nvSpPr>
          <p:cNvPr id="12" name="Прямоугольник 11"/>
          <p:cNvSpPr/>
          <p:nvPr/>
        </p:nvSpPr>
        <p:spPr>
          <a:xfrm>
            <a:off x="4140200" y="2349500"/>
            <a:ext cx="5003800" cy="45085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 sz="2400" b="1">
                <a:solidFill>
                  <a:srgbClr val="FFFF00"/>
                </a:solidFill>
                <a:latin typeface="Times New Roman" panose="02020603050405020304" pitchFamily="18" charset="0"/>
                <a:cs typeface="Times New Roman" panose="02020603050405020304" pitchFamily="18" charset="0"/>
              </a:rPr>
              <a:t>Ethionamide ( Et),</a:t>
            </a:r>
          </a:p>
          <a:p>
            <a:pPr algn="ctr" eaLnBrk="1" hangingPunct="1">
              <a:defRPr/>
            </a:pPr>
            <a:r>
              <a:rPr lang="en" sz="2400" b="1" err="1">
                <a:solidFill>
                  <a:srgbClr val="FFFF00"/>
                </a:solidFill>
                <a:latin typeface="Times New Roman" panose="02020603050405020304" pitchFamily="18" charset="0"/>
                <a:cs typeface="Times New Roman" panose="02020603050405020304" pitchFamily="18" charset="0"/>
              </a:rPr>
              <a:t>Prothionamide ( </a:t>
            </a:r>
            <a:r>
              <a:rPr lang="en" sz="2400" b="1">
                <a:solidFill>
                  <a:srgbClr val="FFFF00"/>
                </a:solidFill>
                <a:latin typeface="Times New Roman" panose="02020603050405020304" pitchFamily="18" charset="0"/>
                <a:cs typeface="Times New Roman" panose="02020603050405020304" pitchFamily="18" charset="0"/>
              </a:rPr>
              <a:t>Pt),</a:t>
            </a:r>
          </a:p>
          <a:p>
            <a:pPr algn="ctr" eaLnBrk="1" hangingPunct="1">
              <a:defRPr/>
            </a:pPr>
            <a:r>
              <a:rPr lang="en" sz="2400" b="1" err="1">
                <a:solidFill>
                  <a:srgbClr val="FFFF00"/>
                </a:solidFill>
                <a:latin typeface="Times New Roman" panose="02020603050405020304" pitchFamily="18" charset="0"/>
                <a:cs typeface="Times New Roman" panose="02020603050405020304" pitchFamily="18" charset="0"/>
              </a:rPr>
              <a:t>Cycloserine ( </a:t>
            </a:r>
            <a:r>
              <a:rPr lang="en" sz="2400" b="1">
                <a:solidFill>
                  <a:srgbClr val="FFFF00"/>
                </a:solidFill>
                <a:latin typeface="Times New Roman" panose="02020603050405020304" pitchFamily="18" charset="0"/>
                <a:cs typeface="Times New Roman" panose="02020603050405020304" pitchFamily="18" charset="0"/>
              </a:rPr>
              <a:t>Cs),</a:t>
            </a:r>
          </a:p>
          <a:p>
            <a:pPr algn="ctr" eaLnBrk="1" hangingPunct="1">
              <a:defRPr/>
            </a:pPr>
            <a:r>
              <a:rPr lang="en" sz="2400" b="1" err="1">
                <a:solidFill>
                  <a:srgbClr val="FFFF00"/>
                </a:solidFill>
                <a:latin typeface="Times New Roman" panose="02020603050405020304" pitchFamily="18" charset="0"/>
                <a:cs typeface="Times New Roman" panose="02020603050405020304" pitchFamily="18" charset="0"/>
              </a:rPr>
              <a:t>Terizidone ( Trz),</a:t>
            </a:r>
          </a:p>
          <a:p>
            <a:pPr algn="ctr" eaLnBrk="1" hangingPunct="1">
              <a:defRPr/>
            </a:pPr>
            <a:r>
              <a:rPr lang="en" sz="2400" b="1">
                <a:solidFill>
                  <a:srgbClr val="FFFF00"/>
                </a:solidFill>
                <a:latin typeface="Times New Roman" panose="02020603050405020304" pitchFamily="18" charset="0"/>
                <a:cs typeface="Times New Roman" panose="02020603050405020304" pitchFamily="18" charset="0"/>
              </a:rPr>
              <a:t>Para-aminosalicylic acid</a:t>
            </a:r>
          </a:p>
          <a:p>
            <a:pPr algn="ctr" eaLnBrk="1" hangingPunct="1">
              <a:defRPr/>
            </a:pPr>
            <a:r>
              <a:rPr lang="en" sz="2400" b="1">
                <a:solidFill>
                  <a:srgbClr val="FFFF00"/>
                </a:solidFill>
                <a:latin typeface="Times New Roman" panose="02020603050405020304" pitchFamily="18" charset="0"/>
                <a:cs typeface="Times New Roman" panose="02020603050405020304" pitchFamily="18" charset="0"/>
              </a:rPr>
              <a:t>( PAS)</a:t>
            </a:r>
            <a:endParaRPr lang="ru-RU" sz="2400" b="1">
              <a:solidFill>
                <a:srgbClr val="FFFF00"/>
              </a:solidFill>
              <a:latin typeface="Times New Roman" panose="02020603050405020304" pitchFamily="18" charset="0"/>
              <a:cs typeface="Times New Roman" panose="02020603050405020304" pitchFamily="18" charset="0"/>
            </a:endParaRPr>
          </a:p>
          <a:p>
            <a:pPr algn="ctr" eaLnBrk="1" hangingPunct="1">
              <a:defRPr/>
            </a:pPr>
            <a:r>
              <a:rPr lang="en" sz="2400" b="1" err="1">
                <a:latin typeface="Times New Roman" panose="02020603050405020304" pitchFamily="18" charset="0"/>
                <a:cs typeface="Times New Roman" panose="02020603050405020304" pitchFamily="18" charset="0"/>
              </a:rPr>
              <a:t>have a bacteriostatic effect, less effective than drugs of groups 1 and 3</a:t>
            </a:r>
          </a:p>
          <a:p>
            <a:pPr algn="ctr" eaLnBrk="1" hangingPunct="1">
              <a:defRPr/>
            </a:pPr>
            <a:endParaRPr lang="uk-UA" sz="2400" b="1">
              <a:latin typeface="Times New Roman" panose="02020603050405020304" pitchFamily="18" charset="0"/>
              <a:cs typeface="Times New Roman" panose="02020603050405020304" pitchFamily="18" charset="0"/>
            </a:endParaRPr>
          </a:p>
          <a:p>
            <a:pPr algn="ctr" eaLnBrk="1" hangingPunct="1">
              <a:defRPr/>
            </a:pPr>
            <a:endParaRPr lang="uk-UA" sz="2400" b="1">
              <a:latin typeface="Times New Roman" panose="02020603050405020304" pitchFamily="18" charset="0"/>
              <a:cs typeface="Times New Roman" panose="02020603050405020304" pitchFamily="18" charset="0"/>
            </a:endParaRPr>
          </a:p>
          <a:p>
            <a:pPr algn="ctr" eaLnBrk="1" hangingPunct="1">
              <a:defRPr/>
            </a:pPr>
            <a:endParaRPr lang="en-US" sz="2400" b="1">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Выноска со стрелкой вниз 4"/>
          <p:cNvSpPr/>
          <p:nvPr/>
        </p:nvSpPr>
        <p:spPr>
          <a:xfrm>
            <a:off x="0" y="-387"/>
            <a:ext cx="9144000" cy="1269147"/>
          </a:xfrm>
          <a:prstGeom prst="downArrowCallout">
            <a:avLst/>
          </a:prstGeom>
          <a:solidFill>
            <a:schemeClr val="accent5">
              <a:lumMod val="50000"/>
            </a:schemeClr>
          </a:solidFill>
        </p:spPr>
        <p:style>
          <a:lnRef idx="1">
            <a:schemeClr val="accent5"/>
          </a:lnRef>
          <a:fillRef idx="3">
            <a:schemeClr val="accent5"/>
          </a:fillRef>
          <a:effectRef idx="2">
            <a:schemeClr val="accent5"/>
          </a:effectRef>
          <a:fontRef idx="minor">
            <a:schemeClr val="lt1"/>
          </a:fontRef>
        </p:style>
        <p:txBody>
          <a:bodyPr anchor="ctr"/>
          <a:lstStyle/>
          <a:p>
            <a:pPr marL="273050" indent="-273050" algn="ctr">
              <a:lnSpc>
                <a:spcPct val="90000"/>
              </a:lnSpc>
              <a:defRPr/>
            </a:pPr>
            <a:r>
              <a:rPr lang="en" sz="2800" b="1">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Group 5</a:t>
            </a:r>
          </a:p>
          <a:p>
            <a:pPr algn="ctr">
              <a:lnSpc>
                <a:spcPct val="90000"/>
              </a:lnSpc>
              <a:defRPr/>
            </a:pPr>
            <a:r>
              <a:rPr lang="en" sz="2300" b="1">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anti-tuberculosis drugs of uncertain efficacy</a:t>
            </a:r>
          </a:p>
        </p:txBody>
      </p:sp>
      <p:sp>
        <p:nvSpPr>
          <p:cNvPr id="6" name="Прямоугольник 5"/>
          <p:cNvSpPr/>
          <p:nvPr/>
        </p:nvSpPr>
        <p:spPr>
          <a:xfrm>
            <a:off x="0" y="1268413"/>
            <a:ext cx="9144000" cy="2517775"/>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 sz="2400" b="1">
                <a:solidFill>
                  <a:srgbClr val="FFFF00"/>
                </a:solidFill>
                <a:latin typeface="Times New Roman" panose="02020603050405020304" pitchFamily="18" charset="0"/>
                <a:cs typeface="Times New Roman" panose="02020603050405020304" pitchFamily="18" charset="0"/>
              </a:rPr>
              <a:t>Clofazimine ( </a:t>
            </a:r>
            <a:r>
              <a:rPr lang="en" sz="2400" b="1" err="1">
                <a:solidFill>
                  <a:srgbClr val="FFFF00"/>
                </a:solidFill>
                <a:latin typeface="Times New Roman" panose="02020603050405020304" pitchFamily="18" charset="0"/>
                <a:cs typeface="Times New Roman" panose="02020603050405020304" pitchFamily="18" charset="0"/>
              </a:rPr>
              <a:t>Cfz) </a:t>
            </a:r>
            <a:r>
              <a:rPr lang="en" sz="2400" b="1">
                <a:solidFill>
                  <a:srgbClr val="FFFF00"/>
                </a:solidFill>
                <a:latin typeface="Times New Roman" panose="02020603050405020304" pitchFamily="18" charset="0"/>
                <a:cs typeface="Times New Roman" panose="02020603050405020304" pitchFamily="18" charset="0"/>
              </a:rPr>
              <a:t>,</a:t>
            </a:r>
          </a:p>
          <a:p>
            <a:pPr algn="ctr" eaLnBrk="1" hangingPunct="1">
              <a:defRPr/>
            </a:pPr>
            <a:r>
              <a:rPr lang="en" sz="2400" b="1">
                <a:solidFill>
                  <a:srgbClr val="FFFF00"/>
                </a:solidFill>
                <a:latin typeface="Times New Roman" panose="02020603050405020304" pitchFamily="18" charset="0"/>
                <a:cs typeface="Times New Roman" panose="02020603050405020304" pitchFamily="18" charset="0"/>
              </a:rPr>
              <a:t>Amoxicillin clavulanic acid ( </a:t>
            </a:r>
            <a:r>
              <a:rPr lang="en" sz="2400" b="1" err="1">
                <a:solidFill>
                  <a:srgbClr val="FFFF00"/>
                </a:solidFill>
                <a:latin typeface="Times New Roman" panose="02020603050405020304" pitchFamily="18" charset="0"/>
                <a:cs typeface="Times New Roman" panose="02020603050405020304" pitchFamily="18" charset="0"/>
              </a:rPr>
              <a:t>Amx/Clv) </a:t>
            </a:r>
            <a:r>
              <a:rPr lang="en" sz="2400" b="1">
                <a:solidFill>
                  <a:srgbClr val="FFFF00"/>
                </a:solidFill>
                <a:latin typeface="Times New Roman" panose="02020603050405020304" pitchFamily="18" charset="0"/>
                <a:cs typeface="Times New Roman" panose="02020603050405020304" pitchFamily="18" charset="0"/>
              </a:rPr>
              <a:t>,</a:t>
            </a:r>
          </a:p>
          <a:p>
            <a:pPr algn="ctr" eaLnBrk="1" hangingPunct="1">
              <a:defRPr/>
            </a:pPr>
            <a:r>
              <a:rPr lang="en" sz="2400" b="1">
                <a:solidFill>
                  <a:srgbClr val="FFFF00"/>
                </a:solidFill>
                <a:latin typeface="Times New Roman" panose="02020603050405020304" pitchFamily="18" charset="0"/>
                <a:cs typeface="Times New Roman" panose="02020603050405020304" pitchFamily="18" charset="0"/>
              </a:rPr>
              <a:t>Clarithromycin ( </a:t>
            </a:r>
            <a:r>
              <a:rPr lang="en" sz="2400" b="1" err="1">
                <a:solidFill>
                  <a:srgbClr val="FFFF00"/>
                </a:solidFill>
                <a:latin typeface="Times New Roman" panose="02020603050405020304" pitchFamily="18" charset="0"/>
                <a:cs typeface="Times New Roman" panose="02020603050405020304" pitchFamily="18" charset="0"/>
              </a:rPr>
              <a:t>Clr) </a:t>
            </a:r>
            <a:r>
              <a:rPr lang="en" sz="2400" b="1">
                <a:solidFill>
                  <a:srgbClr val="FFFF00"/>
                </a:solidFill>
                <a:latin typeface="Times New Roman" panose="02020603050405020304" pitchFamily="18" charset="0"/>
                <a:cs typeface="Times New Roman" panose="02020603050405020304" pitchFamily="18" charset="0"/>
              </a:rPr>
              <a:t>,</a:t>
            </a:r>
          </a:p>
          <a:p>
            <a:pPr algn="ctr" eaLnBrk="1" hangingPunct="1">
              <a:defRPr/>
            </a:pPr>
            <a:r>
              <a:rPr lang="en" sz="2400" b="1" err="1">
                <a:solidFill>
                  <a:srgbClr val="FFFF00"/>
                </a:solidFill>
                <a:latin typeface="Times New Roman" panose="02020603050405020304" pitchFamily="18" charset="0"/>
                <a:cs typeface="Times New Roman" panose="02020603050405020304" pitchFamily="18" charset="0"/>
              </a:rPr>
              <a:t>Linezolid ( Lzd)</a:t>
            </a:r>
            <a:endParaRPr lang="uk-UA" sz="2400" b="1">
              <a:solidFill>
                <a:srgbClr val="FFFF00"/>
              </a:solidFill>
              <a:latin typeface="Times New Roman" panose="02020603050405020304" pitchFamily="18" charset="0"/>
              <a:cs typeface="Times New Roman" panose="02020603050405020304" pitchFamily="18" charset="0"/>
            </a:endParaRPr>
          </a:p>
          <a:p>
            <a:pPr algn="ctr" eaLnBrk="1" hangingPunct="1">
              <a:defRPr/>
            </a:pPr>
            <a:r>
              <a:rPr lang="en" sz="2400" b="1" err="1">
                <a:latin typeface="Times New Roman" panose="02020603050405020304" pitchFamily="18" charset="0"/>
                <a:cs typeface="Times New Roman" panose="02020603050405020304" pitchFamily="18" charset="0"/>
              </a:rPr>
              <a:t>enhance the effectiveness of other PTPs,</a:t>
            </a:r>
          </a:p>
          <a:p>
            <a:pPr algn="ctr" eaLnBrk="1" hangingPunct="1">
              <a:defRPr/>
            </a:pPr>
            <a:r>
              <a:rPr lang="en" sz="2400" b="1">
                <a:latin typeface="Times New Roman" panose="02020603050405020304" pitchFamily="18" charset="0"/>
                <a:cs typeface="Times New Roman" panose="02020603050405020304" pitchFamily="18" charset="0"/>
              </a:rPr>
              <a:t>good in vitro activity has been established</a:t>
            </a:r>
          </a:p>
          <a:p>
            <a:pPr algn="ctr" eaLnBrk="1" hangingPunct="1">
              <a:defRPr/>
            </a:pPr>
            <a:r>
              <a:rPr lang="en" sz="2400" b="1">
                <a:latin typeface="Times New Roman" panose="02020603050405020304" pitchFamily="18" charset="0"/>
                <a:cs typeface="Times New Roman" panose="02020603050405020304" pitchFamily="18" charset="0"/>
              </a:rPr>
              <a:t>(but little evidence of a distinct effect in vivo)</a:t>
            </a:r>
          </a:p>
        </p:txBody>
      </p:sp>
      <p:sp>
        <p:nvSpPr>
          <p:cNvPr id="12292" name="Прямоугольник 1"/>
          <p:cNvSpPr>
            <a:spLocks noChangeArrowheads="1"/>
          </p:cNvSpPr>
          <p:nvPr/>
        </p:nvSpPr>
        <p:spPr bwMode="auto">
          <a:xfrm>
            <a:off x="7938" y="4000500"/>
            <a:ext cx="9144000" cy="28114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a:lnSpc>
                <a:spcPct val="90000"/>
              </a:lnSpc>
              <a:spcBef>
                <a:spcPct val="0"/>
              </a:spcBef>
              <a:buClrTx/>
              <a:buSzTx/>
              <a:buFontTx/>
              <a:buNone/>
            </a:pPr>
            <a:r>
              <a:rPr lang="en" altLang="ru-RU" sz="2800" b="1">
                <a:solidFill>
                  <a:srgbClr val="FF0000"/>
                </a:solidFill>
                <a:latin typeface="Times New Roman" panose="02020603050405020304" pitchFamily="18" charset="0"/>
                <a:cs typeface="Times New Roman" panose="02020603050405020304" pitchFamily="18" charset="0"/>
              </a:rPr>
              <a:t>Depending on the stage of use in treatment regimens, anti-tuberculosis drugs are divided into 2 groups:</a:t>
            </a:r>
            <a:r>
              <a:rPr lang="en" altLang="ru-RU" sz="2800" b="1">
                <a:latin typeface="Times New Roman" panose="02020603050405020304" pitchFamily="18" charset="0"/>
                <a:cs typeface="Times New Roman" panose="02020603050405020304" pitchFamily="18" charset="0"/>
              </a:rPr>
              <a:t> </a:t>
            </a:r>
          </a:p>
          <a:p>
            <a:pPr algn="ctr">
              <a:lnSpc>
                <a:spcPct val="90000"/>
              </a:lnSpc>
              <a:spcBef>
                <a:spcPct val="0"/>
              </a:spcBef>
              <a:buClrTx/>
              <a:buSzTx/>
              <a:buFontTx/>
              <a:buNone/>
            </a:pPr>
            <a:r>
              <a:rPr lang="en" altLang="ru-RU" sz="2800" b="1">
                <a:latin typeface="Times New Roman" panose="02020603050405020304" pitchFamily="18" charset="0"/>
                <a:cs typeface="Times New Roman" panose="02020603050405020304" pitchFamily="18" charset="0"/>
              </a:rPr>
              <a:t>First-line (main) – isoniazid, rifampicin, ethambutol, pyrazinamide;</a:t>
            </a:r>
          </a:p>
          <a:p>
            <a:pPr algn="ctr">
              <a:lnSpc>
                <a:spcPct val="90000"/>
              </a:lnSpc>
              <a:spcBef>
                <a:spcPct val="0"/>
              </a:spcBef>
              <a:buClrTx/>
              <a:buSzTx/>
              <a:buFontTx/>
              <a:buNone/>
            </a:pPr>
            <a:r>
              <a:rPr lang="en" altLang="ru-RU" sz="2800" b="1">
                <a:latin typeface="Times New Roman" panose="02020603050405020304" pitchFamily="18" charset="0"/>
                <a:cs typeface="Times New Roman" panose="02020603050405020304" pitchFamily="18" charset="0"/>
              </a:rPr>
              <a:t>Second-line (reserve) – ethionamide, kanamycin, amikacin, capreomycin, PASK, fluoroquinolones and all others.</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035" name="Rectangle 131"/>
          <p:cNvSpPr>
            <a:spLocks noGrp="1" noChangeArrowheads="1"/>
          </p:cNvSpPr>
          <p:nvPr>
            <p:ph type="title"/>
          </p:nvPr>
        </p:nvSpPr>
        <p:spPr>
          <a:xfrm>
            <a:off x="0" y="-100013"/>
            <a:ext cx="9144000" cy="6958013"/>
          </a:xfrm>
        </p:spPr>
        <p:txBody>
          <a:bodyPr/>
          <a:lstStyle/>
          <a:p>
            <a:pPr eaLnBrk="1" hangingPunct="1">
              <a:defRPr/>
            </a:pPr>
            <a:r>
              <a:rPr lang="en" altLang="ru-RU" sz="3200" b="1">
                <a:latin typeface="Times New Roman" panose="02020603050405020304" pitchFamily="18" charset="0"/>
              </a:rPr>
              <a:t>When prescribing anti-tuberculosis drugs, it is necessary to take into account their antimycobacterial activity and ability to diffuse into various organs and tissues of a person. </a:t>
            </a:r>
            <a:r>
              <a:rPr lang="uk-UA" altLang="ru-RU" sz="3200" b="1">
                <a:latin typeface="Times New Roman" panose="02020603050405020304" pitchFamily="18" charset="0"/>
              </a:rPr>
              <a:t/>
            </a:r>
            <a:br>
              <a:rPr lang="uk-UA" altLang="ru-RU" sz="3200" b="1">
                <a:latin typeface="Times New Roman" panose="02020603050405020304" pitchFamily="18" charset="0"/>
              </a:rPr>
            </a:br>
            <a:r>
              <a:rPr lang="en" altLang="ru-RU" sz="3200" b="1">
                <a:solidFill>
                  <a:srgbClr val="FFFF00"/>
                </a:solidFill>
                <a:latin typeface="Times New Roman" panose="02020603050405020304" pitchFamily="18" charset="0"/>
              </a:rPr>
              <a:t>Isoniazid, rifampicin, rifabutin </a:t>
            </a:r>
            <a:r>
              <a:rPr lang="en" altLang="ru-RU" sz="3200" b="1">
                <a:latin typeface="Times New Roman" panose="02020603050405020304" pitchFamily="18" charset="0"/>
              </a:rPr>
              <a:t>act on MBT </a:t>
            </a:r>
            <a:r>
              <a:rPr lang="en" altLang="ru-RU" sz="3600" b="1">
                <a:solidFill>
                  <a:srgbClr val="FF0066"/>
                </a:solidFill>
                <a:latin typeface="Times New Roman" panose="02020603050405020304" pitchFamily="18" charset="0"/>
              </a:rPr>
              <a:t>bactericidally </a:t>
            </a:r>
            <a:r>
              <a:rPr lang="en" altLang="ru-RU" sz="3200" b="1">
                <a:latin typeface="Times New Roman" panose="02020603050405020304" pitchFamily="18" charset="0"/>
              </a:rPr>
              <a:t>, </a:t>
            </a:r>
            <a:r>
              <a:rPr lang="uk-UA" altLang="ru-RU" sz="3200" b="1">
                <a:latin typeface="Times New Roman" panose="02020603050405020304" pitchFamily="18" charset="0"/>
              </a:rPr>
              <a:t/>
            </a:r>
            <a:br>
              <a:rPr lang="uk-UA" altLang="ru-RU" sz="3200" b="1">
                <a:latin typeface="Times New Roman" panose="02020603050405020304" pitchFamily="18" charset="0"/>
              </a:rPr>
            </a:br>
            <a:r>
              <a:rPr lang="en" altLang="ru-RU" sz="3200" b="1">
                <a:solidFill>
                  <a:srgbClr val="FFFF00"/>
                </a:solidFill>
                <a:latin typeface="Times New Roman" panose="02020603050405020304" pitchFamily="18" charset="0"/>
              </a:rPr>
              <a:t>other drugs </a:t>
            </a:r>
            <a:r>
              <a:rPr lang="en" altLang="ru-RU" sz="3200" b="1">
                <a:latin typeface="Times New Roman" panose="02020603050405020304" pitchFamily="18" charset="0"/>
              </a:rPr>
              <a:t>- </a:t>
            </a:r>
            <a:r>
              <a:rPr lang="en" altLang="ru-RU" sz="3600" b="1" err="1">
                <a:solidFill>
                  <a:srgbClr val="FF0066"/>
                </a:solidFill>
                <a:latin typeface="Times New Roman" panose="02020603050405020304" pitchFamily="18" charset="0"/>
              </a:rPr>
              <a:t>bacteriostatically </a:t>
            </a:r>
            <a:r>
              <a:rPr lang="en" altLang="ru-RU" sz="3200" b="1">
                <a:latin typeface="Times New Roman" panose="02020603050405020304" pitchFamily="18" charset="0"/>
              </a:rPr>
              <a:t>. </a:t>
            </a:r>
            <a:r>
              <a:rPr lang="uk-UA" altLang="ru-RU" sz="3200" b="1">
                <a:latin typeface="Times New Roman" panose="02020603050405020304" pitchFamily="18" charset="0"/>
              </a:rPr>
              <a:t/>
            </a:r>
            <a:br>
              <a:rPr lang="uk-UA" altLang="ru-RU" sz="3200" b="1">
                <a:latin typeface="Times New Roman" panose="02020603050405020304" pitchFamily="18" charset="0"/>
              </a:rPr>
            </a:br>
            <a:r>
              <a:rPr lang="en" altLang="ru-RU" sz="3200" b="1">
                <a:solidFill>
                  <a:srgbClr val="FFFF00"/>
                </a:solidFill>
                <a:latin typeface="Times New Roman" panose="02020603050405020304" pitchFamily="18" charset="0"/>
              </a:rPr>
              <a:t>Rifampicin, rifabutin, isoniazid, pyrazinamide, prothionamide, ethambutol </a:t>
            </a:r>
            <a:r>
              <a:rPr lang="en" altLang="ru-RU" sz="3200" b="1">
                <a:latin typeface="Times New Roman" panose="02020603050405020304" pitchFamily="18" charset="0"/>
              </a:rPr>
              <a:t>penetrate well into the lung tissue, tuberculous foci, caverns, tuberculomas, caseous lymph nodes; </a:t>
            </a:r>
            <a:r>
              <a:rPr lang="en" altLang="ru-RU" sz="3200" b="1">
                <a:solidFill>
                  <a:srgbClr val="FFFF00"/>
                </a:solidFill>
                <a:latin typeface="Times New Roman" panose="02020603050405020304" pitchFamily="18" charset="0"/>
              </a:rPr>
              <a:t>streptomycin, kanamycin, florimycin, PASK, thioacetazone </a:t>
            </a:r>
            <a:r>
              <a:rPr lang="en" altLang="ru-RU" sz="3200" b="1">
                <a:latin typeface="Times New Roman" panose="02020603050405020304" pitchFamily="18" charset="0"/>
              </a:rPr>
              <a:t>- weakly.</a:t>
            </a:r>
            <a:endParaRPr lang="ru-RU" altLang="ru-RU" sz="3200" b="1">
              <a:latin typeface="Times New Roman" panose="02020603050405020304" pitchFamily="18" charset="0"/>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5" name="Rectangle 5"/>
          <p:cNvSpPr>
            <a:spLocks noGrp="1" noChangeArrowheads="1"/>
          </p:cNvSpPr>
          <p:nvPr>
            <p:ph type="ctrTitle"/>
          </p:nvPr>
        </p:nvSpPr>
        <p:spPr>
          <a:xfrm>
            <a:off x="1692275" y="0"/>
            <a:ext cx="7451725" cy="1700213"/>
          </a:xfrm>
        </p:spPr>
        <p:txBody>
          <a:bodyPr/>
          <a:lstStyle/>
          <a:p>
            <a:pPr eaLnBrk="1" hangingPunct="1">
              <a:defRPr/>
            </a:pPr>
            <a:r>
              <a:rPr lang="en" altLang="ru-RU" sz="3200" b="1">
                <a:solidFill>
                  <a:srgbClr val="00B0F0"/>
                </a:solidFill>
                <a:latin typeface="Times New Roman" panose="02020603050405020304" pitchFamily="18" charset="0"/>
              </a:rPr>
              <a:t>The MBT population in the patient's body exists in several states </a:t>
            </a:r>
            <a:r>
              <a:rPr lang="uk-UA" altLang="ru-RU" sz="3200" b="1">
                <a:solidFill>
                  <a:srgbClr val="00B0F0"/>
                </a:solidFill>
                <a:latin typeface="Times New Roman" panose="02020603050405020304" pitchFamily="18" charset="0"/>
              </a:rPr>
              <a:t/>
            </a:r>
            <a:br>
              <a:rPr lang="uk-UA" altLang="ru-RU" sz="3200" b="1">
                <a:solidFill>
                  <a:srgbClr val="00B0F0"/>
                </a:solidFill>
                <a:latin typeface="Times New Roman" panose="02020603050405020304" pitchFamily="18" charset="0"/>
              </a:rPr>
            </a:br>
            <a:r>
              <a:rPr lang="en" altLang="ru-RU" sz="3200" b="1">
                <a:solidFill>
                  <a:srgbClr val="00B0F0"/>
                </a:solidFill>
                <a:latin typeface="Times New Roman" panose="02020603050405020304" pitchFamily="18" charset="0"/>
              </a:rPr>
              <a:t>( </a:t>
            </a:r>
            <a:r>
              <a:rPr lang="en" altLang="ru-RU" sz="3200" b="1" err="1">
                <a:solidFill>
                  <a:srgbClr val="00B0F0"/>
                </a:solidFill>
                <a:latin typeface="Times New Roman" panose="02020603050405020304" pitchFamily="18" charset="0"/>
              </a:rPr>
              <a:t>Mitchison D. </a:t>
            </a:r>
            <a:r>
              <a:rPr lang="en" altLang="ru-RU" sz="3200" b="1">
                <a:solidFill>
                  <a:srgbClr val="00B0F0"/>
                </a:solidFill>
                <a:latin typeface="Times New Roman" panose="02020603050405020304" pitchFamily="18" charset="0"/>
              </a:rPr>
              <a:t>A. , 1985 ) :</a:t>
            </a:r>
            <a:endParaRPr lang="ru-RU" altLang="ru-RU" sz="3200">
              <a:solidFill>
                <a:srgbClr val="00B0F0"/>
              </a:solidFill>
            </a:endParaRPr>
          </a:p>
        </p:txBody>
      </p:sp>
      <p:sp>
        <p:nvSpPr>
          <p:cNvPr id="35846" name="Rectangle 6"/>
          <p:cNvSpPr>
            <a:spLocks noGrp="1" noChangeArrowheads="1"/>
          </p:cNvSpPr>
          <p:nvPr>
            <p:ph type="subTitle" idx="1"/>
          </p:nvPr>
        </p:nvSpPr>
        <p:spPr>
          <a:xfrm>
            <a:off x="0" y="1700213"/>
            <a:ext cx="9144000" cy="5157787"/>
          </a:xfrm>
        </p:spPr>
        <p:txBody>
          <a:bodyPr/>
          <a:lstStyle/>
          <a:p>
            <a:pPr marL="609600" indent="-609600" algn="l" eaLnBrk="1" hangingPunct="1">
              <a:lnSpc>
                <a:spcPct val="90000"/>
              </a:lnSpc>
              <a:spcBef>
                <a:spcPct val="0"/>
              </a:spcBef>
              <a:defRPr/>
            </a:pPr>
            <a:r>
              <a:rPr lang="en" altLang="ru-RU" sz="2800" b="1">
                <a:latin typeface="Times New Roman" panose="02020603050405020304" pitchFamily="18" charset="0"/>
              </a:rPr>
              <a:t>1) extracellularly located active mycobacteria, which are affected by all anti-tuberculosis drugs;</a:t>
            </a:r>
          </a:p>
          <a:p>
            <a:pPr marL="609600" indent="-609600" algn="l" eaLnBrk="1" hangingPunct="1">
              <a:lnSpc>
                <a:spcPct val="90000"/>
              </a:lnSpc>
              <a:spcBef>
                <a:spcPct val="0"/>
              </a:spcBef>
              <a:defRPr/>
            </a:pPr>
            <a:r>
              <a:rPr lang="en" altLang="ru-RU" sz="2800" b="1">
                <a:latin typeface="Times New Roman" panose="02020603050405020304" pitchFamily="18" charset="0"/>
              </a:rPr>
              <a:t>2) intracellular mycobacteria, which are divided into:</a:t>
            </a:r>
          </a:p>
          <a:p>
            <a:pPr marL="609600" indent="-609600" algn="l" eaLnBrk="1" hangingPunct="1">
              <a:lnSpc>
                <a:spcPct val="90000"/>
              </a:lnSpc>
              <a:spcBef>
                <a:spcPct val="0"/>
              </a:spcBef>
              <a:defRPr/>
            </a:pPr>
            <a:r>
              <a:rPr lang="en" altLang="ru-RU" sz="2800" b="1">
                <a:latin typeface="Times New Roman" panose="02020603050405020304" pitchFamily="18" charset="0"/>
              </a:rPr>
              <a:t>- actively spreading MBT (they are affected by</a:t>
            </a:r>
          </a:p>
          <a:p>
            <a:pPr marL="609600" indent="-609600" algn="l" eaLnBrk="1" hangingPunct="1">
              <a:lnSpc>
                <a:spcPct val="90000"/>
              </a:lnSpc>
              <a:spcBef>
                <a:spcPct val="0"/>
              </a:spcBef>
              <a:defRPr/>
            </a:pPr>
            <a:r>
              <a:rPr lang="en" altLang="ru-RU" sz="2800" b="1">
                <a:latin typeface="Times New Roman" panose="02020603050405020304" pitchFamily="18" charset="0"/>
              </a:rPr>
              <a:t>isoniazid, rifampicin, ethambutol, ethionamide,</a:t>
            </a:r>
          </a:p>
          <a:p>
            <a:pPr marL="609600" indent="-609600" algn="l" eaLnBrk="1" hangingPunct="1">
              <a:lnSpc>
                <a:spcPct val="90000"/>
              </a:lnSpc>
              <a:spcBef>
                <a:spcPct val="0"/>
              </a:spcBef>
              <a:defRPr/>
            </a:pPr>
            <a:r>
              <a:rPr lang="en" altLang="ru-RU" sz="2800" b="1">
                <a:latin typeface="Times New Roman" panose="02020603050405020304" pitchFamily="18" charset="0"/>
              </a:rPr>
              <a:t>prothionamide, fluoroquinolones);</a:t>
            </a:r>
          </a:p>
          <a:p>
            <a:pPr marL="609600" indent="-609600" algn="l" eaLnBrk="1" hangingPunct="1">
              <a:lnSpc>
                <a:spcPct val="90000"/>
              </a:lnSpc>
              <a:spcBef>
                <a:spcPct val="0"/>
              </a:spcBef>
              <a:defRPr/>
            </a:pPr>
            <a:r>
              <a:rPr lang="en" altLang="ru-RU" sz="2800" b="1">
                <a:latin typeface="Times New Roman" panose="02020603050405020304" pitchFamily="18" charset="0"/>
              </a:rPr>
              <a:t>- MBTs that persist and periodically intensify their</a:t>
            </a:r>
          </a:p>
          <a:p>
            <a:pPr marL="609600" indent="-609600" algn="l" eaLnBrk="1" hangingPunct="1">
              <a:lnSpc>
                <a:spcPct val="90000"/>
              </a:lnSpc>
              <a:spcBef>
                <a:spcPct val="0"/>
              </a:spcBef>
              <a:defRPr/>
            </a:pPr>
            <a:r>
              <a:rPr lang="en" altLang="ru-RU" sz="2800" b="1">
                <a:latin typeface="Times New Roman" panose="02020603050405020304" pitchFamily="18" charset="0"/>
              </a:rPr>
              <a:t>metabolism (their growth is inhibited </a:t>
            </a:r>
            <a:r>
              <a:rPr lang="en" altLang="ru-RU" sz="2800" b="1" err="1">
                <a:latin typeface="Times New Roman" panose="02020603050405020304" pitchFamily="18" charset="0"/>
              </a:rPr>
              <a:t>by isoniazid, </a:t>
            </a:r>
            <a:r>
              <a:rPr lang="en" altLang="ru-RU" sz="2800" b="1">
                <a:latin typeface="Times New Roman" panose="02020603050405020304" pitchFamily="18" charset="0"/>
              </a:rPr>
              <a:t>ethambutol,</a:t>
            </a:r>
          </a:p>
          <a:p>
            <a:pPr marL="609600" indent="-609600" algn="l" eaLnBrk="1" hangingPunct="1">
              <a:lnSpc>
                <a:spcPct val="90000"/>
              </a:lnSpc>
              <a:spcBef>
                <a:spcPct val="0"/>
              </a:spcBef>
              <a:defRPr/>
            </a:pPr>
            <a:r>
              <a:rPr lang="en" altLang="ru-RU" sz="2800" b="1">
                <a:latin typeface="Times New Roman" panose="02020603050405020304" pitchFamily="18" charset="0"/>
              </a:rPr>
              <a:t>rifampicin, ethionamide, prothionamide, fluoroquinolones);</a:t>
            </a:r>
          </a:p>
          <a:p>
            <a:pPr marL="609600" indent="-609600" algn="l" eaLnBrk="1" hangingPunct="1">
              <a:lnSpc>
                <a:spcPct val="90000"/>
              </a:lnSpc>
              <a:spcBef>
                <a:spcPct val="0"/>
              </a:spcBef>
              <a:defRPr/>
            </a:pPr>
            <a:r>
              <a:rPr lang="en" altLang="ru-RU" sz="2800" b="1">
                <a:latin typeface="Times New Roman" panose="02020603050405020304" pitchFamily="18" charset="0"/>
              </a:rPr>
              <a:t>   - persistent MBT (they are affected by pyrazinamide</a:t>
            </a:r>
          </a:p>
          <a:p>
            <a:pPr marL="609600" indent="-609600" algn="l" eaLnBrk="1" hangingPunct="1">
              <a:lnSpc>
                <a:spcPct val="90000"/>
              </a:lnSpc>
              <a:spcBef>
                <a:spcPct val="0"/>
              </a:spcBef>
              <a:defRPr/>
            </a:pPr>
            <a:r>
              <a:rPr lang="en" altLang="ru-RU" sz="2800" b="1">
                <a:latin typeface="Times New Roman" panose="02020603050405020304" pitchFamily="18" charset="0"/>
              </a:rPr>
              <a:t>ethionamide, prothionamide, fluoroquinolones);</a:t>
            </a:r>
          </a:p>
          <a:p>
            <a:pPr marL="609600" indent="-609600" algn="l" eaLnBrk="1" hangingPunct="1">
              <a:lnSpc>
                <a:spcPct val="90000"/>
              </a:lnSpc>
              <a:spcBef>
                <a:spcPct val="0"/>
              </a:spcBef>
              <a:defRPr/>
            </a:pPr>
            <a:r>
              <a:rPr lang="en" altLang="ru-RU" sz="2800" b="1">
                <a:latin typeface="Times New Roman" panose="02020603050405020304" pitchFamily="18" charset="0"/>
              </a:rPr>
              <a:t>- inactive MBT (drugs do not act on them).</a:t>
            </a:r>
            <a:r>
              <a:rPr lang="en" altLang="ru-RU" sz="2800">
                <a:latin typeface="Times New Roman" panose="02020603050405020304" pitchFamily="18" charset="0"/>
              </a:rPr>
              <a:t> </a:t>
            </a:r>
            <a:endParaRPr lang="ru-RU" altLang="ru-RU" sz="2800">
              <a:latin typeface="Times New Roman" panose="02020603050405020304" pitchFamily="18" charset="0"/>
            </a:endParaRPr>
          </a:p>
        </p:txBody>
      </p:sp>
      <p:pic>
        <p:nvPicPr>
          <p:cNvPr id="14340" name="Picture 7" descr="images"/>
          <p:cNvPicPr>
            <a:picLocks noChangeAspect="1" noChangeArrowheads="1"/>
          </p:cNvPicPr>
          <p:nvPr/>
        </p:nvPicPr>
        <p:blipFill>
          <a:blip r:embed="rId2">
            <a:extLst>
              <a:ext uri="{28A0092B-C50C-407E-A947-70E740481C1C}">
                <a14:useLocalDpi xmlns:a14="http://schemas.microsoft.com/office/drawing/2010/main" xmlns="" val="0"/>
              </a:ext>
            </a:extLst>
          </a:blip>
          <a:stretch>
            <a:fillRect/>
          </a:stretch>
        </p:blipFill>
        <p:spPr bwMode="auto">
          <a:xfrm>
            <a:off x="0" y="0"/>
            <a:ext cx="1644650" cy="1700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sz="quarter"/>
          </p:nvPr>
        </p:nvSpPr>
        <p:spPr>
          <a:xfrm>
            <a:off x="0" y="0"/>
            <a:ext cx="9144000" cy="1125538"/>
          </a:xfrm>
        </p:spPr>
        <p:txBody>
          <a:bodyPr/>
          <a:lstStyle/>
          <a:p>
            <a:pPr>
              <a:defRPr/>
            </a:pPr>
            <a:r>
              <a:rPr lang="en" sz="3600" b="1" err="1">
                <a:solidFill>
                  <a:srgbClr val="FF0066"/>
                </a:solidFill>
                <a:latin typeface="Times New Roman" panose="02020603050405020304" pitchFamily="18" charset="0"/>
                <a:cs typeface="Times New Roman" panose="02020603050405020304" pitchFamily="18" charset="0"/>
              </a:rPr>
              <a:t>Pharmacological characteristics of antimycobacterial drugs</a:t>
            </a:r>
            <a:endParaRPr lang="ru-RU" sz="3600" b="1">
              <a:solidFill>
                <a:srgbClr val="FF0066"/>
              </a:solidFill>
              <a:latin typeface="Times New Roman" panose="02020603050405020304" pitchFamily="18" charset="0"/>
              <a:cs typeface="Times New Roman" panose="02020603050405020304" pitchFamily="18" charset="0"/>
            </a:endParaRPr>
          </a:p>
        </p:txBody>
      </p:sp>
      <p:sp>
        <p:nvSpPr>
          <p:cNvPr id="4" name="Подзаголовок 3"/>
          <p:cNvSpPr>
            <a:spLocks noGrp="1"/>
          </p:cNvSpPr>
          <p:nvPr>
            <p:ph type="subTitle" sz="quarter" idx="1"/>
          </p:nvPr>
        </p:nvSpPr>
        <p:spPr>
          <a:xfrm>
            <a:off x="3276600" y="1125538"/>
            <a:ext cx="5867400" cy="2319337"/>
          </a:xfrm>
        </p:spPr>
        <p:txBody>
          <a:bodyPr/>
          <a:lstStyle/>
          <a:p>
            <a:pPr>
              <a:spcBef>
                <a:spcPct val="0"/>
              </a:spcBef>
              <a:defRPr/>
            </a:pPr>
            <a:r>
              <a:rPr lang="en" sz="3200" b="1" i="1">
                <a:solidFill>
                  <a:srgbClr val="FFFF00"/>
                </a:solidFill>
                <a:latin typeface="Times New Roman" panose="02020603050405020304" pitchFamily="18" charset="0"/>
                <a:cs typeface="Times New Roman" panose="02020603050405020304" pitchFamily="18" charset="0"/>
              </a:rPr>
              <a:t>Isoniazid (N) </a:t>
            </a:r>
            <a:r>
              <a:rPr lang="en" sz="2800" b="1">
                <a:latin typeface="Times New Roman" panose="02020603050405020304" pitchFamily="18" charset="0"/>
                <a:cs typeface="Times New Roman" panose="02020603050405020304" pitchFamily="18" charset="0"/>
              </a:rPr>
              <a:t>is </a:t>
            </a:r>
            <a:r>
              <a:rPr lang="en" sz="2800" b="1" err="1">
                <a:latin typeface="Times New Roman" panose="02020603050405020304" pitchFamily="18" charset="0"/>
                <a:cs typeface="Times New Roman" panose="02020603050405020304" pitchFamily="18" charset="0"/>
              </a:rPr>
              <a:t>nicotinic acid hydrazide </a:t>
            </a:r>
            <a:r>
              <a:rPr lang="en" sz="2800" b="1">
                <a:latin typeface="Times New Roman" panose="02020603050405020304" pitchFamily="18" charset="0"/>
                <a:cs typeface="Times New Roman" panose="02020603050405020304" pitchFamily="18" charset="0"/>
              </a:rPr>
              <a:t>(NICA).</a:t>
            </a:r>
          </a:p>
          <a:p>
            <a:pPr>
              <a:spcBef>
                <a:spcPct val="0"/>
              </a:spcBef>
              <a:defRPr/>
            </a:pPr>
            <a:r>
              <a:rPr lang="en" sz="2800" b="1">
                <a:latin typeface="Times New Roman" panose="02020603050405020304" pitchFamily="18" charset="0"/>
                <a:cs typeface="Times New Roman" panose="02020603050405020304" pitchFamily="18" charset="0"/>
              </a:rPr>
              <a:t>of </a:t>
            </a:r>
            <a:r>
              <a:rPr lang="en" sz="2800" b="1" err="1">
                <a:latin typeface="Times New Roman" panose="02020603050405020304" pitchFamily="18" charset="0"/>
                <a:cs typeface="Times New Roman" panose="02020603050405020304" pitchFamily="18" charset="0"/>
              </a:rPr>
              <a:t>drugs also includes </a:t>
            </a:r>
            <a:r>
              <a:rPr lang="en" sz="2800" b="1" err="1">
                <a:solidFill>
                  <a:srgbClr val="FFFF00"/>
                </a:solidFill>
                <a:latin typeface="Times New Roman" panose="02020603050405020304" pitchFamily="18" charset="0"/>
                <a:cs typeface="Times New Roman" panose="02020603050405020304" pitchFamily="18" charset="0"/>
              </a:rPr>
              <a:t>flurenizide, metazide, ftivazide, saluzide </a:t>
            </a:r>
            <a:r>
              <a:rPr lang="en" sz="2800" b="1">
                <a:latin typeface="Times New Roman" panose="02020603050405020304" pitchFamily="18" charset="0"/>
                <a:cs typeface="Times New Roman" panose="02020603050405020304" pitchFamily="18" charset="0"/>
              </a:rPr>
              <a:t>.</a:t>
            </a:r>
          </a:p>
        </p:txBody>
      </p:sp>
      <p:sp>
        <p:nvSpPr>
          <p:cNvPr id="15365" name="Прямоугольник 5"/>
          <p:cNvSpPr>
            <a:spLocks noChangeArrowheads="1"/>
          </p:cNvSpPr>
          <p:nvPr/>
        </p:nvSpPr>
        <p:spPr bwMode="auto">
          <a:xfrm>
            <a:off x="9525" y="3448050"/>
            <a:ext cx="9134475" cy="3346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a:lnSpc>
                <a:spcPct val="85000"/>
              </a:lnSpc>
              <a:spcBef>
                <a:spcPct val="0"/>
              </a:spcBef>
              <a:buClrTx/>
              <a:buSzTx/>
              <a:buFontTx/>
              <a:buNone/>
            </a:pPr>
            <a:r>
              <a:rPr lang="en" altLang="ru-RU" sz="2800" b="1" dirty="0" err="1">
                <a:latin typeface="Times New Roman" panose="02020603050405020304" pitchFamily="18" charset="0"/>
                <a:cs typeface="Times New Roman" panose="02020603050405020304" pitchFamily="18" charset="0"/>
              </a:rPr>
              <a:t>Isoniazid </a:t>
            </a:r>
            <a:r>
              <a:rPr lang="en" altLang="ru-RU" sz="2800" b="1" dirty="0">
                <a:latin typeface="Times New Roman" panose="02020603050405020304" pitchFamily="18" charset="0"/>
                <a:cs typeface="Times New Roman" panose="02020603050405020304" pitchFamily="18" charset="0"/>
              </a:rPr>
              <a:t>is </a:t>
            </a:r>
            <a:r>
              <a:rPr lang="en" altLang="ru-RU" sz="2800" b="1" dirty="0" err="1">
                <a:latin typeface="Times New Roman" panose="02020603050405020304" pitchFamily="18" charset="0"/>
                <a:cs typeface="Times New Roman" panose="02020603050405020304" pitchFamily="18" charset="0"/>
              </a:rPr>
              <a:t>the most active</a:t>
            </a:r>
            <a:r>
              <a:rPr lang="en" altLang="ru-RU" sz="2800" b="1" dirty="0">
                <a:latin typeface="Times New Roman" panose="02020603050405020304" pitchFamily="18" charset="0"/>
                <a:cs typeface="Times New Roman" panose="02020603050405020304" pitchFamily="18" charset="0"/>
              </a:rPr>
              <a:t> </a:t>
            </a:r>
            <a:r>
              <a:rPr lang="en" altLang="ru-RU" sz="2800" b="1" dirty="0" err="1">
                <a:latin typeface="Times New Roman" panose="02020603050405020304" pitchFamily="18" charset="0"/>
                <a:cs typeface="Times New Roman" panose="02020603050405020304" pitchFamily="18" charset="0"/>
              </a:rPr>
              <a:t>bactericidal </a:t>
            </a:r>
            <a:r>
              <a:rPr lang="en" altLang="ru-RU" sz="2800" b="1" dirty="0">
                <a:latin typeface="Times New Roman" panose="02020603050405020304" pitchFamily="18" charset="0"/>
                <a:cs typeface="Times New Roman" panose="02020603050405020304" pitchFamily="18" charset="0"/>
              </a:rPr>
              <a:t>drug, </a:t>
            </a:r>
            <a:r>
              <a:rPr lang="en" altLang="ru-RU" sz="2800" b="1" dirty="0" err="1">
                <a:latin typeface="Times New Roman" panose="02020603050405020304" pitchFamily="18" charset="0"/>
                <a:cs typeface="Times New Roman" panose="02020603050405020304" pitchFamily="18" charset="0"/>
              </a:rPr>
              <a:t>acts </a:t>
            </a:r>
            <a:r>
              <a:rPr lang="en" altLang="ru-RU" sz="2800" b="1" dirty="0">
                <a:latin typeface="Times New Roman" panose="02020603050405020304" pitchFamily="18" charset="0"/>
                <a:cs typeface="Times New Roman" panose="02020603050405020304" pitchFamily="18" charset="0"/>
              </a:rPr>
              <a:t>on MBT, </a:t>
            </a:r>
            <a:r>
              <a:rPr lang="en" altLang="ru-RU" sz="2800" b="1" dirty="0" err="1">
                <a:latin typeface="Times New Roman" panose="02020603050405020304" pitchFamily="18" charset="0"/>
                <a:cs typeface="Times New Roman" panose="02020603050405020304" pitchFamily="18" charset="0"/>
              </a:rPr>
              <a:t>which</a:t>
            </a:r>
            <a:r>
              <a:rPr lang="en" altLang="ru-RU" sz="2800" b="1" dirty="0">
                <a:latin typeface="Times New Roman" panose="02020603050405020304" pitchFamily="18" charset="0"/>
                <a:cs typeface="Times New Roman" panose="02020603050405020304" pitchFamily="18" charset="0"/>
              </a:rPr>
              <a:t> </a:t>
            </a:r>
            <a:r>
              <a:rPr lang="en" altLang="ru-RU" sz="2800" b="1" dirty="0" err="1">
                <a:latin typeface="Times New Roman" panose="02020603050405020304" pitchFamily="18" charset="0"/>
                <a:cs typeface="Times New Roman" panose="02020603050405020304" pitchFamily="18" charset="0"/>
              </a:rPr>
              <a:t>multiply</a:t>
            </a:r>
            <a:r>
              <a:rPr lang="en" altLang="ru-RU" sz="2800" b="1" dirty="0">
                <a:latin typeface="Times New Roman" panose="02020603050405020304" pitchFamily="18" charset="0"/>
                <a:cs typeface="Times New Roman" panose="02020603050405020304" pitchFamily="18" charset="0"/>
              </a:rPr>
              <a:t> </a:t>
            </a:r>
            <a:r>
              <a:rPr lang="en" altLang="ru-RU" sz="2800" b="1" dirty="0" err="1">
                <a:latin typeface="Times New Roman" panose="02020603050405020304" pitchFamily="18" charset="0"/>
                <a:cs typeface="Times New Roman" panose="02020603050405020304" pitchFamily="18" charset="0"/>
              </a:rPr>
              <a:t>fast </a:t>
            </a:r>
            <a:r>
              <a:rPr lang="en" altLang="ru-RU" sz="2800" b="1" dirty="0">
                <a:latin typeface="Times New Roman" panose="02020603050405020304" pitchFamily="18" charset="0"/>
                <a:cs typeface="Times New Roman" panose="02020603050405020304" pitchFamily="18" charset="0"/>
              </a:rPr>
              <a:t>and </a:t>
            </a:r>
            <a:r>
              <a:rPr lang="en" altLang="ru-RU" sz="2800" b="1" dirty="0" err="1">
                <a:latin typeface="Times New Roman" panose="02020603050405020304" pitchFamily="18" charset="0"/>
                <a:cs typeface="Times New Roman" panose="02020603050405020304" pitchFamily="18" charset="0"/>
              </a:rPr>
              <a:t>slow </a:t>
            </a:r>
            <a:r>
              <a:rPr lang="en" altLang="ru-RU" sz="2800" b="1" dirty="0">
                <a:latin typeface="Times New Roman" panose="02020603050405020304" pitchFamily="18" charset="0"/>
                <a:cs typeface="Times New Roman" panose="02020603050405020304" pitchFamily="18" charset="0"/>
              </a:rPr>
              <a:t>, </a:t>
            </a:r>
            <a:r>
              <a:rPr lang="en" altLang="ru-RU" sz="2800" b="1" dirty="0" err="1">
                <a:latin typeface="Times New Roman" panose="02020603050405020304" pitchFamily="18" charset="0"/>
                <a:cs typeface="Times New Roman" panose="02020603050405020304" pitchFamily="18" charset="0"/>
              </a:rPr>
              <a:t>localized </a:t>
            </a:r>
            <a:r>
              <a:rPr lang="en" altLang="ru-RU" sz="2800" b="1" dirty="0">
                <a:latin typeface="Times New Roman" panose="02020603050405020304" pitchFamily="18" charset="0"/>
                <a:cs typeface="Times New Roman" panose="02020603050405020304" pitchFamily="18" charset="0"/>
              </a:rPr>
              <a:t>extracellularly and </a:t>
            </a:r>
            <a:r>
              <a:rPr lang="en" altLang="ru-RU" sz="2800" b="1" dirty="0" err="1">
                <a:latin typeface="Times New Roman" panose="02020603050405020304" pitchFamily="18" charset="0"/>
                <a:cs typeface="Times New Roman" panose="02020603050405020304" pitchFamily="18" charset="0"/>
              </a:rPr>
              <a:t>intracellularly </a:t>
            </a:r>
            <a:r>
              <a:rPr lang="en" altLang="ru-RU" sz="2800" b="1" dirty="0">
                <a:latin typeface="Times New Roman" panose="02020603050405020304" pitchFamily="18" charset="0"/>
                <a:cs typeface="Times New Roman" panose="02020603050405020304" pitchFamily="18" charset="0"/>
              </a:rPr>
              <a:t>.</a:t>
            </a:r>
          </a:p>
          <a:p>
            <a:pPr algn="ctr">
              <a:spcBef>
                <a:spcPct val="0"/>
              </a:spcBef>
              <a:buClrTx/>
              <a:buSzTx/>
              <a:buFontTx/>
              <a:buNone/>
            </a:pPr>
            <a:r>
              <a:rPr lang="en" altLang="ru-RU" sz="2800" b="1" dirty="0">
                <a:latin typeface="Times New Roman" panose="02020603050405020304" pitchFamily="18" charset="0"/>
                <a:cs typeface="Times New Roman" panose="02020603050405020304" pitchFamily="18" charset="0"/>
              </a:rPr>
              <a:t>In the Office of </a:t>
            </a:r>
            <a:r>
              <a:rPr lang="en" altLang="ru-RU" sz="2800" b="1" dirty="0" err="1">
                <a:latin typeface="Times New Roman" panose="02020603050405020304" pitchFamily="18" charset="0"/>
                <a:cs typeface="Times New Roman" panose="02020603050405020304" pitchFamily="18" charset="0"/>
              </a:rPr>
              <a:t>its</a:t>
            </a:r>
            <a:r>
              <a:rPr lang="en" altLang="ru-RU" sz="2800" b="1" dirty="0">
                <a:latin typeface="Times New Roman" panose="02020603050405020304" pitchFamily="18" charset="0"/>
                <a:cs typeface="Times New Roman" panose="02020603050405020304" pitchFamily="18" charset="0"/>
              </a:rPr>
              <a:t> 50 </a:t>
            </a:r>
            <a:r>
              <a:rPr lang="en" altLang="ru-RU" sz="2800" b="1" dirty="0" err="1">
                <a:latin typeface="Times New Roman" panose="02020603050405020304" pitchFamily="18" charset="0"/>
                <a:cs typeface="Times New Roman" panose="02020603050405020304" pitchFamily="18" charset="0"/>
              </a:rPr>
              <a:t>times concentration</a:t>
            </a:r>
            <a:r>
              <a:rPr lang="en" altLang="ru-RU" sz="2800" b="1" dirty="0">
                <a:latin typeface="Times New Roman" panose="02020603050405020304" pitchFamily="18" charset="0"/>
                <a:cs typeface="Times New Roman" panose="02020603050405020304" pitchFamily="18" charset="0"/>
              </a:rPr>
              <a:t> </a:t>
            </a:r>
            <a:r>
              <a:rPr lang="en" altLang="ru-RU" sz="2800" b="1" dirty="0" err="1">
                <a:latin typeface="Times New Roman" panose="02020603050405020304" pitchFamily="18" charset="0"/>
                <a:cs typeface="Times New Roman" panose="02020603050405020304" pitchFamily="18" charset="0"/>
              </a:rPr>
              <a:t>higher </a:t>
            </a:r>
            <a:r>
              <a:rPr lang="en" altLang="ru-RU" sz="2800" b="1" dirty="0">
                <a:latin typeface="Times New Roman" panose="02020603050405020304" pitchFamily="18" charset="0"/>
                <a:cs typeface="Times New Roman" panose="02020603050405020304" pitchFamily="18" charset="0"/>
              </a:rPr>
              <a:t>,</a:t>
            </a:r>
          </a:p>
          <a:p>
            <a:pPr algn="ctr">
              <a:spcBef>
                <a:spcPct val="0"/>
              </a:spcBef>
              <a:buClrTx/>
              <a:buSzTx/>
              <a:buFontTx/>
              <a:buNone/>
            </a:pPr>
            <a:r>
              <a:rPr lang="en" altLang="ru-RU" sz="2800" b="1" dirty="0" err="1">
                <a:latin typeface="Times New Roman" panose="02020603050405020304" pitchFamily="18" charset="0"/>
                <a:cs typeface="Times New Roman" panose="02020603050405020304" pitchFamily="18" charset="0"/>
              </a:rPr>
              <a:t>than </a:t>
            </a:r>
            <a:r>
              <a:rPr lang="en" altLang="ru-RU" sz="2800" b="1" dirty="0">
                <a:latin typeface="Times New Roman" panose="02020603050405020304" pitchFamily="18" charset="0"/>
                <a:cs typeface="Times New Roman" panose="02020603050405020304" pitchFamily="18" charset="0"/>
              </a:rPr>
              <a:t>in </a:t>
            </a:r>
            <a:r>
              <a:rPr lang="en" altLang="ru-RU" sz="2800" b="1" dirty="0" err="1">
                <a:latin typeface="Times New Roman" panose="02020603050405020304" pitchFamily="18" charset="0"/>
                <a:cs typeface="Times New Roman" panose="02020603050405020304" pitchFamily="18" charset="0"/>
              </a:rPr>
              <a:t>the surrounding</a:t>
            </a:r>
            <a:r>
              <a:rPr lang="en" altLang="ru-RU" sz="2800" b="1" dirty="0">
                <a:latin typeface="Times New Roman" panose="02020603050405020304" pitchFamily="18" charset="0"/>
                <a:cs typeface="Times New Roman" panose="02020603050405020304" pitchFamily="18" charset="0"/>
              </a:rPr>
              <a:t> The drug </a:t>
            </a:r>
            <a:r>
              <a:rPr lang="en" altLang="ru-RU" sz="2800" b="1" dirty="0" err="1">
                <a:latin typeface="Times New Roman" panose="02020603050405020304" pitchFamily="18" charset="0"/>
                <a:cs typeface="Times New Roman" panose="02020603050405020304" pitchFamily="18" charset="0"/>
              </a:rPr>
              <a:t>reduces the </a:t>
            </a:r>
            <a:r>
              <a:rPr lang="en" altLang="ru-RU" sz="2800" b="1" dirty="0">
                <a:latin typeface="Times New Roman" panose="02020603050405020304" pitchFamily="18" charset="0"/>
                <a:cs typeface="Times New Roman" panose="02020603050405020304" pitchFamily="18" charset="0"/>
              </a:rPr>
              <a:t>synthesis of </a:t>
            </a:r>
            <a:r>
              <a:rPr lang="ru-RU" altLang="ru-RU" sz="2800" b="1" dirty="0">
                <a:latin typeface="Times New Roman" panose="02020603050405020304" pitchFamily="18" charset="0"/>
                <a:cs typeface="Times New Roman" panose="02020603050405020304" pitchFamily="18" charset="0"/>
              </a:rPr>
              <a:t/>
            </a:r>
            <a:br>
              <a:rPr lang="ru-RU" altLang="ru-RU" sz="2800" b="1" dirty="0">
                <a:latin typeface="Times New Roman" panose="02020603050405020304" pitchFamily="18" charset="0"/>
                <a:cs typeface="Times New Roman" panose="02020603050405020304" pitchFamily="18" charset="0"/>
              </a:rPr>
            </a:br>
            <a:r>
              <a:rPr lang="en" altLang="ru-RU" sz="2800" b="1" dirty="0" err="1">
                <a:latin typeface="Times New Roman" panose="02020603050405020304" pitchFamily="18" charset="0"/>
                <a:cs typeface="Times New Roman" panose="02020603050405020304" pitchFamily="18" charset="0"/>
              </a:rPr>
              <a:t>endogenous</a:t>
            </a:r>
            <a:r>
              <a:rPr lang="en" altLang="ru-RU" sz="2800" b="1" dirty="0">
                <a:latin typeface="Times New Roman" panose="02020603050405020304" pitchFamily="18" charset="0"/>
                <a:cs typeface="Times New Roman" panose="02020603050405020304" pitchFamily="18" charset="0"/>
              </a:rPr>
              <a:t> MBT </a:t>
            </a:r>
            <a:r>
              <a:rPr lang="ru-RU" altLang="ru-RU" sz="2800" b="1" dirty="0">
                <a:latin typeface="Times New Roman" panose="02020603050405020304" pitchFamily="18" charset="0"/>
                <a:cs typeface="Times New Roman" panose="02020603050405020304" pitchFamily="18" charset="0"/>
              </a:rPr>
              <a:t/>
            </a:r>
            <a:br>
              <a:rPr lang="ru-RU" altLang="ru-RU" sz="2800" b="1" dirty="0">
                <a:latin typeface="Times New Roman" panose="02020603050405020304" pitchFamily="18" charset="0"/>
                <a:cs typeface="Times New Roman" panose="02020603050405020304" pitchFamily="18" charset="0"/>
              </a:rPr>
            </a:br>
            <a:r>
              <a:rPr lang="en" altLang="ru-RU" sz="2800" b="1" dirty="0" err="1">
                <a:latin typeface="Times New Roman" panose="02020603050405020304" pitchFamily="18" charset="0"/>
                <a:cs typeface="Times New Roman" panose="02020603050405020304" pitchFamily="18" charset="0"/>
              </a:rPr>
              <a:t>catalase , which</a:t>
            </a:r>
            <a:r>
              <a:rPr lang="en" altLang="ru-RU" sz="2800" b="1" dirty="0">
                <a:latin typeface="Times New Roman" panose="02020603050405020304" pitchFamily="18" charset="0"/>
                <a:cs typeface="Times New Roman" panose="02020603050405020304" pitchFamily="18" charset="0"/>
              </a:rPr>
              <a:t> </a:t>
            </a:r>
            <a:r>
              <a:rPr lang="en" altLang="ru-RU" sz="2800" b="1" dirty="0" err="1">
                <a:latin typeface="Times New Roman" panose="02020603050405020304" pitchFamily="18" charset="0"/>
                <a:cs typeface="Times New Roman" panose="02020603050405020304" pitchFamily="18" charset="0"/>
              </a:rPr>
              <a:t>leads </a:t>
            </a:r>
            <a:r>
              <a:rPr lang="en" altLang="ru-RU" sz="2800" b="1" dirty="0">
                <a:latin typeface="Times New Roman" panose="02020603050405020304" pitchFamily="18" charset="0"/>
                <a:cs typeface="Times New Roman" panose="02020603050405020304" pitchFamily="18" charset="0"/>
              </a:rPr>
              <a:t>to </a:t>
            </a:r>
            <a:r>
              <a:rPr lang="en" altLang="ru-RU" sz="2800" b="1" dirty="0" err="1">
                <a:latin typeface="Times New Roman" panose="02020603050405020304" pitchFamily="18" charset="0"/>
                <a:cs typeface="Times New Roman" panose="02020603050405020304" pitchFamily="18" charset="0"/>
              </a:rPr>
              <a:t>termination</a:t>
            </a:r>
            <a:r>
              <a:rPr lang="en" altLang="ru-RU" sz="2800" b="1" dirty="0">
                <a:latin typeface="Times New Roman" panose="02020603050405020304" pitchFamily="18" charset="0"/>
                <a:cs typeface="Times New Roman" panose="02020603050405020304" pitchFamily="18" charset="0"/>
              </a:rPr>
              <a:t> </a:t>
            </a:r>
            <a:r>
              <a:rPr lang="en" altLang="ru-RU" sz="2800" b="1" dirty="0" err="1">
                <a:latin typeface="Times New Roman" panose="02020603050405020304" pitchFamily="18" charset="0"/>
                <a:cs typeface="Times New Roman" panose="02020603050405020304" pitchFamily="18" charset="0"/>
              </a:rPr>
              <a:t>their </a:t>
            </a:r>
            <a:r>
              <a:rPr lang="en" altLang="ru-RU" sz="2800" b="1" dirty="0">
                <a:latin typeface="Times New Roman" panose="02020603050405020304" pitchFamily="18" charset="0"/>
                <a:cs typeface="Times New Roman" panose="02020603050405020304" pitchFamily="18" charset="0"/>
              </a:rPr>
              <a:t>growth and </a:t>
            </a:r>
            <a:r>
              <a:rPr lang="en" altLang="ru-RU" sz="2800" b="1" dirty="0" err="1">
                <a:latin typeface="Times New Roman" panose="02020603050405020304" pitchFamily="18" charset="0"/>
                <a:cs typeface="Times New Roman" panose="02020603050405020304" pitchFamily="18" charset="0"/>
              </a:rPr>
              <a:t>reproduction </a:t>
            </a:r>
            <a:r>
              <a:rPr lang="en" altLang="ru-RU" sz="2800" b="1" dirty="0">
                <a:latin typeface="Times New Roman" panose="02020603050405020304" pitchFamily="18" charset="0"/>
                <a:cs typeface="Times New Roman" panose="02020603050405020304" pitchFamily="18" charset="0"/>
              </a:rPr>
              <a:t>, </a:t>
            </a:r>
            <a:r>
              <a:rPr lang="en" altLang="ru-RU" sz="2800" b="1" dirty="0" err="1">
                <a:latin typeface="Times New Roman" panose="02020603050405020304" pitchFamily="18" charset="0"/>
                <a:cs typeface="Times New Roman" panose="02020603050405020304" pitchFamily="18" charset="0"/>
              </a:rPr>
              <a:t>loss</a:t>
            </a:r>
            <a:r>
              <a:rPr lang="en" altLang="ru-RU" sz="2800" b="1" dirty="0">
                <a:latin typeface="Times New Roman" panose="02020603050405020304" pitchFamily="18" charset="0"/>
                <a:cs typeface="Times New Roman" panose="02020603050405020304" pitchFamily="18" charset="0"/>
              </a:rPr>
              <a:t> </a:t>
            </a:r>
            <a:r>
              <a:rPr lang="en" altLang="ru-RU" sz="2800" b="1" dirty="0" err="1">
                <a:latin typeface="Times New Roman" panose="02020603050405020304" pitchFamily="18" charset="0"/>
                <a:cs typeface="Times New Roman" panose="02020603050405020304" pitchFamily="18" charset="0"/>
              </a:rPr>
              <a:t>virulence </a:t>
            </a:r>
            <a:r>
              <a:rPr lang="en" altLang="ru-RU" sz="2800" b="1" dirty="0">
                <a:latin typeface="Times New Roman" panose="02020603050405020304" pitchFamily="18" charset="0"/>
                <a:cs typeface="Times New Roman" panose="02020603050405020304" pitchFamily="18" charset="0"/>
              </a:rPr>
              <a:t>.</a:t>
            </a:r>
          </a:p>
        </p:txBody>
      </p:sp>
      <p:pic>
        <p:nvPicPr>
          <p:cNvPr id="1026" name="Picture 2" descr="Ізоніазид: інструкція + ціна від 19 грн в аптеках | Tabletki.ua">
            <a:extLst>
              <a:ext uri="{FF2B5EF4-FFF2-40B4-BE49-F238E27FC236}">
                <a16:creationId xmlns:a16="http://schemas.microsoft.com/office/drawing/2014/main" xmlns="" id="{D1741AFD-C967-2F3E-986F-A8EDB07B2C45}"/>
              </a:ext>
            </a:extLst>
          </p:cNvPr>
          <p:cNvPicPr>
            <a:picLocks noChangeAspect="1" noChangeArrowheads="1"/>
          </p:cNvPicPr>
          <p:nvPr/>
        </p:nvPicPr>
        <p:blipFill rotWithShape="1">
          <a:blip r:embed="rId5">
            <a:extLst>
              <a:ext uri="{28A0092B-C50C-407E-A947-70E740481C1C}">
                <a14:useLocalDpi xmlns:a14="http://schemas.microsoft.com/office/drawing/2010/main" xmlns="" val="0"/>
              </a:ext>
            </a:extLst>
          </a:blip>
          <a:srcRect t="24485" b="24485"/>
          <a:stretch/>
        </p:blipFill>
        <p:spPr bwMode="auto">
          <a:xfrm>
            <a:off x="107504" y="1272298"/>
            <a:ext cx="3312368" cy="1690278"/>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sz="quarter"/>
          </p:nvPr>
        </p:nvSpPr>
        <p:spPr>
          <a:xfrm>
            <a:off x="1917700" y="0"/>
            <a:ext cx="7226300" cy="2446338"/>
          </a:xfrm>
        </p:spPr>
        <p:txBody>
          <a:bodyPr/>
          <a:lstStyle/>
          <a:p>
            <a:pPr>
              <a:lnSpc>
                <a:spcPct val="90000"/>
              </a:lnSpc>
              <a:defRPr/>
            </a:pPr>
            <a:r>
              <a:rPr lang="en" sz="2800" b="1">
                <a:latin typeface="Times New Roman" panose="02020603050405020304" pitchFamily="18" charset="0"/>
                <a:cs typeface="Times New Roman" panose="02020603050405020304" pitchFamily="18" charset="0"/>
              </a:rPr>
              <a:t>Isoniazid </a:t>
            </a:r>
            <a:r>
              <a:rPr lang="en" sz="2800" b="1" err="1">
                <a:latin typeface="Times New Roman" panose="02020603050405020304" pitchFamily="18" charset="0"/>
                <a:cs typeface="Times New Roman" panose="02020603050405020304" pitchFamily="18" charset="0"/>
              </a:rPr>
              <a:t>is well absorbed, </a:t>
            </a:r>
            <a:r>
              <a:rPr lang="en" sz="2800" b="1">
                <a:latin typeface="Times New Roman" panose="02020603050405020304" pitchFamily="18" charset="0"/>
                <a:cs typeface="Times New Roman" panose="02020603050405020304" pitchFamily="18" charset="0"/>
              </a:rPr>
              <a:t>penetrates well into tissues and caseous foci.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i="1">
                <a:solidFill>
                  <a:srgbClr val="FFFF00"/>
                </a:solidFill>
                <a:latin typeface="Times New Roman" panose="02020603050405020304" pitchFamily="18" charset="0"/>
                <a:cs typeface="Times New Roman" panose="02020603050405020304" pitchFamily="18" charset="0"/>
              </a:rPr>
              <a:t>Release forms. </a:t>
            </a:r>
            <a:r>
              <a:rPr lang="en" sz="2800" b="1">
                <a:latin typeface="Times New Roman" panose="02020603050405020304" pitchFamily="18" charset="0"/>
                <a:cs typeface="Times New Roman" panose="02020603050405020304" pitchFamily="18" charset="0"/>
              </a:rPr>
              <a:t>Tablets of 0.1, 0.2 and 0.3 g,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10% solution for intravenous and intramuscular administration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in ampoules of 5 ml.</a:t>
            </a:r>
          </a:p>
        </p:txBody>
      </p:sp>
      <p:sp>
        <p:nvSpPr>
          <p:cNvPr id="4" name="Подзаголовок 3"/>
          <p:cNvSpPr>
            <a:spLocks noGrp="1"/>
          </p:cNvSpPr>
          <p:nvPr>
            <p:ph type="subTitle" sz="quarter" idx="1"/>
          </p:nvPr>
        </p:nvSpPr>
        <p:spPr>
          <a:xfrm>
            <a:off x="0" y="2349500"/>
            <a:ext cx="9144000" cy="4508500"/>
          </a:xfrm>
        </p:spPr>
        <p:txBody>
          <a:bodyPr/>
          <a:lstStyle/>
          <a:p>
            <a:pPr>
              <a:spcBef>
                <a:spcPct val="0"/>
              </a:spcBef>
              <a:defRPr/>
            </a:pPr>
            <a:r>
              <a:rPr lang="en" sz="2800" b="1" i="1">
                <a:solidFill>
                  <a:srgbClr val="FFFF00"/>
                </a:solidFill>
                <a:latin typeface="Times New Roman" panose="02020603050405020304" pitchFamily="18" charset="0"/>
                <a:cs typeface="Times New Roman" panose="02020603050405020304" pitchFamily="18" charset="0"/>
              </a:rPr>
              <a:t>Application.</a:t>
            </a:r>
            <a:r>
              <a:rPr lang="en" sz="2800" b="1">
                <a:latin typeface="Times New Roman" panose="02020603050405020304" pitchFamily="18" charset="0"/>
                <a:cs typeface="Times New Roman" panose="02020603050405020304" pitchFamily="18" charset="0"/>
              </a:rPr>
              <a:t> </a:t>
            </a:r>
            <a:r>
              <a:rPr lang="en" sz="2800" b="1" err="1">
                <a:latin typeface="Times New Roman" panose="02020603050405020304" pitchFamily="18" charset="0"/>
                <a:cs typeface="Times New Roman" panose="02020603050405020304" pitchFamily="18" charset="0"/>
              </a:rPr>
              <a:t>It is more often taken daily, and also in intermittent mode – every other </a:t>
            </a:r>
            <a:r>
              <a:rPr lang="en" sz="2800" b="1">
                <a:latin typeface="Times New Roman" panose="02020603050405020304" pitchFamily="18" charset="0"/>
                <a:cs typeface="Times New Roman" panose="02020603050405020304" pitchFamily="18" charset="0"/>
              </a:rPr>
              <a:t>day.</a:t>
            </a:r>
          </a:p>
          <a:p>
            <a:pPr>
              <a:spcBef>
                <a:spcPct val="0"/>
              </a:spcBef>
              <a:defRPr/>
            </a:pPr>
            <a:r>
              <a:rPr lang="en" sz="2800" b="1">
                <a:latin typeface="Times New Roman" panose="02020603050405020304" pitchFamily="18" charset="0"/>
                <a:cs typeface="Times New Roman" panose="02020603050405020304" pitchFamily="18" charset="0"/>
              </a:rPr>
              <a:t>Daily dose 5-15 mg/kg (0.3 mg for </a:t>
            </a:r>
            <a:r>
              <a:rPr lang="en" sz="2800" b="1" err="1">
                <a:latin typeface="Times New Roman" panose="02020603050405020304" pitchFamily="18" charset="0"/>
                <a:cs typeface="Times New Roman" panose="02020603050405020304" pitchFamily="18" charset="0"/>
              </a:rPr>
              <a:t>adults </a:t>
            </a:r>
            <a:r>
              <a:rPr lang="en" sz="2800" b="1">
                <a:latin typeface="Times New Roman" panose="02020603050405020304" pitchFamily="18" charset="0"/>
                <a:cs typeface="Times New Roman" panose="02020603050405020304" pitchFamily="18" charset="0"/>
              </a:rPr>
              <a:t>).</a:t>
            </a:r>
          </a:p>
          <a:p>
            <a:pPr>
              <a:spcBef>
                <a:spcPct val="0"/>
              </a:spcBef>
              <a:defRPr/>
            </a:pPr>
            <a:endParaRPr lang="ru-RU" sz="2800" b="1">
              <a:solidFill>
                <a:srgbClr val="FFFF00"/>
              </a:solidFill>
              <a:latin typeface="Times New Roman" panose="02020603050405020304" pitchFamily="18" charset="0"/>
              <a:cs typeface="Times New Roman" panose="02020603050405020304" pitchFamily="18" charset="0"/>
            </a:endParaRPr>
          </a:p>
          <a:p>
            <a:pPr>
              <a:spcBef>
                <a:spcPct val="0"/>
              </a:spcBef>
              <a:defRPr/>
            </a:pPr>
            <a:r>
              <a:rPr lang="en" sz="2800" b="1" i="1">
                <a:solidFill>
                  <a:srgbClr val="FFFF00"/>
                </a:solidFill>
                <a:latin typeface="Times New Roman" panose="02020603050405020304" pitchFamily="18" charset="0"/>
                <a:cs typeface="Times New Roman" panose="02020603050405020304" pitchFamily="18" charset="0"/>
              </a:rPr>
              <a:t>Side </a:t>
            </a:r>
            <a:r>
              <a:rPr lang="en" sz="2800" b="1" i="1" err="1">
                <a:solidFill>
                  <a:srgbClr val="FFFF00"/>
                </a:solidFill>
                <a:latin typeface="Times New Roman" panose="02020603050405020304" pitchFamily="18" charset="0"/>
                <a:cs typeface="Times New Roman" panose="02020603050405020304" pitchFamily="18" charset="0"/>
              </a:rPr>
              <a:t>effects: </a:t>
            </a:r>
            <a:r>
              <a:rPr lang="en" sz="2800" b="1">
                <a:latin typeface="Times New Roman" panose="02020603050405020304" pitchFamily="18" charset="0"/>
                <a:cs typeface="Times New Roman" panose="02020603050405020304" pitchFamily="18" charset="0"/>
              </a:rPr>
              <a:t>Paresthesia, </a:t>
            </a:r>
            <a:r>
              <a:rPr lang="en" sz="2800" b="1" err="1">
                <a:latin typeface="Times New Roman" panose="02020603050405020304" pitchFamily="18" charset="0"/>
                <a:cs typeface="Times New Roman" panose="02020603050405020304" pitchFamily="18" charset="0"/>
              </a:rPr>
              <a:t>peripheral neuritis </a:t>
            </a:r>
            <a:r>
              <a:rPr lang="en" sz="2800" b="1">
                <a:latin typeface="Times New Roman" panose="02020603050405020304" pitchFamily="18" charset="0"/>
                <a:cs typeface="Times New Roman" panose="02020603050405020304" pitchFamily="18" charset="0"/>
              </a:rPr>
              <a:t>, </a:t>
            </a:r>
            <a:r>
              <a:rPr lang="en" sz="2800" b="1" err="1">
                <a:latin typeface="Times New Roman" panose="02020603050405020304" pitchFamily="18" charset="0"/>
                <a:cs typeface="Times New Roman" panose="02020603050405020304" pitchFamily="18" charset="0"/>
              </a:rPr>
              <a:t>psychosis, dizziness, euphoria, palpitations </a:t>
            </a:r>
            <a:r>
              <a:rPr lang="en" sz="2800" b="1">
                <a:latin typeface="Times New Roman" panose="02020603050405020304" pitchFamily="18" charset="0"/>
                <a:cs typeface="Times New Roman" panose="02020603050405020304" pitchFamily="18" charset="0"/>
              </a:rPr>
              <a:t>, liver dysfunction </a:t>
            </a:r>
            <a:r>
              <a:rPr lang="en" sz="2800" b="1" err="1">
                <a:latin typeface="Times New Roman" panose="02020603050405020304" pitchFamily="18" charset="0"/>
                <a:cs typeface="Times New Roman" panose="02020603050405020304" pitchFamily="18" charset="0"/>
              </a:rPr>
              <a:t>, hepatitis, blood microcirculation disorders, toxic-allergic reactions.</a:t>
            </a:r>
          </a:p>
          <a:p>
            <a:pPr>
              <a:spcBef>
                <a:spcPct val="0"/>
              </a:spcBef>
              <a:defRPr/>
            </a:pPr>
            <a:r>
              <a:rPr lang="en" sz="2800" b="1">
                <a:latin typeface="Times New Roman" panose="02020603050405020304" pitchFamily="18" charset="0"/>
                <a:cs typeface="Times New Roman" panose="02020603050405020304" pitchFamily="18" charset="0"/>
              </a:rPr>
              <a:t>If </a:t>
            </a:r>
            <a:r>
              <a:rPr lang="en" sz="2800" b="1" err="1">
                <a:latin typeface="Times New Roman" panose="02020603050405020304" pitchFamily="18" charset="0"/>
                <a:cs typeface="Times New Roman" panose="02020603050405020304" pitchFamily="18" charset="0"/>
              </a:rPr>
              <a:t>adverse reactions occur, </a:t>
            </a:r>
            <a:r>
              <a:rPr lang="en" sz="2800" b="1">
                <a:latin typeface="Times New Roman" panose="02020603050405020304" pitchFamily="18" charset="0"/>
                <a:cs typeface="Times New Roman" panose="02020603050405020304" pitchFamily="18" charset="0"/>
              </a:rPr>
              <a:t>a course of vitamin B6 </a:t>
            </a:r>
            <a:r>
              <a:rPr lang="en" sz="2800" b="1" baseline="-25000">
                <a:latin typeface="Times New Roman" panose="02020603050405020304" pitchFamily="18" charset="0"/>
                <a:cs typeface="Times New Roman" panose="02020603050405020304" pitchFamily="18" charset="0"/>
              </a:rPr>
              <a:t>and </a:t>
            </a:r>
            <a:r>
              <a:rPr lang="en" sz="2800" b="1">
                <a:latin typeface="Times New Roman" panose="02020603050405020304" pitchFamily="18" charset="0"/>
                <a:cs typeface="Times New Roman" panose="02020603050405020304" pitchFamily="18" charset="0"/>
              </a:rPr>
              <a:t>hepatoprotectors are prescribed.</a:t>
            </a:r>
          </a:p>
        </p:txBody>
      </p:sp>
      <p:pic>
        <p:nvPicPr>
          <p:cNvPr id="16388" name="Рисунок 4"/>
          <p:cNvPicPr>
            <a:picLocks noChangeAspect="1"/>
          </p:cNvPicPr>
          <p:nvPr/>
        </p:nvPicPr>
        <p:blipFill>
          <a:blip r:embed="rId2">
            <a:extLst>
              <a:ext uri="{28A0092B-C50C-407E-A947-70E740481C1C}">
                <a14:useLocalDpi xmlns:a14="http://schemas.microsoft.com/office/drawing/2010/main" xmlns="" val="0"/>
              </a:ext>
            </a:extLst>
          </a:blip>
          <a:srcRect b="20966"/>
          <a:stretch>
            <a:fillRect/>
          </a:stretch>
        </p:blipFill>
        <p:spPr bwMode="auto">
          <a:xfrm>
            <a:off x="9525" y="30163"/>
            <a:ext cx="1908175" cy="18240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sz="quarter"/>
          </p:nvPr>
        </p:nvSpPr>
        <p:spPr>
          <a:xfrm>
            <a:off x="3275856" y="163736"/>
            <a:ext cx="5868144" cy="2376264"/>
          </a:xfrm>
        </p:spPr>
        <p:txBody>
          <a:bodyPr/>
          <a:lstStyle/>
          <a:p>
            <a:pPr>
              <a:defRPr/>
            </a:pPr>
            <a:r>
              <a:rPr lang="en" sz="2600" b="1" i="1" dirty="0" err="1">
                <a:solidFill>
                  <a:srgbClr val="FFFF00"/>
                </a:solidFill>
                <a:latin typeface="Times New Roman" panose="02020603050405020304" pitchFamily="18" charset="0"/>
                <a:cs typeface="Times New Roman" panose="02020603050405020304" pitchFamily="18" charset="0"/>
              </a:rPr>
              <a:t>Rifampicin </a:t>
            </a:r>
            <a:r>
              <a:rPr lang="en" sz="2600" b="1" i="1" dirty="0">
                <a:solidFill>
                  <a:srgbClr val="FFFF00"/>
                </a:solidFill>
                <a:latin typeface="Times New Roman" panose="02020603050405020304" pitchFamily="18" charset="0"/>
                <a:cs typeface="Times New Roman" panose="02020603050405020304" pitchFamily="18" charset="0"/>
              </a:rPr>
              <a:t>( R) </a:t>
            </a:r>
            <a:r>
              <a:rPr lang="en" sz="2600" b="1" dirty="0">
                <a:latin typeface="Times New Roman" panose="02020603050405020304" pitchFamily="18" charset="0"/>
                <a:cs typeface="Times New Roman" panose="02020603050405020304" pitchFamily="18" charset="0"/>
              </a:rPr>
              <a:t>– </a:t>
            </a:r>
            <a:r>
              <a:rPr lang="en" sz="2600" b="1" dirty="0" err="1">
                <a:latin typeface="Times New Roman" panose="02020603050405020304" pitchFamily="18" charset="0"/>
                <a:cs typeface="Times New Roman" panose="02020603050405020304" pitchFamily="18" charset="0"/>
              </a:rPr>
              <a:t>semi-synthetic</a:t>
            </a:r>
            <a:r>
              <a:rPr lang="en" sz="2600" b="1" dirty="0">
                <a:latin typeface="Times New Roman" panose="02020603050405020304" pitchFamily="18" charset="0"/>
                <a:cs typeface="Times New Roman" panose="02020603050405020304" pitchFamily="18" charset="0"/>
              </a:rPr>
              <a:t> broad- </a:t>
            </a:r>
            <a:r>
              <a:rPr lang="en" sz="2600" b="1" dirty="0" err="1">
                <a:latin typeface="Times New Roman" panose="02020603050405020304" pitchFamily="18" charset="0"/>
                <a:cs typeface="Times New Roman" panose="02020603050405020304" pitchFamily="18" charset="0"/>
              </a:rPr>
              <a:t>spectrum antibiotic </a:t>
            </a:r>
            <a:r>
              <a:rPr lang="en" sz="2600" b="1" dirty="0">
                <a:latin typeface="Times New Roman" panose="02020603050405020304" pitchFamily="18" charset="0"/>
                <a:cs typeface="Times New Roman" panose="02020603050405020304" pitchFamily="18" charset="0"/>
              </a:rPr>
              <a:t>. </a:t>
            </a:r>
            <a:r>
              <a:rPr lang="ru-RU" sz="2600" b="1" dirty="0">
                <a:latin typeface="Times New Roman" panose="02020603050405020304" pitchFamily="18" charset="0"/>
                <a:cs typeface="Times New Roman" panose="02020603050405020304" pitchFamily="18" charset="0"/>
              </a:rPr>
              <a:t/>
            </a:r>
            <a:br>
              <a:rPr lang="ru-RU" sz="2600" b="1" dirty="0">
                <a:latin typeface="Times New Roman" panose="02020603050405020304" pitchFamily="18" charset="0"/>
                <a:cs typeface="Times New Roman" panose="02020603050405020304" pitchFamily="18" charset="0"/>
              </a:rPr>
            </a:br>
            <a:r>
              <a:rPr lang="en" sz="2600" b="1" dirty="0" err="1">
                <a:latin typeface="Times New Roman" panose="02020603050405020304" pitchFamily="18" charset="0"/>
                <a:cs typeface="Times New Roman" panose="02020603050405020304" pitchFamily="18" charset="0"/>
              </a:rPr>
              <a:t>Inhibits</a:t>
            </a:r>
            <a:r>
              <a:rPr lang="en" sz="2600" b="1" dirty="0">
                <a:latin typeface="Times New Roman" panose="02020603050405020304" pitchFamily="18" charset="0"/>
                <a:cs typeface="Times New Roman" panose="02020603050405020304" pitchFamily="18" charset="0"/>
              </a:rPr>
              <a:t> </a:t>
            </a:r>
            <a:r>
              <a:rPr lang="en" sz="2600" b="1" dirty="0" err="1">
                <a:latin typeface="Times New Roman" panose="02020603050405020304" pitchFamily="18" charset="0"/>
                <a:cs typeface="Times New Roman" panose="02020603050405020304" pitchFamily="18" charset="0"/>
              </a:rPr>
              <a:t>activity of </a:t>
            </a:r>
            <a:r>
              <a:rPr lang="en" sz="2600" b="1" dirty="0">
                <a:latin typeface="Times New Roman" panose="02020603050405020304" pitchFamily="18" charset="0"/>
                <a:cs typeface="Times New Roman" panose="02020603050405020304" pitchFamily="18" charset="0"/>
              </a:rPr>
              <a:t>DNA- </a:t>
            </a:r>
            <a:r>
              <a:rPr lang="en" sz="2600" b="1" dirty="0" err="1">
                <a:latin typeface="Times New Roman" panose="02020603050405020304" pitchFamily="18" charset="0"/>
                <a:cs typeface="Times New Roman" panose="02020603050405020304" pitchFamily="18" charset="0"/>
              </a:rPr>
              <a:t>dependent </a:t>
            </a:r>
            <a:r>
              <a:rPr lang="en" sz="2600" b="1" dirty="0">
                <a:latin typeface="Times New Roman" panose="02020603050405020304" pitchFamily="18" charset="0"/>
                <a:cs typeface="Times New Roman" panose="02020603050405020304" pitchFamily="18" charset="0"/>
              </a:rPr>
              <a:t>RNA </a:t>
            </a:r>
            <a:r>
              <a:rPr lang="en" sz="2600" b="1" dirty="0" err="1">
                <a:latin typeface="Times New Roman" panose="02020603050405020304" pitchFamily="18" charset="0"/>
                <a:cs typeface="Times New Roman" panose="02020603050405020304" pitchFamily="18" charset="0"/>
              </a:rPr>
              <a:t>polymerase </a:t>
            </a:r>
            <a:r>
              <a:rPr lang="en" sz="2600" b="1" dirty="0">
                <a:latin typeface="Times New Roman" panose="02020603050405020304" pitchFamily="18" charset="0"/>
                <a:cs typeface="Times New Roman" panose="02020603050405020304" pitchFamily="18" charset="0"/>
              </a:rPr>
              <a:t>in </a:t>
            </a:r>
            <a:r>
              <a:rPr lang="en" sz="2600" b="1" dirty="0" err="1">
                <a:latin typeface="Times New Roman" panose="02020603050405020304" pitchFamily="18" charset="0"/>
                <a:cs typeface="Times New Roman" panose="02020603050405020304" pitchFamily="18" charset="0"/>
              </a:rPr>
              <a:t>susceptible MBT </a:t>
            </a:r>
            <a:r>
              <a:rPr lang="en" sz="2600" b="1" dirty="0">
                <a:latin typeface="Times New Roman" panose="02020603050405020304" pitchFamily="18" charset="0"/>
                <a:cs typeface="Times New Roman" panose="02020603050405020304" pitchFamily="18" charset="0"/>
              </a:rPr>
              <a:t>. They </a:t>
            </a:r>
            <a:r>
              <a:rPr lang="en" sz="2600" b="1" dirty="0" err="1">
                <a:latin typeface="Times New Roman" panose="02020603050405020304" pitchFamily="18" charset="0"/>
                <a:cs typeface="Times New Roman" panose="02020603050405020304" pitchFamily="18" charset="0"/>
              </a:rPr>
              <a:t>act </a:t>
            </a:r>
            <a:r>
              <a:rPr lang="en" sz="2600" b="1" dirty="0">
                <a:latin typeface="Times New Roman" panose="02020603050405020304" pitchFamily="18" charset="0"/>
                <a:cs typeface="Times New Roman" panose="02020603050405020304" pitchFamily="18" charset="0"/>
              </a:rPr>
              <a:t>on </a:t>
            </a:r>
            <a:r>
              <a:rPr lang="en" sz="2600" b="1" dirty="0" err="1">
                <a:latin typeface="Times New Roman" panose="02020603050405020304" pitchFamily="18" charset="0"/>
                <a:cs typeface="Times New Roman" panose="02020603050405020304" pitchFamily="18" charset="0"/>
              </a:rPr>
              <a:t>microorganisms </a:t>
            </a:r>
            <a:r>
              <a:rPr lang="en" sz="2600" b="1" dirty="0">
                <a:latin typeface="Times New Roman" panose="02020603050405020304" pitchFamily="18" charset="0"/>
                <a:cs typeface="Times New Roman" panose="02020603050405020304" pitchFamily="18" charset="0"/>
              </a:rPr>
              <a:t>,</a:t>
            </a:r>
          </a:p>
        </p:txBody>
      </p:sp>
      <p:sp>
        <p:nvSpPr>
          <p:cNvPr id="4" name="Подзаголовок 3"/>
          <p:cNvSpPr>
            <a:spLocks noGrp="1"/>
          </p:cNvSpPr>
          <p:nvPr>
            <p:ph type="subTitle" sz="quarter" idx="1"/>
          </p:nvPr>
        </p:nvSpPr>
        <p:spPr>
          <a:xfrm>
            <a:off x="-23813" y="2757264"/>
            <a:ext cx="9167813" cy="4318000"/>
          </a:xfrm>
        </p:spPr>
        <p:txBody>
          <a:bodyPr/>
          <a:lstStyle/>
          <a:p>
            <a:pPr>
              <a:lnSpc>
                <a:spcPct val="95000"/>
              </a:lnSpc>
              <a:spcBef>
                <a:spcPct val="0"/>
              </a:spcBef>
              <a:defRPr/>
            </a:pPr>
            <a:r>
              <a:rPr lang="en" sz="2800" b="1" dirty="0" err="1">
                <a:latin typeface="Times New Roman" panose="02020603050405020304" pitchFamily="18" charset="0"/>
                <a:cs typeface="Times New Roman" panose="02020603050405020304" pitchFamily="18" charset="0"/>
              </a:rPr>
              <a:t>What</a:t>
            </a:r>
            <a:r>
              <a:rPr lang="en" sz="2800" b="1" dirty="0">
                <a:latin typeface="Times New Roman" panose="02020603050405020304" pitchFamily="18" charset="0"/>
                <a:cs typeface="Times New Roman" panose="02020603050405020304" pitchFamily="18" charset="0"/>
              </a:rPr>
              <a:t> </a:t>
            </a:r>
            <a:r>
              <a:rPr lang="en" sz="2800" b="1" dirty="0" err="1">
                <a:latin typeface="Times New Roman" panose="02020603050405020304" pitchFamily="18" charset="0"/>
                <a:cs typeface="Times New Roman" panose="02020603050405020304" pitchFamily="18" charset="0"/>
              </a:rPr>
              <a:t>placed</a:t>
            </a:r>
            <a:r>
              <a:rPr lang="en" sz="2800" b="1" dirty="0">
                <a:latin typeface="Times New Roman" panose="02020603050405020304" pitchFamily="18" charset="0"/>
                <a:cs typeface="Times New Roman" panose="02020603050405020304" pitchFamily="18" charset="0"/>
              </a:rPr>
              <a:t> </a:t>
            </a:r>
            <a:r>
              <a:rPr lang="en" sz="2800" b="1" dirty="0" err="1">
                <a:latin typeface="Times New Roman" panose="02020603050405020304" pitchFamily="18" charset="0"/>
                <a:cs typeface="Times New Roman" panose="02020603050405020304" pitchFamily="18" charset="0"/>
              </a:rPr>
              <a:t>extracellularly </a:t>
            </a:r>
            <a:r>
              <a:rPr lang="en" sz="2800" b="1" dirty="0">
                <a:latin typeface="Times New Roman" panose="02020603050405020304" pitchFamily="18" charset="0"/>
                <a:cs typeface="Times New Roman" panose="02020603050405020304" pitchFamily="18" charset="0"/>
              </a:rPr>
              <a:t>and </a:t>
            </a:r>
            <a:r>
              <a:rPr lang="en" sz="2800" b="1" dirty="0" err="1">
                <a:latin typeface="Times New Roman" panose="02020603050405020304" pitchFamily="18" charset="0"/>
                <a:cs typeface="Times New Roman" panose="02020603050405020304" pitchFamily="18" charset="0"/>
              </a:rPr>
              <a:t>intracellularly </a:t>
            </a:r>
            <a:r>
              <a:rPr lang="en" sz="2800" b="1" dirty="0">
                <a:latin typeface="Times New Roman" panose="02020603050405020304" pitchFamily="18" charset="0"/>
                <a:cs typeface="Times New Roman" panose="02020603050405020304" pitchFamily="18" charset="0"/>
              </a:rPr>
              <a:t>.</a:t>
            </a:r>
          </a:p>
          <a:p>
            <a:pPr>
              <a:lnSpc>
                <a:spcPct val="95000"/>
              </a:lnSpc>
              <a:spcBef>
                <a:spcPct val="0"/>
              </a:spcBef>
              <a:defRPr/>
            </a:pPr>
            <a:r>
              <a:rPr lang="en" sz="2800" b="1" dirty="0">
                <a:latin typeface="Times New Roman" panose="02020603050405020304" pitchFamily="18" charset="0"/>
                <a:cs typeface="Times New Roman" panose="02020603050405020304" pitchFamily="18" charset="0"/>
              </a:rPr>
              <a:t>In </a:t>
            </a:r>
            <a:r>
              <a:rPr lang="en" sz="2800" b="1" dirty="0" err="1">
                <a:latin typeface="Times New Roman" panose="02020603050405020304" pitchFamily="18" charset="0"/>
                <a:cs typeface="Times New Roman" panose="02020603050405020304" pitchFamily="18" charset="0"/>
              </a:rPr>
              <a:t>the fires</a:t>
            </a:r>
            <a:r>
              <a:rPr lang="en" sz="2800" b="1" dirty="0">
                <a:latin typeface="Times New Roman" panose="02020603050405020304" pitchFamily="18" charset="0"/>
                <a:cs typeface="Times New Roman" panose="02020603050405020304" pitchFamily="18" charset="0"/>
              </a:rPr>
              <a:t> </a:t>
            </a:r>
            <a:r>
              <a:rPr lang="en" sz="2800" b="1" dirty="0" err="1">
                <a:latin typeface="Times New Roman" panose="02020603050405020304" pitchFamily="18" charset="0"/>
                <a:cs typeface="Times New Roman" panose="02020603050405020304" pitchFamily="18" charset="0"/>
              </a:rPr>
              <a:t>damage</a:t>
            </a:r>
            <a:r>
              <a:rPr lang="en" sz="2800" b="1" dirty="0">
                <a:latin typeface="Times New Roman" panose="02020603050405020304" pitchFamily="18" charset="0"/>
                <a:cs typeface="Times New Roman" panose="02020603050405020304" pitchFamily="18" charset="0"/>
              </a:rPr>
              <a:t> </a:t>
            </a:r>
            <a:r>
              <a:rPr lang="en" sz="2800" b="1" dirty="0" err="1">
                <a:latin typeface="Times New Roman" panose="02020603050405020304" pitchFamily="18" charset="0"/>
                <a:cs typeface="Times New Roman" panose="02020603050405020304" pitchFamily="18" charset="0"/>
              </a:rPr>
              <a:t>forms</a:t>
            </a:r>
            <a:r>
              <a:rPr lang="en" sz="2800" b="1" dirty="0">
                <a:latin typeface="Times New Roman" panose="02020603050405020304" pitchFamily="18" charset="0"/>
                <a:cs typeface="Times New Roman" panose="02020603050405020304" pitchFamily="18" charset="0"/>
              </a:rPr>
              <a:t> </a:t>
            </a:r>
            <a:r>
              <a:rPr lang="en" sz="2800" b="1" dirty="0" err="1">
                <a:latin typeface="Times New Roman" panose="02020603050405020304" pitchFamily="18" charset="0"/>
                <a:cs typeface="Times New Roman" panose="02020603050405020304" pitchFamily="18" charset="0"/>
              </a:rPr>
              <a:t>concentration </a:t>
            </a:r>
            <a:r>
              <a:rPr lang="en" sz="2800" b="1" dirty="0">
                <a:latin typeface="Times New Roman" panose="02020603050405020304" pitchFamily="18" charset="0"/>
                <a:cs typeface="Times New Roman" panose="02020603050405020304" pitchFamily="18" charset="0"/>
              </a:rPr>
              <a:t>,</a:t>
            </a:r>
          </a:p>
          <a:p>
            <a:pPr>
              <a:lnSpc>
                <a:spcPct val="95000"/>
              </a:lnSpc>
              <a:spcBef>
                <a:spcPct val="0"/>
              </a:spcBef>
              <a:defRPr/>
            </a:pPr>
            <a:r>
              <a:rPr lang="en" sz="2800" b="1" dirty="0" err="1">
                <a:latin typeface="Times New Roman" panose="02020603050405020304" pitchFamily="18" charset="0"/>
                <a:cs typeface="Times New Roman" panose="02020603050405020304" pitchFamily="18" charset="0"/>
              </a:rPr>
              <a:t>that </a:t>
            </a:r>
            <a:r>
              <a:rPr lang="en" sz="2800" b="1" dirty="0">
                <a:latin typeface="Times New Roman" panose="02020603050405020304" pitchFamily="18" charset="0"/>
                <a:cs typeface="Times New Roman" panose="02020603050405020304" pitchFamily="18" charset="0"/>
              </a:rPr>
              <a:t>100 </a:t>
            </a:r>
            <a:r>
              <a:rPr lang="en" sz="2800" b="1" dirty="0" err="1">
                <a:latin typeface="Times New Roman" panose="02020603050405020304" pitchFamily="18" charset="0"/>
                <a:cs typeface="Times New Roman" panose="02020603050405020304" pitchFamily="18" charset="0"/>
              </a:rPr>
              <a:t>times</a:t>
            </a:r>
            <a:r>
              <a:rPr lang="en" sz="2800" b="1" dirty="0">
                <a:latin typeface="Times New Roman" panose="02020603050405020304" pitchFamily="18" charset="0"/>
                <a:cs typeface="Times New Roman" panose="02020603050405020304" pitchFamily="18" charset="0"/>
              </a:rPr>
              <a:t> </a:t>
            </a:r>
            <a:r>
              <a:rPr lang="en" sz="2800" b="1" dirty="0" err="1">
                <a:latin typeface="Times New Roman" panose="02020603050405020304" pitchFamily="18" charset="0"/>
                <a:cs typeface="Times New Roman" panose="02020603050405020304" pitchFamily="18" charset="0"/>
              </a:rPr>
              <a:t>exceeds</a:t>
            </a:r>
            <a:r>
              <a:rPr lang="en" sz="2800" b="1" dirty="0">
                <a:latin typeface="Times New Roman" panose="02020603050405020304" pitchFamily="18" charset="0"/>
                <a:cs typeface="Times New Roman" panose="02020603050405020304" pitchFamily="18" charset="0"/>
              </a:rPr>
              <a:t> </a:t>
            </a:r>
            <a:r>
              <a:rPr lang="en" sz="2800" b="1" dirty="0" err="1">
                <a:latin typeface="Times New Roman" panose="02020603050405020304" pitchFamily="18" charset="0"/>
                <a:cs typeface="Times New Roman" panose="02020603050405020304" pitchFamily="18" charset="0"/>
              </a:rPr>
              <a:t>minimal</a:t>
            </a:r>
            <a:r>
              <a:rPr lang="en" sz="2800" b="1" dirty="0">
                <a:latin typeface="Times New Roman" panose="02020603050405020304" pitchFamily="18" charset="0"/>
                <a:cs typeface="Times New Roman" panose="02020603050405020304" pitchFamily="18" charset="0"/>
              </a:rPr>
              <a:t> </a:t>
            </a:r>
            <a:r>
              <a:rPr lang="en" sz="2800" b="1" dirty="0" err="1">
                <a:latin typeface="Times New Roman" panose="02020603050405020304" pitchFamily="18" charset="0"/>
                <a:cs typeface="Times New Roman" panose="02020603050405020304" pitchFamily="18" charset="0"/>
              </a:rPr>
              <a:t>inhibitory</a:t>
            </a:r>
            <a:r>
              <a:rPr lang="en" sz="2800" b="1" dirty="0">
                <a:latin typeface="Times New Roman" panose="02020603050405020304" pitchFamily="18" charset="0"/>
                <a:cs typeface="Times New Roman" panose="02020603050405020304" pitchFamily="18" charset="0"/>
              </a:rPr>
              <a:t> </a:t>
            </a:r>
            <a:r>
              <a:rPr lang="en" sz="2800" b="1" dirty="0" err="1">
                <a:latin typeface="Times New Roman" panose="02020603050405020304" pitchFamily="18" charset="0"/>
                <a:cs typeface="Times New Roman" panose="02020603050405020304" pitchFamily="18" charset="0"/>
              </a:rPr>
              <a:t>concentration </a:t>
            </a:r>
            <a:r>
              <a:rPr lang="en" sz="2800" b="1" dirty="0">
                <a:latin typeface="Times New Roman" panose="02020603050405020304" pitchFamily="18" charset="0"/>
                <a:cs typeface="Times New Roman" panose="02020603050405020304" pitchFamily="18" charset="0"/>
              </a:rPr>
              <a:t>for the Office. </a:t>
            </a:r>
            <a:r>
              <a:rPr lang="ru-RU" sz="2800" b="1" dirty="0">
                <a:latin typeface="Times New Roman" panose="02020603050405020304" pitchFamily="18" charset="0"/>
                <a:cs typeface="Times New Roman" panose="02020603050405020304" pitchFamily="18" charset="0"/>
              </a:rPr>
              <a:t/>
            </a:r>
            <a:br>
              <a:rPr lang="ru-RU" sz="2800" b="1" dirty="0">
                <a:latin typeface="Times New Roman" panose="02020603050405020304" pitchFamily="18" charset="0"/>
                <a:cs typeface="Times New Roman" panose="02020603050405020304" pitchFamily="18" charset="0"/>
              </a:rPr>
            </a:br>
            <a:r>
              <a:rPr lang="en" sz="2800" b="1" dirty="0" err="1">
                <a:latin typeface="Times New Roman" panose="02020603050405020304" pitchFamily="18" charset="0"/>
                <a:cs typeface="Times New Roman" panose="02020603050405020304" pitchFamily="18" charset="0"/>
              </a:rPr>
              <a:t>Quickly </a:t>
            </a:r>
            <a:r>
              <a:rPr lang="en" sz="2800" b="1" dirty="0">
                <a:latin typeface="Times New Roman" panose="02020603050405020304" pitchFamily="18" charset="0"/>
                <a:cs typeface="Times New Roman" panose="02020603050405020304" pitchFamily="18" charset="0"/>
              </a:rPr>
              <a:t>and </a:t>
            </a:r>
            <a:r>
              <a:rPr lang="en" sz="2800" b="1" dirty="0" err="1">
                <a:latin typeface="Times New Roman" panose="02020603050405020304" pitchFamily="18" charset="0"/>
                <a:cs typeface="Times New Roman" panose="02020603050405020304" pitchFamily="18" charset="0"/>
              </a:rPr>
              <a:t>completely</a:t>
            </a:r>
            <a:r>
              <a:rPr lang="en" sz="2800" b="1" dirty="0">
                <a:latin typeface="Times New Roman" panose="02020603050405020304" pitchFamily="18" charset="0"/>
                <a:cs typeface="Times New Roman" panose="02020603050405020304" pitchFamily="18" charset="0"/>
              </a:rPr>
              <a:t> </a:t>
            </a:r>
            <a:r>
              <a:rPr lang="en" sz="2800" b="1" dirty="0" err="1">
                <a:latin typeface="Times New Roman" panose="02020603050405020304" pitchFamily="18" charset="0"/>
                <a:cs typeface="Times New Roman" panose="02020603050405020304" pitchFamily="18" charset="0"/>
              </a:rPr>
              <a:t>absorbed </a:t>
            </a:r>
            <a:r>
              <a:rPr lang="en" sz="2800" b="1" dirty="0">
                <a:latin typeface="Times New Roman" panose="02020603050405020304" pitchFamily="18" charset="0"/>
                <a:cs typeface="Times New Roman" panose="02020603050405020304" pitchFamily="18" charset="0"/>
              </a:rPr>
              <a:t>into the blood, </a:t>
            </a:r>
            <a:r>
              <a:rPr lang="en" sz="2800" b="1" dirty="0" err="1">
                <a:latin typeface="Times New Roman" panose="02020603050405020304" pitchFamily="18" charset="0"/>
                <a:cs typeface="Times New Roman" panose="02020603050405020304" pitchFamily="18" charset="0"/>
              </a:rPr>
              <a:t>then</a:t>
            </a:r>
            <a:r>
              <a:rPr lang="en" sz="2800" b="1" dirty="0">
                <a:latin typeface="Times New Roman" panose="02020603050405020304" pitchFamily="18" charset="0"/>
                <a:cs typeface="Times New Roman" panose="02020603050405020304" pitchFamily="18" charset="0"/>
              </a:rPr>
              <a:t> </a:t>
            </a:r>
            <a:r>
              <a:rPr lang="en" sz="2800" b="1" dirty="0" err="1">
                <a:latin typeface="Times New Roman" panose="02020603050405020304" pitchFamily="18" charset="0"/>
                <a:cs typeface="Times New Roman" panose="02020603050405020304" pitchFamily="18" charset="0"/>
              </a:rPr>
              <a:t>enters </a:t>
            </a:r>
            <a:r>
              <a:rPr lang="en" sz="2800" b="1" dirty="0">
                <a:latin typeface="Times New Roman" panose="02020603050405020304" pitchFamily="18" charset="0"/>
                <a:cs typeface="Times New Roman" panose="02020603050405020304" pitchFamily="18" charset="0"/>
              </a:rPr>
              <a:t>the </a:t>
            </a:r>
            <a:r>
              <a:rPr lang="en" sz="2800" b="1" dirty="0" err="1">
                <a:latin typeface="Times New Roman" panose="02020603050405020304" pitchFamily="18" charset="0"/>
                <a:cs typeface="Times New Roman" panose="02020603050405020304" pitchFamily="18" charset="0"/>
              </a:rPr>
              <a:t>liver </a:t>
            </a:r>
            <a:r>
              <a:rPr lang="en" sz="2800" b="1" dirty="0">
                <a:latin typeface="Times New Roman" panose="02020603050405020304" pitchFamily="18" charset="0"/>
                <a:cs typeface="Times New Roman" panose="02020603050405020304" pitchFamily="18" charset="0"/>
              </a:rPr>
              <a:t>and along with </a:t>
            </a:r>
            <a:r>
              <a:rPr lang="en" sz="2800" b="1" dirty="0" err="1">
                <a:latin typeface="Times New Roman" panose="02020603050405020304" pitchFamily="18" charset="0"/>
                <a:cs typeface="Times New Roman" panose="02020603050405020304" pitchFamily="18" charset="0"/>
              </a:rPr>
              <a:t>bile</a:t>
            </a:r>
            <a:r>
              <a:rPr lang="en" sz="2800" b="1" dirty="0">
                <a:latin typeface="Times New Roman" panose="02020603050405020304" pitchFamily="18" charset="0"/>
                <a:cs typeface="Times New Roman" panose="02020603050405020304" pitchFamily="18" charset="0"/>
              </a:rPr>
              <a:t> </a:t>
            </a:r>
            <a:r>
              <a:rPr lang="en" sz="2800" b="1" dirty="0" err="1">
                <a:latin typeface="Times New Roman" panose="02020603050405020304" pitchFamily="18" charset="0"/>
                <a:cs typeface="Times New Roman" panose="02020603050405020304" pitchFamily="18" charset="0"/>
              </a:rPr>
              <a:t>is secreted </a:t>
            </a:r>
            <a:r>
              <a:rPr lang="en" sz="2800" b="1" dirty="0">
                <a:latin typeface="Times New Roman" panose="02020603050405020304" pitchFamily="18" charset="0"/>
                <a:cs typeface="Times New Roman" panose="02020603050405020304" pitchFamily="18" charset="0"/>
              </a:rPr>
              <a:t>into the intestines and </a:t>
            </a:r>
            <a:r>
              <a:rPr lang="en" sz="2800" b="1" dirty="0" err="1">
                <a:latin typeface="Times New Roman" panose="02020603050405020304" pitchFamily="18" charset="0"/>
                <a:cs typeface="Times New Roman" panose="02020603050405020304" pitchFamily="18" charset="0"/>
              </a:rPr>
              <a:t>reabsorbed </a:t>
            </a:r>
            <a:r>
              <a:rPr lang="en" sz="2800" b="1" dirty="0">
                <a:latin typeface="Times New Roman" panose="02020603050405020304" pitchFamily="18" charset="0"/>
                <a:cs typeface="Times New Roman" panose="02020603050405020304" pitchFamily="18" charset="0"/>
              </a:rPr>
              <a:t>into the blood.</a:t>
            </a:r>
          </a:p>
          <a:p>
            <a:pPr>
              <a:lnSpc>
                <a:spcPct val="95000"/>
              </a:lnSpc>
              <a:spcBef>
                <a:spcPct val="0"/>
              </a:spcBef>
              <a:defRPr/>
            </a:pPr>
            <a:r>
              <a:rPr lang="en" sz="2800" b="1" dirty="0">
                <a:latin typeface="Times New Roman" panose="02020603050405020304" pitchFamily="18" charset="0"/>
                <a:cs typeface="Times New Roman" panose="02020603050405020304" pitchFamily="18" charset="0"/>
              </a:rPr>
              <a:t>In </a:t>
            </a:r>
            <a:r>
              <a:rPr lang="en" sz="2800" b="1" dirty="0" err="1">
                <a:latin typeface="Times New Roman" panose="02020603050405020304" pitchFamily="18" charset="0"/>
                <a:cs typeface="Times New Roman" panose="02020603050405020304" pitchFamily="18" charset="0"/>
              </a:rPr>
              <a:t>the liver</a:t>
            </a:r>
            <a:r>
              <a:rPr lang="en" sz="2800" b="1" dirty="0">
                <a:latin typeface="Times New Roman" panose="02020603050405020304" pitchFamily="18" charset="0"/>
                <a:cs typeface="Times New Roman" panose="02020603050405020304" pitchFamily="18" charset="0"/>
              </a:rPr>
              <a:t> </a:t>
            </a:r>
            <a:r>
              <a:rPr lang="en" sz="2800" b="1" dirty="0" err="1">
                <a:latin typeface="Times New Roman" panose="02020603050405020304" pitchFamily="18" charset="0"/>
                <a:cs typeface="Times New Roman" panose="02020603050405020304" pitchFamily="18" charset="0"/>
              </a:rPr>
              <a:t>is happening</a:t>
            </a:r>
            <a:r>
              <a:rPr lang="en" sz="2800" b="1" dirty="0">
                <a:latin typeface="Times New Roman" panose="02020603050405020304" pitchFamily="18" charset="0"/>
                <a:cs typeface="Times New Roman" panose="02020603050405020304" pitchFamily="18" charset="0"/>
              </a:rPr>
              <a:t> </a:t>
            </a:r>
            <a:r>
              <a:rPr lang="en" sz="2800" b="1" dirty="0" err="1">
                <a:latin typeface="Times New Roman" panose="02020603050405020304" pitchFamily="18" charset="0"/>
                <a:cs typeface="Times New Roman" panose="02020603050405020304" pitchFamily="18" charset="0"/>
              </a:rPr>
              <a:t>biotransformation </a:t>
            </a:r>
            <a:r>
              <a:rPr lang="en" sz="2800" b="1" dirty="0">
                <a:latin typeface="Times New Roman" panose="02020603050405020304" pitchFamily="18" charset="0"/>
                <a:cs typeface="Times New Roman" panose="02020603050405020304" pitchFamily="18" charset="0"/>
              </a:rPr>
              <a:t>with </a:t>
            </a:r>
            <a:r>
              <a:rPr lang="en" sz="2800" b="1" dirty="0" err="1">
                <a:latin typeface="Times New Roman" panose="02020603050405020304" pitchFamily="18" charset="0"/>
                <a:cs typeface="Times New Roman" panose="02020603050405020304" pitchFamily="18" charset="0"/>
              </a:rPr>
              <a:t>the formation of</a:t>
            </a:r>
            <a:r>
              <a:rPr lang="en" sz="2800" b="1" dirty="0">
                <a:latin typeface="Times New Roman" panose="02020603050405020304" pitchFamily="18" charset="0"/>
                <a:cs typeface="Times New Roman" panose="02020603050405020304" pitchFamily="18" charset="0"/>
              </a:rPr>
              <a:t> </a:t>
            </a:r>
            <a:r>
              <a:rPr lang="en" sz="2800" b="1" dirty="0" err="1">
                <a:latin typeface="Times New Roman" panose="02020603050405020304" pitchFamily="18" charset="0"/>
                <a:cs typeface="Times New Roman" panose="02020603050405020304" pitchFamily="18" charset="0"/>
              </a:rPr>
              <a:t>metabolites </a:t>
            </a:r>
            <a:r>
              <a:rPr lang="en" sz="2800" b="1" dirty="0">
                <a:latin typeface="Times New Roman" panose="02020603050405020304" pitchFamily="18" charset="0"/>
                <a:cs typeface="Times New Roman" panose="02020603050405020304" pitchFamily="18" charset="0"/>
              </a:rPr>
              <a:t>that</a:t>
            </a:r>
            <a:r>
              <a:rPr lang="en" sz="2800" b="1" dirty="0" err="1">
                <a:latin typeface="Times New Roman" panose="02020603050405020304" pitchFamily="18" charset="0"/>
                <a:cs typeface="Times New Roman" panose="02020603050405020304" pitchFamily="18" charset="0"/>
              </a:rPr>
              <a:t>​</a:t>
            </a:r>
            <a:r>
              <a:rPr lang="en" sz="2800" b="1" dirty="0">
                <a:latin typeface="Times New Roman" panose="02020603050405020304" pitchFamily="18" charset="0"/>
                <a:cs typeface="Times New Roman" panose="02020603050405020304" pitchFamily="18" charset="0"/>
              </a:rPr>
              <a:t> </a:t>
            </a:r>
            <a:r>
              <a:rPr lang="en" sz="2800" b="1" dirty="0" err="1">
                <a:latin typeface="Times New Roman" panose="02020603050405020304" pitchFamily="18" charset="0"/>
                <a:cs typeface="Times New Roman" panose="02020603050405020304" pitchFamily="18" charset="0"/>
              </a:rPr>
              <a:t>keep</a:t>
            </a:r>
            <a:r>
              <a:rPr lang="en" sz="2800" b="1" dirty="0">
                <a:latin typeface="Times New Roman" panose="02020603050405020304" pitchFamily="18" charset="0"/>
                <a:cs typeface="Times New Roman" panose="02020603050405020304" pitchFamily="18" charset="0"/>
              </a:rPr>
              <a:t> </a:t>
            </a:r>
            <a:r>
              <a:rPr lang="en" sz="2800" b="1" dirty="0" err="1">
                <a:latin typeface="Times New Roman" panose="02020603050405020304" pitchFamily="18" charset="0"/>
                <a:cs typeface="Times New Roman" panose="02020603050405020304" pitchFamily="18" charset="0"/>
              </a:rPr>
              <a:t>antimycobacterial</a:t>
            </a:r>
            <a:r>
              <a:rPr lang="en" sz="2800" b="1" dirty="0">
                <a:latin typeface="Times New Roman" panose="02020603050405020304" pitchFamily="18" charset="0"/>
                <a:cs typeface="Times New Roman" panose="02020603050405020304" pitchFamily="18" charset="0"/>
              </a:rPr>
              <a:t> </a:t>
            </a:r>
            <a:r>
              <a:rPr lang="en" sz="2800" b="1" dirty="0" err="1">
                <a:latin typeface="Times New Roman" panose="02020603050405020304" pitchFamily="18" charset="0"/>
                <a:cs typeface="Times New Roman" panose="02020603050405020304" pitchFamily="18" charset="0"/>
              </a:rPr>
              <a:t>activity </a:t>
            </a:r>
            <a:r>
              <a:rPr lang="en" sz="2800" b="1" dirty="0">
                <a:latin typeface="Times New Roman" panose="02020603050405020304" pitchFamily="18" charset="0"/>
                <a:cs typeface="Times New Roman" panose="02020603050405020304" pitchFamily="18" charset="0"/>
              </a:rPr>
              <a:t>.</a:t>
            </a:r>
            <a:r>
              <a:rPr lang="ru-RU" sz="2800" b="1" dirty="0">
                <a:latin typeface="Times New Roman" panose="02020603050405020304" pitchFamily="18" charset="0"/>
                <a:cs typeface="Times New Roman" panose="02020603050405020304" pitchFamily="18" charset="0"/>
              </a:rPr>
              <a:t/>
            </a:r>
            <a:br>
              <a:rPr lang="ru-RU" sz="2800" b="1" dirty="0">
                <a:latin typeface="Times New Roman" panose="02020603050405020304" pitchFamily="18" charset="0"/>
                <a:cs typeface="Times New Roman" panose="02020603050405020304" pitchFamily="18" charset="0"/>
              </a:rPr>
            </a:br>
            <a:r>
              <a:rPr lang="en" sz="2800" b="1" dirty="0">
                <a:latin typeface="Times New Roman" panose="02020603050405020304" pitchFamily="18" charset="0"/>
                <a:cs typeface="Times New Roman" panose="02020603050405020304" pitchFamily="18" charset="0"/>
              </a:rPr>
              <a:t> </a:t>
            </a:r>
          </a:p>
        </p:txBody>
      </p:sp>
      <p:pic>
        <p:nvPicPr>
          <p:cNvPr id="2050" name="Picture 2" descr="Рифампицин: инструкция + цена от 32 грн в аптеках | Tabletki.ua">
            <a:extLst>
              <a:ext uri="{FF2B5EF4-FFF2-40B4-BE49-F238E27FC236}">
                <a16:creationId xmlns:a16="http://schemas.microsoft.com/office/drawing/2014/main" xmlns="" id="{EC9BCFBA-26BC-DA41-C260-DB8C87B07876}"/>
              </a:ext>
            </a:extLst>
          </p:cNvPr>
          <p:cNvPicPr>
            <a:picLocks noChangeAspect="1" noChangeArrowheads="1"/>
          </p:cNvPicPr>
          <p:nvPr/>
        </p:nvPicPr>
        <p:blipFill rotWithShape="1">
          <a:blip r:embed="rId2">
            <a:extLst>
              <a:ext uri="{28A0092B-C50C-407E-A947-70E740481C1C}">
                <a14:useLocalDpi xmlns:a14="http://schemas.microsoft.com/office/drawing/2010/main" xmlns="" val="0"/>
              </a:ext>
            </a:extLst>
          </a:blip>
          <a:srcRect t="15001" b="14562"/>
          <a:stretch/>
        </p:blipFill>
        <p:spPr bwMode="auto">
          <a:xfrm>
            <a:off x="8966" y="90022"/>
            <a:ext cx="3373602" cy="2376264"/>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sz="quarter"/>
          </p:nvPr>
        </p:nvSpPr>
        <p:spPr>
          <a:xfrm>
            <a:off x="3529013" y="0"/>
            <a:ext cx="5614987" cy="1871663"/>
          </a:xfrm>
        </p:spPr>
        <p:txBody>
          <a:bodyPr/>
          <a:lstStyle/>
          <a:p>
            <a:pPr>
              <a:defRPr/>
            </a:pPr>
            <a:r>
              <a:rPr lang="en" sz="2800" b="1">
                <a:latin typeface="Times New Roman" panose="02020603050405020304" pitchFamily="18" charset="0"/>
                <a:cs typeface="Times New Roman" panose="02020603050405020304" pitchFamily="18" charset="0"/>
              </a:rPr>
              <a:t>Rifampicin is able to accumulate in lung tissue and maintain a concentration in the cavities for a long time.</a:t>
            </a:r>
          </a:p>
        </p:txBody>
      </p:sp>
      <p:sp>
        <p:nvSpPr>
          <p:cNvPr id="4" name="Подзаголовок 3"/>
          <p:cNvSpPr>
            <a:spLocks noGrp="1"/>
          </p:cNvSpPr>
          <p:nvPr>
            <p:ph type="subTitle" sz="quarter" idx="1"/>
          </p:nvPr>
        </p:nvSpPr>
        <p:spPr>
          <a:xfrm>
            <a:off x="0" y="1871663"/>
            <a:ext cx="9144000" cy="4986337"/>
          </a:xfrm>
        </p:spPr>
        <p:txBody>
          <a:bodyPr/>
          <a:lstStyle/>
          <a:p>
            <a:pPr>
              <a:lnSpc>
                <a:spcPct val="90000"/>
              </a:lnSpc>
              <a:spcBef>
                <a:spcPct val="0"/>
              </a:spcBef>
              <a:defRPr/>
            </a:pPr>
            <a:r>
              <a:rPr lang="en" sz="2800" b="1" i="1">
                <a:solidFill>
                  <a:srgbClr val="FFFF00"/>
                </a:solidFill>
                <a:latin typeface="Times New Roman" panose="02020603050405020304" pitchFamily="18" charset="0"/>
                <a:cs typeface="Times New Roman" panose="02020603050405020304" pitchFamily="18" charset="0"/>
              </a:rPr>
              <a:t>Release forms: </a:t>
            </a:r>
            <a:r>
              <a:rPr lang="en" sz="2800" b="1" err="1">
                <a:latin typeface="Times New Roman" panose="02020603050405020304" pitchFamily="18" charset="0"/>
                <a:cs typeface="Times New Roman" panose="02020603050405020304" pitchFamily="18" charset="0"/>
              </a:rPr>
              <a:t>150 and 300 mg capsules,</a:t>
            </a:r>
            <a:endParaRPr lang="ru-RU" sz="2800" b="1">
              <a:latin typeface="Times New Roman" panose="02020603050405020304" pitchFamily="18" charset="0"/>
              <a:cs typeface="Times New Roman" panose="02020603050405020304" pitchFamily="18" charset="0"/>
            </a:endParaRPr>
          </a:p>
          <a:p>
            <a:pPr>
              <a:lnSpc>
                <a:spcPct val="90000"/>
              </a:lnSpc>
              <a:spcBef>
                <a:spcPct val="0"/>
              </a:spcBef>
              <a:defRPr/>
            </a:pPr>
            <a:r>
              <a:rPr lang="en" sz="2800" b="1">
                <a:latin typeface="Times New Roman" panose="02020603050405020304" pitchFamily="18" charset="0"/>
                <a:cs typeface="Times New Roman" panose="02020603050405020304" pitchFamily="18" charset="0"/>
              </a:rPr>
              <a:t>wafer tablets of 450 and 600 mg.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i="1">
                <a:solidFill>
                  <a:srgbClr val="FFFF00"/>
                </a:solidFill>
                <a:latin typeface="Times New Roman" panose="02020603050405020304" pitchFamily="18" charset="0"/>
                <a:cs typeface="Times New Roman" panose="02020603050405020304" pitchFamily="18" charset="0"/>
              </a:rPr>
              <a:t>Dosage: </a:t>
            </a:r>
            <a:r>
              <a:rPr lang="en" sz="2800" b="1">
                <a:latin typeface="Times New Roman" panose="02020603050405020304" pitchFamily="18" charset="0"/>
                <a:cs typeface="Times New Roman" panose="02020603050405020304" pitchFamily="18" charset="0"/>
              </a:rPr>
              <a:t>450-600 mg/day once in the morning after</a:t>
            </a:r>
          </a:p>
          <a:p>
            <a:pPr>
              <a:lnSpc>
                <a:spcPct val="90000"/>
              </a:lnSpc>
              <a:spcBef>
                <a:spcPct val="0"/>
              </a:spcBef>
              <a:defRPr/>
            </a:pPr>
            <a:r>
              <a:rPr lang="en" sz="2800" b="1">
                <a:latin typeface="Times New Roman" panose="02020603050405020304" pitchFamily="18" charset="0"/>
                <a:cs typeface="Times New Roman" panose="02020603050405020304" pitchFamily="18" charset="0"/>
              </a:rPr>
              <a:t>30-60 </a:t>
            </a:r>
            <a:r>
              <a:rPr lang="en" sz="2800" b="1" err="1">
                <a:latin typeface="Times New Roman" panose="02020603050405020304" pitchFamily="18" charset="0"/>
                <a:cs typeface="Times New Roman" panose="02020603050405020304" pitchFamily="18" charset="0"/>
              </a:rPr>
              <a:t>minutes before breakfast daily or 3 times a week; </a:t>
            </a:r>
            <a:r>
              <a:rPr lang="ru-RU" sz="2800" b="1" err="1">
                <a:latin typeface="Times New Roman" panose="02020603050405020304" pitchFamily="18" charset="0"/>
                <a:cs typeface="Times New Roman" panose="02020603050405020304" pitchFamily="18" charset="0"/>
              </a:rPr>
              <a:t/>
            </a:r>
            <a:br>
              <a:rPr lang="ru-RU" sz="2800" b="1" err="1">
                <a:latin typeface="Times New Roman" panose="02020603050405020304" pitchFamily="18" charset="0"/>
                <a:cs typeface="Times New Roman" panose="02020603050405020304" pitchFamily="18" charset="0"/>
              </a:rPr>
            </a:br>
            <a:r>
              <a:rPr lang="en" sz="2800" b="1" err="1">
                <a:latin typeface="Times New Roman" panose="02020603050405020304" pitchFamily="18" charset="0"/>
                <a:cs typeface="Times New Roman" panose="02020603050405020304" pitchFamily="18" charset="0"/>
              </a:rPr>
              <a:t>fatty meals reduce blood levels of rifampicin. </a:t>
            </a:r>
            <a:r>
              <a:rPr lang="en" sz="2800" b="1">
                <a:latin typeface="Times New Roman" panose="02020603050405020304" pitchFamily="18" charset="0"/>
                <a:cs typeface="Times New Roman" panose="02020603050405020304" pitchFamily="18" charset="0"/>
              </a:rPr>
              <a:t>Daily dose 10 mg/kg (0.6 mg/day for </a:t>
            </a:r>
            <a:r>
              <a:rPr lang="en" sz="2800" b="1" err="1">
                <a:latin typeface="Times New Roman" panose="02020603050405020304" pitchFamily="18" charset="0"/>
                <a:cs typeface="Times New Roman" panose="02020603050405020304" pitchFamily="18" charset="0"/>
              </a:rPr>
              <a:t>adults)</a:t>
            </a:r>
            <a:endParaRPr lang="ru-RU" sz="2800" b="1">
              <a:latin typeface="Times New Roman" panose="02020603050405020304" pitchFamily="18" charset="0"/>
              <a:cs typeface="Times New Roman" panose="02020603050405020304" pitchFamily="18" charset="0"/>
            </a:endParaRPr>
          </a:p>
          <a:p>
            <a:pPr>
              <a:lnSpc>
                <a:spcPct val="90000"/>
              </a:lnSpc>
              <a:spcBef>
                <a:spcPct val="0"/>
              </a:spcBef>
              <a:defRPr/>
            </a:pPr>
            <a:r>
              <a:rPr lang="en" sz="2800" b="1">
                <a:latin typeface="Times New Roman" panose="02020603050405020304" pitchFamily="18" charset="0"/>
                <a:cs typeface="Times New Roman" panose="02020603050405020304" pitchFamily="18" charset="0"/>
              </a:rPr>
              <a:t>The duration </a:t>
            </a:r>
            <a:r>
              <a:rPr lang="en" sz="2800" b="1" err="1">
                <a:latin typeface="Times New Roman" panose="02020603050405020304" pitchFamily="18" charset="0"/>
                <a:cs typeface="Times New Roman" panose="02020603050405020304" pitchFamily="18" charset="0"/>
              </a:rPr>
              <a:t>of treatment is not limited.</a:t>
            </a:r>
          </a:p>
          <a:p>
            <a:pPr>
              <a:lnSpc>
                <a:spcPct val="90000"/>
              </a:lnSpc>
              <a:spcBef>
                <a:spcPct val="0"/>
              </a:spcBef>
              <a:defRPr/>
            </a:pPr>
            <a:endParaRPr lang="ru-RU" sz="2800" b="1">
              <a:solidFill>
                <a:srgbClr val="FFFF00"/>
              </a:solidFill>
              <a:latin typeface="Times New Roman" panose="02020603050405020304" pitchFamily="18" charset="0"/>
              <a:cs typeface="Times New Roman" panose="02020603050405020304" pitchFamily="18" charset="0"/>
            </a:endParaRPr>
          </a:p>
          <a:p>
            <a:pPr>
              <a:lnSpc>
                <a:spcPct val="90000"/>
              </a:lnSpc>
              <a:spcBef>
                <a:spcPct val="0"/>
              </a:spcBef>
              <a:defRPr/>
            </a:pPr>
            <a:r>
              <a:rPr lang="en" sz="2800" b="1" i="1">
                <a:solidFill>
                  <a:srgbClr val="FFFF00"/>
                </a:solidFill>
                <a:latin typeface="Times New Roman" panose="02020603050405020304" pitchFamily="18" charset="0"/>
                <a:cs typeface="Times New Roman" panose="02020603050405020304" pitchFamily="18" charset="0"/>
              </a:rPr>
              <a:t>Adverse </a:t>
            </a:r>
            <a:r>
              <a:rPr lang="en" sz="2800" b="1" i="1" err="1">
                <a:solidFill>
                  <a:srgbClr val="FFFF00"/>
                </a:solidFill>
                <a:latin typeface="Times New Roman" panose="02020603050405020304" pitchFamily="18" charset="0"/>
                <a:cs typeface="Times New Roman" panose="02020603050405020304" pitchFamily="18" charset="0"/>
              </a:rPr>
              <a:t>reactions </a:t>
            </a:r>
            <a:r>
              <a:rPr lang="en" sz="2800" b="1">
                <a:solidFill>
                  <a:srgbClr val="FFFF00"/>
                </a:solidFill>
                <a:latin typeface="Times New Roman" panose="02020603050405020304" pitchFamily="18" charset="0"/>
                <a:cs typeface="Times New Roman" panose="02020603050405020304" pitchFamily="18" charset="0"/>
              </a:rPr>
              <a:t>: </a:t>
            </a:r>
            <a:r>
              <a:rPr lang="en" sz="2800" b="1" err="1">
                <a:latin typeface="Times New Roman" panose="02020603050405020304" pitchFamily="18" charset="0"/>
                <a:cs typeface="Times New Roman" panose="02020603050405020304" pitchFamily="18" charset="0"/>
              </a:rPr>
              <a:t>Toxic hepatitis, thrombocytopenia, anaphylactoid and allergic reactions, leukopenia, </a:t>
            </a:r>
            <a:r>
              <a:rPr lang="en" sz="2800" b="1">
                <a:latin typeface="Times New Roman" panose="02020603050405020304" pitchFamily="18" charset="0"/>
                <a:cs typeface="Times New Roman" panose="02020603050405020304" pitchFamily="18" charset="0"/>
              </a:rPr>
              <a:t>deep vein thrombosis, myalgia, arthralgia, </a:t>
            </a:r>
            <a:r>
              <a:rPr lang="en" sz="2800" b="1" err="1">
                <a:latin typeface="Times New Roman" panose="02020603050405020304" pitchFamily="18" charset="0"/>
                <a:cs typeface="Times New Roman" panose="02020603050405020304" pitchFamily="18" charset="0"/>
              </a:rPr>
              <a:t>dyspeptic phenomena. It is a potentially nephrotoxic antibiotic </a:t>
            </a:r>
            <a:r>
              <a:rPr lang="en" sz="2800" b="1">
                <a:latin typeface="Times New Roman" panose="02020603050405020304" pitchFamily="18" charset="0"/>
                <a:cs typeface="Times New Roman" panose="02020603050405020304" pitchFamily="18" charset="0"/>
              </a:rPr>
              <a:t>.</a:t>
            </a:r>
          </a:p>
        </p:txBody>
      </p:sp>
      <p:pic>
        <p:nvPicPr>
          <p:cNvPr id="18436" name="Picture 2" descr="http://sportwiki.to/images/c/ce/Gm982.jpg"/>
          <p:cNvPicPr>
            <a:picLocks noChangeAspect="1" noChangeArrowheads="1"/>
          </p:cNvPicPr>
          <p:nvPr/>
        </p:nvPicPr>
        <p:blipFill>
          <a:blip r:embed="rId2">
            <a:extLst>
              <a:ext uri="{28A0092B-C50C-407E-A947-70E740481C1C}">
                <a14:useLocalDpi xmlns:a14="http://schemas.microsoft.com/office/drawing/2010/main" xmlns="" val="0"/>
              </a:ext>
            </a:extLst>
          </a:blip>
          <a:srcRect l="2872" t="16695" r="2870" b="16901"/>
          <a:stretch>
            <a:fillRect/>
          </a:stretch>
        </p:blipFill>
        <p:spPr bwMode="auto">
          <a:xfrm>
            <a:off x="0" y="0"/>
            <a:ext cx="3529013" cy="1871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277813"/>
            <a:ext cx="8229600" cy="1143000"/>
          </a:xfrm>
        </p:spPr>
        <p:txBody>
          <a:bodyPr wrap="square" anchor="ctr">
            <a:normAutofit fontScale="90000"/>
          </a:bodyPr>
          <a:lstStyle/>
          <a:p>
            <a:pPr>
              <a:lnSpc>
                <a:spcPct val="90000"/>
              </a:lnSpc>
              <a:defRPr/>
            </a:pPr>
            <a:r>
              <a:rPr lang="en" sz="3100" b="1" dirty="0" err="1">
                <a:solidFill>
                  <a:srgbClr val="FFFF00"/>
                </a:solidFill>
                <a:latin typeface="Times New Roman" panose="02020603050405020304" pitchFamily="18" charset="0"/>
                <a:cs typeface="Times New Roman" panose="02020603050405020304" pitchFamily="18" charset="0"/>
              </a:rPr>
              <a:t>Ethambutol </a:t>
            </a:r>
            <a:r>
              <a:rPr lang="en" sz="3100" b="1" dirty="0">
                <a:solidFill>
                  <a:srgbClr val="FFFF00"/>
                </a:solidFill>
                <a:latin typeface="Times New Roman" panose="02020603050405020304" pitchFamily="18" charset="0"/>
                <a:cs typeface="Times New Roman" panose="02020603050405020304" pitchFamily="18" charset="0"/>
              </a:rPr>
              <a:t>(E) is </a:t>
            </a:r>
            <a:r>
              <a:rPr lang="ru-RU" sz="2000" b="1" dirty="0">
                <a:latin typeface="Times New Roman" panose="02020603050405020304" pitchFamily="18" charset="0"/>
                <a:cs typeface="Times New Roman" panose="02020603050405020304" pitchFamily="18" charset="0"/>
              </a:rPr>
              <a:t/>
            </a:r>
            <a:br>
              <a:rPr lang="ru-RU" sz="2000" b="1" dirty="0">
                <a:latin typeface="Times New Roman" panose="02020603050405020304" pitchFamily="18" charset="0"/>
                <a:cs typeface="Times New Roman" panose="02020603050405020304" pitchFamily="18" charset="0"/>
              </a:rPr>
            </a:br>
            <a:r>
              <a:rPr lang="en" sz="2000" b="1" dirty="0" err="1">
                <a:latin typeface="Times New Roman" panose="02020603050405020304" pitchFamily="18" charset="0"/>
                <a:cs typeface="Times New Roman" panose="02020603050405020304" pitchFamily="18" charset="0"/>
              </a:rPr>
              <a:t>a synthetic </a:t>
            </a:r>
            <a:r>
              <a:rPr lang="en" sz="2000" b="1" dirty="0">
                <a:latin typeface="Times New Roman" panose="02020603050405020304" pitchFamily="18" charset="0"/>
                <a:cs typeface="Times New Roman" panose="02020603050405020304" pitchFamily="18" charset="0"/>
              </a:rPr>
              <a:t>drug, </a:t>
            </a:r>
            <a:r>
              <a:rPr lang="en" sz="2000" b="1" dirty="0" err="1">
                <a:latin typeface="Times New Roman" panose="02020603050405020304" pitchFamily="18" charset="0"/>
                <a:cs typeface="Times New Roman" panose="02020603050405020304" pitchFamily="18" charset="0"/>
              </a:rPr>
              <a:t>active</a:t>
            </a:r>
            <a:r>
              <a:rPr lang="en" sz="2000" b="1" dirty="0">
                <a:latin typeface="Times New Roman" panose="02020603050405020304" pitchFamily="18" charset="0"/>
                <a:cs typeface="Times New Roman" panose="02020603050405020304" pitchFamily="18" charset="0"/>
              </a:rPr>
              <a:t> </a:t>
            </a:r>
            <a:r>
              <a:rPr lang="ru-RU" sz="2000" b="1" dirty="0">
                <a:latin typeface="Times New Roman" panose="02020603050405020304" pitchFamily="18" charset="0"/>
                <a:cs typeface="Times New Roman" panose="02020603050405020304" pitchFamily="18" charset="0"/>
              </a:rPr>
              <a:t/>
            </a:r>
            <a:br>
              <a:rPr lang="ru-RU" sz="2000" b="1" dirty="0">
                <a:latin typeface="Times New Roman" panose="02020603050405020304" pitchFamily="18" charset="0"/>
                <a:cs typeface="Times New Roman" panose="02020603050405020304" pitchFamily="18" charset="0"/>
              </a:rPr>
            </a:br>
            <a:r>
              <a:rPr lang="en" sz="2000" b="1" dirty="0">
                <a:latin typeface="Times New Roman" panose="02020603050405020304" pitchFamily="18" charset="0"/>
                <a:cs typeface="Times New Roman" panose="02020603050405020304" pitchFamily="18" charset="0"/>
              </a:rPr>
              <a:t>in </a:t>
            </a:r>
            <a:r>
              <a:rPr lang="en" sz="2000" b="1" dirty="0" err="1">
                <a:latin typeface="Times New Roman" panose="02020603050405020304" pitchFamily="18" charset="0"/>
                <a:cs typeface="Times New Roman" panose="02020603050405020304" pitchFamily="18" charset="0"/>
              </a:rPr>
              <a:t>relation </a:t>
            </a:r>
            <a:r>
              <a:rPr lang="en" sz="2000" b="1" dirty="0">
                <a:latin typeface="Times New Roman" panose="02020603050405020304" pitchFamily="18" charset="0"/>
                <a:cs typeface="Times New Roman" panose="02020603050405020304" pitchFamily="18" charset="0"/>
              </a:rPr>
              <a:t>to the Office, </a:t>
            </a:r>
            <a:r>
              <a:rPr lang="en" sz="2000" b="1" dirty="0" err="1">
                <a:latin typeface="Times New Roman" panose="02020603050405020304" pitchFamily="18" charset="0"/>
                <a:cs typeface="Times New Roman" panose="02020603050405020304" pitchFamily="18" charset="0"/>
              </a:rPr>
              <a:t>which</a:t>
            </a:r>
            <a:r>
              <a:rPr lang="en" sz="2000" b="1" dirty="0">
                <a:latin typeface="Times New Roman" panose="02020603050405020304" pitchFamily="18" charset="0"/>
                <a:cs typeface="Times New Roman" panose="02020603050405020304" pitchFamily="18" charset="0"/>
              </a:rPr>
              <a:t> </a:t>
            </a:r>
            <a:r>
              <a:rPr lang="en" sz="2000" b="1" dirty="0" err="1">
                <a:latin typeface="Times New Roman" panose="02020603050405020304" pitchFamily="18" charset="0"/>
                <a:cs typeface="Times New Roman" panose="02020603050405020304" pitchFamily="18" charset="0"/>
              </a:rPr>
              <a:t>located </a:t>
            </a:r>
            <a:r>
              <a:rPr lang="en" sz="2000" b="1" dirty="0">
                <a:latin typeface="Times New Roman" panose="02020603050405020304" pitchFamily="18" charset="0"/>
                <a:cs typeface="Times New Roman" panose="02020603050405020304" pitchFamily="18" charset="0"/>
              </a:rPr>
              <a:t>extracellularly and </a:t>
            </a:r>
            <a:r>
              <a:rPr lang="en" sz="2000" b="1" dirty="0" err="1">
                <a:latin typeface="Times New Roman" panose="02020603050405020304" pitchFamily="18" charset="0"/>
                <a:cs typeface="Times New Roman" panose="02020603050405020304" pitchFamily="18" charset="0"/>
              </a:rPr>
              <a:t>intracellularly</a:t>
            </a:r>
            <a:r>
              <a:rPr lang="en" sz="2000" b="1" dirty="0">
                <a:latin typeface="Times New Roman" panose="02020603050405020304" pitchFamily="18" charset="0"/>
                <a:cs typeface="Times New Roman" panose="02020603050405020304" pitchFamily="18" charset="0"/>
              </a:rPr>
              <a:t> </a:t>
            </a:r>
            <a:r>
              <a:rPr lang="ru-RU" sz="2000" b="1" dirty="0">
                <a:latin typeface="Times New Roman" panose="02020603050405020304" pitchFamily="18" charset="0"/>
                <a:cs typeface="Times New Roman" panose="02020603050405020304" pitchFamily="18" charset="0"/>
              </a:rPr>
              <a:t/>
            </a:r>
            <a:br>
              <a:rPr lang="ru-RU" sz="2000" b="1" dirty="0">
                <a:latin typeface="Times New Roman" panose="02020603050405020304" pitchFamily="18" charset="0"/>
                <a:cs typeface="Times New Roman" panose="02020603050405020304" pitchFamily="18" charset="0"/>
              </a:rPr>
            </a:br>
            <a:r>
              <a:rPr lang="en" sz="2000" b="1" dirty="0">
                <a:latin typeface="Times New Roman" panose="02020603050405020304" pitchFamily="18" charset="0"/>
                <a:cs typeface="Times New Roman" panose="02020603050405020304" pitchFamily="18" charset="0"/>
              </a:rPr>
              <a:t>and </a:t>
            </a:r>
            <a:r>
              <a:rPr lang="en" sz="2000" b="1" dirty="0" err="1">
                <a:latin typeface="Times New Roman" panose="02020603050405020304" pitchFamily="18" charset="0"/>
                <a:cs typeface="Times New Roman" panose="02020603050405020304" pitchFamily="18" charset="0"/>
              </a:rPr>
              <a:t>multiply </a:t>
            </a:r>
            <a:r>
              <a:rPr lang="en" sz="2000" b="1" dirty="0">
                <a:latin typeface="Times New Roman" panose="02020603050405020304" pitchFamily="18" charset="0"/>
                <a:cs typeface="Times New Roman" panose="02020603050405020304" pitchFamily="18" charset="0"/>
              </a:rPr>
              <a:t>.</a:t>
            </a:r>
          </a:p>
        </p:txBody>
      </p:sp>
      <p:sp>
        <p:nvSpPr>
          <p:cNvPr id="4" name="Подзаголовок 3"/>
          <p:cNvSpPr>
            <a:spLocks noGrp="1"/>
          </p:cNvSpPr>
          <p:nvPr>
            <p:ph sz="half" idx="1"/>
          </p:nvPr>
        </p:nvSpPr>
        <p:spPr>
          <a:xfrm>
            <a:off x="251520" y="1645920"/>
            <a:ext cx="4038600" cy="4934267"/>
          </a:xfrm>
        </p:spPr>
        <p:txBody>
          <a:bodyPr wrap="square" anchor="t">
            <a:normAutofit/>
          </a:bodyPr>
          <a:lstStyle/>
          <a:p>
            <a:pPr algn="just">
              <a:lnSpc>
                <a:spcPct val="90000"/>
              </a:lnSpc>
              <a:spcBef>
                <a:spcPct val="0"/>
              </a:spcBef>
              <a:spcAft>
                <a:spcPts val="600"/>
              </a:spcAft>
              <a:defRPr/>
            </a:pPr>
            <a:r>
              <a:rPr lang="en" sz="1800" b="1" dirty="0" err="1">
                <a:latin typeface="Times New Roman" panose="02020603050405020304" pitchFamily="18" charset="0"/>
                <a:cs typeface="Times New Roman" panose="02020603050405020304" pitchFamily="18" charset="0"/>
              </a:rPr>
              <a:t>Brakes</a:t>
            </a:r>
            <a:r>
              <a:rPr lang="en" sz="1800" b="1" dirty="0">
                <a:latin typeface="Times New Roman" panose="02020603050405020304" pitchFamily="18" charset="0"/>
                <a:cs typeface="Times New Roman" panose="02020603050405020304" pitchFamily="18" charset="0"/>
              </a:rPr>
              <a:t> </a:t>
            </a:r>
            <a:r>
              <a:rPr lang="en" sz="1800" b="1" dirty="0" err="1">
                <a:latin typeface="Times New Roman" panose="02020603050405020304" pitchFamily="18" charset="0"/>
                <a:cs typeface="Times New Roman" panose="02020603050405020304" pitchFamily="18" charset="0"/>
              </a:rPr>
              <a:t>development</a:t>
            </a:r>
            <a:r>
              <a:rPr lang="en" sz="1800" b="1" dirty="0">
                <a:latin typeface="Times New Roman" panose="02020603050405020304" pitchFamily="18" charset="0"/>
                <a:cs typeface="Times New Roman" panose="02020603050405020304" pitchFamily="18" charset="0"/>
              </a:rPr>
              <a:t> </a:t>
            </a:r>
            <a:r>
              <a:rPr lang="en" sz="1800" b="1" dirty="0" err="1">
                <a:latin typeface="Times New Roman" panose="02020603050405020304" pitchFamily="18" charset="0"/>
                <a:cs typeface="Times New Roman" panose="02020603050405020304" pitchFamily="18" charset="0"/>
              </a:rPr>
              <a:t>resistance </a:t>
            </a:r>
            <a:r>
              <a:rPr lang="en" sz="1800" b="1" dirty="0">
                <a:latin typeface="Times New Roman" panose="02020603050405020304" pitchFamily="18" charset="0"/>
                <a:cs typeface="Times New Roman" panose="02020603050405020304" pitchFamily="18" charset="0"/>
              </a:rPr>
              <a:t>to </a:t>
            </a:r>
            <a:r>
              <a:rPr lang="en" sz="1800" b="1" dirty="0" err="1">
                <a:latin typeface="Times New Roman" panose="02020603050405020304" pitchFamily="18" charset="0"/>
                <a:cs typeface="Times New Roman" panose="02020603050405020304" pitchFamily="18" charset="0"/>
              </a:rPr>
              <a:t>others</a:t>
            </a:r>
            <a:r>
              <a:rPr lang="en" sz="1800" b="1" dirty="0">
                <a:latin typeface="Times New Roman" panose="02020603050405020304" pitchFamily="18" charset="0"/>
                <a:cs typeface="Times New Roman" panose="02020603050405020304" pitchFamily="18" charset="0"/>
              </a:rPr>
              <a:t> </a:t>
            </a:r>
            <a:r>
              <a:rPr lang="en" sz="1800" b="1" dirty="0" err="1">
                <a:latin typeface="Times New Roman" panose="02020603050405020304" pitchFamily="18" charset="0"/>
                <a:cs typeface="Times New Roman" panose="02020603050405020304" pitchFamily="18" charset="0"/>
              </a:rPr>
              <a:t>drugs </a:t>
            </a:r>
            <a:r>
              <a:rPr lang="en" sz="1800" b="1" dirty="0">
                <a:latin typeface="Times New Roman" panose="02020603050405020304" pitchFamily="18" charset="0"/>
                <a:cs typeface="Times New Roman" panose="02020603050405020304" pitchFamily="18" charset="0"/>
              </a:rPr>
              <a:t>. </a:t>
            </a:r>
            <a:r>
              <a:rPr lang="en" sz="1800" b="1" dirty="0" err="1">
                <a:latin typeface="Times New Roman" panose="02020603050405020304" pitchFamily="18" charset="0"/>
                <a:cs typeface="Times New Roman" panose="02020603050405020304" pitchFamily="18" charset="0"/>
              </a:rPr>
              <a:t>Depresses</a:t>
            </a:r>
            <a:r>
              <a:rPr lang="en" sz="1800" b="1" dirty="0">
                <a:latin typeface="Times New Roman" panose="02020603050405020304" pitchFamily="18" charset="0"/>
                <a:cs typeface="Times New Roman" panose="02020603050405020304" pitchFamily="18" charset="0"/>
              </a:rPr>
              <a:t>  </a:t>
            </a:r>
            <a:r>
              <a:rPr lang="en" sz="1800" b="1" dirty="0" err="1">
                <a:latin typeface="Times New Roman" panose="02020603050405020304" pitchFamily="18" charset="0"/>
                <a:cs typeface="Times New Roman" panose="02020603050405020304" pitchFamily="18" charset="0"/>
              </a:rPr>
              <a:t>reproduction of </a:t>
            </a:r>
            <a:r>
              <a:rPr lang="en" sz="1800" b="1" dirty="0">
                <a:latin typeface="Times New Roman" panose="02020603050405020304" pitchFamily="18" charset="0"/>
                <a:cs typeface="Times New Roman" panose="02020603050405020304" pitchFamily="18" charset="0"/>
              </a:rPr>
              <a:t>MBT, </a:t>
            </a:r>
            <a:r>
              <a:rPr lang="en" sz="1800" b="1" dirty="0" err="1">
                <a:latin typeface="Times New Roman" panose="02020603050405020304" pitchFamily="18" charset="0"/>
                <a:cs typeface="Times New Roman" panose="02020603050405020304" pitchFamily="18" charset="0"/>
              </a:rPr>
              <a:t>disrupting </a:t>
            </a:r>
            <a:r>
              <a:rPr lang="en" sz="1800" b="1" dirty="0">
                <a:latin typeface="Times New Roman" panose="02020603050405020304" pitchFamily="18" charset="0"/>
                <a:cs typeface="Times New Roman" panose="02020603050405020304" pitchFamily="18" charset="0"/>
              </a:rPr>
              <a:t>RNA synthesis, </a:t>
            </a:r>
            <a:r>
              <a:rPr lang="en" sz="1800" b="1" dirty="0" err="1">
                <a:latin typeface="Times New Roman" panose="02020603050405020304" pitchFamily="18" charset="0"/>
                <a:cs typeface="Times New Roman" panose="02020603050405020304" pitchFamily="18" charset="0"/>
              </a:rPr>
              <a:t>structure</a:t>
            </a:r>
            <a:r>
              <a:rPr lang="en" sz="1800" b="1" dirty="0">
                <a:latin typeface="Times New Roman" panose="02020603050405020304" pitchFamily="18" charset="0"/>
                <a:cs typeface="Times New Roman" panose="02020603050405020304" pitchFamily="18" charset="0"/>
              </a:rPr>
              <a:t> </a:t>
            </a:r>
            <a:r>
              <a:rPr lang="en" sz="1800" b="1" dirty="0" err="1">
                <a:latin typeface="Times New Roman" panose="02020603050405020304" pitchFamily="18" charset="0"/>
                <a:cs typeface="Times New Roman" panose="02020603050405020304" pitchFamily="18" charset="0"/>
              </a:rPr>
              <a:t>ribosome </a:t>
            </a:r>
            <a:r>
              <a:rPr lang="en" sz="1800" b="1" dirty="0">
                <a:latin typeface="Times New Roman" panose="02020603050405020304" pitchFamily="18" charset="0"/>
                <a:cs typeface="Times New Roman" panose="02020603050405020304" pitchFamily="18" charset="0"/>
              </a:rPr>
              <a:t>and </a:t>
            </a:r>
            <a:r>
              <a:rPr lang="en" sz="1800" b="1" dirty="0" err="1">
                <a:latin typeface="Times New Roman" panose="02020603050405020304" pitchFamily="18" charset="0"/>
                <a:cs typeface="Times New Roman" panose="02020603050405020304" pitchFamily="18" charset="0"/>
              </a:rPr>
              <a:t>biosynthesis</a:t>
            </a:r>
            <a:r>
              <a:rPr lang="en" sz="1800" b="1" dirty="0">
                <a:latin typeface="Times New Roman" panose="02020603050405020304" pitchFamily="18" charset="0"/>
                <a:cs typeface="Times New Roman" panose="02020603050405020304" pitchFamily="18" charset="0"/>
              </a:rPr>
              <a:t> </a:t>
            </a:r>
            <a:r>
              <a:rPr lang="en" sz="1800" b="1" dirty="0" err="1">
                <a:latin typeface="Times New Roman" panose="02020603050405020304" pitchFamily="18" charset="0"/>
                <a:cs typeface="Times New Roman" panose="02020603050405020304" pitchFamily="18" charset="0"/>
              </a:rPr>
              <a:t>protein </a:t>
            </a:r>
            <a:r>
              <a:rPr lang="en" sz="1800" b="1" dirty="0">
                <a:latin typeface="Times New Roman" panose="02020603050405020304" pitchFamily="18" charset="0"/>
                <a:cs typeface="Times New Roman" panose="02020603050405020304" pitchFamily="18" charset="0"/>
              </a:rPr>
              <a:t>.</a:t>
            </a:r>
          </a:p>
          <a:p>
            <a:pPr algn="just">
              <a:lnSpc>
                <a:spcPct val="90000"/>
              </a:lnSpc>
              <a:spcBef>
                <a:spcPct val="0"/>
              </a:spcBef>
              <a:spcAft>
                <a:spcPts val="600"/>
              </a:spcAft>
              <a:defRPr/>
            </a:pPr>
            <a:r>
              <a:rPr lang="en" sz="1800" b="1" dirty="0" err="1">
                <a:latin typeface="Times New Roman" panose="02020603050405020304" pitchFamily="18" charset="0"/>
                <a:cs typeface="Times New Roman" panose="02020603050405020304" pitchFamily="18" charset="0"/>
              </a:rPr>
              <a:t>Ethambutol</a:t>
            </a:r>
            <a:r>
              <a:rPr lang="en" sz="1800" b="1" dirty="0">
                <a:latin typeface="Times New Roman" panose="02020603050405020304" pitchFamily="18" charset="0"/>
                <a:cs typeface="Times New Roman" panose="02020603050405020304" pitchFamily="18" charset="0"/>
              </a:rPr>
              <a:t> </a:t>
            </a:r>
            <a:r>
              <a:rPr lang="en" sz="1800" b="1" dirty="0" err="1">
                <a:latin typeface="Times New Roman" panose="02020603050405020304" pitchFamily="18" charset="0"/>
                <a:cs typeface="Times New Roman" panose="02020603050405020304" pitchFamily="18" charset="0"/>
              </a:rPr>
              <a:t>quickly</a:t>
            </a:r>
            <a:r>
              <a:rPr lang="en" sz="1800" b="1" dirty="0">
                <a:latin typeface="Times New Roman" panose="02020603050405020304" pitchFamily="18" charset="0"/>
                <a:cs typeface="Times New Roman" panose="02020603050405020304" pitchFamily="18" charset="0"/>
              </a:rPr>
              <a:t> </a:t>
            </a:r>
            <a:r>
              <a:rPr lang="en" sz="1800" b="1" dirty="0" err="1">
                <a:latin typeface="Times New Roman" panose="02020603050405020304" pitchFamily="18" charset="0"/>
                <a:cs typeface="Times New Roman" panose="02020603050405020304" pitchFamily="18" charset="0"/>
              </a:rPr>
              <a:t>absorbed</a:t>
            </a:r>
            <a:r>
              <a:rPr lang="en" sz="1800" b="1" dirty="0">
                <a:latin typeface="Times New Roman" panose="02020603050405020304" pitchFamily="18" charset="0"/>
                <a:cs typeface="Times New Roman" panose="02020603050405020304" pitchFamily="18" charset="0"/>
              </a:rPr>
              <a:t> </a:t>
            </a:r>
            <a:r>
              <a:rPr lang="en" sz="1800" b="1" dirty="0" err="1">
                <a:latin typeface="Times New Roman" panose="02020603050405020304" pitchFamily="18" charset="0"/>
                <a:cs typeface="Times New Roman" panose="02020603050405020304" pitchFamily="18" charset="0"/>
              </a:rPr>
              <a:t>mycobacteria </a:t>
            </a:r>
            <a:r>
              <a:rPr lang="en" sz="1800" b="1" dirty="0">
                <a:latin typeface="Times New Roman" panose="02020603050405020304" pitchFamily="18" charset="0"/>
                <a:cs typeface="Times New Roman" panose="02020603050405020304" pitchFamily="18" charset="0"/>
              </a:rPr>
              <a:t>,</a:t>
            </a:r>
          </a:p>
          <a:p>
            <a:pPr algn="just">
              <a:lnSpc>
                <a:spcPct val="90000"/>
              </a:lnSpc>
              <a:spcBef>
                <a:spcPct val="0"/>
              </a:spcBef>
              <a:spcAft>
                <a:spcPts val="600"/>
              </a:spcAft>
              <a:defRPr/>
            </a:pPr>
            <a:r>
              <a:rPr lang="en" sz="1800" b="1" dirty="0" err="1">
                <a:latin typeface="Times New Roman" panose="02020603050405020304" pitchFamily="18" charset="0"/>
                <a:cs typeface="Times New Roman" panose="02020603050405020304" pitchFamily="18" charset="0"/>
              </a:rPr>
              <a:t>its</a:t>
            </a:r>
            <a:r>
              <a:rPr lang="en" sz="1800" b="1" dirty="0">
                <a:latin typeface="Times New Roman" panose="02020603050405020304" pitchFamily="18" charset="0"/>
                <a:cs typeface="Times New Roman" panose="02020603050405020304" pitchFamily="18" charset="0"/>
              </a:rPr>
              <a:t> </a:t>
            </a:r>
            <a:r>
              <a:rPr lang="en" sz="1800" b="1" dirty="0" err="1">
                <a:latin typeface="Times New Roman" panose="02020603050405020304" pitchFamily="18" charset="0"/>
                <a:cs typeface="Times New Roman" panose="02020603050405020304" pitchFamily="18" charset="0"/>
              </a:rPr>
              <a:t>intracellular</a:t>
            </a:r>
            <a:r>
              <a:rPr lang="en" sz="1800" b="1" dirty="0">
                <a:latin typeface="Times New Roman" panose="02020603050405020304" pitchFamily="18" charset="0"/>
                <a:cs typeface="Times New Roman" panose="02020603050405020304" pitchFamily="18" charset="0"/>
              </a:rPr>
              <a:t> </a:t>
            </a:r>
            <a:r>
              <a:rPr lang="en" sz="1800" b="1" dirty="0" err="1">
                <a:latin typeface="Times New Roman" panose="02020603050405020304" pitchFamily="18" charset="0"/>
                <a:cs typeface="Times New Roman" panose="02020603050405020304" pitchFamily="18" charset="0"/>
              </a:rPr>
              <a:t>concentration is </a:t>
            </a:r>
            <a:r>
              <a:rPr lang="en" sz="1800" b="1" dirty="0">
                <a:latin typeface="Times New Roman" panose="02020603050405020304" pitchFamily="18" charset="0"/>
                <a:cs typeface="Times New Roman" panose="02020603050405020304" pitchFamily="18" charset="0"/>
              </a:rPr>
              <a:t>2 times </a:t>
            </a:r>
            <a:r>
              <a:rPr lang="en" sz="1800" b="1" dirty="0" err="1">
                <a:latin typeface="Times New Roman" panose="02020603050405020304" pitchFamily="18" charset="0"/>
                <a:cs typeface="Times New Roman" panose="02020603050405020304" pitchFamily="18" charset="0"/>
              </a:rPr>
              <a:t>higher</a:t>
            </a:r>
            <a:r>
              <a:rPr lang="en" sz="1800" b="1" dirty="0">
                <a:latin typeface="Times New Roman" panose="02020603050405020304" pitchFamily="18" charset="0"/>
                <a:cs typeface="Times New Roman" panose="02020603050405020304" pitchFamily="18" charset="0"/>
              </a:rPr>
              <a:t> </a:t>
            </a:r>
            <a:r>
              <a:rPr lang="en" sz="1800" b="1" dirty="0" err="1">
                <a:latin typeface="Times New Roman" panose="02020603050405020304" pitchFamily="18" charset="0"/>
                <a:cs typeface="Times New Roman" panose="02020603050405020304" pitchFamily="18" charset="0"/>
              </a:rPr>
              <a:t>concentration </a:t>
            </a:r>
            <a:r>
              <a:rPr lang="en" sz="1800" b="1" dirty="0">
                <a:latin typeface="Times New Roman" panose="02020603050405020304" pitchFamily="18" charset="0"/>
                <a:cs typeface="Times New Roman" panose="02020603050405020304" pitchFamily="18" charset="0"/>
              </a:rPr>
              <a:t>in </a:t>
            </a:r>
            <a:r>
              <a:rPr lang="en" sz="1800" b="1" dirty="0" err="1">
                <a:latin typeface="Times New Roman" panose="02020603050405020304" pitchFamily="18" charset="0"/>
                <a:cs typeface="Times New Roman" panose="02020603050405020304" pitchFamily="18" charset="0"/>
              </a:rPr>
              <a:t>the environment </a:t>
            </a:r>
            <a:r>
              <a:rPr lang="en" sz="1800" b="1" dirty="0">
                <a:latin typeface="Times New Roman" panose="02020603050405020304" pitchFamily="18" charset="0"/>
                <a:cs typeface="Times New Roman" panose="02020603050405020304" pitchFamily="18" charset="0"/>
              </a:rPr>
              <a:t>.</a:t>
            </a:r>
          </a:p>
          <a:p>
            <a:pPr algn="just">
              <a:lnSpc>
                <a:spcPct val="90000"/>
              </a:lnSpc>
              <a:spcBef>
                <a:spcPct val="0"/>
              </a:spcBef>
              <a:spcAft>
                <a:spcPts val="600"/>
              </a:spcAft>
              <a:defRPr/>
            </a:pPr>
            <a:r>
              <a:rPr lang="en" sz="1800" b="1" dirty="0" err="1">
                <a:latin typeface="Times New Roman" panose="02020603050405020304" pitchFamily="18" charset="0"/>
                <a:cs typeface="Times New Roman" panose="02020603050405020304" pitchFamily="18" charset="0"/>
              </a:rPr>
              <a:t>Quickly</a:t>
            </a:r>
            <a:r>
              <a:rPr lang="en" sz="1800" b="1" dirty="0">
                <a:latin typeface="Times New Roman" panose="02020603050405020304" pitchFamily="18" charset="0"/>
                <a:cs typeface="Times New Roman" panose="02020603050405020304" pitchFamily="18" charset="0"/>
              </a:rPr>
              <a:t> </a:t>
            </a:r>
            <a:r>
              <a:rPr lang="en" sz="1800" b="1" dirty="0" err="1">
                <a:latin typeface="Times New Roman" panose="02020603050405020304" pitchFamily="18" charset="0"/>
                <a:cs typeface="Times New Roman" panose="02020603050405020304" pitchFamily="18" charset="0"/>
              </a:rPr>
              <a:t>absorbed </a:t>
            </a:r>
            <a:r>
              <a:rPr lang="en" sz="1800" b="1" dirty="0">
                <a:latin typeface="Times New Roman" panose="02020603050405020304" pitchFamily="18" charset="0"/>
                <a:cs typeface="Times New Roman" panose="02020603050405020304" pitchFamily="18" charset="0"/>
              </a:rPr>
              <a:t>from </a:t>
            </a:r>
            <a:r>
              <a:rPr lang="en" sz="1800" b="1" dirty="0" err="1">
                <a:latin typeface="Times New Roman" panose="02020603050405020304" pitchFamily="18" charset="0"/>
                <a:cs typeface="Times New Roman" panose="02020603050405020304" pitchFamily="18" charset="0"/>
              </a:rPr>
              <a:t>the gastrointestinal </a:t>
            </a:r>
            <a:r>
              <a:rPr lang="en" sz="1800" b="1" dirty="0">
                <a:latin typeface="Times New Roman" panose="02020603050405020304" pitchFamily="18" charset="0"/>
                <a:cs typeface="Times New Roman" panose="02020603050405020304" pitchFamily="18" charset="0"/>
              </a:rPr>
              <a:t>tract, </a:t>
            </a:r>
            <a:r>
              <a:rPr lang="en" sz="1800" b="1" dirty="0" err="1">
                <a:latin typeface="Times New Roman" panose="02020603050405020304" pitchFamily="18" charset="0"/>
                <a:cs typeface="Times New Roman" panose="02020603050405020304" pitchFamily="18" charset="0"/>
              </a:rPr>
              <a:t>long</a:t>
            </a:r>
            <a:r>
              <a:rPr lang="en" sz="1800" b="1" dirty="0">
                <a:latin typeface="Times New Roman" panose="02020603050405020304" pitchFamily="18" charset="0"/>
                <a:cs typeface="Times New Roman" panose="02020603050405020304" pitchFamily="18" charset="0"/>
              </a:rPr>
              <a:t> </a:t>
            </a:r>
            <a:r>
              <a:rPr lang="en" sz="1800" b="1" dirty="0" err="1">
                <a:latin typeface="Times New Roman" panose="02020603050405020304" pitchFamily="18" charset="0"/>
                <a:cs typeface="Times New Roman" panose="02020603050405020304" pitchFamily="18" charset="0"/>
              </a:rPr>
              <a:t>circulates </a:t>
            </a:r>
            <a:r>
              <a:rPr lang="en" sz="1800" b="1" dirty="0">
                <a:latin typeface="Times New Roman" panose="02020603050405020304" pitchFamily="18" charset="0"/>
                <a:cs typeface="Times New Roman" panose="02020603050405020304" pitchFamily="18" charset="0"/>
              </a:rPr>
              <a:t>in </a:t>
            </a:r>
            <a:r>
              <a:rPr lang="en" sz="1800" b="1" dirty="0" err="1">
                <a:latin typeface="Times New Roman" panose="02020603050405020304" pitchFamily="18" charset="0"/>
                <a:cs typeface="Times New Roman" panose="02020603050405020304" pitchFamily="18" charset="0"/>
              </a:rPr>
              <a:t>the blood </a:t>
            </a:r>
            <a:r>
              <a:rPr lang="en" sz="1800" b="1" dirty="0">
                <a:latin typeface="Times New Roman" panose="02020603050405020304" pitchFamily="18" charset="0"/>
                <a:cs typeface="Times New Roman" panose="02020603050405020304" pitchFamily="18" charset="0"/>
              </a:rPr>
              <a:t>due </a:t>
            </a:r>
            <a:r>
              <a:rPr lang="en" sz="1800" b="1" dirty="0" err="1">
                <a:latin typeface="Times New Roman" panose="02020603050405020304" pitchFamily="18" charset="0"/>
                <a:cs typeface="Times New Roman" panose="02020603050405020304" pitchFamily="18" charset="0"/>
              </a:rPr>
              <a:t>to</a:t>
            </a:r>
            <a:r>
              <a:rPr lang="en" sz="1800" b="1" dirty="0">
                <a:latin typeface="Times New Roman" panose="02020603050405020304" pitchFamily="18" charset="0"/>
                <a:cs typeface="Times New Roman" panose="02020603050405020304" pitchFamily="18" charset="0"/>
              </a:rPr>
              <a:t> </a:t>
            </a:r>
            <a:r>
              <a:rPr lang="en" sz="1800" b="1" dirty="0" err="1">
                <a:latin typeface="Times New Roman" panose="02020603050405020304" pitchFamily="18" charset="0"/>
                <a:cs typeface="Times New Roman" panose="02020603050405020304" pitchFamily="18" charset="0"/>
              </a:rPr>
              <a:t>deposition </a:t>
            </a:r>
            <a:r>
              <a:rPr lang="en" sz="1800" b="1" dirty="0">
                <a:latin typeface="Times New Roman" panose="02020603050405020304" pitchFamily="18" charset="0"/>
                <a:cs typeface="Times New Roman" panose="02020603050405020304" pitchFamily="18" charset="0"/>
              </a:rPr>
              <a:t>in </a:t>
            </a:r>
            <a:r>
              <a:rPr lang="en" sz="1800" b="1" dirty="0" err="1">
                <a:latin typeface="Times New Roman" panose="02020603050405020304" pitchFamily="18" charset="0"/>
                <a:cs typeface="Times New Roman" panose="02020603050405020304" pitchFamily="18" charset="0"/>
              </a:rPr>
              <a:t>erythrocytes </a:t>
            </a:r>
            <a:r>
              <a:rPr lang="en" sz="1800" b="1" dirty="0">
                <a:latin typeface="Times New Roman" panose="02020603050405020304" pitchFamily="18" charset="0"/>
                <a:cs typeface="Times New Roman" panose="02020603050405020304" pitchFamily="18" charset="0"/>
              </a:rPr>
              <a:t>. </a:t>
            </a:r>
            <a:r>
              <a:rPr lang="en" sz="1800" b="1" dirty="0" err="1">
                <a:latin typeface="Times New Roman" panose="02020603050405020304" pitchFamily="18" charset="0"/>
                <a:cs typeface="Times New Roman" panose="02020603050405020304" pitchFamily="18" charset="0"/>
              </a:rPr>
              <a:t>Excreted</a:t>
            </a:r>
            <a:r>
              <a:rPr lang="en" sz="1800" b="1" dirty="0">
                <a:latin typeface="Times New Roman" panose="02020603050405020304" pitchFamily="18" charset="0"/>
                <a:cs typeface="Times New Roman" panose="02020603050405020304" pitchFamily="18" charset="0"/>
              </a:rPr>
              <a:t> </a:t>
            </a:r>
            <a:r>
              <a:rPr lang="en" sz="1800" b="1" dirty="0" err="1">
                <a:latin typeface="Times New Roman" panose="02020603050405020304" pitchFamily="18" charset="0"/>
                <a:cs typeface="Times New Roman" panose="02020603050405020304" pitchFamily="18" charset="0"/>
              </a:rPr>
              <a:t>kidneys </a:t>
            </a:r>
            <a:r>
              <a:rPr lang="en" sz="1800" b="1" dirty="0">
                <a:latin typeface="Times New Roman" panose="02020603050405020304" pitchFamily="18" charset="0"/>
                <a:cs typeface="Times New Roman" panose="02020603050405020304" pitchFamily="18" charset="0"/>
              </a:rPr>
              <a:t>in </a:t>
            </a:r>
            <a:r>
              <a:rPr lang="en" sz="1800" b="1" dirty="0" err="1">
                <a:latin typeface="Times New Roman" panose="02020603050405020304" pitchFamily="18" charset="0"/>
                <a:cs typeface="Times New Roman" panose="02020603050405020304" pitchFamily="18" charset="0"/>
              </a:rPr>
              <a:t>unchanged form</a:t>
            </a:r>
            <a:r>
              <a:rPr lang="en" sz="1800" b="1" dirty="0">
                <a:latin typeface="Times New Roman" panose="02020603050405020304" pitchFamily="18" charset="0"/>
                <a:cs typeface="Times New Roman" panose="02020603050405020304" pitchFamily="18" charset="0"/>
              </a:rPr>
              <a:t> </a:t>
            </a:r>
            <a:r>
              <a:rPr lang="en" sz="1800" b="1" dirty="0" err="1">
                <a:latin typeface="Times New Roman" panose="02020603050405020304" pitchFamily="18" charset="0"/>
                <a:cs typeface="Times New Roman" panose="02020603050405020304" pitchFamily="18" charset="0"/>
              </a:rPr>
              <a:t>in the form </a:t>
            </a:r>
            <a:r>
              <a:rPr lang="en" sz="1800" b="1" dirty="0">
                <a:latin typeface="Times New Roman" panose="02020603050405020304" pitchFamily="18" charset="0"/>
                <a:cs typeface="Times New Roman" panose="02020603050405020304" pitchFamily="18" charset="0"/>
              </a:rPr>
              <a:t>and in </a:t>
            </a:r>
            <a:r>
              <a:rPr lang="en" sz="1800" b="1" dirty="0" err="1">
                <a:latin typeface="Times New Roman" panose="02020603050405020304" pitchFamily="18" charset="0"/>
                <a:cs typeface="Times New Roman" panose="02020603050405020304" pitchFamily="18" charset="0"/>
              </a:rPr>
              <a:t>the form</a:t>
            </a:r>
            <a:r>
              <a:rPr lang="en" sz="1800" b="1" dirty="0">
                <a:latin typeface="Times New Roman" panose="02020603050405020304" pitchFamily="18" charset="0"/>
                <a:cs typeface="Times New Roman" panose="02020603050405020304" pitchFamily="18" charset="0"/>
              </a:rPr>
              <a:t> </a:t>
            </a:r>
            <a:r>
              <a:rPr lang="en" sz="1800" b="1" dirty="0" err="1">
                <a:latin typeface="Times New Roman" panose="02020603050405020304" pitchFamily="18" charset="0"/>
                <a:cs typeface="Times New Roman" panose="02020603050405020304" pitchFamily="18" charset="0"/>
              </a:rPr>
              <a:t>metabolites </a:t>
            </a:r>
            <a:r>
              <a:rPr lang="en" sz="1800" b="1" dirty="0">
                <a:latin typeface="Times New Roman" panose="02020603050405020304" pitchFamily="18" charset="0"/>
                <a:cs typeface="Times New Roman" panose="02020603050405020304" pitchFamily="18" charset="0"/>
              </a:rPr>
              <a:t>.</a:t>
            </a:r>
            <a:r>
              <a:rPr lang="ru-RU" sz="1500" b="1" dirty="0"/>
              <a:t/>
            </a:r>
            <a:br>
              <a:rPr lang="ru-RU" sz="1500" b="1" dirty="0"/>
            </a:br>
            <a:r>
              <a:rPr lang="ru-RU" sz="1500" b="1" dirty="0"/>
              <a:t/>
            </a:r>
            <a:br>
              <a:rPr lang="ru-RU" sz="1500" b="1" dirty="0"/>
            </a:br>
            <a:endParaRPr lang="ru-RU" sz="1500" b="1" dirty="0"/>
          </a:p>
        </p:txBody>
      </p:sp>
      <p:pic>
        <p:nvPicPr>
          <p:cNvPr id="3074" name="Picture 2" descr="Этамбутол: инструкция + цена в аптеках | Tabletki.ua">
            <a:extLst>
              <a:ext uri="{FF2B5EF4-FFF2-40B4-BE49-F238E27FC236}">
                <a16:creationId xmlns:a16="http://schemas.microsoft.com/office/drawing/2014/main" xmlns="" id="{A0586548-074E-0695-2E01-D5607B258AA1}"/>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l="23856" r="18946" b="-1"/>
          <a:stretch>
            <a:fillRect/>
          </a:stretch>
        </p:blipFill>
        <p:spPr bwMode="auto">
          <a:xfrm>
            <a:off x="4852379" y="1616386"/>
            <a:ext cx="4038600" cy="4530725"/>
          </a:xfrm>
          <a:prstGeom prst="rect">
            <a:avLst/>
          </a:prstGeom>
          <a:solidFill>
            <a:srgbClr val="FFFFFF"/>
          </a:solidFill>
        </p:spPr>
      </p:pic>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sz="quarter"/>
          </p:nvPr>
        </p:nvSpPr>
        <p:spPr>
          <a:xfrm>
            <a:off x="3325813" y="7938"/>
            <a:ext cx="5818187" cy="1081087"/>
          </a:xfrm>
        </p:spPr>
        <p:txBody>
          <a:bodyPr/>
          <a:lstStyle/>
          <a:p>
            <a:pPr>
              <a:defRPr/>
            </a:pPr>
            <a:r>
              <a:rPr lang="en" sz="2800" b="1" i="1">
                <a:solidFill>
                  <a:srgbClr val="FFFF00"/>
                </a:solidFill>
                <a:latin typeface="Times New Roman" panose="02020603050405020304" pitchFamily="18" charset="0"/>
                <a:cs typeface="Times New Roman" panose="02020603050405020304" pitchFamily="18" charset="0"/>
              </a:rPr>
              <a:t>Release form: </a:t>
            </a:r>
            <a:r>
              <a:rPr lang="en" sz="2800" b="1">
                <a:latin typeface="Times New Roman" panose="02020603050405020304" pitchFamily="18" charset="0"/>
                <a:cs typeface="Times New Roman" panose="02020603050405020304" pitchFamily="18" charset="0"/>
              </a:rPr>
              <a:t>Tablets of 100, 200, 400, 600 and 800 mg.</a:t>
            </a:r>
          </a:p>
        </p:txBody>
      </p:sp>
      <p:sp>
        <p:nvSpPr>
          <p:cNvPr id="4" name="Подзаголовок 3"/>
          <p:cNvSpPr>
            <a:spLocks noGrp="1"/>
          </p:cNvSpPr>
          <p:nvPr>
            <p:ph type="subTitle" sz="quarter" idx="1"/>
          </p:nvPr>
        </p:nvSpPr>
        <p:spPr>
          <a:xfrm>
            <a:off x="12700" y="1089025"/>
            <a:ext cx="9131300" cy="5768975"/>
          </a:xfrm>
        </p:spPr>
        <p:txBody>
          <a:bodyPr/>
          <a:lstStyle/>
          <a:p>
            <a:pPr>
              <a:spcBef>
                <a:spcPct val="0"/>
              </a:spcBef>
              <a:defRPr/>
            </a:pPr>
            <a:r>
              <a:rPr lang="en" sz="2800" b="1" i="1">
                <a:solidFill>
                  <a:srgbClr val="FFFF00"/>
                </a:solidFill>
                <a:latin typeface="Times New Roman" panose="02020603050405020304" pitchFamily="18" charset="0"/>
                <a:cs typeface="Times New Roman" panose="02020603050405020304" pitchFamily="18" charset="0"/>
              </a:rPr>
              <a:t>Application. </a:t>
            </a:r>
            <a:r>
              <a:rPr lang="en" sz="2800" b="1">
                <a:latin typeface="Times New Roman" panose="02020603050405020304" pitchFamily="18" charset="0"/>
                <a:cs typeface="Times New Roman" panose="02020603050405020304" pitchFamily="18" charset="0"/>
              </a:rPr>
              <a:t>Before prescribing, it is necessary to check visual acuity, visual fields and color perception.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Prescribe at the rate of 15-25 mg/kg, for adults -</a:t>
            </a:r>
          </a:p>
          <a:p>
            <a:pPr>
              <a:spcBef>
                <a:spcPct val="0"/>
              </a:spcBef>
              <a:defRPr/>
            </a:pPr>
            <a:r>
              <a:rPr lang="en" sz="2800" b="1">
                <a:latin typeface="Times New Roman" panose="02020603050405020304" pitchFamily="18" charset="0"/>
                <a:cs typeface="Times New Roman" panose="02020603050405020304" pitchFamily="18" charset="0"/>
              </a:rPr>
              <a:t>1.2 g once daily, in the morning after breakfast.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Food intake does not significantly alter the absorption of the drug.</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 </a:t>
            </a:r>
            <a:r>
              <a:rPr lang="en" sz="2800" b="1" i="1">
                <a:solidFill>
                  <a:srgbClr val="FFFF00"/>
                </a:solidFill>
                <a:latin typeface="Times New Roman" panose="02020603050405020304" pitchFamily="18" charset="0"/>
                <a:cs typeface="Times New Roman" panose="02020603050405020304" pitchFamily="18" charset="0"/>
              </a:rPr>
              <a:t>Adverse reactions. </a:t>
            </a:r>
            <a:r>
              <a:rPr lang="en" sz="2800" b="1" err="1">
                <a:latin typeface="Times New Roman" panose="02020603050405020304" pitchFamily="18" charset="0"/>
                <a:cs typeface="Times New Roman" panose="02020603050405020304" pitchFamily="18" charset="0"/>
              </a:rPr>
              <a:t>May cause visual field restriction, scotoma formation, red and green color blindness, retrobulbar neuritis with vision loss. Possible neurological disorders - headache, paresthesia, increased number of epileptic seizures, peripheral neuritis.</a:t>
            </a:r>
          </a:p>
        </p:txBody>
      </p:sp>
      <p:pic>
        <p:nvPicPr>
          <p:cNvPr id="20484" name="Рисунок 7"/>
          <p:cNvPicPr>
            <a:picLocks noChangeAspect="1"/>
          </p:cNvPicPr>
          <p:nvPr/>
        </p:nvPicPr>
        <p:blipFill>
          <a:blip r:embed="rId2">
            <a:extLst>
              <a:ext uri="{28A0092B-C50C-407E-A947-70E740481C1C}">
                <a14:useLocalDpi xmlns:a14="http://schemas.microsoft.com/office/drawing/2010/main" xmlns="" val="0"/>
              </a:ext>
            </a:extLst>
          </a:blip>
          <a:srcRect l="9506" t="19234" r="17622" b="25699"/>
          <a:stretch>
            <a:fillRect/>
          </a:stretch>
        </p:blipFill>
        <p:spPr bwMode="auto">
          <a:xfrm>
            <a:off x="12700" y="7938"/>
            <a:ext cx="3313113" cy="1081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277813"/>
            <a:ext cx="8229600" cy="1143000"/>
          </a:xfrm>
        </p:spPr>
        <p:txBody>
          <a:bodyPr wrap="square" anchor="ctr">
            <a:normAutofit fontScale="90000"/>
          </a:bodyPr>
          <a:lstStyle/>
          <a:p>
            <a:pPr>
              <a:lnSpc>
                <a:spcPct val="90000"/>
              </a:lnSpc>
              <a:defRPr/>
            </a:pPr>
            <a:r>
              <a:rPr lang="en" sz="2700" b="1" dirty="0" err="1">
                <a:solidFill>
                  <a:srgbClr val="FFFF00"/>
                </a:solidFill>
                <a:latin typeface="Times New Roman" panose="02020603050405020304" pitchFamily="18" charset="0"/>
                <a:cs typeface="Times New Roman" panose="02020603050405020304" pitchFamily="18" charset="0"/>
              </a:rPr>
              <a:t>Pyrazinamide </a:t>
            </a:r>
            <a:r>
              <a:rPr lang="en" sz="2700" b="1" dirty="0">
                <a:solidFill>
                  <a:srgbClr val="FFFF00"/>
                </a:solidFill>
                <a:latin typeface="Times New Roman" panose="02020603050405020304" pitchFamily="18" charset="0"/>
                <a:cs typeface="Times New Roman" panose="02020603050405020304" pitchFamily="18" charset="0"/>
              </a:rPr>
              <a:t>( Z) – </a:t>
            </a:r>
            <a:r>
              <a:rPr lang="ru-RU" sz="2000" b="1" dirty="0">
                <a:latin typeface="Times New Roman" panose="02020603050405020304" pitchFamily="18" charset="0"/>
                <a:cs typeface="Times New Roman" panose="02020603050405020304" pitchFamily="18" charset="0"/>
              </a:rPr>
              <a:t/>
            </a:r>
            <a:br>
              <a:rPr lang="ru-RU" sz="2000" b="1" dirty="0">
                <a:latin typeface="Times New Roman" panose="02020603050405020304" pitchFamily="18" charset="0"/>
                <a:cs typeface="Times New Roman" panose="02020603050405020304" pitchFamily="18" charset="0"/>
              </a:rPr>
            </a:br>
            <a:r>
              <a:rPr lang="en" sz="2000" b="1" dirty="0" err="1">
                <a:latin typeface="Times New Roman" panose="02020603050405020304" pitchFamily="18" charset="0"/>
                <a:cs typeface="Times New Roman" panose="02020603050405020304" pitchFamily="18" charset="0"/>
              </a:rPr>
              <a:t>synthetic</a:t>
            </a:r>
            <a:r>
              <a:rPr lang="en" sz="2000" b="1" dirty="0">
                <a:latin typeface="Times New Roman" panose="02020603050405020304" pitchFamily="18" charset="0"/>
                <a:cs typeface="Times New Roman" panose="02020603050405020304" pitchFamily="18" charset="0"/>
              </a:rPr>
              <a:t> </a:t>
            </a:r>
            <a:r>
              <a:rPr lang="en" sz="2000" b="1" dirty="0" err="1">
                <a:latin typeface="Times New Roman" panose="02020603050405020304" pitchFamily="18" charset="0"/>
                <a:cs typeface="Times New Roman" panose="02020603050405020304" pitchFamily="18" charset="0"/>
              </a:rPr>
              <a:t>antimycobacterial </a:t>
            </a:r>
            <a:r>
              <a:rPr lang="en" sz="2000" b="1" dirty="0">
                <a:latin typeface="Times New Roman" panose="02020603050405020304" pitchFamily="18" charset="0"/>
                <a:cs typeface="Times New Roman" panose="02020603050405020304" pitchFamily="18" charset="0"/>
              </a:rPr>
              <a:t>drug, </a:t>
            </a:r>
            <a:r>
              <a:rPr lang="en" sz="2000" b="1" dirty="0" err="1">
                <a:latin typeface="Times New Roman" panose="02020603050405020304" pitchFamily="18" charset="0"/>
                <a:cs typeface="Times New Roman" panose="02020603050405020304" pitchFamily="18" charset="0"/>
              </a:rPr>
              <a:t>effective</a:t>
            </a:r>
            <a:r>
              <a:rPr lang="en" sz="2000" b="1" dirty="0">
                <a:latin typeface="Times New Roman" panose="02020603050405020304" pitchFamily="18" charset="0"/>
                <a:cs typeface="Times New Roman" panose="02020603050405020304" pitchFamily="18" charset="0"/>
              </a:rPr>
              <a:t> </a:t>
            </a:r>
            <a:r>
              <a:rPr lang="en" sz="2000" b="1" dirty="0" err="1">
                <a:latin typeface="Times New Roman" panose="02020603050405020304" pitchFamily="18" charset="0"/>
                <a:cs typeface="Times New Roman" panose="02020603050405020304" pitchFamily="18" charset="0"/>
              </a:rPr>
              <a:t>of</a:t>
            </a:r>
            <a:r>
              <a:rPr lang="en" sz="2000" b="1" dirty="0">
                <a:latin typeface="Times New Roman" panose="02020603050405020304" pitchFamily="18" charset="0"/>
                <a:cs typeface="Times New Roman" panose="02020603050405020304" pitchFamily="18" charset="0"/>
              </a:rPr>
              <a:t> </a:t>
            </a:r>
            <a:r>
              <a:rPr lang="en" sz="2000" b="1" dirty="0" err="1">
                <a:latin typeface="Times New Roman" panose="02020603050405020304" pitchFamily="18" charset="0"/>
                <a:cs typeface="Times New Roman" panose="02020603050405020304" pitchFamily="18" charset="0"/>
              </a:rPr>
              <a:t>intracellular </a:t>
            </a:r>
            <a:r>
              <a:rPr lang="en" sz="2000" b="1" dirty="0">
                <a:latin typeface="Times New Roman" panose="02020603050405020304" pitchFamily="18" charset="0"/>
                <a:cs typeface="Times New Roman" panose="02020603050405020304" pitchFamily="18" charset="0"/>
              </a:rPr>
              <a:t>and </a:t>
            </a:r>
            <a:r>
              <a:rPr lang="en" sz="2000" b="1" dirty="0" err="1">
                <a:latin typeface="Times New Roman" panose="02020603050405020304" pitchFamily="18" charset="0"/>
                <a:cs typeface="Times New Roman" panose="02020603050405020304" pitchFamily="18" charset="0"/>
              </a:rPr>
              <a:t>extracellular </a:t>
            </a:r>
            <a:r>
              <a:rPr lang="en" sz="2000" b="1" dirty="0">
                <a:latin typeface="Times New Roman" panose="02020603050405020304" pitchFamily="18" charset="0"/>
                <a:cs typeface="Times New Roman" panose="02020603050405020304" pitchFamily="18" charset="0"/>
              </a:rPr>
              <a:t>MBT. </a:t>
            </a:r>
            <a:r>
              <a:rPr lang="en" sz="2000" b="1" dirty="0" err="1">
                <a:latin typeface="Times New Roman" panose="02020603050405020304" pitchFamily="18" charset="0"/>
                <a:cs typeface="Times New Roman" panose="02020603050405020304" pitchFamily="18" charset="0"/>
              </a:rPr>
              <a:t>Active </a:t>
            </a:r>
            <a:r>
              <a:rPr lang="en" sz="2000" b="1" dirty="0">
                <a:latin typeface="Times New Roman" panose="02020603050405020304" pitchFamily="18" charset="0"/>
                <a:cs typeface="Times New Roman" panose="02020603050405020304" pitchFamily="18" charset="0"/>
              </a:rPr>
              <a:t>in acidic </a:t>
            </a:r>
            <a:r>
              <a:rPr lang="en" sz="2000" b="1" dirty="0" err="1">
                <a:latin typeface="Times New Roman" panose="02020603050405020304" pitchFamily="18" charset="0"/>
                <a:cs typeface="Times New Roman" panose="02020603050405020304" pitchFamily="18" charset="0"/>
              </a:rPr>
              <a:t>environment</a:t>
            </a:r>
            <a:r>
              <a:rPr lang="en" sz="2000" b="1" dirty="0">
                <a:latin typeface="Times New Roman" panose="02020603050405020304" pitchFamily="18" charset="0"/>
                <a:cs typeface="Times New Roman" panose="02020603050405020304" pitchFamily="18" charset="0"/>
              </a:rPr>
              <a:t>  </a:t>
            </a:r>
            <a:r>
              <a:rPr lang="en" sz="2000" b="1" dirty="0" err="1">
                <a:latin typeface="Times New Roman" panose="02020603050405020304" pitchFamily="18" charset="0"/>
                <a:cs typeface="Times New Roman" panose="02020603050405020304" pitchFamily="18" charset="0"/>
              </a:rPr>
              <a:t>caseous</a:t>
            </a:r>
            <a:r>
              <a:rPr lang="en" sz="2000" b="1" dirty="0">
                <a:latin typeface="Times New Roman" panose="02020603050405020304" pitchFamily="18" charset="0"/>
                <a:cs typeface="Times New Roman" panose="02020603050405020304" pitchFamily="18" charset="0"/>
              </a:rPr>
              <a:t> </a:t>
            </a:r>
            <a:r>
              <a:rPr lang="en" sz="2000" b="1" dirty="0" err="1">
                <a:latin typeface="Times New Roman" panose="02020603050405020304" pitchFamily="18" charset="0"/>
                <a:cs typeface="Times New Roman" panose="02020603050405020304" pitchFamily="18" charset="0"/>
              </a:rPr>
              <a:t>masses </a:t>
            </a:r>
            <a:r>
              <a:rPr lang="en" sz="2000" b="1" dirty="0">
                <a:latin typeface="Times New Roman" panose="02020603050405020304" pitchFamily="18" charset="0"/>
                <a:cs typeface="Times New Roman" panose="02020603050405020304" pitchFamily="18" charset="0"/>
              </a:rPr>
              <a:t>and </a:t>
            </a:r>
            <a:r>
              <a:rPr lang="en" sz="2000" b="1" dirty="0" err="1">
                <a:latin typeface="Times New Roman" panose="02020603050405020304" pitchFamily="18" charset="0"/>
                <a:cs typeface="Times New Roman" panose="02020603050405020304" pitchFamily="18" charset="0"/>
              </a:rPr>
              <a:t>foci</a:t>
            </a:r>
            <a:r>
              <a:rPr lang="en" sz="2000" b="1" dirty="0">
                <a:latin typeface="Times New Roman" panose="02020603050405020304" pitchFamily="18" charset="0"/>
                <a:cs typeface="Times New Roman" panose="02020603050405020304" pitchFamily="18" charset="0"/>
              </a:rPr>
              <a:t> </a:t>
            </a:r>
            <a:r>
              <a:rPr lang="en" sz="2000" b="1" dirty="0" err="1">
                <a:latin typeface="Times New Roman" panose="02020603050405020304" pitchFamily="18" charset="0"/>
                <a:cs typeface="Times New Roman" panose="02020603050405020304" pitchFamily="18" charset="0"/>
              </a:rPr>
              <a:t>sharp</a:t>
            </a:r>
            <a:r>
              <a:rPr lang="en" sz="2000" b="1" dirty="0">
                <a:latin typeface="Times New Roman" panose="02020603050405020304" pitchFamily="18" charset="0"/>
                <a:cs typeface="Times New Roman" panose="02020603050405020304" pitchFamily="18" charset="0"/>
              </a:rPr>
              <a:t> </a:t>
            </a:r>
            <a:r>
              <a:rPr lang="en" sz="2000" b="1" dirty="0" err="1">
                <a:latin typeface="Times New Roman" panose="02020603050405020304" pitchFamily="18" charset="0"/>
                <a:cs typeface="Times New Roman" panose="02020603050405020304" pitchFamily="18" charset="0"/>
              </a:rPr>
              <a:t>inflammation </a:t>
            </a:r>
            <a:r>
              <a:rPr lang="en" sz="2000" b="1" dirty="0">
                <a:latin typeface="Times New Roman" panose="02020603050405020304" pitchFamily="18" charset="0"/>
                <a:cs typeface="Times New Roman" panose="02020603050405020304" pitchFamily="18" charset="0"/>
              </a:rPr>
              <a:t>.</a:t>
            </a:r>
          </a:p>
        </p:txBody>
      </p:sp>
      <p:sp>
        <p:nvSpPr>
          <p:cNvPr id="4" name="Подзаголовок 3"/>
          <p:cNvSpPr>
            <a:spLocks noGrp="1"/>
          </p:cNvSpPr>
          <p:nvPr>
            <p:ph sz="half" idx="1"/>
          </p:nvPr>
        </p:nvSpPr>
        <p:spPr>
          <a:xfrm>
            <a:off x="457200" y="1628800"/>
            <a:ext cx="4038600" cy="4927573"/>
          </a:xfrm>
        </p:spPr>
        <p:txBody>
          <a:bodyPr wrap="square" anchor="t">
            <a:normAutofit/>
          </a:bodyPr>
          <a:lstStyle/>
          <a:p>
            <a:pPr algn="just">
              <a:lnSpc>
                <a:spcPct val="90000"/>
              </a:lnSpc>
              <a:spcBef>
                <a:spcPct val="0"/>
              </a:spcBef>
              <a:spcAft>
                <a:spcPts val="600"/>
              </a:spcAft>
              <a:defRPr/>
            </a:pPr>
            <a:r>
              <a:rPr lang="en" sz="2000" b="1" dirty="0" err="1">
                <a:latin typeface="Times New Roman" panose="02020603050405020304" pitchFamily="18" charset="0"/>
                <a:cs typeface="Times New Roman" panose="02020603050405020304" pitchFamily="18" charset="0"/>
              </a:rPr>
              <a:t>Inhibits </a:t>
            </a:r>
            <a:r>
              <a:rPr lang="en" sz="2000" b="1" dirty="0">
                <a:latin typeface="Times New Roman" panose="02020603050405020304" pitchFamily="18" charset="0"/>
                <a:cs typeface="Times New Roman" panose="02020603050405020304" pitchFamily="18" charset="0"/>
              </a:rPr>
              <a:t>the synthesis of short </a:t>
            </a:r>
            <a:r>
              <a:rPr lang="en" sz="2000" b="1" dirty="0" err="1">
                <a:latin typeface="Times New Roman" panose="02020603050405020304" pitchFamily="18" charset="0"/>
                <a:cs typeface="Times New Roman" panose="02020603050405020304" pitchFamily="18" charset="0"/>
              </a:rPr>
              <a:t>-chain fatty acids </a:t>
            </a:r>
            <a:r>
              <a:rPr lang="en" sz="2000" b="1" dirty="0">
                <a:latin typeface="Times New Roman" panose="02020603050405020304" pitchFamily="18" charset="0"/>
                <a:cs typeface="Times New Roman" panose="02020603050405020304" pitchFamily="18" charset="0"/>
              </a:rPr>
              <a:t>, </a:t>
            </a:r>
            <a:r>
              <a:rPr lang="en" sz="2000" b="1" dirty="0" err="1">
                <a:latin typeface="Times New Roman" panose="02020603050405020304" pitchFamily="18" charset="0"/>
                <a:cs typeface="Times New Roman" panose="02020603050405020304" pitchFamily="18" charset="0"/>
              </a:rPr>
              <a:t>which</a:t>
            </a:r>
            <a:r>
              <a:rPr lang="en" sz="2000" b="1" dirty="0">
                <a:latin typeface="Times New Roman" panose="02020603050405020304" pitchFamily="18" charset="0"/>
                <a:cs typeface="Times New Roman" panose="02020603050405020304" pitchFamily="18" charset="0"/>
              </a:rPr>
              <a:t> </a:t>
            </a:r>
            <a:r>
              <a:rPr lang="en" sz="2000" b="1" dirty="0" err="1">
                <a:latin typeface="Times New Roman" panose="02020603050405020304" pitchFamily="18" charset="0"/>
                <a:cs typeface="Times New Roman" panose="02020603050405020304" pitchFamily="18" charset="0"/>
              </a:rPr>
              <a:t>are </a:t>
            </a:r>
            <a:r>
              <a:rPr lang="en" sz="2000" b="1" dirty="0">
                <a:latin typeface="Times New Roman" panose="02020603050405020304" pitchFamily="18" charset="0"/>
                <a:cs typeface="Times New Roman" panose="02020603050405020304" pitchFamily="18" charset="0"/>
              </a:rPr>
              <a:t>precursors </a:t>
            </a:r>
            <a:r>
              <a:rPr lang="en" sz="2000" b="1" dirty="0" err="1">
                <a:latin typeface="Times New Roman" panose="02020603050405020304" pitchFamily="18" charset="0"/>
                <a:cs typeface="Times New Roman" panose="02020603050405020304" pitchFamily="18" charset="0"/>
              </a:rPr>
              <a:t>of lipids</a:t>
            </a:r>
            <a:r>
              <a:rPr lang="en" sz="2000" b="1" dirty="0">
                <a:latin typeface="Times New Roman" panose="02020603050405020304" pitchFamily="18" charset="0"/>
                <a:cs typeface="Times New Roman" panose="02020603050405020304" pitchFamily="18" charset="0"/>
              </a:rPr>
              <a:t> </a:t>
            </a:r>
            <a:r>
              <a:rPr lang="en" sz="2000" b="1" dirty="0" err="1">
                <a:latin typeface="Times New Roman" panose="02020603050405020304" pitchFamily="18" charset="0"/>
                <a:cs typeface="Times New Roman" panose="02020603050405020304" pitchFamily="18" charset="0"/>
              </a:rPr>
              <a:t>cellular</a:t>
            </a:r>
            <a:r>
              <a:rPr lang="en" sz="2000" b="1" dirty="0">
                <a:latin typeface="Times New Roman" panose="02020603050405020304" pitchFamily="18" charset="0"/>
                <a:cs typeface="Times New Roman" panose="02020603050405020304" pitchFamily="18" charset="0"/>
              </a:rPr>
              <a:t> </a:t>
            </a:r>
            <a:r>
              <a:rPr lang="en" sz="2000" b="1" dirty="0" err="1">
                <a:latin typeface="Times New Roman" panose="02020603050405020304" pitchFamily="18" charset="0"/>
                <a:cs typeface="Times New Roman" panose="02020603050405020304" pitchFamily="18" charset="0"/>
              </a:rPr>
              <a:t>walls of </a:t>
            </a:r>
            <a:r>
              <a:rPr lang="en" sz="2000" b="1" dirty="0">
                <a:latin typeface="Times New Roman" panose="02020603050405020304" pitchFamily="18" charset="0"/>
                <a:cs typeface="Times New Roman" panose="02020603050405020304" pitchFamily="18" charset="0"/>
              </a:rPr>
              <a:t>the office.</a:t>
            </a:r>
          </a:p>
          <a:p>
            <a:pPr algn="just">
              <a:lnSpc>
                <a:spcPct val="90000"/>
              </a:lnSpc>
              <a:spcBef>
                <a:spcPct val="0"/>
              </a:spcBef>
              <a:spcAft>
                <a:spcPts val="600"/>
              </a:spcAft>
              <a:defRPr/>
            </a:pPr>
            <a:r>
              <a:rPr lang="en" sz="2000" b="1" dirty="0">
                <a:latin typeface="Times New Roman" panose="02020603050405020304" pitchFamily="18" charset="0"/>
                <a:cs typeface="Times New Roman" panose="02020603050405020304" pitchFamily="18" charset="0"/>
              </a:rPr>
              <a:t>Especially </a:t>
            </a:r>
            <a:r>
              <a:rPr lang="en" sz="2000" b="1" dirty="0" err="1">
                <a:latin typeface="Times New Roman" panose="02020603050405020304" pitchFamily="18" charset="0"/>
                <a:cs typeface="Times New Roman" panose="02020603050405020304" pitchFamily="18" charset="0"/>
              </a:rPr>
              <a:t>effective </a:t>
            </a:r>
            <a:r>
              <a:rPr lang="en" sz="2000" b="1" dirty="0">
                <a:latin typeface="Times New Roman" panose="02020603050405020304" pitchFamily="18" charset="0"/>
                <a:cs typeface="Times New Roman" panose="02020603050405020304" pitchFamily="18" charset="0"/>
              </a:rPr>
              <a:t>in </a:t>
            </a:r>
            <a:r>
              <a:rPr lang="en" sz="2000" b="1" dirty="0" err="1">
                <a:latin typeface="Times New Roman" panose="02020603050405020304" pitchFamily="18" charset="0"/>
                <a:cs typeface="Times New Roman" panose="02020603050405020304" pitchFamily="18" charset="0"/>
              </a:rPr>
              <a:t>the first </a:t>
            </a:r>
            <a:r>
              <a:rPr lang="en" sz="2000" b="1" dirty="0">
                <a:latin typeface="Times New Roman" panose="02020603050405020304" pitchFamily="18" charset="0"/>
                <a:cs typeface="Times New Roman" panose="02020603050405020304" pitchFamily="18" charset="0"/>
              </a:rPr>
              <a:t>2 </a:t>
            </a:r>
            <a:r>
              <a:rPr lang="en" sz="2000" b="1" dirty="0" err="1">
                <a:latin typeface="Times New Roman" panose="02020603050405020304" pitchFamily="18" charset="0"/>
                <a:cs typeface="Times New Roman" panose="02020603050405020304" pitchFamily="18" charset="0"/>
              </a:rPr>
              <a:t>months</a:t>
            </a:r>
            <a:r>
              <a:rPr lang="en" sz="2000" b="1" dirty="0">
                <a:latin typeface="Times New Roman" panose="02020603050405020304" pitchFamily="18" charset="0"/>
                <a:cs typeface="Times New Roman" panose="02020603050405020304" pitchFamily="18" charset="0"/>
              </a:rPr>
              <a:t> </a:t>
            </a:r>
            <a:r>
              <a:rPr lang="en" sz="2000" b="1" dirty="0" err="1">
                <a:latin typeface="Times New Roman" panose="02020603050405020304" pitchFamily="18" charset="0"/>
                <a:cs typeface="Times New Roman" panose="02020603050405020304" pitchFamily="18" charset="0"/>
              </a:rPr>
              <a:t>treatment </a:t>
            </a:r>
            <a:r>
              <a:rPr lang="en" sz="2000" b="1" dirty="0">
                <a:latin typeface="Times New Roman" panose="02020603050405020304" pitchFamily="18" charset="0"/>
                <a:cs typeface="Times New Roman" panose="02020603050405020304" pitchFamily="18" charset="0"/>
              </a:rPr>
              <a:t>. </a:t>
            </a:r>
            <a:r>
              <a:rPr lang="ru-RU" sz="2000" b="1" dirty="0">
                <a:latin typeface="Times New Roman" panose="02020603050405020304" pitchFamily="18" charset="0"/>
                <a:cs typeface="Times New Roman" panose="02020603050405020304" pitchFamily="18" charset="0"/>
              </a:rPr>
              <a:t/>
            </a:r>
            <a:br>
              <a:rPr lang="ru-RU" sz="2000" b="1" dirty="0">
                <a:latin typeface="Times New Roman" panose="02020603050405020304" pitchFamily="18" charset="0"/>
                <a:cs typeface="Times New Roman" panose="02020603050405020304" pitchFamily="18" charset="0"/>
              </a:rPr>
            </a:br>
            <a:r>
              <a:rPr lang="en" sz="2000" b="1" dirty="0" err="1">
                <a:latin typeface="Times New Roman" panose="02020603050405020304" pitchFamily="18" charset="0"/>
                <a:cs typeface="Times New Roman" panose="02020603050405020304" pitchFamily="18" charset="0"/>
              </a:rPr>
              <a:t>Quickly</a:t>
            </a:r>
            <a:r>
              <a:rPr lang="en" sz="2000" b="1" dirty="0">
                <a:latin typeface="Times New Roman" panose="02020603050405020304" pitchFamily="18" charset="0"/>
                <a:cs typeface="Times New Roman" panose="02020603050405020304" pitchFamily="18" charset="0"/>
              </a:rPr>
              <a:t> </a:t>
            </a:r>
            <a:r>
              <a:rPr lang="en" sz="2000" b="1" dirty="0" err="1">
                <a:latin typeface="Times New Roman" panose="02020603050405020304" pitchFamily="18" charset="0"/>
                <a:cs typeface="Times New Roman" panose="02020603050405020304" pitchFamily="18" charset="0"/>
              </a:rPr>
              <a:t>absorbed </a:t>
            </a:r>
            <a:r>
              <a:rPr lang="en" sz="2000" b="1" dirty="0">
                <a:latin typeface="Times New Roman" panose="02020603050405020304" pitchFamily="18" charset="0"/>
                <a:cs typeface="Times New Roman" panose="02020603050405020304" pitchFamily="18" charset="0"/>
              </a:rPr>
              <a:t>from </a:t>
            </a:r>
            <a:r>
              <a:rPr lang="en" sz="2000" b="1" dirty="0" err="1">
                <a:latin typeface="Times New Roman" panose="02020603050405020304" pitchFamily="18" charset="0"/>
                <a:cs typeface="Times New Roman" panose="02020603050405020304" pitchFamily="18" charset="0"/>
              </a:rPr>
              <a:t>the gastrointestinal </a:t>
            </a:r>
            <a:r>
              <a:rPr lang="en" sz="2000" b="1" dirty="0">
                <a:latin typeface="Times New Roman" panose="02020603050405020304" pitchFamily="18" charset="0"/>
                <a:cs typeface="Times New Roman" panose="02020603050405020304" pitchFamily="18" charset="0"/>
              </a:rPr>
              <a:t>tract</a:t>
            </a:r>
          </a:p>
          <a:p>
            <a:pPr algn="just">
              <a:lnSpc>
                <a:spcPct val="90000"/>
              </a:lnSpc>
              <a:spcBef>
                <a:spcPct val="0"/>
              </a:spcBef>
              <a:spcAft>
                <a:spcPts val="600"/>
              </a:spcAft>
              <a:defRPr/>
            </a:pPr>
            <a:r>
              <a:rPr lang="en" sz="2000" b="1" dirty="0">
                <a:latin typeface="Times New Roman" panose="02020603050405020304" pitchFamily="18" charset="0"/>
                <a:cs typeface="Times New Roman" panose="02020603050405020304" pitchFamily="18" charset="0"/>
              </a:rPr>
              <a:t>and </a:t>
            </a:r>
            <a:r>
              <a:rPr lang="en" sz="2000" b="1" dirty="0" err="1">
                <a:latin typeface="Times New Roman" panose="02020603050405020304" pitchFamily="18" charset="0"/>
                <a:cs typeface="Times New Roman" panose="02020603050405020304" pitchFamily="18" charset="0"/>
              </a:rPr>
              <a:t>penetrates </a:t>
            </a:r>
            <a:r>
              <a:rPr lang="en" sz="2000" b="1" dirty="0">
                <a:latin typeface="Times New Roman" panose="02020603050405020304" pitchFamily="18" charset="0"/>
                <a:cs typeface="Times New Roman" panose="02020603050405020304" pitchFamily="18" charset="0"/>
              </a:rPr>
              <a:t>everything</a:t>
            </a:r>
            <a:r>
              <a:rPr lang="en" sz="2000" b="1" dirty="0" err="1">
                <a:latin typeface="Times New Roman" panose="02020603050405020304" pitchFamily="18" charset="0"/>
                <a:cs typeface="Times New Roman" panose="02020603050405020304" pitchFamily="18" charset="0"/>
              </a:rPr>
              <a:t>​</a:t>
            </a:r>
            <a:r>
              <a:rPr lang="en" sz="2000" b="1" dirty="0">
                <a:latin typeface="Times New Roman" panose="02020603050405020304" pitchFamily="18" charset="0"/>
                <a:cs typeface="Times New Roman" panose="02020603050405020304" pitchFamily="18" charset="0"/>
              </a:rPr>
              <a:t> </a:t>
            </a:r>
            <a:r>
              <a:rPr lang="en" sz="2000" b="1" dirty="0" err="1">
                <a:latin typeface="Times New Roman" panose="02020603050405020304" pitchFamily="18" charset="0"/>
                <a:cs typeface="Times New Roman" panose="02020603050405020304" pitchFamily="18" charset="0"/>
              </a:rPr>
              <a:t>tissues </a:t>
            </a:r>
            <a:r>
              <a:rPr lang="en" sz="2000" b="1" dirty="0">
                <a:latin typeface="Times New Roman" panose="02020603050405020304" pitchFamily="18" charset="0"/>
                <a:cs typeface="Times New Roman" panose="02020603050405020304" pitchFamily="18" charset="0"/>
              </a:rPr>
              <a:t>and </a:t>
            </a:r>
            <a:r>
              <a:rPr lang="en" sz="2000" b="1" dirty="0" err="1">
                <a:latin typeface="Times New Roman" panose="02020603050405020304" pitchFamily="18" charset="0"/>
                <a:cs typeface="Times New Roman" panose="02020603050405020304" pitchFamily="18" charset="0"/>
              </a:rPr>
              <a:t>fluids</a:t>
            </a:r>
            <a:r>
              <a:rPr lang="en" sz="2000" b="1" dirty="0">
                <a:latin typeface="Times New Roman" panose="02020603050405020304" pitchFamily="18" charset="0"/>
                <a:cs typeface="Times New Roman" panose="02020603050405020304" pitchFamily="18" charset="0"/>
              </a:rPr>
              <a:t> </a:t>
            </a:r>
            <a:r>
              <a:rPr lang="en" sz="2000" b="1" dirty="0" err="1">
                <a:latin typeface="Times New Roman" panose="02020603050405020304" pitchFamily="18" charset="0"/>
                <a:cs typeface="Times New Roman" panose="02020603050405020304" pitchFamily="18" charset="0"/>
              </a:rPr>
              <a:t>organism </a:t>
            </a:r>
            <a:r>
              <a:rPr lang="en" sz="2000" b="1" dirty="0">
                <a:latin typeface="Times New Roman" panose="02020603050405020304" pitchFamily="18" charset="0"/>
                <a:cs typeface="Times New Roman" panose="02020603050405020304" pitchFamily="18" charset="0"/>
              </a:rPr>
              <a:t>.</a:t>
            </a:r>
          </a:p>
          <a:p>
            <a:pPr algn="just">
              <a:lnSpc>
                <a:spcPct val="90000"/>
              </a:lnSpc>
              <a:spcBef>
                <a:spcPct val="0"/>
              </a:spcBef>
              <a:spcAft>
                <a:spcPts val="600"/>
              </a:spcAft>
              <a:defRPr/>
            </a:pPr>
            <a:r>
              <a:rPr lang="en" sz="2000" b="1" dirty="0" err="1">
                <a:latin typeface="Times New Roman" panose="02020603050405020304" pitchFamily="18" charset="0"/>
                <a:cs typeface="Times New Roman" panose="02020603050405020304" pitchFamily="18" charset="0"/>
              </a:rPr>
              <a:t>The metabolism </a:t>
            </a:r>
            <a:r>
              <a:rPr lang="en" sz="2000" b="1" dirty="0">
                <a:latin typeface="Times New Roman" panose="02020603050405020304" pitchFamily="18" charset="0"/>
                <a:cs typeface="Times New Roman" panose="02020603050405020304" pitchFamily="18" charset="0"/>
              </a:rPr>
              <a:t>of the drug </a:t>
            </a:r>
            <a:r>
              <a:rPr lang="en" sz="2000" b="1" dirty="0" err="1">
                <a:latin typeface="Times New Roman" panose="02020603050405020304" pitchFamily="18" charset="0"/>
                <a:cs typeface="Times New Roman" panose="02020603050405020304" pitchFamily="18" charset="0"/>
              </a:rPr>
              <a:t>occurs</a:t>
            </a:r>
            <a:r>
              <a:rPr lang="en" sz="2000" b="1" dirty="0">
                <a:latin typeface="Times New Roman" panose="02020603050405020304" pitchFamily="18" charset="0"/>
                <a:cs typeface="Times New Roman" panose="02020603050405020304" pitchFamily="18" charset="0"/>
              </a:rPr>
              <a:t> </a:t>
            </a:r>
            <a:r>
              <a:rPr lang="en" sz="2000" b="1" dirty="0" err="1">
                <a:latin typeface="Times New Roman" panose="02020603050405020304" pitchFamily="18" charset="0"/>
                <a:cs typeface="Times New Roman" panose="02020603050405020304" pitchFamily="18" charset="0"/>
              </a:rPr>
              <a:t>mainly </a:t>
            </a:r>
            <a:r>
              <a:rPr lang="en" sz="2000" b="1" dirty="0">
                <a:latin typeface="Times New Roman" panose="02020603050405020304" pitchFamily="18" charset="0"/>
                <a:cs typeface="Times New Roman" panose="02020603050405020304" pitchFamily="18" charset="0"/>
              </a:rPr>
              <a:t>in </a:t>
            </a:r>
            <a:r>
              <a:rPr lang="en" sz="2000" b="1" dirty="0" err="1">
                <a:latin typeface="Times New Roman" panose="02020603050405020304" pitchFamily="18" charset="0"/>
                <a:cs typeface="Times New Roman" panose="02020603050405020304" pitchFamily="18" charset="0"/>
              </a:rPr>
              <a:t>the liver </a:t>
            </a:r>
            <a:r>
              <a:rPr lang="en" sz="2000" b="1" dirty="0">
                <a:latin typeface="Times New Roman" panose="02020603050405020304" pitchFamily="18" charset="0"/>
                <a:cs typeface="Times New Roman" panose="02020603050405020304" pitchFamily="18" charset="0"/>
              </a:rPr>
              <a:t>.</a:t>
            </a:r>
          </a:p>
          <a:p>
            <a:pPr algn="just">
              <a:lnSpc>
                <a:spcPct val="90000"/>
              </a:lnSpc>
              <a:spcBef>
                <a:spcPct val="0"/>
              </a:spcBef>
              <a:spcAft>
                <a:spcPts val="600"/>
              </a:spcAft>
              <a:defRPr/>
            </a:pPr>
            <a:r>
              <a:rPr lang="en" sz="2000" b="1" dirty="0" err="1">
                <a:latin typeface="Times New Roman" panose="02020603050405020304" pitchFamily="18" charset="0"/>
                <a:cs typeface="Times New Roman" panose="02020603050405020304" pitchFamily="18" charset="0"/>
              </a:rPr>
              <a:t>About </a:t>
            </a:r>
            <a:r>
              <a:rPr lang="en" sz="2000" b="1" dirty="0">
                <a:latin typeface="Times New Roman" panose="02020603050405020304" pitchFamily="18" charset="0"/>
                <a:cs typeface="Times New Roman" panose="02020603050405020304" pitchFamily="18" charset="0"/>
              </a:rPr>
              <a:t>70% </a:t>
            </a:r>
            <a:r>
              <a:rPr lang="en" sz="2000" b="1" dirty="0" err="1">
                <a:latin typeface="Times New Roman" panose="02020603050405020304" pitchFamily="18" charset="0"/>
                <a:cs typeface="Times New Roman" panose="02020603050405020304" pitchFamily="18" charset="0"/>
              </a:rPr>
              <a:t>of products</a:t>
            </a:r>
            <a:r>
              <a:rPr lang="en" sz="2000" b="1" dirty="0">
                <a:latin typeface="Times New Roman" panose="02020603050405020304" pitchFamily="18" charset="0"/>
                <a:cs typeface="Times New Roman" panose="02020603050405020304" pitchFamily="18" charset="0"/>
              </a:rPr>
              <a:t> </a:t>
            </a:r>
            <a:r>
              <a:rPr lang="en" sz="2000" b="1" dirty="0" err="1">
                <a:latin typeface="Times New Roman" panose="02020603050405020304" pitchFamily="18" charset="0"/>
                <a:cs typeface="Times New Roman" panose="02020603050405020304" pitchFamily="18" charset="0"/>
              </a:rPr>
              <a:t>metabolism</a:t>
            </a:r>
            <a:r>
              <a:rPr lang="en" sz="2000" b="1" dirty="0">
                <a:latin typeface="Times New Roman" panose="02020603050405020304" pitchFamily="18" charset="0"/>
                <a:cs typeface="Times New Roman" panose="02020603050405020304" pitchFamily="18" charset="0"/>
              </a:rPr>
              <a:t> </a:t>
            </a:r>
            <a:r>
              <a:rPr lang="en" sz="2000" b="1" dirty="0" err="1">
                <a:latin typeface="Times New Roman" panose="02020603050405020304" pitchFamily="18" charset="0"/>
                <a:cs typeface="Times New Roman" panose="02020603050405020304" pitchFamily="18" charset="0"/>
              </a:rPr>
              <a:t>are excreted </a:t>
            </a:r>
            <a:r>
              <a:rPr lang="en" sz="2000" b="1" dirty="0">
                <a:latin typeface="Times New Roman" panose="02020603050405020304" pitchFamily="18" charset="0"/>
                <a:cs typeface="Times New Roman" panose="02020603050405020304" pitchFamily="18" charset="0"/>
              </a:rPr>
              <a:t>in the urine.</a:t>
            </a:r>
          </a:p>
        </p:txBody>
      </p:sp>
      <p:pic>
        <p:nvPicPr>
          <p:cNvPr id="4098" name="Picture 2" descr="Піразинамід таблетки по 500 мг, 50 шт.">
            <a:extLst>
              <a:ext uri="{FF2B5EF4-FFF2-40B4-BE49-F238E27FC236}">
                <a16:creationId xmlns:a16="http://schemas.microsoft.com/office/drawing/2014/main" xmlns="" id="{5684DE44-166A-21DF-4ECF-5486294F39E8}"/>
              </a:ext>
            </a:extLst>
          </p:cNvPr>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12377" t="21721" r="12737" b="24598"/>
          <a:stretch/>
        </p:blipFill>
        <p:spPr bwMode="auto">
          <a:xfrm>
            <a:off x="4683943" y="2708920"/>
            <a:ext cx="4320479" cy="2160241"/>
          </a:xfrm>
          <a:prstGeom prst="rect">
            <a:avLst/>
          </a:prstGeom>
          <a:solidFill>
            <a:srgbClr val="FFFFFF"/>
          </a:solidFill>
        </p:spPr>
      </p:pic>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sz="quarter"/>
          </p:nvPr>
        </p:nvSpPr>
        <p:spPr>
          <a:xfrm>
            <a:off x="3348038" y="0"/>
            <a:ext cx="5795962" cy="1844675"/>
          </a:xfrm>
        </p:spPr>
        <p:txBody>
          <a:bodyPr/>
          <a:lstStyle/>
          <a:p>
            <a:pPr>
              <a:defRPr/>
            </a:pPr>
            <a:r>
              <a:rPr lang="en" sz="2800" b="1" i="1">
                <a:solidFill>
                  <a:srgbClr val="FFFF00"/>
                </a:solidFill>
                <a:latin typeface="Times New Roman" panose="02020603050405020304" pitchFamily="18" charset="0"/>
                <a:cs typeface="Times New Roman" panose="02020603050405020304" pitchFamily="18" charset="0"/>
              </a:rPr>
              <a:t>Release form: </a:t>
            </a:r>
            <a:r>
              <a:rPr lang="en" sz="2800" b="1">
                <a:latin typeface="Times New Roman" panose="02020603050405020304" pitchFamily="18" charset="0"/>
                <a:cs typeface="Times New Roman" panose="02020603050405020304" pitchFamily="18" charset="0"/>
              </a:rPr>
              <a:t>Tablets of 400, 500 and 750 mg.</a:t>
            </a:r>
          </a:p>
        </p:txBody>
      </p:sp>
      <p:sp>
        <p:nvSpPr>
          <p:cNvPr id="4" name="Подзаголовок 3"/>
          <p:cNvSpPr>
            <a:spLocks noGrp="1"/>
          </p:cNvSpPr>
          <p:nvPr>
            <p:ph type="subTitle" sz="quarter" idx="1"/>
          </p:nvPr>
        </p:nvSpPr>
        <p:spPr>
          <a:xfrm>
            <a:off x="0" y="1844675"/>
            <a:ext cx="9144000" cy="5013325"/>
          </a:xfrm>
        </p:spPr>
        <p:txBody>
          <a:bodyPr/>
          <a:lstStyle/>
          <a:p>
            <a:pPr>
              <a:spcBef>
                <a:spcPct val="0"/>
              </a:spcBef>
              <a:defRPr/>
            </a:pPr>
            <a:r>
              <a:rPr lang="en" sz="2800" b="1" i="1">
                <a:solidFill>
                  <a:srgbClr val="FFFF00"/>
                </a:solidFill>
                <a:latin typeface="Times New Roman" panose="02020603050405020304" pitchFamily="18" charset="0"/>
                <a:cs typeface="Times New Roman" panose="02020603050405020304" pitchFamily="18" charset="0"/>
              </a:rPr>
              <a:t>Usage: </a:t>
            </a:r>
            <a:r>
              <a:rPr lang="en" sz="2800" b="1">
                <a:latin typeface="Times New Roman" panose="02020603050405020304" pitchFamily="18" charset="0"/>
                <a:cs typeface="Times New Roman" panose="02020603050405020304" pitchFamily="18" charset="0"/>
              </a:rPr>
              <a:t>The daily dose for adults is</a:t>
            </a:r>
          </a:p>
          <a:p>
            <a:pPr>
              <a:spcBef>
                <a:spcPct val="0"/>
              </a:spcBef>
              <a:defRPr/>
            </a:pPr>
            <a:r>
              <a:rPr lang="en" sz="2800" b="1">
                <a:latin typeface="Times New Roman" panose="02020603050405020304" pitchFamily="18" charset="0"/>
                <a:cs typeface="Times New Roman" panose="02020603050405020304" pitchFamily="18" charset="0"/>
              </a:rPr>
              <a:t>1.5-2.0 g, daily in the morning, after meals.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err="1">
                <a:latin typeface="Times New Roman" panose="02020603050405020304" pitchFamily="18" charset="0"/>
                <a:cs typeface="Times New Roman" panose="02020603050405020304" pitchFamily="18" charset="0"/>
              </a:rPr>
              <a:t>It is possible to take 2 times a day.</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endParaRPr lang="ru-RU" sz="2800" b="1">
              <a:latin typeface="Times New Roman" panose="02020603050405020304" pitchFamily="18" charset="0"/>
              <a:cs typeface="Times New Roman" panose="02020603050405020304" pitchFamily="18" charset="0"/>
            </a:endParaRPr>
          </a:p>
          <a:p>
            <a:pPr>
              <a:spcBef>
                <a:spcPct val="0"/>
              </a:spcBef>
              <a:defRPr/>
            </a:pPr>
            <a:r>
              <a:rPr lang="en" sz="2800" b="1" i="1">
                <a:solidFill>
                  <a:srgbClr val="FFFF00"/>
                </a:solidFill>
                <a:latin typeface="Times New Roman" panose="02020603050405020304" pitchFamily="18" charset="0"/>
                <a:cs typeface="Times New Roman" panose="02020603050405020304" pitchFamily="18" charset="0"/>
              </a:rPr>
              <a:t>Side </a:t>
            </a:r>
            <a:r>
              <a:rPr lang="en" sz="2800" b="1" i="1" err="1">
                <a:solidFill>
                  <a:srgbClr val="FFFF00"/>
                </a:solidFill>
                <a:latin typeface="Times New Roman" panose="02020603050405020304" pitchFamily="18" charset="0"/>
                <a:cs typeface="Times New Roman" panose="02020603050405020304" pitchFamily="18" charset="0"/>
              </a:rPr>
              <a:t>effects: </a:t>
            </a:r>
            <a:r>
              <a:rPr lang="en" sz="2800" b="1">
                <a:latin typeface="Times New Roman" panose="02020603050405020304" pitchFamily="18" charset="0"/>
                <a:cs typeface="Times New Roman" panose="02020603050405020304" pitchFamily="18" charset="0"/>
              </a:rPr>
              <a:t>Causes hyperuricemia (accumulation of uric acid in the blood), accompanied by arthralgia and myalgia.</a:t>
            </a:r>
          </a:p>
          <a:p>
            <a:pPr>
              <a:spcBef>
                <a:spcPct val="0"/>
              </a:spcBef>
              <a:defRPr/>
            </a:pPr>
            <a:r>
              <a:rPr lang="en" sz="2800" b="1" err="1">
                <a:latin typeface="Times New Roman" panose="02020603050405020304" pitchFamily="18" charset="0"/>
                <a:cs typeface="Times New Roman" panose="02020603050405020304" pitchFamily="18" charset="0"/>
              </a:rPr>
              <a:t>Hepatotoxic </a:t>
            </a:r>
            <a:r>
              <a:rPr lang="en" sz="2800" b="1">
                <a:latin typeface="Times New Roman" panose="02020603050405020304" pitchFamily="18" charset="0"/>
                <a:cs typeface="Times New Roman" panose="02020603050405020304" pitchFamily="18" charset="0"/>
              </a:rPr>
              <a:t>and toxic-allergic </a:t>
            </a:r>
            <a:r>
              <a:rPr lang="en" sz="2800" b="1" err="1">
                <a:latin typeface="Times New Roman" panose="02020603050405020304" pitchFamily="18" charset="0"/>
                <a:cs typeface="Times New Roman" panose="02020603050405020304" pitchFamily="18" charset="0"/>
              </a:rPr>
              <a:t>reactions are possible.</a:t>
            </a:r>
          </a:p>
        </p:txBody>
      </p:sp>
      <p:pic>
        <p:nvPicPr>
          <p:cNvPr id="22532" name="Picture 4" descr="http://sportwiki.to/images/f/f4/Gm985.jpg"/>
          <p:cNvPicPr>
            <a:picLocks noChangeAspect="1" noChangeArrowheads="1"/>
          </p:cNvPicPr>
          <p:nvPr/>
        </p:nvPicPr>
        <p:blipFill>
          <a:blip r:embed="rId2">
            <a:extLst>
              <a:ext uri="{28A0092B-C50C-407E-A947-70E740481C1C}">
                <a14:useLocalDpi xmlns:a14="http://schemas.microsoft.com/office/drawing/2010/main" xmlns="" val="0"/>
              </a:ext>
            </a:extLst>
          </a:blip>
          <a:srcRect l="20119" t="18742" r="21014" b="29478"/>
          <a:stretch>
            <a:fillRect/>
          </a:stretch>
        </p:blipFill>
        <p:spPr bwMode="auto">
          <a:xfrm>
            <a:off x="127000" y="115888"/>
            <a:ext cx="3094038" cy="1628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sz="quarter"/>
          </p:nvPr>
        </p:nvSpPr>
        <p:spPr>
          <a:xfrm>
            <a:off x="457200" y="0"/>
            <a:ext cx="8229600" cy="620713"/>
          </a:xfrm>
        </p:spPr>
        <p:txBody>
          <a:bodyPr/>
          <a:lstStyle/>
          <a:p>
            <a:pPr>
              <a:defRPr/>
            </a:pPr>
            <a:r>
              <a:rPr lang="en" sz="3200" b="1">
                <a:solidFill>
                  <a:srgbClr val="FF0066"/>
                </a:solidFill>
                <a:latin typeface="Times New Roman" panose="02020603050405020304" pitchFamily="18" charset="0"/>
                <a:cs typeface="Times New Roman" panose="02020603050405020304" pitchFamily="18" charset="0"/>
              </a:rPr>
              <a:t>Mechanisms of action of first-line drugs</a:t>
            </a:r>
          </a:p>
        </p:txBody>
      </p:sp>
      <p:sp>
        <p:nvSpPr>
          <p:cNvPr id="4" name="Подзаголовок 3"/>
          <p:cNvSpPr>
            <a:spLocks noGrp="1"/>
          </p:cNvSpPr>
          <p:nvPr>
            <p:ph type="subTitle" sz="quarter" idx="1"/>
          </p:nvPr>
        </p:nvSpPr>
        <p:spPr>
          <a:xfrm>
            <a:off x="0" y="5589588"/>
            <a:ext cx="9144000" cy="1268412"/>
          </a:xfrm>
        </p:spPr>
        <p:txBody>
          <a:bodyPr/>
          <a:lstStyle/>
          <a:p>
            <a:pPr>
              <a:lnSpc>
                <a:spcPct val="90000"/>
              </a:lnSpc>
              <a:spcBef>
                <a:spcPct val="0"/>
              </a:spcBef>
              <a:defRPr/>
            </a:pPr>
            <a:r>
              <a:rPr lang="en" sz="2800" b="1">
                <a:latin typeface="Times New Roman" panose="02020603050405020304" pitchFamily="18" charset="0"/>
                <a:cs typeface="Times New Roman" panose="02020603050405020304" pitchFamily="18" charset="0"/>
              </a:rPr>
              <a:t>First-line drugs have different mechanisms of action,</a:t>
            </a:r>
          </a:p>
          <a:p>
            <a:pPr>
              <a:lnSpc>
                <a:spcPct val="90000"/>
              </a:lnSpc>
              <a:spcBef>
                <a:spcPct val="0"/>
              </a:spcBef>
              <a:defRPr/>
            </a:pPr>
            <a:r>
              <a:rPr lang="en" sz="2800" b="1">
                <a:latin typeface="Times New Roman" panose="02020603050405020304" pitchFamily="18" charset="0"/>
                <a:cs typeface="Times New Roman" panose="02020603050405020304" pitchFamily="18" charset="0"/>
              </a:rPr>
              <a:t>that when used simultaneously</a:t>
            </a:r>
          </a:p>
          <a:p>
            <a:pPr>
              <a:lnSpc>
                <a:spcPct val="90000"/>
              </a:lnSpc>
              <a:spcBef>
                <a:spcPct val="0"/>
              </a:spcBef>
              <a:defRPr/>
            </a:pPr>
            <a:r>
              <a:rPr lang="en" sz="2800" b="1">
                <a:latin typeface="Times New Roman" panose="02020603050405020304" pitchFamily="18" charset="0"/>
                <a:cs typeface="Times New Roman" panose="02020603050405020304" pitchFamily="18" charset="0"/>
              </a:rPr>
              <a:t>increases the effectiveness of therapy.</a:t>
            </a:r>
            <a:r>
              <a:rPr lang="en" sz="2800"/>
              <a:t> </a:t>
            </a:r>
            <a:endParaRPr lang="ru-RU" sz="2800"/>
          </a:p>
        </p:txBody>
      </p:sp>
      <p:pic>
        <p:nvPicPr>
          <p:cNvPr id="23556" name="Рисунок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bwMode="auto">
          <a:xfrm>
            <a:off x="1370013" y="531813"/>
            <a:ext cx="6403975" cy="50879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sz="quarter"/>
          </p:nvPr>
        </p:nvSpPr>
        <p:spPr>
          <a:xfrm>
            <a:off x="0" y="0"/>
            <a:ext cx="9144000" cy="476250"/>
          </a:xfrm>
        </p:spPr>
        <p:txBody>
          <a:bodyPr/>
          <a:lstStyle/>
          <a:p>
            <a:pPr>
              <a:defRPr/>
            </a:pPr>
            <a:r>
              <a:rPr lang="en" sz="3200" b="1">
                <a:solidFill>
                  <a:srgbClr val="FF0066"/>
                </a:solidFill>
                <a:latin typeface="Times New Roman" panose="02020603050405020304" pitchFamily="18" charset="0"/>
                <a:cs typeface="Times New Roman" panose="02020603050405020304" pitchFamily="18" charset="0"/>
              </a:rPr>
              <a:t>Mechanisms of action of second-line drugs</a:t>
            </a:r>
          </a:p>
        </p:txBody>
      </p:sp>
      <p:sp>
        <p:nvSpPr>
          <p:cNvPr id="5" name="Подзаголовок 4"/>
          <p:cNvSpPr>
            <a:spLocks noGrp="1"/>
          </p:cNvSpPr>
          <p:nvPr>
            <p:ph type="subTitle" sz="quarter" idx="1"/>
          </p:nvPr>
        </p:nvSpPr>
        <p:spPr>
          <a:xfrm>
            <a:off x="0" y="5643563"/>
            <a:ext cx="9144000" cy="1214437"/>
          </a:xfrm>
        </p:spPr>
        <p:txBody>
          <a:bodyPr/>
          <a:lstStyle/>
          <a:p>
            <a:pPr>
              <a:lnSpc>
                <a:spcPct val="90000"/>
              </a:lnSpc>
              <a:spcBef>
                <a:spcPct val="0"/>
              </a:spcBef>
              <a:defRPr/>
            </a:pPr>
            <a:r>
              <a:rPr lang="en" sz="2800" b="1">
                <a:latin typeface="Times New Roman" panose="02020603050405020304" pitchFamily="18" charset="0"/>
                <a:cs typeface="Times New Roman" panose="02020603050405020304" pitchFamily="18" charset="0"/>
              </a:rPr>
              <a:t>When resistance to first-line drugs develops, reserve drugs are used,</a:t>
            </a:r>
          </a:p>
          <a:p>
            <a:pPr>
              <a:lnSpc>
                <a:spcPct val="90000"/>
              </a:lnSpc>
              <a:spcBef>
                <a:spcPct val="0"/>
              </a:spcBef>
              <a:defRPr/>
            </a:pPr>
            <a:r>
              <a:rPr lang="en" sz="2800" b="1">
                <a:latin typeface="Times New Roman" panose="02020603050405020304" pitchFamily="18" charset="0"/>
                <a:cs typeface="Times New Roman" panose="02020603050405020304" pitchFamily="18" charset="0"/>
              </a:rPr>
              <a:t>which have slightly different mechanisms of action.</a:t>
            </a:r>
            <a:endParaRPr lang="ru-RU" sz="2800" b="1">
              <a:latin typeface="Times New Roman" panose="02020603050405020304" pitchFamily="18" charset="0"/>
              <a:cs typeface="Times New Roman" panose="02020603050405020304" pitchFamily="18" charset="0"/>
            </a:endParaRPr>
          </a:p>
        </p:txBody>
      </p:sp>
      <p:pic>
        <p:nvPicPr>
          <p:cNvPr id="24580" name="Рисунок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bwMode="auto">
          <a:xfrm>
            <a:off x="1295400" y="476250"/>
            <a:ext cx="6553200" cy="5214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7"/>
          <p:cNvSpPr>
            <a:spLocks noGrp="1"/>
          </p:cNvSpPr>
          <p:nvPr>
            <p:ph type="ctrTitle" sz="quarter"/>
          </p:nvPr>
        </p:nvSpPr>
        <p:spPr>
          <a:xfrm>
            <a:off x="1128713" y="0"/>
            <a:ext cx="8015287" cy="2349500"/>
          </a:xfrm>
        </p:spPr>
        <p:txBody>
          <a:bodyPr/>
          <a:lstStyle/>
          <a:p>
            <a:pPr>
              <a:defRPr/>
            </a:pPr>
            <a:r>
              <a:rPr lang="en" sz="3200" b="1" err="1">
                <a:solidFill>
                  <a:srgbClr val="FFFF00"/>
                </a:solidFill>
                <a:latin typeface="Times New Roman" panose="02020603050405020304" pitchFamily="18" charset="0"/>
                <a:cs typeface="Times New Roman" panose="02020603050405020304" pitchFamily="18" charset="0"/>
              </a:rPr>
              <a:t>Streptomycin sulfate ( </a:t>
            </a:r>
            <a:r>
              <a:rPr lang="en" sz="3200" b="1">
                <a:solidFill>
                  <a:srgbClr val="FFFF00"/>
                </a:solidFill>
                <a:latin typeface="Times New Roman" panose="02020603050405020304" pitchFamily="18" charset="0"/>
                <a:cs typeface="Times New Roman" panose="02020603050405020304" pitchFamily="18" charset="0"/>
              </a:rPr>
              <a:t>S) </a:t>
            </a:r>
            <a:r>
              <a:rPr lang="en" sz="2800" b="1">
                <a:latin typeface="Times New Roman" panose="02020603050405020304" pitchFamily="18" charset="0"/>
                <a:cs typeface="Times New Roman" panose="02020603050405020304" pitchFamily="18" charset="0"/>
              </a:rPr>
              <a:t>is </a:t>
            </a:r>
            <a:r>
              <a:rPr lang="uk-UA" sz="2800" b="1">
                <a:latin typeface="Times New Roman" panose="02020603050405020304" pitchFamily="18" charset="0"/>
                <a:cs typeface="Times New Roman" panose="02020603050405020304" pitchFamily="18" charset="0"/>
              </a:rPr>
              <a:t/>
            </a:r>
            <a:br>
              <a:rPr lang="uk-UA"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a broad-spectrum antibiotic </a:t>
            </a:r>
            <a:r>
              <a:rPr lang="en" sz="2800" b="1" err="1">
                <a:latin typeface="Times New Roman" panose="02020603050405020304" pitchFamily="18" charset="0"/>
                <a:cs typeface="Times New Roman" panose="02020603050405020304" pitchFamily="18" charset="0"/>
              </a:rPr>
              <a:t>, an aminoglycoside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that </a:t>
            </a:r>
            <a:r>
              <a:rPr lang="en" sz="2800" b="1" err="1">
                <a:latin typeface="Times New Roman" panose="02020603050405020304" pitchFamily="18" charset="0"/>
                <a:cs typeface="Times New Roman" panose="02020603050405020304" pitchFamily="18" charset="0"/>
              </a:rPr>
              <a:t>interferes </a:t>
            </a:r>
            <a:r>
              <a:rPr lang="en" sz="2800" b="1">
                <a:latin typeface="Times New Roman" panose="02020603050405020304" pitchFamily="18" charset="0"/>
                <a:cs typeface="Times New Roman" panose="02020603050405020304" pitchFamily="18" charset="0"/>
              </a:rPr>
              <a:t>with </a:t>
            </a:r>
            <a:r>
              <a:rPr lang="en" sz="2800" b="1" err="1">
                <a:latin typeface="Times New Roman" panose="02020603050405020304" pitchFamily="18" charset="0"/>
                <a:cs typeface="Times New Roman" panose="02020603050405020304" pitchFamily="18" charset="0"/>
              </a:rPr>
              <a:t>the processes of protein synthesis in bacterial cells. It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is most </a:t>
            </a:r>
            <a:r>
              <a:rPr lang="en" sz="2800" b="1" err="1">
                <a:latin typeface="Times New Roman" panose="02020603050405020304" pitchFamily="18" charset="0"/>
                <a:cs typeface="Times New Roman" panose="02020603050405020304" pitchFamily="18" charset="0"/>
              </a:rPr>
              <a:t>effective </a:t>
            </a:r>
            <a:r>
              <a:rPr lang="en" sz="2800" b="1">
                <a:latin typeface="Times New Roman" panose="02020603050405020304" pitchFamily="18" charset="0"/>
                <a:cs typeface="Times New Roman" panose="02020603050405020304" pitchFamily="18" charset="0"/>
              </a:rPr>
              <a:t>in cases of severe exudation.</a:t>
            </a:r>
          </a:p>
        </p:txBody>
      </p:sp>
      <p:sp>
        <p:nvSpPr>
          <p:cNvPr id="9" name="Подзаголовок 8"/>
          <p:cNvSpPr>
            <a:spLocks noGrp="1"/>
          </p:cNvSpPr>
          <p:nvPr>
            <p:ph type="subTitle" sz="quarter" idx="1"/>
          </p:nvPr>
        </p:nvSpPr>
        <p:spPr>
          <a:xfrm>
            <a:off x="0" y="2349500"/>
            <a:ext cx="9144000" cy="4508500"/>
          </a:xfrm>
        </p:spPr>
        <p:txBody>
          <a:bodyPr/>
          <a:lstStyle/>
          <a:p>
            <a:pPr>
              <a:lnSpc>
                <a:spcPct val="85000"/>
              </a:lnSpc>
              <a:spcBef>
                <a:spcPct val="0"/>
              </a:spcBef>
              <a:defRPr/>
            </a:pPr>
            <a:r>
              <a:rPr lang="en" sz="2800" b="1">
                <a:latin typeface="Times New Roman" panose="02020603050405020304" pitchFamily="18" charset="0"/>
                <a:cs typeface="Times New Roman" panose="02020603050405020304" pitchFamily="18" charset="0"/>
              </a:rPr>
              <a:t>Not indicated for encapsulated processes, stimulates the development of connective tissue in the lungs. Unable to penetrate through the cell </a:t>
            </a:r>
            <a:r>
              <a:rPr lang="en" sz="2800" b="1" err="1">
                <a:latin typeface="Times New Roman" panose="02020603050405020304" pitchFamily="18" charset="0"/>
                <a:cs typeface="Times New Roman" panose="02020603050405020304" pitchFamily="18" charset="0"/>
              </a:rPr>
              <a:t>wall, through the meninges and pleura, provided that there are no inflammatory changes in the tissue.</a:t>
            </a:r>
            <a:endParaRPr lang="ru-RU" sz="2800" b="1">
              <a:latin typeface="Times New Roman" panose="02020603050405020304" pitchFamily="18" charset="0"/>
              <a:cs typeface="Times New Roman" panose="02020603050405020304" pitchFamily="18" charset="0"/>
            </a:endParaRPr>
          </a:p>
          <a:p>
            <a:pPr>
              <a:lnSpc>
                <a:spcPct val="85000"/>
              </a:lnSpc>
              <a:spcBef>
                <a:spcPct val="0"/>
              </a:spcBef>
              <a:defRPr/>
            </a:pPr>
            <a:r>
              <a:rPr lang="en" sz="2800" b="1">
                <a:latin typeface="Times New Roman" panose="02020603050405020304" pitchFamily="18" charset="0"/>
                <a:cs typeface="Times New Roman" panose="02020603050405020304" pitchFamily="18" charset="0"/>
              </a:rPr>
              <a:t>Active </a:t>
            </a:r>
            <a:r>
              <a:rPr lang="en" sz="2800" b="1" err="1">
                <a:latin typeface="Times New Roman" panose="02020603050405020304" pitchFamily="18" charset="0"/>
                <a:cs typeface="Times New Roman" panose="02020603050405020304" pitchFamily="18" charset="0"/>
              </a:rPr>
              <a:t>against </a:t>
            </a:r>
            <a:r>
              <a:rPr lang="en" sz="2800" b="1">
                <a:latin typeface="Times New Roman" panose="02020603050405020304" pitchFamily="18" charset="0"/>
                <a:cs typeface="Times New Roman" panose="02020603050405020304" pitchFamily="18" charset="0"/>
              </a:rPr>
              <a:t>MBT, which multiply rapidly and are localized extracellularly, reaching bactericidal concentrations in tuberculous cavities.</a:t>
            </a:r>
          </a:p>
          <a:p>
            <a:pPr>
              <a:lnSpc>
                <a:spcPct val="85000"/>
              </a:lnSpc>
              <a:spcBef>
                <a:spcPct val="0"/>
              </a:spcBef>
              <a:defRPr/>
            </a:pPr>
            <a:r>
              <a:rPr lang="en" sz="2800" b="1">
                <a:latin typeface="Times New Roman" panose="02020603050405020304" pitchFamily="18" charset="0"/>
                <a:cs typeface="Times New Roman" panose="02020603050405020304" pitchFamily="18" charset="0"/>
              </a:rPr>
              <a:t>not </a:t>
            </a:r>
            <a:r>
              <a:rPr lang="en" sz="2800" b="1" err="1">
                <a:latin typeface="Times New Roman" panose="02020603050405020304" pitchFamily="18" charset="0"/>
                <a:cs typeface="Times New Roman" panose="02020603050405020304" pitchFamily="18" charset="0"/>
              </a:rPr>
              <a:t>absorbed from the gastrointestinal tract, it is administered intramuscularly.</a:t>
            </a:r>
            <a:endParaRPr lang="ru-RU" sz="2800" b="1">
              <a:latin typeface="Times New Roman" panose="02020603050405020304" pitchFamily="18" charset="0"/>
              <a:cs typeface="Times New Roman" panose="02020603050405020304" pitchFamily="18" charset="0"/>
            </a:endParaRPr>
          </a:p>
          <a:p>
            <a:pPr>
              <a:lnSpc>
                <a:spcPct val="85000"/>
              </a:lnSpc>
              <a:spcBef>
                <a:spcPct val="0"/>
              </a:spcBef>
              <a:defRPr/>
            </a:pPr>
            <a:r>
              <a:rPr lang="en" sz="2800" b="1">
                <a:latin typeface="Times New Roman" panose="02020603050405020304" pitchFamily="18" charset="0"/>
                <a:cs typeface="Times New Roman" panose="02020603050405020304" pitchFamily="18" charset="0"/>
              </a:rPr>
              <a:t>Up to 50% of streptomycin is protein bound. The drug-protein complex is inactive.</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endParaRPr lang="ru-RU" sz="2800" b="1">
              <a:latin typeface="Times New Roman" panose="02020603050405020304" pitchFamily="18" charset="0"/>
              <a:cs typeface="Times New Roman" panose="02020603050405020304" pitchFamily="18" charset="0"/>
            </a:endParaRPr>
          </a:p>
        </p:txBody>
      </p:sp>
      <p:pic>
        <p:nvPicPr>
          <p:cNvPr id="25604" name="Picture 6"/>
          <p:cNvPicPr>
            <a:picLocks noChangeAspect="1" noChangeArrowheads="1"/>
          </p:cNvPicPr>
          <p:nvPr/>
        </p:nvPicPr>
        <p:blipFill>
          <a:blip r:embed="rId2">
            <a:extLst>
              <a:ext uri="{28A0092B-C50C-407E-A947-70E740481C1C}">
                <a14:useLocalDpi xmlns:a14="http://schemas.microsoft.com/office/drawing/2010/main" xmlns="" val="0"/>
              </a:ext>
            </a:extLst>
          </a:blip>
          <a:srcRect l="19643" t="14667" r="26340" b="5911"/>
          <a:stretch>
            <a:fillRect/>
          </a:stretch>
        </p:blipFill>
        <p:spPr bwMode="auto">
          <a:xfrm>
            <a:off x="0" y="0"/>
            <a:ext cx="1128713" cy="2349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sz="quarter"/>
          </p:nvPr>
        </p:nvSpPr>
        <p:spPr>
          <a:xfrm>
            <a:off x="2830513" y="0"/>
            <a:ext cx="6313487" cy="2133600"/>
          </a:xfrm>
        </p:spPr>
        <p:txBody>
          <a:bodyPr/>
          <a:lstStyle/>
          <a:p>
            <a:pPr>
              <a:defRPr/>
            </a:pPr>
            <a:r>
              <a:rPr lang="en" sz="2800" b="1" err="1">
                <a:latin typeface="Times New Roman" panose="02020603050405020304" pitchFamily="18" charset="0"/>
                <a:cs typeface="Times New Roman" panose="02020603050405020304" pitchFamily="18" charset="0"/>
              </a:rPr>
              <a:t>Microbiologically significant concentrations of the drug are created almost everywhere, except in the brain. A significant amount of streptomycin enters the pleural fluid </a:t>
            </a:r>
            <a:r>
              <a:rPr lang="en" sz="2800" b="1">
                <a:latin typeface="Times New Roman" panose="02020603050405020304" pitchFamily="18" charset="0"/>
                <a:cs typeface="Times New Roman" panose="02020603050405020304" pitchFamily="18" charset="0"/>
              </a:rPr>
              <a:t>and</a:t>
            </a:r>
          </a:p>
        </p:txBody>
      </p:sp>
      <p:sp>
        <p:nvSpPr>
          <p:cNvPr id="4" name="Подзаголовок 3"/>
          <p:cNvSpPr>
            <a:spLocks noGrp="1"/>
          </p:cNvSpPr>
          <p:nvPr>
            <p:ph type="subTitle" sz="quarter" idx="1"/>
          </p:nvPr>
        </p:nvSpPr>
        <p:spPr>
          <a:xfrm>
            <a:off x="22225" y="2205038"/>
            <a:ext cx="9121775" cy="4652962"/>
          </a:xfrm>
        </p:spPr>
        <p:txBody>
          <a:bodyPr/>
          <a:lstStyle/>
          <a:p>
            <a:pPr>
              <a:defRPr/>
            </a:pPr>
            <a:r>
              <a:rPr lang="en" sz="2800" b="1" err="1">
                <a:latin typeface="Times New Roman" panose="02020603050405020304" pitchFamily="18" charset="0"/>
                <a:cs typeface="Times New Roman" panose="02020603050405020304" pitchFamily="18" charset="0"/>
              </a:rPr>
              <a:t>cavities </a:t>
            </a:r>
            <a:r>
              <a:rPr lang="en" sz="2800" b="1">
                <a:latin typeface="Times New Roman" panose="02020603050405020304" pitchFamily="18" charset="0"/>
                <a:cs typeface="Times New Roman" panose="02020603050405020304" pitchFamily="18" charset="0"/>
              </a:rPr>
              <a:t>in the lungs. Penetration into caseous foci and areas with pronounced fibrosis is insignificant.</a:t>
            </a:r>
          </a:p>
          <a:p>
            <a:pPr>
              <a:defRPr/>
            </a:pPr>
            <a:r>
              <a:rPr lang="en" sz="2800" b="1" i="1">
                <a:solidFill>
                  <a:srgbClr val="FFFF00"/>
                </a:solidFill>
                <a:latin typeface="Times New Roman" panose="02020603050405020304" pitchFamily="18" charset="0"/>
                <a:cs typeface="Times New Roman" panose="02020603050405020304" pitchFamily="18" charset="0"/>
              </a:rPr>
              <a:t>Release form. </a:t>
            </a:r>
            <a:r>
              <a:rPr lang="en" sz="2800" b="1">
                <a:latin typeface="Times New Roman" panose="02020603050405020304" pitchFamily="18" charset="0"/>
                <a:cs typeface="Times New Roman" panose="02020603050405020304" pitchFamily="18" charset="0"/>
              </a:rPr>
              <a:t>Dry substance for injection in vials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of 0.5 and 1 g for intramuscular administration.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i="1">
                <a:solidFill>
                  <a:srgbClr val="FFFF00"/>
                </a:solidFill>
                <a:latin typeface="Times New Roman" panose="02020603050405020304" pitchFamily="18" charset="0"/>
                <a:cs typeface="Times New Roman" panose="02020603050405020304" pitchFamily="18" charset="0"/>
              </a:rPr>
              <a:t>Application. </a:t>
            </a:r>
            <a:r>
              <a:rPr lang="en" sz="2800" b="1">
                <a:latin typeface="Times New Roman" panose="02020603050405020304" pitchFamily="18" charset="0"/>
                <a:cs typeface="Times New Roman" panose="02020603050405020304" pitchFamily="18" charset="0"/>
              </a:rPr>
              <a:t>1 g intramuscularly (in sodium chloride solution or novocaine) 1 time per day.</a:t>
            </a:r>
          </a:p>
          <a:p>
            <a:pPr>
              <a:defRPr/>
            </a:pPr>
            <a:r>
              <a:rPr lang="en" sz="2800" b="1">
                <a:latin typeface="Times New Roman" panose="02020603050405020304" pitchFamily="18" charset="0"/>
                <a:cs typeface="Times New Roman" panose="02020603050405020304" pitchFamily="18" charset="0"/>
              </a:rPr>
              <a:t>Before prescribing, audiometry and assessment of glomerular filtration rate are mandatory.</a:t>
            </a:r>
          </a:p>
          <a:p>
            <a:pPr>
              <a:defRPr/>
            </a:pPr>
            <a:r>
              <a:rPr lang="en" sz="2800" b="1">
                <a:latin typeface="Times New Roman" panose="02020603050405020304" pitchFamily="18" charset="0"/>
                <a:cs typeface="Times New Roman" panose="02020603050405020304" pitchFamily="18" charset="0"/>
              </a:rPr>
              <a:t>administered </a:t>
            </a:r>
            <a:r>
              <a:rPr lang="en" sz="2800" b="1" err="1">
                <a:latin typeface="Times New Roman" panose="02020603050405020304" pitchFamily="18" charset="0"/>
                <a:cs typeface="Times New Roman" panose="02020603050405020304" pitchFamily="18" charset="0"/>
              </a:rPr>
              <a:t>by inhalation and endotracheally. </a:t>
            </a:r>
            <a:r>
              <a:rPr lang="ru-RU" sz="2800" b="1" err="1">
                <a:latin typeface="Times New Roman" panose="02020603050405020304" pitchFamily="18" charset="0"/>
                <a:cs typeface="Times New Roman" panose="02020603050405020304" pitchFamily="18" charset="0"/>
              </a:rPr>
              <a:t/>
            </a:r>
            <a:br>
              <a:rPr lang="ru-RU" sz="2800" b="1" err="1">
                <a:latin typeface="Times New Roman" panose="02020603050405020304" pitchFamily="18" charset="0"/>
                <a:cs typeface="Times New Roman" panose="02020603050405020304" pitchFamily="18" charset="0"/>
              </a:rPr>
            </a:br>
            <a:r>
              <a:rPr lang="en" sz="2800" b="1" err="1">
                <a:latin typeface="Times New Roman" panose="02020603050405020304" pitchFamily="18" charset="0"/>
                <a:cs typeface="Times New Roman" panose="02020603050405020304" pitchFamily="18" charset="0"/>
              </a:rPr>
              <a:t>The permissible duration of use is up to 2 months.</a:t>
            </a:r>
          </a:p>
        </p:txBody>
      </p:sp>
      <p:pic>
        <p:nvPicPr>
          <p:cNvPr id="26628" name="Рисунок 7"/>
          <p:cNvPicPr>
            <a:picLocks noChangeAspect="1"/>
          </p:cNvPicPr>
          <p:nvPr/>
        </p:nvPicPr>
        <p:blipFill>
          <a:blip r:embed="rId2">
            <a:extLst>
              <a:ext uri="{28A0092B-C50C-407E-A947-70E740481C1C}">
                <a14:useLocalDpi xmlns:a14="http://schemas.microsoft.com/office/drawing/2010/main" xmlns="" val="0"/>
              </a:ext>
            </a:extLst>
          </a:blip>
          <a:srcRect l="9027" t="3448" r="6387" b="3448"/>
          <a:stretch>
            <a:fillRect/>
          </a:stretch>
        </p:blipFill>
        <p:spPr bwMode="auto">
          <a:xfrm>
            <a:off x="22225" y="0"/>
            <a:ext cx="2808288" cy="1944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0" y="277813"/>
            <a:ext cx="9144000" cy="6319837"/>
          </a:xfrm>
        </p:spPr>
        <p:txBody>
          <a:bodyPr/>
          <a:lstStyle/>
          <a:p>
            <a:pPr>
              <a:defRPr/>
            </a:pPr>
            <a:r>
              <a:rPr lang="en" sz="2800" b="1" i="1">
                <a:solidFill>
                  <a:srgbClr val="FFFF00"/>
                </a:solidFill>
                <a:latin typeface="Times New Roman" panose="02020603050405020304" pitchFamily="18" charset="0"/>
                <a:cs typeface="Times New Roman" panose="02020603050405020304" pitchFamily="18" charset="0"/>
              </a:rPr>
              <a:t>Side effects. </a:t>
            </a:r>
            <a:r>
              <a:rPr lang="en" sz="2800" b="1" err="1">
                <a:latin typeface="Times New Roman" panose="02020603050405020304" pitchFamily="18" charset="0"/>
                <a:cs typeface="Times New Roman" panose="02020603050405020304" pitchFamily="18" charset="0"/>
              </a:rPr>
              <a:t>May affect </a:t>
            </a:r>
            <a:r>
              <a:rPr lang="en" sz="2800" b="1">
                <a:latin typeface="Times New Roman" panose="02020603050405020304" pitchFamily="18" charset="0"/>
                <a:cs typeface="Times New Roman" panose="02020603050405020304" pitchFamily="18" charset="0"/>
              </a:rPr>
              <a:t>V and III pairs of cranial nerves (otovestibulotoksichny – decreased hearing acuity, unsteady gait, instability in Romberg’s posture),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often causes allergic reactions,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with prolonged use – reduces immunity .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Has hepatotoxic and nephrotoxic effects,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causes coronary artery spasm, increased blood pressure.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With prolonged use, may cause reticular fibrosis of the lungs, suppression of immunity.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Not indicated in the treatment of tuberculosis in pregnant women.</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277813"/>
            <a:ext cx="8229600" cy="1143000"/>
          </a:xfrm>
        </p:spPr>
        <p:txBody>
          <a:bodyPr wrap="square" anchor="ctr">
            <a:normAutofit fontScale="90000"/>
          </a:bodyPr>
          <a:lstStyle/>
          <a:p>
            <a:pPr>
              <a:lnSpc>
                <a:spcPct val="90000"/>
              </a:lnSpc>
              <a:defRPr/>
            </a:pPr>
            <a:r>
              <a:rPr lang="en" sz="2800" b="1" dirty="0">
                <a:solidFill>
                  <a:srgbClr val="FFFF00"/>
                </a:solidFill>
                <a:latin typeface="Times New Roman" panose="02020603050405020304" pitchFamily="18" charset="0"/>
                <a:cs typeface="Times New Roman" panose="02020603050405020304" pitchFamily="18" charset="0"/>
              </a:rPr>
              <a:t> </a:t>
            </a:r>
            <a:r>
              <a:rPr lang="en" sz="2800" b="1" dirty="0" err="1">
                <a:solidFill>
                  <a:srgbClr val="FFFF00"/>
                </a:solidFill>
                <a:latin typeface="Times New Roman" panose="02020603050405020304" pitchFamily="18" charset="0"/>
                <a:cs typeface="Times New Roman" panose="02020603050405020304" pitchFamily="18" charset="0"/>
              </a:rPr>
              <a:t>Kanamycin </a:t>
            </a:r>
            <a:r>
              <a:rPr lang="en" sz="2800" b="1" dirty="0">
                <a:solidFill>
                  <a:srgbClr val="FFFF00"/>
                </a:solidFill>
                <a:latin typeface="Times New Roman" panose="02020603050405020304" pitchFamily="18" charset="0"/>
                <a:cs typeface="Times New Roman" panose="02020603050405020304" pitchFamily="18" charset="0"/>
              </a:rPr>
              <a:t>sulfate ( K) </a:t>
            </a:r>
            <a:r>
              <a:rPr lang="en" sz="2800" b="1" dirty="0">
                <a:latin typeface="Times New Roman" panose="02020603050405020304" pitchFamily="18" charset="0"/>
                <a:cs typeface="Times New Roman" panose="02020603050405020304" pitchFamily="18" charset="0"/>
              </a:rPr>
              <a:t>is a broad-spectrum </a:t>
            </a:r>
            <a:r>
              <a:rPr lang="en" sz="2800" b="1" dirty="0" err="1">
                <a:latin typeface="Times New Roman" panose="02020603050405020304" pitchFamily="18" charset="0"/>
                <a:cs typeface="Times New Roman" panose="02020603050405020304" pitchFamily="18" charset="0"/>
              </a:rPr>
              <a:t>aminoglycoside antibiotic </a:t>
            </a:r>
            <a:r>
              <a:rPr lang="en" sz="2800" b="1" dirty="0">
                <a:latin typeface="Times New Roman" panose="02020603050405020304" pitchFamily="18" charset="0"/>
                <a:cs typeface="Times New Roman" panose="02020603050405020304" pitchFamily="18" charset="0"/>
              </a:rPr>
              <a:t>. </a:t>
            </a:r>
            <a:r>
              <a:rPr lang="en" sz="2800" b="1" dirty="0" err="1">
                <a:latin typeface="Times New Roman" panose="02020603050405020304" pitchFamily="18" charset="0"/>
                <a:cs typeface="Times New Roman" panose="02020603050405020304" pitchFamily="18" charset="0"/>
              </a:rPr>
              <a:t>It causes</a:t>
            </a:r>
            <a:r>
              <a:rPr lang="en" sz="2800" b="1" dirty="0">
                <a:latin typeface="Times New Roman" panose="02020603050405020304" pitchFamily="18" charset="0"/>
                <a:cs typeface="Times New Roman" panose="02020603050405020304" pitchFamily="18" charset="0"/>
              </a:rPr>
              <a:t> </a:t>
            </a:r>
            <a:r>
              <a:rPr lang="en" sz="2800" b="1" dirty="0" err="1">
                <a:latin typeface="Times New Roman" panose="02020603050405020304" pitchFamily="18" charset="0"/>
                <a:cs typeface="Times New Roman" panose="02020603050405020304" pitchFamily="18" charset="0"/>
              </a:rPr>
              <a:t>disruption of MBT protein </a:t>
            </a:r>
            <a:r>
              <a:rPr lang="en" sz="2800" b="1" dirty="0">
                <a:latin typeface="Times New Roman" panose="02020603050405020304" pitchFamily="18" charset="0"/>
                <a:cs typeface="Times New Roman" panose="02020603050405020304" pitchFamily="18" charset="0"/>
              </a:rPr>
              <a:t>synthesis .</a:t>
            </a:r>
          </a:p>
        </p:txBody>
      </p:sp>
      <p:sp>
        <p:nvSpPr>
          <p:cNvPr id="4" name="Подзаголовок 3"/>
          <p:cNvSpPr>
            <a:spLocks noGrp="1"/>
          </p:cNvSpPr>
          <p:nvPr>
            <p:ph sz="half" idx="1"/>
          </p:nvPr>
        </p:nvSpPr>
        <p:spPr>
          <a:xfrm>
            <a:off x="425232" y="1916832"/>
            <a:ext cx="4578816" cy="4530725"/>
          </a:xfrm>
        </p:spPr>
        <p:txBody>
          <a:bodyPr wrap="square" anchor="t">
            <a:normAutofit/>
          </a:bodyPr>
          <a:lstStyle/>
          <a:p>
            <a:pPr algn="just">
              <a:lnSpc>
                <a:spcPct val="90000"/>
              </a:lnSpc>
              <a:spcBef>
                <a:spcPct val="0"/>
              </a:spcBef>
              <a:spcAft>
                <a:spcPts val="600"/>
              </a:spcAft>
              <a:defRPr/>
            </a:pPr>
            <a:r>
              <a:rPr lang="en" sz="1600" b="1" dirty="0">
                <a:latin typeface="Times New Roman" panose="02020603050405020304" pitchFamily="18" charset="0"/>
                <a:cs typeface="Times New Roman" panose="02020603050405020304" pitchFamily="18" charset="0"/>
              </a:rPr>
              <a:t>In an acidic </a:t>
            </a:r>
            <a:r>
              <a:rPr lang="en" sz="1600" b="1" dirty="0" err="1">
                <a:latin typeface="Times New Roman" panose="02020603050405020304" pitchFamily="18" charset="0"/>
                <a:cs typeface="Times New Roman" panose="02020603050405020304" pitchFamily="18" charset="0"/>
              </a:rPr>
              <a:t>environment</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its</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activity</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insignificant </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Effective</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regarding </a:t>
            </a:r>
            <a:r>
              <a:rPr lang="en" sz="1600" b="1" dirty="0">
                <a:latin typeface="Times New Roman" panose="02020603050405020304" pitchFamily="18" charset="0"/>
                <a:cs typeface="Times New Roman" panose="02020603050405020304" pitchFamily="18" charset="0"/>
              </a:rPr>
              <a:t>the Offices </a:t>
            </a:r>
            <a:r>
              <a:rPr lang="en" sz="1600" b="1" dirty="0" err="1">
                <a:latin typeface="Times New Roman" panose="02020603050405020304" pitchFamily="18" charset="0"/>
                <a:cs typeface="Times New Roman" panose="02020603050405020304" pitchFamily="18" charset="0"/>
              </a:rPr>
              <a:t>located</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extracellularly</a:t>
            </a:r>
            <a:r>
              <a:rPr lang="en" sz="1600" b="1" dirty="0">
                <a:latin typeface="Times New Roman" panose="02020603050405020304" pitchFamily="18" charset="0"/>
                <a:cs typeface="Times New Roman" panose="02020603050405020304" pitchFamily="18" charset="0"/>
              </a:rPr>
              <a:t> </a:t>
            </a:r>
          </a:p>
          <a:p>
            <a:pPr algn="just">
              <a:lnSpc>
                <a:spcPct val="90000"/>
              </a:lnSpc>
              <a:spcBef>
                <a:spcPct val="0"/>
              </a:spcBef>
              <a:spcAft>
                <a:spcPts val="600"/>
              </a:spcAft>
              <a:defRPr/>
            </a:pPr>
            <a:r>
              <a:rPr lang="en" sz="1600" b="1" dirty="0">
                <a:latin typeface="Times New Roman" panose="02020603050405020304" pitchFamily="18" charset="0"/>
                <a:cs typeface="Times New Roman" panose="02020603050405020304" pitchFamily="18" charset="0"/>
              </a:rPr>
              <a:t>and </a:t>
            </a:r>
            <a:r>
              <a:rPr lang="en" sz="1600" b="1" dirty="0" err="1">
                <a:latin typeface="Times New Roman" panose="02020603050405020304" pitchFamily="18" charset="0"/>
                <a:cs typeface="Times New Roman" panose="02020603050405020304" pitchFamily="18" charset="0"/>
              </a:rPr>
              <a:t>what</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quickly</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multiply </a:t>
            </a:r>
            <a:r>
              <a:rPr lang="en" sz="1600" b="1" dirty="0">
                <a:latin typeface="Times New Roman" panose="02020603050405020304" pitchFamily="18" charset="0"/>
                <a:cs typeface="Times New Roman" panose="02020603050405020304" pitchFamily="18" charset="0"/>
              </a:rPr>
              <a:t>.</a:t>
            </a:r>
          </a:p>
          <a:p>
            <a:pPr algn="just">
              <a:lnSpc>
                <a:spcPct val="90000"/>
              </a:lnSpc>
              <a:spcBef>
                <a:spcPct val="0"/>
              </a:spcBef>
              <a:spcAft>
                <a:spcPts val="600"/>
              </a:spcAft>
              <a:defRPr/>
            </a:pPr>
            <a:r>
              <a:rPr lang="en" sz="1600" b="1" dirty="0" err="1">
                <a:latin typeface="Times New Roman" panose="02020603050405020304" pitchFamily="18" charset="0"/>
                <a:cs typeface="Times New Roman" panose="02020603050405020304" pitchFamily="18" charset="0"/>
              </a:rPr>
              <a:t>Penetrates </a:t>
            </a:r>
            <a:r>
              <a:rPr lang="en" sz="1600" b="1" dirty="0">
                <a:latin typeface="Times New Roman" panose="02020603050405020304" pitchFamily="18" charset="0"/>
                <a:cs typeface="Times New Roman" panose="02020603050405020304" pitchFamily="18" charset="0"/>
              </a:rPr>
              <a:t>into </a:t>
            </a:r>
            <a:r>
              <a:rPr lang="en" sz="1600" b="1" dirty="0" err="1">
                <a:latin typeface="Times New Roman" panose="02020603050405020304" pitchFamily="18" charset="0"/>
                <a:cs typeface="Times New Roman" panose="02020603050405020304" pitchFamily="18" charset="0"/>
              </a:rPr>
              <a:t>the lungs </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pleural</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liquid </a:t>
            </a:r>
            <a:r>
              <a:rPr lang="en" sz="1600" b="1" dirty="0">
                <a:latin typeface="Times New Roman" panose="02020603050405020304" pitchFamily="18" charset="0"/>
                <a:cs typeface="Times New Roman" panose="02020603050405020304" pitchFamily="18" charset="0"/>
              </a:rPr>
              <a:t>.</a:t>
            </a:r>
          </a:p>
          <a:p>
            <a:pPr algn="just">
              <a:lnSpc>
                <a:spcPct val="90000"/>
              </a:lnSpc>
              <a:spcBef>
                <a:spcPct val="0"/>
              </a:spcBef>
              <a:spcAft>
                <a:spcPts val="600"/>
              </a:spcAft>
              <a:defRPr/>
            </a:pPr>
            <a:r>
              <a:rPr lang="en" sz="1600" b="1" i="1" dirty="0" err="1">
                <a:latin typeface="Times New Roman" panose="02020603050405020304" pitchFamily="18" charset="0"/>
                <a:cs typeface="Times New Roman" panose="02020603050405020304" pitchFamily="18" charset="0"/>
              </a:rPr>
              <a:t>Release </a:t>
            </a:r>
            <a:r>
              <a:rPr lang="en" sz="1600" b="1" i="1" dirty="0">
                <a:latin typeface="Times New Roman" panose="02020603050405020304" pitchFamily="18" charset="0"/>
                <a:cs typeface="Times New Roman" panose="02020603050405020304" pitchFamily="18" charset="0"/>
              </a:rPr>
              <a:t>form . </a:t>
            </a:r>
            <a:r>
              <a:rPr lang="en" sz="1600" b="1" dirty="0" err="1">
                <a:latin typeface="Times New Roman" panose="02020603050405020304" pitchFamily="18" charset="0"/>
                <a:cs typeface="Times New Roman" panose="02020603050405020304" pitchFamily="18" charset="0"/>
              </a:rPr>
              <a:t>Vials </a:t>
            </a:r>
            <a:r>
              <a:rPr lang="en" sz="1600" b="1" dirty="0">
                <a:latin typeface="Times New Roman" panose="02020603050405020304" pitchFamily="18" charset="0"/>
                <a:cs typeface="Times New Roman" panose="02020603050405020304" pitchFamily="18" charset="0"/>
              </a:rPr>
              <a:t>with dry </a:t>
            </a:r>
            <a:r>
              <a:rPr lang="en" sz="1600" b="1" dirty="0" err="1">
                <a:latin typeface="Times New Roman" panose="02020603050405020304" pitchFamily="18" charset="0"/>
                <a:cs typeface="Times New Roman" panose="02020603050405020304" pitchFamily="18" charset="0"/>
              </a:rPr>
              <a:t>substance </a:t>
            </a:r>
            <a:r>
              <a:rPr lang="en" sz="1600" b="1" dirty="0">
                <a:latin typeface="Times New Roman" panose="02020603050405020304" pitchFamily="18" charset="0"/>
                <a:cs typeface="Times New Roman" panose="02020603050405020304" pitchFamily="18" charset="0"/>
              </a:rPr>
              <a:t>for </a:t>
            </a:r>
            <a:r>
              <a:rPr lang="en" sz="1600" b="1" dirty="0" err="1">
                <a:latin typeface="Times New Roman" panose="02020603050405020304" pitchFamily="18" charset="0"/>
                <a:cs typeface="Times New Roman" panose="02020603050405020304" pitchFamily="18" charset="0"/>
              </a:rPr>
              <a:t>injection </a:t>
            </a:r>
            <a:r>
              <a:rPr lang="en" sz="1600" b="1" dirty="0">
                <a:latin typeface="Times New Roman" panose="02020603050405020304" pitchFamily="18" charset="0"/>
                <a:cs typeface="Times New Roman" panose="02020603050405020304" pitchFamily="18" charset="0"/>
              </a:rPr>
              <a:t>of 0.5 and 1 g, tablets of 0.125 and 0.25 g.</a:t>
            </a:r>
          </a:p>
          <a:p>
            <a:pPr algn="just">
              <a:lnSpc>
                <a:spcPct val="90000"/>
              </a:lnSpc>
              <a:spcBef>
                <a:spcPct val="0"/>
              </a:spcBef>
              <a:spcAft>
                <a:spcPts val="600"/>
              </a:spcAft>
              <a:defRPr/>
            </a:pPr>
            <a:r>
              <a:rPr lang="en" sz="1600" b="1" dirty="0">
                <a:latin typeface="Times New Roman" panose="02020603050405020304" pitchFamily="18" charset="0"/>
                <a:cs typeface="Times New Roman" panose="02020603050405020304" pitchFamily="18" charset="0"/>
              </a:rPr>
              <a:t>and </a:t>
            </a:r>
            <a:r>
              <a:rPr lang="en" sz="1600" b="1" dirty="0" err="1">
                <a:latin typeface="Times New Roman" panose="02020603050405020304" pitchFamily="18" charset="0"/>
                <a:cs typeface="Times New Roman" panose="02020603050405020304" pitchFamily="18" charset="0"/>
              </a:rPr>
              <a:t>capsules </a:t>
            </a:r>
            <a:r>
              <a:rPr lang="en" sz="1600" b="1" dirty="0">
                <a:latin typeface="Times New Roman" panose="02020603050405020304" pitchFamily="18" charset="0"/>
                <a:cs typeface="Times New Roman" panose="02020603050405020304" pitchFamily="18" charset="0"/>
              </a:rPr>
              <a:t>of 0.5 g . </a:t>
            </a:r>
            <a:r>
              <a:rPr lang="ru-RU" sz="1600" b="1" dirty="0">
                <a:latin typeface="Times New Roman" panose="02020603050405020304" pitchFamily="18" charset="0"/>
                <a:cs typeface="Times New Roman" panose="02020603050405020304" pitchFamily="18" charset="0"/>
              </a:rPr>
              <a:t/>
            </a:r>
            <a:br>
              <a:rPr lang="ru-RU" sz="1600" b="1" dirty="0">
                <a:latin typeface="Times New Roman" panose="02020603050405020304" pitchFamily="18" charset="0"/>
                <a:cs typeface="Times New Roman" panose="02020603050405020304" pitchFamily="18" charset="0"/>
              </a:rPr>
            </a:br>
            <a:r>
              <a:rPr lang="en" sz="1600" b="1" i="1" dirty="0" err="1">
                <a:latin typeface="Times New Roman" panose="02020603050405020304" pitchFamily="18" charset="0"/>
                <a:cs typeface="Times New Roman" panose="02020603050405020304" pitchFamily="18" charset="0"/>
              </a:rPr>
              <a:t>Application </a:t>
            </a:r>
            <a:r>
              <a:rPr lang="en" sz="1600" b="1" i="1" dirty="0">
                <a:latin typeface="Times New Roman" panose="02020603050405020304" pitchFamily="18" charset="0"/>
                <a:cs typeface="Times New Roman" panose="02020603050405020304" pitchFamily="18" charset="0"/>
              </a:rPr>
              <a:t>.</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Kanamycin </a:t>
            </a:r>
            <a:r>
              <a:rPr lang="en" sz="1600" b="1" dirty="0">
                <a:latin typeface="Times New Roman" panose="02020603050405020304" pitchFamily="18" charset="0"/>
                <a:cs typeface="Times New Roman" panose="02020603050405020304" pitchFamily="18" charset="0"/>
              </a:rPr>
              <a:t>sulfate for </a:t>
            </a:r>
            <a:r>
              <a:rPr lang="en" sz="1600" b="1" dirty="0" err="1">
                <a:latin typeface="Times New Roman" panose="02020603050405020304" pitchFamily="18" charset="0"/>
                <a:cs typeface="Times New Roman" panose="02020603050405020304" pitchFamily="18" charset="0"/>
              </a:rPr>
              <a:t>intramuscular injection</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administration </a:t>
            </a:r>
            <a:r>
              <a:rPr lang="en" sz="1600" b="1" dirty="0">
                <a:latin typeface="Times New Roman" panose="02020603050405020304" pitchFamily="18" charset="0"/>
                <a:cs typeface="Times New Roman" panose="02020603050405020304" pitchFamily="18" charset="0"/>
              </a:rPr>
              <a:t>of 1 g once/day </a:t>
            </a:r>
            <a:r>
              <a:rPr lang="en" sz="1600" b="1" dirty="0" err="1">
                <a:latin typeface="Times New Roman" panose="02020603050405020304" pitchFamily="18" charset="0"/>
                <a:cs typeface="Times New Roman" panose="02020603050405020304" pitchFamily="18" charset="0"/>
              </a:rPr>
              <a:t>daily </a:t>
            </a:r>
            <a:r>
              <a:rPr lang="en" sz="1600" b="1" dirty="0">
                <a:latin typeface="Times New Roman" panose="02020603050405020304" pitchFamily="18" charset="0"/>
                <a:cs typeface="Times New Roman" panose="02020603050405020304" pitchFamily="18" charset="0"/>
              </a:rPr>
              <a:t>.</a:t>
            </a:r>
            <a:r>
              <a:rPr lang="ru-RU" sz="1600" b="1" dirty="0">
                <a:latin typeface="Times New Roman" panose="02020603050405020304" pitchFamily="18" charset="0"/>
                <a:cs typeface="Times New Roman" panose="02020603050405020304" pitchFamily="18" charset="0"/>
              </a:rPr>
              <a:t/>
            </a:r>
            <a:br>
              <a:rPr lang="ru-RU" sz="1600" b="1" dirty="0">
                <a:latin typeface="Times New Roman" panose="02020603050405020304" pitchFamily="18" charset="0"/>
                <a:cs typeface="Times New Roman" panose="02020603050405020304" pitchFamily="18" charset="0"/>
              </a:rPr>
            </a:br>
            <a:r>
              <a:rPr lang="en" sz="1600" b="1" dirty="0">
                <a:latin typeface="Times New Roman" panose="02020603050405020304" pitchFamily="18" charset="0"/>
                <a:cs typeface="Times New Roman" panose="02020603050405020304" pitchFamily="18" charset="0"/>
              </a:rPr>
              <a:t> </a:t>
            </a:r>
            <a:r>
              <a:rPr lang="en" sz="1600" b="1" i="1" dirty="0" err="1">
                <a:latin typeface="Times New Roman" panose="02020603050405020304" pitchFamily="18" charset="0"/>
                <a:cs typeface="Times New Roman" panose="02020603050405020304" pitchFamily="18" charset="0"/>
              </a:rPr>
              <a:t>Side effects</a:t>
            </a:r>
            <a:r>
              <a:rPr lang="en" sz="1600" b="1" i="1" dirty="0">
                <a:latin typeface="Times New Roman" panose="02020603050405020304" pitchFamily="18" charset="0"/>
                <a:cs typeface="Times New Roman" panose="02020603050405020304" pitchFamily="18" charset="0"/>
              </a:rPr>
              <a:t> </a:t>
            </a:r>
            <a:r>
              <a:rPr lang="en" sz="1600" b="1" i="1" dirty="0" err="1">
                <a:latin typeface="Times New Roman" panose="02020603050405020304" pitchFamily="18" charset="0"/>
                <a:cs typeface="Times New Roman" panose="02020603050405020304" pitchFamily="18" charset="0"/>
              </a:rPr>
              <a:t>reactions </a:t>
            </a:r>
            <a:r>
              <a:rPr lang="en" sz="1600" b="1" i="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Ototoxic </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nephrotoxic</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actions </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causes</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allergy </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microhematuria </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albuminuria </a:t>
            </a:r>
            <a:r>
              <a:rPr lang="en" sz="1600" b="1" dirty="0">
                <a:latin typeface="Times New Roman" panose="02020603050405020304" pitchFamily="18" charset="0"/>
                <a:cs typeface="Times New Roman" panose="02020603050405020304" pitchFamily="18" charset="0"/>
              </a:rPr>
              <a:t>. </a:t>
            </a:r>
            <a:r>
              <a:rPr lang="ru-RU" sz="1600" b="1" dirty="0">
                <a:latin typeface="Times New Roman" panose="02020603050405020304" pitchFamily="18" charset="0"/>
                <a:cs typeface="Times New Roman" panose="02020603050405020304" pitchFamily="18" charset="0"/>
              </a:rPr>
              <a:t/>
            </a:r>
            <a:br>
              <a:rPr lang="ru-RU" sz="1600" b="1" dirty="0">
                <a:latin typeface="Times New Roman" panose="02020603050405020304" pitchFamily="18" charset="0"/>
                <a:cs typeface="Times New Roman" panose="02020603050405020304" pitchFamily="18" charset="0"/>
              </a:rPr>
            </a:br>
            <a:r>
              <a:rPr lang="en" sz="1600" b="1" dirty="0">
                <a:latin typeface="Times New Roman" panose="02020603050405020304" pitchFamily="18" charset="0"/>
                <a:cs typeface="Times New Roman" panose="02020603050405020304" pitchFamily="18" charset="0"/>
              </a:rPr>
              <a:t>The drug </a:t>
            </a:r>
            <a:r>
              <a:rPr lang="en" sz="1600" b="1" dirty="0" err="1">
                <a:latin typeface="Times New Roman" panose="02020603050405020304" pitchFamily="18" charset="0"/>
                <a:cs typeface="Times New Roman" panose="02020603050405020304" pitchFamily="18" charset="0"/>
              </a:rPr>
              <a:t>is contraindicated</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pregnant women </a:t>
            </a:r>
            <a:r>
              <a:rPr lang="en" sz="1600" b="1" dirty="0">
                <a:latin typeface="Times New Roman" panose="02020603050405020304" pitchFamily="18" charset="0"/>
                <a:cs typeface="Times New Roman" panose="02020603050405020304" pitchFamily="18" charset="0"/>
              </a:rPr>
              <a:t>.</a:t>
            </a:r>
          </a:p>
        </p:txBody>
      </p:sp>
      <p:pic>
        <p:nvPicPr>
          <p:cNvPr id="2" name="Рисунок 1">
            <a:extLst>
              <a:ext uri="{FF2B5EF4-FFF2-40B4-BE49-F238E27FC236}">
                <a16:creationId xmlns:a16="http://schemas.microsoft.com/office/drawing/2014/main" xmlns="" id="{1DA04E82-FE87-9ABA-99EC-0F0A40D6D702}"/>
              </a:ext>
            </a:extLst>
          </p:cNvPr>
          <p:cNvPicPr>
            <a:picLocks noChangeAspect="1"/>
          </p:cNvPicPr>
          <p:nvPr/>
        </p:nvPicPr>
        <p:blipFill>
          <a:blip r:embed="rId2"/>
          <a:stretch>
            <a:fillRect/>
          </a:stretch>
        </p:blipFill>
        <p:spPr>
          <a:xfrm>
            <a:off x="5761355" y="1600200"/>
            <a:ext cx="1812290" cy="4530725"/>
          </a:xfrm>
          <a:prstGeom prst="rect">
            <a:avLst/>
          </a:prstGeom>
          <a:noFill/>
        </p:spPr>
      </p:pic>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7813"/>
            <a:ext cx="8229600" cy="1143000"/>
          </a:xfrm>
        </p:spPr>
        <p:txBody>
          <a:bodyPr wrap="square" anchor="ctr">
            <a:normAutofit/>
          </a:bodyPr>
          <a:lstStyle/>
          <a:p>
            <a:pPr>
              <a:lnSpc>
                <a:spcPct val="90000"/>
              </a:lnSpc>
              <a:defRPr/>
            </a:pPr>
            <a:r>
              <a:rPr lang="en" sz="2400" b="1" dirty="0" err="1">
                <a:solidFill>
                  <a:srgbClr val="FFFF00"/>
                </a:solidFill>
              </a:rPr>
              <a:t>Amikacin </a:t>
            </a:r>
            <a:r>
              <a:rPr lang="en" sz="2400" b="1" dirty="0">
                <a:solidFill>
                  <a:srgbClr val="FFFF00"/>
                </a:solidFill>
              </a:rPr>
              <a:t>( Am) </a:t>
            </a:r>
            <a:r>
              <a:rPr lang="en" sz="2400" b="1" dirty="0"/>
              <a:t>is </a:t>
            </a:r>
            <a:r>
              <a:rPr lang="en" sz="2400" b="1" dirty="0" err="1"/>
              <a:t>an aminoglycoside </a:t>
            </a:r>
            <a:r>
              <a:rPr lang="en" sz="2400" b="1" dirty="0"/>
              <a:t>. It actively </a:t>
            </a:r>
            <a:r>
              <a:rPr lang="en" sz="2400" b="1" dirty="0" err="1"/>
              <a:t>penetrates the cell </a:t>
            </a:r>
            <a:r>
              <a:rPr lang="en" sz="2400" b="1" dirty="0"/>
              <a:t>membrane and </a:t>
            </a:r>
            <a:r>
              <a:rPr lang="en" sz="2400" b="1" dirty="0" err="1"/>
              <a:t>is irreversibly</a:t>
            </a:r>
            <a:r>
              <a:rPr lang="en" sz="2400" b="1" dirty="0"/>
              <a:t> </a:t>
            </a:r>
            <a:r>
              <a:rPr lang="en" sz="2400" b="1" dirty="0" err="1"/>
              <a:t>binds </a:t>
            </a:r>
            <a:r>
              <a:rPr lang="en" sz="2400" b="1" dirty="0"/>
              <a:t>to receptor </a:t>
            </a:r>
            <a:r>
              <a:rPr lang="en" sz="2400" b="1" dirty="0" err="1"/>
              <a:t>proteins </a:t>
            </a:r>
            <a:r>
              <a:rPr lang="en" sz="2400" b="1" dirty="0"/>
              <a:t>on the ribosomal </a:t>
            </a:r>
            <a:r>
              <a:rPr lang="en" sz="2400" b="1" dirty="0" err="1"/>
              <a:t>subunit </a:t>
            </a:r>
            <a:r>
              <a:rPr lang="en" sz="2400" b="1" dirty="0"/>
              <a:t>.</a:t>
            </a:r>
          </a:p>
        </p:txBody>
      </p:sp>
      <p:sp>
        <p:nvSpPr>
          <p:cNvPr id="5" name="Подзаголовок 4"/>
          <p:cNvSpPr>
            <a:spLocks noGrp="1"/>
          </p:cNvSpPr>
          <p:nvPr>
            <p:ph sz="half" idx="1"/>
          </p:nvPr>
        </p:nvSpPr>
        <p:spPr>
          <a:xfrm>
            <a:off x="457200" y="1600200"/>
            <a:ext cx="4402832" cy="4979987"/>
          </a:xfrm>
        </p:spPr>
        <p:txBody>
          <a:bodyPr wrap="square" anchor="t">
            <a:normAutofit/>
          </a:bodyPr>
          <a:lstStyle/>
          <a:p>
            <a:pPr algn="just">
              <a:lnSpc>
                <a:spcPct val="90000"/>
              </a:lnSpc>
              <a:spcBef>
                <a:spcPct val="0"/>
              </a:spcBef>
              <a:spcAft>
                <a:spcPts val="600"/>
              </a:spcAft>
              <a:defRPr/>
            </a:pPr>
            <a:r>
              <a:rPr lang="en" sz="1600" b="1" dirty="0" err="1">
                <a:latin typeface="Times New Roman" panose="02020603050405020304" pitchFamily="18" charset="0"/>
                <a:cs typeface="Times New Roman" panose="02020603050405020304" pitchFamily="18" charset="0"/>
              </a:rPr>
              <a:t>Active</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relatively</a:t>
            </a:r>
            <a:r>
              <a:rPr lang="en" sz="1600" b="1" dirty="0">
                <a:latin typeface="Times New Roman" panose="02020603050405020304" pitchFamily="18" charset="0"/>
                <a:cs typeface="Times New Roman" panose="02020603050405020304" pitchFamily="18" charset="0"/>
              </a:rPr>
              <a:t> M. tuberculosis and </a:t>
            </a:r>
            <a:r>
              <a:rPr lang="en" sz="1600" b="1" dirty="0" err="1">
                <a:latin typeface="Times New Roman" panose="02020603050405020304" pitchFamily="18" charset="0"/>
                <a:cs typeface="Times New Roman" panose="02020603050405020304" pitchFamily="18" charset="0"/>
              </a:rPr>
              <a:t>some</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atypical</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mycobacteria </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detects</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bacteriostatic</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action </a:t>
            </a:r>
            <a:r>
              <a:rPr lang="en" sz="1600" b="1" dirty="0">
                <a:latin typeface="Times New Roman" panose="02020603050405020304" pitchFamily="18" charset="0"/>
                <a:cs typeface="Times New Roman" panose="02020603050405020304" pitchFamily="18" charset="0"/>
              </a:rPr>
              <a:t>on</a:t>
            </a:r>
          </a:p>
          <a:p>
            <a:pPr algn="just">
              <a:lnSpc>
                <a:spcPct val="90000"/>
              </a:lnSpc>
              <a:spcBef>
                <a:spcPct val="0"/>
              </a:spcBef>
              <a:spcAft>
                <a:spcPts val="600"/>
              </a:spcAft>
              <a:defRPr/>
            </a:pPr>
            <a:r>
              <a:rPr lang="en" sz="1600" b="1" dirty="0">
                <a:latin typeface="Times New Roman" panose="02020603050405020304" pitchFamily="18" charset="0"/>
                <a:cs typeface="Times New Roman" panose="02020603050405020304" pitchFamily="18" charset="0"/>
              </a:rPr>
              <a:t>M. tuberculosis </a:t>
            </a:r>
            <a:r>
              <a:rPr lang="en" sz="1600" b="1" dirty="0" err="1">
                <a:latin typeface="Times New Roman" panose="02020603050405020304" pitchFamily="18" charset="0"/>
                <a:cs typeface="Times New Roman" panose="02020603050405020304" pitchFamily="18" charset="0"/>
              </a:rPr>
              <a:t>resistant </a:t>
            </a:r>
            <a:r>
              <a:rPr lang="en" sz="1600" b="1" dirty="0">
                <a:latin typeface="Times New Roman" panose="02020603050405020304" pitchFamily="18" charset="0"/>
                <a:cs typeface="Times New Roman" panose="02020603050405020304" pitchFamily="18" charset="0"/>
              </a:rPr>
              <a:t>to streptomycin and </a:t>
            </a:r>
            <a:r>
              <a:rPr lang="en" sz="1600" b="1" dirty="0" err="1">
                <a:latin typeface="Times New Roman" panose="02020603050405020304" pitchFamily="18" charset="0"/>
                <a:cs typeface="Times New Roman" panose="02020603050405020304" pitchFamily="18" charset="0"/>
              </a:rPr>
              <a:t>other antibiotics </a:t>
            </a:r>
            <a:r>
              <a:rPr lang="en" sz="1600" b="1" dirty="0">
                <a:latin typeface="Times New Roman" panose="02020603050405020304" pitchFamily="18" charset="0"/>
                <a:cs typeface="Times New Roman" panose="02020603050405020304" pitchFamily="18" charset="0"/>
              </a:rPr>
              <a:t>.</a:t>
            </a:r>
          </a:p>
          <a:p>
            <a:pPr algn="just">
              <a:lnSpc>
                <a:spcPct val="90000"/>
              </a:lnSpc>
              <a:spcBef>
                <a:spcPct val="0"/>
              </a:spcBef>
              <a:spcAft>
                <a:spcPts val="600"/>
              </a:spcAft>
              <a:defRPr/>
            </a:pPr>
            <a:r>
              <a:rPr lang="en" sz="1600" b="1" i="1" dirty="0" err="1">
                <a:latin typeface="Times New Roman" panose="02020603050405020304" pitchFamily="18" charset="0"/>
                <a:cs typeface="Times New Roman" panose="02020603050405020304" pitchFamily="18" charset="0"/>
              </a:rPr>
              <a:t>Release </a:t>
            </a:r>
            <a:r>
              <a:rPr lang="en" sz="1600" b="1" i="1" dirty="0">
                <a:latin typeface="Times New Roman" panose="02020603050405020304" pitchFamily="18" charset="0"/>
                <a:cs typeface="Times New Roman" panose="02020603050405020304" pitchFamily="18" charset="0"/>
              </a:rPr>
              <a:t>form : </a:t>
            </a:r>
            <a:r>
              <a:rPr lang="en" sz="1600" b="1" dirty="0" err="1">
                <a:latin typeface="Times New Roman" panose="02020603050405020304" pitchFamily="18" charset="0"/>
                <a:cs typeface="Times New Roman" panose="02020603050405020304" pitchFamily="18" charset="0"/>
              </a:rPr>
              <a:t>Solution </a:t>
            </a:r>
            <a:r>
              <a:rPr lang="en" sz="1600" b="1" dirty="0">
                <a:latin typeface="Times New Roman" panose="02020603050405020304" pitchFamily="18" charset="0"/>
                <a:cs typeface="Times New Roman" panose="02020603050405020304" pitchFamily="18" charset="0"/>
              </a:rPr>
              <a:t>in 2 ml ampoules, </a:t>
            </a:r>
            <a:r>
              <a:rPr lang="en" sz="1600" b="1" dirty="0" err="1">
                <a:latin typeface="Times New Roman" panose="02020603050405020304" pitchFamily="18" charset="0"/>
                <a:cs typeface="Times New Roman" panose="02020603050405020304" pitchFamily="18" charset="0"/>
              </a:rPr>
              <a:t>which</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contain </a:t>
            </a:r>
            <a:r>
              <a:rPr lang="en" sz="1600" b="1" dirty="0">
                <a:latin typeface="Times New Roman" panose="02020603050405020304" pitchFamily="18" charset="0"/>
                <a:cs typeface="Times New Roman" panose="02020603050405020304" pitchFamily="18" charset="0"/>
              </a:rPr>
              <a:t>100 mg </a:t>
            </a:r>
            <a:r>
              <a:rPr lang="en" sz="1600" b="1" dirty="0" err="1">
                <a:latin typeface="Times New Roman" panose="02020603050405020304" pitchFamily="18" charset="0"/>
                <a:cs typeface="Times New Roman" panose="02020603050405020304" pitchFamily="18" charset="0"/>
              </a:rPr>
              <a:t>or </a:t>
            </a:r>
            <a:r>
              <a:rPr lang="en" sz="1600" b="1" dirty="0">
                <a:latin typeface="Times New Roman" panose="02020603050405020304" pitchFamily="18" charset="0"/>
                <a:cs typeface="Times New Roman" panose="02020603050405020304" pitchFamily="18" charset="0"/>
              </a:rPr>
              <a:t>500 mg of </a:t>
            </a:r>
            <a:r>
              <a:rPr lang="en" sz="1600" b="1" dirty="0" err="1">
                <a:latin typeface="Times New Roman" panose="02020603050405020304" pitchFamily="18" charset="0"/>
                <a:cs typeface="Times New Roman" panose="02020603050405020304" pitchFamily="18" charset="0"/>
              </a:rPr>
              <a:t>amikacin </a:t>
            </a:r>
            <a:r>
              <a:rPr lang="en" sz="1600" b="1" dirty="0">
                <a:latin typeface="Times New Roman" panose="02020603050405020304" pitchFamily="18" charset="0"/>
                <a:cs typeface="Times New Roman" panose="02020603050405020304" pitchFamily="18" charset="0"/>
              </a:rPr>
              <a:t>sulfate.</a:t>
            </a:r>
          </a:p>
          <a:p>
            <a:pPr algn="just">
              <a:lnSpc>
                <a:spcPct val="90000"/>
              </a:lnSpc>
              <a:spcBef>
                <a:spcPct val="0"/>
              </a:spcBef>
              <a:spcAft>
                <a:spcPts val="600"/>
              </a:spcAft>
              <a:defRPr/>
            </a:pPr>
            <a:r>
              <a:rPr lang="en" sz="1600" b="1" i="1" dirty="0" err="1">
                <a:latin typeface="Times New Roman" panose="02020603050405020304" pitchFamily="18" charset="0"/>
                <a:cs typeface="Times New Roman" panose="02020603050405020304" pitchFamily="18" charset="0"/>
              </a:rPr>
              <a:t>Application </a:t>
            </a:r>
            <a:r>
              <a:rPr lang="en" sz="1600" b="1" i="1" dirty="0">
                <a:latin typeface="Times New Roman" panose="02020603050405020304" pitchFamily="18" charset="0"/>
                <a:cs typeface="Times New Roman" panose="02020603050405020304" pitchFamily="18" charset="0"/>
              </a:rPr>
              <a:t>.</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Daily </a:t>
            </a:r>
            <a:r>
              <a:rPr lang="en" sz="1600" b="1" dirty="0">
                <a:latin typeface="Times New Roman" panose="02020603050405020304" pitchFamily="18" charset="0"/>
                <a:cs typeface="Times New Roman" panose="02020603050405020304" pitchFamily="18" charset="0"/>
              </a:rPr>
              <a:t>dose 1.0 g </a:t>
            </a:r>
            <a:r>
              <a:rPr lang="en" sz="1600" b="1" dirty="0" err="1">
                <a:latin typeface="Times New Roman" panose="02020603050405020304" pitchFamily="18" charset="0"/>
                <a:cs typeface="Times New Roman" panose="02020603050405020304" pitchFamily="18" charset="0"/>
              </a:rPr>
              <a:t>intramuscularly </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intravenously </a:t>
            </a:r>
            <a:r>
              <a:rPr lang="en" sz="1600" b="1" dirty="0">
                <a:latin typeface="Times New Roman" panose="02020603050405020304" pitchFamily="18" charset="0"/>
                <a:cs typeface="Times New Roman" panose="02020603050405020304" pitchFamily="18" charset="0"/>
              </a:rPr>
              <a:t>(15-20 mg/kg).</a:t>
            </a:r>
          </a:p>
          <a:p>
            <a:pPr algn="just">
              <a:lnSpc>
                <a:spcPct val="90000"/>
              </a:lnSpc>
              <a:spcBef>
                <a:spcPct val="0"/>
              </a:spcBef>
              <a:spcAft>
                <a:spcPts val="600"/>
              </a:spcAft>
              <a:defRPr/>
            </a:pPr>
            <a:r>
              <a:rPr lang="en" sz="1600" b="1" i="1" dirty="0" err="1">
                <a:latin typeface="Times New Roman" panose="02020603050405020304" pitchFamily="18" charset="0"/>
                <a:cs typeface="Times New Roman" panose="02020603050405020304" pitchFamily="18" charset="0"/>
              </a:rPr>
              <a:t>Side effects</a:t>
            </a:r>
            <a:r>
              <a:rPr lang="en" sz="1600" b="1" i="1" dirty="0">
                <a:latin typeface="Times New Roman" panose="02020603050405020304" pitchFamily="18" charset="0"/>
                <a:cs typeface="Times New Roman" panose="02020603050405020304" pitchFamily="18" charset="0"/>
              </a:rPr>
              <a:t> </a:t>
            </a:r>
            <a:r>
              <a:rPr lang="en" sz="1600" b="1" i="1" dirty="0" err="1">
                <a:latin typeface="Times New Roman" panose="02020603050405020304" pitchFamily="18" charset="0"/>
                <a:cs typeface="Times New Roman" panose="02020603050405020304" pitchFamily="18" charset="0"/>
              </a:rPr>
              <a:t>reactions </a:t>
            </a:r>
            <a:r>
              <a:rPr lang="en" sz="1600" b="1" i="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Paresthesia </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convulsions </a:t>
            </a:r>
            <a:r>
              <a:rPr lang="en" sz="1600" b="1" dirty="0">
                <a:latin typeface="Times New Roman" panose="02020603050405020304" pitchFamily="18" charset="0"/>
                <a:cs typeface="Times New Roman" panose="02020603050405020304" pitchFamily="18" charset="0"/>
              </a:rPr>
              <a:t>, tremor </a:t>
            </a:r>
            <a:r>
              <a:rPr lang="en" sz="1600" b="1" dirty="0" err="1">
                <a:latin typeface="Times New Roman" panose="02020603050405020304" pitchFamily="18" charset="0"/>
                <a:cs typeface="Times New Roman" panose="02020603050405020304" pitchFamily="18" charset="0"/>
              </a:rPr>
              <a:t>, </a:t>
            </a:r>
            <a:r>
              <a:rPr lang="en" sz="1600" b="1" dirty="0">
                <a:latin typeface="Times New Roman" panose="02020603050405020304" pitchFamily="18" charset="0"/>
                <a:cs typeface="Times New Roman" panose="02020603050405020304" pitchFamily="18" charset="0"/>
              </a:rPr>
              <a:t>neuromuscular </a:t>
            </a:r>
            <a:r>
              <a:rPr lang="en" sz="1600" b="1" dirty="0" err="1">
                <a:latin typeface="Times New Roman" panose="02020603050405020304" pitchFamily="18" charset="0"/>
                <a:cs typeface="Times New Roman" panose="02020603050405020304" pitchFamily="18" charset="0"/>
              </a:rPr>
              <a:t>disorders</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transmission </a:t>
            </a:r>
            <a:r>
              <a:rPr lang="en" sz="1600" b="1" dirty="0">
                <a:latin typeface="Times New Roman" panose="02020603050405020304" pitchFamily="18" charset="0"/>
                <a:cs typeface="Times New Roman" panose="02020603050405020304" pitchFamily="18" charset="0"/>
              </a:rPr>
              <a:t>, psychosis, </a:t>
            </a:r>
            <a:r>
              <a:rPr lang="en" sz="1600" b="1" dirty="0" err="1">
                <a:latin typeface="Times New Roman" panose="02020603050405020304" pitchFamily="18" charset="0"/>
                <a:cs typeface="Times New Roman" panose="02020603050405020304" pitchFamily="18" charset="0"/>
              </a:rPr>
              <a:t>otovestibulotoxicity </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arterial</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hypotension </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leukopenia </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thrombocytopenia </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nausea </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diarrhea </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dysbacteriosis </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increased</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activities</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hepatic</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transaminases </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hyperbilirubinemia </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renal</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deficiency </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allergic</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reactions </a:t>
            </a:r>
            <a:r>
              <a:rPr lang="en" sz="1600" b="1" dirty="0">
                <a:latin typeface="Times New Roman" panose="02020603050405020304" pitchFamily="18" charset="0"/>
                <a:cs typeface="Times New Roman" panose="02020603050405020304" pitchFamily="18" charset="0"/>
              </a:rPr>
              <a:t>.</a:t>
            </a:r>
          </a:p>
        </p:txBody>
      </p:sp>
      <p:pic>
        <p:nvPicPr>
          <p:cNvPr id="2" name="Рисунок 1" descr="Изображение выглядит как текст, книга, Публикация, Бумажное изделие&#10;&#10;Автоматически созданное описание">
            <a:extLst>
              <a:ext uri="{FF2B5EF4-FFF2-40B4-BE49-F238E27FC236}">
                <a16:creationId xmlns:a16="http://schemas.microsoft.com/office/drawing/2014/main" xmlns="" id="{99CA61EF-4D38-3FF1-5558-35BB2647F07F}"/>
              </a:ext>
            </a:extLst>
          </p:cNvPr>
          <p:cNvPicPr>
            <a:picLocks noChangeAspect="1"/>
          </p:cNvPicPr>
          <p:nvPr/>
        </p:nvPicPr>
        <p:blipFill>
          <a:blip r:embed="rId2"/>
          <a:stretch>
            <a:fillRect/>
          </a:stretch>
        </p:blipFill>
        <p:spPr>
          <a:xfrm>
            <a:off x="5508104" y="1844824"/>
            <a:ext cx="2922316" cy="4530725"/>
          </a:xfrm>
          <a:prstGeom prst="rect">
            <a:avLst/>
          </a:prstGeom>
          <a:noFill/>
        </p:spPr>
      </p:pic>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sz="quarter"/>
          </p:nvPr>
        </p:nvSpPr>
        <p:spPr>
          <a:xfrm>
            <a:off x="169897" y="18174"/>
            <a:ext cx="8964488" cy="1700213"/>
          </a:xfrm>
        </p:spPr>
        <p:txBody>
          <a:bodyPr/>
          <a:lstStyle/>
          <a:p>
            <a:pPr>
              <a:defRPr/>
            </a:pPr>
            <a:r>
              <a:rPr lang="en" sz="3200" b="1" dirty="0" err="1">
                <a:solidFill>
                  <a:srgbClr val="FFFF00"/>
                </a:solidFill>
                <a:latin typeface="Times New Roman" panose="02020603050405020304" pitchFamily="18" charset="0"/>
                <a:cs typeface="Times New Roman" panose="02020603050405020304" pitchFamily="18" charset="0"/>
              </a:rPr>
              <a:t>Capreomycin </a:t>
            </a:r>
            <a:r>
              <a:rPr lang="en" sz="3200" b="1" dirty="0">
                <a:solidFill>
                  <a:srgbClr val="FFFF00"/>
                </a:solidFill>
                <a:latin typeface="Times New Roman" panose="02020603050405020304" pitchFamily="18" charset="0"/>
                <a:cs typeface="Times New Roman" panose="02020603050405020304" pitchFamily="18" charset="0"/>
              </a:rPr>
              <a:t>( Cm) – </a:t>
            </a:r>
            <a:r>
              <a:rPr lang="en-US" sz="3200" b="1" dirty="0">
                <a:solidFill>
                  <a:srgbClr val="FFFF00"/>
                </a:solidFill>
                <a:latin typeface="Times New Roman" panose="02020603050405020304" pitchFamily="18" charset="0"/>
                <a:cs typeface="Times New Roman" panose="02020603050405020304" pitchFamily="18" charset="0"/>
              </a:rPr>
              <a:t/>
            </a:r>
            <a:br>
              <a:rPr lang="en-US" sz="3200" b="1" dirty="0">
                <a:solidFill>
                  <a:srgbClr val="FFFF00"/>
                </a:solidFill>
                <a:latin typeface="Times New Roman" panose="02020603050405020304" pitchFamily="18" charset="0"/>
                <a:cs typeface="Times New Roman" panose="02020603050405020304" pitchFamily="18" charset="0"/>
              </a:rPr>
            </a:br>
            <a:r>
              <a:rPr lang="en" sz="2800" b="1" dirty="0">
                <a:latin typeface="Times New Roman" panose="02020603050405020304" pitchFamily="18" charset="0"/>
                <a:cs typeface="Times New Roman" panose="02020603050405020304" pitchFamily="18" charset="0"/>
              </a:rPr>
              <a:t>in </a:t>
            </a:r>
            <a:r>
              <a:rPr lang="en" sz="2800" b="1" dirty="0" err="1">
                <a:latin typeface="Times New Roman" panose="02020603050405020304" pitchFamily="18" charset="0"/>
                <a:cs typeface="Times New Roman" panose="02020603050405020304" pitchFamily="18" charset="0"/>
              </a:rPr>
              <a:t>iberkovo</a:t>
            </a:r>
            <a:r>
              <a:rPr lang="en" sz="2800" b="1" dirty="0">
                <a:latin typeface="Times New Roman" panose="02020603050405020304" pitchFamily="18" charset="0"/>
                <a:cs typeface="Times New Roman" panose="02020603050405020304" pitchFamily="18" charset="0"/>
              </a:rPr>
              <a:t> </a:t>
            </a:r>
            <a:r>
              <a:rPr lang="en" sz="2800" b="1" dirty="0" err="1">
                <a:latin typeface="Times New Roman" panose="02020603050405020304" pitchFamily="18" charset="0"/>
                <a:cs typeface="Times New Roman" panose="02020603050405020304" pitchFamily="18" charset="0"/>
              </a:rPr>
              <a:t>active</a:t>
            </a:r>
            <a:r>
              <a:rPr lang="en" sz="2800" b="1" dirty="0">
                <a:latin typeface="Times New Roman" panose="02020603050405020304" pitchFamily="18" charset="0"/>
                <a:cs typeface="Times New Roman" panose="02020603050405020304" pitchFamily="18" charset="0"/>
              </a:rPr>
              <a:t> </a:t>
            </a:r>
            <a:r>
              <a:rPr lang="en" sz="2800" b="1" dirty="0" err="1">
                <a:latin typeface="Times New Roman" panose="02020603050405020304" pitchFamily="18" charset="0"/>
                <a:cs typeface="Times New Roman" panose="02020603050405020304" pitchFamily="18" charset="0"/>
              </a:rPr>
              <a:t>of</a:t>
            </a:r>
            <a:r>
              <a:rPr lang="en" sz="2800" b="1" dirty="0">
                <a:latin typeface="Times New Roman" panose="02020603050405020304" pitchFamily="18" charset="0"/>
                <a:cs typeface="Times New Roman" panose="02020603050405020304" pitchFamily="18" charset="0"/>
              </a:rPr>
              <a:t> M. tuberculosis , </a:t>
            </a:r>
            <a:r>
              <a:rPr lang="en" sz="2800" b="1" dirty="0" err="1">
                <a:latin typeface="Times New Roman" panose="02020603050405020304" pitchFamily="18" charset="0"/>
                <a:cs typeface="Times New Roman" panose="02020603050405020304" pitchFamily="18" charset="0"/>
              </a:rPr>
              <a:t>which</a:t>
            </a:r>
            <a:r>
              <a:rPr lang="en" sz="2800" b="1" dirty="0">
                <a:latin typeface="Times New Roman" panose="02020603050405020304" pitchFamily="18" charset="0"/>
                <a:cs typeface="Times New Roman" panose="02020603050405020304" pitchFamily="18" charset="0"/>
              </a:rPr>
              <a:t> </a:t>
            </a:r>
            <a:r>
              <a:rPr lang="en" sz="2800" b="1" dirty="0" err="1">
                <a:latin typeface="Times New Roman" panose="02020603050405020304" pitchFamily="18" charset="0"/>
                <a:cs typeface="Times New Roman" panose="02020603050405020304" pitchFamily="18" charset="0"/>
              </a:rPr>
              <a:t>localized </a:t>
            </a:r>
            <a:r>
              <a:rPr lang="en" sz="2800" b="1" dirty="0">
                <a:latin typeface="Times New Roman" panose="02020603050405020304" pitchFamily="18" charset="0"/>
                <a:cs typeface="Times New Roman" panose="02020603050405020304" pitchFamily="18" charset="0"/>
              </a:rPr>
              <a:t>outside and </a:t>
            </a:r>
            <a:r>
              <a:rPr lang="en" sz="2800" b="1" dirty="0" err="1">
                <a:latin typeface="Times New Roman" panose="02020603050405020304" pitchFamily="18" charset="0"/>
                <a:cs typeface="Times New Roman" panose="02020603050405020304" pitchFamily="18" charset="0"/>
              </a:rPr>
              <a:t>inside</a:t>
            </a:r>
            <a:r>
              <a:rPr lang="en" sz="2800" b="1" dirty="0">
                <a:latin typeface="Times New Roman" panose="02020603050405020304" pitchFamily="18" charset="0"/>
                <a:cs typeface="Times New Roman" panose="02020603050405020304" pitchFamily="18" charset="0"/>
              </a:rPr>
              <a:t> </a:t>
            </a:r>
            <a:r>
              <a:rPr lang="en" sz="2800" b="1" dirty="0" err="1">
                <a:latin typeface="Times New Roman" panose="02020603050405020304" pitchFamily="18" charset="0"/>
                <a:cs typeface="Times New Roman" panose="02020603050405020304" pitchFamily="18" charset="0"/>
              </a:rPr>
              <a:t>cells </a:t>
            </a:r>
            <a:r>
              <a:rPr lang="en" sz="2800" b="1" dirty="0">
                <a:latin typeface="Times New Roman" panose="02020603050405020304" pitchFamily="18" charset="0"/>
                <a:cs typeface="Times New Roman" panose="02020603050405020304" pitchFamily="18" charset="0"/>
              </a:rPr>
              <a:t>.</a:t>
            </a:r>
          </a:p>
        </p:txBody>
      </p:sp>
      <p:sp>
        <p:nvSpPr>
          <p:cNvPr id="5" name="Подзаголовок 4"/>
          <p:cNvSpPr>
            <a:spLocks noGrp="1"/>
          </p:cNvSpPr>
          <p:nvPr>
            <p:ph type="subTitle" sz="quarter" idx="1"/>
          </p:nvPr>
        </p:nvSpPr>
        <p:spPr>
          <a:xfrm>
            <a:off x="-180528" y="1700212"/>
            <a:ext cx="8100392" cy="5689600"/>
          </a:xfrm>
        </p:spPr>
        <p:txBody>
          <a:bodyPr/>
          <a:lstStyle/>
          <a:p>
            <a:pPr marL="342900" indent="-342900" algn="l">
              <a:spcBef>
                <a:spcPct val="0"/>
              </a:spcBef>
              <a:buFont typeface="Wingdings" pitchFamily="2" charset="2"/>
              <a:buChar char="Ø"/>
              <a:defRPr/>
            </a:pPr>
            <a:r>
              <a:rPr lang="en" sz="2400" b="1" dirty="0" err="1">
                <a:latin typeface="Times New Roman" panose="02020603050405020304" pitchFamily="18" charset="0"/>
                <a:cs typeface="Times New Roman" panose="02020603050405020304" pitchFamily="18" charset="0"/>
              </a:rPr>
              <a:t>Inhibits protein </a:t>
            </a:r>
            <a:r>
              <a:rPr lang="en" sz="2400" b="1" dirty="0">
                <a:latin typeface="Times New Roman" panose="02020603050405020304" pitchFamily="18" charset="0"/>
                <a:cs typeface="Times New Roman" panose="02020603050405020304" pitchFamily="18" charset="0"/>
              </a:rPr>
              <a:t>synthesis in </a:t>
            </a:r>
            <a:r>
              <a:rPr lang="en" sz="2400" b="1" dirty="0" err="1">
                <a:latin typeface="Times New Roman" panose="02020603050405020304" pitchFamily="18" charset="0"/>
                <a:cs typeface="Times New Roman" panose="02020603050405020304" pitchFamily="18" charset="0"/>
              </a:rPr>
              <a:t>bacteria</a:t>
            </a:r>
            <a:r>
              <a:rPr lang="en" sz="2400" b="1" dirty="0">
                <a:latin typeface="Times New Roman" panose="02020603050405020304" pitchFamily="18" charset="0"/>
                <a:cs typeface="Times New Roman" panose="02020603050405020304" pitchFamily="18" charset="0"/>
              </a:rPr>
              <a:t> </a:t>
            </a:r>
            <a:r>
              <a:rPr lang="en" sz="2400" b="1" dirty="0" err="1">
                <a:latin typeface="Times New Roman" panose="02020603050405020304" pitchFamily="18" charset="0"/>
                <a:cs typeface="Times New Roman" panose="02020603050405020304" pitchFamily="18" charset="0"/>
              </a:rPr>
              <a:t>cell </a:t>
            </a:r>
            <a:r>
              <a:rPr lang="en" sz="2400" b="1" dirty="0">
                <a:latin typeface="Times New Roman" panose="02020603050405020304" pitchFamily="18" charset="0"/>
                <a:cs typeface="Times New Roman" panose="02020603050405020304" pitchFamily="18" charset="0"/>
              </a:rPr>
              <a:t>, </a:t>
            </a:r>
            <a:r>
              <a:rPr lang="en" sz="2400" b="1" dirty="0" err="1">
                <a:latin typeface="Times New Roman" panose="02020603050405020304" pitchFamily="18" charset="0"/>
                <a:cs typeface="Times New Roman" panose="02020603050405020304" pitchFamily="18" charset="0"/>
              </a:rPr>
              <a:t>has</a:t>
            </a:r>
            <a:r>
              <a:rPr lang="en" sz="2400" b="1" dirty="0">
                <a:latin typeface="Times New Roman" panose="02020603050405020304" pitchFamily="18" charset="0"/>
                <a:cs typeface="Times New Roman" panose="02020603050405020304" pitchFamily="18" charset="0"/>
              </a:rPr>
              <a:t> </a:t>
            </a:r>
            <a:r>
              <a:rPr lang="en" sz="2400" b="1" dirty="0" err="1">
                <a:latin typeface="Times New Roman" panose="02020603050405020304" pitchFamily="18" charset="0"/>
                <a:cs typeface="Times New Roman" panose="02020603050405020304" pitchFamily="18" charset="0"/>
              </a:rPr>
              <a:t>bacteriostatic</a:t>
            </a:r>
            <a:r>
              <a:rPr lang="en" sz="2400" b="1" dirty="0">
                <a:latin typeface="Times New Roman" panose="02020603050405020304" pitchFamily="18" charset="0"/>
                <a:cs typeface="Times New Roman" panose="02020603050405020304" pitchFamily="18" charset="0"/>
              </a:rPr>
              <a:t> </a:t>
            </a:r>
            <a:r>
              <a:rPr lang="en" sz="2400" b="1" dirty="0" err="1">
                <a:latin typeface="Times New Roman" panose="02020603050405020304" pitchFamily="18" charset="0"/>
                <a:cs typeface="Times New Roman" panose="02020603050405020304" pitchFamily="18" charset="0"/>
              </a:rPr>
              <a:t>action </a:t>
            </a:r>
            <a:r>
              <a:rPr lang="en" sz="2400" b="1" dirty="0">
                <a:latin typeface="Times New Roman" panose="02020603050405020304" pitchFamily="18" charset="0"/>
                <a:cs typeface="Times New Roman" panose="02020603050405020304" pitchFamily="18" charset="0"/>
              </a:rPr>
              <a:t>. In </a:t>
            </a:r>
            <a:r>
              <a:rPr lang="en" sz="2400" b="1" dirty="0" err="1">
                <a:latin typeface="Times New Roman" panose="02020603050405020304" pitchFamily="18" charset="0"/>
                <a:cs typeface="Times New Roman" panose="02020603050405020304" pitchFamily="18" charset="0"/>
              </a:rPr>
              <a:t>monotherapy</a:t>
            </a:r>
            <a:r>
              <a:rPr lang="en" sz="2400" b="1" dirty="0">
                <a:latin typeface="Times New Roman" panose="02020603050405020304" pitchFamily="18" charset="0"/>
                <a:cs typeface="Times New Roman" panose="02020603050405020304" pitchFamily="18" charset="0"/>
              </a:rPr>
              <a:t> </a:t>
            </a:r>
            <a:r>
              <a:rPr lang="en" sz="2400" b="1" dirty="0" err="1">
                <a:latin typeface="Times New Roman" panose="02020603050405020304" pitchFamily="18" charset="0"/>
                <a:cs typeface="Times New Roman" panose="02020603050405020304" pitchFamily="18" charset="0"/>
              </a:rPr>
              <a:t>quickly</a:t>
            </a:r>
            <a:r>
              <a:rPr lang="en" sz="2400" b="1" dirty="0">
                <a:latin typeface="Times New Roman" panose="02020603050405020304" pitchFamily="18" charset="0"/>
                <a:cs typeface="Times New Roman" panose="02020603050405020304" pitchFamily="18" charset="0"/>
              </a:rPr>
              <a:t> </a:t>
            </a:r>
            <a:r>
              <a:rPr lang="en" sz="2400" b="1" dirty="0" err="1">
                <a:latin typeface="Times New Roman" panose="02020603050405020304" pitchFamily="18" charset="0"/>
                <a:cs typeface="Times New Roman" panose="02020603050405020304" pitchFamily="18" charset="0"/>
              </a:rPr>
              <a:t>causes</a:t>
            </a:r>
            <a:r>
              <a:rPr lang="en" sz="2400" b="1" dirty="0">
                <a:latin typeface="Times New Roman" panose="02020603050405020304" pitchFamily="18" charset="0"/>
                <a:cs typeface="Times New Roman" panose="02020603050405020304" pitchFamily="18" charset="0"/>
              </a:rPr>
              <a:t> </a:t>
            </a:r>
            <a:r>
              <a:rPr lang="en" sz="2400" b="1" dirty="0" err="1">
                <a:latin typeface="Times New Roman" panose="02020603050405020304" pitchFamily="18" charset="0"/>
                <a:cs typeface="Times New Roman" panose="02020603050405020304" pitchFamily="18" charset="0"/>
              </a:rPr>
              <a:t>appearance</a:t>
            </a:r>
            <a:r>
              <a:rPr lang="en" sz="2400" b="1" dirty="0">
                <a:latin typeface="Times New Roman" panose="02020603050405020304" pitchFamily="18" charset="0"/>
                <a:cs typeface="Times New Roman" panose="02020603050405020304" pitchFamily="18" charset="0"/>
              </a:rPr>
              <a:t> </a:t>
            </a:r>
            <a:r>
              <a:rPr lang="en" sz="2400" b="1" dirty="0" err="1">
                <a:latin typeface="Times New Roman" panose="02020603050405020304" pitchFamily="18" charset="0"/>
                <a:cs typeface="Times New Roman" panose="02020603050405020304" pitchFamily="18" charset="0"/>
              </a:rPr>
              <a:t>resistant</a:t>
            </a:r>
            <a:r>
              <a:rPr lang="en" sz="2400" b="1" dirty="0">
                <a:latin typeface="Times New Roman" panose="02020603050405020304" pitchFamily="18" charset="0"/>
                <a:cs typeface="Times New Roman" panose="02020603050405020304" pitchFamily="18" charset="0"/>
              </a:rPr>
              <a:t> </a:t>
            </a:r>
            <a:r>
              <a:rPr lang="en" sz="2400" b="1" dirty="0" err="1">
                <a:latin typeface="Times New Roman" panose="02020603050405020304" pitchFamily="18" charset="0"/>
                <a:cs typeface="Times New Roman" panose="02020603050405020304" pitchFamily="18" charset="0"/>
              </a:rPr>
              <a:t>strains </a:t>
            </a:r>
            <a:r>
              <a:rPr lang="en" sz="2400" b="1" dirty="0">
                <a:latin typeface="Times New Roman" panose="02020603050405020304" pitchFamily="18" charset="0"/>
                <a:cs typeface="Times New Roman" panose="02020603050405020304" pitchFamily="18" charset="0"/>
              </a:rPr>
              <a:t>; </a:t>
            </a:r>
            <a:r>
              <a:rPr lang="en" sz="2400" b="1" dirty="0" err="1">
                <a:latin typeface="Times New Roman" panose="02020603050405020304" pitchFamily="18" charset="0"/>
                <a:cs typeface="Times New Roman" panose="02020603050405020304" pitchFamily="18" charset="0"/>
              </a:rPr>
              <a:t>noted</a:t>
            </a:r>
            <a:r>
              <a:rPr lang="en" sz="2400" b="1" dirty="0">
                <a:latin typeface="Times New Roman" panose="02020603050405020304" pitchFamily="18" charset="0"/>
                <a:cs typeface="Times New Roman" panose="02020603050405020304" pitchFamily="18" charset="0"/>
              </a:rPr>
              <a:t> </a:t>
            </a:r>
            <a:r>
              <a:rPr lang="en" sz="2400" b="1" dirty="0" err="1">
                <a:latin typeface="Times New Roman" panose="02020603050405020304" pitchFamily="18" charset="0"/>
                <a:cs typeface="Times New Roman" panose="02020603050405020304" pitchFamily="18" charset="0"/>
              </a:rPr>
              <a:t>cross</a:t>
            </a:r>
            <a:r>
              <a:rPr lang="en" sz="2400" b="1" dirty="0">
                <a:latin typeface="Times New Roman" panose="02020603050405020304" pitchFamily="18" charset="0"/>
                <a:cs typeface="Times New Roman" panose="02020603050405020304" pitchFamily="18" charset="0"/>
              </a:rPr>
              <a:t> </a:t>
            </a:r>
            <a:r>
              <a:rPr lang="en" sz="2400" b="1" dirty="0" err="1">
                <a:latin typeface="Times New Roman" panose="02020603050405020304" pitchFamily="18" charset="0"/>
                <a:cs typeface="Times New Roman" panose="02020603050405020304" pitchFamily="18" charset="0"/>
              </a:rPr>
              <a:t>resistance </a:t>
            </a:r>
            <a:r>
              <a:rPr lang="en" sz="2400" b="1" dirty="0">
                <a:latin typeface="Times New Roman" panose="02020603050405020304" pitchFamily="18" charset="0"/>
                <a:cs typeface="Times New Roman" panose="02020603050405020304" pitchFamily="18" charset="0"/>
              </a:rPr>
              <a:t>to </a:t>
            </a:r>
            <a:r>
              <a:rPr lang="en" sz="2400" b="1" dirty="0" err="1">
                <a:latin typeface="Times New Roman" panose="02020603050405020304" pitchFamily="18" charset="0"/>
                <a:cs typeface="Times New Roman" panose="02020603050405020304" pitchFamily="18" charset="0"/>
              </a:rPr>
              <a:t>kanamycin </a:t>
            </a:r>
            <a:r>
              <a:rPr lang="en" sz="2400" b="1" dirty="0">
                <a:latin typeface="Times New Roman" panose="02020603050405020304" pitchFamily="18" charset="0"/>
                <a:cs typeface="Times New Roman" panose="02020603050405020304" pitchFamily="18" charset="0"/>
              </a:rPr>
              <a:t>, </a:t>
            </a:r>
            <a:r>
              <a:rPr lang="en" sz="2400" b="1" dirty="0" err="1">
                <a:latin typeface="Times New Roman" panose="02020603050405020304" pitchFamily="18" charset="0"/>
                <a:cs typeface="Times New Roman" panose="02020603050405020304" pitchFamily="18" charset="0"/>
              </a:rPr>
              <a:t>viomycin </a:t>
            </a:r>
            <a:r>
              <a:rPr lang="en" sz="2400" b="1" dirty="0">
                <a:latin typeface="Times New Roman" panose="02020603050405020304" pitchFamily="18" charset="0"/>
                <a:cs typeface="Times New Roman" panose="02020603050405020304" pitchFamily="18" charset="0"/>
              </a:rPr>
              <a:t>, in </a:t>
            </a:r>
            <a:r>
              <a:rPr lang="en" sz="2400" b="1" dirty="0" err="1">
                <a:latin typeface="Times New Roman" panose="02020603050405020304" pitchFamily="18" charset="0"/>
                <a:cs typeface="Times New Roman" panose="02020603050405020304" pitchFamily="18" charset="0"/>
              </a:rPr>
              <a:t>some</a:t>
            </a:r>
            <a:r>
              <a:rPr lang="en" sz="2400" b="1" dirty="0">
                <a:latin typeface="Times New Roman" panose="02020603050405020304" pitchFamily="18" charset="0"/>
                <a:cs typeface="Times New Roman" panose="02020603050405020304" pitchFamily="18" charset="0"/>
              </a:rPr>
              <a:t> </a:t>
            </a:r>
            <a:r>
              <a:rPr lang="en" sz="2400" b="1" dirty="0" err="1">
                <a:latin typeface="Times New Roman" panose="02020603050405020304" pitchFamily="18" charset="0"/>
                <a:cs typeface="Times New Roman" panose="02020603050405020304" pitchFamily="18" charset="0"/>
              </a:rPr>
              <a:t>in cases </a:t>
            </a:r>
            <a:r>
              <a:rPr lang="en" sz="2400" b="1" dirty="0">
                <a:latin typeface="Times New Roman" panose="02020603050405020304" pitchFamily="18" charset="0"/>
                <a:cs typeface="Times New Roman" panose="02020603050405020304" pitchFamily="18" charset="0"/>
              </a:rPr>
              <a:t>to </a:t>
            </a:r>
            <a:r>
              <a:rPr lang="en" sz="2400" b="1" dirty="0" err="1">
                <a:latin typeface="Times New Roman" panose="02020603050405020304" pitchFamily="18" charset="0"/>
                <a:cs typeface="Times New Roman" panose="02020603050405020304" pitchFamily="18" charset="0"/>
              </a:rPr>
              <a:t>amikacin </a:t>
            </a:r>
            <a:r>
              <a:rPr lang="en" sz="2400" b="1" dirty="0">
                <a:latin typeface="Times New Roman" panose="02020603050405020304" pitchFamily="18" charset="0"/>
                <a:cs typeface="Times New Roman" panose="02020603050405020304" pitchFamily="18" charset="0"/>
              </a:rPr>
              <a:t>and </a:t>
            </a:r>
            <a:r>
              <a:rPr lang="en" sz="2400" b="1" dirty="0" err="1">
                <a:latin typeface="Times New Roman" panose="02020603050405020304" pitchFamily="18" charset="0"/>
                <a:cs typeface="Times New Roman" panose="02020603050405020304" pitchFamily="18" charset="0"/>
              </a:rPr>
              <a:t>neomycin </a:t>
            </a:r>
            <a:r>
              <a:rPr lang="en" sz="2400" b="1" dirty="0">
                <a:latin typeface="Times New Roman" panose="02020603050405020304" pitchFamily="18" charset="0"/>
                <a:cs typeface="Times New Roman" panose="02020603050405020304" pitchFamily="18" charset="0"/>
              </a:rPr>
              <a:t>. </a:t>
            </a:r>
            <a:r>
              <a:rPr lang="ru-RU" sz="2400" b="1" dirty="0">
                <a:latin typeface="Times New Roman" panose="02020603050405020304" pitchFamily="18" charset="0"/>
                <a:cs typeface="Times New Roman" panose="02020603050405020304" pitchFamily="18" charset="0"/>
              </a:rPr>
              <a:t/>
            </a:r>
            <a:br>
              <a:rPr lang="ru-RU" sz="2400" b="1" dirty="0">
                <a:latin typeface="Times New Roman" panose="02020603050405020304" pitchFamily="18" charset="0"/>
                <a:cs typeface="Times New Roman" panose="02020603050405020304" pitchFamily="18" charset="0"/>
              </a:rPr>
            </a:br>
            <a:r>
              <a:rPr lang="en" sz="2400" b="1" i="1" dirty="0" err="1">
                <a:solidFill>
                  <a:srgbClr val="FFFF00"/>
                </a:solidFill>
                <a:latin typeface="Times New Roman" panose="02020603050405020304" pitchFamily="18" charset="0"/>
                <a:cs typeface="Times New Roman" panose="02020603050405020304" pitchFamily="18" charset="0"/>
              </a:rPr>
              <a:t>Release </a:t>
            </a:r>
            <a:r>
              <a:rPr lang="en" sz="2400" b="1" i="1" dirty="0">
                <a:solidFill>
                  <a:srgbClr val="FFFF00"/>
                </a:solidFill>
                <a:latin typeface="Times New Roman" panose="02020603050405020304" pitchFamily="18" charset="0"/>
                <a:cs typeface="Times New Roman" panose="02020603050405020304" pitchFamily="18" charset="0"/>
              </a:rPr>
              <a:t>form : </a:t>
            </a:r>
            <a:r>
              <a:rPr lang="en" sz="2400" b="1" dirty="0">
                <a:latin typeface="Times New Roman" panose="02020603050405020304" pitchFamily="18" charset="0"/>
                <a:cs typeface="Times New Roman" panose="02020603050405020304" pitchFamily="18" charset="0"/>
              </a:rPr>
              <a:t>Dry </a:t>
            </a:r>
            <a:r>
              <a:rPr lang="en" sz="2400" b="1" dirty="0" err="1">
                <a:latin typeface="Times New Roman" panose="02020603050405020304" pitchFamily="18" charset="0"/>
                <a:cs typeface="Times New Roman" panose="02020603050405020304" pitchFamily="18" charset="0"/>
              </a:rPr>
              <a:t>substance </a:t>
            </a:r>
            <a:r>
              <a:rPr lang="en" sz="2400" b="1" dirty="0">
                <a:latin typeface="Times New Roman" panose="02020603050405020304" pitchFamily="18" charset="0"/>
                <a:cs typeface="Times New Roman" panose="02020603050405020304" pitchFamily="18" charset="0"/>
              </a:rPr>
              <a:t>for </a:t>
            </a:r>
            <a:r>
              <a:rPr lang="en" sz="2400" b="1" dirty="0" err="1">
                <a:latin typeface="Times New Roman" panose="02020603050405020304" pitchFamily="18" charset="0"/>
                <a:cs typeface="Times New Roman" panose="02020603050405020304" pitchFamily="18" charset="0"/>
              </a:rPr>
              <a:t>intramuscular</a:t>
            </a:r>
            <a:r>
              <a:rPr lang="en" sz="2400" b="1" dirty="0">
                <a:latin typeface="Times New Roman" panose="02020603050405020304" pitchFamily="18" charset="0"/>
                <a:cs typeface="Times New Roman" panose="02020603050405020304" pitchFamily="18" charset="0"/>
              </a:rPr>
              <a:t> </a:t>
            </a:r>
            <a:r>
              <a:rPr lang="en" sz="2400" b="1" dirty="0" err="1">
                <a:latin typeface="Times New Roman" panose="02020603050405020304" pitchFamily="18" charset="0"/>
                <a:cs typeface="Times New Roman" panose="02020603050405020304" pitchFamily="18" charset="0"/>
              </a:rPr>
              <a:t>injections </a:t>
            </a:r>
            <a:r>
              <a:rPr lang="en" sz="2400" b="1" dirty="0">
                <a:latin typeface="Times New Roman" panose="02020603050405020304" pitchFamily="18" charset="0"/>
                <a:cs typeface="Times New Roman" panose="02020603050405020304" pitchFamily="18" charset="0"/>
              </a:rPr>
              <a:t>in vials of 1 g </a:t>
            </a:r>
            <a:r>
              <a:rPr lang="en" sz="2400" b="1" dirty="0" err="1">
                <a:latin typeface="Times New Roman" panose="02020603050405020304" pitchFamily="18" charset="0"/>
                <a:cs typeface="Times New Roman" panose="02020603050405020304" pitchFamily="18" charset="0"/>
              </a:rPr>
              <a:t>of capreomycin </a:t>
            </a:r>
            <a:r>
              <a:rPr lang="en" sz="2400" b="1" dirty="0">
                <a:latin typeface="Times New Roman" panose="02020603050405020304" pitchFamily="18" charset="0"/>
                <a:cs typeface="Times New Roman" panose="02020603050405020304" pitchFamily="18" charset="0"/>
              </a:rPr>
              <a:t>sulfate.</a:t>
            </a:r>
          </a:p>
          <a:p>
            <a:pPr marL="342900" indent="-342900" algn="l">
              <a:spcBef>
                <a:spcPct val="0"/>
              </a:spcBef>
              <a:buFont typeface="Wingdings" pitchFamily="2" charset="2"/>
              <a:buChar char="Ø"/>
              <a:defRPr/>
            </a:pPr>
            <a:r>
              <a:rPr lang="en" sz="2400" b="1" i="1" dirty="0" err="1">
                <a:solidFill>
                  <a:srgbClr val="FFFF00"/>
                </a:solidFill>
                <a:latin typeface="Times New Roman" panose="02020603050405020304" pitchFamily="18" charset="0"/>
                <a:cs typeface="Times New Roman" panose="02020603050405020304" pitchFamily="18" charset="0"/>
              </a:rPr>
              <a:t>Application </a:t>
            </a:r>
            <a:r>
              <a:rPr lang="en" sz="2400" b="1" i="1" dirty="0">
                <a:solidFill>
                  <a:srgbClr val="FFFF00"/>
                </a:solidFill>
                <a:latin typeface="Times New Roman" panose="02020603050405020304" pitchFamily="18" charset="0"/>
                <a:cs typeface="Times New Roman" panose="02020603050405020304" pitchFamily="18" charset="0"/>
              </a:rPr>
              <a:t>.</a:t>
            </a:r>
            <a:r>
              <a:rPr lang="en" sz="2400" b="1" dirty="0">
                <a:latin typeface="Times New Roman" panose="02020603050405020304" pitchFamily="18" charset="0"/>
                <a:cs typeface="Times New Roman" panose="02020603050405020304" pitchFamily="18" charset="0"/>
              </a:rPr>
              <a:t> </a:t>
            </a:r>
            <a:r>
              <a:rPr lang="en" sz="2400" b="1" dirty="0" err="1">
                <a:latin typeface="Times New Roman" panose="02020603050405020304" pitchFamily="18" charset="0"/>
                <a:cs typeface="Times New Roman" panose="02020603050405020304" pitchFamily="18" charset="0"/>
              </a:rPr>
              <a:t>Assigned</a:t>
            </a:r>
            <a:r>
              <a:rPr lang="en" sz="2400" b="1" dirty="0">
                <a:latin typeface="Times New Roman" panose="02020603050405020304" pitchFamily="18" charset="0"/>
                <a:cs typeface="Times New Roman" panose="02020603050405020304" pitchFamily="18" charset="0"/>
              </a:rPr>
              <a:t> </a:t>
            </a:r>
            <a:r>
              <a:rPr lang="en" sz="2400" b="1" dirty="0" err="1">
                <a:latin typeface="Times New Roman" panose="02020603050405020304" pitchFamily="18" charset="0"/>
                <a:cs typeface="Times New Roman" panose="02020603050405020304" pitchFamily="18" charset="0"/>
              </a:rPr>
              <a:t>only </a:t>
            </a:r>
            <a:r>
              <a:rPr lang="en" sz="2400" b="1" dirty="0">
                <a:latin typeface="Times New Roman" panose="02020603050405020304" pitchFamily="18" charset="0"/>
                <a:cs typeface="Times New Roman" panose="02020603050405020304" pitchFamily="18" charset="0"/>
              </a:rPr>
              <a:t>parenterally 1 g of the drug </a:t>
            </a:r>
            <a:r>
              <a:rPr lang="en" sz="2400" b="1" dirty="0" err="1">
                <a:latin typeface="Times New Roman" panose="02020603050405020304" pitchFamily="18" charset="0"/>
                <a:cs typeface="Times New Roman" panose="02020603050405020304" pitchFamily="18" charset="0"/>
              </a:rPr>
              <a:t>daily </a:t>
            </a:r>
            <a:r>
              <a:rPr lang="en" sz="2400" b="1" dirty="0">
                <a:latin typeface="Times New Roman" panose="02020603050405020304" pitchFamily="18" charset="0"/>
                <a:cs typeface="Times New Roman" panose="02020603050405020304" pitchFamily="18" charset="0"/>
              </a:rPr>
              <a:t>(maximum </a:t>
            </a:r>
            <a:r>
              <a:rPr lang="en" sz="2400" b="1" dirty="0" err="1">
                <a:latin typeface="Times New Roman" panose="02020603050405020304" pitchFamily="18" charset="0"/>
                <a:cs typeface="Times New Roman" panose="02020603050405020304" pitchFamily="18" charset="0"/>
              </a:rPr>
              <a:t>daily </a:t>
            </a:r>
            <a:r>
              <a:rPr lang="en" sz="2400" b="1" dirty="0">
                <a:latin typeface="Times New Roman" panose="02020603050405020304" pitchFamily="18" charset="0"/>
                <a:cs typeface="Times New Roman" panose="02020603050405020304" pitchFamily="18" charset="0"/>
              </a:rPr>
              <a:t>dose - no </a:t>
            </a:r>
            <a:r>
              <a:rPr lang="en" sz="2400" b="1" dirty="0" err="1">
                <a:latin typeface="Times New Roman" panose="02020603050405020304" pitchFamily="18" charset="0"/>
                <a:cs typeface="Times New Roman" panose="02020603050405020304" pitchFamily="18" charset="0"/>
              </a:rPr>
              <a:t>more than </a:t>
            </a:r>
            <a:r>
              <a:rPr lang="en" sz="2400" b="1" dirty="0">
                <a:latin typeface="Times New Roman" panose="02020603050405020304" pitchFamily="18" charset="0"/>
                <a:cs typeface="Times New Roman" panose="02020603050405020304" pitchFamily="18" charset="0"/>
              </a:rPr>
              <a:t>20 mg/kg) </a:t>
            </a:r>
            <a:r>
              <a:rPr lang="en" sz="2400" b="1" dirty="0" err="1">
                <a:latin typeface="Times New Roman" panose="02020603050405020304" pitchFamily="18" charset="0"/>
                <a:cs typeface="Times New Roman" panose="02020603050405020304" pitchFamily="18" charset="0"/>
              </a:rPr>
              <a:t>for </a:t>
            </a:r>
            <a:r>
              <a:rPr lang="en" sz="2400" b="1" dirty="0">
                <a:latin typeface="Times New Roman" panose="02020603050405020304" pitchFamily="18" charset="0"/>
                <a:cs typeface="Times New Roman" panose="02020603050405020304" pitchFamily="18" charset="0"/>
              </a:rPr>
              <a:t>60-120 </a:t>
            </a:r>
            <a:r>
              <a:rPr lang="en" sz="2400" b="1" dirty="0" err="1">
                <a:latin typeface="Times New Roman" panose="02020603050405020304" pitchFamily="18" charset="0"/>
                <a:cs typeface="Times New Roman" panose="02020603050405020304" pitchFamily="18" charset="0"/>
              </a:rPr>
              <a:t>days </a:t>
            </a:r>
            <a:r>
              <a:rPr lang="en" sz="2400" b="1" dirty="0">
                <a:latin typeface="Times New Roman" panose="02020603050405020304" pitchFamily="18" charset="0"/>
                <a:cs typeface="Times New Roman" panose="02020603050405020304" pitchFamily="18" charset="0"/>
              </a:rPr>
              <a:t>, </a:t>
            </a:r>
            <a:r>
              <a:rPr lang="en" sz="2400" b="1" dirty="0" err="1">
                <a:latin typeface="Times New Roman" panose="02020603050405020304" pitchFamily="18" charset="0"/>
                <a:cs typeface="Times New Roman" panose="02020603050405020304" pitchFamily="18" charset="0"/>
              </a:rPr>
              <a:t>then </a:t>
            </a:r>
            <a:r>
              <a:rPr lang="en" sz="2400" b="1" dirty="0">
                <a:latin typeface="Times New Roman" panose="02020603050405020304" pitchFamily="18" charset="0"/>
                <a:cs typeface="Times New Roman" panose="02020603050405020304" pitchFamily="18" charset="0"/>
              </a:rPr>
              <a:t>1 g </a:t>
            </a:r>
            <a:r>
              <a:rPr lang="en" sz="2400" b="1" dirty="0" err="1">
                <a:latin typeface="Times New Roman" panose="02020603050405020304" pitchFamily="18" charset="0"/>
                <a:cs typeface="Times New Roman" panose="02020603050405020304" pitchFamily="18" charset="0"/>
              </a:rPr>
              <a:t>intramuscularly </a:t>
            </a:r>
            <a:r>
              <a:rPr lang="en" sz="2400" b="1" dirty="0">
                <a:latin typeface="Times New Roman" panose="02020603050405020304" pitchFamily="18" charset="0"/>
                <a:cs typeface="Times New Roman" panose="02020603050405020304" pitchFamily="18" charset="0"/>
              </a:rPr>
              <a:t>2 </a:t>
            </a:r>
            <a:r>
              <a:rPr lang="en" sz="2400" b="1" dirty="0" err="1">
                <a:latin typeface="Times New Roman" panose="02020603050405020304" pitchFamily="18" charset="0"/>
                <a:cs typeface="Times New Roman" panose="02020603050405020304" pitchFamily="18" charset="0"/>
              </a:rPr>
              <a:t>or </a:t>
            </a:r>
            <a:r>
              <a:rPr lang="en" sz="2400" b="1" dirty="0">
                <a:latin typeface="Times New Roman" panose="02020603050405020304" pitchFamily="18" charset="0"/>
                <a:cs typeface="Times New Roman" panose="02020603050405020304" pitchFamily="18" charset="0"/>
              </a:rPr>
              <a:t>3 times a </a:t>
            </a:r>
            <a:r>
              <a:rPr lang="en" sz="2400" b="1" dirty="0" err="1">
                <a:latin typeface="Times New Roman" panose="02020603050405020304" pitchFamily="18" charset="0"/>
                <a:cs typeface="Times New Roman" panose="02020603050405020304" pitchFamily="18" charset="0"/>
              </a:rPr>
              <a:t>week </a:t>
            </a:r>
            <a:r>
              <a:rPr lang="en" sz="2400" b="1" dirty="0">
                <a:latin typeface="Times New Roman" panose="02020603050405020304" pitchFamily="18" charset="0"/>
                <a:cs typeface="Times New Roman" panose="02020603050405020304" pitchFamily="18" charset="0"/>
              </a:rPr>
              <a:t>.</a:t>
            </a:r>
          </a:p>
          <a:p>
            <a:pPr marL="342900" indent="-342900" algn="l">
              <a:spcBef>
                <a:spcPct val="0"/>
              </a:spcBef>
              <a:buFont typeface="Wingdings" pitchFamily="2" charset="2"/>
              <a:buChar char="Ø"/>
              <a:defRPr/>
            </a:pPr>
            <a:r>
              <a:rPr lang="en" sz="2400" b="1" dirty="0" err="1">
                <a:latin typeface="Times New Roman" panose="02020603050405020304" pitchFamily="18" charset="0"/>
                <a:cs typeface="Times New Roman" panose="02020603050405020304" pitchFamily="18" charset="0"/>
              </a:rPr>
              <a:t>Treatment</a:t>
            </a:r>
            <a:r>
              <a:rPr lang="en" sz="2400" b="1" dirty="0">
                <a:latin typeface="Times New Roman" panose="02020603050405020304" pitchFamily="18" charset="0"/>
                <a:cs typeface="Times New Roman" panose="02020603050405020304" pitchFamily="18" charset="0"/>
              </a:rPr>
              <a:t> </a:t>
            </a:r>
            <a:r>
              <a:rPr lang="en" sz="2400" b="1" dirty="0" err="1">
                <a:latin typeface="Times New Roman" panose="02020603050405020304" pitchFamily="18" charset="0"/>
                <a:cs typeface="Times New Roman" panose="02020603050405020304" pitchFamily="18" charset="0"/>
              </a:rPr>
              <a:t>tuberculosis</a:t>
            </a:r>
            <a:r>
              <a:rPr lang="en" sz="2400" b="1" dirty="0">
                <a:latin typeface="Times New Roman" panose="02020603050405020304" pitchFamily="18" charset="0"/>
                <a:cs typeface="Times New Roman" panose="02020603050405020304" pitchFamily="18" charset="0"/>
              </a:rPr>
              <a:t> </a:t>
            </a:r>
            <a:r>
              <a:rPr lang="en" sz="2400" b="1" dirty="0" err="1">
                <a:latin typeface="Times New Roman" panose="02020603050405020304" pitchFamily="18" charset="0"/>
                <a:cs typeface="Times New Roman" panose="02020603050405020304" pitchFamily="18" charset="0"/>
              </a:rPr>
              <a:t>spend </a:t>
            </a:r>
            <a:r>
              <a:rPr lang="en" sz="2400" b="1" dirty="0">
                <a:latin typeface="Times New Roman" panose="02020603050405020304" pitchFamily="18" charset="0"/>
                <a:cs typeface="Times New Roman" panose="02020603050405020304" pitchFamily="18" charset="0"/>
              </a:rPr>
              <a:t>12-24 </a:t>
            </a:r>
            <a:r>
              <a:rPr lang="en" sz="2400" b="1" dirty="0" err="1">
                <a:latin typeface="Times New Roman" panose="02020603050405020304" pitchFamily="18" charset="0"/>
                <a:cs typeface="Times New Roman" panose="02020603050405020304" pitchFamily="18" charset="0"/>
              </a:rPr>
              <a:t>months </a:t>
            </a:r>
            <a:r>
              <a:rPr lang="en" sz="2700" b="1" dirty="0">
                <a:latin typeface="Times New Roman" panose="02020603050405020304" pitchFamily="18" charset="0"/>
                <a:cs typeface="Times New Roman" panose="02020603050405020304" pitchFamily="18" charset="0"/>
              </a:rPr>
              <a:t>.</a:t>
            </a:r>
          </a:p>
        </p:txBody>
      </p:sp>
      <p:pic>
        <p:nvPicPr>
          <p:cNvPr id="2" name="Рисунок 1">
            <a:extLst>
              <a:ext uri="{FF2B5EF4-FFF2-40B4-BE49-F238E27FC236}">
                <a16:creationId xmlns:a16="http://schemas.microsoft.com/office/drawing/2014/main" xmlns="" id="{1DB71E55-4E22-DA6E-0B01-F7771C5AA895}"/>
              </a:ext>
            </a:extLst>
          </p:cNvPr>
          <p:cNvPicPr>
            <a:picLocks noChangeAspect="1"/>
          </p:cNvPicPr>
          <p:nvPr/>
        </p:nvPicPr>
        <p:blipFill>
          <a:blip r:embed="rId2"/>
          <a:stretch>
            <a:fillRect/>
          </a:stretch>
        </p:blipFill>
        <p:spPr>
          <a:xfrm>
            <a:off x="7668344" y="2204864"/>
            <a:ext cx="1171054" cy="3070061"/>
          </a:xfrm>
          <a:prstGeom prst="rect">
            <a:avLst/>
          </a:prstGeom>
        </p:spPr>
      </p:pic>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71450"/>
            <a:ext cx="9144000" cy="7272338"/>
          </a:xfrm>
        </p:spPr>
        <p:txBody>
          <a:bodyPr/>
          <a:lstStyle/>
          <a:p>
            <a:pPr>
              <a:defRPr/>
            </a:pPr>
            <a:r>
              <a:rPr lang="ru-RU" sz="2800" b="1" i="1">
                <a:solidFill>
                  <a:srgbClr val="FFFF00"/>
                </a:solidFill>
                <a:latin typeface="Times New Roman" panose="02020603050405020304" pitchFamily="18" charset="0"/>
                <a:cs typeface="Times New Roman" panose="02020603050405020304" pitchFamily="18" charset="0"/>
              </a:rPr>
              <a:t/>
            </a:r>
            <a:br>
              <a:rPr lang="ru-RU" sz="2800" b="1" i="1">
                <a:solidFill>
                  <a:srgbClr val="FFFF00"/>
                </a:solidFill>
                <a:latin typeface="Times New Roman" panose="02020603050405020304" pitchFamily="18" charset="0"/>
                <a:cs typeface="Times New Roman" panose="02020603050405020304" pitchFamily="18" charset="0"/>
              </a:rPr>
            </a:br>
            <a:r>
              <a:rPr lang="ru-RU" sz="2800" b="1" i="1">
                <a:solidFill>
                  <a:srgbClr val="FFFF00"/>
                </a:solidFill>
                <a:latin typeface="Times New Roman" panose="02020603050405020304" pitchFamily="18" charset="0"/>
                <a:cs typeface="Times New Roman" panose="02020603050405020304" pitchFamily="18" charset="0"/>
              </a:rPr>
              <a:t/>
            </a:r>
            <a:br>
              <a:rPr lang="ru-RU" sz="2800" b="1" i="1">
                <a:solidFill>
                  <a:srgbClr val="FFFF00"/>
                </a:solidFill>
                <a:latin typeface="Times New Roman" panose="02020603050405020304" pitchFamily="18" charset="0"/>
                <a:cs typeface="Times New Roman" panose="02020603050405020304" pitchFamily="18" charset="0"/>
              </a:rPr>
            </a:br>
            <a:r>
              <a:rPr lang="ru-RU" sz="2800" b="1" i="1">
                <a:solidFill>
                  <a:srgbClr val="FFFF00"/>
                </a:solidFill>
                <a:latin typeface="Times New Roman" panose="02020603050405020304" pitchFamily="18" charset="0"/>
                <a:cs typeface="Times New Roman" panose="02020603050405020304" pitchFamily="18" charset="0"/>
              </a:rPr>
              <a:t/>
            </a:r>
            <a:br>
              <a:rPr lang="ru-RU" sz="2800" b="1" i="1">
                <a:solidFill>
                  <a:srgbClr val="FFFF00"/>
                </a:solidFill>
                <a:latin typeface="Times New Roman" panose="02020603050405020304" pitchFamily="18" charset="0"/>
                <a:cs typeface="Times New Roman" panose="02020603050405020304" pitchFamily="18" charset="0"/>
              </a:rPr>
            </a:br>
            <a:r>
              <a:rPr lang="en" sz="2800" b="1" i="1">
                <a:solidFill>
                  <a:srgbClr val="FFFF00"/>
                </a:solidFill>
                <a:latin typeface="Times New Roman" panose="02020603050405020304" pitchFamily="18" charset="0"/>
                <a:cs typeface="Times New Roman" panose="02020603050405020304" pitchFamily="18" charset="0"/>
              </a:rPr>
              <a:t>Adverse reactions: </a:t>
            </a:r>
            <a:r>
              <a:rPr lang="en" sz="2800" b="1">
                <a:latin typeface="Times New Roman" panose="02020603050405020304" pitchFamily="18" charset="0"/>
                <a:cs typeface="Times New Roman" panose="02020603050405020304" pitchFamily="18" charset="0"/>
              </a:rPr>
              <a:t>Nephrotoxicity, renal failure, unusual fatigue or weakness, neuromuscular blockade , difficulty breathing due to decreased respiratory muscle tone, otovestibulotoxicity, nausea, anorexia, thirst, hepatotoxicity, allergic reactions, arrhythmia, leukocytosis, leukopenia, eosinophilia, thrombocytopenia.</a:t>
            </a:r>
            <a:r>
              <a:rPr lang="ru-RU" sz="1800" b="1">
                <a:latin typeface="Times New Roman" panose="02020603050405020304" pitchFamily="18" charset="0"/>
                <a:cs typeface="Times New Roman" panose="02020603050405020304" pitchFamily="18" charset="0"/>
              </a:rPr>
              <a:t/>
            </a:r>
            <a:br>
              <a:rPr lang="ru-RU" sz="1800" b="1">
                <a:latin typeface="Times New Roman" panose="02020603050405020304" pitchFamily="18" charset="0"/>
                <a:cs typeface="Times New Roman" panose="02020603050405020304" pitchFamily="18" charset="0"/>
              </a:rPr>
            </a:br>
            <a:endParaRPr lang="ru-RU" sz="1800" b="1">
              <a:latin typeface="Times New Roman" panose="02020603050405020304" pitchFamily="18" charset="0"/>
              <a:cs typeface="Times New Roman" panose="02020603050405020304" pitchFamily="18" charset="0"/>
            </a:endParaRPr>
          </a:p>
        </p:txBody>
      </p:sp>
      <p:pic>
        <p:nvPicPr>
          <p:cNvPr id="31747" name="Рисунок 2"/>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bwMode="auto">
          <a:xfrm>
            <a:off x="0" y="0"/>
            <a:ext cx="3949700" cy="2205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sz="quarter"/>
          </p:nvPr>
        </p:nvSpPr>
        <p:spPr>
          <a:xfrm>
            <a:off x="3851275" y="0"/>
            <a:ext cx="5292725" cy="2039938"/>
          </a:xfrm>
        </p:spPr>
        <p:txBody>
          <a:bodyPr/>
          <a:lstStyle/>
          <a:p>
            <a:pPr>
              <a:defRPr/>
            </a:pPr>
            <a:r>
              <a:rPr lang="en" sz="3200" b="1">
                <a:solidFill>
                  <a:srgbClr val="FFFF00"/>
                </a:solidFill>
                <a:latin typeface="Times New Roman" panose="02020603050405020304" pitchFamily="18" charset="0"/>
                <a:cs typeface="Times New Roman" panose="02020603050405020304" pitchFamily="18" charset="0"/>
              </a:rPr>
              <a:t>Ofloxacin (O f) </a:t>
            </a:r>
            <a:r>
              <a:rPr lang="en" sz="2800" b="1">
                <a:latin typeface="Times New Roman" panose="02020603050405020304" pitchFamily="18" charset="0"/>
                <a:cs typeface="Times New Roman" panose="02020603050405020304" pitchFamily="18" charset="0"/>
              </a:rPr>
              <a:t>is </a:t>
            </a:r>
            <a:r>
              <a:rPr lang="en" sz="2800" b="1" err="1">
                <a:latin typeface="Times New Roman" panose="02020603050405020304" pitchFamily="18" charset="0"/>
                <a:cs typeface="Times New Roman" panose="02020603050405020304" pitchFamily="18" charset="0"/>
              </a:rPr>
              <a:t>a synthetic antibiotic of the fluoroquinolone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group </a:t>
            </a:r>
            <a:r>
              <a:rPr lang="en" sz="2800" b="1" err="1">
                <a:latin typeface="Times New Roman" panose="02020603050405020304" pitchFamily="18" charset="0"/>
                <a:cs typeface="Times New Roman" panose="02020603050405020304" pitchFamily="18" charset="0"/>
              </a:rPr>
              <a:t>.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It has a bactericidal </a:t>
            </a:r>
            <a:r>
              <a:rPr lang="en" sz="2800" b="1" err="1">
                <a:latin typeface="Times New Roman" panose="02020603050405020304" pitchFamily="18" charset="0"/>
                <a:cs typeface="Times New Roman" panose="02020603050405020304" pitchFamily="18" charset="0"/>
              </a:rPr>
              <a:t>effect </a:t>
            </a:r>
            <a:r>
              <a:rPr lang="en" sz="2800" b="1">
                <a:latin typeface="Times New Roman" panose="02020603050405020304" pitchFamily="18" charset="0"/>
                <a:cs typeface="Times New Roman" panose="02020603050405020304" pitchFamily="18" charset="0"/>
              </a:rPr>
              <a:t>on</a:t>
            </a:r>
          </a:p>
        </p:txBody>
      </p:sp>
      <p:sp>
        <p:nvSpPr>
          <p:cNvPr id="4" name="Подзаголовок 3"/>
          <p:cNvSpPr>
            <a:spLocks noGrp="1"/>
          </p:cNvSpPr>
          <p:nvPr>
            <p:ph type="subTitle" sz="quarter" idx="1"/>
          </p:nvPr>
        </p:nvSpPr>
        <p:spPr>
          <a:xfrm>
            <a:off x="0" y="2039938"/>
            <a:ext cx="9144000" cy="4818062"/>
          </a:xfrm>
        </p:spPr>
        <p:txBody>
          <a:bodyPr/>
          <a:lstStyle/>
          <a:p>
            <a:pPr>
              <a:lnSpc>
                <a:spcPct val="95000"/>
              </a:lnSpc>
              <a:spcBef>
                <a:spcPct val="0"/>
              </a:spcBef>
              <a:defRPr/>
            </a:pPr>
            <a:r>
              <a:rPr lang="en" sz="2700" b="1">
                <a:latin typeface="Times New Roman" panose="02020603050405020304" pitchFamily="18" charset="0"/>
                <a:cs typeface="Times New Roman" panose="02020603050405020304" pitchFamily="18" charset="0"/>
              </a:rPr>
              <a:t>due to inhibition of DNA gyrase, changing the spatial position of DNA in the bacterial cell.</a:t>
            </a:r>
          </a:p>
          <a:p>
            <a:pPr>
              <a:lnSpc>
                <a:spcPct val="95000"/>
              </a:lnSpc>
              <a:spcBef>
                <a:spcPct val="0"/>
              </a:spcBef>
              <a:defRPr/>
            </a:pPr>
            <a:r>
              <a:rPr lang="en" sz="2700" b="1" err="1">
                <a:latin typeface="Times New Roman" panose="02020603050405020304" pitchFamily="18" charset="0"/>
                <a:cs typeface="Times New Roman" panose="02020603050405020304" pitchFamily="18" charset="0"/>
              </a:rPr>
              <a:t>Antibacterial activity is lower in an acidic environment. </a:t>
            </a:r>
            <a:r>
              <a:rPr lang="ru-RU" sz="2700" b="1" err="1">
                <a:latin typeface="Times New Roman" panose="02020603050405020304" pitchFamily="18" charset="0"/>
                <a:cs typeface="Times New Roman" panose="02020603050405020304" pitchFamily="18" charset="0"/>
              </a:rPr>
              <a:t/>
            </a:r>
            <a:br>
              <a:rPr lang="ru-RU" sz="2700" b="1" err="1">
                <a:latin typeface="Times New Roman" panose="02020603050405020304" pitchFamily="18" charset="0"/>
                <a:cs typeface="Times New Roman" panose="02020603050405020304" pitchFamily="18" charset="0"/>
              </a:rPr>
            </a:br>
            <a:r>
              <a:rPr lang="en" sz="2700" b="1" i="1">
                <a:solidFill>
                  <a:srgbClr val="FFFF00"/>
                </a:solidFill>
                <a:latin typeface="Times New Roman" panose="02020603050405020304" pitchFamily="18" charset="0"/>
                <a:cs typeface="Times New Roman" panose="02020603050405020304" pitchFamily="18" charset="0"/>
              </a:rPr>
              <a:t>Release form. </a:t>
            </a:r>
            <a:r>
              <a:rPr lang="en" sz="2700" b="1">
                <a:latin typeface="Times New Roman" panose="02020603050405020304" pitchFamily="18" charset="0"/>
                <a:cs typeface="Times New Roman" panose="02020603050405020304" pitchFamily="18" charset="0"/>
              </a:rPr>
              <a:t>Tablets of 100 and 200 mg. Solution for infusions of 100 ml in vials (0.2 g of active drug). </a:t>
            </a:r>
            <a:r>
              <a:rPr lang="ru-RU" sz="2700" b="1">
                <a:latin typeface="Times New Roman" panose="02020603050405020304" pitchFamily="18" charset="0"/>
                <a:cs typeface="Times New Roman" panose="02020603050405020304" pitchFamily="18" charset="0"/>
              </a:rPr>
              <a:t/>
            </a:r>
            <a:br>
              <a:rPr lang="ru-RU" sz="2700" b="1">
                <a:latin typeface="Times New Roman" panose="02020603050405020304" pitchFamily="18" charset="0"/>
                <a:cs typeface="Times New Roman" panose="02020603050405020304" pitchFamily="18" charset="0"/>
              </a:rPr>
            </a:br>
            <a:r>
              <a:rPr lang="en" sz="2700" b="1" i="1">
                <a:solidFill>
                  <a:srgbClr val="FFFF00"/>
                </a:solidFill>
                <a:latin typeface="Times New Roman" panose="02020603050405020304" pitchFamily="18" charset="0"/>
                <a:cs typeface="Times New Roman" panose="02020603050405020304" pitchFamily="18" charset="0"/>
              </a:rPr>
              <a:t>Application. </a:t>
            </a:r>
            <a:r>
              <a:rPr lang="en" sz="2700" b="1">
                <a:latin typeface="Times New Roman" panose="02020603050405020304" pitchFamily="18" charset="0"/>
                <a:cs typeface="Times New Roman" panose="02020603050405020304" pitchFamily="18" charset="0"/>
              </a:rPr>
              <a:t>Not less than 600 mg per day in 2 doses. </a:t>
            </a:r>
            <a:r>
              <a:rPr lang="ru-RU" sz="2700" b="1">
                <a:latin typeface="Times New Roman" panose="02020603050405020304" pitchFamily="18" charset="0"/>
                <a:cs typeface="Times New Roman" panose="02020603050405020304" pitchFamily="18" charset="0"/>
              </a:rPr>
              <a:t/>
            </a:r>
            <a:br>
              <a:rPr lang="ru-RU" sz="2700" b="1">
                <a:latin typeface="Times New Roman" panose="02020603050405020304" pitchFamily="18" charset="0"/>
                <a:cs typeface="Times New Roman" panose="02020603050405020304" pitchFamily="18" charset="0"/>
              </a:rPr>
            </a:br>
            <a:r>
              <a:rPr lang="en" sz="2700" b="1" i="1">
                <a:solidFill>
                  <a:srgbClr val="FFFF00"/>
                </a:solidFill>
                <a:latin typeface="Times New Roman" panose="02020603050405020304" pitchFamily="18" charset="0"/>
                <a:cs typeface="Times New Roman" panose="02020603050405020304" pitchFamily="18" charset="0"/>
              </a:rPr>
              <a:t>Adverse reactions. </a:t>
            </a:r>
            <a:r>
              <a:rPr lang="en" sz="2700" b="1" err="1">
                <a:latin typeface="Times New Roman" panose="02020603050405020304" pitchFamily="18" charset="0"/>
                <a:cs typeface="Times New Roman" panose="02020603050405020304" pitchFamily="18" charset="0"/>
              </a:rPr>
              <a:t>Dyspeptic phenomena, CNS disorders, allergic reactions, kidney damage, tachycardia, joint damage, photodermatitis. During treatment, monitoring of liver, kidney and hematopoiesis function is necessary.</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sz="quarter"/>
          </p:nvPr>
        </p:nvSpPr>
        <p:spPr>
          <a:xfrm>
            <a:off x="597830" y="404664"/>
            <a:ext cx="8055843" cy="1776413"/>
          </a:xfrm>
        </p:spPr>
        <p:txBody>
          <a:bodyPr/>
          <a:lstStyle/>
          <a:p>
            <a:pPr>
              <a:defRPr/>
            </a:pPr>
            <a:r>
              <a:rPr lang="en" sz="3200" b="1" dirty="0">
                <a:solidFill>
                  <a:srgbClr val="FFFF00"/>
                </a:solidFill>
                <a:latin typeface="Times New Roman" panose="02020603050405020304" pitchFamily="18" charset="0"/>
                <a:cs typeface="Times New Roman" panose="02020603050405020304" pitchFamily="18" charset="0"/>
              </a:rPr>
              <a:t>Levofloxacin ( </a:t>
            </a:r>
            <a:r>
              <a:rPr lang="en" sz="3200" b="1" dirty="0" err="1">
                <a:solidFill>
                  <a:srgbClr val="FFFF00"/>
                </a:solidFill>
                <a:latin typeface="Times New Roman" panose="02020603050405020304" pitchFamily="18" charset="0"/>
                <a:cs typeface="Times New Roman" panose="02020603050405020304" pitchFamily="18" charset="0"/>
              </a:rPr>
              <a:t>Lfx</a:t>
            </a:r>
            <a:r>
              <a:rPr lang="en" sz="3200" b="1" dirty="0">
                <a:solidFill>
                  <a:srgbClr val="FFFF00"/>
                </a:solidFill>
                <a:latin typeface="Times New Roman" panose="02020603050405020304" pitchFamily="18" charset="0"/>
                <a:cs typeface="Times New Roman" panose="02020603050405020304" pitchFamily="18" charset="0"/>
              </a:rPr>
              <a:t> ) </a:t>
            </a:r>
            <a:r>
              <a:rPr lang="en" sz="2800" b="1" dirty="0">
                <a:latin typeface="Times New Roman" panose="02020603050405020304" pitchFamily="18" charset="0"/>
                <a:cs typeface="Times New Roman" panose="02020603050405020304" pitchFamily="18" charset="0"/>
              </a:rPr>
              <a:t>– </a:t>
            </a:r>
            <a:r>
              <a:rPr lang="ru-RU" sz="2800" b="1" dirty="0">
                <a:latin typeface="Times New Roman" panose="02020603050405020304" pitchFamily="18" charset="0"/>
                <a:cs typeface="Times New Roman" panose="02020603050405020304" pitchFamily="18" charset="0"/>
              </a:rPr>
              <a:t/>
            </a:r>
            <a:br>
              <a:rPr lang="ru-RU" sz="2800" b="1" dirty="0">
                <a:latin typeface="Times New Roman" panose="02020603050405020304" pitchFamily="18" charset="0"/>
                <a:cs typeface="Times New Roman" panose="02020603050405020304" pitchFamily="18" charset="0"/>
              </a:rPr>
            </a:br>
            <a:r>
              <a:rPr lang="en" sz="2800" b="1" dirty="0">
                <a:latin typeface="Times New Roman" panose="02020603050405020304" pitchFamily="18" charset="0"/>
                <a:cs typeface="Times New Roman" panose="02020603050405020304" pitchFamily="18" charset="0"/>
              </a:rPr>
              <a:t>an antibiotic of the fluoroquinolone group. </a:t>
            </a:r>
            <a:r>
              <a:rPr lang="ru-RU" sz="2800" b="1" dirty="0">
                <a:latin typeface="Times New Roman" panose="02020603050405020304" pitchFamily="18" charset="0"/>
                <a:cs typeface="Times New Roman" panose="02020603050405020304" pitchFamily="18" charset="0"/>
              </a:rPr>
              <a:t/>
            </a:r>
            <a:br>
              <a:rPr lang="ru-RU" sz="2800" b="1" dirty="0">
                <a:latin typeface="Times New Roman" panose="02020603050405020304" pitchFamily="18" charset="0"/>
                <a:cs typeface="Times New Roman" panose="02020603050405020304" pitchFamily="18" charset="0"/>
              </a:rPr>
            </a:br>
            <a:r>
              <a:rPr lang="en" sz="2800" b="1" dirty="0">
                <a:latin typeface="Times New Roman" panose="02020603050405020304" pitchFamily="18" charset="0"/>
                <a:cs typeface="Times New Roman" panose="02020603050405020304" pitchFamily="18" charset="0"/>
              </a:rPr>
              <a:t>Blocks DNA gyrase and topoisomerase I and V, disrupts supercoiling and crosslinking </a:t>
            </a:r>
            <a:endParaRPr lang="ru-RU" sz="2800" b="1" dirty="0">
              <a:latin typeface="Times New Roman" panose="02020603050405020304" pitchFamily="18" charset="0"/>
              <a:cs typeface="Times New Roman" panose="02020603050405020304" pitchFamily="18" charset="0"/>
            </a:endParaRPr>
          </a:p>
        </p:txBody>
      </p:sp>
      <p:sp>
        <p:nvSpPr>
          <p:cNvPr id="5" name="Подзаголовок 4"/>
          <p:cNvSpPr>
            <a:spLocks noGrp="1"/>
          </p:cNvSpPr>
          <p:nvPr>
            <p:ph type="subTitle" sz="quarter" idx="1"/>
          </p:nvPr>
        </p:nvSpPr>
        <p:spPr>
          <a:xfrm>
            <a:off x="107504" y="2348880"/>
            <a:ext cx="9036496" cy="4509120"/>
          </a:xfrm>
        </p:spPr>
        <p:txBody>
          <a:bodyPr/>
          <a:lstStyle/>
          <a:p>
            <a:pPr marL="342900" indent="-342900" algn="just">
              <a:spcBef>
                <a:spcPct val="0"/>
              </a:spcBef>
              <a:buFont typeface="Wingdings" pitchFamily="2" charset="2"/>
              <a:buChar char="Ø"/>
              <a:defRPr/>
            </a:pPr>
            <a:r>
              <a:rPr lang="en" sz="2400" b="1" dirty="0">
                <a:latin typeface="Times New Roman" panose="02020603050405020304" pitchFamily="18" charset="0"/>
                <a:cs typeface="Times New Roman" panose="02020603050405020304" pitchFamily="18" charset="0"/>
              </a:rPr>
              <a:t>DNA breaks, inhibits DNA synthesis. Stops bacterial cell division, causes profound morphological changes in the cytoplasm, cell wall and membranes.</a:t>
            </a:r>
          </a:p>
          <a:p>
            <a:pPr marL="342900" indent="-342900" algn="just">
              <a:spcBef>
                <a:spcPct val="0"/>
              </a:spcBef>
              <a:buFont typeface="Wingdings" pitchFamily="2" charset="2"/>
              <a:buChar char="Ø"/>
              <a:defRPr/>
            </a:pPr>
            <a:r>
              <a:rPr lang="en" sz="2400" b="1" dirty="0">
                <a:latin typeface="Times New Roman" panose="02020603050405020304" pitchFamily="18" charset="0"/>
                <a:cs typeface="Times New Roman" panose="02020603050405020304" pitchFamily="18" charset="0"/>
              </a:rPr>
              <a:t>It has a wide spectrum of action. </a:t>
            </a:r>
            <a:r>
              <a:rPr lang="ru-RU" sz="2400" b="1" dirty="0">
                <a:latin typeface="Times New Roman" panose="02020603050405020304" pitchFamily="18" charset="0"/>
                <a:cs typeface="Times New Roman" panose="02020603050405020304" pitchFamily="18" charset="0"/>
              </a:rPr>
              <a:t/>
            </a:r>
            <a:br>
              <a:rPr lang="ru-RU" sz="2400" b="1" dirty="0">
                <a:latin typeface="Times New Roman" panose="02020603050405020304" pitchFamily="18" charset="0"/>
                <a:cs typeface="Times New Roman" panose="02020603050405020304" pitchFamily="18" charset="0"/>
              </a:rPr>
            </a:br>
            <a:r>
              <a:rPr lang="en" sz="2400" b="1" dirty="0">
                <a:latin typeface="Times New Roman" panose="02020603050405020304" pitchFamily="18" charset="0"/>
                <a:cs typeface="Times New Roman" panose="02020603050405020304" pitchFamily="18" charset="0"/>
              </a:rPr>
              <a:t>It is widely distributed in the organs and tissues of the body, penetrates well into the lungs (concentration in the lungs is 2-3 times higher than in plasma), the mucous membrane of the bronchi and sputum, organs of the genitourinary system, and cerebrospinal fluid.</a:t>
            </a:r>
          </a:p>
          <a:p>
            <a:pPr marL="342900" indent="-342900" algn="just">
              <a:spcBef>
                <a:spcPct val="0"/>
              </a:spcBef>
              <a:buFont typeface="Wingdings" pitchFamily="2" charset="2"/>
              <a:buChar char="Ø"/>
              <a:defRPr/>
            </a:pPr>
            <a:r>
              <a:rPr lang="en" sz="2400" b="1" i="1" dirty="0">
                <a:solidFill>
                  <a:srgbClr val="FFFF00"/>
                </a:solidFill>
                <a:latin typeface="Times New Roman" panose="02020603050405020304" pitchFamily="18" charset="0"/>
                <a:cs typeface="Times New Roman" panose="02020603050405020304" pitchFamily="18" charset="0"/>
              </a:rPr>
              <a:t>Release form: </a:t>
            </a:r>
            <a:r>
              <a:rPr lang="en" sz="2400" b="1" dirty="0">
                <a:latin typeface="Times New Roman" panose="02020603050405020304" pitchFamily="18" charset="0"/>
                <a:cs typeface="Times New Roman" panose="02020603050405020304" pitchFamily="18" charset="0"/>
              </a:rPr>
              <a:t>250 mg and 500 mg tablets.</a:t>
            </a: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sz="quarter"/>
          </p:nvPr>
        </p:nvSpPr>
        <p:spPr>
          <a:xfrm>
            <a:off x="3568700" y="0"/>
            <a:ext cx="5575300" cy="1974850"/>
          </a:xfrm>
        </p:spPr>
        <p:txBody>
          <a:bodyPr/>
          <a:lstStyle/>
          <a:p>
            <a:pPr>
              <a:defRPr/>
            </a:pPr>
            <a:r>
              <a:rPr lang="en" sz="2800" b="1" i="1">
                <a:solidFill>
                  <a:srgbClr val="FFFF00"/>
                </a:solidFill>
                <a:latin typeface="Times New Roman" panose="02020603050405020304" pitchFamily="18" charset="0"/>
                <a:cs typeface="Times New Roman" panose="02020603050405020304" pitchFamily="18" charset="0"/>
              </a:rPr>
              <a:t>Application. </a:t>
            </a:r>
            <a:r>
              <a:rPr lang="en" sz="2800" b="1">
                <a:latin typeface="Times New Roman" panose="02020603050405020304" pitchFamily="18" charset="0"/>
                <a:cs typeface="Times New Roman" panose="02020603050405020304" pitchFamily="18" charset="0"/>
              </a:rPr>
              <a:t>The dose of the drug is determined individually, depending on the severity of the disease.</a:t>
            </a:r>
          </a:p>
        </p:txBody>
      </p:sp>
      <p:sp>
        <p:nvSpPr>
          <p:cNvPr id="6" name="Подзаголовок 5"/>
          <p:cNvSpPr>
            <a:spLocks noGrp="1"/>
          </p:cNvSpPr>
          <p:nvPr>
            <p:ph type="subTitle" sz="quarter" idx="1"/>
          </p:nvPr>
        </p:nvSpPr>
        <p:spPr>
          <a:xfrm>
            <a:off x="0" y="2441576"/>
            <a:ext cx="9144000" cy="4883150"/>
          </a:xfrm>
        </p:spPr>
        <p:txBody>
          <a:bodyPr/>
          <a:lstStyle/>
          <a:p>
            <a:pPr>
              <a:spcBef>
                <a:spcPct val="0"/>
              </a:spcBef>
              <a:defRPr/>
            </a:pPr>
            <a:r>
              <a:rPr lang="en" sz="2800" b="1" dirty="0">
                <a:latin typeface="Times New Roman" panose="02020603050405020304" pitchFamily="18" charset="0"/>
                <a:cs typeface="Times New Roman" panose="02020603050405020304" pitchFamily="18" charset="0"/>
              </a:rPr>
              <a:t>Take orally , regardless of meals, without chewing, with sufficient liquid; 250-500 mg, 1-2 times a day.</a:t>
            </a:r>
            <a:endParaRPr lang="ru-RU" sz="2800" b="1" dirty="0">
              <a:latin typeface="Times New Roman" panose="02020603050405020304" pitchFamily="18" charset="0"/>
              <a:cs typeface="Times New Roman" panose="02020603050405020304" pitchFamily="18" charset="0"/>
            </a:endParaRPr>
          </a:p>
          <a:p>
            <a:pPr>
              <a:spcBef>
                <a:spcPct val="0"/>
              </a:spcBef>
              <a:defRPr/>
            </a:pPr>
            <a:r>
              <a:rPr lang="en" sz="2800" b="1" i="1" dirty="0">
                <a:solidFill>
                  <a:srgbClr val="FFFF00"/>
                </a:solidFill>
                <a:latin typeface="Times New Roman" panose="02020603050405020304" pitchFamily="18" charset="0"/>
                <a:cs typeface="Times New Roman" panose="02020603050405020304" pitchFamily="18" charset="0"/>
              </a:rPr>
              <a:t>Adverse reactions: </a:t>
            </a:r>
            <a:r>
              <a:rPr lang="en" sz="2800" b="1" dirty="0">
                <a:latin typeface="Times New Roman" panose="02020603050405020304" pitchFamily="18" charset="0"/>
                <a:cs typeface="Times New Roman" panose="02020603050405020304" pitchFamily="18" charset="0"/>
              </a:rPr>
              <a:t>Allergic reactions , allergic pneumonitis, vasculitis, nausea , loss of appetite, pain in stomach , indigestion, diarrhea, headache, dizziness, impaired consciousness, increased excitability, depression, insomnia, ototoxicity, increased serum creatinine , eosinophilia , leukopenia, neutropenia, thrombocytopenia , agranulocytosis , hemolytic anemia.</a:t>
            </a:r>
          </a:p>
          <a:p>
            <a:pPr>
              <a:defRPr/>
            </a:pPr>
            <a:endParaRPr lang="ru-RU" sz="1800" b="1" dirty="0">
              <a:latin typeface="Times New Roman" panose="02020603050405020304" pitchFamily="18" charset="0"/>
              <a:cs typeface="Times New Roman" panose="02020603050405020304" pitchFamily="18" charset="0"/>
            </a:endParaRPr>
          </a:p>
        </p:txBody>
      </p:sp>
      <p:pic>
        <p:nvPicPr>
          <p:cNvPr id="34820" name="Рисунок 6"/>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bwMode="auto">
          <a:xfrm>
            <a:off x="107950" y="128588"/>
            <a:ext cx="3460750" cy="1846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sz="quarter"/>
          </p:nvPr>
        </p:nvSpPr>
        <p:spPr>
          <a:xfrm>
            <a:off x="3671888" y="0"/>
            <a:ext cx="5472112" cy="1512888"/>
          </a:xfrm>
        </p:spPr>
        <p:txBody>
          <a:bodyPr/>
          <a:lstStyle/>
          <a:p>
            <a:pPr>
              <a:defRPr/>
            </a:pPr>
            <a:r>
              <a:rPr lang="en" sz="3200" b="1" dirty="0">
                <a:solidFill>
                  <a:srgbClr val="FFFF00"/>
                </a:solidFill>
                <a:latin typeface="Times New Roman" panose="02020603050405020304" pitchFamily="18" charset="0"/>
                <a:cs typeface="Times New Roman" panose="02020603050405020304" pitchFamily="18" charset="0"/>
              </a:rPr>
              <a:t>Moxifloxacin (</a:t>
            </a:r>
            <a:r>
              <a:rPr lang="en" sz="3200" b="1" dirty="0" err="1">
                <a:solidFill>
                  <a:srgbClr val="FFFF00"/>
                </a:solidFill>
                <a:latin typeface="Times New Roman" panose="02020603050405020304" pitchFamily="18" charset="0"/>
                <a:cs typeface="Times New Roman" panose="02020603050405020304" pitchFamily="18" charset="0"/>
              </a:rPr>
              <a:t>Mfx</a:t>
            </a:r>
            <a:r>
              <a:rPr lang="en" sz="3200" b="1" dirty="0">
                <a:solidFill>
                  <a:srgbClr val="FFFF00"/>
                </a:solidFill>
                <a:latin typeface="Times New Roman" panose="02020603050405020304" pitchFamily="18" charset="0"/>
                <a:cs typeface="Times New Roman" panose="02020603050405020304" pitchFamily="18" charset="0"/>
              </a:rPr>
              <a:t>) </a:t>
            </a:r>
            <a:r>
              <a:rPr lang="en" sz="2800" b="1" dirty="0">
                <a:latin typeface="Times New Roman" panose="02020603050405020304" pitchFamily="18" charset="0"/>
                <a:cs typeface="Times New Roman" panose="02020603050405020304" pitchFamily="18" charset="0"/>
              </a:rPr>
              <a:t>is a fourth-generation fluoroquinolone.</a:t>
            </a:r>
          </a:p>
        </p:txBody>
      </p:sp>
      <p:sp>
        <p:nvSpPr>
          <p:cNvPr id="5" name="Подзаголовок 4"/>
          <p:cNvSpPr>
            <a:spLocks noGrp="1"/>
          </p:cNvSpPr>
          <p:nvPr>
            <p:ph type="subTitle" sz="quarter" idx="1"/>
          </p:nvPr>
        </p:nvSpPr>
        <p:spPr>
          <a:xfrm>
            <a:off x="0" y="1512888"/>
            <a:ext cx="9036496" cy="5345112"/>
          </a:xfrm>
        </p:spPr>
        <p:txBody>
          <a:bodyPr/>
          <a:lstStyle/>
          <a:p>
            <a:pPr marL="457200" indent="-457200" algn="just">
              <a:buFont typeface="Wingdings" pitchFamily="2" charset="2"/>
              <a:buChar char="Ø"/>
              <a:defRPr/>
            </a:pPr>
            <a:r>
              <a:rPr lang="en" sz="2600" b="1" dirty="0">
                <a:latin typeface="Times New Roman" panose="02020603050405020304" pitchFamily="18" charset="0"/>
                <a:cs typeface="Times New Roman" panose="02020603050405020304" pitchFamily="18" charset="0"/>
              </a:rPr>
              <a:t>Inhibits DNA gyrase and topoisomerase IV - enzymes necessary for replication, transcription and recombination of bacterial DNA. Disrupts the synthesis of DNA of the microbial cell, has a bactericidal effect.</a:t>
            </a:r>
            <a:endParaRPr lang="uk-UA" sz="2600" b="1" dirty="0">
              <a:latin typeface="Times New Roman" panose="02020603050405020304" pitchFamily="18" charset="0"/>
              <a:cs typeface="Times New Roman" panose="02020603050405020304" pitchFamily="18" charset="0"/>
            </a:endParaRPr>
          </a:p>
          <a:p>
            <a:pPr marL="457200" indent="-457200" algn="just">
              <a:buFont typeface="Wingdings" pitchFamily="2" charset="2"/>
              <a:buChar char="Ø"/>
              <a:defRPr/>
            </a:pPr>
            <a:r>
              <a:rPr lang="en" sz="2600" b="1" i="1" dirty="0">
                <a:solidFill>
                  <a:srgbClr val="FFFF00"/>
                </a:solidFill>
                <a:latin typeface="Times New Roman" panose="02020603050405020304" pitchFamily="18" charset="0"/>
                <a:cs typeface="Times New Roman" panose="02020603050405020304" pitchFamily="18" charset="0"/>
              </a:rPr>
              <a:t>Release form. </a:t>
            </a:r>
            <a:r>
              <a:rPr lang="en" sz="2600" b="1" dirty="0">
                <a:latin typeface="Times New Roman" panose="02020603050405020304" pitchFamily="18" charset="0"/>
                <a:cs typeface="Times New Roman" panose="02020603050405020304" pitchFamily="18" charset="0"/>
              </a:rPr>
              <a:t>Tablets of 400 mg, 1 ml of solution for infusions of which contains 1.6 mg of moxifloxacin hydrochloride. </a:t>
            </a:r>
            <a:endParaRPr lang="ru-RU" sz="2600" b="1" dirty="0">
              <a:latin typeface="Times New Roman" panose="02020603050405020304" pitchFamily="18" charset="0"/>
              <a:cs typeface="Times New Roman" panose="02020603050405020304" pitchFamily="18" charset="0"/>
            </a:endParaRPr>
          </a:p>
          <a:p>
            <a:pPr marL="457200" indent="-457200" algn="just">
              <a:buFont typeface="Wingdings" pitchFamily="2" charset="2"/>
              <a:buChar char="Ø"/>
              <a:defRPr/>
            </a:pPr>
            <a:r>
              <a:rPr lang="en" sz="2600" b="1" i="1" dirty="0">
                <a:solidFill>
                  <a:srgbClr val="FFFF00"/>
                </a:solidFill>
                <a:latin typeface="Times New Roman" panose="02020603050405020304" pitchFamily="18" charset="0"/>
                <a:cs typeface="Times New Roman" panose="02020603050405020304" pitchFamily="18" charset="0"/>
              </a:rPr>
              <a:t>Application.</a:t>
            </a:r>
            <a:r>
              <a:rPr lang="en" sz="2600" b="1" dirty="0">
                <a:latin typeface="Times New Roman" panose="02020603050405020304" pitchFamily="18" charset="0"/>
                <a:cs typeface="Times New Roman" panose="02020603050405020304" pitchFamily="18" charset="0"/>
              </a:rPr>
              <a:t> Oral, intravenous (infusion over 60 minutes), 400 mg once daily. The duration of therapy depends on the indications for use.</a:t>
            </a:r>
            <a:endParaRPr lang="ru-RU" sz="2600" b="1" dirty="0">
              <a:latin typeface="Times New Roman" panose="02020603050405020304" pitchFamily="18" charset="0"/>
              <a:cs typeface="Times New Roman" panose="02020603050405020304" pitchFamily="18" charset="0"/>
            </a:endParaRPr>
          </a:p>
          <a:p>
            <a:pPr marL="457200" indent="-457200" algn="just">
              <a:buFont typeface="Wingdings" pitchFamily="2" charset="2"/>
              <a:buChar char="Ø"/>
              <a:defRPr/>
            </a:pPr>
            <a:r>
              <a:rPr lang="en" sz="2600" b="1" i="1" dirty="0">
                <a:solidFill>
                  <a:srgbClr val="FFFF00"/>
                </a:solidFill>
                <a:latin typeface="Times New Roman" panose="02020603050405020304" pitchFamily="18" charset="0"/>
                <a:cs typeface="Times New Roman" panose="02020603050405020304" pitchFamily="18" charset="0"/>
              </a:rPr>
              <a:t>Adverse reactions: </a:t>
            </a:r>
            <a:r>
              <a:rPr lang="en" sz="2600" b="1" dirty="0">
                <a:latin typeface="Times New Roman" panose="02020603050405020304" pitchFamily="18" charset="0"/>
                <a:cs typeface="Times New Roman" panose="02020603050405020304" pitchFamily="18" charset="0"/>
              </a:rPr>
              <a:t>Same as for Levofloxacin.</a:t>
            </a: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sz="quarter"/>
          </p:nvPr>
        </p:nvSpPr>
        <p:spPr>
          <a:xfrm>
            <a:off x="179512" y="20638"/>
            <a:ext cx="8964488" cy="2689225"/>
          </a:xfrm>
        </p:spPr>
        <p:txBody>
          <a:bodyPr/>
          <a:lstStyle/>
          <a:p>
            <a:pPr>
              <a:defRPr/>
            </a:pPr>
            <a:r>
              <a:rPr lang="en" sz="3200" b="1" dirty="0" err="1">
                <a:solidFill>
                  <a:srgbClr val="FFFF00"/>
                </a:solidFill>
                <a:latin typeface="Times New Roman" panose="02020603050405020304" pitchFamily="18" charset="0"/>
                <a:cs typeface="Times New Roman" panose="02020603050405020304" pitchFamily="18" charset="0"/>
              </a:rPr>
              <a:t>Gatifloxacin</a:t>
            </a:r>
            <a:r>
              <a:rPr lang="en" sz="3200" b="1" dirty="0">
                <a:solidFill>
                  <a:srgbClr val="FFFF00"/>
                </a:solidFill>
                <a:latin typeface="Times New Roman" panose="02020603050405020304" pitchFamily="18" charset="0"/>
                <a:cs typeface="Times New Roman" panose="02020603050405020304" pitchFamily="18" charset="0"/>
              </a:rPr>
              <a:t> ( </a:t>
            </a:r>
            <a:r>
              <a:rPr lang="en" sz="3200" b="1" dirty="0" err="1">
                <a:solidFill>
                  <a:srgbClr val="FFFF00"/>
                </a:solidFill>
                <a:latin typeface="Times New Roman" panose="02020603050405020304" pitchFamily="18" charset="0"/>
                <a:cs typeface="Times New Roman" panose="02020603050405020304" pitchFamily="18" charset="0"/>
              </a:rPr>
              <a:t>Gfx</a:t>
            </a:r>
            <a:r>
              <a:rPr lang="en" sz="3200" b="1" dirty="0">
                <a:solidFill>
                  <a:srgbClr val="FFFF00"/>
                </a:solidFill>
                <a:latin typeface="Times New Roman" panose="02020603050405020304" pitchFamily="18" charset="0"/>
                <a:cs typeface="Times New Roman" panose="02020603050405020304" pitchFamily="18" charset="0"/>
              </a:rPr>
              <a:t> ) </a:t>
            </a:r>
            <a:r>
              <a:rPr lang="en" sz="2800" b="1" dirty="0">
                <a:latin typeface="Times New Roman" panose="02020603050405020304" pitchFamily="18" charset="0"/>
                <a:cs typeface="Times New Roman" panose="02020603050405020304" pitchFamily="18" charset="0"/>
              </a:rPr>
              <a:t>- antimycobacterial action is provided by inhibition of DNA gyrase and topoisomerase IV. DNA gyrase is an important enzyme involved in the DNA replication of pathogens.</a:t>
            </a:r>
          </a:p>
        </p:txBody>
      </p:sp>
      <p:sp>
        <p:nvSpPr>
          <p:cNvPr id="5" name="Подзаголовок 4"/>
          <p:cNvSpPr>
            <a:spLocks noGrp="1"/>
          </p:cNvSpPr>
          <p:nvPr>
            <p:ph type="subTitle" sz="quarter" idx="1"/>
          </p:nvPr>
        </p:nvSpPr>
        <p:spPr>
          <a:xfrm>
            <a:off x="0" y="2709863"/>
            <a:ext cx="8748464" cy="4319587"/>
          </a:xfrm>
        </p:spPr>
        <p:txBody>
          <a:bodyPr/>
          <a:lstStyle/>
          <a:p>
            <a:pPr marL="457200" indent="-457200" algn="just">
              <a:lnSpc>
                <a:spcPct val="90000"/>
              </a:lnSpc>
              <a:spcBef>
                <a:spcPct val="0"/>
              </a:spcBef>
              <a:buFont typeface="Wingdings" pitchFamily="2" charset="2"/>
              <a:buChar char="Ø"/>
              <a:defRPr/>
            </a:pPr>
            <a:r>
              <a:rPr lang="en" sz="2800" b="1" dirty="0">
                <a:latin typeface="Times New Roman" panose="02020603050405020304" pitchFamily="18" charset="0"/>
                <a:cs typeface="Times New Roman" panose="02020603050405020304" pitchFamily="18" charset="0"/>
              </a:rPr>
              <a:t>Topoisomerase IV is an enzyme that plays a leading role in the division of bacterial cell DNA chromosomes .</a:t>
            </a:r>
          </a:p>
          <a:p>
            <a:pPr marL="457200" indent="-457200" algn="just">
              <a:lnSpc>
                <a:spcPct val="90000"/>
              </a:lnSpc>
              <a:spcBef>
                <a:spcPct val="0"/>
              </a:spcBef>
              <a:buFont typeface="Wingdings" pitchFamily="2" charset="2"/>
              <a:buChar char="Ø"/>
              <a:defRPr/>
            </a:pPr>
            <a:r>
              <a:rPr lang="en" sz="2800" b="1" i="1" dirty="0">
                <a:solidFill>
                  <a:srgbClr val="FFFF00"/>
                </a:solidFill>
                <a:latin typeface="Times New Roman" panose="02020603050405020304" pitchFamily="18" charset="0"/>
                <a:cs typeface="Times New Roman" panose="02020603050405020304" pitchFamily="18" charset="0"/>
              </a:rPr>
              <a:t>Forms: </a:t>
            </a:r>
            <a:r>
              <a:rPr lang="en" sz="2800" b="1" dirty="0">
                <a:latin typeface="Times New Roman" panose="02020603050405020304" pitchFamily="18" charset="0"/>
                <a:cs typeface="Times New Roman" panose="02020603050405020304" pitchFamily="18" charset="0"/>
              </a:rPr>
              <a:t>Solution for infusion , 1 ml of which contains 2 mg of </a:t>
            </a:r>
            <a:r>
              <a:rPr lang="en" sz="2800" b="1" dirty="0" err="1">
                <a:latin typeface="Times New Roman" panose="02020603050405020304" pitchFamily="18" charset="0"/>
                <a:cs typeface="Times New Roman" panose="02020603050405020304" pitchFamily="18" charset="0"/>
              </a:rPr>
              <a:t>gatifloxacin</a:t>
            </a:r>
            <a:r>
              <a:rPr lang="en" sz="2800" b="1" dirty="0">
                <a:latin typeface="Times New Roman" panose="02020603050405020304" pitchFamily="18" charset="0"/>
                <a:cs typeface="Times New Roman" panose="02020603050405020304" pitchFamily="18" charset="0"/>
              </a:rPr>
              <a:t>.</a:t>
            </a:r>
          </a:p>
          <a:p>
            <a:pPr marL="457200" indent="-457200" algn="just">
              <a:lnSpc>
                <a:spcPct val="90000"/>
              </a:lnSpc>
              <a:spcBef>
                <a:spcPct val="0"/>
              </a:spcBef>
              <a:buFont typeface="Wingdings" pitchFamily="2" charset="2"/>
              <a:buChar char="Ø"/>
              <a:defRPr/>
            </a:pPr>
            <a:r>
              <a:rPr lang="en" sz="2800" b="1" i="1" dirty="0">
                <a:solidFill>
                  <a:srgbClr val="FFFF00"/>
                </a:solidFill>
                <a:latin typeface="Times New Roman" panose="02020603050405020304" pitchFamily="18" charset="0"/>
                <a:cs typeface="Times New Roman" panose="02020603050405020304" pitchFamily="18" charset="0"/>
              </a:rPr>
              <a:t>Application: </a:t>
            </a:r>
            <a:r>
              <a:rPr lang="en" sz="2800" b="1" dirty="0">
                <a:latin typeface="Times New Roman" panose="02020603050405020304" pitchFamily="18" charset="0"/>
                <a:cs typeface="Times New Roman" panose="02020603050405020304" pitchFamily="18" charset="0"/>
              </a:rPr>
              <a:t>Daily dose 400 mg.</a:t>
            </a:r>
            <a:endParaRPr lang="ru-RU" sz="2800" b="1" dirty="0">
              <a:latin typeface="Times New Roman" panose="02020603050405020304" pitchFamily="18" charset="0"/>
              <a:cs typeface="Times New Roman" panose="02020603050405020304" pitchFamily="18" charset="0"/>
            </a:endParaRPr>
          </a:p>
          <a:p>
            <a:pPr marL="457200" indent="-457200" algn="just">
              <a:lnSpc>
                <a:spcPct val="90000"/>
              </a:lnSpc>
              <a:spcBef>
                <a:spcPct val="0"/>
              </a:spcBef>
              <a:buFont typeface="Wingdings" pitchFamily="2" charset="2"/>
              <a:buChar char="Ø"/>
              <a:defRPr/>
            </a:pPr>
            <a:r>
              <a:rPr lang="en" sz="2800" b="1" i="1" dirty="0">
                <a:solidFill>
                  <a:srgbClr val="FFFF00"/>
                </a:solidFill>
                <a:latin typeface="Times New Roman" panose="02020603050405020304" pitchFamily="18" charset="0"/>
                <a:cs typeface="Times New Roman" panose="02020603050405020304" pitchFamily="18" charset="0"/>
              </a:rPr>
              <a:t>Adverse reactions: </a:t>
            </a:r>
            <a:r>
              <a:rPr lang="en" sz="2800" b="1" dirty="0">
                <a:latin typeface="Times New Roman" panose="02020603050405020304" pitchFamily="18" charset="0"/>
                <a:cs typeface="Times New Roman" panose="02020603050405020304" pitchFamily="18" charset="0"/>
              </a:rPr>
              <a:t>Allergic reactions, asthenia, chills, hypertension, palpitations, anorexia, hyperglycemia, arthralgia, agitation, nervousness, paresthesia, visual abnormalities, taste perversion, tinnitus, dysuria.</a:t>
            </a:r>
          </a:p>
          <a:p>
            <a:pPr>
              <a:defRPr/>
            </a:pPr>
            <a:endParaRPr lang="ru-RU" sz="2800" b="1" dirty="0">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sz="quarter"/>
          </p:nvPr>
        </p:nvSpPr>
        <p:spPr>
          <a:xfrm>
            <a:off x="341784" y="260648"/>
            <a:ext cx="8460432" cy="1134269"/>
          </a:xfrm>
        </p:spPr>
        <p:txBody>
          <a:bodyPr/>
          <a:lstStyle/>
          <a:p>
            <a:pPr>
              <a:defRPr/>
            </a:pPr>
            <a:r>
              <a:rPr lang="en" sz="3200" b="1" dirty="0">
                <a:solidFill>
                  <a:srgbClr val="FFFF00"/>
                </a:solidFill>
                <a:latin typeface="Times New Roman" panose="02020603050405020304" pitchFamily="18" charset="0"/>
                <a:cs typeface="Times New Roman" panose="02020603050405020304" pitchFamily="18" charset="0"/>
              </a:rPr>
              <a:t>Ethionamide (E t), </a:t>
            </a:r>
            <a:r>
              <a:rPr lang="en" sz="3200" b="1" dirty="0" err="1">
                <a:solidFill>
                  <a:srgbClr val="FFFF00"/>
                </a:solidFill>
                <a:latin typeface="Times New Roman" panose="02020603050405020304" pitchFamily="18" charset="0"/>
                <a:cs typeface="Times New Roman" panose="02020603050405020304" pitchFamily="18" charset="0"/>
              </a:rPr>
              <a:t>Prothionamide</a:t>
            </a:r>
            <a:r>
              <a:rPr lang="en" sz="3200" b="1" dirty="0">
                <a:solidFill>
                  <a:srgbClr val="FFFF00"/>
                </a:solidFill>
                <a:latin typeface="Times New Roman" panose="02020603050405020304" pitchFamily="18" charset="0"/>
                <a:cs typeface="Times New Roman" panose="02020603050405020304" pitchFamily="18" charset="0"/>
              </a:rPr>
              <a:t> (P t) </a:t>
            </a:r>
            <a:r>
              <a:rPr lang="en" sz="2800" b="1" dirty="0">
                <a:latin typeface="Times New Roman" panose="02020603050405020304" pitchFamily="18" charset="0"/>
                <a:cs typeface="Times New Roman" panose="02020603050405020304" pitchFamily="18" charset="0"/>
              </a:rPr>
              <a:t>– antimycobacterial synthetic homologues. </a:t>
            </a:r>
          </a:p>
        </p:txBody>
      </p:sp>
      <p:sp>
        <p:nvSpPr>
          <p:cNvPr id="4" name="Подзаголовок 3"/>
          <p:cNvSpPr>
            <a:spLocks noGrp="1"/>
          </p:cNvSpPr>
          <p:nvPr>
            <p:ph type="subTitle" sz="quarter" idx="1"/>
          </p:nvPr>
        </p:nvSpPr>
        <p:spPr>
          <a:xfrm>
            <a:off x="0" y="1712913"/>
            <a:ext cx="9144000" cy="5145087"/>
          </a:xfrm>
        </p:spPr>
        <p:txBody>
          <a:bodyPr/>
          <a:lstStyle/>
          <a:p>
            <a:pPr marL="342900" indent="-342900" algn="just">
              <a:lnSpc>
                <a:spcPct val="90000"/>
              </a:lnSpc>
              <a:spcBef>
                <a:spcPct val="0"/>
              </a:spcBef>
              <a:buFont typeface="Wingdings" pitchFamily="2" charset="2"/>
              <a:buChar char="Ø"/>
              <a:defRPr/>
            </a:pPr>
            <a:r>
              <a:rPr lang="en" sz="2400" b="1" dirty="0">
                <a:latin typeface="Times New Roman" panose="02020603050405020304" pitchFamily="18" charset="0"/>
                <a:cs typeface="Times New Roman" panose="02020603050405020304" pitchFamily="18" charset="0"/>
              </a:rPr>
              <a:t>Effective in acidic environments, inhibit </a:t>
            </a:r>
            <a:r>
              <a:rPr lang="en" sz="2700" b="1" dirty="0">
                <a:latin typeface="Times New Roman" panose="02020603050405020304" pitchFamily="18" charset="0"/>
                <a:cs typeface="Times New Roman" panose="02020603050405020304" pitchFamily="18" charset="0"/>
              </a:rPr>
              <a:t>development of resistance to other drugs. Sufficiently active against MBT, which multiply slowly and rapidly , are located outside and inside the cell. </a:t>
            </a:r>
            <a:r>
              <a:rPr lang="ru-RU" sz="2700" b="1" dirty="0">
                <a:latin typeface="Times New Roman" panose="02020603050405020304" pitchFamily="18" charset="0"/>
                <a:cs typeface="Times New Roman" panose="02020603050405020304" pitchFamily="18" charset="0"/>
              </a:rPr>
              <a:t/>
            </a:r>
            <a:br>
              <a:rPr lang="ru-RU" sz="2700" b="1" dirty="0">
                <a:latin typeface="Times New Roman" panose="02020603050405020304" pitchFamily="18" charset="0"/>
                <a:cs typeface="Times New Roman" panose="02020603050405020304" pitchFamily="18" charset="0"/>
              </a:rPr>
            </a:br>
            <a:r>
              <a:rPr lang="en" sz="2700" b="1" dirty="0">
                <a:latin typeface="Times New Roman" panose="02020603050405020304" pitchFamily="18" charset="0"/>
                <a:cs typeface="Times New Roman" panose="02020603050405020304" pitchFamily="18" charset="0"/>
              </a:rPr>
              <a:t>Able to penetrate into cavities and encapsulated foci.</a:t>
            </a:r>
          </a:p>
          <a:p>
            <a:pPr marL="342900" indent="-342900" algn="just">
              <a:lnSpc>
                <a:spcPct val="90000"/>
              </a:lnSpc>
              <a:spcBef>
                <a:spcPct val="0"/>
              </a:spcBef>
              <a:buFont typeface="Wingdings" pitchFamily="2" charset="2"/>
              <a:buChar char="Ø"/>
              <a:defRPr/>
            </a:pPr>
            <a:r>
              <a:rPr lang="en" sz="2700" b="1" i="1" dirty="0">
                <a:solidFill>
                  <a:srgbClr val="FFFF00"/>
                </a:solidFill>
                <a:latin typeface="Times New Roman" panose="02020603050405020304" pitchFamily="18" charset="0"/>
                <a:cs typeface="Times New Roman" panose="02020603050405020304" pitchFamily="18" charset="0"/>
              </a:rPr>
              <a:t>Release form. </a:t>
            </a:r>
            <a:r>
              <a:rPr lang="en" sz="2700" b="1" dirty="0" err="1">
                <a:latin typeface="Times New Roman" panose="02020603050405020304" pitchFamily="18" charset="0"/>
                <a:cs typeface="Times New Roman" panose="02020603050405020304" pitchFamily="18" charset="0"/>
              </a:rPr>
              <a:t>Dragees</a:t>
            </a:r>
            <a:r>
              <a:rPr lang="en" sz="2700" b="1" dirty="0">
                <a:latin typeface="Times New Roman" panose="02020603050405020304" pitchFamily="18" charset="0"/>
                <a:cs typeface="Times New Roman" panose="02020603050405020304" pitchFamily="18" charset="0"/>
              </a:rPr>
              <a:t> and tablets of 0.25 g.</a:t>
            </a:r>
          </a:p>
          <a:p>
            <a:pPr marL="457200" indent="-457200" algn="just">
              <a:lnSpc>
                <a:spcPct val="90000"/>
              </a:lnSpc>
              <a:spcBef>
                <a:spcPct val="0"/>
              </a:spcBef>
              <a:buFont typeface="Wingdings" pitchFamily="2" charset="2"/>
              <a:buChar char="Ø"/>
              <a:defRPr/>
            </a:pPr>
            <a:r>
              <a:rPr lang="en" sz="2700" b="1" i="1" dirty="0">
                <a:solidFill>
                  <a:srgbClr val="FFFF00"/>
                </a:solidFill>
                <a:latin typeface="Times New Roman" panose="02020603050405020304" pitchFamily="18" charset="0"/>
                <a:cs typeface="Times New Roman" panose="02020603050405020304" pitchFamily="18" charset="0"/>
              </a:rPr>
              <a:t>Application. </a:t>
            </a:r>
            <a:r>
              <a:rPr lang="en" sz="2700" b="1" dirty="0">
                <a:latin typeface="Times New Roman" panose="02020603050405020304" pitchFamily="18" charset="0"/>
                <a:cs typeface="Times New Roman" panose="02020603050405020304" pitchFamily="18" charset="0"/>
              </a:rPr>
              <a:t>Before prescribing, it is necessary to monitor liver function and the condition of the gastrointestinal tract. Prescribe 0.25 g 3 times a day after meals.</a:t>
            </a:r>
          </a:p>
          <a:p>
            <a:pPr marL="457200" indent="-457200" algn="just">
              <a:lnSpc>
                <a:spcPct val="90000"/>
              </a:lnSpc>
              <a:spcBef>
                <a:spcPct val="0"/>
              </a:spcBef>
              <a:buFont typeface="Wingdings" pitchFamily="2" charset="2"/>
              <a:buChar char="Ø"/>
              <a:defRPr/>
            </a:pPr>
            <a:r>
              <a:rPr lang="en" sz="2700" b="1" dirty="0">
                <a:latin typeface="Times New Roman" panose="02020603050405020304" pitchFamily="18" charset="0"/>
                <a:cs typeface="Times New Roman" panose="02020603050405020304" pitchFamily="18" charset="0"/>
              </a:rPr>
              <a:t> </a:t>
            </a:r>
            <a:r>
              <a:rPr lang="en" sz="2700" b="1" i="1" dirty="0">
                <a:solidFill>
                  <a:srgbClr val="FFFF00"/>
                </a:solidFill>
                <a:latin typeface="Times New Roman" panose="02020603050405020304" pitchFamily="18" charset="0"/>
                <a:cs typeface="Times New Roman" panose="02020603050405020304" pitchFamily="18" charset="0"/>
              </a:rPr>
              <a:t>Side effects: </a:t>
            </a:r>
            <a:r>
              <a:rPr lang="en" sz="2700" b="1" dirty="0">
                <a:latin typeface="Times New Roman" panose="02020603050405020304" pitchFamily="18" charset="0"/>
                <a:cs typeface="Times New Roman" panose="02020603050405020304" pitchFamily="18" charset="0"/>
              </a:rPr>
              <a:t>Dyspeptic phenomena, exacerbation of gastritis, gastric ulcer and duodenal ulcer, hepatitis , nephritis, allergic reactions, less often - peripheral neuritis, PP hypovitaminosis.</a:t>
            </a: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sz="quarter"/>
          </p:nvPr>
        </p:nvSpPr>
        <p:spPr>
          <a:xfrm>
            <a:off x="125760" y="332656"/>
            <a:ext cx="8892480" cy="1412776"/>
          </a:xfrm>
        </p:spPr>
        <p:txBody>
          <a:bodyPr/>
          <a:lstStyle/>
          <a:p>
            <a:pPr>
              <a:defRPr/>
            </a:pPr>
            <a:r>
              <a:rPr lang="en" sz="3200" b="1" dirty="0">
                <a:solidFill>
                  <a:srgbClr val="FFFF00"/>
                </a:solidFill>
                <a:latin typeface="Times New Roman" panose="02020603050405020304" pitchFamily="18" charset="0"/>
                <a:cs typeface="Times New Roman" panose="02020603050405020304" pitchFamily="18" charset="0"/>
              </a:rPr>
              <a:t>Sodium para-</a:t>
            </a:r>
            <a:r>
              <a:rPr lang="en" sz="3200" b="1" dirty="0" err="1">
                <a:solidFill>
                  <a:srgbClr val="FFFF00"/>
                </a:solidFill>
                <a:latin typeface="Times New Roman" panose="02020603050405020304" pitchFamily="18" charset="0"/>
                <a:cs typeface="Times New Roman" panose="02020603050405020304" pitchFamily="18" charset="0"/>
              </a:rPr>
              <a:t>aminosalicylate</a:t>
            </a:r>
            <a:r>
              <a:rPr lang="en" sz="3200" b="1" dirty="0">
                <a:solidFill>
                  <a:srgbClr val="FFFF00"/>
                </a:solidFill>
                <a:latin typeface="Times New Roman" panose="02020603050405020304" pitchFamily="18" charset="0"/>
                <a:cs typeface="Times New Roman" panose="02020603050405020304" pitchFamily="18" charset="0"/>
              </a:rPr>
              <a:t> </a:t>
            </a:r>
            <a:r>
              <a:rPr lang="ru-RU" sz="3200" b="1" dirty="0">
                <a:solidFill>
                  <a:srgbClr val="FFFF00"/>
                </a:solidFill>
                <a:latin typeface="Times New Roman" panose="02020603050405020304" pitchFamily="18" charset="0"/>
                <a:cs typeface="Times New Roman" panose="02020603050405020304" pitchFamily="18" charset="0"/>
              </a:rPr>
              <a:t/>
            </a:r>
            <a:br>
              <a:rPr lang="ru-RU" sz="3200" b="1" dirty="0">
                <a:solidFill>
                  <a:srgbClr val="FFFF00"/>
                </a:solidFill>
                <a:latin typeface="Times New Roman" panose="02020603050405020304" pitchFamily="18" charset="0"/>
                <a:cs typeface="Times New Roman" panose="02020603050405020304" pitchFamily="18" charset="0"/>
              </a:rPr>
            </a:br>
            <a:r>
              <a:rPr lang="en" sz="3200" b="1" dirty="0">
                <a:solidFill>
                  <a:srgbClr val="FFFF00"/>
                </a:solidFill>
                <a:latin typeface="Times New Roman" panose="02020603050405020304" pitchFamily="18" charset="0"/>
                <a:cs typeface="Times New Roman" panose="02020603050405020304" pitchFamily="18" charset="0"/>
              </a:rPr>
              <a:t>(PAS - Pa s) </a:t>
            </a:r>
            <a:r>
              <a:rPr lang="en" sz="2800" b="1" dirty="0">
                <a:latin typeface="Times New Roman" panose="02020603050405020304" pitchFamily="18" charset="0"/>
                <a:cs typeface="Times New Roman" panose="02020603050405020304" pitchFamily="18" charset="0"/>
              </a:rPr>
              <a:t>is the sodium salt of para-</a:t>
            </a:r>
            <a:r>
              <a:rPr lang="en" sz="2800" b="1" dirty="0" err="1">
                <a:latin typeface="Times New Roman" panose="02020603050405020304" pitchFamily="18" charset="0"/>
                <a:cs typeface="Times New Roman" panose="02020603050405020304" pitchFamily="18" charset="0"/>
              </a:rPr>
              <a:t>aminosalicylic</a:t>
            </a:r>
            <a:r>
              <a:rPr lang="en" sz="2800" b="1" dirty="0">
                <a:latin typeface="Times New Roman" panose="02020603050405020304" pitchFamily="18" charset="0"/>
                <a:cs typeface="Times New Roman" panose="02020603050405020304" pitchFamily="18" charset="0"/>
              </a:rPr>
              <a:t> acid. </a:t>
            </a:r>
          </a:p>
        </p:txBody>
      </p:sp>
      <p:sp>
        <p:nvSpPr>
          <p:cNvPr id="4" name="Подзаголовок 3"/>
          <p:cNvSpPr>
            <a:spLocks noGrp="1"/>
          </p:cNvSpPr>
          <p:nvPr>
            <p:ph type="subTitle" sz="quarter" idx="1"/>
          </p:nvPr>
        </p:nvSpPr>
        <p:spPr>
          <a:xfrm>
            <a:off x="62880" y="1857375"/>
            <a:ext cx="9018240" cy="5000625"/>
          </a:xfrm>
        </p:spPr>
        <p:txBody>
          <a:bodyPr/>
          <a:lstStyle/>
          <a:p>
            <a:pPr marL="457200" indent="-457200" algn="l">
              <a:spcBef>
                <a:spcPct val="0"/>
              </a:spcBef>
              <a:buFont typeface="Wingdings" pitchFamily="2" charset="2"/>
              <a:buChar char="Ø"/>
              <a:defRPr/>
            </a:pPr>
            <a:r>
              <a:rPr lang="en" sz="2600" b="1" dirty="0">
                <a:latin typeface="Times New Roman" panose="02020603050405020304" pitchFamily="18" charset="0"/>
                <a:cs typeface="Times New Roman" panose="02020603050405020304" pitchFamily="18" charset="0"/>
              </a:rPr>
              <a:t>It acts mainly on MBTs located in extracellularly, it has a weak effect on intracellularly located MBT. The mechanism of action is associated with inhibition of folic acid synthesis and formation</a:t>
            </a:r>
            <a:r>
              <a:rPr lang="en-US" sz="2600" b="1" dirty="0">
                <a:latin typeface="Times New Roman" panose="02020603050405020304" pitchFamily="18" charset="0"/>
                <a:cs typeface="Times New Roman" panose="02020603050405020304" pitchFamily="18" charset="0"/>
              </a:rPr>
              <a:t> </a:t>
            </a:r>
            <a:r>
              <a:rPr lang="en" sz="2600" b="1" dirty="0">
                <a:latin typeface="Times New Roman" panose="02020603050405020304" pitchFamily="18" charset="0"/>
                <a:cs typeface="Times New Roman" panose="02020603050405020304" pitchFamily="18" charset="0"/>
              </a:rPr>
              <a:t>mycobactin – a component of the mycobacterial wall. </a:t>
            </a:r>
            <a:endParaRPr lang="en-US" sz="2600" b="1" dirty="0">
              <a:latin typeface="Times New Roman" panose="02020603050405020304" pitchFamily="18" charset="0"/>
              <a:cs typeface="Times New Roman" panose="02020603050405020304" pitchFamily="18" charset="0"/>
            </a:endParaRPr>
          </a:p>
          <a:p>
            <a:pPr marL="457200" indent="-457200" algn="l">
              <a:spcBef>
                <a:spcPct val="0"/>
              </a:spcBef>
              <a:buFont typeface="Wingdings" pitchFamily="2" charset="2"/>
              <a:buChar char="Ø"/>
              <a:defRPr/>
            </a:pPr>
            <a:r>
              <a:rPr lang="en" sz="2600" b="1" dirty="0">
                <a:latin typeface="Times New Roman" panose="02020603050405020304" pitchFamily="18" charset="0"/>
                <a:cs typeface="Times New Roman" panose="02020603050405020304" pitchFamily="18" charset="0"/>
              </a:rPr>
              <a:t>Inhibits the development of resistance to isoniazid and streptomycin. Currently , the drug is used in cases of intolerance or resistance to other drugs.</a:t>
            </a:r>
            <a:endParaRPr lang="ru-RU" sz="2600" b="1" dirty="0">
              <a:latin typeface="Times New Roman" panose="02020603050405020304" pitchFamily="18" charset="0"/>
              <a:cs typeface="Times New Roman" panose="02020603050405020304" pitchFamily="18" charset="0"/>
            </a:endParaRPr>
          </a:p>
          <a:p>
            <a:pPr marL="457200" indent="-457200" algn="l">
              <a:spcBef>
                <a:spcPct val="0"/>
              </a:spcBef>
              <a:buFont typeface="Wingdings" pitchFamily="2" charset="2"/>
              <a:buChar char="Ø"/>
              <a:defRPr/>
            </a:pPr>
            <a:r>
              <a:rPr lang="en" sz="2600" b="1" i="1" dirty="0">
                <a:solidFill>
                  <a:srgbClr val="FFFF00"/>
                </a:solidFill>
                <a:latin typeface="Times New Roman" panose="02020603050405020304" pitchFamily="18" charset="0"/>
                <a:cs typeface="Times New Roman" panose="02020603050405020304" pitchFamily="18" charset="0"/>
              </a:rPr>
              <a:t>Release form. </a:t>
            </a:r>
            <a:r>
              <a:rPr lang="en" sz="2600" b="1" dirty="0">
                <a:latin typeface="Times New Roman" panose="02020603050405020304" pitchFamily="18" charset="0"/>
                <a:cs typeface="Times New Roman" panose="02020603050405020304" pitchFamily="18" charset="0"/>
              </a:rPr>
              <a:t>Available in powders, granules, tablets (0.5 g), 3% aqueous solution of PASK-Na for intravenous injections.</a:t>
            </a:r>
            <a:r>
              <a:rPr lang="ru-RU" sz="2800" b="1" dirty="0">
                <a:latin typeface="Times New Roman" panose="02020603050405020304" pitchFamily="18" charset="0"/>
                <a:cs typeface="Times New Roman" panose="02020603050405020304" pitchFamily="18" charset="0"/>
              </a:rPr>
              <a:t/>
            </a:r>
            <a:br>
              <a:rPr lang="ru-RU" sz="2800" b="1" dirty="0">
                <a:latin typeface="Times New Roman" panose="02020603050405020304" pitchFamily="18" charset="0"/>
                <a:cs typeface="Times New Roman" panose="02020603050405020304" pitchFamily="18" charset="0"/>
              </a:rPr>
            </a:br>
            <a:r>
              <a:rPr lang="en" sz="2800" b="1" dirty="0">
                <a:latin typeface="Times New Roman" panose="02020603050405020304" pitchFamily="18" charset="0"/>
                <a:cs typeface="Times New Roman" panose="02020603050405020304" pitchFamily="18" charset="0"/>
              </a:rPr>
              <a:t> </a:t>
            </a: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6" name="Rectangle 4"/>
          <p:cNvSpPr>
            <a:spLocks noGrp="1" noChangeArrowheads="1"/>
          </p:cNvSpPr>
          <p:nvPr>
            <p:ph type="title"/>
          </p:nvPr>
        </p:nvSpPr>
        <p:spPr>
          <a:xfrm>
            <a:off x="0" y="1724025"/>
            <a:ext cx="9144000" cy="5133975"/>
          </a:xfrm>
        </p:spPr>
        <p:txBody>
          <a:bodyPr/>
          <a:lstStyle/>
          <a:p>
            <a:pPr marL="457200" indent="-457200" algn="l" eaLnBrk="1" hangingPunct="1">
              <a:buFont typeface="Wingdings" pitchFamily="2" charset="2"/>
              <a:buChar char="Ø"/>
              <a:defRPr/>
            </a:pPr>
            <a:r>
              <a:rPr lang="en" altLang="ru-RU" sz="2800" b="1" i="1" dirty="0">
                <a:solidFill>
                  <a:srgbClr val="FFFF00"/>
                </a:solidFill>
                <a:latin typeface="Times New Roman" panose="02020603050405020304" pitchFamily="18" charset="0"/>
              </a:rPr>
              <a:t>Application: </a:t>
            </a:r>
            <a:r>
              <a:rPr lang="en" altLang="ru-RU" sz="2800" b="1" dirty="0">
                <a:latin typeface="Times New Roman" panose="02020603050405020304" pitchFamily="18" charset="0"/>
              </a:rPr>
              <a:t>prescribed at the rate of 2 g per 10 kg of body weight in 3 doses. </a:t>
            </a:r>
            <a:r>
              <a:rPr lang="en-US" altLang="ru-RU" sz="2800" b="1" dirty="0">
                <a:latin typeface="Times New Roman" panose="02020603050405020304" pitchFamily="18" charset="0"/>
              </a:rPr>
              <a:t> </a:t>
            </a:r>
            <a:r>
              <a:rPr lang="en" altLang="ru-RU" sz="2800" b="1" dirty="0">
                <a:latin typeface="Times New Roman" panose="02020603050405020304" pitchFamily="18" charset="0"/>
              </a:rPr>
              <a:t>Be sure to take with milk, alkaline mineral water.</a:t>
            </a:r>
            <a:r>
              <a:rPr lang="en-US" altLang="ru-RU" sz="2800" b="1" dirty="0">
                <a:latin typeface="Times New Roman" panose="02020603050405020304" pitchFamily="18" charset="0"/>
              </a:rPr>
              <a:t/>
            </a:r>
            <a:br>
              <a:rPr lang="en-US" altLang="ru-RU" sz="2800" b="1" dirty="0">
                <a:latin typeface="Times New Roman" panose="02020603050405020304" pitchFamily="18" charset="0"/>
              </a:rPr>
            </a:br>
            <a:r>
              <a:rPr lang="en-US" altLang="ru-RU" sz="2800" b="1" dirty="0">
                <a:latin typeface="Times New Roman" panose="02020603050405020304" pitchFamily="18" charset="0"/>
              </a:rPr>
              <a:t/>
            </a:r>
            <a:br>
              <a:rPr lang="en-US" altLang="ru-RU" sz="2800" b="1" dirty="0">
                <a:latin typeface="Times New Roman" panose="02020603050405020304" pitchFamily="18" charset="0"/>
              </a:rPr>
            </a:br>
            <a:r>
              <a:rPr lang="en" altLang="ru-RU" sz="2800" b="1" i="1" dirty="0">
                <a:solidFill>
                  <a:srgbClr val="FFFF00"/>
                </a:solidFill>
                <a:latin typeface="Times New Roman" panose="02020603050405020304" pitchFamily="18" charset="0"/>
              </a:rPr>
              <a:t>Side effects Reactions. </a:t>
            </a:r>
            <a:r>
              <a:rPr lang="en" altLang="ru-RU" sz="2800" b="1" dirty="0">
                <a:latin typeface="Times New Roman" panose="02020603050405020304" pitchFamily="18" charset="0"/>
              </a:rPr>
              <a:t>Irritates the gastrointestinal tract, causes loss of appetite, nausea, dyspepsia, abdominal pain, contributes to exacerbation of gastritis, gastric ulcer and duodenal ulcer, may cause allergic reactions, agranulocytosis, decrease in potassium concentration and pH in plasma.</a:t>
            </a:r>
            <a:endParaRPr lang="ru-RU" altLang="ru-RU" sz="2800" b="1" dirty="0">
              <a:latin typeface="Times New Roman" panose="02020603050405020304" pitchFamily="18" charset="0"/>
            </a:endParaRPr>
          </a:p>
        </p:txBody>
      </p:sp>
      <p:pic>
        <p:nvPicPr>
          <p:cNvPr id="39939" name="Рисунок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bwMode="auto">
          <a:xfrm>
            <a:off x="179388" y="115888"/>
            <a:ext cx="2647950" cy="1724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sz="quarter"/>
          </p:nvPr>
        </p:nvSpPr>
        <p:spPr>
          <a:xfrm>
            <a:off x="-279159" y="188640"/>
            <a:ext cx="9702317" cy="2517775"/>
          </a:xfrm>
        </p:spPr>
        <p:txBody>
          <a:bodyPr/>
          <a:lstStyle/>
          <a:p>
            <a:pPr>
              <a:defRPr/>
            </a:pPr>
            <a:r>
              <a:rPr lang="en" sz="3200" b="1" dirty="0">
                <a:solidFill>
                  <a:srgbClr val="FFFF00"/>
                </a:solidFill>
                <a:latin typeface="Times New Roman" panose="02020603050405020304" pitchFamily="18" charset="0"/>
                <a:cs typeface="Times New Roman" panose="02020603050405020304" pitchFamily="18" charset="0"/>
              </a:rPr>
              <a:t>Clofazimine ( </a:t>
            </a:r>
            <a:r>
              <a:rPr lang="en" sz="3200" b="1" dirty="0" err="1">
                <a:solidFill>
                  <a:srgbClr val="FFFF00"/>
                </a:solidFill>
                <a:latin typeface="Times New Roman" panose="02020603050405020304" pitchFamily="18" charset="0"/>
                <a:cs typeface="Times New Roman" panose="02020603050405020304" pitchFamily="18" charset="0"/>
              </a:rPr>
              <a:t>Cfz</a:t>
            </a:r>
            <a:r>
              <a:rPr lang="en" sz="3200" b="1" dirty="0">
                <a:solidFill>
                  <a:srgbClr val="FFFF00"/>
                </a:solidFill>
                <a:latin typeface="Times New Roman" panose="02020603050405020304" pitchFamily="18" charset="0"/>
                <a:cs typeface="Times New Roman" panose="02020603050405020304" pitchFamily="18" charset="0"/>
              </a:rPr>
              <a:t> ) </a:t>
            </a:r>
            <a:r>
              <a:rPr lang="en" sz="3200" b="1" dirty="0">
                <a:latin typeface="Times New Roman" panose="02020603050405020304" pitchFamily="18" charset="0"/>
                <a:cs typeface="Times New Roman" panose="02020603050405020304" pitchFamily="18" charset="0"/>
              </a:rPr>
              <a:t>- </a:t>
            </a:r>
            <a:r>
              <a:rPr lang="uk-UA" sz="3200" b="1" dirty="0">
                <a:latin typeface="Times New Roman" panose="02020603050405020304" pitchFamily="18" charset="0"/>
                <a:cs typeface="Times New Roman" panose="02020603050405020304" pitchFamily="18" charset="0"/>
              </a:rPr>
              <a:t/>
            </a:r>
            <a:br>
              <a:rPr lang="uk-UA" sz="3200" b="1" dirty="0">
                <a:latin typeface="Times New Roman" panose="02020603050405020304" pitchFamily="18" charset="0"/>
                <a:cs typeface="Times New Roman" panose="02020603050405020304" pitchFamily="18" charset="0"/>
              </a:rPr>
            </a:br>
            <a:r>
              <a:rPr lang="en" sz="2800" b="1" dirty="0">
                <a:latin typeface="Times New Roman" panose="02020603050405020304" pitchFamily="18" charset="0"/>
                <a:cs typeface="Times New Roman" panose="02020603050405020304" pitchFamily="18" charset="0"/>
              </a:rPr>
              <a:t>has antimycobacterial activity; inhibits energy production reactions in mycobacteria; the drug binds </a:t>
            </a:r>
            <a:r>
              <a:rPr lang="ru-RU" sz="2800" b="1" dirty="0">
                <a:latin typeface="Times New Roman" panose="02020603050405020304" pitchFamily="18" charset="0"/>
                <a:cs typeface="Times New Roman" panose="02020603050405020304" pitchFamily="18" charset="0"/>
              </a:rPr>
              <a:t/>
            </a:r>
            <a:br>
              <a:rPr lang="ru-RU" sz="2800" b="1" dirty="0">
                <a:latin typeface="Times New Roman" panose="02020603050405020304" pitchFamily="18" charset="0"/>
                <a:cs typeface="Times New Roman" panose="02020603050405020304" pitchFamily="18" charset="0"/>
              </a:rPr>
            </a:br>
            <a:r>
              <a:rPr lang="en" sz="2800" b="1" dirty="0">
                <a:latin typeface="Times New Roman" panose="02020603050405020304" pitchFamily="18" charset="0"/>
                <a:cs typeface="Times New Roman" panose="02020603050405020304" pitchFamily="18" charset="0"/>
              </a:rPr>
              <a:t>to nucleic acids, but it is unknown whether this </a:t>
            </a:r>
            <a:r>
              <a:rPr lang="en" sz="2800" b="1" dirty="0" err="1">
                <a:latin typeface="Times New Roman" panose="02020603050405020304" pitchFamily="18" charset="0"/>
                <a:cs typeface="Times New Roman" panose="02020603050405020304" pitchFamily="18" charset="0"/>
              </a:rPr>
              <a:t>affectson</a:t>
            </a:r>
            <a:r>
              <a:rPr lang="en" sz="2800" b="1" dirty="0">
                <a:latin typeface="Times New Roman" panose="02020603050405020304" pitchFamily="18" charset="0"/>
                <a:cs typeface="Times New Roman" panose="02020603050405020304" pitchFamily="18" charset="0"/>
              </a:rPr>
              <a:t> its antimycobacterial activity.</a:t>
            </a:r>
            <a:br>
              <a:rPr lang="en" sz="2800" b="1" dirty="0">
                <a:latin typeface="Times New Roman" panose="02020603050405020304" pitchFamily="18" charset="0"/>
                <a:cs typeface="Times New Roman" panose="02020603050405020304" pitchFamily="18" charset="0"/>
              </a:rPr>
            </a:br>
            <a:endParaRPr lang="en" sz="2800" b="1" dirty="0">
              <a:latin typeface="Times New Roman" panose="02020603050405020304" pitchFamily="18" charset="0"/>
              <a:cs typeface="Times New Roman" panose="02020603050405020304" pitchFamily="18" charset="0"/>
            </a:endParaRPr>
          </a:p>
        </p:txBody>
      </p:sp>
      <p:sp>
        <p:nvSpPr>
          <p:cNvPr id="4" name="Подзаголовок 3"/>
          <p:cNvSpPr>
            <a:spLocks noGrp="1"/>
          </p:cNvSpPr>
          <p:nvPr>
            <p:ph type="subTitle" sz="quarter" idx="1"/>
          </p:nvPr>
        </p:nvSpPr>
        <p:spPr>
          <a:xfrm>
            <a:off x="0" y="2517775"/>
            <a:ext cx="9144000" cy="4340225"/>
          </a:xfrm>
        </p:spPr>
        <p:txBody>
          <a:bodyPr/>
          <a:lstStyle/>
          <a:p>
            <a:pPr marL="457200" indent="-457200" algn="just">
              <a:lnSpc>
                <a:spcPct val="90000"/>
              </a:lnSpc>
              <a:spcBef>
                <a:spcPct val="0"/>
              </a:spcBef>
              <a:buFont typeface="Wingdings" pitchFamily="2" charset="2"/>
              <a:buChar char="Ø"/>
              <a:defRPr/>
            </a:pPr>
            <a:r>
              <a:rPr lang="en" sz="2700" b="1" dirty="0">
                <a:latin typeface="Times New Roman" panose="02020603050405020304" pitchFamily="18" charset="0"/>
                <a:cs typeface="Times New Roman" panose="02020603050405020304" pitchFamily="18" charset="0"/>
              </a:rPr>
              <a:t>It has anti-inflammatory properties in infectious diseases characterized by the formation of granulomas. It is used to treat infections, that are caused by M. and </a:t>
            </a:r>
            <a:r>
              <a:rPr lang="en" sz="2700" b="1" dirty="0" err="1">
                <a:latin typeface="Times New Roman" panose="02020603050405020304" pitchFamily="18" charset="0"/>
                <a:cs typeface="Times New Roman" panose="02020603050405020304" pitchFamily="18" charset="0"/>
              </a:rPr>
              <a:t>vium-intracellulare</a:t>
            </a:r>
            <a:r>
              <a:rPr lang="en" sz="2700" b="1" dirty="0">
                <a:latin typeface="Times New Roman" panose="02020603050405020304" pitchFamily="18" charset="0"/>
                <a:cs typeface="Times New Roman" panose="02020603050405020304" pitchFamily="18" charset="0"/>
              </a:rPr>
              <a:t>, </a:t>
            </a:r>
            <a:r>
              <a:rPr lang="en" sz="2700" b="1" dirty="0" err="1">
                <a:latin typeface="Times New Roman" panose="02020603050405020304" pitchFamily="18" charset="0"/>
                <a:cs typeface="Times New Roman" panose="02020603050405020304" pitchFamily="18" charset="0"/>
              </a:rPr>
              <a:t>M.leprosy</a:t>
            </a:r>
            <a:r>
              <a:rPr lang="en" sz="2700" b="1" dirty="0">
                <a:latin typeface="Times New Roman" panose="02020603050405020304" pitchFamily="18" charset="0"/>
                <a:cs typeface="Times New Roman" panose="02020603050405020304" pitchFamily="18" charset="0"/>
              </a:rPr>
              <a:t> . </a:t>
            </a:r>
          </a:p>
          <a:p>
            <a:pPr marL="457200" indent="-457200" algn="just">
              <a:lnSpc>
                <a:spcPct val="90000"/>
              </a:lnSpc>
              <a:spcBef>
                <a:spcPct val="0"/>
              </a:spcBef>
              <a:buFont typeface="Wingdings" pitchFamily="2" charset="2"/>
              <a:buChar char="Ø"/>
              <a:defRPr/>
            </a:pPr>
            <a:r>
              <a:rPr lang="en" sz="2700" b="1" dirty="0">
                <a:latin typeface="Times New Roman" panose="02020603050405020304" pitchFamily="18" charset="0"/>
                <a:cs typeface="Times New Roman" panose="02020603050405020304" pitchFamily="18" charset="0"/>
              </a:rPr>
              <a:t>It has bacteriostatic activity against M. tuberculosis  </a:t>
            </a:r>
            <a:r>
              <a:rPr lang="en" sz="2700" b="1" i="1" dirty="0">
                <a:latin typeface="Times New Roman" panose="02020603050405020304" pitchFamily="18" charset="0"/>
                <a:cs typeface="Times New Roman" panose="02020603050405020304" pitchFamily="18" charset="0"/>
              </a:rPr>
              <a:t>in vitro</a:t>
            </a:r>
            <a:r>
              <a:rPr lang="en" sz="2700" b="1" dirty="0">
                <a:latin typeface="Times New Roman" panose="02020603050405020304" pitchFamily="18" charset="0"/>
                <a:cs typeface="Times New Roman" panose="02020603050405020304" pitchFamily="18" charset="0"/>
              </a:rPr>
              <a:t>, it is included in the treatment regimens for tuberculosis with extended resistance, acts on extracellular MBT.</a:t>
            </a:r>
          </a:p>
          <a:p>
            <a:pPr marL="457200" indent="-457200" algn="just">
              <a:lnSpc>
                <a:spcPct val="90000"/>
              </a:lnSpc>
              <a:spcBef>
                <a:spcPct val="0"/>
              </a:spcBef>
              <a:buFont typeface="Wingdings" pitchFamily="2" charset="2"/>
              <a:buChar char="Ø"/>
              <a:defRPr/>
            </a:pPr>
            <a:r>
              <a:rPr lang="en" sz="2700" b="1" i="1" dirty="0">
                <a:solidFill>
                  <a:srgbClr val="FFFF00"/>
                </a:solidFill>
                <a:latin typeface="Times New Roman" panose="02020603050405020304" pitchFamily="18" charset="0"/>
                <a:cs typeface="Times New Roman" panose="02020603050405020304" pitchFamily="18" charset="0"/>
              </a:rPr>
              <a:t>Application: </a:t>
            </a:r>
            <a:r>
              <a:rPr lang="en" sz="2700" b="1" dirty="0">
                <a:latin typeface="Times New Roman" panose="02020603050405020304" pitchFamily="18" charset="0"/>
                <a:cs typeface="Times New Roman" panose="02020603050405020304" pitchFamily="18" charset="0"/>
              </a:rPr>
              <a:t>orally , necessarily together with other anti-tuberculosis drugs in doses of 100 mg/day.</a:t>
            </a: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sz="quarter"/>
          </p:nvPr>
        </p:nvSpPr>
        <p:spPr>
          <a:xfrm>
            <a:off x="2555875" y="0"/>
            <a:ext cx="6588125" cy="2262188"/>
          </a:xfrm>
        </p:spPr>
        <p:txBody>
          <a:bodyPr/>
          <a:lstStyle/>
          <a:p>
            <a:pPr>
              <a:defRPr/>
            </a:pPr>
            <a:r>
              <a:rPr lang="en" sz="3200" b="1">
                <a:solidFill>
                  <a:srgbClr val="FFFF00"/>
                </a:solidFill>
                <a:latin typeface="Times New Roman" panose="02020603050405020304" pitchFamily="18" charset="0"/>
                <a:cs typeface="Times New Roman" panose="02020603050405020304" pitchFamily="18" charset="0"/>
              </a:rPr>
              <a:t>Clarithromycin ( </a:t>
            </a:r>
            <a:r>
              <a:rPr lang="en" sz="3200" b="1" err="1">
                <a:solidFill>
                  <a:srgbClr val="FFFF00"/>
                </a:solidFill>
                <a:latin typeface="Times New Roman" panose="02020603050405020304" pitchFamily="18" charset="0"/>
                <a:cs typeface="Times New Roman" panose="02020603050405020304" pitchFamily="18" charset="0"/>
              </a:rPr>
              <a:t>Clr </a:t>
            </a:r>
            <a:r>
              <a:rPr lang="en" sz="3200" b="1">
                <a:solidFill>
                  <a:srgbClr val="FFFF00"/>
                </a:solidFill>
                <a:latin typeface="Times New Roman" panose="02020603050405020304" pitchFamily="18" charset="0"/>
                <a:cs typeface="Times New Roman" panose="02020603050405020304" pitchFamily="18" charset="0"/>
              </a:rPr>
              <a:t>) </a:t>
            </a:r>
            <a:r>
              <a:rPr lang="en" sz="2800" b="1">
                <a:latin typeface="Times New Roman" panose="02020603050405020304" pitchFamily="18" charset="0"/>
                <a:cs typeface="Times New Roman" panose="02020603050405020304" pitchFamily="18" charset="0"/>
              </a:rPr>
              <a:t>- </a:t>
            </a:r>
            <a:r>
              <a:rPr lang="en" sz="2800" b="1" err="1">
                <a:latin typeface="Times New Roman" panose="02020603050405020304" pitchFamily="18" charset="0"/>
                <a:cs typeface="Times New Roman" panose="02020603050405020304" pitchFamily="18" charset="0"/>
              </a:rPr>
              <a:t>an antibacterial agent of the macrolide group, a synthetic derivative of erythromycin.</a:t>
            </a:r>
          </a:p>
        </p:txBody>
      </p:sp>
      <p:sp>
        <p:nvSpPr>
          <p:cNvPr id="5" name="Подзаголовок 4"/>
          <p:cNvSpPr>
            <a:spLocks noGrp="1"/>
          </p:cNvSpPr>
          <p:nvPr>
            <p:ph type="subTitle" sz="quarter" idx="1"/>
          </p:nvPr>
        </p:nvSpPr>
        <p:spPr>
          <a:xfrm>
            <a:off x="0" y="2262188"/>
            <a:ext cx="9144000" cy="4595812"/>
          </a:xfrm>
        </p:spPr>
        <p:txBody>
          <a:bodyPr/>
          <a:lstStyle/>
          <a:p>
            <a:pPr>
              <a:spcBef>
                <a:spcPct val="0"/>
              </a:spcBef>
              <a:defRPr/>
            </a:pPr>
            <a:r>
              <a:rPr lang="en" sz="2800" b="1">
                <a:latin typeface="Times New Roman" panose="02020603050405020304" pitchFamily="18" charset="0"/>
                <a:cs typeface="Times New Roman" panose="02020603050405020304" pitchFamily="18" charset="0"/>
              </a:rPr>
              <a:t>in vitro efficacy </a:t>
            </a:r>
            <a:r>
              <a:rPr lang="en" sz="2800" b="1" err="1">
                <a:latin typeface="Times New Roman" panose="02020603050405020304" pitchFamily="18" charset="0"/>
                <a:cs typeface="Times New Roman" panose="02020603050405020304" pitchFamily="18" charset="0"/>
              </a:rPr>
              <a:t>against </a:t>
            </a:r>
            <a:r>
              <a:rPr lang="en" sz="2800" b="1">
                <a:latin typeface="Times New Roman" panose="02020603050405020304" pitchFamily="18" charset="0"/>
                <a:cs typeface="Times New Roman" panose="02020603050405020304" pitchFamily="18" charset="0"/>
              </a:rPr>
              <a:t>M. a </a:t>
            </a:r>
            <a:r>
              <a:rPr lang="en" sz="2800" b="1" err="1">
                <a:latin typeface="Times New Roman" panose="02020603050405020304" pitchFamily="18" charset="0"/>
                <a:cs typeface="Times New Roman" panose="02020603050405020304" pitchFamily="18" charset="0"/>
              </a:rPr>
              <a:t>vium. </a:t>
            </a:r>
            <a:r>
              <a:rPr lang="en" sz="2800" b="1">
                <a:latin typeface="Times New Roman" panose="02020603050405020304" pitchFamily="18" charset="0"/>
                <a:cs typeface="Times New Roman" panose="02020603050405020304" pitchFamily="18" charset="0"/>
              </a:rPr>
              <a:t>It is used in HIV-infected patients with lesions</a:t>
            </a:r>
          </a:p>
          <a:p>
            <a:pPr>
              <a:spcBef>
                <a:spcPct val="0"/>
              </a:spcBef>
              <a:defRPr/>
            </a:pPr>
            <a:r>
              <a:rPr lang="en" sz="2800" b="1">
                <a:latin typeface="Times New Roman" panose="02020603050405020304" pitchFamily="18" charset="0"/>
                <a:cs typeface="Times New Roman" panose="02020603050405020304" pitchFamily="18" charset="0"/>
              </a:rPr>
              <a:t>M. avium ( with CD4 + </a:t>
            </a:r>
            <a:r>
              <a:rPr lang="en" sz="2800" b="1" err="1">
                <a:latin typeface="Times New Roman" panose="02020603050405020304" pitchFamily="18" charset="0"/>
                <a:cs typeface="Times New Roman" panose="02020603050405020304" pitchFamily="18" charset="0"/>
              </a:rPr>
              <a:t>lymphocyte </a:t>
            </a:r>
            <a:r>
              <a:rPr lang="en" sz="2800" b="1">
                <a:latin typeface="Times New Roman" panose="02020603050405020304" pitchFamily="18" charset="0"/>
                <a:cs typeface="Times New Roman" panose="02020603050405020304" pitchFamily="18" charset="0"/>
              </a:rPr>
              <a:t>count ≤100/ </a:t>
            </a:r>
            <a:r>
              <a:rPr lang="en" sz="2800" b="1" baseline="30000">
                <a:latin typeface="Times New Roman" panose="02020603050405020304" pitchFamily="18" charset="0"/>
                <a:cs typeface="Times New Roman" panose="02020603050405020304" pitchFamily="18" charset="0"/>
              </a:rPr>
              <a:t>mm3 </a:t>
            </a:r>
            <a:r>
              <a:rPr lang="en" sz="2800" b="1">
                <a:latin typeface="Times New Roman" panose="02020603050405020304" pitchFamily="18" charset="0"/>
                <a:cs typeface="Times New Roman" panose="02020603050405020304" pitchFamily="18" charset="0"/>
              </a:rPr>
              <a:t>) </a:t>
            </a:r>
            <a:r>
              <a:rPr lang="en" sz="2800" b="1" baseline="-25000">
                <a:latin typeface="Times New Roman" panose="02020603050405020304" pitchFamily="18" charset="0"/>
                <a:cs typeface="Times New Roman" panose="02020603050405020304" pitchFamily="18" charset="0"/>
              </a:rPr>
              <a:t>.</a:t>
            </a:r>
          </a:p>
          <a:p>
            <a:pPr>
              <a:spcBef>
                <a:spcPct val="0"/>
              </a:spcBef>
              <a:defRPr/>
            </a:pPr>
            <a:r>
              <a:rPr lang="en" sz="2800" b="1">
                <a:latin typeface="Times New Roman" panose="02020603050405020304" pitchFamily="18" charset="0"/>
                <a:cs typeface="Times New Roman" panose="02020603050405020304" pitchFamily="18" charset="0"/>
              </a:rPr>
              <a:t>For infections caused by mycobacteria, it is recommended to use Clarithromycin.</a:t>
            </a:r>
          </a:p>
          <a:p>
            <a:pPr>
              <a:spcBef>
                <a:spcPct val="0"/>
              </a:spcBef>
              <a:defRPr/>
            </a:pPr>
            <a:r>
              <a:rPr lang="en" sz="2800" b="1">
                <a:latin typeface="Times New Roman" panose="02020603050405020304" pitchFamily="18" charset="0"/>
                <a:cs typeface="Times New Roman" panose="02020603050405020304" pitchFamily="18" charset="0"/>
              </a:rPr>
              <a:t>500 mg 2 times a day in </a:t>
            </a:r>
            <a:r>
              <a:rPr lang="en" sz="2800" b="1" err="1">
                <a:latin typeface="Times New Roman" panose="02020603050405020304" pitchFamily="18" charset="0"/>
                <a:cs typeface="Times New Roman" panose="02020603050405020304" pitchFamily="18" charset="0"/>
              </a:rPr>
              <a:t>combination with other antimycobacterial agents.</a:t>
            </a:r>
          </a:p>
        </p:txBody>
      </p:sp>
      <p:pic>
        <p:nvPicPr>
          <p:cNvPr id="41988" name="Рисунок 7"/>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bwMode="auto">
          <a:xfrm>
            <a:off x="0" y="-14288"/>
            <a:ext cx="2555875" cy="22764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0" y="0"/>
            <a:ext cx="9144000" cy="6858000"/>
          </a:xfrm>
        </p:spPr>
        <p:txBody>
          <a:bodyPr/>
          <a:lstStyle/>
          <a:p>
            <a:pPr>
              <a:lnSpc>
                <a:spcPct val="95000"/>
              </a:lnSpc>
              <a:defRPr/>
            </a:pPr>
            <a:r>
              <a:rPr lang="en" sz="2800" b="1">
                <a:latin typeface="Times New Roman" panose="02020603050405020304" pitchFamily="18" charset="0"/>
                <a:cs typeface="Times New Roman" panose="02020603050405020304" pitchFamily="18" charset="0"/>
              </a:rPr>
              <a:t>After </a:t>
            </a:r>
            <a:r>
              <a:rPr lang="en" sz="2800" b="1" err="1">
                <a:latin typeface="Times New Roman" panose="02020603050405020304" pitchFamily="18" charset="0"/>
                <a:cs typeface="Times New Roman" panose="02020603050405020304" pitchFamily="18" charset="0"/>
              </a:rPr>
              <a:t>the WHO recognized tuberculosis as a global threat in 1993 , the development of new methods </a:t>
            </a:r>
            <a:r>
              <a:rPr lang="uk-UA" sz="2800" b="1" err="1">
                <a:latin typeface="Times New Roman" panose="02020603050405020304" pitchFamily="18" charset="0"/>
                <a:cs typeface="Times New Roman" panose="02020603050405020304" pitchFamily="18" charset="0"/>
              </a:rPr>
              <a:t/>
            </a:r>
            <a:br>
              <a:rPr lang="uk-UA" sz="2800" b="1" err="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of </a:t>
            </a:r>
            <a:r>
              <a:rPr lang="en" sz="2800" b="1" err="1">
                <a:latin typeface="Times New Roman" panose="02020603050405020304" pitchFamily="18" charset="0"/>
                <a:cs typeface="Times New Roman" panose="02020603050405020304" pitchFamily="18" charset="0"/>
              </a:rPr>
              <a:t>treating this disease began. </a:t>
            </a:r>
            <a:r>
              <a:rPr lang="uk-UA" sz="2800" b="1" err="1">
                <a:latin typeface="Times New Roman" panose="02020603050405020304" pitchFamily="18" charset="0"/>
                <a:cs typeface="Times New Roman" panose="02020603050405020304" pitchFamily="18" charset="0"/>
              </a:rPr>
              <a:t/>
            </a:r>
            <a:br>
              <a:rPr lang="uk-UA" sz="2800" b="1" err="1">
                <a:latin typeface="Times New Roman" panose="02020603050405020304" pitchFamily="18" charset="0"/>
                <a:cs typeface="Times New Roman" panose="02020603050405020304" pitchFamily="18" charset="0"/>
              </a:rPr>
            </a:br>
            <a:r>
              <a:rPr lang="en" sz="2800" b="1" err="1">
                <a:latin typeface="Times New Roman" panose="02020603050405020304" pitchFamily="18" charset="0"/>
                <a:cs typeface="Times New Roman" panose="02020603050405020304" pitchFamily="18" charset="0"/>
              </a:rPr>
              <a:t>In 2000, </a:t>
            </a:r>
            <a:r>
              <a:rPr lang="en-US" sz="2800" b="1">
                <a:latin typeface="Times New Roman" panose="02020603050405020304" pitchFamily="18" charset="0"/>
                <a:cs typeface="Times New Roman" panose="02020603050405020304" pitchFamily="18" charset="0"/>
              </a:rPr>
              <a:t/>
            </a:r>
            <a:br>
              <a:rPr lang="en-US" sz="2800" b="1">
                <a:latin typeface="Times New Roman" panose="02020603050405020304" pitchFamily="18" charset="0"/>
                <a:cs typeface="Times New Roman" panose="02020603050405020304" pitchFamily="18" charset="0"/>
              </a:rPr>
            </a:br>
            <a:r>
              <a:rPr lang="en" sz="2800" b="1">
                <a:solidFill>
                  <a:srgbClr val="FFFF00"/>
                </a:solidFill>
                <a:latin typeface="Times New Roman" panose="02020603050405020304" pitchFamily="18" charset="0"/>
                <a:cs typeface="Times New Roman" panose="02020603050405020304" pitchFamily="18" charset="0"/>
              </a:rPr>
              <a:t>the Global Alliance for Drug Development </a:t>
            </a:r>
            <a:r>
              <a:rPr lang="en" sz="2800" b="1">
                <a:latin typeface="Times New Roman" panose="02020603050405020304" pitchFamily="18" charset="0"/>
                <a:cs typeface="Times New Roman" panose="02020603050405020304" pitchFamily="18" charset="0"/>
              </a:rPr>
              <a:t>was created . </a:t>
            </a:r>
            <a:r>
              <a:rPr lang="uk-UA" sz="2800" b="1">
                <a:latin typeface="Times New Roman" panose="02020603050405020304" pitchFamily="18" charset="0"/>
                <a:cs typeface="Times New Roman" panose="02020603050405020304" pitchFamily="18" charset="0"/>
              </a:rPr>
              <a:t/>
            </a:r>
            <a:br>
              <a:rPr lang="uk-UA"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The mission of the TB Alliance is to ensure access </a:t>
            </a:r>
            <a:r>
              <a:rPr lang="uk-UA" sz="2800" b="1">
                <a:latin typeface="Times New Roman" panose="02020603050405020304" pitchFamily="18" charset="0"/>
                <a:cs typeface="Times New Roman" panose="02020603050405020304" pitchFamily="18" charset="0"/>
              </a:rPr>
              <a:t/>
            </a:r>
            <a:br>
              <a:rPr lang="uk-UA"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to effective treatment for tuberculosis </a:t>
            </a:r>
            <a:r>
              <a:rPr lang="uk-UA" sz="2800" b="1">
                <a:latin typeface="Times New Roman" panose="02020603050405020304" pitchFamily="18" charset="0"/>
                <a:cs typeface="Times New Roman" panose="02020603050405020304" pitchFamily="18" charset="0"/>
              </a:rPr>
              <a:t/>
            </a:r>
            <a:br>
              <a:rPr lang="uk-UA"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in countries with a significant prevalence of tuberculosis. </a:t>
            </a:r>
            <a:r>
              <a:rPr lang="uk-UA" sz="2800" b="1">
                <a:latin typeface="Times New Roman" panose="02020603050405020304" pitchFamily="18" charset="0"/>
                <a:cs typeface="Times New Roman" panose="02020603050405020304" pitchFamily="18" charset="0"/>
              </a:rPr>
              <a:t/>
            </a:r>
            <a:br>
              <a:rPr lang="uk-UA"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To date, clinical trials of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3 new anti-TB drugs have been completed - </a:t>
            </a:r>
            <a:r>
              <a:rPr lang="en" sz="3600" b="1">
                <a:solidFill>
                  <a:srgbClr val="FF0000"/>
                </a:solidFill>
                <a:latin typeface="Times New Roman" panose="02020603050405020304" pitchFamily="18" charset="0"/>
                <a:cs typeface="Times New Roman" panose="02020603050405020304" pitchFamily="18" charset="0"/>
              </a:rPr>
              <a:t>bedaquiline, delamanid </a:t>
            </a:r>
            <a:r>
              <a:rPr lang="en" sz="2800" b="1">
                <a:solidFill>
                  <a:schemeClr val="tx1"/>
                </a:solidFill>
                <a:latin typeface="Times New Roman" panose="02020603050405020304" pitchFamily="18" charset="0"/>
                <a:cs typeface="Times New Roman" panose="02020603050405020304" pitchFamily="18" charset="0"/>
              </a:rPr>
              <a:t>and</a:t>
            </a:r>
            <a:r>
              <a:rPr lang="en" sz="3200" b="1">
                <a:solidFill>
                  <a:srgbClr val="FF0000"/>
                </a:solidFill>
                <a:latin typeface="Times New Roman" panose="02020603050405020304" pitchFamily="18" charset="0"/>
                <a:cs typeface="Times New Roman" panose="02020603050405020304" pitchFamily="18" charset="0"/>
              </a:rPr>
              <a:t> </a:t>
            </a:r>
            <a:r>
              <a:rPr lang="en" sz="3600" b="1">
                <a:solidFill>
                  <a:srgbClr val="FF0000"/>
                </a:solidFill>
                <a:latin typeface="Times New Roman" panose="02020603050405020304" pitchFamily="18" charset="0"/>
                <a:cs typeface="Times New Roman" panose="02020603050405020304" pitchFamily="18" charset="0"/>
              </a:rPr>
              <a:t>pretomanid </a:t>
            </a:r>
            <a:r>
              <a:rPr lang="en" sz="2800" b="1">
                <a:latin typeface="Times New Roman" panose="02020603050405020304" pitchFamily="18" charset="0"/>
                <a:cs typeface="Times New Roman" panose="02020603050405020304" pitchFamily="18" charset="0"/>
              </a:rPr>
              <a:t>.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Bedaquiline is the first new anti-TB drug in 40 years.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These drugs have high activity against MBT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and a mechanism of action different from known drugs.</a:t>
            </a: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nvGraphicFramePr>
        <p:xfrm>
          <a:off x="142875" y="357188"/>
          <a:ext cx="8858251" cy="5303837"/>
        </p:xfrm>
        <a:graphic>
          <a:graphicData uri="http://schemas.openxmlformats.org/drawingml/2006/table">
            <a:tbl>
              <a:tblPr/>
              <a:tblGrid>
                <a:gridCol w="2557586">
                  <a:extLst>
                    <a:ext uri="{9D8B030D-6E8A-4147-A177-3AD203B41FA5}">
                      <a16:colId xmlns:a16="http://schemas.microsoft.com/office/drawing/2014/main" xmlns="" val="20000"/>
                    </a:ext>
                  </a:extLst>
                </a:gridCol>
                <a:gridCol w="2800227">
                  <a:extLst>
                    <a:ext uri="{9D8B030D-6E8A-4147-A177-3AD203B41FA5}">
                      <a16:colId xmlns:a16="http://schemas.microsoft.com/office/drawing/2014/main" xmlns="" val="20001"/>
                    </a:ext>
                  </a:extLst>
                </a:gridCol>
                <a:gridCol w="3500438">
                  <a:extLst>
                    <a:ext uri="{9D8B030D-6E8A-4147-A177-3AD203B41FA5}">
                      <a16:colId xmlns:a16="http://schemas.microsoft.com/office/drawing/2014/main" xmlns="" val="20002"/>
                    </a:ext>
                  </a:extLst>
                </a:gridCol>
              </a:tblGrid>
              <a:tr h="426746">
                <a:tc gridSpan="3">
                  <a:txBody>
                    <a:bodyPr/>
                    <a:lstStyle/>
                    <a:p>
                      <a:pPr algn="ctr"/>
                      <a:r>
                        <a:rPr lang="en" sz="2200" b="1">
                          <a:solidFill>
                            <a:srgbClr val="FF33CC"/>
                          </a:solidFill>
                          <a:latin typeface="Times New Roman" panose="02020603050405020304" pitchFamily="18" charset="0"/>
                          <a:cs typeface="Times New Roman" panose="02020603050405020304" pitchFamily="18" charset="0"/>
                        </a:rPr>
                        <a:t>NEW ANTI-TUBERCULOSIS DRUGS</a:t>
                      </a:r>
                      <a:endParaRPr lang="ru-RU" sz="2200" b="1">
                        <a:solidFill>
                          <a:srgbClr val="FF33CC"/>
                        </a:solidFill>
                        <a:latin typeface="Times New Roman" panose="02020603050405020304" pitchFamily="18" charset="0"/>
                        <a:cs typeface="Times New Roman" panose="02020603050405020304" pitchFamily="18" charset="0"/>
                      </a:endParaRPr>
                    </a:p>
                  </a:txBody>
                  <a:tcPr marL="91439" marR="91439" marT="45723" marB="45723">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0000"/>
                  </a:ext>
                </a:extLst>
              </a:tr>
              <a:tr h="640118">
                <a:tc>
                  <a:txBody>
                    <a:bodyPr/>
                    <a:lstStyle/>
                    <a:p>
                      <a:pPr algn="ctr"/>
                      <a:r>
                        <a:rPr lang="en" sz="1800" b="1">
                          <a:latin typeface="Times New Roman" panose="02020603050405020304" pitchFamily="18" charset="0"/>
                          <a:cs typeface="Times New Roman" panose="02020603050405020304" pitchFamily="18" charset="0"/>
                        </a:rPr>
                        <a:t>Potential </a:t>
                      </a:r>
                      <a:r>
                        <a:rPr lang="en" sz="1800" b="1" baseline="0">
                          <a:latin typeface="Times New Roman" panose="02020603050405020304" pitchFamily="18" charset="0"/>
                          <a:cs typeface="Times New Roman" panose="02020603050405020304" pitchFamily="18" charset="0"/>
                        </a:rPr>
                        <a:t>new drug</a:t>
                      </a:r>
                      <a:endParaRPr lang="ru-RU" sz="1800" b="1">
                        <a:latin typeface="Times New Roman" panose="02020603050405020304" pitchFamily="18" charset="0"/>
                        <a:cs typeface="Times New Roman" panose="02020603050405020304" pitchFamily="18" charset="0"/>
                      </a:endParaRPr>
                    </a:p>
                  </a:txBody>
                  <a:tcPr marL="91439" marR="91439"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 sz="1800" b="1">
                          <a:latin typeface="Times New Roman" panose="02020603050405020304" pitchFamily="18" charset="0"/>
                          <a:cs typeface="Times New Roman" panose="02020603050405020304" pitchFamily="18" charset="0"/>
                        </a:rPr>
                        <a:t>Mechanism of action</a:t>
                      </a:r>
                      <a:endParaRPr lang="ru-RU" sz="1800" b="1">
                        <a:latin typeface="Times New Roman" panose="02020603050405020304" pitchFamily="18" charset="0"/>
                        <a:cs typeface="Times New Roman" panose="02020603050405020304" pitchFamily="18" charset="0"/>
                      </a:endParaRPr>
                    </a:p>
                  </a:txBody>
                  <a:tcPr marL="91439" marR="91439"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 sz="1800" b="1">
                          <a:latin typeface="Times New Roman" panose="02020603050405020304" pitchFamily="18" charset="0"/>
                          <a:cs typeface="Times New Roman" panose="02020603050405020304" pitchFamily="18" charset="0"/>
                        </a:rPr>
                        <a:t>Impact on the MBT population</a:t>
                      </a:r>
                      <a:endParaRPr lang="ru-RU" sz="1800" b="1">
                        <a:latin typeface="Times New Roman" panose="02020603050405020304" pitchFamily="18" charset="0"/>
                        <a:cs typeface="Times New Roman" panose="02020603050405020304" pitchFamily="18" charset="0"/>
                      </a:endParaRPr>
                    </a:p>
                  </a:txBody>
                  <a:tcPr marL="91439" marR="91439"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1"/>
                  </a:ext>
                </a:extLst>
              </a:tr>
              <a:tr h="1310718">
                <a:tc>
                  <a:txBody>
                    <a:bodyPr/>
                    <a:lstStyle/>
                    <a:p>
                      <a:pPr algn="ctr"/>
                      <a:r>
                        <a:rPr lang="en" sz="2400" b="1">
                          <a:solidFill>
                            <a:srgbClr val="FFFF00"/>
                          </a:solidFill>
                          <a:latin typeface="Times New Roman" panose="02020603050405020304" pitchFamily="18" charset="0"/>
                          <a:cs typeface="Times New Roman" panose="02020603050405020304" pitchFamily="18" charset="0"/>
                        </a:rPr>
                        <a:t>Bedaquiline</a:t>
                      </a:r>
                      <a:endParaRPr lang="ru-RU" sz="2400">
                        <a:solidFill>
                          <a:srgbClr val="FFFF00"/>
                        </a:solidFill>
                      </a:endParaRPr>
                    </a:p>
                  </a:txBody>
                  <a:tcPr marL="91439" marR="91439"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 sz="2000" b="1">
                          <a:latin typeface="Times New Roman" panose="02020603050405020304" pitchFamily="18" charset="0"/>
                          <a:cs typeface="Times New Roman" panose="02020603050405020304" pitchFamily="18" charset="0"/>
                        </a:rPr>
                        <a:t>Disrupts protein synthesis by inhibiting the proton pump</a:t>
                      </a:r>
                    </a:p>
                    <a:p>
                      <a:pPr algn="ctr"/>
                      <a:r>
                        <a:rPr lang="en" sz="2000" b="1" err="1">
                          <a:latin typeface="Times New Roman" panose="02020603050405020304" pitchFamily="18" charset="0"/>
                          <a:cs typeface="Times New Roman" panose="02020603050405020304" pitchFamily="18" charset="0"/>
                        </a:rPr>
                        <a:t>ATP synthase </a:t>
                      </a:r>
                      <a:r>
                        <a:rPr lang="en" sz="2000" b="1" baseline="0">
                          <a:latin typeface="Times New Roman" panose="02020603050405020304" pitchFamily="18" charset="0"/>
                          <a:cs typeface="Times New Roman" panose="02020603050405020304" pitchFamily="18" charset="0"/>
                        </a:rPr>
                        <a:t>MBT</a:t>
                      </a:r>
                      <a:endParaRPr lang="ru-RU" sz="2000" b="1">
                        <a:latin typeface="Times New Roman" panose="02020603050405020304" pitchFamily="18" charset="0"/>
                        <a:cs typeface="Times New Roman" panose="02020603050405020304" pitchFamily="18" charset="0"/>
                      </a:endParaRPr>
                    </a:p>
                  </a:txBody>
                  <a:tcPr marL="91439" marR="91439"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 sz="2000" b="1">
                          <a:latin typeface="Times New Roman" panose="02020603050405020304" pitchFamily="18" charset="0"/>
                          <a:cs typeface="Times New Roman" panose="02020603050405020304" pitchFamily="18" charset="0"/>
                        </a:rPr>
                        <a:t>Bactericidal.</a:t>
                      </a:r>
                    </a:p>
                    <a:p>
                      <a:pPr algn="ctr"/>
                      <a:r>
                        <a:rPr lang="en" sz="2000" b="1">
                          <a:latin typeface="Times New Roman" panose="02020603050405020304" pitchFamily="18" charset="0"/>
                          <a:cs typeface="Times New Roman" panose="02020603050405020304" pitchFamily="18" charset="0"/>
                        </a:rPr>
                        <a:t>High activity against MBT at different stages of the life cycle.</a:t>
                      </a:r>
                      <a:endParaRPr lang="ru-RU" sz="2000" b="1">
                        <a:latin typeface="Times New Roman" panose="02020603050405020304" pitchFamily="18" charset="0"/>
                        <a:cs typeface="Times New Roman" panose="02020603050405020304" pitchFamily="18" charset="0"/>
                      </a:endParaRPr>
                    </a:p>
                  </a:txBody>
                  <a:tcPr marL="91439" marR="91439"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2"/>
                  </a:ext>
                </a:extLst>
              </a:tr>
              <a:tr h="1310718">
                <a:tc>
                  <a:txBody>
                    <a:bodyPr/>
                    <a:lstStyle/>
                    <a:p>
                      <a:pPr algn="ctr"/>
                      <a:r>
                        <a:rPr lang="en" sz="2400" b="1">
                          <a:solidFill>
                            <a:srgbClr val="FFFF00"/>
                          </a:solidFill>
                          <a:latin typeface="Times New Roman" panose="02020603050405020304" pitchFamily="18" charset="0"/>
                          <a:cs typeface="Times New Roman" panose="02020603050405020304" pitchFamily="18" charset="0"/>
                        </a:rPr>
                        <a:t>Delamanid</a:t>
                      </a:r>
                      <a:endParaRPr lang="ru-RU" sz="2400">
                        <a:solidFill>
                          <a:srgbClr val="FFFF00"/>
                        </a:solidFill>
                      </a:endParaRPr>
                    </a:p>
                  </a:txBody>
                  <a:tcPr marL="91439" marR="91439"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 sz="2000" b="1">
                          <a:latin typeface="Times New Roman" panose="02020603050405020304" pitchFamily="18" charset="0"/>
                          <a:cs typeface="Times New Roman" panose="02020603050405020304" pitchFamily="18" charset="0"/>
                        </a:rPr>
                        <a:t>Disrupts the synthesis </a:t>
                      </a:r>
                      <a:r>
                        <a:rPr lang="en" sz="2000" b="1" baseline="0">
                          <a:latin typeface="Times New Roman" panose="02020603050405020304" pitchFamily="18" charset="0"/>
                          <a:cs typeface="Times New Roman" panose="02020603050405020304" pitchFamily="18" charset="0"/>
                        </a:rPr>
                        <a:t>of mycolic acids</a:t>
                      </a:r>
                      <a:endParaRPr lang="ru-RU" sz="2000" b="1">
                        <a:latin typeface="Times New Roman" panose="02020603050405020304" pitchFamily="18" charset="0"/>
                        <a:cs typeface="Times New Roman" panose="02020603050405020304" pitchFamily="18" charset="0"/>
                      </a:endParaRPr>
                    </a:p>
                  </a:txBody>
                  <a:tcPr marL="91439" marR="91439"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 sz="2000" b="1">
                          <a:latin typeface="Times New Roman" panose="02020603050405020304" pitchFamily="18" charset="0"/>
                          <a:cs typeface="Times New Roman" panose="02020603050405020304" pitchFamily="18" charset="0"/>
                        </a:rPr>
                        <a:t>Bactericidal.</a:t>
                      </a:r>
                    </a:p>
                    <a:p>
                      <a:pPr algn="ctr"/>
                      <a:r>
                        <a:rPr lang="en" sz="2000" b="1">
                          <a:latin typeface="Times New Roman" panose="02020603050405020304" pitchFamily="18" charset="0"/>
                          <a:cs typeface="Times New Roman" panose="02020603050405020304" pitchFamily="18" charset="0"/>
                        </a:rPr>
                        <a:t>High activity against intracellular MBT</a:t>
                      </a:r>
                    </a:p>
                    <a:p>
                      <a:pPr algn="ctr"/>
                      <a:r>
                        <a:rPr lang="en" sz="2000" b="1">
                          <a:latin typeface="Times New Roman" panose="02020603050405020304" pitchFamily="18" charset="0"/>
                          <a:cs typeface="Times New Roman" panose="02020603050405020304" pitchFamily="18" charset="0"/>
                        </a:rPr>
                        <a:t>in macrophages.</a:t>
                      </a:r>
                      <a:endParaRPr lang="ru-RU" sz="2000"/>
                    </a:p>
                  </a:txBody>
                  <a:tcPr marL="91439" marR="91439"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3"/>
                  </a:ext>
                </a:extLst>
              </a:tr>
              <a:tr h="1615537">
                <a:tc>
                  <a:txBody>
                    <a:bodyPr/>
                    <a:lstStyle/>
                    <a:p>
                      <a:pPr algn="ctr"/>
                      <a:r>
                        <a:rPr lang="en" sz="2400" b="1">
                          <a:solidFill>
                            <a:srgbClr val="FFFF00"/>
                          </a:solidFill>
                          <a:latin typeface="Times New Roman" panose="02020603050405020304" pitchFamily="18" charset="0"/>
                          <a:cs typeface="Times New Roman" panose="02020603050405020304" pitchFamily="18" charset="0"/>
                        </a:rPr>
                        <a:t>Pretomanid</a:t>
                      </a:r>
                      <a:endParaRPr lang="ru-RU" sz="2400">
                        <a:solidFill>
                          <a:srgbClr val="FFFF00"/>
                        </a:solidFill>
                      </a:endParaRPr>
                    </a:p>
                  </a:txBody>
                  <a:tcPr marL="91439" marR="91439"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solidFill>
                        <a:schemeClr val="tx1"/>
                      </a:solidFill>
                      <a:prstDash val="solid"/>
                    </a:lnB>
                  </a:tcPr>
                </a:tc>
                <a:tc>
                  <a:txBody>
                    <a:bodyPr/>
                    <a:lstStyle/>
                    <a:p>
                      <a:pPr marL="0" marR="0" indent="0" algn="ctr" defTabSz="914400" rtl="0" eaLnBrk="1" fontAlgn="auto" latinLnBrk="0" hangingPunct="1">
                        <a:lnSpc>
                          <a:spcPct val="100000"/>
                        </a:lnSpc>
                        <a:spcBef>
                          <a:spcPct val="0"/>
                        </a:spcBef>
                        <a:spcAft>
                          <a:spcPct val="0"/>
                        </a:spcAft>
                        <a:buClrTx/>
                        <a:buSzTx/>
                        <a:buFontTx/>
                        <a:buNone/>
                        <a:defRPr/>
                      </a:pPr>
                      <a:r>
                        <a:rPr lang="en" sz="2000" b="1">
                          <a:latin typeface="Times New Roman" panose="02020603050405020304" pitchFamily="18" charset="0"/>
                          <a:cs typeface="Times New Roman" panose="02020603050405020304" pitchFamily="18" charset="0"/>
                        </a:rPr>
                        <a:t>Disrupts the synthesis </a:t>
                      </a:r>
                      <a:r>
                        <a:rPr lang="en" sz="2000" b="1" baseline="0">
                          <a:latin typeface="Times New Roman" panose="02020603050405020304" pitchFamily="18" charset="0"/>
                          <a:cs typeface="Times New Roman" panose="02020603050405020304" pitchFamily="18" charset="0"/>
                        </a:rPr>
                        <a:t>of mycolic acids</a:t>
                      </a:r>
                    </a:p>
                    <a:p>
                      <a:pPr marL="0" marR="0" indent="0" algn="ctr" defTabSz="914400" rtl="0" eaLnBrk="1" fontAlgn="auto" latinLnBrk="0" hangingPunct="1">
                        <a:lnSpc>
                          <a:spcPct val="100000"/>
                        </a:lnSpc>
                        <a:spcBef>
                          <a:spcPct val="0"/>
                        </a:spcBef>
                        <a:spcAft>
                          <a:spcPct val="0"/>
                        </a:spcAft>
                        <a:buClrTx/>
                        <a:buSzTx/>
                        <a:buFontTx/>
                        <a:buNone/>
                        <a:defRPr/>
                      </a:pPr>
                      <a:r>
                        <a:rPr lang="en" sz="2000" b="1" baseline="0">
                          <a:latin typeface="Times New Roman" panose="02020603050405020304" pitchFamily="18" charset="0"/>
                          <a:cs typeface="Times New Roman" panose="02020603050405020304" pitchFamily="18" charset="0"/>
                        </a:rPr>
                        <a:t>and MBT protein</a:t>
                      </a:r>
                      <a:endParaRPr lang="ru-RU" sz="2000" b="1">
                        <a:latin typeface="Times New Roman" panose="02020603050405020304" pitchFamily="18" charset="0"/>
                        <a:cs typeface="Times New Roman" panose="02020603050405020304" pitchFamily="18" charset="0"/>
                      </a:endParaRPr>
                    </a:p>
                    <a:p>
                      <a:endParaRPr lang="ru-RU" sz="1800"/>
                    </a:p>
                  </a:txBody>
                  <a:tcPr marL="91439" marR="91439"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 sz="2000" b="1">
                          <a:latin typeface="Times New Roman" panose="02020603050405020304" pitchFamily="18" charset="0"/>
                          <a:cs typeface="Times New Roman" panose="02020603050405020304" pitchFamily="18" charset="0"/>
                        </a:rPr>
                        <a:t>Bactericidal, sterilizing</a:t>
                      </a:r>
                    </a:p>
                    <a:p>
                      <a:pPr algn="ctr"/>
                      <a:r>
                        <a:rPr lang="en" sz="2000" b="1">
                          <a:latin typeface="Times New Roman" panose="02020603050405020304" pitchFamily="18" charset="0"/>
                          <a:cs typeface="Times New Roman" panose="02020603050405020304" pitchFamily="18" charset="0"/>
                        </a:rPr>
                        <a:t>Active against all subpopulations of MBT, including persistent ones,</a:t>
                      </a:r>
                    </a:p>
                    <a:p>
                      <a:pPr algn="ctr"/>
                      <a:r>
                        <a:rPr lang="en" sz="2000" b="1">
                          <a:latin typeface="Times New Roman" panose="02020603050405020304" pitchFamily="18" charset="0"/>
                          <a:cs typeface="Times New Roman" panose="02020603050405020304" pitchFamily="18" charset="0"/>
                        </a:rPr>
                        <a:t>that do not reproduce.</a:t>
                      </a:r>
                      <a:endParaRPr lang="ru-RU" sz="2000"/>
                    </a:p>
                  </a:txBody>
                  <a:tcPr marL="91439" marR="91439"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4"/>
                  </a:ext>
                </a:extLst>
              </a:tr>
            </a:tbl>
          </a:graphicData>
        </a:graphic>
      </p:graphicFrame>
      <p:cxnSp>
        <p:nvCxnSpPr>
          <p:cNvPr id="6" name="Прямая соединительная линия 5"/>
          <p:cNvCxnSpPr/>
          <p:nvPr/>
        </p:nvCxnSpPr>
        <p:spPr>
          <a:xfrm>
            <a:off x="142875" y="357188"/>
            <a:ext cx="8858250" cy="158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142875" y="785813"/>
            <a:ext cx="8858250" cy="158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Прямая соединительная линия 14"/>
          <p:cNvCxnSpPr/>
          <p:nvPr/>
        </p:nvCxnSpPr>
        <p:spPr>
          <a:xfrm>
            <a:off x="142875" y="1428750"/>
            <a:ext cx="8858250" cy="158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Прямая соединительная линия 15"/>
          <p:cNvCxnSpPr/>
          <p:nvPr/>
        </p:nvCxnSpPr>
        <p:spPr>
          <a:xfrm>
            <a:off x="142875" y="2714625"/>
            <a:ext cx="8858250" cy="158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142875" y="4000500"/>
            <a:ext cx="8858250" cy="158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Прямая соединительная линия 17"/>
          <p:cNvCxnSpPr/>
          <p:nvPr/>
        </p:nvCxnSpPr>
        <p:spPr>
          <a:xfrm>
            <a:off x="142875" y="5643563"/>
            <a:ext cx="8858250" cy="158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Прямая соединительная линия 19"/>
          <p:cNvCxnSpPr/>
          <p:nvPr/>
        </p:nvCxnSpPr>
        <p:spPr>
          <a:xfrm rot="5400000">
            <a:off x="-2501899" y="3000375"/>
            <a:ext cx="5287962" cy="1587"/>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Прямая соединительная линия 20"/>
          <p:cNvCxnSpPr/>
          <p:nvPr/>
        </p:nvCxnSpPr>
        <p:spPr>
          <a:xfrm rot="5400000">
            <a:off x="6358731" y="2999582"/>
            <a:ext cx="5286375" cy="1588"/>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Прямая соединительная линия 26"/>
          <p:cNvCxnSpPr/>
          <p:nvPr/>
        </p:nvCxnSpPr>
        <p:spPr>
          <a:xfrm rot="5400000">
            <a:off x="284163" y="3214688"/>
            <a:ext cx="4859337" cy="1587"/>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Прямая соединительная линия 27"/>
          <p:cNvCxnSpPr/>
          <p:nvPr/>
        </p:nvCxnSpPr>
        <p:spPr>
          <a:xfrm rot="5400000">
            <a:off x="3107532" y="3178969"/>
            <a:ext cx="4787900" cy="1587"/>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4071" name="Прямоугольник 28"/>
          <p:cNvSpPr>
            <a:spLocks noChangeArrowheads="1"/>
          </p:cNvSpPr>
          <p:nvPr/>
        </p:nvSpPr>
        <p:spPr bwMode="auto">
          <a:xfrm>
            <a:off x="0" y="5857875"/>
            <a:ext cx="9144000" cy="830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a:spcBef>
                <a:spcPct val="0"/>
              </a:spcBef>
              <a:buClrTx/>
              <a:buSzTx/>
              <a:buFontTx/>
              <a:buNone/>
            </a:pPr>
            <a:r>
              <a:rPr lang="en" altLang="ru-RU" sz="2400" b="1">
                <a:latin typeface="Times New Roman" panose="02020603050405020304" pitchFamily="18" charset="0"/>
                <a:cs typeface="Times New Roman" panose="02020603050405020304" pitchFamily="18" charset="0"/>
              </a:rPr>
              <a:t>New anti-tuberculosis drugs in Ukraine</a:t>
            </a:r>
          </a:p>
          <a:p>
            <a:pPr algn="ctr">
              <a:spcBef>
                <a:spcPct val="0"/>
              </a:spcBef>
              <a:buClrTx/>
              <a:buSzTx/>
              <a:buFontTx/>
              <a:buNone/>
            </a:pPr>
            <a:r>
              <a:rPr lang="en" altLang="ru-RU" sz="2400" b="1">
                <a:latin typeface="Times New Roman" panose="02020603050405020304" pitchFamily="18" charset="0"/>
                <a:cs typeface="Times New Roman" panose="02020603050405020304" pitchFamily="18" charset="0"/>
              </a:rPr>
              <a:t>not yet registered.</a:t>
            </a:r>
            <a:endParaRPr lang="ru-RU" altLang="ru-RU" sz="2400"/>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268413"/>
          </a:xfrm>
        </p:spPr>
        <p:txBody>
          <a:bodyPr/>
          <a:lstStyle/>
          <a:p>
            <a:pPr>
              <a:defRPr/>
            </a:pPr>
            <a:r>
              <a:rPr lang="en" sz="2800" b="1">
                <a:solidFill>
                  <a:srgbClr val="FF0000"/>
                </a:solidFill>
                <a:latin typeface="Times New Roman" panose="02020603050405020304" pitchFamily="18" charset="0"/>
                <a:cs typeface="Times New Roman" panose="02020603050405020304" pitchFamily="18" charset="0"/>
              </a:rPr>
              <a:t>Mechanisms of action of new anti-tuberculosis drugs and drugs* undergoing development and clinical trials.</a:t>
            </a:r>
            <a:endParaRPr lang="ru-RU" sz="2800" b="1">
              <a:solidFill>
                <a:srgbClr val="FF0000"/>
              </a:solidFill>
              <a:latin typeface="Times New Roman" panose="02020603050405020304" pitchFamily="18" charset="0"/>
              <a:cs typeface="Times New Roman" panose="02020603050405020304" pitchFamily="18" charset="0"/>
            </a:endParaRPr>
          </a:p>
        </p:txBody>
      </p:sp>
      <p:pic>
        <p:nvPicPr>
          <p:cNvPr id="45059" name="Рисунок 2"/>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bwMode="auto">
          <a:xfrm>
            <a:off x="1411288" y="1268413"/>
            <a:ext cx="6321425" cy="5264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4" name="Rectangle 4"/>
          <p:cNvSpPr>
            <a:spLocks noGrp="1" noChangeArrowheads="1"/>
          </p:cNvSpPr>
          <p:nvPr>
            <p:ph type="title"/>
          </p:nvPr>
        </p:nvSpPr>
        <p:spPr>
          <a:xfrm>
            <a:off x="0" y="0"/>
            <a:ext cx="9144000" cy="6858000"/>
          </a:xfrm>
        </p:spPr>
        <p:txBody>
          <a:bodyPr/>
          <a:lstStyle/>
          <a:p>
            <a:pPr eaLnBrk="1" hangingPunct="1">
              <a:lnSpc>
                <a:spcPct val="95000"/>
              </a:lnSpc>
              <a:defRPr/>
            </a:pPr>
            <a:r>
              <a:rPr lang="en" altLang="ru-RU" sz="3200" b="1">
                <a:solidFill>
                  <a:srgbClr val="FF0066"/>
                </a:solidFill>
                <a:latin typeface="Times New Roman" panose="02020603050405020304" pitchFamily="18" charset="0"/>
              </a:rPr>
              <a:t>MAIN STAGES OF ANTI-TUBERCULOSIS THERAPY </a:t>
            </a:r>
            <a:r>
              <a:rPr lang="en-US" altLang="ru-RU" sz="3200" b="1">
                <a:solidFill>
                  <a:srgbClr val="FF0066"/>
                </a:solidFill>
                <a:latin typeface="Times New Roman" panose="02020603050405020304" pitchFamily="18" charset="0"/>
              </a:rPr>
              <a:t/>
            </a:r>
            <a:br>
              <a:rPr lang="en-US" altLang="ru-RU" sz="3200" b="1">
                <a:solidFill>
                  <a:srgbClr val="FF0066"/>
                </a:solidFill>
                <a:latin typeface="Times New Roman" panose="02020603050405020304" pitchFamily="18" charset="0"/>
              </a:rPr>
            </a:br>
            <a:r>
              <a:rPr lang="en" altLang="ru-RU" sz="3200" b="1">
                <a:solidFill>
                  <a:srgbClr val="FFFF00"/>
                </a:solidFill>
                <a:latin typeface="Times New Roman" panose="02020603050405020304" pitchFamily="18" charset="0"/>
              </a:rPr>
              <a:t>Standardized therapy for tuberculosis patients consists of two phases:</a:t>
            </a:r>
            <a:r>
              <a:rPr lang="en" altLang="ru-RU" sz="3200" b="1">
                <a:solidFill>
                  <a:srgbClr val="FF0066"/>
                </a:solidFill>
                <a:latin typeface="Times New Roman" panose="02020603050405020304" pitchFamily="18" charset="0"/>
              </a:rPr>
              <a:t> </a:t>
            </a:r>
            <a:r>
              <a:rPr lang="ru-RU" altLang="ru-RU" sz="3200" b="1">
                <a:solidFill>
                  <a:srgbClr val="FF0066"/>
                </a:solidFill>
                <a:latin typeface="Times New Roman" panose="02020603050405020304" pitchFamily="18" charset="0"/>
              </a:rPr>
              <a:t/>
            </a:r>
            <a:br>
              <a:rPr lang="ru-RU" altLang="ru-RU" sz="3200" b="1">
                <a:solidFill>
                  <a:srgbClr val="FF0066"/>
                </a:solidFill>
                <a:latin typeface="Times New Roman" panose="02020603050405020304" pitchFamily="18" charset="0"/>
              </a:rPr>
            </a:br>
            <a:r>
              <a:rPr lang="en" altLang="ru-RU" sz="3200" b="1">
                <a:solidFill>
                  <a:srgbClr val="FFFF00"/>
                </a:solidFill>
                <a:latin typeface="Times New Roman" panose="02020603050405020304" pitchFamily="18" charset="0"/>
              </a:rPr>
              <a:t>intensive (IF) and supportive (PF). </a:t>
            </a:r>
            <a:r>
              <a:rPr lang="ru-RU" altLang="ru-RU" sz="3200" b="1">
                <a:solidFill>
                  <a:srgbClr val="FFFF00"/>
                </a:solidFill>
                <a:latin typeface="Times New Roman" panose="02020603050405020304" pitchFamily="18" charset="0"/>
              </a:rPr>
              <a:t/>
            </a:r>
            <a:br>
              <a:rPr lang="ru-RU" altLang="ru-RU" sz="3200" b="1">
                <a:solidFill>
                  <a:srgbClr val="FFFF00"/>
                </a:solidFill>
                <a:latin typeface="Times New Roman" panose="02020603050405020304" pitchFamily="18" charset="0"/>
              </a:rPr>
            </a:br>
            <a:r>
              <a:rPr lang="en" altLang="ru-RU" sz="2800" b="1">
                <a:solidFill>
                  <a:srgbClr val="FF33CC"/>
                </a:solidFill>
                <a:latin typeface="Times New Roman" panose="02020603050405020304" pitchFamily="18" charset="0"/>
              </a:rPr>
              <a:t>The intensive phase </a:t>
            </a:r>
            <a:r>
              <a:rPr lang="en" altLang="ru-RU" sz="2800" b="1">
                <a:latin typeface="Times New Roman" panose="02020603050405020304" pitchFamily="18" charset="0"/>
              </a:rPr>
              <a:t>is aimed at stopping the reproduction of MBT and significantly reducing their population </a:t>
            </a:r>
            <a:r>
              <a:rPr lang="uk-UA" altLang="ru-RU" sz="2800" b="1">
                <a:latin typeface="Times New Roman" panose="02020603050405020304" pitchFamily="18" charset="0"/>
              </a:rPr>
              <a:t/>
            </a:r>
            <a:br>
              <a:rPr lang="uk-UA" altLang="ru-RU" sz="2800" b="1">
                <a:latin typeface="Times New Roman" panose="02020603050405020304" pitchFamily="18" charset="0"/>
              </a:rPr>
            </a:br>
            <a:r>
              <a:rPr lang="en" altLang="ru-RU" sz="2800" b="1">
                <a:latin typeface="Times New Roman" panose="02020603050405020304" pitchFamily="18" charset="0"/>
              </a:rPr>
              <a:t>in the patient's body. </a:t>
            </a:r>
            <a:r>
              <a:rPr lang="uk-UA" altLang="ru-RU" sz="2800" b="1">
                <a:latin typeface="Times New Roman" panose="02020603050405020304" pitchFamily="18" charset="0"/>
              </a:rPr>
              <a:t/>
            </a:r>
            <a:br>
              <a:rPr lang="uk-UA" altLang="ru-RU" sz="2800" b="1">
                <a:latin typeface="Times New Roman" panose="02020603050405020304" pitchFamily="18" charset="0"/>
              </a:rPr>
            </a:br>
            <a:r>
              <a:rPr lang="en" altLang="ru-RU" sz="2800" b="1">
                <a:latin typeface="Times New Roman" panose="02020603050405020304" pitchFamily="18" charset="0"/>
              </a:rPr>
              <a:t>Such therapy eliminates acute manifestations of the disease, stops bacterial excretion, leads to the resorption of infiltrates and densification of foci, and in most patients - to the healing of cavities in the lungs.</a:t>
            </a:r>
            <a:r>
              <a:rPr lang="en" altLang="ru-RU" sz="2800">
                <a:latin typeface="Times New Roman" panose="02020603050405020304" pitchFamily="18" charset="0"/>
              </a:rPr>
              <a:t> </a:t>
            </a:r>
            <a:r>
              <a:rPr lang="uk-UA" altLang="ru-RU" sz="2800">
                <a:latin typeface="Times New Roman" panose="02020603050405020304" pitchFamily="18" charset="0"/>
              </a:rPr>
              <a:t/>
            </a:r>
            <a:br>
              <a:rPr lang="uk-UA" altLang="ru-RU" sz="2800">
                <a:latin typeface="Times New Roman" panose="02020603050405020304" pitchFamily="18" charset="0"/>
              </a:rPr>
            </a:br>
            <a:r>
              <a:rPr lang="en" altLang="ru-RU" sz="2800" b="1">
                <a:solidFill>
                  <a:srgbClr val="FF00FF"/>
                </a:solidFill>
                <a:latin typeface="Times New Roman" panose="02020603050405020304" pitchFamily="18" charset="0"/>
              </a:rPr>
              <a:t>The maintenance phase </a:t>
            </a:r>
            <a:r>
              <a:rPr lang="en" altLang="ru-RU" sz="2800" b="1">
                <a:latin typeface="Times New Roman" panose="02020603050405020304" pitchFamily="18" charset="0"/>
              </a:rPr>
              <a:t>is carried out to consolidate the achieved results, ensure a stable clinical effect, and prevent exacerbation of the process.</a:t>
            </a:r>
            <a:endParaRPr lang="ru-RU" altLang="ru-RU" sz="2800" b="1">
              <a:latin typeface="Times New Roman" panose="02020603050405020304" pitchFamily="18" charset="0"/>
            </a:endParaRP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20" name="Rectangle 4"/>
          <p:cNvSpPr>
            <a:spLocks noGrp="1" noChangeArrowheads="1"/>
          </p:cNvSpPr>
          <p:nvPr>
            <p:ph type="title"/>
          </p:nvPr>
        </p:nvSpPr>
        <p:spPr>
          <a:xfrm>
            <a:off x="0" y="0"/>
            <a:ext cx="9144000" cy="6858000"/>
          </a:xfrm>
        </p:spPr>
        <p:txBody>
          <a:bodyPr/>
          <a:lstStyle/>
          <a:p>
            <a:pPr eaLnBrk="1" hangingPunct="1">
              <a:lnSpc>
                <a:spcPct val="85000"/>
              </a:lnSpc>
              <a:defRPr/>
            </a:pPr>
            <a:r>
              <a:rPr lang="en" altLang="ru-RU" sz="3200" b="1">
                <a:solidFill>
                  <a:srgbClr val="FF0066"/>
                </a:solidFill>
                <a:latin typeface="Times New Roman" panose="02020603050405020304" pitchFamily="18" charset="0"/>
              </a:rPr>
              <a:t>According to WHO recommendations, the contingent of tuberculosis patients is divided into 4 categories. </a:t>
            </a:r>
            <a:r>
              <a:rPr lang="uk-UA" altLang="ru-RU" sz="3200" b="1">
                <a:solidFill>
                  <a:srgbClr val="FF0066"/>
                </a:solidFill>
                <a:latin typeface="Times New Roman" panose="02020603050405020304" pitchFamily="18" charset="0"/>
              </a:rPr>
              <a:t/>
            </a:r>
            <a:br>
              <a:rPr lang="uk-UA" altLang="ru-RU" sz="3200" b="1">
                <a:solidFill>
                  <a:srgbClr val="FF0066"/>
                </a:solidFill>
                <a:latin typeface="Times New Roman" panose="02020603050405020304" pitchFamily="18" charset="0"/>
              </a:rPr>
            </a:br>
            <a:r>
              <a:rPr lang="en" altLang="ru-RU" sz="2800" b="1">
                <a:solidFill>
                  <a:srgbClr val="FFFF00"/>
                </a:solidFill>
                <a:latin typeface="Times New Roman" panose="02020603050405020304" pitchFamily="18" charset="0"/>
              </a:rPr>
              <a:t>The 1st category </a:t>
            </a:r>
            <a:r>
              <a:rPr lang="en" altLang="ru-RU" sz="2800" b="1">
                <a:solidFill>
                  <a:schemeClr val="tx1"/>
                </a:solidFill>
                <a:latin typeface="Times New Roman" panose="02020603050405020304" pitchFamily="18" charset="0"/>
              </a:rPr>
              <a:t>includes patients with newly diagnosed tuberculosis (TB) of various localizations </a:t>
            </a:r>
            <a:r>
              <a:rPr lang="uk-UA" altLang="ru-RU" sz="2800" b="1">
                <a:solidFill>
                  <a:schemeClr val="tx1"/>
                </a:solidFill>
                <a:latin typeface="Times New Roman" panose="02020603050405020304" pitchFamily="18" charset="0"/>
              </a:rPr>
              <a:t/>
            </a:r>
            <a:br>
              <a:rPr lang="uk-UA" altLang="ru-RU" sz="2800" b="1">
                <a:solidFill>
                  <a:schemeClr val="tx1"/>
                </a:solidFill>
                <a:latin typeface="Times New Roman" panose="02020603050405020304" pitchFamily="18" charset="0"/>
              </a:rPr>
            </a:br>
            <a:r>
              <a:rPr lang="en" altLang="ru-RU" sz="2800" b="1">
                <a:solidFill>
                  <a:schemeClr val="tx1"/>
                </a:solidFill>
                <a:latin typeface="Times New Roman" panose="02020603050405020304" pitchFamily="18" charset="0"/>
              </a:rPr>
              <a:t>with bacterial excretion (VDTB MBT+), </a:t>
            </a:r>
            <a:r>
              <a:rPr lang="uk-UA" altLang="ru-RU" sz="2800" b="1">
                <a:solidFill>
                  <a:schemeClr val="tx1"/>
                </a:solidFill>
                <a:latin typeface="Times New Roman" panose="02020603050405020304" pitchFamily="18" charset="0"/>
              </a:rPr>
              <a:t/>
            </a:r>
            <a:br>
              <a:rPr lang="uk-UA" altLang="ru-RU" sz="2800" b="1">
                <a:solidFill>
                  <a:schemeClr val="tx1"/>
                </a:solidFill>
                <a:latin typeface="Times New Roman" panose="02020603050405020304" pitchFamily="18" charset="0"/>
              </a:rPr>
            </a:br>
            <a:r>
              <a:rPr lang="en" altLang="ru-RU" sz="2800" b="1">
                <a:solidFill>
                  <a:schemeClr val="tx1"/>
                </a:solidFill>
                <a:latin typeface="Times New Roman" panose="02020603050405020304" pitchFamily="18" charset="0"/>
              </a:rPr>
              <a:t>as well as patients with other (severe) forms of the disease of various localizations without bacterial excretion (VDTB MBT–): miliary, </a:t>
            </a:r>
            <a:r>
              <a:rPr lang="en" altLang="ru-RU" sz="2800" b="1" err="1">
                <a:solidFill>
                  <a:schemeClr val="tx1"/>
                </a:solidFill>
                <a:latin typeface="Times New Roman" panose="02020603050405020304" pitchFamily="18" charset="0"/>
              </a:rPr>
              <a:t>disseminated, destructive pulmonary TB </a:t>
            </a:r>
            <a:r>
              <a:rPr lang="uk-UA" altLang="ru-RU" sz="2800" b="1" err="1">
                <a:solidFill>
                  <a:schemeClr val="tx1"/>
                </a:solidFill>
                <a:latin typeface="Times New Roman" panose="02020603050405020304" pitchFamily="18" charset="0"/>
              </a:rPr>
              <a:t/>
            </a:r>
            <a:br>
              <a:rPr lang="uk-UA" altLang="ru-RU" sz="2800" b="1" err="1">
                <a:solidFill>
                  <a:schemeClr val="tx1"/>
                </a:solidFill>
                <a:latin typeface="Times New Roman" panose="02020603050405020304" pitchFamily="18" charset="0"/>
              </a:rPr>
            </a:br>
            <a:r>
              <a:rPr lang="en" altLang="ru-RU" sz="2800" b="1" err="1">
                <a:solidFill>
                  <a:schemeClr val="tx1"/>
                </a:solidFill>
                <a:latin typeface="Times New Roman" panose="02020603050405020304" pitchFamily="18" charset="0"/>
              </a:rPr>
              <a:t>(with single cavities over 3 cm or with </a:t>
            </a:r>
            <a:r>
              <a:rPr lang="en" altLang="ru-RU" sz="2800" b="1">
                <a:solidFill>
                  <a:schemeClr val="tx1"/>
                </a:solidFill>
                <a:latin typeface="Times New Roman" panose="02020603050405020304" pitchFamily="18" charset="0"/>
              </a:rPr>
              <a:t>the presence of more than than 3 cavities of smaller size); </a:t>
            </a:r>
            <a:r>
              <a:rPr lang="uk-UA" altLang="ru-RU" sz="2800" b="1">
                <a:solidFill>
                  <a:schemeClr val="tx1"/>
                </a:solidFill>
                <a:latin typeface="Times New Roman" panose="02020603050405020304" pitchFamily="18" charset="0"/>
              </a:rPr>
              <a:t/>
            </a:r>
            <a:br>
              <a:rPr lang="uk-UA" altLang="ru-RU" sz="2800" b="1">
                <a:solidFill>
                  <a:schemeClr val="tx1"/>
                </a:solidFill>
                <a:latin typeface="Times New Roman" panose="02020603050405020304" pitchFamily="18" charset="0"/>
              </a:rPr>
            </a:br>
            <a:r>
              <a:rPr lang="en" altLang="ru-RU" sz="2800" b="1">
                <a:solidFill>
                  <a:schemeClr val="tx1"/>
                </a:solidFill>
                <a:latin typeface="Times New Roman" panose="02020603050405020304" pitchFamily="18" charset="0"/>
              </a:rPr>
              <a:t>meningitis, </a:t>
            </a:r>
            <a:r>
              <a:rPr lang="en" altLang="ru-RU" sz="2800" b="1" err="1">
                <a:solidFill>
                  <a:schemeClr val="tx1"/>
                </a:solidFill>
                <a:latin typeface="Times New Roman" panose="02020603050405020304" pitchFamily="18" charset="0"/>
              </a:rPr>
              <a:t>caseous pneumonia, tuberculous </a:t>
            </a:r>
            <a:r>
              <a:rPr lang="en" altLang="ru-RU" sz="2800" b="1">
                <a:solidFill>
                  <a:schemeClr val="tx1"/>
                </a:solidFill>
                <a:latin typeface="Times New Roman" panose="02020603050405020304" pitchFamily="18" charset="0"/>
              </a:rPr>
              <a:t>pericarditis, peritonitis, intestinal TB, </a:t>
            </a:r>
            <a:r>
              <a:rPr lang="uk-UA" altLang="ru-RU" sz="2800" b="1">
                <a:solidFill>
                  <a:schemeClr val="tx1"/>
                </a:solidFill>
                <a:latin typeface="Times New Roman" panose="02020603050405020304" pitchFamily="18" charset="0"/>
              </a:rPr>
              <a:t/>
            </a:r>
            <a:br>
              <a:rPr lang="uk-UA" altLang="ru-RU" sz="2800" b="1">
                <a:solidFill>
                  <a:schemeClr val="tx1"/>
                </a:solidFill>
                <a:latin typeface="Times New Roman" panose="02020603050405020304" pitchFamily="18" charset="0"/>
              </a:rPr>
            </a:br>
            <a:r>
              <a:rPr lang="en" altLang="ru-RU" sz="2800" b="1">
                <a:solidFill>
                  <a:schemeClr val="tx1"/>
                </a:solidFill>
                <a:latin typeface="Times New Roman" panose="02020603050405020304" pitchFamily="18" charset="0"/>
              </a:rPr>
              <a:t>spinal TB with neurological complications, </a:t>
            </a:r>
            <a:r>
              <a:rPr lang="en" altLang="ru-RU" sz="2800" b="1" err="1">
                <a:solidFill>
                  <a:schemeClr val="tx1"/>
                </a:solidFill>
                <a:latin typeface="Times New Roman" panose="02020603050405020304" pitchFamily="18" charset="0"/>
              </a:rPr>
              <a:t>urogenital </a:t>
            </a:r>
            <a:r>
              <a:rPr lang="en" altLang="ru-RU" sz="2800" b="1">
                <a:solidFill>
                  <a:schemeClr val="tx1"/>
                </a:solidFill>
                <a:latin typeface="Times New Roman" panose="02020603050405020304" pitchFamily="18" charset="0"/>
              </a:rPr>
              <a:t>TB; </a:t>
            </a:r>
            <a:r>
              <a:rPr lang="uk-UA" altLang="ru-RU" sz="2800" b="1">
                <a:solidFill>
                  <a:schemeClr val="tx1"/>
                </a:solidFill>
                <a:latin typeface="Times New Roman" panose="02020603050405020304" pitchFamily="18" charset="0"/>
              </a:rPr>
              <a:t/>
            </a:r>
            <a:br>
              <a:rPr lang="uk-UA" altLang="ru-RU" sz="2800" b="1">
                <a:solidFill>
                  <a:schemeClr val="tx1"/>
                </a:solidFill>
                <a:latin typeface="Times New Roman" panose="02020603050405020304" pitchFamily="18" charset="0"/>
              </a:rPr>
            </a:br>
            <a:r>
              <a:rPr lang="en" altLang="ru-RU" sz="2800" b="1">
                <a:solidFill>
                  <a:schemeClr val="tx1"/>
                </a:solidFill>
                <a:latin typeface="Times New Roman" panose="02020603050405020304" pitchFamily="18" charset="0"/>
              </a:rPr>
              <a:t>TB of intrathoracic lymph nodes with damage to more than 2 groups on one side or 2-sided process, primary tuberculosis complex </a:t>
            </a:r>
            <a:r>
              <a:rPr lang="en" altLang="ru-RU" sz="2800" b="1">
                <a:solidFill>
                  <a:srgbClr val="FFFF00"/>
                </a:solidFill>
                <a:latin typeface="Times New Roman" panose="02020603050405020304" pitchFamily="18" charset="0"/>
              </a:rPr>
              <a:t>.</a:t>
            </a:r>
            <a:endParaRPr lang="ru-RU" altLang="ru-RU" sz="2800" b="1">
              <a:latin typeface="Times New Roman" panose="02020603050405020304" pitchFamily="18" charset="0"/>
            </a:endParaRP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defRPr/>
            </a:pPr>
            <a:r>
              <a:rPr lang="en" sz="2800" b="1">
                <a:solidFill>
                  <a:srgbClr val="FFFF00"/>
                </a:solidFill>
                <a:latin typeface="Times New Roman" panose="02020603050405020304" pitchFamily="18" charset="0"/>
                <a:cs typeface="Times New Roman" panose="02020603050405020304" pitchFamily="18" charset="0"/>
              </a:rPr>
              <a:t>Category 2 </a:t>
            </a:r>
            <a:r>
              <a:rPr lang="en" sz="2800" b="1" err="1">
                <a:latin typeface="Times New Roman" panose="02020603050405020304" pitchFamily="18" charset="0"/>
                <a:cs typeface="Times New Roman" panose="02020603050405020304" pitchFamily="18" charset="0"/>
              </a:rPr>
              <a:t>includes any cases of previously treated pulmonary and extrapulmonary TB </a:t>
            </a:r>
            <a:r>
              <a:rPr lang="ru-RU" sz="2800" b="1" err="1">
                <a:latin typeface="Times New Roman" panose="02020603050405020304" pitchFamily="18" charset="0"/>
                <a:cs typeface="Times New Roman" panose="02020603050405020304" pitchFamily="18" charset="0"/>
              </a:rPr>
              <a:t/>
            </a:r>
            <a:br>
              <a:rPr lang="ru-RU" sz="2800" b="1" err="1">
                <a:latin typeface="Times New Roman" panose="02020603050405020304" pitchFamily="18" charset="0"/>
                <a:cs typeface="Times New Roman" panose="02020603050405020304" pitchFamily="18" charset="0"/>
              </a:rPr>
            </a:br>
            <a:r>
              <a:rPr lang="en" sz="2800" b="1" err="1">
                <a:latin typeface="Times New Roman" panose="02020603050405020304" pitchFamily="18" charset="0"/>
                <a:cs typeface="Times New Roman" panose="02020603050405020304" pitchFamily="18" charset="0"/>
              </a:rPr>
              <a:t>registered for re-treatment: </a:t>
            </a:r>
            <a:r>
              <a:rPr lang="ru-RU" sz="2800" b="1" err="1">
                <a:latin typeface="Times New Roman" panose="02020603050405020304" pitchFamily="18" charset="0"/>
                <a:cs typeface="Times New Roman" panose="02020603050405020304" pitchFamily="18" charset="0"/>
              </a:rPr>
              <a:t/>
            </a:r>
            <a:br>
              <a:rPr lang="ru-RU" sz="2800" b="1" err="1">
                <a:latin typeface="Times New Roman" panose="02020603050405020304" pitchFamily="18" charset="0"/>
                <a:cs typeface="Times New Roman" panose="02020603050405020304" pitchFamily="18" charset="0"/>
              </a:rPr>
            </a:br>
            <a:r>
              <a:rPr lang="en" sz="2800" b="1" err="1">
                <a:latin typeface="Times New Roman" panose="02020603050405020304" pitchFamily="18" charset="0"/>
                <a:cs typeface="Times New Roman" panose="02020603050405020304" pitchFamily="18" charset="0"/>
              </a:rPr>
              <a:t>- relapse of TB of any localization (RTB+/-); </a:t>
            </a:r>
            <a:r>
              <a:rPr lang="ru-RU" sz="2800" b="1" err="1">
                <a:latin typeface="Times New Roman" panose="02020603050405020304" pitchFamily="18" charset="0"/>
                <a:cs typeface="Times New Roman" panose="02020603050405020304" pitchFamily="18" charset="0"/>
              </a:rPr>
              <a:t/>
            </a:r>
            <a:br>
              <a:rPr lang="ru-RU" sz="2800" b="1" err="1">
                <a:latin typeface="Times New Roman" panose="02020603050405020304" pitchFamily="18" charset="0"/>
                <a:cs typeface="Times New Roman" panose="02020603050405020304" pitchFamily="18" charset="0"/>
              </a:rPr>
            </a:br>
            <a:r>
              <a:rPr lang="en" sz="2800" b="1" err="1">
                <a:latin typeface="Times New Roman" panose="02020603050405020304" pitchFamily="18" charset="0"/>
                <a:cs typeface="Times New Roman" panose="02020603050405020304" pitchFamily="18" charset="0"/>
              </a:rPr>
              <a:t>- patients treated after unsuccessful </a:t>
            </a:r>
            <a:r>
              <a:rPr lang="ru-RU" sz="2800" b="1" err="1">
                <a:latin typeface="Times New Roman" panose="02020603050405020304" pitchFamily="18" charset="0"/>
                <a:cs typeface="Times New Roman" panose="02020603050405020304" pitchFamily="18" charset="0"/>
              </a:rPr>
              <a:t/>
            </a:r>
            <a:br>
              <a:rPr lang="ru-RU" sz="2800" b="1" err="1">
                <a:latin typeface="Times New Roman" panose="02020603050405020304" pitchFamily="18" charset="0"/>
                <a:cs typeface="Times New Roman" panose="02020603050405020304" pitchFamily="18" charset="0"/>
              </a:rPr>
            </a:br>
            <a:r>
              <a:rPr lang="en" sz="2800" b="1" err="1">
                <a:latin typeface="Times New Roman" panose="02020603050405020304" pitchFamily="18" charset="0"/>
                <a:cs typeface="Times New Roman" panose="02020603050405020304" pitchFamily="18" charset="0"/>
              </a:rPr>
              <a:t>previous treatment (NLTB with MBT+); </a:t>
            </a:r>
            <a:r>
              <a:rPr lang="ru-RU" sz="2800" b="1" err="1">
                <a:latin typeface="Times New Roman" panose="02020603050405020304" pitchFamily="18" charset="0"/>
                <a:cs typeface="Times New Roman" panose="02020603050405020304" pitchFamily="18" charset="0"/>
              </a:rPr>
              <a:t/>
            </a:r>
            <a:br>
              <a:rPr lang="ru-RU" sz="2800" b="1" err="1">
                <a:latin typeface="Times New Roman" panose="02020603050405020304" pitchFamily="18" charset="0"/>
                <a:cs typeface="Times New Roman" panose="02020603050405020304" pitchFamily="18" charset="0"/>
              </a:rPr>
            </a:br>
            <a:r>
              <a:rPr lang="en" sz="2800" b="1" err="1">
                <a:latin typeface="Times New Roman" panose="02020603050405020304" pitchFamily="18" charset="0"/>
                <a:cs typeface="Times New Roman" panose="02020603050405020304" pitchFamily="18" charset="0"/>
              </a:rPr>
              <a:t>- patients who resumed treatment after they were considered to have dropped out of surveillance - interrupted treatment (LPP with MBT+), </a:t>
            </a:r>
            <a:r>
              <a:rPr lang="ru-RU" sz="2800" b="1" err="1">
                <a:latin typeface="Times New Roman" panose="02020603050405020304" pitchFamily="18" charset="0"/>
                <a:cs typeface="Times New Roman" panose="02020603050405020304" pitchFamily="18" charset="0"/>
              </a:rPr>
              <a:t/>
            </a:r>
            <a:br>
              <a:rPr lang="ru-RU" sz="2800" b="1" err="1">
                <a:latin typeface="Times New Roman" panose="02020603050405020304" pitchFamily="18" charset="0"/>
                <a:cs typeface="Times New Roman" panose="02020603050405020304" pitchFamily="18" charset="0"/>
              </a:rPr>
            </a:br>
            <a:r>
              <a:rPr lang="en" sz="2800" b="1" err="1">
                <a:latin typeface="Times New Roman" panose="02020603050405020304" pitchFamily="18" charset="0"/>
                <a:cs typeface="Times New Roman" panose="02020603050405020304" pitchFamily="18" charset="0"/>
              </a:rPr>
              <a:t>- patients with other cases who were previously treated for TB (ITB with MBT+/–), </a:t>
            </a:r>
            <a:r>
              <a:rPr lang="en" sz="2800" b="1">
                <a:latin typeface="Times New Roman" panose="02020603050405020304" pitchFamily="18" charset="0"/>
                <a:cs typeface="Times New Roman" panose="02020603050405020304" pitchFamily="18" charset="0"/>
              </a:rPr>
              <a:t>but the result of the last course of treatment is unknown or not </a:t>
            </a:r>
            <a:r>
              <a:rPr lang="en" sz="2800" b="1" err="1">
                <a:latin typeface="Times New Roman" panose="02020603050405020304" pitchFamily="18" charset="0"/>
                <a:cs typeface="Times New Roman" panose="02020603050405020304" pitchFamily="18" charset="0"/>
              </a:rPr>
              <a:t>documented.</a:t>
            </a:r>
            <a:endParaRPr lang="ru-RU" sz="2800" b="1">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defRPr/>
            </a:pPr>
            <a:r>
              <a:rPr lang="en" sz="2800" b="1">
                <a:solidFill>
                  <a:srgbClr val="FFFF00"/>
                </a:solidFill>
                <a:latin typeface="Times New Roman" panose="02020603050405020304" pitchFamily="18" charset="0"/>
                <a:cs typeface="Times New Roman" panose="02020603050405020304" pitchFamily="18" charset="0"/>
              </a:rPr>
              <a:t>Category 3 </a:t>
            </a:r>
            <a:r>
              <a:rPr lang="en" sz="2800" b="1">
                <a:solidFill>
                  <a:schemeClr val="tx1"/>
                </a:solidFill>
                <a:latin typeface="Times New Roman" panose="02020603050405020304" pitchFamily="18" charset="0"/>
                <a:cs typeface="Times New Roman" panose="02020603050405020304" pitchFamily="18" charset="0"/>
              </a:rPr>
              <a:t>includes patients with new cases (NDTB) of pulmonary and extrapulmonary tuberculosis </a:t>
            </a:r>
            <a:r>
              <a:rPr lang="uk-UA" sz="2800" b="1">
                <a:solidFill>
                  <a:schemeClr val="tx1"/>
                </a:solidFill>
                <a:latin typeface="Times New Roman" panose="02020603050405020304" pitchFamily="18" charset="0"/>
                <a:cs typeface="Times New Roman" panose="02020603050405020304" pitchFamily="18" charset="0"/>
              </a:rPr>
              <a:t/>
            </a:r>
            <a:br>
              <a:rPr lang="uk-UA" sz="2800" b="1">
                <a:solidFill>
                  <a:schemeClr val="tx1"/>
                </a:solidFill>
                <a:latin typeface="Times New Roman" panose="02020603050405020304" pitchFamily="18" charset="0"/>
                <a:cs typeface="Times New Roman" panose="02020603050405020304" pitchFamily="18" charset="0"/>
              </a:rPr>
            </a:br>
            <a:r>
              <a:rPr lang="en" sz="2800" b="1">
                <a:solidFill>
                  <a:schemeClr val="tx1"/>
                </a:solidFill>
                <a:latin typeface="Times New Roman" panose="02020603050405020304" pitchFamily="18" charset="0"/>
                <a:cs typeface="Times New Roman" panose="02020603050405020304" pitchFamily="18" charset="0"/>
              </a:rPr>
              <a:t>without bacterial excretion (NDTB MBT–), </a:t>
            </a:r>
            <a:r>
              <a:rPr lang="ru-RU" sz="2800" b="1">
                <a:solidFill>
                  <a:schemeClr val="tx1"/>
                </a:solidFill>
                <a:latin typeface="Times New Roman" panose="02020603050405020304" pitchFamily="18" charset="0"/>
                <a:cs typeface="Times New Roman" panose="02020603050405020304" pitchFamily="18" charset="0"/>
              </a:rPr>
              <a:t/>
            </a:r>
            <a:br>
              <a:rPr lang="ru-RU" sz="2800" b="1">
                <a:solidFill>
                  <a:schemeClr val="tx1"/>
                </a:solidFill>
                <a:latin typeface="Times New Roman" panose="02020603050405020304" pitchFamily="18" charset="0"/>
                <a:cs typeface="Times New Roman" panose="02020603050405020304" pitchFamily="18" charset="0"/>
              </a:rPr>
            </a:br>
            <a:r>
              <a:rPr lang="en" sz="2800" b="1">
                <a:solidFill>
                  <a:schemeClr val="tx1"/>
                </a:solidFill>
                <a:latin typeface="Times New Roman" panose="02020603050405020304" pitchFamily="18" charset="0"/>
                <a:cs typeface="Times New Roman" panose="02020603050405020304" pitchFamily="18" charset="0"/>
              </a:rPr>
              <a:t>who are not classified in category 1, </a:t>
            </a:r>
            <a:r>
              <a:rPr lang="ru-RU" sz="2800" b="1">
                <a:solidFill>
                  <a:schemeClr val="tx1"/>
                </a:solidFill>
                <a:latin typeface="Times New Roman" panose="02020603050405020304" pitchFamily="18" charset="0"/>
                <a:cs typeface="Times New Roman" panose="02020603050405020304" pitchFamily="18" charset="0"/>
              </a:rPr>
              <a:t/>
            </a:r>
            <a:br>
              <a:rPr lang="ru-RU" sz="2800" b="1">
                <a:solidFill>
                  <a:schemeClr val="tx1"/>
                </a:solidFill>
                <a:latin typeface="Times New Roman" panose="02020603050405020304" pitchFamily="18" charset="0"/>
                <a:cs typeface="Times New Roman" panose="02020603050405020304" pitchFamily="18" charset="0"/>
              </a:rPr>
            </a:br>
            <a:r>
              <a:rPr lang="en" sz="2800" b="1">
                <a:solidFill>
                  <a:schemeClr val="tx1"/>
                </a:solidFill>
                <a:latin typeface="Times New Roman" panose="02020603050405020304" pitchFamily="18" charset="0"/>
                <a:cs typeface="Times New Roman" panose="02020603050405020304" pitchFamily="18" charset="0"/>
              </a:rPr>
              <a:t>as well as children with tuberculosis of unknown localization, </a:t>
            </a:r>
            <a:r>
              <a:rPr lang="ru-RU" sz="2800" b="1">
                <a:solidFill>
                  <a:schemeClr val="tx1"/>
                </a:solidFill>
                <a:latin typeface="Times New Roman" panose="02020603050405020304" pitchFamily="18" charset="0"/>
                <a:cs typeface="Times New Roman" panose="02020603050405020304" pitchFamily="18" charset="0"/>
              </a:rPr>
              <a:t/>
            </a:r>
            <a:br>
              <a:rPr lang="ru-RU" sz="2800" b="1">
                <a:solidFill>
                  <a:schemeClr val="tx1"/>
                </a:solidFill>
                <a:latin typeface="Times New Roman" panose="02020603050405020304" pitchFamily="18" charset="0"/>
                <a:cs typeface="Times New Roman" panose="02020603050405020304" pitchFamily="18" charset="0"/>
              </a:rPr>
            </a:br>
            <a:r>
              <a:rPr lang="en" sz="2800" b="1">
                <a:solidFill>
                  <a:schemeClr val="tx1"/>
                </a:solidFill>
                <a:latin typeface="Times New Roman" panose="02020603050405020304" pitchFamily="18" charset="0"/>
                <a:cs typeface="Times New Roman" panose="02020603050405020304" pitchFamily="18" charset="0"/>
              </a:rPr>
              <a:t>children with tuberculosis of intrathoracic lymph nodes or primary tuberculosis complex </a:t>
            </a:r>
            <a:r>
              <a:rPr lang="ru-RU" sz="2800" b="1">
                <a:solidFill>
                  <a:schemeClr val="tx1"/>
                </a:solidFill>
                <a:latin typeface="Times New Roman" panose="02020603050405020304" pitchFamily="18" charset="0"/>
                <a:cs typeface="Times New Roman" panose="02020603050405020304" pitchFamily="18" charset="0"/>
              </a:rPr>
              <a:t/>
            </a:r>
            <a:br>
              <a:rPr lang="ru-RU" sz="2800" b="1">
                <a:solidFill>
                  <a:schemeClr val="tx1"/>
                </a:solidFill>
                <a:latin typeface="Times New Roman" panose="02020603050405020304" pitchFamily="18" charset="0"/>
                <a:cs typeface="Times New Roman" panose="02020603050405020304" pitchFamily="18" charset="0"/>
              </a:rPr>
            </a:br>
            <a:r>
              <a:rPr lang="en" sz="2800" b="1">
                <a:solidFill>
                  <a:schemeClr val="tx1"/>
                </a:solidFill>
                <a:latin typeface="Times New Roman" panose="02020603050405020304" pitchFamily="18" charset="0"/>
                <a:cs typeface="Times New Roman" panose="02020603050405020304" pitchFamily="18" charset="0"/>
              </a:rPr>
              <a:t>in the calcification phase </a:t>
            </a:r>
            <a:r>
              <a:rPr lang="ru-RU" sz="2800" b="1">
                <a:solidFill>
                  <a:schemeClr val="tx1"/>
                </a:solidFill>
                <a:latin typeface="Times New Roman" panose="02020603050405020304" pitchFamily="18" charset="0"/>
                <a:cs typeface="Times New Roman" panose="02020603050405020304" pitchFamily="18" charset="0"/>
              </a:rPr>
              <a:t/>
            </a:r>
            <a:br>
              <a:rPr lang="ru-RU" sz="2800" b="1">
                <a:solidFill>
                  <a:schemeClr val="tx1"/>
                </a:solidFill>
                <a:latin typeface="Times New Roman" panose="02020603050405020304" pitchFamily="18" charset="0"/>
                <a:cs typeface="Times New Roman" panose="02020603050405020304" pitchFamily="18" charset="0"/>
              </a:rPr>
            </a:br>
            <a:r>
              <a:rPr lang="en" sz="2800" b="1">
                <a:solidFill>
                  <a:schemeClr val="tx1"/>
                </a:solidFill>
                <a:latin typeface="Times New Roman" panose="02020603050405020304" pitchFamily="18" charset="0"/>
                <a:cs typeface="Times New Roman" panose="02020603050405020304" pitchFamily="18" charset="0"/>
              </a:rPr>
              <a:t>in case of preserved activity of the process.</a:t>
            </a: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defRPr/>
            </a:pPr>
            <a:r>
              <a:rPr lang="en" sz="2800" b="1">
                <a:solidFill>
                  <a:srgbClr val="FFFF00"/>
                </a:solidFill>
                <a:latin typeface="Times New Roman" panose="02020603050405020304" pitchFamily="18" charset="0"/>
                <a:cs typeface="Times New Roman" panose="02020603050405020304" pitchFamily="18" charset="0"/>
              </a:rPr>
              <a:t>The 4th category </a:t>
            </a:r>
            <a:r>
              <a:rPr lang="en" sz="2800" b="1">
                <a:latin typeface="Times New Roman" panose="02020603050405020304" pitchFamily="18" charset="0"/>
                <a:cs typeface="Times New Roman" panose="02020603050405020304" pitchFamily="18" charset="0"/>
              </a:rPr>
              <a:t>includes patients with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 multidrug-resistant TB (MDR-TB),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 extensively drug-resistant TB (EXT-TB),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 rifampicin-resistant tuberculosis (Rif-TB),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 with confirmed cases of chemoresistant TB (XDR-TB), who, according to the resistance profile, require treatment lasting more than 12 months.</a:t>
            </a:r>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defRPr/>
            </a:pPr>
            <a:r>
              <a:rPr lang="en" sz="3200" b="1">
                <a:latin typeface="Times New Roman" panose="02020603050405020304" pitchFamily="18" charset="0"/>
                <a:cs typeface="Times New Roman" panose="02020603050405020304" pitchFamily="18" charset="0"/>
              </a:rPr>
              <a:t>Supervised treatment of all tuberculosis patients is carried out with the informed consent of the patient </a:t>
            </a:r>
            <a:r>
              <a:rPr lang="ru-RU" sz="3200" b="1">
                <a:latin typeface="Times New Roman" panose="02020603050405020304" pitchFamily="18" charset="0"/>
                <a:cs typeface="Times New Roman" panose="02020603050405020304" pitchFamily="18" charset="0"/>
              </a:rPr>
              <a:t/>
            </a:r>
            <a:br>
              <a:rPr lang="ru-RU" sz="3200" b="1">
                <a:latin typeface="Times New Roman" panose="02020603050405020304" pitchFamily="18" charset="0"/>
                <a:cs typeface="Times New Roman" panose="02020603050405020304" pitchFamily="18" charset="0"/>
              </a:rPr>
            </a:br>
            <a:r>
              <a:rPr lang="en" sz="3200" b="1">
                <a:latin typeface="Times New Roman" panose="02020603050405020304" pitchFamily="18" charset="0"/>
                <a:cs typeface="Times New Roman" panose="02020603050405020304" pitchFamily="18" charset="0"/>
              </a:rPr>
              <a:t>in compliance with infection control requirements </a:t>
            </a:r>
            <a:r>
              <a:rPr lang="ru-RU" sz="3200" b="1">
                <a:latin typeface="Times New Roman" panose="02020603050405020304" pitchFamily="18" charset="0"/>
                <a:cs typeface="Times New Roman" panose="02020603050405020304" pitchFamily="18" charset="0"/>
              </a:rPr>
              <a:t/>
            </a:r>
            <a:br>
              <a:rPr lang="ru-RU" sz="3200" b="1">
                <a:latin typeface="Times New Roman" panose="02020603050405020304" pitchFamily="18" charset="0"/>
                <a:cs typeface="Times New Roman" panose="02020603050405020304" pitchFamily="18" charset="0"/>
              </a:rPr>
            </a:br>
            <a:r>
              <a:rPr lang="en" sz="3200" b="1">
                <a:latin typeface="Times New Roman" panose="02020603050405020304" pitchFamily="18" charset="0"/>
                <a:cs typeface="Times New Roman" panose="02020603050405020304" pitchFamily="18" charset="0"/>
              </a:rPr>
              <a:t>in order to prevent the further spread of tuberculosis </a:t>
            </a:r>
            <a:r>
              <a:rPr lang="ru-RU" sz="3200" b="1">
                <a:latin typeface="Times New Roman" panose="02020603050405020304" pitchFamily="18" charset="0"/>
                <a:cs typeface="Times New Roman" panose="02020603050405020304" pitchFamily="18" charset="0"/>
              </a:rPr>
              <a:t/>
            </a:r>
            <a:br>
              <a:rPr lang="ru-RU" sz="3200" b="1">
                <a:latin typeface="Times New Roman" panose="02020603050405020304" pitchFamily="18" charset="0"/>
                <a:cs typeface="Times New Roman" panose="02020603050405020304" pitchFamily="18" charset="0"/>
              </a:rPr>
            </a:br>
            <a:r>
              <a:rPr lang="en" sz="3200" b="1">
                <a:latin typeface="Times New Roman" panose="02020603050405020304" pitchFamily="18" charset="0"/>
                <a:cs typeface="Times New Roman" panose="02020603050405020304" pitchFamily="18" charset="0"/>
              </a:rPr>
              <a:t>and prevent the development of multidrug-resistant tuberculosis.</a:t>
            </a:r>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lnSpc>
                <a:spcPct val="85000"/>
              </a:lnSpc>
              <a:defRPr/>
            </a:pPr>
            <a:r>
              <a:rPr lang="en" sz="2800" b="1">
                <a:latin typeface="Times New Roman" panose="02020603050405020304" pitchFamily="18" charset="0"/>
                <a:cs typeface="Times New Roman" panose="02020603050405020304" pitchFamily="18" charset="0"/>
              </a:rPr>
              <a:t>In inpatient conditions, the intensive phase of treatment for patients of categories 1 and 2 is carried out strictly according to indications.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3200" b="1" err="1">
                <a:solidFill>
                  <a:srgbClr val="FFFF00"/>
                </a:solidFill>
                <a:latin typeface="Times New Roman" panose="02020603050405020304" pitchFamily="18" charset="0"/>
                <a:cs typeface="Times New Roman" panose="02020603050405020304" pitchFamily="18" charset="0"/>
              </a:rPr>
              <a:t>Indications for hospitalization </a:t>
            </a:r>
            <a:r>
              <a:rPr lang="en" sz="3200" b="1">
                <a:solidFill>
                  <a:srgbClr val="FFFF00"/>
                </a:solidFill>
                <a:latin typeface="Times New Roman" panose="02020603050405020304" pitchFamily="18" charset="0"/>
                <a:cs typeface="Times New Roman" panose="02020603050405020304" pitchFamily="18" charset="0"/>
              </a:rPr>
              <a:t>are: </a:t>
            </a:r>
            <a:r>
              <a:rPr lang="ru-RU" sz="3200" b="1">
                <a:solidFill>
                  <a:srgbClr val="FFFF00"/>
                </a:solidFill>
                <a:latin typeface="Times New Roman" panose="02020603050405020304" pitchFamily="18" charset="0"/>
                <a:cs typeface="Times New Roman" panose="02020603050405020304" pitchFamily="18" charset="0"/>
              </a:rPr>
              <a:t/>
            </a:r>
            <a:br>
              <a:rPr lang="ru-RU" sz="3200" b="1">
                <a:solidFill>
                  <a:srgbClr val="FFFF00"/>
                </a:solidFill>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 pulmonary tuberculosis with a positive result of a sputum smear examination by bacterioscopy;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 severe clinical condition of the patient (hectic fever, respiratory and cardiac failure, cachexia);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 complications of tuberculosis before their cessation (pulmonary hemorrhage, hemoptysis, spontaneous pneumothorax, pleural empyema);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 adaptation of the chemotherapy regimen in patients with concomitant diseases;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 diagnosis and treatment of severe adverse reactions;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 surgical treatment in case of ineffectiveness of antibacterial </a:t>
            </a:r>
            <a:r>
              <a:rPr lang="en" sz="2800" b="1" err="1">
                <a:latin typeface="Times New Roman" panose="02020603050405020304" pitchFamily="18" charset="0"/>
                <a:cs typeface="Times New Roman" panose="02020603050405020304" pitchFamily="18" charset="0"/>
              </a:rPr>
              <a:t>therapy.</a:t>
            </a:r>
            <a:endParaRPr lang="ru-RU" sz="2800" b="1">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50" y="17463"/>
            <a:ext cx="9137650" cy="6840537"/>
          </a:xfrm>
        </p:spPr>
        <p:txBody>
          <a:bodyPr/>
          <a:lstStyle/>
          <a:p>
            <a:pPr>
              <a:defRPr/>
            </a:pPr>
            <a:r>
              <a:rPr lang="en" sz="2800" b="1">
                <a:latin typeface="Times New Roman" panose="02020603050405020304" pitchFamily="18" charset="0"/>
                <a:cs typeface="Times New Roman" panose="02020603050405020304" pitchFamily="18" charset="0"/>
              </a:rPr>
              <a:t>For patients of category 3, the intensive phase of treatment in inpatient conditions is possible only if there are medical indications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(severe concomitant diseases, intolerance to PTP).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In other cases, the treatment of patients of categories 1, 2, 3 is carried out in outpatient conditions, because such patients do not pose an epidemiological threat to those around them.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Treatment of patients of category 4 is carried out in specialized inpatient departments.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Treatment of patients in the maintenance phase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is carried out in outpatient and / or sanatorium conditions.</a:t>
            </a:r>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defRPr/>
            </a:pPr>
            <a:r>
              <a:rPr lang="en" sz="2800" b="1">
                <a:latin typeface="Times New Roman" panose="02020603050405020304" pitchFamily="18" charset="0"/>
                <a:cs typeface="Times New Roman" panose="02020603050405020304" pitchFamily="18" charset="0"/>
              </a:rPr>
              <a:t>Treatment of patients of categories 1, 2, 3 in the intensive phase is carried out according to the scheme: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isoniazid + rifampicin + pyrazinamide + ethambutol -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2–3 months (not less than 60 doses and not more than 90).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The drugs are taken in one dose orally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 calculated according to body weight.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In the maintenance phase of treatment, the following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isoniazid + rifampicin - 4 months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daily or every other day.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err="1">
                <a:latin typeface="Times New Roman" panose="02020603050405020304" pitchFamily="18" charset="0"/>
                <a:cs typeface="Times New Roman" panose="02020603050405020304" pitchFamily="18" charset="0"/>
              </a:rPr>
              <a:t>Anti-tuberculosis drugs are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taken under the direct supervision of medical workers.</a:t>
            </a:r>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lnSpc>
                <a:spcPct val="95000"/>
              </a:lnSpc>
              <a:defRPr/>
            </a:pPr>
            <a:r>
              <a:rPr lang="en" sz="2800" b="1">
                <a:latin typeface="Times New Roman" panose="02020603050405020304" pitchFamily="18" charset="0"/>
                <a:cs typeface="Times New Roman" panose="02020603050405020304" pitchFamily="18" charset="0"/>
              </a:rPr>
              <a:t>Treatment of patients of category 4 in the intensive phase is carried out: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with 5–6 anti-tuberculosis drugs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according to drug sensitivity data for 8 months, with the mandatory use of injectable drugs of the second line and fluoroquinolones.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In the absence of drugs of the second line, the possibility of using palliative therapy is considered.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The maintenance phase is carried out taking into account drug sensitivity data for 12 months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with the use of at least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4 anti-tuberculosis drugs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(of which at least 3 drugs of the second line).</a:t>
            </a: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defRPr/>
            </a:pPr>
            <a:r>
              <a:rPr lang="en" sz="3200" b="1">
                <a:solidFill>
                  <a:srgbClr val="57D3FF"/>
                </a:solidFill>
                <a:latin typeface="Times New Roman" panose="02020603050405020304" pitchFamily="18" charset="0"/>
                <a:cs typeface="Times New Roman" panose="02020603050405020304" pitchFamily="18" charset="0"/>
              </a:rPr>
              <a:t>The criteria for the effectiveness of treatment </a:t>
            </a:r>
            <a:r>
              <a:rPr lang="ru-RU" sz="3200" b="1">
                <a:solidFill>
                  <a:srgbClr val="57D3FF"/>
                </a:solidFill>
                <a:latin typeface="Times New Roman" panose="02020603050405020304" pitchFamily="18" charset="0"/>
                <a:cs typeface="Times New Roman" panose="02020603050405020304" pitchFamily="18" charset="0"/>
              </a:rPr>
              <a:t/>
            </a:r>
            <a:br>
              <a:rPr lang="ru-RU" sz="3200" b="1">
                <a:solidFill>
                  <a:srgbClr val="57D3FF"/>
                </a:solidFill>
                <a:latin typeface="Times New Roman" panose="02020603050405020304" pitchFamily="18" charset="0"/>
                <a:cs typeface="Times New Roman" panose="02020603050405020304" pitchFamily="18" charset="0"/>
              </a:rPr>
            </a:br>
            <a:r>
              <a:rPr lang="en" sz="3200" b="1">
                <a:solidFill>
                  <a:srgbClr val="57D3FF"/>
                </a:solidFill>
                <a:latin typeface="Times New Roman" panose="02020603050405020304" pitchFamily="18" charset="0"/>
                <a:cs typeface="Times New Roman" panose="02020603050405020304" pitchFamily="18" charset="0"/>
              </a:rPr>
              <a:t>of patients with tuberculosis are: </a:t>
            </a:r>
            <a:r>
              <a:rPr lang="ru-RU" sz="3200" b="1">
                <a:solidFill>
                  <a:srgbClr val="57D3FF"/>
                </a:solidFill>
                <a:latin typeface="Times New Roman" panose="02020603050405020304" pitchFamily="18" charset="0"/>
                <a:cs typeface="Times New Roman" panose="02020603050405020304" pitchFamily="18" charset="0"/>
              </a:rPr>
              <a:t/>
            </a:r>
            <a:br>
              <a:rPr lang="ru-RU" sz="3200" b="1">
                <a:solidFill>
                  <a:srgbClr val="57D3FF"/>
                </a:solidFill>
                <a:latin typeface="Times New Roman" panose="02020603050405020304" pitchFamily="18" charset="0"/>
                <a:cs typeface="Times New Roman" panose="02020603050405020304" pitchFamily="18" charset="0"/>
              </a:rPr>
            </a:br>
            <a:r>
              <a:rPr lang="en" sz="3200" b="1">
                <a:solidFill>
                  <a:schemeClr val="tx1"/>
                </a:solidFill>
                <a:latin typeface="Times New Roman" panose="02020603050405020304" pitchFamily="18" charset="0"/>
                <a:cs typeface="Times New Roman" panose="02020603050405020304" pitchFamily="18" charset="0"/>
              </a:rPr>
              <a:t>- </a:t>
            </a:r>
            <a:r>
              <a:rPr lang="en" sz="2800" b="1" err="1">
                <a:latin typeface="Times New Roman" panose="02020603050405020304" pitchFamily="18" charset="0"/>
                <a:cs typeface="Times New Roman" panose="02020603050405020304" pitchFamily="18" charset="0"/>
              </a:rPr>
              <a:t>disappearance of clinical and laboratory signs of tuberculous inflammation; </a:t>
            </a:r>
            <a:r>
              <a:rPr lang="ru-RU" sz="2800" b="1" err="1">
                <a:latin typeface="Times New Roman" panose="02020603050405020304" pitchFamily="18" charset="0"/>
                <a:cs typeface="Times New Roman" panose="02020603050405020304" pitchFamily="18" charset="0"/>
              </a:rPr>
              <a:t/>
            </a:r>
            <a:br>
              <a:rPr lang="ru-RU" sz="2800" b="1" err="1">
                <a:latin typeface="Times New Roman" panose="02020603050405020304" pitchFamily="18" charset="0"/>
                <a:cs typeface="Times New Roman" panose="02020603050405020304" pitchFamily="18" charset="0"/>
              </a:rPr>
            </a:br>
            <a:r>
              <a:rPr lang="en" sz="2800" b="1" err="1">
                <a:latin typeface="Times New Roman" panose="02020603050405020304" pitchFamily="18" charset="0"/>
                <a:cs typeface="Times New Roman" panose="02020603050405020304" pitchFamily="18" charset="0"/>
              </a:rPr>
              <a:t>- stable cessation of bacterial excretion, </a:t>
            </a:r>
            <a:r>
              <a:rPr lang="ru-RU" sz="2800" b="1" err="1">
                <a:latin typeface="Times New Roman" panose="02020603050405020304" pitchFamily="18" charset="0"/>
                <a:cs typeface="Times New Roman" panose="02020603050405020304" pitchFamily="18" charset="0"/>
              </a:rPr>
              <a:t/>
            </a:r>
            <a:br>
              <a:rPr lang="ru-RU" sz="2800" b="1" err="1">
                <a:latin typeface="Times New Roman" panose="02020603050405020304" pitchFamily="18" charset="0"/>
                <a:cs typeface="Times New Roman" panose="02020603050405020304" pitchFamily="18" charset="0"/>
              </a:rPr>
            </a:br>
            <a:r>
              <a:rPr lang="en" sz="2800" b="1" err="1">
                <a:latin typeface="Times New Roman" panose="02020603050405020304" pitchFamily="18" charset="0"/>
                <a:cs typeface="Times New Roman" panose="02020603050405020304" pitchFamily="18" charset="0"/>
              </a:rPr>
              <a:t>confirmed by microscopic and cultural studies; </a:t>
            </a:r>
            <a:r>
              <a:rPr lang="ru-RU" sz="2800" b="1" err="1">
                <a:latin typeface="Times New Roman" panose="02020603050405020304" pitchFamily="18" charset="0"/>
                <a:cs typeface="Times New Roman" panose="02020603050405020304" pitchFamily="18" charset="0"/>
              </a:rPr>
              <a:t/>
            </a:r>
            <a:br>
              <a:rPr lang="ru-RU" sz="2800" b="1" err="1">
                <a:latin typeface="Times New Roman" panose="02020603050405020304" pitchFamily="18" charset="0"/>
                <a:cs typeface="Times New Roman" panose="02020603050405020304" pitchFamily="18" charset="0"/>
              </a:rPr>
            </a:br>
            <a:r>
              <a:rPr lang="en" sz="2800" b="1" err="1">
                <a:latin typeface="Times New Roman" panose="02020603050405020304" pitchFamily="18" charset="0"/>
                <a:cs typeface="Times New Roman" panose="02020603050405020304" pitchFamily="18" charset="0"/>
              </a:rPr>
              <a:t>- regression of pathological tuberculous changes in organs (focal, infiltrative, destructive, etc.), assessed by a complex of radiation and special instrumental (hardware) research methods specific to a particular affected organ (system); </a:t>
            </a:r>
            <a:r>
              <a:rPr lang="ru-RU" sz="2800" b="1" err="1">
                <a:latin typeface="Times New Roman" panose="02020603050405020304" pitchFamily="18" charset="0"/>
                <a:cs typeface="Times New Roman" panose="02020603050405020304" pitchFamily="18" charset="0"/>
              </a:rPr>
              <a:t/>
            </a:r>
            <a:br>
              <a:rPr lang="ru-RU" sz="2800" b="1" err="1">
                <a:latin typeface="Times New Roman" panose="02020603050405020304" pitchFamily="18" charset="0"/>
                <a:cs typeface="Times New Roman" panose="02020603050405020304" pitchFamily="18" charset="0"/>
              </a:rPr>
            </a:br>
            <a:r>
              <a:rPr lang="en" sz="2800" b="1" err="1">
                <a:latin typeface="Times New Roman" panose="02020603050405020304" pitchFamily="18" charset="0"/>
                <a:cs typeface="Times New Roman" panose="02020603050405020304" pitchFamily="18" charset="0"/>
              </a:rPr>
              <a:t>- restoration of functional capabilities and working capacity.</a:t>
            </a:r>
            <a:endParaRPr lang="ru-RU" sz="2800" b="1">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defRPr/>
            </a:pPr>
            <a:r>
              <a:rPr lang="en" sz="2800" b="1" err="1">
                <a:latin typeface="Times New Roman" panose="02020603050405020304" pitchFamily="18" charset="0"/>
                <a:cs typeface="Times New Roman" panose="02020603050405020304" pitchFamily="18" charset="0"/>
              </a:rPr>
              <a:t>Assessment of treatment outcomes in </a:t>
            </a:r>
            <a:r>
              <a:rPr lang="ru-RU" sz="2800" b="1" err="1">
                <a:latin typeface="Times New Roman" panose="02020603050405020304" pitchFamily="18" charset="0"/>
                <a:cs typeface="Times New Roman" panose="02020603050405020304" pitchFamily="18" charset="0"/>
              </a:rPr>
              <a:t/>
            </a:r>
            <a:br>
              <a:rPr lang="ru-RU" sz="2800" b="1" err="1">
                <a:latin typeface="Times New Roman" panose="02020603050405020304" pitchFamily="18" charset="0"/>
                <a:cs typeface="Times New Roman" panose="02020603050405020304" pitchFamily="18" charset="0"/>
              </a:rPr>
            </a:br>
            <a:r>
              <a:rPr lang="en" sz="2800" b="1" err="1">
                <a:latin typeface="Times New Roman" panose="02020603050405020304" pitchFamily="18" charset="0"/>
                <a:cs typeface="Times New Roman" panose="02020603050405020304" pitchFamily="18" charset="0"/>
              </a:rPr>
              <a:t>patients of clinical categories 1,2,3</a:t>
            </a:r>
            <a:r>
              <a:rPr lang="en" sz="2800" b="1">
                <a:latin typeface="Times New Roman" panose="02020603050405020304" pitchFamily="18" charset="0"/>
                <a:cs typeface="Times New Roman" panose="02020603050405020304" pitchFamily="18" charset="0"/>
              </a:rPr>
              <a:t> </a:t>
            </a:r>
            <a:r>
              <a:rPr lang="uk-UA" sz="2800" b="1">
                <a:latin typeface="Times New Roman" panose="02020603050405020304" pitchFamily="18" charset="0"/>
                <a:cs typeface="Times New Roman" panose="02020603050405020304" pitchFamily="18" charset="0"/>
              </a:rPr>
              <a:t/>
            </a:r>
            <a:br>
              <a:rPr lang="uk-UA" sz="2800" b="1">
                <a:latin typeface="Times New Roman" panose="02020603050405020304" pitchFamily="18" charset="0"/>
                <a:cs typeface="Times New Roman" panose="02020603050405020304" pitchFamily="18" charset="0"/>
              </a:rPr>
            </a:br>
            <a:r>
              <a:rPr lang="en" sz="2400" b="1">
                <a:latin typeface="Times New Roman" panose="02020603050405020304" pitchFamily="18" charset="0"/>
                <a:cs typeface="Times New Roman" panose="02020603050405020304" pitchFamily="18" charset="0"/>
              </a:rPr>
              <a:t>( with TB drugs sensitive to MBT) </a:t>
            </a:r>
            <a:r>
              <a:rPr lang="en" sz="2800" b="1">
                <a:latin typeface="Times New Roman" panose="02020603050405020304" pitchFamily="18" charset="0"/>
                <a:cs typeface="Times New Roman" panose="02020603050405020304" pitchFamily="18" charset="0"/>
              </a:rPr>
              <a:t>is carried out after the completion of the intensive </a:t>
            </a:r>
            <a:r>
              <a:rPr lang="en" sz="2400" b="1">
                <a:latin typeface="Times New Roman" panose="02020603050405020304" pitchFamily="18" charset="0"/>
                <a:cs typeface="Times New Roman" panose="02020603050405020304" pitchFamily="18" charset="0"/>
              </a:rPr>
              <a:t>(preliminary) </a:t>
            </a:r>
            <a:r>
              <a:rPr lang="uk-UA" sz="2400" b="1">
                <a:latin typeface="Times New Roman" panose="02020603050405020304" pitchFamily="18" charset="0"/>
                <a:cs typeface="Times New Roman" panose="02020603050405020304" pitchFamily="18" charset="0"/>
              </a:rPr>
              <a:t/>
            </a:r>
            <a:br>
              <a:rPr lang="uk-UA" sz="24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and maintenance </a:t>
            </a:r>
            <a:r>
              <a:rPr lang="en" sz="2400" b="1">
                <a:latin typeface="Times New Roman" panose="02020603050405020304" pitchFamily="18" charset="0"/>
                <a:cs typeface="Times New Roman" panose="02020603050405020304" pitchFamily="18" charset="0"/>
              </a:rPr>
              <a:t>(final) </a:t>
            </a:r>
            <a:r>
              <a:rPr lang="en" sz="2800" b="1">
                <a:latin typeface="Times New Roman" panose="02020603050405020304" pitchFamily="18" charset="0"/>
                <a:cs typeface="Times New Roman" panose="02020603050405020304" pitchFamily="18" charset="0"/>
              </a:rPr>
              <a:t>phases of treatment. </a:t>
            </a:r>
            <a:r>
              <a:rPr lang="uk-UA" sz="2800" b="1">
                <a:latin typeface="Times New Roman" panose="02020603050405020304" pitchFamily="18" charset="0"/>
                <a:cs typeface="Times New Roman" panose="02020603050405020304" pitchFamily="18" charset="0"/>
              </a:rPr>
              <a:t/>
            </a:r>
            <a:br>
              <a:rPr lang="uk-UA" sz="2800" b="1">
                <a:latin typeface="Times New Roman" panose="02020603050405020304" pitchFamily="18" charset="0"/>
                <a:cs typeface="Times New Roman" panose="02020603050405020304" pitchFamily="18" charset="0"/>
              </a:rPr>
            </a:br>
            <a:r>
              <a:rPr lang="uk-UA" sz="2800" b="1">
                <a:latin typeface="Times New Roman" panose="02020603050405020304" pitchFamily="18" charset="0"/>
                <a:cs typeface="Times New Roman" panose="02020603050405020304" pitchFamily="18" charset="0"/>
              </a:rPr>
              <a:t/>
            </a:r>
            <a:br>
              <a:rPr lang="uk-UA" sz="2800" b="1">
                <a:latin typeface="Times New Roman" panose="02020603050405020304" pitchFamily="18" charset="0"/>
                <a:cs typeface="Times New Roman" panose="02020603050405020304" pitchFamily="18" charset="0"/>
              </a:rPr>
            </a:br>
            <a:r>
              <a:rPr lang="en" sz="2800" b="1" err="1">
                <a:latin typeface="Times New Roman" panose="02020603050405020304" pitchFamily="18" charset="0"/>
                <a:cs typeface="Times New Roman" panose="02020603050405020304" pitchFamily="18" charset="0"/>
              </a:rPr>
              <a:t>The following criteria for the effectiveness of treatment of patients of categories I, II, III are distinguished: </a:t>
            </a:r>
            <a:r>
              <a:rPr lang="ru-RU" sz="2800" b="1" err="1">
                <a:latin typeface="Times New Roman" panose="02020603050405020304" pitchFamily="18" charset="0"/>
                <a:cs typeface="Times New Roman" panose="02020603050405020304" pitchFamily="18" charset="0"/>
              </a:rPr>
              <a:t/>
            </a:r>
            <a:br>
              <a:rPr lang="ru-RU" sz="2800" b="1" err="1">
                <a:latin typeface="Times New Roman" panose="02020603050405020304" pitchFamily="18" charset="0"/>
                <a:cs typeface="Times New Roman" panose="02020603050405020304" pitchFamily="18" charset="0"/>
              </a:rPr>
            </a:br>
            <a:r>
              <a:rPr lang="en" sz="2800" b="1" err="1">
                <a:latin typeface="Times New Roman" panose="02020603050405020304" pitchFamily="18" charset="0"/>
                <a:cs typeface="Times New Roman" panose="02020603050405020304" pitchFamily="18" charset="0"/>
              </a:rPr>
              <a:t>- cure; </a:t>
            </a:r>
            <a:r>
              <a:rPr lang="ru-RU" sz="2800" b="1" err="1">
                <a:latin typeface="Times New Roman" panose="02020603050405020304" pitchFamily="18" charset="0"/>
                <a:cs typeface="Times New Roman" panose="02020603050405020304" pitchFamily="18" charset="0"/>
              </a:rPr>
              <a:t/>
            </a:r>
            <a:br>
              <a:rPr lang="ru-RU" sz="2800" b="1" err="1">
                <a:latin typeface="Times New Roman" panose="02020603050405020304" pitchFamily="18" charset="0"/>
                <a:cs typeface="Times New Roman" panose="02020603050405020304" pitchFamily="18" charset="0"/>
              </a:rPr>
            </a:br>
            <a:r>
              <a:rPr lang="en" sz="2800" b="1" err="1">
                <a:latin typeface="Times New Roman" panose="02020603050405020304" pitchFamily="18" charset="0"/>
                <a:cs typeface="Times New Roman" panose="02020603050405020304" pitchFamily="18" charset="0"/>
              </a:rPr>
              <a:t>- completed treatment; </a:t>
            </a:r>
            <a:r>
              <a:rPr lang="ru-RU" sz="2800" b="1" err="1">
                <a:latin typeface="Times New Roman" panose="02020603050405020304" pitchFamily="18" charset="0"/>
                <a:cs typeface="Times New Roman" panose="02020603050405020304" pitchFamily="18" charset="0"/>
              </a:rPr>
              <a:t/>
            </a:r>
            <a:br>
              <a:rPr lang="ru-RU" sz="2800" b="1" err="1">
                <a:latin typeface="Times New Roman" panose="02020603050405020304" pitchFamily="18" charset="0"/>
                <a:cs typeface="Times New Roman" panose="02020603050405020304" pitchFamily="18" charset="0"/>
              </a:rPr>
            </a:br>
            <a:r>
              <a:rPr lang="en" sz="2800" b="1" err="1">
                <a:latin typeface="Times New Roman" panose="02020603050405020304" pitchFamily="18" charset="0"/>
                <a:cs typeface="Times New Roman" panose="02020603050405020304" pitchFamily="18" charset="0"/>
              </a:rPr>
              <a:t>- ineffective (failure) treatment; </a:t>
            </a:r>
            <a:r>
              <a:rPr lang="ru-RU" sz="2800" b="1" err="1">
                <a:latin typeface="Times New Roman" panose="02020603050405020304" pitchFamily="18" charset="0"/>
                <a:cs typeface="Times New Roman" panose="02020603050405020304" pitchFamily="18" charset="0"/>
              </a:rPr>
              <a:t/>
            </a:r>
            <a:br>
              <a:rPr lang="ru-RU" sz="2800" b="1" err="1">
                <a:latin typeface="Times New Roman" panose="02020603050405020304" pitchFamily="18" charset="0"/>
                <a:cs typeface="Times New Roman" panose="02020603050405020304" pitchFamily="18" charset="0"/>
              </a:rPr>
            </a:br>
            <a:r>
              <a:rPr lang="en" sz="2800" b="1" err="1">
                <a:latin typeface="Times New Roman" panose="02020603050405020304" pitchFamily="18" charset="0"/>
                <a:cs typeface="Times New Roman" panose="02020603050405020304" pitchFamily="18" charset="0"/>
              </a:rPr>
              <a:t>- interrupted treatment; </a:t>
            </a:r>
            <a:r>
              <a:rPr lang="ru-RU" sz="2800" b="1" err="1">
                <a:latin typeface="Times New Roman" panose="02020603050405020304" pitchFamily="18" charset="0"/>
                <a:cs typeface="Times New Roman" panose="02020603050405020304" pitchFamily="18" charset="0"/>
              </a:rPr>
              <a:t/>
            </a:r>
            <a:br>
              <a:rPr lang="ru-RU" sz="2800" b="1" err="1">
                <a:latin typeface="Times New Roman" panose="02020603050405020304" pitchFamily="18" charset="0"/>
                <a:cs typeface="Times New Roman" panose="02020603050405020304" pitchFamily="18" charset="0"/>
              </a:rPr>
            </a:br>
            <a:r>
              <a:rPr lang="en" sz="2800" b="1" err="1">
                <a:latin typeface="Times New Roman" panose="02020603050405020304" pitchFamily="18" charset="0"/>
                <a:cs typeface="Times New Roman" panose="02020603050405020304" pitchFamily="18" charset="0"/>
              </a:rPr>
              <a:t>- dropped out; </a:t>
            </a:r>
            <a:r>
              <a:rPr lang="ru-RU" sz="2800" b="1" err="1">
                <a:latin typeface="Times New Roman" panose="02020603050405020304" pitchFamily="18" charset="0"/>
                <a:cs typeface="Times New Roman" panose="02020603050405020304" pitchFamily="18" charset="0"/>
              </a:rPr>
              <a:t/>
            </a:r>
            <a:br>
              <a:rPr lang="ru-RU" sz="2800" b="1" err="1">
                <a:latin typeface="Times New Roman" panose="02020603050405020304" pitchFamily="18" charset="0"/>
                <a:cs typeface="Times New Roman" panose="02020603050405020304" pitchFamily="18" charset="0"/>
              </a:rPr>
            </a:br>
            <a:r>
              <a:rPr lang="en" sz="2800" b="1" err="1">
                <a:latin typeface="Times New Roman" panose="02020603050405020304" pitchFamily="18" charset="0"/>
                <a:cs typeface="Times New Roman" panose="02020603050405020304" pitchFamily="18" charset="0"/>
              </a:rPr>
              <a:t>- fatal outcome.</a:t>
            </a:r>
            <a:endParaRPr lang="ru-RU" sz="2800" b="1">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defRPr/>
            </a:pPr>
            <a:r>
              <a:rPr lang="en" sz="2800" b="1">
                <a:solidFill>
                  <a:srgbClr val="FFFF00"/>
                </a:solidFill>
                <a:latin typeface="Times New Roman" panose="02020603050405020304" pitchFamily="18" charset="0"/>
                <a:cs typeface="Times New Roman" panose="02020603050405020304" pitchFamily="18" charset="0"/>
              </a:rPr>
              <a:t>Cured </a:t>
            </a:r>
            <a:r>
              <a:rPr lang="en" sz="2800" b="1">
                <a:latin typeface="Times New Roman" panose="02020603050405020304" pitchFamily="18" charset="0"/>
                <a:cs typeface="Times New Roman" panose="02020603050405020304" pitchFamily="18" charset="0"/>
              </a:rPr>
              <a:t>- a patient with pulmonary tuberculosis confirmed by bacteriological analysis at the start of treatment, for whom cultures and sputum analysis were negative in the last month of treatment and at least once before.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solidFill>
                  <a:srgbClr val="FFFF00"/>
                </a:solidFill>
                <a:latin typeface="Times New Roman" panose="02020603050405020304" pitchFamily="18" charset="0"/>
                <a:cs typeface="Times New Roman" panose="02020603050405020304" pitchFamily="18" charset="0"/>
              </a:rPr>
              <a:t>Completed treatment </a:t>
            </a:r>
            <a:r>
              <a:rPr lang="en" sz="2800" b="1">
                <a:latin typeface="Times New Roman" panose="02020603050405020304" pitchFamily="18" charset="0"/>
                <a:cs typeface="Times New Roman" panose="02020603050405020304" pitchFamily="18" charset="0"/>
              </a:rPr>
              <a:t>- a patient with tuberculosis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who has completed treatment without obvious signs of treatment failure, but without data on negative cultures and sputum analysis in the last month of treatment and at least once before.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The reason may be that the necessary tests were not performed, or that their results are not available.</a:t>
            </a:r>
          </a:p>
        </p:txBody>
      </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lnSpc>
                <a:spcPct val="80000"/>
              </a:lnSpc>
              <a:defRPr/>
            </a:pPr>
            <a:r>
              <a:rPr lang="en" sz="2800" b="1">
                <a:solidFill>
                  <a:srgbClr val="FFFF00"/>
                </a:solidFill>
                <a:latin typeface="Times New Roman" panose="02020603050405020304" pitchFamily="18" charset="0"/>
                <a:cs typeface="Times New Roman" panose="02020603050405020304" pitchFamily="18" charset="0"/>
              </a:rPr>
              <a:t>Ineffective (failure) treatment </a:t>
            </a:r>
            <a:r>
              <a:rPr lang="en" sz="2800" b="1">
                <a:latin typeface="Times New Roman" panose="02020603050405020304" pitchFamily="18" charset="0"/>
                <a:cs typeface="Times New Roman" panose="02020603050405020304" pitchFamily="18" charset="0"/>
              </a:rPr>
              <a:t>: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 according to smear and/or culture, when the patient remains with a positive result of microscopy and/or culture after taking 90 doses;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 according to the clinical and radiological picture, in patients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who have a negative clinical and radiological picture of the pathological process and at the same time the results of microscopy and/or culture or other examination of the pathological material to detect the TB pathogen are negative;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 in patients in whom the result of the bacterioscopic examination at the beginning of treatment was negative, but became positive at the 2nd month of treatment;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 patients in whom MDR-TB was established according to the results of temporary drug sensitivity (TDS) at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any time during the course of chemotherapy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for categories 1, 2, 3, regardless of the presence of positive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or negative microscopy results at the time of obtaining the TDS.</a:t>
            </a:r>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defRPr/>
            </a:pPr>
            <a:r>
              <a:rPr lang="en" sz="2800" b="1">
                <a:solidFill>
                  <a:srgbClr val="FFFF00"/>
                </a:solidFill>
                <a:latin typeface="Times New Roman" panose="02020603050405020304" pitchFamily="18" charset="0"/>
                <a:cs typeface="Times New Roman" panose="02020603050405020304" pitchFamily="18" charset="0"/>
              </a:rPr>
              <a:t>Interrupted treatment </a:t>
            </a:r>
            <a:r>
              <a:rPr lang="en" sz="2800" b="1">
                <a:latin typeface="Times New Roman" panose="02020603050405020304" pitchFamily="18" charset="0"/>
                <a:cs typeface="Times New Roman" panose="02020603050405020304" pitchFamily="18" charset="0"/>
              </a:rPr>
              <a:t>– a TB patient who did not start treatment, or whose treatment was interrupted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for 2 or more months after receiving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more than 30 doses of drugs.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err="1">
                <a:solidFill>
                  <a:srgbClr val="FFFF00"/>
                </a:solidFill>
                <a:latin typeface="Times New Roman" panose="02020603050405020304" pitchFamily="18" charset="0"/>
                <a:cs typeface="Times New Roman" panose="02020603050405020304" pitchFamily="18" charset="0"/>
              </a:rPr>
              <a:t>Dropped out </a:t>
            </a:r>
            <a:r>
              <a:rPr lang="en" sz="2800" b="1">
                <a:latin typeface="Times New Roman" panose="02020603050405020304" pitchFamily="18" charset="0"/>
                <a:cs typeface="Times New Roman" panose="02020603050405020304" pitchFamily="18" charset="0"/>
              </a:rPr>
              <a:t>– a patient who was transferred to another region and the results of his treatment are unknown.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err="1">
                <a:solidFill>
                  <a:srgbClr val="FFFF00"/>
                </a:solidFill>
                <a:latin typeface="Times New Roman" panose="02020603050405020304" pitchFamily="18" charset="0"/>
                <a:cs typeface="Times New Roman" panose="02020603050405020304" pitchFamily="18" charset="0"/>
              </a:rPr>
              <a:t>Fatal outcome </a:t>
            </a:r>
            <a:r>
              <a:rPr lang="en" sz="2800" b="1">
                <a:latin typeface="Times New Roman" panose="02020603050405020304" pitchFamily="18" charset="0"/>
                <a:cs typeface="Times New Roman" panose="02020603050405020304" pitchFamily="18" charset="0"/>
              </a:rPr>
              <a:t>– a patient who died during treatment, regardless of the cause of death.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Separately noted: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 from tuberculosis, patients whose main cause of death was tuberculosis;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 from other causes.</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endParaRPr lang="ru-RU" sz="2800" b="1">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938" y="6148388"/>
            <a:ext cx="9144000" cy="709612"/>
          </a:xfrm>
        </p:spPr>
        <p:txBody>
          <a:bodyPr/>
          <a:lstStyle/>
          <a:p>
            <a:pPr>
              <a:lnSpc>
                <a:spcPct val="85000"/>
              </a:lnSpc>
              <a:defRPr/>
            </a:pPr>
            <a:r>
              <a:rPr lang="en" sz="2400" b="1">
                <a:latin typeface="Times New Roman" panose="02020603050405020304" pitchFamily="18" charset="0"/>
                <a:cs typeface="Times New Roman" panose="02020603050405020304" pitchFamily="18" charset="0"/>
              </a:rPr>
              <a:t>Effectiveness of treatment of patients with newly diagnosed pulmonary tuberculosis with bacterial excretion, detected in 2013.</a:t>
            </a:r>
            <a:endParaRPr lang="ru-RU" sz="2400" b="1">
              <a:latin typeface="Times New Roman" panose="02020603050405020304" pitchFamily="18" charset="0"/>
              <a:cs typeface="Times New Roman" panose="02020603050405020304" pitchFamily="18" charset="0"/>
            </a:endParaRPr>
          </a:p>
        </p:txBody>
      </p:sp>
      <p:sp>
        <p:nvSpPr>
          <p:cNvPr id="61443" name="Прямоугольник 3"/>
          <p:cNvSpPr>
            <a:spLocks noChangeArrowheads="1"/>
          </p:cNvSpPr>
          <p:nvPr/>
        </p:nvSpPr>
        <p:spPr bwMode="auto">
          <a:xfrm>
            <a:off x="0" y="139700"/>
            <a:ext cx="1878013" cy="47228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r">
              <a:lnSpc>
                <a:spcPct val="85000"/>
              </a:lnSpc>
              <a:spcBef>
                <a:spcPct val="0"/>
              </a:spcBef>
              <a:buClrTx/>
              <a:buSzTx/>
              <a:buFontTx/>
              <a:buNone/>
            </a:pPr>
            <a:r>
              <a:rPr lang="en" altLang="ru-RU" sz="1800" b="1">
                <a:solidFill>
                  <a:srgbClr val="FFFF00"/>
                </a:solidFill>
                <a:latin typeface="Times New Roman" panose="02020603050405020304" pitchFamily="18" charset="0"/>
                <a:cs typeface="Times New Roman" panose="02020603050405020304" pitchFamily="18" charset="0"/>
              </a:rPr>
              <a:t>Ukraine</a:t>
            </a:r>
          </a:p>
          <a:p>
            <a:pPr algn="r">
              <a:lnSpc>
                <a:spcPct val="85000"/>
              </a:lnSpc>
              <a:spcBef>
                <a:spcPct val="0"/>
              </a:spcBef>
              <a:buClrTx/>
              <a:buSzTx/>
              <a:buFontTx/>
              <a:buNone/>
            </a:pPr>
            <a:r>
              <a:rPr lang="en" altLang="ru-RU" sz="1400" b="1">
                <a:latin typeface="Times New Roman" panose="02020603050405020304" pitchFamily="18" charset="0"/>
                <a:cs typeface="Times New Roman" panose="02020603050405020304" pitchFamily="18" charset="0"/>
              </a:rPr>
              <a:t>Ternopil</a:t>
            </a:r>
          </a:p>
          <a:p>
            <a:pPr algn="r">
              <a:lnSpc>
                <a:spcPct val="85000"/>
              </a:lnSpc>
              <a:spcBef>
                <a:spcPct val="0"/>
              </a:spcBef>
              <a:buClrTx/>
              <a:buSzTx/>
              <a:buFontTx/>
              <a:buNone/>
            </a:pPr>
            <a:r>
              <a:rPr lang="en" altLang="ru-RU" sz="1400" b="1">
                <a:latin typeface="Times New Roman" panose="02020603050405020304" pitchFamily="18" charset="0"/>
                <a:cs typeface="Times New Roman" panose="02020603050405020304" pitchFamily="18" charset="0"/>
              </a:rPr>
              <a:t>Transcarpathian</a:t>
            </a:r>
          </a:p>
          <a:p>
            <a:pPr algn="r">
              <a:lnSpc>
                <a:spcPct val="85000"/>
              </a:lnSpc>
              <a:spcBef>
                <a:spcPct val="0"/>
              </a:spcBef>
              <a:buClrTx/>
              <a:buSzTx/>
              <a:buFontTx/>
              <a:buNone/>
            </a:pPr>
            <a:r>
              <a:rPr lang="en" altLang="ru-RU" sz="1400" b="1">
                <a:latin typeface="Times New Roman" panose="02020603050405020304" pitchFamily="18" charset="0"/>
                <a:cs typeface="Times New Roman" panose="02020603050405020304" pitchFamily="18" charset="0"/>
              </a:rPr>
              <a:t>Rivne</a:t>
            </a:r>
          </a:p>
          <a:p>
            <a:pPr algn="r">
              <a:lnSpc>
                <a:spcPct val="85000"/>
              </a:lnSpc>
              <a:spcBef>
                <a:spcPct val="0"/>
              </a:spcBef>
              <a:buClrTx/>
              <a:buSzTx/>
              <a:buFontTx/>
              <a:buNone/>
            </a:pPr>
            <a:r>
              <a:rPr lang="en" altLang="ru-RU" sz="1400" b="1">
                <a:latin typeface="Times New Roman" panose="02020603050405020304" pitchFamily="18" charset="0"/>
                <a:cs typeface="Times New Roman" panose="02020603050405020304" pitchFamily="18" charset="0"/>
              </a:rPr>
              <a:t>Lvivska</a:t>
            </a:r>
          </a:p>
          <a:p>
            <a:pPr algn="r">
              <a:lnSpc>
                <a:spcPct val="85000"/>
              </a:lnSpc>
              <a:spcBef>
                <a:spcPct val="0"/>
              </a:spcBef>
              <a:buClrTx/>
              <a:buSzTx/>
              <a:buFontTx/>
              <a:buNone/>
            </a:pPr>
            <a:r>
              <a:rPr lang="en" altLang="ru-RU" sz="1400" b="1">
                <a:latin typeface="Times New Roman" panose="02020603050405020304" pitchFamily="18" charset="0"/>
                <a:cs typeface="Times New Roman" panose="02020603050405020304" pitchFamily="18" charset="0"/>
              </a:rPr>
              <a:t>Vinnytsia</a:t>
            </a:r>
          </a:p>
          <a:p>
            <a:pPr algn="r">
              <a:lnSpc>
                <a:spcPct val="85000"/>
              </a:lnSpc>
              <a:spcBef>
                <a:spcPct val="0"/>
              </a:spcBef>
              <a:buClrTx/>
              <a:buSzTx/>
              <a:buFontTx/>
              <a:buNone/>
            </a:pPr>
            <a:r>
              <a:rPr lang="en" altLang="ru-RU" sz="1400" b="1">
                <a:latin typeface="Times New Roman" panose="02020603050405020304" pitchFamily="18" charset="0"/>
                <a:cs typeface="Times New Roman" panose="02020603050405020304" pitchFamily="18" charset="0"/>
              </a:rPr>
              <a:t>Chernihiv</a:t>
            </a:r>
          </a:p>
          <a:p>
            <a:pPr algn="r">
              <a:lnSpc>
                <a:spcPct val="85000"/>
              </a:lnSpc>
              <a:spcBef>
                <a:spcPct val="0"/>
              </a:spcBef>
              <a:buClrTx/>
              <a:buSzTx/>
              <a:buFontTx/>
              <a:buNone/>
            </a:pPr>
            <a:r>
              <a:rPr lang="en" altLang="ru-RU" sz="1400" b="1">
                <a:latin typeface="Times New Roman" panose="02020603050405020304" pitchFamily="18" charset="0"/>
                <a:cs typeface="Times New Roman" panose="02020603050405020304" pitchFamily="18" charset="0"/>
              </a:rPr>
              <a:t>Volynska</a:t>
            </a:r>
          </a:p>
          <a:p>
            <a:pPr algn="r">
              <a:lnSpc>
                <a:spcPct val="85000"/>
              </a:lnSpc>
              <a:spcBef>
                <a:spcPct val="0"/>
              </a:spcBef>
              <a:buClrTx/>
              <a:buSzTx/>
              <a:buFontTx/>
              <a:buNone/>
            </a:pPr>
            <a:r>
              <a:rPr lang="en" altLang="ru-RU" sz="1400" b="1">
                <a:latin typeface="Times New Roman" panose="02020603050405020304" pitchFamily="18" charset="0"/>
                <a:cs typeface="Times New Roman" panose="02020603050405020304" pitchFamily="18" charset="0"/>
              </a:rPr>
              <a:t>Zhytomyrska</a:t>
            </a:r>
          </a:p>
          <a:p>
            <a:pPr algn="r">
              <a:lnSpc>
                <a:spcPct val="85000"/>
              </a:lnSpc>
              <a:spcBef>
                <a:spcPct val="0"/>
              </a:spcBef>
              <a:buClrTx/>
              <a:buSzTx/>
              <a:buFontTx/>
              <a:buNone/>
            </a:pPr>
            <a:r>
              <a:rPr lang="en" altLang="ru-RU" sz="1400" b="1">
                <a:solidFill>
                  <a:srgbClr val="FFFF00"/>
                </a:solidFill>
                <a:latin typeface="Times New Roman" panose="02020603050405020304" pitchFamily="18" charset="0"/>
                <a:cs typeface="Times New Roman" panose="02020603050405020304" pitchFamily="18" charset="0"/>
              </a:rPr>
              <a:t>Zaporozhye</a:t>
            </a:r>
          </a:p>
          <a:p>
            <a:pPr algn="r">
              <a:lnSpc>
                <a:spcPct val="85000"/>
              </a:lnSpc>
              <a:spcBef>
                <a:spcPct val="0"/>
              </a:spcBef>
              <a:buClrTx/>
              <a:buSzTx/>
              <a:buFontTx/>
              <a:buNone/>
            </a:pPr>
            <a:r>
              <a:rPr lang="en" altLang="ru-RU" sz="1400" b="1">
                <a:latin typeface="Times New Roman" panose="02020603050405020304" pitchFamily="18" charset="0"/>
                <a:cs typeface="Times New Roman" panose="02020603050405020304" pitchFamily="18" charset="0"/>
              </a:rPr>
              <a:t>Sumy</a:t>
            </a:r>
          </a:p>
          <a:p>
            <a:pPr algn="r">
              <a:lnSpc>
                <a:spcPct val="85000"/>
              </a:lnSpc>
              <a:spcBef>
                <a:spcPct val="0"/>
              </a:spcBef>
              <a:buClrTx/>
              <a:buSzTx/>
              <a:buFontTx/>
              <a:buNone/>
            </a:pPr>
            <a:r>
              <a:rPr lang="en" altLang="ru-RU" sz="1400" b="1">
                <a:latin typeface="Times New Roman" panose="02020603050405020304" pitchFamily="18" charset="0"/>
                <a:cs typeface="Times New Roman" panose="02020603050405020304" pitchFamily="18" charset="0"/>
              </a:rPr>
              <a:t>Chernivtsi</a:t>
            </a:r>
          </a:p>
          <a:p>
            <a:pPr algn="r">
              <a:lnSpc>
                <a:spcPct val="85000"/>
              </a:lnSpc>
              <a:spcBef>
                <a:spcPct val="0"/>
              </a:spcBef>
              <a:buClrTx/>
              <a:buSzTx/>
              <a:buFontTx/>
              <a:buNone/>
            </a:pPr>
            <a:r>
              <a:rPr lang="en" altLang="ru-RU" sz="1400" b="1">
                <a:latin typeface="Times New Roman" panose="02020603050405020304" pitchFamily="18" charset="0"/>
                <a:cs typeface="Times New Roman" panose="02020603050405020304" pitchFamily="18" charset="0"/>
              </a:rPr>
              <a:t>Poltava</a:t>
            </a:r>
          </a:p>
          <a:p>
            <a:pPr algn="r">
              <a:lnSpc>
                <a:spcPct val="85000"/>
              </a:lnSpc>
              <a:spcBef>
                <a:spcPct val="0"/>
              </a:spcBef>
              <a:buClrTx/>
              <a:buSzTx/>
              <a:buFontTx/>
              <a:buNone/>
            </a:pPr>
            <a:r>
              <a:rPr lang="en" altLang="ru-RU" sz="1400" b="1">
                <a:latin typeface="Times New Roman" panose="02020603050405020304" pitchFamily="18" charset="0"/>
                <a:cs typeface="Times New Roman" panose="02020603050405020304" pitchFamily="18" charset="0"/>
              </a:rPr>
              <a:t>Ivano-Frankivsk</a:t>
            </a:r>
          </a:p>
          <a:p>
            <a:pPr algn="r">
              <a:lnSpc>
                <a:spcPct val="85000"/>
              </a:lnSpc>
              <a:spcBef>
                <a:spcPct val="0"/>
              </a:spcBef>
              <a:buClrTx/>
              <a:buSzTx/>
              <a:buFontTx/>
              <a:buNone/>
            </a:pPr>
            <a:r>
              <a:rPr lang="en" altLang="ru-RU" sz="1400" b="1">
                <a:latin typeface="Times New Roman" panose="02020603050405020304" pitchFamily="18" charset="0"/>
                <a:cs typeface="Times New Roman" panose="02020603050405020304" pitchFamily="18" charset="0"/>
              </a:rPr>
              <a:t>Kherson</a:t>
            </a:r>
          </a:p>
          <a:p>
            <a:pPr algn="r">
              <a:lnSpc>
                <a:spcPct val="85000"/>
              </a:lnSpc>
              <a:spcBef>
                <a:spcPct val="0"/>
              </a:spcBef>
              <a:buClrTx/>
              <a:buSzTx/>
              <a:buFontTx/>
              <a:buNone/>
            </a:pPr>
            <a:r>
              <a:rPr lang="en" altLang="ru-RU" sz="1400" b="1">
                <a:latin typeface="Times New Roman" panose="02020603050405020304" pitchFamily="18" charset="0"/>
                <a:cs typeface="Times New Roman" panose="02020603050405020304" pitchFamily="18" charset="0"/>
              </a:rPr>
              <a:t>Khmelnytskyi</a:t>
            </a:r>
          </a:p>
          <a:p>
            <a:pPr algn="r">
              <a:lnSpc>
                <a:spcPct val="85000"/>
              </a:lnSpc>
              <a:spcBef>
                <a:spcPct val="0"/>
              </a:spcBef>
              <a:buClrTx/>
              <a:buSzTx/>
              <a:buFontTx/>
              <a:buNone/>
            </a:pPr>
            <a:r>
              <a:rPr lang="en" altLang="ru-RU" sz="1400" b="1">
                <a:latin typeface="Times New Roman" panose="02020603050405020304" pitchFamily="18" charset="0"/>
                <a:cs typeface="Times New Roman" panose="02020603050405020304" pitchFamily="18" charset="0"/>
              </a:rPr>
              <a:t>Kharkiv</a:t>
            </a:r>
          </a:p>
          <a:p>
            <a:pPr algn="r">
              <a:lnSpc>
                <a:spcPct val="85000"/>
              </a:lnSpc>
              <a:spcBef>
                <a:spcPct val="0"/>
              </a:spcBef>
              <a:buClrTx/>
              <a:buSzTx/>
              <a:buFontTx/>
              <a:buNone/>
            </a:pPr>
            <a:r>
              <a:rPr lang="en" altLang="ru-RU" sz="1400" b="1">
                <a:latin typeface="Times New Roman" panose="02020603050405020304" pitchFamily="18" charset="0"/>
                <a:cs typeface="Times New Roman" panose="02020603050405020304" pitchFamily="18" charset="0"/>
              </a:rPr>
              <a:t>Odesa</a:t>
            </a:r>
          </a:p>
          <a:p>
            <a:pPr algn="r">
              <a:lnSpc>
                <a:spcPct val="85000"/>
              </a:lnSpc>
              <a:spcBef>
                <a:spcPct val="0"/>
              </a:spcBef>
              <a:buClrTx/>
              <a:buSzTx/>
              <a:buFontTx/>
              <a:buNone/>
            </a:pPr>
            <a:r>
              <a:rPr lang="en" altLang="ru-RU" sz="1400" b="1">
                <a:latin typeface="Times New Roman" panose="02020603050405020304" pitchFamily="18" charset="0"/>
                <a:cs typeface="Times New Roman" panose="02020603050405020304" pitchFamily="18" charset="0"/>
              </a:rPr>
              <a:t>Mykolaivska</a:t>
            </a:r>
          </a:p>
          <a:p>
            <a:pPr algn="r">
              <a:lnSpc>
                <a:spcPct val="85000"/>
              </a:lnSpc>
              <a:spcBef>
                <a:spcPct val="0"/>
              </a:spcBef>
              <a:buClrTx/>
              <a:buSzTx/>
              <a:buFontTx/>
              <a:buNone/>
            </a:pPr>
            <a:r>
              <a:rPr lang="en" altLang="ru-RU" sz="1400" b="1">
                <a:latin typeface="Times New Roman" panose="02020603050405020304" pitchFamily="18" charset="0"/>
                <a:cs typeface="Times New Roman" panose="02020603050405020304" pitchFamily="18" charset="0"/>
              </a:rPr>
              <a:t>Kirovohradska</a:t>
            </a:r>
          </a:p>
          <a:p>
            <a:pPr algn="r">
              <a:lnSpc>
                <a:spcPct val="85000"/>
              </a:lnSpc>
              <a:spcBef>
                <a:spcPct val="0"/>
              </a:spcBef>
              <a:buClrTx/>
              <a:buSzTx/>
              <a:buFontTx/>
              <a:buNone/>
            </a:pPr>
            <a:r>
              <a:rPr lang="en" altLang="ru-RU" sz="1400" b="1">
                <a:latin typeface="Times New Roman" panose="02020603050405020304" pitchFamily="18" charset="0"/>
                <a:cs typeface="Times New Roman" panose="02020603050405020304" pitchFamily="18" charset="0"/>
              </a:rPr>
              <a:t>Donetsk</a:t>
            </a:r>
          </a:p>
          <a:p>
            <a:pPr algn="r">
              <a:lnSpc>
                <a:spcPct val="85000"/>
              </a:lnSpc>
              <a:spcBef>
                <a:spcPct val="0"/>
              </a:spcBef>
              <a:buClrTx/>
              <a:buSzTx/>
              <a:buFontTx/>
              <a:buNone/>
            </a:pPr>
            <a:r>
              <a:rPr lang="en" altLang="ru-RU" sz="1400" b="1">
                <a:latin typeface="Times New Roman" panose="02020603050405020304" pitchFamily="18" charset="0"/>
                <a:cs typeface="Times New Roman" panose="02020603050405020304" pitchFamily="18" charset="0"/>
              </a:rPr>
              <a:t>Kyiv</a:t>
            </a:r>
          </a:p>
          <a:p>
            <a:pPr algn="r">
              <a:lnSpc>
                <a:spcPct val="85000"/>
              </a:lnSpc>
              <a:spcBef>
                <a:spcPct val="0"/>
              </a:spcBef>
              <a:buClrTx/>
              <a:buSzTx/>
              <a:buFontTx/>
              <a:buNone/>
            </a:pPr>
            <a:r>
              <a:rPr lang="en" altLang="ru-RU" sz="1400" b="1">
                <a:latin typeface="Times New Roman" panose="02020603050405020304" pitchFamily="18" charset="0"/>
                <a:cs typeface="Times New Roman" panose="02020603050405020304" pitchFamily="18" charset="0"/>
              </a:rPr>
              <a:t>Dnipropetrovsk</a:t>
            </a:r>
          </a:p>
          <a:p>
            <a:pPr algn="r">
              <a:lnSpc>
                <a:spcPct val="85000"/>
              </a:lnSpc>
              <a:spcBef>
                <a:spcPct val="0"/>
              </a:spcBef>
              <a:buClrTx/>
              <a:buSzTx/>
              <a:buFontTx/>
              <a:buNone/>
            </a:pPr>
            <a:r>
              <a:rPr lang="en" altLang="ru-RU" sz="1400" b="1">
                <a:latin typeface="Times New Roman" panose="02020603050405020304" pitchFamily="18" charset="0"/>
                <a:cs typeface="Times New Roman" panose="02020603050405020304" pitchFamily="18" charset="0"/>
              </a:rPr>
              <a:t>Kyiv</a:t>
            </a:r>
          </a:p>
          <a:p>
            <a:pPr algn="r">
              <a:lnSpc>
                <a:spcPct val="85000"/>
              </a:lnSpc>
              <a:spcBef>
                <a:spcPct val="0"/>
              </a:spcBef>
              <a:buClrTx/>
              <a:buSzTx/>
              <a:buFontTx/>
              <a:buNone/>
            </a:pPr>
            <a:r>
              <a:rPr lang="en" altLang="ru-RU" sz="1400" b="1">
                <a:latin typeface="Times New Roman" panose="02020603050405020304" pitchFamily="18" charset="0"/>
                <a:cs typeface="Times New Roman" panose="02020603050405020304" pitchFamily="18" charset="0"/>
              </a:rPr>
              <a:t>Luhansk</a:t>
            </a:r>
            <a:endParaRPr lang="ru-RU" altLang="ru-RU" sz="1800"/>
          </a:p>
        </p:txBody>
      </p:sp>
      <p:sp>
        <p:nvSpPr>
          <p:cNvPr id="61444" name="Прямоугольник 4"/>
          <p:cNvSpPr>
            <a:spLocks noChangeArrowheads="1"/>
          </p:cNvSpPr>
          <p:nvPr/>
        </p:nvSpPr>
        <p:spPr bwMode="auto">
          <a:xfrm>
            <a:off x="8640763" y="23813"/>
            <a:ext cx="360362"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en" altLang="ru-RU" sz="1800" b="1">
                <a:latin typeface="Times New Roman" panose="02020603050405020304" pitchFamily="18" charset="0"/>
                <a:cs typeface="Times New Roman" panose="02020603050405020304" pitchFamily="18" charset="0"/>
              </a:rPr>
              <a:t>%</a:t>
            </a:r>
          </a:p>
        </p:txBody>
      </p:sp>
      <p:pic>
        <p:nvPicPr>
          <p:cNvPr id="61445" name="Рисунок 10"/>
          <p:cNvPicPr>
            <a:picLocks noChangeAspect="1"/>
          </p:cNvPicPr>
          <p:nvPr/>
        </p:nvPicPr>
        <p:blipFill>
          <a:blip r:embed="rId5">
            <a:extLst>
              <a:ext uri="{28A0092B-C50C-407E-A947-70E740481C1C}">
                <a14:useLocalDpi xmlns:a14="http://schemas.microsoft.com/office/drawing/2010/main" xmlns="" val="0"/>
              </a:ext>
            </a:extLst>
          </a:blip>
          <a:srcRect l="26212" t="14989" r="18777" b="22282"/>
          <a:stretch>
            <a:fillRect/>
          </a:stretch>
        </p:blipFill>
        <p:spPr bwMode="auto">
          <a:xfrm>
            <a:off x="1878013" y="155575"/>
            <a:ext cx="6762750" cy="4706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10" name="Прямая соединительная линия 9"/>
          <p:cNvCxnSpPr/>
          <p:nvPr/>
        </p:nvCxnSpPr>
        <p:spPr>
          <a:xfrm flipH="1">
            <a:off x="2025650" y="244475"/>
            <a:ext cx="0" cy="463232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1447" name="Прямоугольник 16"/>
          <p:cNvSpPr>
            <a:spLocks noChangeArrowheads="1"/>
          </p:cNvSpPr>
          <p:nvPr/>
        </p:nvSpPr>
        <p:spPr bwMode="auto">
          <a:xfrm>
            <a:off x="1878013" y="4810125"/>
            <a:ext cx="7237412"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en" altLang="ru-RU" sz="1400" b="1">
                <a:latin typeface="Times New Roman" panose="02020603050405020304" pitchFamily="18" charset="0"/>
                <a:cs typeface="Times New Roman" panose="02020603050405020304" pitchFamily="18" charset="0"/>
              </a:rPr>
              <a:t>0.0 20.0 40.0 60.0 80.0 100.0</a:t>
            </a:r>
          </a:p>
        </p:txBody>
      </p:sp>
      <p:sp>
        <p:nvSpPr>
          <p:cNvPr id="19" name="Прямоугольник 18"/>
          <p:cNvSpPr/>
          <p:nvPr/>
        </p:nvSpPr>
        <p:spPr>
          <a:xfrm>
            <a:off x="404813" y="5283200"/>
            <a:ext cx="358775" cy="203200"/>
          </a:xfrm>
          <a:prstGeom prst="rect">
            <a:avLst/>
          </a:prstGeom>
          <a:solidFill>
            <a:srgbClr val="21C5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61449" name="Прямоугольник 19"/>
          <p:cNvSpPr>
            <a:spLocks noChangeArrowheads="1"/>
          </p:cNvSpPr>
          <p:nvPr/>
        </p:nvSpPr>
        <p:spPr bwMode="auto">
          <a:xfrm>
            <a:off x="830263" y="5210175"/>
            <a:ext cx="1265237"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en" altLang="ru-RU" sz="1600" b="1">
                <a:latin typeface="Times New Roman" panose="02020603050405020304" pitchFamily="18" charset="0"/>
                <a:cs typeface="Times New Roman" panose="02020603050405020304" pitchFamily="18" charset="0"/>
              </a:rPr>
              <a:t>Cured</a:t>
            </a:r>
          </a:p>
        </p:txBody>
      </p:sp>
      <p:sp>
        <p:nvSpPr>
          <p:cNvPr id="21" name="Прямоугольник 20"/>
          <p:cNvSpPr/>
          <p:nvPr/>
        </p:nvSpPr>
        <p:spPr>
          <a:xfrm>
            <a:off x="3275013" y="5294313"/>
            <a:ext cx="344487" cy="196850"/>
          </a:xfrm>
          <a:prstGeom prst="rect">
            <a:avLst/>
          </a:prstGeom>
          <a:solidFill>
            <a:srgbClr val="FF0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61451" name="Прямоугольник 21"/>
          <p:cNvSpPr>
            <a:spLocks noChangeArrowheads="1"/>
          </p:cNvSpPr>
          <p:nvPr/>
        </p:nvSpPr>
        <p:spPr bwMode="auto">
          <a:xfrm>
            <a:off x="3629025" y="5216525"/>
            <a:ext cx="2211388"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en" altLang="ru-RU" sz="1600" b="1">
                <a:latin typeface="Times New Roman" panose="02020603050405020304" pitchFamily="18" charset="0"/>
                <a:cs typeface="Times New Roman" panose="02020603050405020304" pitchFamily="18" charset="0"/>
              </a:rPr>
              <a:t>Treatment completed</a:t>
            </a:r>
          </a:p>
        </p:txBody>
      </p:sp>
      <p:sp>
        <p:nvSpPr>
          <p:cNvPr id="23" name="Прямоугольник 22"/>
          <p:cNvSpPr/>
          <p:nvPr/>
        </p:nvSpPr>
        <p:spPr>
          <a:xfrm>
            <a:off x="6337300" y="5295900"/>
            <a:ext cx="333375" cy="193675"/>
          </a:xfrm>
          <a:prstGeom prst="rect">
            <a:avLst/>
          </a:prstGeom>
          <a:solidFill>
            <a:srgbClr val="FFFF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61453" name="Прямоугольник 23"/>
          <p:cNvSpPr>
            <a:spLocks noChangeArrowheads="1"/>
          </p:cNvSpPr>
          <p:nvPr/>
        </p:nvSpPr>
        <p:spPr bwMode="auto">
          <a:xfrm>
            <a:off x="6697663" y="5240338"/>
            <a:ext cx="1701800" cy="339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en" altLang="ru-RU" sz="1600" b="1">
                <a:latin typeface="Times New Roman" panose="02020603050405020304" pitchFamily="18" charset="0"/>
                <a:cs typeface="Times New Roman" panose="02020603050405020304" pitchFamily="18" charset="0"/>
              </a:rPr>
              <a:t>Patients died</a:t>
            </a:r>
          </a:p>
        </p:txBody>
      </p:sp>
      <p:sp>
        <p:nvSpPr>
          <p:cNvPr id="25" name="Прямоугольник 24"/>
          <p:cNvSpPr/>
          <p:nvPr/>
        </p:nvSpPr>
        <p:spPr>
          <a:xfrm>
            <a:off x="404813" y="5568950"/>
            <a:ext cx="368300" cy="207963"/>
          </a:xfrm>
          <a:prstGeom prst="rect">
            <a:avLst/>
          </a:prstGeom>
          <a:solidFill>
            <a:srgbClr val="FF00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61455" name="Прямоугольник 25"/>
          <p:cNvSpPr>
            <a:spLocks noChangeArrowheads="1"/>
          </p:cNvSpPr>
          <p:nvPr/>
        </p:nvSpPr>
        <p:spPr bwMode="auto">
          <a:xfrm>
            <a:off x="804863" y="5522913"/>
            <a:ext cx="2322512"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en" altLang="ru-RU" sz="1600" b="1">
                <a:latin typeface="Times New Roman" panose="02020603050405020304" pitchFamily="18" charset="0"/>
                <a:cs typeface="Times New Roman" panose="02020603050405020304" pitchFamily="18" charset="0"/>
              </a:rPr>
              <a:t>Unsuccessful treatment M+</a:t>
            </a:r>
          </a:p>
        </p:txBody>
      </p:sp>
      <p:sp>
        <p:nvSpPr>
          <p:cNvPr id="27" name="Прямоугольник 26"/>
          <p:cNvSpPr/>
          <p:nvPr/>
        </p:nvSpPr>
        <p:spPr>
          <a:xfrm>
            <a:off x="3271838" y="5586413"/>
            <a:ext cx="363537" cy="201612"/>
          </a:xfrm>
          <a:prstGeom prst="rect">
            <a:avLst/>
          </a:prstGeom>
          <a:solidFill>
            <a:srgbClr val="0000CC"/>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61457" name="Прямоугольник 27"/>
          <p:cNvSpPr>
            <a:spLocks noChangeArrowheads="1"/>
          </p:cNvSpPr>
          <p:nvPr/>
        </p:nvSpPr>
        <p:spPr bwMode="auto">
          <a:xfrm>
            <a:off x="3671888" y="5507038"/>
            <a:ext cx="2424112" cy="339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en" altLang="ru-RU" sz="1600" b="1">
                <a:latin typeface="Times New Roman" panose="02020603050405020304" pitchFamily="18" charset="0"/>
                <a:cs typeface="Times New Roman" panose="02020603050405020304" pitchFamily="18" charset="0"/>
              </a:rPr>
              <a:t>Unsuccessful treatment of Cl R</a:t>
            </a:r>
            <a:endParaRPr lang="ru-RU" altLang="ru-RU" sz="1600" b="1">
              <a:latin typeface="Times New Roman" panose="02020603050405020304" pitchFamily="18" charset="0"/>
              <a:cs typeface="Times New Roman" panose="02020603050405020304" pitchFamily="18" charset="0"/>
            </a:endParaRPr>
          </a:p>
        </p:txBody>
      </p:sp>
      <p:sp>
        <p:nvSpPr>
          <p:cNvPr id="29" name="Прямоугольник 28"/>
          <p:cNvSpPr/>
          <p:nvPr/>
        </p:nvSpPr>
        <p:spPr>
          <a:xfrm>
            <a:off x="6340475" y="5562600"/>
            <a:ext cx="357188" cy="193675"/>
          </a:xfrm>
          <a:prstGeom prst="rect">
            <a:avLst/>
          </a:prstGeom>
          <a:solidFill>
            <a:srgbClr val="FF66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61459" name="Прямоугольник 30"/>
          <p:cNvSpPr>
            <a:spLocks noChangeArrowheads="1"/>
          </p:cNvSpPr>
          <p:nvPr/>
        </p:nvSpPr>
        <p:spPr bwMode="auto">
          <a:xfrm>
            <a:off x="6716713" y="5507038"/>
            <a:ext cx="2233612" cy="339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en" altLang="ru-RU" sz="1600" b="1">
                <a:latin typeface="Times New Roman" panose="02020603050405020304" pitchFamily="18" charset="0"/>
                <a:cs typeface="Times New Roman" panose="02020603050405020304" pitchFamily="18" charset="0"/>
              </a:rPr>
              <a:t>Interrupted treatment</a:t>
            </a:r>
          </a:p>
        </p:txBody>
      </p:sp>
      <p:sp>
        <p:nvSpPr>
          <p:cNvPr id="32" name="Прямоугольник 31"/>
          <p:cNvSpPr/>
          <p:nvPr/>
        </p:nvSpPr>
        <p:spPr>
          <a:xfrm>
            <a:off x="1455738" y="5892800"/>
            <a:ext cx="334962" cy="196850"/>
          </a:xfrm>
          <a:prstGeom prst="rect">
            <a:avLst/>
          </a:prstGeom>
          <a:solidFill>
            <a:srgbClr val="00B05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61461" name="Прямоугольник 32"/>
          <p:cNvSpPr>
            <a:spLocks noChangeArrowheads="1"/>
          </p:cNvSpPr>
          <p:nvPr/>
        </p:nvSpPr>
        <p:spPr bwMode="auto">
          <a:xfrm>
            <a:off x="1804988" y="5822950"/>
            <a:ext cx="2320925"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en" altLang="ru-RU" sz="1600" b="1">
                <a:latin typeface="Times New Roman" panose="02020603050405020304" pitchFamily="18" charset="0"/>
                <a:cs typeface="Times New Roman" panose="02020603050405020304" pitchFamily="18" charset="0"/>
              </a:rPr>
              <a:t>Retired or transferred</a:t>
            </a:r>
          </a:p>
        </p:txBody>
      </p:sp>
      <p:sp>
        <p:nvSpPr>
          <p:cNvPr id="34" name="Прямоугольник 33"/>
          <p:cNvSpPr/>
          <p:nvPr/>
        </p:nvSpPr>
        <p:spPr>
          <a:xfrm>
            <a:off x="4397375" y="5886450"/>
            <a:ext cx="363538" cy="198438"/>
          </a:xfrm>
          <a:prstGeom prst="rect">
            <a:avLst/>
          </a:prstGeom>
          <a:solidFill>
            <a:srgbClr val="FF99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61463" name="Прямоугольник 34"/>
          <p:cNvSpPr>
            <a:spLocks noChangeArrowheads="1"/>
          </p:cNvSpPr>
          <p:nvPr/>
        </p:nvSpPr>
        <p:spPr bwMode="auto">
          <a:xfrm>
            <a:off x="4768850" y="5822950"/>
            <a:ext cx="28559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en" altLang="ru-RU" sz="1600" b="1">
                <a:latin typeface="Times New Roman" panose="02020603050405020304" pitchFamily="18" charset="0"/>
                <a:cs typeface="Times New Roman" panose="02020603050405020304" pitchFamily="18" charset="0"/>
              </a:rPr>
              <a:t>Tuberculosis diagnosis removed</a:t>
            </a:r>
          </a:p>
        </p:txBody>
      </p:sp>
      <p:cxnSp>
        <p:nvCxnSpPr>
          <p:cNvPr id="36" name="Прямая соединительная линия 35"/>
          <p:cNvCxnSpPr/>
          <p:nvPr/>
        </p:nvCxnSpPr>
        <p:spPr>
          <a:xfrm flipH="1">
            <a:off x="3297238" y="231775"/>
            <a:ext cx="0" cy="463073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Прямая соединительная линия 36"/>
          <p:cNvCxnSpPr/>
          <p:nvPr/>
        </p:nvCxnSpPr>
        <p:spPr>
          <a:xfrm flipH="1">
            <a:off x="4610100" y="223838"/>
            <a:ext cx="0" cy="46307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Прямая соединительная линия 37"/>
          <p:cNvCxnSpPr/>
          <p:nvPr/>
        </p:nvCxnSpPr>
        <p:spPr>
          <a:xfrm flipH="1">
            <a:off x="5916613" y="209550"/>
            <a:ext cx="0" cy="463073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Прямая соединительная линия 38"/>
          <p:cNvCxnSpPr/>
          <p:nvPr/>
        </p:nvCxnSpPr>
        <p:spPr>
          <a:xfrm flipH="1">
            <a:off x="7251700" y="223838"/>
            <a:ext cx="0" cy="463232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Прямая соединительная линия 39"/>
          <p:cNvCxnSpPr/>
          <p:nvPr/>
        </p:nvCxnSpPr>
        <p:spPr>
          <a:xfrm flipH="1">
            <a:off x="8558213" y="238125"/>
            <a:ext cx="0" cy="463073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8" name="Rectangle 4"/>
          <p:cNvSpPr>
            <a:spLocks noGrp="1" noChangeArrowheads="1"/>
          </p:cNvSpPr>
          <p:nvPr>
            <p:ph type="title"/>
          </p:nvPr>
        </p:nvSpPr>
        <p:spPr>
          <a:xfrm>
            <a:off x="0" y="0"/>
            <a:ext cx="9144000" cy="6858000"/>
          </a:xfrm>
        </p:spPr>
        <p:txBody>
          <a:bodyPr/>
          <a:lstStyle/>
          <a:p>
            <a:pPr eaLnBrk="1" hangingPunct="1">
              <a:defRPr/>
            </a:pPr>
            <a:r>
              <a:rPr lang="uk-UA" altLang="ru-RU" sz="2800" b="1">
                <a:latin typeface="Times New Roman" panose="02020603050405020304" pitchFamily="18" charset="0"/>
              </a:rPr>
              <a:t/>
            </a:r>
            <a:br>
              <a:rPr lang="uk-UA" altLang="ru-RU" sz="2800" b="1">
                <a:latin typeface="Times New Roman" panose="02020603050405020304" pitchFamily="18" charset="0"/>
              </a:rPr>
            </a:br>
            <a:r>
              <a:rPr lang="en" altLang="ru-RU" sz="3600" b="1">
                <a:latin typeface="Times New Roman" panose="02020603050405020304" pitchFamily="18" charset="0"/>
              </a:rPr>
              <a:t>In case of ineffective therapeutic treatment of tuberculosis patients </a:t>
            </a:r>
            <a:r>
              <a:rPr lang="uk-UA" altLang="ru-RU" sz="3600" b="1">
                <a:latin typeface="Times New Roman" panose="02020603050405020304" pitchFamily="18" charset="0"/>
              </a:rPr>
              <a:t/>
            </a:r>
            <a:br>
              <a:rPr lang="uk-UA" altLang="ru-RU" sz="3600" b="1">
                <a:latin typeface="Times New Roman" panose="02020603050405020304" pitchFamily="18" charset="0"/>
              </a:rPr>
            </a:br>
            <a:r>
              <a:rPr lang="en" altLang="ru-RU" sz="3600" b="1">
                <a:latin typeface="Times New Roman" panose="02020603050405020304" pitchFamily="18" charset="0"/>
              </a:rPr>
              <a:t>of all categories, </a:t>
            </a:r>
            <a:r>
              <a:rPr lang="uk-UA" altLang="ru-RU" sz="3600" b="1">
                <a:latin typeface="Times New Roman" panose="02020603050405020304" pitchFamily="18" charset="0"/>
              </a:rPr>
              <a:t/>
            </a:r>
            <a:br>
              <a:rPr lang="uk-UA" altLang="ru-RU" sz="3600" b="1">
                <a:latin typeface="Times New Roman" panose="02020603050405020304" pitchFamily="18" charset="0"/>
              </a:rPr>
            </a:br>
            <a:r>
              <a:rPr lang="en" altLang="ru-RU" sz="3600" b="1">
                <a:latin typeface="Times New Roman" panose="02020603050405020304" pitchFamily="18" charset="0"/>
              </a:rPr>
              <a:t>surgical intervention is possible.</a:t>
            </a:r>
            <a:r>
              <a:rPr lang="uk-UA" altLang="ru-RU" sz="3600" b="1">
                <a:latin typeface="Times New Roman" panose="02020603050405020304" pitchFamily="18" charset="0"/>
              </a:rPr>
              <a:t/>
            </a:r>
            <a:br>
              <a:rPr lang="uk-UA" altLang="ru-RU" sz="3600" b="1">
                <a:latin typeface="Times New Roman" panose="02020603050405020304" pitchFamily="18" charset="0"/>
              </a:rPr>
            </a:br>
            <a:endParaRPr lang="ru-RU" altLang="ru-RU" sz="3600" b="1">
              <a:latin typeface="Times New Roman" panose="02020603050405020304" pitchFamily="18" charset="0"/>
            </a:endParaRPr>
          </a:p>
        </p:txBody>
      </p:sp>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6" name="Rectangle 4"/>
          <p:cNvSpPr>
            <a:spLocks noGrp="1" noChangeArrowheads="1"/>
          </p:cNvSpPr>
          <p:nvPr>
            <p:ph type="title"/>
          </p:nvPr>
        </p:nvSpPr>
        <p:spPr>
          <a:xfrm>
            <a:off x="0" y="0"/>
            <a:ext cx="9144000" cy="6858000"/>
          </a:xfrm>
        </p:spPr>
        <p:txBody>
          <a:bodyPr/>
          <a:lstStyle/>
          <a:p>
            <a:pPr eaLnBrk="1" hangingPunct="1">
              <a:lnSpc>
                <a:spcPct val="95000"/>
              </a:lnSpc>
              <a:defRPr/>
            </a:pPr>
            <a:r>
              <a:rPr lang="en" altLang="ru-RU" sz="3200" b="1">
                <a:solidFill>
                  <a:srgbClr val="FF3399"/>
                </a:solidFill>
                <a:latin typeface="Times New Roman" panose="02020603050405020304" pitchFamily="18" charset="0"/>
              </a:rPr>
              <a:t>NON-SPECIFIC TREATMENT </a:t>
            </a:r>
            <a:r>
              <a:rPr lang="uk-UA" altLang="ru-RU" sz="3200" b="1">
                <a:solidFill>
                  <a:srgbClr val="FF3399"/>
                </a:solidFill>
                <a:latin typeface="Times New Roman" panose="02020603050405020304" pitchFamily="18" charset="0"/>
              </a:rPr>
              <a:t/>
            </a:r>
            <a:br>
              <a:rPr lang="uk-UA" altLang="ru-RU" sz="3200" b="1">
                <a:solidFill>
                  <a:srgbClr val="FF3399"/>
                </a:solidFill>
                <a:latin typeface="Times New Roman" panose="02020603050405020304" pitchFamily="18" charset="0"/>
              </a:rPr>
            </a:br>
            <a:r>
              <a:rPr lang="en" altLang="ru-RU" sz="3200" b="1">
                <a:solidFill>
                  <a:srgbClr val="FF3399"/>
                </a:solidFill>
                <a:latin typeface="Times New Roman" panose="02020603050405020304" pitchFamily="18" charset="0"/>
              </a:rPr>
              <a:t>OF PATIENTS WITH TUBERCULOSIS </a:t>
            </a:r>
            <a:r>
              <a:rPr lang="uk-UA" altLang="ru-RU" sz="3200" b="1">
                <a:solidFill>
                  <a:srgbClr val="FF3399"/>
                </a:solidFill>
                <a:latin typeface="Times New Roman" panose="02020603050405020304" pitchFamily="18" charset="0"/>
              </a:rPr>
              <a:t/>
            </a:r>
            <a:br>
              <a:rPr lang="uk-UA" altLang="ru-RU" sz="3200" b="1">
                <a:solidFill>
                  <a:srgbClr val="FF3399"/>
                </a:solidFill>
                <a:latin typeface="Times New Roman" panose="02020603050405020304" pitchFamily="18" charset="0"/>
              </a:rPr>
            </a:br>
            <a:r>
              <a:rPr lang="en" altLang="ru-RU" sz="2800" b="1">
                <a:latin typeface="Times New Roman" panose="02020603050405020304" pitchFamily="18" charset="0"/>
              </a:rPr>
              <a:t>consists in carrying out </a:t>
            </a:r>
            <a:r>
              <a:rPr lang="uk-UA" altLang="ru-RU" sz="2800" b="1">
                <a:latin typeface="Times New Roman" panose="02020603050405020304" pitchFamily="18" charset="0"/>
              </a:rPr>
              <a:t/>
            </a:r>
            <a:br>
              <a:rPr lang="uk-UA" altLang="ru-RU" sz="2800" b="1">
                <a:latin typeface="Times New Roman" panose="02020603050405020304" pitchFamily="18" charset="0"/>
              </a:rPr>
            </a:br>
            <a:r>
              <a:rPr lang="en" altLang="ru-RU" sz="3200" b="1" i="1">
                <a:solidFill>
                  <a:srgbClr val="FFFF00"/>
                </a:solidFill>
                <a:latin typeface="Times New Roman" panose="02020603050405020304" pitchFamily="18" charset="0"/>
              </a:rPr>
              <a:t>a hygienic and dietary regimen, pathogenetic </a:t>
            </a:r>
            <a:r>
              <a:rPr lang="uk-UA" altLang="ru-RU" sz="3200" b="1" i="1">
                <a:solidFill>
                  <a:srgbClr val="FFFF00"/>
                </a:solidFill>
                <a:latin typeface="Times New Roman" panose="02020603050405020304" pitchFamily="18" charset="0"/>
              </a:rPr>
              <a:t/>
            </a:r>
            <a:br>
              <a:rPr lang="uk-UA" altLang="ru-RU" sz="3200" b="1" i="1">
                <a:solidFill>
                  <a:srgbClr val="FFFF00"/>
                </a:solidFill>
                <a:latin typeface="Times New Roman" panose="02020603050405020304" pitchFamily="18" charset="0"/>
              </a:rPr>
            </a:br>
            <a:r>
              <a:rPr lang="en" altLang="ru-RU" sz="3200" b="1" i="1">
                <a:solidFill>
                  <a:srgbClr val="FFFF00"/>
                </a:solidFill>
                <a:latin typeface="Times New Roman" panose="02020603050405020304" pitchFamily="18" charset="0"/>
              </a:rPr>
              <a:t>and symptomatic therapy. </a:t>
            </a:r>
            <a:r>
              <a:rPr lang="uk-UA" altLang="ru-RU" sz="3200" b="1">
                <a:solidFill>
                  <a:srgbClr val="FFFF00"/>
                </a:solidFill>
                <a:latin typeface="Times New Roman" panose="02020603050405020304" pitchFamily="18" charset="0"/>
              </a:rPr>
              <a:t/>
            </a:r>
            <a:br>
              <a:rPr lang="uk-UA" altLang="ru-RU" sz="3200" b="1">
                <a:solidFill>
                  <a:srgbClr val="FFFF00"/>
                </a:solidFill>
                <a:latin typeface="Times New Roman" panose="02020603050405020304" pitchFamily="18" charset="0"/>
              </a:rPr>
            </a:br>
            <a:r>
              <a:rPr lang="en" altLang="ru-RU" sz="2800" b="1">
                <a:latin typeface="Times New Roman" panose="02020603050405020304" pitchFamily="18" charset="0"/>
              </a:rPr>
              <a:t>The use of pathogenetic agents increases the effectiveness of antimycobacterial therapy. Pathogenetic therapy is aimed at the mechanisms that determine the development of the disease, their appointment mobilizes the body's protective reactions, helps reduce the degree of inflammatory reaction and accelerate its resorption, healing of the cavity, stimulation of regeneration processes, reducing the possibility of the development of fibrous changes, normalization of impaired body functions.</a:t>
            </a:r>
            <a:endParaRPr lang="ru-RU" altLang="ru-RU" sz="2800" b="1">
              <a:latin typeface="Times New Roman" panose="02020603050405020304" pitchFamily="18" charset="0"/>
            </a:endParaRPr>
          </a:p>
        </p:txBody>
      </p:sp>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4" name="Rectangle 4"/>
          <p:cNvSpPr>
            <a:spLocks noGrp="1" noChangeArrowheads="1"/>
          </p:cNvSpPr>
          <p:nvPr>
            <p:ph type="title"/>
          </p:nvPr>
        </p:nvSpPr>
        <p:spPr>
          <a:xfrm>
            <a:off x="0" y="0"/>
            <a:ext cx="9144000" cy="6858000"/>
          </a:xfrm>
        </p:spPr>
        <p:txBody>
          <a:bodyPr/>
          <a:lstStyle/>
          <a:p>
            <a:pPr eaLnBrk="1" hangingPunct="1">
              <a:lnSpc>
                <a:spcPct val="95000"/>
              </a:lnSpc>
              <a:defRPr/>
            </a:pPr>
            <a:r>
              <a:rPr lang="en" altLang="ru-RU" sz="2400" b="1">
                <a:latin typeface="Times New Roman" panose="02020603050405020304" pitchFamily="18" charset="0"/>
              </a:rPr>
              <a:t>To </a:t>
            </a:r>
            <a:r>
              <a:rPr lang="en" altLang="ru-RU" sz="2400" b="1">
                <a:solidFill>
                  <a:srgbClr val="FFFF00"/>
                </a:solidFill>
                <a:latin typeface="Times New Roman" panose="02020603050405020304" pitchFamily="18" charset="0"/>
              </a:rPr>
              <a:t>the HYGIENE-DIETARY REGIME</a:t>
            </a:r>
            <a:r>
              <a:rPr lang="en" altLang="ru-RU" sz="2400" b="1" i="1">
                <a:latin typeface="Times New Roman" panose="02020603050405020304" pitchFamily="18" charset="0"/>
              </a:rPr>
              <a:t> </a:t>
            </a:r>
            <a:r>
              <a:rPr lang="en" altLang="ru-RU" sz="2400" b="1">
                <a:latin typeface="Times New Roman" panose="02020603050405020304" pitchFamily="18" charset="0"/>
              </a:rPr>
              <a:t>include: </a:t>
            </a:r>
            <a:r>
              <a:rPr lang="uk-UA" altLang="ru-RU" sz="2400" b="1">
                <a:latin typeface="Times New Roman" panose="02020603050405020304" pitchFamily="18" charset="0"/>
              </a:rPr>
              <a:t/>
            </a:r>
            <a:br>
              <a:rPr lang="uk-UA" altLang="ru-RU" sz="2400" b="1">
                <a:latin typeface="Times New Roman" panose="02020603050405020304" pitchFamily="18" charset="0"/>
              </a:rPr>
            </a:br>
            <a:r>
              <a:rPr lang="en" altLang="ru-RU" sz="2400" b="1">
                <a:latin typeface="Times New Roman" panose="02020603050405020304" pitchFamily="18" charset="0"/>
              </a:rPr>
              <a:t>rational nutrition, aerotherapy, heliotherapy, hydrotherapy, moderate work. </a:t>
            </a:r>
            <a:r>
              <a:rPr lang="uk-UA" altLang="ru-RU" sz="2400" b="1">
                <a:latin typeface="Times New Roman" panose="02020603050405020304" pitchFamily="18" charset="0"/>
              </a:rPr>
              <a:t/>
            </a:r>
            <a:br>
              <a:rPr lang="uk-UA" altLang="ru-RU" sz="2400" b="1">
                <a:latin typeface="Times New Roman" panose="02020603050405020304" pitchFamily="18" charset="0"/>
              </a:rPr>
            </a:br>
            <a:r>
              <a:rPr lang="en" altLang="ru-RU" sz="2400" b="1">
                <a:latin typeface="Times New Roman" panose="02020603050405020304" pitchFamily="18" charset="0"/>
              </a:rPr>
              <a:t>The need for proper nutrition is due to significantly impaired metabolic processes in tuberculosis patients, the causes of which are tuberculosis intoxication and hypoxia. </a:t>
            </a:r>
            <a:r>
              <a:rPr lang="uk-UA" altLang="ru-RU" sz="2400" b="1">
                <a:latin typeface="Times New Roman" panose="02020603050405020304" pitchFamily="18" charset="0"/>
              </a:rPr>
              <a:t/>
            </a:r>
            <a:br>
              <a:rPr lang="uk-UA" altLang="ru-RU" sz="2400" b="1">
                <a:latin typeface="Times New Roman" panose="02020603050405020304" pitchFamily="18" charset="0"/>
              </a:rPr>
            </a:br>
            <a:r>
              <a:rPr lang="en" altLang="ru-RU" sz="2400" b="1">
                <a:latin typeface="Times New Roman" panose="02020603050405020304" pitchFamily="18" charset="0"/>
              </a:rPr>
              <a:t>Diet No. 11 is used in tuberculosis patients. </a:t>
            </a:r>
            <a:r>
              <a:rPr lang="uk-UA" altLang="ru-RU" sz="2400" b="1">
                <a:latin typeface="Times New Roman" panose="02020603050405020304" pitchFamily="18" charset="0"/>
              </a:rPr>
              <a:t/>
            </a:r>
            <a:br>
              <a:rPr lang="uk-UA" altLang="ru-RU" sz="2400" b="1">
                <a:latin typeface="Times New Roman" panose="02020603050405020304" pitchFamily="18" charset="0"/>
              </a:rPr>
            </a:br>
            <a:r>
              <a:rPr lang="en" altLang="ru-RU" sz="2400" b="1">
                <a:latin typeface="Times New Roman" panose="02020603050405020304" pitchFamily="18" charset="0"/>
              </a:rPr>
              <a:t>The diet should contain at least 100-110 g of easily digestible (milk, meat , fish, etc.) protein, and during the recovery period </a:t>
            </a:r>
            <a:r>
              <a:rPr lang="uk-UA" altLang="ru-RU" sz="2400" b="1">
                <a:latin typeface="Times New Roman" panose="02020603050405020304" pitchFamily="18" charset="0"/>
              </a:rPr>
              <a:t/>
            </a:r>
            <a:br>
              <a:rPr lang="uk-UA" altLang="ru-RU" sz="2400" b="1">
                <a:latin typeface="Times New Roman" panose="02020603050405020304" pitchFamily="18" charset="0"/>
              </a:rPr>
            </a:br>
            <a:r>
              <a:rPr lang="en" altLang="ru-RU" sz="2400" b="1">
                <a:latin typeface="Times New Roman" panose="02020603050405020304" pitchFamily="18" charset="0"/>
              </a:rPr>
              <a:t>- 120-140 g (60% - of animal origin). </a:t>
            </a:r>
            <a:r>
              <a:rPr lang="uk-UA" altLang="ru-RU" sz="2400" b="1">
                <a:latin typeface="Times New Roman" panose="02020603050405020304" pitchFamily="18" charset="0"/>
              </a:rPr>
              <a:t/>
            </a:r>
            <a:br>
              <a:rPr lang="uk-UA" altLang="ru-RU" sz="2400" b="1">
                <a:latin typeface="Times New Roman" panose="02020603050405020304" pitchFamily="18" charset="0"/>
              </a:rPr>
            </a:br>
            <a:r>
              <a:rPr lang="en" altLang="ru-RU" sz="2400" b="1">
                <a:latin typeface="Times New Roman" panose="02020603050405020304" pitchFamily="18" charset="0"/>
              </a:rPr>
              <a:t>Carbohydrates are given in physiological quantities (400-500 g). </a:t>
            </a:r>
            <a:r>
              <a:rPr lang="uk-UA" altLang="ru-RU" sz="2400" b="1">
                <a:latin typeface="Times New Roman" panose="02020603050405020304" pitchFamily="18" charset="0"/>
              </a:rPr>
              <a:t/>
            </a:r>
            <a:br>
              <a:rPr lang="uk-UA" altLang="ru-RU" sz="2400" b="1">
                <a:latin typeface="Times New Roman" panose="02020603050405020304" pitchFamily="18" charset="0"/>
              </a:rPr>
            </a:br>
            <a:r>
              <a:rPr lang="en" altLang="ru-RU" sz="2400" b="1">
                <a:latin typeface="Times New Roman" panose="02020603050405020304" pitchFamily="18" charset="0"/>
              </a:rPr>
              <a:t>Food should be rich in vitamins, especially ascorbic acid, thiamine and pyridoxine. </a:t>
            </a:r>
            <a:r>
              <a:rPr lang="uk-UA" altLang="ru-RU" sz="2400" b="1">
                <a:latin typeface="Times New Roman" panose="02020603050405020304" pitchFamily="18" charset="0"/>
              </a:rPr>
              <a:t/>
            </a:r>
            <a:br>
              <a:rPr lang="uk-UA" altLang="ru-RU" sz="2400" b="1">
                <a:latin typeface="Times New Roman" panose="02020603050405020304" pitchFamily="18" charset="0"/>
              </a:rPr>
            </a:br>
            <a:r>
              <a:rPr lang="en" altLang="ru-RU" sz="2400" b="1">
                <a:latin typeface="Times New Roman" panose="02020603050405020304" pitchFamily="18" charset="0"/>
              </a:rPr>
              <a:t>Sunlight is used mostly for the treatment of patients with extrapulmonary forms of tuberculosis, </a:t>
            </a:r>
            <a:r>
              <a:rPr lang="uk-UA" altLang="ru-RU" sz="2400" b="1">
                <a:latin typeface="Times New Roman" panose="02020603050405020304" pitchFamily="18" charset="0"/>
              </a:rPr>
              <a:t/>
            </a:r>
            <a:br>
              <a:rPr lang="uk-UA" altLang="ru-RU" sz="2400" b="1">
                <a:latin typeface="Times New Roman" panose="02020603050405020304" pitchFamily="18" charset="0"/>
              </a:rPr>
            </a:br>
            <a:r>
              <a:rPr lang="en" altLang="ru-RU" sz="2400" b="1">
                <a:latin typeface="Times New Roman" panose="02020603050405020304" pitchFamily="18" charset="0"/>
              </a:rPr>
              <a:t>and for pulmonary tuberculosis, insolation should be used moderately, since hyperinsolation contributes to the exacerbation of the tuberculosis process. Air rich in oxygen reduces hypoxia and normalizes metabolic processes.</a:t>
            </a:r>
            <a:endParaRPr lang="ru-RU" altLang="ru-RU" sz="2400" b="1">
              <a:latin typeface="Times New Roman" panose="02020603050405020304" pitchFamily="18" charset="0"/>
            </a:endParaRPr>
          </a:p>
        </p:txBody>
      </p:sp>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2" name="Rectangle 4"/>
          <p:cNvSpPr>
            <a:spLocks noGrp="1" noChangeArrowheads="1"/>
          </p:cNvSpPr>
          <p:nvPr>
            <p:ph type="title"/>
          </p:nvPr>
        </p:nvSpPr>
        <p:spPr>
          <a:xfrm>
            <a:off x="0" y="0"/>
            <a:ext cx="9144000" cy="6858000"/>
          </a:xfrm>
        </p:spPr>
        <p:txBody>
          <a:bodyPr/>
          <a:lstStyle/>
          <a:p>
            <a:pPr eaLnBrk="1" hangingPunct="1">
              <a:defRPr/>
            </a:pPr>
            <a:r>
              <a:rPr lang="en" altLang="ru-RU" sz="2800" b="1">
                <a:latin typeface="Times New Roman" panose="02020603050405020304" pitchFamily="18" charset="0"/>
              </a:rPr>
              <a:t>To </a:t>
            </a:r>
            <a:r>
              <a:rPr lang="en" altLang="ru-RU" sz="3200" b="1">
                <a:solidFill>
                  <a:srgbClr val="FFFF00"/>
                </a:solidFill>
                <a:latin typeface="Times New Roman" panose="02020603050405020304" pitchFamily="18" charset="0"/>
              </a:rPr>
              <a:t>PATHOGENETIC RESOURCES</a:t>
            </a:r>
            <a:r>
              <a:rPr lang="en" altLang="ru-RU" sz="3200" b="1">
                <a:latin typeface="Times New Roman" panose="02020603050405020304" pitchFamily="18" charset="0"/>
              </a:rPr>
              <a:t> </a:t>
            </a:r>
            <a:r>
              <a:rPr lang="en" altLang="ru-RU" sz="2800" b="1">
                <a:latin typeface="Times New Roman" panose="02020603050405020304" pitchFamily="18" charset="0"/>
              </a:rPr>
              <a:t>include those that affect the mechanisms of pathogenesis of tuberculous inflammation. </a:t>
            </a:r>
            <a:r>
              <a:rPr lang="uk-UA" altLang="ru-RU" sz="2800" b="1">
                <a:latin typeface="Times New Roman" panose="02020603050405020304" pitchFamily="18" charset="0"/>
              </a:rPr>
              <a:t/>
            </a:r>
            <a:br>
              <a:rPr lang="uk-UA" altLang="ru-RU" sz="2800" b="1">
                <a:latin typeface="Times New Roman" panose="02020603050405020304" pitchFamily="18" charset="0"/>
              </a:rPr>
            </a:br>
            <a:r>
              <a:rPr lang="en" altLang="ru-RU" sz="2800" b="1">
                <a:solidFill>
                  <a:srgbClr val="FF0066"/>
                </a:solidFill>
                <a:latin typeface="Times New Roman" panose="02020603050405020304" pitchFamily="18" charset="0"/>
              </a:rPr>
              <a:t>The use of pathogenetic therapy without effective antimycobacterial therapy is prohibited. </a:t>
            </a:r>
            <a:r>
              <a:rPr lang="uk-UA" altLang="ru-RU" sz="2800" b="1">
                <a:solidFill>
                  <a:srgbClr val="FF0066"/>
                </a:solidFill>
                <a:latin typeface="Times New Roman" panose="02020603050405020304" pitchFamily="18" charset="0"/>
              </a:rPr>
              <a:t/>
            </a:r>
            <a:br>
              <a:rPr lang="uk-UA" altLang="ru-RU" sz="2800" b="1">
                <a:solidFill>
                  <a:srgbClr val="FF0066"/>
                </a:solidFill>
                <a:latin typeface="Times New Roman" panose="02020603050405020304" pitchFamily="18" charset="0"/>
              </a:rPr>
            </a:br>
            <a:r>
              <a:rPr lang="en" altLang="ru-RU" sz="2800" b="1">
                <a:latin typeface="Times New Roman" panose="02020603050405020304" pitchFamily="18" charset="0"/>
              </a:rPr>
              <a:t>In </a:t>
            </a:r>
            <a:r>
              <a:rPr lang="en" altLang="ru-RU" sz="2800" b="1">
                <a:solidFill>
                  <a:srgbClr val="FFFF00"/>
                </a:solidFill>
                <a:latin typeface="Times New Roman" panose="02020603050405020304" pitchFamily="18" charset="0"/>
              </a:rPr>
              <a:t>the initial stages of tuberculosis development </a:t>
            </a:r>
            <a:r>
              <a:rPr lang="en" altLang="ru-RU" sz="2800" b="1">
                <a:latin typeface="Times New Roman" panose="02020603050405020304" pitchFamily="18" charset="0"/>
              </a:rPr>
              <a:t>, </a:t>
            </a:r>
            <a:r>
              <a:rPr lang="uk-UA" altLang="ru-RU" sz="2800" b="1">
                <a:latin typeface="Times New Roman" panose="02020603050405020304" pitchFamily="18" charset="0"/>
              </a:rPr>
              <a:t/>
            </a:r>
            <a:br>
              <a:rPr lang="uk-UA" altLang="ru-RU" sz="2800" b="1">
                <a:latin typeface="Times New Roman" panose="02020603050405020304" pitchFamily="18" charset="0"/>
              </a:rPr>
            </a:br>
            <a:r>
              <a:rPr lang="en" altLang="ru-RU" sz="2800" b="1">
                <a:latin typeface="Times New Roman" panose="02020603050405020304" pitchFamily="18" charset="0"/>
              </a:rPr>
              <a:t>when exudation and alteration processes prevail, pathogenetic agents are used in the treatment, </a:t>
            </a:r>
            <a:r>
              <a:rPr lang="uk-UA" altLang="ru-RU" sz="2800" b="1">
                <a:latin typeface="Times New Roman" panose="02020603050405020304" pitchFamily="18" charset="0"/>
              </a:rPr>
              <a:t/>
            </a:r>
            <a:br>
              <a:rPr lang="uk-UA" altLang="ru-RU" sz="2800" b="1">
                <a:latin typeface="Times New Roman" panose="02020603050405020304" pitchFamily="18" charset="0"/>
              </a:rPr>
            </a:br>
            <a:r>
              <a:rPr lang="en" altLang="ru-RU" sz="2800" b="1">
                <a:latin typeface="Times New Roman" panose="02020603050405020304" pitchFamily="18" charset="0"/>
              </a:rPr>
              <a:t>which suppress various links in the development of inflammation. </a:t>
            </a:r>
            <a:r>
              <a:rPr lang="uk-UA" altLang="ru-RU" sz="2800" b="1">
                <a:latin typeface="Times New Roman" panose="02020603050405020304" pitchFamily="18" charset="0"/>
              </a:rPr>
              <a:t/>
            </a:r>
            <a:br>
              <a:rPr lang="uk-UA" altLang="ru-RU" sz="2800" b="1">
                <a:latin typeface="Times New Roman" panose="02020603050405020304" pitchFamily="18" charset="0"/>
              </a:rPr>
            </a:br>
            <a:r>
              <a:rPr lang="en" altLang="ru-RU" sz="2800" b="1">
                <a:latin typeface="Times New Roman" panose="02020603050405020304" pitchFamily="18" charset="0"/>
              </a:rPr>
              <a:t>With the productive nature of tuberculous inflammation, at </a:t>
            </a:r>
            <a:r>
              <a:rPr lang="en" altLang="ru-RU" sz="2800" b="1">
                <a:solidFill>
                  <a:srgbClr val="FFFF00"/>
                </a:solidFill>
                <a:latin typeface="Times New Roman" panose="02020603050405020304" pitchFamily="18" charset="0"/>
              </a:rPr>
              <a:t>the stages of reverse development of tuberculous inflammation </a:t>
            </a:r>
            <a:r>
              <a:rPr lang="en" altLang="ru-RU" sz="2800" b="1">
                <a:latin typeface="Times New Roman" panose="02020603050405020304" pitchFamily="18" charset="0"/>
              </a:rPr>
              <a:t>(after 1-2 months of treatment), pathogenetic drugs are used, </a:t>
            </a:r>
            <a:r>
              <a:rPr lang="uk-UA" altLang="ru-RU" sz="2800" b="1">
                <a:latin typeface="Times New Roman" panose="02020603050405020304" pitchFamily="18" charset="0"/>
              </a:rPr>
              <a:t/>
            </a:r>
            <a:br>
              <a:rPr lang="uk-UA" altLang="ru-RU" sz="2800" b="1">
                <a:latin typeface="Times New Roman" panose="02020603050405020304" pitchFamily="18" charset="0"/>
              </a:rPr>
            </a:br>
            <a:r>
              <a:rPr lang="en" altLang="ru-RU" sz="2800" b="1">
                <a:latin typeface="Times New Roman" panose="02020603050405020304" pitchFamily="18" charset="0"/>
              </a:rPr>
              <a:t>which stimulate the processes of repair and regeneration.</a:t>
            </a:r>
            <a:r>
              <a:rPr lang="en" altLang="ru-RU" sz="2800"/>
              <a:t> </a:t>
            </a:r>
            <a:endParaRPr lang="ru-RU" altLang="ru-RU" sz="2800"/>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300" name="Rectangle 4"/>
          <p:cNvSpPr>
            <a:spLocks noGrp="1" noChangeArrowheads="1"/>
          </p:cNvSpPr>
          <p:nvPr>
            <p:ph type="title"/>
          </p:nvPr>
        </p:nvSpPr>
        <p:spPr>
          <a:xfrm>
            <a:off x="0" y="0"/>
            <a:ext cx="9144000" cy="6858000"/>
          </a:xfrm>
        </p:spPr>
        <p:txBody>
          <a:bodyPr/>
          <a:lstStyle/>
          <a:p>
            <a:pPr eaLnBrk="1" hangingPunct="1">
              <a:lnSpc>
                <a:spcPct val="85000"/>
              </a:lnSpc>
              <a:defRPr/>
            </a:pPr>
            <a:r>
              <a:rPr lang="en" altLang="ru-RU" sz="2700" b="1">
                <a:latin typeface="Times New Roman" panose="02020603050405020304" pitchFamily="18" charset="0"/>
              </a:rPr>
              <a:t>All </a:t>
            </a:r>
            <a:r>
              <a:rPr lang="en" altLang="ru-RU" sz="2800" b="1">
                <a:solidFill>
                  <a:srgbClr val="FFFF00"/>
                </a:solidFill>
                <a:latin typeface="Times New Roman" panose="02020603050405020304" pitchFamily="18" charset="0"/>
              </a:rPr>
              <a:t>pathogenetic therapy agents</a:t>
            </a:r>
            <a:r>
              <a:rPr lang="en" altLang="ru-RU" sz="2800" b="1">
                <a:latin typeface="Times New Roman" panose="02020603050405020304" pitchFamily="18" charset="0"/>
              </a:rPr>
              <a:t> </a:t>
            </a:r>
            <a:r>
              <a:rPr lang="en" altLang="ru-RU" sz="2700" b="1">
                <a:latin typeface="Times New Roman" panose="02020603050405020304" pitchFamily="18" charset="0"/>
              </a:rPr>
              <a:t>can be divided into: </a:t>
            </a:r>
            <a:r>
              <a:rPr lang="uk-UA" altLang="ru-RU" sz="2700" b="1">
                <a:latin typeface="Times New Roman" panose="02020603050405020304" pitchFamily="18" charset="0"/>
              </a:rPr>
              <a:t/>
            </a:r>
            <a:br>
              <a:rPr lang="uk-UA" altLang="ru-RU" sz="2700" b="1">
                <a:latin typeface="Times New Roman" panose="02020603050405020304" pitchFamily="18" charset="0"/>
              </a:rPr>
            </a:br>
            <a:r>
              <a:rPr lang="en" altLang="ru-RU" sz="2700" b="1">
                <a:latin typeface="Times New Roman" panose="02020603050405020304" pitchFamily="18" charset="0"/>
              </a:rPr>
              <a:t>1) </a:t>
            </a:r>
            <a:r>
              <a:rPr lang="en" altLang="ru-RU" sz="2700" b="1">
                <a:solidFill>
                  <a:schemeClr val="tx1"/>
                </a:solidFill>
                <a:latin typeface="Times New Roman" panose="02020603050405020304" pitchFamily="18" charset="0"/>
              </a:rPr>
              <a:t>glucocorticoids, their synthetic analogues; </a:t>
            </a:r>
            <a:r>
              <a:rPr lang="uk-UA" altLang="ru-RU" sz="2700" b="1">
                <a:solidFill>
                  <a:schemeClr val="tx1"/>
                </a:solidFill>
                <a:latin typeface="Times New Roman" panose="02020603050405020304" pitchFamily="18" charset="0"/>
              </a:rPr>
              <a:t/>
            </a:r>
            <a:br>
              <a:rPr lang="uk-UA" altLang="ru-RU" sz="2700" b="1">
                <a:solidFill>
                  <a:schemeClr val="tx1"/>
                </a:solidFill>
                <a:latin typeface="Times New Roman" panose="02020603050405020304" pitchFamily="18" charset="0"/>
              </a:rPr>
            </a:br>
            <a:r>
              <a:rPr lang="en" altLang="ru-RU" sz="2700" b="1">
                <a:solidFill>
                  <a:schemeClr val="tx1"/>
                </a:solidFill>
                <a:latin typeface="Times New Roman" panose="02020603050405020304" pitchFamily="18" charset="0"/>
              </a:rPr>
              <a:t>2) non-hormonal anti-inflammatory agents; </a:t>
            </a:r>
            <a:r>
              <a:rPr lang="uk-UA" altLang="ru-RU" sz="2700" b="1">
                <a:solidFill>
                  <a:schemeClr val="tx1"/>
                </a:solidFill>
                <a:latin typeface="Times New Roman" panose="02020603050405020304" pitchFamily="18" charset="0"/>
              </a:rPr>
              <a:t/>
            </a:r>
            <a:br>
              <a:rPr lang="uk-UA" altLang="ru-RU" sz="2700" b="1">
                <a:solidFill>
                  <a:schemeClr val="tx1"/>
                </a:solidFill>
                <a:latin typeface="Times New Roman" panose="02020603050405020304" pitchFamily="18" charset="0"/>
              </a:rPr>
            </a:br>
            <a:r>
              <a:rPr lang="en" altLang="ru-RU" sz="2700" b="1">
                <a:solidFill>
                  <a:schemeClr val="tx1"/>
                </a:solidFill>
                <a:latin typeface="Times New Roman" panose="02020603050405020304" pitchFamily="18" charset="0"/>
              </a:rPr>
              <a:t>3) immunocorrecting drugs: </a:t>
            </a:r>
            <a:r>
              <a:rPr lang="uk-UA" altLang="ru-RU" sz="2700" b="1">
                <a:solidFill>
                  <a:schemeClr val="tx1"/>
                </a:solidFill>
                <a:latin typeface="Times New Roman" panose="02020603050405020304" pitchFamily="18" charset="0"/>
              </a:rPr>
              <a:t/>
            </a:r>
            <a:br>
              <a:rPr lang="uk-UA" altLang="ru-RU" sz="2700" b="1">
                <a:solidFill>
                  <a:schemeClr val="tx1"/>
                </a:solidFill>
                <a:latin typeface="Times New Roman" panose="02020603050405020304" pitchFamily="18" charset="0"/>
              </a:rPr>
            </a:br>
            <a:r>
              <a:rPr lang="en" altLang="ru-RU" sz="2700" b="1">
                <a:solidFill>
                  <a:schemeClr val="tx1"/>
                </a:solidFill>
                <a:latin typeface="Times New Roman" panose="02020603050405020304" pitchFamily="18" charset="0"/>
              </a:rPr>
              <a:t>specific (tuberculin therapy, BCG vaccine therapy) </a:t>
            </a:r>
            <a:r>
              <a:rPr lang="uk-UA" altLang="ru-RU" sz="2700" b="1">
                <a:solidFill>
                  <a:schemeClr val="tx1"/>
                </a:solidFill>
                <a:latin typeface="Times New Roman" panose="02020603050405020304" pitchFamily="18" charset="0"/>
              </a:rPr>
              <a:t/>
            </a:r>
            <a:br>
              <a:rPr lang="uk-UA" altLang="ru-RU" sz="2700" b="1">
                <a:solidFill>
                  <a:schemeClr val="tx1"/>
                </a:solidFill>
                <a:latin typeface="Times New Roman" panose="02020603050405020304" pitchFamily="18" charset="0"/>
              </a:rPr>
            </a:br>
            <a:r>
              <a:rPr lang="en" altLang="ru-RU" sz="2700" b="1">
                <a:solidFill>
                  <a:schemeClr val="tx1"/>
                </a:solidFill>
                <a:latin typeface="Times New Roman" panose="02020603050405020304" pitchFamily="18" charset="0"/>
              </a:rPr>
              <a:t>and non-specific; </a:t>
            </a:r>
            <a:r>
              <a:rPr lang="uk-UA" altLang="ru-RU" sz="2700" b="1">
                <a:solidFill>
                  <a:schemeClr val="tx1"/>
                </a:solidFill>
                <a:latin typeface="Times New Roman" panose="02020603050405020304" pitchFamily="18" charset="0"/>
              </a:rPr>
              <a:t/>
            </a:r>
            <a:br>
              <a:rPr lang="uk-UA" altLang="ru-RU" sz="2700" b="1">
                <a:solidFill>
                  <a:schemeClr val="tx1"/>
                </a:solidFill>
                <a:latin typeface="Times New Roman" panose="02020603050405020304" pitchFamily="18" charset="0"/>
              </a:rPr>
            </a:br>
            <a:r>
              <a:rPr lang="en" altLang="ru-RU" sz="2700" b="1">
                <a:solidFill>
                  <a:schemeClr val="tx1"/>
                </a:solidFill>
                <a:latin typeface="Times New Roman" panose="02020603050405020304" pitchFamily="18" charset="0"/>
              </a:rPr>
              <a:t>4) antioxidants; </a:t>
            </a:r>
            <a:r>
              <a:rPr lang="uk-UA" altLang="ru-RU" sz="2700" b="1">
                <a:solidFill>
                  <a:schemeClr val="tx1"/>
                </a:solidFill>
                <a:latin typeface="Times New Roman" panose="02020603050405020304" pitchFamily="18" charset="0"/>
              </a:rPr>
              <a:t/>
            </a:r>
            <a:br>
              <a:rPr lang="uk-UA" altLang="ru-RU" sz="2700" b="1">
                <a:solidFill>
                  <a:schemeClr val="tx1"/>
                </a:solidFill>
                <a:latin typeface="Times New Roman" panose="02020603050405020304" pitchFamily="18" charset="0"/>
              </a:rPr>
            </a:br>
            <a:r>
              <a:rPr lang="en" altLang="ru-RU" sz="2700" b="1">
                <a:solidFill>
                  <a:schemeClr val="tx1"/>
                </a:solidFill>
                <a:latin typeface="Times New Roman" panose="02020603050405020304" pitchFamily="18" charset="0"/>
              </a:rPr>
              <a:t>5) antihypoxants; </a:t>
            </a:r>
            <a:r>
              <a:rPr lang="uk-UA" altLang="ru-RU" sz="2700" b="1">
                <a:solidFill>
                  <a:schemeClr val="tx1"/>
                </a:solidFill>
                <a:latin typeface="Times New Roman" panose="02020603050405020304" pitchFamily="18" charset="0"/>
              </a:rPr>
              <a:t/>
            </a:r>
            <a:br>
              <a:rPr lang="uk-UA" altLang="ru-RU" sz="2700" b="1">
                <a:solidFill>
                  <a:schemeClr val="tx1"/>
                </a:solidFill>
                <a:latin typeface="Times New Roman" panose="02020603050405020304" pitchFamily="18" charset="0"/>
              </a:rPr>
            </a:br>
            <a:r>
              <a:rPr lang="en" altLang="ru-RU" sz="2700" b="1">
                <a:solidFill>
                  <a:schemeClr val="tx1"/>
                </a:solidFill>
                <a:latin typeface="Times New Roman" panose="02020603050405020304" pitchFamily="18" charset="0"/>
              </a:rPr>
              <a:t>6) antikinin drugs; </a:t>
            </a:r>
            <a:r>
              <a:rPr lang="uk-UA" altLang="ru-RU" sz="2700" b="1">
                <a:solidFill>
                  <a:schemeClr val="tx1"/>
                </a:solidFill>
                <a:latin typeface="Times New Roman" panose="02020603050405020304" pitchFamily="18" charset="0"/>
              </a:rPr>
              <a:t/>
            </a:r>
            <a:br>
              <a:rPr lang="uk-UA" altLang="ru-RU" sz="2700" b="1">
                <a:solidFill>
                  <a:schemeClr val="tx1"/>
                </a:solidFill>
                <a:latin typeface="Times New Roman" panose="02020603050405020304" pitchFamily="18" charset="0"/>
              </a:rPr>
            </a:br>
            <a:r>
              <a:rPr lang="en" altLang="ru-RU" sz="2700" b="1">
                <a:solidFill>
                  <a:schemeClr val="tx1"/>
                </a:solidFill>
                <a:latin typeface="Times New Roman" panose="02020603050405020304" pitchFamily="18" charset="0"/>
              </a:rPr>
              <a:t>7) prokinin drugs; </a:t>
            </a:r>
            <a:r>
              <a:rPr lang="ru-RU" altLang="ru-RU" sz="2700" b="1">
                <a:solidFill>
                  <a:schemeClr val="tx1"/>
                </a:solidFill>
                <a:latin typeface="Times New Roman" panose="02020603050405020304" pitchFamily="18" charset="0"/>
              </a:rPr>
              <a:t/>
            </a:r>
            <a:br>
              <a:rPr lang="ru-RU" altLang="ru-RU" sz="2700" b="1">
                <a:solidFill>
                  <a:schemeClr val="tx1"/>
                </a:solidFill>
                <a:latin typeface="Times New Roman" panose="02020603050405020304" pitchFamily="18" charset="0"/>
              </a:rPr>
            </a:br>
            <a:r>
              <a:rPr lang="en" altLang="ru-RU" sz="2700" b="1">
                <a:solidFill>
                  <a:schemeClr val="tx1"/>
                </a:solidFill>
                <a:latin typeface="Times New Roman" panose="02020603050405020304" pitchFamily="18" charset="0"/>
              </a:rPr>
              <a:t>8) eicosanoid system correctors; </a:t>
            </a:r>
            <a:r>
              <a:rPr lang="uk-UA" altLang="ru-RU" sz="2700" b="1">
                <a:solidFill>
                  <a:schemeClr val="tx1"/>
                </a:solidFill>
                <a:latin typeface="Times New Roman" panose="02020603050405020304" pitchFamily="18" charset="0"/>
              </a:rPr>
              <a:t/>
            </a:r>
            <a:br>
              <a:rPr lang="uk-UA" altLang="ru-RU" sz="2700" b="1">
                <a:solidFill>
                  <a:schemeClr val="tx1"/>
                </a:solidFill>
                <a:latin typeface="Times New Roman" panose="02020603050405020304" pitchFamily="18" charset="0"/>
              </a:rPr>
            </a:br>
            <a:r>
              <a:rPr lang="en" altLang="ru-RU" sz="2700" b="1">
                <a:solidFill>
                  <a:schemeClr val="tx1"/>
                </a:solidFill>
                <a:latin typeface="Times New Roman" panose="02020603050405020304" pitchFamily="18" charset="0"/>
              </a:rPr>
              <a:t>9) proteinase inhibitors; </a:t>
            </a:r>
            <a:r>
              <a:rPr lang="uk-UA" altLang="ru-RU" sz="2700" b="1">
                <a:solidFill>
                  <a:schemeClr val="tx1"/>
                </a:solidFill>
                <a:latin typeface="Times New Roman" panose="02020603050405020304" pitchFamily="18" charset="0"/>
              </a:rPr>
              <a:t/>
            </a:r>
            <a:br>
              <a:rPr lang="uk-UA" altLang="ru-RU" sz="2700" b="1">
                <a:solidFill>
                  <a:schemeClr val="tx1"/>
                </a:solidFill>
                <a:latin typeface="Times New Roman" panose="02020603050405020304" pitchFamily="18" charset="0"/>
              </a:rPr>
            </a:br>
            <a:r>
              <a:rPr lang="en" altLang="ru-RU" sz="2700" b="1">
                <a:solidFill>
                  <a:schemeClr val="tx1"/>
                </a:solidFill>
                <a:latin typeface="Times New Roman" panose="02020603050405020304" pitchFamily="18" charset="0"/>
              </a:rPr>
              <a:t>10) biologically active drugs and biogenic stimulants; </a:t>
            </a:r>
            <a:r>
              <a:rPr lang="uk-UA" altLang="ru-RU" sz="2700" b="1">
                <a:solidFill>
                  <a:schemeClr val="tx1"/>
                </a:solidFill>
                <a:latin typeface="Times New Roman" panose="02020603050405020304" pitchFamily="18" charset="0"/>
              </a:rPr>
              <a:t/>
            </a:r>
            <a:br>
              <a:rPr lang="uk-UA" altLang="ru-RU" sz="2700" b="1">
                <a:solidFill>
                  <a:schemeClr val="tx1"/>
                </a:solidFill>
                <a:latin typeface="Times New Roman" panose="02020603050405020304" pitchFamily="18" charset="0"/>
              </a:rPr>
            </a:br>
            <a:r>
              <a:rPr lang="en" altLang="ru-RU" sz="2700" b="1">
                <a:solidFill>
                  <a:schemeClr val="tx1"/>
                </a:solidFill>
                <a:latin typeface="Times New Roman" panose="02020603050405020304" pitchFamily="18" charset="0"/>
              </a:rPr>
              <a:t>11) drugs of anabolic action; </a:t>
            </a:r>
            <a:r>
              <a:rPr lang="uk-UA" altLang="ru-RU" sz="2700" b="1">
                <a:solidFill>
                  <a:schemeClr val="tx1"/>
                </a:solidFill>
                <a:latin typeface="Times New Roman" panose="02020603050405020304" pitchFamily="18" charset="0"/>
              </a:rPr>
              <a:t/>
            </a:r>
            <a:br>
              <a:rPr lang="uk-UA" altLang="ru-RU" sz="2700" b="1">
                <a:solidFill>
                  <a:schemeClr val="tx1"/>
                </a:solidFill>
                <a:latin typeface="Times New Roman" panose="02020603050405020304" pitchFamily="18" charset="0"/>
              </a:rPr>
            </a:br>
            <a:r>
              <a:rPr lang="en" altLang="ru-RU" sz="2700" b="1">
                <a:solidFill>
                  <a:schemeClr val="tx1"/>
                </a:solidFill>
                <a:latin typeface="Times New Roman" panose="02020603050405020304" pitchFamily="18" charset="0"/>
              </a:rPr>
              <a:t>12) reticuloendothelial system stimulants; </a:t>
            </a:r>
            <a:r>
              <a:rPr lang="uk-UA" altLang="ru-RU" sz="2700" b="1">
                <a:solidFill>
                  <a:schemeClr val="tx1"/>
                </a:solidFill>
                <a:latin typeface="Times New Roman" panose="02020603050405020304" pitchFamily="18" charset="0"/>
              </a:rPr>
              <a:t/>
            </a:r>
            <a:br>
              <a:rPr lang="uk-UA" altLang="ru-RU" sz="2700" b="1">
                <a:solidFill>
                  <a:schemeClr val="tx1"/>
                </a:solidFill>
                <a:latin typeface="Times New Roman" panose="02020603050405020304" pitchFamily="18" charset="0"/>
              </a:rPr>
            </a:br>
            <a:r>
              <a:rPr lang="en" altLang="ru-RU" sz="2700" b="1">
                <a:solidFill>
                  <a:schemeClr val="tx1"/>
                </a:solidFill>
                <a:latin typeface="Times New Roman" panose="02020603050405020304" pitchFamily="18" charset="0"/>
              </a:rPr>
              <a:t>13) energy </a:t>
            </a:r>
            <a:r>
              <a:rPr lang="en" altLang="ru-RU" sz="2700" b="1">
                <a:latin typeface="Times New Roman" panose="02020603050405020304" pitchFamily="18" charset="0"/>
              </a:rPr>
              <a:t>metabolism stimulants; </a:t>
            </a:r>
            <a:r>
              <a:rPr lang="uk-UA" altLang="ru-RU" sz="2700" b="1">
                <a:latin typeface="Times New Roman" panose="02020603050405020304" pitchFamily="18" charset="0"/>
              </a:rPr>
              <a:t/>
            </a:r>
            <a:br>
              <a:rPr lang="uk-UA" altLang="ru-RU" sz="2700" b="1">
                <a:latin typeface="Times New Roman" panose="02020603050405020304" pitchFamily="18" charset="0"/>
              </a:rPr>
            </a:br>
            <a:r>
              <a:rPr lang="en" altLang="ru-RU" sz="2700" b="1">
                <a:latin typeface="Times New Roman" panose="02020603050405020304" pitchFamily="18" charset="0"/>
              </a:rPr>
              <a:t>14) vitamins; </a:t>
            </a:r>
            <a:r>
              <a:rPr lang="uk-UA" altLang="ru-RU" sz="2700" b="1">
                <a:latin typeface="Times New Roman" panose="02020603050405020304" pitchFamily="18" charset="0"/>
              </a:rPr>
              <a:t/>
            </a:r>
            <a:br>
              <a:rPr lang="uk-UA" altLang="ru-RU" sz="2700" b="1">
                <a:latin typeface="Times New Roman" panose="02020603050405020304" pitchFamily="18" charset="0"/>
              </a:rPr>
            </a:br>
            <a:r>
              <a:rPr lang="en" altLang="ru-RU" sz="2700" b="1">
                <a:latin typeface="Times New Roman" panose="02020603050405020304" pitchFamily="18" charset="0"/>
              </a:rPr>
              <a:t>15) physiotherapeutic methods.</a:t>
            </a:r>
            <a:r>
              <a:rPr lang="en" altLang="ru-RU" sz="2700"/>
              <a:t> </a:t>
            </a:r>
            <a:endParaRPr lang="ru-RU" altLang="ru-RU" sz="2700"/>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ятно 1 5"/>
          <p:cNvSpPr/>
          <p:nvPr/>
        </p:nvSpPr>
        <p:spPr>
          <a:xfrm>
            <a:off x="5435600" y="146050"/>
            <a:ext cx="3313113" cy="6511925"/>
          </a:xfrm>
          <a:prstGeom prst="irregularSeal1">
            <a:avLst/>
          </a:prstGeom>
          <a:solidFill>
            <a:srgbClr val="FF33C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2" name="Заголовок 1"/>
          <p:cNvSpPr>
            <a:spLocks noGrp="1"/>
          </p:cNvSpPr>
          <p:nvPr>
            <p:ph type="title"/>
          </p:nvPr>
        </p:nvSpPr>
        <p:spPr>
          <a:xfrm>
            <a:off x="0" y="0"/>
            <a:ext cx="9144000" cy="692150"/>
          </a:xfrm>
        </p:spPr>
        <p:txBody>
          <a:bodyPr/>
          <a:lstStyle/>
          <a:p>
            <a:pPr>
              <a:defRPr/>
            </a:pPr>
            <a:r>
              <a:rPr lang="en" sz="3200" b="1">
                <a:solidFill>
                  <a:srgbClr val="FFFF00"/>
                </a:solidFill>
                <a:latin typeface="Times New Roman" panose="02020603050405020304" pitchFamily="18" charset="0"/>
                <a:cs typeface="Times New Roman" panose="02020603050405020304" pitchFamily="18" charset="0"/>
              </a:rPr>
              <a:t>Pathogenetic therapy in the intensive phase</a:t>
            </a:r>
            <a:endParaRPr lang="ru-RU" sz="3200" b="1">
              <a:solidFill>
                <a:srgbClr val="FFFF00"/>
              </a:solidFill>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5803900" y="2708275"/>
            <a:ext cx="2576513" cy="1385888"/>
          </a:xfrm>
          <a:prstGeom prst="rect">
            <a:avLst/>
          </a:prstGeom>
        </p:spPr>
        <p:txBody>
          <a:bodyPr wrap="none">
            <a:spAutoFit/>
          </a:bodyPr>
          <a:lstStyle/>
          <a:p>
            <a:pPr algn="ctr">
              <a:defRPr/>
            </a:pPr>
            <a:r>
              <a:rPr lang="en" sz="2800" b="1">
                <a:solidFill>
                  <a:schemeClr val="bg2">
                    <a:lumMod val="60000"/>
                    <a:lumOff val="40000"/>
                  </a:schemeClr>
                </a:solidFill>
                <a:latin typeface="Times New Roman" panose="02020603050405020304" pitchFamily="18" charset="0"/>
                <a:cs typeface="Times New Roman" panose="02020603050405020304" pitchFamily="18" charset="0"/>
              </a:rPr>
              <a:t>INFLAMMATION</a:t>
            </a:r>
          </a:p>
          <a:p>
            <a:pPr algn="ctr">
              <a:defRPr/>
            </a:pPr>
            <a:r>
              <a:rPr lang="en" sz="2800" b="1" err="1">
                <a:solidFill>
                  <a:schemeClr val="bg2">
                    <a:lumMod val="60000"/>
                    <a:lumOff val="40000"/>
                  </a:schemeClr>
                </a:solidFill>
                <a:latin typeface="Times New Roman" panose="02020603050405020304" pitchFamily="18" charset="0"/>
                <a:cs typeface="Times New Roman" panose="02020603050405020304" pitchFamily="18" charset="0"/>
              </a:rPr>
              <a:t>alteration</a:t>
            </a:r>
          </a:p>
          <a:p>
            <a:pPr algn="ctr">
              <a:defRPr/>
            </a:pPr>
            <a:r>
              <a:rPr lang="en" sz="2800" b="1">
                <a:solidFill>
                  <a:schemeClr val="bg2">
                    <a:lumMod val="60000"/>
                    <a:lumOff val="40000"/>
                  </a:schemeClr>
                </a:solidFill>
                <a:latin typeface="Times New Roman" panose="02020603050405020304" pitchFamily="18" charset="0"/>
                <a:cs typeface="Times New Roman" panose="02020603050405020304" pitchFamily="18" charset="0"/>
              </a:rPr>
              <a:t>and exudation</a:t>
            </a:r>
          </a:p>
        </p:txBody>
      </p:sp>
      <p:sp>
        <p:nvSpPr>
          <p:cNvPr id="67589" name="Прямоугольник 6"/>
          <p:cNvSpPr>
            <a:spLocks noChangeArrowheads="1"/>
          </p:cNvSpPr>
          <p:nvPr/>
        </p:nvSpPr>
        <p:spPr bwMode="auto">
          <a:xfrm>
            <a:off x="665163" y="622300"/>
            <a:ext cx="3933825" cy="522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en" altLang="ru-RU" sz="2800" b="1">
                <a:latin typeface="Times New Roman" panose="02020603050405020304" pitchFamily="18" charset="0"/>
                <a:cs typeface="Times New Roman" panose="02020603050405020304" pitchFamily="18" charset="0"/>
              </a:rPr>
              <a:t>Glucocorticosteroids</a:t>
            </a:r>
          </a:p>
        </p:txBody>
      </p:sp>
      <p:sp>
        <p:nvSpPr>
          <p:cNvPr id="67590" name="Прямоугольник 7"/>
          <p:cNvSpPr>
            <a:spLocks noChangeArrowheads="1"/>
          </p:cNvSpPr>
          <p:nvPr/>
        </p:nvSpPr>
        <p:spPr bwMode="auto">
          <a:xfrm>
            <a:off x="293688" y="1277938"/>
            <a:ext cx="4637087" cy="782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nSpc>
                <a:spcPct val="80000"/>
              </a:lnSpc>
              <a:spcBef>
                <a:spcPct val="0"/>
              </a:spcBef>
              <a:buClrTx/>
              <a:buSzTx/>
              <a:buFontTx/>
              <a:buNone/>
            </a:pPr>
            <a:r>
              <a:rPr lang="en" altLang="ru-RU" sz="2800" b="1">
                <a:latin typeface="Times New Roman" panose="02020603050405020304" pitchFamily="18" charset="0"/>
                <a:cs typeface="Times New Roman" panose="02020603050405020304" pitchFamily="18" charset="0"/>
              </a:rPr>
              <a:t>Nonsteroidal anti-inflammatory drugs</a:t>
            </a:r>
          </a:p>
          <a:p>
            <a:pPr>
              <a:lnSpc>
                <a:spcPct val="80000"/>
              </a:lnSpc>
              <a:spcBef>
                <a:spcPct val="0"/>
              </a:spcBef>
              <a:buClrTx/>
              <a:buSzTx/>
              <a:buFontTx/>
              <a:buNone/>
            </a:pPr>
            <a:r>
              <a:rPr lang="en" altLang="ru-RU" sz="2800" b="1">
                <a:latin typeface="Times New Roman" panose="02020603050405020304" pitchFamily="18" charset="0"/>
                <a:cs typeface="Times New Roman" panose="02020603050405020304" pitchFamily="18" charset="0"/>
              </a:rPr>
              <a:t>drugs</a:t>
            </a:r>
          </a:p>
        </p:txBody>
      </p:sp>
      <p:cxnSp>
        <p:nvCxnSpPr>
          <p:cNvPr id="11" name="Прямая со стрелкой 10"/>
          <p:cNvCxnSpPr>
            <a:stCxn id="67589" idx="3"/>
          </p:cNvCxnSpPr>
          <p:nvPr/>
        </p:nvCxnSpPr>
        <p:spPr>
          <a:xfrm>
            <a:off x="4598988" y="882650"/>
            <a:ext cx="836612" cy="223838"/>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cxnSp>
        <p:nvCxnSpPr>
          <p:cNvPr id="15" name="Прямая со стрелкой 14"/>
          <p:cNvCxnSpPr>
            <a:stCxn id="67590" idx="3"/>
          </p:cNvCxnSpPr>
          <p:nvPr/>
        </p:nvCxnSpPr>
        <p:spPr>
          <a:xfrm>
            <a:off x="4930775" y="1668463"/>
            <a:ext cx="898525" cy="133350"/>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67593" name="Прямоугольник 17"/>
          <p:cNvSpPr>
            <a:spLocks noChangeArrowheads="1"/>
          </p:cNvSpPr>
          <p:nvPr/>
        </p:nvSpPr>
        <p:spPr bwMode="auto">
          <a:xfrm>
            <a:off x="1073150" y="2058988"/>
            <a:ext cx="2727325" cy="5222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en" altLang="ru-RU" sz="2800" b="1">
                <a:latin typeface="Times New Roman" panose="02020603050405020304" pitchFamily="18" charset="0"/>
                <a:cs typeface="Times New Roman" panose="02020603050405020304" pitchFamily="18" charset="0"/>
              </a:rPr>
              <a:t>Antioxidants</a:t>
            </a:r>
          </a:p>
        </p:txBody>
      </p:sp>
      <p:cxnSp>
        <p:nvCxnSpPr>
          <p:cNvPr id="20" name="Прямая со стрелкой 19"/>
          <p:cNvCxnSpPr/>
          <p:nvPr/>
        </p:nvCxnSpPr>
        <p:spPr>
          <a:xfrm>
            <a:off x="3821113" y="2320925"/>
            <a:ext cx="1196975" cy="0"/>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67595" name="Прямоугольник 21"/>
          <p:cNvSpPr>
            <a:spLocks noChangeArrowheads="1"/>
          </p:cNvSpPr>
          <p:nvPr/>
        </p:nvSpPr>
        <p:spPr bwMode="auto">
          <a:xfrm>
            <a:off x="409575" y="2695575"/>
            <a:ext cx="420370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en" altLang="ru-RU" sz="2800" b="1">
                <a:latin typeface="Times New Roman" panose="02020603050405020304" pitchFamily="18" charset="0"/>
                <a:cs typeface="Times New Roman" panose="02020603050405020304" pitchFamily="18" charset="0"/>
              </a:rPr>
              <a:t>Antikinin drugs</a:t>
            </a:r>
          </a:p>
        </p:txBody>
      </p:sp>
      <p:cxnSp>
        <p:nvCxnSpPr>
          <p:cNvPr id="23" name="Прямая со стрелкой 22"/>
          <p:cNvCxnSpPr>
            <a:stCxn id="67595" idx="3"/>
          </p:cNvCxnSpPr>
          <p:nvPr/>
        </p:nvCxnSpPr>
        <p:spPr>
          <a:xfrm flipV="1">
            <a:off x="4613275" y="2949575"/>
            <a:ext cx="809625" cy="7938"/>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67597" name="Прямоугольник 28"/>
          <p:cNvSpPr>
            <a:spLocks noChangeArrowheads="1"/>
          </p:cNvSpPr>
          <p:nvPr/>
        </p:nvSpPr>
        <p:spPr bwMode="auto">
          <a:xfrm>
            <a:off x="876300" y="3332163"/>
            <a:ext cx="3094038" cy="781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nSpc>
                <a:spcPct val="80000"/>
              </a:lnSpc>
              <a:spcBef>
                <a:spcPct val="0"/>
              </a:spcBef>
              <a:buClrTx/>
              <a:buSzTx/>
              <a:buFontTx/>
              <a:buNone/>
            </a:pPr>
            <a:r>
              <a:rPr lang="en" altLang="ru-RU" sz="2800" b="1">
                <a:latin typeface="Times New Roman" panose="02020603050405020304" pitchFamily="18" charset="0"/>
                <a:cs typeface="Times New Roman" panose="02020603050405020304" pitchFamily="18" charset="0"/>
              </a:rPr>
              <a:t>Nonspecific</a:t>
            </a:r>
          </a:p>
          <a:p>
            <a:pPr>
              <a:lnSpc>
                <a:spcPct val="80000"/>
              </a:lnSpc>
              <a:spcBef>
                <a:spcPct val="0"/>
              </a:spcBef>
              <a:buClrTx/>
              <a:buSzTx/>
              <a:buFontTx/>
              <a:buNone/>
            </a:pPr>
            <a:r>
              <a:rPr lang="en" altLang="ru-RU" sz="2800" b="1">
                <a:latin typeface="Times New Roman" panose="02020603050405020304" pitchFamily="18" charset="0"/>
                <a:cs typeface="Times New Roman" panose="02020603050405020304" pitchFamily="18" charset="0"/>
              </a:rPr>
              <a:t>immunomodulators</a:t>
            </a:r>
          </a:p>
        </p:txBody>
      </p:sp>
      <p:cxnSp>
        <p:nvCxnSpPr>
          <p:cNvPr id="31" name="Прямая со стрелкой 30"/>
          <p:cNvCxnSpPr>
            <a:stCxn id="67597" idx="3"/>
          </p:cNvCxnSpPr>
          <p:nvPr/>
        </p:nvCxnSpPr>
        <p:spPr>
          <a:xfrm flipV="1">
            <a:off x="3970338" y="3511550"/>
            <a:ext cx="1528762" cy="211138"/>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cxnSp>
        <p:nvCxnSpPr>
          <p:cNvPr id="34" name="Прямая со стрелкой 33"/>
          <p:cNvCxnSpPr>
            <a:stCxn id="67600" idx="3"/>
          </p:cNvCxnSpPr>
          <p:nvPr/>
        </p:nvCxnSpPr>
        <p:spPr>
          <a:xfrm flipV="1">
            <a:off x="4084638" y="4803775"/>
            <a:ext cx="1631950" cy="490538"/>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67600" name="Прямоугольник 34"/>
          <p:cNvSpPr>
            <a:spLocks noChangeArrowheads="1"/>
          </p:cNvSpPr>
          <p:nvPr/>
        </p:nvSpPr>
        <p:spPr bwMode="auto">
          <a:xfrm>
            <a:off x="665163" y="4903788"/>
            <a:ext cx="3419475" cy="781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a:lnSpc>
                <a:spcPct val="80000"/>
              </a:lnSpc>
              <a:spcBef>
                <a:spcPct val="0"/>
              </a:spcBef>
              <a:buClrTx/>
              <a:buSzTx/>
              <a:buFontTx/>
              <a:buNone/>
            </a:pPr>
            <a:r>
              <a:rPr lang="en" altLang="ru-RU" sz="2800" b="1">
                <a:latin typeface="Times New Roman" panose="02020603050405020304" pitchFamily="18" charset="0"/>
                <a:cs typeface="Times New Roman" panose="02020603050405020304" pitchFamily="18" charset="0"/>
              </a:rPr>
              <a:t>Correctors of the system</a:t>
            </a:r>
          </a:p>
          <a:p>
            <a:pPr algn="ctr">
              <a:lnSpc>
                <a:spcPct val="80000"/>
              </a:lnSpc>
              <a:spcBef>
                <a:spcPct val="0"/>
              </a:spcBef>
              <a:buClrTx/>
              <a:buSzTx/>
              <a:buFontTx/>
              <a:buNone/>
            </a:pPr>
            <a:r>
              <a:rPr lang="en" altLang="ru-RU" sz="2800" b="1">
                <a:latin typeface="Times New Roman" panose="02020603050405020304" pitchFamily="18" charset="0"/>
                <a:cs typeface="Times New Roman" panose="02020603050405020304" pitchFamily="18" charset="0"/>
              </a:rPr>
              <a:t>eicosanoids</a:t>
            </a:r>
          </a:p>
        </p:txBody>
      </p:sp>
      <p:sp>
        <p:nvSpPr>
          <p:cNvPr id="67601" name="Прямоугольник 58"/>
          <p:cNvSpPr>
            <a:spLocks noChangeArrowheads="1"/>
          </p:cNvSpPr>
          <p:nvPr/>
        </p:nvSpPr>
        <p:spPr bwMode="auto">
          <a:xfrm>
            <a:off x="1028700" y="5710238"/>
            <a:ext cx="3005138" cy="782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a:lnSpc>
                <a:spcPct val="80000"/>
              </a:lnSpc>
              <a:spcBef>
                <a:spcPct val="0"/>
              </a:spcBef>
              <a:buClrTx/>
              <a:buSzTx/>
              <a:buFontTx/>
              <a:buNone/>
            </a:pPr>
            <a:r>
              <a:rPr lang="en" altLang="ru-RU" sz="2800" b="1">
                <a:latin typeface="Times New Roman" panose="02020603050405020304" pitchFamily="18" charset="0"/>
                <a:cs typeface="Times New Roman" panose="02020603050405020304" pitchFamily="18" charset="0"/>
              </a:rPr>
              <a:t>Anticoagulants</a:t>
            </a:r>
          </a:p>
          <a:p>
            <a:pPr algn="ctr">
              <a:lnSpc>
                <a:spcPct val="80000"/>
              </a:lnSpc>
              <a:spcBef>
                <a:spcPct val="0"/>
              </a:spcBef>
              <a:buClrTx/>
              <a:buSzTx/>
              <a:buFontTx/>
              <a:buNone/>
            </a:pPr>
            <a:r>
              <a:rPr lang="en" altLang="ru-RU" sz="2800" b="1">
                <a:latin typeface="Times New Roman" panose="02020603050405020304" pitchFamily="18" charset="0"/>
                <a:cs typeface="Times New Roman" panose="02020603050405020304" pitchFamily="18" charset="0"/>
              </a:rPr>
              <a:t>indirect action</a:t>
            </a:r>
          </a:p>
        </p:txBody>
      </p:sp>
      <p:cxnSp>
        <p:nvCxnSpPr>
          <p:cNvPr id="62" name="Прямая со стрелкой 61"/>
          <p:cNvCxnSpPr>
            <a:stCxn id="67601" idx="3"/>
          </p:cNvCxnSpPr>
          <p:nvPr/>
        </p:nvCxnSpPr>
        <p:spPr>
          <a:xfrm flipV="1">
            <a:off x="4033838" y="5440363"/>
            <a:ext cx="1528762" cy="660400"/>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67603" name="Прямоугольник 2"/>
          <p:cNvSpPr>
            <a:spLocks noChangeArrowheads="1"/>
          </p:cNvSpPr>
          <p:nvPr/>
        </p:nvSpPr>
        <p:spPr bwMode="auto">
          <a:xfrm>
            <a:off x="658813" y="4211638"/>
            <a:ext cx="3557587" cy="5222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en" altLang="ru-RU" sz="2800" b="1">
                <a:latin typeface="Times New Roman" panose="02020603050405020304" pitchFamily="18" charset="0"/>
                <a:cs typeface="Times New Roman" panose="02020603050405020304" pitchFamily="18" charset="0"/>
              </a:rPr>
              <a:t>Proteinase inhibitors</a:t>
            </a:r>
          </a:p>
        </p:txBody>
      </p:sp>
      <p:cxnSp>
        <p:nvCxnSpPr>
          <p:cNvPr id="21" name="Прямая со стрелкой 20"/>
          <p:cNvCxnSpPr/>
          <p:nvPr/>
        </p:nvCxnSpPr>
        <p:spPr>
          <a:xfrm flipV="1">
            <a:off x="4089400" y="4157663"/>
            <a:ext cx="1290638" cy="312737"/>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nvGraphicFramePr>
        <p:xfrm>
          <a:off x="0" y="0"/>
          <a:ext cx="9144000" cy="6858000"/>
        </p:xfrm>
        <a:graphic>
          <a:graphicData uri="http://schemas.openxmlformats.org/drawingml/2006/table">
            <a:tbl>
              <a:tblPr firstRow="1" bandRow="1">
                <a:tableStyleId>{5C22544A-7EE6-4342-B048-85BDC9FD1C3A}</a:tableStyleId>
              </a:tblPr>
              <a:tblGrid>
                <a:gridCol w="3419872">
                  <a:extLst>
                    <a:ext uri="{9D8B030D-6E8A-4147-A177-3AD203B41FA5}">
                      <a16:colId xmlns:a16="http://schemas.microsoft.com/office/drawing/2014/main" xmlns="" val="20000"/>
                    </a:ext>
                  </a:extLst>
                </a:gridCol>
                <a:gridCol w="5724128">
                  <a:extLst>
                    <a:ext uri="{9D8B030D-6E8A-4147-A177-3AD203B41FA5}">
                      <a16:colId xmlns:a16="http://schemas.microsoft.com/office/drawing/2014/main" xmlns="" val="20001"/>
                    </a:ext>
                  </a:extLst>
                </a:gridCol>
              </a:tblGrid>
              <a:tr h="529932">
                <a:tc>
                  <a:txBody>
                    <a:bodyPr/>
                    <a:lstStyle/>
                    <a:p>
                      <a:pPr algn="ctr"/>
                      <a:r>
                        <a:rPr lang="en" sz="2800" b="1">
                          <a:latin typeface="Times New Roman" panose="02020603050405020304" pitchFamily="18" charset="0"/>
                          <a:cs typeface="Times New Roman" panose="02020603050405020304" pitchFamily="18" charset="0"/>
                        </a:rPr>
                        <a:t>Group of drugs</a:t>
                      </a:r>
                      <a:endParaRPr lang="ru-RU" sz="2800" b="1">
                        <a:latin typeface="Times New Roman" panose="02020603050405020304" pitchFamily="18" charset="0"/>
                        <a:cs typeface="Times New Roman" panose="02020603050405020304" pitchFamily="18" charset="0"/>
                      </a:endParaRPr>
                    </a:p>
                  </a:txBody>
                  <a:tcPr marT="45722" marB="45722">
                    <a:noFill/>
                  </a:tcPr>
                </a:tc>
                <a:tc>
                  <a:txBody>
                    <a:bodyPr/>
                    <a:lstStyle/>
                    <a:p>
                      <a:pPr algn="ctr"/>
                      <a:r>
                        <a:rPr lang="en" sz="2800" b="1">
                          <a:latin typeface="Times New Roman" panose="02020603050405020304" pitchFamily="18" charset="0"/>
                          <a:cs typeface="Times New Roman" panose="02020603050405020304" pitchFamily="18" charset="0"/>
                        </a:rPr>
                        <a:t>Mechanisms of action</a:t>
                      </a:r>
                      <a:endParaRPr lang="ru-RU" sz="2800" b="1">
                        <a:latin typeface="Times New Roman" panose="02020603050405020304" pitchFamily="18" charset="0"/>
                        <a:cs typeface="Times New Roman" panose="02020603050405020304" pitchFamily="18" charset="0"/>
                      </a:endParaRPr>
                    </a:p>
                  </a:txBody>
                  <a:tcPr marT="45722" marB="45722">
                    <a:noFill/>
                  </a:tcPr>
                </a:tc>
                <a:extLst>
                  <a:ext uri="{0D108BD9-81ED-4DB2-BD59-A6C34878D82A}">
                    <a16:rowId xmlns:a16="http://schemas.microsoft.com/office/drawing/2014/main" xmlns="" val="10000"/>
                  </a:ext>
                </a:extLst>
              </a:tr>
              <a:tr h="3492285">
                <a:tc>
                  <a:txBody>
                    <a:bodyPr/>
                    <a:lstStyle/>
                    <a:p>
                      <a:pPr algn="ctr"/>
                      <a:r>
                        <a:rPr lang="en" sz="2400" b="1">
                          <a:solidFill>
                            <a:schemeClr val="tx1"/>
                          </a:solidFill>
                          <a:latin typeface="Times New Roman" panose="02020603050405020304" pitchFamily="18" charset="0"/>
                          <a:cs typeface="Times New Roman" panose="02020603050405020304" pitchFamily="18" charset="0"/>
                        </a:rPr>
                        <a:t>Glucocorticosteroids</a:t>
                      </a:r>
                      <a:endParaRPr lang="ru-RU" sz="2400" b="1">
                        <a:solidFill>
                          <a:schemeClr val="tx1"/>
                        </a:solidFill>
                        <a:latin typeface="Times New Roman" panose="02020603050405020304" pitchFamily="18" charset="0"/>
                        <a:cs typeface="Times New Roman" panose="02020603050405020304" pitchFamily="18" charset="0"/>
                      </a:endParaRPr>
                    </a:p>
                  </a:txBody>
                  <a:tcPr marT="45722" marB="45722">
                    <a:noFill/>
                  </a:tcPr>
                </a:tc>
                <a:tc>
                  <a:txBody>
                    <a:bodyPr/>
                    <a:lstStyle/>
                    <a:p>
                      <a:pPr>
                        <a:lnSpc>
                          <a:spcPct val="85000"/>
                        </a:lnSpc>
                      </a:pPr>
                      <a:r>
                        <a:rPr lang="en" sz="2300" b="1">
                          <a:solidFill>
                            <a:schemeClr val="tx1"/>
                          </a:solidFill>
                          <a:latin typeface="Times New Roman" panose="02020603050405020304" pitchFamily="18" charset="0"/>
                          <a:cs typeface="Times New Roman" panose="02020603050405020304" pitchFamily="18" charset="0"/>
                        </a:rPr>
                        <a:t>Anti-inflammatory effect.</a:t>
                      </a:r>
                    </a:p>
                    <a:p>
                      <a:pPr>
                        <a:lnSpc>
                          <a:spcPct val="85000"/>
                        </a:lnSpc>
                      </a:pPr>
                      <a:r>
                        <a:rPr lang="en" sz="2300" b="1" err="1">
                          <a:solidFill>
                            <a:schemeClr val="tx1"/>
                          </a:solidFill>
                          <a:latin typeface="Times New Roman" panose="02020603050405020304" pitchFamily="18" charset="0"/>
                          <a:cs typeface="Times New Roman" panose="02020603050405020304" pitchFamily="18" charset="0"/>
                        </a:rPr>
                        <a:t>Antitoxic effect.</a:t>
                      </a:r>
                    </a:p>
                    <a:p>
                      <a:pPr>
                        <a:lnSpc>
                          <a:spcPct val="85000"/>
                        </a:lnSpc>
                      </a:pPr>
                      <a:r>
                        <a:rPr lang="en" sz="2300" b="1" err="1">
                          <a:solidFill>
                            <a:schemeClr val="tx1"/>
                          </a:solidFill>
                          <a:latin typeface="Times New Roman" panose="02020603050405020304" pitchFamily="18" charset="0"/>
                          <a:cs typeface="Times New Roman" panose="02020603050405020304" pitchFamily="18" charset="0"/>
                        </a:rPr>
                        <a:t>Desensitizing </a:t>
                      </a:r>
                      <a:r>
                        <a:rPr lang="en" sz="2300" b="1" baseline="0">
                          <a:solidFill>
                            <a:schemeClr val="tx1"/>
                          </a:solidFill>
                          <a:latin typeface="Times New Roman" panose="02020603050405020304" pitchFamily="18" charset="0"/>
                          <a:cs typeface="Times New Roman" panose="02020603050405020304" pitchFamily="18" charset="0"/>
                        </a:rPr>
                        <a:t>action </a:t>
                      </a:r>
                      <a:r>
                        <a:rPr lang="en" sz="2300" b="1" err="1">
                          <a:solidFill>
                            <a:schemeClr val="tx1"/>
                          </a:solidFill>
                          <a:latin typeface="Times New Roman" panose="02020603050405020304" pitchFamily="18" charset="0"/>
                          <a:cs typeface="Times New Roman" panose="02020603050405020304" pitchFamily="18" charset="0"/>
                        </a:rPr>
                        <a:t>.</a:t>
                      </a: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Antioxidant effect.</a:t>
                      </a:r>
                    </a:p>
                    <a:p>
                      <a:pPr>
                        <a:lnSpc>
                          <a:spcPct val="85000"/>
                        </a:lnSpc>
                      </a:pPr>
                      <a:r>
                        <a:rPr lang="en" sz="2300" b="1" err="1">
                          <a:solidFill>
                            <a:schemeClr val="tx1"/>
                          </a:solidFill>
                          <a:latin typeface="Times New Roman" panose="02020603050405020304" pitchFamily="18" charset="0"/>
                          <a:cs typeface="Times New Roman" panose="02020603050405020304" pitchFamily="18" charset="0"/>
                        </a:rPr>
                        <a:t>Antifibroplastic action (delay</a:t>
                      </a:r>
                      <a:r>
                        <a:rPr lang="en" sz="2300" b="1" baseline="0">
                          <a:solidFill>
                            <a:schemeClr val="tx1"/>
                          </a:solidFill>
                          <a:latin typeface="Times New Roman" panose="02020603050405020304" pitchFamily="18" charset="0"/>
                          <a:cs typeface="Times New Roman" panose="02020603050405020304" pitchFamily="18" charset="0"/>
                        </a:rPr>
                        <a:t> </a:t>
                      </a:r>
                    </a:p>
                    <a:p>
                      <a:pPr>
                        <a:lnSpc>
                          <a:spcPct val="85000"/>
                        </a:lnSpc>
                      </a:pPr>
                      <a:r>
                        <a:rPr lang="en" sz="2300" b="1" baseline="0">
                          <a:solidFill>
                            <a:schemeClr val="tx1"/>
                          </a:solidFill>
                          <a:latin typeface="Times New Roman" panose="02020603050405020304" pitchFamily="18" charset="0"/>
                          <a:cs typeface="Times New Roman" panose="02020603050405020304" pitchFamily="18" charset="0"/>
                        </a:rPr>
                        <a:t>development of connective tissue) </a:t>
                      </a:r>
                      <a:r>
                        <a:rPr lang="en" sz="2300" b="1">
                          <a:solidFill>
                            <a:schemeClr val="tx1"/>
                          </a:solidFill>
                          <a:latin typeface="Times New Roman" panose="02020603050405020304" pitchFamily="18" charset="0"/>
                          <a:cs typeface="Times New Roman" panose="02020603050405020304" pitchFamily="18" charset="0"/>
                        </a:rPr>
                        <a:t>.</a:t>
                      </a:r>
                    </a:p>
                    <a:p>
                      <a:pPr>
                        <a:lnSpc>
                          <a:spcPct val="85000"/>
                        </a:lnSpc>
                      </a:pPr>
                      <a:r>
                        <a:rPr lang="en" sz="2300" b="1" err="1">
                          <a:solidFill>
                            <a:schemeClr val="tx1"/>
                          </a:solidFill>
                          <a:latin typeface="Times New Roman" panose="02020603050405020304" pitchFamily="18" charset="0"/>
                          <a:cs typeface="Times New Roman" panose="02020603050405020304" pitchFamily="18" charset="0"/>
                        </a:rPr>
                        <a:t>Immunoregulatory action.</a:t>
                      </a: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Blocking enzymes that destroy</a:t>
                      </a: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fabrics.</a:t>
                      </a: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Increased permeability of </a:t>
                      </a:r>
                      <a:r>
                        <a:rPr lang="en" sz="2300" b="1" baseline="0">
                          <a:solidFill>
                            <a:schemeClr val="tx1"/>
                          </a:solidFill>
                          <a:latin typeface="Times New Roman" panose="02020603050405020304" pitchFamily="18" charset="0"/>
                          <a:cs typeface="Times New Roman" panose="02020603050405020304" pitchFamily="18" charset="0"/>
                        </a:rPr>
                        <a:t>cellular and</a:t>
                      </a:r>
                    </a:p>
                    <a:p>
                      <a:pPr>
                        <a:lnSpc>
                          <a:spcPct val="85000"/>
                        </a:lnSpc>
                      </a:pPr>
                      <a:r>
                        <a:rPr lang="en" sz="2300" b="1" baseline="0">
                          <a:solidFill>
                            <a:schemeClr val="tx1"/>
                          </a:solidFill>
                          <a:latin typeface="Times New Roman" panose="02020603050405020304" pitchFamily="18" charset="0"/>
                          <a:cs typeface="Times New Roman" panose="02020603050405020304" pitchFamily="18" charset="0"/>
                        </a:rPr>
                        <a:t>vascular membranes for drugs.</a:t>
                      </a:r>
                      <a:endParaRPr lang="ru-RU" sz="2300" b="1">
                        <a:solidFill>
                          <a:schemeClr val="tx1"/>
                        </a:solidFill>
                        <a:latin typeface="Times New Roman" panose="02020603050405020304" pitchFamily="18" charset="0"/>
                        <a:cs typeface="Times New Roman" panose="02020603050405020304" pitchFamily="18" charset="0"/>
                      </a:endParaRPr>
                    </a:p>
                  </a:txBody>
                  <a:tcPr marT="45722" marB="45722">
                    <a:noFill/>
                  </a:tcPr>
                </a:tc>
                <a:extLst>
                  <a:ext uri="{0D108BD9-81ED-4DB2-BD59-A6C34878D82A}">
                    <a16:rowId xmlns:a16="http://schemas.microsoft.com/office/drawing/2014/main" xmlns="" val="10001"/>
                  </a:ext>
                </a:extLst>
              </a:tr>
              <a:tr h="2835783">
                <a:tc>
                  <a:txBody>
                    <a:bodyPr/>
                    <a:lstStyle/>
                    <a:p>
                      <a:pPr algn="ctr"/>
                      <a:r>
                        <a:rPr lang="en" sz="2400" b="1">
                          <a:solidFill>
                            <a:schemeClr val="tx1"/>
                          </a:solidFill>
                          <a:latin typeface="Times New Roman" panose="02020603050405020304" pitchFamily="18" charset="0"/>
                          <a:cs typeface="Times New Roman" panose="02020603050405020304" pitchFamily="18" charset="0"/>
                        </a:rPr>
                        <a:t>Nonsteroidal anti-inflammatory drugs</a:t>
                      </a:r>
                      <a:endParaRPr lang="ru-RU" sz="1800">
                        <a:solidFill>
                          <a:schemeClr val="tx1"/>
                        </a:solidFill>
                      </a:endParaRPr>
                    </a:p>
                  </a:txBody>
                  <a:tcPr marT="45722" marB="45722">
                    <a:noFill/>
                  </a:tcPr>
                </a:tc>
                <a:tc>
                  <a:txBody>
                    <a:bodyPr/>
                    <a:lstStyle/>
                    <a:p>
                      <a:pPr>
                        <a:lnSpc>
                          <a:spcPct val="85000"/>
                        </a:lnSpc>
                      </a:pPr>
                      <a:r>
                        <a:rPr lang="en" sz="2300" b="1">
                          <a:solidFill>
                            <a:schemeClr val="tx1"/>
                          </a:solidFill>
                          <a:latin typeface="Times New Roman" panose="02020603050405020304" pitchFamily="18" charset="0"/>
                          <a:cs typeface="Times New Roman" panose="02020603050405020304" pitchFamily="18" charset="0"/>
                        </a:rPr>
                        <a:t>Anti-inflammatory effect.</a:t>
                      </a: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Antiallergic effect.</a:t>
                      </a: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Antipyretic, analgesic action.</a:t>
                      </a: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Reduction of exudation.</a:t>
                      </a:r>
                      <a:endParaRPr lang="ru-RU" sz="2300" b="1">
                        <a:solidFill>
                          <a:schemeClr val="tx1"/>
                        </a:solidFill>
                        <a:latin typeface="Times New Roman" panose="02020603050405020304" pitchFamily="18" charset="0"/>
                        <a:cs typeface="Times New Roman" panose="02020603050405020304" pitchFamily="18" charset="0"/>
                      </a:endParaRP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Detoxifying </a:t>
                      </a:r>
                      <a:r>
                        <a:rPr lang="en" sz="2300" b="1" baseline="0">
                          <a:solidFill>
                            <a:schemeClr val="tx1"/>
                          </a:solidFill>
                          <a:latin typeface="Times New Roman" panose="02020603050405020304" pitchFamily="18" charset="0"/>
                          <a:cs typeface="Times New Roman" panose="02020603050405020304" pitchFamily="18" charset="0"/>
                        </a:rPr>
                        <a:t>effect.</a:t>
                      </a:r>
                      <a:endParaRPr lang="ru-RU" sz="2300" b="1">
                        <a:solidFill>
                          <a:schemeClr val="tx1"/>
                        </a:solidFill>
                        <a:latin typeface="Times New Roman" panose="02020603050405020304" pitchFamily="18" charset="0"/>
                        <a:cs typeface="Times New Roman" panose="02020603050405020304" pitchFamily="18" charset="0"/>
                      </a:endParaRP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Acceleration of the resolution of edema and</a:t>
                      </a: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perifocal inflammation.</a:t>
                      </a:r>
                    </a:p>
                    <a:p>
                      <a:pPr>
                        <a:lnSpc>
                          <a:spcPct val="85000"/>
                        </a:lnSpc>
                      </a:pPr>
                      <a:r>
                        <a:rPr lang="en" sz="2300" b="1" err="1">
                          <a:solidFill>
                            <a:schemeClr val="tx1"/>
                          </a:solidFill>
                          <a:latin typeface="Times New Roman" panose="02020603050405020304" pitchFamily="18" charset="0"/>
                          <a:cs typeface="Times New Roman" panose="02020603050405020304" pitchFamily="18" charset="0"/>
                        </a:rPr>
                        <a:t>Reducing hyperreactivity</a:t>
                      </a: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organism.</a:t>
                      </a:r>
                    </a:p>
                  </a:txBody>
                  <a:tcPr marT="45722" marB="45722">
                    <a:noFill/>
                  </a:tcPr>
                </a:tc>
                <a:extLst>
                  <a:ext uri="{0D108BD9-81ED-4DB2-BD59-A6C34878D82A}">
                    <a16:rowId xmlns:a16="http://schemas.microsoft.com/office/drawing/2014/main" xmlns="" val="10002"/>
                  </a:ext>
                </a:extLst>
              </a:tr>
            </a:tbl>
          </a:graphicData>
        </a:graphic>
      </p:graphicFrame>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nvGraphicFramePr>
        <p:xfrm>
          <a:off x="0" y="0"/>
          <a:ext cx="9144000" cy="6877051"/>
        </p:xfrm>
        <a:graphic>
          <a:graphicData uri="http://schemas.openxmlformats.org/drawingml/2006/table">
            <a:tbl>
              <a:tblPr firstRow="1" bandRow="1">
                <a:tableStyleId>{5C22544A-7EE6-4342-B048-85BDC9FD1C3A}</a:tableStyleId>
              </a:tblPr>
              <a:tblGrid>
                <a:gridCol w="3419872">
                  <a:extLst>
                    <a:ext uri="{9D8B030D-6E8A-4147-A177-3AD203B41FA5}">
                      <a16:colId xmlns:a16="http://schemas.microsoft.com/office/drawing/2014/main" xmlns="" val="20000"/>
                    </a:ext>
                  </a:extLst>
                </a:gridCol>
                <a:gridCol w="5724128">
                  <a:extLst>
                    <a:ext uri="{9D8B030D-6E8A-4147-A177-3AD203B41FA5}">
                      <a16:colId xmlns:a16="http://schemas.microsoft.com/office/drawing/2014/main" xmlns="" val="20001"/>
                    </a:ext>
                  </a:extLst>
                </a:gridCol>
              </a:tblGrid>
              <a:tr h="518150">
                <a:tc>
                  <a:txBody>
                    <a:bodyPr/>
                    <a:lstStyle/>
                    <a:p>
                      <a:pPr algn="ctr"/>
                      <a:r>
                        <a:rPr lang="en" sz="2800" b="1">
                          <a:latin typeface="Times New Roman" panose="02020603050405020304" pitchFamily="18" charset="0"/>
                          <a:cs typeface="Times New Roman" panose="02020603050405020304" pitchFamily="18" charset="0"/>
                        </a:rPr>
                        <a:t>Group of drugs</a:t>
                      </a:r>
                      <a:endParaRPr lang="ru-RU" sz="2800" b="1">
                        <a:latin typeface="Times New Roman" panose="02020603050405020304" pitchFamily="18" charset="0"/>
                        <a:cs typeface="Times New Roman" panose="02020603050405020304" pitchFamily="18" charset="0"/>
                      </a:endParaRPr>
                    </a:p>
                  </a:txBody>
                  <a:tcPr marT="45715" marB="45715">
                    <a:noFill/>
                  </a:tcPr>
                </a:tc>
                <a:tc>
                  <a:txBody>
                    <a:bodyPr/>
                    <a:lstStyle/>
                    <a:p>
                      <a:pPr algn="ctr"/>
                      <a:r>
                        <a:rPr lang="en" sz="2800" b="1">
                          <a:latin typeface="Times New Roman" panose="02020603050405020304" pitchFamily="18" charset="0"/>
                          <a:cs typeface="Times New Roman" panose="02020603050405020304" pitchFamily="18" charset="0"/>
                        </a:rPr>
                        <a:t>Mechanisms of action</a:t>
                      </a:r>
                      <a:endParaRPr lang="ru-RU" sz="2800" b="1">
                        <a:latin typeface="Times New Roman" panose="02020603050405020304" pitchFamily="18" charset="0"/>
                        <a:cs typeface="Times New Roman" panose="02020603050405020304" pitchFamily="18" charset="0"/>
                      </a:endParaRPr>
                    </a:p>
                  </a:txBody>
                  <a:tcPr marT="45715" marB="45715">
                    <a:noFill/>
                  </a:tcPr>
                </a:tc>
                <a:extLst>
                  <a:ext uri="{0D108BD9-81ED-4DB2-BD59-A6C34878D82A}">
                    <a16:rowId xmlns:a16="http://schemas.microsoft.com/office/drawing/2014/main" xmlns="" val="10000"/>
                  </a:ext>
                </a:extLst>
              </a:tr>
              <a:tr h="3964675">
                <a:tc>
                  <a:txBody>
                    <a:bodyPr/>
                    <a:lstStyle/>
                    <a:p>
                      <a:pPr algn="ctr"/>
                      <a:r>
                        <a:rPr lang="en" sz="2400" b="1">
                          <a:solidFill>
                            <a:schemeClr val="tx1"/>
                          </a:solidFill>
                          <a:latin typeface="Times New Roman" panose="02020603050405020304" pitchFamily="18" charset="0"/>
                          <a:cs typeface="Times New Roman" panose="02020603050405020304" pitchFamily="18" charset="0"/>
                        </a:rPr>
                        <a:t>Antioxidants</a:t>
                      </a:r>
                    </a:p>
                  </a:txBody>
                  <a:tcPr marT="45715" marB="45715">
                    <a:noFill/>
                  </a:tcPr>
                </a:tc>
                <a:tc>
                  <a:txBody>
                    <a:bodyPr/>
                    <a:lstStyle/>
                    <a:p>
                      <a:pPr>
                        <a:lnSpc>
                          <a:spcPct val="85000"/>
                        </a:lnSpc>
                      </a:pPr>
                      <a:r>
                        <a:rPr lang="en" sz="2300" b="1">
                          <a:solidFill>
                            <a:schemeClr val="tx1"/>
                          </a:solidFill>
                          <a:latin typeface="Times New Roman" panose="02020603050405020304" pitchFamily="18" charset="0"/>
                          <a:cs typeface="Times New Roman" panose="02020603050405020304" pitchFamily="18" charset="0"/>
                        </a:rPr>
                        <a:t>Anti-inflammatory effect.</a:t>
                      </a:r>
                    </a:p>
                    <a:p>
                      <a:pPr>
                        <a:lnSpc>
                          <a:spcPct val="85000"/>
                        </a:lnSpc>
                      </a:pPr>
                      <a:r>
                        <a:rPr lang="en" sz="2300" b="1" err="1">
                          <a:solidFill>
                            <a:schemeClr val="tx1"/>
                          </a:solidFill>
                          <a:latin typeface="Times New Roman" panose="02020603050405020304" pitchFamily="18" charset="0"/>
                          <a:cs typeface="Times New Roman" panose="02020603050405020304" pitchFamily="18" charset="0"/>
                        </a:rPr>
                        <a:t>Detoxifying effect.</a:t>
                      </a:r>
                    </a:p>
                    <a:p>
                      <a:pPr>
                        <a:lnSpc>
                          <a:spcPct val="85000"/>
                        </a:lnSpc>
                      </a:pPr>
                      <a:r>
                        <a:rPr lang="en" sz="2300" b="1" err="1">
                          <a:solidFill>
                            <a:schemeClr val="tx1"/>
                          </a:solidFill>
                          <a:latin typeface="Times New Roman" panose="02020603050405020304" pitchFamily="18" charset="0"/>
                          <a:cs typeface="Times New Roman" panose="02020603050405020304" pitchFamily="18" charset="0"/>
                        </a:rPr>
                        <a:t>Desensitizing action.</a:t>
                      </a: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Antioxidant effect.</a:t>
                      </a: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Prevent destructive action</a:t>
                      </a: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underoxidized peroxide products</a:t>
                      </a: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oxidation of lipids, proteins and activated</a:t>
                      </a: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oxygen species on membrane and tissue</a:t>
                      </a: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structures.</a:t>
                      </a:r>
                    </a:p>
                    <a:p>
                      <a:pPr>
                        <a:lnSpc>
                          <a:spcPct val="85000"/>
                        </a:lnSpc>
                      </a:pPr>
                      <a:r>
                        <a:rPr lang="en" sz="2300" b="1" err="1">
                          <a:solidFill>
                            <a:schemeClr val="tx1"/>
                          </a:solidFill>
                          <a:latin typeface="Times New Roman" panose="02020603050405020304" pitchFamily="18" charset="0"/>
                          <a:cs typeface="Times New Roman" panose="02020603050405020304" pitchFamily="18" charset="0"/>
                        </a:rPr>
                        <a:t>Reduce the exudative component</a:t>
                      </a: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inflammatory response and development</a:t>
                      </a: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destruction in tissues.</a:t>
                      </a:r>
                    </a:p>
                    <a:p>
                      <a:pPr>
                        <a:lnSpc>
                          <a:spcPct val="85000"/>
                        </a:lnSpc>
                      </a:pPr>
                      <a:r>
                        <a:rPr lang="en" sz="2300" b="1" err="1">
                          <a:solidFill>
                            <a:schemeClr val="tx1"/>
                          </a:solidFill>
                          <a:latin typeface="Times New Roman" panose="02020603050405020304" pitchFamily="18" charset="0"/>
                          <a:cs typeface="Times New Roman" panose="02020603050405020304" pitchFamily="18" charset="0"/>
                        </a:rPr>
                        <a:t>Prevents the development of fibrosis.</a:t>
                      </a:r>
                    </a:p>
                  </a:txBody>
                  <a:tcPr marT="45715" marB="45715">
                    <a:noFill/>
                  </a:tcPr>
                </a:tc>
                <a:extLst>
                  <a:ext uri="{0D108BD9-81ED-4DB2-BD59-A6C34878D82A}">
                    <a16:rowId xmlns:a16="http://schemas.microsoft.com/office/drawing/2014/main" xmlns="" val="10001"/>
                  </a:ext>
                </a:extLst>
              </a:tr>
              <a:tr h="2394225">
                <a:tc>
                  <a:txBody>
                    <a:bodyPr/>
                    <a:lstStyle/>
                    <a:p>
                      <a:pPr algn="ctr"/>
                      <a:r>
                        <a:rPr lang="en" sz="2400" b="1">
                          <a:solidFill>
                            <a:schemeClr val="tx1"/>
                          </a:solidFill>
                          <a:latin typeface="Times New Roman" panose="02020603050405020304" pitchFamily="18" charset="0"/>
                          <a:cs typeface="Times New Roman" panose="02020603050405020304" pitchFamily="18" charset="0"/>
                        </a:rPr>
                        <a:t>Antikinin drugs</a:t>
                      </a:r>
                      <a:endParaRPr lang="ru-RU" sz="1800">
                        <a:solidFill>
                          <a:schemeClr val="tx1"/>
                        </a:solidFill>
                      </a:endParaRPr>
                    </a:p>
                  </a:txBody>
                  <a:tcPr marT="45715" marB="45715">
                    <a:noFill/>
                  </a:tcPr>
                </a:tc>
                <a:tc>
                  <a:txBody>
                    <a:bodyPr/>
                    <a:lstStyle/>
                    <a:p>
                      <a:pPr>
                        <a:lnSpc>
                          <a:spcPct val="85000"/>
                        </a:lnSpc>
                      </a:pPr>
                      <a:r>
                        <a:rPr lang="en" sz="2300" b="1">
                          <a:solidFill>
                            <a:schemeClr val="tx1"/>
                          </a:solidFill>
                          <a:latin typeface="Times New Roman" panose="02020603050405020304" pitchFamily="18" charset="0"/>
                          <a:cs typeface="Times New Roman" panose="02020603050405020304" pitchFamily="18" charset="0"/>
                        </a:rPr>
                        <a:t>Anti-inflammatory effect.</a:t>
                      </a: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Reduction of exudation.</a:t>
                      </a:r>
                      <a:endParaRPr lang="ru-RU" sz="2300" b="1">
                        <a:solidFill>
                          <a:schemeClr val="tx1"/>
                        </a:solidFill>
                        <a:latin typeface="Times New Roman" panose="02020603050405020304" pitchFamily="18" charset="0"/>
                        <a:cs typeface="Times New Roman" panose="02020603050405020304" pitchFamily="18" charset="0"/>
                      </a:endParaRP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Detoxifying </a:t>
                      </a:r>
                      <a:r>
                        <a:rPr lang="en" sz="2300" b="1" baseline="0">
                          <a:solidFill>
                            <a:schemeClr val="tx1"/>
                          </a:solidFill>
                          <a:latin typeface="Times New Roman" panose="02020603050405020304" pitchFamily="18" charset="0"/>
                          <a:cs typeface="Times New Roman" panose="02020603050405020304" pitchFamily="18" charset="0"/>
                        </a:rPr>
                        <a:t>effect.</a:t>
                      </a:r>
                      <a:endParaRPr lang="ru-RU" sz="2300" b="1">
                        <a:solidFill>
                          <a:schemeClr val="tx1"/>
                        </a:solidFill>
                        <a:latin typeface="Times New Roman" panose="02020603050405020304" pitchFamily="18" charset="0"/>
                        <a:cs typeface="Times New Roman" panose="02020603050405020304" pitchFamily="18" charset="0"/>
                      </a:endParaRP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Acceleration of resorption</a:t>
                      </a: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infiltrates and perifocal</a:t>
                      </a: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inflammation.</a:t>
                      </a:r>
                    </a:p>
                    <a:p>
                      <a:pPr>
                        <a:lnSpc>
                          <a:spcPct val="85000"/>
                        </a:lnSpc>
                      </a:pPr>
                      <a:r>
                        <a:rPr lang="en" sz="2300" b="1" err="1">
                          <a:solidFill>
                            <a:schemeClr val="tx1"/>
                          </a:solidFill>
                          <a:latin typeface="Times New Roman" panose="02020603050405020304" pitchFamily="18" charset="0"/>
                          <a:cs typeface="Times New Roman" panose="02020603050405020304" pitchFamily="18" charset="0"/>
                        </a:rPr>
                        <a:t>Reduction of vascular permeability.</a:t>
                      </a:r>
                    </a:p>
                  </a:txBody>
                  <a:tcPr marT="45715" marB="45715">
                    <a:noFill/>
                  </a:tcPr>
                </a:tc>
                <a:extLst>
                  <a:ext uri="{0D108BD9-81ED-4DB2-BD59-A6C34878D82A}">
                    <a16:rowId xmlns:a16="http://schemas.microsoft.com/office/drawing/2014/main" xmlns="" val="10002"/>
                  </a:ext>
                </a:extLst>
              </a:tr>
            </a:tbl>
          </a:graphicData>
        </a:graphic>
      </p:graphicFrame>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nvGraphicFramePr>
        <p:xfrm>
          <a:off x="0" y="-26988"/>
          <a:ext cx="9144000" cy="6842300"/>
        </p:xfrm>
        <a:graphic>
          <a:graphicData uri="http://schemas.openxmlformats.org/drawingml/2006/table">
            <a:tbl>
              <a:tblPr firstRow="1" bandRow="1">
                <a:tableStyleId>{5C22544A-7EE6-4342-B048-85BDC9FD1C3A}</a:tableStyleId>
              </a:tblPr>
              <a:tblGrid>
                <a:gridCol w="3419872">
                  <a:extLst>
                    <a:ext uri="{9D8B030D-6E8A-4147-A177-3AD203B41FA5}">
                      <a16:colId xmlns:a16="http://schemas.microsoft.com/office/drawing/2014/main" xmlns="" val="20000"/>
                    </a:ext>
                  </a:extLst>
                </a:gridCol>
                <a:gridCol w="5724128">
                  <a:extLst>
                    <a:ext uri="{9D8B030D-6E8A-4147-A177-3AD203B41FA5}">
                      <a16:colId xmlns:a16="http://schemas.microsoft.com/office/drawing/2014/main" xmlns="" val="20001"/>
                    </a:ext>
                  </a:extLst>
                </a:gridCol>
              </a:tblGrid>
              <a:tr h="518056">
                <a:tc>
                  <a:txBody>
                    <a:bodyPr/>
                    <a:lstStyle/>
                    <a:p>
                      <a:pPr algn="ctr"/>
                      <a:r>
                        <a:rPr lang="en" sz="2800" b="1">
                          <a:latin typeface="Times New Roman" panose="02020603050405020304" pitchFamily="18" charset="0"/>
                          <a:cs typeface="Times New Roman" panose="02020603050405020304" pitchFamily="18" charset="0"/>
                        </a:rPr>
                        <a:t>Group of drugs</a:t>
                      </a:r>
                      <a:endParaRPr lang="ru-RU" sz="2800" b="1">
                        <a:latin typeface="Times New Roman" panose="02020603050405020304" pitchFamily="18" charset="0"/>
                        <a:cs typeface="Times New Roman" panose="02020603050405020304" pitchFamily="18" charset="0"/>
                      </a:endParaRPr>
                    </a:p>
                  </a:txBody>
                  <a:tcPr marT="45674" marB="45674">
                    <a:noFill/>
                  </a:tcPr>
                </a:tc>
                <a:tc>
                  <a:txBody>
                    <a:bodyPr/>
                    <a:lstStyle/>
                    <a:p>
                      <a:pPr algn="ctr"/>
                      <a:r>
                        <a:rPr lang="en" sz="2800" b="1">
                          <a:latin typeface="Times New Roman" panose="02020603050405020304" pitchFamily="18" charset="0"/>
                          <a:cs typeface="Times New Roman" panose="02020603050405020304" pitchFamily="18" charset="0"/>
                        </a:rPr>
                        <a:t>Mechanisms of action</a:t>
                      </a:r>
                      <a:endParaRPr lang="ru-RU" sz="2800" b="1">
                        <a:latin typeface="Times New Roman" panose="02020603050405020304" pitchFamily="18" charset="0"/>
                        <a:cs typeface="Times New Roman" panose="02020603050405020304" pitchFamily="18" charset="0"/>
                      </a:endParaRPr>
                    </a:p>
                  </a:txBody>
                  <a:tcPr marT="45674" marB="45674">
                    <a:noFill/>
                  </a:tcPr>
                </a:tc>
                <a:extLst>
                  <a:ext uri="{0D108BD9-81ED-4DB2-BD59-A6C34878D82A}">
                    <a16:rowId xmlns:a16="http://schemas.microsoft.com/office/drawing/2014/main" xmlns="" val="10000"/>
                  </a:ext>
                </a:extLst>
              </a:tr>
              <a:tr h="1581017">
                <a:tc>
                  <a:txBody>
                    <a:bodyPr/>
                    <a:lstStyle/>
                    <a:p>
                      <a:pPr algn="ctr"/>
                      <a:r>
                        <a:rPr lang="en" sz="2400" b="1">
                          <a:solidFill>
                            <a:schemeClr val="tx1"/>
                          </a:solidFill>
                          <a:latin typeface="Times New Roman" panose="02020603050405020304" pitchFamily="18" charset="0"/>
                          <a:cs typeface="Times New Roman" panose="02020603050405020304" pitchFamily="18" charset="0"/>
                        </a:rPr>
                        <a:t>Correctors of the eicosanoid system</a:t>
                      </a:r>
                    </a:p>
                  </a:txBody>
                  <a:tcPr marT="45674" marB="45674">
                    <a:noFill/>
                  </a:tcPr>
                </a:tc>
                <a:tc>
                  <a:txBody>
                    <a:bodyPr/>
                    <a:lstStyle/>
                    <a:p>
                      <a:pPr>
                        <a:lnSpc>
                          <a:spcPct val="85000"/>
                        </a:lnSpc>
                      </a:pPr>
                      <a:r>
                        <a:rPr lang="en" sz="2300" b="1">
                          <a:solidFill>
                            <a:schemeClr val="tx1"/>
                          </a:solidFill>
                          <a:latin typeface="Times New Roman" panose="02020603050405020304" pitchFamily="18" charset="0"/>
                          <a:cs typeface="Times New Roman" panose="02020603050405020304" pitchFamily="18" charset="0"/>
                        </a:rPr>
                        <a:t>Anti-inflammatory effect.</a:t>
                      </a: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Acceleration of the resolution of edema and</a:t>
                      </a: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perifocal inflammation.</a:t>
                      </a: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Accelerates </a:t>
                      </a:r>
                      <a:r>
                        <a:rPr lang="en" sz="2300" b="1" baseline="0">
                          <a:solidFill>
                            <a:schemeClr val="tx1"/>
                          </a:solidFill>
                          <a:latin typeface="Times New Roman" panose="02020603050405020304" pitchFamily="18" charset="0"/>
                          <a:cs typeface="Times New Roman" panose="02020603050405020304" pitchFamily="18" charset="0"/>
                        </a:rPr>
                        <a:t>the healing of destructions.</a:t>
                      </a:r>
                    </a:p>
                    <a:p>
                      <a:pPr>
                        <a:lnSpc>
                          <a:spcPct val="85000"/>
                        </a:lnSpc>
                      </a:pPr>
                      <a:r>
                        <a:rPr lang="en" sz="2300" b="1" err="1">
                          <a:solidFill>
                            <a:schemeClr val="tx1"/>
                          </a:solidFill>
                          <a:latin typeface="Times New Roman" panose="02020603050405020304" pitchFamily="18" charset="0"/>
                          <a:cs typeface="Times New Roman" panose="02020603050405020304" pitchFamily="18" charset="0"/>
                        </a:rPr>
                        <a:t>Detoxifying effect.</a:t>
                      </a:r>
                    </a:p>
                  </a:txBody>
                  <a:tcPr marT="45674" marB="45674">
                    <a:noFill/>
                  </a:tcPr>
                </a:tc>
                <a:extLst>
                  <a:ext uri="{0D108BD9-81ED-4DB2-BD59-A6C34878D82A}">
                    <a16:rowId xmlns:a16="http://schemas.microsoft.com/office/drawing/2014/main" xmlns="" val="10001"/>
                  </a:ext>
                </a:extLst>
              </a:tr>
              <a:tr h="2474819">
                <a:tc>
                  <a:txBody>
                    <a:bodyPr/>
                    <a:lstStyle/>
                    <a:p>
                      <a:pPr algn="ctr"/>
                      <a:r>
                        <a:rPr lang="en" sz="2400" b="1">
                          <a:solidFill>
                            <a:schemeClr val="tx1"/>
                          </a:solidFill>
                          <a:latin typeface="Times New Roman" panose="02020603050405020304" pitchFamily="18" charset="0"/>
                          <a:cs typeface="Times New Roman" panose="02020603050405020304" pitchFamily="18" charset="0"/>
                        </a:rPr>
                        <a:t>Proteinase inhibitors</a:t>
                      </a:r>
                    </a:p>
                  </a:txBody>
                  <a:tcPr marT="45674" marB="45674">
                    <a:noFill/>
                  </a:tcPr>
                </a:tc>
                <a:tc>
                  <a:txBody>
                    <a:bodyPr/>
                    <a:lstStyle/>
                    <a:p>
                      <a:pPr>
                        <a:lnSpc>
                          <a:spcPct val="85000"/>
                        </a:lnSpc>
                      </a:pPr>
                      <a:r>
                        <a:rPr lang="en" sz="2300" b="1" err="1">
                          <a:solidFill>
                            <a:schemeClr val="tx1"/>
                          </a:solidFill>
                          <a:latin typeface="Times New Roman" panose="02020603050405020304" pitchFamily="18" charset="0"/>
                          <a:cs typeface="Times New Roman" panose="02020603050405020304" pitchFamily="18" charset="0"/>
                        </a:rPr>
                        <a:t>Inhibit endogenous </a:t>
                      </a:r>
                      <a:r>
                        <a:rPr lang="en" sz="2300" b="1">
                          <a:solidFill>
                            <a:schemeClr val="tx1"/>
                          </a:solidFill>
                          <a:latin typeface="Times New Roman" panose="02020603050405020304" pitchFamily="18" charset="0"/>
                          <a:cs typeface="Times New Roman" panose="02020603050405020304" pitchFamily="18" charset="0"/>
                        </a:rPr>
                        <a:t>proteases </a:t>
                      </a:r>
                      <a:r>
                        <a:rPr lang="en" sz="2300" b="1" err="1">
                          <a:solidFill>
                            <a:schemeClr val="tx1"/>
                          </a:solidFill>
                          <a:latin typeface="Times New Roman" panose="02020603050405020304" pitchFamily="18" charset="0"/>
                          <a:cs typeface="Times New Roman" panose="02020603050405020304" pitchFamily="18" charset="0"/>
                        </a:rPr>
                        <a:t>. Inhibit fibrinolysis, suppress</a:t>
                      </a: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thrombin system.</a:t>
                      </a:r>
                    </a:p>
                    <a:p>
                      <a:pPr>
                        <a:lnSpc>
                          <a:spcPct val="85000"/>
                        </a:lnSpc>
                      </a:pPr>
                      <a:r>
                        <a:rPr lang="en" sz="2300" b="1" err="1">
                          <a:solidFill>
                            <a:schemeClr val="tx1"/>
                          </a:solidFill>
                          <a:latin typeface="Times New Roman" panose="02020603050405020304" pitchFamily="18" charset="0"/>
                          <a:cs typeface="Times New Roman" panose="02020603050405020304" pitchFamily="18" charset="0"/>
                        </a:rPr>
                        <a:t>Accelerates the elimination of excess</a:t>
                      </a: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some proteinases.</a:t>
                      </a:r>
                    </a:p>
                    <a:p>
                      <a:pPr>
                        <a:lnSpc>
                          <a:spcPct val="85000"/>
                        </a:lnSpc>
                      </a:pPr>
                      <a:r>
                        <a:rPr lang="en" sz="2300" b="1" err="1">
                          <a:solidFill>
                            <a:schemeClr val="tx1"/>
                          </a:solidFill>
                          <a:latin typeface="Times New Roman" panose="02020603050405020304" pitchFamily="18" charset="0"/>
                          <a:cs typeface="Times New Roman" panose="02020603050405020304" pitchFamily="18" charset="0"/>
                        </a:rPr>
                        <a:t>Improves microcirculation and</a:t>
                      </a: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tissue respiration.</a:t>
                      </a:r>
                    </a:p>
                    <a:p>
                      <a:pPr>
                        <a:lnSpc>
                          <a:spcPct val="85000"/>
                        </a:lnSpc>
                      </a:pPr>
                      <a:r>
                        <a:rPr lang="en" sz="2300" b="1" err="1">
                          <a:solidFill>
                            <a:schemeClr val="tx1"/>
                          </a:solidFill>
                          <a:latin typeface="Times New Roman" panose="02020603050405020304" pitchFamily="18" charset="0"/>
                          <a:cs typeface="Times New Roman" panose="02020603050405020304" pitchFamily="18" charset="0"/>
                        </a:rPr>
                        <a:t>Accelerates the healing of destructions.</a:t>
                      </a:r>
                    </a:p>
                  </a:txBody>
                  <a:tcPr marT="45674" marB="45674">
                    <a:noFill/>
                  </a:tcPr>
                </a:tc>
                <a:extLst>
                  <a:ext uri="{0D108BD9-81ED-4DB2-BD59-A6C34878D82A}">
                    <a16:rowId xmlns:a16="http://schemas.microsoft.com/office/drawing/2014/main" xmlns="" val="10002"/>
                  </a:ext>
                </a:extLst>
              </a:tr>
              <a:tr h="985150">
                <a:tc>
                  <a:txBody>
                    <a:bodyPr/>
                    <a:lstStyle/>
                    <a:p>
                      <a:pPr algn="ctr"/>
                      <a:r>
                        <a:rPr lang="en" sz="2400" b="1">
                          <a:solidFill>
                            <a:schemeClr val="tx1"/>
                          </a:solidFill>
                          <a:latin typeface="Times New Roman" panose="02020603050405020304" pitchFamily="18" charset="0"/>
                          <a:cs typeface="Times New Roman" panose="02020603050405020304" pitchFamily="18" charset="0"/>
                        </a:rPr>
                        <a:t>Nonspecific immunomodulators</a:t>
                      </a:r>
                    </a:p>
                  </a:txBody>
                  <a:tcPr marT="45674" marB="45674">
                    <a:noFill/>
                  </a:tcPr>
                </a:tc>
                <a:tc>
                  <a:txBody>
                    <a:bodyPr/>
                    <a:lstStyle/>
                    <a:p>
                      <a:pPr>
                        <a:lnSpc>
                          <a:spcPct val="85000"/>
                        </a:lnSpc>
                      </a:pPr>
                      <a:r>
                        <a:rPr lang="en" sz="2300" b="1" err="1">
                          <a:solidFill>
                            <a:schemeClr val="tx1"/>
                          </a:solidFill>
                          <a:latin typeface="Times New Roman" panose="02020603050405020304" pitchFamily="18" charset="0"/>
                          <a:cs typeface="Times New Roman" panose="02020603050405020304" pitchFamily="18" charset="0"/>
                        </a:rPr>
                        <a:t>Assigned differentially</a:t>
                      </a: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according to the state of the cell and</a:t>
                      </a: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humoral immunity.</a:t>
                      </a:r>
                    </a:p>
                  </a:txBody>
                  <a:tcPr marT="45674" marB="45674">
                    <a:noFill/>
                  </a:tcPr>
                </a:tc>
                <a:extLst>
                  <a:ext uri="{0D108BD9-81ED-4DB2-BD59-A6C34878D82A}">
                    <a16:rowId xmlns:a16="http://schemas.microsoft.com/office/drawing/2014/main" xmlns="" val="10003"/>
                  </a:ext>
                </a:extLst>
              </a:tr>
              <a:tr h="1283083">
                <a:tc>
                  <a:txBody>
                    <a:bodyPr/>
                    <a:lstStyle/>
                    <a:p>
                      <a:pPr algn="ctr"/>
                      <a:r>
                        <a:rPr lang="en" sz="2400" b="1">
                          <a:solidFill>
                            <a:schemeClr val="tx1"/>
                          </a:solidFill>
                          <a:latin typeface="Times New Roman" panose="02020603050405020304" pitchFamily="18" charset="0"/>
                          <a:cs typeface="Times New Roman" panose="02020603050405020304" pitchFamily="18" charset="0"/>
                        </a:rPr>
                        <a:t>Indirect anticoagulants</a:t>
                      </a:r>
                    </a:p>
                  </a:txBody>
                  <a:tcPr marT="45674" marB="45674">
                    <a:noFill/>
                  </a:tcPr>
                </a:tc>
                <a:tc>
                  <a:txBody>
                    <a:bodyPr/>
                    <a:lstStyle/>
                    <a:p>
                      <a:pPr>
                        <a:lnSpc>
                          <a:spcPct val="85000"/>
                        </a:lnSpc>
                      </a:pPr>
                      <a:r>
                        <a:rPr lang="en" sz="2300" b="1">
                          <a:solidFill>
                            <a:schemeClr val="tx1"/>
                          </a:solidFill>
                          <a:latin typeface="Times New Roman" panose="02020603050405020304" pitchFamily="18" charset="0"/>
                          <a:cs typeface="Times New Roman" panose="02020603050405020304" pitchFamily="18" charset="0"/>
                        </a:rPr>
                        <a:t>Anti-inflammatory effect.</a:t>
                      </a:r>
                    </a:p>
                    <a:p>
                      <a:pPr>
                        <a:lnSpc>
                          <a:spcPct val="85000"/>
                        </a:lnSpc>
                      </a:pPr>
                      <a:r>
                        <a:rPr lang="en" sz="2300" b="1" err="1">
                          <a:solidFill>
                            <a:schemeClr val="tx1"/>
                          </a:solidFill>
                          <a:latin typeface="Times New Roman" panose="02020603050405020304" pitchFamily="18" charset="0"/>
                          <a:cs typeface="Times New Roman" panose="02020603050405020304" pitchFamily="18" charset="0"/>
                        </a:rPr>
                        <a:t>Antihistamine action.</a:t>
                      </a:r>
                    </a:p>
                    <a:p>
                      <a:pPr>
                        <a:lnSpc>
                          <a:spcPct val="85000"/>
                        </a:lnSpc>
                      </a:pPr>
                      <a:r>
                        <a:rPr lang="en" sz="2300" b="1" err="1">
                          <a:solidFill>
                            <a:schemeClr val="tx1"/>
                          </a:solidFill>
                          <a:latin typeface="Times New Roman" panose="02020603050405020304" pitchFamily="18" charset="0"/>
                          <a:cs typeface="Times New Roman" panose="02020603050405020304" pitchFamily="18" charset="0"/>
                        </a:rPr>
                        <a:t>Improves the penetration of drugs into</a:t>
                      </a: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fireplace</a:t>
                      </a:r>
                    </a:p>
                  </a:txBody>
                  <a:tcPr marT="45674" marB="45674">
                    <a:noFill/>
                  </a:tcPr>
                </a:tc>
                <a:extLst>
                  <a:ext uri="{0D108BD9-81ED-4DB2-BD59-A6C34878D82A}">
                    <a16:rowId xmlns:a16="http://schemas.microsoft.com/office/drawing/2014/main" xmlns="" val="10004"/>
                  </a:ext>
                </a:extLst>
              </a:tr>
            </a:tbl>
          </a:graphicData>
        </a:graphic>
      </p:graphicFrame>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92150"/>
          </a:xfrm>
        </p:spPr>
        <p:txBody>
          <a:bodyPr/>
          <a:lstStyle/>
          <a:p>
            <a:pPr>
              <a:defRPr/>
            </a:pPr>
            <a:r>
              <a:rPr lang="en" sz="3200" b="1" err="1">
                <a:solidFill>
                  <a:srgbClr val="FFFF00"/>
                </a:solidFill>
                <a:latin typeface="Times New Roman" panose="02020603050405020304" pitchFamily="18" charset="0"/>
                <a:cs typeface="Times New Roman" panose="02020603050405020304" pitchFamily="18" charset="0"/>
              </a:rPr>
              <a:t>Pathogenetic therapy in the maintenance phase</a:t>
            </a:r>
            <a:endParaRPr lang="ru-RU" sz="3200" b="1">
              <a:solidFill>
                <a:srgbClr val="FFFF00"/>
              </a:solidFill>
              <a:latin typeface="Times New Roman" panose="02020603050405020304" pitchFamily="18" charset="0"/>
              <a:cs typeface="Times New Roman" panose="02020603050405020304" pitchFamily="18" charset="0"/>
            </a:endParaRPr>
          </a:p>
        </p:txBody>
      </p:sp>
      <p:sp>
        <p:nvSpPr>
          <p:cNvPr id="3" name="Облако 2"/>
          <p:cNvSpPr/>
          <p:nvPr/>
        </p:nvSpPr>
        <p:spPr>
          <a:xfrm>
            <a:off x="5867400" y="673100"/>
            <a:ext cx="2952750" cy="6048375"/>
          </a:xfrm>
          <a:prstGeom prst="cloud">
            <a:avLst/>
          </a:prstGeom>
          <a:solidFill>
            <a:srgbClr val="FF99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2800" b="1">
              <a:latin typeface="Times New Roman" panose="02020603050405020304" pitchFamily="18" charset="0"/>
              <a:cs typeface="Times New Roman" panose="02020603050405020304" pitchFamily="18" charset="0"/>
            </a:endParaRPr>
          </a:p>
        </p:txBody>
      </p:sp>
      <p:sp>
        <p:nvSpPr>
          <p:cNvPr id="71684" name="Прямоугольник 3"/>
          <p:cNvSpPr>
            <a:spLocks noChangeArrowheads="1"/>
          </p:cNvSpPr>
          <p:nvPr/>
        </p:nvSpPr>
        <p:spPr bwMode="auto">
          <a:xfrm>
            <a:off x="5760244" y="3051176"/>
            <a:ext cx="3167062"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a:spcBef>
                <a:spcPct val="0"/>
              </a:spcBef>
              <a:buClrTx/>
              <a:buSzTx/>
              <a:buFontTx/>
              <a:buNone/>
            </a:pPr>
            <a:r>
              <a:rPr lang="en" altLang="ru-RU" sz="2400" b="1" dirty="0">
                <a:solidFill>
                  <a:schemeClr val="accent1"/>
                </a:solidFill>
                <a:latin typeface="Times New Roman" panose="02020603050405020304" pitchFamily="18" charset="0"/>
                <a:cs typeface="Times New Roman" panose="02020603050405020304" pitchFamily="18" charset="0"/>
              </a:rPr>
              <a:t>INFLAMMATION</a:t>
            </a:r>
          </a:p>
          <a:p>
            <a:pPr algn="ctr">
              <a:spcBef>
                <a:spcPct val="0"/>
              </a:spcBef>
              <a:buClrTx/>
              <a:buSzTx/>
              <a:buFontTx/>
              <a:buNone/>
            </a:pPr>
            <a:r>
              <a:rPr lang="en" altLang="ru-RU" sz="2400" b="1" dirty="0">
                <a:solidFill>
                  <a:schemeClr val="accent1"/>
                </a:solidFill>
                <a:latin typeface="Times New Roman" panose="02020603050405020304" pitchFamily="18" charset="0"/>
                <a:cs typeface="Times New Roman" panose="02020603050405020304" pitchFamily="18" charset="0"/>
              </a:rPr>
              <a:t>proliferation</a:t>
            </a:r>
          </a:p>
        </p:txBody>
      </p:sp>
      <p:cxnSp>
        <p:nvCxnSpPr>
          <p:cNvPr id="6" name="Прямая со стрелкой 5"/>
          <p:cNvCxnSpPr/>
          <p:nvPr/>
        </p:nvCxnSpPr>
        <p:spPr>
          <a:xfrm>
            <a:off x="4683125" y="1041400"/>
            <a:ext cx="1295400" cy="257175"/>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71686" name="Прямоугольник 3"/>
          <p:cNvSpPr>
            <a:spLocks noChangeArrowheads="1"/>
          </p:cNvSpPr>
          <p:nvPr/>
        </p:nvSpPr>
        <p:spPr bwMode="auto">
          <a:xfrm>
            <a:off x="366713" y="1382713"/>
            <a:ext cx="4349750" cy="782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a:lnSpc>
                <a:spcPct val="80000"/>
              </a:lnSpc>
              <a:spcBef>
                <a:spcPct val="0"/>
              </a:spcBef>
              <a:buClrTx/>
              <a:buSzTx/>
              <a:buFontTx/>
              <a:buNone/>
            </a:pPr>
            <a:r>
              <a:rPr lang="en" altLang="ru-RU" sz="2800" b="1">
                <a:latin typeface="Times New Roman" panose="02020603050405020304" pitchFamily="18" charset="0"/>
                <a:cs typeface="Times New Roman" panose="02020603050405020304" pitchFamily="18" charset="0"/>
              </a:rPr>
              <a:t>Tuberculin therapy,</a:t>
            </a:r>
          </a:p>
          <a:p>
            <a:pPr algn="ctr">
              <a:lnSpc>
                <a:spcPct val="80000"/>
              </a:lnSpc>
              <a:spcBef>
                <a:spcPct val="0"/>
              </a:spcBef>
              <a:buClrTx/>
              <a:buSzTx/>
              <a:buFontTx/>
              <a:buNone/>
            </a:pPr>
            <a:r>
              <a:rPr lang="en" altLang="ru-RU" sz="2800" b="1">
                <a:latin typeface="Times New Roman" panose="02020603050405020304" pitchFamily="18" charset="0"/>
                <a:cs typeface="Times New Roman" panose="02020603050405020304" pitchFamily="18" charset="0"/>
              </a:rPr>
              <a:t>BCG vaccine therapy</a:t>
            </a:r>
          </a:p>
        </p:txBody>
      </p:sp>
      <p:cxnSp>
        <p:nvCxnSpPr>
          <p:cNvPr id="8" name="Прямая со стрелкой 7"/>
          <p:cNvCxnSpPr>
            <a:stCxn id="71686" idx="3"/>
          </p:cNvCxnSpPr>
          <p:nvPr/>
        </p:nvCxnSpPr>
        <p:spPr>
          <a:xfrm>
            <a:off x="4716463" y="1774825"/>
            <a:ext cx="1249362" cy="217488"/>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71688" name="Прямоугольник 6"/>
          <p:cNvSpPr>
            <a:spLocks noChangeArrowheads="1"/>
          </p:cNvSpPr>
          <p:nvPr/>
        </p:nvSpPr>
        <p:spPr bwMode="auto">
          <a:xfrm>
            <a:off x="198438" y="2211388"/>
            <a:ext cx="4919662" cy="825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a:lnSpc>
                <a:spcPct val="80000"/>
              </a:lnSpc>
              <a:spcBef>
                <a:spcPct val="0"/>
              </a:spcBef>
              <a:buClrTx/>
              <a:buSzTx/>
              <a:buFontTx/>
              <a:buNone/>
            </a:pPr>
            <a:r>
              <a:rPr lang="en" altLang="ru-RU" sz="2800" b="1">
                <a:latin typeface="Times New Roman" panose="02020603050405020304" pitchFamily="18" charset="0"/>
                <a:cs typeface="Times New Roman" panose="02020603050405020304" pitchFamily="18" charset="0"/>
              </a:rPr>
              <a:t>Energy boosters</a:t>
            </a:r>
          </a:p>
          <a:p>
            <a:pPr algn="ctr">
              <a:lnSpc>
                <a:spcPct val="85000"/>
              </a:lnSpc>
              <a:spcBef>
                <a:spcPct val="0"/>
              </a:spcBef>
              <a:buClrTx/>
              <a:buSzTx/>
              <a:buFontTx/>
              <a:buNone/>
            </a:pPr>
            <a:r>
              <a:rPr lang="en" altLang="ru-RU" sz="2800" b="1">
                <a:latin typeface="Times New Roman" panose="02020603050405020304" pitchFamily="18" charset="0"/>
                <a:cs typeface="Times New Roman" panose="02020603050405020304" pitchFamily="18" charset="0"/>
              </a:rPr>
              <a:t>exchange</a:t>
            </a:r>
          </a:p>
        </p:txBody>
      </p:sp>
      <p:cxnSp>
        <p:nvCxnSpPr>
          <p:cNvPr id="11" name="Прямая со стрелкой 10"/>
          <p:cNvCxnSpPr>
            <a:stCxn id="71688" idx="3"/>
          </p:cNvCxnSpPr>
          <p:nvPr/>
        </p:nvCxnSpPr>
        <p:spPr>
          <a:xfrm flipV="1">
            <a:off x="5118100" y="2624138"/>
            <a:ext cx="795338" cy="0"/>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71690" name="Прямоугольник 12"/>
          <p:cNvSpPr>
            <a:spLocks noChangeArrowheads="1"/>
          </p:cNvSpPr>
          <p:nvPr/>
        </p:nvSpPr>
        <p:spPr bwMode="auto">
          <a:xfrm>
            <a:off x="1095375" y="2979738"/>
            <a:ext cx="2814638"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en" altLang="ru-RU" sz="2800" b="1">
                <a:latin typeface="Times New Roman" panose="02020603050405020304" pitchFamily="18" charset="0"/>
                <a:cs typeface="Times New Roman" panose="02020603050405020304" pitchFamily="18" charset="0"/>
              </a:rPr>
              <a:t>Antihypoxants</a:t>
            </a:r>
          </a:p>
        </p:txBody>
      </p:sp>
      <p:cxnSp>
        <p:nvCxnSpPr>
          <p:cNvPr id="16" name="Прямая со стрелкой 15"/>
          <p:cNvCxnSpPr>
            <a:stCxn id="71690" idx="3"/>
          </p:cNvCxnSpPr>
          <p:nvPr/>
        </p:nvCxnSpPr>
        <p:spPr>
          <a:xfrm>
            <a:off x="3910013" y="3241675"/>
            <a:ext cx="1677987" cy="0"/>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71692" name="Прямоугольник 17"/>
          <p:cNvSpPr>
            <a:spLocks noChangeArrowheads="1"/>
          </p:cNvSpPr>
          <p:nvPr/>
        </p:nvSpPr>
        <p:spPr bwMode="auto">
          <a:xfrm>
            <a:off x="444500" y="3460750"/>
            <a:ext cx="3922713"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en" altLang="ru-RU" sz="2800" b="1">
                <a:latin typeface="Times New Roman" panose="02020603050405020304" pitchFamily="18" charset="0"/>
                <a:cs typeface="Times New Roman" panose="02020603050405020304" pitchFamily="18" charset="0"/>
              </a:rPr>
              <a:t>Prokinin drugs</a:t>
            </a:r>
          </a:p>
        </p:txBody>
      </p:sp>
      <p:cxnSp>
        <p:nvCxnSpPr>
          <p:cNvPr id="21" name="Прямая со стрелкой 20"/>
          <p:cNvCxnSpPr>
            <a:stCxn id="71692" idx="3"/>
          </p:cNvCxnSpPr>
          <p:nvPr/>
        </p:nvCxnSpPr>
        <p:spPr>
          <a:xfrm>
            <a:off x="4367213" y="3722688"/>
            <a:ext cx="1041400" cy="0"/>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71694" name="Прямоугольник 21"/>
          <p:cNvSpPr>
            <a:spLocks noChangeArrowheads="1"/>
          </p:cNvSpPr>
          <p:nvPr/>
        </p:nvSpPr>
        <p:spPr bwMode="auto">
          <a:xfrm>
            <a:off x="223838" y="679450"/>
            <a:ext cx="442595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a:spcBef>
                <a:spcPct val="0"/>
              </a:spcBef>
              <a:buClrTx/>
              <a:buSzTx/>
              <a:buFontTx/>
              <a:buNone/>
            </a:pPr>
            <a:r>
              <a:rPr lang="en" altLang="ru-RU" sz="2800" b="1">
                <a:latin typeface="Times New Roman" panose="02020603050405020304" pitchFamily="18" charset="0"/>
                <a:cs typeface="Times New Roman" panose="02020603050405020304" pitchFamily="18" charset="0"/>
              </a:rPr>
              <a:t>Anabolic drugs</a:t>
            </a:r>
          </a:p>
        </p:txBody>
      </p:sp>
      <p:sp>
        <p:nvSpPr>
          <p:cNvPr id="71695" name="Прямоугольник 22"/>
          <p:cNvSpPr>
            <a:spLocks noChangeArrowheads="1"/>
          </p:cNvSpPr>
          <p:nvPr/>
        </p:nvSpPr>
        <p:spPr bwMode="auto">
          <a:xfrm>
            <a:off x="153988" y="4195763"/>
            <a:ext cx="5051425" cy="781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a:lnSpc>
                <a:spcPct val="80000"/>
              </a:lnSpc>
              <a:spcBef>
                <a:spcPct val="0"/>
              </a:spcBef>
              <a:buClrTx/>
              <a:buSzTx/>
              <a:buFontTx/>
              <a:buNone/>
            </a:pPr>
            <a:r>
              <a:rPr lang="en" altLang="ru-RU" sz="2800" b="1">
                <a:latin typeface="Times New Roman" panose="02020603050405020304" pitchFamily="18" charset="0"/>
                <a:cs typeface="Times New Roman" panose="02020603050405020304" pitchFamily="18" charset="0"/>
              </a:rPr>
              <a:t>Biologically active drugs and biogenic stimulants</a:t>
            </a:r>
          </a:p>
        </p:txBody>
      </p:sp>
      <p:cxnSp>
        <p:nvCxnSpPr>
          <p:cNvPr id="28" name="Прямая со стрелкой 27"/>
          <p:cNvCxnSpPr>
            <a:stCxn id="71695" idx="3"/>
          </p:cNvCxnSpPr>
          <p:nvPr/>
        </p:nvCxnSpPr>
        <p:spPr>
          <a:xfrm flipV="1">
            <a:off x="5205413" y="4456113"/>
            <a:ext cx="574675" cy="130175"/>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71697" name="Прямоугольник 28"/>
          <p:cNvSpPr>
            <a:spLocks noChangeArrowheads="1"/>
          </p:cNvSpPr>
          <p:nvPr/>
        </p:nvSpPr>
        <p:spPr bwMode="auto">
          <a:xfrm>
            <a:off x="606425" y="5143500"/>
            <a:ext cx="4238625" cy="1127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a:lnSpc>
                <a:spcPct val="80000"/>
              </a:lnSpc>
              <a:spcBef>
                <a:spcPct val="0"/>
              </a:spcBef>
              <a:buClrTx/>
              <a:buSzTx/>
              <a:buFontTx/>
              <a:buNone/>
            </a:pPr>
            <a:r>
              <a:rPr lang="en" altLang="ru-RU" sz="2800" b="1">
                <a:latin typeface="Times New Roman" panose="02020603050405020304" pitchFamily="18" charset="0"/>
                <a:cs typeface="Times New Roman" panose="02020603050405020304" pitchFamily="18" charset="0"/>
              </a:rPr>
              <a:t>Stimulants</a:t>
            </a:r>
          </a:p>
          <a:p>
            <a:pPr algn="ctr">
              <a:lnSpc>
                <a:spcPct val="80000"/>
              </a:lnSpc>
              <a:spcBef>
                <a:spcPct val="0"/>
              </a:spcBef>
              <a:buClrTx/>
              <a:buSzTx/>
              <a:buFontTx/>
              <a:buNone/>
            </a:pPr>
            <a:r>
              <a:rPr lang="en" altLang="ru-RU" sz="2800" b="1">
                <a:latin typeface="Times New Roman" panose="02020603050405020304" pitchFamily="18" charset="0"/>
                <a:cs typeface="Times New Roman" panose="02020603050405020304" pitchFamily="18" charset="0"/>
              </a:rPr>
              <a:t>reticuloendothelial</a:t>
            </a:r>
          </a:p>
          <a:p>
            <a:pPr algn="ctr">
              <a:lnSpc>
                <a:spcPct val="80000"/>
              </a:lnSpc>
              <a:spcBef>
                <a:spcPct val="0"/>
              </a:spcBef>
              <a:buClrTx/>
              <a:buSzTx/>
              <a:buFontTx/>
              <a:buNone/>
            </a:pPr>
            <a:r>
              <a:rPr lang="en" altLang="ru-RU" sz="2800" b="1">
                <a:latin typeface="Times New Roman" panose="02020603050405020304" pitchFamily="18" charset="0"/>
                <a:cs typeface="Times New Roman" panose="02020603050405020304" pitchFamily="18" charset="0"/>
              </a:rPr>
              <a:t>systems</a:t>
            </a:r>
          </a:p>
        </p:txBody>
      </p:sp>
      <p:cxnSp>
        <p:nvCxnSpPr>
          <p:cNvPr id="32" name="Прямая со стрелкой 31"/>
          <p:cNvCxnSpPr>
            <a:stCxn id="71697" idx="3"/>
          </p:cNvCxnSpPr>
          <p:nvPr/>
        </p:nvCxnSpPr>
        <p:spPr>
          <a:xfrm flipV="1">
            <a:off x="4845050" y="5013325"/>
            <a:ext cx="965200" cy="693738"/>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nvGraphicFramePr>
        <p:xfrm>
          <a:off x="0" y="0"/>
          <a:ext cx="9144000" cy="7138358"/>
        </p:xfrm>
        <a:graphic>
          <a:graphicData uri="http://schemas.openxmlformats.org/drawingml/2006/table">
            <a:tbl>
              <a:tblPr firstRow="1" bandRow="1">
                <a:tableStyleId>{5C22544A-7EE6-4342-B048-85BDC9FD1C3A}</a:tableStyleId>
              </a:tblPr>
              <a:tblGrid>
                <a:gridCol w="3419872">
                  <a:extLst>
                    <a:ext uri="{9D8B030D-6E8A-4147-A177-3AD203B41FA5}">
                      <a16:colId xmlns:a16="http://schemas.microsoft.com/office/drawing/2014/main" xmlns="" val="20000"/>
                    </a:ext>
                  </a:extLst>
                </a:gridCol>
                <a:gridCol w="5724128">
                  <a:extLst>
                    <a:ext uri="{9D8B030D-6E8A-4147-A177-3AD203B41FA5}">
                      <a16:colId xmlns:a16="http://schemas.microsoft.com/office/drawing/2014/main" xmlns="" val="20001"/>
                    </a:ext>
                  </a:extLst>
                </a:gridCol>
              </a:tblGrid>
              <a:tr h="767132">
                <a:tc>
                  <a:txBody>
                    <a:bodyPr/>
                    <a:lstStyle/>
                    <a:p>
                      <a:pPr algn="ctr"/>
                      <a:r>
                        <a:rPr lang="en" sz="2800" b="1">
                          <a:latin typeface="Times New Roman" panose="02020603050405020304" pitchFamily="18" charset="0"/>
                          <a:cs typeface="Times New Roman" panose="02020603050405020304" pitchFamily="18" charset="0"/>
                        </a:rPr>
                        <a:t>Group of drugs</a:t>
                      </a:r>
                      <a:endParaRPr lang="ru-RU" sz="2800" b="1">
                        <a:latin typeface="Times New Roman" panose="02020603050405020304" pitchFamily="18" charset="0"/>
                        <a:cs typeface="Times New Roman" panose="02020603050405020304" pitchFamily="18" charset="0"/>
                      </a:endParaRPr>
                    </a:p>
                  </a:txBody>
                  <a:tcPr marT="45718" marB="45718">
                    <a:noFill/>
                  </a:tcPr>
                </a:tc>
                <a:tc>
                  <a:txBody>
                    <a:bodyPr/>
                    <a:lstStyle/>
                    <a:p>
                      <a:pPr algn="ctr"/>
                      <a:r>
                        <a:rPr lang="en" sz="2800" b="1">
                          <a:latin typeface="Times New Roman" panose="02020603050405020304" pitchFamily="18" charset="0"/>
                          <a:cs typeface="Times New Roman" panose="02020603050405020304" pitchFamily="18" charset="0"/>
                        </a:rPr>
                        <a:t>Mechanisms of action</a:t>
                      </a:r>
                      <a:endParaRPr lang="ru-RU" sz="2800" b="1">
                        <a:latin typeface="Times New Roman" panose="02020603050405020304" pitchFamily="18" charset="0"/>
                        <a:cs typeface="Times New Roman" panose="02020603050405020304" pitchFamily="18" charset="0"/>
                      </a:endParaRPr>
                    </a:p>
                  </a:txBody>
                  <a:tcPr marT="45718" marB="45718">
                    <a:noFill/>
                  </a:tcPr>
                </a:tc>
                <a:extLst>
                  <a:ext uri="{0D108BD9-81ED-4DB2-BD59-A6C34878D82A}">
                    <a16:rowId xmlns:a16="http://schemas.microsoft.com/office/drawing/2014/main" xmlns="" val="10000"/>
                  </a:ext>
                </a:extLst>
              </a:tr>
              <a:tr h="2373908">
                <a:tc>
                  <a:txBody>
                    <a:bodyPr/>
                    <a:lstStyle/>
                    <a:p>
                      <a:pPr algn="ctr"/>
                      <a:r>
                        <a:rPr lang="en" sz="2400" b="1">
                          <a:solidFill>
                            <a:schemeClr val="tx1"/>
                          </a:solidFill>
                          <a:latin typeface="Times New Roman" panose="02020603050405020304" pitchFamily="18" charset="0"/>
                          <a:cs typeface="Times New Roman" panose="02020603050405020304" pitchFamily="18" charset="0"/>
                        </a:rPr>
                        <a:t>Anabolic hormonal drugs</a:t>
                      </a:r>
                    </a:p>
                  </a:txBody>
                  <a:tcPr marT="45718" marB="45718">
                    <a:noFill/>
                  </a:tcPr>
                </a:tc>
                <a:tc>
                  <a:txBody>
                    <a:bodyPr/>
                    <a:lstStyle/>
                    <a:p>
                      <a:pPr>
                        <a:lnSpc>
                          <a:spcPct val="80000"/>
                        </a:lnSpc>
                      </a:pPr>
                      <a:r>
                        <a:rPr lang="en" sz="2300" b="1">
                          <a:solidFill>
                            <a:schemeClr val="tx1"/>
                          </a:solidFill>
                          <a:latin typeface="Times New Roman" panose="02020603050405020304" pitchFamily="18" charset="0"/>
                          <a:cs typeface="Times New Roman" panose="02020603050405020304" pitchFamily="18" charset="0"/>
                        </a:rPr>
                        <a:t>Stimulate the synthesis of structural and</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enzyme proteins.</a:t>
                      </a:r>
                    </a:p>
                    <a:p>
                      <a:pPr>
                        <a:lnSpc>
                          <a:spcPct val="80000"/>
                        </a:lnSpc>
                      </a:pPr>
                      <a:r>
                        <a:rPr lang="en" sz="2300" b="1" err="1">
                          <a:solidFill>
                            <a:schemeClr val="tx1"/>
                          </a:solidFill>
                          <a:latin typeface="Times New Roman" panose="02020603050405020304" pitchFamily="18" charset="0"/>
                          <a:cs typeface="Times New Roman" panose="02020603050405020304" pitchFamily="18" charset="0"/>
                        </a:rPr>
                        <a:t>Activate respiratory tissue enzymes. Reduce catabolic activity.</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glucocorticosteroids.</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Stimulates reparative processes. Improves tolerance</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tuberculosis drugs.</a:t>
                      </a:r>
                    </a:p>
                  </a:txBody>
                  <a:tcPr marT="45718" marB="45718">
                    <a:noFill/>
                  </a:tcPr>
                </a:tc>
                <a:extLst>
                  <a:ext uri="{0D108BD9-81ED-4DB2-BD59-A6C34878D82A}">
                    <a16:rowId xmlns:a16="http://schemas.microsoft.com/office/drawing/2014/main" xmlns="" val="10001"/>
                  </a:ext>
                </a:extLst>
              </a:tr>
              <a:tr h="2615238">
                <a:tc>
                  <a:txBody>
                    <a:bodyPr/>
                    <a:lstStyle/>
                    <a:p>
                      <a:pPr algn="ctr"/>
                      <a:r>
                        <a:rPr lang="en" sz="2400" b="1">
                          <a:solidFill>
                            <a:schemeClr val="tx1"/>
                          </a:solidFill>
                          <a:latin typeface="Times New Roman" panose="02020603050405020304" pitchFamily="18" charset="0"/>
                          <a:cs typeface="Times New Roman" panose="02020603050405020304" pitchFamily="18" charset="0"/>
                        </a:rPr>
                        <a:t>Tuberculin therapy,</a:t>
                      </a:r>
                    </a:p>
                    <a:p>
                      <a:pPr algn="ctr"/>
                      <a:r>
                        <a:rPr lang="en" sz="2400" b="1">
                          <a:solidFill>
                            <a:schemeClr val="tx1"/>
                          </a:solidFill>
                          <a:latin typeface="Times New Roman" panose="02020603050405020304" pitchFamily="18" charset="0"/>
                          <a:cs typeface="Times New Roman" panose="02020603050405020304" pitchFamily="18" charset="0"/>
                        </a:rPr>
                        <a:t>BCG vaccine therapy</a:t>
                      </a:r>
                    </a:p>
                  </a:txBody>
                  <a:tcPr marT="45718" marB="45718">
                    <a:noFill/>
                  </a:tcPr>
                </a:tc>
                <a:tc>
                  <a:txBody>
                    <a:bodyPr/>
                    <a:lstStyle/>
                    <a:p>
                      <a:pPr>
                        <a:lnSpc>
                          <a:spcPct val="80000"/>
                        </a:lnSpc>
                      </a:pPr>
                      <a:r>
                        <a:rPr lang="en" sz="2300" b="1">
                          <a:solidFill>
                            <a:schemeClr val="tx1"/>
                          </a:solidFill>
                          <a:latin typeface="Times New Roman" panose="02020603050405020304" pitchFamily="18" charset="0"/>
                          <a:cs typeface="Times New Roman" panose="02020603050405020304" pitchFamily="18" charset="0"/>
                        </a:rPr>
                        <a:t>Aimed at exacerbation</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specific inflammation - expansion</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blood and lymphatic vessels,</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increased permeability of the vascular wall,</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improving the permeability of the PTP into the zone</a:t>
                      </a:r>
                      <a:r>
                        <a:rPr lang="en" sz="2300" b="1" baseline="0">
                          <a:solidFill>
                            <a:schemeClr val="tx1"/>
                          </a:solidFill>
                          <a:latin typeface="Times New Roman" panose="02020603050405020304" pitchFamily="18" charset="0"/>
                          <a:cs typeface="Times New Roman" panose="02020603050405020304" pitchFamily="18" charset="0"/>
                        </a:rPr>
                        <a:t> </a:t>
                      </a:r>
                    </a:p>
                    <a:p>
                      <a:pPr>
                        <a:lnSpc>
                          <a:spcPct val="80000"/>
                        </a:lnSpc>
                      </a:pPr>
                      <a:r>
                        <a:rPr lang="en" sz="2300" b="1" baseline="0">
                          <a:solidFill>
                            <a:schemeClr val="tx1"/>
                          </a:solidFill>
                          <a:latin typeface="Times New Roman" panose="02020603050405020304" pitchFamily="18" charset="0"/>
                          <a:cs typeface="Times New Roman" panose="02020603050405020304" pitchFamily="18" charset="0"/>
                        </a:rPr>
                        <a:t>   </a:t>
                      </a:r>
                      <a:r>
                        <a:rPr lang="en" sz="2300" b="1" err="1">
                          <a:solidFill>
                            <a:schemeClr val="tx1"/>
                          </a:solidFill>
                          <a:latin typeface="Times New Roman" panose="02020603050405020304" pitchFamily="18" charset="0"/>
                          <a:cs typeface="Times New Roman" panose="02020603050405020304" pitchFamily="18" charset="0"/>
                        </a:rPr>
                        <a:t>damage.</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Stimulation of immunity, processes</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repair and reactivity of the body. Antiallergic effect.</a:t>
                      </a:r>
                    </a:p>
                  </a:txBody>
                  <a:tcPr marT="45718" marB="45718">
                    <a:noFill/>
                  </a:tcPr>
                </a:tc>
                <a:extLst>
                  <a:ext uri="{0D108BD9-81ED-4DB2-BD59-A6C34878D82A}">
                    <a16:rowId xmlns:a16="http://schemas.microsoft.com/office/drawing/2014/main" xmlns="" val="10002"/>
                  </a:ext>
                </a:extLst>
              </a:tr>
              <a:tr h="1101722">
                <a:tc>
                  <a:txBody>
                    <a:bodyPr/>
                    <a:lstStyle/>
                    <a:p>
                      <a:pPr algn="ctr"/>
                      <a:r>
                        <a:rPr lang="en" sz="2400" b="1">
                          <a:solidFill>
                            <a:schemeClr val="tx1"/>
                          </a:solidFill>
                          <a:latin typeface="Times New Roman" panose="02020603050405020304" pitchFamily="18" charset="0"/>
                          <a:cs typeface="Times New Roman" panose="02020603050405020304" pitchFamily="18" charset="0"/>
                        </a:rPr>
                        <a:t>Energy metabolism stimulants</a:t>
                      </a:r>
                    </a:p>
                  </a:txBody>
                  <a:tcPr marT="45718" marB="45718">
                    <a:noFill/>
                  </a:tcPr>
                </a:tc>
                <a:tc>
                  <a:txBody>
                    <a:bodyPr/>
                    <a:lstStyle/>
                    <a:p>
                      <a:pPr>
                        <a:lnSpc>
                          <a:spcPct val="80000"/>
                        </a:lnSpc>
                      </a:pPr>
                      <a:r>
                        <a:rPr lang="en" sz="2300" b="1">
                          <a:solidFill>
                            <a:schemeClr val="tx1"/>
                          </a:solidFill>
                          <a:latin typeface="Times New Roman" panose="02020603050405020304" pitchFamily="18" charset="0"/>
                          <a:cs typeface="Times New Roman" panose="02020603050405020304" pitchFamily="18" charset="0"/>
                        </a:rPr>
                        <a:t>Enhances metabolic processes and</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stimulate enzyme activity</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breath.</a:t>
                      </a:r>
                    </a:p>
                  </a:txBody>
                  <a:tcPr marT="45718" marB="45718">
                    <a:noFill/>
                  </a:tcPr>
                </a:tc>
                <a:extLst>
                  <a:ext uri="{0D108BD9-81ED-4DB2-BD59-A6C34878D82A}">
                    <a16:rowId xmlns:a16="http://schemas.microsoft.com/office/drawing/2014/main" xmlns="" val="10003"/>
                  </a:ext>
                </a:extLst>
              </a:tr>
            </a:tbl>
          </a:graphicData>
        </a:graphic>
      </p:graphicFrame>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nvGraphicFramePr>
        <p:xfrm>
          <a:off x="0" y="0"/>
          <a:ext cx="9144000" cy="6858000"/>
        </p:xfrm>
        <a:graphic>
          <a:graphicData uri="http://schemas.openxmlformats.org/drawingml/2006/table">
            <a:tbl>
              <a:tblPr firstRow="1" bandRow="1">
                <a:tableStyleId>{5C22544A-7EE6-4342-B048-85BDC9FD1C3A}</a:tableStyleId>
              </a:tblPr>
              <a:tblGrid>
                <a:gridCol w="3419872">
                  <a:extLst>
                    <a:ext uri="{9D8B030D-6E8A-4147-A177-3AD203B41FA5}">
                      <a16:colId xmlns:a16="http://schemas.microsoft.com/office/drawing/2014/main" xmlns="" val="20000"/>
                    </a:ext>
                  </a:extLst>
                </a:gridCol>
                <a:gridCol w="5724128">
                  <a:extLst>
                    <a:ext uri="{9D8B030D-6E8A-4147-A177-3AD203B41FA5}">
                      <a16:colId xmlns:a16="http://schemas.microsoft.com/office/drawing/2014/main" xmlns="" val="20001"/>
                    </a:ext>
                  </a:extLst>
                </a:gridCol>
              </a:tblGrid>
              <a:tr h="728568">
                <a:tc>
                  <a:txBody>
                    <a:bodyPr/>
                    <a:lstStyle/>
                    <a:p>
                      <a:pPr algn="ctr"/>
                      <a:r>
                        <a:rPr lang="en" sz="2800" b="1">
                          <a:latin typeface="Times New Roman" panose="02020603050405020304" pitchFamily="18" charset="0"/>
                          <a:cs typeface="Times New Roman" panose="02020603050405020304" pitchFamily="18" charset="0"/>
                        </a:rPr>
                        <a:t>Group of drugs</a:t>
                      </a:r>
                      <a:endParaRPr lang="ru-RU" sz="2800" b="1">
                        <a:latin typeface="Times New Roman" panose="02020603050405020304" pitchFamily="18" charset="0"/>
                        <a:cs typeface="Times New Roman" panose="02020603050405020304" pitchFamily="18" charset="0"/>
                      </a:endParaRPr>
                    </a:p>
                  </a:txBody>
                  <a:tcPr marT="45717" marB="45717">
                    <a:noFill/>
                  </a:tcPr>
                </a:tc>
                <a:tc>
                  <a:txBody>
                    <a:bodyPr/>
                    <a:lstStyle/>
                    <a:p>
                      <a:pPr algn="ctr"/>
                      <a:r>
                        <a:rPr lang="en" sz="2800" b="1">
                          <a:latin typeface="Times New Roman" panose="02020603050405020304" pitchFamily="18" charset="0"/>
                          <a:cs typeface="Times New Roman" panose="02020603050405020304" pitchFamily="18" charset="0"/>
                        </a:rPr>
                        <a:t>Mechanisms of action</a:t>
                      </a:r>
                      <a:endParaRPr lang="ru-RU" sz="2800" b="1">
                        <a:latin typeface="Times New Roman" panose="02020603050405020304" pitchFamily="18" charset="0"/>
                        <a:cs typeface="Times New Roman" panose="02020603050405020304" pitchFamily="18" charset="0"/>
                      </a:endParaRPr>
                    </a:p>
                  </a:txBody>
                  <a:tcPr marT="45717" marB="45717">
                    <a:noFill/>
                  </a:tcPr>
                </a:tc>
                <a:extLst>
                  <a:ext uri="{0D108BD9-81ED-4DB2-BD59-A6C34878D82A}">
                    <a16:rowId xmlns:a16="http://schemas.microsoft.com/office/drawing/2014/main" xmlns="" val="10000"/>
                  </a:ext>
                </a:extLst>
              </a:tr>
              <a:tr h="3064716">
                <a:tc>
                  <a:txBody>
                    <a:bodyPr/>
                    <a:lstStyle/>
                    <a:p>
                      <a:pPr algn="ctr"/>
                      <a:r>
                        <a:rPr lang="en" sz="2400" b="1">
                          <a:solidFill>
                            <a:schemeClr val="tx1"/>
                          </a:solidFill>
                          <a:latin typeface="Times New Roman" panose="02020603050405020304" pitchFamily="18" charset="0"/>
                          <a:cs typeface="Times New Roman" panose="02020603050405020304" pitchFamily="18" charset="0"/>
                        </a:rPr>
                        <a:t>Antihypoxants</a:t>
                      </a:r>
                    </a:p>
                  </a:txBody>
                  <a:tcPr marT="45717" marB="45717">
                    <a:noFill/>
                  </a:tcPr>
                </a:tc>
                <a:tc>
                  <a:txBody>
                    <a:bodyPr/>
                    <a:lstStyle/>
                    <a:p>
                      <a:pPr>
                        <a:lnSpc>
                          <a:spcPct val="80000"/>
                        </a:lnSpc>
                      </a:pPr>
                      <a:r>
                        <a:rPr lang="en" sz="2300" b="1">
                          <a:solidFill>
                            <a:schemeClr val="tx1"/>
                          </a:solidFill>
                          <a:latin typeface="Times New Roman" panose="02020603050405020304" pitchFamily="18" charset="0"/>
                          <a:cs typeface="Times New Roman" panose="02020603050405020304" pitchFamily="18" charset="0"/>
                        </a:rPr>
                        <a:t>Anti-inflammatory effect.</a:t>
                      </a:r>
                    </a:p>
                    <a:p>
                      <a:pPr>
                        <a:lnSpc>
                          <a:spcPct val="80000"/>
                        </a:lnSpc>
                      </a:pPr>
                      <a:r>
                        <a:rPr lang="en" sz="2300" b="1" err="1">
                          <a:solidFill>
                            <a:schemeClr val="tx1"/>
                          </a:solidFill>
                          <a:latin typeface="Times New Roman" panose="02020603050405020304" pitchFamily="18" charset="0"/>
                          <a:cs typeface="Times New Roman" panose="02020603050405020304" pitchFamily="18" charset="0"/>
                        </a:rPr>
                        <a:t>Reduction of tissue hypoxia in the area</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damage, increased efficiency</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tissue respiration, reduction</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tissue acidosis and the amount</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underoxidized products.</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Stimulation of immunocompetent cells</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and reparative processes.</a:t>
                      </a:r>
                    </a:p>
                    <a:p>
                      <a:pPr>
                        <a:lnSpc>
                          <a:spcPct val="80000"/>
                        </a:lnSpc>
                      </a:pPr>
                      <a:r>
                        <a:rPr lang="en" sz="2300" b="1" err="1">
                          <a:solidFill>
                            <a:schemeClr val="tx1"/>
                          </a:solidFill>
                          <a:latin typeface="Times New Roman" panose="02020603050405020304" pitchFamily="18" charset="0"/>
                          <a:cs typeface="Times New Roman" panose="02020603050405020304" pitchFamily="18" charset="0"/>
                        </a:rPr>
                        <a:t>Reducing system activity</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blood clotting</a:t>
                      </a:r>
                    </a:p>
                  </a:txBody>
                  <a:tcPr marT="45717" marB="45717">
                    <a:noFill/>
                  </a:tcPr>
                </a:tc>
                <a:extLst>
                  <a:ext uri="{0D108BD9-81ED-4DB2-BD59-A6C34878D82A}">
                    <a16:rowId xmlns:a16="http://schemas.microsoft.com/office/drawing/2014/main" xmlns="" val="10001"/>
                  </a:ext>
                </a:extLst>
              </a:tr>
              <a:tr h="3064716">
                <a:tc>
                  <a:txBody>
                    <a:bodyPr/>
                    <a:lstStyle/>
                    <a:p>
                      <a:pPr algn="ctr"/>
                      <a:r>
                        <a:rPr lang="en" sz="2400" b="1">
                          <a:solidFill>
                            <a:schemeClr val="tx1"/>
                          </a:solidFill>
                          <a:latin typeface="Times New Roman" panose="02020603050405020304" pitchFamily="18" charset="0"/>
                          <a:cs typeface="Times New Roman" panose="02020603050405020304" pitchFamily="18" charset="0"/>
                        </a:rPr>
                        <a:t>Anabolic drugs</a:t>
                      </a:r>
                    </a:p>
                  </a:txBody>
                  <a:tcPr marT="45717" marB="45717">
                    <a:noFill/>
                  </a:tcPr>
                </a:tc>
                <a:tc>
                  <a:txBody>
                    <a:bodyPr/>
                    <a:lstStyle/>
                    <a:p>
                      <a:pPr>
                        <a:lnSpc>
                          <a:spcPct val="80000"/>
                        </a:lnSpc>
                      </a:pPr>
                      <a:r>
                        <a:rPr lang="en" sz="2300" b="1" err="1">
                          <a:solidFill>
                            <a:schemeClr val="tx1"/>
                          </a:solidFill>
                          <a:latin typeface="Times New Roman" panose="02020603050405020304" pitchFamily="18" charset="0"/>
                          <a:cs typeface="Times New Roman" panose="02020603050405020304" pitchFamily="18" charset="0"/>
                        </a:rPr>
                        <a:t>Affect all types of metabolism. Activate protein synthesis, normalize</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exchange of nucleotides and electrolytes. Antitoxic effect.</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Enhances regeneration processes and</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reparations.</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Enhance capillary blood circulation and</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permeability of histohematological barriers. Increase the penetration of PTP into</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focus of specific inflammation.</a:t>
                      </a:r>
                    </a:p>
                  </a:txBody>
                  <a:tcPr marT="45717" marB="45717">
                    <a:noFill/>
                  </a:tcPr>
                </a:tc>
                <a:extLst>
                  <a:ext uri="{0D108BD9-81ED-4DB2-BD59-A6C34878D82A}">
                    <a16:rowId xmlns:a16="http://schemas.microsoft.com/office/drawing/2014/main" xmlns="" val="10002"/>
                  </a:ext>
                </a:extLst>
              </a:tr>
            </a:tbl>
          </a:graphicData>
        </a:graphic>
      </p:graphicFrame>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nvGraphicFramePr>
        <p:xfrm>
          <a:off x="0" y="0"/>
          <a:ext cx="9144000" cy="7132005"/>
        </p:xfrm>
        <a:graphic>
          <a:graphicData uri="http://schemas.openxmlformats.org/drawingml/2006/table">
            <a:tbl>
              <a:tblPr firstRow="1" bandRow="1">
                <a:tableStyleId>{5C22544A-7EE6-4342-B048-85BDC9FD1C3A}</a:tableStyleId>
              </a:tblPr>
              <a:tblGrid>
                <a:gridCol w="3419872">
                  <a:extLst>
                    <a:ext uri="{9D8B030D-6E8A-4147-A177-3AD203B41FA5}">
                      <a16:colId xmlns:a16="http://schemas.microsoft.com/office/drawing/2014/main" xmlns="" val="20000"/>
                    </a:ext>
                  </a:extLst>
                </a:gridCol>
                <a:gridCol w="5724128">
                  <a:extLst>
                    <a:ext uri="{9D8B030D-6E8A-4147-A177-3AD203B41FA5}">
                      <a16:colId xmlns:a16="http://schemas.microsoft.com/office/drawing/2014/main" xmlns="" val="20001"/>
                    </a:ext>
                  </a:extLst>
                </a:gridCol>
              </a:tblGrid>
              <a:tr h="688388">
                <a:tc>
                  <a:txBody>
                    <a:bodyPr/>
                    <a:lstStyle/>
                    <a:p>
                      <a:pPr algn="ctr"/>
                      <a:r>
                        <a:rPr lang="en" sz="2800" b="1">
                          <a:latin typeface="Times New Roman" panose="02020603050405020304" pitchFamily="18" charset="0"/>
                          <a:cs typeface="Times New Roman" panose="02020603050405020304" pitchFamily="18" charset="0"/>
                        </a:rPr>
                        <a:t>Group of drugs</a:t>
                      </a:r>
                      <a:endParaRPr lang="ru-RU" sz="2800" b="1">
                        <a:latin typeface="Times New Roman" panose="02020603050405020304" pitchFamily="18" charset="0"/>
                        <a:cs typeface="Times New Roman" panose="02020603050405020304" pitchFamily="18" charset="0"/>
                      </a:endParaRPr>
                    </a:p>
                  </a:txBody>
                  <a:tcPr marT="45719" marB="45719">
                    <a:noFill/>
                  </a:tcPr>
                </a:tc>
                <a:tc>
                  <a:txBody>
                    <a:bodyPr/>
                    <a:lstStyle/>
                    <a:p>
                      <a:pPr algn="ctr"/>
                      <a:r>
                        <a:rPr lang="en" sz="2800" b="1">
                          <a:latin typeface="Times New Roman" panose="02020603050405020304" pitchFamily="18" charset="0"/>
                          <a:cs typeface="Times New Roman" panose="02020603050405020304" pitchFamily="18" charset="0"/>
                        </a:rPr>
                        <a:t>Mechanisms of action</a:t>
                      </a:r>
                      <a:endParaRPr lang="ru-RU" sz="2800" b="1">
                        <a:latin typeface="Times New Roman" panose="02020603050405020304" pitchFamily="18" charset="0"/>
                        <a:cs typeface="Times New Roman" panose="02020603050405020304" pitchFamily="18" charset="0"/>
                      </a:endParaRPr>
                    </a:p>
                  </a:txBody>
                  <a:tcPr marT="45719" marB="45719">
                    <a:noFill/>
                  </a:tcPr>
                </a:tc>
                <a:extLst>
                  <a:ext uri="{0D108BD9-81ED-4DB2-BD59-A6C34878D82A}">
                    <a16:rowId xmlns:a16="http://schemas.microsoft.com/office/drawing/2014/main" xmlns="" val="10000"/>
                  </a:ext>
                </a:extLst>
              </a:tr>
              <a:tr h="1773994">
                <a:tc>
                  <a:txBody>
                    <a:bodyPr/>
                    <a:lstStyle/>
                    <a:p>
                      <a:pPr algn="ctr"/>
                      <a:r>
                        <a:rPr lang="en" sz="2400" b="1">
                          <a:solidFill>
                            <a:schemeClr val="tx1"/>
                          </a:solidFill>
                          <a:latin typeface="Times New Roman" panose="02020603050405020304" pitchFamily="18" charset="0"/>
                          <a:cs typeface="Times New Roman" panose="02020603050405020304" pitchFamily="18" charset="0"/>
                        </a:rPr>
                        <a:t>Prokinin drugs</a:t>
                      </a:r>
                    </a:p>
                  </a:txBody>
                  <a:tcPr marT="45719" marB="45719">
                    <a:noFill/>
                  </a:tcPr>
                </a:tc>
                <a:tc>
                  <a:txBody>
                    <a:bodyPr/>
                    <a:lstStyle/>
                    <a:p>
                      <a:pPr>
                        <a:lnSpc>
                          <a:spcPct val="80000"/>
                        </a:lnSpc>
                      </a:pPr>
                      <a:r>
                        <a:rPr lang="en" sz="2300" b="1" err="1">
                          <a:solidFill>
                            <a:schemeClr val="tx1"/>
                          </a:solidFill>
                          <a:latin typeface="Times New Roman" panose="02020603050405020304" pitchFamily="18" charset="0"/>
                          <a:cs typeface="Times New Roman" panose="02020603050405020304" pitchFamily="18" charset="0"/>
                        </a:rPr>
                        <a:t>Helps cleanse the walls of the cavities</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caseous masses.</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Enhances </a:t>
                      </a:r>
                      <a:r>
                        <a:rPr lang="en" sz="2300" b="1" baseline="0">
                          <a:solidFill>
                            <a:schemeClr val="tx1"/>
                          </a:solidFill>
                          <a:latin typeface="Times New Roman" panose="02020603050405020304" pitchFamily="18" charset="0"/>
                          <a:cs typeface="Times New Roman" panose="02020603050405020304" pitchFamily="18" charset="0"/>
                        </a:rPr>
                        <a:t>healing processes.</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Increase blood circulation in the affected area. Improve the penetration of PTP into the area</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damage.</a:t>
                      </a:r>
                    </a:p>
                  </a:txBody>
                  <a:tcPr marT="45719" marB="45719">
                    <a:noFill/>
                  </a:tcPr>
                </a:tc>
                <a:extLst>
                  <a:ext uri="{0D108BD9-81ED-4DB2-BD59-A6C34878D82A}">
                    <a16:rowId xmlns:a16="http://schemas.microsoft.com/office/drawing/2014/main" xmlns="" val="10001"/>
                  </a:ext>
                </a:extLst>
              </a:tr>
              <a:tr h="2615273">
                <a:tc>
                  <a:txBody>
                    <a:bodyPr/>
                    <a:lstStyle/>
                    <a:p>
                      <a:pPr algn="ctr"/>
                      <a:r>
                        <a:rPr lang="en" sz="2400" b="1">
                          <a:solidFill>
                            <a:schemeClr val="tx1"/>
                          </a:solidFill>
                          <a:latin typeface="Times New Roman" panose="02020603050405020304" pitchFamily="18" charset="0"/>
                          <a:cs typeface="Times New Roman" panose="02020603050405020304" pitchFamily="18" charset="0"/>
                        </a:rPr>
                        <a:t>Biologically active drugs and biogenic stimulants</a:t>
                      </a:r>
                    </a:p>
                  </a:txBody>
                  <a:tcPr marT="45719" marB="45719">
                    <a:noFill/>
                  </a:tcPr>
                </a:tc>
                <a:tc>
                  <a:txBody>
                    <a:bodyPr/>
                    <a:lstStyle/>
                    <a:p>
                      <a:pPr>
                        <a:lnSpc>
                          <a:spcPct val="80000"/>
                        </a:lnSpc>
                      </a:pPr>
                      <a:r>
                        <a:rPr lang="en" sz="2300" b="1" err="1">
                          <a:solidFill>
                            <a:schemeClr val="tx1"/>
                          </a:solidFill>
                          <a:latin typeface="Times New Roman" panose="02020603050405020304" pitchFamily="18" charset="0"/>
                          <a:cs typeface="Times New Roman" panose="02020603050405020304" pitchFamily="18" charset="0"/>
                        </a:rPr>
                        <a:t>Improves microcirculation processes. Increases permeability</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histohematological barriers, penetration</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PTP to the affected area.</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Stimulating factors of specific and</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nonspecific protection.</a:t>
                      </a:r>
                    </a:p>
                    <a:p>
                      <a:pPr>
                        <a:lnSpc>
                          <a:spcPct val="80000"/>
                        </a:lnSpc>
                      </a:pPr>
                      <a:r>
                        <a:rPr lang="en" sz="2300" b="1" err="1">
                          <a:solidFill>
                            <a:schemeClr val="tx1"/>
                          </a:solidFill>
                          <a:latin typeface="Times New Roman" panose="02020603050405020304" pitchFamily="18" charset="0"/>
                          <a:cs typeface="Times New Roman" panose="02020603050405020304" pitchFamily="18" charset="0"/>
                        </a:rPr>
                        <a:t>Inhibits exudation processes and</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stimulate regeneration.</a:t>
                      </a:r>
                    </a:p>
                    <a:p>
                      <a:pPr>
                        <a:lnSpc>
                          <a:spcPct val="80000"/>
                        </a:lnSpc>
                      </a:pPr>
                      <a:r>
                        <a:rPr lang="en" sz="2300" b="1" err="1">
                          <a:solidFill>
                            <a:schemeClr val="tx1"/>
                          </a:solidFill>
                          <a:latin typeface="Times New Roman" panose="02020603050405020304" pitchFamily="18" charset="0"/>
                          <a:cs typeface="Times New Roman" panose="02020603050405020304" pitchFamily="18" charset="0"/>
                        </a:rPr>
                        <a:t>Inhibits the development of scar tissue.</a:t>
                      </a:r>
                    </a:p>
                  </a:txBody>
                  <a:tcPr marT="45719" marB="45719">
                    <a:noFill/>
                  </a:tcPr>
                </a:tc>
                <a:extLst>
                  <a:ext uri="{0D108BD9-81ED-4DB2-BD59-A6C34878D82A}">
                    <a16:rowId xmlns:a16="http://schemas.microsoft.com/office/drawing/2014/main" xmlns="" val="10002"/>
                  </a:ext>
                </a:extLst>
              </a:tr>
              <a:tr h="1773994">
                <a:tc>
                  <a:txBody>
                    <a:bodyPr/>
                    <a:lstStyle/>
                    <a:p>
                      <a:pPr algn="ctr"/>
                      <a:r>
                        <a:rPr lang="en" sz="2400" b="1">
                          <a:solidFill>
                            <a:schemeClr val="tx1"/>
                          </a:solidFill>
                          <a:latin typeface="Times New Roman" panose="02020603050405020304" pitchFamily="18" charset="0"/>
                          <a:cs typeface="Times New Roman" panose="02020603050405020304" pitchFamily="18" charset="0"/>
                        </a:rPr>
                        <a:t>Stimulants of the reticuloendothelial system</a:t>
                      </a:r>
                    </a:p>
                  </a:txBody>
                  <a:tcPr marT="45719" marB="45719">
                    <a:noFill/>
                  </a:tcPr>
                </a:tc>
                <a:tc>
                  <a:txBody>
                    <a:bodyPr/>
                    <a:lstStyle/>
                    <a:p>
                      <a:pPr>
                        <a:lnSpc>
                          <a:spcPct val="80000"/>
                        </a:lnSpc>
                      </a:pPr>
                      <a:r>
                        <a:rPr lang="en" sz="2300" b="1" err="1">
                          <a:solidFill>
                            <a:schemeClr val="tx1"/>
                          </a:solidFill>
                          <a:latin typeface="Times New Roman" panose="02020603050405020304" pitchFamily="18" charset="0"/>
                          <a:cs typeface="Times New Roman" panose="02020603050405020304" pitchFamily="18" charset="0"/>
                        </a:rPr>
                        <a:t>Accelerates cell growth and reproduction,</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Enhance reparative processes. Stimulate leukopoiesis, phagocytosis. Anti-inflammatory effect.</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They enhance the body's nonspecific resistance and resistance to hypoxia.</a:t>
                      </a:r>
                    </a:p>
                  </a:txBody>
                  <a:tcPr marT="45719" marB="45719">
                    <a:noFill/>
                  </a:tcPr>
                </a:tc>
                <a:extLst>
                  <a:ext uri="{0D108BD9-81ED-4DB2-BD59-A6C34878D82A}">
                    <a16:rowId xmlns:a16="http://schemas.microsoft.com/office/drawing/2014/main" xmlns="" val="10003"/>
                  </a:ext>
                </a:extLst>
              </a:tr>
            </a:tbl>
          </a:graphicData>
        </a:graphic>
      </p:graphicFrame>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8" name="Rectangle 4"/>
          <p:cNvSpPr>
            <a:spLocks noGrp="1" noChangeArrowheads="1"/>
          </p:cNvSpPr>
          <p:nvPr>
            <p:ph type="title"/>
          </p:nvPr>
        </p:nvSpPr>
        <p:spPr>
          <a:xfrm>
            <a:off x="457200" y="277813"/>
            <a:ext cx="8075613" cy="5527675"/>
          </a:xfrm>
        </p:spPr>
        <p:txBody>
          <a:bodyPr/>
          <a:lstStyle/>
          <a:p>
            <a:pPr eaLnBrk="1" hangingPunct="1">
              <a:defRPr/>
            </a:pPr>
            <a:r>
              <a:rPr lang="en" altLang="ru-RU" sz="3200" b="1">
                <a:solidFill>
                  <a:srgbClr val="FFFF00"/>
                </a:solidFill>
                <a:latin typeface="Times New Roman" panose="02020603050405020304" pitchFamily="18" charset="0"/>
              </a:rPr>
              <a:t>Symptomatic therapy</a:t>
            </a:r>
            <a:r>
              <a:rPr lang="en" altLang="ru-RU" sz="2400" b="1" i="1">
                <a:latin typeface="Times New Roman" panose="02020603050405020304" pitchFamily="18" charset="0"/>
              </a:rPr>
              <a:t> </a:t>
            </a:r>
            <a:r>
              <a:rPr lang="en" altLang="ru-RU" sz="2800" b="1">
                <a:latin typeface="Times New Roman" panose="02020603050405020304" pitchFamily="18" charset="0"/>
              </a:rPr>
              <a:t>– this is the prescription of antipyretics, antitussives and expectorants, analgesics, and drugs that reduce other clinical manifestations of the disease to patients when necessary.</a:t>
            </a:r>
            <a:endParaRPr lang="ru-RU" altLang="ru-RU" sz="2800" b="1">
              <a:latin typeface="Times New Roman" panose="02020603050405020304" pitchFamily="18" charset="0"/>
            </a:endParaRPr>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6" name="Rectangle 4"/>
          <p:cNvSpPr>
            <a:spLocks noGrp="1" noChangeArrowheads="1"/>
          </p:cNvSpPr>
          <p:nvPr>
            <p:ph type="title"/>
          </p:nvPr>
        </p:nvSpPr>
        <p:spPr>
          <a:xfrm>
            <a:off x="0" y="0"/>
            <a:ext cx="9144000" cy="6858000"/>
          </a:xfrm>
        </p:spPr>
        <p:txBody>
          <a:bodyPr/>
          <a:lstStyle/>
          <a:p>
            <a:pPr eaLnBrk="1" hangingPunct="1">
              <a:defRPr/>
            </a:pPr>
            <a:r>
              <a:rPr lang="en" altLang="ru-RU" sz="3200" b="1">
                <a:solidFill>
                  <a:srgbClr val="FF33CC"/>
                </a:solidFill>
                <a:latin typeface="Times New Roman" panose="02020603050405020304" pitchFamily="18" charset="0"/>
              </a:rPr>
              <a:t>COLLAPSOTHERAPEUTIC TREATMENT METHODS </a:t>
            </a:r>
            <a:r>
              <a:rPr lang="uk-UA" altLang="ru-RU" sz="3200" b="1">
                <a:solidFill>
                  <a:srgbClr val="FF33CC"/>
                </a:solidFill>
                <a:latin typeface="Times New Roman" panose="02020603050405020304" pitchFamily="18" charset="0"/>
              </a:rPr>
              <a:t/>
            </a:r>
            <a:br>
              <a:rPr lang="uk-UA" altLang="ru-RU" sz="3200" b="1">
                <a:solidFill>
                  <a:srgbClr val="FF33CC"/>
                </a:solidFill>
                <a:latin typeface="Times New Roman" panose="02020603050405020304" pitchFamily="18" charset="0"/>
              </a:rPr>
            </a:br>
            <a:r>
              <a:rPr lang="en" altLang="ru-RU" sz="2800" b="1" err="1">
                <a:latin typeface="Times New Roman" panose="02020603050405020304" pitchFamily="18" charset="0"/>
              </a:rPr>
              <a:t>Collapsotherapeutic treatment methods for patients with pulmonary tuberculosis occupy an intermediate position between conservative and surgical treatment. </a:t>
            </a:r>
            <a:r>
              <a:rPr lang="uk-UA" altLang="ru-RU" sz="2800" b="1" err="1">
                <a:latin typeface="Times New Roman" panose="02020603050405020304" pitchFamily="18" charset="0"/>
              </a:rPr>
              <a:t/>
            </a:r>
            <a:br>
              <a:rPr lang="uk-UA" altLang="ru-RU" sz="2800" b="1" err="1">
                <a:latin typeface="Times New Roman" panose="02020603050405020304" pitchFamily="18" charset="0"/>
              </a:rPr>
            </a:br>
            <a:r>
              <a:rPr lang="en" altLang="ru-RU" sz="2800" b="1" err="1">
                <a:latin typeface="Times New Roman" panose="02020603050405020304" pitchFamily="18" charset="0"/>
              </a:rPr>
              <a:t>Collapsotherapeutic treatment methods for patients with pulmonary tuberculosis include </a:t>
            </a:r>
            <a:r>
              <a:rPr lang="uk-UA" altLang="ru-RU" sz="2800" b="1" err="1">
                <a:latin typeface="Times New Roman" panose="02020603050405020304" pitchFamily="18" charset="0"/>
              </a:rPr>
              <a:t/>
            </a:r>
            <a:br>
              <a:rPr lang="uk-UA" altLang="ru-RU" sz="2800" b="1" err="1">
                <a:latin typeface="Times New Roman" panose="02020603050405020304" pitchFamily="18" charset="0"/>
              </a:rPr>
            </a:br>
            <a:r>
              <a:rPr lang="en" altLang="ru-RU" sz="2800" b="1" err="1">
                <a:latin typeface="Times New Roman" panose="02020603050405020304" pitchFamily="18" charset="0"/>
              </a:rPr>
              <a:t>artificial pneumothorax and pneumoperitoneum.</a:t>
            </a:r>
            <a:endParaRPr lang="ru-RU" altLang="ru-RU" sz="2800" b="1">
              <a:latin typeface="Times New Roman" panose="02020603050405020304" pitchFamily="18" charset="0"/>
            </a:endParaRPr>
          </a:p>
        </p:txBody>
      </p:sp>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4" name="Rectangle 4"/>
          <p:cNvSpPr>
            <a:spLocks noGrp="1" noChangeArrowheads="1"/>
          </p:cNvSpPr>
          <p:nvPr>
            <p:ph type="title"/>
          </p:nvPr>
        </p:nvSpPr>
        <p:spPr>
          <a:xfrm>
            <a:off x="3348038" y="0"/>
            <a:ext cx="5795962" cy="6742113"/>
          </a:xfrm>
        </p:spPr>
        <p:txBody>
          <a:bodyPr/>
          <a:lstStyle/>
          <a:p>
            <a:pPr eaLnBrk="1" hangingPunct="1">
              <a:defRPr/>
            </a:pPr>
            <a:r>
              <a:rPr lang="en" altLang="ru-RU" sz="3200" b="1">
                <a:solidFill>
                  <a:srgbClr val="FFFF00"/>
                </a:solidFill>
                <a:latin typeface="Times New Roman" panose="02020603050405020304" pitchFamily="18" charset="0"/>
              </a:rPr>
              <a:t>Artificial pneumothorax </a:t>
            </a:r>
            <a:r>
              <a:rPr lang="uk-UA" altLang="ru-RU" sz="3200" b="1" i="1">
                <a:solidFill>
                  <a:srgbClr val="FFFF00"/>
                </a:solidFill>
                <a:latin typeface="Times New Roman" panose="02020603050405020304" pitchFamily="18" charset="0"/>
              </a:rPr>
              <a:t/>
            </a:r>
            <a:br>
              <a:rPr lang="uk-UA" altLang="ru-RU" sz="3200" b="1" i="1">
                <a:solidFill>
                  <a:srgbClr val="FFFF00"/>
                </a:solidFill>
                <a:latin typeface="Times New Roman" panose="02020603050405020304" pitchFamily="18" charset="0"/>
              </a:rPr>
            </a:br>
            <a:r>
              <a:rPr lang="en" altLang="ru-RU" sz="2800" b="1">
                <a:latin typeface="Times New Roman" panose="02020603050405020304" pitchFamily="18" charset="0"/>
              </a:rPr>
              <a:t>is the introduction of air into the pleural cavity for therapeutic purposes. </a:t>
            </a:r>
            <a:r>
              <a:rPr lang="uk-UA" altLang="ru-RU" sz="2800" b="1">
                <a:latin typeface="Times New Roman" panose="02020603050405020304" pitchFamily="18" charset="0"/>
              </a:rPr>
              <a:t/>
            </a:r>
            <a:br>
              <a:rPr lang="uk-UA" altLang="ru-RU" sz="2800" b="1">
                <a:latin typeface="Times New Roman" panose="02020603050405020304" pitchFamily="18" charset="0"/>
              </a:rPr>
            </a:br>
            <a:r>
              <a:rPr lang="en" altLang="ru-RU" sz="2800" b="1">
                <a:latin typeface="Times New Roman" panose="02020603050405020304" pitchFamily="18" charset="0"/>
              </a:rPr>
              <a:t>The positive effect of artificial pneumothorax on the course of the tuberculosis process is explained by the subsidence of the affected lung and the creation of its functional rest. </a:t>
            </a:r>
            <a:r>
              <a:rPr lang="en-US" altLang="ru-RU" sz="2800" b="1">
                <a:latin typeface="Times New Roman" panose="02020603050405020304" pitchFamily="18" charset="0"/>
              </a:rPr>
              <a:t/>
            </a:r>
            <a:br>
              <a:rPr lang="en-US" altLang="ru-RU" sz="2800" b="1">
                <a:latin typeface="Times New Roman" panose="02020603050405020304" pitchFamily="18" charset="0"/>
              </a:rPr>
            </a:br>
            <a:r>
              <a:rPr lang="en" altLang="ru-RU" sz="2800" b="1">
                <a:latin typeface="Times New Roman" panose="02020603050405020304" pitchFamily="18" charset="0"/>
              </a:rPr>
              <a:t>At the same time, conditions are created for the healing of the cavity, partial resorption and compaction of foci and infiltrates, </a:t>
            </a:r>
            <a:r>
              <a:rPr lang="uk-UA" altLang="ru-RU" sz="2800" b="1">
                <a:latin typeface="Times New Roman" panose="02020603050405020304" pitchFamily="18" charset="0"/>
              </a:rPr>
              <a:t/>
            </a:r>
            <a:br>
              <a:rPr lang="uk-UA" altLang="ru-RU" sz="2800" b="1">
                <a:latin typeface="Times New Roman" panose="02020603050405020304" pitchFamily="18" charset="0"/>
              </a:rPr>
            </a:br>
            <a:r>
              <a:rPr lang="en" altLang="ru-RU" sz="2800" b="1">
                <a:latin typeface="Times New Roman" panose="02020603050405020304" pitchFamily="18" charset="0"/>
              </a:rPr>
              <a:t>and the development of scars.</a:t>
            </a:r>
            <a:endParaRPr lang="ru-RU" altLang="ru-RU" sz="2800" b="1">
              <a:latin typeface="Times New Roman" panose="02020603050405020304" pitchFamily="18" charset="0"/>
            </a:endParaRPr>
          </a:p>
        </p:txBody>
      </p:sp>
      <p:pic>
        <p:nvPicPr>
          <p:cNvPr id="77827" name="Picture 5" descr="пневмотор полость"/>
          <p:cNvPicPr>
            <a:picLocks noChangeAspect="1" noChangeArrowheads="1"/>
          </p:cNvPicPr>
          <p:nvPr/>
        </p:nvPicPr>
        <p:blipFill>
          <a:blip r:embed="rId2">
            <a:extLst>
              <a:ext uri="{28A0092B-C50C-407E-A947-70E740481C1C}">
                <a14:useLocalDpi xmlns:a14="http://schemas.microsoft.com/office/drawing/2010/main" xmlns="" val="0"/>
              </a:ext>
            </a:extLst>
          </a:blip>
          <a:stretch>
            <a:fillRect/>
          </a:stretch>
        </p:blipFill>
        <p:spPr bwMode="auto">
          <a:xfrm>
            <a:off x="0" y="0"/>
            <a:ext cx="3276600" cy="3238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7828" name="Picture 6" descr="лечебн пневмотор"/>
          <p:cNvPicPr>
            <a:picLocks noChangeAspect="1" noChangeArrowheads="1"/>
          </p:cNvPicPr>
          <p:nvPr/>
        </p:nvPicPr>
        <p:blipFill>
          <a:blip r:embed="rId3">
            <a:extLst>
              <a:ext uri="{28A0092B-C50C-407E-A947-70E740481C1C}">
                <a14:useLocalDpi xmlns:a14="http://schemas.microsoft.com/office/drawing/2010/main" xmlns="" val="0"/>
              </a:ext>
            </a:extLst>
          </a:blip>
          <a:stretch>
            <a:fillRect/>
          </a:stretch>
        </p:blipFill>
        <p:spPr bwMode="auto">
          <a:xfrm>
            <a:off x="0" y="3640138"/>
            <a:ext cx="3276600" cy="3217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7829" name="Line 7"/>
          <p:cNvSpPr>
            <a:spLocks noChangeShapeType="1"/>
          </p:cNvSpPr>
          <p:nvPr/>
        </p:nvSpPr>
        <p:spPr bwMode="auto">
          <a:xfrm flipV="1">
            <a:off x="971550" y="549275"/>
            <a:ext cx="215900" cy="287338"/>
          </a:xfrm>
          <a:prstGeom prst="line">
            <a:avLst/>
          </a:prstGeom>
          <a:noFill/>
          <a:ln w="28575">
            <a:solidFill>
              <a:srgbClr val="333333"/>
            </a:solidFill>
            <a:round/>
            <a:tailEnd type="triangle" w="med" len="med"/>
          </a:ln>
          <a:extLst>
            <a:ext uri="{909E8E84-426E-40DD-AFC4-6F175D3DCCD1}">
              <a14:hiddenFill xmlns:a14="http://schemas.microsoft.com/office/drawing/2010/main" xmlns="">
                <a:noFill/>
              </a14:hiddenFill>
            </a:ext>
          </a:extLst>
        </p:spPr>
        <p:txBody>
          <a:bodyPr/>
          <a:lstStyle/>
          <a:p>
            <a:endParaRPr lang="ru-RU"/>
          </a:p>
        </p:txBody>
      </p:sp>
      <p:sp>
        <p:nvSpPr>
          <p:cNvPr id="77830" name="Line 9"/>
          <p:cNvSpPr>
            <a:spLocks noChangeShapeType="1"/>
          </p:cNvSpPr>
          <p:nvPr/>
        </p:nvSpPr>
        <p:spPr bwMode="auto">
          <a:xfrm flipV="1">
            <a:off x="1187450" y="4221163"/>
            <a:ext cx="144463" cy="360362"/>
          </a:xfrm>
          <a:prstGeom prst="line">
            <a:avLst/>
          </a:prstGeom>
          <a:noFill/>
          <a:ln w="34925">
            <a:solidFill>
              <a:srgbClr val="333333"/>
            </a:solidFill>
            <a:round/>
            <a:tailEnd type="triangle" w="med" len="med"/>
          </a:ln>
          <a:extLst>
            <a:ext uri="{909E8E84-426E-40DD-AFC4-6F175D3DCCD1}">
              <a14:hiddenFill xmlns:a14="http://schemas.microsoft.com/office/drawing/2010/main" xmlns="">
                <a:noFill/>
              </a14:hiddenFill>
            </a:ext>
          </a:extLst>
        </p:spPr>
        <p:txBody>
          <a:bodyPr/>
          <a:lstStyle/>
          <a:p>
            <a:endParaRPr lang="ru-RU"/>
          </a:p>
        </p:txBody>
      </p:sp>
    </p:spTree>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2" name="Rectangle 4"/>
          <p:cNvSpPr>
            <a:spLocks noGrp="1" noChangeArrowheads="1"/>
          </p:cNvSpPr>
          <p:nvPr>
            <p:ph type="title"/>
          </p:nvPr>
        </p:nvSpPr>
        <p:spPr>
          <a:xfrm>
            <a:off x="0" y="0"/>
            <a:ext cx="9144000" cy="6858000"/>
          </a:xfrm>
        </p:spPr>
        <p:txBody>
          <a:bodyPr/>
          <a:lstStyle/>
          <a:p>
            <a:pPr eaLnBrk="1" hangingPunct="1">
              <a:defRPr/>
            </a:pPr>
            <a:r>
              <a:rPr lang="en" altLang="ru-RU" sz="3200" b="1" i="1">
                <a:solidFill>
                  <a:srgbClr val="FFFF00"/>
                </a:solidFill>
                <a:latin typeface="Times New Roman" panose="02020603050405020304" pitchFamily="18" charset="0"/>
              </a:rPr>
              <a:t>Indications for artificial pneumothorax</a:t>
            </a:r>
            <a:r>
              <a:rPr lang="en" altLang="ru-RU" sz="2400" b="1" i="1">
                <a:latin typeface="Times New Roman" panose="02020603050405020304" pitchFamily="18" charset="0"/>
              </a:rPr>
              <a:t> </a:t>
            </a:r>
            <a:r>
              <a:rPr lang="en" altLang="ru-RU" sz="2400" b="1">
                <a:latin typeface="Times New Roman" panose="02020603050405020304" pitchFamily="18" charset="0"/>
              </a:rPr>
              <a:t>There are </a:t>
            </a:r>
            <a:r>
              <a:rPr lang="uk-UA" altLang="ru-RU" sz="2400" b="1">
                <a:latin typeface="Times New Roman" panose="02020603050405020304" pitchFamily="18" charset="0"/>
              </a:rPr>
              <a:t/>
            </a:r>
            <a:br>
              <a:rPr lang="uk-UA" altLang="ru-RU" sz="2400" b="1">
                <a:latin typeface="Times New Roman" panose="02020603050405020304" pitchFamily="18" charset="0"/>
              </a:rPr>
            </a:br>
            <a:r>
              <a:rPr lang="en" altLang="ru-RU" sz="2800" b="1">
                <a:solidFill>
                  <a:srgbClr val="FF33CC"/>
                </a:solidFill>
                <a:latin typeface="Times New Roman" panose="02020603050405020304" pitchFamily="18" charset="0"/>
              </a:rPr>
              <a:t>limited forms of pulmonary tuberculosis in the decay phase </a:t>
            </a:r>
            <a:r>
              <a:rPr lang="en" altLang="ru-RU" sz="2800" b="1">
                <a:latin typeface="Times New Roman" panose="02020603050405020304" pitchFamily="18" charset="0"/>
              </a:rPr>
              <a:t>: </a:t>
            </a:r>
            <a:r>
              <a:rPr lang="ru-RU" altLang="ru-RU" sz="2800" b="1">
                <a:latin typeface="Times New Roman" panose="02020603050405020304" pitchFamily="18" charset="0"/>
              </a:rPr>
              <a:t/>
            </a:r>
            <a:br>
              <a:rPr lang="ru-RU" altLang="ru-RU" sz="2800" b="1">
                <a:latin typeface="Times New Roman" panose="02020603050405020304" pitchFamily="18" charset="0"/>
              </a:rPr>
            </a:br>
            <a:r>
              <a:rPr lang="en" altLang="ru-RU" sz="2800" b="1">
                <a:latin typeface="Times New Roman" panose="02020603050405020304" pitchFamily="18" charset="0"/>
              </a:rPr>
              <a:t>1) infiltrative pulmonary tuberculosis; </a:t>
            </a:r>
            <a:r>
              <a:rPr lang="ru-RU" altLang="ru-RU" sz="2800" b="1">
                <a:latin typeface="Times New Roman" panose="02020603050405020304" pitchFamily="18" charset="0"/>
              </a:rPr>
              <a:t/>
            </a:r>
            <a:br>
              <a:rPr lang="ru-RU" altLang="ru-RU" sz="2800" b="1">
                <a:latin typeface="Times New Roman" panose="02020603050405020304" pitchFamily="18" charset="0"/>
              </a:rPr>
            </a:br>
            <a:r>
              <a:rPr lang="en" altLang="ru-RU" sz="2800" b="1">
                <a:latin typeface="Times New Roman" panose="02020603050405020304" pitchFamily="18" charset="0"/>
              </a:rPr>
              <a:t>2) focal pulmonary tuberculosis; </a:t>
            </a:r>
            <a:r>
              <a:rPr lang="uk-UA" altLang="ru-RU" sz="2800" b="1">
                <a:latin typeface="Times New Roman" panose="02020603050405020304" pitchFamily="18" charset="0"/>
              </a:rPr>
              <a:t/>
            </a:r>
            <a:br>
              <a:rPr lang="uk-UA" altLang="ru-RU" sz="2800" b="1">
                <a:latin typeface="Times New Roman" panose="02020603050405020304" pitchFamily="18" charset="0"/>
              </a:rPr>
            </a:br>
            <a:r>
              <a:rPr lang="en" altLang="ru-RU" sz="2800" b="1">
                <a:latin typeface="Times New Roman" panose="02020603050405020304" pitchFamily="18" charset="0"/>
              </a:rPr>
              <a:t>3) limited disseminated pulmonary tuberculosis; </a:t>
            </a:r>
            <a:r>
              <a:rPr lang="uk-UA" altLang="ru-RU" sz="2800" b="1">
                <a:latin typeface="Times New Roman" panose="02020603050405020304" pitchFamily="18" charset="0"/>
              </a:rPr>
              <a:t/>
            </a:r>
            <a:br>
              <a:rPr lang="uk-UA" altLang="ru-RU" sz="2800" b="1">
                <a:latin typeface="Times New Roman" panose="02020603050405020304" pitchFamily="18" charset="0"/>
              </a:rPr>
            </a:br>
            <a:r>
              <a:rPr lang="en" altLang="ru-RU" sz="2800" b="1">
                <a:latin typeface="Times New Roman" panose="02020603050405020304" pitchFamily="18" charset="0"/>
              </a:rPr>
              <a:t>4) newly diagnosed pulmonary tuberculosis </a:t>
            </a:r>
            <a:r>
              <a:rPr lang="uk-UA" altLang="ru-RU" sz="2800" b="1">
                <a:latin typeface="Times New Roman" panose="02020603050405020304" pitchFamily="18" charset="0"/>
              </a:rPr>
              <a:t/>
            </a:r>
            <a:br>
              <a:rPr lang="uk-UA" altLang="ru-RU" sz="2800" b="1">
                <a:latin typeface="Times New Roman" panose="02020603050405020304" pitchFamily="18" charset="0"/>
              </a:rPr>
            </a:br>
            <a:r>
              <a:rPr lang="en" altLang="ru-RU" sz="2800" b="1">
                <a:latin typeface="Times New Roman" panose="02020603050405020304" pitchFamily="18" charset="0"/>
              </a:rPr>
              <a:t>with the decay cavity size not exceeding 2-3 cm and located between the subpleural and basal zones of the lungs. </a:t>
            </a:r>
            <a:r>
              <a:rPr lang="uk-UA" altLang="ru-RU" sz="2800" b="1">
                <a:latin typeface="Times New Roman" panose="02020603050405020304" pitchFamily="18" charset="0"/>
              </a:rPr>
              <a:t/>
            </a:r>
            <a:br>
              <a:rPr lang="uk-UA" altLang="ru-RU" sz="2800" b="1">
                <a:latin typeface="Times New Roman" panose="02020603050405020304" pitchFamily="18" charset="0"/>
              </a:rPr>
            </a:br>
            <a:r>
              <a:rPr lang="uk-UA" altLang="ru-RU" sz="2800" b="1">
                <a:latin typeface="Times New Roman" panose="02020603050405020304" pitchFamily="18" charset="0"/>
              </a:rPr>
              <a:t/>
            </a:r>
            <a:br>
              <a:rPr lang="uk-UA" altLang="ru-RU" sz="2800" b="1">
                <a:latin typeface="Times New Roman" panose="02020603050405020304" pitchFamily="18" charset="0"/>
              </a:rPr>
            </a:br>
            <a:r>
              <a:rPr lang="en" altLang="ru-RU" sz="2800" b="1">
                <a:latin typeface="Times New Roman" panose="02020603050405020304" pitchFamily="18" charset="0"/>
              </a:rPr>
              <a:t>Artificial pneumothorax should be short-term </a:t>
            </a:r>
            <a:r>
              <a:rPr lang="uk-UA" altLang="ru-RU" sz="2800" b="1">
                <a:latin typeface="Times New Roman" panose="02020603050405020304" pitchFamily="18" charset="0"/>
              </a:rPr>
              <a:t/>
            </a:r>
            <a:br>
              <a:rPr lang="uk-UA" altLang="ru-RU" sz="2800" b="1">
                <a:latin typeface="Times New Roman" panose="02020603050405020304" pitchFamily="18" charset="0"/>
              </a:rPr>
            </a:br>
            <a:r>
              <a:rPr lang="en" altLang="ru-RU" sz="2800" b="1">
                <a:latin typeface="Times New Roman" panose="02020603050405020304" pitchFamily="18" charset="0"/>
              </a:rPr>
              <a:t>and last no more than 3-6 months.</a:t>
            </a:r>
            <a:endParaRPr lang="ru-RU" altLang="ru-RU" sz="2800" b="1">
              <a:latin typeface="Times New Roman" panose="02020603050405020304" pitchFamily="18" charset="0"/>
            </a:endParaRPr>
          </a:p>
        </p:txBody>
      </p:sp>
    </p:spTree>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40" name="Rectangle 4"/>
          <p:cNvSpPr>
            <a:spLocks noGrp="1" noChangeArrowheads="1"/>
          </p:cNvSpPr>
          <p:nvPr>
            <p:ph type="title"/>
          </p:nvPr>
        </p:nvSpPr>
        <p:spPr>
          <a:xfrm>
            <a:off x="0" y="0"/>
            <a:ext cx="9144000" cy="6858000"/>
          </a:xfrm>
        </p:spPr>
        <p:txBody>
          <a:bodyPr/>
          <a:lstStyle/>
          <a:p>
            <a:pPr eaLnBrk="1" hangingPunct="1">
              <a:defRPr/>
            </a:pPr>
            <a:r>
              <a:rPr lang="en" altLang="ru-RU" sz="2800" b="1">
                <a:latin typeface="Times New Roman" panose="02020603050405020304" pitchFamily="18" charset="0"/>
              </a:rPr>
              <a:t>In the presence of the indicated indications, treatment </a:t>
            </a:r>
            <a:r>
              <a:rPr lang="en-US" altLang="ru-RU" sz="2800" b="1">
                <a:latin typeface="Times New Roman" panose="02020603050405020304" pitchFamily="18" charset="0"/>
              </a:rPr>
              <a:t/>
            </a:r>
            <a:br>
              <a:rPr lang="en-US" altLang="ru-RU" sz="2800" b="1">
                <a:latin typeface="Times New Roman" panose="02020603050405020304" pitchFamily="18" charset="0"/>
              </a:rPr>
            </a:br>
            <a:r>
              <a:rPr lang="en" altLang="ru-RU" sz="2800" b="1">
                <a:latin typeface="Times New Roman" panose="02020603050405020304" pitchFamily="18" charset="0"/>
              </a:rPr>
              <a:t>with artificial pneumothorax is carried out: </a:t>
            </a:r>
            <a:r>
              <a:rPr lang="ru-RU" altLang="ru-RU" sz="2800" b="1">
                <a:latin typeface="Times New Roman" panose="02020603050405020304" pitchFamily="18" charset="0"/>
              </a:rPr>
              <a:t/>
            </a:r>
            <a:br>
              <a:rPr lang="ru-RU" altLang="ru-RU" sz="2800" b="1">
                <a:latin typeface="Times New Roman" panose="02020603050405020304" pitchFamily="18" charset="0"/>
              </a:rPr>
            </a:br>
            <a:r>
              <a:rPr lang="en" altLang="ru-RU" sz="2400" b="1">
                <a:latin typeface="Times New Roman" panose="02020603050405020304" pitchFamily="18" charset="0"/>
              </a:rPr>
              <a:t>1) when it is impossible to conduct rational antimycobacterial therapy in the presence of </a:t>
            </a:r>
            <a:r>
              <a:rPr lang="uk-UA" altLang="ru-RU" sz="2400" b="1">
                <a:latin typeface="Times New Roman" panose="02020603050405020304" pitchFamily="18" charset="0"/>
              </a:rPr>
              <a:t/>
            </a:r>
            <a:br>
              <a:rPr lang="uk-UA" altLang="ru-RU" sz="2400" b="1">
                <a:latin typeface="Times New Roman" panose="02020603050405020304" pitchFamily="18" charset="0"/>
              </a:rPr>
            </a:br>
            <a:r>
              <a:rPr lang="en" altLang="ru-RU" sz="2400" b="1">
                <a:latin typeface="Times New Roman" panose="02020603050405020304" pitchFamily="18" charset="0"/>
              </a:rPr>
              <a:t>poly-, multi- or broad-resistance of MBT </a:t>
            </a:r>
            <a:r>
              <a:rPr lang="uk-UA" altLang="ru-RU" sz="2400" b="1">
                <a:latin typeface="Times New Roman" panose="02020603050405020304" pitchFamily="18" charset="0"/>
              </a:rPr>
              <a:t/>
            </a:r>
            <a:br>
              <a:rPr lang="uk-UA" altLang="ru-RU" sz="2400" b="1">
                <a:latin typeface="Times New Roman" panose="02020603050405020304" pitchFamily="18" charset="0"/>
              </a:rPr>
            </a:br>
            <a:r>
              <a:rPr lang="en" altLang="ru-RU" sz="2400" b="1">
                <a:latin typeface="Times New Roman" panose="02020603050405020304" pitchFamily="18" charset="0"/>
              </a:rPr>
              <a:t>or intolerance to antituberculosis drugs; </a:t>
            </a:r>
            <a:r>
              <a:rPr lang="ru-RU" altLang="ru-RU" sz="2400" b="1">
                <a:latin typeface="Times New Roman" panose="02020603050405020304" pitchFamily="18" charset="0"/>
              </a:rPr>
              <a:t/>
            </a:r>
            <a:br>
              <a:rPr lang="ru-RU" altLang="ru-RU" sz="2400" b="1">
                <a:latin typeface="Times New Roman" panose="02020603050405020304" pitchFamily="18" charset="0"/>
              </a:rPr>
            </a:br>
            <a:r>
              <a:rPr lang="en" altLang="ru-RU" sz="2400" b="1">
                <a:latin typeface="Times New Roman" panose="02020603050405020304" pitchFamily="18" charset="0"/>
              </a:rPr>
              <a:t>2) in patients with alcoholism, drug addiction, </a:t>
            </a:r>
            <a:r>
              <a:rPr lang="uk-UA" altLang="ru-RU" sz="2400" b="1">
                <a:latin typeface="Times New Roman" panose="02020603050405020304" pitchFamily="18" charset="0"/>
              </a:rPr>
              <a:t/>
            </a:r>
            <a:br>
              <a:rPr lang="uk-UA" altLang="ru-RU" sz="2400" b="1">
                <a:latin typeface="Times New Roman" panose="02020603050405020304" pitchFamily="18" charset="0"/>
              </a:rPr>
            </a:br>
            <a:r>
              <a:rPr lang="en" altLang="ru-RU" sz="2400" b="1">
                <a:latin typeface="Times New Roman" panose="02020603050405020304" pitchFamily="18" charset="0"/>
              </a:rPr>
              <a:t>patients who evade systematic treatment; </a:t>
            </a:r>
            <a:r>
              <a:rPr lang="ru-RU" altLang="ru-RU" sz="2400" b="1">
                <a:latin typeface="Times New Roman" panose="02020603050405020304" pitchFamily="18" charset="0"/>
              </a:rPr>
              <a:t/>
            </a:r>
            <a:br>
              <a:rPr lang="ru-RU" altLang="ru-RU" sz="2400" b="1">
                <a:latin typeface="Times New Roman" panose="02020603050405020304" pitchFamily="18" charset="0"/>
              </a:rPr>
            </a:br>
            <a:r>
              <a:rPr lang="en" altLang="ru-RU" sz="2400" b="1">
                <a:latin typeface="Times New Roman" panose="02020603050405020304" pitchFamily="18" charset="0"/>
              </a:rPr>
              <a:t>3) when the patient refuses surgical intervention; </a:t>
            </a:r>
            <a:r>
              <a:rPr lang="ru-RU" altLang="ru-RU" sz="2400" b="1">
                <a:latin typeface="Times New Roman" panose="02020603050405020304" pitchFamily="18" charset="0"/>
              </a:rPr>
              <a:t/>
            </a:r>
            <a:br>
              <a:rPr lang="ru-RU" altLang="ru-RU" sz="2400" b="1">
                <a:latin typeface="Times New Roman" panose="02020603050405020304" pitchFamily="18" charset="0"/>
              </a:rPr>
            </a:br>
            <a:r>
              <a:rPr lang="en" altLang="ru-RU" sz="2400" b="1">
                <a:latin typeface="Times New Roman" panose="02020603050405020304" pitchFamily="18" charset="0"/>
              </a:rPr>
              <a:t>4) under unfavorable epidemiological conditions, contact with children; </a:t>
            </a:r>
            <a:r>
              <a:rPr lang="ru-RU" altLang="ru-RU" sz="2400" b="1">
                <a:latin typeface="Times New Roman" panose="02020603050405020304" pitchFamily="18" charset="0"/>
              </a:rPr>
              <a:t/>
            </a:r>
            <a:br>
              <a:rPr lang="ru-RU" altLang="ru-RU" sz="2400" b="1">
                <a:latin typeface="Times New Roman" panose="02020603050405020304" pitchFamily="18" charset="0"/>
              </a:rPr>
            </a:br>
            <a:r>
              <a:rPr lang="en" altLang="ru-RU" sz="2400" b="1">
                <a:latin typeface="Times New Roman" panose="02020603050405020304" pitchFamily="18" charset="0"/>
              </a:rPr>
              <a:t>5) with bleeding from fresh cavities of decay, when hemostatic therapy has exhausted itself and it is impossible to perform surgical intervention; </a:t>
            </a:r>
            <a:r>
              <a:rPr lang="uk-UA" altLang="ru-RU" sz="2400" b="1">
                <a:latin typeface="Times New Roman" panose="02020603050405020304" pitchFamily="18" charset="0"/>
              </a:rPr>
              <a:t/>
            </a:r>
            <a:br>
              <a:rPr lang="uk-UA" altLang="ru-RU" sz="2400" b="1">
                <a:latin typeface="Times New Roman" panose="02020603050405020304" pitchFamily="18" charset="0"/>
              </a:rPr>
            </a:br>
            <a:r>
              <a:rPr lang="en" altLang="ru-RU" sz="2400" b="1">
                <a:latin typeface="Times New Roman" panose="02020603050405020304" pitchFamily="18" charset="0"/>
              </a:rPr>
              <a:t>6) in the case of a combination of tuberculosis with pregnancy, diabetes mellitus. </a:t>
            </a:r>
            <a:r>
              <a:rPr lang="uk-UA" altLang="ru-RU" sz="2400" b="1">
                <a:latin typeface="Times New Roman" panose="02020603050405020304" pitchFamily="18" charset="0"/>
              </a:rPr>
              <a:t/>
            </a:r>
            <a:br>
              <a:rPr lang="uk-UA" altLang="ru-RU" sz="2400" b="1">
                <a:latin typeface="Times New Roman" panose="02020603050405020304" pitchFamily="18" charset="0"/>
              </a:rPr>
            </a:br>
            <a:r>
              <a:rPr lang="en" altLang="ru-RU" sz="2400" b="1">
                <a:latin typeface="Times New Roman" panose="02020603050405020304" pitchFamily="18" charset="0"/>
              </a:rPr>
              <a:t>In the indicated cases, artificial pneumothorax is advisable when it is impossible to perform surgical treatment of the patient.</a:t>
            </a:r>
            <a:endParaRPr lang="ru-RU" altLang="ru-RU" sz="2400" b="1">
              <a:latin typeface="Times New Roman" panose="02020603050405020304" pitchFamily="18" charset="0"/>
            </a:endParaRPr>
          </a:p>
        </p:txBody>
      </p:sp>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8" name="Rectangle 4"/>
          <p:cNvSpPr>
            <a:spLocks noGrp="1" noChangeArrowheads="1"/>
          </p:cNvSpPr>
          <p:nvPr>
            <p:ph type="title"/>
          </p:nvPr>
        </p:nvSpPr>
        <p:spPr>
          <a:xfrm>
            <a:off x="3348038" y="0"/>
            <a:ext cx="5795962" cy="6858000"/>
          </a:xfrm>
        </p:spPr>
        <p:txBody>
          <a:bodyPr/>
          <a:lstStyle/>
          <a:p>
            <a:pPr eaLnBrk="1" hangingPunct="1">
              <a:defRPr/>
            </a:pPr>
            <a:r>
              <a:rPr lang="en" altLang="ru-RU" sz="3200" b="1" i="1">
                <a:solidFill>
                  <a:srgbClr val="FF33CC"/>
                </a:solidFill>
                <a:latin typeface="Times New Roman" panose="02020603050405020304" pitchFamily="18" charset="0"/>
              </a:rPr>
              <a:t>Method.</a:t>
            </a:r>
            <a:r>
              <a:rPr lang="en" altLang="ru-RU" sz="2400" b="1" i="1">
                <a:latin typeface="Times New Roman" panose="02020603050405020304" pitchFamily="18" charset="0"/>
              </a:rPr>
              <a:t> </a:t>
            </a:r>
            <a:r>
              <a:rPr lang="uk-UA" altLang="ru-RU" sz="2400" b="1" i="1">
                <a:latin typeface="Times New Roman" panose="02020603050405020304" pitchFamily="18" charset="0"/>
              </a:rPr>
              <a:t/>
            </a:r>
            <a:br>
              <a:rPr lang="uk-UA" altLang="ru-RU" sz="2400" b="1" i="1">
                <a:latin typeface="Times New Roman" panose="02020603050405020304" pitchFamily="18" charset="0"/>
              </a:rPr>
            </a:br>
            <a:r>
              <a:rPr lang="en" altLang="ru-RU" sz="2800" b="1">
                <a:latin typeface="Times New Roman" panose="02020603050405020304" pitchFamily="18" charset="0"/>
              </a:rPr>
              <a:t>The puncture site is determined physically and radiographically. Following the rules of asepsis and antiseptics, a needle is inserted into the pleural cavity in the selected intercostal space along the upper edge of the rib, using 0.5% novocaine solution for anesthesia, </a:t>
            </a:r>
            <a:r>
              <a:rPr lang="uk-UA" altLang="ru-RU" sz="2800" b="1">
                <a:latin typeface="Times New Roman" panose="02020603050405020304" pitchFamily="18" charset="0"/>
              </a:rPr>
              <a:t/>
            </a:r>
            <a:br>
              <a:rPr lang="uk-UA" altLang="ru-RU" sz="2800" b="1">
                <a:latin typeface="Times New Roman" panose="02020603050405020304" pitchFamily="18" charset="0"/>
              </a:rPr>
            </a:br>
            <a:r>
              <a:rPr lang="en" altLang="ru-RU" sz="2800" b="1">
                <a:latin typeface="Times New Roman" panose="02020603050405020304" pitchFamily="18" charset="0"/>
              </a:rPr>
              <a:t>and connected to a pneumothorax apparatus. </a:t>
            </a:r>
            <a:r>
              <a:rPr lang="uk-UA" altLang="ru-RU" sz="2800" b="1">
                <a:latin typeface="Times New Roman" panose="02020603050405020304" pitchFamily="18" charset="0"/>
              </a:rPr>
              <a:t/>
            </a:r>
            <a:br>
              <a:rPr lang="uk-UA" altLang="ru-RU" sz="2800" b="1">
                <a:latin typeface="Times New Roman" panose="02020603050405020304" pitchFamily="18" charset="0"/>
              </a:rPr>
            </a:br>
            <a:r>
              <a:rPr lang="en" altLang="ru-RU" sz="2800" b="1">
                <a:latin typeface="Times New Roman" panose="02020603050405020304" pitchFamily="18" charset="0"/>
              </a:rPr>
              <a:t>Air is introduced into the pleural cavity in small portions of 50-100 cm </a:t>
            </a:r>
            <a:r>
              <a:rPr lang="en" altLang="ru-RU" sz="2800" b="1" baseline="30000">
                <a:latin typeface="Times New Roman" panose="02020603050405020304" pitchFamily="18" charset="0"/>
              </a:rPr>
              <a:t>3 </a:t>
            </a:r>
            <a:r>
              <a:rPr lang="en" altLang="ru-RU" sz="2800" b="1">
                <a:latin typeface="Times New Roman" panose="02020603050405020304" pitchFamily="18" charset="0"/>
              </a:rPr>
              <a:t>.</a:t>
            </a:r>
            <a:endParaRPr lang="ru-RU" altLang="ru-RU" sz="2800" b="1">
              <a:latin typeface="Times New Roman" panose="02020603050405020304" pitchFamily="18" charset="0"/>
            </a:endParaRPr>
          </a:p>
        </p:txBody>
      </p:sp>
      <p:pic>
        <p:nvPicPr>
          <p:cNvPr id="80899" name="Picture 5" descr="аппар для пневмоперит"/>
          <p:cNvPicPr>
            <a:picLocks noChangeAspect="1" noChangeArrowheads="1"/>
          </p:cNvPicPr>
          <p:nvPr/>
        </p:nvPicPr>
        <p:blipFill>
          <a:blip r:embed="rId2">
            <a:extLst>
              <a:ext uri="{28A0092B-C50C-407E-A947-70E740481C1C}">
                <a14:useLocalDpi xmlns:a14="http://schemas.microsoft.com/office/drawing/2010/main" xmlns="" val="0"/>
              </a:ext>
            </a:extLst>
          </a:blip>
          <a:srcRect l="4527" r="4935"/>
          <a:stretch>
            <a:fillRect/>
          </a:stretch>
        </p:blipFill>
        <p:spPr bwMode="auto">
          <a:xfrm>
            <a:off x="250825" y="1125538"/>
            <a:ext cx="2881313" cy="3887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23590" name="Rectangle 6"/>
          <p:cNvSpPr>
            <a:spLocks noChangeArrowheads="1"/>
          </p:cNvSpPr>
          <p:nvPr/>
        </p:nvSpPr>
        <p:spPr bwMode="auto">
          <a:xfrm>
            <a:off x="250825" y="5229225"/>
            <a:ext cx="2881313" cy="830263"/>
          </a:xfrm>
          <a:prstGeom prst="rect">
            <a:avLst/>
          </a:prstGeom>
          <a:noFill/>
          <a:ln>
            <a:noFill/>
          </a:ln>
          <a:effectLst/>
        </p:spPr>
        <p:txBody>
          <a:bodyPr>
            <a:spAutoFit/>
          </a:bodyPr>
          <a:lstStyle/>
          <a:p>
            <a:pPr algn="ctr" eaLnBrk="1" hangingPunct="1">
              <a:defRPr/>
            </a:pPr>
            <a:r>
              <a:rPr lang="en" altLang="ru-RU" sz="2400" b="1">
                <a:solidFill>
                  <a:schemeClr val="tx2"/>
                </a:solidFill>
                <a:effectLst>
                  <a:outerShdw blurRad="38100" dist="38100" dir="2700000" algn="tl">
                    <a:srgbClr val="000000"/>
                  </a:outerShdw>
                </a:effectLst>
                <a:latin typeface="Times New Roman" panose="02020603050405020304" pitchFamily="18" charset="0"/>
              </a:rPr>
              <a:t>pneumothorax device</a:t>
            </a:r>
            <a:endParaRPr lang="ru-RU" altLang="ru-RU" sz="2400" b="1">
              <a:solidFill>
                <a:schemeClr val="tx2"/>
              </a:solidFill>
              <a:effectLst>
                <a:outerShdw blurRad="38100" dist="38100" dir="2700000" algn="tl">
                  <a:srgbClr val="000000"/>
                </a:outerShdw>
              </a:effectLst>
              <a:latin typeface="Times New Roman" panose="02020603050405020304" pitchFamily="18" charset="0"/>
            </a:endParaRPr>
          </a:p>
        </p:txBody>
      </p:sp>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6" name="Rectangle 4"/>
          <p:cNvSpPr>
            <a:spLocks noGrp="1" noChangeArrowheads="1"/>
          </p:cNvSpPr>
          <p:nvPr>
            <p:ph type="ctrTitle"/>
          </p:nvPr>
        </p:nvSpPr>
        <p:spPr>
          <a:xfrm>
            <a:off x="3810000" y="0"/>
            <a:ext cx="5334000" cy="6858000"/>
          </a:xfrm>
        </p:spPr>
        <p:txBody>
          <a:bodyPr/>
          <a:lstStyle/>
          <a:p>
            <a:pPr eaLnBrk="1" hangingPunct="1">
              <a:defRPr/>
            </a:pPr>
            <a:r>
              <a:rPr lang="en" altLang="ru-RU" sz="2800" b="1">
                <a:latin typeface="Times New Roman" panose="02020603050405020304" pitchFamily="18" charset="0"/>
              </a:rPr>
              <a:t>During the initial application of artificial pneumothorax, approximately 250-350 cm </a:t>
            </a:r>
            <a:r>
              <a:rPr lang="en" altLang="ru-RU" sz="2800" b="1" baseline="30000">
                <a:latin typeface="Times New Roman" panose="02020603050405020304" pitchFamily="18" charset="0"/>
              </a:rPr>
              <a:t>3 </a:t>
            </a:r>
            <a:r>
              <a:rPr lang="en" altLang="ru-RU" sz="2800" b="1">
                <a:latin typeface="Times New Roman" panose="02020603050405020304" pitchFamily="18" charset="0"/>
              </a:rPr>
              <a:t>of air is injected. During the first 10 days, air insufflation is carried out at intervals of 2-3 days under constant radiological control. </a:t>
            </a:r>
            <a:r>
              <a:rPr lang="uk-UA" altLang="ru-RU" sz="2800" b="1">
                <a:latin typeface="Times New Roman" panose="02020603050405020304" pitchFamily="18" charset="0"/>
              </a:rPr>
              <a:t/>
            </a:r>
            <a:br>
              <a:rPr lang="uk-UA" altLang="ru-RU" sz="2800" b="1">
                <a:latin typeface="Times New Roman" panose="02020603050405020304" pitchFamily="18" charset="0"/>
              </a:rPr>
            </a:br>
            <a:r>
              <a:rPr lang="en" altLang="ru-RU" sz="2800" b="1">
                <a:latin typeface="Times New Roman" panose="02020603050405020304" pitchFamily="18" charset="0"/>
              </a:rPr>
              <a:t>After the formation of a gas bubble, which compresses the lung by at least one third, the intervals between insufflations are increased to 5-7 days, </a:t>
            </a:r>
            <a:r>
              <a:rPr lang="uk-UA" altLang="ru-RU" sz="2800" b="1">
                <a:latin typeface="Times New Roman" panose="02020603050405020304" pitchFamily="18" charset="0"/>
              </a:rPr>
              <a:t/>
            </a:r>
            <a:br>
              <a:rPr lang="uk-UA" altLang="ru-RU" sz="2800" b="1">
                <a:latin typeface="Times New Roman" panose="02020603050405020304" pitchFamily="18" charset="0"/>
              </a:rPr>
            </a:br>
            <a:r>
              <a:rPr lang="en" altLang="ru-RU" sz="2800" b="1">
                <a:latin typeface="Times New Roman" panose="02020603050405020304" pitchFamily="18" charset="0"/>
              </a:rPr>
              <a:t>and the volume </a:t>
            </a:r>
            <a:r>
              <a:rPr lang="en" altLang="ru-RU" sz="2800" b="1" err="1">
                <a:latin typeface="Times New Roman" panose="02020603050405020304" pitchFamily="18" charset="0"/>
              </a:rPr>
              <a:t>of air injected is up to 400 cm </a:t>
            </a:r>
            <a:r>
              <a:rPr lang="en" altLang="ru-RU" sz="2800" b="1" baseline="30000">
                <a:latin typeface="Times New Roman" panose="02020603050405020304" pitchFamily="18" charset="0"/>
              </a:rPr>
              <a:t>3 </a:t>
            </a:r>
            <a:r>
              <a:rPr lang="en" altLang="ru-RU" sz="2800" b="1">
                <a:latin typeface="Times New Roman" panose="02020603050405020304" pitchFamily="18" charset="0"/>
              </a:rPr>
              <a:t>.</a:t>
            </a:r>
            <a:endParaRPr lang="ru-RU" altLang="ru-RU" sz="2800" b="1">
              <a:latin typeface="Times New Roman" panose="02020603050405020304" pitchFamily="18" charset="0"/>
            </a:endParaRPr>
          </a:p>
        </p:txBody>
      </p:sp>
      <p:sp>
        <p:nvSpPr>
          <p:cNvPr id="325642" name="Rectangle 10"/>
          <p:cNvSpPr>
            <a:spLocks noGrp="1" noChangeArrowheads="1"/>
          </p:cNvSpPr>
          <p:nvPr>
            <p:ph type="subTitle" idx="1"/>
          </p:nvPr>
        </p:nvSpPr>
        <p:spPr>
          <a:xfrm>
            <a:off x="0" y="4818063"/>
            <a:ext cx="3810000" cy="2039937"/>
          </a:xfrm>
        </p:spPr>
        <p:txBody>
          <a:bodyPr/>
          <a:lstStyle/>
          <a:p>
            <a:pPr eaLnBrk="1" hangingPunct="1">
              <a:defRPr/>
            </a:pPr>
            <a:r>
              <a:rPr lang="en" altLang="ru-RU" sz="2400" b="1">
                <a:latin typeface="Times New Roman" panose="02020603050405020304" pitchFamily="18" charset="0"/>
              </a:rPr>
              <a:t>1- cavity in the lung</a:t>
            </a:r>
          </a:p>
          <a:p>
            <a:pPr eaLnBrk="1" hangingPunct="1">
              <a:defRPr/>
            </a:pPr>
            <a:r>
              <a:rPr lang="en" altLang="ru-RU" sz="2400" b="1">
                <a:latin typeface="Times New Roman" panose="02020603050405020304" pitchFamily="18" charset="0"/>
              </a:rPr>
              <a:t>2- gas bubble</a:t>
            </a:r>
            <a:endParaRPr lang="ru-RU" altLang="ru-RU" sz="2400" b="1">
              <a:latin typeface="Times New Roman" panose="02020603050405020304" pitchFamily="18" charset="0"/>
            </a:endParaRPr>
          </a:p>
        </p:txBody>
      </p:sp>
      <p:pic>
        <p:nvPicPr>
          <p:cNvPr id="81924" name="Picture 5"/>
          <p:cNvPicPr>
            <a:picLocks noChangeAspect="1" noChangeArrowheads="1"/>
          </p:cNvPicPr>
          <p:nvPr/>
        </p:nvPicPr>
        <p:blipFill>
          <a:blip r:embed="rId2">
            <a:extLst>
              <a:ext uri="{28A0092B-C50C-407E-A947-70E740481C1C}">
                <a14:useLocalDpi xmlns:a14="http://schemas.microsoft.com/office/drawing/2010/main" xmlns="" val="0"/>
              </a:ext>
            </a:extLst>
          </a:blip>
          <a:stretch>
            <a:fillRect/>
          </a:stretch>
        </p:blipFill>
        <p:spPr bwMode="auto">
          <a:xfrm>
            <a:off x="0" y="1693863"/>
            <a:ext cx="3810000" cy="2895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1925" name="Line 6"/>
          <p:cNvSpPr>
            <a:spLocks noChangeShapeType="1"/>
          </p:cNvSpPr>
          <p:nvPr/>
        </p:nvSpPr>
        <p:spPr bwMode="auto">
          <a:xfrm flipH="1">
            <a:off x="2217738" y="2913063"/>
            <a:ext cx="347662" cy="47625"/>
          </a:xfrm>
          <a:prstGeom prst="line">
            <a:avLst/>
          </a:prstGeom>
          <a:noFill/>
          <a:ln w="9525">
            <a:solidFill>
              <a:srgbClr val="000000"/>
            </a:solidFill>
            <a:round/>
            <a:tailEnd type="triangle" w="med" len="med"/>
          </a:ln>
          <a:extLst>
            <a:ext uri="{909E8E84-426E-40DD-AFC4-6F175D3DCCD1}">
              <a14:hiddenFill xmlns:a14="http://schemas.microsoft.com/office/drawing/2010/main" xmlns="">
                <a:noFill/>
              </a14:hiddenFill>
            </a:ext>
          </a:extLst>
        </p:spPr>
        <p:txBody>
          <a:bodyPr/>
          <a:lstStyle/>
          <a:p>
            <a:endParaRPr lang="ru-RU"/>
          </a:p>
        </p:txBody>
      </p:sp>
      <p:sp>
        <p:nvSpPr>
          <p:cNvPr id="325639" name="Rectangle 7"/>
          <p:cNvSpPr>
            <a:spLocks noChangeArrowheads="1"/>
          </p:cNvSpPr>
          <p:nvPr/>
        </p:nvSpPr>
        <p:spPr bwMode="auto">
          <a:xfrm>
            <a:off x="2535238" y="2684463"/>
            <a:ext cx="336550" cy="457200"/>
          </a:xfrm>
          <a:prstGeom prst="rect">
            <a:avLst/>
          </a:prstGeom>
          <a:noFill/>
          <a:ln>
            <a:noFill/>
          </a:ln>
          <a:effectLst/>
        </p:spPr>
        <p:txBody>
          <a:bodyPr wrap="none">
            <a:spAutoFit/>
          </a:bodyPr>
          <a:lstStyle/>
          <a:p>
            <a:pPr eaLnBrk="1" hangingPunct="1">
              <a:defRPr/>
            </a:pPr>
            <a:r>
              <a:rPr lang="en" altLang="ru-RU" sz="2400" b="1">
                <a:solidFill>
                  <a:srgbClr val="000000"/>
                </a:solidFill>
                <a:effectLst>
                  <a:outerShdw blurRad="38100" dist="38100" dir="2700000" algn="tl">
                    <a:srgbClr val="FFFFFF"/>
                  </a:outerShdw>
                </a:effectLst>
                <a:latin typeface="Times New Roman" panose="02020603050405020304" pitchFamily="18" charset="0"/>
              </a:rPr>
              <a:t>1</a:t>
            </a:r>
            <a:endParaRPr lang="ru-RU" altLang="ru-RU" sz="2400" b="1">
              <a:solidFill>
                <a:srgbClr val="000000"/>
              </a:solidFill>
              <a:effectLst>
                <a:outerShdw blurRad="38100" dist="38100" dir="2700000" algn="tl">
                  <a:srgbClr val="FFFFFF"/>
                </a:outerShdw>
              </a:effectLst>
              <a:latin typeface="Times New Roman" panose="02020603050405020304" pitchFamily="18" charset="0"/>
            </a:endParaRPr>
          </a:p>
        </p:txBody>
      </p:sp>
      <p:sp>
        <p:nvSpPr>
          <p:cNvPr id="81927" name="Line 8"/>
          <p:cNvSpPr>
            <a:spLocks noChangeShapeType="1"/>
          </p:cNvSpPr>
          <p:nvPr/>
        </p:nvSpPr>
        <p:spPr bwMode="auto">
          <a:xfrm flipV="1">
            <a:off x="2206625" y="4041775"/>
            <a:ext cx="647700" cy="215900"/>
          </a:xfrm>
          <a:prstGeom prst="line">
            <a:avLst/>
          </a:prstGeom>
          <a:noFill/>
          <a:ln w="31750">
            <a:solidFill>
              <a:srgbClr val="000000"/>
            </a:solidFill>
            <a:round/>
            <a:tailEnd type="triangle" w="med" len="med"/>
          </a:ln>
          <a:extLst>
            <a:ext uri="{909E8E84-426E-40DD-AFC4-6F175D3DCCD1}">
              <a14:hiddenFill xmlns:a14="http://schemas.microsoft.com/office/drawing/2010/main" xmlns="">
                <a:noFill/>
              </a14:hiddenFill>
            </a:ext>
          </a:extLst>
        </p:spPr>
        <p:txBody>
          <a:bodyPr/>
          <a:lstStyle/>
          <a:p>
            <a:endParaRPr lang="ru-RU"/>
          </a:p>
        </p:txBody>
      </p:sp>
      <p:sp>
        <p:nvSpPr>
          <p:cNvPr id="325641" name="Rectangle 9"/>
          <p:cNvSpPr>
            <a:spLocks noChangeArrowheads="1"/>
          </p:cNvSpPr>
          <p:nvPr/>
        </p:nvSpPr>
        <p:spPr bwMode="auto">
          <a:xfrm>
            <a:off x="1912938" y="4016375"/>
            <a:ext cx="287337" cy="457200"/>
          </a:xfrm>
          <a:prstGeom prst="rect">
            <a:avLst/>
          </a:prstGeom>
          <a:noFill/>
          <a:ln>
            <a:noFill/>
          </a:ln>
          <a:effectLst/>
        </p:spPr>
        <p:txBody>
          <a:bodyPr>
            <a:spAutoFit/>
          </a:bodyPr>
          <a:lstStyle/>
          <a:p>
            <a:pPr eaLnBrk="1" hangingPunct="1">
              <a:defRPr/>
            </a:pPr>
            <a:r>
              <a:rPr lang="en" altLang="ru-RU" sz="2400" b="1">
                <a:solidFill>
                  <a:srgbClr val="000000"/>
                </a:solidFill>
                <a:effectLst>
                  <a:outerShdw blurRad="38100" dist="38100" dir="2700000" algn="tl">
                    <a:srgbClr val="FFFFFF"/>
                  </a:outerShdw>
                </a:effectLst>
                <a:latin typeface="Times New Roman" panose="02020603050405020304" pitchFamily="18" charset="0"/>
              </a:rPr>
              <a:t>2</a:t>
            </a:r>
            <a:endParaRPr lang="ru-RU" altLang="ru-RU" sz="2400" b="1">
              <a:solidFill>
                <a:srgbClr val="000000"/>
              </a:solidFill>
              <a:effectLst>
                <a:outerShdw blurRad="38100" dist="38100" dir="2700000" algn="tl">
                  <a:srgbClr val="FFFFFF"/>
                </a:outerShdw>
              </a:effectLst>
              <a:latin typeface="Times New Roman" panose="02020603050405020304" pitchFamily="18" charset="0"/>
            </a:endParaRPr>
          </a:p>
        </p:txBody>
      </p:sp>
    </p:spTree>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8" name="Rectangle 4"/>
          <p:cNvSpPr>
            <a:spLocks noGrp="1" noChangeArrowheads="1"/>
          </p:cNvSpPr>
          <p:nvPr>
            <p:ph type="title"/>
          </p:nvPr>
        </p:nvSpPr>
        <p:spPr>
          <a:xfrm>
            <a:off x="3708400" y="0"/>
            <a:ext cx="5435600" cy="6858000"/>
          </a:xfrm>
        </p:spPr>
        <p:txBody>
          <a:bodyPr/>
          <a:lstStyle/>
          <a:p>
            <a:pPr eaLnBrk="1" hangingPunct="1">
              <a:defRPr/>
            </a:pPr>
            <a:r>
              <a:rPr lang="en" altLang="ru-RU" sz="3600" b="1" err="1">
                <a:solidFill>
                  <a:srgbClr val="FFFF00"/>
                </a:solidFill>
                <a:latin typeface="Times New Roman" panose="02020603050405020304" pitchFamily="18" charset="0"/>
              </a:rPr>
              <a:t>Pneumoperitoneum </a:t>
            </a:r>
            <a:r>
              <a:rPr lang="uk-UA" altLang="ru-RU" sz="3600" b="1" i="1">
                <a:solidFill>
                  <a:srgbClr val="FFFF00"/>
                </a:solidFill>
                <a:latin typeface="Times New Roman" panose="02020603050405020304" pitchFamily="18" charset="0"/>
              </a:rPr>
              <a:t/>
            </a:r>
            <a:br>
              <a:rPr lang="uk-UA" altLang="ru-RU" sz="3600" b="1" i="1">
                <a:solidFill>
                  <a:srgbClr val="FFFF00"/>
                </a:solidFill>
                <a:latin typeface="Times New Roman" panose="02020603050405020304" pitchFamily="18" charset="0"/>
              </a:rPr>
            </a:br>
            <a:r>
              <a:rPr lang="en" altLang="ru-RU" sz="2800" b="1">
                <a:latin typeface="Times New Roman" panose="02020603050405020304" pitchFamily="18" charset="0"/>
              </a:rPr>
              <a:t>is the introduction of air into the abdominal cavity, particularly into the subdiaphragmatic space, </a:t>
            </a:r>
            <a:r>
              <a:rPr lang="uk-UA" altLang="ru-RU" sz="2800" b="1">
                <a:latin typeface="Times New Roman" panose="02020603050405020304" pitchFamily="18" charset="0"/>
              </a:rPr>
              <a:t/>
            </a:r>
            <a:br>
              <a:rPr lang="uk-UA" altLang="ru-RU" sz="2800" b="1">
                <a:latin typeface="Times New Roman" panose="02020603050405020304" pitchFamily="18" charset="0"/>
              </a:rPr>
            </a:br>
            <a:r>
              <a:rPr lang="en" altLang="ru-RU" sz="2800" b="1">
                <a:latin typeface="Times New Roman" panose="02020603050405020304" pitchFamily="18" charset="0"/>
              </a:rPr>
              <a:t>for therapeutic purposes, in order to elevate the diaphragm and limit its excursion, compress and immobilize the affected lung, and cause blockage of the draining lymphatic vessels, </a:t>
            </a:r>
            <a:r>
              <a:rPr lang="uk-UA" altLang="ru-RU" sz="2800" b="1">
                <a:latin typeface="Times New Roman" panose="02020603050405020304" pitchFamily="18" charset="0"/>
              </a:rPr>
              <a:t/>
            </a:r>
            <a:br>
              <a:rPr lang="uk-UA" altLang="ru-RU" sz="2800" b="1">
                <a:latin typeface="Times New Roman" panose="02020603050405020304" pitchFamily="18" charset="0"/>
              </a:rPr>
            </a:br>
            <a:r>
              <a:rPr lang="en" altLang="ru-RU" sz="2800" b="1">
                <a:latin typeface="Times New Roman" panose="02020603050405020304" pitchFamily="18" charset="0"/>
              </a:rPr>
              <a:t>which contributes to fibrosis. </a:t>
            </a:r>
            <a:r>
              <a:rPr lang="uk-UA" altLang="ru-RU" sz="2800" b="1">
                <a:latin typeface="Times New Roman" panose="02020603050405020304" pitchFamily="18" charset="0"/>
              </a:rPr>
              <a:t/>
            </a:r>
            <a:br>
              <a:rPr lang="uk-UA" altLang="ru-RU" sz="2800" b="1">
                <a:latin typeface="Times New Roman" panose="02020603050405020304" pitchFamily="18" charset="0"/>
              </a:rPr>
            </a:br>
            <a:r>
              <a:rPr lang="en" altLang="ru-RU" sz="2800" b="1">
                <a:latin typeface="Times New Roman" panose="02020603050405020304" pitchFamily="18" charset="0"/>
              </a:rPr>
              <a:t>Elevation of the diaphragm limits respiratory oscillations, mainly in the lower parts of the lungs.</a:t>
            </a:r>
            <a:endParaRPr lang="ru-RU" altLang="ru-RU" sz="2800" b="1">
              <a:latin typeface="Times New Roman" panose="02020603050405020304" pitchFamily="18" charset="0"/>
            </a:endParaRPr>
          </a:p>
        </p:txBody>
      </p:sp>
      <p:pic>
        <p:nvPicPr>
          <p:cNvPr id="82947" name="Picture 6"/>
          <p:cNvPicPr>
            <a:picLocks noChangeAspect="1" noChangeArrowheads="1"/>
          </p:cNvPicPr>
          <p:nvPr/>
        </p:nvPicPr>
        <p:blipFill>
          <a:blip r:embed="rId2">
            <a:extLst>
              <a:ext uri="{28A0092B-C50C-407E-A947-70E740481C1C}">
                <a14:useLocalDpi xmlns:a14="http://schemas.microsoft.com/office/drawing/2010/main" xmlns="" val="0"/>
              </a:ext>
            </a:extLst>
          </a:blip>
          <a:stretch>
            <a:fillRect/>
          </a:stretch>
        </p:blipFill>
        <p:spPr bwMode="auto">
          <a:xfrm>
            <a:off x="184150" y="1412875"/>
            <a:ext cx="3524250" cy="3633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6" name="Rectangle 4"/>
          <p:cNvSpPr>
            <a:spLocks noGrp="1" noChangeArrowheads="1"/>
          </p:cNvSpPr>
          <p:nvPr>
            <p:ph type="title"/>
          </p:nvPr>
        </p:nvSpPr>
        <p:spPr>
          <a:xfrm>
            <a:off x="0" y="0"/>
            <a:ext cx="9144000" cy="6858000"/>
          </a:xfrm>
        </p:spPr>
        <p:txBody>
          <a:bodyPr/>
          <a:lstStyle/>
          <a:p>
            <a:pPr eaLnBrk="1" hangingPunct="1">
              <a:defRPr/>
            </a:pPr>
            <a:r>
              <a:rPr lang="en" altLang="ru-RU" sz="3200" b="1" i="1">
                <a:solidFill>
                  <a:srgbClr val="FFFF00"/>
                </a:solidFill>
                <a:latin typeface="Times New Roman" panose="02020603050405020304" pitchFamily="18" charset="0"/>
              </a:rPr>
              <a:t>Indications for the use of pneumoperitoneum </a:t>
            </a:r>
            <a:r>
              <a:rPr lang="en" altLang="ru-RU" sz="2400" b="1" i="1">
                <a:latin typeface="Times New Roman" panose="02020603050405020304" pitchFamily="18" charset="0"/>
              </a:rPr>
              <a:t>: </a:t>
            </a:r>
            <a:r>
              <a:rPr lang="uk-UA" altLang="ru-RU" sz="2400" b="1">
                <a:latin typeface="Times New Roman" panose="02020603050405020304" pitchFamily="18" charset="0"/>
              </a:rPr>
              <a:t/>
            </a:r>
            <a:br>
              <a:rPr lang="uk-UA" altLang="ru-RU" sz="2400" b="1">
                <a:latin typeface="Times New Roman" panose="02020603050405020304" pitchFamily="18" charset="0"/>
              </a:rPr>
            </a:br>
            <a:r>
              <a:rPr lang="en" altLang="ru-RU" sz="2600" b="1">
                <a:latin typeface="Times New Roman" panose="02020603050405020304" pitchFamily="18" charset="0"/>
              </a:rPr>
              <a:t>- bilateral or unilateral infiltrates in the decay phase, especially with a tendency to bleeding, and in the elderly; </a:t>
            </a:r>
            <a:r>
              <a:rPr lang="uk-UA" altLang="ru-RU" sz="2600" b="1">
                <a:latin typeface="Times New Roman" panose="02020603050405020304" pitchFamily="18" charset="0"/>
              </a:rPr>
              <a:t/>
            </a:r>
            <a:br>
              <a:rPr lang="uk-UA" altLang="ru-RU" sz="2600" b="1">
                <a:latin typeface="Times New Roman" panose="02020603050405020304" pitchFamily="18" charset="0"/>
              </a:rPr>
            </a:br>
            <a:r>
              <a:rPr lang="en" altLang="ru-RU" sz="2600" b="1">
                <a:latin typeface="Times New Roman" panose="02020603050405020304" pitchFamily="18" charset="0"/>
              </a:rPr>
              <a:t>- subacute disseminated processes with phenomena of perifocal inflammation and decay; </a:t>
            </a:r>
            <a:r>
              <a:rPr lang="uk-UA" altLang="ru-RU" sz="2600" b="1">
                <a:latin typeface="Times New Roman" panose="02020603050405020304" pitchFamily="18" charset="0"/>
              </a:rPr>
              <a:t/>
            </a:r>
            <a:br>
              <a:rPr lang="uk-UA" altLang="ru-RU" sz="2600" b="1">
                <a:latin typeface="Times New Roman" panose="02020603050405020304" pitchFamily="18" charset="0"/>
              </a:rPr>
            </a:br>
            <a:r>
              <a:rPr lang="en" altLang="ru-RU" sz="2600" b="1">
                <a:latin typeface="Times New Roman" panose="02020603050405020304" pitchFamily="18" charset="0"/>
              </a:rPr>
              <a:t>- bilateral or unilateral infiltrates in the decay phase, subacute disseminated processes in the decay phase in women immediately after childbirth; </a:t>
            </a:r>
            <a:r>
              <a:rPr lang="uk-UA" altLang="ru-RU" sz="2600" b="1">
                <a:latin typeface="Times New Roman" panose="02020603050405020304" pitchFamily="18" charset="0"/>
              </a:rPr>
              <a:t/>
            </a:r>
            <a:br>
              <a:rPr lang="uk-UA" altLang="ru-RU" sz="2600" b="1">
                <a:latin typeface="Times New Roman" panose="02020603050405020304" pitchFamily="18" charset="0"/>
              </a:rPr>
            </a:br>
            <a:r>
              <a:rPr lang="en" altLang="ru-RU" sz="2600" b="1">
                <a:latin typeface="Times New Roman" panose="02020603050405020304" pitchFamily="18" charset="0"/>
              </a:rPr>
              <a:t>- delayed lung expansion and residual pleural cavity after phthisiosurgical interventions; </a:t>
            </a:r>
            <a:r>
              <a:rPr lang="uk-UA" altLang="ru-RU" sz="2600" b="1">
                <a:latin typeface="Times New Roman" panose="02020603050405020304" pitchFamily="18" charset="0"/>
              </a:rPr>
              <a:t/>
            </a:r>
            <a:br>
              <a:rPr lang="uk-UA" altLang="ru-RU" sz="2600" b="1">
                <a:latin typeface="Times New Roman" panose="02020603050405020304" pitchFamily="18" charset="0"/>
              </a:rPr>
            </a:br>
            <a:r>
              <a:rPr lang="en" altLang="ru-RU" sz="2600" b="1">
                <a:latin typeface="Times New Roman" panose="02020603050405020304" pitchFamily="18" charset="0"/>
              </a:rPr>
              <a:t>- primary or acquired resistance of tuberculosis mycobacteria; </a:t>
            </a:r>
            <a:r>
              <a:rPr lang="uk-UA" altLang="ru-RU" sz="2600" b="1">
                <a:latin typeface="Times New Roman" panose="02020603050405020304" pitchFamily="18" charset="0"/>
              </a:rPr>
              <a:t/>
            </a:r>
            <a:br>
              <a:rPr lang="uk-UA" altLang="ru-RU" sz="2600" b="1">
                <a:latin typeface="Times New Roman" panose="02020603050405020304" pitchFamily="18" charset="0"/>
              </a:rPr>
            </a:br>
            <a:r>
              <a:rPr lang="en" altLang="ru-RU" sz="2600" b="1">
                <a:latin typeface="Times New Roman" panose="02020603050405020304" pitchFamily="18" charset="0"/>
              </a:rPr>
              <a:t>- intolerance to antituberculosis drugs. </a:t>
            </a:r>
            <a:r>
              <a:rPr lang="uk-UA" altLang="ru-RU" sz="2600" b="1">
                <a:latin typeface="Times New Roman" panose="02020603050405020304" pitchFamily="18" charset="0"/>
              </a:rPr>
              <a:t/>
            </a:r>
            <a:br>
              <a:rPr lang="uk-UA" altLang="ru-RU" sz="2600" b="1">
                <a:latin typeface="Times New Roman" panose="02020603050405020304" pitchFamily="18" charset="0"/>
              </a:rPr>
            </a:br>
            <a:r>
              <a:rPr lang="uk-UA" altLang="ru-RU" sz="2600" b="1">
                <a:latin typeface="Times New Roman" panose="02020603050405020304" pitchFamily="18" charset="0"/>
              </a:rPr>
              <a:t/>
            </a:r>
            <a:br>
              <a:rPr lang="uk-UA" altLang="ru-RU" sz="2600" b="1">
                <a:latin typeface="Times New Roman" panose="02020603050405020304" pitchFamily="18" charset="0"/>
              </a:rPr>
            </a:br>
            <a:r>
              <a:rPr lang="en" altLang="ru-RU" sz="2600" b="1">
                <a:latin typeface="Times New Roman" panose="02020603050405020304" pitchFamily="18" charset="0"/>
              </a:rPr>
              <a:t>Treatment with pneumoperitoneum should be continued for 8 months.</a:t>
            </a:r>
            <a:endParaRPr lang="ru-RU" altLang="ru-RU" sz="2600" b="1">
              <a:latin typeface="Times New Roman" panose="02020603050405020304" pitchFamily="18" charset="0"/>
            </a:endParaRPr>
          </a:p>
        </p:txBody>
      </p:sp>
    </p:spTree>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4" name="Rectangle 4"/>
          <p:cNvSpPr>
            <a:spLocks noGrp="1" noChangeArrowheads="1"/>
          </p:cNvSpPr>
          <p:nvPr>
            <p:ph type="ctrTitle"/>
          </p:nvPr>
        </p:nvSpPr>
        <p:spPr>
          <a:xfrm>
            <a:off x="4859338" y="0"/>
            <a:ext cx="4284662" cy="6858000"/>
          </a:xfrm>
        </p:spPr>
        <p:txBody>
          <a:bodyPr/>
          <a:lstStyle/>
          <a:p>
            <a:pPr eaLnBrk="1" hangingPunct="1">
              <a:defRPr/>
            </a:pPr>
            <a:r>
              <a:rPr lang="en" altLang="ru-RU" sz="3200" b="1" i="1">
                <a:solidFill>
                  <a:srgbClr val="FF33CC"/>
                </a:solidFill>
                <a:latin typeface="Times New Roman" panose="02020603050405020304" pitchFamily="18" charset="0"/>
              </a:rPr>
              <a:t>Methodology </a:t>
            </a:r>
            <a:r>
              <a:rPr lang="en" altLang="ru-RU" sz="3200" b="1" i="1">
                <a:latin typeface="Times New Roman" panose="02020603050405020304" pitchFamily="18" charset="0"/>
              </a:rPr>
              <a:t>. </a:t>
            </a:r>
            <a:r>
              <a:rPr lang="uk-UA" altLang="ru-RU" sz="2800" b="1" i="1">
                <a:latin typeface="Times New Roman" panose="02020603050405020304" pitchFamily="18" charset="0"/>
              </a:rPr>
              <a:t/>
            </a:r>
            <a:br>
              <a:rPr lang="uk-UA" altLang="ru-RU" sz="2800" b="1" i="1">
                <a:latin typeface="Times New Roman" panose="02020603050405020304" pitchFamily="18" charset="0"/>
              </a:rPr>
            </a:br>
            <a:r>
              <a:rPr lang="en" altLang="ru-RU" sz="2600" b="1">
                <a:latin typeface="Times New Roman" panose="02020603050405020304" pitchFamily="18" charset="0"/>
              </a:rPr>
              <a:t>Preferably along the left edge of the rectus abdominis muscle , </a:t>
            </a:r>
            <a:r>
              <a:rPr lang="en" altLang="ru-RU" sz="2600" b="1" err="1">
                <a:latin typeface="Times New Roman" panose="02020603050405020304" pitchFamily="18" charset="0"/>
              </a:rPr>
              <a:t>retreating </a:t>
            </a:r>
            <a:r>
              <a:rPr lang="uk-UA" altLang="ru-RU" sz="2600" b="1" err="1">
                <a:latin typeface="Times New Roman" panose="02020603050405020304" pitchFamily="18" charset="0"/>
              </a:rPr>
              <a:t/>
            </a:r>
            <a:br>
              <a:rPr lang="uk-UA" altLang="ru-RU" sz="2600" b="1" err="1">
                <a:latin typeface="Times New Roman" panose="02020603050405020304" pitchFamily="18" charset="0"/>
              </a:rPr>
            </a:br>
            <a:r>
              <a:rPr lang="en" altLang="ru-RU" sz="2600" b="1" err="1">
                <a:latin typeface="Times New Roman" panose="02020603050405020304" pitchFamily="18" charset="0"/>
              </a:rPr>
              <a:t>2-3 cm below the navel, the abdominal cavity is punctured with a platinum needle, observing all the rules of asepsis and antiseptics. A pneumothorax device is connected to the needle and approximately </a:t>
            </a:r>
            <a:r>
              <a:rPr lang="uk-UA" altLang="ru-RU" sz="2600" b="1" err="1">
                <a:latin typeface="Times New Roman" panose="02020603050405020304" pitchFamily="18" charset="0"/>
              </a:rPr>
              <a:t/>
            </a:r>
            <a:br>
              <a:rPr lang="uk-UA" altLang="ru-RU" sz="2600" b="1" err="1">
                <a:latin typeface="Times New Roman" panose="02020603050405020304" pitchFamily="18" charset="0"/>
              </a:rPr>
            </a:br>
            <a:r>
              <a:rPr lang="en" altLang="ru-RU" sz="2600" b="1" err="1">
                <a:latin typeface="Times New Roman" panose="02020603050405020304" pitchFamily="18" charset="0"/>
              </a:rPr>
              <a:t>500-600 cm </a:t>
            </a:r>
            <a:r>
              <a:rPr lang="en" altLang="ru-RU" sz="2600" b="1" baseline="30000">
                <a:latin typeface="Times New Roman" panose="02020603050405020304" pitchFamily="18" charset="0"/>
              </a:rPr>
              <a:t>3 of air </a:t>
            </a:r>
            <a:r>
              <a:rPr lang="en" altLang="ru-RU" sz="2600" b="1" err="1">
                <a:latin typeface="Times New Roman" panose="02020603050405020304" pitchFamily="18" charset="0"/>
              </a:rPr>
              <a:t>is injected </a:t>
            </a:r>
            <a:r>
              <a:rPr lang="uk-UA" altLang="ru-RU" sz="2600" b="1" err="1">
                <a:latin typeface="Times New Roman" panose="02020603050405020304" pitchFamily="18" charset="0"/>
              </a:rPr>
              <a:t/>
            </a:r>
            <a:br>
              <a:rPr lang="uk-UA" altLang="ru-RU" sz="2600" b="1" err="1">
                <a:latin typeface="Times New Roman" panose="02020603050405020304" pitchFamily="18" charset="0"/>
              </a:rPr>
            </a:br>
            <a:r>
              <a:rPr lang="en" altLang="ru-RU" sz="2600" b="1">
                <a:latin typeface="Times New Roman" panose="02020603050405020304" pitchFamily="18" charset="0"/>
              </a:rPr>
              <a:t>. </a:t>
            </a:r>
            <a:r>
              <a:rPr lang="uk-UA" altLang="ru-RU" sz="2600" b="1">
                <a:latin typeface="Times New Roman" panose="02020603050405020304" pitchFamily="18" charset="0"/>
              </a:rPr>
              <a:t/>
            </a:r>
            <a:br>
              <a:rPr lang="uk-UA" altLang="ru-RU" sz="2600" b="1">
                <a:latin typeface="Times New Roman" panose="02020603050405020304" pitchFamily="18" charset="0"/>
              </a:rPr>
            </a:br>
            <a:r>
              <a:rPr lang="en" altLang="ru-RU" sz="2600" b="1">
                <a:latin typeface="Times New Roman" panose="02020603050405020304" pitchFamily="18" charset="0"/>
              </a:rPr>
              <a:t>During subsequent punctures, 800-1000 cm </a:t>
            </a:r>
            <a:r>
              <a:rPr lang="en" altLang="ru-RU" sz="2600" b="1" baseline="30000">
                <a:latin typeface="Times New Roman" panose="02020603050405020304" pitchFamily="18" charset="0"/>
              </a:rPr>
              <a:t>3 </a:t>
            </a:r>
            <a:r>
              <a:rPr lang="en" altLang="ru-RU" sz="2600" b="1">
                <a:latin typeface="Times New Roman" panose="02020603050405020304" pitchFamily="18" charset="0"/>
              </a:rPr>
              <a:t>of air and more are injected.</a:t>
            </a:r>
            <a:r>
              <a:rPr lang="en" altLang="ru-RU" sz="2600"/>
              <a:t> </a:t>
            </a:r>
            <a:endParaRPr lang="ru-RU" altLang="ru-RU" sz="2600"/>
          </a:p>
        </p:txBody>
      </p:sp>
      <p:sp>
        <p:nvSpPr>
          <p:cNvPr id="332807" name="Rectangle 7"/>
          <p:cNvSpPr>
            <a:spLocks noGrp="1" noChangeArrowheads="1"/>
          </p:cNvSpPr>
          <p:nvPr>
            <p:ph type="subTitle" idx="1"/>
          </p:nvPr>
        </p:nvSpPr>
        <p:spPr>
          <a:xfrm>
            <a:off x="0" y="3621088"/>
            <a:ext cx="4859338" cy="3236912"/>
          </a:xfrm>
        </p:spPr>
        <p:txBody>
          <a:bodyPr/>
          <a:lstStyle/>
          <a:p>
            <a:pPr eaLnBrk="1" hangingPunct="1">
              <a:lnSpc>
                <a:spcPct val="80000"/>
              </a:lnSpc>
              <a:defRPr/>
            </a:pPr>
            <a:r>
              <a:rPr lang="en" altLang="ru-RU" sz="2400" b="1" err="1">
                <a:latin typeface="Times New Roman" panose="02020603050405020304" pitchFamily="18" charset="0"/>
              </a:rPr>
              <a:t>Abdominal radiograph after pneumoperitoneum is normal:</a:t>
            </a:r>
          </a:p>
          <a:p>
            <a:pPr eaLnBrk="1" hangingPunct="1">
              <a:lnSpc>
                <a:spcPct val="80000"/>
              </a:lnSpc>
              <a:defRPr/>
            </a:pPr>
            <a:r>
              <a:rPr lang="en" altLang="ru-RU" sz="2400" b="1">
                <a:latin typeface="Times New Roman" panose="02020603050405020304" pitchFamily="18" charset="0"/>
              </a:rPr>
              <a:t>1 - right and left domes of the diaphragm,</a:t>
            </a:r>
          </a:p>
          <a:p>
            <a:pPr eaLnBrk="1" hangingPunct="1">
              <a:lnSpc>
                <a:spcPct val="80000"/>
              </a:lnSpc>
              <a:defRPr/>
            </a:pPr>
            <a:r>
              <a:rPr lang="en" altLang="ru-RU" sz="2400" b="1">
                <a:latin typeface="Times New Roman" panose="02020603050405020304" pitchFamily="18" charset="0"/>
              </a:rPr>
              <a:t>2 - upper surface of the liver,</a:t>
            </a:r>
          </a:p>
          <a:p>
            <a:pPr eaLnBrk="1" hangingPunct="1">
              <a:lnSpc>
                <a:spcPct val="80000"/>
              </a:lnSpc>
              <a:defRPr/>
            </a:pPr>
            <a:r>
              <a:rPr lang="en" altLang="ru-RU" sz="2400" b="1">
                <a:latin typeface="Times New Roman" panose="02020603050405020304" pitchFamily="18" charset="0"/>
              </a:rPr>
              <a:t>3 - upper outer contour of the spleen,</a:t>
            </a:r>
          </a:p>
          <a:p>
            <a:pPr eaLnBrk="1" hangingPunct="1">
              <a:lnSpc>
                <a:spcPct val="80000"/>
              </a:lnSpc>
              <a:defRPr/>
            </a:pPr>
            <a:r>
              <a:rPr lang="en" altLang="ru-RU" sz="2400" b="1">
                <a:latin typeface="Times New Roman" panose="02020603050405020304" pitchFamily="18" charset="0"/>
              </a:rPr>
              <a:t>4 – gas bubble.</a:t>
            </a:r>
            <a:endParaRPr lang="ru-RU" altLang="ru-RU" sz="2400" b="1">
              <a:latin typeface="Times New Roman" panose="02020603050405020304" pitchFamily="18" charset="0"/>
            </a:endParaRPr>
          </a:p>
        </p:txBody>
      </p:sp>
      <p:pic>
        <p:nvPicPr>
          <p:cNvPr id="84996" name="Picture 6"/>
          <p:cNvPicPr>
            <a:picLocks noChangeAspect="1" noChangeArrowheads="1"/>
          </p:cNvPicPr>
          <p:nvPr/>
        </p:nvPicPr>
        <p:blipFill>
          <a:blip r:embed="rId2">
            <a:extLst>
              <a:ext uri="{28A0092B-C50C-407E-A947-70E740481C1C}">
                <a14:useLocalDpi xmlns:a14="http://schemas.microsoft.com/office/drawing/2010/main" xmlns="" val="0"/>
              </a:ext>
            </a:extLst>
          </a:blip>
          <a:stretch>
            <a:fillRect/>
          </a:stretch>
        </p:blipFill>
        <p:spPr bwMode="auto">
          <a:xfrm>
            <a:off x="0" y="0"/>
            <a:ext cx="4859338" cy="3621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4997" name="Oval 8"/>
          <p:cNvSpPr>
            <a:spLocks noChangeArrowheads="1"/>
          </p:cNvSpPr>
          <p:nvPr/>
        </p:nvSpPr>
        <p:spPr bwMode="auto">
          <a:xfrm>
            <a:off x="2411413" y="476250"/>
            <a:ext cx="288925" cy="288925"/>
          </a:xfrm>
          <a:prstGeom prst="ellipse">
            <a:avLst/>
          </a:prstGeom>
          <a:solidFill>
            <a:schemeClr val="tx1"/>
          </a:solidFill>
          <a:ln w="38100">
            <a:solidFill>
              <a:srgbClr val="333333"/>
            </a:solidFill>
            <a:round/>
          </a:ln>
        </p:spPr>
        <p:txBody>
          <a:bodyPr wrap="none" anchor="ct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eaLnBrk="1" hangingPunct="1">
              <a:spcBef>
                <a:spcPct val="0"/>
              </a:spcBef>
              <a:buClrTx/>
              <a:buSzTx/>
              <a:buFontTx/>
              <a:buNone/>
            </a:pPr>
            <a:r>
              <a:rPr lang="en" altLang="ru-RU" sz="1800" b="1">
                <a:solidFill>
                  <a:srgbClr val="000000"/>
                </a:solidFill>
                <a:latin typeface="Times New Roman" panose="02020603050405020304" pitchFamily="18" charset="0"/>
              </a:rPr>
              <a:t>4</a:t>
            </a:r>
            <a:endParaRPr lang="ru-RU" altLang="ru-RU" sz="1800" b="1">
              <a:solidFill>
                <a:srgbClr val="000000"/>
              </a:solidFill>
              <a:latin typeface="Times New Roman" panose="02020603050405020304" pitchFamily="18" charset="0"/>
            </a:endParaRPr>
          </a:p>
        </p:txBody>
      </p:sp>
      <p:sp>
        <p:nvSpPr>
          <p:cNvPr id="84998" name="Line 10"/>
          <p:cNvSpPr>
            <a:spLocks noChangeShapeType="1"/>
          </p:cNvSpPr>
          <p:nvPr/>
        </p:nvSpPr>
        <p:spPr bwMode="auto">
          <a:xfrm>
            <a:off x="2700338" y="692150"/>
            <a:ext cx="576262" cy="549275"/>
          </a:xfrm>
          <a:prstGeom prst="line">
            <a:avLst/>
          </a:prstGeom>
          <a:noFill/>
          <a:ln w="9525">
            <a:solidFill>
              <a:schemeClr val="tx1"/>
            </a:solidFill>
            <a:round/>
          </a:ln>
          <a:extLst>
            <a:ext uri="{909E8E84-426E-40DD-AFC4-6F175D3DCCD1}">
              <a14:hiddenFill xmlns:a14="http://schemas.microsoft.com/office/drawing/2010/main" xmlns="">
                <a:noFill/>
              </a14:hiddenFill>
            </a:ext>
          </a:extLst>
        </p:spPr>
        <p:txBody>
          <a:bodyPr/>
          <a:lstStyle/>
          <a:p>
            <a:endParaRPr lang="ru-RU"/>
          </a:p>
        </p:txBody>
      </p:sp>
      <p:sp>
        <p:nvSpPr>
          <p:cNvPr id="84999" name="Line 12"/>
          <p:cNvSpPr>
            <a:spLocks noChangeShapeType="1"/>
          </p:cNvSpPr>
          <p:nvPr/>
        </p:nvSpPr>
        <p:spPr bwMode="auto">
          <a:xfrm>
            <a:off x="3297238" y="1241425"/>
            <a:ext cx="358775" cy="287338"/>
          </a:xfrm>
          <a:prstGeom prst="line">
            <a:avLst/>
          </a:prstGeom>
          <a:noFill/>
          <a:ln w="9525">
            <a:solidFill>
              <a:srgbClr val="000000"/>
            </a:solidFill>
            <a:round/>
          </a:ln>
          <a:extLst>
            <a:ext uri="{909E8E84-426E-40DD-AFC4-6F175D3DCCD1}">
              <a14:hiddenFill xmlns:a14="http://schemas.microsoft.com/office/drawing/2010/main" xmlns="">
                <a:noFill/>
              </a14:hiddenFill>
            </a:ext>
          </a:extLst>
        </p:spPr>
        <p:txBody>
          <a:bodyPr/>
          <a:lstStyle/>
          <a:p>
            <a:endParaRPr lang="ru-RU"/>
          </a:p>
        </p:txBody>
      </p:sp>
      <p:sp>
        <p:nvSpPr>
          <p:cNvPr id="85000" name="Line 13"/>
          <p:cNvSpPr>
            <a:spLocks noChangeShapeType="1"/>
          </p:cNvSpPr>
          <p:nvPr/>
        </p:nvSpPr>
        <p:spPr bwMode="auto">
          <a:xfrm flipH="1">
            <a:off x="1619250" y="692150"/>
            <a:ext cx="865188" cy="720725"/>
          </a:xfrm>
          <a:prstGeom prst="line">
            <a:avLst/>
          </a:prstGeom>
          <a:noFill/>
          <a:ln w="9525">
            <a:solidFill>
              <a:schemeClr val="tx1"/>
            </a:solidFill>
            <a:round/>
          </a:ln>
          <a:extLst>
            <a:ext uri="{909E8E84-426E-40DD-AFC4-6F175D3DCCD1}">
              <a14:hiddenFill xmlns:a14="http://schemas.microsoft.com/office/drawing/2010/main" xmlns="">
                <a:noFill/>
              </a14:hiddenFill>
            </a:ext>
          </a:extLst>
        </p:spPr>
        <p:txBody>
          <a:bodyPr/>
          <a:lstStyle/>
          <a:p>
            <a:endParaRPr lang="ru-RU"/>
          </a:p>
        </p:txBody>
      </p:sp>
      <p:sp>
        <p:nvSpPr>
          <p:cNvPr id="85001" name="Line 14"/>
          <p:cNvSpPr>
            <a:spLocks noChangeShapeType="1"/>
          </p:cNvSpPr>
          <p:nvPr/>
        </p:nvSpPr>
        <p:spPr bwMode="auto">
          <a:xfrm flipH="1">
            <a:off x="1403350" y="1412875"/>
            <a:ext cx="215900" cy="115888"/>
          </a:xfrm>
          <a:prstGeom prst="line">
            <a:avLst/>
          </a:prstGeom>
          <a:noFill/>
          <a:ln w="9525">
            <a:solidFill>
              <a:srgbClr val="000000"/>
            </a:solidFill>
            <a:round/>
          </a:ln>
          <a:extLst>
            <a:ext uri="{909E8E84-426E-40DD-AFC4-6F175D3DCCD1}">
              <a14:hiddenFill xmlns:a14="http://schemas.microsoft.com/office/drawing/2010/main" xmlns="">
                <a:noFill/>
              </a14:hiddenFill>
            </a:ext>
          </a:extLst>
        </p:spPr>
        <p:txBody>
          <a:bodyPr/>
          <a:lstStyle/>
          <a:p>
            <a:endParaRPr lang="ru-RU"/>
          </a:p>
        </p:txBody>
      </p:sp>
    </p:spTree>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sz="quarter"/>
          </p:nvPr>
        </p:nvSpPr>
        <p:spPr>
          <a:xfrm>
            <a:off x="3425825" y="0"/>
            <a:ext cx="5718175" cy="2708275"/>
          </a:xfrm>
        </p:spPr>
        <p:txBody>
          <a:bodyPr/>
          <a:lstStyle/>
          <a:p>
            <a:pPr>
              <a:defRPr/>
            </a:pPr>
            <a:r>
              <a:rPr lang="en" sz="3200" b="1">
                <a:solidFill>
                  <a:srgbClr val="FFFF00"/>
                </a:solidFill>
                <a:latin typeface="Times New Roman" panose="02020603050405020304" pitchFamily="18" charset="0"/>
                <a:cs typeface="Times New Roman" panose="02020603050405020304" pitchFamily="18" charset="0"/>
              </a:rPr>
              <a:t>SURGICAL TREATMENT OF PATIENTS WITH PULMONARY TUBERCULOSIS </a:t>
            </a:r>
            <a:r>
              <a:rPr lang="ru-RU" sz="3200" b="1">
                <a:solidFill>
                  <a:srgbClr val="FFFF00"/>
                </a:solidFill>
                <a:latin typeface="Times New Roman" panose="02020603050405020304" pitchFamily="18" charset="0"/>
                <a:cs typeface="Times New Roman" panose="02020603050405020304" pitchFamily="18" charset="0"/>
              </a:rPr>
              <a:t/>
            </a:r>
            <a:br>
              <a:rPr lang="ru-RU" sz="3200" b="1">
                <a:solidFill>
                  <a:srgbClr val="FFFF00"/>
                </a:solidFill>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Surgical treatment of patients with pulmonary tuberculosis is a component of comprehensive treatment.</a:t>
            </a:r>
          </a:p>
        </p:txBody>
      </p:sp>
      <p:sp>
        <p:nvSpPr>
          <p:cNvPr id="4" name="Подзаголовок 3"/>
          <p:cNvSpPr>
            <a:spLocks noGrp="1"/>
          </p:cNvSpPr>
          <p:nvPr>
            <p:ph type="subTitle" sz="quarter" idx="1"/>
          </p:nvPr>
        </p:nvSpPr>
        <p:spPr>
          <a:xfrm>
            <a:off x="6350" y="2725738"/>
            <a:ext cx="9137650" cy="4132262"/>
          </a:xfrm>
        </p:spPr>
        <p:txBody>
          <a:bodyPr/>
          <a:lstStyle/>
          <a:p>
            <a:pPr>
              <a:spcBef>
                <a:spcPct val="0"/>
              </a:spcBef>
              <a:defRPr/>
            </a:pPr>
            <a:r>
              <a:rPr lang="en" sz="2800" b="1">
                <a:latin typeface="Times New Roman" panose="02020603050405020304" pitchFamily="18" charset="0"/>
                <a:cs typeface="Times New Roman" panose="02020603050405020304" pitchFamily="18" charset="0"/>
              </a:rPr>
              <a:t>In the current conditions of the tuberculosis epidemic, the role of surgical treatment is increasing.</a:t>
            </a:r>
          </a:p>
          <a:p>
            <a:pPr>
              <a:spcBef>
                <a:spcPct val="0"/>
              </a:spcBef>
              <a:defRPr/>
            </a:pPr>
            <a:r>
              <a:rPr lang="en" sz="2800" b="1">
                <a:latin typeface="Times New Roman" panose="02020603050405020304" pitchFamily="18" charset="0"/>
                <a:cs typeface="Times New Roman" panose="02020603050405020304" pitchFamily="18" charset="0"/>
              </a:rPr>
              <a:t>Surgical </a:t>
            </a:r>
            <a:r>
              <a:rPr lang="en" sz="2800" b="1" err="1">
                <a:latin typeface="Times New Roman" panose="02020603050405020304" pitchFamily="18" charset="0"/>
                <a:cs typeface="Times New Roman" panose="02020603050405020304" pitchFamily="18" charset="0"/>
              </a:rPr>
              <a:t>treatment in combination with antibacterial therapy provides a cure for 85-90% of patients with severe forms of tuberculosis. </a:t>
            </a:r>
            <a:r>
              <a:rPr lang="ru-RU" sz="2800" b="1" err="1">
                <a:latin typeface="Times New Roman" panose="02020603050405020304" pitchFamily="18" charset="0"/>
                <a:cs typeface="Times New Roman" panose="02020603050405020304" pitchFamily="18" charset="0"/>
              </a:rPr>
              <a:t/>
            </a:r>
            <a:br>
              <a:rPr lang="ru-RU" sz="2800" b="1" err="1">
                <a:latin typeface="Times New Roman" panose="02020603050405020304" pitchFamily="18" charset="0"/>
                <a:cs typeface="Times New Roman" panose="02020603050405020304" pitchFamily="18" charset="0"/>
              </a:rPr>
            </a:br>
            <a:r>
              <a:rPr lang="en" sz="2800" b="1" err="1">
                <a:latin typeface="Times New Roman" panose="02020603050405020304" pitchFamily="18" charset="0"/>
                <a:cs typeface="Times New Roman" panose="02020603050405020304" pitchFamily="18" charset="0"/>
              </a:rPr>
              <a:t>Surgical methods of treating patients with pulmonary tuberculosis are aimed at eliminating the main source of intoxication and preventing further progression of the disease.</a:t>
            </a:r>
          </a:p>
        </p:txBody>
      </p:sp>
      <p:pic>
        <p:nvPicPr>
          <p:cNvPr id="86020" name="Рисунок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bwMode="auto">
          <a:xfrm>
            <a:off x="6350" y="17463"/>
            <a:ext cx="3419475" cy="2560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0" y="0"/>
            <a:ext cx="9144000" cy="6858000"/>
          </a:xfrm>
        </p:spPr>
        <p:txBody>
          <a:bodyPr/>
          <a:lstStyle/>
          <a:p>
            <a:pPr>
              <a:lnSpc>
                <a:spcPct val="85000"/>
              </a:lnSpc>
              <a:defRPr/>
            </a:pPr>
            <a:r>
              <a:rPr lang="en" sz="3200" b="1">
                <a:solidFill>
                  <a:srgbClr val="FFFF00"/>
                </a:solidFill>
                <a:latin typeface="Times New Roman" panose="02020603050405020304" pitchFamily="18" charset="0"/>
                <a:cs typeface="Times New Roman" panose="02020603050405020304" pitchFamily="18" charset="0"/>
              </a:rPr>
              <a:t>Surgical interventions are recommended: </a:t>
            </a:r>
            <a:r>
              <a:rPr lang="uk-UA" sz="3200" b="1">
                <a:solidFill>
                  <a:srgbClr val="FFFF00"/>
                </a:solidFill>
                <a:latin typeface="Times New Roman" panose="02020603050405020304" pitchFamily="18" charset="0"/>
                <a:cs typeface="Times New Roman" panose="02020603050405020304" pitchFamily="18" charset="0"/>
              </a:rPr>
              <a:t/>
            </a:r>
            <a:br>
              <a:rPr lang="uk-UA" sz="3200" b="1">
                <a:solidFill>
                  <a:srgbClr val="FFFF00"/>
                </a:solidFill>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 when bacterial excretion persists after taking </a:t>
            </a:r>
            <a:r>
              <a:rPr lang="uk-UA" sz="2800" b="1">
                <a:latin typeface="Times New Roman" panose="02020603050405020304" pitchFamily="18" charset="0"/>
                <a:cs typeface="Times New Roman" panose="02020603050405020304" pitchFamily="18" charset="0"/>
              </a:rPr>
              <a:t/>
            </a:r>
            <a:br>
              <a:rPr lang="uk-UA"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90 doses of drugs in the intensive phase, despite adequately conducted chemotherapy; </a:t>
            </a:r>
            <a:r>
              <a:rPr lang="uk-UA" sz="2800" b="1">
                <a:latin typeface="Times New Roman" panose="02020603050405020304" pitchFamily="18" charset="0"/>
                <a:cs typeface="Times New Roman" panose="02020603050405020304" pitchFamily="18" charset="0"/>
              </a:rPr>
              <a:t/>
            </a:r>
            <a:br>
              <a:rPr lang="uk-UA"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 in chemoresistant forms of tuberculosis </a:t>
            </a:r>
            <a:r>
              <a:rPr lang="uk-UA" sz="2800" b="1">
                <a:latin typeface="Times New Roman" panose="02020603050405020304" pitchFamily="18" charset="0"/>
                <a:cs typeface="Times New Roman" panose="02020603050405020304" pitchFamily="18" charset="0"/>
              </a:rPr>
              <a:t/>
            </a:r>
            <a:br>
              <a:rPr lang="uk-UA"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(after 4 months of the intensive phase, a phthisio-surgeon is consulted to resolve the issue of the possibility and necessity of surgical treatment); </a:t>
            </a:r>
            <a:r>
              <a:rPr lang="uk-UA" sz="2800" b="1">
                <a:latin typeface="Times New Roman" panose="02020603050405020304" pitchFamily="18" charset="0"/>
                <a:cs typeface="Times New Roman" panose="02020603050405020304" pitchFamily="18" charset="0"/>
              </a:rPr>
              <a:t/>
            </a:r>
            <a:br>
              <a:rPr lang="uk-UA"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 in hemoptysis that occurs periodically from the cavity or bronchiectasis after curing tuberculosis; - in </a:t>
            </a:r>
            <a:r>
              <a:rPr lang="uk-UA" sz="2800" b="1">
                <a:latin typeface="Times New Roman" panose="02020603050405020304" pitchFamily="18" charset="0"/>
                <a:cs typeface="Times New Roman" panose="02020603050405020304" pitchFamily="18" charset="0"/>
              </a:rPr>
              <a:t/>
            </a:r>
            <a:br>
              <a:rPr lang="uk-UA" sz="2800" b="1">
                <a:latin typeface="Times New Roman" panose="02020603050405020304" pitchFamily="18" charset="0"/>
                <a:cs typeface="Times New Roman" panose="02020603050405020304" pitchFamily="18" charset="0"/>
              </a:rPr>
            </a:br>
            <a:r>
              <a:rPr lang="en" sz="2800" b="1" err="1">
                <a:latin typeface="Times New Roman" panose="02020603050405020304" pitchFamily="18" charset="0"/>
                <a:cs typeface="Times New Roman" panose="02020603050405020304" pitchFamily="18" charset="0"/>
              </a:rPr>
              <a:t>mediastinal lymph node compression </a:t>
            </a:r>
            <a:r>
              <a:rPr lang="uk-UA" sz="2800" b="1" err="1">
                <a:latin typeface="Times New Roman" panose="02020603050405020304" pitchFamily="18" charset="0"/>
                <a:cs typeface="Times New Roman" panose="02020603050405020304" pitchFamily="18" charset="0"/>
              </a:rPr>
              <a:t/>
            </a:r>
            <a:br>
              <a:rPr lang="uk-UA" sz="2800" b="1" err="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syndrome ; - in tuberculous empyema that has not resolved </a:t>
            </a:r>
            <a:r>
              <a:rPr lang="uk-UA" sz="2800" b="1">
                <a:latin typeface="Times New Roman" panose="02020603050405020304" pitchFamily="18" charset="0"/>
                <a:cs typeface="Times New Roman" panose="02020603050405020304" pitchFamily="18" charset="0"/>
              </a:rPr>
              <a:t/>
            </a:r>
            <a:br>
              <a:rPr lang="uk-UA"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during chemotherapy; </a:t>
            </a:r>
            <a:r>
              <a:rPr lang="uk-UA" sz="2800" b="1">
                <a:latin typeface="Times New Roman" panose="02020603050405020304" pitchFamily="18" charset="0"/>
                <a:cs typeface="Times New Roman" panose="02020603050405020304" pitchFamily="18" charset="0"/>
              </a:rPr>
              <a:t/>
            </a:r>
            <a:br>
              <a:rPr lang="uk-UA"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 in round formations in the lungs.</a:t>
            </a:r>
            <a:endParaRPr lang="ru-RU" sz="2800" b="1">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773238"/>
            <a:ext cx="9144000" cy="5084762"/>
          </a:xfrm>
        </p:spPr>
        <p:txBody>
          <a:bodyPr/>
          <a:lstStyle/>
          <a:p>
            <a:pPr>
              <a:defRPr/>
            </a:pPr>
            <a:r>
              <a:rPr lang="en" sz="3600" b="1">
                <a:solidFill>
                  <a:srgbClr val="FF33CC"/>
                </a:solidFill>
                <a:latin typeface="Times New Roman" panose="02020603050405020304" pitchFamily="18" charset="0"/>
                <a:cs typeface="Times New Roman" panose="02020603050405020304" pitchFamily="18" charset="0"/>
              </a:rPr>
              <a:t>Indications for surgical intervention </a:t>
            </a:r>
            <a:r>
              <a:rPr lang="ru-RU" sz="3600" b="1">
                <a:solidFill>
                  <a:srgbClr val="FF33CC"/>
                </a:solidFill>
                <a:latin typeface="Times New Roman" panose="02020603050405020304" pitchFamily="18" charset="0"/>
                <a:cs typeface="Times New Roman" panose="02020603050405020304" pitchFamily="18" charset="0"/>
              </a:rPr>
              <a:t/>
            </a:r>
            <a:br>
              <a:rPr lang="ru-RU" sz="3600" b="1">
                <a:solidFill>
                  <a:srgbClr val="FF33CC"/>
                </a:solidFill>
                <a:latin typeface="Times New Roman" panose="02020603050405020304" pitchFamily="18" charset="0"/>
                <a:cs typeface="Times New Roman" panose="02020603050405020304" pitchFamily="18" charset="0"/>
              </a:rPr>
            </a:br>
            <a:r>
              <a:rPr lang="en" sz="3600" b="1">
                <a:solidFill>
                  <a:srgbClr val="FF33CC"/>
                </a:solidFill>
                <a:latin typeface="Times New Roman" panose="02020603050405020304" pitchFamily="18" charset="0"/>
                <a:cs typeface="Times New Roman" panose="02020603050405020304" pitchFamily="18" charset="0"/>
              </a:rPr>
              <a:t>in pulmonary tuberculosis </a:t>
            </a:r>
            <a:r>
              <a:rPr lang="ru-RU" sz="2400" b="1">
                <a:latin typeface="Times New Roman" panose="02020603050405020304" pitchFamily="18" charset="0"/>
                <a:cs typeface="Times New Roman" panose="02020603050405020304" pitchFamily="18" charset="0"/>
              </a:rPr>
              <a:t/>
            </a:r>
            <a:br>
              <a:rPr lang="ru-RU" sz="2400" b="1">
                <a:latin typeface="Times New Roman" panose="02020603050405020304" pitchFamily="18" charset="0"/>
                <a:cs typeface="Times New Roman" panose="02020603050405020304" pitchFamily="18" charset="0"/>
              </a:rPr>
            </a:br>
            <a:r>
              <a:rPr lang="ru-RU" sz="2400" b="1">
                <a:latin typeface="Times New Roman" panose="02020603050405020304" pitchFamily="18" charset="0"/>
                <a:cs typeface="Times New Roman" panose="02020603050405020304" pitchFamily="18" charset="0"/>
              </a:rPr>
              <a:t/>
            </a:r>
            <a:br>
              <a:rPr lang="ru-RU" sz="2400" b="1">
                <a:latin typeface="Times New Roman" panose="02020603050405020304" pitchFamily="18" charset="0"/>
                <a:cs typeface="Times New Roman" panose="02020603050405020304" pitchFamily="18" charset="0"/>
              </a:rPr>
            </a:br>
            <a:r>
              <a:rPr lang="en" sz="2800" b="1">
                <a:solidFill>
                  <a:srgbClr val="FFFF00"/>
                </a:solidFill>
                <a:latin typeface="Times New Roman" panose="02020603050405020304" pitchFamily="18" charset="0"/>
                <a:cs typeface="Times New Roman" panose="02020603050405020304" pitchFamily="18" charset="0"/>
              </a:rPr>
              <a:t>According to vital indications: </a:t>
            </a:r>
            <a:r>
              <a:rPr lang="ru-RU" sz="2800" b="1">
                <a:solidFill>
                  <a:srgbClr val="FFFF00"/>
                </a:solidFill>
                <a:latin typeface="Times New Roman" panose="02020603050405020304" pitchFamily="18" charset="0"/>
                <a:cs typeface="Times New Roman" panose="02020603050405020304" pitchFamily="18" charset="0"/>
              </a:rPr>
              <a:t/>
            </a:r>
            <a:br>
              <a:rPr lang="ru-RU" sz="2800" b="1">
                <a:solidFill>
                  <a:srgbClr val="FFFF00"/>
                </a:solidFill>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 profuse pulmonary bleeding (surgeon consultation);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 tension valvular pneumothorax.</a:t>
            </a:r>
          </a:p>
        </p:txBody>
      </p:sp>
      <p:pic>
        <p:nvPicPr>
          <p:cNvPr id="88067" name="Рисунок 2"/>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bwMode="auto">
          <a:xfrm>
            <a:off x="0" y="19050"/>
            <a:ext cx="3798888" cy="2473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lnSpc>
                <a:spcPct val="90000"/>
              </a:lnSpc>
              <a:defRPr/>
            </a:pPr>
            <a:r>
              <a:rPr lang="en" sz="2800" b="1">
                <a:solidFill>
                  <a:srgbClr val="FFFF00"/>
                </a:solidFill>
                <a:latin typeface="Times New Roman" panose="02020603050405020304" pitchFamily="18" charset="0"/>
                <a:cs typeface="Times New Roman" panose="02020603050405020304" pitchFamily="18" charset="0"/>
              </a:rPr>
              <a:t>Absolute indications </a:t>
            </a:r>
            <a:r>
              <a:rPr lang="ru-RU" sz="2800" b="1">
                <a:solidFill>
                  <a:srgbClr val="FFFF00"/>
                </a:solidFill>
                <a:latin typeface="Times New Roman" panose="02020603050405020304" pitchFamily="18" charset="0"/>
                <a:cs typeface="Times New Roman" panose="02020603050405020304" pitchFamily="18" charset="0"/>
              </a:rPr>
              <a:t/>
            </a:r>
            <a:br>
              <a:rPr lang="ru-RU" sz="2800" b="1">
                <a:solidFill>
                  <a:srgbClr val="FFFF00"/>
                </a:solidFill>
                <a:latin typeface="Times New Roman" panose="02020603050405020304" pitchFamily="18" charset="0"/>
                <a:cs typeface="Times New Roman" panose="02020603050405020304" pitchFamily="18" charset="0"/>
              </a:rPr>
            </a:br>
            <a:r>
              <a:rPr lang="en" sz="2800" b="1">
                <a:solidFill>
                  <a:srgbClr val="FFFF00"/>
                </a:solidFill>
                <a:latin typeface="Times New Roman" panose="02020603050405020304" pitchFamily="18" charset="0"/>
                <a:cs typeface="Times New Roman" panose="02020603050405020304" pitchFamily="18" charset="0"/>
              </a:rPr>
              <a:t>(with operability, determined by the degree of respiratory function impairment </a:t>
            </a:r>
            <a:r>
              <a:rPr lang="ru-RU" sz="2800" b="1">
                <a:solidFill>
                  <a:srgbClr val="FFFF00"/>
                </a:solidFill>
                <a:latin typeface="Times New Roman" panose="02020603050405020304" pitchFamily="18" charset="0"/>
                <a:cs typeface="Times New Roman" panose="02020603050405020304" pitchFamily="18" charset="0"/>
              </a:rPr>
              <a:t/>
            </a:r>
            <a:br>
              <a:rPr lang="ru-RU" sz="2800" b="1">
                <a:solidFill>
                  <a:srgbClr val="FFFF00"/>
                </a:solidFill>
                <a:latin typeface="Times New Roman" panose="02020603050405020304" pitchFamily="18" charset="0"/>
                <a:cs typeface="Times New Roman" panose="02020603050405020304" pitchFamily="18" charset="0"/>
              </a:rPr>
            </a:br>
            <a:r>
              <a:rPr lang="en" sz="2800" b="1">
                <a:solidFill>
                  <a:srgbClr val="FFFF00"/>
                </a:solidFill>
                <a:latin typeface="Times New Roman" panose="02020603050405020304" pitchFamily="18" charset="0"/>
                <a:cs typeface="Times New Roman" panose="02020603050405020304" pitchFamily="18" charset="0"/>
              </a:rPr>
              <a:t>and ECG changes): </a:t>
            </a:r>
            <a:r>
              <a:rPr lang="ru-RU" sz="2800" b="1">
                <a:solidFill>
                  <a:srgbClr val="FFFF00"/>
                </a:solidFill>
                <a:latin typeface="Times New Roman" panose="02020603050405020304" pitchFamily="18" charset="0"/>
                <a:cs typeface="Times New Roman" panose="02020603050405020304" pitchFamily="18" charset="0"/>
              </a:rPr>
              <a:t/>
            </a:r>
            <a:br>
              <a:rPr lang="ru-RU" sz="2800" b="1">
                <a:solidFill>
                  <a:srgbClr val="FFFF00"/>
                </a:solidFill>
                <a:latin typeface="Times New Roman" panose="02020603050405020304" pitchFamily="18" charset="0"/>
                <a:cs typeface="Times New Roman" panose="02020603050405020304" pitchFamily="18" charset="0"/>
              </a:rPr>
            </a:br>
            <a:r>
              <a:rPr lang="en" sz="2600" b="1">
                <a:latin typeface="Times New Roman" panose="02020603050405020304" pitchFamily="18" charset="0"/>
                <a:cs typeface="Times New Roman" panose="02020603050405020304" pitchFamily="18" charset="0"/>
              </a:rPr>
              <a:t>- multidrug-resistant and extended-resistance tuberculosis with bacterial excretion after receiving 180 doses; </a:t>
            </a:r>
            <a:r>
              <a:rPr lang="ru-RU" sz="2600" b="1">
                <a:latin typeface="Times New Roman" panose="02020603050405020304" pitchFamily="18" charset="0"/>
                <a:cs typeface="Times New Roman" panose="02020603050405020304" pitchFamily="18" charset="0"/>
              </a:rPr>
              <a:t/>
            </a:r>
            <a:br>
              <a:rPr lang="ru-RU" sz="2600" b="1">
                <a:latin typeface="Times New Roman" panose="02020603050405020304" pitchFamily="18" charset="0"/>
                <a:cs typeface="Times New Roman" panose="02020603050405020304" pitchFamily="18" charset="0"/>
              </a:rPr>
            </a:br>
            <a:r>
              <a:rPr lang="en" sz="2600" b="1">
                <a:latin typeface="Times New Roman" panose="02020603050405020304" pitchFamily="18" charset="0"/>
                <a:cs typeface="Times New Roman" panose="02020603050405020304" pitchFamily="18" charset="0"/>
              </a:rPr>
              <a:t>- infiltrative destructive tuberculosis with bacterial excretion (unilateral) after receiving 90 doses in the absence of positive dynamics; </a:t>
            </a:r>
            <a:r>
              <a:rPr lang="ru-RU" sz="2600" b="1">
                <a:latin typeface="Times New Roman" panose="02020603050405020304" pitchFamily="18" charset="0"/>
                <a:cs typeface="Times New Roman" panose="02020603050405020304" pitchFamily="18" charset="0"/>
              </a:rPr>
              <a:t/>
            </a:r>
            <a:br>
              <a:rPr lang="ru-RU" sz="2600" b="1">
                <a:latin typeface="Times New Roman" panose="02020603050405020304" pitchFamily="18" charset="0"/>
                <a:cs typeface="Times New Roman" panose="02020603050405020304" pitchFamily="18" charset="0"/>
              </a:rPr>
            </a:br>
            <a:r>
              <a:rPr lang="en" sz="2600" b="1">
                <a:latin typeface="Times New Roman" panose="02020603050405020304" pitchFamily="18" charset="0"/>
                <a:cs typeface="Times New Roman" panose="02020603050405020304" pitchFamily="18" charset="0"/>
              </a:rPr>
              <a:t>- fibro-cavernous tuberculosis - unilateral or bilateral (no more than 2 lobes); </a:t>
            </a:r>
            <a:r>
              <a:rPr lang="ru-RU" sz="2600" b="1">
                <a:latin typeface="Times New Roman" panose="02020603050405020304" pitchFamily="18" charset="0"/>
                <a:cs typeface="Times New Roman" panose="02020603050405020304" pitchFamily="18" charset="0"/>
              </a:rPr>
              <a:t/>
            </a:r>
            <a:br>
              <a:rPr lang="ru-RU" sz="2600" b="1">
                <a:latin typeface="Times New Roman" panose="02020603050405020304" pitchFamily="18" charset="0"/>
                <a:cs typeface="Times New Roman" panose="02020603050405020304" pitchFamily="18" charset="0"/>
              </a:rPr>
            </a:br>
            <a:r>
              <a:rPr lang="en" sz="2600" b="1">
                <a:latin typeface="Times New Roman" panose="02020603050405020304" pitchFamily="18" charset="0"/>
                <a:cs typeface="Times New Roman" panose="02020603050405020304" pitchFamily="18" charset="0"/>
              </a:rPr>
              <a:t>- cirrhotic pulmonary tuberculosis with bacterial excretion; </a:t>
            </a:r>
            <a:r>
              <a:rPr lang="ru-RU" sz="2600" b="1">
                <a:latin typeface="Times New Roman" panose="02020603050405020304" pitchFamily="18" charset="0"/>
                <a:cs typeface="Times New Roman" panose="02020603050405020304" pitchFamily="18" charset="0"/>
              </a:rPr>
              <a:t/>
            </a:r>
            <a:br>
              <a:rPr lang="ru-RU" sz="2600" b="1">
                <a:latin typeface="Times New Roman" panose="02020603050405020304" pitchFamily="18" charset="0"/>
                <a:cs typeface="Times New Roman" panose="02020603050405020304" pitchFamily="18" charset="0"/>
              </a:rPr>
            </a:br>
            <a:r>
              <a:rPr lang="en" sz="2600" b="1">
                <a:latin typeface="Times New Roman" panose="02020603050405020304" pitchFamily="18" charset="0"/>
                <a:cs typeface="Times New Roman" panose="02020603050405020304" pitchFamily="18" charset="0"/>
              </a:rPr>
              <a:t>- chronic pleural empyema, cartilaginous pleurisy; </a:t>
            </a:r>
            <a:r>
              <a:rPr lang="ru-RU" sz="2600" b="1">
                <a:latin typeface="Times New Roman" panose="02020603050405020304" pitchFamily="18" charset="0"/>
                <a:cs typeface="Times New Roman" panose="02020603050405020304" pitchFamily="18" charset="0"/>
              </a:rPr>
              <a:t/>
            </a:r>
            <a:br>
              <a:rPr lang="ru-RU" sz="2600" b="1">
                <a:latin typeface="Times New Roman" panose="02020603050405020304" pitchFamily="18" charset="0"/>
                <a:cs typeface="Times New Roman" panose="02020603050405020304" pitchFamily="18" charset="0"/>
              </a:rPr>
            </a:br>
            <a:r>
              <a:rPr lang="en" sz="2600" b="1">
                <a:latin typeface="Times New Roman" panose="02020603050405020304" pitchFamily="18" charset="0"/>
                <a:cs typeface="Times New Roman" panose="02020603050405020304" pitchFamily="18" charset="0"/>
              </a:rPr>
              <a:t>- recurrent pneumothorax. </a:t>
            </a:r>
            <a:r>
              <a:rPr lang="ru-RU" sz="2600" b="1">
                <a:latin typeface="Times New Roman" panose="02020603050405020304" pitchFamily="18" charset="0"/>
                <a:cs typeface="Times New Roman" panose="02020603050405020304" pitchFamily="18" charset="0"/>
              </a:rPr>
              <a:t/>
            </a:r>
            <a:br>
              <a:rPr lang="ru-RU" sz="2600" b="1">
                <a:latin typeface="Times New Roman" panose="02020603050405020304" pitchFamily="18" charset="0"/>
                <a:cs typeface="Times New Roman" panose="02020603050405020304" pitchFamily="18" charset="0"/>
              </a:rPr>
            </a:br>
            <a:r>
              <a:rPr lang="en" sz="2600" b="1">
                <a:latin typeface="Times New Roman" panose="02020603050405020304" pitchFamily="18" charset="0"/>
                <a:cs typeface="Times New Roman" panose="02020603050405020304" pitchFamily="18" charset="0"/>
              </a:rPr>
              <a:t>- recurrent hemoptysis; </a:t>
            </a:r>
            <a:r>
              <a:rPr lang="ru-RU" sz="2600" b="1">
                <a:latin typeface="Times New Roman" panose="02020603050405020304" pitchFamily="18" charset="0"/>
                <a:cs typeface="Times New Roman" panose="02020603050405020304" pitchFamily="18" charset="0"/>
              </a:rPr>
              <a:t/>
            </a:r>
            <a:br>
              <a:rPr lang="ru-RU" sz="2600" b="1">
                <a:latin typeface="Times New Roman" panose="02020603050405020304" pitchFamily="18" charset="0"/>
                <a:cs typeface="Times New Roman" panose="02020603050405020304" pitchFamily="18" charset="0"/>
              </a:rPr>
            </a:br>
            <a:r>
              <a:rPr lang="en" sz="2600" b="1">
                <a:latin typeface="Times New Roman" panose="02020603050405020304" pitchFamily="18" charset="0"/>
                <a:cs typeface="Times New Roman" panose="02020603050405020304" pitchFamily="18" charset="0"/>
              </a:rPr>
              <a:t>- mediastinal compression syndromes in primary tuberculosis.</a:t>
            </a:r>
          </a:p>
        </p:txBody>
      </p:sp>
    </p:spTree>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defRPr/>
            </a:pPr>
            <a:r>
              <a:rPr lang="en" sz="2800" b="1">
                <a:solidFill>
                  <a:srgbClr val="FFFF00"/>
                </a:solidFill>
                <a:latin typeface="Times New Roman" panose="02020603050405020304" pitchFamily="18" charset="0"/>
                <a:cs typeface="Times New Roman" panose="02020603050405020304" pitchFamily="18" charset="0"/>
              </a:rPr>
              <a:t>Direct indications: </a:t>
            </a:r>
            <a:r>
              <a:rPr lang="ru-RU" sz="2800" b="1">
                <a:solidFill>
                  <a:srgbClr val="FFFF00"/>
                </a:solidFill>
                <a:latin typeface="Times New Roman" panose="02020603050405020304" pitchFamily="18" charset="0"/>
                <a:cs typeface="Times New Roman" panose="02020603050405020304" pitchFamily="18" charset="0"/>
              </a:rPr>
              <a:t/>
            </a:r>
            <a:br>
              <a:rPr lang="ru-RU" sz="2800" b="1">
                <a:solidFill>
                  <a:srgbClr val="FFFF00"/>
                </a:solidFill>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 large tuberculomas with decay or bacterial excretion (over 3 cm);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 incurable residual changes in the lungs - bronchiectasis, destroyed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lung lobe (lung), pronounced bronchial stenosis;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 sanitized cavities without bacterial excretion for epidemiological reasons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(children's institution workers).</a:t>
            </a:r>
          </a:p>
        </p:txBody>
      </p:sp>
    </p:spTree>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6" name="Rectangle 4"/>
          <p:cNvSpPr>
            <a:spLocks noGrp="1" noChangeArrowheads="1"/>
          </p:cNvSpPr>
          <p:nvPr>
            <p:ph type="title"/>
          </p:nvPr>
        </p:nvSpPr>
        <p:spPr>
          <a:xfrm>
            <a:off x="0" y="0"/>
            <a:ext cx="9144000" cy="6858000"/>
          </a:xfrm>
        </p:spPr>
        <p:txBody>
          <a:bodyPr/>
          <a:lstStyle/>
          <a:p>
            <a:pPr eaLnBrk="1" hangingPunct="1">
              <a:defRPr/>
            </a:pPr>
            <a:r>
              <a:rPr lang="en" altLang="ru-RU" sz="2800" b="1" i="1">
                <a:solidFill>
                  <a:srgbClr val="FFFF00"/>
                </a:solidFill>
                <a:latin typeface="Times New Roman" panose="02020603050405020304" pitchFamily="18" charset="0"/>
              </a:rPr>
              <a:t>Individual surgical interventions </a:t>
            </a:r>
            <a:r>
              <a:rPr lang="uk-UA" altLang="ru-RU" sz="2400" b="1">
                <a:solidFill>
                  <a:srgbClr val="FFFF00"/>
                </a:solidFill>
                <a:latin typeface="Times New Roman" panose="02020603050405020304" pitchFamily="18" charset="0"/>
              </a:rPr>
              <a:t/>
            </a:r>
            <a:br>
              <a:rPr lang="uk-UA" altLang="ru-RU" sz="2400" b="1">
                <a:solidFill>
                  <a:srgbClr val="FFFF00"/>
                </a:solidFill>
                <a:latin typeface="Times New Roman" panose="02020603050405020304" pitchFamily="18" charset="0"/>
              </a:rPr>
            </a:br>
            <a:r>
              <a:rPr lang="en" altLang="ru-RU" sz="2800" b="1" i="1">
                <a:solidFill>
                  <a:srgbClr val="FF33CC"/>
                </a:solidFill>
                <a:latin typeface="Times New Roman" panose="02020603050405020304" pitchFamily="18" charset="0"/>
              </a:rPr>
              <a:t>Resection interventions: segmental, lobe and pulmonectomy </a:t>
            </a:r>
            <a:r>
              <a:rPr lang="en" altLang="ru-RU" sz="2800" b="1">
                <a:solidFill>
                  <a:schemeClr val="tx1"/>
                </a:solidFill>
                <a:latin typeface="Times New Roman" panose="02020603050405020304" pitchFamily="18" charset="0"/>
              </a:rPr>
              <a:t>– this is the separation (resection) of a segment, lobe of the lung </a:t>
            </a:r>
            <a:r>
              <a:rPr lang="uk-UA" altLang="ru-RU" sz="2800" b="1">
                <a:solidFill>
                  <a:schemeClr val="tx1"/>
                </a:solidFill>
                <a:latin typeface="Times New Roman" panose="02020603050405020304" pitchFamily="18" charset="0"/>
              </a:rPr>
              <a:t/>
            </a:r>
            <a:br>
              <a:rPr lang="uk-UA" altLang="ru-RU" sz="2800" b="1">
                <a:solidFill>
                  <a:schemeClr val="tx1"/>
                </a:solidFill>
                <a:latin typeface="Times New Roman" panose="02020603050405020304" pitchFamily="18" charset="0"/>
              </a:rPr>
            </a:br>
            <a:r>
              <a:rPr lang="en" altLang="ru-RU" sz="2800" b="1">
                <a:solidFill>
                  <a:schemeClr val="tx1"/>
                </a:solidFill>
                <a:latin typeface="Times New Roman" panose="02020603050405020304" pitchFamily="18" charset="0"/>
              </a:rPr>
              <a:t>or the entire lung. </a:t>
            </a:r>
            <a:r>
              <a:rPr lang="uk-UA" altLang="ru-RU" sz="2800" b="1">
                <a:solidFill>
                  <a:schemeClr val="tx1"/>
                </a:solidFill>
                <a:latin typeface="Times New Roman" panose="02020603050405020304" pitchFamily="18" charset="0"/>
              </a:rPr>
              <a:t/>
            </a:r>
            <a:br>
              <a:rPr lang="uk-UA" altLang="ru-RU" sz="2800" b="1">
                <a:solidFill>
                  <a:schemeClr val="tx1"/>
                </a:solidFill>
                <a:latin typeface="Times New Roman" panose="02020603050405020304" pitchFamily="18" charset="0"/>
              </a:rPr>
            </a:br>
            <a:r>
              <a:rPr lang="en" altLang="ru-RU" sz="2800" b="1" i="1">
                <a:solidFill>
                  <a:srgbClr val="FF33CC"/>
                </a:solidFill>
                <a:latin typeface="Times New Roman" panose="02020603050405020304" pitchFamily="18" charset="0"/>
              </a:rPr>
              <a:t>Cavernotomy </a:t>
            </a:r>
            <a:r>
              <a:rPr lang="en" altLang="ru-RU" sz="2800" b="1">
                <a:latin typeface="Times New Roman" panose="02020603050405020304" pitchFamily="18" charset="0"/>
              </a:rPr>
              <a:t>– opening and subsequent open treatment of the cavity. </a:t>
            </a:r>
            <a:r>
              <a:rPr lang="uk-UA" altLang="ru-RU" sz="2800" b="1">
                <a:latin typeface="Times New Roman" panose="02020603050405020304" pitchFamily="18" charset="0"/>
              </a:rPr>
              <a:t/>
            </a:r>
            <a:br>
              <a:rPr lang="uk-UA" altLang="ru-RU" sz="2800" b="1">
                <a:latin typeface="Times New Roman" panose="02020603050405020304" pitchFamily="18" charset="0"/>
              </a:rPr>
            </a:br>
            <a:r>
              <a:rPr lang="en" altLang="ru-RU" sz="2800" b="1" i="1" err="1">
                <a:solidFill>
                  <a:srgbClr val="FF33CC"/>
                </a:solidFill>
                <a:latin typeface="Times New Roman" panose="02020603050405020304" pitchFamily="18" charset="0"/>
              </a:rPr>
              <a:t>Cavernoplasty </a:t>
            </a:r>
            <a:r>
              <a:rPr lang="en" altLang="ru-RU" sz="2800" b="1" i="1">
                <a:latin typeface="Times New Roman" panose="02020603050405020304" pitchFamily="18" charset="0"/>
              </a:rPr>
              <a:t>– </a:t>
            </a:r>
            <a:r>
              <a:rPr lang="en" altLang="ru-RU" sz="2800" b="1">
                <a:latin typeface="Times New Roman" panose="02020603050405020304" pitchFamily="18" charset="0"/>
              </a:rPr>
              <a:t>elimination of the intrapulmonary cavity by filling it with a muscle, skin-muscle or fibrous flap on the pedicle. </a:t>
            </a:r>
            <a:r>
              <a:rPr lang="en" altLang="ru-RU" sz="2800" b="1" i="1">
                <a:solidFill>
                  <a:srgbClr val="FF33CC"/>
                </a:solidFill>
                <a:latin typeface="Times New Roman" panose="02020603050405020304" pitchFamily="18" charset="0"/>
              </a:rPr>
              <a:t>Thoracoplasty </a:t>
            </a:r>
            <a:r>
              <a:rPr lang="en" altLang="ru-RU" sz="2800" b="1">
                <a:latin typeface="Times New Roman" panose="02020603050405020304" pitchFamily="18" charset="0"/>
              </a:rPr>
              <a:t>– decollation and partial resection of several or most ribs to lower the chest. </a:t>
            </a:r>
            <a:r>
              <a:rPr lang="uk-UA" altLang="ru-RU" sz="2800" b="1">
                <a:latin typeface="Times New Roman" panose="02020603050405020304" pitchFamily="18" charset="0"/>
              </a:rPr>
              <a:t/>
            </a:r>
            <a:br>
              <a:rPr lang="uk-UA" altLang="ru-RU" sz="2800" b="1">
                <a:latin typeface="Times New Roman" panose="02020603050405020304" pitchFamily="18" charset="0"/>
              </a:rPr>
            </a:br>
            <a:r>
              <a:rPr lang="en" altLang="ru-RU" sz="2800" b="1" i="1" err="1">
                <a:solidFill>
                  <a:srgbClr val="FF33CC"/>
                </a:solidFill>
                <a:latin typeface="Times New Roman" panose="02020603050405020304" pitchFamily="18" charset="0"/>
              </a:rPr>
              <a:t>Extrapleural pneumothorax </a:t>
            </a:r>
            <a:r>
              <a:rPr lang="en" altLang="ru-RU" sz="2800" b="1">
                <a:latin typeface="Times New Roman" panose="02020603050405020304" pitchFamily="18" charset="0"/>
              </a:rPr>
              <a:t>– formation of an extrapleural cavity above the affected lung.</a:t>
            </a:r>
            <a:r>
              <a:rPr lang="en" altLang="ru-RU" sz="2800"/>
              <a:t> </a:t>
            </a:r>
            <a:r>
              <a:rPr lang="en" altLang="ru-RU" sz="2800" b="1" i="1" err="1">
                <a:solidFill>
                  <a:srgbClr val="FF33CC"/>
                </a:solidFill>
                <a:latin typeface="Times New Roman" panose="02020603050405020304" pitchFamily="18" charset="0"/>
              </a:rPr>
              <a:t>Pleurectomy and lung decortication </a:t>
            </a:r>
            <a:r>
              <a:rPr lang="en" altLang="ru-RU" sz="2800" b="1" i="1">
                <a:latin typeface="Times New Roman" panose="02020603050405020304" pitchFamily="18" charset="0"/>
              </a:rPr>
              <a:t>– </a:t>
            </a:r>
            <a:r>
              <a:rPr lang="en" altLang="ru-RU" sz="2800" b="1">
                <a:latin typeface="Times New Roman" panose="02020603050405020304" pitchFamily="18" charset="0"/>
              </a:rPr>
              <a:t>separation of the visceral pleura.</a:t>
            </a:r>
            <a:r>
              <a:rPr lang="en" altLang="ru-RU" sz="2400"/>
              <a:t> </a:t>
            </a:r>
            <a:endParaRPr lang="ru-RU" altLang="ru-RU" sz="2400"/>
          </a:p>
        </p:txBody>
      </p:sp>
    </p:spTree>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sz="quarter"/>
          </p:nvPr>
        </p:nvSpPr>
        <p:spPr>
          <a:xfrm>
            <a:off x="3419475" y="0"/>
            <a:ext cx="5724525" cy="5084763"/>
          </a:xfrm>
        </p:spPr>
        <p:txBody>
          <a:bodyPr/>
          <a:lstStyle/>
          <a:p>
            <a:pPr>
              <a:defRPr/>
            </a:pPr>
            <a:r>
              <a:rPr lang="en" sz="3200" b="1">
                <a:solidFill>
                  <a:srgbClr val="FFFF00"/>
                </a:solidFill>
                <a:latin typeface="Times New Roman" panose="02020603050405020304" pitchFamily="18" charset="0"/>
                <a:cs typeface="Times New Roman" panose="02020603050405020304" pitchFamily="18" charset="0"/>
              </a:rPr>
              <a:t>SANATORIUM AND RESORT TREATMENT OF PATIENTS </a:t>
            </a:r>
            <a:r>
              <a:rPr lang="ru-RU" sz="3200" b="1">
                <a:solidFill>
                  <a:srgbClr val="FFFF00"/>
                </a:solidFill>
                <a:latin typeface="Times New Roman" panose="02020603050405020304" pitchFamily="18" charset="0"/>
                <a:cs typeface="Times New Roman" panose="02020603050405020304" pitchFamily="18" charset="0"/>
              </a:rPr>
              <a:t/>
            </a:r>
            <a:br>
              <a:rPr lang="ru-RU" sz="3200" b="1">
                <a:solidFill>
                  <a:srgbClr val="FFFF00"/>
                </a:solidFill>
                <a:latin typeface="Times New Roman" panose="02020603050405020304" pitchFamily="18" charset="0"/>
                <a:cs typeface="Times New Roman" panose="02020603050405020304" pitchFamily="18" charset="0"/>
              </a:rPr>
            </a:br>
            <a:r>
              <a:rPr lang="en" sz="3200" b="1">
                <a:solidFill>
                  <a:srgbClr val="FFFF00"/>
                </a:solidFill>
                <a:latin typeface="Times New Roman" panose="02020603050405020304" pitchFamily="18" charset="0"/>
                <a:cs typeface="Times New Roman" panose="02020603050405020304" pitchFamily="18" charset="0"/>
              </a:rPr>
              <a:t>WITH TUBERCULOSIS </a:t>
            </a:r>
            <a:r>
              <a:rPr lang="ru-RU" sz="3200" b="1">
                <a:solidFill>
                  <a:srgbClr val="FFFF00"/>
                </a:solidFill>
                <a:latin typeface="Times New Roman" panose="02020603050405020304" pitchFamily="18" charset="0"/>
                <a:cs typeface="Times New Roman" panose="02020603050405020304" pitchFamily="18" charset="0"/>
              </a:rPr>
              <a:t/>
            </a:r>
            <a:br>
              <a:rPr lang="ru-RU" sz="3200" b="1">
                <a:solidFill>
                  <a:srgbClr val="FFFF00"/>
                </a:solidFill>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Sanatorium and resort treatment of patients with tuberculosis makes it possible to increase the effectiveness of treatment: </a:t>
            </a:r>
            <a:r>
              <a:rPr lang="en" sz="2800" b="1" err="1">
                <a:latin typeface="Times New Roman" panose="02020603050405020304" pitchFamily="18" charset="0"/>
                <a:cs typeface="Times New Roman" panose="02020603050405020304" pitchFamily="18" charset="0"/>
              </a:rPr>
              <a:t>clinical </a:t>
            </a:r>
            <a:r>
              <a:rPr lang="en" sz="2800" b="1">
                <a:latin typeface="Times New Roman" panose="02020603050405020304" pitchFamily="18" charset="0"/>
                <a:cs typeface="Times New Roman" panose="02020603050405020304" pitchFamily="18" charset="0"/>
              </a:rPr>
              <a:t>cure - up to 75-80%,</a:t>
            </a:r>
          </a:p>
        </p:txBody>
      </p:sp>
      <p:sp>
        <p:nvSpPr>
          <p:cNvPr id="4" name="Подзаголовок 3"/>
          <p:cNvSpPr>
            <a:spLocks noGrp="1"/>
          </p:cNvSpPr>
          <p:nvPr>
            <p:ph type="subTitle" sz="quarter" idx="1"/>
          </p:nvPr>
        </p:nvSpPr>
        <p:spPr>
          <a:xfrm>
            <a:off x="0" y="4292600"/>
            <a:ext cx="9144000" cy="2665413"/>
          </a:xfrm>
        </p:spPr>
        <p:txBody>
          <a:bodyPr/>
          <a:lstStyle/>
          <a:p>
            <a:pPr>
              <a:defRPr/>
            </a:pPr>
            <a:r>
              <a:rPr lang="en" sz="2800" b="1" err="1">
                <a:latin typeface="Times New Roman" panose="02020603050405020304" pitchFamily="18" charset="0"/>
                <a:cs typeface="Times New Roman" panose="02020603050405020304" pitchFamily="18" charset="0"/>
              </a:rPr>
              <a:t>improvement of functional indicators – up to 95-98%. </a:t>
            </a:r>
            <a:r>
              <a:rPr lang="ru-RU" sz="2800" b="1" err="1">
                <a:latin typeface="Times New Roman" panose="02020603050405020304" pitchFamily="18" charset="0"/>
                <a:cs typeface="Times New Roman" panose="02020603050405020304" pitchFamily="18" charset="0"/>
              </a:rPr>
              <a:t/>
            </a:r>
            <a:br>
              <a:rPr lang="ru-RU" sz="2800" b="1" err="1">
                <a:latin typeface="Times New Roman" panose="02020603050405020304" pitchFamily="18" charset="0"/>
                <a:cs typeface="Times New Roman" panose="02020603050405020304" pitchFamily="18" charset="0"/>
              </a:rPr>
            </a:br>
            <a:r>
              <a:rPr lang="en" sz="2800" b="1" err="1">
                <a:latin typeface="Times New Roman" panose="02020603050405020304" pitchFamily="18" charset="0"/>
                <a:cs typeface="Times New Roman" panose="02020603050405020304" pitchFamily="18" charset="0"/>
              </a:rPr>
              <a:t>Sanatorium-resort treatment is an important stage in the complex therapy of tuberculosis patients and in the prevention of tuberculosis among people from risk groups.</a:t>
            </a:r>
          </a:p>
        </p:txBody>
      </p:sp>
      <p:pic>
        <p:nvPicPr>
          <p:cNvPr id="95236" name="Рисунок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bwMode="auto">
          <a:xfrm>
            <a:off x="0" y="0"/>
            <a:ext cx="3419475" cy="2619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5237" name="Рисунок 5"/>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bwMode="auto">
          <a:xfrm>
            <a:off x="219075" y="2781300"/>
            <a:ext cx="2981325" cy="877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2" name="Rectangle 4"/>
          <p:cNvSpPr>
            <a:spLocks noGrp="1" noChangeArrowheads="1"/>
          </p:cNvSpPr>
          <p:nvPr>
            <p:ph type="title"/>
          </p:nvPr>
        </p:nvSpPr>
        <p:spPr>
          <a:xfrm>
            <a:off x="0" y="277813"/>
            <a:ext cx="9144000" cy="6175375"/>
          </a:xfrm>
        </p:spPr>
        <p:txBody>
          <a:bodyPr/>
          <a:lstStyle/>
          <a:p>
            <a:pPr eaLnBrk="1" hangingPunct="1">
              <a:defRPr/>
            </a:pPr>
            <a:r>
              <a:rPr lang="en" altLang="ru-RU" sz="2800" b="1">
                <a:latin typeface="Times New Roman" panose="02020603050405020304" pitchFamily="18" charset="0"/>
              </a:rPr>
              <a:t>In children, especially with extrapulmonary forms of tuberculosis, as well as in adults with newly detected small and limited forms of pulmonary tuberculosis without bacterial excretion, the entire period of treatment can take place in a sanatorium, </a:t>
            </a:r>
            <a:r>
              <a:rPr lang="uk-UA" altLang="ru-RU" sz="2800" b="1">
                <a:latin typeface="Times New Roman" panose="02020603050405020304" pitchFamily="18" charset="0"/>
              </a:rPr>
              <a:t/>
            </a:r>
            <a:br>
              <a:rPr lang="uk-UA" altLang="ru-RU" sz="2800" b="1">
                <a:latin typeface="Times New Roman" panose="02020603050405020304" pitchFamily="18" charset="0"/>
              </a:rPr>
            </a:br>
            <a:r>
              <a:rPr lang="en" altLang="ru-RU" sz="2800" b="1">
                <a:latin typeface="Times New Roman" panose="02020603050405020304" pitchFamily="18" charset="0"/>
              </a:rPr>
              <a:t>bypassing the inpatient stage. </a:t>
            </a:r>
            <a:r>
              <a:rPr lang="uk-UA" altLang="ru-RU" sz="2800" b="1">
                <a:latin typeface="Times New Roman" panose="02020603050405020304" pitchFamily="18" charset="0"/>
              </a:rPr>
              <a:t/>
            </a:r>
            <a:br>
              <a:rPr lang="uk-UA" altLang="ru-RU" sz="2800" b="1">
                <a:latin typeface="Times New Roman" panose="02020603050405020304" pitchFamily="18" charset="0"/>
              </a:rPr>
            </a:br>
            <a:r>
              <a:rPr lang="en" altLang="ru-RU" sz="2800" b="1">
                <a:latin typeface="Times New Roman" panose="02020603050405020304" pitchFamily="18" charset="0"/>
              </a:rPr>
              <a:t>In other cases, the sanatorium stage includes follow-up treatment and rehabilitation after an intensive phase of treatment or surgery. </a:t>
            </a:r>
            <a:r>
              <a:rPr lang="uk-UA" altLang="ru-RU" sz="2800" b="1">
                <a:latin typeface="Times New Roman" panose="02020603050405020304" pitchFamily="18" charset="0"/>
              </a:rPr>
              <a:t/>
            </a:r>
            <a:br>
              <a:rPr lang="uk-UA" altLang="ru-RU" sz="2800" b="1">
                <a:latin typeface="Times New Roman" panose="02020603050405020304" pitchFamily="18" charset="0"/>
              </a:rPr>
            </a:br>
            <a:r>
              <a:rPr lang="en" altLang="ru-RU" sz="2800" b="1">
                <a:latin typeface="Times New Roman" panose="02020603050405020304" pitchFamily="18" charset="0"/>
              </a:rPr>
              <a:t>An important point of sanatorium-resort treatment of tuberculosis is the combination of courses of specific chemoprophylaxis and chemotherapy with the use of natural-climatic, preformed physical and other sanatorium-resort factors.</a:t>
            </a:r>
            <a:endParaRPr lang="ru-RU" altLang="ru-RU" sz="2800" b="1">
              <a:latin typeface="Times New Roman" panose="02020603050405020304" pitchFamily="18" charset="0"/>
            </a:endParaRPr>
          </a:p>
        </p:txBody>
      </p:sp>
    </p:spTree>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60" name="Rectangle 4"/>
          <p:cNvSpPr>
            <a:spLocks noGrp="1" noChangeArrowheads="1"/>
          </p:cNvSpPr>
          <p:nvPr>
            <p:ph type="ctrTitle"/>
          </p:nvPr>
        </p:nvSpPr>
        <p:spPr>
          <a:xfrm>
            <a:off x="0" y="0"/>
            <a:ext cx="9144000" cy="981075"/>
          </a:xfrm>
        </p:spPr>
        <p:txBody>
          <a:bodyPr/>
          <a:lstStyle/>
          <a:p>
            <a:pPr eaLnBrk="1" hangingPunct="1">
              <a:defRPr/>
            </a:pPr>
            <a:r>
              <a:rPr lang="uk-UA" altLang="ru-RU" sz="2800" b="1">
                <a:latin typeface="Times New Roman" panose="02020603050405020304" pitchFamily="18" charset="0"/>
              </a:rPr>
              <a:t/>
            </a:r>
            <a:br>
              <a:rPr lang="uk-UA" altLang="ru-RU" sz="2800" b="1">
                <a:latin typeface="Times New Roman" panose="02020603050405020304" pitchFamily="18" charset="0"/>
              </a:rPr>
            </a:br>
            <a:r>
              <a:rPr lang="en" altLang="ru-RU" sz="2800" b="1">
                <a:solidFill>
                  <a:srgbClr val="FFFF00"/>
                </a:solidFill>
                <a:latin typeface="Times New Roman" panose="02020603050405020304" pitchFamily="18" charset="0"/>
              </a:rPr>
              <a:t>CAPACITY EXAMINATION </a:t>
            </a:r>
            <a:r>
              <a:rPr lang="uk-UA" altLang="ru-RU" sz="2800" b="1">
                <a:solidFill>
                  <a:srgbClr val="FFFF00"/>
                </a:solidFill>
                <a:latin typeface="Times New Roman" panose="02020603050405020304" pitchFamily="18" charset="0"/>
              </a:rPr>
              <a:t/>
            </a:r>
            <a:br>
              <a:rPr lang="uk-UA" altLang="ru-RU" sz="2800" b="1">
                <a:solidFill>
                  <a:srgbClr val="FFFF00"/>
                </a:solidFill>
                <a:latin typeface="Times New Roman" panose="02020603050405020304" pitchFamily="18" charset="0"/>
              </a:rPr>
            </a:br>
            <a:r>
              <a:rPr lang="en" altLang="ru-RU" sz="2800" b="1">
                <a:solidFill>
                  <a:srgbClr val="FFFF00"/>
                </a:solidFill>
                <a:latin typeface="Times New Roman" panose="02020603050405020304" pitchFamily="18" charset="0"/>
              </a:rPr>
              <a:t>OF TUBERCULOSIS PATIENTS</a:t>
            </a:r>
            <a:r>
              <a:rPr lang="uk-UA" altLang="ru-RU" sz="2800" b="1" i="1">
                <a:latin typeface="Times New Roman" panose="02020603050405020304" pitchFamily="18" charset="0"/>
              </a:rPr>
              <a:t/>
            </a:r>
            <a:br>
              <a:rPr lang="uk-UA" altLang="ru-RU" sz="2800" b="1" i="1">
                <a:latin typeface="Times New Roman" panose="02020603050405020304" pitchFamily="18" charset="0"/>
              </a:rPr>
            </a:br>
            <a:endParaRPr lang="ru-RU" altLang="ru-RU" sz="2800" b="1">
              <a:latin typeface="Times New Roman" panose="02020603050405020304" pitchFamily="18" charset="0"/>
            </a:endParaRPr>
          </a:p>
        </p:txBody>
      </p:sp>
      <p:sp>
        <p:nvSpPr>
          <p:cNvPr id="352262" name="Rectangle 6"/>
          <p:cNvSpPr>
            <a:spLocks noGrp="1" noChangeArrowheads="1"/>
          </p:cNvSpPr>
          <p:nvPr>
            <p:ph type="subTitle" idx="1"/>
          </p:nvPr>
        </p:nvSpPr>
        <p:spPr>
          <a:xfrm>
            <a:off x="0" y="981075"/>
            <a:ext cx="9144000" cy="5876925"/>
          </a:xfrm>
        </p:spPr>
        <p:txBody>
          <a:bodyPr/>
          <a:lstStyle/>
          <a:p>
            <a:pPr eaLnBrk="1" hangingPunct="1">
              <a:defRPr/>
            </a:pPr>
            <a:r>
              <a:rPr lang="en" altLang="ru-RU" sz="2700" b="1">
                <a:latin typeface="Times New Roman" panose="02020603050405020304" pitchFamily="18" charset="0"/>
              </a:rPr>
              <a:t>Impairment of work capacity occurs when a person cannot perform their professional duties with the average productivity typical of most people in a given profession. Impairment of work capacity in tuberculosis is caused by medical and social factors.</a:t>
            </a:r>
            <a:r>
              <a:rPr lang="en" altLang="ru-RU" sz="2700" b="1" i="1">
                <a:latin typeface="Times New Roman" panose="02020603050405020304" pitchFamily="18" charset="0"/>
              </a:rPr>
              <a:t> </a:t>
            </a:r>
          </a:p>
          <a:p>
            <a:pPr eaLnBrk="1" hangingPunct="1">
              <a:defRPr/>
            </a:pPr>
            <a:r>
              <a:rPr lang="en" altLang="ru-RU" sz="2700" b="1" i="1">
                <a:solidFill>
                  <a:srgbClr val="FF0066"/>
                </a:solidFill>
                <a:latin typeface="Times New Roman" panose="02020603050405020304" pitchFamily="18" charset="0"/>
              </a:rPr>
              <a:t>The medical factor </a:t>
            </a:r>
            <a:r>
              <a:rPr lang="en" altLang="ru-RU" sz="2700" b="1">
                <a:latin typeface="Times New Roman" panose="02020603050405020304" pitchFamily="18" charset="0"/>
              </a:rPr>
              <a:t>begins with the establishment of a clinical diagnosis, which determines the clinical prognosis and a substantiated expert opinion. The clinical prognosis depends on the clinical manifestations of the disease, the prevalence of the process, the characteristics of the course, the degree of functional disorders, the effectiveness of treatment, the dynamics of the reverse process, the patient's age, and the presence of aggravating factors </a:t>
            </a:r>
            <a:r>
              <a:rPr lang="en" altLang="ru-RU" sz="2600" b="1">
                <a:latin typeface="Times New Roman" panose="02020603050405020304" pitchFamily="18" charset="0"/>
              </a:rPr>
              <a:t>.</a:t>
            </a:r>
            <a:endParaRPr lang="ru-RU" altLang="ru-RU" sz="2600" b="1" i="1">
              <a:latin typeface="Times New Roman" panose="02020603050405020304" pitchFamily="18" charset="0"/>
            </a:endParaRPr>
          </a:p>
        </p:txBody>
      </p:sp>
    </p:spTree>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8" name="Rectangle 4"/>
          <p:cNvSpPr>
            <a:spLocks noGrp="1" noChangeArrowheads="1"/>
          </p:cNvSpPr>
          <p:nvPr>
            <p:ph type="title"/>
          </p:nvPr>
        </p:nvSpPr>
        <p:spPr>
          <a:xfrm>
            <a:off x="0" y="0"/>
            <a:ext cx="9144000" cy="6858000"/>
          </a:xfrm>
        </p:spPr>
        <p:txBody>
          <a:bodyPr/>
          <a:lstStyle/>
          <a:p>
            <a:pPr eaLnBrk="1" hangingPunct="1">
              <a:defRPr/>
            </a:pPr>
            <a:r>
              <a:rPr lang="en" altLang="ru-RU" sz="2800" b="1" i="1">
                <a:solidFill>
                  <a:srgbClr val="FF0066"/>
                </a:solidFill>
                <a:latin typeface="Times New Roman" panose="02020603050405020304" pitchFamily="18" charset="0"/>
              </a:rPr>
              <a:t>Social factors </a:t>
            </a:r>
            <a:r>
              <a:rPr lang="en" altLang="ru-RU" sz="2800" b="1">
                <a:latin typeface="Times New Roman" panose="02020603050405020304" pitchFamily="18" charset="0"/>
              </a:rPr>
              <a:t>are the profession, nature and conditions of work and life, the patient's attitude to returning to work, the degree of epidemiological danger of the patient to others. </a:t>
            </a:r>
            <a:r>
              <a:rPr lang="uk-UA" altLang="ru-RU" sz="2800" b="1">
                <a:latin typeface="Times New Roman" panose="02020603050405020304" pitchFamily="18" charset="0"/>
              </a:rPr>
              <a:t/>
            </a:r>
            <a:br>
              <a:rPr lang="uk-UA" altLang="ru-RU" sz="2800" b="1">
                <a:latin typeface="Times New Roman" panose="02020603050405020304" pitchFamily="18" charset="0"/>
              </a:rPr>
            </a:br>
            <a:r>
              <a:rPr lang="uk-UA" altLang="ru-RU" sz="2800" b="1">
                <a:latin typeface="Times New Roman" panose="02020603050405020304" pitchFamily="18" charset="0"/>
              </a:rPr>
              <a:t/>
            </a:r>
            <a:br>
              <a:rPr lang="uk-UA" altLang="ru-RU" sz="2800" b="1">
                <a:latin typeface="Times New Roman" panose="02020603050405020304" pitchFamily="18" charset="0"/>
              </a:rPr>
            </a:br>
            <a:r>
              <a:rPr lang="en" altLang="ru-RU" sz="2800" b="1">
                <a:latin typeface="Times New Roman" panose="02020603050405020304" pitchFamily="18" charset="0"/>
              </a:rPr>
              <a:t>Sometimes, in dismissal from work, only medical factors are the main ones (pronounced intoxication, progression of the process, development of complications, etc.) and less often - only social ones (epidemiological contraindications to work in this profession).</a:t>
            </a:r>
            <a:endParaRPr lang="ru-RU" altLang="ru-RU" sz="2800" b="1">
              <a:latin typeface="Times New Roman" panose="02020603050405020304" pitchFamily="18" charset="0"/>
            </a:endParaRPr>
          </a:p>
        </p:txBody>
      </p:sp>
    </p:spTree>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80" name="Rectangle 4"/>
          <p:cNvSpPr>
            <a:spLocks noGrp="1" noChangeArrowheads="1"/>
          </p:cNvSpPr>
          <p:nvPr>
            <p:ph type="title"/>
          </p:nvPr>
        </p:nvSpPr>
        <p:spPr>
          <a:xfrm>
            <a:off x="0" y="0"/>
            <a:ext cx="9144000" cy="6858000"/>
          </a:xfrm>
        </p:spPr>
        <p:txBody>
          <a:bodyPr/>
          <a:lstStyle/>
          <a:p>
            <a:pPr eaLnBrk="1" hangingPunct="1">
              <a:defRPr/>
            </a:pPr>
            <a:r>
              <a:rPr lang="en" altLang="ru-RU" sz="2400" b="1">
                <a:latin typeface="Times New Roman" panose="02020603050405020304" pitchFamily="18" charset="0"/>
              </a:rPr>
              <a:t>In practice, two main types of disability are established - </a:t>
            </a:r>
            <a:r>
              <a:rPr lang="en" altLang="ru-RU" sz="2400" b="1">
                <a:solidFill>
                  <a:srgbClr val="FFFF00"/>
                </a:solidFill>
                <a:latin typeface="Times New Roman" panose="02020603050405020304" pitchFamily="18" charset="0"/>
              </a:rPr>
              <a:t>temporary </a:t>
            </a:r>
            <a:r>
              <a:rPr lang="en" altLang="ru-RU" sz="2400" b="1">
                <a:latin typeface="Times New Roman" panose="02020603050405020304" pitchFamily="18" charset="0"/>
              </a:rPr>
              <a:t>and </a:t>
            </a:r>
            <a:r>
              <a:rPr lang="en" altLang="ru-RU" sz="2400" b="1">
                <a:solidFill>
                  <a:srgbClr val="FFFF00"/>
                </a:solidFill>
                <a:latin typeface="Times New Roman" panose="02020603050405020304" pitchFamily="18" charset="0"/>
              </a:rPr>
              <a:t>permanent </a:t>
            </a:r>
            <a:r>
              <a:rPr lang="en" altLang="ru-RU" sz="2400" b="1">
                <a:latin typeface="Times New Roman" panose="02020603050405020304" pitchFamily="18" charset="0"/>
              </a:rPr>
              <a:t>. </a:t>
            </a:r>
            <a:r>
              <a:rPr lang="uk-UA" altLang="ru-RU" sz="2400" b="1" i="1">
                <a:latin typeface="Times New Roman" panose="02020603050405020304" pitchFamily="18" charset="0"/>
              </a:rPr>
              <a:t/>
            </a:r>
            <a:br>
              <a:rPr lang="uk-UA" altLang="ru-RU" sz="2400" b="1" i="1">
                <a:latin typeface="Times New Roman" panose="02020603050405020304" pitchFamily="18" charset="0"/>
              </a:rPr>
            </a:br>
            <a:r>
              <a:rPr lang="uk-UA" altLang="ru-RU" sz="2400" b="1" i="1">
                <a:latin typeface="Times New Roman" panose="02020603050405020304" pitchFamily="18" charset="0"/>
              </a:rPr>
              <a:t/>
            </a:r>
            <a:br>
              <a:rPr lang="uk-UA" altLang="ru-RU" sz="2400" b="1" i="1">
                <a:latin typeface="Times New Roman" panose="02020603050405020304" pitchFamily="18" charset="0"/>
              </a:rPr>
            </a:br>
            <a:r>
              <a:rPr lang="en" altLang="ru-RU" sz="2400" b="1" i="1">
                <a:solidFill>
                  <a:srgbClr val="FF33CC"/>
                </a:solidFill>
                <a:latin typeface="Times New Roman" panose="02020603050405020304" pitchFamily="18" charset="0"/>
              </a:rPr>
              <a:t>Temporary disability</a:t>
            </a:r>
            <a:r>
              <a:rPr lang="en" altLang="ru-RU" sz="2400" b="1" i="1">
                <a:latin typeface="Times New Roman" panose="02020603050405020304" pitchFamily="18" charset="0"/>
              </a:rPr>
              <a:t> </a:t>
            </a:r>
            <a:r>
              <a:rPr lang="en" altLang="ru-RU" sz="2400" b="1">
                <a:latin typeface="Times New Roman" panose="02020603050405020304" pitchFamily="18" charset="0"/>
              </a:rPr>
              <a:t>is established with a favorable clinical and labor prognosis. </a:t>
            </a:r>
            <a:r>
              <a:rPr lang="uk-UA" altLang="ru-RU" sz="2400" b="1">
                <a:latin typeface="Times New Roman" panose="02020603050405020304" pitchFamily="18" charset="0"/>
              </a:rPr>
              <a:t/>
            </a:r>
            <a:br>
              <a:rPr lang="uk-UA" altLang="ru-RU" sz="2400" b="1">
                <a:latin typeface="Times New Roman" panose="02020603050405020304" pitchFamily="18" charset="0"/>
              </a:rPr>
            </a:br>
            <a:r>
              <a:rPr lang="en" altLang="ru-RU" sz="2400" b="1">
                <a:latin typeface="Times New Roman" panose="02020603050405020304" pitchFamily="18" charset="0"/>
              </a:rPr>
              <a:t>A favorable prognosis means the possibility of the patient's return to his previous professional activity, which is determined on the basis of an assessment of the nature of the tuberculosis process, its activity and the possibility of eliminating disorders in the body. Temporary disability is established in cases of detection of initial tuberculosis foci, exacerbation of the disease and relapses requiring long-term treatment. In most cases, the prognosis of the initial forms of tuberculosis is favorable and the ability to work is fully restored. Patients who recover after surgical treatment and fully or partially restore their ability to work are also considered temporarily disabled </a:t>
            </a:r>
            <a:r>
              <a:rPr lang="en" altLang="ru-RU" sz="2400"/>
              <a:t>.</a:t>
            </a:r>
            <a:endParaRPr lang="ru-RU" altLang="ru-RU" sz="2400"/>
          </a:p>
        </p:txBody>
      </p:sp>
    </p:spTree>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8" name="Rectangle 4"/>
          <p:cNvSpPr>
            <a:spLocks noGrp="1" noChangeArrowheads="1"/>
          </p:cNvSpPr>
          <p:nvPr>
            <p:ph type="title"/>
          </p:nvPr>
        </p:nvSpPr>
        <p:spPr>
          <a:xfrm>
            <a:off x="0" y="0"/>
            <a:ext cx="9144000" cy="6858000"/>
          </a:xfrm>
        </p:spPr>
        <p:txBody>
          <a:bodyPr/>
          <a:lstStyle/>
          <a:p>
            <a:pPr eaLnBrk="1" hangingPunct="1">
              <a:defRPr/>
            </a:pPr>
            <a:r>
              <a:rPr lang="en" altLang="ru-RU" sz="2400" b="1">
                <a:solidFill>
                  <a:srgbClr val="FFFF00"/>
                </a:solidFill>
                <a:latin typeface="Times New Roman" panose="02020603050405020304" pitchFamily="18" charset="0"/>
              </a:rPr>
              <a:t>Temporary disability is assessed by medical advisory committees (MACs). </a:t>
            </a:r>
            <a:r>
              <a:rPr lang="uk-UA" altLang="ru-RU" sz="2400" b="1">
                <a:solidFill>
                  <a:srgbClr val="FFFF00"/>
                </a:solidFill>
                <a:latin typeface="Times New Roman" panose="02020603050405020304" pitchFamily="18" charset="0"/>
              </a:rPr>
              <a:t/>
            </a:r>
            <a:br>
              <a:rPr lang="uk-UA" altLang="ru-RU" sz="2400" b="1">
                <a:solidFill>
                  <a:srgbClr val="FFFF00"/>
                </a:solidFill>
                <a:latin typeface="Times New Roman" panose="02020603050405020304" pitchFamily="18" charset="0"/>
              </a:rPr>
            </a:br>
            <a:r>
              <a:rPr lang="en" altLang="ru-RU" sz="2400" b="1">
                <a:solidFill>
                  <a:srgbClr val="FF0066"/>
                </a:solidFill>
                <a:latin typeface="Times New Roman" panose="02020603050405020304" pitchFamily="18" charset="0"/>
              </a:rPr>
              <a:t>After temporary disability is established, the patient receives a disability certificate – a document for receiving financial assistance under state social insurance.</a:t>
            </a:r>
            <a:r>
              <a:rPr lang="en" altLang="ru-RU" sz="2400" b="1">
                <a:latin typeface="Times New Roman" panose="02020603050405020304" pitchFamily="18" charset="0"/>
              </a:rPr>
              <a:t> </a:t>
            </a:r>
            <a:r>
              <a:rPr lang="uk-UA" altLang="ru-RU" sz="2400" b="1">
                <a:latin typeface="Times New Roman" panose="02020603050405020304" pitchFamily="18" charset="0"/>
              </a:rPr>
              <a:t/>
            </a:r>
            <a:br>
              <a:rPr lang="uk-UA" altLang="ru-RU" sz="2400" b="1">
                <a:latin typeface="Times New Roman" panose="02020603050405020304" pitchFamily="18" charset="0"/>
              </a:rPr>
            </a:br>
            <a:r>
              <a:rPr lang="en" altLang="ru-RU" sz="2400" b="1">
                <a:latin typeface="Times New Roman" panose="02020603050405020304" pitchFamily="18" charset="0"/>
              </a:rPr>
              <a:t>Patients with VDTB tuberculosis are issued a certificate of incapacity for work if necessary for a period of up to 10 months. </a:t>
            </a:r>
            <a:r>
              <a:rPr lang="uk-UA" altLang="ru-RU" sz="2400" b="1">
                <a:latin typeface="Times New Roman" panose="02020603050405020304" pitchFamily="18" charset="0"/>
              </a:rPr>
              <a:t/>
            </a:r>
            <a:br>
              <a:rPr lang="uk-UA" altLang="ru-RU" sz="2400" b="1">
                <a:latin typeface="Times New Roman" panose="02020603050405020304" pitchFamily="18" charset="0"/>
              </a:rPr>
            </a:br>
            <a:r>
              <a:rPr lang="en" altLang="ru-RU" sz="2400" b="1">
                <a:latin typeface="Times New Roman" panose="02020603050405020304" pitchFamily="18" charset="0"/>
              </a:rPr>
              <a:t>During the period of exemption from work, a patient with tuberculosis retains his place of work for a period of 12 months. </a:t>
            </a:r>
            <a:r>
              <a:rPr lang="uk-UA" altLang="ru-RU" sz="2400" b="1">
                <a:latin typeface="Times New Roman" panose="02020603050405020304" pitchFamily="18" charset="0"/>
              </a:rPr>
              <a:t/>
            </a:r>
            <a:br>
              <a:rPr lang="uk-UA" altLang="ru-RU" sz="2400" b="1">
                <a:latin typeface="Times New Roman" panose="02020603050405020304" pitchFamily="18" charset="0"/>
              </a:rPr>
            </a:br>
            <a:r>
              <a:rPr lang="en" altLang="ru-RU" sz="2400" b="1">
                <a:latin typeface="Times New Roman" panose="02020603050405020304" pitchFamily="18" charset="0"/>
              </a:rPr>
              <a:t>Patients with chronic forms of tuberculosis have the right to receive a certificate of incapacity for work for a period of up to 4 months continuously (in total, no more than 5 months per calendar year). </a:t>
            </a:r>
            <a:r>
              <a:rPr lang="uk-UA" altLang="ru-RU" sz="2400" b="1">
                <a:latin typeface="Times New Roman" panose="02020603050405020304" pitchFamily="18" charset="0"/>
              </a:rPr>
              <a:t/>
            </a:r>
            <a:br>
              <a:rPr lang="uk-UA" altLang="ru-RU" sz="2400" b="1">
                <a:latin typeface="Times New Roman" panose="02020603050405020304" pitchFamily="18" charset="0"/>
              </a:rPr>
            </a:br>
            <a:r>
              <a:rPr lang="en" altLang="ru-RU" sz="2400" b="1">
                <a:latin typeface="Times New Roman" panose="02020603050405020304" pitchFamily="18" charset="0"/>
              </a:rPr>
              <a:t>If the clinical cure of VDTB patients is delayed and clinical and radiological stabilization of the process does not occur, the doctor draws up the appropriate documentation and no later than 10 months from the date of the onset of incapacity for work refers the patient to the MSEK. </a:t>
            </a:r>
            <a:r>
              <a:rPr lang="uk-UA" altLang="ru-RU" sz="2400" b="1">
                <a:latin typeface="Times New Roman" panose="02020603050405020304" pitchFamily="18" charset="0"/>
              </a:rPr>
              <a:t/>
            </a:r>
            <a:br>
              <a:rPr lang="uk-UA" altLang="ru-RU" sz="2400" b="1">
                <a:latin typeface="Times New Roman" panose="02020603050405020304" pitchFamily="18" charset="0"/>
              </a:rPr>
            </a:br>
            <a:r>
              <a:rPr lang="en" altLang="ru-RU" sz="2400" b="1">
                <a:latin typeface="Times New Roman" panose="02020603050405020304" pitchFamily="18" charset="0"/>
              </a:rPr>
              <a:t>If necessary, the MSEK may extend the terms of the certificate of incapacity for work or determine the disability group.</a:t>
            </a:r>
            <a:endParaRPr lang="ru-RU" altLang="ru-RU" sz="2400" b="1">
              <a:latin typeface="Times New Roman" panose="02020603050405020304" pitchFamily="18" charset="0"/>
            </a:endParaRPr>
          </a:p>
        </p:txBody>
      </p:sp>
    </p:spTree>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6" name="Rectangle 4"/>
          <p:cNvSpPr>
            <a:spLocks noGrp="1" noChangeArrowheads="1"/>
          </p:cNvSpPr>
          <p:nvPr>
            <p:ph type="title"/>
          </p:nvPr>
        </p:nvSpPr>
        <p:spPr>
          <a:xfrm>
            <a:off x="0" y="0"/>
            <a:ext cx="9144000" cy="6858000"/>
          </a:xfrm>
        </p:spPr>
        <p:txBody>
          <a:bodyPr/>
          <a:lstStyle/>
          <a:p>
            <a:pPr eaLnBrk="1" hangingPunct="1">
              <a:defRPr/>
            </a:pPr>
            <a:r>
              <a:rPr lang="en" altLang="ru-RU" sz="2800" b="1" i="1">
                <a:solidFill>
                  <a:srgbClr val="FF33CC"/>
                </a:solidFill>
                <a:latin typeface="Times New Roman" panose="02020603050405020304" pitchFamily="18" charset="0"/>
              </a:rPr>
              <a:t>Permanent disability </a:t>
            </a:r>
            <a:r>
              <a:rPr lang="en" altLang="ru-RU" sz="2400" b="1" i="1">
                <a:latin typeface="Times New Roman" panose="02020603050405020304" pitchFamily="18" charset="0"/>
              </a:rPr>
              <a:t>is established </a:t>
            </a:r>
            <a:r>
              <a:rPr lang="en" altLang="ru-RU" sz="2400" b="1">
                <a:latin typeface="Times New Roman" panose="02020603050405020304" pitchFamily="18" charset="0"/>
              </a:rPr>
              <a:t>when, despite treatment, anatomical and functional disorders have become persistent, which prevents the performance of </a:t>
            </a:r>
            <a:r>
              <a:rPr lang="uk-UA" altLang="ru-RU" sz="2400" b="1">
                <a:latin typeface="Times New Roman" panose="02020603050405020304" pitchFamily="18" charset="0"/>
              </a:rPr>
              <a:t/>
            </a:r>
            <a:br>
              <a:rPr lang="uk-UA" altLang="ru-RU" sz="2400" b="1">
                <a:latin typeface="Times New Roman" panose="02020603050405020304" pitchFamily="18" charset="0"/>
              </a:rPr>
            </a:br>
            <a:r>
              <a:rPr lang="en" altLang="ru-RU" sz="2400" b="1">
                <a:latin typeface="Times New Roman" panose="02020603050405020304" pitchFamily="18" charset="0"/>
              </a:rPr>
              <a:t>professional work. </a:t>
            </a:r>
            <a:r>
              <a:rPr lang="uk-UA" altLang="ru-RU" sz="2400" b="1">
                <a:latin typeface="Times New Roman" panose="02020603050405020304" pitchFamily="18" charset="0"/>
              </a:rPr>
              <a:t/>
            </a:r>
            <a:br>
              <a:rPr lang="uk-UA" altLang="ru-RU" sz="2400" b="1">
                <a:latin typeface="Times New Roman" panose="02020603050405020304" pitchFamily="18" charset="0"/>
              </a:rPr>
            </a:br>
            <a:r>
              <a:rPr lang="en" altLang="ru-RU" sz="2400" b="1">
                <a:latin typeface="Times New Roman" panose="02020603050405020304" pitchFamily="18" charset="0"/>
              </a:rPr>
              <a:t>Permanent disability is established: </a:t>
            </a:r>
            <a:r>
              <a:rPr lang="uk-UA" altLang="ru-RU" sz="2400" b="1">
                <a:latin typeface="Times New Roman" panose="02020603050405020304" pitchFamily="18" charset="0"/>
              </a:rPr>
              <a:t/>
            </a:r>
            <a:br>
              <a:rPr lang="uk-UA" altLang="ru-RU" sz="2400" b="1">
                <a:latin typeface="Times New Roman" panose="02020603050405020304" pitchFamily="18" charset="0"/>
              </a:rPr>
            </a:br>
            <a:r>
              <a:rPr lang="en" altLang="ru-RU" sz="2400" b="1">
                <a:latin typeface="Times New Roman" panose="02020603050405020304" pitchFamily="18" charset="0"/>
              </a:rPr>
              <a:t>- for patients with various types of chemoresistant tuberculosis, </a:t>
            </a:r>
            <a:r>
              <a:rPr lang="uk-UA" altLang="ru-RU" sz="2400" b="1">
                <a:latin typeface="Times New Roman" panose="02020603050405020304" pitchFamily="18" charset="0"/>
              </a:rPr>
              <a:t/>
            </a:r>
            <a:br>
              <a:rPr lang="uk-UA" altLang="ru-RU" sz="2400" b="1">
                <a:latin typeface="Times New Roman" panose="02020603050405020304" pitchFamily="18" charset="0"/>
              </a:rPr>
            </a:br>
            <a:r>
              <a:rPr lang="en" altLang="ru-RU" sz="2400" b="1">
                <a:latin typeface="Times New Roman" panose="02020603050405020304" pitchFamily="18" charset="0"/>
              </a:rPr>
              <a:t>- for patients who are not amenable to surgical treatment, </a:t>
            </a:r>
            <a:r>
              <a:rPr lang="uk-UA" altLang="ru-RU" sz="2400" b="1">
                <a:latin typeface="Times New Roman" panose="02020603050405020304" pitchFamily="18" charset="0"/>
              </a:rPr>
              <a:t/>
            </a:r>
            <a:br>
              <a:rPr lang="uk-UA" altLang="ru-RU" sz="2400" b="1">
                <a:latin typeface="Times New Roman" panose="02020603050405020304" pitchFamily="18" charset="0"/>
              </a:rPr>
            </a:br>
            <a:r>
              <a:rPr lang="en" altLang="ru-RU" sz="2400" b="1">
                <a:latin typeface="Times New Roman" panose="02020603050405020304" pitchFamily="18" charset="0"/>
              </a:rPr>
              <a:t>- for patients with tuberculosis in combination with diseases </a:t>
            </a:r>
            <a:r>
              <a:rPr lang="uk-UA" altLang="ru-RU" sz="2400" b="1">
                <a:latin typeface="Times New Roman" panose="02020603050405020304" pitchFamily="18" charset="0"/>
              </a:rPr>
              <a:t/>
            </a:r>
            <a:br>
              <a:rPr lang="uk-UA" altLang="ru-RU" sz="2400" b="1">
                <a:latin typeface="Times New Roman" panose="02020603050405020304" pitchFamily="18" charset="0"/>
              </a:rPr>
            </a:br>
            <a:r>
              <a:rPr lang="en" altLang="ru-RU" sz="2400" b="1">
                <a:latin typeface="Times New Roman" panose="02020603050405020304" pitchFamily="18" charset="0"/>
              </a:rPr>
              <a:t>that limit the clinical and labor prognosis </a:t>
            </a:r>
            <a:r>
              <a:rPr lang="uk-UA" altLang="ru-RU" sz="2400" b="1">
                <a:latin typeface="Times New Roman" panose="02020603050405020304" pitchFamily="18" charset="0"/>
              </a:rPr>
              <a:t/>
            </a:r>
            <a:br>
              <a:rPr lang="uk-UA" altLang="ru-RU" sz="2400" b="1">
                <a:latin typeface="Times New Roman" panose="02020603050405020304" pitchFamily="18" charset="0"/>
              </a:rPr>
            </a:br>
            <a:r>
              <a:rPr lang="en" altLang="ru-RU" sz="2400" b="1">
                <a:latin typeface="Times New Roman" panose="02020603050405020304" pitchFamily="18" charset="0"/>
              </a:rPr>
              <a:t>(for example, pulmonary tuberculosis and pulmonary heart failure of the III degree). </a:t>
            </a:r>
            <a:r>
              <a:rPr lang="uk-UA" altLang="ru-RU" sz="2400" b="1">
                <a:latin typeface="Times New Roman" panose="02020603050405020304" pitchFamily="18" charset="0"/>
              </a:rPr>
              <a:t/>
            </a:r>
            <a:br>
              <a:rPr lang="uk-UA" altLang="ru-RU" sz="2400" b="1">
                <a:latin typeface="Times New Roman" panose="02020603050405020304" pitchFamily="18" charset="0"/>
              </a:rPr>
            </a:br>
            <a:r>
              <a:rPr lang="uk-UA" altLang="ru-RU" sz="2400" b="1">
                <a:latin typeface="Times New Roman" panose="02020603050405020304" pitchFamily="18" charset="0"/>
              </a:rPr>
              <a:t/>
            </a:r>
            <a:br>
              <a:rPr lang="uk-UA" altLang="ru-RU" sz="2400" b="1">
                <a:latin typeface="Times New Roman" panose="02020603050405020304" pitchFamily="18" charset="0"/>
              </a:rPr>
            </a:br>
            <a:r>
              <a:rPr lang="en" altLang="ru-RU" sz="2400" b="1">
                <a:latin typeface="Times New Roman" panose="02020603050405020304" pitchFamily="18" charset="0"/>
              </a:rPr>
              <a:t>Permanent disability can be partial and complete.</a:t>
            </a:r>
            <a:endParaRPr lang="ru-RU" altLang="ru-RU" sz="2400" b="1">
              <a:latin typeface="Times New Roman" panose="02020603050405020304" pitchFamily="18" charset="0"/>
            </a:endParaRPr>
          </a:p>
        </p:txBody>
      </p:sp>
    </p:spTree>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4" name="Rectangle 4"/>
          <p:cNvSpPr>
            <a:spLocks noGrp="1" noChangeArrowheads="1"/>
          </p:cNvSpPr>
          <p:nvPr>
            <p:ph type="title"/>
          </p:nvPr>
        </p:nvSpPr>
        <p:spPr>
          <a:xfrm>
            <a:off x="0" y="277813"/>
            <a:ext cx="9144000" cy="6580187"/>
          </a:xfrm>
        </p:spPr>
        <p:txBody>
          <a:bodyPr/>
          <a:lstStyle/>
          <a:p>
            <a:pPr eaLnBrk="1" hangingPunct="1">
              <a:defRPr/>
            </a:pPr>
            <a:r>
              <a:rPr lang="en" altLang="ru-RU" sz="2400" b="1" i="1">
                <a:solidFill>
                  <a:srgbClr val="FF33CC"/>
                </a:solidFill>
                <a:latin typeface="Times New Roman" panose="02020603050405020304" pitchFamily="18" charset="0"/>
              </a:rPr>
              <a:t>Partial disability </a:t>
            </a:r>
            <a:r>
              <a:rPr lang="en" altLang="ru-RU" sz="2400" b="1">
                <a:latin typeface="Times New Roman" panose="02020603050405020304" pitchFamily="18" charset="0"/>
              </a:rPr>
              <a:t>is established in cases where the patient is temporarily unable to work in his specialty, but can perform other work without harm to health. </a:t>
            </a:r>
            <a:r>
              <a:rPr lang="uk-UA" altLang="ru-RU" sz="2400" b="1">
                <a:latin typeface="Times New Roman" panose="02020603050405020304" pitchFamily="18" charset="0"/>
              </a:rPr>
              <a:t/>
            </a:r>
            <a:br>
              <a:rPr lang="uk-UA" altLang="ru-RU" sz="2400" b="1">
                <a:latin typeface="Times New Roman" panose="02020603050405020304" pitchFamily="18" charset="0"/>
              </a:rPr>
            </a:br>
            <a:r>
              <a:rPr lang="en" altLang="ru-RU" sz="2400" b="1">
                <a:latin typeface="Times New Roman" panose="02020603050405020304" pitchFamily="18" charset="0"/>
              </a:rPr>
              <a:t>Complete </a:t>
            </a:r>
            <a:r>
              <a:rPr lang="en" altLang="ru-RU" sz="2400" b="1" i="1">
                <a:solidFill>
                  <a:srgbClr val="FF33CC"/>
                </a:solidFill>
                <a:latin typeface="Times New Roman" panose="02020603050405020304" pitchFamily="18" charset="0"/>
              </a:rPr>
              <a:t>disability </a:t>
            </a:r>
            <a:r>
              <a:rPr lang="en" altLang="ru-RU" sz="2400" b="1">
                <a:latin typeface="Times New Roman" panose="02020603050405020304" pitchFamily="18" charset="0"/>
              </a:rPr>
              <a:t>is determined if the patient requires a permanent special regime and treatment. </a:t>
            </a:r>
            <a:r>
              <a:rPr lang="uk-UA" altLang="ru-RU" sz="2400" b="1">
                <a:latin typeface="Times New Roman" panose="02020603050405020304" pitchFamily="18" charset="0"/>
              </a:rPr>
              <a:t/>
            </a:r>
            <a:br>
              <a:rPr lang="uk-UA" altLang="ru-RU" sz="2400" b="1">
                <a:latin typeface="Times New Roman" panose="02020603050405020304" pitchFamily="18" charset="0"/>
              </a:rPr>
            </a:br>
            <a:r>
              <a:rPr lang="uk-UA" altLang="ru-RU" sz="2400" b="1">
                <a:latin typeface="Times New Roman" panose="02020603050405020304" pitchFamily="18" charset="0"/>
              </a:rPr>
              <a:t/>
            </a:r>
            <a:br>
              <a:rPr lang="uk-UA" altLang="ru-RU" sz="2400" b="1">
                <a:latin typeface="Times New Roman" panose="02020603050405020304" pitchFamily="18" charset="0"/>
              </a:rPr>
            </a:br>
            <a:r>
              <a:rPr lang="en" altLang="ru-RU" sz="2400" b="1">
                <a:latin typeface="Times New Roman" panose="02020603050405020304" pitchFamily="18" charset="0"/>
              </a:rPr>
              <a:t>When establishing disability, the following are taken into account: the nature of the disease, the degree of impairment of body functions, the effectiveness of treatment and rehabilitation measures, the state of compensatory mechanisms, clinical and labor prognosis, the possibility of social adaptation, the need for various types of social assistance, specific conditions and content of work, professional training, age, etc. Depending on the degree of disability, the MSEK determines the III , II or I group of disability. </a:t>
            </a:r>
            <a:r>
              <a:rPr lang="en" altLang="ru-RU" sz="2400" b="1">
                <a:solidFill>
                  <a:srgbClr val="FF33CC"/>
                </a:solidFill>
                <a:latin typeface="Times New Roman" panose="02020603050405020304" pitchFamily="18" charset="0"/>
              </a:rPr>
              <a:t>All disabled people are provided with social assistance in the types provided for by law. Disability pensions are assigned in the event of complete or partial disability.</a:t>
            </a:r>
            <a:endParaRPr lang="ru-RU" altLang="ru-RU" sz="2400" b="1">
              <a:solidFill>
                <a:srgbClr val="FF33CC"/>
              </a:solidFill>
              <a:latin typeface="Times New Roman" panose="02020603050405020304" pitchFamily="18" charset="0"/>
            </a:endParaRPr>
          </a:p>
        </p:txBody>
      </p:sp>
    </p:spTree>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2" name="Rectangle 4"/>
          <p:cNvSpPr>
            <a:spLocks noGrp="1" noChangeArrowheads="1"/>
          </p:cNvSpPr>
          <p:nvPr>
            <p:ph type="title"/>
          </p:nvPr>
        </p:nvSpPr>
        <p:spPr>
          <a:xfrm>
            <a:off x="0" y="0"/>
            <a:ext cx="9144000" cy="6858000"/>
          </a:xfrm>
        </p:spPr>
        <p:txBody>
          <a:bodyPr/>
          <a:lstStyle/>
          <a:p>
            <a:pPr eaLnBrk="1" hangingPunct="1">
              <a:defRPr/>
            </a:pPr>
            <a:r>
              <a:rPr lang="en" altLang="ru-RU" sz="3200" b="1">
                <a:solidFill>
                  <a:srgbClr val="FFFF00"/>
                </a:solidFill>
                <a:latin typeface="Times New Roman" panose="02020603050405020304" pitchFamily="18" charset="0"/>
              </a:rPr>
              <a:t>REHABILITATION </a:t>
            </a:r>
            <a:r>
              <a:rPr lang="uk-UA" altLang="ru-RU" sz="3200" b="1">
                <a:solidFill>
                  <a:srgbClr val="FFFF00"/>
                </a:solidFill>
                <a:latin typeface="Times New Roman" panose="02020603050405020304" pitchFamily="18" charset="0"/>
              </a:rPr>
              <a:t/>
            </a:r>
            <a:br>
              <a:rPr lang="uk-UA" altLang="ru-RU" sz="3200" b="1">
                <a:solidFill>
                  <a:srgbClr val="FFFF00"/>
                </a:solidFill>
                <a:latin typeface="Times New Roman" panose="02020603050405020304" pitchFamily="18" charset="0"/>
              </a:rPr>
            </a:br>
            <a:r>
              <a:rPr lang="en" altLang="ru-RU" sz="3200" b="1">
                <a:solidFill>
                  <a:srgbClr val="FFFF00"/>
                </a:solidFill>
                <a:latin typeface="Times New Roman" panose="02020603050405020304" pitchFamily="18" charset="0"/>
              </a:rPr>
              <a:t>OF PATIENTS WITH TUBERCULOSIS </a:t>
            </a:r>
            <a:r>
              <a:rPr lang="uk-UA" altLang="ru-RU" sz="3200" b="1">
                <a:solidFill>
                  <a:srgbClr val="FFFF00"/>
                </a:solidFill>
                <a:latin typeface="Times New Roman" panose="02020603050405020304" pitchFamily="18" charset="0"/>
              </a:rPr>
              <a:t/>
            </a:r>
            <a:br>
              <a:rPr lang="uk-UA" altLang="ru-RU" sz="3200" b="1">
                <a:solidFill>
                  <a:srgbClr val="FFFF00"/>
                </a:solidFill>
                <a:latin typeface="Times New Roman" panose="02020603050405020304" pitchFamily="18" charset="0"/>
              </a:rPr>
            </a:br>
            <a:r>
              <a:rPr lang="uk-UA" altLang="ru-RU" sz="3200" b="1">
                <a:solidFill>
                  <a:srgbClr val="FFFF00"/>
                </a:solidFill>
                <a:latin typeface="Times New Roman" panose="02020603050405020304" pitchFamily="18" charset="0"/>
              </a:rPr>
              <a:t/>
            </a:r>
            <a:br>
              <a:rPr lang="uk-UA" altLang="ru-RU" sz="3200" b="1">
                <a:solidFill>
                  <a:srgbClr val="FFFF00"/>
                </a:solidFill>
                <a:latin typeface="Times New Roman" panose="02020603050405020304" pitchFamily="18" charset="0"/>
              </a:rPr>
            </a:br>
            <a:r>
              <a:rPr lang="en" altLang="ru-RU" sz="2800" b="1">
                <a:latin typeface="Times New Roman" panose="02020603050405020304" pitchFamily="18" charset="0"/>
              </a:rPr>
              <a:t>Rehabilitation in medicine is a complex of medical, professional and legal measures aimed at restoring impaired body functions and the working capacity of patients and disabled people. </a:t>
            </a:r>
            <a:r>
              <a:rPr lang="uk-UA" altLang="ru-RU" sz="2800" b="1">
                <a:latin typeface="Times New Roman" panose="02020603050405020304" pitchFamily="18" charset="0"/>
              </a:rPr>
              <a:t/>
            </a:r>
            <a:br>
              <a:rPr lang="uk-UA" altLang="ru-RU" sz="2800" b="1">
                <a:latin typeface="Times New Roman" panose="02020603050405020304" pitchFamily="18" charset="0"/>
              </a:rPr>
            </a:br>
            <a:r>
              <a:rPr lang="en" altLang="ru-RU" sz="2800" b="1">
                <a:latin typeface="Times New Roman" panose="02020603050405020304" pitchFamily="18" charset="0"/>
              </a:rPr>
              <a:t>The purpose of rehabilitation is to improve the health of the patient and provide him with assistance in restoring or developing professional skills, taking into account the specifics of the injury or illness he has suffered. </a:t>
            </a:r>
            <a:r>
              <a:rPr lang="uk-UA" altLang="ru-RU" sz="2800" b="1">
                <a:latin typeface="Times New Roman" panose="02020603050405020304" pitchFamily="18" charset="0"/>
              </a:rPr>
              <a:t/>
            </a:r>
            <a:br>
              <a:rPr lang="uk-UA" altLang="ru-RU" sz="2800" b="1">
                <a:latin typeface="Times New Roman" panose="02020603050405020304" pitchFamily="18" charset="0"/>
              </a:rPr>
            </a:br>
            <a:r>
              <a:rPr lang="en" altLang="ru-RU" sz="2800" b="1">
                <a:latin typeface="Times New Roman" panose="02020603050405020304" pitchFamily="18" charset="0"/>
              </a:rPr>
              <a:t>The main types of rehabilitation assistance are medical, psychological, professional, social, labor, etc.</a:t>
            </a:r>
            <a:endParaRPr lang="ru-RU" altLang="ru-RU" sz="2800" b="1">
              <a:latin typeface="Times New Roman" panose="02020603050405020304" pitchFamily="18" charset="0"/>
            </a:endParaRPr>
          </a:p>
        </p:txBody>
      </p:sp>
    </p:spTree>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20" name="Rectangle 4"/>
          <p:cNvSpPr>
            <a:spLocks noGrp="1" noChangeArrowheads="1"/>
          </p:cNvSpPr>
          <p:nvPr>
            <p:ph type="title"/>
          </p:nvPr>
        </p:nvSpPr>
        <p:spPr>
          <a:xfrm>
            <a:off x="0" y="0"/>
            <a:ext cx="9144000" cy="6858000"/>
          </a:xfrm>
        </p:spPr>
        <p:txBody>
          <a:bodyPr/>
          <a:lstStyle/>
          <a:p>
            <a:pPr eaLnBrk="1" hangingPunct="1">
              <a:defRPr/>
            </a:pPr>
            <a:r>
              <a:rPr lang="en" altLang="ru-RU" sz="3200" b="1" i="1">
                <a:solidFill>
                  <a:srgbClr val="FF33CC"/>
                </a:solidFill>
                <a:latin typeface="Times New Roman" panose="02020603050405020304" pitchFamily="18" charset="0"/>
              </a:rPr>
              <a:t>Medical rehabilitation</a:t>
            </a:r>
            <a:r>
              <a:rPr lang="en" altLang="ru-RU" sz="3200" b="1" i="1">
                <a:latin typeface="Times New Roman" panose="02020603050405020304" pitchFamily="18" charset="0"/>
              </a:rPr>
              <a:t> </a:t>
            </a:r>
            <a:r>
              <a:rPr lang="en" altLang="ru-RU" sz="2800" b="1" i="1">
                <a:latin typeface="Times New Roman" panose="02020603050405020304" pitchFamily="18" charset="0"/>
              </a:rPr>
              <a:t>– </a:t>
            </a:r>
            <a:r>
              <a:rPr lang="en" altLang="ru-RU" sz="2800" b="1">
                <a:latin typeface="Times New Roman" panose="02020603050405020304" pitchFamily="18" charset="0"/>
              </a:rPr>
              <a:t>this is the first stage of complete rehabilitation of tuberculosis patients, which consists in restoring lost or weakened body functions after treatment. For this purpose, drug, surgical, sanatorium-resort treatment is used,</a:t>
            </a:r>
            <a:r>
              <a:rPr lang="en" altLang="ru-RU" sz="2800"/>
              <a:t> </a:t>
            </a:r>
            <a:r>
              <a:rPr lang="en" altLang="ru-RU" sz="2800" b="1">
                <a:latin typeface="Times New Roman" panose="02020603050405020304" pitchFamily="18" charset="0"/>
              </a:rPr>
              <a:t>physiotherapy. </a:t>
            </a:r>
            <a:r>
              <a:rPr lang="uk-UA" altLang="ru-RU" sz="2800" b="1">
                <a:latin typeface="Times New Roman" panose="02020603050405020304" pitchFamily="18" charset="0"/>
              </a:rPr>
              <a:t/>
            </a:r>
            <a:br>
              <a:rPr lang="uk-UA" altLang="ru-RU" sz="2800" b="1">
                <a:latin typeface="Times New Roman" panose="02020603050405020304" pitchFamily="18" charset="0"/>
              </a:rPr>
            </a:br>
            <a:r>
              <a:rPr lang="en" altLang="ru-RU" sz="2800" b="1">
                <a:latin typeface="Times New Roman" panose="02020603050405020304" pitchFamily="18" charset="0"/>
              </a:rPr>
              <a:t>Medical rehabilitation of tuberculosis patients occurs with clinical cure, which is characterized by the absence of process activity, stabilization of residual changes. During cure, significant attention is paid to functional rehabilitation of tuberculosis patients. Modern methods of complex treatment of tuberculosis patients allow achieving medical rehabilitation in most cases.</a:t>
            </a:r>
            <a:endParaRPr lang="ru-RU" altLang="ru-RU" sz="2800" b="1">
              <a:latin typeface="Times New Roman" panose="02020603050405020304" pitchFamily="18" charset="0"/>
            </a:endParaRPr>
          </a:p>
        </p:txBody>
      </p:sp>
    </p:spTree>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8" name="Rectangle 4"/>
          <p:cNvSpPr>
            <a:spLocks noGrp="1" noChangeArrowheads="1"/>
          </p:cNvSpPr>
          <p:nvPr>
            <p:ph type="title"/>
          </p:nvPr>
        </p:nvSpPr>
        <p:spPr>
          <a:xfrm>
            <a:off x="0" y="0"/>
            <a:ext cx="9144000" cy="6858000"/>
          </a:xfrm>
        </p:spPr>
        <p:txBody>
          <a:bodyPr/>
          <a:lstStyle/>
          <a:p>
            <a:pPr eaLnBrk="1" hangingPunct="1">
              <a:defRPr/>
            </a:pPr>
            <a:r>
              <a:rPr lang="en" altLang="ru-RU" sz="2700" b="1" i="1">
                <a:solidFill>
                  <a:srgbClr val="FF33CC"/>
                </a:solidFill>
                <a:latin typeface="Times New Roman" panose="02020603050405020304" pitchFamily="18" charset="0"/>
              </a:rPr>
              <a:t>Psychological rehabilitation</a:t>
            </a:r>
            <a:r>
              <a:rPr lang="en" altLang="ru-RU" sz="2700" b="1" i="1">
                <a:latin typeface="Times New Roman" panose="02020603050405020304" pitchFamily="18" charset="0"/>
              </a:rPr>
              <a:t> </a:t>
            </a:r>
            <a:r>
              <a:rPr lang="en" altLang="ru-RU" sz="2700" b="1">
                <a:latin typeface="Times New Roman" panose="02020603050405020304" pitchFamily="18" charset="0"/>
              </a:rPr>
              <a:t>– is closely related to medical rehabilitation, because even during the treatment period it contributes to the psychological preparation of the patient for proper adaptation or retraining in the event of incomplete restoration of his professional skills. </a:t>
            </a:r>
            <a:r>
              <a:rPr lang="uk-UA" altLang="ru-RU" sz="2700" b="1" i="1">
                <a:latin typeface="Times New Roman" panose="02020603050405020304" pitchFamily="18" charset="0"/>
              </a:rPr>
              <a:t/>
            </a:r>
            <a:br>
              <a:rPr lang="uk-UA" altLang="ru-RU" sz="2700" b="1" i="1">
                <a:latin typeface="Times New Roman" panose="02020603050405020304" pitchFamily="18" charset="0"/>
              </a:rPr>
            </a:br>
            <a:r>
              <a:rPr lang="en" altLang="ru-RU" sz="2700" b="1" i="1">
                <a:solidFill>
                  <a:srgbClr val="FF33CC"/>
                </a:solidFill>
                <a:latin typeface="Times New Roman" panose="02020603050405020304" pitchFamily="18" charset="0"/>
              </a:rPr>
              <a:t>Social and labor </a:t>
            </a:r>
            <a:r>
              <a:rPr lang="en" altLang="ru-RU" sz="2700" b="1" i="1">
                <a:latin typeface="Times New Roman" panose="02020603050405020304" pitchFamily="18" charset="0"/>
              </a:rPr>
              <a:t>, </a:t>
            </a:r>
            <a:r>
              <a:rPr lang="en" altLang="ru-RU" sz="2700" b="1">
                <a:latin typeface="Times New Roman" panose="02020603050405020304" pitchFamily="18" charset="0"/>
              </a:rPr>
              <a:t>including professional, rehabilitation of tuberculosis patients is their return to work. The quality of professional rehabilitation largely depends on medical rehabilitation. </a:t>
            </a:r>
            <a:r>
              <a:rPr lang="uk-UA" altLang="ru-RU" sz="2700" b="1">
                <a:latin typeface="Times New Roman" panose="02020603050405020304" pitchFamily="18" charset="0"/>
              </a:rPr>
              <a:t/>
            </a:r>
            <a:br>
              <a:rPr lang="uk-UA" altLang="ru-RU" sz="2700" b="1">
                <a:latin typeface="Times New Roman" panose="02020603050405020304" pitchFamily="18" charset="0"/>
              </a:rPr>
            </a:br>
            <a:r>
              <a:rPr lang="en" altLang="ru-RU" sz="2700" b="1">
                <a:latin typeface="Times New Roman" panose="02020603050405020304" pitchFamily="18" charset="0"/>
              </a:rPr>
              <a:t>However, there is no complete correspondence between them, due to the fact that not all people clinically cured of tuberculosis regain their working capacity. </a:t>
            </a:r>
            <a:r>
              <a:rPr lang="uk-UA" altLang="ru-RU" sz="2700" b="1">
                <a:latin typeface="Times New Roman" panose="02020603050405020304" pitchFamily="18" charset="0"/>
              </a:rPr>
              <a:t/>
            </a:r>
            <a:br>
              <a:rPr lang="uk-UA" altLang="ru-RU" sz="2700" b="1">
                <a:latin typeface="Times New Roman" panose="02020603050405020304" pitchFamily="18" charset="0"/>
              </a:rPr>
            </a:br>
            <a:r>
              <a:rPr lang="en" altLang="ru-RU" sz="2700" b="1">
                <a:latin typeface="Times New Roman" panose="02020603050405020304" pitchFamily="18" charset="0"/>
              </a:rPr>
              <a:t>Some of them are diagnosed with disability </a:t>
            </a:r>
            <a:r>
              <a:rPr lang="en" altLang="ru-RU" sz="2700"/>
              <a:t>. </a:t>
            </a:r>
            <a:r>
              <a:rPr lang="uk-UA" altLang="ru-RU" sz="2700"/>
              <a:t/>
            </a:r>
            <a:br>
              <a:rPr lang="uk-UA" altLang="ru-RU" sz="2700"/>
            </a:br>
            <a:r>
              <a:rPr lang="en" altLang="ru-RU" sz="2700" b="1" i="1">
                <a:solidFill>
                  <a:srgbClr val="FF33CC"/>
                </a:solidFill>
                <a:latin typeface="Times New Roman" panose="02020603050405020304" pitchFamily="18" charset="0"/>
              </a:rPr>
              <a:t>Social rehabilitation</a:t>
            </a:r>
            <a:r>
              <a:rPr lang="en" altLang="ru-RU" sz="2700" b="1" i="1">
                <a:latin typeface="Times New Roman" panose="02020603050405020304" pitchFamily="18" charset="0"/>
              </a:rPr>
              <a:t> </a:t>
            </a:r>
            <a:r>
              <a:rPr lang="en" altLang="ru-RU" sz="2700" b="1">
                <a:latin typeface="Times New Roman" panose="02020603050405020304" pitchFamily="18" charset="0"/>
              </a:rPr>
              <a:t>- restoration of normal relations in society, primarily in the workplace </a:t>
            </a:r>
            <a:r>
              <a:rPr lang="uk-UA" altLang="ru-RU" sz="2700" b="1">
                <a:latin typeface="Times New Roman" panose="02020603050405020304" pitchFamily="18" charset="0"/>
              </a:rPr>
              <a:t/>
            </a:r>
            <a:br>
              <a:rPr lang="uk-UA" altLang="ru-RU" sz="2700" b="1">
                <a:latin typeface="Times New Roman" panose="02020603050405020304" pitchFamily="18" charset="0"/>
              </a:rPr>
            </a:br>
            <a:r>
              <a:rPr lang="en" altLang="ru-RU" sz="2700" b="1">
                <a:latin typeface="Times New Roman" panose="02020603050405020304" pitchFamily="18" charset="0"/>
              </a:rPr>
              <a:t>and in the immediate environment.</a:t>
            </a:r>
            <a:r>
              <a:rPr lang="en" altLang="ru-RU" sz="2700"/>
              <a:t> </a:t>
            </a:r>
          </a:p>
        </p:txBody>
      </p:sp>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24.05.14"/>
  <p:tag name="AS_TITLE" val="Aspose.Slides for .NET 4.0"/>
  <p:tag name="AS_VERSION" val="24.5"/>
</p:tagLst>
</file>

<file path=ppt/theme/theme1.xml><?xml version="1.0" encoding="utf-8"?>
<a:theme xmlns:a="http://schemas.openxmlformats.org/drawingml/2006/main" name="Лучи">
  <a:themeElements>
    <a:clrScheme name="Лучи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Лучи">
      <a:majorFont>
        <a:latin typeface="Arial"/>
        <a:ea typeface="Arial"/>
        <a:cs typeface="Arial"/>
      </a:majorFont>
      <a:minorFont>
        <a:latin typeface="Arial"/>
        <a:ea typeface="Arial"/>
        <a:cs typeface="Arial"/>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Лучи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Лучи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Лучи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Лучи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Лучи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Лучи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Лучи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Лучи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Лучи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6087</TotalTime>
  <Words>3806</Words>
  <Application>Microsoft Macintosh PowerPoint</Application>
  <PresentationFormat>Экран (4:3)</PresentationFormat>
  <Paragraphs>480</Paragraphs>
  <Slides>98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98</vt:i4>
      </vt:variant>
    </vt:vector>
  </HeadingPairs>
  <TitlesOfParts>
    <vt:vector size="99" baseType="lpstr">
      <vt:lpstr>Лучи</vt:lpstr>
      <vt:lpstr>BASIC PRINCIPLES AND MODERN METHODS TREATMENT OF  PATIENTS  WITH TUBERCULOSIS</vt:lpstr>
      <vt:lpstr>BASIC PRINCIPLES OF TREATMENT PATIENTS WITH TUBERCULOSIS            1. Early or, as a minimum , timely Treatment – treatment should begin immediately after the patient is diagnosed with tuberculosis.   2. Long-term treatment – treatment until the cessation of bacterial excretion, healing of cavities, resorption of infiltrates and densification of foci.</vt:lpstr>
      <vt:lpstr>3. Continuous treatment – regular intake of drugs according to the prescribed chemotherapy regimen. Continuous treatment reduces the frequency of development of MBT resistance to drugs.  4. Consistency and continuity in treatment at different stages – using a specific initially prescribed therapy regimen at all stages – inpatient, sanatorium, outpatient.  5. Comprehensive treatment – involves the use of various means and methods: etiotropic, pathogenetic and symptomatic therapy, surgical and collapsotherapeutic methods, physiotherapy, hygiene and dietary regimen.</vt:lpstr>
      <vt:lpstr>6. Combination treatment – the use of  at least 4 drugs  at the beginning of treatment of all patients.  Combination therapy prevents the development of MBT resistance to anti-tuberculosis drugs, enhances the antimycobacterial effect,  i.e. different drugs act on different structures of the mycobacterial cell, and contributes to a longer preservation of high concentrations of drugs in the blood and tissues. </vt:lpstr>
      <vt:lpstr>7. Individual approach before treatment – treatment is based on taking into account the sensitivity of MBT to anti-tuberculosis drugs, the tolerability of drugs by the patient, and  the presence of concomitant diseases. An individual approach involves making  changes to the chemotherapy regimen drawn up at the beginning of treatment in the event of the development of MBT resistance to a particular antimycobacterial drug or the development of toxic or allergic complications of chemotherapy.</vt:lpstr>
      <vt:lpstr>8. Two-phase treatment ensures a significant reduction in the MBT population in the intensive phase of treatment and clinical cure of the patient in the maintenance phase.   9. Controlled chemotherapy – taking drugs in the presence of medical workers, social workers, volunteers. The purpose of controlled chemotherapy is to ensure regular intake of drugs.   10. Treatment of tuberculosis patients must be free , accessible and safe . </vt:lpstr>
      <vt:lpstr>The basis for the treatment of tuberculosis patients  is the use of drugs  with antimycobacterial action - ANTI-TUBERCULOSIS DRUGS .   Currently, about two dozen anti-TB drugs are used in Ukraine.   The most common classification of anti-TB drugs  is the International Union against  Tuberculosis and Lung Diseases.  According to this classification,  5 groups of drugs are distinguished.</vt:lpstr>
      <vt:lpstr>Слайд 8</vt:lpstr>
      <vt:lpstr>Слайд 9</vt:lpstr>
      <vt:lpstr>Слайд 10</vt:lpstr>
      <vt:lpstr>When prescribing anti-tuberculosis drugs, it is necessary to take into account their antimycobacterial activity and ability to diffuse into various organs and tissues of a person.  Isoniazid, rifampicin, rifabutin act on MBT bactericidally ,  other drugs - bacteriostatically .  Rifampicin, rifabutin, isoniazid, pyrazinamide, prothionamide, ethambutol penetrate well into the lung tissue, tuberculous foci, caverns, tuberculomas, caseous lymph nodes; streptomycin, kanamycin, florimycin, PASK, thioacetazone - weakly.</vt:lpstr>
      <vt:lpstr>The MBT population in the patient's body exists in several states  ( Mitchison D. A. , 1985 ) :</vt:lpstr>
      <vt:lpstr>Pharmacological characteristics of antimycobacterial drugs</vt:lpstr>
      <vt:lpstr>Isoniazid is well absorbed, penetrates well into tissues and caseous foci.  Release forms. Tablets of 0.1, 0.2 and 0.3 g,  10% solution for intravenous and intramuscular administration  in ampoules of 5 ml.</vt:lpstr>
      <vt:lpstr>Rifampicin ( R) – semi-synthetic broad- spectrum antibiotic .  Inhibits activity of DNA- dependent RNA polymerase in susceptible MBT . They act on microorganisms ,</vt:lpstr>
      <vt:lpstr>Rifampicin is able to accumulate in lung tissue and maintain a concentration in the cavities for a long time.</vt:lpstr>
      <vt:lpstr>Ethambutol (E) is  a synthetic drug, active  in relation to the Office, which located extracellularly and intracellularly  and multiply .</vt:lpstr>
      <vt:lpstr>Release form: Tablets of 100, 200, 400, 600 and 800 mg.</vt:lpstr>
      <vt:lpstr>Pyrazinamide ( Z) –  synthetic antimycobacterial drug, effective of intracellular and extracellular MBT. Active in acidic environment  caseous masses and foci sharp inflammation .</vt:lpstr>
      <vt:lpstr>Release form: Tablets of 400, 500 and 750 mg.</vt:lpstr>
      <vt:lpstr>Mechanisms of action of first-line drugs</vt:lpstr>
      <vt:lpstr>Mechanisms of action of second-line drugs</vt:lpstr>
      <vt:lpstr>Streptomycin sulfate ( S) is  a broad-spectrum antibiotic , an aminoglycoside  that interferes with the processes of protein synthesis in bacterial cells. It  is most effective in cases of severe exudation.</vt:lpstr>
      <vt:lpstr>Microbiologically significant concentrations of the drug are created almost everywhere, except in the brain. A significant amount of streptomycin enters the pleural fluid and</vt:lpstr>
      <vt:lpstr>Side effects. May affect V and III pairs of cranial nerves (otovestibulotoksichny – decreased hearing acuity, unsteady gait, instability in Romberg’s posture),  often causes allergic reactions,  with prolonged use – reduces immunity .  Has hepatotoxic and nephrotoxic effects,  causes coronary artery spasm, increased blood pressure.  With prolonged use, may cause reticular fibrosis of the lungs, suppression of immunity.  Not indicated in the treatment of tuberculosis in pregnant women.</vt:lpstr>
      <vt:lpstr> Kanamycin sulfate ( K) is a broad-spectrum aminoglycoside antibiotic . It causes disruption of MBT protein synthesis .</vt:lpstr>
      <vt:lpstr>Amikacin ( Am) is an aminoglycoside . It actively penetrates the cell membrane and is irreversibly binds to receptor proteins on the ribosomal subunit .</vt:lpstr>
      <vt:lpstr>Capreomycin ( Cm) –  in iberkovo active of M. tuberculosis , which localized outside and inside cells .</vt:lpstr>
      <vt:lpstr>   Adverse reactions: Nephrotoxicity, renal failure, unusual fatigue or weakness, neuromuscular blockade , difficulty breathing due to decreased respiratory muscle tone, otovestibulotoxicity, nausea, anorexia, thirst, hepatotoxicity, allergic reactions, arrhythmia, leukocytosis, leukopenia, eosinophilia, thrombocytopenia. </vt:lpstr>
      <vt:lpstr>Ofloxacin (O f) is a synthetic antibiotic of the fluoroquinolone  group .  It has a bactericidal effect on</vt:lpstr>
      <vt:lpstr>Levofloxacin ( Lfx ) –  an antibiotic of the fluoroquinolone group.  Blocks DNA gyrase and topoisomerase I and V, disrupts supercoiling and crosslinking </vt:lpstr>
      <vt:lpstr>Application. The dose of the drug is determined individually, depending on the severity of the disease.</vt:lpstr>
      <vt:lpstr>Moxifloxacin (Mfx) is a fourth-generation fluoroquinolone.</vt:lpstr>
      <vt:lpstr>Gatifloxacin ( Gfx ) - antimycobacterial action is provided by inhibition of DNA gyrase and topoisomerase IV. DNA gyrase is an important enzyme involved in the DNA replication of pathogens.</vt:lpstr>
      <vt:lpstr>Ethionamide (E t), Prothionamide (P t) – antimycobacterial synthetic homologues. </vt:lpstr>
      <vt:lpstr>Sodium para-aminosalicylate  (PAS - Pa s) is the sodium salt of para-aminosalicylic acid. </vt:lpstr>
      <vt:lpstr>Application: prescribed at the rate of 2 g per 10 kg of body weight in 3 doses.  Be sure to take with milk, alkaline mineral water.  Side effects Reactions. Irritates the gastrointestinal tract, causes loss of appetite, nausea, dyspepsia, abdominal pain, contributes to exacerbation of gastritis, gastric ulcer and duodenal ulcer, may cause allergic reactions, agranulocytosis, decrease in potassium concentration and pH in plasma.</vt:lpstr>
      <vt:lpstr>Clofazimine ( Cfz ) -  has antimycobacterial activity; inhibits energy production reactions in mycobacteria; the drug binds  to nucleic acids, but it is unknown whether this affectson its antimycobacterial activity. </vt:lpstr>
      <vt:lpstr>Clarithromycin ( Clr ) - an antibacterial agent of the macrolide group, a synthetic derivative of erythromycin.</vt:lpstr>
      <vt:lpstr>After the WHO recognized tuberculosis as a global threat in 1993 , the development of new methods  of treating this disease began.  In 2000,  the Global Alliance for Drug Development was created .  The mission of the TB Alliance is to ensure access  to effective treatment for tuberculosis  in countries with a significant prevalence of tuberculosis.  To date, clinical trials of  3 new anti-TB drugs have been completed - bedaquiline, delamanid and pretomanid .  Bedaquiline is the first new anti-TB drug in 40 years.  These drugs have high activity against MBT  and a mechanism of action different from known drugs.</vt:lpstr>
      <vt:lpstr>Слайд 41</vt:lpstr>
      <vt:lpstr>Mechanisms of action of new anti-tuberculosis drugs and drugs* undergoing development and clinical trials.</vt:lpstr>
      <vt:lpstr>MAIN STAGES OF ANTI-TUBERCULOSIS THERAPY  Standardized therapy for tuberculosis patients consists of two phases:  intensive (IF) and supportive (PF).  The intensive phase is aimed at stopping the reproduction of MBT and significantly reducing their population  in the patient's body.  Such therapy eliminates acute manifestations of the disease, stops bacterial excretion, leads to the resorption of infiltrates and densification of foci, and in most patients - to the healing of cavities in the lungs.  The maintenance phase is carried out to consolidate the achieved results, ensure a stable clinical effect, and prevent exacerbation of the process.</vt:lpstr>
      <vt:lpstr>According to WHO recommendations, the contingent of tuberculosis patients is divided into 4 categories.  The 1st category includes patients with newly diagnosed tuberculosis (TB) of various localizations  with bacterial excretion (VDTB MBT+),  as well as patients with other (severe) forms of the disease of various localizations without bacterial excretion (VDTB MBT–): miliary, disseminated, destructive pulmonary TB  (with single cavities over 3 cm or with the presence of more than than 3 cavities of smaller size);  meningitis, caseous pneumonia, tuberculous pericarditis, peritonitis, intestinal TB,  spinal TB with neurological complications, urogenital TB;  TB of intrathoracic lymph nodes with damage to more than 2 groups on one side or 2-sided process, primary tuberculosis complex .</vt:lpstr>
      <vt:lpstr>Category 2 includes any cases of previously treated pulmonary and extrapulmonary TB  registered for re-treatment:  - relapse of TB of any localization (RTB+/-);  - patients treated after unsuccessful  previous treatment (NLTB with MBT+);  - patients who resumed treatment after they were considered to have dropped out of surveillance - interrupted treatment (LPP with MBT+),  - patients with other cases who were previously treated for TB (ITB with MBT+/–), but the result of the last course of treatment is unknown or not documented.</vt:lpstr>
      <vt:lpstr>Category 3 includes patients with new cases (NDTB) of pulmonary and extrapulmonary tuberculosis  without bacterial excretion (NDTB MBT–),  who are not classified in category 1,  as well as children with tuberculosis of unknown localization,  children with tuberculosis of intrathoracic lymph nodes or primary tuberculosis complex  in the calcification phase  in case of preserved activity of the process.</vt:lpstr>
      <vt:lpstr>The 4th category includes patients with  - multidrug-resistant TB (MDR-TB),  - extensively drug-resistant TB (EXT-TB),  - rifampicin-resistant tuberculosis (Rif-TB),  - with confirmed cases of chemoresistant TB (XDR-TB), who, according to the resistance profile, require treatment lasting more than 12 months.</vt:lpstr>
      <vt:lpstr>Supervised treatment of all tuberculosis patients is carried out with the informed consent of the patient  in compliance with infection control requirements  in order to prevent the further spread of tuberculosis  and prevent the development of multidrug-resistant tuberculosis.</vt:lpstr>
      <vt:lpstr>In inpatient conditions, the intensive phase of treatment for patients of categories 1 and 2 is carried out strictly according to indications.  Indications for hospitalization are:  - pulmonary tuberculosis with a positive result of a sputum smear examination by bacterioscopy;  - severe clinical condition of the patient (hectic fever, respiratory and cardiac failure, cachexia);  - complications of tuberculosis before their cessation (pulmonary hemorrhage, hemoptysis, spontaneous pneumothorax, pleural empyema);  - adaptation of the chemotherapy regimen in patients with concomitant diseases;  - diagnosis and treatment of severe adverse reactions;  - surgical treatment in case of ineffectiveness of antibacterial therapy.</vt:lpstr>
      <vt:lpstr>For patients of category 3, the intensive phase of treatment in inpatient conditions is possible only if there are medical indications  (severe concomitant diseases, intolerance to PTP).   In other cases, the treatment of patients of categories 1, 2, 3 is carried out in outpatient conditions, because such patients do not pose an epidemiological threat to those around them.   Treatment of patients of category 4 is carried out in specialized inpatient departments.   Treatment of patients in the maintenance phase  is carried out in outpatient and / or sanatorium conditions.</vt:lpstr>
      <vt:lpstr>Treatment of patients of categories 1, 2, 3 in the intensive phase is carried out according to the scheme:  isoniazid + rifampicin + pyrazinamide + ethambutol -  2–3 months (not less than 60 doses and not more than 90).  The drugs are taken in one dose orally  , calculated according to body weight.   In the maintenance phase of treatment, the following  isoniazid + rifampicin - 4 months  daily or every other day.   Anti-tuberculosis drugs are  taken under the direct supervision of medical workers.</vt:lpstr>
      <vt:lpstr>Treatment of patients of category 4 in the intensive phase is carried out:  with 5–6 anti-tuberculosis drugs  according to drug sensitivity data for 8 months, with the mandatory use of injectable drugs of the second line and fluoroquinolones.   In the absence of drugs of the second line, the possibility of using palliative therapy is considered.   The maintenance phase is carried out taking into account drug sensitivity data for 12 months  with the use of at least  4 anti-tuberculosis drugs  (of which at least 3 drugs of the second line).</vt:lpstr>
      <vt:lpstr>The criteria for the effectiveness of treatment  of patients with tuberculosis are:  - disappearance of clinical and laboratory signs of tuberculous inflammation;  - stable cessation of bacterial excretion,  confirmed by microscopic and cultural studies;  - regression of pathological tuberculous changes in organs (focal, infiltrative, destructive, etc.), assessed by a complex of radiation and special instrumental (hardware) research methods specific to a particular affected organ (system);  - restoration of functional capabilities and working capacity.</vt:lpstr>
      <vt:lpstr>Assessment of treatment outcomes in  patients of clinical categories 1,2,3  ( with TB drugs sensitive to MBT) is carried out after the completion of the intensive (preliminary)  and maintenance (final) phases of treatment.   The following criteria for the effectiveness of treatment of patients of categories I, II, III are distinguished:  - cure;  - completed treatment;  - ineffective (failure) treatment;  - interrupted treatment;  - dropped out;  - fatal outcome.</vt:lpstr>
      <vt:lpstr>Cured - a patient with pulmonary tuberculosis confirmed by bacteriological analysis at the start of treatment, for whom cultures and sputum analysis were negative in the last month of treatment and at least once before.   Completed treatment - a patient with tuberculosis  who has completed treatment without obvious signs of treatment failure, but without data on negative cultures and sputum analysis in the last month of treatment and at least once before.  The reason may be that the necessary tests were not performed, or that their results are not available.</vt:lpstr>
      <vt:lpstr>Ineffective (failure) treatment :  - according to smear and/or culture, when the patient remains with a positive result of microscopy and/or culture after taking 90 doses;  - according to the clinical and radiological picture, in patients  who have a negative clinical and radiological picture of the pathological process and at the same time the results of microscopy and/or culture or other examination of the pathological material to detect the TB pathogen are negative;  - in patients in whom the result of the bacterioscopic examination at the beginning of treatment was negative, but became positive at the 2nd month of treatment;  - patients in whom MDR-TB was established according to the results of temporary drug sensitivity (TDS) at  any time during the course of chemotherapy  for categories 1, 2, 3, regardless of the presence of positive  or negative microscopy results at the time of obtaining the TDS.</vt:lpstr>
      <vt:lpstr>Interrupted treatment – a TB patient who did not start treatment, or whose treatment was interrupted  for 2 or more months after receiving  more than 30 doses of drugs.   Dropped out – a patient who was transferred to another region and the results of his treatment are unknown.   Fatal outcome – a patient who died during treatment, regardless of the cause of death.  Separately noted:  - from tuberculosis, patients whose main cause of death was tuberculosis;  - from other causes. </vt:lpstr>
      <vt:lpstr>Effectiveness of treatment of patients with newly diagnosed pulmonary tuberculosis with bacterial excretion, detected in 2013.</vt:lpstr>
      <vt:lpstr> In case of ineffective therapeutic treatment of tuberculosis patients  of all categories,  surgical intervention is possible. </vt:lpstr>
      <vt:lpstr>NON-SPECIFIC TREATMENT  OF PATIENTS WITH TUBERCULOSIS  consists in carrying out  a hygienic and dietary regimen, pathogenetic  and symptomatic therapy.  The use of pathogenetic agents increases the effectiveness of antimycobacterial therapy. Pathogenetic therapy is aimed at the mechanisms that determine the development of the disease, their appointment mobilizes the body's protective reactions, helps reduce the degree of inflammatory reaction and accelerate its resorption, healing of the cavity, stimulation of regeneration processes, reducing the possibility of the development of fibrous changes, normalization of impaired body functions.</vt:lpstr>
      <vt:lpstr>To the HYGIENE-DIETARY REGIME include:  rational nutrition, aerotherapy, heliotherapy, hydrotherapy, moderate work.  The need for proper nutrition is due to significantly impaired metabolic processes in tuberculosis patients, the causes of which are tuberculosis intoxication and hypoxia.  Diet No. 11 is used in tuberculosis patients.  The diet should contain at least 100-110 g of easily digestible (milk, meat , fish, etc.) protein, and during the recovery period  - 120-140 g (60% - of animal origin).  Carbohydrates are given in physiological quantities (400-500 g).  Food should be rich in vitamins, especially ascorbic acid, thiamine and pyridoxine.  Sunlight is used mostly for the treatment of patients with extrapulmonary forms of tuberculosis,  and for pulmonary tuberculosis, insolation should be used moderately, since hyperinsolation contributes to the exacerbation of the tuberculosis process. Air rich in oxygen reduces hypoxia and normalizes metabolic processes.</vt:lpstr>
      <vt:lpstr>To PATHOGENETIC RESOURCES include those that affect the mechanisms of pathogenesis of tuberculous inflammation.  The use of pathogenetic therapy without effective antimycobacterial therapy is prohibited.  In the initial stages of tuberculosis development ,  when exudation and alteration processes prevail, pathogenetic agents are used in the treatment,  which suppress various links in the development of inflammation.  With the productive nature of tuberculous inflammation, at the stages of reverse development of tuberculous inflammation (after 1-2 months of treatment), pathogenetic drugs are used,  which stimulate the processes of repair and regeneration. </vt:lpstr>
      <vt:lpstr>All pathogenetic therapy agents can be divided into:  1) glucocorticoids, their synthetic analogues;  2) non-hormonal anti-inflammatory agents;  3) immunocorrecting drugs:  specific (tuberculin therapy, BCG vaccine therapy)  and non-specific;  4) antioxidants;  5) antihypoxants;  6) antikinin drugs;  7) prokinin drugs;  8) eicosanoid system correctors;  9) proteinase inhibitors;  10) biologically active drugs and biogenic stimulants;  11) drugs of anabolic action;  12) reticuloendothelial system stimulants;  13) energy metabolism stimulants;  14) vitamins;  15) physiotherapeutic methods. </vt:lpstr>
      <vt:lpstr>Pathogenetic therapy in the intensive phase</vt:lpstr>
      <vt:lpstr>Слайд 65</vt:lpstr>
      <vt:lpstr>Слайд 66</vt:lpstr>
      <vt:lpstr>Слайд 67</vt:lpstr>
      <vt:lpstr>Pathogenetic therapy in the maintenance phase</vt:lpstr>
      <vt:lpstr>Слайд 69</vt:lpstr>
      <vt:lpstr>Слайд 70</vt:lpstr>
      <vt:lpstr>Слайд 71</vt:lpstr>
      <vt:lpstr>Symptomatic therapy – this is the prescription of antipyretics, antitussives and expectorants, analgesics, and drugs that reduce other clinical manifestations of the disease to patients when necessary.</vt:lpstr>
      <vt:lpstr>COLLAPSOTHERAPEUTIC TREATMENT METHODS  Collapsotherapeutic treatment methods for patients with pulmonary tuberculosis occupy an intermediate position between conservative and surgical treatment.  Collapsotherapeutic treatment methods for patients with pulmonary tuberculosis include  artificial pneumothorax and pneumoperitoneum.</vt:lpstr>
      <vt:lpstr>Artificial pneumothorax  is the introduction of air into the pleural cavity for therapeutic purposes.  The positive effect of artificial pneumothorax on the course of the tuberculosis process is explained by the subsidence of the affected lung and the creation of its functional rest.  At the same time, conditions are created for the healing of the cavity, partial resorption and compaction of foci and infiltrates,  and the development of scars.</vt:lpstr>
      <vt:lpstr>Indications for artificial pneumothorax There are  limited forms of pulmonary tuberculosis in the decay phase :  1) infiltrative pulmonary tuberculosis;  2) focal pulmonary tuberculosis;  3) limited disseminated pulmonary tuberculosis;  4) newly diagnosed pulmonary tuberculosis  with the decay cavity size not exceeding 2-3 cm and located between the subpleural and basal zones of the lungs.   Artificial pneumothorax should be short-term  and last no more than 3-6 months.</vt:lpstr>
      <vt:lpstr>In the presence of the indicated indications, treatment  with artificial pneumothorax is carried out:  1) when it is impossible to conduct rational antimycobacterial therapy in the presence of  poly-, multi- or broad-resistance of MBT  or intolerance to antituberculosis drugs;  2) in patients with alcoholism, drug addiction,  patients who evade systematic treatment;  3) when the patient refuses surgical intervention;  4) under unfavorable epidemiological conditions, contact with children;  5) with bleeding from fresh cavities of decay, when hemostatic therapy has exhausted itself and it is impossible to perform surgical intervention;  6) in the case of a combination of tuberculosis with pregnancy, diabetes mellitus.  In the indicated cases, artificial pneumothorax is advisable when it is impossible to perform surgical treatment of the patient.</vt:lpstr>
      <vt:lpstr>Method.  The puncture site is determined physically and radiographically. Following the rules of asepsis and antiseptics, a needle is inserted into the pleural cavity in the selected intercostal space along the upper edge of the rib, using 0.5% novocaine solution for anesthesia,  and connected to a pneumothorax apparatus.  Air is introduced into the pleural cavity in small portions of 50-100 cm 3 .</vt:lpstr>
      <vt:lpstr>During the initial application of artificial pneumothorax, approximately 250-350 cm 3 of air is injected. During the first 10 days, air insufflation is carried out at intervals of 2-3 days under constant radiological control.  After the formation of a gas bubble, which compresses the lung by at least one third, the intervals between insufflations are increased to 5-7 days,  and the volume of air injected is up to 400 cm 3 .</vt:lpstr>
      <vt:lpstr>Pneumoperitoneum  is the introduction of air into the abdominal cavity, particularly into the subdiaphragmatic space,  for therapeutic purposes, in order to elevate the diaphragm and limit its excursion, compress and immobilize the affected lung, and cause blockage of the draining lymphatic vessels,  which contributes to fibrosis.  Elevation of the diaphragm limits respiratory oscillations, mainly in the lower parts of the lungs.</vt:lpstr>
      <vt:lpstr>Indications for the use of pneumoperitoneum :  - bilateral or unilateral infiltrates in the decay phase, especially with a tendency to bleeding, and in the elderly;  - subacute disseminated processes with phenomena of perifocal inflammation and decay;  - bilateral or unilateral infiltrates in the decay phase, subacute disseminated processes in the decay phase in women immediately after childbirth;  - delayed lung expansion and residual pleural cavity after phthisiosurgical interventions;  - primary or acquired resistance of tuberculosis mycobacteria;  - intolerance to antituberculosis drugs.   Treatment with pneumoperitoneum should be continued for 8 months.</vt:lpstr>
      <vt:lpstr>Methodology .  Preferably along the left edge of the rectus abdominis muscle , retreating  2-3 cm below the navel, the abdominal cavity is punctured with a platinum needle, observing all the rules of asepsis and antiseptics. A pneumothorax device is connected to the needle and approximately  500-600 cm 3 of air is injected  .  During subsequent punctures, 800-1000 cm 3 of air and more are injected. </vt:lpstr>
      <vt:lpstr>SURGICAL TREATMENT OF PATIENTS WITH PULMONARY TUBERCULOSIS  Surgical treatment of patients with pulmonary tuberculosis is a component of comprehensive treatment.</vt:lpstr>
      <vt:lpstr>Surgical interventions are recommended:  - when bacterial excretion persists after taking  90 doses of drugs in the intensive phase, despite adequately conducted chemotherapy;  - in chemoresistant forms of tuberculosis  (after 4 months of the intensive phase, a phthisio-surgeon is consulted to resolve the issue of the possibility and necessity of surgical treatment);  - in hemoptysis that occurs periodically from the cavity or bronchiectasis after curing tuberculosis; - in  mediastinal lymph node compression  syndrome ; - in tuberculous empyema that has not resolved  during chemotherapy;  - in round formations in the lungs.</vt:lpstr>
      <vt:lpstr>Indications for surgical intervention  in pulmonary tuberculosis   According to vital indications:  - profuse pulmonary bleeding (surgeon consultation);  - tension valvular pneumothorax.</vt:lpstr>
      <vt:lpstr>Absolute indications  (with operability, determined by the degree of respiratory function impairment  and ECG changes):  - multidrug-resistant and extended-resistance tuberculosis with bacterial excretion after receiving 180 doses;  - infiltrative destructive tuberculosis with bacterial excretion (unilateral) after receiving 90 doses in the absence of positive dynamics;  - fibro-cavernous tuberculosis - unilateral or bilateral (no more than 2 lobes);  - cirrhotic pulmonary tuberculosis with bacterial excretion;  - chronic pleural empyema, cartilaginous pleurisy;  - recurrent pneumothorax.  - recurrent hemoptysis;  - mediastinal compression syndromes in primary tuberculosis.</vt:lpstr>
      <vt:lpstr>Direct indications:  - large tuberculomas with decay or bacterial excretion (over 3 cm);  - incurable residual changes in the lungs - bronchiectasis, destroyed  lung lobe (lung), pronounced bronchial stenosis;  - sanitized cavities without bacterial excretion for epidemiological reasons  (children's institution workers).</vt:lpstr>
      <vt:lpstr>Individual surgical interventions  Resection interventions: segmental, lobe and pulmonectomy – this is the separation (resection) of a segment, lobe of the lung  or the entire lung.  Cavernotomy – opening and subsequent open treatment of the cavity.  Cavernoplasty – elimination of the intrapulmonary cavity by filling it with a muscle, skin-muscle or fibrous flap on the pedicle. Thoracoplasty – decollation and partial resection of several or most ribs to lower the chest.  Extrapleural pneumothorax – formation of an extrapleural cavity above the affected lung. Pleurectomy and lung decortication – separation of the visceral pleura. </vt:lpstr>
      <vt:lpstr>SANATORIUM AND RESORT TREATMENT OF PATIENTS  WITH TUBERCULOSIS  Sanatorium and resort treatment of patients with tuberculosis makes it possible to increase the effectiveness of treatment: clinical cure - up to 75-80%,</vt:lpstr>
      <vt:lpstr>In children, especially with extrapulmonary forms of tuberculosis, as well as in adults with newly detected small and limited forms of pulmonary tuberculosis without bacterial excretion, the entire period of treatment can take place in a sanatorium,  bypassing the inpatient stage.  In other cases, the sanatorium stage includes follow-up treatment and rehabilitation after an intensive phase of treatment or surgery.  An important point of sanatorium-resort treatment of tuberculosis is the combination of courses of specific chemoprophylaxis and chemotherapy with the use of natural-climatic, preformed physical and other sanatorium-resort factors.</vt:lpstr>
      <vt:lpstr> CAPACITY EXAMINATION  OF TUBERCULOSIS PATIENTS </vt:lpstr>
      <vt:lpstr>Social factors are the profession, nature and conditions of work and life, the patient's attitude to returning to work, the degree of epidemiological danger of the patient to others.   Sometimes, in dismissal from work, only medical factors are the main ones (pronounced intoxication, progression of the process, development of complications, etc.) and less often - only social ones (epidemiological contraindications to work in this profession).</vt:lpstr>
      <vt:lpstr>In practice, two main types of disability are established - temporary and permanent .   Temporary disability is established with a favorable clinical and labor prognosis.  A favorable prognosis means the possibility of the patient's return to his previous professional activity, which is determined on the basis of an assessment of the nature of the tuberculosis process, its activity and the possibility of eliminating disorders in the body. Temporary disability is established in cases of detection of initial tuberculosis foci, exacerbation of the disease and relapses requiring long-term treatment. In most cases, the prognosis of the initial forms of tuberculosis is favorable and the ability to work is fully restored. Patients who recover after surgical treatment and fully or partially restore their ability to work are also considered temporarily disabled .</vt:lpstr>
      <vt:lpstr>Temporary disability is assessed by medical advisory committees (MACs).  After temporary disability is established, the patient receives a disability certificate – a document for receiving financial assistance under state social insurance.  Patients with VDTB tuberculosis are issued a certificate of incapacity for work if necessary for a period of up to 10 months.  During the period of exemption from work, a patient with tuberculosis retains his place of work for a period of 12 months.  Patients with chronic forms of tuberculosis have the right to receive a certificate of incapacity for work for a period of up to 4 months continuously (in total, no more than 5 months per calendar year).  If the clinical cure of VDTB patients is delayed and clinical and radiological stabilization of the process does not occur, the doctor draws up the appropriate documentation and no later than 10 months from the date of the onset of incapacity for work refers the patient to the MSEK.  If necessary, the MSEK may extend the terms of the certificate of incapacity for work or determine the disability group.</vt:lpstr>
      <vt:lpstr>Permanent disability is established when, despite treatment, anatomical and functional disorders have become persistent, which prevents the performance of  professional work.  Permanent disability is established:  - for patients with various types of chemoresistant tuberculosis,  - for patients who are not amenable to surgical treatment,  - for patients with tuberculosis in combination with diseases  that limit the clinical and labor prognosis  (for example, pulmonary tuberculosis and pulmonary heart failure of the III degree).   Permanent disability can be partial and complete.</vt:lpstr>
      <vt:lpstr>Partial disability is established in cases where the patient is temporarily unable to work in his specialty, but can perform other work without harm to health.  Complete disability is determined if the patient requires a permanent special regime and treatment.   When establishing disability, the following are taken into account: the nature of the disease, the degree of impairment of body functions, the effectiveness of treatment and rehabilitation measures, the state of compensatory mechanisms, clinical and labor prognosis, the possibility of social adaptation, the need for various types of social assistance, specific conditions and content of work, professional training, age, etc. Depending on the degree of disability, the MSEK determines the III , II or I group of disability. All disabled people are provided with social assistance in the types provided for by law. Disability pensions are assigned in the event of complete or partial disability.</vt:lpstr>
      <vt:lpstr>REHABILITATION  OF PATIENTS WITH TUBERCULOSIS   Rehabilitation in medicine is a complex of medical, professional and legal measures aimed at restoring impaired body functions and the working capacity of patients and disabled people.  The purpose of rehabilitation is to improve the health of the patient and provide him with assistance in restoring or developing professional skills, taking into account the specifics of the injury or illness he has suffered.  The main types of rehabilitation assistance are medical, psychological, professional, social, labor, etc.</vt:lpstr>
      <vt:lpstr>Medical rehabilitation – this is the first stage of complete rehabilitation of tuberculosis patients, which consists in restoring lost or weakened body functions after treatment. For this purpose, drug, surgical, sanatorium-resort treatment is used, physiotherapy.  Medical rehabilitation of tuberculosis patients occurs with clinical cure, which is characterized by the absence of process activity, stabilization of residual changes. During cure, significant attention is paid to functional rehabilitation of tuberculosis patients. Modern methods of complex treatment of tuberculosis patients allow achieving medical rehabilitation in most cases.</vt:lpstr>
      <vt:lpstr>Psychological rehabilitation – is closely related to medical rehabilitation, because even during the treatment period it contributes to the psychological preparation of the patient for proper adaptation or retraining in the event of incomplete restoration of his professional skills.  Social and labor , including professional, rehabilitation of tuberculosis patients is their return to work. The quality of professional rehabilitation largely depends on medical rehabilitation.  However, there is no complete correspondence between them, due to the fact that not all people clinically cured of tuberculosis regain their working capacity.  Some of them are diagnosed with disability .  Social rehabilitation - restoration of normal relations in society, primarily in the workplace  and in the immediate environment. </vt:lpstr>
    </vt:vector>
  </TitlesOfParts>
  <Company>2</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КЛІНІЧНІ ФОРМИ ТУБЕРКУЛЬОЗУ</dc:title>
  <cp:lastModifiedBy>Sergey</cp:lastModifiedBy>
  <cp:revision>224</cp:revision>
  <dcterms:created xsi:type="dcterms:W3CDTF">2008-09-12T08:47:13Z</dcterms:created>
  <dcterms:modified xsi:type="dcterms:W3CDTF">2026-04-18T13:21:25Z</dcterms:modified>
</cp:coreProperties>
</file>