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82"/>
  </p:notesMasterIdLst>
  <p:sldIdLst>
    <p:sldId id="298" r:id="rId2"/>
    <p:sldId id="342" r:id="rId3"/>
    <p:sldId id="258" r:id="rId4"/>
    <p:sldId id="292" r:id="rId5"/>
    <p:sldId id="293" r:id="rId6"/>
    <p:sldId id="294" r:id="rId7"/>
    <p:sldId id="295" r:id="rId8"/>
    <p:sldId id="296" r:id="rId9"/>
    <p:sldId id="297" r:id="rId10"/>
    <p:sldId id="259" r:id="rId11"/>
    <p:sldId id="260" r:id="rId12"/>
    <p:sldId id="261" r:id="rId13"/>
    <p:sldId id="262" r:id="rId14"/>
    <p:sldId id="291"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302" r:id="rId44"/>
    <p:sldId id="303" r:id="rId45"/>
    <p:sldId id="304" r:id="rId46"/>
    <p:sldId id="305" r:id="rId47"/>
    <p:sldId id="307" r:id="rId48"/>
    <p:sldId id="308" r:id="rId49"/>
    <p:sldId id="309" r:id="rId50"/>
    <p:sldId id="310" r:id="rId51"/>
    <p:sldId id="311" r:id="rId52"/>
    <p:sldId id="312"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DDE9A9-11BC-484D-9F76-3C939CBFEA62}" type="doc">
      <dgm:prSet loTypeId="urn:microsoft.com/office/officeart/2005/8/layout/process2" loCatId="process" qsTypeId="urn:microsoft.com/office/officeart/2005/8/quickstyle/simple5" qsCatId="simple" csTypeId="urn:microsoft.com/office/officeart/2005/8/colors/accent0_2" csCatId="mainScheme" phldr="1"/>
      <dgm:spPr/>
      <dgm:t>
        <a:bodyPr/>
        <a:lstStyle/>
        <a:p>
          <a:endParaRPr lang="ru-RU"/>
        </a:p>
      </dgm:t>
    </dgm:pt>
    <dgm:pt modelId="{04F4B845-B751-47C6-A5FE-A2B4C1DE60D8}">
      <dgm:prSet phldrT="[Текст]" custT="1"/>
      <dgm:spPr/>
      <dgm:t>
        <a:bodyPr/>
        <a:lstStyle/>
        <a:p>
          <a:pPr algn="ctr"/>
          <a:r>
            <a:rPr lang="en-US" sz="2000" i="1" u="sng" dirty="0" smtClean="0">
              <a:solidFill>
                <a:srgbClr val="FF0000"/>
              </a:solidFill>
            </a:rPr>
            <a:t>IMMUNOLOGICAL</a:t>
          </a:r>
          <a:endParaRPr lang="ru-RU" sz="1200" b="1" i="1" u="sng" dirty="0">
            <a:solidFill>
              <a:srgbClr val="FF0000"/>
            </a:solidFill>
          </a:endParaRPr>
        </a:p>
      </dgm:t>
    </dgm:pt>
    <dgm:pt modelId="{9D62301E-08FE-471C-BE66-977C0414C580}" type="parTrans" cxnId="{E2BED644-78CF-455B-BBC8-EADA8BBC1897}">
      <dgm:prSet/>
      <dgm:spPr/>
      <dgm:t>
        <a:bodyPr/>
        <a:lstStyle/>
        <a:p>
          <a:endParaRPr lang="ru-RU"/>
        </a:p>
      </dgm:t>
    </dgm:pt>
    <dgm:pt modelId="{BB3DD311-B23F-4317-AD02-3233BA44B759}" type="sibTrans" cxnId="{E2BED644-78CF-455B-BBC8-EADA8BBC1897}">
      <dgm:prSet/>
      <dgm:spPr/>
      <dgm:t>
        <a:bodyPr/>
        <a:lstStyle/>
        <a:p>
          <a:endParaRPr lang="ru-RU"/>
        </a:p>
      </dgm:t>
    </dgm:pt>
    <dgm:pt modelId="{E268BDB5-B987-45B1-9847-AE355BF544F0}">
      <dgm:prSet phldrT="[Текст]" custT="1"/>
      <dgm:spPr/>
      <dgm:t>
        <a:bodyPr/>
        <a:lstStyle/>
        <a:p>
          <a:pPr algn="ctr"/>
          <a:r>
            <a:rPr lang="en-US" sz="2000" b="0" i="1" u="sng" dirty="0" smtClean="0">
              <a:solidFill>
                <a:srgbClr val="FF0000"/>
              </a:solidFill>
            </a:rPr>
            <a:t>PATHOCHEMICAL</a:t>
          </a:r>
          <a:endParaRPr lang="ru-RU" sz="2000" b="1" i="1" u="sng" dirty="0">
            <a:solidFill>
              <a:srgbClr val="FF0000"/>
            </a:solidFill>
          </a:endParaRPr>
        </a:p>
      </dgm:t>
    </dgm:pt>
    <dgm:pt modelId="{5FED52A3-B3DF-46B2-92C1-A4CA460EDAA0}" type="parTrans" cxnId="{EF165F6F-468C-4E26-A539-6D71602D3029}">
      <dgm:prSet/>
      <dgm:spPr/>
      <dgm:t>
        <a:bodyPr/>
        <a:lstStyle/>
        <a:p>
          <a:endParaRPr lang="ru-RU"/>
        </a:p>
      </dgm:t>
    </dgm:pt>
    <dgm:pt modelId="{30185DE3-E1C5-4299-8358-E0506866175B}" type="sibTrans" cxnId="{EF165F6F-468C-4E26-A539-6D71602D3029}">
      <dgm:prSet/>
      <dgm:spPr/>
      <dgm:t>
        <a:bodyPr/>
        <a:lstStyle/>
        <a:p>
          <a:endParaRPr lang="ru-RU"/>
        </a:p>
      </dgm:t>
    </dgm:pt>
    <dgm:pt modelId="{D668128F-00C6-4DCB-9732-84AFE8A0D839}">
      <dgm:prSet phldrT="[Текст]" custT="1"/>
      <dgm:spPr/>
      <dgm:t>
        <a:bodyPr/>
        <a:lstStyle/>
        <a:p>
          <a:pPr algn="ctr"/>
          <a:r>
            <a:rPr lang="en-US" sz="2000" b="1" i="1" u="sng" dirty="0" err="1" smtClean="0">
              <a:solidFill>
                <a:srgbClr val="FF0000"/>
              </a:solidFill>
            </a:rPr>
            <a:t>Pathophysiological</a:t>
          </a:r>
          <a:endParaRPr lang="ru-RU" sz="2000" b="1" i="1" u="sng" dirty="0" smtClean="0">
            <a:solidFill>
              <a:srgbClr val="FF0000"/>
            </a:solidFill>
          </a:endParaRPr>
        </a:p>
        <a:p>
          <a:pPr algn="l"/>
          <a:r>
            <a:rPr lang="en-US" sz="1900" b="1" dirty="0" smtClean="0">
              <a:solidFill>
                <a:srgbClr val="FF0000"/>
              </a:solidFill>
            </a:rPr>
            <a:t>DEVELOPMENT OF GENERAL AND LOCAL MANIFESTATIONS OF ALLERGY (skin hyperemia, itching, skin rashes, heat, headache, difficulty breathing, etc.)</a:t>
          </a:r>
          <a:endParaRPr lang="ru-RU" sz="1900" b="1" dirty="0">
            <a:solidFill>
              <a:srgbClr val="FF0000"/>
            </a:solidFill>
          </a:endParaRPr>
        </a:p>
      </dgm:t>
    </dgm:pt>
    <dgm:pt modelId="{1D11852E-24CE-42D8-B7A2-CDE36F24CD45}" type="parTrans" cxnId="{EF5EFCA5-5765-4E5C-BE66-53C6F88EC84C}">
      <dgm:prSet/>
      <dgm:spPr/>
      <dgm:t>
        <a:bodyPr/>
        <a:lstStyle/>
        <a:p>
          <a:endParaRPr lang="ru-RU"/>
        </a:p>
      </dgm:t>
    </dgm:pt>
    <dgm:pt modelId="{A2208FE0-50BF-4F68-A086-C746A73AAD0B}" type="sibTrans" cxnId="{EF5EFCA5-5765-4E5C-BE66-53C6F88EC84C}">
      <dgm:prSet/>
      <dgm:spPr/>
      <dgm:t>
        <a:bodyPr/>
        <a:lstStyle/>
        <a:p>
          <a:endParaRPr lang="ru-RU"/>
        </a:p>
      </dgm:t>
    </dgm:pt>
    <dgm:pt modelId="{42C4707C-4F0A-43D0-B0C1-B4A2467FEBEA}">
      <dgm:prSet custT="1"/>
      <dgm:spPr/>
      <dgm:t>
        <a:bodyPr/>
        <a:lstStyle/>
        <a:p>
          <a:pPr algn="l"/>
          <a:r>
            <a:rPr lang="en-US" sz="1600" dirty="0">
              <a:solidFill>
                <a:srgbClr val="FF0000"/>
              </a:solidFill>
            </a:rPr>
            <a:t>1. INTERACTION OF LYMPHOCYT WITH NEW ANTIGENS</a:t>
          </a:r>
          <a:endParaRPr lang="ru-RU" sz="1600" dirty="0">
            <a:solidFill>
              <a:srgbClr val="FF0000"/>
            </a:solidFill>
          </a:endParaRPr>
        </a:p>
      </dgm:t>
    </dgm:pt>
    <dgm:pt modelId="{627DE6DE-A110-4B27-A70A-2C1CB81A0C8E}" type="parTrans" cxnId="{AC82FA88-99A8-43CA-A5C7-D9667E887DAB}">
      <dgm:prSet/>
      <dgm:spPr/>
      <dgm:t>
        <a:bodyPr/>
        <a:lstStyle/>
        <a:p>
          <a:endParaRPr lang="ru-RU"/>
        </a:p>
      </dgm:t>
    </dgm:pt>
    <dgm:pt modelId="{3686882D-B99E-4B3A-807B-3BCEDD328D6D}" type="sibTrans" cxnId="{AC82FA88-99A8-43CA-A5C7-D9667E887DAB}">
      <dgm:prSet/>
      <dgm:spPr/>
      <dgm:t>
        <a:bodyPr/>
        <a:lstStyle/>
        <a:p>
          <a:endParaRPr lang="ru-RU"/>
        </a:p>
      </dgm:t>
    </dgm:pt>
    <dgm:pt modelId="{558BFE05-DCEB-45C1-BE2A-8AC1ED326EEB}">
      <dgm:prSet custT="1"/>
      <dgm:spPr/>
      <dgm:t>
        <a:bodyPr/>
        <a:lstStyle/>
        <a:p>
          <a:pPr algn="l"/>
          <a:r>
            <a:rPr lang="en-US" sz="1600" dirty="0">
              <a:solidFill>
                <a:srgbClr val="FF0000"/>
              </a:solidFill>
            </a:rPr>
            <a:t>2. TRANSFORMATION OF LYMPHOCYT TO PLASMOCYT AND SYNTHESIS OF ANTIBODIES</a:t>
          </a:r>
          <a:endParaRPr lang="ru-RU" sz="1600" dirty="0">
            <a:solidFill>
              <a:srgbClr val="FF0000"/>
            </a:solidFill>
          </a:endParaRPr>
        </a:p>
      </dgm:t>
    </dgm:pt>
    <dgm:pt modelId="{05F24DCA-9D84-4524-AABD-F3E7D576112F}" type="parTrans" cxnId="{98FBD643-5E43-4806-ACBC-D9E095717D48}">
      <dgm:prSet/>
      <dgm:spPr/>
      <dgm:t>
        <a:bodyPr/>
        <a:lstStyle/>
        <a:p>
          <a:endParaRPr lang="ru-RU"/>
        </a:p>
      </dgm:t>
    </dgm:pt>
    <dgm:pt modelId="{5FD0E1D2-5FE6-4C94-A8E8-B0E3B181A39E}" type="sibTrans" cxnId="{98FBD643-5E43-4806-ACBC-D9E095717D48}">
      <dgm:prSet/>
      <dgm:spPr/>
      <dgm:t>
        <a:bodyPr/>
        <a:lstStyle/>
        <a:p>
          <a:endParaRPr lang="ru-RU"/>
        </a:p>
      </dgm:t>
    </dgm:pt>
    <dgm:pt modelId="{2D5AA210-A36A-40DD-ACE0-253F76BF4396}">
      <dgm:prSet custT="1"/>
      <dgm:spPr/>
      <dgm:t>
        <a:bodyPr/>
        <a:lstStyle/>
        <a:p>
          <a:pPr algn="l"/>
          <a:r>
            <a:rPr lang="en-US" sz="1600" dirty="0">
              <a:solidFill>
                <a:srgbClr val="FF0000"/>
              </a:solidFill>
            </a:rPr>
            <a:t>3. FIXATION OF ANTIBODIES ON THE </a:t>
          </a:r>
          <a:r>
            <a:rPr lang="en-US" sz="1600" dirty="0" smtClean="0">
              <a:solidFill>
                <a:srgbClr val="FF0000"/>
              </a:solidFill>
            </a:rPr>
            <a:t>MAST </a:t>
          </a:r>
          <a:r>
            <a:rPr lang="en-US" sz="1600" dirty="0">
              <a:solidFill>
                <a:srgbClr val="FF0000"/>
              </a:solidFill>
            </a:rPr>
            <a:t>CELLS</a:t>
          </a:r>
          <a:endParaRPr lang="ru-RU" sz="1600" dirty="0">
            <a:solidFill>
              <a:srgbClr val="FF0000"/>
            </a:solidFill>
          </a:endParaRPr>
        </a:p>
      </dgm:t>
    </dgm:pt>
    <dgm:pt modelId="{2F724C04-E5D1-4EB7-BA81-8A55AC67B115}" type="parTrans" cxnId="{CFA6283B-3A4E-43C3-A391-786E78995A64}">
      <dgm:prSet/>
      <dgm:spPr/>
      <dgm:t>
        <a:bodyPr/>
        <a:lstStyle/>
        <a:p>
          <a:endParaRPr lang="ru-RU"/>
        </a:p>
      </dgm:t>
    </dgm:pt>
    <dgm:pt modelId="{4CCCF79D-7170-43E9-AF10-619E74C09B48}" type="sibTrans" cxnId="{CFA6283B-3A4E-43C3-A391-786E78995A64}">
      <dgm:prSet/>
      <dgm:spPr/>
      <dgm:t>
        <a:bodyPr/>
        <a:lstStyle/>
        <a:p>
          <a:endParaRPr lang="ru-RU"/>
        </a:p>
      </dgm:t>
    </dgm:pt>
    <dgm:pt modelId="{750EB1F1-039A-483A-A1CA-972FB4408248}">
      <dgm:prSet custT="1"/>
      <dgm:spPr/>
      <dgm:t>
        <a:bodyPr/>
        <a:lstStyle/>
        <a:p>
          <a:r>
            <a:rPr lang="en-US" sz="1600" b="0" dirty="0" smtClean="0">
              <a:solidFill>
                <a:srgbClr val="FF0000"/>
              </a:solidFill>
            </a:rPr>
            <a:t>1. INTERACTION OF ANTIBODIES WITH REPEATEDLY ANTIGENED ANTIGEN IN THE ORGANISM</a:t>
          </a:r>
          <a:endParaRPr lang="ru-RU" sz="1600" b="0" dirty="0" smtClean="0">
            <a:solidFill>
              <a:srgbClr val="FF0000"/>
            </a:solidFill>
          </a:endParaRPr>
        </a:p>
      </dgm:t>
    </dgm:pt>
    <dgm:pt modelId="{80DB7D86-6CBC-497D-9A66-9F9FBCCFB167}" type="parTrans" cxnId="{4753F3B1-33A1-4378-9D75-7EF6133A03EB}">
      <dgm:prSet/>
      <dgm:spPr/>
      <dgm:t>
        <a:bodyPr/>
        <a:lstStyle/>
        <a:p>
          <a:endParaRPr lang="ru-RU"/>
        </a:p>
      </dgm:t>
    </dgm:pt>
    <dgm:pt modelId="{CBA48422-4B10-4799-B93D-C6CED4CB4FDA}" type="sibTrans" cxnId="{4753F3B1-33A1-4378-9D75-7EF6133A03EB}">
      <dgm:prSet/>
      <dgm:spPr/>
      <dgm:t>
        <a:bodyPr/>
        <a:lstStyle/>
        <a:p>
          <a:endParaRPr lang="ru-RU"/>
        </a:p>
      </dgm:t>
    </dgm:pt>
    <dgm:pt modelId="{011E6EDC-2D30-4C54-BC72-78B585602CA4}">
      <dgm:prSet custT="1"/>
      <dgm:spPr/>
      <dgm:t>
        <a:bodyPr/>
        <a:lstStyle/>
        <a:p>
          <a:r>
            <a:rPr lang="en-US" sz="1600" b="0" dirty="0" smtClean="0">
              <a:solidFill>
                <a:srgbClr val="FF0000"/>
              </a:solidFill>
            </a:rPr>
            <a:t>2. DESTRUCTION OF THE MAST CELLS AND EMISSION OF MEDIATORS (HISTAMIN AND OTHER)</a:t>
          </a:r>
          <a:endParaRPr lang="ru-RU" sz="1600" b="0" dirty="0" smtClean="0">
            <a:solidFill>
              <a:srgbClr val="FF0000"/>
            </a:solidFill>
          </a:endParaRPr>
        </a:p>
      </dgm:t>
    </dgm:pt>
    <dgm:pt modelId="{06F0708D-DECA-484C-8497-F2B7465FF279}" type="parTrans" cxnId="{52125A32-0217-47B4-B6D4-3088E8BB0FC1}">
      <dgm:prSet/>
      <dgm:spPr/>
      <dgm:t>
        <a:bodyPr/>
        <a:lstStyle/>
        <a:p>
          <a:endParaRPr lang="ru-RU"/>
        </a:p>
      </dgm:t>
    </dgm:pt>
    <dgm:pt modelId="{9CD52262-6F88-4AB3-845B-407F5D5402E8}" type="sibTrans" cxnId="{52125A32-0217-47B4-B6D4-3088E8BB0FC1}">
      <dgm:prSet/>
      <dgm:spPr/>
      <dgm:t>
        <a:bodyPr/>
        <a:lstStyle/>
        <a:p>
          <a:endParaRPr lang="ru-RU"/>
        </a:p>
      </dgm:t>
    </dgm:pt>
    <dgm:pt modelId="{38D6A834-418A-49F8-AA32-AAB34676BCCC}" type="pres">
      <dgm:prSet presAssocID="{F1DDE9A9-11BC-484D-9F76-3C939CBFEA62}" presName="linearFlow" presStyleCnt="0">
        <dgm:presLayoutVars>
          <dgm:resizeHandles val="exact"/>
        </dgm:presLayoutVars>
      </dgm:prSet>
      <dgm:spPr/>
      <dgm:t>
        <a:bodyPr/>
        <a:lstStyle/>
        <a:p>
          <a:endParaRPr lang="ru-RU"/>
        </a:p>
      </dgm:t>
    </dgm:pt>
    <dgm:pt modelId="{D93B767A-C4D8-4BCF-8655-9D9802AE2BDB}" type="pres">
      <dgm:prSet presAssocID="{04F4B845-B751-47C6-A5FE-A2B4C1DE60D8}" presName="node" presStyleLbl="node1" presStyleIdx="0" presStyleCnt="3" custScaleX="192621">
        <dgm:presLayoutVars>
          <dgm:bulletEnabled val="1"/>
        </dgm:presLayoutVars>
      </dgm:prSet>
      <dgm:spPr/>
      <dgm:t>
        <a:bodyPr/>
        <a:lstStyle/>
        <a:p>
          <a:endParaRPr lang="ru-RU"/>
        </a:p>
      </dgm:t>
    </dgm:pt>
    <dgm:pt modelId="{EC522F11-F982-44F4-976E-4EB0C8EFA95E}" type="pres">
      <dgm:prSet presAssocID="{BB3DD311-B23F-4317-AD02-3233BA44B759}" presName="sibTrans" presStyleLbl="sibTrans2D1" presStyleIdx="0" presStyleCnt="2"/>
      <dgm:spPr/>
      <dgm:t>
        <a:bodyPr/>
        <a:lstStyle/>
        <a:p>
          <a:endParaRPr lang="ru-RU"/>
        </a:p>
      </dgm:t>
    </dgm:pt>
    <dgm:pt modelId="{958764CF-99E7-4BC2-82D2-985B83B584A0}" type="pres">
      <dgm:prSet presAssocID="{BB3DD311-B23F-4317-AD02-3233BA44B759}" presName="connectorText" presStyleLbl="sibTrans2D1" presStyleIdx="0" presStyleCnt="2"/>
      <dgm:spPr/>
      <dgm:t>
        <a:bodyPr/>
        <a:lstStyle/>
        <a:p>
          <a:endParaRPr lang="ru-RU"/>
        </a:p>
      </dgm:t>
    </dgm:pt>
    <dgm:pt modelId="{8651CE3C-868B-4EC7-8C7D-3E7985EBD617}" type="pres">
      <dgm:prSet presAssocID="{E268BDB5-B987-45B1-9847-AE355BF544F0}" presName="node" presStyleLbl="node1" presStyleIdx="1" presStyleCnt="3" custScaleX="191768">
        <dgm:presLayoutVars>
          <dgm:bulletEnabled val="1"/>
        </dgm:presLayoutVars>
      </dgm:prSet>
      <dgm:spPr/>
      <dgm:t>
        <a:bodyPr/>
        <a:lstStyle/>
        <a:p>
          <a:endParaRPr lang="ru-RU"/>
        </a:p>
      </dgm:t>
    </dgm:pt>
    <dgm:pt modelId="{15BF898B-84A5-4DA4-9099-3725AD655B35}" type="pres">
      <dgm:prSet presAssocID="{30185DE3-E1C5-4299-8358-E0506866175B}" presName="sibTrans" presStyleLbl="sibTrans2D1" presStyleIdx="1" presStyleCnt="2"/>
      <dgm:spPr/>
      <dgm:t>
        <a:bodyPr/>
        <a:lstStyle/>
        <a:p>
          <a:endParaRPr lang="ru-RU"/>
        </a:p>
      </dgm:t>
    </dgm:pt>
    <dgm:pt modelId="{3AD99A88-2EB5-4540-8549-97E09621592A}" type="pres">
      <dgm:prSet presAssocID="{30185DE3-E1C5-4299-8358-E0506866175B}" presName="connectorText" presStyleLbl="sibTrans2D1" presStyleIdx="1" presStyleCnt="2"/>
      <dgm:spPr/>
      <dgm:t>
        <a:bodyPr/>
        <a:lstStyle/>
        <a:p>
          <a:endParaRPr lang="ru-RU"/>
        </a:p>
      </dgm:t>
    </dgm:pt>
    <dgm:pt modelId="{5C0C98E0-0C3E-4BD6-A78A-0F57C998EDDB}" type="pres">
      <dgm:prSet presAssocID="{D668128F-00C6-4DCB-9732-84AFE8A0D839}" presName="node" presStyleLbl="node1" presStyleIdx="2" presStyleCnt="3" custScaleX="188532" custLinFactNeighborX="0" custLinFactNeighborY="-12501">
        <dgm:presLayoutVars>
          <dgm:bulletEnabled val="1"/>
        </dgm:presLayoutVars>
      </dgm:prSet>
      <dgm:spPr/>
      <dgm:t>
        <a:bodyPr/>
        <a:lstStyle/>
        <a:p>
          <a:endParaRPr lang="ru-RU"/>
        </a:p>
      </dgm:t>
    </dgm:pt>
  </dgm:ptLst>
  <dgm:cxnLst>
    <dgm:cxn modelId="{EF5EFCA5-5765-4E5C-BE66-53C6F88EC84C}" srcId="{F1DDE9A9-11BC-484D-9F76-3C939CBFEA62}" destId="{D668128F-00C6-4DCB-9732-84AFE8A0D839}" srcOrd="2" destOrd="0" parTransId="{1D11852E-24CE-42D8-B7A2-CDE36F24CD45}" sibTransId="{A2208FE0-50BF-4F68-A086-C746A73AAD0B}"/>
    <dgm:cxn modelId="{56C0B2ED-B6CC-4BBB-8387-27BC15BBE42B}" type="presOf" srcId="{558BFE05-DCEB-45C1-BE2A-8AC1ED326EEB}" destId="{D93B767A-C4D8-4BCF-8655-9D9802AE2BDB}" srcOrd="0" destOrd="2" presId="urn:microsoft.com/office/officeart/2005/8/layout/process2"/>
    <dgm:cxn modelId="{52125A32-0217-47B4-B6D4-3088E8BB0FC1}" srcId="{E268BDB5-B987-45B1-9847-AE355BF544F0}" destId="{011E6EDC-2D30-4C54-BC72-78B585602CA4}" srcOrd="1" destOrd="0" parTransId="{06F0708D-DECA-484C-8497-F2B7465FF279}" sibTransId="{9CD52262-6F88-4AB3-845B-407F5D5402E8}"/>
    <dgm:cxn modelId="{832A9538-6987-42BA-9958-788C983123F1}" type="presOf" srcId="{42C4707C-4F0A-43D0-B0C1-B4A2467FEBEA}" destId="{D93B767A-C4D8-4BCF-8655-9D9802AE2BDB}" srcOrd="0" destOrd="1" presId="urn:microsoft.com/office/officeart/2005/8/layout/process2"/>
    <dgm:cxn modelId="{34976906-014C-4F50-A168-B1C46D262566}" type="presOf" srcId="{BB3DD311-B23F-4317-AD02-3233BA44B759}" destId="{958764CF-99E7-4BC2-82D2-985B83B584A0}" srcOrd="1" destOrd="0" presId="urn:microsoft.com/office/officeart/2005/8/layout/process2"/>
    <dgm:cxn modelId="{98FBD643-5E43-4806-ACBC-D9E095717D48}" srcId="{04F4B845-B751-47C6-A5FE-A2B4C1DE60D8}" destId="{558BFE05-DCEB-45C1-BE2A-8AC1ED326EEB}" srcOrd="1" destOrd="0" parTransId="{05F24DCA-9D84-4524-AABD-F3E7D576112F}" sibTransId="{5FD0E1D2-5FE6-4C94-A8E8-B0E3B181A39E}"/>
    <dgm:cxn modelId="{1B362ECB-3964-4F35-BBBA-E870FFD535CA}" type="presOf" srcId="{011E6EDC-2D30-4C54-BC72-78B585602CA4}" destId="{8651CE3C-868B-4EC7-8C7D-3E7985EBD617}" srcOrd="0" destOrd="2" presId="urn:microsoft.com/office/officeart/2005/8/layout/process2"/>
    <dgm:cxn modelId="{E2BED644-78CF-455B-BBC8-EADA8BBC1897}" srcId="{F1DDE9A9-11BC-484D-9F76-3C939CBFEA62}" destId="{04F4B845-B751-47C6-A5FE-A2B4C1DE60D8}" srcOrd="0" destOrd="0" parTransId="{9D62301E-08FE-471C-BE66-977C0414C580}" sibTransId="{BB3DD311-B23F-4317-AD02-3233BA44B759}"/>
    <dgm:cxn modelId="{B50A924B-1F6D-4C92-9545-0EB8BBDDB053}" type="presOf" srcId="{F1DDE9A9-11BC-484D-9F76-3C939CBFEA62}" destId="{38D6A834-418A-49F8-AA32-AAB34676BCCC}" srcOrd="0" destOrd="0" presId="urn:microsoft.com/office/officeart/2005/8/layout/process2"/>
    <dgm:cxn modelId="{AC82FA88-99A8-43CA-A5C7-D9667E887DAB}" srcId="{04F4B845-B751-47C6-A5FE-A2B4C1DE60D8}" destId="{42C4707C-4F0A-43D0-B0C1-B4A2467FEBEA}" srcOrd="0" destOrd="0" parTransId="{627DE6DE-A110-4B27-A70A-2C1CB81A0C8E}" sibTransId="{3686882D-B99E-4B3A-807B-3BCEDD328D6D}"/>
    <dgm:cxn modelId="{1C5B28A0-A79F-4C47-B87B-A9BD9E253C1F}" type="presOf" srcId="{D668128F-00C6-4DCB-9732-84AFE8A0D839}" destId="{5C0C98E0-0C3E-4BD6-A78A-0F57C998EDDB}" srcOrd="0" destOrd="0" presId="urn:microsoft.com/office/officeart/2005/8/layout/process2"/>
    <dgm:cxn modelId="{D4715CC5-EBA4-4CC2-A129-FE083B03DB9F}" type="presOf" srcId="{30185DE3-E1C5-4299-8358-E0506866175B}" destId="{3AD99A88-2EB5-4540-8549-97E09621592A}" srcOrd="1" destOrd="0" presId="urn:microsoft.com/office/officeart/2005/8/layout/process2"/>
    <dgm:cxn modelId="{773B057D-AF3D-44EF-B979-7327057C69E5}" type="presOf" srcId="{E268BDB5-B987-45B1-9847-AE355BF544F0}" destId="{8651CE3C-868B-4EC7-8C7D-3E7985EBD617}" srcOrd="0" destOrd="0" presId="urn:microsoft.com/office/officeart/2005/8/layout/process2"/>
    <dgm:cxn modelId="{9A923AB1-5DB5-4965-8EE3-507C24F77DB1}" type="presOf" srcId="{04F4B845-B751-47C6-A5FE-A2B4C1DE60D8}" destId="{D93B767A-C4D8-4BCF-8655-9D9802AE2BDB}" srcOrd="0" destOrd="0" presId="urn:microsoft.com/office/officeart/2005/8/layout/process2"/>
    <dgm:cxn modelId="{4753F3B1-33A1-4378-9D75-7EF6133A03EB}" srcId="{E268BDB5-B987-45B1-9847-AE355BF544F0}" destId="{750EB1F1-039A-483A-A1CA-972FB4408248}" srcOrd="0" destOrd="0" parTransId="{80DB7D86-6CBC-497D-9A66-9F9FBCCFB167}" sibTransId="{CBA48422-4B10-4799-B93D-C6CED4CB4FDA}"/>
    <dgm:cxn modelId="{EF165F6F-468C-4E26-A539-6D71602D3029}" srcId="{F1DDE9A9-11BC-484D-9F76-3C939CBFEA62}" destId="{E268BDB5-B987-45B1-9847-AE355BF544F0}" srcOrd="1" destOrd="0" parTransId="{5FED52A3-B3DF-46B2-92C1-A4CA460EDAA0}" sibTransId="{30185DE3-E1C5-4299-8358-E0506866175B}"/>
    <dgm:cxn modelId="{DAF199BE-5DB3-4C3D-B42F-8DE075057B07}" type="presOf" srcId="{BB3DD311-B23F-4317-AD02-3233BA44B759}" destId="{EC522F11-F982-44F4-976E-4EB0C8EFA95E}" srcOrd="0" destOrd="0" presId="urn:microsoft.com/office/officeart/2005/8/layout/process2"/>
    <dgm:cxn modelId="{CFA6283B-3A4E-43C3-A391-786E78995A64}" srcId="{04F4B845-B751-47C6-A5FE-A2B4C1DE60D8}" destId="{2D5AA210-A36A-40DD-ACE0-253F76BF4396}" srcOrd="2" destOrd="0" parTransId="{2F724C04-E5D1-4EB7-BA81-8A55AC67B115}" sibTransId="{4CCCF79D-7170-43E9-AF10-619E74C09B48}"/>
    <dgm:cxn modelId="{733B3B6E-F0E0-456B-A4FA-0720AA86C92A}" type="presOf" srcId="{750EB1F1-039A-483A-A1CA-972FB4408248}" destId="{8651CE3C-868B-4EC7-8C7D-3E7985EBD617}" srcOrd="0" destOrd="1" presId="urn:microsoft.com/office/officeart/2005/8/layout/process2"/>
    <dgm:cxn modelId="{958DF40D-74FB-4A85-819E-035CEF11E872}" type="presOf" srcId="{30185DE3-E1C5-4299-8358-E0506866175B}" destId="{15BF898B-84A5-4DA4-9099-3725AD655B35}" srcOrd="0" destOrd="0" presId="urn:microsoft.com/office/officeart/2005/8/layout/process2"/>
    <dgm:cxn modelId="{C373C6F9-46E9-4FA8-9EF6-95A9A5639EDD}" type="presOf" srcId="{2D5AA210-A36A-40DD-ACE0-253F76BF4396}" destId="{D93B767A-C4D8-4BCF-8655-9D9802AE2BDB}" srcOrd="0" destOrd="3" presId="urn:microsoft.com/office/officeart/2005/8/layout/process2"/>
    <dgm:cxn modelId="{529B4284-CDC5-4DD7-8985-DAE47F385BE9}" type="presParOf" srcId="{38D6A834-418A-49F8-AA32-AAB34676BCCC}" destId="{D93B767A-C4D8-4BCF-8655-9D9802AE2BDB}" srcOrd="0" destOrd="0" presId="urn:microsoft.com/office/officeart/2005/8/layout/process2"/>
    <dgm:cxn modelId="{DDA7D155-AC8F-402B-8EBC-8C338E64FCEC}" type="presParOf" srcId="{38D6A834-418A-49F8-AA32-AAB34676BCCC}" destId="{EC522F11-F982-44F4-976E-4EB0C8EFA95E}" srcOrd="1" destOrd="0" presId="urn:microsoft.com/office/officeart/2005/8/layout/process2"/>
    <dgm:cxn modelId="{683E185A-B62B-4CE8-8BBF-FF0EDA0D210D}" type="presParOf" srcId="{EC522F11-F982-44F4-976E-4EB0C8EFA95E}" destId="{958764CF-99E7-4BC2-82D2-985B83B584A0}" srcOrd="0" destOrd="0" presId="urn:microsoft.com/office/officeart/2005/8/layout/process2"/>
    <dgm:cxn modelId="{CEAC2311-EEAF-4B34-8C7C-ABF88F8AB271}" type="presParOf" srcId="{38D6A834-418A-49F8-AA32-AAB34676BCCC}" destId="{8651CE3C-868B-4EC7-8C7D-3E7985EBD617}" srcOrd="2" destOrd="0" presId="urn:microsoft.com/office/officeart/2005/8/layout/process2"/>
    <dgm:cxn modelId="{31ACAD87-279F-43D6-B164-FF0ECD24BB8C}" type="presParOf" srcId="{38D6A834-418A-49F8-AA32-AAB34676BCCC}" destId="{15BF898B-84A5-4DA4-9099-3725AD655B35}" srcOrd="3" destOrd="0" presId="urn:microsoft.com/office/officeart/2005/8/layout/process2"/>
    <dgm:cxn modelId="{F01FEF5B-CB22-429E-9190-522255E04EAF}" type="presParOf" srcId="{15BF898B-84A5-4DA4-9099-3725AD655B35}" destId="{3AD99A88-2EB5-4540-8549-97E09621592A}" srcOrd="0" destOrd="0" presId="urn:microsoft.com/office/officeart/2005/8/layout/process2"/>
    <dgm:cxn modelId="{68DD0F2D-31B2-429E-8E5D-77E393407EA1}" type="presParOf" srcId="{38D6A834-418A-49F8-AA32-AAB34676BCCC}" destId="{5C0C98E0-0C3E-4BD6-A78A-0F57C998EDDB}" srcOrd="4" destOrd="0" presId="urn:microsoft.com/office/officeart/2005/8/layout/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984C6F-0A1C-4F13-B89C-204C681F9CA8}"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F02804-B999-4863-B3A6-1A52DA561E3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Rot="1" noChangeAspect="1" noChangeArrowheads="1" noTextEdit="1"/>
          </p:cNvSpPr>
          <p:nvPr>
            <p:ph type="sldImg"/>
          </p:nvPr>
        </p:nvSpPr>
        <p:spPr>
          <a:ln/>
        </p:spPr>
      </p:sp>
      <p:sp>
        <p:nvSpPr>
          <p:cNvPr id="4096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Rot="1" noChangeAspect="1" noChangeArrowheads="1" noTextEdit="1"/>
          </p:cNvSpPr>
          <p:nvPr>
            <p:ph type="sldImg"/>
          </p:nvPr>
        </p:nvSpPr>
        <p:spPr>
          <a:ln/>
        </p:spPr>
      </p:sp>
      <p:sp>
        <p:nvSpPr>
          <p:cNvPr id="5120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Rot="1" noChangeAspect="1" noChangeArrowheads="1" noTextEdit="1"/>
          </p:cNvSpPr>
          <p:nvPr>
            <p:ph type="sldImg"/>
          </p:nvPr>
        </p:nvSpPr>
        <p:spPr>
          <a:ln/>
        </p:spPr>
      </p:sp>
      <p:sp>
        <p:nvSpPr>
          <p:cNvPr id="487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Rot="1" noChangeAspect="1" noChangeArrowheads="1" noTextEdit="1"/>
          </p:cNvSpPr>
          <p:nvPr>
            <p:ph type="sldImg"/>
          </p:nvPr>
        </p:nvSpPr>
        <p:spPr>
          <a:ln/>
        </p:spPr>
      </p:sp>
      <p:sp>
        <p:nvSpPr>
          <p:cNvPr id="485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Rot="1" noChangeAspect="1" noChangeArrowheads="1" noTextEdit="1"/>
          </p:cNvSpPr>
          <p:nvPr>
            <p:ph type="sldImg"/>
          </p:nvPr>
        </p:nvSpPr>
        <p:spPr>
          <a:ln/>
        </p:spPr>
      </p:sp>
      <p:sp>
        <p:nvSpPr>
          <p:cNvPr id="5150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Rot="1" noChangeAspect="1" noChangeArrowheads="1" noTextEdit="1"/>
          </p:cNvSpPr>
          <p:nvPr>
            <p:ph type="sldImg"/>
          </p:nvPr>
        </p:nvSpPr>
        <p:spPr>
          <a:ln/>
        </p:spPr>
      </p:sp>
      <p:sp>
        <p:nvSpPr>
          <p:cNvPr id="491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Rot="1" noChangeAspect="1" noChangeArrowheads="1" noTextEdit="1"/>
          </p:cNvSpPr>
          <p:nvPr>
            <p:ph type="sldImg"/>
          </p:nvPr>
        </p:nvSpPr>
        <p:spPr>
          <a:ln/>
        </p:spPr>
      </p:sp>
      <p:sp>
        <p:nvSpPr>
          <p:cNvPr id="5171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Rot="1" noChangeAspect="1" noChangeArrowheads="1" noTextEdit="1"/>
          </p:cNvSpPr>
          <p:nvPr>
            <p:ph type="sldImg"/>
          </p:nvPr>
        </p:nvSpPr>
        <p:spPr>
          <a:ln/>
        </p:spPr>
      </p:sp>
      <p:sp>
        <p:nvSpPr>
          <p:cNvPr id="453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Rot="1" noChangeAspect="1" noChangeArrowheads="1" noTextEdit="1"/>
          </p:cNvSpPr>
          <p:nvPr>
            <p:ph type="sldImg"/>
          </p:nvPr>
        </p:nvSpPr>
        <p:spPr>
          <a:ln/>
        </p:spPr>
      </p:sp>
      <p:sp>
        <p:nvSpPr>
          <p:cNvPr id="5212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Rot="1" noChangeAspect="1" noChangeArrowheads="1" noTextEdit="1"/>
          </p:cNvSpPr>
          <p:nvPr>
            <p:ph type="sldImg"/>
          </p:nvPr>
        </p:nvSpPr>
        <p:spPr>
          <a:ln/>
        </p:spPr>
      </p:sp>
      <p:sp>
        <p:nvSpPr>
          <p:cNvPr id="449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Rot="1" noChangeAspect="1" noChangeArrowheads="1" noTextEdit="1"/>
          </p:cNvSpPr>
          <p:nvPr>
            <p:ph type="sldImg"/>
          </p:nvPr>
        </p:nvSpPr>
        <p:spPr>
          <a:ln/>
        </p:spPr>
      </p:sp>
      <p:sp>
        <p:nvSpPr>
          <p:cNvPr id="5253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Rot="1" noChangeAspect="1" noChangeArrowheads="1" noTextEdit="1"/>
          </p:cNvSpPr>
          <p:nvPr>
            <p:ph type="sldImg"/>
          </p:nvPr>
        </p:nvSpPr>
        <p:spPr>
          <a:ln/>
        </p:spPr>
      </p:sp>
      <p:sp>
        <p:nvSpPr>
          <p:cNvPr id="5232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Rot="1" noChangeAspect="1" noChangeArrowheads="1" noTextEdit="1"/>
          </p:cNvSpPr>
          <p:nvPr>
            <p:ph type="sldImg"/>
          </p:nvPr>
        </p:nvSpPr>
        <p:spPr>
          <a:ln/>
        </p:spPr>
      </p:sp>
      <p:sp>
        <p:nvSpPr>
          <p:cNvPr id="5867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Rot="1" noChangeAspect="1" noChangeArrowheads="1" noTextEdit="1"/>
          </p:cNvSpPr>
          <p:nvPr>
            <p:ph type="sldImg"/>
          </p:nvPr>
        </p:nvSpPr>
        <p:spPr>
          <a:ln/>
        </p:spPr>
      </p:sp>
      <p:sp>
        <p:nvSpPr>
          <p:cNvPr id="5273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Rot="1" noChangeAspect="1" noChangeArrowheads="1" noTextEdit="1"/>
          </p:cNvSpPr>
          <p:nvPr>
            <p:ph type="sldImg"/>
          </p:nvPr>
        </p:nvSpPr>
        <p:spPr>
          <a:ln/>
        </p:spPr>
      </p:sp>
      <p:sp>
        <p:nvSpPr>
          <p:cNvPr id="5294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Rot="1" noChangeAspect="1" noChangeArrowheads="1" noTextEdit="1"/>
          </p:cNvSpPr>
          <p:nvPr>
            <p:ph type="sldImg"/>
          </p:nvPr>
        </p:nvSpPr>
        <p:spPr>
          <a:ln/>
        </p:spPr>
      </p:sp>
      <p:sp>
        <p:nvSpPr>
          <p:cNvPr id="5908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spect="1" noChangeArrowheads="1" noTextEdit="1"/>
          </p:cNvSpPr>
          <p:nvPr>
            <p:ph type="sldImg"/>
          </p:nvPr>
        </p:nvSpPr>
        <p:spPr>
          <a:ln/>
        </p:spPr>
      </p:sp>
      <p:sp>
        <p:nvSpPr>
          <p:cNvPr id="5335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Rot="1" noChangeAspect="1" noChangeArrowheads="1" noTextEdit="1"/>
          </p:cNvSpPr>
          <p:nvPr>
            <p:ph type="sldImg"/>
          </p:nvPr>
        </p:nvSpPr>
        <p:spPr>
          <a:ln/>
        </p:spPr>
      </p:sp>
      <p:sp>
        <p:nvSpPr>
          <p:cNvPr id="5314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Rot="1" noChangeAspect="1" noChangeArrowheads="1" noTextEdit="1"/>
          </p:cNvSpPr>
          <p:nvPr>
            <p:ph type="sldImg"/>
          </p:nvPr>
        </p:nvSpPr>
        <p:spPr>
          <a:ln/>
        </p:spPr>
      </p:sp>
      <p:sp>
        <p:nvSpPr>
          <p:cNvPr id="596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0CF1F9-C767-49D9-8528-DC4BC0FA8E75}" type="slidenum">
              <a:rPr lang="ru-RU" smtClean="0"/>
              <a:pPr/>
              <a:t>45</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0CF1F9-C767-49D9-8528-DC4BC0FA8E75}" type="slidenum">
              <a:rPr lang="ru-RU" smtClean="0"/>
              <a:pPr/>
              <a:t>66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5067" y="685800"/>
            <a:ext cx="7721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24656" y="2438400"/>
            <a:ext cx="3379611" cy="36512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39733" y="2438400"/>
            <a:ext cx="3381022" cy="36512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5067" y="685800"/>
            <a:ext cx="7721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24656" y="2438400"/>
            <a:ext cx="3379611" cy="36512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39733" y="2438401"/>
            <a:ext cx="3381022" cy="17494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39733" y="4340226"/>
            <a:ext cx="3381022" cy="17494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WordArt 4"/>
          <p:cNvSpPr>
            <a:spLocks noChangeArrowheads="1" noChangeShapeType="1" noTextEdit="1"/>
          </p:cNvSpPr>
          <p:nvPr/>
        </p:nvSpPr>
        <p:spPr bwMode="auto">
          <a:xfrm>
            <a:off x="142844" y="428625"/>
            <a:ext cx="8501122" cy="5857895"/>
          </a:xfrm>
          <a:prstGeom prst="rect">
            <a:avLst/>
          </a:prstGeom>
          <a:blipFill>
            <a:blip r:embed="rId2"/>
            <a:tile tx="0" ty="0" sx="100000" sy="100000" flip="none" algn="tl"/>
          </a:blipFill>
          <a:ln w="38100">
            <a:solidFill>
              <a:srgbClr val="0070C0"/>
            </a:solidFill>
          </a:ln>
          <a:scene3d>
            <a:camera prst="perspectiveLeft"/>
            <a:lightRig rig="threePt" dir="t"/>
          </a:scene3d>
          <a:sp3d>
            <a:bevelT/>
          </a:sp3d>
        </p:spPr>
        <p:txBody>
          <a:bodyPr wrap="none" fromWordArt="1">
            <a:prstTxWarp prst="textPlain">
              <a:avLst>
                <a:gd name="adj" fmla="val 49861"/>
              </a:avLst>
            </a:prstTxWarp>
          </a:bodyPr>
          <a:lstStyle/>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Principles</a:t>
            </a:r>
          </a:p>
          <a:p>
            <a:pPr algn="ctr"/>
            <a:r>
              <a:rPr lang="en-US" sz="3600" b="1" kern="10" spc="300" dirty="0" err="1"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clinico</a:t>
            </a: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-pharmaceutical</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approach to the selection of</a:t>
            </a:r>
            <a:r>
              <a:rPr lang="ru-RU"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 </a:t>
            </a: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drugs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for the treatment of allergic diseases</a:t>
            </a:r>
            <a:endParaRPr lang="ru-RU" sz="3600" b="1" kern="10" spc="300" dirty="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endParaRPr>
          </a:p>
        </p:txBody>
      </p:sp>
      <p:sp>
        <p:nvSpPr>
          <p:cNvPr id="3" name="AutoShape 6"/>
          <p:cNvSpPr>
            <a:spLocks noChangeArrowheads="1"/>
          </p:cNvSpPr>
          <p:nvPr/>
        </p:nvSpPr>
        <p:spPr bwMode="auto">
          <a:xfrm>
            <a:off x="323850" y="282575"/>
            <a:ext cx="8496300" cy="6173788"/>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AutoShape 6"/>
          <p:cNvSpPr>
            <a:spLocks noChangeArrowheads="1"/>
          </p:cNvSpPr>
          <p:nvPr/>
        </p:nvSpPr>
        <p:spPr bwMode="auto">
          <a:xfrm>
            <a:off x="290513" y="309563"/>
            <a:ext cx="8496300" cy="6175375"/>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2844" y="142852"/>
            <a:ext cx="8858312" cy="6217087"/>
          </a:xfrm>
          <a:prstGeom prst="rect">
            <a:avLst/>
          </a:prstGeom>
        </p:spPr>
        <p:txBody>
          <a:bodyPr wrap="square">
            <a:spAutoFit/>
          </a:bodyPr>
          <a:lstStyle/>
          <a:p>
            <a:pPr algn="ctr"/>
            <a:r>
              <a:rPr lang="en-US" sz="2000" dirty="0" smtClean="0">
                <a:solidFill>
                  <a:srgbClr val="FF0000"/>
                </a:solidFill>
              </a:rPr>
              <a:t>ALLERGY IS A SITUATION FOR HUMANITY FOR ITS INABILITY</a:t>
            </a:r>
          </a:p>
          <a:p>
            <a:pPr algn="ctr"/>
            <a:endParaRPr lang="en-US" sz="2000" dirty="0" smtClean="0"/>
          </a:p>
          <a:p>
            <a:pPr algn="ctr"/>
            <a:r>
              <a:rPr lang="en-US" sz="2000" dirty="0" smtClean="0"/>
              <a:t>This disease is one of the most common on Earth. </a:t>
            </a:r>
          </a:p>
          <a:p>
            <a:pPr algn="ctr"/>
            <a:r>
              <a:rPr lang="en-US" sz="2000" dirty="0" smtClean="0"/>
              <a:t>According to statistics, already today every fifth inhabitant of our planet suffers:</a:t>
            </a:r>
          </a:p>
          <a:p>
            <a:pPr algn="ctr"/>
            <a:r>
              <a:rPr lang="en-US" sz="2000" dirty="0" smtClean="0"/>
              <a:t>every sixth American,</a:t>
            </a:r>
          </a:p>
          <a:p>
            <a:pPr algn="ctr"/>
            <a:r>
              <a:rPr lang="en-US" sz="2000" dirty="0" smtClean="0"/>
              <a:t>every fourth German,</a:t>
            </a:r>
          </a:p>
          <a:p>
            <a:pPr algn="ctr"/>
            <a:r>
              <a:rPr lang="en-US" sz="2000" dirty="0" smtClean="0"/>
              <a:t>from 5 to 30% of Ukrainian.</a:t>
            </a:r>
          </a:p>
          <a:p>
            <a:pPr algn="ctr"/>
            <a:endParaRPr lang="en-US" sz="2000" dirty="0" smtClean="0"/>
          </a:p>
          <a:p>
            <a:pPr algn="ctr"/>
            <a:r>
              <a:rPr lang="en-US" sz="2000" dirty="0" smtClean="0"/>
              <a:t>And if the XX century was the century of cardiovascular diseases, then the XXI is predicted by WHO to become a century of allergy.</a:t>
            </a:r>
          </a:p>
          <a:p>
            <a:pPr algn="ctr"/>
            <a:endParaRPr lang="en-US" sz="2000" dirty="0" smtClean="0"/>
          </a:p>
          <a:p>
            <a:pPr algn="just"/>
            <a:r>
              <a:rPr lang="en-US" sz="2000" u="sng" dirty="0" smtClean="0"/>
              <a:t>This is facilitated by the following factors:</a:t>
            </a:r>
          </a:p>
          <a:p>
            <a:pPr algn="just"/>
            <a:r>
              <a:rPr lang="en-US" sz="2000" dirty="0" smtClean="0"/>
              <a:t>- increased allergenic load on a person,</a:t>
            </a:r>
          </a:p>
          <a:p>
            <a:pPr algn="just"/>
            <a:r>
              <a:rPr lang="en-US" sz="2000" dirty="0" smtClean="0"/>
              <a:t>- change its ability to respond to this load.</a:t>
            </a:r>
          </a:p>
          <a:p>
            <a:pPr algn="just"/>
            <a:r>
              <a:rPr lang="en-US" sz="2000" dirty="0" smtClean="0"/>
              <a:t>The deteriorating ecological situation and, as a result, increased permeability for allergens of barrier tissues, inadequate nutrition, inadequate drug therapy, uncontrolled use of antibiotics, increased stress loads, sedentary lifestyle, changes in climate lead to the fact that the susceptibility of the human body to allergens, even those , which have always existed, is significantly increased.</a:t>
            </a:r>
          </a:p>
          <a:p>
            <a:pPr algn="ct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2</a:t>
            </a:fld>
            <a:endParaRPr kumimoji="0" lang="en-US" dirty="0">
              <a:solidFill>
                <a:srgbClr val="FFFF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8578" name="Rectangle 2"/>
          <p:cNvSpPr>
            <a:spLocks noGrp="1" noChangeArrowheads="1"/>
          </p:cNvSpPr>
          <p:nvPr>
            <p:ph idx="1"/>
          </p:nvPr>
        </p:nvSpPr>
        <p:spPr>
          <a:xfrm>
            <a:off x="0" y="0"/>
            <a:ext cx="9144000" cy="6858000"/>
          </a:xfrm>
        </p:spPr>
        <p:txBody>
          <a:bodyPr/>
          <a:lstStyle/>
          <a:p>
            <a:pPr marL="609600" indent="-609600">
              <a:lnSpc>
                <a:spcPct val="80000"/>
              </a:lnSpc>
              <a:buFont typeface="Monotype Sorts" pitchFamily="2" charset="2"/>
              <a:buNone/>
            </a:pPr>
            <a:r>
              <a:rPr lang="ru-RU" sz="2400" dirty="0"/>
              <a:t>       </a:t>
            </a:r>
          </a:p>
          <a:p>
            <a:pPr marL="609600" indent="-609600">
              <a:lnSpc>
                <a:spcPct val="80000"/>
              </a:lnSpc>
              <a:buFont typeface="Monotype Sorts" pitchFamily="2" charset="2"/>
              <a:buNone/>
            </a:pPr>
            <a:r>
              <a:rPr lang="ru-RU" sz="2400" dirty="0"/>
              <a:t>       </a:t>
            </a:r>
            <a:r>
              <a:rPr lang="en-US" sz="2800" i="1" dirty="0" smtClean="0">
                <a:solidFill>
                  <a:srgbClr val="FF0000"/>
                </a:solidFill>
              </a:rPr>
              <a:t>In accordance with the definition of the concept of allergy, </a:t>
            </a:r>
            <a:r>
              <a:rPr lang="en-US" sz="2800" dirty="0" smtClean="0"/>
              <a:t>the group of allergic diseases includes such diseases, the mechanism of damaging action in which is associated with immediate-type hypersensitivity (ITH), delayed type hypersensitivity (DTH), or combinations thereof.</a:t>
            </a:r>
          </a:p>
          <a:p>
            <a:pPr marL="609600" indent="-609600">
              <a:lnSpc>
                <a:spcPct val="80000"/>
              </a:lnSpc>
              <a:buFont typeface="Monotype Sorts" pitchFamily="2" charset="2"/>
              <a:buNone/>
            </a:pPr>
            <a:r>
              <a:rPr lang="en-US" sz="2800" dirty="0" smtClean="0"/>
              <a:t>       </a:t>
            </a:r>
            <a:r>
              <a:rPr lang="en-US" sz="2800" i="1" dirty="0" smtClean="0">
                <a:solidFill>
                  <a:srgbClr val="FF0000"/>
                </a:solidFill>
              </a:rPr>
              <a:t>In the group of ITH (</a:t>
            </a:r>
            <a:r>
              <a:rPr lang="en-US" sz="2800" i="1" dirty="0" err="1" smtClean="0">
                <a:solidFill>
                  <a:srgbClr val="FF0000"/>
                </a:solidFill>
              </a:rPr>
              <a:t>IgE</a:t>
            </a:r>
            <a:r>
              <a:rPr lang="en-US" sz="2800" i="1" dirty="0" smtClean="0">
                <a:solidFill>
                  <a:srgbClr val="FF0000"/>
                </a:solidFill>
              </a:rPr>
              <a:t>-reactive) </a:t>
            </a:r>
            <a:r>
              <a:rPr lang="en-US" sz="2800" dirty="0" smtClean="0"/>
              <a:t>are the following diseases: atopic bronchial asthma, infectious-allergic bronchial asthma in children, anaphylactic shock, hay fever, </a:t>
            </a:r>
            <a:r>
              <a:rPr lang="en-US" sz="2800" dirty="0" err="1" smtClean="0"/>
              <a:t>urticaria</a:t>
            </a:r>
            <a:r>
              <a:rPr lang="en-US" sz="2800" dirty="0" smtClean="0"/>
              <a:t>, </a:t>
            </a:r>
            <a:r>
              <a:rPr lang="en-US" sz="2800" dirty="0" err="1" smtClean="0"/>
              <a:t>Quincke's</a:t>
            </a:r>
            <a:r>
              <a:rPr lang="en-US" sz="2800" dirty="0" smtClean="0"/>
              <a:t> edema, allergic rhinitis and conjunctivitis, a significant part of the drug and food allergies.</a:t>
            </a:r>
          </a:p>
          <a:p>
            <a:pPr marL="609600" indent="-609600">
              <a:lnSpc>
                <a:spcPct val="80000"/>
              </a:lnSpc>
              <a:buFont typeface="Monotype Sorts" pitchFamily="2" charset="2"/>
              <a:buNone/>
            </a:pPr>
            <a:r>
              <a:rPr lang="en-US" sz="2800" dirty="0" smtClean="0"/>
              <a:t>       </a:t>
            </a:r>
            <a:r>
              <a:rPr lang="en-US" sz="2800" i="1" dirty="0" smtClean="0">
                <a:solidFill>
                  <a:srgbClr val="FF0000"/>
                </a:solidFill>
              </a:rPr>
              <a:t>The group of DTH (Th1-reactin) </a:t>
            </a:r>
            <a:r>
              <a:rPr lang="en-US" sz="2800" dirty="0" smtClean="0"/>
              <a:t>includes: allergic contact dermatitis, infectious-allergic bronchial asthma in adults, some forms of drug and food allergies; HRT-mediated </a:t>
            </a:r>
            <a:r>
              <a:rPr lang="en-US" sz="2800" dirty="0" err="1" smtClean="0"/>
              <a:t>granulomatous</a:t>
            </a:r>
            <a:r>
              <a:rPr lang="en-US" sz="2800" dirty="0" smtClean="0"/>
              <a:t> processes: leprosy, tuberculosis, brucellosis, tularemia, </a:t>
            </a:r>
            <a:r>
              <a:rPr lang="en-US" sz="2800" dirty="0" err="1" smtClean="0"/>
              <a:t>iersiniosis</a:t>
            </a:r>
            <a:r>
              <a:rPr lang="en-US" sz="2800" dirty="0" smtClean="0"/>
              <a:t>, </a:t>
            </a:r>
            <a:r>
              <a:rPr lang="en-US" sz="2800" dirty="0" err="1" smtClean="0"/>
              <a:t>pseudotuberculosis</a:t>
            </a:r>
            <a:r>
              <a:rPr lang="en-US" sz="2800" dirty="0" smtClean="0"/>
              <a:t>, </a:t>
            </a:r>
            <a:r>
              <a:rPr lang="en-US" sz="2800" dirty="0" err="1" smtClean="0"/>
              <a:t>sarcoidosis</a:t>
            </a:r>
            <a:r>
              <a:rPr lang="en-US" sz="2800" dirty="0" smtClean="0"/>
              <a:t>, </a:t>
            </a:r>
            <a:r>
              <a:rPr lang="en-US" sz="2800" dirty="0" err="1" smtClean="0"/>
              <a:t>Crohn's</a:t>
            </a:r>
            <a:r>
              <a:rPr lang="en-US" sz="2800" dirty="0" smtClean="0"/>
              <a:t> disease, </a:t>
            </a:r>
            <a:r>
              <a:rPr lang="en-US" sz="2800" dirty="0" err="1" smtClean="0"/>
              <a:t>leishmaniasis</a:t>
            </a:r>
            <a:r>
              <a:rPr lang="en-US" sz="2800" dirty="0" smtClean="0"/>
              <a:t>.</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08578">
                                            <p:txEl>
                                              <p:pRg st="0" end="0"/>
                                            </p:txEl>
                                          </p:spTgt>
                                        </p:tgtEl>
                                        <p:attrNameLst>
                                          <p:attrName>style.visibility</p:attrName>
                                        </p:attrNameLst>
                                      </p:cBhvr>
                                      <p:to>
                                        <p:strVal val="visible"/>
                                      </p:to>
                                    </p:set>
                                    <p:animEffect transition="in" filter="checkerboard(across)">
                                      <p:cBhvr>
                                        <p:cTn id="7" dur="500"/>
                                        <p:tgtEl>
                                          <p:spTgt spid="408578">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08578">
                                            <p:txEl>
                                              <p:pRg st="1" end="1"/>
                                            </p:txEl>
                                          </p:spTgt>
                                        </p:tgtEl>
                                        <p:attrNameLst>
                                          <p:attrName>style.visibility</p:attrName>
                                        </p:attrNameLst>
                                      </p:cBhvr>
                                      <p:to>
                                        <p:strVal val="visible"/>
                                      </p:to>
                                    </p:set>
                                    <p:animEffect transition="in" filter="checkerboard(across)">
                                      <p:cBhvr>
                                        <p:cTn id="10" dur="500"/>
                                        <p:tgtEl>
                                          <p:spTgt spid="408578">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408578">
                                            <p:txEl>
                                              <p:pRg st="2" end="2"/>
                                            </p:txEl>
                                          </p:spTgt>
                                        </p:tgtEl>
                                        <p:attrNameLst>
                                          <p:attrName>style.visibility</p:attrName>
                                        </p:attrNameLst>
                                      </p:cBhvr>
                                      <p:to>
                                        <p:strVal val="visible"/>
                                      </p:to>
                                    </p:set>
                                    <p:animEffect transition="in" filter="checkerboard(across)">
                                      <p:cBhvr>
                                        <p:cTn id="13" dur="500"/>
                                        <p:tgtEl>
                                          <p:spTgt spid="408578">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08578">
                                            <p:txEl>
                                              <p:pRg st="3" end="3"/>
                                            </p:txEl>
                                          </p:spTgt>
                                        </p:tgtEl>
                                        <p:attrNameLst>
                                          <p:attrName>style.visibility</p:attrName>
                                        </p:attrNameLst>
                                      </p:cBhvr>
                                      <p:to>
                                        <p:strVal val="visible"/>
                                      </p:to>
                                    </p:set>
                                    <p:animEffect transition="in" filter="checkerboard(across)">
                                      <p:cBhvr>
                                        <p:cTn id="16" dur="500"/>
                                        <p:tgtEl>
                                          <p:spTgt spid="4085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0"/>
            <a:ext cx="9144000" cy="923330"/>
          </a:xfrm>
          <a:prstGeom prst="rect">
            <a:avLst/>
          </a:prstGeom>
          <a:noFill/>
          <a:ln w="9525">
            <a:noFill/>
            <a:miter lim="800000"/>
            <a:headEnd/>
            <a:tailEnd/>
          </a:ln>
        </p:spPr>
        <p:txBody>
          <a:bodyPr>
            <a:spAutoFit/>
          </a:bodyPr>
          <a:lstStyle/>
          <a:p>
            <a:pPr>
              <a:spcBef>
                <a:spcPct val="50000"/>
              </a:spcBef>
            </a:pPr>
            <a:r>
              <a:rPr lang="ru-RU" sz="5400" b="1" i="1" dirty="0">
                <a:solidFill>
                  <a:schemeClr val="tx2"/>
                </a:solidFill>
                <a:latin typeface="Book Antiqua" pitchFamily="18" charset="0"/>
              </a:rPr>
              <a:t> </a:t>
            </a:r>
            <a:r>
              <a:rPr lang="en-US" sz="5400" b="1" i="1" dirty="0" smtClean="0">
                <a:solidFill>
                  <a:schemeClr val="tx2"/>
                </a:solidFill>
                <a:latin typeface="Book Antiqua" pitchFamily="18" charset="0"/>
              </a:rPr>
              <a:t> </a:t>
            </a:r>
            <a:r>
              <a:rPr lang="ru-RU" sz="5400" b="1" i="1" dirty="0" smtClean="0">
                <a:solidFill>
                  <a:schemeClr val="accent6">
                    <a:lumMod val="60000"/>
                    <a:lumOff val="40000"/>
                  </a:schemeClr>
                </a:solidFill>
                <a:latin typeface="Book Antiqua" pitchFamily="18" charset="0"/>
              </a:rPr>
              <a:t>А</a:t>
            </a:r>
            <a:r>
              <a:rPr lang="en-US" sz="5400" b="1" i="1" dirty="0" smtClean="0">
                <a:solidFill>
                  <a:schemeClr val="accent6">
                    <a:lumMod val="60000"/>
                    <a:lumOff val="40000"/>
                  </a:schemeClr>
                </a:solidFill>
                <a:latin typeface="Book Antiqua" pitchFamily="18" charset="0"/>
              </a:rPr>
              <a:t>topic  dermatitis</a:t>
            </a:r>
            <a:endParaRPr lang="ru-RU" sz="5400" b="1" i="1" dirty="0">
              <a:solidFill>
                <a:schemeClr val="accent6">
                  <a:lumMod val="60000"/>
                  <a:lumOff val="40000"/>
                </a:schemeClr>
              </a:solidFill>
              <a:latin typeface="Book Antiqua" pitchFamily="18" charset="0"/>
            </a:endParaRPr>
          </a:p>
        </p:txBody>
      </p:sp>
      <p:pic>
        <p:nvPicPr>
          <p:cNvPr id="7174" name="Picture 6" descr="2738883_f520"/>
          <p:cNvPicPr>
            <a:picLocks noChangeAspect="1" noChangeArrowheads="1"/>
          </p:cNvPicPr>
          <p:nvPr/>
        </p:nvPicPr>
        <p:blipFill>
          <a:blip r:embed="rId2"/>
          <a:srcRect/>
          <a:stretch>
            <a:fillRect/>
          </a:stretch>
        </p:blipFill>
        <p:spPr bwMode="auto">
          <a:xfrm>
            <a:off x="1476375" y="2924175"/>
            <a:ext cx="5616575" cy="3143250"/>
          </a:xfrm>
          <a:prstGeom prst="rect">
            <a:avLst/>
          </a:prstGeom>
          <a:noFill/>
          <a:ln w="9525">
            <a:noFill/>
            <a:miter lim="800000"/>
            <a:headEnd/>
            <a:tailEnd/>
          </a:ln>
        </p:spPr>
      </p:pic>
      <p:sp>
        <p:nvSpPr>
          <p:cNvPr id="7176" name="Text Box 8"/>
          <p:cNvSpPr txBox="1">
            <a:spLocks noChangeArrowheads="1"/>
          </p:cNvSpPr>
          <p:nvPr/>
        </p:nvSpPr>
        <p:spPr bwMode="auto">
          <a:xfrm>
            <a:off x="0" y="908050"/>
            <a:ext cx="9144000" cy="2369880"/>
          </a:xfrm>
          <a:prstGeom prst="rect">
            <a:avLst/>
          </a:prstGeom>
          <a:noFill/>
          <a:ln w="9525">
            <a:noFill/>
            <a:miter lim="800000"/>
            <a:headEnd/>
            <a:tailEnd/>
          </a:ln>
        </p:spPr>
        <p:txBody>
          <a:bodyPr lIns="0" tIns="0" rIns="0" bIns="0">
            <a:spAutoFit/>
          </a:bodyPr>
          <a:lstStyle/>
          <a:p>
            <a:pPr algn="ctr">
              <a:spcBef>
                <a:spcPct val="50000"/>
              </a:spcBef>
            </a:pPr>
            <a:r>
              <a:rPr lang="en-US" sz="2800" b="1" i="1" dirty="0" smtClean="0">
                <a:solidFill>
                  <a:schemeClr val="tx2"/>
                </a:solidFill>
                <a:latin typeface="Book Antiqua" pitchFamily="18" charset="0"/>
              </a:rPr>
              <a:t>- a chronic allergic skin disease, the development of which is associated with both hereditary predisposition and the impact of a number of unfavorable environmental factors</a:t>
            </a:r>
            <a:endParaRPr lang="ru-RU" sz="2800" b="1" i="1" dirty="0" smtClean="0">
              <a:solidFill>
                <a:schemeClr val="tx2"/>
              </a:solidFill>
              <a:latin typeface="Book Antiqua" pitchFamily="18" charset="0"/>
            </a:endParaRPr>
          </a:p>
          <a:p>
            <a:pPr>
              <a:spcBef>
                <a:spcPct val="50000"/>
              </a:spcBef>
            </a:pPr>
            <a:endParaRPr lang="ru-RU" sz="2800" b="1" i="1" dirty="0">
              <a:solidFill>
                <a:schemeClr val="tx2"/>
              </a:solidFill>
              <a:latin typeface="Book Antiqua"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wipe(down)">
                                      <p:cBhvr>
                                        <p:cTn id="7" dur="580">
                                          <p:stCondLst>
                                            <p:cond delay="0"/>
                                          </p:stCondLst>
                                        </p:cTn>
                                        <p:tgtEl>
                                          <p:spTgt spid="7172"/>
                                        </p:tgtEl>
                                      </p:cBhvr>
                                    </p:animEffect>
                                    <p:anim calcmode="lin" valueType="num">
                                      <p:cBhvr>
                                        <p:cTn id="8" dur="1822"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2"/>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2"/>
                                        </p:tgtEl>
                                      </p:cBhvr>
                                      <p:to x="100000" y="60000"/>
                                    </p:animScale>
                                    <p:animScale>
                                      <p:cBhvr>
                                        <p:cTn id="14" dur="166" decel="50000">
                                          <p:stCondLst>
                                            <p:cond delay="676"/>
                                          </p:stCondLst>
                                        </p:cTn>
                                        <p:tgtEl>
                                          <p:spTgt spid="7172"/>
                                        </p:tgtEl>
                                      </p:cBhvr>
                                      <p:to x="100000" y="100000"/>
                                    </p:animScale>
                                    <p:animScale>
                                      <p:cBhvr>
                                        <p:cTn id="15" dur="26">
                                          <p:stCondLst>
                                            <p:cond delay="1312"/>
                                          </p:stCondLst>
                                        </p:cTn>
                                        <p:tgtEl>
                                          <p:spTgt spid="7172"/>
                                        </p:tgtEl>
                                      </p:cBhvr>
                                      <p:to x="100000" y="80000"/>
                                    </p:animScale>
                                    <p:animScale>
                                      <p:cBhvr>
                                        <p:cTn id="16" dur="166" decel="50000">
                                          <p:stCondLst>
                                            <p:cond delay="1338"/>
                                          </p:stCondLst>
                                        </p:cTn>
                                        <p:tgtEl>
                                          <p:spTgt spid="7172"/>
                                        </p:tgtEl>
                                      </p:cBhvr>
                                      <p:to x="100000" y="100000"/>
                                    </p:animScale>
                                    <p:animScale>
                                      <p:cBhvr>
                                        <p:cTn id="17" dur="26">
                                          <p:stCondLst>
                                            <p:cond delay="1642"/>
                                          </p:stCondLst>
                                        </p:cTn>
                                        <p:tgtEl>
                                          <p:spTgt spid="7172"/>
                                        </p:tgtEl>
                                      </p:cBhvr>
                                      <p:to x="100000" y="90000"/>
                                    </p:animScale>
                                    <p:animScale>
                                      <p:cBhvr>
                                        <p:cTn id="18" dur="166" decel="50000">
                                          <p:stCondLst>
                                            <p:cond delay="1668"/>
                                          </p:stCondLst>
                                        </p:cTn>
                                        <p:tgtEl>
                                          <p:spTgt spid="7172"/>
                                        </p:tgtEl>
                                      </p:cBhvr>
                                      <p:to x="100000" y="100000"/>
                                    </p:animScale>
                                    <p:animScale>
                                      <p:cBhvr>
                                        <p:cTn id="19" dur="26">
                                          <p:stCondLst>
                                            <p:cond delay="1808"/>
                                          </p:stCondLst>
                                        </p:cTn>
                                        <p:tgtEl>
                                          <p:spTgt spid="7172"/>
                                        </p:tgtEl>
                                      </p:cBhvr>
                                      <p:to x="100000" y="95000"/>
                                    </p:animScale>
                                    <p:animScale>
                                      <p:cBhvr>
                                        <p:cTn id="20" dur="166" decel="50000">
                                          <p:stCondLst>
                                            <p:cond delay="1834"/>
                                          </p:stCondLst>
                                        </p:cTn>
                                        <p:tgtEl>
                                          <p:spTgt spid="717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176"/>
                                        </p:tgtEl>
                                        <p:attrNameLst>
                                          <p:attrName>style.visibility</p:attrName>
                                        </p:attrNameLst>
                                      </p:cBhvr>
                                      <p:to>
                                        <p:strVal val="visible"/>
                                      </p:to>
                                    </p:set>
                                    <p:animEffect transition="in" filter="wipe(down)">
                                      <p:cBhvr>
                                        <p:cTn id="23" dur="580">
                                          <p:stCondLst>
                                            <p:cond delay="0"/>
                                          </p:stCondLst>
                                        </p:cTn>
                                        <p:tgtEl>
                                          <p:spTgt spid="7176"/>
                                        </p:tgtEl>
                                      </p:cBhvr>
                                    </p:animEffect>
                                    <p:anim calcmode="lin" valueType="num">
                                      <p:cBhvr>
                                        <p:cTn id="24" dur="1822" tmFilter="0,0; 0.14,0.36; 0.43,0.73; 0.71,0.91; 1.0,1.0">
                                          <p:stCondLst>
                                            <p:cond delay="0"/>
                                          </p:stCondLst>
                                        </p:cTn>
                                        <p:tgtEl>
                                          <p:spTgt spid="717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17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17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17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176"/>
                                        </p:tgtEl>
                                        <p:attrNameLst>
                                          <p:attrName>ppt_y</p:attrName>
                                        </p:attrNameLst>
                                      </p:cBhvr>
                                      <p:tavLst>
                                        <p:tav tm="0" fmla="#ppt_y-sin(pi*$)/81">
                                          <p:val>
                                            <p:fltVal val="0"/>
                                          </p:val>
                                        </p:tav>
                                        <p:tav tm="100000">
                                          <p:val>
                                            <p:fltVal val="1"/>
                                          </p:val>
                                        </p:tav>
                                      </p:tavLst>
                                    </p:anim>
                                    <p:animScale>
                                      <p:cBhvr>
                                        <p:cTn id="29" dur="26">
                                          <p:stCondLst>
                                            <p:cond delay="650"/>
                                          </p:stCondLst>
                                        </p:cTn>
                                        <p:tgtEl>
                                          <p:spTgt spid="7176"/>
                                        </p:tgtEl>
                                      </p:cBhvr>
                                      <p:to x="100000" y="60000"/>
                                    </p:animScale>
                                    <p:animScale>
                                      <p:cBhvr>
                                        <p:cTn id="30" dur="166" decel="50000">
                                          <p:stCondLst>
                                            <p:cond delay="676"/>
                                          </p:stCondLst>
                                        </p:cTn>
                                        <p:tgtEl>
                                          <p:spTgt spid="7176"/>
                                        </p:tgtEl>
                                      </p:cBhvr>
                                      <p:to x="100000" y="100000"/>
                                    </p:animScale>
                                    <p:animScale>
                                      <p:cBhvr>
                                        <p:cTn id="31" dur="26">
                                          <p:stCondLst>
                                            <p:cond delay="1312"/>
                                          </p:stCondLst>
                                        </p:cTn>
                                        <p:tgtEl>
                                          <p:spTgt spid="7176"/>
                                        </p:tgtEl>
                                      </p:cBhvr>
                                      <p:to x="100000" y="80000"/>
                                    </p:animScale>
                                    <p:animScale>
                                      <p:cBhvr>
                                        <p:cTn id="32" dur="166" decel="50000">
                                          <p:stCondLst>
                                            <p:cond delay="1338"/>
                                          </p:stCondLst>
                                        </p:cTn>
                                        <p:tgtEl>
                                          <p:spTgt spid="7176"/>
                                        </p:tgtEl>
                                      </p:cBhvr>
                                      <p:to x="100000" y="100000"/>
                                    </p:animScale>
                                    <p:animScale>
                                      <p:cBhvr>
                                        <p:cTn id="33" dur="26">
                                          <p:stCondLst>
                                            <p:cond delay="1642"/>
                                          </p:stCondLst>
                                        </p:cTn>
                                        <p:tgtEl>
                                          <p:spTgt spid="7176"/>
                                        </p:tgtEl>
                                      </p:cBhvr>
                                      <p:to x="100000" y="90000"/>
                                    </p:animScale>
                                    <p:animScale>
                                      <p:cBhvr>
                                        <p:cTn id="34" dur="166" decel="50000">
                                          <p:stCondLst>
                                            <p:cond delay="1668"/>
                                          </p:stCondLst>
                                        </p:cTn>
                                        <p:tgtEl>
                                          <p:spTgt spid="7176"/>
                                        </p:tgtEl>
                                      </p:cBhvr>
                                      <p:to x="100000" y="100000"/>
                                    </p:animScale>
                                    <p:animScale>
                                      <p:cBhvr>
                                        <p:cTn id="35" dur="26">
                                          <p:stCondLst>
                                            <p:cond delay="1808"/>
                                          </p:stCondLst>
                                        </p:cTn>
                                        <p:tgtEl>
                                          <p:spTgt spid="7176"/>
                                        </p:tgtEl>
                                      </p:cBhvr>
                                      <p:to x="100000" y="95000"/>
                                    </p:animScale>
                                    <p:animScale>
                                      <p:cBhvr>
                                        <p:cTn id="36" dur="166" decel="50000">
                                          <p:stCondLst>
                                            <p:cond delay="1834"/>
                                          </p:stCondLst>
                                        </p:cTn>
                                        <p:tgtEl>
                                          <p:spTgt spid="7176"/>
                                        </p:tgtEl>
                                      </p:cBhvr>
                                      <p:to x="100000" y="100000"/>
                                    </p:animScale>
                                  </p:childTnLst>
                                </p:cTn>
                              </p:par>
                            </p:childTnLst>
                          </p:cTn>
                        </p:par>
                        <p:par>
                          <p:cTn id="37" fill="hold">
                            <p:stCondLst>
                              <p:cond delay="2000"/>
                            </p:stCondLst>
                            <p:childTnLst>
                              <p:par>
                                <p:cTn id="38" presetID="30" presetClass="entr" presetSubtype="0" fill="hold" nodeType="afterEffect">
                                  <p:stCondLst>
                                    <p:cond delay="0"/>
                                  </p:stCondLst>
                                  <p:childTnLst>
                                    <p:set>
                                      <p:cBhvr>
                                        <p:cTn id="39" dur="1" fill="hold">
                                          <p:stCondLst>
                                            <p:cond delay="0"/>
                                          </p:stCondLst>
                                        </p:cTn>
                                        <p:tgtEl>
                                          <p:spTgt spid="7174"/>
                                        </p:tgtEl>
                                        <p:attrNameLst>
                                          <p:attrName>style.visibility</p:attrName>
                                        </p:attrNameLst>
                                      </p:cBhvr>
                                      <p:to>
                                        <p:strVal val="visible"/>
                                      </p:to>
                                    </p:set>
                                    <p:animEffect transition="in" filter="fade">
                                      <p:cBhvr>
                                        <p:cTn id="40" dur="800" decel="100000"/>
                                        <p:tgtEl>
                                          <p:spTgt spid="7174"/>
                                        </p:tgtEl>
                                      </p:cBhvr>
                                    </p:animEffect>
                                    <p:anim calcmode="lin" valueType="num">
                                      <p:cBhvr>
                                        <p:cTn id="41" dur="800" decel="100000" fill="hold"/>
                                        <p:tgtEl>
                                          <p:spTgt spid="7174"/>
                                        </p:tgtEl>
                                        <p:attrNameLst>
                                          <p:attrName>style.rotation</p:attrName>
                                        </p:attrNameLst>
                                      </p:cBhvr>
                                      <p:tavLst>
                                        <p:tav tm="0">
                                          <p:val>
                                            <p:fltVal val="-90"/>
                                          </p:val>
                                        </p:tav>
                                        <p:tav tm="100000">
                                          <p:val>
                                            <p:fltVal val="0"/>
                                          </p:val>
                                        </p:tav>
                                      </p:tavLst>
                                    </p:anim>
                                    <p:anim calcmode="lin" valueType="num">
                                      <p:cBhvr>
                                        <p:cTn id="42" dur="800" decel="100000" fill="hold"/>
                                        <p:tgtEl>
                                          <p:spTgt spid="7174"/>
                                        </p:tgtEl>
                                        <p:attrNameLst>
                                          <p:attrName>ppt_x</p:attrName>
                                        </p:attrNameLst>
                                      </p:cBhvr>
                                      <p:tavLst>
                                        <p:tav tm="0">
                                          <p:val>
                                            <p:strVal val="#ppt_x+0.4"/>
                                          </p:val>
                                        </p:tav>
                                        <p:tav tm="100000">
                                          <p:val>
                                            <p:strVal val="#ppt_x-0.05"/>
                                          </p:val>
                                        </p:tav>
                                      </p:tavLst>
                                    </p:anim>
                                    <p:anim calcmode="lin" valueType="num">
                                      <p:cBhvr>
                                        <p:cTn id="43" dur="800" decel="100000" fill="hold"/>
                                        <p:tgtEl>
                                          <p:spTgt spid="7174"/>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7174"/>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7174"/>
                                        </p:tgtEl>
                                        <p:attrNameLst>
                                          <p:attrName>ppt_y</p:attrName>
                                        </p:attrNameLst>
                                      </p:cBhvr>
                                      <p:tavLst>
                                        <p:tav tm="0">
                                          <p:val>
                                            <p:strVal val="#ppt_y+0.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2000"/>
                                        <p:tgtEl>
                                          <p:spTgt spid="7172"/>
                                        </p:tgtEl>
                                      </p:cBhvr>
                                    </p:animEffect>
                                    <p:set>
                                      <p:cBhvr>
                                        <p:cTn id="50" dur="1" fill="hold">
                                          <p:stCondLst>
                                            <p:cond delay="1999"/>
                                          </p:stCondLst>
                                        </p:cTn>
                                        <p:tgtEl>
                                          <p:spTgt spid="717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7176"/>
                                        </p:tgtEl>
                                      </p:cBhvr>
                                    </p:animEffect>
                                    <p:set>
                                      <p:cBhvr>
                                        <p:cTn id="53" dur="1" fill="hold">
                                          <p:stCondLst>
                                            <p:cond delay="1999"/>
                                          </p:stCondLst>
                                        </p:cTn>
                                        <p:tgtEl>
                                          <p:spTgt spid="717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2000"/>
                                        <p:tgtEl>
                                          <p:spTgt spid="7174"/>
                                        </p:tgtEl>
                                      </p:cBhvr>
                                    </p:animEffect>
                                    <p:set>
                                      <p:cBhvr>
                                        <p:cTn id="56" dur="1" fill="hold">
                                          <p:stCondLst>
                                            <p:cond delay="1999"/>
                                          </p:stCondLst>
                                        </p:cTn>
                                        <p:tgtEl>
                                          <p:spTgt spid="71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2" grpId="1"/>
      <p:bldP spid="7176" grpId="0"/>
      <p:bldP spid="717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3068638"/>
          </a:xfrm>
        </p:spPr>
        <p:txBody>
          <a:bodyPr>
            <a:normAutofit fontScale="90000"/>
          </a:bodyPr>
          <a:lstStyle/>
          <a:p>
            <a:r>
              <a:rPr lang="en-US" sz="5400" b="1" i="1" dirty="0" smtClean="0">
                <a:solidFill>
                  <a:schemeClr val="accent6">
                    <a:lumMod val="60000"/>
                    <a:lumOff val="40000"/>
                  </a:schemeClr>
                </a:solidFill>
                <a:latin typeface="Book Antiqua" pitchFamily="18" charset="0"/>
              </a:rPr>
              <a:t>Allergic rhinitis</a:t>
            </a:r>
            <a:r>
              <a:rPr lang="ru-RU" sz="4000" dirty="0" smtClean="0">
                <a:solidFill>
                  <a:schemeClr val="accent6">
                    <a:lumMod val="60000"/>
                    <a:lumOff val="40000"/>
                  </a:schemeClr>
                </a:solidFill>
              </a:rPr>
              <a:t> </a:t>
            </a:r>
            <a:r>
              <a:rPr lang="ru-RU" sz="4000" dirty="0" smtClean="0"/>
              <a:t/>
            </a:r>
            <a:br>
              <a:rPr lang="ru-RU" sz="4000" dirty="0" smtClean="0"/>
            </a:br>
            <a:r>
              <a:rPr lang="en-US" sz="4000" dirty="0" smtClean="0"/>
              <a:t> </a:t>
            </a:r>
            <a:r>
              <a:rPr lang="en-US" sz="3600" i="1" dirty="0" smtClean="0"/>
              <a:t>Allergic rhinitis is characterized by watery discharge from the nose, difficulty in nasal breathing, sneezing, itching in the nose, decreased sense of smell</a:t>
            </a:r>
            <a:r>
              <a:rPr lang="ru-RU" sz="3600" i="1" dirty="0" smtClean="0"/>
              <a:t> </a:t>
            </a:r>
          </a:p>
        </p:txBody>
      </p:sp>
      <p:pic>
        <p:nvPicPr>
          <p:cNvPr id="8196" name="Picture 4" descr="nose1"/>
          <p:cNvPicPr>
            <a:picLocks noChangeAspect="1" noChangeArrowheads="1"/>
          </p:cNvPicPr>
          <p:nvPr/>
        </p:nvPicPr>
        <p:blipFill>
          <a:blip r:embed="rId2"/>
          <a:srcRect/>
          <a:stretch>
            <a:fillRect/>
          </a:stretch>
        </p:blipFill>
        <p:spPr bwMode="auto">
          <a:xfrm>
            <a:off x="1979613" y="3068638"/>
            <a:ext cx="4824412" cy="32781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8196"/>
                                        </p:tgtEl>
                                        <p:attrNameLst>
                                          <p:attrName>style.visibility</p:attrName>
                                        </p:attrNameLst>
                                      </p:cBhvr>
                                      <p:to>
                                        <p:strVal val="visible"/>
                                      </p:to>
                                    </p:set>
                                    <p:animScale>
                                      <p:cBhvr>
                                        <p:cTn id="14" dur="1000" decel="50000" fill="hold">
                                          <p:stCondLst>
                                            <p:cond delay="0"/>
                                          </p:stCondLst>
                                        </p:cTn>
                                        <p:tgtEl>
                                          <p:spTgt spid="81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196"/>
                                        </p:tgtEl>
                                        <p:attrNameLst>
                                          <p:attrName>ppt_x</p:attrName>
                                          <p:attrName>ppt_y</p:attrName>
                                        </p:attrNameLst>
                                      </p:cBhvr>
                                    </p:animMotion>
                                    <p:animEffect transition="in" filter="fade">
                                      <p:cBhvr>
                                        <p:cTn id="16" dur="1000"/>
                                        <p:tgtEl>
                                          <p:spTgt spid="819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2000"/>
                                        <p:tgtEl>
                                          <p:spTgt spid="8194"/>
                                        </p:tgtEl>
                                      </p:cBhvr>
                                    </p:animEffect>
                                    <p:set>
                                      <p:cBhvr>
                                        <p:cTn id="21" dur="1" fill="hold">
                                          <p:stCondLst>
                                            <p:cond delay="1999"/>
                                          </p:stCondLst>
                                        </p:cTn>
                                        <p:tgtEl>
                                          <p:spTgt spid="8194"/>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2000"/>
                                        <p:tgtEl>
                                          <p:spTgt spid="8196"/>
                                        </p:tgtEl>
                                      </p:cBhvr>
                                    </p:animEffect>
                                    <p:set>
                                      <p:cBhvr>
                                        <p:cTn id="24" dur="1" fill="hold">
                                          <p:stCondLst>
                                            <p:cond delay="1999"/>
                                          </p:stCondLst>
                                        </p:cTn>
                                        <p:tgtEl>
                                          <p:spTgt spid="81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2852738"/>
          </a:xfrm>
        </p:spPr>
        <p:txBody>
          <a:bodyPr>
            <a:normAutofit fontScale="90000"/>
          </a:bodyPr>
          <a:lstStyle/>
          <a:p>
            <a:r>
              <a:rPr lang="en-US" b="1" i="1" dirty="0" smtClean="0">
                <a:solidFill>
                  <a:schemeClr val="accent6">
                    <a:lumMod val="60000"/>
                    <a:lumOff val="40000"/>
                  </a:schemeClr>
                </a:solidFill>
                <a:latin typeface="Book Antiqua" pitchFamily="18" charset="0"/>
              </a:rPr>
              <a:t>Allergic conjunctivitis</a:t>
            </a:r>
            <a:r>
              <a:rPr lang="ru-RU" sz="4000" dirty="0" smtClean="0"/>
              <a:t> </a:t>
            </a:r>
            <a:br>
              <a:rPr lang="ru-RU" sz="4000" dirty="0" smtClean="0"/>
            </a:br>
            <a:r>
              <a:rPr lang="en-US" sz="3600" i="1" dirty="0" smtClean="0"/>
              <a:t>The main manifestations of allergic conjunctivitis include itching in the eye area, a feeling of "sand" in the eyes, </a:t>
            </a:r>
            <a:r>
              <a:rPr lang="en-US" sz="3600" i="1" dirty="0" err="1" smtClean="0"/>
              <a:t>lacrimation</a:t>
            </a:r>
            <a:r>
              <a:rPr lang="en-US" sz="3600" i="1" dirty="0" smtClean="0"/>
              <a:t>, photophobia, burning eyes, redness and swelling of the eyelids</a:t>
            </a:r>
            <a:r>
              <a:rPr lang="ru-RU" sz="3600" i="1" dirty="0" smtClean="0"/>
              <a:t> </a:t>
            </a:r>
          </a:p>
        </p:txBody>
      </p:sp>
      <p:pic>
        <p:nvPicPr>
          <p:cNvPr id="9222" name="Picture 6" descr="kon"/>
          <p:cNvPicPr>
            <a:picLocks noChangeAspect="1" noChangeArrowheads="1"/>
          </p:cNvPicPr>
          <p:nvPr/>
        </p:nvPicPr>
        <p:blipFill>
          <a:blip r:embed="rId2"/>
          <a:srcRect/>
          <a:stretch>
            <a:fillRect/>
          </a:stretch>
        </p:blipFill>
        <p:spPr bwMode="auto">
          <a:xfrm>
            <a:off x="1692275" y="2997200"/>
            <a:ext cx="4968875" cy="3311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Scale>
                                      <p:cBhvr>
                                        <p:cTn id="7" dur="1000" decel="50000" fill="hold">
                                          <p:stCondLst>
                                            <p:cond delay="0"/>
                                          </p:stCondLst>
                                        </p:cTn>
                                        <p:tgtEl>
                                          <p:spTgt spid="92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218"/>
                                        </p:tgtEl>
                                        <p:attrNameLst>
                                          <p:attrName>ppt_x</p:attrName>
                                          <p:attrName>ppt_y</p:attrName>
                                        </p:attrNameLst>
                                      </p:cBhvr>
                                    </p:animMotion>
                                    <p:animEffect transition="in" filter="fade">
                                      <p:cBhvr>
                                        <p:cTn id="9" dur="1000"/>
                                        <p:tgtEl>
                                          <p:spTgt spid="9218"/>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9222"/>
                                        </p:tgtEl>
                                        <p:attrNameLst>
                                          <p:attrName>style.visibility</p:attrName>
                                        </p:attrNameLst>
                                      </p:cBhvr>
                                      <p:to>
                                        <p:strVal val="visible"/>
                                      </p:to>
                                    </p:set>
                                    <p:animEffect transition="in" filter="fade">
                                      <p:cBhvr>
                                        <p:cTn id="13" dur="800" decel="100000"/>
                                        <p:tgtEl>
                                          <p:spTgt spid="9222"/>
                                        </p:tgtEl>
                                      </p:cBhvr>
                                    </p:animEffect>
                                    <p:anim calcmode="lin" valueType="num">
                                      <p:cBhvr>
                                        <p:cTn id="14" dur="800" decel="100000" fill="hold"/>
                                        <p:tgtEl>
                                          <p:spTgt spid="9222"/>
                                        </p:tgtEl>
                                        <p:attrNameLst>
                                          <p:attrName>style.rotation</p:attrName>
                                        </p:attrNameLst>
                                      </p:cBhvr>
                                      <p:tavLst>
                                        <p:tav tm="0">
                                          <p:val>
                                            <p:fltVal val="-90"/>
                                          </p:val>
                                        </p:tav>
                                        <p:tav tm="100000">
                                          <p:val>
                                            <p:fltVal val="0"/>
                                          </p:val>
                                        </p:tav>
                                      </p:tavLst>
                                    </p:anim>
                                    <p:anim calcmode="lin" valueType="num">
                                      <p:cBhvr>
                                        <p:cTn id="15" dur="800" decel="100000" fill="hold"/>
                                        <p:tgtEl>
                                          <p:spTgt spid="9222"/>
                                        </p:tgtEl>
                                        <p:attrNameLst>
                                          <p:attrName>ppt_x</p:attrName>
                                        </p:attrNameLst>
                                      </p:cBhvr>
                                      <p:tavLst>
                                        <p:tav tm="0">
                                          <p:val>
                                            <p:strVal val="#ppt_x+0.4"/>
                                          </p:val>
                                        </p:tav>
                                        <p:tav tm="100000">
                                          <p:val>
                                            <p:strVal val="#ppt_x-0.05"/>
                                          </p:val>
                                        </p:tav>
                                      </p:tavLst>
                                    </p:anim>
                                    <p:anim calcmode="lin" valueType="num">
                                      <p:cBhvr>
                                        <p:cTn id="16" dur="800" decel="100000" fill="hold"/>
                                        <p:tgtEl>
                                          <p:spTgt spid="9222"/>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9222"/>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9222"/>
                                        </p:tgtEl>
                                        <p:attrNameLst>
                                          <p:attrName>ppt_y</p:attrName>
                                        </p:attrNameLst>
                                      </p:cBhvr>
                                      <p:tavLst>
                                        <p:tav tm="0">
                                          <p:val>
                                            <p:strVal val="#ppt_y+0.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2000"/>
                                        <p:tgtEl>
                                          <p:spTgt spid="9218"/>
                                        </p:tgtEl>
                                      </p:cBhvr>
                                    </p:animEffect>
                                    <p:set>
                                      <p:cBhvr>
                                        <p:cTn id="23" dur="1" fill="hold">
                                          <p:stCondLst>
                                            <p:cond delay="1999"/>
                                          </p:stCondLst>
                                        </p:cTn>
                                        <p:tgtEl>
                                          <p:spTgt spid="9218"/>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2000"/>
                                        <p:tgtEl>
                                          <p:spTgt spid="9222"/>
                                        </p:tgtEl>
                                      </p:cBhvr>
                                    </p:animEffect>
                                    <p:set>
                                      <p:cBhvr>
                                        <p:cTn id="26" dur="1" fill="hold">
                                          <p:stCondLst>
                                            <p:cond delay="1999"/>
                                          </p:stCondLst>
                                        </p:cTn>
                                        <p:tgtEl>
                                          <p:spTgt spid="92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88913"/>
            <a:ext cx="8964613" cy="2952750"/>
          </a:xfrm>
        </p:spPr>
        <p:txBody>
          <a:bodyPr>
            <a:normAutofit fontScale="90000"/>
          </a:bodyPr>
          <a:lstStyle/>
          <a:p>
            <a:r>
              <a:rPr lang="en-US" sz="5400" b="1" i="1" dirty="0" err="1" smtClean="0">
                <a:solidFill>
                  <a:schemeClr val="accent6">
                    <a:lumMod val="60000"/>
                    <a:lumOff val="40000"/>
                  </a:schemeClr>
                </a:solidFill>
                <a:latin typeface="Book Antiqua" pitchFamily="18" charset="0"/>
              </a:rPr>
              <a:t>Pollinosis</a:t>
            </a:r>
            <a:r>
              <a:rPr lang="ru-RU" sz="4000" dirty="0" smtClean="0">
                <a:solidFill>
                  <a:schemeClr val="accent6">
                    <a:lumMod val="60000"/>
                    <a:lumOff val="40000"/>
                  </a:schemeClr>
                </a:solidFill>
              </a:rPr>
              <a:t> </a:t>
            </a:r>
            <a:r>
              <a:rPr lang="ru-RU" sz="4000" dirty="0" smtClean="0"/>
              <a:t/>
            </a:r>
            <a:br>
              <a:rPr lang="ru-RU" sz="4000" dirty="0" smtClean="0"/>
            </a:br>
            <a:r>
              <a:rPr lang="en-US" sz="4000" dirty="0" smtClean="0"/>
              <a:t> </a:t>
            </a:r>
            <a:r>
              <a:rPr lang="en-US" sz="3600" i="1" dirty="0" smtClean="0"/>
              <a:t>The name "</a:t>
            </a:r>
            <a:r>
              <a:rPr lang="en-US" sz="3600" i="1" dirty="0" err="1" smtClean="0"/>
              <a:t>pollinosis</a:t>
            </a:r>
            <a:r>
              <a:rPr lang="en-US" sz="3600" i="1" dirty="0" smtClean="0"/>
              <a:t>" comes from the Latin word pollen - pollen, as the disease causes pollen of plants. Once, hay fever was called hay fever, believing that the cause of the disease is hay</a:t>
            </a:r>
            <a:endParaRPr lang="ru-RU" sz="3600" i="1" dirty="0" smtClean="0"/>
          </a:p>
        </p:txBody>
      </p:sp>
      <p:pic>
        <p:nvPicPr>
          <p:cNvPr id="10247" name="Picture 7" descr="43971412"/>
          <p:cNvPicPr>
            <a:picLocks noChangeAspect="1" noChangeArrowheads="1"/>
          </p:cNvPicPr>
          <p:nvPr/>
        </p:nvPicPr>
        <p:blipFill>
          <a:blip r:embed="rId2"/>
          <a:srcRect/>
          <a:stretch>
            <a:fillRect/>
          </a:stretch>
        </p:blipFill>
        <p:spPr bwMode="auto">
          <a:xfrm>
            <a:off x="2627313" y="3429000"/>
            <a:ext cx="3240087" cy="32400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5" presetClass="entr" presetSubtype="0" fill="hold" nodeType="afterEffect">
                                  <p:stCondLst>
                                    <p:cond delay="0"/>
                                  </p:stCondLst>
                                  <p:childTnLst>
                                    <p:set>
                                      <p:cBhvr>
                                        <p:cTn id="11" dur="1" fill="hold">
                                          <p:stCondLst>
                                            <p:cond delay="0"/>
                                          </p:stCondLst>
                                        </p:cTn>
                                        <p:tgtEl>
                                          <p:spTgt spid="10247"/>
                                        </p:tgtEl>
                                        <p:attrNameLst>
                                          <p:attrName>style.visibility</p:attrName>
                                        </p:attrNameLst>
                                      </p:cBhvr>
                                      <p:to>
                                        <p:strVal val="visible"/>
                                      </p:to>
                                    </p:set>
                                    <p:anim calcmode="lin" valueType="num">
                                      <p:cBhvr>
                                        <p:cTn id="12" dur="1000" fill="hold"/>
                                        <p:tgtEl>
                                          <p:spTgt spid="10247"/>
                                        </p:tgtEl>
                                        <p:attrNameLst>
                                          <p:attrName>ppt_w</p:attrName>
                                        </p:attrNameLst>
                                      </p:cBhvr>
                                      <p:tavLst>
                                        <p:tav tm="0">
                                          <p:val>
                                            <p:strVal val="#ppt_w*0.70"/>
                                          </p:val>
                                        </p:tav>
                                        <p:tav tm="100000">
                                          <p:val>
                                            <p:strVal val="#ppt_w"/>
                                          </p:val>
                                        </p:tav>
                                      </p:tavLst>
                                    </p:anim>
                                    <p:anim calcmode="lin" valueType="num">
                                      <p:cBhvr>
                                        <p:cTn id="13" dur="1000" fill="hold"/>
                                        <p:tgtEl>
                                          <p:spTgt spid="10247"/>
                                        </p:tgtEl>
                                        <p:attrNameLst>
                                          <p:attrName>ppt_h</p:attrName>
                                        </p:attrNameLst>
                                      </p:cBhvr>
                                      <p:tavLst>
                                        <p:tav tm="0">
                                          <p:val>
                                            <p:strVal val="#ppt_h"/>
                                          </p:val>
                                        </p:tav>
                                        <p:tav tm="100000">
                                          <p:val>
                                            <p:strVal val="#ppt_h"/>
                                          </p:val>
                                        </p:tav>
                                      </p:tavLst>
                                    </p:anim>
                                    <p:animEffect transition="in" filter="fade">
                                      <p:cBhvr>
                                        <p:cTn id="14" dur="1000"/>
                                        <p:tgtEl>
                                          <p:spTgt spid="1024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2000"/>
                                        <p:tgtEl>
                                          <p:spTgt spid="10242"/>
                                        </p:tgtEl>
                                      </p:cBhvr>
                                    </p:animEffect>
                                    <p:set>
                                      <p:cBhvr>
                                        <p:cTn id="19" dur="1" fill="hold">
                                          <p:stCondLst>
                                            <p:cond delay="1999"/>
                                          </p:stCondLst>
                                        </p:cTn>
                                        <p:tgtEl>
                                          <p:spTgt spid="10242"/>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2000"/>
                                        <p:tgtEl>
                                          <p:spTgt spid="10247"/>
                                        </p:tgtEl>
                                      </p:cBhvr>
                                    </p:animEffect>
                                    <p:set>
                                      <p:cBhvr>
                                        <p:cTn id="22" dur="1" fill="hold">
                                          <p:stCondLst>
                                            <p:cond delay="1999"/>
                                          </p:stCondLst>
                                        </p:cTn>
                                        <p:tgtEl>
                                          <p:spTgt spid="102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2708275"/>
          </a:xfrm>
        </p:spPr>
        <p:txBody>
          <a:bodyPr>
            <a:normAutofit/>
          </a:bodyPr>
          <a:lstStyle/>
          <a:p>
            <a:r>
              <a:rPr lang="en-US" sz="5400" b="1" i="1" dirty="0" smtClean="0">
                <a:solidFill>
                  <a:schemeClr val="accent6">
                    <a:lumMod val="60000"/>
                    <a:lumOff val="40000"/>
                  </a:schemeClr>
                </a:solidFill>
                <a:latin typeface="Book Antiqua" pitchFamily="18" charset="0"/>
              </a:rPr>
              <a:t>Hives, </a:t>
            </a:r>
            <a:r>
              <a:rPr lang="en-US" sz="5400" b="1" i="1" dirty="0" err="1" smtClean="0">
                <a:solidFill>
                  <a:schemeClr val="accent6">
                    <a:lumMod val="60000"/>
                    <a:lumOff val="40000"/>
                  </a:schemeClr>
                </a:solidFill>
                <a:latin typeface="Book Antiqua" pitchFamily="18" charset="0"/>
              </a:rPr>
              <a:t>urticaria</a:t>
            </a:r>
            <a:r>
              <a:rPr lang="ru-RU" dirty="0" smtClean="0">
                <a:solidFill>
                  <a:schemeClr val="accent6">
                    <a:lumMod val="60000"/>
                    <a:lumOff val="40000"/>
                  </a:schemeClr>
                </a:solidFill>
              </a:rPr>
              <a:t> </a:t>
            </a:r>
            <a:r>
              <a:rPr lang="ru-RU" dirty="0" smtClean="0"/>
              <a:t/>
            </a:r>
            <a:br>
              <a:rPr lang="ru-RU" dirty="0" smtClean="0"/>
            </a:br>
            <a:r>
              <a:rPr lang="en-US" dirty="0" smtClean="0"/>
              <a:t> </a:t>
            </a:r>
            <a:r>
              <a:rPr lang="en-US" sz="3600" i="1" dirty="0" smtClean="0"/>
              <a:t>This appearance on the skin of blisters of different sizes, similar to rashes after nettle burn, accompanied by skin itching</a:t>
            </a:r>
            <a:endParaRPr lang="ru-RU" sz="3600" i="1" dirty="0" smtClean="0"/>
          </a:p>
        </p:txBody>
      </p:sp>
      <p:pic>
        <p:nvPicPr>
          <p:cNvPr id="11268" name="Picture 4" descr="SpidInfo-212-Krapivnica"/>
          <p:cNvPicPr>
            <a:picLocks noChangeAspect="1" noChangeArrowheads="1"/>
          </p:cNvPicPr>
          <p:nvPr/>
        </p:nvPicPr>
        <p:blipFill>
          <a:blip r:embed="rId2"/>
          <a:srcRect/>
          <a:stretch>
            <a:fillRect/>
          </a:stretch>
        </p:blipFill>
        <p:spPr bwMode="auto">
          <a:xfrm>
            <a:off x="2268538" y="2781300"/>
            <a:ext cx="4321175" cy="3692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ppt_x</p:attrName>
                                        </p:attrNameLst>
                                      </p:cBhvr>
                                      <p:tavLst>
                                        <p:tav tm="0">
                                          <p:val>
                                            <p:strVal val="#ppt_x-.2"/>
                                          </p:val>
                                        </p:tav>
                                        <p:tav tm="100000">
                                          <p:val>
                                            <p:strVal val="#ppt_x"/>
                                          </p:val>
                                        </p:tav>
                                      </p:tavLst>
                                    </p:anim>
                                    <p:anim calcmode="lin" valueType="num">
                                      <p:cBhvr>
                                        <p:cTn id="8" dur="1000" fill="hold"/>
                                        <p:tgtEl>
                                          <p:spTgt spid="112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6"/>
                                        </p:tgtEl>
                                      </p:cBhvr>
                                    </p:animEffect>
                                  </p:childTnLst>
                                </p:cTn>
                              </p:par>
                            </p:childTnLst>
                          </p:cTn>
                        </p:par>
                        <p:par>
                          <p:cTn id="10" fill="hold">
                            <p:stCondLst>
                              <p:cond delay="10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11268"/>
                                        </p:tgtEl>
                                        <p:attrNameLst>
                                          <p:attrName>style.visibility</p:attrName>
                                        </p:attrNameLst>
                                      </p:cBhvr>
                                      <p:to>
                                        <p:strVal val="visible"/>
                                      </p:to>
                                    </p:set>
                                    <p:anim calcmode="lin" valueType="num">
                                      <p:cBhvr>
                                        <p:cTn id="13" dur="1000" fill="hold"/>
                                        <p:tgtEl>
                                          <p:spTgt spid="11268"/>
                                        </p:tgtEl>
                                        <p:attrNameLst>
                                          <p:attrName>ppt_w</p:attrName>
                                        </p:attrNameLst>
                                      </p:cBhvr>
                                      <p:tavLst>
                                        <p:tav tm="0">
                                          <p:val>
                                            <p:fltVal val="0"/>
                                          </p:val>
                                        </p:tav>
                                        <p:tav tm="100000">
                                          <p:val>
                                            <p:strVal val="#ppt_w"/>
                                          </p:val>
                                        </p:tav>
                                      </p:tavLst>
                                    </p:anim>
                                    <p:anim calcmode="lin" valueType="num">
                                      <p:cBhvr>
                                        <p:cTn id="14" dur="1000" fill="hold"/>
                                        <p:tgtEl>
                                          <p:spTgt spid="11268"/>
                                        </p:tgtEl>
                                        <p:attrNameLst>
                                          <p:attrName>ppt_h</p:attrName>
                                        </p:attrNameLst>
                                      </p:cBhvr>
                                      <p:tavLst>
                                        <p:tav tm="0">
                                          <p:val>
                                            <p:fltVal val="0"/>
                                          </p:val>
                                        </p:tav>
                                        <p:tav tm="100000">
                                          <p:val>
                                            <p:strVal val="#ppt_h"/>
                                          </p:val>
                                        </p:tav>
                                      </p:tavLst>
                                    </p:anim>
                                    <p:anim calcmode="lin" valueType="num">
                                      <p:cBhvr>
                                        <p:cTn id="15" dur="1000" fill="hold"/>
                                        <p:tgtEl>
                                          <p:spTgt spid="11268"/>
                                        </p:tgtEl>
                                        <p:attrNameLst>
                                          <p:attrName>style.rotation</p:attrName>
                                        </p:attrNameLst>
                                      </p:cBhvr>
                                      <p:tavLst>
                                        <p:tav tm="0">
                                          <p:val>
                                            <p:fltVal val="90"/>
                                          </p:val>
                                        </p:tav>
                                        <p:tav tm="100000">
                                          <p:val>
                                            <p:fltVal val="0"/>
                                          </p:val>
                                        </p:tav>
                                      </p:tavLst>
                                    </p:anim>
                                    <p:animEffect transition="in" filter="fade">
                                      <p:cBhvr>
                                        <p:cTn id="16" dur="1000"/>
                                        <p:tgtEl>
                                          <p:spTgt spid="1126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2000"/>
                                        <p:tgtEl>
                                          <p:spTgt spid="11266"/>
                                        </p:tgtEl>
                                      </p:cBhvr>
                                    </p:animEffect>
                                    <p:set>
                                      <p:cBhvr>
                                        <p:cTn id="21" dur="1" fill="hold">
                                          <p:stCondLst>
                                            <p:cond delay="1999"/>
                                          </p:stCondLst>
                                        </p:cTn>
                                        <p:tgtEl>
                                          <p:spTgt spid="11266"/>
                                        </p:tgtEl>
                                        <p:attrNameLst>
                                          <p:attrName>style.visibility</p:attrName>
                                        </p:attrNameLst>
                                      </p:cBhvr>
                                      <p:to>
                                        <p:strVal val="hidden"/>
                                      </p:to>
                                    </p:set>
                                  </p:childTnLst>
                                </p:cTn>
                              </p:par>
                              <p:par>
                                <p:cTn id="22" presetID="10" presetClass="exit" presetSubtype="0" fill="hold" nodeType="withEffect">
                                  <p:stCondLst>
                                    <p:cond delay="0"/>
                                  </p:stCondLst>
                                  <p:iterate type="lt">
                                    <p:tmPct val="0"/>
                                  </p:iterate>
                                  <p:childTnLst>
                                    <p:animEffect transition="out" filter="fade">
                                      <p:cBhvr>
                                        <p:cTn id="23" dur="2000"/>
                                        <p:tgtEl>
                                          <p:spTgt spid="11268"/>
                                        </p:tgtEl>
                                      </p:cBhvr>
                                    </p:animEffect>
                                    <p:set>
                                      <p:cBhvr>
                                        <p:cTn id="24" dur="1" fill="hold">
                                          <p:stCondLst>
                                            <p:cond delay="1999"/>
                                          </p:stCondLst>
                                        </p:cTn>
                                        <p:tgtEl>
                                          <p:spTgt spid="112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3009900"/>
          </a:xfrm>
        </p:spPr>
        <p:txBody>
          <a:bodyPr>
            <a:normAutofit fontScale="90000"/>
          </a:bodyPr>
          <a:lstStyle/>
          <a:p>
            <a:r>
              <a:rPr lang="en-US" sz="5400" b="1" i="1" dirty="0" smtClean="0">
                <a:solidFill>
                  <a:schemeClr val="accent6">
                    <a:lumMod val="60000"/>
                    <a:lumOff val="40000"/>
                  </a:schemeClr>
                </a:solidFill>
                <a:latin typeface="Book Antiqua" pitchFamily="18" charset="0"/>
              </a:rPr>
              <a:t>Food allergy </a:t>
            </a:r>
            <a:r>
              <a:rPr lang="ru-RU" dirty="0" smtClean="0">
                <a:solidFill>
                  <a:schemeClr val="accent6">
                    <a:lumMod val="60000"/>
                    <a:lumOff val="40000"/>
                  </a:schemeClr>
                </a:solidFill>
              </a:rPr>
              <a:t> </a:t>
            </a:r>
            <a:r>
              <a:rPr lang="ru-RU" dirty="0" smtClean="0"/>
              <a:t/>
            </a:r>
            <a:br>
              <a:rPr lang="ru-RU" dirty="0" smtClean="0"/>
            </a:br>
            <a:r>
              <a:rPr lang="en-US" dirty="0" smtClean="0"/>
              <a:t> </a:t>
            </a:r>
            <a:r>
              <a:rPr lang="en-US" sz="3600" i="1" dirty="0" smtClean="0"/>
              <a:t>People with food allergies experience a worsening of their well-being after eating certain foods that others do not cause negative reactions</a:t>
            </a:r>
            <a:endParaRPr lang="ru-RU" sz="3600" i="1" dirty="0" smtClean="0"/>
          </a:p>
        </p:txBody>
      </p:sp>
      <p:pic>
        <p:nvPicPr>
          <p:cNvPr id="12292" name="Picture 4" descr="33_2"/>
          <p:cNvPicPr>
            <a:picLocks noChangeAspect="1" noChangeArrowheads="1"/>
          </p:cNvPicPr>
          <p:nvPr/>
        </p:nvPicPr>
        <p:blipFill>
          <a:blip r:embed="rId2"/>
          <a:srcRect/>
          <a:stretch>
            <a:fillRect/>
          </a:stretch>
        </p:blipFill>
        <p:spPr bwMode="auto">
          <a:xfrm>
            <a:off x="2700338" y="3068638"/>
            <a:ext cx="3455987" cy="34559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0" presetClass="entr" presetSubtype="0" fill="hold" nodeType="after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fade">
                                      <p:cBhvr>
                                        <p:cTn id="12" dur="800" decel="100000"/>
                                        <p:tgtEl>
                                          <p:spTgt spid="12292"/>
                                        </p:tgtEl>
                                      </p:cBhvr>
                                    </p:animEffect>
                                    <p:anim calcmode="lin" valueType="num">
                                      <p:cBhvr>
                                        <p:cTn id="13" dur="800" decel="100000" fill="hold"/>
                                        <p:tgtEl>
                                          <p:spTgt spid="12292"/>
                                        </p:tgtEl>
                                        <p:attrNameLst>
                                          <p:attrName>style.rotation</p:attrName>
                                        </p:attrNameLst>
                                      </p:cBhvr>
                                      <p:tavLst>
                                        <p:tav tm="0">
                                          <p:val>
                                            <p:fltVal val="-90"/>
                                          </p:val>
                                        </p:tav>
                                        <p:tav tm="100000">
                                          <p:val>
                                            <p:fltVal val="0"/>
                                          </p:val>
                                        </p:tav>
                                      </p:tavLst>
                                    </p:anim>
                                    <p:anim calcmode="lin" valueType="num">
                                      <p:cBhvr>
                                        <p:cTn id="14" dur="800" decel="100000" fill="hold"/>
                                        <p:tgtEl>
                                          <p:spTgt spid="12292"/>
                                        </p:tgtEl>
                                        <p:attrNameLst>
                                          <p:attrName>ppt_x</p:attrName>
                                        </p:attrNameLst>
                                      </p:cBhvr>
                                      <p:tavLst>
                                        <p:tav tm="0">
                                          <p:val>
                                            <p:strVal val="#ppt_x+0.4"/>
                                          </p:val>
                                        </p:tav>
                                        <p:tav tm="100000">
                                          <p:val>
                                            <p:strVal val="#ppt_x-0.05"/>
                                          </p:val>
                                        </p:tav>
                                      </p:tavLst>
                                    </p:anim>
                                    <p:anim calcmode="lin" valueType="num">
                                      <p:cBhvr>
                                        <p:cTn id="15" dur="800" decel="100000" fill="hold"/>
                                        <p:tgtEl>
                                          <p:spTgt spid="12292"/>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2292"/>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2292"/>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2000"/>
                                        <p:tgtEl>
                                          <p:spTgt spid="12290"/>
                                        </p:tgtEl>
                                      </p:cBhvr>
                                    </p:animEffect>
                                    <p:set>
                                      <p:cBhvr>
                                        <p:cTn id="22" dur="1" fill="hold">
                                          <p:stCondLst>
                                            <p:cond delay="1999"/>
                                          </p:stCondLst>
                                        </p:cTn>
                                        <p:tgtEl>
                                          <p:spTgt spid="12290"/>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000"/>
                                        <p:tgtEl>
                                          <p:spTgt spid="12292"/>
                                        </p:tgtEl>
                                      </p:cBhvr>
                                    </p:animEffect>
                                    <p:set>
                                      <p:cBhvr>
                                        <p:cTn id="25" dur="1" fill="hold">
                                          <p:stCondLst>
                                            <p:cond delay="1999"/>
                                          </p:stCondLst>
                                        </p:cTn>
                                        <p:tgtEl>
                                          <p:spTgt spid="122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0" grpId="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0978" name="Rectangle 2"/>
          <p:cNvSpPr>
            <a:spLocks noGrp="1" noChangeArrowheads="1"/>
          </p:cNvSpPr>
          <p:nvPr>
            <p:ph type="body" sz="half" idx="1"/>
          </p:nvPr>
        </p:nvSpPr>
        <p:spPr>
          <a:xfrm>
            <a:off x="1116190" y="0"/>
            <a:ext cx="7676444" cy="2565400"/>
          </a:xfrm>
        </p:spPr>
        <p:txBody>
          <a:bodyPr>
            <a:normAutofit fontScale="47500" lnSpcReduction="20000"/>
          </a:bodyPr>
          <a:lstStyle/>
          <a:p>
            <a:pPr marL="609600" indent="-609600">
              <a:lnSpc>
                <a:spcPct val="80000"/>
              </a:lnSpc>
              <a:buFont typeface="Monotype Sorts" pitchFamily="2" charset="2"/>
              <a:buNone/>
            </a:pPr>
            <a:r>
              <a:rPr lang="ru-RU" sz="2000" dirty="0"/>
              <a:t>       </a:t>
            </a:r>
            <a:r>
              <a:rPr lang="ru-RU" sz="1800" dirty="0"/>
              <a:t> </a:t>
            </a:r>
          </a:p>
          <a:p>
            <a:pPr marL="609600" indent="-609600">
              <a:lnSpc>
                <a:spcPct val="80000"/>
              </a:lnSpc>
              <a:buFont typeface="Monotype Sorts" pitchFamily="2" charset="2"/>
              <a:buNone/>
            </a:pPr>
            <a:r>
              <a:rPr lang="en-US" sz="2400" dirty="0" smtClean="0"/>
              <a:t>          </a:t>
            </a:r>
            <a:r>
              <a:rPr lang="ru-RU" sz="2400" dirty="0" smtClean="0"/>
              <a:t> </a:t>
            </a:r>
            <a:r>
              <a:rPr lang="en-US" sz="4400" dirty="0" err="1" smtClean="0"/>
              <a:t>Immunogenetic</a:t>
            </a:r>
            <a:r>
              <a:rPr lang="en-US" sz="4400" dirty="0" smtClean="0"/>
              <a:t> studies have brought the base under a hereditary predisposition to allergic diseases (</a:t>
            </a:r>
            <a:r>
              <a:rPr lang="en-US" sz="4400" dirty="0" err="1" smtClean="0"/>
              <a:t>atopy</a:t>
            </a:r>
            <a:r>
              <a:rPr lang="en-US" sz="4400" dirty="0" smtClean="0"/>
              <a:t>). The existence of a genetic system of non-specific regulation of the level of </a:t>
            </a:r>
            <a:r>
              <a:rPr lang="en-US" sz="4400" dirty="0" err="1" smtClean="0"/>
              <a:t>IgE</a:t>
            </a:r>
            <a:r>
              <a:rPr lang="en-US" sz="4400" dirty="0" smtClean="0"/>
              <a:t>, carried out by the genes of the excess immune response by </a:t>
            </a:r>
            <a:r>
              <a:rPr lang="en-US" sz="4400" dirty="0" err="1" smtClean="0"/>
              <a:t>Ih</a:t>
            </a:r>
            <a:r>
              <a:rPr lang="en-US" sz="4400" dirty="0" smtClean="0"/>
              <a:t>-genes (immune </a:t>
            </a:r>
            <a:r>
              <a:rPr lang="en-US" sz="4400" dirty="0" err="1" smtClean="0"/>
              <a:t>hyperresponse</a:t>
            </a:r>
            <a:r>
              <a:rPr lang="en-US" sz="4400" dirty="0" smtClean="0"/>
              <a:t>) is proved. These genes are associated with antigens of the main </a:t>
            </a:r>
            <a:r>
              <a:rPr lang="en-US" sz="4400" dirty="0" err="1" smtClean="0"/>
              <a:t>histocompatibility</a:t>
            </a:r>
            <a:r>
              <a:rPr lang="en-US" sz="4400" dirty="0" smtClean="0"/>
              <a:t> complex A1, A3, B7, B8, Dw2, Dw3 and a high </a:t>
            </a:r>
            <a:r>
              <a:rPr lang="en-US" sz="4400" dirty="0" err="1" smtClean="0"/>
              <a:t>IgE</a:t>
            </a:r>
            <a:r>
              <a:rPr lang="en-US" sz="4400" dirty="0" smtClean="0"/>
              <a:t> level is associated with </a:t>
            </a:r>
            <a:r>
              <a:rPr lang="en-US" sz="4400" dirty="0" err="1" smtClean="0"/>
              <a:t>haplotypes</a:t>
            </a:r>
            <a:r>
              <a:rPr lang="en-US" sz="4400" dirty="0" smtClean="0"/>
              <a:t> A3, B7, Dw2 (Marsh D.C. et al., 1982).</a:t>
            </a:r>
            <a:endParaRPr lang="ru-RU" sz="4400" dirty="0"/>
          </a:p>
          <a:p>
            <a:pPr marL="609600" indent="-609600">
              <a:buFont typeface="Monotype Sorts" pitchFamily="2" charset="2"/>
              <a:buNone/>
            </a:pPr>
            <a:endParaRPr lang="ru-RU" sz="2400" dirty="0"/>
          </a:p>
          <a:p>
            <a:pPr marL="609600" indent="-609600">
              <a:buFont typeface="Monotype Sorts" pitchFamily="2" charset="2"/>
              <a:buNone/>
            </a:pPr>
            <a:r>
              <a:rPr lang="ru-RU" sz="1800" dirty="0"/>
              <a:t>         </a:t>
            </a:r>
          </a:p>
        </p:txBody>
      </p:sp>
      <p:pic>
        <p:nvPicPr>
          <p:cNvPr id="510984" name="Picture 8" descr="microscope"/>
          <p:cNvPicPr>
            <a:picLocks noGrp="1" noChangeAspect="1" noChangeArrowheads="1"/>
          </p:cNvPicPr>
          <p:nvPr>
            <p:ph sz="half" idx="2"/>
          </p:nvPr>
        </p:nvPicPr>
        <p:blipFill>
          <a:blip r:embed="rId3"/>
          <a:srcRect/>
          <a:stretch>
            <a:fillRect/>
          </a:stretch>
        </p:blipFill>
        <p:spPr>
          <a:xfrm>
            <a:off x="283634" y="549276"/>
            <a:ext cx="1073855" cy="2016125"/>
          </a:xfrm>
          <a:solidFill>
            <a:srgbClr val="FFFFFF"/>
          </a:solidFill>
          <a:ln/>
          <a:effectLst/>
        </p:spPr>
      </p:pic>
      <p:sp>
        <p:nvSpPr>
          <p:cNvPr id="510982" name="Text Box 6"/>
          <p:cNvSpPr txBox="1">
            <a:spLocks noChangeArrowheads="1"/>
          </p:cNvSpPr>
          <p:nvPr/>
        </p:nvSpPr>
        <p:spPr bwMode="auto">
          <a:xfrm>
            <a:off x="283634" y="3500438"/>
            <a:ext cx="8860366" cy="2460866"/>
          </a:xfrm>
          <a:prstGeom prst="rect">
            <a:avLst/>
          </a:prstGeom>
          <a:noFill/>
          <a:ln w="12700">
            <a:noFill/>
            <a:miter lim="800000"/>
            <a:headEnd/>
            <a:tailEnd/>
          </a:ln>
          <a:effectLst>
            <a:outerShdw dist="107763" dir="2700000" algn="ctr" rotWithShape="0">
              <a:schemeClr val="bg2"/>
            </a:outerShdw>
          </a:effectLst>
        </p:spPr>
        <p:txBody>
          <a:bodyPr lIns="90488" tIns="44450" rIns="90488" bIns="44450">
            <a:spAutoFit/>
          </a:bodyPr>
          <a:lstStyle/>
          <a:p>
            <a:pPr>
              <a:lnSpc>
                <a:spcPct val="80000"/>
              </a:lnSpc>
              <a:spcBef>
                <a:spcPct val="20000"/>
              </a:spcBef>
              <a:buClr>
                <a:schemeClr val="tx2"/>
              </a:buClr>
              <a:buSzPct val="75000"/>
            </a:pPr>
            <a:r>
              <a:rPr lang="en-US" sz="2400" dirty="0" smtClean="0">
                <a:effectLst>
                  <a:outerShdw blurRad="38100" dist="38100" dir="2700000" algn="tl">
                    <a:srgbClr val="000000"/>
                  </a:outerShdw>
                </a:effectLst>
              </a:rPr>
              <a:t>There is evidence of a predisposition to specific allergic diseases, and this predisposition is supervised by different antigens of the HLA system, depending on nationality. So, for example, a high predisposition to </a:t>
            </a:r>
            <a:r>
              <a:rPr lang="en-US" sz="2400" dirty="0" err="1" smtClean="0">
                <a:effectLst>
                  <a:outerShdw blurRad="38100" dist="38100" dir="2700000" algn="tl">
                    <a:srgbClr val="000000"/>
                  </a:outerShdw>
                </a:effectLst>
              </a:rPr>
              <a:t>pollinosis</a:t>
            </a:r>
            <a:r>
              <a:rPr lang="en-US" sz="2400" dirty="0" smtClean="0">
                <a:effectLst>
                  <a:outerShdw blurRad="38100" dist="38100" dir="2700000" algn="tl">
                    <a:srgbClr val="000000"/>
                  </a:outerShdw>
                </a:effectLst>
              </a:rPr>
              <a:t> in Europeans is associated with the antigen HLA-B12; the Kazakhs - with HLA-DR7; among Azerbaijanis - with </a:t>
            </a:r>
            <a:r>
              <a:rPr lang="en-US" sz="2400" dirty="0" smtClean="0">
                <a:effectLst>
                  <a:outerShdw blurRad="38100" dist="38100" dir="2700000" algn="tl">
                    <a:srgbClr val="000000"/>
                  </a:outerShdw>
                </a:effectLst>
              </a:rPr>
              <a:t>HLA-B21. </a:t>
            </a:r>
            <a:r>
              <a:rPr lang="en-US" sz="2400" dirty="0" smtClean="0">
                <a:effectLst>
                  <a:outerShdw blurRad="38100" dist="38100" dir="2700000" algn="tl">
                    <a:srgbClr val="000000"/>
                  </a:outerShdw>
                </a:effectLst>
              </a:rPr>
              <a:t>At the same time, </a:t>
            </a:r>
            <a:r>
              <a:rPr lang="en-US" sz="2400" dirty="0" err="1" smtClean="0">
                <a:effectLst>
                  <a:outerShdw blurRad="38100" dist="38100" dir="2700000" algn="tl">
                    <a:srgbClr val="000000"/>
                  </a:outerShdw>
                </a:effectLst>
              </a:rPr>
              <a:t>immunogenetic</a:t>
            </a:r>
            <a:r>
              <a:rPr lang="en-US" sz="2400" dirty="0" smtClean="0">
                <a:effectLst>
                  <a:outerShdw blurRad="38100" dist="38100" dir="2700000" algn="tl">
                    <a:srgbClr val="000000"/>
                  </a:outerShdw>
                </a:effectLst>
              </a:rPr>
              <a:t> studies in allergic diseases can not yet be concrete guidelines for clinicians and require further development.</a:t>
            </a:r>
            <a:endParaRPr lang="ru-RU" sz="24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0984"/>
                                        </p:tgtEl>
                                        <p:attrNameLst>
                                          <p:attrName>style.visibility</p:attrName>
                                        </p:attrNameLst>
                                      </p:cBhvr>
                                      <p:to>
                                        <p:strVal val="visible"/>
                                      </p:to>
                                    </p:set>
                                    <p:animEffect transition="in" filter="wipe(down)">
                                      <p:cBhvr>
                                        <p:cTn id="7" dur="500"/>
                                        <p:tgtEl>
                                          <p:spTgt spid="51098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10978">
                                            <p:txEl>
                                              <p:pRg st="0" end="0"/>
                                            </p:txEl>
                                          </p:spTgt>
                                        </p:tgtEl>
                                        <p:attrNameLst>
                                          <p:attrName>style.visibility</p:attrName>
                                        </p:attrNameLst>
                                      </p:cBhvr>
                                      <p:to>
                                        <p:strVal val="visible"/>
                                      </p:to>
                                    </p:set>
                                    <p:animEffect transition="in" filter="blinds(horizontal)">
                                      <p:cBhvr>
                                        <p:cTn id="10" dur="500"/>
                                        <p:tgtEl>
                                          <p:spTgt spid="510978">
                                            <p:txEl>
                                              <p:pRg st="0" end="0"/>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10978">
                                            <p:txEl>
                                              <p:pRg st="1" end="1"/>
                                            </p:txEl>
                                          </p:spTgt>
                                        </p:tgtEl>
                                        <p:attrNameLst>
                                          <p:attrName>style.visibility</p:attrName>
                                        </p:attrNameLst>
                                      </p:cBhvr>
                                      <p:to>
                                        <p:strVal val="visible"/>
                                      </p:to>
                                    </p:set>
                                    <p:animEffect transition="in" filter="blinds(horizontal)">
                                      <p:cBhvr>
                                        <p:cTn id="13" dur="500"/>
                                        <p:tgtEl>
                                          <p:spTgt spid="510978">
                                            <p:txEl>
                                              <p:pRg st="1" end="1"/>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10978">
                                            <p:txEl>
                                              <p:pRg st="3" end="3"/>
                                            </p:txEl>
                                          </p:spTgt>
                                        </p:tgtEl>
                                        <p:attrNameLst>
                                          <p:attrName>style.visibility</p:attrName>
                                        </p:attrNameLst>
                                      </p:cBhvr>
                                      <p:to>
                                        <p:strVal val="visible"/>
                                      </p:to>
                                    </p:set>
                                    <p:animEffect transition="in" filter="blinds(horizontal)">
                                      <p:cBhvr>
                                        <p:cTn id="16" dur="500"/>
                                        <p:tgtEl>
                                          <p:spTgt spid="510978">
                                            <p:txEl>
                                              <p:pRg st="3" end="3"/>
                                            </p:txEl>
                                          </p:spTgt>
                                        </p:tgtEl>
                                      </p:cBhvr>
                                    </p:animEffect>
                                  </p:childTnLst>
                                </p:cTn>
                              </p:par>
                            </p:childTnLst>
                          </p:cTn>
                        </p:par>
                        <p:par>
                          <p:cTn id="17" fill="hold">
                            <p:stCondLst>
                              <p:cond delay="500"/>
                            </p:stCondLst>
                            <p:childTnLst>
                              <p:par>
                                <p:cTn id="18" presetID="4" presetClass="entr" presetSubtype="32" fill="hold" grpId="0" nodeType="afterEffect">
                                  <p:stCondLst>
                                    <p:cond delay="0"/>
                                  </p:stCondLst>
                                  <p:childTnLst>
                                    <p:set>
                                      <p:cBhvr>
                                        <p:cTn id="19" dur="1" fill="hold">
                                          <p:stCondLst>
                                            <p:cond delay="0"/>
                                          </p:stCondLst>
                                        </p:cTn>
                                        <p:tgtEl>
                                          <p:spTgt spid="510982"/>
                                        </p:tgtEl>
                                        <p:attrNameLst>
                                          <p:attrName>style.visibility</p:attrName>
                                        </p:attrNameLst>
                                      </p:cBhvr>
                                      <p:to>
                                        <p:strVal val="visible"/>
                                      </p:to>
                                    </p:set>
                                    <p:animEffect transition="in" filter="box(out)">
                                      <p:cBhvr>
                                        <p:cTn id="20" dur="500"/>
                                        <p:tgtEl>
                                          <p:spTgt spid="510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978" grpId="0" build="p"/>
      <p:bldP spid="51098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8210" name="Rectangle 2"/>
          <p:cNvSpPr>
            <a:spLocks noGrp="1" noChangeArrowheads="1"/>
          </p:cNvSpPr>
          <p:nvPr>
            <p:ph idx="1"/>
          </p:nvPr>
        </p:nvSpPr>
        <p:spPr>
          <a:xfrm>
            <a:off x="-165100" y="0"/>
            <a:ext cx="9309100" cy="6858000"/>
          </a:xfrm>
        </p:spPr>
        <p:txBody>
          <a:bodyPr>
            <a:normAutofit/>
          </a:bodyPr>
          <a:lstStyle/>
          <a:p>
            <a:pPr marL="609600" indent="-609600">
              <a:buFont typeface="Monotype Sorts" pitchFamily="2" charset="2"/>
              <a:buNone/>
            </a:pPr>
            <a:r>
              <a:rPr lang="ru-RU" sz="2400" dirty="0"/>
              <a:t>          </a:t>
            </a:r>
            <a:r>
              <a:rPr lang="en-US" sz="2400" dirty="0" smtClean="0"/>
              <a:t>"As with other types of allergies, with food allergies, the quality of the allergen is crucial, but in food allergens one should not underestimate their number. The prerequisite for the development of the reaction is the excess of the threshold dose of the allergen, which happens with a relative excess of the product with respect to the digestive capacity of the gastrointestinal tract "(L. Jaeger, 1990).</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This is an important thesis, since it makes it possible to identify individuals with various digestive disorders in the risk group and to correct digestive disorders in curative and prophylactic programs for food allergies.</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Almost any food product can be an allergen, however, cow's milk, chicken eggs, seafood (cod, squid, etc.), chocolate, nuts, vegetables and fruits (tomatoes, celery, citrus fruits), seasonings and spices, yeast, flour are the most allergenic.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78210">
                                            <p:txEl>
                                              <p:pRg st="0" end="0"/>
                                            </p:txEl>
                                          </p:spTgt>
                                        </p:tgtEl>
                                        <p:attrNameLst>
                                          <p:attrName>style.visibility</p:attrName>
                                        </p:attrNameLst>
                                      </p:cBhvr>
                                      <p:to>
                                        <p:strVal val="visible"/>
                                      </p:to>
                                    </p:set>
                                    <p:animEffect transition="in" filter="wipe(up)">
                                      <p:cBhvr>
                                        <p:cTn id="7" dur="1000"/>
                                        <p:tgtEl>
                                          <p:spTgt spid="478210">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478210">
                                            <p:txEl>
                                              <p:pRg st="1" end="1"/>
                                            </p:txEl>
                                          </p:spTgt>
                                        </p:tgtEl>
                                        <p:attrNameLst>
                                          <p:attrName>style.visibility</p:attrName>
                                        </p:attrNameLst>
                                      </p:cBhvr>
                                      <p:to>
                                        <p:strVal val="visible"/>
                                      </p:to>
                                    </p:set>
                                    <p:animEffect transition="in" filter="wipe(up)">
                                      <p:cBhvr>
                                        <p:cTn id="10" dur="1000"/>
                                        <p:tgtEl>
                                          <p:spTgt spid="478210">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478210">
                                            <p:txEl>
                                              <p:pRg st="2" end="2"/>
                                            </p:txEl>
                                          </p:spTgt>
                                        </p:tgtEl>
                                        <p:attrNameLst>
                                          <p:attrName>style.visibility</p:attrName>
                                        </p:attrNameLst>
                                      </p:cBhvr>
                                      <p:to>
                                        <p:strVal val="visible"/>
                                      </p:to>
                                    </p:set>
                                    <p:animEffect transition="in" filter="wipe(up)">
                                      <p:cBhvr>
                                        <p:cTn id="13" dur="1000"/>
                                        <p:tgtEl>
                                          <p:spTgt spid="478210">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478210">
                                            <p:txEl>
                                              <p:pRg st="3" end="3"/>
                                            </p:txEl>
                                          </p:spTgt>
                                        </p:tgtEl>
                                        <p:attrNameLst>
                                          <p:attrName>style.visibility</p:attrName>
                                        </p:attrNameLst>
                                      </p:cBhvr>
                                      <p:to>
                                        <p:strVal val="visible"/>
                                      </p:to>
                                    </p:set>
                                    <p:animEffect transition="in" filter="wipe(up)">
                                      <p:cBhvr>
                                        <p:cTn id="16" dur="1000"/>
                                        <p:tgtEl>
                                          <p:spTgt spid="478210">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478210">
                                            <p:txEl>
                                              <p:pRg st="4" end="4"/>
                                            </p:txEl>
                                          </p:spTgt>
                                        </p:tgtEl>
                                        <p:attrNameLst>
                                          <p:attrName>style.visibility</p:attrName>
                                        </p:attrNameLst>
                                      </p:cBhvr>
                                      <p:to>
                                        <p:strVal val="visible"/>
                                      </p:to>
                                    </p:set>
                                    <p:animEffect transition="in" filter="wipe(up)">
                                      <p:cBhvr>
                                        <p:cTn id="19" dur="1000"/>
                                        <p:tgtEl>
                                          <p:spTgt spid="4782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525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sz="2400" dirty="0"/>
              <a:t>      </a:t>
            </a:r>
            <a:r>
              <a:rPr lang="en-US" sz="2400" dirty="0" smtClean="0"/>
              <a:t>   According to the data of </a:t>
            </a:r>
            <a:r>
              <a:rPr lang="en-US" sz="2400" dirty="0" err="1" smtClean="0"/>
              <a:t>Studenikin</a:t>
            </a:r>
            <a:r>
              <a:rPr lang="en-US" sz="2400" dirty="0" smtClean="0"/>
              <a:t> and II </a:t>
            </a:r>
            <a:r>
              <a:rPr lang="en-US" sz="2400" dirty="0" err="1" smtClean="0"/>
              <a:t>Balabolkin</a:t>
            </a:r>
            <a:r>
              <a:rPr lang="en-US" sz="2400" dirty="0" smtClean="0"/>
              <a:t> (1998), a cross allergy within a single botanical family is possible: citrus fruits (oranges, lemons, grapefruits); pumpkin (melon, cucumber, zucchini, pumpkin); mustard (cabbage, mustard, cauliflower, Brussels sprouts); </a:t>
            </a:r>
            <a:r>
              <a:rPr lang="en-US" sz="2400" dirty="0" err="1" smtClean="0"/>
              <a:t>Solanaceae</a:t>
            </a:r>
            <a:r>
              <a:rPr lang="en-US" sz="2400" dirty="0" smtClean="0"/>
              <a:t> (tomatoes, potatoes); pink (strawberries, strawberries, raspberries); plum (plum, peaches, apricots, almonds), etc.</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You should also focus on meat products, especially on poultry meat. Although these products do not have a big sensitizing activity, however, antibiotics are included in the diet of birds before slaughtering, and they can cause allergic diseases associated not with food, but with drug allergies. As for flour, more often flour becomes an allergen by inhalation, and not by ingestion through the mouth.</a:t>
            </a:r>
            <a:r>
              <a:rPr lang="ru-RU" sz="2400" dirty="0" smtClean="0"/>
              <a:t>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nodeType="afterEffect">
                                  <p:stCondLst>
                                    <p:cond delay="0"/>
                                  </p:stCondLst>
                                  <p:childTnLst>
                                    <p:set>
                                      <p:cBhvr>
                                        <p:cTn id="6" dur="1" fill="hold">
                                          <p:stCondLst>
                                            <p:cond delay="0"/>
                                          </p:stCondLst>
                                        </p:cTn>
                                        <p:tgtEl>
                                          <p:spTgt spid="565250">
                                            <p:txEl>
                                              <p:pRg st="0" end="0"/>
                                            </p:txEl>
                                          </p:spTgt>
                                        </p:tgtEl>
                                        <p:attrNameLst>
                                          <p:attrName>style.visibility</p:attrName>
                                        </p:attrNameLst>
                                      </p:cBhvr>
                                      <p:to>
                                        <p:strVal val="visible"/>
                                      </p:to>
                                    </p:set>
                                    <p:animEffect transition="in" filter="plus(out)">
                                      <p:cBhvr>
                                        <p:cTn id="7" dur="1000"/>
                                        <p:tgtEl>
                                          <p:spTgt spid="565250">
                                            <p:txEl>
                                              <p:pRg st="0" end="0"/>
                                            </p:txEl>
                                          </p:spTgt>
                                        </p:tgtEl>
                                      </p:cBhvr>
                                    </p:animEffect>
                                  </p:childTnLst>
                                </p:cTn>
                              </p:par>
                            </p:childTnLst>
                          </p:cTn>
                        </p:par>
                        <p:par>
                          <p:cTn id="8" fill="hold">
                            <p:stCondLst>
                              <p:cond delay="1000"/>
                            </p:stCondLst>
                            <p:childTnLst>
                              <p:par>
                                <p:cTn id="9" presetID="13" presetClass="entr" presetSubtype="32" fill="hold" nodeType="afterEffect">
                                  <p:stCondLst>
                                    <p:cond delay="0"/>
                                  </p:stCondLst>
                                  <p:childTnLst>
                                    <p:set>
                                      <p:cBhvr>
                                        <p:cTn id="10" dur="1" fill="hold">
                                          <p:stCondLst>
                                            <p:cond delay="0"/>
                                          </p:stCondLst>
                                        </p:cTn>
                                        <p:tgtEl>
                                          <p:spTgt spid="565250">
                                            <p:txEl>
                                              <p:pRg st="1" end="1"/>
                                            </p:txEl>
                                          </p:spTgt>
                                        </p:tgtEl>
                                        <p:attrNameLst>
                                          <p:attrName>style.visibility</p:attrName>
                                        </p:attrNameLst>
                                      </p:cBhvr>
                                      <p:to>
                                        <p:strVal val="visible"/>
                                      </p:to>
                                    </p:set>
                                    <p:animEffect transition="in" filter="plus(out)">
                                      <p:cBhvr>
                                        <p:cTn id="11" dur="1000"/>
                                        <p:tgtEl>
                                          <p:spTgt spid="565250">
                                            <p:txEl>
                                              <p:pRg st="1" end="1"/>
                                            </p:txEl>
                                          </p:spTgt>
                                        </p:tgtEl>
                                      </p:cBhvr>
                                    </p:animEffect>
                                  </p:childTnLst>
                                </p:cTn>
                              </p:par>
                            </p:childTnLst>
                          </p:cTn>
                        </p:par>
                        <p:par>
                          <p:cTn id="12" fill="hold">
                            <p:stCondLst>
                              <p:cond delay="2000"/>
                            </p:stCondLst>
                            <p:childTnLst>
                              <p:par>
                                <p:cTn id="13" presetID="13" presetClass="entr" presetSubtype="32" fill="hold" nodeType="afterEffect">
                                  <p:stCondLst>
                                    <p:cond delay="0"/>
                                  </p:stCondLst>
                                  <p:childTnLst>
                                    <p:set>
                                      <p:cBhvr>
                                        <p:cTn id="14" dur="1" fill="hold">
                                          <p:stCondLst>
                                            <p:cond delay="0"/>
                                          </p:stCondLst>
                                        </p:cTn>
                                        <p:tgtEl>
                                          <p:spTgt spid="565250">
                                            <p:txEl>
                                              <p:pRg st="2" end="2"/>
                                            </p:txEl>
                                          </p:spTgt>
                                        </p:tgtEl>
                                        <p:attrNameLst>
                                          <p:attrName>style.visibility</p:attrName>
                                        </p:attrNameLst>
                                      </p:cBhvr>
                                      <p:to>
                                        <p:strVal val="visible"/>
                                      </p:to>
                                    </p:set>
                                    <p:animEffect transition="in" filter="plus(out)">
                                      <p:cBhvr>
                                        <p:cTn id="15" dur="1000"/>
                                        <p:tgtEl>
                                          <p:spTgt spid="5652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7298" name="Rectangle 2"/>
          <p:cNvSpPr>
            <a:spLocks noGrp="1" noChangeArrowheads="1"/>
          </p:cNvSpPr>
          <p:nvPr>
            <p:ph idx="1"/>
          </p:nvPr>
        </p:nvSpPr>
        <p:spPr>
          <a:xfrm>
            <a:off x="-292100" y="0"/>
            <a:ext cx="9436100" cy="6858000"/>
          </a:xfrm>
        </p:spPr>
        <p:txBody>
          <a:bodyPr>
            <a:normAutofit/>
          </a:bodyPr>
          <a:lstStyle/>
          <a:p>
            <a:pPr marL="609600" indent="-609600">
              <a:buFont typeface="Monotype Sorts" pitchFamily="2" charset="2"/>
              <a:buNone/>
            </a:pPr>
            <a:r>
              <a:rPr lang="ru-RU" sz="2400" dirty="0"/>
              <a:t>          </a:t>
            </a:r>
            <a:r>
              <a:rPr lang="en-US" sz="2400" dirty="0" smtClean="0"/>
              <a:t>Allergens of house dust. These allergens are most significant for allergic diseases of the respiratory system, in particular, bronchial asthma. The main allergens of household dust are the </a:t>
            </a:r>
            <a:r>
              <a:rPr lang="en-US" sz="2400" dirty="0" err="1" smtClean="0"/>
              <a:t>chitinous</a:t>
            </a:r>
            <a:r>
              <a:rPr lang="en-US" sz="2400" dirty="0" smtClean="0"/>
              <a:t> cover and the products of the livelihood of </a:t>
            </a:r>
            <a:r>
              <a:rPr lang="en-US" sz="2400" dirty="0" err="1" smtClean="0"/>
              <a:t>Dermatophagoides</a:t>
            </a:r>
            <a:r>
              <a:rPr lang="en-US" sz="2400" dirty="0" smtClean="0"/>
              <a:t> </a:t>
            </a:r>
            <a:r>
              <a:rPr lang="en-US" sz="2400" dirty="0" err="1" smtClean="0"/>
              <a:t>pteronyssimus</a:t>
            </a:r>
            <a:r>
              <a:rPr lang="en-US" sz="2400" dirty="0" smtClean="0"/>
              <a:t> and </a:t>
            </a:r>
            <a:r>
              <a:rPr lang="en-US" sz="2400" dirty="0" err="1" smtClean="0"/>
              <a:t>Derm</a:t>
            </a:r>
            <a:r>
              <a:rPr lang="en-US" sz="2400" dirty="0" smtClean="0"/>
              <a:t>. </a:t>
            </a:r>
            <a:r>
              <a:rPr lang="en-US" sz="2400" dirty="0" err="1" smtClean="0"/>
              <a:t>Farinae</a:t>
            </a:r>
            <a:r>
              <a:rPr lang="en-US" sz="2400" dirty="0" smtClean="0"/>
              <a:t>. These pincers are widely distributed in beds, carpets, upholstered furniture, especially in old houses and old bedding.</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The second most important allergens of home dust are allergens of molds (more often </a:t>
            </a:r>
            <a:r>
              <a:rPr lang="en-US" sz="2400" dirty="0" err="1" smtClean="0"/>
              <a:t>Aspergillus</a:t>
            </a:r>
            <a:r>
              <a:rPr lang="en-US" sz="2400" dirty="0" smtClean="0"/>
              <a:t>, </a:t>
            </a:r>
            <a:r>
              <a:rPr lang="en-US" sz="2400" dirty="0" err="1" smtClean="0"/>
              <a:t>Alternaria</a:t>
            </a:r>
            <a:r>
              <a:rPr lang="en-US" sz="2400" dirty="0" smtClean="0"/>
              <a:t>, </a:t>
            </a:r>
            <a:r>
              <a:rPr lang="en-US" sz="2400" dirty="0" err="1" smtClean="0"/>
              <a:t>Penicillium</a:t>
            </a:r>
            <a:r>
              <a:rPr lang="en-US" sz="2400" dirty="0" smtClean="0"/>
              <a:t>, Candida). These allergens are most often associated with raw unventilated rooms and the warm season (April-November); they are also part of the allergen of library dust.</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The third most important in this group are allergens of domestic animals, and the most sensitizing ability is possessed by cat allergens (dandruff, wool, saliva).</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67298">
                                            <p:txEl>
                                              <p:pRg st="0" end="0"/>
                                            </p:txEl>
                                          </p:spTgt>
                                        </p:tgtEl>
                                        <p:attrNameLst>
                                          <p:attrName>style.visibility</p:attrName>
                                        </p:attrNameLst>
                                      </p:cBhvr>
                                      <p:to>
                                        <p:strVal val="visible"/>
                                      </p:to>
                                    </p:set>
                                    <p:animEffect transition="in" filter="wipe(up)">
                                      <p:cBhvr>
                                        <p:cTn id="7" dur="1000"/>
                                        <p:tgtEl>
                                          <p:spTgt spid="567298">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67298">
                                            <p:txEl>
                                              <p:pRg st="1" end="1"/>
                                            </p:txEl>
                                          </p:spTgt>
                                        </p:tgtEl>
                                        <p:attrNameLst>
                                          <p:attrName>style.visibility</p:attrName>
                                        </p:attrNameLst>
                                      </p:cBhvr>
                                      <p:to>
                                        <p:strVal val="visible"/>
                                      </p:to>
                                    </p:set>
                                    <p:animEffect transition="in" filter="wipe(up)">
                                      <p:cBhvr>
                                        <p:cTn id="10" dur="1000"/>
                                        <p:tgtEl>
                                          <p:spTgt spid="567298">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67298">
                                            <p:txEl>
                                              <p:pRg st="2" end="2"/>
                                            </p:txEl>
                                          </p:spTgt>
                                        </p:tgtEl>
                                        <p:attrNameLst>
                                          <p:attrName>style.visibility</p:attrName>
                                        </p:attrNameLst>
                                      </p:cBhvr>
                                      <p:to>
                                        <p:strVal val="visible"/>
                                      </p:to>
                                    </p:set>
                                    <p:animEffect transition="in" filter="wipe(up)">
                                      <p:cBhvr>
                                        <p:cTn id="13" dur="1000"/>
                                        <p:tgtEl>
                                          <p:spTgt spid="567298">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567298">
                                            <p:txEl>
                                              <p:pRg st="3" end="3"/>
                                            </p:txEl>
                                          </p:spTgt>
                                        </p:tgtEl>
                                        <p:attrNameLst>
                                          <p:attrName>style.visibility</p:attrName>
                                        </p:attrNameLst>
                                      </p:cBhvr>
                                      <p:to>
                                        <p:strVal val="visible"/>
                                      </p:to>
                                    </p:set>
                                    <p:animEffect transition="in" filter="wipe(up)">
                                      <p:cBhvr>
                                        <p:cTn id="16" dur="1000"/>
                                        <p:tgtEl>
                                          <p:spTgt spid="567298">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567298">
                                            <p:txEl>
                                              <p:pRg st="4" end="4"/>
                                            </p:txEl>
                                          </p:spTgt>
                                        </p:tgtEl>
                                        <p:attrNameLst>
                                          <p:attrName>style.visibility</p:attrName>
                                        </p:attrNameLst>
                                      </p:cBhvr>
                                      <p:to>
                                        <p:strVal val="visible"/>
                                      </p:to>
                                    </p:set>
                                    <p:animEffect transition="in" filter="wipe(up)">
                                      <p:cBhvr>
                                        <p:cTn id="19" dur="1000"/>
                                        <p:tgtEl>
                                          <p:spTgt spid="5672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260350"/>
            <a:ext cx="8604250" cy="576263"/>
          </a:xfrm>
        </p:spPr>
        <p:txBody>
          <a:bodyPr>
            <a:normAutofit fontScale="90000"/>
          </a:bodyPr>
          <a:lstStyle/>
          <a:p>
            <a:r>
              <a:rPr lang="en-US" sz="5400" b="1" i="1" dirty="0" smtClean="0">
                <a:solidFill>
                  <a:srgbClr val="FFC000"/>
                </a:solidFill>
                <a:latin typeface="Book Antiqua" pitchFamily="18" charset="0"/>
              </a:rPr>
              <a:t>Allergens</a:t>
            </a:r>
            <a:endParaRPr lang="ru-RU" sz="5400" b="1" i="1" dirty="0" smtClean="0">
              <a:solidFill>
                <a:srgbClr val="FFC000"/>
              </a:solidFill>
              <a:latin typeface="Book Antiqua" pitchFamily="18" charset="0"/>
            </a:endParaRPr>
          </a:p>
        </p:txBody>
      </p:sp>
      <p:pic>
        <p:nvPicPr>
          <p:cNvPr id="5124" name="Picture 4" descr="big_3612"/>
          <p:cNvPicPr>
            <a:picLocks noChangeAspect="1" noChangeArrowheads="1"/>
          </p:cNvPicPr>
          <p:nvPr/>
        </p:nvPicPr>
        <p:blipFill>
          <a:blip r:embed="rId2"/>
          <a:srcRect/>
          <a:stretch>
            <a:fillRect/>
          </a:stretch>
        </p:blipFill>
        <p:spPr bwMode="auto">
          <a:xfrm>
            <a:off x="1403350" y="2708275"/>
            <a:ext cx="6337300" cy="3802063"/>
          </a:xfrm>
          <a:prstGeom prst="rect">
            <a:avLst/>
          </a:prstGeom>
          <a:noFill/>
          <a:ln w="9525">
            <a:noFill/>
            <a:miter lim="800000"/>
            <a:headEnd/>
            <a:tailEnd/>
          </a:ln>
        </p:spPr>
      </p:pic>
      <p:sp>
        <p:nvSpPr>
          <p:cNvPr id="5126" name="Text Box 6"/>
          <p:cNvSpPr txBox="1">
            <a:spLocks noChangeArrowheads="1"/>
          </p:cNvSpPr>
          <p:nvPr/>
        </p:nvSpPr>
        <p:spPr bwMode="auto">
          <a:xfrm>
            <a:off x="0" y="981075"/>
            <a:ext cx="9144000" cy="861774"/>
          </a:xfrm>
          <a:prstGeom prst="rect">
            <a:avLst/>
          </a:prstGeom>
          <a:noFill/>
          <a:ln w="9525">
            <a:noFill/>
            <a:miter lim="800000"/>
            <a:headEnd/>
            <a:tailEnd/>
          </a:ln>
        </p:spPr>
        <p:txBody>
          <a:bodyPr lIns="0" tIns="0" rIns="0" bIns="0">
            <a:spAutoFit/>
          </a:bodyPr>
          <a:lstStyle/>
          <a:p>
            <a:pPr algn="ctr">
              <a:spcBef>
                <a:spcPct val="50000"/>
              </a:spcBef>
            </a:pPr>
            <a:r>
              <a:rPr lang="en-US" sz="2800" b="1" i="1" dirty="0" smtClean="0">
                <a:solidFill>
                  <a:schemeClr val="accent3">
                    <a:lumMod val="20000"/>
                    <a:lumOff val="80000"/>
                  </a:schemeClr>
                </a:solidFill>
                <a:latin typeface="Book Antiqua" pitchFamily="18" charset="0"/>
              </a:rPr>
              <a:t>- foreign substances, which, entering the body, become the main cause of allergic reactions</a:t>
            </a:r>
            <a:endParaRPr lang="ru-RU" sz="2800" b="1" i="1" dirty="0">
              <a:solidFill>
                <a:schemeClr val="accent3">
                  <a:lumMod val="20000"/>
                  <a:lumOff val="80000"/>
                </a:schemeClr>
              </a:solidFill>
              <a:latin typeface="Book Antiqua"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800" decel="100000"/>
                                        <p:tgtEl>
                                          <p:spTgt spid="5122"/>
                                        </p:tgtEl>
                                      </p:cBhvr>
                                    </p:animEffect>
                                    <p:anim calcmode="lin" valueType="num">
                                      <p:cBhvr>
                                        <p:cTn id="8" dur="800" decel="100000" fill="hold"/>
                                        <p:tgtEl>
                                          <p:spTgt spid="5122"/>
                                        </p:tgtEl>
                                        <p:attrNameLst>
                                          <p:attrName>style.rotation</p:attrName>
                                        </p:attrNameLst>
                                      </p:cBhvr>
                                      <p:tavLst>
                                        <p:tav tm="0">
                                          <p:val>
                                            <p:fltVal val="-90"/>
                                          </p:val>
                                        </p:tav>
                                        <p:tav tm="100000">
                                          <p:val>
                                            <p:fltVal val="0"/>
                                          </p:val>
                                        </p:tav>
                                      </p:tavLst>
                                    </p:anim>
                                    <p:anim calcmode="lin" valueType="num">
                                      <p:cBhvr>
                                        <p:cTn id="9" dur="800" decel="100000" fill="hold"/>
                                        <p:tgtEl>
                                          <p:spTgt spid="5122"/>
                                        </p:tgtEl>
                                        <p:attrNameLst>
                                          <p:attrName>ppt_x</p:attrName>
                                        </p:attrNameLst>
                                      </p:cBhvr>
                                      <p:tavLst>
                                        <p:tav tm="0">
                                          <p:val>
                                            <p:strVal val="#ppt_x+0.4"/>
                                          </p:val>
                                        </p:tav>
                                        <p:tav tm="100000">
                                          <p:val>
                                            <p:strVal val="#ppt_x-0.05"/>
                                          </p:val>
                                        </p:tav>
                                      </p:tavLst>
                                    </p:anim>
                                    <p:anim calcmode="lin" valueType="num">
                                      <p:cBhvr>
                                        <p:cTn id="10" dur="800" decel="100000" fill="hold"/>
                                        <p:tgtEl>
                                          <p:spTgt spid="512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12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122"/>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5126"/>
                                        </p:tgtEl>
                                        <p:attrNameLst>
                                          <p:attrName>style.visibility</p:attrName>
                                        </p:attrNameLst>
                                      </p:cBhvr>
                                      <p:to>
                                        <p:strVal val="visible"/>
                                      </p:to>
                                    </p:set>
                                    <p:animEffect transition="in" filter="fade">
                                      <p:cBhvr>
                                        <p:cTn id="15" dur="800" decel="100000"/>
                                        <p:tgtEl>
                                          <p:spTgt spid="5126"/>
                                        </p:tgtEl>
                                      </p:cBhvr>
                                    </p:animEffect>
                                    <p:anim calcmode="lin" valueType="num">
                                      <p:cBhvr>
                                        <p:cTn id="16" dur="800" decel="100000" fill="hold"/>
                                        <p:tgtEl>
                                          <p:spTgt spid="5126"/>
                                        </p:tgtEl>
                                        <p:attrNameLst>
                                          <p:attrName>style.rotation</p:attrName>
                                        </p:attrNameLst>
                                      </p:cBhvr>
                                      <p:tavLst>
                                        <p:tav tm="0">
                                          <p:val>
                                            <p:fltVal val="-90"/>
                                          </p:val>
                                        </p:tav>
                                        <p:tav tm="100000">
                                          <p:val>
                                            <p:fltVal val="0"/>
                                          </p:val>
                                        </p:tav>
                                      </p:tavLst>
                                    </p:anim>
                                    <p:anim calcmode="lin" valueType="num">
                                      <p:cBhvr>
                                        <p:cTn id="17" dur="800" decel="100000" fill="hold"/>
                                        <p:tgtEl>
                                          <p:spTgt spid="5126"/>
                                        </p:tgtEl>
                                        <p:attrNameLst>
                                          <p:attrName>ppt_x</p:attrName>
                                        </p:attrNameLst>
                                      </p:cBhvr>
                                      <p:tavLst>
                                        <p:tav tm="0">
                                          <p:val>
                                            <p:strVal val="#ppt_x+0.4"/>
                                          </p:val>
                                        </p:tav>
                                        <p:tav tm="100000">
                                          <p:val>
                                            <p:strVal val="#ppt_x-0.05"/>
                                          </p:val>
                                        </p:tav>
                                      </p:tavLst>
                                    </p:anim>
                                    <p:anim calcmode="lin" valueType="num">
                                      <p:cBhvr>
                                        <p:cTn id="18" dur="800" decel="100000" fill="hold"/>
                                        <p:tgtEl>
                                          <p:spTgt spid="512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12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126"/>
                                        </p:tgtEl>
                                        <p:attrNameLst>
                                          <p:attrName>ppt_y</p:attrName>
                                        </p:attrNameLst>
                                      </p:cBhvr>
                                      <p:tavLst>
                                        <p:tav tm="0">
                                          <p:val>
                                            <p:strVal val="#ppt_y+0.1"/>
                                          </p:val>
                                        </p:tav>
                                        <p:tav tm="100000">
                                          <p:val>
                                            <p:strVal val="#ppt_y"/>
                                          </p:val>
                                        </p:tav>
                                      </p:tavLst>
                                    </p:anim>
                                  </p:childTnLst>
                                </p:cTn>
                              </p:par>
                            </p:childTnLst>
                          </p:cTn>
                        </p:par>
                        <p:par>
                          <p:cTn id="21" fill="hold">
                            <p:stCondLst>
                              <p:cond delay="1000"/>
                            </p:stCondLst>
                            <p:childTnLst>
                              <p:par>
                                <p:cTn id="22" presetID="37" presetClass="entr" presetSubtype="0" fill="hold" nodeType="after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1000"/>
                                        <p:tgtEl>
                                          <p:spTgt spid="5124"/>
                                        </p:tgtEl>
                                      </p:cBhvr>
                                    </p:animEffect>
                                    <p:anim calcmode="lin" valueType="num">
                                      <p:cBhvr>
                                        <p:cTn id="25" dur="1000" fill="hold"/>
                                        <p:tgtEl>
                                          <p:spTgt spid="5124"/>
                                        </p:tgtEl>
                                        <p:attrNameLst>
                                          <p:attrName>ppt_x</p:attrName>
                                        </p:attrNameLst>
                                      </p:cBhvr>
                                      <p:tavLst>
                                        <p:tav tm="0">
                                          <p:val>
                                            <p:strVal val="#ppt_x"/>
                                          </p:val>
                                        </p:tav>
                                        <p:tav tm="100000">
                                          <p:val>
                                            <p:strVal val="#ppt_x"/>
                                          </p:val>
                                        </p:tav>
                                      </p:tavLst>
                                    </p:anim>
                                    <p:anim calcmode="lin" valueType="num">
                                      <p:cBhvr>
                                        <p:cTn id="26" dur="900" decel="100000" fill="hold"/>
                                        <p:tgtEl>
                                          <p:spTgt spid="5124"/>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5124"/>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xit" presetSubtype="0" fill="hold" grpId="1" nodeType="clickEffect">
                                  <p:stCondLst>
                                    <p:cond delay="0"/>
                                  </p:stCondLst>
                                  <p:childTnLst>
                                    <p:animEffect transition="out" filter="fade">
                                      <p:cBhvr>
                                        <p:cTn id="31" dur="800" accel="100000">
                                          <p:stCondLst>
                                            <p:cond delay="200"/>
                                          </p:stCondLst>
                                        </p:cTn>
                                        <p:tgtEl>
                                          <p:spTgt spid="5122"/>
                                        </p:tgtEl>
                                      </p:cBhvr>
                                    </p:animEffect>
                                    <p:anim calcmode="lin" valueType="num">
                                      <p:cBhvr>
                                        <p:cTn id="32" dur="800" accel="100000">
                                          <p:stCondLst>
                                            <p:cond delay="200"/>
                                          </p:stCondLst>
                                        </p:cTn>
                                        <p:tgtEl>
                                          <p:spTgt spid="5122"/>
                                        </p:tgtEl>
                                        <p:attrNameLst>
                                          <p:attrName>style.rotation</p:attrName>
                                        </p:attrNameLst>
                                      </p:cBhvr>
                                      <p:tavLst>
                                        <p:tav tm="0">
                                          <p:val>
                                            <p:fltVal val="0"/>
                                          </p:val>
                                        </p:tav>
                                        <p:tav tm="100000">
                                          <p:val>
                                            <p:fltVal val="-90"/>
                                          </p:val>
                                        </p:tav>
                                      </p:tavLst>
                                    </p:anim>
                                    <p:anim calcmode="lin" valueType="num">
                                      <p:cBhvr>
                                        <p:cTn id="33" dur="200" decel="100000"/>
                                        <p:tgtEl>
                                          <p:spTgt spid="5122"/>
                                        </p:tgtEl>
                                        <p:attrNameLst>
                                          <p:attrName>ppt_x</p:attrName>
                                        </p:attrNameLst>
                                      </p:cBhvr>
                                      <p:tavLst>
                                        <p:tav tm="0">
                                          <p:val>
                                            <p:strVal val="ppt_x"/>
                                          </p:val>
                                        </p:tav>
                                        <p:tav tm="100000">
                                          <p:val>
                                            <p:strVal val="ppt_x-0.05"/>
                                          </p:val>
                                        </p:tav>
                                      </p:tavLst>
                                    </p:anim>
                                    <p:anim calcmode="lin" valueType="num">
                                      <p:cBhvr>
                                        <p:cTn id="34" dur="200" decel="100000"/>
                                        <p:tgtEl>
                                          <p:spTgt spid="5122"/>
                                        </p:tgtEl>
                                        <p:attrNameLst>
                                          <p:attrName>ppt_y</p:attrName>
                                        </p:attrNameLst>
                                      </p:cBhvr>
                                      <p:tavLst>
                                        <p:tav tm="0">
                                          <p:val>
                                            <p:strVal val="ppt_y"/>
                                          </p:val>
                                        </p:tav>
                                        <p:tav tm="100000">
                                          <p:val>
                                            <p:strVal val="ppt_y+0.1"/>
                                          </p:val>
                                        </p:tav>
                                      </p:tavLst>
                                    </p:anim>
                                    <p:anim calcmode="lin" valueType="num">
                                      <p:cBhvr>
                                        <p:cTn id="35" dur="800" accel="100000">
                                          <p:stCondLst>
                                            <p:cond delay="200"/>
                                          </p:stCondLst>
                                        </p:cTn>
                                        <p:tgtEl>
                                          <p:spTgt spid="5122"/>
                                        </p:tgtEl>
                                        <p:attrNameLst>
                                          <p:attrName>ppt_x</p:attrName>
                                        </p:attrNameLst>
                                      </p:cBhvr>
                                      <p:tavLst>
                                        <p:tav tm="0">
                                          <p:val>
                                            <p:strVal val="ppt_x"/>
                                          </p:val>
                                        </p:tav>
                                        <p:tav tm="100000">
                                          <p:val>
                                            <p:strVal val="ppt_x+0.4+0.05"/>
                                          </p:val>
                                        </p:tav>
                                      </p:tavLst>
                                    </p:anim>
                                    <p:anim calcmode="lin" valueType="num">
                                      <p:cBhvr>
                                        <p:cTn id="36" dur="800" accel="100000">
                                          <p:stCondLst>
                                            <p:cond delay="200"/>
                                          </p:stCondLst>
                                        </p:cTn>
                                        <p:tgtEl>
                                          <p:spTgt spid="5122"/>
                                        </p:tgtEl>
                                        <p:attrNameLst>
                                          <p:attrName>ppt_y</p:attrName>
                                        </p:attrNameLst>
                                      </p:cBhvr>
                                      <p:tavLst>
                                        <p:tav tm="0">
                                          <p:val>
                                            <p:strVal val="ppt_y"/>
                                          </p:val>
                                        </p:tav>
                                        <p:tav tm="100000">
                                          <p:val>
                                            <p:strVal val="ppt_y-0.4-0.1"/>
                                          </p:val>
                                        </p:tav>
                                      </p:tavLst>
                                    </p:anim>
                                    <p:set>
                                      <p:cBhvr>
                                        <p:cTn id="37" dur="1" fill="hold">
                                          <p:stCondLst>
                                            <p:cond delay="999"/>
                                          </p:stCondLst>
                                        </p:cTn>
                                        <p:tgtEl>
                                          <p:spTgt spid="5122"/>
                                        </p:tgtEl>
                                        <p:attrNameLst>
                                          <p:attrName>style.visibility</p:attrName>
                                        </p:attrNameLst>
                                      </p:cBhvr>
                                      <p:to>
                                        <p:strVal val="hidden"/>
                                      </p:to>
                                    </p:set>
                                  </p:childTnLst>
                                </p:cTn>
                              </p:par>
                              <p:par>
                                <p:cTn id="38" presetID="30" presetClass="exit" presetSubtype="0" fill="hold" grpId="1" nodeType="withEffect">
                                  <p:stCondLst>
                                    <p:cond delay="0"/>
                                  </p:stCondLst>
                                  <p:childTnLst>
                                    <p:animEffect transition="out" filter="fade">
                                      <p:cBhvr>
                                        <p:cTn id="39" dur="800" accel="100000">
                                          <p:stCondLst>
                                            <p:cond delay="200"/>
                                          </p:stCondLst>
                                        </p:cTn>
                                        <p:tgtEl>
                                          <p:spTgt spid="5126"/>
                                        </p:tgtEl>
                                      </p:cBhvr>
                                    </p:animEffect>
                                    <p:anim calcmode="lin" valueType="num">
                                      <p:cBhvr>
                                        <p:cTn id="40" dur="800" accel="100000">
                                          <p:stCondLst>
                                            <p:cond delay="200"/>
                                          </p:stCondLst>
                                        </p:cTn>
                                        <p:tgtEl>
                                          <p:spTgt spid="5126"/>
                                        </p:tgtEl>
                                        <p:attrNameLst>
                                          <p:attrName>style.rotation</p:attrName>
                                        </p:attrNameLst>
                                      </p:cBhvr>
                                      <p:tavLst>
                                        <p:tav tm="0">
                                          <p:val>
                                            <p:fltVal val="0"/>
                                          </p:val>
                                        </p:tav>
                                        <p:tav tm="100000">
                                          <p:val>
                                            <p:fltVal val="-90"/>
                                          </p:val>
                                        </p:tav>
                                      </p:tavLst>
                                    </p:anim>
                                    <p:anim calcmode="lin" valueType="num">
                                      <p:cBhvr>
                                        <p:cTn id="41" dur="200" decel="100000"/>
                                        <p:tgtEl>
                                          <p:spTgt spid="5126"/>
                                        </p:tgtEl>
                                        <p:attrNameLst>
                                          <p:attrName>ppt_x</p:attrName>
                                        </p:attrNameLst>
                                      </p:cBhvr>
                                      <p:tavLst>
                                        <p:tav tm="0">
                                          <p:val>
                                            <p:strVal val="ppt_x"/>
                                          </p:val>
                                        </p:tav>
                                        <p:tav tm="100000">
                                          <p:val>
                                            <p:strVal val="ppt_x-0.05"/>
                                          </p:val>
                                        </p:tav>
                                      </p:tavLst>
                                    </p:anim>
                                    <p:anim calcmode="lin" valueType="num">
                                      <p:cBhvr>
                                        <p:cTn id="42" dur="200" decel="100000"/>
                                        <p:tgtEl>
                                          <p:spTgt spid="5126"/>
                                        </p:tgtEl>
                                        <p:attrNameLst>
                                          <p:attrName>ppt_y</p:attrName>
                                        </p:attrNameLst>
                                      </p:cBhvr>
                                      <p:tavLst>
                                        <p:tav tm="0">
                                          <p:val>
                                            <p:strVal val="ppt_y"/>
                                          </p:val>
                                        </p:tav>
                                        <p:tav tm="100000">
                                          <p:val>
                                            <p:strVal val="ppt_y+0.1"/>
                                          </p:val>
                                        </p:tav>
                                      </p:tavLst>
                                    </p:anim>
                                    <p:anim calcmode="lin" valueType="num">
                                      <p:cBhvr>
                                        <p:cTn id="43" dur="800" accel="100000">
                                          <p:stCondLst>
                                            <p:cond delay="200"/>
                                          </p:stCondLst>
                                        </p:cTn>
                                        <p:tgtEl>
                                          <p:spTgt spid="5126"/>
                                        </p:tgtEl>
                                        <p:attrNameLst>
                                          <p:attrName>ppt_x</p:attrName>
                                        </p:attrNameLst>
                                      </p:cBhvr>
                                      <p:tavLst>
                                        <p:tav tm="0">
                                          <p:val>
                                            <p:strVal val="ppt_x"/>
                                          </p:val>
                                        </p:tav>
                                        <p:tav tm="100000">
                                          <p:val>
                                            <p:strVal val="ppt_x+0.4+0.05"/>
                                          </p:val>
                                        </p:tav>
                                      </p:tavLst>
                                    </p:anim>
                                    <p:anim calcmode="lin" valueType="num">
                                      <p:cBhvr>
                                        <p:cTn id="44" dur="800" accel="100000">
                                          <p:stCondLst>
                                            <p:cond delay="200"/>
                                          </p:stCondLst>
                                        </p:cTn>
                                        <p:tgtEl>
                                          <p:spTgt spid="5126"/>
                                        </p:tgtEl>
                                        <p:attrNameLst>
                                          <p:attrName>ppt_y</p:attrName>
                                        </p:attrNameLst>
                                      </p:cBhvr>
                                      <p:tavLst>
                                        <p:tav tm="0">
                                          <p:val>
                                            <p:strVal val="ppt_y"/>
                                          </p:val>
                                        </p:tav>
                                        <p:tav tm="100000">
                                          <p:val>
                                            <p:strVal val="ppt_y-0.4-0.1"/>
                                          </p:val>
                                        </p:tav>
                                      </p:tavLst>
                                    </p:anim>
                                    <p:set>
                                      <p:cBhvr>
                                        <p:cTn id="45" dur="1" fill="hold">
                                          <p:stCondLst>
                                            <p:cond delay="999"/>
                                          </p:stCondLst>
                                        </p:cTn>
                                        <p:tgtEl>
                                          <p:spTgt spid="5126"/>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2000"/>
                                        <p:tgtEl>
                                          <p:spTgt spid="5124"/>
                                        </p:tgtEl>
                                      </p:cBhvr>
                                    </p:animEffect>
                                    <p:set>
                                      <p:cBhvr>
                                        <p:cTn id="48" dur="1" fill="hold">
                                          <p:stCondLst>
                                            <p:cond delay="1999"/>
                                          </p:stCondLst>
                                        </p:cTn>
                                        <p:tgtEl>
                                          <p:spTgt spid="5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2" grpId="1"/>
      <p:bldP spid="5126" grpId="0"/>
      <p:bldP spid="5126" grpId="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9346" name="Rectangle 2"/>
          <p:cNvSpPr>
            <a:spLocks noGrp="1" noChangeArrowheads="1"/>
          </p:cNvSpPr>
          <p:nvPr>
            <p:ph type="body" sz="half" idx="1"/>
          </p:nvPr>
        </p:nvSpPr>
        <p:spPr>
          <a:xfrm>
            <a:off x="2396067" y="0"/>
            <a:ext cx="6747933" cy="6858000"/>
          </a:xfrm>
        </p:spPr>
        <p:txBody>
          <a:bodyPr/>
          <a:lstStyle/>
          <a:p>
            <a:pPr marL="609600" indent="-609600">
              <a:buFont typeface="Monotype Sorts" pitchFamily="2" charset="2"/>
              <a:buNone/>
            </a:pPr>
            <a:r>
              <a:rPr lang="ru-RU" sz="1600" dirty="0"/>
              <a:t>          </a:t>
            </a:r>
            <a:r>
              <a:rPr lang="en-US" sz="2400" dirty="0" smtClean="0"/>
              <a:t>Vegetative allergens. They are primarily related to the pollen, and the main place belongs to pollen, and pollen ragweed, wormwood, swans, hemp, timothy, rye, plantain, birch, alder, poplar, hazel are the most common etiologic factor of </a:t>
            </a:r>
            <a:r>
              <a:rPr lang="en-US" sz="2400" dirty="0" err="1" smtClean="0"/>
              <a:t>pollinosis</a:t>
            </a:r>
            <a:r>
              <a:rPr lang="en-US" sz="2400" dirty="0" smtClean="0"/>
              <a:t>.</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According to the data of M. </a:t>
            </a:r>
            <a:r>
              <a:rPr lang="en-US" sz="2400" dirty="0" err="1" smtClean="0"/>
              <a:t>Ya</a:t>
            </a:r>
            <a:r>
              <a:rPr lang="en-US" sz="2400" dirty="0" smtClean="0"/>
              <a:t>. </a:t>
            </a:r>
            <a:r>
              <a:rPr lang="en-US" sz="2400" dirty="0" err="1" smtClean="0"/>
              <a:t>Studenikin</a:t>
            </a:r>
            <a:r>
              <a:rPr lang="en-US" sz="2400" dirty="0" smtClean="0"/>
              <a:t> and I. I. </a:t>
            </a:r>
            <a:r>
              <a:rPr lang="en-US" sz="2400" dirty="0" err="1" smtClean="0"/>
              <a:t>Balabolkin</a:t>
            </a:r>
            <a:r>
              <a:rPr lang="en-US" sz="2400" dirty="0" smtClean="0"/>
              <a:t> (1998), the common antigenic properties (cross-allergy) are pollen of cereals, mallow, </a:t>
            </a:r>
            <a:r>
              <a:rPr lang="en-US" sz="2400" dirty="0" err="1" smtClean="0"/>
              <a:t>polynia</a:t>
            </a:r>
            <a:r>
              <a:rPr lang="en-US" sz="2400" dirty="0" smtClean="0"/>
              <a:t>, ambrosia, sunflower; pollen of birch, alder, hazel, poplar, aspen. These authors also note the antigenic relationship between the pollen of birch, cereals and apples.</a:t>
            </a:r>
            <a:endParaRPr lang="ru-RU" sz="2400" dirty="0"/>
          </a:p>
        </p:txBody>
      </p:sp>
      <p:pic>
        <p:nvPicPr>
          <p:cNvPr id="569354" name="Picture 10" descr="paperart05"/>
          <p:cNvPicPr>
            <a:picLocks noGrp="1" noChangeAspect="1" noChangeArrowheads="1"/>
          </p:cNvPicPr>
          <p:nvPr>
            <p:ph sz="quarter" idx="2"/>
          </p:nvPr>
        </p:nvPicPr>
        <p:blipFill>
          <a:blip r:embed="rId3"/>
          <a:srcRect/>
          <a:stretch>
            <a:fillRect/>
          </a:stretch>
        </p:blipFill>
        <p:spPr>
          <a:xfrm>
            <a:off x="603956" y="3465514"/>
            <a:ext cx="1792111" cy="2016125"/>
          </a:xfrm>
          <a:noFill/>
          <a:ln/>
          <a:effectLst/>
        </p:spPr>
      </p:pic>
      <p:pic>
        <p:nvPicPr>
          <p:cNvPr id="569357" name="Picture 13" descr="icon2"/>
          <p:cNvPicPr>
            <a:picLocks noChangeAspect="1" noChangeArrowheads="1"/>
          </p:cNvPicPr>
          <p:nvPr/>
        </p:nvPicPr>
        <p:blipFill>
          <a:blip r:embed="rId4"/>
          <a:srcRect/>
          <a:stretch>
            <a:fillRect/>
          </a:stretch>
        </p:blipFill>
        <p:spPr bwMode="auto">
          <a:xfrm>
            <a:off x="603956" y="333376"/>
            <a:ext cx="1543756" cy="2308225"/>
          </a:xfrm>
          <a:prstGeom prst="rect">
            <a:avLst/>
          </a:prstGeom>
          <a:solidFill>
            <a:srgbClr val="FFFFFF"/>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69346">
                                            <p:txEl>
                                              <p:pRg st="0" end="0"/>
                                            </p:txEl>
                                          </p:spTgt>
                                        </p:tgtEl>
                                        <p:attrNameLst>
                                          <p:attrName>style.visibility</p:attrName>
                                        </p:attrNameLst>
                                      </p:cBhvr>
                                      <p:to>
                                        <p:strVal val="visible"/>
                                      </p:to>
                                    </p:set>
                                    <p:animEffect transition="in" filter="wipe(up)">
                                      <p:cBhvr>
                                        <p:cTn id="7" dur="1000"/>
                                        <p:tgtEl>
                                          <p:spTgt spid="569346">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69346">
                                            <p:txEl>
                                              <p:pRg st="1" end="1"/>
                                            </p:txEl>
                                          </p:spTgt>
                                        </p:tgtEl>
                                        <p:attrNameLst>
                                          <p:attrName>style.visibility</p:attrName>
                                        </p:attrNameLst>
                                      </p:cBhvr>
                                      <p:to>
                                        <p:strVal val="visible"/>
                                      </p:to>
                                    </p:set>
                                    <p:animEffect transition="in" filter="wipe(up)">
                                      <p:cBhvr>
                                        <p:cTn id="10" dur="1000"/>
                                        <p:tgtEl>
                                          <p:spTgt spid="569346">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69346">
                                            <p:txEl>
                                              <p:pRg st="2" end="2"/>
                                            </p:txEl>
                                          </p:spTgt>
                                        </p:tgtEl>
                                        <p:attrNameLst>
                                          <p:attrName>style.visibility</p:attrName>
                                        </p:attrNameLst>
                                      </p:cBhvr>
                                      <p:to>
                                        <p:strVal val="visible"/>
                                      </p:to>
                                    </p:set>
                                    <p:animEffect transition="in" filter="wipe(up)">
                                      <p:cBhvr>
                                        <p:cTn id="13" dur="1000"/>
                                        <p:tgtEl>
                                          <p:spTgt spid="569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2" name="Rectangle 2"/>
          <p:cNvSpPr>
            <a:spLocks noGrp="1" noChangeArrowheads="1"/>
          </p:cNvSpPr>
          <p:nvPr>
            <p:ph idx="1"/>
          </p:nvPr>
        </p:nvSpPr>
        <p:spPr>
          <a:xfrm>
            <a:off x="-165100" y="0"/>
            <a:ext cx="9309100" cy="6858000"/>
          </a:xfrm>
        </p:spPr>
        <p:txBody>
          <a:bodyPr>
            <a:normAutofit fontScale="92500"/>
          </a:bodyPr>
          <a:lstStyle/>
          <a:p>
            <a:pPr marL="609600" indent="-609600">
              <a:buFont typeface="Monotype Sorts" pitchFamily="2" charset="2"/>
              <a:buNone/>
            </a:pPr>
            <a:r>
              <a:rPr lang="ru-RU" sz="1600" dirty="0"/>
              <a:t>          </a:t>
            </a:r>
            <a:r>
              <a:rPr lang="en-US" sz="2400" dirty="0" smtClean="0"/>
              <a:t>Since medications are usually relatively simple chemical compounds, they act as </a:t>
            </a:r>
            <a:r>
              <a:rPr lang="en-US" sz="2400" dirty="0" err="1" smtClean="0"/>
              <a:t>haptenes</a:t>
            </a:r>
            <a:r>
              <a:rPr lang="en-US" sz="2400" dirty="0" smtClean="0"/>
              <a:t>, connecting with the body's proteins to complete antigen. In this regard, the </a:t>
            </a:r>
            <a:r>
              <a:rPr lang="en-US" sz="2400" dirty="0" err="1" smtClean="0"/>
              <a:t>allergenicity</a:t>
            </a:r>
            <a:r>
              <a:rPr lang="en-US" sz="2400" dirty="0" smtClean="0"/>
              <a:t> of medicinal substances depends on a number of conditions:</a:t>
            </a:r>
          </a:p>
          <a:p>
            <a:pPr marL="609600" indent="-609600">
              <a:buFont typeface="Monotype Sorts" pitchFamily="2" charset="2"/>
              <a:buNone/>
            </a:pPr>
            <a:r>
              <a:rPr lang="en-US" sz="2400" dirty="0" smtClean="0"/>
              <a:t>        1) the ability of a drug or its metabolites to be conjugated to a protein,</a:t>
            </a:r>
          </a:p>
          <a:p>
            <a:pPr marL="609600" indent="-609600">
              <a:buFont typeface="Monotype Sorts" pitchFamily="2" charset="2"/>
              <a:buNone/>
            </a:pPr>
            <a:r>
              <a:rPr lang="en-US" sz="2400" dirty="0" smtClean="0"/>
              <a:t>        2) the formation of a strong bond (conjugate) with the protein, resulting in the formation of a complete antigen.</a:t>
            </a:r>
          </a:p>
          <a:p>
            <a:pPr marL="609600" indent="-609600">
              <a:buFont typeface="Monotype Sorts" pitchFamily="2" charset="2"/>
              <a:buNone/>
            </a:pPr>
            <a:r>
              <a:rPr lang="en-US" sz="2400" dirty="0" smtClean="0"/>
              <a:t>         It is this circumstance that determines a fairly frequent cross-sensitization of drugs.</a:t>
            </a:r>
          </a:p>
          <a:p>
            <a:pPr marL="609600" indent="-609600">
              <a:buFont typeface="Monotype Sorts" pitchFamily="2" charset="2"/>
              <a:buNone/>
            </a:pPr>
            <a:endParaRPr lang="en-US" sz="2400" dirty="0" smtClean="0"/>
          </a:p>
          <a:p>
            <a:pPr marL="609600" indent="-609600">
              <a:buFont typeface="Monotype Sorts" pitchFamily="2" charset="2"/>
              <a:buNone/>
            </a:pPr>
            <a:r>
              <a:rPr lang="en-US" sz="2400" dirty="0" smtClean="0"/>
              <a:t>         L.V. </a:t>
            </a:r>
            <a:r>
              <a:rPr lang="en-US" sz="2400" dirty="0" err="1" smtClean="0"/>
              <a:t>Luss</a:t>
            </a:r>
            <a:r>
              <a:rPr lang="en-US" sz="2400" dirty="0" smtClean="0"/>
              <a:t> (1999) cites such data: penicillin cross-reacts with all penicillin series preparations, </a:t>
            </a:r>
            <a:r>
              <a:rPr lang="en-US" sz="2400" dirty="0" err="1" smtClean="0"/>
              <a:t>cephalosporins</a:t>
            </a:r>
            <a:r>
              <a:rPr lang="en-US" sz="2400" dirty="0" smtClean="0"/>
              <a:t>, </a:t>
            </a:r>
            <a:r>
              <a:rPr lang="en-US" sz="2400" dirty="0" err="1" smtClean="0"/>
              <a:t>sultamycillin</a:t>
            </a:r>
            <a:r>
              <a:rPr lang="en-US" sz="2400" dirty="0" smtClean="0"/>
              <a:t>, sodium nucleate, enzyme preparations, a number of food products (mushrooms, yeast and products on yeast basis, kefir, kvass, champagne ); </a:t>
            </a:r>
            <a:r>
              <a:rPr lang="en-US" sz="2400" dirty="0" err="1" smtClean="0"/>
              <a:t>sulfanilamides</a:t>
            </a:r>
            <a:r>
              <a:rPr lang="en-US" sz="2400" dirty="0" smtClean="0"/>
              <a:t> cross react with </a:t>
            </a:r>
            <a:r>
              <a:rPr lang="en-US" sz="2400" dirty="0" err="1" smtClean="0"/>
              <a:t>novocaine</a:t>
            </a:r>
            <a:r>
              <a:rPr lang="en-US" sz="2400" dirty="0" smtClean="0"/>
              <a:t>, </a:t>
            </a:r>
            <a:r>
              <a:rPr lang="en-US" sz="2400" dirty="0" err="1" smtClean="0"/>
              <a:t>ultracaine</a:t>
            </a:r>
            <a:r>
              <a:rPr lang="en-US" sz="2400" dirty="0" smtClean="0"/>
              <a:t>, </a:t>
            </a:r>
            <a:r>
              <a:rPr lang="en-US" sz="2400" dirty="0" err="1" smtClean="0"/>
              <a:t>anesthesin</a:t>
            </a:r>
            <a:r>
              <a:rPr lang="en-US" sz="2400" dirty="0" smtClean="0"/>
              <a:t>, </a:t>
            </a:r>
            <a:r>
              <a:rPr lang="en-US" sz="2400" dirty="0" err="1" smtClean="0"/>
              <a:t>antidiabetic</a:t>
            </a:r>
            <a:r>
              <a:rPr lang="en-US" sz="2400" dirty="0" smtClean="0"/>
              <a:t> agents (</a:t>
            </a:r>
            <a:r>
              <a:rPr lang="en-US" sz="2400" dirty="0" err="1" smtClean="0"/>
              <a:t>diabeton</a:t>
            </a:r>
            <a:r>
              <a:rPr lang="en-US" sz="2400" dirty="0" smtClean="0"/>
              <a:t>), </a:t>
            </a:r>
            <a:r>
              <a:rPr lang="en-US" sz="2400" dirty="0" err="1" smtClean="0"/>
              <a:t>triampur</a:t>
            </a:r>
            <a:r>
              <a:rPr lang="en-US" sz="2400" dirty="0" smtClean="0"/>
              <a:t>, </a:t>
            </a:r>
            <a:r>
              <a:rPr lang="en-US" sz="2400" dirty="0" err="1" smtClean="0"/>
              <a:t>paraaminobenzoic</a:t>
            </a:r>
            <a:r>
              <a:rPr lang="en-US" sz="2400" dirty="0" smtClean="0"/>
              <a:t> acid; </a:t>
            </a:r>
            <a:r>
              <a:rPr lang="en-US" sz="2400" dirty="0" err="1" smtClean="0"/>
              <a:t>Analgin</a:t>
            </a:r>
            <a:r>
              <a:rPr lang="en-US" sz="2400" dirty="0" smtClean="0"/>
              <a:t> cross-reacts with non-steroidal anti-inflammatory drugs, acetylsalicylic acid derivatives and </a:t>
            </a:r>
            <a:r>
              <a:rPr lang="en-US" sz="2400" dirty="0" err="1" smtClean="0"/>
              <a:t>salicylates</a:t>
            </a:r>
            <a:r>
              <a:rPr lang="en-US" sz="2400" dirty="0" smtClean="0"/>
              <a:t>, food products containing </a:t>
            </a:r>
            <a:r>
              <a:rPr lang="en-US" sz="2400" dirty="0" err="1" smtClean="0"/>
              <a:t>tartrazine</a:t>
            </a:r>
            <a:r>
              <a:rPr lang="en-US" sz="2400" dirty="0" smtClean="0"/>
              <a:t>, etc.</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73442">
                                            <p:txEl>
                                              <p:pRg st="0" end="0"/>
                                            </p:txEl>
                                          </p:spTgt>
                                        </p:tgtEl>
                                        <p:attrNameLst>
                                          <p:attrName>style.visibility</p:attrName>
                                        </p:attrNameLst>
                                      </p:cBhvr>
                                      <p:to>
                                        <p:strVal val="visible"/>
                                      </p:to>
                                    </p:set>
                                    <p:animEffect transition="in" filter="wipe(up)">
                                      <p:cBhvr>
                                        <p:cTn id="7" dur="1000"/>
                                        <p:tgtEl>
                                          <p:spTgt spid="573442">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73442">
                                            <p:txEl>
                                              <p:pRg st="1" end="1"/>
                                            </p:txEl>
                                          </p:spTgt>
                                        </p:tgtEl>
                                        <p:attrNameLst>
                                          <p:attrName>style.visibility</p:attrName>
                                        </p:attrNameLst>
                                      </p:cBhvr>
                                      <p:to>
                                        <p:strVal val="visible"/>
                                      </p:to>
                                    </p:set>
                                    <p:animEffect transition="in" filter="wipe(up)">
                                      <p:cBhvr>
                                        <p:cTn id="10" dur="1000"/>
                                        <p:tgtEl>
                                          <p:spTgt spid="573442">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73442">
                                            <p:txEl>
                                              <p:pRg st="2" end="2"/>
                                            </p:txEl>
                                          </p:spTgt>
                                        </p:tgtEl>
                                        <p:attrNameLst>
                                          <p:attrName>style.visibility</p:attrName>
                                        </p:attrNameLst>
                                      </p:cBhvr>
                                      <p:to>
                                        <p:strVal val="visible"/>
                                      </p:to>
                                    </p:set>
                                    <p:animEffect transition="in" filter="wipe(up)">
                                      <p:cBhvr>
                                        <p:cTn id="13" dur="1000"/>
                                        <p:tgtEl>
                                          <p:spTgt spid="573442">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573442">
                                            <p:txEl>
                                              <p:pRg st="3" end="3"/>
                                            </p:txEl>
                                          </p:spTgt>
                                        </p:tgtEl>
                                        <p:attrNameLst>
                                          <p:attrName>style.visibility</p:attrName>
                                        </p:attrNameLst>
                                      </p:cBhvr>
                                      <p:to>
                                        <p:strVal val="visible"/>
                                      </p:to>
                                    </p:set>
                                    <p:animEffect transition="in" filter="wipe(up)">
                                      <p:cBhvr>
                                        <p:cTn id="16" dur="1000"/>
                                        <p:tgtEl>
                                          <p:spTgt spid="573442">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573442">
                                            <p:txEl>
                                              <p:pRg st="5" end="5"/>
                                            </p:txEl>
                                          </p:spTgt>
                                        </p:tgtEl>
                                        <p:attrNameLst>
                                          <p:attrName>style.visibility</p:attrName>
                                        </p:attrNameLst>
                                      </p:cBhvr>
                                      <p:to>
                                        <p:strVal val="visible"/>
                                      </p:to>
                                    </p:set>
                                    <p:animEffect transition="in" filter="wipe(up)">
                                      <p:cBhvr>
                                        <p:cTn id="19" dur="1000"/>
                                        <p:tgtEl>
                                          <p:spTgt spid="5734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2306" name="Rectangle 2"/>
          <p:cNvSpPr>
            <a:spLocks noGrp="1" noChangeArrowheads="1"/>
          </p:cNvSpPr>
          <p:nvPr>
            <p:ph type="body" sz="half" idx="1"/>
          </p:nvPr>
        </p:nvSpPr>
        <p:spPr>
          <a:xfrm>
            <a:off x="924278" y="146050"/>
            <a:ext cx="8064500" cy="6451600"/>
          </a:xfrm>
        </p:spPr>
        <p:txBody>
          <a:bodyPr/>
          <a:lstStyle/>
          <a:p>
            <a:pPr marL="609600" indent="-609600">
              <a:lnSpc>
                <a:spcPct val="80000"/>
              </a:lnSpc>
              <a:buFont typeface="Monotype Sorts" pitchFamily="2" charset="2"/>
              <a:buNone/>
            </a:pPr>
            <a:r>
              <a:rPr lang="en-US" dirty="0" smtClean="0"/>
              <a:t>In this connection, another circumstance is important.</a:t>
            </a:r>
          </a:p>
          <a:p>
            <a:pPr marL="609600" indent="-609600">
              <a:lnSpc>
                <a:spcPct val="80000"/>
              </a:lnSpc>
              <a:buFont typeface="Monotype Sorts" pitchFamily="2" charset="2"/>
              <a:buNone/>
            </a:pPr>
            <a:r>
              <a:rPr lang="en-US" dirty="0" smtClean="0"/>
              <a:t>      Simultaneous administration of two or more drugs can affect the metabolism of each of them, violating it.</a:t>
            </a:r>
          </a:p>
          <a:p>
            <a:pPr marL="609600" indent="-609600">
              <a:lnSpc>
                <a:spcPct val="80000"/>
              </a:lnSpc>
              <a:buFont typeface="Monotype Sorts" pitchFamily="2" charset="2"/>
              <a:buNone/>
            </a:pPr>
            <a:r>
              <a:rPr lang="en-US" dirty="0" smtClean="0"/>
              <a:t>      The violation of the metabolism of drugs that do not have sensitizing properties can cause allergic reactions to them.</a:t>
            </a:r>
          </a:p>
          <a:p>
            <a:pPr marL="609600" indent="-609600">
              <a:lnSpc>
                <a:spcPct val="80000"/>
              </a:lnSpc>
              <a:buFont typeface="Monotype Sorts" pitchFamily="2" charset="2"/>
              <a:buNone/>
            </a:pPr>
            <a:r>
              <a:rPr lang="en-US" dirty="0" smtClean="0"/>
              <a:t>      L. Yeager (1990) cited this observation: the use of antihistamines in some patients caused an allergic reaction in the form of </a:t>
            </a:r>
            <a:r>
              <a:rPr lang="en-US" dirty="0" err="1" smtClean="0"/>
              <a:t>agranulocytosis</a:t>
            </a:r>
            <a:r>
              <a:rPr lang="en-US" dirty="0" smtClean="0"/>
              <a:t>.</a:t>
            </a:r>
            <a:endParaRPr lang="ru-RU" dirty="0"/>
          </a:p>
        </p:txBody>
      </p:sp>
      <p:pic>
        <p:nvPicPr>
          <p:cNvPr id="482307" name="Picture 3" descr="sign_attention"/>
          <p:cNvPicPr>
            <a:picLocks noGrp="1" noChangeAspect="1" noChangeArrowheads="1"/>
          </p:cNvPicPr>
          <p:nvPr>
            <p:ph sz="half" idx="2"/>
          </p:nvPr>
        </p:nvPicPr>
        <p:blipFill>
          <a:blip r:embed="rId3"/>
          <a:srcRect/>
          <a:stretch>
            <a:fillRect/>
          </a:stretch>
        </p:blipFill>
        <p:spPr>
          <a:xfrm>
            <a:off x="347133" y="476250"/>
            <a:ext cx="577145" cy="649288"/>
          </a:xfr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withEffect">
                                  <p:stCondLst>
                                    <p:cond delay="0"/>
                                  </p:stCondLst>
                                  <p:childTnLst>
                                    <p:set>
                                      <p:cBhvr>
                                        <p:cTn id="6" dur="1" fill="hold">
                                          <p:stCondLst>
                                            <p:cond delay="0"/>
                                          </p:stCondLst>
                                        </p:cTn>
                                        <p:tgtEl>
                                          <p:spTgt spid="482306">
                                            <p:txEl>
                                              <p:pRg st="0" end="0"/>
                                            </p:txEl>
                                          </p:spTgt>
                                        </p:tgtEl>
                                        <p:attrNameLst>
                                          <p:attrName>style.visibility</p:attrName>
                                        </p:attrNameLst>
                                      </p:cBhvr>
                                      <p:to>
                                        <p:strVal val="visible"/>
                                      </p:to>
                                    </p:set>
                                    <p:animEffect transition="in" filter="checkerboard(down)">
                                      <p:cBhvr>
                                        <p:cTn id="7" dur="1000"/>
                                        <p:tgtEl>
                                          <p:spTgt spid="482306">
                                            <p:txEl>
                                              <p:pRg st="0" end="0"/>
                                            </p:txEl>
                                          </p:spTgt>
                                        </p:tgtEl>
                                      </p:cBhvr>
                                    </p:animEffect>
                                  </p:childTnLst>
                                </p:cTn>
                              </p:par>
                              <p:par>
                                <p:cTn id="8" presetID="5" presetClass="entr" presetSubtype="5" fill="hold" nodeType="withEffect">
                                  <p:stCondLst>
                                    <p:cond delay="0"/>
                                  </p:stCondLst>
                                  <p:childTnLst>
                                    <p:set>
                                      <p:cBhvr>
                                        <p:cTn id="9" dur="1" fill="hold">
                                          <p:stCondLst>
                                            <p:cond delay="0"/>
                                          </p:stCondLst>
                                        </p:cTn>
                                        <p:tgtEl>
                                          <p:spTgt spid="482306">
                                            <p:txEl>
                                              <p:pRg st="1" end="1"/>
                                            </p:txEl>
                                          </p:spTgt>
                                        </p:tgtEl>
                                        <p:attrNameLst>
                                          <p:attrName>style.visibility</p:attrName>
                                        </p:attrNameLst>
                                      </p:cBhvr>
                                      <p:to>
                                        <p:strVal val="visible"/>
                                      </p:to>
                                    </p:set>
                                    <p:animEffect transition="in" filter="checkerboard(down)">
                                      <p:cBhvr>
                                        <p:cTn id="10" dur="1000"/>
                                        <p:tgtEl>
                                          <p:spTgt spid="482306">
                                            <p:txEl>
                                              <p:pRg st="1" end="1"/>
                                            </p:txEl>
                                          </p:spTgt>
                                        </p:tgtEl>
                                      </p:cBhvr>
                                    </p:animEffect>
                                  </p:childTnLst>
                                </p:cTn>
                              </p:par>
                              <p:par>
                                <p:cTn id="11" presetID="5" presetClass="entr" presetSubtype="5" fill="hold" nodeType="withEffect">
                                  <p:stCondLst>
                                    <p:cond delay="0"/>
                                  </p:stCondLst>
                                  <p:childTnLst>
                                    <p:set>
                                      <p:cBhvr>
                                        <p:cTn id="12" dur="1" fill="hold">
                                          <p:stCondLst>
                                            <p:cond delay="0"/>
                                          </p:stCondLst>
                                        </p:cTn>
                                        <p:tgtEl>
                                          <p:spTgt spid="482306">
                                            <p:txEl>
                                              <p:pRg st="2" end="2"/>
                                            </p:txEl>
                                          </p:spTgt>
                                        </p:tgtEl>
                                        <p:attrNameLst>
                                          <p:attrName>style.visibility</p:attrName>
                                        </p:attrNameLst>
                                      </p:cBhvr>
                                      <p:to>
                                        <p:strVal val="visible"/>
                                      </p:to>
                                    </p:set>
                                    <p:animEffect transition="in" filter="checkerboard(down)">
                                      <p:cBhvr>
                                        <p:cTn id="13" dur="1000"/>
                                        <p:tgtEl>
                                          <p:spTgt spid="482306">
                                            <p:txEl>
                                              <p:pRg st="2" end="2"/>
                                            </p:txEl>
                                          </p:spTgt>
                                        </p:tgtEl>
                                      </p:cBhvr>
                                    </p:animEffect>
                                  </p:childTnLst>
                                </p:cTn>
                              </p:par>
                              <p:par>
                                <p:cTn id="14" presetID="5" presetClass="entr" presetSubtype="5" fill="hold" nodeType="withEffect">
                                  <p:stCondLst>
                                    <p:cond delay="0"/>
                                  </p:stCondLst>
                                  <p:childTnLst>
                                    <p:set>
                                      <p:cBhvr>
                                        <p:cTn id="15" dur="1" fill="hold">
                                          <p:stCondLst>
                                            <p:cond delay="0"/>
                                          </p:stCondLst>
                                        </p:cTn>
                                        <p:tgtEl>
                                          <p:spTgt spid="482306">
                                            <p:txEl>
                                              <p:pRg st="3" end="3"/>
                                            </p:txEl>
                                          </p:spTgt>
                                        </p:tgtEl>
                                        <p:attrNameLst>
                                          <p:attrName>style.visibility</p:attrName>
                                        </p:attrNameLst>
                                      </p:cBhvr>
                                      <p:to>
                                        <p:strVal val="visible"/>
                                      </p:to>
                                    </p:set>
                                    <p:animEffect transition="in" filter="checkerboard(down)">
                                      <p:cBhvr>
                                        <p:cTn id="16" dur="1000"/>
                                        <p:tgtEl>
                                          <p:spTgt spid="4823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6402" name="Rectangle 2"/>
          <p:cNvSpPr>
            <a:spLocks noGrp="1" noChangeArrowheads="1"/>
          </p:cNvSpPr>
          <p:nvPr>
            <p:ph idx="1"/>
          </p:nvPr>
        </p:nvSpPr>
        <p:spPr>
          <a:xfrm>
            <a:off x="-292100" y="1"/>
            <a:ext cx="9436100" cy="5516563"/>
          </a:xfrm>
        </p:spPr>
        <p:txBody>
          <a:bodyPr>
            <a:normAutofit fontScale="77500" lnSpcReduction="20000"/>
          </a:bodyPr>
          <a:lstStyle/>
          <a:p>
            <a:pPr marL="609600" indent="-609600">
              <a:buFont typeface="Monotype Sorts" pitchFamily="2" charset="2"/>
              <a:buNone/>
            </a:pPr>
            <a:r>
              <a:rPr lang="ru-RU" b="0" dirty="0"/>
              <a:t>     </a:t>
            </a:r>
            <a:r>
              <a:rPr lang="en-US" dirty="0" smtClean="0"/>
              <a:t>It is important to give clinical guidelines that allow differential diagnosis of drug allergy and </a:t>
            </a:r>
            <a:r>
              <a:rPr lang="en-US" dirty="0" err="1" smtClean="0"/>
              <a:t>pseudoallergia</a:t>
            </a:r>
            <a:r>
              <a:rPr lang="en-US" dirty="0" smtClean="0"/>
              <a:t>.</a:t>
            </a:r>
          </a:p>
          <a:p>
            <a:pPr marL="609600" indent="-609600">
              <a:buFont typeface="Monotype Sorts" pitchFamily="2" charset="2"/>
              <a:buNone/>
            </a:pPr>
            <a:endParaRPr lang="en-US" dirty="0" smtClean="0"/>
          </a:p>
          <a:p>
            <a:pPr marL="609600" indent="-609600">
              <a:buFont typeface="Monotype Sorts" pitchFamily="2" charset="2"/>
              <a:buNone/>
            </a:pPr>
            <a:r>
              <a:rPr lang="en-US" dirty="0" smtClean="0"/>
              <a:t>       </a:t>
            </a:r>
            <a:r>
              <a:rPr lang="en-US" dirty="0" err="1" smtClean="0"/>
              <a:t>Pseudoallergia</a:t>
            </a:r>
            <a:r>
              <a:rPr lang="en-US" dirty="0" smtClean="0"/>
              <a:t> often occurs in women after 40 years on the background of diseases that disrupt the metabolism of histamine or the sensitivity of receptors to BAS (pathology of the liver and </a:t>
            </a:r>
            <a:r>
              <a:rPr lang="en-US" dirty="0" err="1" smtClean="0"/>
              <a:t>biliary</a:t>
            </a:r>
            <a:r>
              <a:rPr lang="en-US" dirty="0" smtClean="0"/>
              <a:t> tract, gastrointestinal tract, </a:t>
            </a:r>
            <a:r>
              <a:rPr lang="en-US" dirty="0" err="1" smtClean="0"/>
              <a:t>neuroendocrine</a:t>
            </a:r>
            <a:r>
              <a:rPr lang="en-US" dirty="0" smtClean="0"/>
              <a:t> system). The background for the development of </a:t>
            </a:r>
            <a:r>
              <a:rPr lang="en-US" dirty="0" err="1" smtClean="0"/>
              <a:t>pseudoallergies</a:t>
            </a:r>
            <a:r>
              <a:rPr lang="en-US" dirty="0" smtClean="0"/>
              <a:t> are also </a:t>
            </a:r>
            <a:r>
              <a:rPr lang="en-US" dirty="0" err="1" smtClean="0"/>
              <a:t>polypharmacy</a:t>
            </a:r>
            <a:r>
              <a:rPr lang="en-US" dirty="0" smtClean="0"/>
              <a:t>, oral administration of drugs for ulcerative, erosive, hemorrhagic processes in the mucosa of the gastrointestinal tract; dose of the drug is not appropriate for the age or weight of the patient, inadequate therapy for the current disease, changes in the pH of the medium and the temperature of solutions administered </a:t>
            </a:r>
            <a:r>
              <a:rPr lang="en-US" dirty="0" err="1" smtClean="0"/>
              <a:t>parenterally</a:t>
            </a:r>
            <a:r>
              <a:rPr lang="en-US" dirty="0" smtClean="0"/>
              <a:t>, simultaneous administration of incompatible drugs (L.V. </a:t>
            </a:r>
            <a:r>
              <a:rPr lang="en-US" dirty="0" err="1" smtClean="0"/>
              <a:t>Luss</a:t>
            </a:r>
            <a:r>
              <a:rPr lang="en-US" dirty="0" smtClean="0"/>
              <a:t>, 1999).</a:t>
            </a:r>
          </a:p>
          <a:p>
            <a:pPr marL="609600" indent="-609600">
              <a:buFont typeface="Monotype Sorts" pitchFamily="2" charset="2"/>
              <a:buNone/>
            </a:pP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box(out)">
                                      <p:cBhvr>
                                        <p:cTn id="7" dur="1000"/>
                                        <p:tgtEl>
                                          <p:spTgt spid="486402">
                                            <p:txEl>
                                              <p:pRg st="0" end="0"/>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486402">
                                            <p:txEl>
                                              <p:pRg st="2" end="2"/>
                                            </p:txEl>
                                          </p:spTgt>
                                        </p:tgtEl>
                                        <p:attrNameLst>
                                          <p:attrName>style.visibility</p:attrName>
                                        </p:attrNameLst>
                                      </p:cBhvr>
                                      <p:to>
                                        <p:strVal val="visible"/>
                                      </p:to>
                                    </p:set>
                                    <p:animEffect transition="in" filter="box(out)">
                                      <p:cBhvr>
                                        <p:cTn id="10" dur="10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6514" name="Rectangle 2"/>
          <p:cNvSpPr>
            <a:spLocks noGrp="1" noChangeArrowheads="1"/>
          </p:cNvSpPr>
          <p:nvPr>
            <p:ph type="body" sz="half" idx="1"/>
          </p:nvPr>
        </p:nvSpPr>
        <p:spPr>
          <a:xfrm>
            <a:off x="1691923" y="333376"/>
            <a:ext cx="7296855" cy="5256213"/>
          </a:xfrm>
        </p:spPr>
        <p:txBody>
          <a:bodyPr/>
          <a:lstStyle/>
          <a:p>
            <a:pPr marL="609600" indent="-609600">
              <a:buFont typeface="Monotype Sorts" pitchFamily="2" charset="2"/>
              <a:buNone/>
            </a:pPr>
            <a:r>
              <a:rPr lang="ru-RU" sz="2000" dirty="0">
                <a:solidFill>
                  <a:schemeClr val="tx1"/>
                </a:solidFill>
              </a:rPr>
              <a:t>         </a:t>
            </a:r>
            <a:r>
              <a:rPr lang="en-US" sz="2800" dirty="0" smtClean="0"/>
              <a:t>Typical clinical signs of </a:t>
            </a:r>
            <a:r>
              <a:rPr lang="en-US" sz="2800" dirty="0" err="1" smtClean="0"/>
              <a:t>pseudoallergia</a:t>
            </a:r>
            <a:r>
              <a:rPr lang="en-US" sz="2800" dirty="0" smtClean="0"/>
              <a:t> are: the development of the effect after the initial administration of the drug, the dependence of the severity of clinical manifestations on the dose and mode of administration, the frequent absence of clinical manifestations with repeated administration of the same drug, the absence of </a:t>
            </a:r>
            <a:r>
              <a:rPr lang="en-US" sz="2800" dirty="0" err="1" smtClean="0"/>
              <a:t>eosinophilia</a:t>
            </a:r>
            <a:r>
              <a:rPr lang="en-US" sz="2800" dirty="0" smtClean="0"/>
              <a:t>.</a:t>
            </a:r>
            <a:endParaRPr lang="ru-RU" sz="2800" dirty="0"/>
          </a:p>
        </p:txBody>
      </p:sp>
      <p:pic>
        <p:nvPicPr>
          <p:cNvPr id="576518" name="Picture 6" descr="sign_attention"/>
          <p:cNvPicPr>
            <a:picLocks noGrp="1" noChangeAspect="1" noChangeArrowheads="1"/>
          </p:cNvPicPr>
          <p:nvPr>
            <p:ph sz="quarter" idx="2"/>
          </p:nvPr>
        </p:nvPicPr>
        <p:blipFill>
          <a:blip r:embed="rId3"/>
          <a:srcRect/>
          <a:stretch>
            <a:fillRect/>
          </a:stretch>
        </p:blipFill>
        <p:spPr>
          <a:xfrm>
            <a:off x="603956" y="549275"/>
            <a:ext cx="575733" cy="647700"/>
          </a:xfr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576514">
                                            <p:txEl>
                                              <p:pRg st="0" end="0"/>
                                            </p:txEl>
                                          </p:spTgt>
                                        </p:tgtEl>
                                        <p:attrNameLst>
                                          <p:attrName>style.visibility</p:attrName>
                                        </p:attrNameLst>
                                      </p:cBhvr>
                                      <p:to>
                                        <p:strVal val="visible"/>
                                      </p:to>
                                    </p:set>
                                    <p:animEffect transition="in" filter="box(out)">
                                      <p:cBhvr>
                                        <p:cTn id="7" dur="1000"/>
                                        <p:tgtEl>
                                          <p:spTgt spid="5765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4354" name="Rectangle 2"/>
          <p:cNvSpPr>
            <a:spLocks noGrp="1" noChangeArrowheads="1"/>
          </p:cNvSpPr>
          <p:nvPr>
            <p:ph idx="1"/>
          </p:nvPr>
        </p:nvSpPr>
        <p:spPr>
          <a:xfrm>
            <a:off x="-228600" y="0"/>
            <a:ext cx="9372600" cy="6858000"/>
          </a:xfrm>
        </p:spPr>
        <p:txBody>
          <a:bodyPr/>
          <a:lstStyle/>
          <a:p>
            <a:pPr marL="609600" indent="-609600">
              <a:lnSpc>
                <a:spcPct val="80000"/>
              </a:lnSpc>
              <a:buFont typeface="Monotype Sorts" pitchFamily="2" charset="2"/>
              <a:buNone/>
            </a:pPr>
            <a:r>
              <a:rPr lang="ru-RU" sz="2400" b="0" dirty="0"/>
              <a:t>       </a:t>
            </a:r>
          </a:p>
          <a:p>
            <a:pPr marL="609600" indent="-609600">
              <a:lnSpc>
                <a:spcPct val="80000"/>
              </a:lnSpc>
              <a:buFont typeface="Monotype Sorts" pitchFamily="2" charset="2"/>
              <a:buNone/>
            </a:pPr>
            <a:r>
              <a:rPr lang="ru-RU" sz="2400" dirty="0"/>
              <a:t>      </a:t>
            </a:r>
            <a:r>
              <a:rPr lang="en-US" sz="2400" dirty="0" smtClean="0"/>
              <a:t>   Previously, bacterial allergy was associated with delayed type hypersensitivity, since high allergic activity of nucleoprotein fractions of the microbial cell was established.</a:t>
            </a:r>
          </a:p>
          <a:p>
            <a:pPr marL="609600" indent="-609600">
              <a:lnSpc>
                <a:spcPct val="80000"/>
              </a:lnSpc>
              <a:buFont typeface="Monotype Sorts" pitchFamily="2" charset="2"/>
              <a:buNone/>
            </a:pPr>
            <a:r>
              <a:rPr lang="en-US" sz="2400" dirty="0" smtClean="0"/>
              <a:t>      </a:t>
            </a:r>
          </a:p>
          <a:p>
            <a:pPr marL="609600" indent="-609600">
              <a:lnSpc>
                <a:spcPct val="80000"/>
              </a:lnSpc>
              <a:buFont typeface="Monotype Sorts" pitchFamily="2" charset="2"/>
              <a:buNone/>
            </a:pPr>
            <a:r>
              <a:rPr lang="en-US" sz="2400" dirty="0" smtClean="0"/>
              <a:t>         However, back in the 1940s </a:t>
            </a:r>
            <a:r>
              <a:rPr lang="en-US" sz="2400" dirty="0" err="1" smtClean="0"/>
              <a:t>Swineford</a:t>
            </a:r>
            <a:r>
              <a:rPr lang="en-US" sz="2400" dirty="0" smtClean="0"/>
              <a:t> O. and Holman J. J. (1949) showed that polysaccharide fractions of microbes can cause typical </a:t>
            </a:r>
            <a:r>
              <a:rPr lang="en-US" sz="2400" dirty="0" err="1" smtClean="0"/>
              <a:t>IgE</a:t>
            </a:r>
            <a:r>
              <a:rPr lang="en-US" sz="2400" dirty="0" smtClean="0"/>
              <a:t>-dependent allergic reactions. Thus, bacterial allergy is characterized by a combination of delayed and immediate reactions and this served as the basis for including specific immunotherapy (SIT) in the treatment of allergic diseases of the bacterial nature.</a:t>
            </a:r>
          </a:p>
          <a:p>
            <a:pPr marL="609600" indent="-609600">
              <a:lnSpc>
                <a:spcPct val="80000"/>
              </a:lnSpc>
              <a:buFont typeface="Monotype Sorts" pitchFamily="2" charset="2"/>
              <a:buNone/>
            </a:pPr>
            <a:r>
              <a:rPr lang="en-US" sz="2400" dirty="0" smtClean="0"/>
              <a:t>       </a:t>
            </a:r>
          </a:p>
          <a:p>
            <a:pPr marL="609600" indent="-609600">
              <a:lnSpc>
                <a:spcPct val="80000"/>
              </a:lnSpc>
              <a:buFont typeface="Monotype Sorts" pitchFamily="2" charset="2"/>
              <a:buNone/>
            </a:pPr>
            <a:r>
              <a:rPr lang="en-US" sz="2400" dirty="0" smtClean="0"/>
              <a:t>         At present, "</a:t>
            </a:r>
            <a:r>
              <a:rPr lang="en-US" sz="2400" dirty="0" err="1" smtClean="0"/>
              <a:t>neisserial</a:t>
            </a:r>
            <a:r>
              <a:rPr lang="en-US" sz="2400" dirty="0" smtClean="0"/>
              <a:t>" bronchial asthma, "staphylococcal" infectious-allergic rhinitis, etc. are singled out. A practical doctor should know that it is not enough to establish the infectious-allergic nature of the disease (for example, bronchial asthma), it is also necessary to decipher what kind of conditionally pathogenic flora determines </a:t>
            </a:r>
            <a:r>
              <a:rPr lang="en-US" sz="2400" dirty="0" err="1" smtClean="0"/>
              <a:t>allergization</a:t>
            </a:r>
            <a:r>
              <a:rPr lang="en-US" sz="2400" dirty="0" smtClean="0"/>
              <a:t>. Only then, applying in the complex treatment of SIT of this </a:t>
            </a:r>
            <a:r>
              <a:rPr lang="en-US" sz="2400" dirty="0" err="1" smtClean="0"/>
              <a:t>allergovaccine</a:t>
            </a:r>
            <a:r>
              <a:rPr lang="en-US" sz="2400" dirty="0" smtClean="0"/>
              <a:t>, you can get a good therapeutic effect.</a:t>
            </a:r>
            <a:r>
              <a:rPr lang="ru-RU" sz="2400" dirty="0" smtClean="0"/>
              <a:t>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afterEffect">
                                  <p:stCondLst>
                                    <p:cond delay="0"/>
                                  </p:stCondLst>
                                  <p:childTnLst>
                                    <p:set>
                                      <p:cBhvr>
                                        <p:cTn id="6" dur="1" fill="hold">
                                          <p:stCondLst>
                                            <p:cond delay="0"/>
                                          </p:stCondLst>
                                        </p:cTn>
                                        <p:tgtEl>
                                          <p:spTgt spid="484354">
                                            <p:txEl>
                                              <p:pRg st="0" end="0"/>
                                            </p:txEl>
                                          </p:spTgt>
                                        </p:tgtEl>
                                        <p:attrNameLst>
                                          <p:attrName>style.visibility</p:attrName>
                                        </p:attrNameLst>
                                      </p:cBhvr>
                                      <p:to>
                                        <p:strVal val="visible"/>
                                      </p:to>
                                    </p:set>
                                    <p:animEffect transition="in" filter="checkerboard(down)">
                                      <p:cBhvr>
                                        <p:cTn id="7" dur="500"/>
                                        <p:tgtEl>
                                          <p:spTgt spid="484354">
                                            <p:txEl>
                                              <p:pRg st="0" end="0"/>
                                            </p:txEl>
                                          </p:spTgt>
                                        </p:tgtEl>
                                      </p:cBhvr>
                                    </p:animEffect>
                                  </p:childTnLst>
                                </p:cTn>
                              </p:par>
                            </p:childTnLst>
                          </p:cTn>
                        </p:par>
                        <p:par>
                          <p:cTn id="8" fill="hold">
                            <p:stCondLst>
                              <p:cond delay="500"/>
                            </p:stCondLst>
                            <p:childTnLst>
                              <p:par>
                                <p:cTn id="9" presetID="5" presetClass="entr" presetSubtype="5" fill="hold" nodeType="afterEffect">
                                  <p:stCondLst>
                                    <p:cond delay="0"/>
                                  </p:stCondLst>
                                  <p:childTnLst>
                                    <p:set>
                                      <p:cBhvr>
                                        <p:cTn id="10" dur="1" fill="hold">
                                          <p:stCondLst>
                                            <p:cond delay="0"/>
                                          </p:stCondLst>
                                        </p:cTn>
                                        <p:tgtEl>
                                          <p:spTgt spid="484354">
                                            <p:txEl>
                                              <p:pRg st="1" end="1"/>
                                            </p:txEl>
                                          </p:spTgt>
                                        </p:tgtEl>
                                        <p:attrNameLst>
                                          <p:attrName>style.visibility</p:attrName>
                                        </p:attrNameLst>
                                      </p:cBhvr>
                                      <p:to>
                                        <p:strVal val="visible"/>
                                      </p:to>
                                    </p:set>
                                    <p:animEffect transition="in" filter="checkerboard(down)">
                                      <p:cBhvr>
                                        <p:cTn id="11" dur="500"/>
                                        <p:tgtEl>
                                          <p:spTgt spid="484354">
                                            <p:txEl>
                                              <p:pRg st="1" end="1"/>
                                            </p:txEl>
                                          </p:spTgt>
                                        </p:tgtEl>
                                      </p:cBhvr>
                                    </p:animEffect>
                                  </p:childTnLst>
                                </p:cTn>
                              </p:par>
                            </p:childTnLst>
                          </p:cTn>
                        </p:par>
                        <p:par>
                          <p:cTn id="12" fill="hold">
                            <p:stCondLst>
                              <p:cond delay="1000"/>
                            </p:stCondLst>
                            <p:childTnLst>
                              <p:par>
                                <p:cTn id="13" presetID="5" presetClass="entr" presetSubtype="5" fill="hold" nodeType="afterEffect">
                                  <p:stCondLst>
                                    <p:cond delay="0"/>
                                  </p:stCondLst>
                                  <p:childTnLst>
                                    <p:set>
                                      <p:cBhvr>
                                        <p:cTn id="14" dur="1" fill="hold">
                                          <p:stCondLst>
                                            <p:cond delay="0"/>
                                          </p:stCondLst>
                                        </p:cTn>
                                        <p:tgtEl>
                                          <p:spTgt spid="484354">
                                            <p:txEl>
                                              <p:pRg st="2" end="2"/>
                                            </p:txEl>
                                          </p:spTgt>
                                        </p:tgtEl>
                                        <p:attrNameLst>
                                          <p:attrName>style.visibility</p:attrName>
                                        </p:attrNameLst>
                                      </p:cBhvr>
                                      <p:to>
                                        <p:strVal val="visible"/>
                                      </p:to>
                                    </p:set>
                                    <p:animEffect transition="in" filter="checkerboard(down)">
                                      <p:cBhvr>
                                        <p:cTn id="15" dur="500"/>
                                        <p:tgtEl>
                                          <p:spTgt spid="484354">
                                            <p:txEl>
                                              <p:pRg st="2" end="2"/>
                                            </p:txEl>
                                          </p:spTgt>
                                        </p:tgtEl>
                                      </p:cBhvr>
                                    </p:animEffect>
                                  </p:childTnLst>
                                </p:cTn>
                              </p:par>
                            </p:childTnLst>
                          </p:cTn>
                        </p:par>
                        <p:par>
                          <p:cTn id="16" fill="hold">
                            <p:stCondLst>
                              <p:cond delay="1500"/>
                            </p:stCondLst>
                            <p:childTnLst>
                              <p:par>
                                <p:cTn id="17" presetID="5" presetClass="entr" presetSubtype="5" fill="hold" nodeType="afterEffect">
                                  <p:stCondLst>
                                    <p:cond delay="0"/>
                                  </p:stCondLst>
                                  <p:childTnLst>
                                    <p:set>
                                      <p:cBhvr>
                                        <p:cTn id="18" dur="1" fill="hold">
                                          <p:stCondLst>
                                            <p:cond delay="0"/>
                                          </p:stCondLst>
                                        </p:cTn>
                                        <p:tgtEl>
                                          <p:spTgt spid="484354">
                                            <p:txEl>
                                              <p:pRg st="3" end="3"/>
                                            </p:txEl>
                                          </p:spTgt>
                                        </p:tgtEl>
                                        <p:attrNameLst>
                                          <p:attrName>style.visibility</p:attrName>
                                        </p:attrNameLst>
                                      </p:cBhvr>
                                      <p:to>
                                        <p:strVal val="visible"/>
                                      </p:to>
                                    </p:set>
                                    <p:animEffect transition="in" filter="checkerboard(down)">
                                      <p:cBhvr>
                                        <p:cTn id="19" dur="500"/>
                                        <p:tgtEl>
                                          <p:spTgt spid="484354">
                                            <p:txEl>
                                              <p:pRg st="3" end="3"/>
                                            </p:txEl>
                                          </p:spTgt>
                                        </p:tgtEl>
                                      </p:cBhvr>
                                    </p:animEffect>
                                  </p:childTnLst>
                                </p:cTn>
                              </p:par>
                            </p:childTnLst>
                          </p:cTn>
                        </p:par>
                        <p:par>
                          <p:cTn id="20" fill="hold">
                            <p:stCondLst>
                              <p:cond delay="2000"/>
                            </p:stCondLst>
                            <p:childTnLst>
                              <p:par>
                                <p:cTn id="21" presetID="5" presetClass="entr" presetSubtype="5" fill="hold" nodeType="afterEffect">
                                  <p:stCondLst>
                                    <p:cond delay="0"/>
                                  </p:stCondLst>
                                  <p:childTnLst>
                                    <p:set>
                                      <p:cBhvr>
                                        <p:cTn id="22" dur="1" fill="hold">
                                          <p:stCondLst>
                                            <p:cond delay="0"/>
                                          </p:stCondLst>
                                        </p:cTn>
                                        <p:tgtEl>
                                          <p:spTgt spid="484354">
                                            <p:txEl>
                                              <p:pRg st="4" end="4"/>
                                            </p:txEl>
                                          </p:spTgt>
                                        </p:tgtEl>
                                        <p:attrNameLst>
                                          <p:attrName>style.visibility</p:attrName>
                                        </p:attrNameLst>
                                      </p:cBhvr>
                                      <p:to>
                                        <p:strVal val="visible"/>
                                      </p:to>
                                    </p:set>
                                    <p:animEffect transition="in" filter="checkerboard(down)">
                                      <p:cBhvr>
                                        <p:cTn id="23" dur="500"/>
                                        <p:tgtEl>
                                          <p:spTgt spid="484354">
                                            <p:txEl>
                                              <p:pRg st="4" end="4"/>
                                            </p:txEl>
                                          </p:spTgt>
                                        </p:tgtEl>
                                      </p:cBhvr>
                                    </p:animEffect>
                                  </p:childTnLst>
                                </p:cTn>
                              </p:par>
                            </p:childTnLst>
                          </p:cTn>
                        </p:par>
                        <p:par>
                          <p:cTn id="24" fill="hold">
                            <p:stCondLst>
                              <p:cond delay="2500"/>
                            </p:stCondLst>
                            <p:childTnLst>
                              <p:par>
                                <p:cTn id="25" presetID="5" presetClass="entr" presetSubtype="5" fill="hold" nodeType="afterEffect">
                                  <p:stCondLst>
                                    <p:cond delay="0"/>
                                  </p:stCondLst>
                                  <p:childTnLst>
                                    <p:set>
                                      <p:cBhvr>
                                        <p:cTn id="26" dur="1" fill="hold">
                                          <p:stCondLst>
                                            <p:cond delay="0"/>
                                          </p:stCondLst>
                                        </p:cTn>
                                        <p:tgtEl>
                                          <p:spTgt spid="484354">
                                            <p:txEl>
                                              <p:pRg st="5" end="5"/>
                                            </p:txEl>
                                          </p:spTgt>
                                        </p:tgtEl>
                                        <p:attrNameLst>
                                          <p:attrName>style.visibility</p:attrName>
                                        </p:attrNameLst>
                                      </p:cBhvr>
                                      <p:to>
                                        <p:strVal val="visible"/>
                                      </p:to>
                                    </p:set>
                                    <p:animEffect transition="in" filter="checkerboard(down)">
                                      <p:cBhvr>
                                        <p:cTn id="27" dur="500"/>
                                        <p:tgtEl>
                                          <p:spTgt spid="4843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4050" name="Rectangle 2"/>
          <p:cNvSpPr>
            <a:spLocks noGrp="1" noChangeArrowheads="1"/>
          </p:cNvSpPr>
          <p:nvPr>
            <p:ph idx="1"/>
          </p:nvPr>
        </p:nvSpPr>
        <p:spPr>
          <a:xfrm>
            <a:off x="-420511" y="0"/>
            <a:ext cx="9564511" cy="6858000"/>
          </a:xfrm>
        </p:spPr>
        <p:txBody>
          <a:bodyPr>
            <a:normAutofit lnSpcReduction="10000"/>
          </a:bodyPr>
          <a:lstStyle/>
          <a:p>
            <a:pPr marL="609600" indent="-609600">
              <a:buFont typeface="Monotype Sorts" pitchFamily="2" charset="2"/>
              <a:buNone/>
            </a:pPr>
            <a:r>
              <a:rPr lang="en-US" sz="2400" dirty="0" smtClean="0"/>
              <a:t>         </a:t>
            </a:r>
            <a:r>
              <a:rPr lang="en-US" sz="2800" dirty="0" smtClean="0"/>
              <a:t>Complaints typical of allergic diseases appear either in a completely healthy person, or, if the patient, then can not be explained by the peculiarities of his pathology. Common manifestations: chills, fever, agitation, weakness, dizziness, migraine-like syndrome, pallor of the skin, lowering of arterial pressure, itching, burning, sneezing, enlarged lymph nodes. Local manifestations. Most often they are manifested by complaints from the skin, gastrointestinal tract, mucous </a:t>
            </a:r>
            <a:r>
              <a:rPr lang="en-US" sz="2800" dirty="0" err="1" smtClean="0"/>
              <a:t>nasopharynx</a:t>
            </a:r>
            <a:r>
              <a:rPr lang="en-US" sz="2800" dirty="0" smtClean="0"/>
              <a:t>, bronchial tree, mouth and joints. Skin manifestation: redness and dryness of the cheeks, itching, burning, photosensitivity, sensitivity to cold, skin rashes (</a:t>
            </a:r>
            <a:r>
              <a:rPr lang="en-US" sz="2800" dirty="0" err="1" smtClean="0"/>
              <a:t>erythema</a:t>
            </a:r>
            <a:r>
              <a:rPr lang="en-US" sz="2800" dirty="0" smtClean="0"/>
              <a:t>, papules, blisters, </a:t>
            </a:r>
            <a:r>
              <a:rPr lang="en-US" sz="2800" dirty="0" err="1" smtClean="0"/>
              <a:t>maculopapular</a:t>
            </a:r>
            <a:r>
              <a:rPr lang="en-US" sz="2800" dirty="0" smtClean="0"/>
              <a:t> rashes, </a:t>
            </a:r>
            <a:r>
              <a:rPr lang="en-US" sz="2800" dirty="0" err="1" smtClean="0"/>
              <a:t>maculopapular</a:t>
            </a:r>
            <a:r>
              <a:rPr lang="en-US" sz="2800" dirty="0" smtClean="0"/>
              <a:t> eruptions, </a:t>
            </a:r>
            <a:r>
              <a:rPr lang="en-US" sz="2800" dirty="0" err="1" smtClean="0"/>
              <a:t>coripiform</a:t>
            </a:r>
            <a:r>
              <a:rPr lang="en-US" sz="2800" dirty="0" smtClean="0"/>
              <a:t>, scarlet-like, etc.). All skin rashes are often accompanied by itching and burning, however, not necessarily. Typically, this resembles a nettle burn.</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14050">
                                            <p:txEl>
                                              <p:pRg st="0" end="0"/>
                                            </p:txEl>
                                          </p:spTgt>
                                        </p:tgtEl>
                                        <p:attrNameLst>
                                          <p:attrName>style.visibility</p:attrName>
                                        </p:attrNameLst>
                                      </p:cBhvr>
                                      <p:to>
                                        <p:strVal val="visible"/>
                                      </p:to>
                                    </p:set>
                                    <p:animEffect transition="in" filter="wipe(up)">
                                      <p:cBhvr>
                                        <p:cTn id="7" dur="1000"/>
                                        <p:tgtEl>
                                          <p:spTgt spid="5140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0498"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sz="2000" dirty="0"/>
              <a:t>        </a:t>
            </a:r>
            <a:r>
              <a:rPr lang="en-US" sz="2400" dirty="0" smtClean="0"/>
              <a:t>Gastrointestinal tract: flatulence, pain and burning in the abdomen, unstable or frequent loose stools, constipation, nausea, vomiting, stomach or intestinal colic, reactive pancreatitis. </a:t>
            </a:r>
          </a:p>
          <a:p>
            <a:pPr marL="609600" indent="-609600">
              <a:buFont typeface="Monotype Sorts" pitchFamily="2" charset="2"/>
              <a:buNone/>
            </a:pPr>
            <a:r>
              <a:rPr lang="en-US" sz="2400" dirty="0" smtClean="0"/>
              <a:t>       Eye </a:t>
            </a:r>
            <a:r>
              <a:rPr lang="en-US" sz="2400" dirty="0" err="1" smtClean="0"/>
              <a:t>symptomatology</a:t>
            </a:r>
            <a:r>
              <a:rPr lang="en-US" sz="2400" dirty="0" smtClean="0"/>
              <a:t>: foreign body sensation in the eye, itching, burning, </a:t>
            </a:r>
            <a:r>
              <a:rPr lang="en-US" sz="2400" dirty="0" err="1" smtClean="0"/>
              <a:t>lacrimation</a:t>
            </a:r>
            <a:r>
              <a:rPr lang="en-US" sz="2400" dirty="0" smtClean="0"/>
              <a:t>, eyelid puffiness, eyelid dermatitis, </a:t>
            </a:r>
            <a:r>
              <a:rPr lang="en-US" sz="2400" dirty="0" err="1" smtClean="0"/>
              <a:t>blepharitis</a:t>
            </a:r>
            <a:r>
              <a:rPr lang="en-US" sz="2400" dirty="0" smtClean="0"/>
              <a:t>, conjunctivitis, </a:t>
            </a:r>
            <a:r>
              <a:rPr lang="en-US" sz="2400" dirty="0" err="1" smtClean="0"/>
              <a:t>keratitis</a:t>
            </a:r>
            <a:r>
              <a:rPr lang="en-US" sz="2400" dirty="0" smtClean="0"/>
              <a:t>, </a:t>
            </a:r>
            <a:r>
              <a:rPr lang="en-US" sz="2400" dirty="0" err="1" smtClean="0"/>
              <a:t>uveitis</a:t>
            </a:r>
            <a:r>
              <a:rPr lang="en-US" sz="2400" dirty="0" smtClean="0"/>
              <a:t>, </a:t>
            </a:r>
            <a:r>
              <a:rPr lang="en-US" sz="2400" dirty="0" err="1" smtClean="0"/>
              <a:t>scleritis</a:t>
            </a:r>
            <a:r>
              <a:rPr lang="en-US" sz="2400" dirty="0" smtClean="0"/>
              <a:t>, etc.</a:t>
            </a:r>
          </a:p>
          <a:p>
            <a:pPr marL="609600" indent="-609600">
              <a:buFont typeface="Monotype Sorts" pitchFamily="2" charset="2"/>
              <a:buNone/>
            </a:pPr>
            <a:r>
              <a:rPr lang="en-US" sz="2400" dirty="0" smtClean="0"/>
              <a:t>       </a:t>
            </a:r>
            <a:r>
              <a:rPr lang="en-US" sz="2400" dirty="0" err="1" smtClean="0"/>
              <a:t>Symptomatology</a:t>
            </a:r>
            <a:r>
              <a:rPr lang="en-US" sz="2400" dirty="0" smtClean="0"/>
              <a:t> from the mucous </a:t>
            </a:r>
            <a:r>
              <a:rPr lang="en-US" sz="2400" dirty="0" err="1" smtClean="0"/>
              <a:t>nasopharynx</a:t>
            </a:r>
            <a:r>
              <a:rPr lang="en-US" sz="2400" dirty="0" smtClean="0"/>
              <a:t>, bronchial tree and oral cavity: sore throat, itching, burning, sneezing, coughing or dry cough, copious watery, often foamy discharge from the nose, swelling of the nasal mucosa, </a:t>
            </a:r>
            <a:r>
              <a:rPr lang="en-US" sz="2400" dirty="0" err="1" smtClean="0"/>
              <a:t>nasopharynx</a:t>
            </a:r>
            <a:r>
              <a:rPr lang="en-US" sz="2400" dirty="0" smtClean="0"/>
              <a:t>, nasopharyngeal gland; difficulty breathing, </a:t>
            </a:r>
            <a:r>
              <a:rPr lang="en-US" sz="2400" dirty="0" err="1" smtClean="0"/>
              <a:t>bronchospasm</a:t>
            </a:r>
            <a:r>
              <a:rPr lang="en-US" sz="2400" dirty="0" smtClean="0"/>
              <a:t>, geographical language (a reliable sign of an allergic disease).</a:t>
            </a:r>
          </a:p>
          <a:p>
            <a:pPr marL="609600" indent="-609600">
              <a:buFont typeface="Monotype Sorts" pitchFamily="2" charset="2"/>
              <a:buNone/>
            </a:pPr>
            <a:r>
              <a:rPr lang="en-US" sz="2400" dirty="0" smtClean="0"/>
              <a:t>       Pain in the joints and muscles is quite an alarming symptom, since they testify to the systemic nature of allergic diseases. Quite often these complaints are encountered with drug and food allergies.</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0498">
                                            <p:txEl>
                                              <p:pRg st="0" end="0"/>
                                            </p:txEl>
                                          </p:spTgt>
                                        </p:tgtEl>
                                        <p:attrNameLst>
                                          <p:attrName>style.visibility</p:attrName>
                                        </p:attrNameLst>
                                      </p:cBhvr>
                                      <p:to>
                                        <p:strVal val="visible"/>
                                      </p:to>
                                    </p:set>
                                    <p:animEffect transition="in" filter="wipe(up)">
                                      <p:cBhvr>
                                        <p:cTn id="7" dur="500"/>
                                        <p:tgtEl>
                                          <p:spTgt spid="490498">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490498">
                                            <p:txEl>
                                              <p:pRg st="1" end="1"/>
                                            </p:txEl>
                                          </p:spTgt>
                                        </p:tgtEl>
                                        <p:attrNameLst>
                                          <p:attrName>style.visibility</p:attrName>
                                        </p:attrNameLst>
                                      </p:cBhvr>
                                      <p:to>
                                        <p:strVal val="visible"/>
                                      </p:to>
                                    </p:set>
                                    <p:animEffect transition="in" filter="wipe(up)">
                                      <p:cBhvr>
                                        <p:cTn id="10" dur="500"/>
                                        <p:tgtEl>
                                          <p:spTgt spid="490498">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490498">
                                            <p:txEl>
                                              <p:pRg st="2" end="2"/>
                                            </p:txEl>
                                          </p:spTgt>
                                        </p:tgtEl>
                                        <p:attrNameLst>
                                          <p:attrName>style.visibility</p:attrName>
                                        </p:attrNameLst>
                                      </p:cBhvr>
                                      <p:to>
                                        <p:strVal val="visible"/>
                                      </p:to>
                                    </p:set>
                                    <p:animEffect transition="in" filter="wipe(up)">
                                      <p:cBhvr>
                                        <p:cTn id="13" dur="500"/>
                                        <p:tgtEl>
                                          <p:spTgt spid="490498">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490498">
                                            <p:txEl>
                                              <p:pRg st="3" end="3"/>
                                            </p:txEl>
                                          </p:spTgt>
                                        </p:tgtEl>
                                        <p:attrNameLst>
                                          <p:attrName>style.visibility</p:attrName>
                                        </p:attrNameLst>
                                      </p:cBhvr>
                                      <p:to>
                                        <p:strVal val="visible"/>
                                      </p:to>
                                    </p:set>
                                    <p:animEffect transition="in" filter="wipe(up)">
                                      <p:cBhvr>
                                        <p:cTn id="16" dur="500"/>
                                        <p:tgtEl>
                                          <p:spTgt spid="4904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6466" name="Rectangle 2"/>
          <p:cNvSpPr>
            <a:spLocks noGrp="1" noChangeArrowheads="1"/>
          </p:cNvSpPr>
          <p:nvPr>
            <p:ph idx="1"/>
          </p:nvPr>
        </p:nvSpPr>
        <p:spPr>
          <a:xfrm>
            <a:off x="0" y="0"/>
            <a:ext cx="9144000" cy="6858000"/>
          </a:xfrm>
        </p:spPr>
        <p:txBody>
          <a:bodyPr/>
          <a:lstStyle/>
          <a:p>
            <a:pPr marL="609600" indent="-609600" algn="ctr">
              <a:lnSpc>
                <a:spcPct val="80000"/>
              </a:lnSpc>
              <a:buFont typeface="Monotype Sorts" pitchFamily="2" charset="2"/>
              <a:buNone/>
            </a:pPr>
            <a:r>
              <a:rPr lang="ru-RU" sz="2000" dirty="0">
                <a:solidFill>
                  <a:schemeClr val="tx1"/>
                </a:solidFill>
              </a:rPr>
              <a:t>        </a:t>
            </a:r>
            <a:endParaRPr lang="ru-RU" sz="2800" dirty="0"/>
          </a:p>
          <a:p>
            <a:pPr marL="609600" indent="-609600">
              <a:lnSpc>
                <a:spcPct val="80000"/>
              </a:lnSpc>
              <a:buFont typeface="Monotype Sorts" pitchFamily="2" charset="2"/>
              <a:buNone/>
            </a:pPr>
            <a:r>
              <a:rPr lang="ru-RU" sz="2800" dirty="0">
                <a:solidFill>
                  <a:schemeClr val="tx1"/>
                </a:solidFill>
              </a:rPr>
              <a:t>         </a:t>
            </a:r>
            <a:r>
              <a:rPr lang="en-US" sz="2800" dirty="0" smtClean="0"/>
              <a:t>In the clinical picture of HIT, two phases are distinguished: early and late.</a:t>
            </a:r>
          </a:p>
          <a:p>
            <a:pPr marL="609600" indent="-609600">
              <a:lnSpc>
                <a:spcPct val="80000"/>
              </a:lnSpc>
              <a:buFont typeface="Monotype Sorts" pitchFamily="2" charset="2"/>
              <a:buNone/>
            </a:pPr>
            <a:endParaRPr lang="en-US" sz="2800" dirty="0" smtClean="0"/>
          </a:p>
          <a:p>
            <a:pPr marL="609600" indent="-609600">
              <a:lnSpc>
                <a:spcPct val="80000"/>
              </a:lnSpc>
              <a:buFont typeface="Monotype Sorts" pitchFamily="2" charset="2"/>
              <a:buNone/>
            </a:pPr>
            <a:r>
              <a:rPr lang="en-US" sz="2800" dirty="0" smtClean="0"/>
              <a:t>      The early phase is clinically manifested in a few minutes (up to 30 minutes) after contact with the allergen and also quickly stops (not more than an hour). At the heart of this phase, the above-mentioned SNT mechanisms associated with the release of BAS and the development of </a:t>
            </a:r>
            <a:r>
              <a:rPr lang="en-US" sz="2800" dirty="0" err="1" smtClean="0"/>
              <a:t>pathophysiological</a:t>
            </a:r>
            <a:r>
              <a:rPr lang="en-US" sz="2800" dirty="0" smtClean="0"/>
              <a:t> disorders (</a:t>
            </a:r>
            <a:r>
              <a:rPr lang="en-US" sz="2800" dirty="0" err="1" smtClean="0"/>
              <a:t>vasodilation</a:t>
            </a:r>
            <a:r>
              <a:rPr lang="en-US" sz="2800" dirty="0" smtClean="0"/>
              <a:t>, increased permeability, edema, mucus hyperplasia, smooth muscle spasm), which are clinically manifested by </a:t>
            </a:r>
            <a:r>
              <a:rPr lang="en-US" sz="2800" dirty="0" err="1" smtClean="0"/>
              <a:t>erythema</a:t>
            </a:r>
            <a:r>
              <a:rPr lang="en-US" sz="2800" dirty="0" smtClean="0"/>
              <a:t>, intestinal colic, </a:t>
            </a:r>
            <a:r>
              <a:rPr lang="en-US" sz="2800" dirty="0" err="1" smtClean="0"/>
              <a:t>bronchospasm</a:t>
            </a:r>
            <a:r>
              <a:rPr lang="en-US" sz="2800" dirty="0" smtClean="0"/>
              <a:t>, edema, blisters, mucous segregated, itching, burning, etc.</a:t>
            </a:r>
            <a:endParaRPr lang="ru-RU"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6466">
                                            <p:txEl>
                                              <p:pRg st="0" end="0"/>
                                            </p:txEl>
                                          </p:spTgt>
                                        </p:tgtEl>
                                        <p:attrNameLst>
                                          <p:attrName>style.visibility</p:attrName>
                                        </p:attrNameLst>
                                      </p:cBhvr>
                                      <p:to>
                                        <p:strVal val="visible"/>
                                      </p:to>
                                    </p:set>
                                    <p:animEffect transition="in" filter="wipe(down)">
                                      <p:cBhvr>
                                        <p:cTn id="7" dur="500"/>
                                        <p:tgtEl>
                                          <p:spTgt spid="446466">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6466">
                                            <p:txEl>
                                              <p:pRg st="1" end="1"/>
                                            </p:txEl>
                                          </p:spTgt>
                                        </p:tgtEl>
                                        <p:attrNameLst>
                                          <p:attrName>style.visibility</p:attrName>
                                        </p:attrNameLst>
                                      </p:cBhvr>
                                      <p:to>
                                        <p:strVal val="visible"/>
                                      </p:to>
                                    </p:set>
                                    <p:animEffect transition="in" filter="wipe(down)">
                                      <p:cBhvr>
                                        <p:cTn id="11" dur="500"/>
                                        <p:tgtEl>
                                          <p:spTgt spid="446466">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6466">
                                            <p:txEl>
                                              <p:pRg st="3" end="3"/>
                                            </p:txEl>
                                          </p:spTgt>
                                        </p:tgtEl>
                                        <p:attrNameLst>
                                          <p:attrName>style.visibility</p:attrName>
                                        </p:attrNameLst>
                                      </p:cBhvr>
                                      <p:to>
                                        <p:strVal val="visible"/>
                                      </p:to>
                                    </p:set>
                                    <p:animEffect transition="in" filter="wipe(down)">
                                      <p:cBhvr>
                                        <p:cTn id="15" dur="500"/>
                                        <p:tgtEl>
                                          <p:spTgt spid="4464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6"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0610" name="Rectangle 2"/>
          <p:cNvSpPr>
            <a:spLocks noGrp="1" noChangeArrowheads="1"/>
          </p:cNvSpPr>
          <p:nvPr>
            <p:ph idx="1"/>
          </p:nvPr>
        </p:nvSpPr>
        <p:spPr>
          <a:xfrm>
            <a:off x="0" y="0"/>
            <a:ext cx="9144000" cy="6858000"/>
          </a:xfrm>
        </p:spPr>
        <p:txBody>
          <a:bodyPr>
            <a:normAutofit/>
          </a:bodyPr>
          <a:lstStyle/>
          <a:p>
            <a:pPr marL="609600" indent="-609600" algn="ctr">
              <a:lnSpc>
                <a:spcPct val="80000"/>
              </a:lnSpc>
              <a:buFont typeface="Monotype Sorts" pitchFamily="2" charset="2"/>
              <a:buNone/>
            </a:pPr>
            <a:r>
              <a:rPr lang="en-US" sz="2800" dirty="0" smtClean="0"/>
              <a:t>In the clinical picture of HIT, two phases are distinguished: early and late.</a:t>
            </a:r>
          </a:p>
          <a:p>
            <a:pPr marL="609600" indent="-609600" algn="ctr">
              <a:lnSpc>
                <a:spcPct val="80000"/>
              </a:lnSpc>
              <a:buFont typeface="Monotype Sorts" pitchFamily="2" charset="2"/>
              <a:buNone/>
            </a:pPr>
            <a:r>
              <a:rPr lang="en-US" sz="2800" dirty="0" smtClean="0"/>
              <a:t>         </a:t>
            </a:r>
          </a:p>
          <a:p>
            <a:pPr marL="609600" indent="-609600" algn="just">
              <a:lnSpc>
                <a:spcPct val="80000"/>
              </a:lnSpc>
              <a:buFont typeface="Monotype Sorts" pitchFamily="2" charset="2"/>
              <a:buNone/>
            </a:pPr>
            <a:r>
              <a:rPr lang="en-US" sz="2800" dirty="0" smtClean="0"/>
              <a:t>      The late phase begins in 2-6 hours and lasts 1-2 days. At the heart of this phase, the so-called "allergic inflammation," where the main actors are </a:t>
            </a:r>
            <a:r>
              <a:rPr lang="en-US" sz="2800" dirty="0" err="1" smtClean="0"/>
              <a:t>neutrophils</a:t>
            </a:r>
            <a:r>
              <a:rPr lang="en-US" sz="2800" dirty="0" smtClean="0"/>
              <a:t> and </a:t>
            </a:r>
            <a:r>
              <a:rPr lang="en-US" sz="2800" dirty="0" err="1" smtClean="0"/>
              <a:t>eosinophils</a:t>
            </a:r>
            <a:r>
              <a:rPr lang="en-US" sz="2800" dirty="0" smtClean="0"/>
              <a:t>, infiltrating the lesion, releasing </a:t>
            </a:r>
            <a:r>
              <a:rPr lang="en-US" sz="2800" dirty="0" err="1" smtClean="0"/>
              <a:t>proteolytic</a:t>
            </a:r>
            <a:r>
              <a:rPr lang="en-US" sz="2800" dirty="0" smtClean="0"/>
              <a:t> enzymes (extracellular cytolysis) under the influence of which the </a:t>
            </a:r>
            <a:r>
              <a:rPr lang="en-US" sz="2800" dirty="0" err="1" smtClean="0"/>
              <a:t>kinins</a:t>
            </a:r>
            <a:r>
              <a:rPr lang="en-US" sz="2800" dirty="0" smtClean="0"/>
              <a:t> are formed, the complement system is activated to form </a:t>
            </a:r>
            <a:r>
              <a:rPr lang="en-US" sz="2800" dirty="0" err="1" smtClean="0"/>
              <a:t>anaphylotoxins</a:t>
            </a:r>
            <a:r>
              <a:rPr lang="en-US" sz="2800" dirty="0" smtClean="0"/>
              <a:t>, the blood coagulation system is activated , its aggregate state (</a:t>
            </a:r>
            <a:r>
              <a:rPr lang="en-US" sz="2800" dirty="0" err="1" smtClean="0"/>
              <a:t>microthrombi</a:t>
            </a:r>
            <a:r>
              <a:rPr lang="en-US" sz="2800" dirty="0" smtClean="0"/>
              <a:t>) is disturbed. Production of activated mast cells and leukocyte-migrant cytokines (IL-1, IL-6, TNF, </a:t>
            </a:r>
            <a:r>
              <a:rPr lang="en-US" sz="2800" dirty="0" err="1" smtClean="0"/>
              <a:t>chemokines</a:t>
            </a:r>
            <a:r>
              <a:rPr lang="en-US" sz="2800" dirty="0" smtClean="0"/>
              <a:t>, GM-CSF) promotes leukocyte infiltration and maintenance of inflammation (A.A .</a:t>
            </a:r>
            <a:r>
              <a:rPr lang="en-US" sz="2800" dirty="0" err="1" smtClean="0"/>
              <a:t>Yarilin</a:t>
            </a:r>
            <a:r>
              <a:rPr lang="en-US" sz="2800" dirty="0" smtClean="0"/>
              <a:t>, 1999).</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0610">
                                            <p:txEl>
                                              <p:pRg st="0" end="0"/>
                                            </p:txEl>
                                          </p:spTgt>
                                        </p:tgtEl>
                                        <p:attrNameLst>
                                          <p:attrName>style.visibility</p:attrName>
                                        </p:attrNameLst>
                                      </p:cBhvr>
                                      <p:to>
                                        <p:strVal val="visible"/>
                                      </p:to>
                                    </p:set>
                                    <p:animEffect transition="in" filter="wipe(down)">
                                      <p:cBhvr>
                                        <p:cTn id="7" dur="500"/>
                                        <p:tgtEl>
                                          <p:spTgt spid="580610">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80610">
                                            <p:txEl>
                                              <p:pRg st="1" end="1"/>
                                            </p:txEl>
                                          </p:spTgt>
                                        </p:tgtEl>
                                        <p:attrNameLst>
                                          <p:attrName>style.visibility</p:attrName>
                                        </p:attrNameLst>
                                      </p:cBhvr>
                                      <p:to>
                                        <p:strVal val="visible"/>
                                      </p:to>
                                    </p:set>
                                    <p:animEffect transition="in" filter="wipe(down)">
                                      <p:cBhvr>
                                        <p:cTn id="11" dur="500"/>
                                        <p:tgtEl>
                                          <p:spTgt spid="580610">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80610">
                                            <p:txEl>
                                              <p:pRg st="2" end="2"/>
                                            </p:txEl>
                                          </p:spTgt>
                                        </p:tgtEl>
                                        <p:attrNameLst>
                                          <p:attrName>style.visibility</p:attrName>
                                        </p:attrNameLst>
                                      </p:cBhvr>
                                      <p:to>
                                        <p:strVal val="visible"/>
                                      </p:to>
                                    </p:set>
                                    <p:animEffect transition="in" filter="wipe(down)">
                                      <p:cBhvr>
                                        <p:cTn id="15" dur="500"/>
                                        <p:tgtEl>
                                          <p:spTgt spid="5806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0"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6098" name="Rectangle 2"/>
          <p:cNvSpPr>
            <a:spLocks noGrp="1" noChangeArrowheads="1"/>
          </p:cNvSpPr>
          <p:nvPr>
            <p:ph idx="1"/>
          </p:nvPr>
        </p:nvSpPr>
        <p:spPr>
          <a:xfrm>
            <a:off x="-228600" y="0"/>
            <a:ext cx="9372600" cy="6858000"/>
          </a:xfrm>
        </p:spPr>
        <p:txBody>
          <a:bodyPr>
            <a:normAutofit/>
          </a:bodyPr>
          <a:lstStyle/>
          <a:p>
            <a:pPr marL="609600" indent="-609600" algn="ctr">
              <a:lnSpc>
                <a:spcPct val="80000"/>
              </a:lnSpc>
              <a:buFont typeface="Monotype Sorts" pitchFamily="2" charset="2"/>
              <a:buNone/>
            </a:pPr>
            <a:r>
              <a:rPr lang="en-US" sz="2800" dirty="0" smtClean="0"/>
              <a:t>Conditionally allergic diseases can be divided into systemic and local.</a:t>
            </a:r>
          </a:p>
          <a:p>
            <a:pPr marL="609600" indent="-609600" algn="just">
              <a:lnSpc>
                <a:spcPct val="80000"/>
              </a:lnSpc>
              <a:buFont typeface="Monotype Sorts" pitchFamily="2" charset="2"/>
              <a:buNone/>
            </a:pPr>
            <a:r>
              <a:rPr lang="en-US" sz="2800" dirty="0" smtClean="0"/>
              <a:t>       The main place of localization of mast cells - serous membranes, spleen, epithelium and </a:t>
            </a:r>
            <a:r>
              <a:rPr lang="en-US" sz="2800" dirty="0" err="1" smtClean="0"/>
              <a:t>submucosal</a:t>
            </a:r>
            <a:r>
              <a:rPr lang="en-US" sz="2800" dirty="0" smtClean="0"/>
              <a:t> layers of the gastrointestinal, respiratory and </a:t>
            </a:r>
            <a:r>
              <a:rPr lang="en-US" sz="2800" dirty="0" err="1" smtClean="0"/>
              <a:t>urogenital</a:t>
            </a:r>
            <a:r>
              <a:rPr lang="en-US" sz="2800" dirty="0" smtClean="0"/>
              <a:t> tracts; skin, connective tissue of capillary couplings. If the clinical </a:t>
            </a:r>
            <a:r>
              <a:rPr lang="en-US" sz="2800" dirty="0" err="1" smtClean="0"/>
              <a:t>symptomatology</a:t>
            </a:r>
            <a:r>
              <a:rPr lang="en-US" sz="2800" dirty="0" smtClean="0"/>
              <a:t> of an allergic disease comes from several places of mast cell localization, then one speaks of a systemic allergic disease. Clinically, this manifests itself in various combinations of the </a:t>
            </a:r>
            <a:r>
              <a:rPr lang="en-US" sz="2800" dirty="0" err="1" smtClean="0"/>
              <a:t>nasopharynx</a:t>
            </a:r>
            <a:r>
              <a:rPr lang="en-US" sz="2800" dirty="0" smtClean="0"/>
              <a:t>, skin, gastrointestinal tract, etc. With local allergic diseases, clinical symptoms only occur from individual loci of fixation of mast cells (rhinitis, conjunctivitis, </a:t>
            </a:r>
            <a:r>
              <a:rPr lang="en-US" sz="2800" dirty="0" err="1" smtClean="0"/>
              <a:t>urticaria</a:t>
            </a:r>
            <a:r>
              <a:rPr lang="en-US" sz="2800" dirty="0" smtClean="0"/>
              <a:t>, gastritis, etc.).</a:t>
            </a:r>
          </a:p>
          <a:p>
            <a:pPr marL="609600" indent="-609600" algn="just">
              <a:lnSpc>
                <a:spcPct val="80000"/>
              </a:lnSpc>
              <a:buFont typeface="Monotype Sorts" pitchFamily="2" charset="2"/>
              <a:buNone/>
            </a:pPr>
            <a:r>
              <a:rPr lang="en-US" sz="2800" dirty="0" smtClean="0"/>
              <a:t>       The only exception is the clinical </a:t>
            </a:r>
            <a:r>
              <a:rPr lang="en-US" sz="2800" dirty="0" err="1" smtClean="0"/>
              <a:t>symptomatology</a:t>
            </a:r>
            <a:r>
              <a:rPr lang="en-US" sz="2800" dirty="0" smtClean="0"/>
              <a:t>, which comes from the location of mast cells in the connective tissue of capillary couplings. It is always a systemic allergic disease, because it is based on </a:t>
            </a:r>
            <a:r>
              <a:rPr lang="en-US" sz="2800" dirty="0" err="1" smtClean="0"/>
              <a:t>vasculitis</a:t>
            </a:r>
            <a:r>
              <a:rPr lang="en-US" sz="2800" dirty="0" smtClean="0"/>
              <a:t>, which manifests itself in maximum expression with anaphylactic shock.</a:t>
            </a:r>
            <a:r>
              <a:rPr lang="ru-RU" sz="2800" dirty="0" smtClean="0"/>
              <a:t>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16098">
                                            <p:txEl>
                                              <p:pRg st="0" end="0"/>
                                            </p:txEl>
                                          </p:spTgt>
                                        </p:tgtEl>
                                        <p:attrNameLst>
                                          <p:attrName>style.visibility</p:attrName>
                                        </p:attrNameLst>
                                      </p:cBhvr>
                                      <p:to>
                                        <p:strVal val="visible"/>
                                      </p:to>
                                    </p:set>
                                    <p:animEffect transition="in" filter="wipe(down)">
                                      <p:cBhvr>
                                        <p:cTn id="7" dur="500"/>
                                        <p:tgtEl>
                                          <p:spTgt spid="516098">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16098">
                                            <p:txEl>
                                              <p:pRg st="1" end="1"/>
                                            </p:txEl>
                                          </p:spTgt>
                                        </p:tgtEl>
                                        <p:attrNameLst>
                                          <p:attrName>style.visibility</p:attrName>
                                        </p:attrNameLst>
                                      </p:cBhvr>
                                      <p:to>
                                        <p:strVal val="visible"/>
                                      </p:to>
                                    </p:set>
                                    <p:animEffect transition="in" filter="wipe(down)">
                                      <p:cBhvr>
                                        <p:cTn id="11" dur="500"/>
                                        <p:tgtEl>
                                          <p:spTgt spid="516098">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16098">
                                            <p:txEl>
                                              <p:pRg st="2" end="2"/>
                                            </p:txEl>
                                          </p:spTgt>
                                        </p:tgtEl>
                                        <p:attrNameLst>
                                          <p:attrName>style.visibility</p:attrName>
                                        </p:attrNameLst>
                                      </p:cBhvr>
                                      <p:to>
                                        <p:strVal val="visible"/>
                                      </p:to>
                                    </p:set>
                                    <p:animEffect transition="in" filter="wipe(down)">
                                      <p:cBhvr>
                                        <p:cTn id="15" dur="500"/>
                                        <p:tgtEl>
                                          <p:spTgt spid="5160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098"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261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452611" name="Rectangle 3"/>
          <p:cNvSpPr>
            <a:spLocks noChangeArrowheads="1"/>
          </p:cNvSpPr>
          <p:nvPr/>
        </p:nvSpPr>
        <p:spPr bwMode="auto">
          <a:xfrm>
            <a:off x="155223" y="-76200"/>
            <a:ext cx="8988778" cy="5260414"/>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just"/>
            <a:r>
              <a:rPr lang="en-US" sz="2400" dirty="0" smtClean="0">
                <a:solidFill>
                  <a:srgbClr val="FFFFFF"/>
                </a:solidFill>
              </a:rPr>
              <a:t>      Frequent objective signs of allergic diseases are eyelid hyperemia and edema of their skin, edema and congestion hyperemia, eyeballs.</a:t>
            </a:r>
          </a:p>
          <a:p>
            <a:pPr algn="just"/>
            <a:r>
              <a:rPr lang="en-US" sz="2400" dirty="0" smtClean="0">
                <a:solidFill>
                  <a:srgbClr val="FFFFFF"/>
                </a:solidFill>
              </a:rPr>
              <a:t>Almost mandatory objective signs of allergic diseases are swelling and swelling of mucous membranes; and also serous or foamy discharge (more often from the nose). Changes in mucous membranes with allergic diseases are typical: the mucous membranes are swollen with a marble shade, often cyanotic, edema of the posterior arch, tongue, posterior pharyngeal wall with multiple clusters of lymphoid tissue. For mucous membranes of the lower and middle nasal </a:t>
            </a:r>
            <a:r>
              <a:rPr lang="en-US" sz="2400" dirty="0" err="1" smtClean="0">
                <a:solidFill>
                  <a:srgbClr val="FFFFFF"/>
                </a:solidFill>
              </a:rPr>
              <a:t>conchas</a:t>
            </a:r>
            <a:r>
              <a:rPr lang="en-US" sz="2400" dirty="0" smtClean="0">
                <a:solidFill>
                  <a:srgbClr val="FFFFFF"/>
                </a:solidFill>
              </a:rPr>
              <a:t>, the presence of white spots (spots </a:t>
            </a:r>
            <a:r>
              <a:rPr lang="en-US" sz="2400" dirty="0" err="1" smtClean="0">
                <a:solidFill>
                  <a:srgbClr val="FFFFFF"/>
                </a:solidFill>
              </a:rPr>
              <a:t>Voyachek</a:t>
            </a:r>
            <a:r>
              <a:rPr lang="en-US" sz="2400" dirty="0" smtClean="0">
                <a:solidFill>
                  <a:srgbClr val="FFFFFF"/>
                </a:solidFill>
              </a:rPr>
              <a:t>). It is important to remember that in the first year of life there can not be hypertrophy of adenoids - their increase in this period is a consequence of edema accompanying allergic diseases. Once again, attention should be paid to the "geographical" language - a reliable sign of allergic diseases.  </a:t>
            </a:r>
            <a:endParaRPr lang="en-AU" sz="24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2610">
                                            <p:txEl>
                                              <p:pRg st="0" end="0"/>
                                            </p:txEl>
                                          </p:spTgt>
                                        </p:tgtEl>
                                        <p:attrNameLst>
                                          <p:attrName>style.visibility</p:attrName>
                                        </p:attrNameLst>
                                      </p:cBhvr>
                                      <p:to>
                                        <p:strVal val="visible"/>
                                      </p:to>
                                    </p:set>
                                    <p:animEffect transition="in" filter="wipe(down)">
                                      <p:cBhvr>
                                        <p:cTn id="7" dur="500"/>
                                        <p:tgtEl>
                                          <p:spTgt spid="4526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0"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0194"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520195" name="Rectangle 3"/>
          <p:cNvSpPr>
            <a:spLocks noChangeArrowheads="1"/>
          </p:cNvSpPr>
          <p:nvPr/>
        </p:nvSpPr>
        <p:spPr bwMode="auto">
          <a:xfrm>
            <a:off x="155223" y="290513"/>
            <a:ext cx="8988778" cy="4891083"/>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just"/>
            <a:r>
              <a:rPr lang="en-US" sz="2400" dirty="0" smtClean="0">
                <a:solidFill>
                  <a:srgbClr val="FFFFFF"/>
                </a:solidFill>
              </a:rPr>
              <a:t>      Objective signs on the part of the </a:t>
            </a:r>
            <a:r>
              <a:rPr lang="en-US" sz="2400" dirty="0" err="1" smtClean="0">
                <a:solidFill>
                  <a:srgbClr val="FFFFFF"/>
                </a:solidFill>
              </a:rPr>
              <a:t>broncho</a:t>
            </a:r>
            <a:r>
              <a:rPr lang="en-US" sz="2400" dirty="0" smtClean="0">
                <a:solidFill>
                  <a:srgbClr val="FFFFFF"/>
                </a:solidFill>
              </a:rPr>
              <a:t>-pulmonary system: more often dry, sometimes small- and medium-bubbling </a:t>
            </a:r>
            <a:r>
              <a:rPr lang="en-US" sz="2400" dirty="0" err="1" smtClean="0">
                <a:solidFill>
                  <a:srgbClr val="FFFFFF"/>
                </a:solidFill>
              </a:rPr>
              <a:t>rales</a:t>
            </a:r>
            <a:r>
              <a:rPr lang="en-US" sz="2400" dirty="0" smtClean="0">
                <a:solidFill>
                  <a:srgbClr val="FFFFFF"/>
                </a:solidFill>
              </a:rPr>
              <a:t>, an easy boxed tint of percussion sound.</a:t>
            </a:r>
          </a:p>
          <a:p>
            <a:pPr algn="just"/>
            <a:r>
              <a:rPr lang="en-US" sz="2400" dirty="0" smtClean="0">
                <a:solidFill>
                  <a:srgbClr val="FFFFFF"/>
                </a:solidFill>
              </a:rPr>
              <a:t>With palpation of the abdominal cavity tend to be soreness in the upper half of the abdomen, spasms of the jejunum, as gastrointestinal variants of allergy are more often manifested by </a:t>
            </a:r>
            <a:r>
              <a:rPr lang="en-US" sz="2400" dirty="0" err="1" smtClean="0">
                <a:solidFill>
                  <a:srgbClr val="FFFFFF"/>
                </a:solidFill>
              </a:rPr>
              <a:t>jejunitis</a:t>
            </a:r>
            <a:r>
              <a:rPr lang="en-US" sz="2400" dirty="0" smtClean="0">
                <a:solidFill>
                  <a:srgbClr val="FFFFFF"/>
                </a:solidFill>
              </a:rPr>
              <a:t>, </a:t>
            </a:r>
            <a:r>
              <a:rPr lang="en-US" sz="2400" dirty="0" err="1" smtClean="0">
                <a:solidFill>
                  <a:srgbClr val="FFFFFF"/>
                </a:solidFill>
              </a:rPr>
              <a:t>duodenitis</a:t>
            </a:r>
            <a:r>
              <a:rPr lang="en-US" sz="2400" dirty="0" smtClean="0">
                <a:solidFill>
                  <a:srgbClr val="FFFFFF"/>
                </a:solidFill>
              </a:rPr>
              <a:t>, gastritis, </a:t>
            </a:r>
            <a:r>
              <a:rPr lang="en-US" sz="2400" dirty="0" err="1" smtClean="0">
                <a:solidFill>
                  <a:srgbClr val="FFFFFF"/>
                </a:solidFill>
              </a:rPr>
              <a:t>bulbitis</a:t>
            </a:r>
            <a:r>
              <a:rPr lang="en-US" sz="2400" dirty="0" smtClean="0">
                <a:solidFill>
                  <a:srgbClr val="FFFFFF"/>
                </a:solidFill>
              </a:rPr>
              <a:t>, </a:t>
            </a:r>
            <a:r>
              <a:rPr lang="en-US" sz="2400" dirty="0" err="1" smtClean="0">
                <a:solidFill>
                  <a:srgbClr val="FFFFFF"/>
                </a:solidFill>
              </a:rPr>
              <a:t>esophagitis</a:t>
            </a:r>
            <a:r>
              <a:rPr lang="en-US" sz="2400" dirty="0" smtClean="0">
                <a:solidFill>
                  <a:srgbClr val="FFFFFF"/>
                </a:solidFill>
              </a:rPr>
              <a:t>.</a:t>
            </a:r>
          </a:p>
          <a:p>
            <a:pPr algn="just"/>
            <a:r>
              <a:rPr lang="en-US" sz="2400" dirty="0" smtClean="0">
                <a:solidFill>
                  <a:srgbClr val="FFFFFF"/>
                </a:solidFill>
              </a:rPr>
              <a:t>     Reduced blood pressure, tachycardia, elevated body temperature are also frequent objective manifestations of allergic diseases.</a:t>
            </a:r>
          </a:p>
          <a:p>
            <a:pPr algn="just"/>
            <a:r>
              <a:rPr lang="en-US" sz="2400" dirty="0" smtClean="0">
                <a:solidFill>
                  <a:srgbClr val="FFFFFF"/>
                </a:solidFill>
              </a:rPr>
              <a:t>It should be emphasized again that these clinical signs are important in the diagnosis of allergic diseases only when they appear in healthy individuals or when these clinical signs can not be explained by the patient's existing disease.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20194">
                                            <p:txEl>
                                              <p:pRg st="0" end="0"/>
                                            </p:txEl>
                                          </p:spTgt>
                                        </p:tgtEl>
                                        <p:attrNameLst>
                                          <p:attrName>style.visibility</p:attrName>
                                        </p:attrNameLst>
                                      </p:cBhvr>
                                      <p:to>
                                        <p:strVal val="visible"/>
                                      </p:to>
                                    </p:set>
                                    <p:animEffect transition="in" filter="wipe(down)">
                                      <p:cBhvr>
                                        <p:cTn id="7" dur="500"/>
                                        <p:tgtEl>
                                          <p:spTgt spid="5201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8146"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18149" name="Rectangle 5"/>
          <p:cNvSpPr>
            <a:spLocks noChangeArrowheads="1"/>
          </p:cNvSpPr>
          <p:nvPr/>
        </p:nvSpPr>
        <p:spPr bwMode="auto">
          <a:xfrm>
            <a:off x="155223" y="260350"/>
            <a:ext cx="8988778" cy="5691302"/>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There are three directions in the diagnosis of allergic diseases:</a:t>
            </a:r>
          </a:p>
          <a:p>
            <a:endParaRPr lang="en-US" sz="2800" dirty="0" smtClean="0">
              <a:solidFill>
                <a:srgbClr val="FFFFFF"/>
              </a:solidFill>
            </a:endParaRPr>
          </a:p>
          <a:p>
            <a:r>
              <a:rPr lang="en-US" sz="2800" dirty="0" smtClean="0">
                <a:solidFill>
                  <a:srgbClr val="FFFFFF"/>
                </a:solidFill>
              </a:rPr>
              <a:t>- </a:t>
            </a:r>
            <a:r>
              <a:rPr lang="en-US" sz="2800" dirty="0" err="1" smtClean="0">
                <a:solidFill>
                  <a:srgbClr val="FFFFFF"/>
                </a:solidFill>
              </a:rPr>
              <a:t>nosological</a:t>
            </a:r>
            <a:r>
              <a:rPr lang="en-US" sz="2800" dirty="0" smtClean="0">
                <a:solidFill>
                  <a:srgbClr val="FFFFFF"/>
                </a:solidFill>
              </a:rPr>
              <a:t> diagnosis, or clinical identification of an allergic disease;</a:t>
            </a:r>
          </a:p>
          <a:p>
            <a:endParaRPr lang="en-US" sz="2800" dirty="0" smtClean="0">
              <a:solidFill>
                <a:srgbClr val="FFFFFF"/>
              </a:solidFill>
            </a:endParaRPr>
          </a:p>
          <a:p>
            <a:endParaRPr lang="en-US" sz="2800" dirty="0" smtClean="0">
              <a:solidFill>
                <a:srgbClr val="FFFFFF"/>
              </a:solidFill>
            </a:endParaRPr>
          </a:p>
          <a:p>
            <a:r>
              <a:rPr lang="en-US" sz="2800" dirty="0" smtClean="0">
                <a:solidFill>
                  <a:srgbClr val="FFFFFF"/>
                </a:solidFill>
              </a:rPr>
              <a:t>- </a:t>
            </a:r>
            <a:r>
              <a:rPr lang="en-US" sz="2800" dirty="0" err="1" smtClean="0">
                <a:solidFill>
                  <a:srgbClr val="FFFFFF"/>
                </a:solidFill>
              </a:rPr>
              <a:t>pathogenetic</a:t>
            </a:r>
            <a:r>
              <a:rPr lang="en-US" sz="2800" dirty="0" smtClean="0">
                <a:solidFill>
                  <a:srgbClr val="FFFFFF"/>
                </a:solidFill>
              </a:rPr>
              <a:t> diagnosis, or determination of the characteristics of DIT or HIT;</a:t>
            </a:r>
          </a:p>
          <a:p>
            <a:endParaRPr lang="en-US" sz="2800" dirty="0" smtClean="0">
              <a:solidFill>
                <a:srgbClr val="FFFFFF"/>
              </a:solidFill>
            </a:endParaRPr>
          </a:p>
          <a:p>
            <a:endParaRPr lang="en-US" sz="2800" dirty="0" smtClean="0">
              <a:solidFill>
                <a:srgbClr val="FFFFFF"/>
              </a:solidFill>
            </a:endParaRPr>
          </a:p>
          <a:p>
            <a:r>
              <a:rPr lang="en-US" sz="2800" dirty="0" smtClean="0">
                <a:solidFill>
                  <a:srgbClr val="FFFFFF"/>
                </a:solidFill>
              </a:rPr>
              <a:t>- etiological diagnosis, or determination of the causative factor of DIT or HIT.</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18146">
                                            <p:txEl>
                                              <p:pRg st="0" end="0"/>
                                            </p:txEl>
                                          </p:spTgt>
                                        </p:tgtEl>
                                        <p:attrNameLst>
                                          <p:attrName>style.visibility</p:attrName>
                                        </p:attrNameLst>
                                      </p:cBhvr>
                                      <p:to>
                                        <p:strVal val="visible"/>
                                      </p:to>
                                    </p:set>
                                    <p:animEffect transition="in" filter="wipe(down)">
                                      <p:cBhvr>
                                        <p:cTn id="7" dur="500"/>
                                        <p:tgtEl>
                                          <p:spTgt spid="5181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6"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8514" name="Rectangle 2"/>
          <p:cNvSpPr>
            <a:spLocks noGrp="1" noChangeArrowheads="1"/>
          </p:cNvSpPr>
          <p:nvPr>
            <p:ph idx="1"/>
          </p:nvPr>
        </p:nvSpPr>
        <p:spPr>
          <a:xfrm>
            <a:off x="155223" y="0"/>
            <a:ext cx="8988778" cy="6858000"/>
          </a:xfrm>
        </p:spPr>
        <p:txBody>
          <a:bodyPr/>
          <a:lstStyle/>
          <a:p>
            <a:pPr marL="609600" indent="-609600">
              <a:buFont typeface="Monotype Sorts" pitchFamily="2" charset="2"/>
              <a:buNone/>
            </a:pPr>
            <a:r>
              <a:rPr lang="ru-RU" sz="2800" dirty="0"/>
              <a:t> </a:t>
            </a:r>
            <a:r>
              <a:rPr lang="en-US" sz="2800" dirty="0" smtClean="0"/>
              <a:t>At present, the problem of isolating at-risk groups of allergic diseases has not received its worthy development and the clinical guidelines for identifying at-risk groups are rather meager:</a:t>
            </a:r>
          </a:p>
          <a:p>
            <a:pPr marL="609600" indent="-609600">
              <a:buFont typeface="Monotype Sorts" pitchFamily="2" charset="2"/>
              <a:buNone/>
            </a:pPr>
            <a:endParaRPr lang="en-US" sz="2800" dirty="0" smtClean="0"/>
          </a:p>
          <a:p>
            <a:pPr marL="609600" indent="-609600">
              <a:buFont typeface="Monotype Sorts" pitchFamily="2" charset="2"/>
              <a:buNone/>
            </a:pPr>
            <a:r>
              <a:rPr lang="en-US" sz="2800" dirty="0" smtClean="0"/>
              <a:t>-- genealogical anamnesis;</a:t>
            </a:r>
          </a:p>
          <a:p>
            <a:pPr marL="609600" indent="-609600">
              <a:buFont typeface="Monotype Sorts" pitchFamily="2" charset="2"/>
              <a:buNone/>
            </a:pPr>
            <a:endParaRPr lang="en-US" sz="2800" dirty="0" smtClean="0"/>
          </a:p>
          <a:p>
            <a:pPr marL="609600" indent="-609600">
              <a:buFont typeface="Monotype Sorts" pitchFamily="2" charset="2"/>
              <a:buNone/>
            </a:pPr>
            <a:r>
              <a:rPr lang="en-US" sz="2800" dirty="0" smtClean="0"/>
              <a:t>-- family history;</a:t>
            </a:r>
          </a:p>
          <a:p>
            <a:pPr marL="609600" indent="-609600">
              <a:buFont typeface="Monotype Sorts" pitchFamily="2" charset="2"/>
              <a:buNone/>
            </a:pPr>
            <a:endParaRPr lang="en-US" sz="2800" dirty="0" smtClean="0"/>
          </a:p>
          <a:p>
            <a:pPr marL="609600" indent="-609600">
              <a:buFont typeface="Monotype Sorts" pitchFamily="2" charset="2"/>
              <a:buNone/>
            </a:pPr>
            <a:r>
              <a:rPr lang="en-US" sz="2800" dirty="0" smtClean="0"/>
              <a:t>-- neonatal pathology.</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48514">
                                            <p:txEl>
                                              <p:pRg st="0" end="0"/>
                                            </p:txEl>
                                          </p:spTgt>
                                        </p:tgtEl>
                                        <p:attrNameLst>
                                          <p:attrName>style.visibility</p:attrName>
                                        </p:attrNameLst>
                                      </p:cBhvr>
                                      <p:to>
                                        <p:strVal val="visible"/>
                                      </p:to>
                                    </p:set>
                                    <p:animEffect transition="in" filter="checkerboard(across)">
                                      <p:cBhvr>
                                        <p:cTn id="7" dur="500"/>
                                        <p:tgtEl>
                                          <p:spTgt spid="448514">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48514">
                                            <p:txEl>
                                              <p:pRg st="2" end="2"/>
                                            </p:txEl>
                                          </p:spTgt>
                                        </p:tgtEl>
                                        <p:attrNameLst>
                                          <p:attrName>style.visibility</p:attrName>
                                        </p:attrNameLst>
                                      </p:cBhvr>
                                      <p:to>
                                        <p:strVal val="visible"/>
                                      </p:to>
                                    </p:set>
                                    <p:animEffect transition="in" filter="checkerboard(across)">
                                      <p:cBhvr>
                                        <p:cTn id="11" dur="500"/>
                                        <p:tgtEl>
                                          <p:spTgt spid="448514">
                                            <p:txEl>
                                              <p:pRg st="2" end="2"/>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448514">
                                            <p:txEl>
                                              <p:pRg st="4" end="4"/>
                                            </p:txEl>
                                          </p:spTgt>
                                        </p:tgtEl>
                                        <p:attrNameLst>
                                          <p:attrName>style.visibility</p:attrName>
                                        </p:attrNameLst>
                                      </p:cBhvr>
                                      <p:to>
                                        <p:strVal val="visible"/>
                                      </p:to>
                                    </p:set>
                                    <p:animEffect transition="in" filter="checkerboard(across)">
                                      <p:cBhvr>
                                        <p:cTn id="15" dur="500"/>
                                        <p:tgtEl>
                                          <p:spTgt spid="448514">
                                            <p:txEl>
                                              <p:pRg st="4" end="4"/>
                                            </p:txEl>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48514">
                                            <p:txEl>
                                              <p:pRg st="6" end="6"/>
                                            </p:txEl>
                                          </p:spTgt>
                                        </p:tgtEl>
                                        <p:attrNameLst>
                                          <p:attrName>style.visibility</p:attrName>
                                        </p:attrNameLst>
                                      </p:cBhvr>
                                      <p:to>
                                        <p:strVal val="visible"/>
                                      </p:to>
                                    </p:set>
                                    <p:animEffect transition="in" filter="checkerboard(across)">
                                      <p:cBhvr>
                                        <p:cTn id="19" dur="500"/>
                                        <p:tgtEl>
                                          <p:spTgt spid="4485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4"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4571" name="Rectangle 283"/>
          <p:cNvSpPr>
            <a:spLocks noGrp="1" noChangeArrowheads="1"/>
          </p:cNvSpPr>
          <p:nvPr>
            <p:ph type="title"/>
          </p:nvPr>
        </p:nvSpPr>
        <p:spPr>
          <a:xfrm>
            <a:off x="220134" y="114300"/>
            <a:ext cx="8768644" cy="1143000"/>
          </a:xfrm>
        </p:spPr>
        <p:txBody>
          <a:bodyPr/>
          <a:lstStyle/>
          <a:p>
            <a:r>
              <a:rPr lang="en-US" sz="2800" dirty="0" smtClean="0"/>
              <a:t>Prognostic role of </a:t>
            </a:r>
            <a:r>
              <a:rPr lang="en-US" sz="2800" dirty="0" err="1" smtClean="0"/>
              <a:t>IgE</a:t>
            </a:r>
            <a:r>
              <a:rPr lang="en-US" sz="2800" dirty="0" smtClean="0"/>
              <a:t> level in children and adults (according to </a:t>
            </a:r>
            <a:r>
              <a:rPr lang="en-US" sz="2800" dirty="0" err="1" smtClean="0"/>
              <a:t>Humburger</a:t>
            </a:r>
            <a:r>
              <a:rPr lang="en-US" sz="2800" dirty="0" smtClean="0"/>
              <a:t>).</a:t>
            </a:r>
            <a:endParaRPr lang="ru-RU" sz="2800" dirty="0"/>
          </a:p>
        </p:txBody>
      </p:sp>
      <p:graphicFrame>
        <p:nvGraphicFramePr>
          <p:cNvPr id="524597" name="Rectangle 309"/>
          <p:cNvGraphicFramePr>
            <a:graphicFrameLocks noGrp="1"/>
          </p:cNvGraphicFramePr>
          <p:nvPr>
            <p:ph sz="half" idx="2"/>
          </p:nvPr>
        </p:nvGraphicFramePr>
        <p:xfrm>
          <a:off x="220134" y="1619250"/>
          <a:ext cx="8768644" cy="4330700"/>
        </p:xfrm>
        <a:graphic>
          <a:graphicData uri="http://schemas.openxmlformats.org/drawingml/2006/table">
            <a:tbl>
              <a:tblPr/>
              <a:tblGrid>
                <a:gridCol w="1406878"/>
                <a:gridCol w="2689578"/>
                <a:gridCol w="4672188"/>
              </a:tblGrid>
              <a:tr h="242888">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Age</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Level of</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ru-RU" sz="20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IgE</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in</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IU</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l</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Probability of allergic diseases in %.</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rowSpan="2">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Up to 2 weeks</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&lt;0.5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12</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&gt;0.5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45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rowSpan="4">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Up to 3 years</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6</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6-15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20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16-60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35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&gt;60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a:t>
                      </a:r>
                      <a:r>
                        <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rPr>
                        <a:t>~100</a:t>
                      </a: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rowSpan="4">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Children and adults</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60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8</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61-210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22</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211-450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36</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&gt;450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rPr>
                        <a:t>~100</a:t>
                      </a: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331" name="Rectangle 91"/>
          <p:cNvSpPr>
            <a:spLocks noGrp="1" noChangeArrowheads="1"/>
          </p:cNvSpPr>
          <p:nvPr>
            <p:ph type="title"/>
          </p:nvPr>
        </p:nvSpPr>
        <p:spPr>
          <a:xfrm>
            <a:off x="155222" y="114300"/>
            <a:ext cx="8833556" cy="1143000"/>
          </a:xfrm>
        </p:spPr>
        <p:txBody>
          <a:bodyPr/>
          <a:lstStyle/>
          <a:p>
            <a:r>
              <a:rPr lang="en-US" sz="2800" dirty="0" smtClean="0"/>
              <a:t>Differential diagnosis of DIT and HIT based on a comprehensive assessment of immunological tests.</a:t>
            </a:r>
            <a:endParaRPr lang="ru-RU" sz="2800" dirty="0"/>
          </a:p>
        </p:txBody>
      </p:sp>
      <p:sp>
        <p:nvSpPr>
          <p:cNvPr id="522242" name="Rectangle 2"/>
          <p:cNvSpPr>
            <a:spLocks noGrp="1" noChangeArrowheads="1"/>
          </p:cNvSpPr>
          <p:nvPr>
            <p:ph type="body" sz="half" idx="1"/>
          </p:nvPr>
        </p:nvSpPr>
        <p:spPr/>
        <p:txBody>
          <a:bodyPr/>
          <a:lstStyle/>
          <a:p>
            <a:pPr marL="609600" indent="-609600">
              <a:buFont typeface="Monotype Sorts" pitchFamily="2" charset="2"/>
              <a:buNone/>
            </a:pPr>
            <a:r>
              <a:rPr lang="ru-RU" sz="2800"/>
              <a:t>      </a:t>
            </a:r>
          </a:p>
        </p:txBody>
      </p:sp>
      <p:graphicFrame>
        <p:nvGraphicFramePr>
          <p:cNvPr id="522361" name="Rectangle 121"/>
          <p:cNvGraphicFramePr>
            <a:graphicFrameLocks noGrp="1"/>
          </p:cNvGraphicFramePr>
          <p:nvPr>
            <p:ph sz="half" idx="2"/>
          </p:nvPr>
        </p:nvGraphicFramePr>
        <p:xfrm>
          <a:off x="155222" y="1406525"/>
          <a:ext cx="8833556" cy="5013960"/>
        </p:xfrm>
        <a:graphic>
          <a:graphicData uri="http://schemas.openxmlformats.org/drawingml/2006/table">
            <a:tbl>
              <a:tblPr/>
              <a:tblGrid>
                <a:gridCol w="2946400"/>
                <a:gridCol w="2940756"/>
                <a:gridCol w="2946400"/>
              </a:tblGrid>
              <a:tr h="182563">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Immunological tests</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DIT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HIT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Number of </a:t>
                      </a: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eosinophils</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Number of </a:t>
                      </a: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basophils</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Number of </a:t>
                      </a: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monocytes</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CD4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CD8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CD20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CD23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IgA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IgE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IgG</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IgG4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2243" name="Rectangle 3"/>
          <p:cNvSpPr>
            <a:spLocks noChangeArrowheads="1"/>
          </p:cNvSpPr>
          <p:nvPr/>
        </p:nvSpPr>
        <p:spPr bwMode="auto">
          <a:xfrm>
            <a:off x="155222" y="2989264"/>
            <a:ext cx="8833556" cy="51593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l"/>
            <a:endParaRPr lang="ru-RU" sz="280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2242">
                                            <p:txEl>
                                              <p:pRg st="0" end="0"/>
                                            </p:txEl>
                                          </p:spTgt>
                                        </p:tgtEl>
                                        <p:attrNameLst>
                                          <p:attrName>style.visibility</p:attrName>
                                        </p:attrNameLst>
                                      </p:cBhvr>
                                      <p:to>
                                        <p:strVal val="visible"/>
                                      </p:to>
                                    </p:set>
                                    <p:animEffect transition="in" filter="checkerboard(across)">
                                      <p:cBhvr>
                                        <p:cTn id="7" dur="500"/>
                                        <p:tgtEl>
                                          <p:spTgt spid="5222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2"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155222" y="496888"/>
            <a:ext cx="8833556" cy="1143000"/>
          </a:xfrm>
        </p:spPr>
        <p:txBody>
          <a:bodyPr>
            <a:normAutofit fontScale="90000"/>
          </a:bodyPr>
          <a:lstStyle/>
          <a:p>
            <a:r>
              <a:rPr lang="en-US" sz="2800" dirty="0" smtClean="0"/>
              <a:t>Differential diagnosis of DIT and HIT based on a comprehensive assessment of immunological tests</a:t>
            </a:r>
            <a:r>
              <a:rPr lang="ru-RU" sz="2800" dirty="0" smtClean="0"/>
              <a:t>(</a:t>
            </a:r>
            <a:r>
              <a:rPr lang="en-US" sz="2800" dirty="0" smtClean="0"/>
              <a:t>continuation</a:t>
            </a:r>
            <a:r>
              <a:rPr lang="ru-RU" sz="2800" dirty="0" smtClean="0"/>
              <a:t>)</a:t>
            </a:r>
            <a:r>
              <a:rPr lang="ru-RU" sz="2800" dirty="0"/>
              <a:t/>
            </a:r>
            <a:br>
              <a:rPr lang="ru-RU" sz="2800" dirty="0"/>
            </a:br>
            <a:endParaRPr lang="ru-RU" sz="2800" dirty="0"/>
          </a:p>
        </p:txBody>
      </p:sp>
      <p:sp>
        <p:nvSpPr>
          <p:cNvPr id="585731" name="Rectangle 3"/>
          <p:cNvSpPr>
            <a:spLocks noGrp="1" noChangeArrowheads="1"/>
          </p:cNvSpPr>
          <p:nvPr>
            <p:ph type="body" sz="half" idx="1"/>
          </p:nvPr>
        </p:nvSpPr>
        <p:spPr/>
        <p:txBody>
          <a:bodyPr/>
          <a:lstStyle/>
          <a:p>
            <a:pPr marL="609600" indent="-609600">
              <a:buFont typeface="Monotype Sorts" pitchFamily="2" charset="2"/>
              <a:buNone/>
            </a:pPr>
            <a:r>
              <a:rPr lang="ru-RU" sz="2800"/>
              <a:t>      </a:t>
            </a:r>
          </a:p>
        </p:txBody>
      </p:sp>
      <p:graphicFrame>
        <p:nvGraphicFramePr>
          <p:cNvPr id="585805" name="Rectangle 77"/>
          <p:cNvGraphicFramePr>
            <a:graphicFrameLocks noGrp="1"/>
          </p:cNvGraphicFramePr>
          <p:nvPr>
            <p:ph sz="half" idx="2"/>
          </p:nvPr>
        </p:nvGraphicFramePr>
        <p:xfrm>
          <a:off x="155222" y="1944384"/>
          <a:ext cx="8833556" cy="3292856"/>
        </p:xfrm>
        <a:graphic>
          <a:graphicData uri="http://schemas.openxmlformats.org/drawingml/2006/table">
            <a:tbl>
              <a:tblPr/>
              <a:tblGrid>
                <a:gridCol w="2946400"/>
                <a:gridCol w="2940756"/>
                <a:gridCol w="2946400"/>
              </a:tblGrid>
              <a:tr h="182563">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Immunological tests</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DIT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HIT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-2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-4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-5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-12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IF</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a:t>
                      </a: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gamma</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FNT-alpha</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FNT-beta</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85732" name="Rectangle 4"/>
          <p:cNvSpPr>
            <a:spLocks noChangeArrowheads="1"/>
          </p:cNvSpPr>
          <p:nvPr/>
        </p:nvSpPr>
        <p:spPr bwMode="auto">
          <a:xfrm>
            <a:off x="155222" y="2989264"/>
            <a:ext cx="8833556" cy="51593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l"/>
            <a:endParaRPr lang="ru-RU" sz="2800">
              <a:solidFill>
                <a:srgbClr val="FFFFFF"/>
              </a:solidFill>
              <a:effectLst/>
            </a:endParaRPr>
          </a:p>
        </p:txBody>
      </p:sp>
      <p:sp>
        <p:nvSpPr>
          <p:cNvPr id="585806" name="Text Box 78"/>
          <p:cNvSpPr txBox="1">
            <a:spLocks noChangeArrowheads="1"/>
          </p:cNvSpPr>
          <p:nvPr/>
        </p:nvSpPr>
        <p:spPr bwMode="auto">
          <a:xfrm>
            <a:off x="609600" y="5999164"/>
            <a:ext cx="7382933" cy="36676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spcBef>
                <a:spcPct val="50000"/>
              </a:spcBef>
            </a:pPr>
            <a:r>
              <a:rPr lang="en-US" dirty="0" smtClean="0">
                <a:effectLst>
                  <a:outerShdw blurRad="38100" dist="38100" dir="2700000" algn="tl">
                    <a:srgbClr val="000000"/>
                  </a:outerShdw>
                </a:effectLst>
              </a:rPr>
              <a:t>+ increase in the indicator; - decrease in the indicator</a:t>
            </a:r>
            <a:endParaRPr lang="ru-RU"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85731">
                                            <p:txEl>
                                              <p:pRg st="0" end="0"/>
                                            </p:txEl>
                                          </p:spTgt>
                                        </p:tgtEl>
                                        <p:attrNameLst>
                                          <p:attrName>style.visibility</p:attrName>
                                        </p:attrNameLst>
                                      </p:cBhvr>
                                      <p:to>
                                        <p:strVal val="visible"/>
                                      </p:to>
                                    </p:set>
                                    <p:animEffect transition="in" filter="checkerboard(across)">
                                      <p:cBhvr>
                                        <p:cTn id="7" dur="500"/>
                                        <p:tgtEl>
                                          <p:spTgt spid="585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6338"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26339" name="Rectangle 3"/>
          <p:cNvSpPr>
            <a:spLocks noChangeArrowheads="1"/>
          </p:cNvSpPr>
          <p:nvPr/>
        </p:nvSpPr>
        <p:spPr bwMode="auto">
          <a:xfrm>
            <a:off x="155222" y="347664"/>
            <a:ext cx="8833556" cy="3967753"/>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In 1952, Parrot and </a:t>
            </a:r>
            <a:r>
              <a:rPr lang="en-US" sz="2800" dirty="0" err="1" smtClean="0">
                <a:solidFill>
                  <a:srgbClr val="FFFFFF"/>
                </a:solidFill>
              </a:rPr>
              <a:t>Urquia</a:t>
            </a:r>
            <a:r>
              <a:rPr lang="en-US" sz="2800" dirty="0" smtClean="0">
                <a:solidFill>
                  <a:srgbClr val="FFFFFF"/>
                </a:solidFill>
              </a:rPr>
              <a:t> revealed the ability of healthy people's blood serum to bind free histamine and called this property histamine-</a:t>
            </a:r>
            <a:r>
              <a:rPr lang="en-US" sz="2800" dirty="0" err="1" smtClean="0">
                <a:solidFill>
                  <a:srgbClr val="FFFFFF"/>
                </a:solidFill>
              </a:rPr>
              <a:t>pexy</a:t>
            </a:r>
            <a:r>
              <a:rPr lang="en-US" sz="2800" dirty="0" smtClean="0">
                <a:solidFill>
                  <a:srgbClr val="FFFFFF"/>
                </a:solidFill>
              </a:rPr>
              <a:t>.</a:t>
            </a:r>
          </a:p>
          <a:p>
            <a:r>
              <a:rPr lang="en-US" sz="2800" dirty="0" smtClean="0">
                <a:solidFill>
                  <a:srgbClr val="FFFFFF"/>
                </a:solidFill>
              </a:rPr>
              <a:t>They proposed a method for quantitatively taking into account this phenomenon, which they called a </a:t>
            </a:r>
            <a:r>
              <a:rPr lang="en-US" sz="2800" dirty="0" err="1" smtClean="0">
                <a:solidFill>
                  <a:srgbClr val="FFFFFF"/>
                </a:solidFill>
              </a:rPr>
              <a:t>histaminopex</a:t>
            </a:r>
            <a:r>
              <a:rPr lang="en-US" sz="2800" dirty="0" smtClean="0">
                <a:solidFill>
                  <a:srgbClr val="FFFFFF"/>
                </a:solidFill>
              </a:rPr>
              <a:t> index (HPI), and it was found that a decrease in HPI below 30% indicates an allergic condition. Later, their data were confirmed by numerous researchers and HPI became widely used in the diagnosis of allergic diseases.</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6338">
                                            <p:txEl>
                                              <p:pRg st="0" end="0"/>
                                            </p:txEl>
                                          </p:spTgt>
                                        </p:tgtEl>
                                        <p:attrNameLst>
                                          <p:attrName>style.visibility</p:attrName>
                                        </p:attrNameLst>
                                      </p:cBhvr>
                                      <p:to>
                                        <p:strVal val="visible"/>
                                      </p:to>
                                    </p:set>
                                    <p:animEffect transition="in" filter="checkerboard(across)">
                                      <p:cBhvr>
                                        <p:cTn id="7" dur="500"/>
                                        <p:tgtEl>
                                          <p:spTgt spid="5263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38"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7778"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87779" name="Rectangle 3"/>
          <p:cNvSpPr>
            <a:spLocks noChangeArrowheads="1"/>
          </p:cNvSpPr>
          <p:nvPr/>
        </p:nvSpPr>
        <p:spPr bwMode="auto">
          <a:xfrm>
            <a:off x="155222" y="263525"/>
            <a:ext cx="8833556" cy="482952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t>In 1961, </a:t>
            </a:r>
            <a:r>
              <a:rPr lang="en-US" sz="2800" dirty="0" err="1" smtClean="0"/>
              <a:t>Mikol</a:t>
            </a:r>
            <a:r>
              <a:rPr lang="en-US" sz="2800" dirty="0" smtClean="0"/>
              <a:t>, </a:t>
            </a:r>
            <a:r>
              <a:rPr lang="en-US" sz="2800" dirty="0" err="1" smtClean="0"/>
              <a:t>Renoux</a:t>
            </a:r>
            <a:r>
              <a:rPr lang="en-US" sz="2800" dirty="0" smtClean="0"/>
              <a:t>, </a:t>
            </a:r>
            <a:r>
              <a:rPr lang="en-US" sz="2800" dirty="0" err="1" smtClean="0"/>
              <a:t>Merklen</a:t>
            </a:r>
            <a:r>
              <a:rPr lang="en-US" sz="2800" dirty="0" smtClean="0"/>
              <a:t> discovered an antihistamine factor (AHF), which reflected another side of the binding of blood serum histamine, because the histamine-serum ability of the serum was lost upon heating for two hours at a temperature of 56 ° C; while the ability of the blood serum to agglutinate the histamine-laden particles of latex, which is the basis of the determination of the AHF, was completely preserved.</a:t>
            </a:r>
          </a:p>
          <a:p>
            <a:endParaRPr lang="en-US" sz="2800" dirty="0" smtClean="0"/>
          </a:p>
          <a:p>
            <a:r>
              <a:rPr lang="en-US" sz="2800" dirty="0" smtClean="0"/>
              <a:t>The titer of the AHF below 1/160 was characteristic for allergic diseases.</a:t>
            </a:r>
            <a:endParaRPr lang="en-AU" sz="2800"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87778">
                                            <p:txEl>
                                              <p:pRg st="0" end="0"/>
                                            </p:txEl>
                                          </p:spTgt>
                                        </p:tgtEl>
                                        <p:attrNameLst>
                                          <p:attrName>style.visibility</p:attrName>
                                        </p:attrNameLst>
                                      </p:cBhvr>
                                      <p:to>
                                        <p:strVal val="visible"/>
                                      </p:to>
                                    </p:set>
                                    <p:animEffect transition="in" filter="checkerboard(across)">
                                      <p:cBhvr>
                                        <p:cTn id="7" dur="500"/>
                                        <p:tgtEl>
                                          <p:spTgt spid="5877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8"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8386"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28387" name="Rectangle 3"/>
          <p:cNvSpPr>
            <a:spLocks noChangeArrowheads="1"/>
          </p:cNvSpPr>
          <p:nvPr/>
        </p:nvSpPr>
        <p:spPr bwMode="auto">
          <a:xfrm>
            <a:off x="155222" y="619125"/>
            <a:ext cx="8833556" cy="482952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At the basis of etiological diagnostics is an attempt with </a:t>
            </a:r>
            <a:r>
              <a:rPr lang="en-US" sz="2800" dirty="0" err="1" smtClean="0">
                <a:solidFill>
                  <a:srgbClr val="FFFFFF"/>
                </a:solidFill>
              </a:rPr>
              <a:t>paraclinical</a:t>
            </a:r>
            <a:r>
              <a:rPr lang="en-US" sz="2800" dirty="0" smtClean="0">
                <a:solidFill>
                  <a:srgbClr val="FFFFFF"/>
                </a:solidFill>
              </a:rPr>
              <a:t> tests to establish a specific antigen causally significant for the development of this particular allergic disease.</a:t>
            </a:r>
          </a:p>
          <a:p>
            <a:endParaRPr lang="en-US" sz="2800" dirty="0" smtClean="0">
              <a:solidFill>
                <a:srgbClr val="FFFFFF"/>
              </a:solidFill>
            </a:endParaRPr>
          </a:p>
          <a:p>
            <a:r>
              <a:rPr lang="en-US" sz="2800" dirty="0" smtClean="0">
                <a:solidFill>
                  <a:srgbClr val="FFFFFF"/>
                </a:solidFill>
              </a:rPr>
              <a:t>       All </a:t>
            </a:r>
            <a:r>
              <a:rPr lang="en-US" sz="2800" dirty="0" err="1" smtClean="0">
                <a:solidFill>
                  <a:srgbClr val="FFFFFF"/>
                </a:solidFill>
              </a:rPr>
              <a:t>paraclinical</a:t>
            </a:r>
            <a:r>
              <a:rPr lang="en-US" sz="2800" dirty="0" smtClean="0">
                <a:solidFill>
                  <a:srgbClr val="FFFFFF"/>
                </a:solidFill>
              </a:rPr>
              <a:t> tests used for these purposes can be divided into two large groups:</a:t>
            </a:r>
          </a:p>
          <a:p>
            <a:endParaRPr lang="en-US" sz="2800" dirty="0" smtClean="0">
              <a:solidFill>
                <a:srgbClr val="FFFFFF"/>
              </a:solidFill>
            </a:endParaRPr>
          </a:p>
          <a:p>
            <a:r>
              <a:rPr lang="en-US" sz="2800" dirty="0" smtClean="0">
                <a:solidFill>
                  <a:srgbClr val="FFFFFF"/>
                </a:solidFill>
              </a:rPr>
              <a:t>-- Diagnostic tests in vivo;</a:t>
            </a:r>
          </a:p>
          <a:p>
            <a:endParaRPr lang="en-US" sz="2800" dirty="0" smtClean="0">
              <a:solidFill>
                <a:srgbClr val="FFFFFF"/>
              </a:solidFill>
            </a:endParaRPr>
          </a:p>
          <a:p>
            <a:r>
              <a:rPr lang="en-US" sz="2800" dirty="0" smtClean="0">
                <a:solidFill>
                  <a:srgbClr val="FFFFFF"/>
                </a:solidFill>
              </a:rPr>
              <a:t>-- Diagnostic tests in vitro.</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8386">
                                            <p:txEl>
                                              <p:pRg st="0" end="0"/>
                                            </p:txEl>
                                          </p:spTgt>
                                        </p:tgtEl>
                                        <p:attrNameLst>
                                          <p:attrName>style.visibility</p:attrName>
                                        </p:attrNameLst>
                                      </p:cBhvr>
                                      <p:to>
                                        <p:strVal val="visible"/>
                                      </p:to>
                                    </p:set>
                                    <p:animEffect transition="in" filter="checkerboard(across)">
                                      <p:cBhvr>
                                        <p:cTn id="7" dur="500"/>
                                        <p:tgtEl>
                                          <p:spTgt spid="528386">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8387"/>
                                        </p:tgtEl>
                                        <p:attrNameLst>
                                          <p:attrName>style.visibility</p:attrName>
                                        </p:attrNameLst>
                                      </p:cBhvr>
                                      <p:to>
                                        <p:strVal val="visible"/>
                                      </p:to>
                                    </p:set>
                                    <p:animEffect transition="in" filter="wipe(down)">
                                      <p:cBhvr>
                                        <p:cTn id="11" dur="500"/>
                                        <p:tgtEl>
                                          <p:spTgt spid="528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6" grpId="0" build="p"/>
      <p:bldP spid="528387"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453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34531" name="Rectangle 3"/>
          <p:cNvSpPr>
            <a:spLocks noChangeArrowheads="1"/>
          </p:cNvSpPr>
          <p:nvPr/>
        </p:nvSpPr>
        <p:spPr bwMode="auto">
          <a:xfrm>
            <a:off x="155223" y="-293688"/>
            <a:ext cx="8988778" cy="575285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endParaRPr lang="ru-RU" sz="2800" dirty="0">
              <a:effectLst/>
            </a:endParaRPr>
          </a:p>
          <a:p>
            <a:r>
              <a:rPr lang="en-US" sz="3200" dirty="0" smtClean="0">
                <a:solidFill>
                  <a:srgbClr val="FF0000"/>
                </a:solidFill>
              </a:rPr>
              <a:t>Diagnostic tests in vivo.</a:t>
            </a:r>
          </a:p>
          <a:p>
            <a:endParaRPr lang="en-US" sz="2800" dirty="0" smtClean="0">
              <a:solidFill>
                <a:srgbClr val="FFFFFF"/>
              </a:solidFill>
            </a:endParaRPr>
          </a:p>
          <a:p>
            <a:r>
              <a:rPr lang="en-US" sz="2800" dirty="0" smtClean="0">
                <a:solidFill>
                  <a:srgbClr val="FFFFFF"/>
                </a:solidFill>
              </a:rPr>
              <a:t>These include skin tests and provocative tests, which are conducted directly in the patient.</a:t>
            </a:r>
          </a:p>
          <a:p>
            <a:r>
              <a:rPr lang="en-US" sz="2800" dirty="0" smtClean="0">
                <a:solidFill>
                  <a:srgbClr val="FFFFFF"/>
                </a:solidFill>
              </a:rPr>
              <a:t>Skin tests are divided into </a:t>
            </a:r>
            <a:r>
              <a:rPr lang="en-US" sz="2800" dirty="0" err="1" smtClean="0">
                <a:solidFill>
                  <a:srgbClr val="FFFFFF"/>
                </a:solidFill>
              </a:rPr>
              <a:t>cutaneous</a:t>
            </a:r>
            <a:r>
              <a:rPr lang="en-US" sz="2800" dirty="0" smtClean="0">
                <a:solidFill>
                  <a:srgbClr val="FFFFFF"/>
                </a:solidFill>
              </a:rPr>
              <a:t> (application, compress, drip, etc.), scarification tests, prick tests, modified prick test, </a:t>
            </a:r>
            <a:r>
              <a:rPr lang="en-US" sz="2800" dirty="0" err="1" smtClean="0">
                <a:solidFill>
                  <a:srgbClr val="FFFFFF"/>
                </a:solidFill>
              </a:rPr>
              <a:t>intradermal</a:t>
            </a:r>
            <a:r>
              <a:rPr lang="en-US" sz="2800" dirty="0" smtClean="0">
                <a:solidFill>
                  <a:srgbClr val="FFFFFF"/>
                </a:solidFill>
              </a:rPr>
              <a:t> tests.</a:t>
            </a:r>
          </a:p>
          <a:p>
            <a:endParaRPr lang="en-US" sz="2800" dirty="0" smtClean="0">
              <a:solidFill>
                <a:srgbClr val="FFFFFF"/>
              </a:solidFill>
            </a:endParaRPr>
          </a:p>
          <a:p>
            <a:r>
              <a:rPr lang="en-US" sz="2800" dirty="0" smtClean="0">
                <a:solidFill>
                  <a:srgbClr val="FFFFFF"/>
                </a:solidFill>
              </a:rPr>
              <a:t>General conditions for carrying out all in vivo diagnostic tests - they should be conducted by professionals in specially equipped offices that allow for the provision of emergency care.</a:t>
            </a:r>
            <a:endParaRPr lang="ru-R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34530">
                                            <p:txEl>
                                              <p:pRg st="0" end="0"/>
                                            </p:txEl>
                                          </p:spTgt>
                                        </p:tgtEl>
                                        <p:attrNameLst>
                                          <p:attrName>style.visibility</p:attrName>
                                        </p:attrNameLst>
                                      </p:cBhvr>
                                      <p:to>
                                        <p:strVal val="visible"/>
                                      </p:to>
                                    </p:set>
                                    <p:animEffect transition="in" filter="checkerboard(across)">
                                      <p:cBhvr>
                                        <p:cTn id="7" dur="500"/>
                                        <p:tgtEl>
                                          <p:spTgt spid="534530">
                                            <p:txEl>
                                              <p:pRg st="0" end="0"/>
                                            </p:txEl>
                                          </p:spTgt>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534531"/>
                                        </p:tgtEl>
                                        <p:attrNameLst>
                                          <p:attrName>style.visibility</p:attrName>
                                        </p:attrNameLst>
                                      </p:cBhvr>
                                      <p:to>
                                        <p:strVal val="visible"/>
                                      </p:to>
                                    </p:set>
                                    <p:animEffect transition="in" filter="blinds(vertical)">
                                      <p:cBhvr>
                                        <p:cTn id="11" dur="500"/>
                                        <p:tgtEl>
                                          <p:spTgt spid="534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build="p"/>
      <p:bldP spid="534531"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9826"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589827" name="Rectangle 3"/>
          <p:cNvSpPr>
            <a:spLocks noChangeArrowheads="1"/>
          </p:cNvSpPr>
          <p:nvPr/>
        </p:nvSpPr>
        <p:spPr bwMode="auto">
          <a:xfrm>
            <a:off x="220133" y="904876"/>
            <a:ext cx="8923867" cy="3598421"/>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rPr>
              <a:t>Diagnostic tests in vivo.</a:t>
            </a:r>
          </a:p>
          <a:p>
            <a:endParaRPr lang="en-US" sz="2800" dirty="0" smtClean="0">
              <a:solidFill>
                <a:srgbClr val="FFFFFF"/>
              </a:solidFill>
            </a:endParaRPr>
          </a:p>
          <a:p>
            <a:r>
              <a:rPr lang="en-US" sz="2800" dirty="0" smtClean="0">
                <a:solidFill>
                  <a:srgbClr val="FFFFFF"/>
                </a:solidFill>
              </a:rPr>
              <a:t>Skin tests are performed only during the remission of allergic disease; they are contraindicated in the acute period of any other (non-allergic) disease, during pregnancy, breast-feeding, in the first 2-3 days of the menstrual cycle; in the absence of a convincing anamnesis and preliminary examination, indicating the presence of an allergic disease.</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89826">
                                            <p:txEl>
                                              <p:pRg st="0" end="0"/>
                                            </p:txEl>
                                          </p:spTgt>
                                        </p:tgtEl>
                                        <p:attrNameLst>
                                          <p:attrName>style.visibility</p:attrName>
                                        </p:attrNameLst>
                                      </p:cBhvr>
                                      <p:to>
                                        <p:strVal val="visible"/>
                                      </p:to>
                                    </p:set>
                                    <p:animEffect transition="in" filter="checkerboard(across)">
                                      <p:cBhvr>
                                        <p:cTn id="7" dur="500"/>
                                        <p:tgtEl>
                                          <p:spTgt spid="589826">
                                            <p:txEl>
                                              <p:pRg st="0" end="0"/>
                                            </p:txEl>
                                          </p:spTgt>
                                        </p:tgtEl>
                                      </p:cBhvr>
                                    </p:animEffect>
                                  </p:childTnLst>
                                </p:cTn>
                              </p:par>
                            </p:childTnLst>
                          </p:cTn>
                        </p:par>
                        <p:par>
                          <p:cTn id="8" fill="hold">
                            <p:stCondLst>
                              <p:cond delay="500"/>
                            </p:stCondLst>
                            <p:childTnLst>
                              <p:par>
                                <p:cTn id="9" presetID="8" presetClass="entr" presetSubtype="32" fill="hold" nodeType="afterEffect">
                                  <p:stCondLst>
                                    <p:cond delay="0"/>
                                  </p:stCondLst>
                                  <p:childTnLst>
                                    <p:set>
                                      <p:cBhvr>
                                        <p:cTn id="10" dur="1" fill="hold">
                                          <p:stCondLst>
                                            <p:cond delay="0"/>
                                          </p:stCondLst>
                                        </p:cTn>
                                        <p:tgtEl>
                                          <p:spTgt spid="589827">
                                            <p:txEl>
                                              <p:pRg st="0" end="0"/>
                                            </p:txEl>
                                          </p:spTgt>
                                        </p:tgtEl>
                                        <p:attrNameLst>
                                          <p:attrName>style.visibility</p:attrName>
                                        </p:attrNameLst>
                                      </p:cBhvr>
                                      <p:to>
                                        <p:strVal val="visible"/>
                                      </p:to>
                                    </p:set>
                                    <p:animEffect transition="in" filter="diamond(out)">
                                      <p:cBhvr>
                                        <p:cTn id="11" dur="1000"/>
                                        <p:tgtEl>
                                          <p:spTgt spid="589827">
                                            <p:txEl>
                                              <p:pRg st="0" end="0"/>
                                            </p:txEl>
                                          </p:spTgt>
                                        </p:tgtEl>
                                      </p:cBhvr>
                                    </p:animEffect>
                                  </p:childTnLst>
                                </p:cTn>
                              </p:par>
                            </p:childTnLst>
                          </p:cTn>
                        </p:par>
                        <p:par>
                          <p:cTn id="12" fill="hold">
                            <p:stCondLst>
                              <p:cond delay="1500"/>
                            </p:stCondLst>
                            <p:childTnLst>
                              <p:par>
                                <p:cTn id="13" presetID="8" presetClass="entr" presetSubtype="32" fill="hold" nodeType="afterEffect">
                                  <p:stCondLst>
                                    <p:cond delay="0"/>
                                  </p:stCondLst>
                                  <p:childTnLst>
                                    <p:set>
                                      <p:cBhvr>
                                        <p:cTn id="14" dur="1" fill="hold">
                                          <p:stCondLst>
                                            <p:cond delay="0"/>
                                          </p:stCondLst>
                                        </p:cTn>
                                        <p:tgtEl>
                                          <p:spTgt spid="589827">
                                            <p:txEl>
                                              <p:pRg st="2" end="2"/>
                                            </p:txEl>
                                          </p:spTgt>
                                        </p:tgtEl>
                                        <p:attrNameLst>
                                          <p:attrName>style.visibility</p:attrName>
                                        </p:attrNameLst>
                                      </p:cBhvr>
                                      <p:to>
                                        <p:strVal val="visible"/>
                                      </p:to>
                                    </p:set>
                                    <p:animEffect transition="in" filter="diamond(out)">
                                      <p:cBhvr>
                                        <p:cTn id="15" dur="1000"/>
                                        <p:tgtEl>
                                          <p:spTgt spid="589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26"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82"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32483" name="Rectangle 3"/>
          <p:cNvSpPr>
            <a:spLocks noChangeArrowheads="1"/>
          </p:cNvSpPr>
          <p:nvPr/>
        </p:nvSpPr>
        <p:spPr bwMode="auto">
          <a:xfrm>
            <a:off x="155223" y="192088"/>
            <a:ext cx="8988778" cy="5321970"/>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rPr>
              <a:t>Provocative tests.</a:t>
            </a:r>
          </a:p>
          <a:p>
            <a:endParaRPr lang="en-US" sz="2800" dirty="0" smtClean="0">
              <a:solidFill>
                <a:srgbClr val="FFFFFF"/>
              </a:solidFill>
            </a:endParaRPr>
          </a:p>
          <a:p>
            <a:r>
              <a:rPr lang="en-US" sz="2800" dirty="0" smtClean="0">
                <a:solidFill>
                  <a:srgbClr val="FFFFFF"/>
                </a:solidFill>
              </a:rPr>
              <a:t>They are used to confirm the causative significance of the allergen in cases of discrepancy in the history and skin tests.</a:t>
            </a:r>
          </a:p>
          <a:p>
            <a:r>
              <a:rPr lang="en-US" sz="2800" dirty="0" smtClean="0">
                <a:solidFill>
                  <a:srgbClr val="FFFFFF"/>
                </a:solidFill>
              </a:rPr>
              <a:t>Categorically it is contraindicated to conduct provocative tests for non-specialists and in the absence of the possibility of providing emergency medical assistance, especially with inhalation provocations.</a:t>
            </a:r>
          </a:p>
          <a:p>
            <a:r>
              <a:rPr lang="en-US" sz="2800" dirty="0" smtClean="0">
                <a:solidFill>
                  <a:srgbClr val="FFFFFF"/>
                </a:solidFill>
              </a:rPr>
              <a:t>Most often, the following variants of provocative samples are used: </a:t>
            </a:r>
            <a:r>
              <a:rPr lang="en-US" sz="2800" dirty="0" err="1" smtClean="0">
                <a:solidFill>
                  <a:srgbClr val="FFFFFF"/>
                </a:solidFill>
              </a:rPr>
              <a:t>conjunctival</a:t>
            </a:r>
            <a:r>
              <a:rPr lang="en-US" sz="2800" dirty="0" smtClean="0">
                <a:solidFill>
                  <a:srgbClr val="FFFFFF"/>
                </a:solidFill>
              </a:rPr>
              <a:t>, nasal, inhalation, oral. The indicator of a positive sample is an exacerbation of the symptoms of the corresponding allergic disease.</a:t>
            </a:r>
            <a:endParaRPr lang="ru-R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32482">
                                            <p:txEl>
                                              <p:pRg st="0" end="0"/>
                                            </p:txEl>
                                          </p:spTgt>
                                        </p:tgtEl>
                                        <p:attrNameLst>
                                          <p:attrName>style.visibility</p:attrName>
                                        </p:attrNameLst>
                                      </p:cBhvr>
                                      <p:to>
                                        <p:strVal val="visible"/>
                                      </p:to>
                                    </p:set>
                                    <p:animEffect transition="in" filter="checkerboard(across)">
                                      <p:cBhvr>
                                        <p:cTn id="7" dur="500"/>
                                        <p:tgtEl>
                                          <p:spTgt spid="5324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2"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1874"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591875" name="Rectangle 3"/>
          <p:cNvSpPr>
            <a:spLocks noChangeArrowheads="1"/>
          </p:cNvSpPr>
          <p:nvPr/>
        </p:nvSpPr>
        <p:spPr bwMode="auto">
          <a:xfrm>
            <a:off x="220134" y="336550"/>
            <a:ext cx="8768644" cy="3536866"/>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The opposite provocative is a test with the exception of the alleged allergen established on the basis of an allergic medical history.</a:t>
            </a:r>
          </a:p>
          <a:p>
            <a:r>
              <a:rPr lang="en-US" sz="2800" dirty="0" smtClean="0">
                <a:solidFill>
                  <a:srgbClr val="FFFFFF"/>
                </a:solidFill>
              </a:rPr>
              <a:t>This test should be carried out by every doctor, as reducing the clinical manifestations of an allergic disease when excluding the putative allergen not only confirms its etiological role in this disease, but also serves as a prognosis for the effectiveness of treatment.</a:t>
            </a:r>
            <a:endParaRPr lang="ru-RU" sz="2800" b="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91874">
                                            <p:txEl>
                                              <p:pRg st="0" end="0"/>
                                            </p:txEl>
                                          </p:spTgt>
                                        </p:tgtEl>
                                        <p:attrNameLst>
                                          <p:attrName>style.visibility</p:attrName>
                                        </p:attrNameLst>
                                      </p:cBhvr>
                                      <p:to>
                                        <p:strVal val="visible"/>
                                      </p:to>
                                    </p:set>
                                    <p:animEffect transition="in" filter="checkerboard(across)">
                                      <p:cBhvr>
                                        <p:cTn id="7" dur="500"/>
                                        <p:tgtEl>
                                          <p:spTgt spid="5918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4"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0434"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30435" name="Rectangle 3"/>
          <p:cNvSpPr>
            <a:spLocks noChangeArrowheads="1"/>
          </p:cNvSpPr>
          <p:nvPr/>
        </p:nvSpPr>
        <p:spPr bwMode="auto">
          <a:xfrm>
            <a:off x="155223" y="193676"/>
            <a:ext cx="8988778" cy="5321970"/>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effectLst>
                  <a:outerShdw blurRad="38100" dist="38100" dir="2700000" algn="tl">
                    <a:srgbClr val="000000"/>
                  </a:outerShdw>
                </a:effectLst>
              </a:rPr>
              <a:t>Diagnostic tests in vitro.</a:t>
            </a:r>
          </a:p>
          <a:p>
            <a:endParaRPr lang="en-US" sz="2800" dirty="0" smtClean="0">
              <a:effectLst>
                <a:outerShdw blurRad="38100" dist="38100" dir="2700000" algn="tl">
                  <a:srgbClr val="000000"/>
                </a:outerShdw>
              </a:effectLst>
            </a:endParaRPr>
          </a:p>
          <a:p>
            <a:r>
              <a:rPr lang="en-US" sz="2800" dirty="0" smtClean="0">
                <a:effectLst>
                  <a:outerShdw blurRad="38100" dist="38100" dir="2700000" algn="tl">
                    <a:srgbClr val="000000"/>
                  </a:outerShdw>
                </a:effectLst>
              </a:rPr>
              <a:t>From our point of view, these are the most effective and safe tests of etiologic diagnosis of allergic diseases, which in the future should replace in vivo tests except for the sample with the exception of the supposed allergen.</a:t>
            </a:r>
          </a:p>
          <a:p>
            <a:r>
              <a:rPr lang="en-US" sz="2800" dirty="0" smtClean="0">
                <a:effectLst>
                  <a:outerShdw blurRad="38100" dist="38100" dir="2700000" algn="tl">
                    <a:srgbClr val="000000"/>
                  </a:outerShdw>
                </a:effectLst>
              </a:rPr>
              <a:t>The most widespread among these tests was a </a:t>
            </a:r>
            <a:r>
              <a:rPr lang="en-US" sz="2800" dirty="0" err="1" smtClean="0">
                <a:effectLst>
                  <a:outerShdw blurRad="38100" dist="38100" dir="2700000" algn="tl">
                    <a:srgbClr val="000000"/>
                  </a:outerShdw>
                </a:effectLst>
              </a:rPr>
              <a:t>radioallergo</a:t>
            </a:r>
            <a:r>
              <a:rPr lang="en-US" sz="2800" dirty="0" smtClean="0">
                <a:effectLst>
                  <a:outerShdw blurRad="38100" dist="38100" dir="2700000" algn="tl">
                    <a:srgbClr val="000000"/>
                  </a:outerShdw>
                </a:effectLst>
              </a:rPr>
              <a:t>-adsorbent test (RAAT). RAAT allows to measure the level of antibodies specific for allergens. The essence of the method is that if allergen-specific </a:t>
            </a:r>
            <a:r>
              <a:rPr lang="en-US" sz="2800" dirty="0" err="1" smtClean="0">
                <a:effectLst>
                  <a:outerShdw blurRad="38100" dist="38100" dir="2700000" algn="tl">
                    <a:srgbClr val="000000"/>
                  </a:outerShdw>
                </a:effectLst>
              </a:rPr>
              <a:t>IgE</a:t>
            </a:r>
            <a:r>
              <a:rPr lang="en-US" sz="2800" dirty="0" smtClean="0">
                <a:effectLst>
                  <a:outerShdw blurRad="38100" dist="38100" dir="2700000" algn="tl">
                    <a:srgbClr val="000000"/>
                  </a:outerShdw>
                </a:effectLst>
              </a:rPr>
              <a:t> antibodies are present in the blood, they bind to the corresponding allergens fixed on an inert matrix.</a:t>
            </a:r>
            <a:endParaRPr lang="en-AU" sz="28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30434">
                                            <p:txEl>
                                              <p:pRg st="0" end="0"/>
                                            </p:txEl>
                                          </p:spTgt>
                                        </p:tgtEl>
                                        <p:attrNameLst>
                                          <p:attrName>style.visibility</p:attrName>
                                        </p:attrNameLst>
                                      </p:cBhvr>
                                      <p:to>
                                        <p:strVal val="visible"/>
                                      </p:to>
                                    </p:set>
                                    <p:animEffect transition="in" filter="checkerboard(across)">
                                      <p:cBhvr>
                                        <p:cTn id="7" dur="500"/>
                                        <p:tgtEl>
                                          <p:spTgt spid="530434">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530435"/>
                                        </p:tgtEl>
                                        <p:attrNameLst>
                                          <p:attrName>style.visibility</p:attrName>
                                        </p:attrNameLst>
                                      </p:cBhvr>
                                      <p:to>
                                        <p:strVal val="visible"/>
                                      </p:to>
                                    </p:set>
                                    <p:animEffect transition="in" filter="checkerboard(down)">
                                      <p:cBhvr>
                                        <p:cTn id="11" dur="1000"/>
                                        <p:tgtEl>
                                          <p:spTgt spid="530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build="p"/>
      <p:bldP spid="530435"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22"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93923" name="Rectangle 3"/>
          <p:cNvSpPr>
            <a:spLocks noChangeArrowheads="1"/>
          </p:cNvSpPr>
          <p:nvPr/>
        </p:nvSpPr>
        <p:spPr bwMode="auto">
          <a:xfrm>
            <a:off x="155223" y="414339"/>
            <a:ext cx="8988778" cy="6553076"/>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effectLst>
                  <a:outerShdw blurRad="38100" dist="38100" dir="2700000" algn="tl">
                    <a:srgbClr val="000000"/>
                  </a:outerShdw>
                </a:effectLst>
              </a:rPr>
              <a:t>Diagnostic tests in vitro.</a:t>
            </a:r>
          </a:p>
          <a:p>
            <a:endParaRPr lang="en-US" sz="2800" dirty="0" smtClean="0">
              <a:solidFill>
                <a:srgbClr val="FFFFFF"/>
              </a:solidFill>
              <a:effectLst>
                <a:outerShdw blurRad="38100" dist="38100" dir="2700000" algn="tl">
                  <a:srgbClr val="000000"/>
                </a:outerShdw>
              </a:effectLst>
            </a:endParaRPr>
          </a:p>
          <a:p>
            <a:r>
              <a:rPr lang="en-US" sz="2800" dirty="0" smtClean="0">
                <a:solidFill>
                  <a:srgbClr val="FFFFFF"/>
                </a:solidFill>
                <a:effectLst>
                  <a:outerShdw blurRad="38100" dist="38100" dir="2700000" algn="tl">
                    <a:srgbClr val="000000"/>
                  </a:outerShdw>
                </a:effectLst>
              </a:rPr>
              <a:t>After the addition of radioactive anti-</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they bind to the formed allergen-</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antibody complexes and allowance for radioactivity gives the level of allergen-specific </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RAAT allows to carry out </a:t>
            </a:r>
            <a:r>
              <a:rPr lang="en-US" sz="2800" dirty="0" err="1" smtClean="0">
                <a:solidFill>
                  <a:srgbClr val="FFFFFF"/>
                </a:solidFill>
                <a:effectLst>
                  <a:outerShdw blurRad="38100" dist="38100" dir="2700000" algn="tl">
                    <a:srgbClr val="000000"/>
                  </a:outerShdw>
                </a:effectLst>
              </a:rPr>
              <a:t>allergodiagnosis</a:t>
            </a:r>
            <a:r>
              <a:rPr lang="en-US" sz="2800" dirty="0" smtClean="0">
                <a:solidFill>
                  <a:srgbClr val="FFFFFF"/>
                </a:solidFill>
                <a:effectLst>
                  <a:outerShdw blurRad="38100" dist="38100" dir="2700000" algn="tl">
                    <a:srgbClr val="000000"/>
                  </a:outerShdw>
                </a:effectLst>
              </a:rPr>
              <a:t> in the acute stage of the disease; the test results are not affected by pharmaceuticals and other factors; there is a good correlation of the test with the severity of the disease.</a:t>
            </a:r>
          </a:p>
          <a:p>
            <a:r>
              <a:rPr lang="en-US" sz="2800" dirty="0" smtClean="0">
                <a:solidFill>
                  <a:srgbClr val="FFFFFF"/>
                </a:solidFill>
                <a:effectLst>
                  <a:outerShdw blurRad="38100" dist="38100" dir="2700000" algn="tl">
                    <a:srgbClr val="000000"/>
                  </a:outerShdw>
                </a:effectLst>
              </a:rPr>
              <a:t>The main disadvantage of RAAT is its rather high cost. However, the appearance of various modifications of RAST (enzyme </a:t>
            </a:r>
            <a:r>
              <a:rPr lang="en-US" sz="2800" dirty="0" err="1" smtClean="0">
                <a:solidFill>
                  <a:srgbClr val="FFFFFF"/>
                </a:solidFill>
                <a:effectLst>
                  <a:outerShdw blurRad="38100" dist="38100" dir="2700000" algn="tl">
                    <a:srgbClr val="000000"/>
                  </a:outerShdw>
                </a:effectLst>
              </a:rPr>
              <a:t>allergoadsorbent</a:t>
            </a:r>
            <a:r>
              <a:rPr lang="en-US" sz="2800" dirty="0" smtClean="0">
                <a:solidFill>
                  <a:srgbClr val="FFFFFF"/>
                </a:solidFill>
                <a:effectLst>
                  <a:outerShdw blurRad="38100" dist="38100" dir="2700000" algn="tl">
                    <a:srgbClr val="000000"/>
                  </a:outerShdw>
                </a:effectLst>
              </a:rPr>
              <a:t> test, fluorescent </a:t>
            </a:r>
            <a:r>
              <a:rPr lang="en-US" sz="2800" dirty="0" err="1" smtClean="0">
                <a:solidFill>
                  <a:srgbClr val="FFFFFF"/>
                </a:solidFill>
                <a:effectLst>
                  <a:outerShdw blurRad="38100" dist="38100" dir="2700000" algn="tl">
                    <a:srgbClr val="000000"/>
                  </a:outerShdw>
                </a:effectLst>
              </a:rPr>
              <a:t>allergoadsorbent</a:t>
            </a:r>
            <a:r>
              <a:rPr lang="en-US" sz="2800" dirty="0" smtClean="0">
                <a:solidFill>
                  <a:srgbClr val="FFFFFF"/>
                </a:solidFill>
                <a:effectLst>
                  <a:outerShdw blurRad="38100" dist="38100" dir="2700000" algn="tl">
                    <a:srgbClr val="000000"/>
                  </a:outerShdw>
                </a:effectLst>
              </a:rPr>
              <a:t> test, combined allergic adsorbent test, </a:t>
            </a:r>
            <a:r>
              <a:rPr lang="en-US" sz="2800" dirty="0" err="1" smtClean="0">
                <a:solidFill>
                  <a:srgbClr val="FFFFFF"/>
                </a:solidFill>
                <a:effectLst>
                  <a:outerShdw blurRad="38100" dist="38100" dir="2700000" algn="tl">
                    <a:srgbClr val="000000"/>
                  </a:outerShdw>
                </a:effectLst>
              </a:rPr>
              <a:t>immunoperoxidase</a:t>
            </a:r>
            <a:r>
              <a:rPr lang="en-US" sz="2800" dirty="0" smtClean="0">
                <a:solidFill>
                  <a:srgbClr val="FFFFFF"/>
                </a:solidFill>
                <a:effectLst>
                  <a:outerShdw blurRad="38100" dist="38100" dir="2700000" algn="tl">
                    <a:srgbClr val="000000"/>
                  </a:outerShdw>
                </a:effectLst>
              </a:rPr>
              <a:t> system, etc.) allows us to hope for overcoming this shortcoming.</a:t>
            </a:r>
            <a:endParaRPr lang="en-AU" sz="2800" dirty="0">
              <a:solidFill>
                <a:srgbClr val="FFFFFF"/>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93922">
                                            <p:txEl>
                                              <p:pRg st="0" end="0"/>
                                            </p:txEl>
                                          </p:spTgt>
                                        </p:tgtEl>
                                        <p:attrNameLst>
                                          <p:attrName>style.visibility</p:attrName>
                                        </p:attrNameLst>
                                      </p:cBhvr>
                                      <p:to>
                                        <p:strVal val="visible"/>
                                      </p:to>
                                    </p:set>
                                    <p:animEffect transition="in" filter="checkerboard(across)">
                                      <p:cBhvr>
                                        <p:cTn id="7" dur="500"/>
                                        <p:tgtEl>
                                          <p:spTgt spid="593922">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593923"/>
                                        </p:tgtEl>
                                        <p:attrNameLst>
                                          <p:attrName>style.visibility</p:attrName>
                                        </p:attrNameLst>
                                      </p:cBhvr>
                                      <p:to>
                                        <p:strVal val="visible"/>
                                      </p:to>
                                    </p:set>
                                    <p:animEffect transition="in" filter="checkerboard(down)">
                                      <p:cBhvr>
                                        <p:cTn id="11" dur="1000"/>
                                        <p:tgtEl>
                                          <p:spTgt spid="593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2" grpId="0" build="p"/>
      <p:bldP spid="593923"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597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95971" name="Rectangle 3"/>
          <p:cNvSpPr>
            <a:spLocks noChangeArrowheads="1"/>
          </p:cNvSpPr>
          <p:nvPr/>
        </p:nvSpPr>
        <p:spPr bwMode="auto">
          <a:xfrm>
            <a:off x="155223" y="73026"/>
            <a:ext cx="8988778" cy="6553076"/>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effectLst>
                  <a:outerShdw blurRad="38100" dist="38100" dir="2700000" algn="tl">
                    <a:srgbClr val="000000"/>
                  </a:outerShdw>
                </a:effectLst>
              </a:rPr>
              <a:t>Diagnostic tests in vitro.</a:t>
            </a:r>
          </a:p>
          <a:p>
            <a:endParaRPr lang="en-US" sz="2800" dirty="0" smtClean="0">
              <a:solidFill>
                <a:srgbClr val="FFFFFF"/>
              </a:solidFill>
              <a:effectLst>
                <a:outerShdw blurRad="38100" dist="38100" dir="2700000" algn="tl">
                  <a:srgbClr val="000000"/>
                </a:outerShdw>
              </a:effectLst>
            </a:endParaRPr>
          </a:p>
          <a:p>
            <a:r>
              <a:rPr lang="en-US" sz="2800" dirty="0" smtClean="0">
                <a:solidFill>
                  <a:srgbClr val="FFFFFF"/>
                </a:solidFill>
                <a:effectLst>
                  <a:outerShdw blurRad="38100" dist="38100" dir="2700000" algn="tl">
                    <a:srgbClr val="000000"/>
                  </a:outerShdw>
                </a:effectLst>
              </a:rPr>
              <a:t>The Shelley test or an indirect </a:t>
            </a:r>
            <a:r>
              <a:rPr lang="en-US" sz="2800" dirty="0" err="1" smtClean="0">
                <a:solidFill>
                  <a:srgbClr val="FFFFFF"/>
                </a:solidFill>
                <a:effectLst>
                  <a:outerShdw blurRad="38100" dist="38100" dir="2700000" algn="tl">
                    <a:srgbClr val="000000"/>
                  </a:outerShdw>
                </a:effectLst>
              </a:rPr>
              <a:t>basophil</a:t>
            </a:r>
            <a:r>
              <a:rPr lang="en-US" sz="2800" dirty="0" smtClean="0">
                <a:solidFill>
                  <a:srgbClr val="FFFFFF"/>
                </a:solidFill>
                <a:effectLst>
                  <a:outerShdw blurRad="38100" dist="38100" dir="2700000" algn="tl">
                    <a:srgbClr val="000000"/>
                  </a:outerShdw>
                </a:effectLst>
              </a:rPr>
              <a:t> </a:t>
            </a:r>
            <a:r>
              <a:rPr lang="en-US" sz="2800" dirty="0" err="1" smtClean="0">
                <a:solidFill>
                  <a:srgbClr val="FFFFFF"/>
                </a:solidFill>
                <a:effectLst>
                  <a:outerShdw blurRad="38100" dist="38100" dir="2700000" algn="tl">
                    <a:srgbClr val="000000"/>
                  </a:outerShdw>
                </a:effectLst>
              </a:rPr>
              <a:t>degranulation</a:t>
            </a:r>
            <a:r>
              <a:rPr lang="en-US" sz="2800" dirty="0" smtClean="0">
                <a:solidFill>
                  <a:srgbClr val="FFFFFF"/>
                </a:solidFill>
                <a:effectLst>
                  <a:outerShdw blurRad="38100" dist="38100" dir="2700000" algn="tl">
                    <a:srgbClr val="000000"/>
                  </a:outerShdw>
                </a:effectLst>
              </a:rPr>
              <a:t> test was also widely used. The reaction is based on the basophilic binding of animals to </a:t>
            </a:r>
            <a:r>
              <a:rPr lang="en-US" sz="2800" dirty="0" err="1" smtClean="0">
                <a:solidFill>
                  <a:srgbClr val="FFFFFF"/>
                </a:solidFill>
                <a:effectLst>
                  <a:outerShdw blurRad="38100" dist="38100" dir="2700000" algn="tl">
                    <a:srgbClr val="000000"/>
                  </a:outerShdw>
                </a:effectLst>
              </a:rPr>
              <a:t>Fc</a:t>
            </a:r>
            <a:r>
              <a:rPr lang="en-US" sz="2800" dirty="0" smtClean="0">
                <a:solidFill>
                  <a:srgbClr val="FFFFFF"/>
                </a:solidFill>
                <a:effectLst>
                  <a:outerShdw blurRad="38100" dist="38100" dir="2700000" algn="tl">
                    <a:srgbClr val="000000"/>
                  </a:outerShdw>
                </a:effectLst>
              </a:rPr>
              <a:t>-fragments of </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upon the addition of blood serum to patients with allergic diseases. After the addition of allergens specific for these </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the </a:t>
            </a:r>
            <a:r>
              <a:rPr lang="en-US" sz="2800" dirty="0" err="1" smtClean="0">
                <a:solidFill>
                  <a:srgbClr val="FFFFFF"/>
                </a:solidFill>
                <a:effectLst>
                  <a:outerShdw blurRad="38100" dist="38100" dir="2700000" algn="tl">
                    <a:srgbClr val="000000"/>
                  </a:outerShdw>
                </a:effectLst>
              </a:rPr>
              <a:t>basophils</a:t>
            </a:r>
            <a:r>
              <a:rPr lang="en-US" sz="2800" dirty="0" smtClean="0">
                <a:solidFill>
                  <a:srgbClr val="FFFFFF"/>
                </a:solidFill>
                <a:effectLst>
                  <a:outerShdw blurRad="38100" dist="38100" dir="2700000" algn="tl">
                    <a:srgbClr val="000000"/>
                  </a:outerShdw>
                </a:effectLst>
              </a:rPr>
              <a:t> sensitized in this manner and the release of BAS are </a:t>
            </a:r>
            <a:r>
              <a:rPr lang="en-US" sz="2800" dirty="0" err="1" smtClean="0">
                <a:solidFill>
                  <a:srgbClr val="FFFFFF"/>
                </a:solidFill>
                <a:effectLst>
                  <a:outerShdw blurRad="38100" dist="38100" dir="2700000" algn="tl">
                    <a:srgbClr val="000000"/>
                  </a:outerShdw>
                </a:effectLst>
              </a:rPr>
              <a:t>degranulated</a:t>
            </a:r>
            <a:r>
              <a:rPr lang="en-US" sz="2800" dirty="0" smtClean="0">
                <a:solidFill>
                  <a:srgbClr val="FFFFFF"/>
                </a:solidFill>
                <a:effectLst>
                  <a:outerShdw blurRad="38100" dist="38100" dir="2700000" algn="tl">
                    <a:srgbClr val="000000"/>
                  </a:outerShdw>
                </a:effectLst>
              </a:rPr>
              <a:t>. The reaction indicator is the percentage of </a:t>
            </a:r>
            <a:r>
              <a:rPr lang="en-US" sz="2800" dirty="0" err="1" smtClean="0">
                <a:solidFill>
                  <a:srgbClr val="FFFFFF"/>
                </a:solidFill>
                <a:effectLst>
                  <a:outerShdw blurRad="38100" dist="38100" dir="2700000" algn="tl">
                    <a:srgbClr val="000000"/>
                  </a:outerShdw>
                </a:effectLst>
              </a:rPr>
              <a:t>degranulated</a:t>
            </a:r>
            <a:r>
              <a:rPr lang="en-US" sz="2800" dirty="0" smtClean="0">
                <a:solidFill>
                  <a:srgbClr val="FFFFFF"/>
                </a:solidFill>
                <a:effectLst>
                  <a:outerShdw blurRad="38100" dist="38100" dir="2700000" algn="tl">
                    <a:srgbClr val="000000"/>
                  </a:outerShdw>
                </a:effectLst>
              </a:rPr>
              <a:t> </a:t>
            </a:r>
            <a:r>
              <a:rPr lang="en-US" sz="2800" dirty="0" err="1" smtClean="0">
                <a:solidFill>
                  <a:srgbClr val="FFFFFF"/>
                </a:solidFill>
                <a:effectLst>
                  <a:outerShdw blurRad="38100" dist="38100" dir="2700000" algn="tl">
                    <a:srgbClr val="000000"/>
                  </a:outerShdw>
                </a:effectLst>
              </a:rPr>
              <a:t>basophils</a:t>
            </a:r>
            <a:r>
              <a:rPr lang="en-US" sz="2800" dirty="0" smtClean="0">
                <a:solidFill>
                  <a:srgbClr val="FFFFFF"/>
                </a:solidFill>
                <a:effectLst>
                  <a:outerShdw blurRad="38100" dist="38100" dir="2700000" algn="tl">
                    <a:srgbClr val="000000"/>
                  </a:outerShdw>
                </a:effectLst>
              </a:rPr>
              <a:t>.</a:t>
            </a:r>
          </a:p>
          <a:p>
            <a:r>
              <a:rPr lang="en-US" sz="2800" dirty="0" smtClean="0">
                <a:solidFill>
                  <a:srgbClr val="FFFFFF"/>
                </a:solidFill>
                <a:effectLst>
                  <a:outerShdw blurRad="38100" dist="38100" dir="2700000" algn="tl">
                    <a:srgbClr val="000000"/>
                  </a:outerShdw>
                </a:effectLst>
              </a:rPr>
              <a:t>In addition to these most common methods, passive </a:t>
            </a:r>
            <a:r>
              <a:rPr lang="en-US" sz="2800" dirty="0" err="1" smtClean="0">
                <a:solidFill>
                  <a:srgbClr val="FFFFFF"/>
                </a:solidFill>
                <a:effectLst>
                  <a:outerShdw blurRad="38100" dist="38100" dir="2700000" algn="tl">
                    <a:srgbClr val="000000"/>
                  </a:outerShdw>
                </a:effectLst>
              </a:rPr>
              <a:t>hemagglutination</a:t>
            </a:r>
            <a:r>
              <a:rPr lang="en-US" sz="2800" dirty="0" smtClean="0">
                <a:solidFill>
                  <a:srgbClr val="FFFFFF"/>
                </a:solidFill>
                <a:effectLst>
                  <a:outerShdw blurRad="38100" dist="38100" dir="2700000" algn="tl">
                    <a:srgbClr val="000000"/>
                  </a:outerShdw>
                </a:effectLst>
              </a:rPr>
              <a:t> (PHGA), precipitation, indirect </a:t>
            </a:r>
            <a:r>
              <a:rPr lang="en-US" sz="2800" dirty="0" err="1" smtClean="0">
                <a:solidFill>
                  <a:srgbClr val="FFFFFF"/>
                </a:solidFill>
                <a:effectLst>
                  <a:outerShdw blurRad="38100" dist="38100" dir="2700000" algn="tl">
                    <a:srgbClr val="000000"/>
                  </a:outerShdw>
                </a:effectLst>
              </a:rPr>
              <a:t>basophil</a:t>
            </a:r>
            <a:r>
              <a:rPr lang="en-US" sz="2800" dirty="0" smtClean="0">
                <a:solidFill>
                  <a:srgbClr val="FFFFFF"/>
                </a:solidFill>
                <a:effectLst>
                  <a:outerShdw blurRad="38100" dist="38100" dir="2700000" algn="tl">
                    <a:srgbClr val="000000"/>
                  </a:outerShdw>
                </a:effectLst>
              </a:rPr>
              <a:t> </a:t>
            </a:r>
            <a:r>
              <a:rPr lang="en-US" sz="2800" dirty="0" err="1" smtClean="0">
                <a:solidFill>
                  <a:srgbClr val="FFFFFF"/>
                </a:solidFill>
                <a:effectLst>
                  <a:outerShdw blurRad="38100" dist="38100" dir="2700000" algn="tl">
                    <a:srgbClr val="000000"/>
                  </a:outerShdw>
                </a:effectLst>
              </a:rPr>
              <a:t>degranulation</a:t>
            </a:r>
            <a:r>
              <a:rPr lang="en-US" sz="2800" dirty="0" smtClean="0">
                <a:solidFill>
                  <a:srgbClr val="FFFFFF"/>
                </a:solidFill>
                <a:effectLst>
                  <a:outerShdw blurRad="38100" dist="38100" dir="2700000" algn="tl">
                    <a:srgbClr val="000000"/>
                  </a:outerShdw>
                </a:effectLst>
              </a:rPr>
              <a:t> test, </a:t>
            </a:r>
            <a:r>
              <a:rPr lang="en-US" sz="2800" dirty="0" err="1" smtClean="0">
                <a:solidFill>
                  <a:srgbClr val="FFFFFF"/>
                </a:solidFill>
                <a:effectLst>
                  <a:outerShdw blurRad="38100" dist="38100" dir="2700000" algn="tl">
                    <a:srgbClr val="000000"/>
                  </a:outerShdw>
                </a:effectLst>
              </a:rPr>
              <a:t>immunoblotting</a:t>
            </a:r>
            <a:r>
              <a:rPr lang="en-US" sz="2800" dirty="0" smtClean="0">
                <a:solidFill>
                  <a:srgbClr val="FFFFFF"/>
                </a:solidFill>
                <a:effectLst>
                  <a:outerShdw blurRad="38100" dist="38100" dir="2700000" algn="tl">
                    <a:srgbClr val="000000"/>
                  </a:outerShdw>
                </a:effectLst>
              </a:rPr>
              <a:t> method, allergen neutralizing serum activity, allergen-specific granulocyte damage response, etc. are used.</a:t>
            </a:r>
            <a:endParaRPr lang="en-AU" sz="2800" dirty="0">
              <a:solidFill>
                <a:srgbClr val="FFFFFF"/>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95970">
                                            <p:txEl>
                                              <p:pRg st="0" end="0"/>
                                            </p:txEl>
                                          </p:spTgt>
                                        </p:tgtEl>
                                        <p:attrNameLst>
                                          <p:attrName>style.visibility</p:attrName>
                                        </p:attrNameLst>
                                      </p:cBhvr>
                                      <p:to>
                                        <p:strVal val="visible"/>
                                      </p:to>
                                    </p:set>
                                    <p:animEffect transition="in" filter="checkerboard(across)">
                                      <p:cBhvr>
                                        <p:cTn id="7" dur="500"/>
                                        <p:tgtEl>
                                          <p:spTgt spid="595970">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595971"/>
                                        </p:tgtEl>
                                        <p:attrNameLst>
                                          <p:attrName>style.visibility</p:attrName>
                                        </p:attrNameLst>
                                      </p:cBhvr>
                                      <p:to>
                                        <p:strVal val="visible"/>
                                      </p:to>
                                    </p:set>
                                    <p:animEffect transition="in" filter="checkerboard(down)">
                                      <p:cBhvr>
                                        <p:cTn id="11" dur="1000"/>
                                        <p:tgtEl>
                                          <p:spTgt spid="595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0" grpId="0" build="p"/>
      <p:bldP spid="59597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357166"/>
            <a:ext cx="8786874" cy="400110"/>
          </a:xfrm>
          <a:prstGeom prst="rect">
            <a:avLst/>
          </a:prstGeom>
        </p:spPr>
        <p:txBody>
          <a:bodyPr wrap="square">
            <a:spAutoFit/>
          </a:bodyPr>
          <a:lstStyle/>
          <a:p>
            <a:pPr algn="ctr"/>
            <a:endParaRPr lang="ru-RU" sz="2000" b="1" dirty="0" smtClean="0">
              <a:solidFill>
                <a:srgbClr val="FF0000"/>
              </a:solidFill>
            </a:endParaRPr>
          </a:p>
        </p:txBody>
      </p:sp>
      <p:sp>
        <p:nvSpPr>
          <p:cNvPr id="5" name="Заголовок 4"/>
          <p:cNvSpPr>
            <a:spLocks noGrp="1"/>
          </p:cNvSpPr>
          <p:nvPr>
            <p:ph type="title"/>
          </p:nvPr>
        </p:nvSpPr>
        <p:spPr/>
        <p:txBody>
          <a:bodyPr>
            <a:noAutofit/>
          </a:bodyPr>
          <a:lstStyle/>
          <a:p>
            <a:r>
              <a:rPr lang="en-US" sz="2400" b="1" dirty="0" smtClean="0">
                <a:solidFill>
                  <a:srgbClr val="FFC000"/>
                </a:solidFill>
              </a:rPr>
              <a:t>SCHEME OF DEVELOPMENT OF ALLERGIC REACTION OF IMMEDIATE TYPE</a:t>
            </a:r>
            <a:endParaRPr lang="ru-RU" sz="2400" b="1" dirty="0">
              <a:solidFill>
                <a:srgbClr val="FFC000"/>
              </a:solidFill>
            </a:endParaRPr>
          </a:p>
        </p:txBody>
      </p:sp>
      <p:graphicFrame>
        <p:nvGraphicFramePr>
          <p:cNvPr id="8" name="Содержимое 7"/>
          <p:cNvGraphicFramePr>
            <a:graphicFrameLocks noGrp="1"/>
          </p:cNvGraphicFramePr>
          <p:nvPr>
            <p:ph sz="quarter" idx="1"/>
          </p:nvPr>
        </p:nvGraphicFramePr>
        <p:xfrm>
          <a:off x="301752" y="1571644"/>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Номер слайда 8"/>
          <p:cNvSpPr>
            <a:spLocks noGrp="1"/>
          </p:cNvSpPr>
          <p:nvPr>
            <p:ph type="sldNum" sz="quarter" idx="12"/>
          </p:nvPr>
        </p:nvSpPr>
        <p:spPr/>
        <p:txBody>
          <a:bodyPr/>
          <a:lstStyle/>
          <a:p>
            <a:fld id="{2C6B1FF6-39B9-40F5-8B67-33C6354A3D4F}" type="slidenum">
              <a:rPr kumimoji="0" lang="en-US" smtClean="0"/>
              <a:pPr/>
              <a:t>43</a:t>
            </a:fld>
            <a:endParaRPr kumimoji="0"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142852"/>
            <a:ext cx="8534400" cy="844700"/>
          </a:xfrm>
        </p:spPr>
        <p:txBody>
          <a:bodyPr>
            <a:noAutofit/>
          </a:bodyPr>
          <a:lstStyle/>
          <a:p>
            <a:r>
              <a:rPr lang="en-US" sz="2800" b="1" dirty="0" smtClean="0">
                <a:solidFill>
                  <a:srgbClr val="FFC000"/>
                </a:solidFill>
              </a:rPr>
              <a:t>CLASSIFICATION OF ANTI-ALLERGIC DRUGS</a:t>
            </a:r>
            <a:endParaRPr lang="ru-RU" sz="2800" b="1" dirty="0">
              <a:solidFill>
                <a:srgbClr val="FFC000"/>
              </a:solidFill>
            </a:endParaRPr>
          </a:p>
        </p:txBody>
      </p:sp>
      <p:sp>
        <p:nvSpPr>
          <p:cNvPr id="3" name="Содержимое 2"/>
          <p:cNvSpPr>
            <a:spLocks noGrp="1"/>
          </p:cNvSpPr>
          <p:nvPr>
            <p:ph sz="quarter" idx="1"/>
          </p:nvPr>
        </p:nvSpPr>
        <p:spPr/>
        <p:txBody>
          <a:bodyPr>
            <a:normAutofit fontScale="55000" lnSpcReduction="20000"/>
          </a:bodyPr>
          <a:lstStyle/>
          <a:p>
            <a:pPr lvl="0" algn="ctr">
              <a:buNone/>
            </a:pPr>
            <a:r>
              <a:rPr lang="ru-RU" sz="2800" b="1" dirty="0" smtClean="0"/>
              <a:t>	</a:t>
            </a:r>
            <a:r>
              <a:rPr lang="en-US" sz="3800" b="1" dirty="0" smtClean="0">
                <a:solidFill>
                  <a:srgbClr val="FF0000"/>
                </a:solidFill>
              </a:rPr>
              <a:t>The drugs used to suppress </a:t>
            </a:r>
            <a:r>
              <a:rPr lang="en-US" sz="3800" b="1" dirty="0" err="1" smtClean="0">
                <a:solidFill>
                  <a:srgbClr val="FF0000"/>
                </a:solidFill>
              </a:rPr>
              <a:t>hyperimmune</a:t>
            </a:r>
            <a:r>
              <a:rPr lang="en-US" sz="3800" b="1" dirty="0" smtClean="0">
                <a:solidFill>
                  <a:srgbClr val="FF0000"/>
                </a:solidFill>
              </a:rPr>
              <a:t> reactions of immediate type:</a:t>
            </a:r>
          </a:p>
          <a:p>
            <a:pPr lvl="0" algn="just">
              <a:buNone/>
            </a:pPr>
            <a:r>
              <a:rPr lang="en-US" b="1" dirty="0" smtClean="0"/>
              <a:t>1. </a:t>
            </a:r>
            <a:r>
              <a:rPr lang="en-US" b="1" dirty="0" err="1" smtClean="0"/>
              <a:t>Glucocorticoid</a:t>
            </a:r>
            <a:r>
              <a:rPr lang="en-US" b="1" dirty="0" smtClean="0"/>
              <a:t> preparations</a:t>
            </a:r>
          </a:p>
          <a:p>
            <a:pPr lvl="0" algn="just">
              <a:buNone/>
            </a:pPr>
            <a:r>
              <a:rPr lang="en-US" b="1" dirty="0" smtClean="0"/>
              <a:t>2. Stabilizers of membranes of mast cells (</a:t>
            </a:r>
            <a:r>
              <a:rPr lang="en-US" b="1" dirty="0" err="1" smtClean="0"/>
              <a:t>kromolin</a:t>
            </a:r>
            <a:r>
              <a:rPr lang="en-US" b="1" dirty="0" smtClean="0"/>
              <a:t>-sodium, </a:t>
            </a:r>
            <a:r>
              <a:rPr lang="en-US" b="1" dirty="0" err="1" smtClean="0"/>
              <a:t>ketotifen</a:t>
            </a:r>
            <a:r>
              <a:rPr lang="en-US" b="1" dirty="0" smtClean="0"/>
              <a:t>)</a:t>
            </a:r>
          </a:p>
          <a:p>
            <a:pPr lvl="0" algn="just">
              <a:buNone/>
            </a:pPr>
            <a:r>
              <a:rPr lang="en-US" b="1" dirty="0" smtClean="0"/>
              <a:t>3. Antihistamines (blockers of H1-histamine receptors):</a:t>
            </a:r>
          </a:p>
          <a:p>
            <a:pPr lvl="0" algn="just">
              <a:buNone/>
            </a:pPr>
            <a:r>
              <a:rPr lang="en-US" b="1" dirty="0" smtClean="0"/>
              <a:t>     - H1-antagonists of the 1st generation, which have a noticeable sedative effect;</a:t>
            </a:r>
          </a:p>
          <a:p>
            <a:pPr lvl="0" algn="just">
              <a:buNone/>
            </a:pPr>
            <a:r>
              <a:rPr lang="en-US" b="1" dirty="0" smtClean="0"/>
              <a:t>    - H1-antagonists of the 2-nd generation, not giving a sedative effect in the recommended therapeutic dose, however, with an increase in the dose showing a sedative effect;</a:t>
            </a:r>
          </a:p>
          <a:p>
            <a:pPr lvl="0" algn="just">
              <a:buNone/>
            </a:pPr>
            <a:r>
              <a:rPr lang="en-US" b="1" dirty="0" smtClean="0"/>
              <a:t>    - H1-antagonists of the 3-rd generation, not causing signs of sedation and when the therapeutic dose is exceeded.</a:t>
            </a:r>
          </a:p>
          <a:p>
            <a:pPr lvl="0" algn="just">
              <a:buNone/>
            </a:pPr>
            <a:r>
              <a:rPr lang="en-US" b="1" dirty="0" smtClean="0"/>
              <a:t>4. </a:t>
            </a:r>
            <a:r>
              <a:rPr lang="en-US" b="1" dirty="0" err="1" smtClean="0"/>
              <a:t>Leukotriene</a:t>
            </a:r>
            <a:r>
              <a:rPr lang="en-US" b="1" dirty="0" smtClean="0"/>
              <a:t> receptor antagonists (</a:t>
            </a:r>
            <a:r>
              <a:rPr lang="en-US" b="1" dirty="0" err="1" smtClean="0"/>
              <a:t>zafirlukast</a:t>
            </a:r>
            <a:r>
              <a:rPr lang="en-US" b="1" dirty="0" smtClean="0"/>
              <a:t>, </a:t>
            </a:r>
            <a:r>
              <a:rPr lang="en-US" b="1" dirty="0" err="1" smtClean="0"/>
              <a:t>montelukast</a:t>
            </a:r>
            <a:r>
              <a:rPr lang="en-US" b="1" dirty="0" smtClean="0"/>
              <a:t>), inhibitors of </a:t>
            </a:r>
            <a:r>
              <a:rPr lang="en-US" b="1" dirty="0" err="1" smtClean="0"/>
              <a:t>leukotriene</a:t>
            </a:r>
            <a:r>
              <a:rPr lang="en-US" b="1" dirty="0" smtClean="0"/>
              <a:t> synthesis (</a:t>
            </a:r>
            <a:r>
              <a:rPr lang="en-US" b="1" dirty="0" err="1" smtClean="0"/>
              <a:t>zileuton</a:t>
            </a:r>
            <a:r>
              <a:rPr lang="en-US" b="1" dirty="0" smtClean="0"/>
              <a:t>)</a:t>
            </a:r>
          </a:p>
          <a:p>
            <a:pPr lvl="0" algn="just">
              <a:buNone/>
            </a:pPr>
            <a:r>
              <a:rPr lang="en-US" b="1" dirty="0" smtClean="0"/>
              <a:t>5. Functional antagonists of mediators of allergy: </a:t>
            </a:r>
            <a:r>
              <a:rPr lang="en-US" b="1" dirty="0" err="1" smtClean="0"/>
              <a:t>adrenomimetics</a:t>
            </a:r>
            <a:r>
              <a:rPr lang="en-US" b="1" dirty="0" smtClean="0"/>
              <a:t>, m-</a:t>
            </a:r>
            <a:r>
              <a:rPr lang="en-US" b="1" dirty="0" err="1" smtClean="0"/>
              <a:t>cholinoblokars</a:t>
            </a:r>
            <a:r>
              <a:rPr lang="en-US" b="1" dirty="0" smtClean="0"/>
              <a:t>, antispasmodics.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44</a:t>
            </a:fld>
            <a:endParaRPr kumimoji="0"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785795"/>
            <a:ext cx="8072494" cy="4555093"/>
          </a:xfrm>
          <a:prstGeom prst="rect">
            <a:avLst/>
          </a:prstGeom>
        </p:spPr>
        <p:txBody>
          <a:bodyPr wrap="square">
            <a:spAutoFit/>
          </a:bodyPr>
          <a:lstStyle/>
          <a:p>
            <a:pPr algn="ctr"/>
            <a:r>
              <a:rPr lang="en-US" sz="2800" b="1" dirty="0" smtClean="0">
                <a:solidFill>
                  <a:srgbClr val="FF0000"/>
                </a:solidFill>
              </a:rPr>
              <a:t>Means used to suppress </a:t>
            </a:r>
            <a:r>
              <a:rPr lang="en-US" sz="2800" b="1" dirty="0" err="1" smtClean="0">
                <a:solidFill>
                  <a:srgbClr val="FF0000"/>
                </a:solidFill>
              </a:rPr>
              <a:t>hyperimmune</a:t>
            </a:r>
            <a:r>
              <a:rPr lang="en-US" sz="2800" b="1" dirty="0" smtClean="0">
                <a:solidFill>
                  <a:srgbClr val="FF0000"/>
                </a:solidFill>
              </a:rPr>
              <a:t> states of delayed type.</a:t>
            </a:r>
          </a:p>
          <a:p>
            <a:pPr lvl="0">
              <a:buFont typeface="Wingdings" pitchFamily="2" charset="2"/>
              <a:buChar char="Ø"/>
            </a:pPr>
            <a:endParaRPr lang="en-US" b="1" dirty="0" smtClean="0"/>
          </a:p>
          <a:p>
            <a:pPr lvl="0">
              <a:buFont typeface="Wingdings" pitchFamily="2" charset="2"/>
              <a:buChar char="Ø"/>
            </a:pPr>
            <a:r>
              <a:rPr lang="en-US" sz="2400" b="1" dirty="0" err="1" smtClean="0"/>
              <a:t>Cytotoxic</a:t>
            </a:r>
            <a:r>
              <a:rPr lang="en-US" sz="2400" b="1" dirty="0" smtClean="0"/>
              <a:t> agents</a:t>
            </a:r>
          </a:p>
          <a:p>
            <a:pPr lvl="0">
              <a:buFont typeface="Wingdings" pitchFamily="2" charset="2"/>
              <a:buChar char="Ø"/>
            </a:pPr>
            <a:endParaRPr lang="en-US" sz="2400" b="1" dirty="0" smtClean="0"/>
          </a:p>
          <a:p>
            <a:pPr lvl="0">
              <a:buFont typeface="Wingdings" pitchFamily="2" charset="2"/>
              <a:buChar char="Ø"/>
            </a:pPr>
            <a:r>
              <a:rPr lang="en-US" sz="2400" b="1" dirty="0" err="1" smtClean="0"/>
              <a:t>Cyclosporin</a:t>
            </a:r>
            <a:endParaRPr lang="en-US" sz="2400" b="1" dirty="0" smtClean="0"/>
          </a:p>
          <a:p>
            <a:pPr lvl="0">
              <a:buFont typeface="Wingdings" pitchFamily="2" charset="2"/>
              <a:buChar char="Ø"/>
            </a:pPr>
            <a:endParaRPr lang="en-US" sz="2400" b="1" dirty="0" smtClean="0"/>
          </a:p>
          <a:p>
            <a:pPr lvl="0">
              <a:buFont typeface="Wingdings" pitchFamily="2" charset="2"/>
              <a:buChar char="Ø"/>
            </a:pPr>
            <a:r>
              <a:rPr lang="en-US" sz="2400" b="1" dirty="0" err="1" smtClean="0"/>
              <a:t>Glucocorticoids</a:t>
            </a:r>
            <a:endParaRPr lang="en-US" sz="2400" b="1" dirty="0" smtClean="0"/>
          </a:p>
          <a:p>
            <a:pPr lvl="0">
              <a:buFont typeface="Wingdings" pitchFamily="2" charset="2"/>
              <a:buChar char="Ø"/>
            </a:pPr>
            <a:endParaRPr lang="en-US" sz="2400" b="1" dirty="0" smtClean="0"/>
          </a:p>
          <a:p>
            <a:pPr lvl="0">
              <a:buFont typeface="Wingdings" pitchFamily="2" charset="2"/>
              <a:buChar char="Ø"/>
            </a:pPr>
            <a:r>
              <a:rPr lang="en-US" sz="2400" b="1" dirty="0" err="1" smtClean="0"/>
              <a:t>Immunoglobulins</a:t>
            </a:r>
            <a:r>
              <a:rPr lang="en-US" sz="2400" b="1" dirty="0" smtClean="0"/>
              <a:t> </a:t>
            </a:r>
            <a:r>
              <a:rPr lang="en-US" sz="2400" b="1" dirty="0" err="1" smtClean="0"/>
              <a:t>antimitocyte</a:t>
            </a:r>
            <a:endParaRPr lang="en-US" sz="2400" b="1" dirty="0" smtClean="0"/>
          </a:p>
          <a:p>
            <a:pPr lvl="0">
              <a:buFont typeface="Wingdings" pitchFamily="2" charset="2"/>
              <a:buChar char="Ø"/>
            </a:pPr>
            <a:endParaRPr lang="en-US" sz="2400" b="1" dirty="0" smtClean="0"/>
          </a:p>
          <a:p>
            <a:pPr lvl="0">
              <a:buFont typeface="Wingdings" pitchFamily="2" charset="2"/>
              <a:buChar char="Ø"/>
            </a:pPr>
            <a:r>
              <a:rPr lang="en-US" sz="2400" b="1" dirty="0" smtClean="0"/>
              <a:t>NSAIDs</a:t>
            </a:r>
            <a:endParaRPr lang="ru-RU" sz="2400" dirty="0" smtClean="0"/>
          </a:p>
        </p:txBody>
      </p:sp>
      <p:sp>
        <p:nvSpPr>
          <p:cNvPr id="3" name="Номер слайда 2"/>
          <p:cNvSpPr>
            <a:spLocks noGrp="1"/>
          </p:cNvSpPr>
          <p:nvPr>
            <p:ph type="sldNum" sz="quarter" idx="12"/>
          </p:nvPr>
        </p:nvSpPr>
        <p:spPr/>
        <p:txBody>
          <a:bodyPr/>
          <a:lstStyle/>
          <a:p>
            <a:fld id="{2C6B1FF6-39B9-40F5-8B67-33C6354A3D4F}" type="slidenum">
              <a:rPr kumimoji="0" lang="en-US" smtClean="0"/>
              <a:pPr/>
              <a:t>45</a:t>
            </a:fld>
            <a:endParaRPr kumimoji="0" lang="en-US" dirty="0">
              <a:solidFill>
                <a:srgbClr val="FFFFFF"/>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HISTAMINE</a:t>
            </a:r>
            <a:endParaRPr lang="ru-RU" b="1"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is the main </a:t>
            </a:r>
            <a:r>
              <a:rPr lang="en-US" dirty="0" err="1" smtClean="0"/>
              <a:t>pathophysiological</a:t>
            </a:r>
            <a:r>
              <a:rPr lang="en-US" dirty="0" smtClean="0"/>
              <a:t> agent in the development of an allergic reaction of immediate type</a:t>
            </a:r>
          </a:p>
          <a:p>
            <a:pPr>
              <a:buNone/>
            </a:pPr>
            <a:r>
              <a:rPr lang="en-US" dirty="0" smtClean="0"/>
              <a:t>                     </a:t>
            </a:r>
            <a:r>
              <a:rPr lang="en-US" dirty="0" smtClean="0">
                <a:solidFill>
                  <a:srgbClr val="FFC000"/>
                </a:solidFill>
              </a:rPr>
              <a:t>MAIN EFFECTS OF HYSTAMINE:</a:t>
            </a:r>
          </a:p>
          <a:p>
            <a:r>
              <a:rPr lang="en-US" dirty="0" smtClean="0"/>
              <a:t>An increase in the tonicity of smooth muscles of the bronchi, uterus, intestine;</a:t>
            </a:r>
          </a:p>
          <a:p>
            <a:r>
              <a:rPr lang="en-US" dirty="0" smtClean="0"/>
              <a:t>Spasm of large arteries and dilatation of capillaries (decrease of blood pressure);</a:t>
            </a:r>
          </a:p>
          <a:p>
            <a:r>
              <a:rPr lang="en-US" dirty="0" smtClean="0"/>
              <a:t>Increased vascular permeability;</a:t>
            </a:r>
          </a:p>
          <a:p>
            <a:r>
              <a:rPr lang="en-US" dirty="0" smtClean="0"/>
              <a:t>Increased gastric secretion;</a:t>
            </a:r>
          </a:p>
          <a:p>
            <a:r>
              <a:rPr lang="en-US" dirty="0" smtClean="0"/>
              <a:t>Stimulation of adrenal secretion of epinephrine and </a:t>
            </a:r>
            <a:r>
              <a:rPr lang="en-US" dirty="0" err="1" smtClean="0"/>
              <a:t>glucocorticoids</a:t>
            </a:r>
            <a:r>
              <a:rPr lang="en-US" dirty="0" smtClean="0"/>
              <a:t>.</a:t>
            </a:r>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46</a:t>
            </a:fld>
            <a:endParaRPr kumimoji="0"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Номер слайда 5"/>
          <p:cNvSpPr>
            <a:spLocks noGrp="1"/>
          </p:cNvSpPr>
          <p:nvPr>
            <p:ph type="sldNum" sz="quarter" idx="12"/>
          </p:nvPr>
        </p:nvSpPr>
        <p:spPr/>
        <p:txBody>
          <a:bodyPr/>
          <a:lstStyle/>
          <a:p>
            <a:r>
              <a:rPr lang="ru-RU" dirty="0" smtClean="0"/>
              <a:t>10</a:t>
            </a:r>
            <a:endParaRPr lang="ru-RU" dirty="0"/>
          </a:p>
        </p:txBody>
      </p:sp>
      <p:sp>
        <p:nvSpPr>
          <p:cNvPr id="52228" name="Rectangle 4"/>
          <p:cNvSpPr>
            <a:spLocks noGrp="1" noRot="1" noChangeArrowheads="1"/>
          </p:cNvSpPr>
          <p:nvPr>
            <p:ph type="title"/>
          </p:nvPr>
        </p:nvSpPr>
        <p:spPr>
          <a:xfrm>
            <a:off x="457200" y="277813"/>
            <a:ext cx="8229600" cy="788987"/>
          </a:xfrm>
          <a:noFill/>
          <a:ln/>
        </p:spPr>
        <p:txBody>
          <a:bodyPr>
            <a:noAutofit/>
          </a:bodyPr>
          <a:lstStyle/>
          <a:p>
            <a:r>
              <a:rPr lang="en-US" sz="2800" dirty="0" smtClean="0">
                <a:solidFill>
                  <a:srgbClr val="FFC000"/>
                </a:solidFill>
              </a:rPr>
              <a:t>CLASSIFICATION OF ANTIHISTAMINE PREPARATIONS (H1-BLOCKERS)</a:t>
            </a:r>
            <a:endParaRPr lang="ru-RU" sz="2800" dirty="0">
              <a:solidFill>
                <a:srgbClr val="FFC000"/>
              </a:solidFill>
            </a:endParaRPr>
          </a:p>
        </p:txBody>
      </p:sp>
      <p:graphicFrame>
        <p:nvGraphicFramePr>
          <p:cNvPr id="52250" name="Group 26"/>
          <p:cNvGraphicFramePr>
            <a:graphicFrameLocks noGrp="1"/>
          </p:cNvGraphicFramePr>
          <p:nvPr>
            <p:ph type="body" idx="1"/>
          </p:nvPr>
        </p:nvGraphicFramePr>
        <p:xfrm>
          <a:off x="214282" y="1142984"/>
          <a:ext cx="8786874" cy="5410201"/>
        </p:xfrm>
        <a:graphic>
          <a:graphicData uri="http://schemas.openxmlformats.org/drawingml/2006/table">
            <a:tbl>
              <a:tblPr/>
              <a:tblGrid>
                <a:gridCol w="3274230"/>
                <a:gridCol w="3226628"/>
                <a:gridCol w="2286016"/>
              </a:tblGrid>
              <a:tr h="7921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1 </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generation</a:t>
                      </a: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2 </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generation</a:t>
                      </a: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3 </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generation</a:t>
                      </a: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18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Suprastin</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chloropyramine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Dimedrol</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diphenhydramine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Diazolin</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mebhydroline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Tavegil</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Clemastin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Pipolphen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diprazine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endParaRPr kumimoji="0" lang="ru-RU"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Claritin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loratadine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Zirtek</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cetirizine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Kestin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ebastin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Histalong</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astemizole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Semprex</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acrescine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endParaRPr kumimoji="0" lang="ru-RU"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latin typeface="Verdana" pitchFamily="34" charset="0"/>
                        </a:rPr>
                        <a:t>Telfast</a:t>
                      </a:r>
                      <a:endParaRPr kumimoji="0" lang="en-US" sz="20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rPr>
                        <a:t>(</a:t>
                      </a:r>
                      <a:r>
                        <a:rPr kumimoji="0" lang="en-US" sz="2000" b="0" i="0" u="none" strike="noStrike" cap="none" normalizeH="0" baseline="0" dirty="0" err="1" smtClean="0">
                          <a:ln>
                            <a:noFill/>
                          </a:ln>
                          <a:solidFill>
                            <a:schemeClr val="tx1"/>
                          </a:solidFill>
                          <a:effectLst/>
                          <a:latin typeface="Verdana" pitchFamily="34" charset="0"/>
                        </a:rPr>
                        <a:t>fexofenadine</a:t>
                      </a:r>
                      <a:r>
                        <a:rPr kumimoji="0" lang="en-US" sz="20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latin typeface="Verdana" pitchFamily="34" charset="0"/>
                        </a:rPr>
                        <a:t>Erius</a:t>
                      </a:r>
                      <a:endParaRPr kumimoji="0" lang="en-US" sz="20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rPr>
                        <a:t>(</a:t>
                      </a:r>
                      <a:r>
                        <a:rPr kumimoji="0" lang="en-US" sz="2000" b="0" i="0" u="none" strike="noStrike" cap="none" normalizeH="0" baseline="0" dirty="0" err="1" smtClean="0">
                          <a:ln>
                            <a:noFill/>
                          </a:ln>
                          <a:solidFill>
                            <a:schemeClr val="tx1"/>
                          </a:solidFill>
                          <a:effectLst/>
                          <a:latin typeface="Verdana" pitchFamily="34" charset="0"/>
                        </a:rPr>
                        <a:t>desloratadine</a:t>
                      </a:r>
                      <a:r>
                        <a:rPr kumimoji="0" lang="en-US" sz="2000" b="0" i="0" u="none" strike="noStrike" cap="none" normalizeH="0" baseline="0" dirty="0" smtClean="0">
                          <a:ln>
                            <a:noFill/>
                          </a:ln>
                          <a:solidFill>
                            <a:schemeClr val="tx1"/>
                          </a:solidFill>
                          <a:effectLst/>
                          <a:latin typeface="Verdana" pitchFamily="34" charset="0"/>
                        </a:rPr>
                        <a:t>)</a:t>
                      </a:r>
                      <a:r>
                        <a:rPr kumimoji="0" lang="ru-RU" sz="2000" b="0" i="0" u="none" strike="noStrike" cap="none" normalizeH="0" baseline="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16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Mechanism of action</a:t>
            </a:r>
            <a:r>
              <a:rPr lang="en-US" dirty="0" smtClean="0"/>
              <a:t/>
            </a:r>
            <a:br>
              <a:rPr lang="en-US" dirty="0" smtClean="0"/>
            </a:br>
            <a:endParaRPr lang="ru-RU" dirty="0"/>
          </a:p>
        </p:txBody>
      </p:sp>
      <p:sp>
        <p:nvSpPr>
          <p:cNvPr id="3" name="Содержимое 2"/>
          <p:cNvSpPr>
            <a:spLocks noGrp="1"/>
          </p:cNvSpPr>
          <p:nvPr>
            <p:ph sz="quarter" idx="1"/>
          </p:nvPr>
        </p:nvSpPr>
        <p:spPr/>
        <p:txBody>
          <a:bodyPr>
            <a:normAutofit fontScale="77500" lnSpcReduction="20000"/>
          </a:bodyPr>
          <a:lstStyle/>
          <a:p>
            <a:r>
              <a:rPr lang="en-US" dirty="0" smtClean="0"/>
              <a:t>Classical H1-antagonists are competitive blockers of H1-receptors, so their binding to the receptor is reversible. To achieve the main pharmacological effect, it is necessary to use relatively high doses of such drugs, while undesirable side effects of classical H1-antihistamines are more easily and more often manifested.</a:t>
            </a:r>
          </a:p>
          <a:p>
            <a:r>
              <a:rPr lang="en-US" dirty="0" smtClean="0"/>
              <a:t>In addition, most of these drugs have a short-term effect, which means that they must be taken 3-4 times a day.</a:t>
            </a:r>
          </a:p>
          <a:p>
            <a:r>
              <a:rPr lang="en-US" dirty="0" smtClean="0"/>
              <a:t>Antihistamines of the second generation bind to H1-receptors </a:t>
            </a:r>
            <a:r>
              <a:rPr lang="en-US" dirty="0" err="1" smtClean="0"/>
              <a:t>uncompetitively</a:t>
            </a:r>
            <a:r>
              <a:rPr lang="en-US" dirty="0" smtClean="0"/>
              <a:t>. Such compounds can hardly be displaced from the receptor, and the </a:t>
            </a:r>
            <a:r>
              <a:rPr lang="en-US" dirty="0" err="1" smtClean="0"/>
              <a:t>ligand</a:t>
            </a:r>
            <a:r>
              <a:rPr lang="en-US" dirty="0" smtClean="0"/>
              <a:t>-receptor complex formed dissociates relatively slowly, which explains the longer action of these drugs.</a:t>
            </a:r>
            <a:endParaRPr lang="ru-RU" dirty="0"/>
          </a:p>
        </p:txBody>
      </p:sp>
      <p:sp>
        <p:nvSpPr>
          <p:cNvPr id="5" name="Номер слайда 4"/>
          <p:cNvSpPr>
            <a:spLocks noGrp="1"/>
          </p:cNvSpPr>
          <p:nvPr>
            <p:ph type="sldNum" sz="quarter" idx="12"/>
          </p:nvPr>
        </p:nvSpPr>
        <p:spPr/>
        <p:txBody>
          <a:bodyPr/>
          <a:lstStyle/>
          <a:p>
            <a:fld id="{2C6B1FF6-39B9-40F5-8B67-33C6354A3D4F}" type="slidenum">
              <a:rPr kumimoji="0" lang="en-US" smtClean="0"/>
              <a:pPr/>
              <a:t>48</a:t>
            </a:fld>
            <a:endParaRPr kumimoji="0"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dirty="0" smtClean="0">
                <a:solidFill>
                  <a:srgbClr val="FFC000"/>
                </a:solidFill>
              </a:rPr>
              <a:t>The main side effects of antihistamine drugs </a:t>
            </a:r>
            <a:br>
              <a:rPr lang="en-US" sz="2800" dirty="0" smtClean="0">
                <a:solidFill>
                  <a:srgbClr val="FFC000"/>
                </a:solidFill>
              </a:rPr>
            </a:br>
            <a:r>
              <a:rPr lang="en-US" sz="2800" dirty="0" smtClean="0">
                <a:solidFill>
                  <a:srgbClr val="FFC000"/>
                </a:solidFill>
              </a:rPr>
              <a:t>of 1 </a:t>
            </a:r>
            <a:r>
              <a:rPr lang="en-US" sz="2800" dirty="0" err="1" smtClean="0">
                <a:solidFill>
                  <a:srgbClr val="FFC000"/>
                </a:solidFill>
              </a:rPr>
              <a:t>st</a:t>
            </a:r>
            <a:r>
              <a:rPr lang="en-US" sz="2800" dirty="0" smtClean="0">
                <a:solidFill>
                  <a:srgbClr val="FFC000"/>
                </a:solidFill>
              </a:rPr>
              <a:t> generation:</a:t>
            </a:r>
            <a:endParaRPr lang="ru-RU" sz="2800" dirty="0">
              <a:solidFill>
                <a:srgbClr val="FFC000"/>
              </a:solidFill>
            </a:endParaRPr>
          </a:p>
        </p:txBody>
      </p:sp>
      <p:sp>
        <p:nvSpPr>
          <p:cNvPr id="3" name="Содержимое 2"/>
          <p:cNvSpPr>
            <a:spLocks noGrp="1"/>
          </p:cNvSpPr>
          <p:nvPr>
            <p:ph sz="quarter" idx="1"/>
          </p:nvPr>
        </p:nvSpPr>
        <p:spPr/>
        <p:txBody>
          <a:bodyPr>
            <a:normAutofit fontScale="62500" lnSpcReduction="20000"/>
          </a:bodyPr>
          <a:lstStyle/>
          <a:p>
            <a:r>
              <a:rPr lang="en-US" dirty="0" smtClean="0"/>
              <a:t>- blockade of receptors of other mediators (for example, M-</a:t>
            </a:r>
            <a:r>
              <a:rPr lang="en-US" dirty="0" err="1" smtClean="0"/>
              <a:t>holinoretseptorov</a:t>
            </a:r>
            <a:r>
              <a:rPr lang="en-US" dirty="0" smtClean="0"/>
              <a:t>, which manifests itself in the form of dryness of the oral mucosa, nose, throat, bronchi, rarely - urination and blurred vision);</a:t>
            </a:r>
          </a:p>
          <a:p>
            <a:r>
              <a:rPr lang="en-US" dirty="0" smtClean="0"/>
              <a:t>- local anesthetic action;</a:t>
            </a:r>
          </a:p>
          <a:p>
            <a:r>
              <a:rPr lang="en-US" dirty="0" smtClean="0"/>
              <a:t>- </a:t>
            </a:r>
            <a:r>
              <a:rPr lang="en-US" dirty="0" err="1" smtClean="0"/>
              <a:t>Quinidine</a:t>
            </a:r>
            <a:r>
              <a:rPr lang="en-US" dirty="0" smtClean="0"/>
              <a:t>-like action on the heart muscle;</a:t>
            </a:r>
          </a:p>
          <a:p>
            <a:r>
              <a:rPr lang="en-US" dirty="0" smtClean="0"/>
              <a:t>- analgesic effect and enhancing action in relation to analgesics;</a:t>
            </a:r>
          </a:p>
          <a:p>
            <a:r>
              <a:rPr lang="en-US" dirty="0" smtClean="0"/>
              <a:t>- antiemetic action;</a:t>
            </a:r>
          </a:p>
          <a:p>
            <a:r>
              <a:rPr lang="en-US" dirty="0" smtClean="0"/>
              <a:t>- the effect on the central nervous system (sedation, impaired coordination, dizziness, lethargy, decreased ability to concentrate attention);</a:t>
            </a:r>
          </a:p>
          <a:p>
            <a:r>
              <a:rPr lang="en-US" dirty="0" smtClean="0"/>
              <a:t>- increased appetite;</a:t>
            </a:r>
          </a:p>
          <a:p>
            <a:r>
              <a:rPr lang="en-US" dirty="0" smtClean="0"/>
              <a:t>- Disorders from the digestive side (nausea, vomiting, diarrhea, loss of appetite, unpleasant sensations in </a:t>
            </a:r>
            <a:r>
              <a:rPr lang="en-US" dirty="0" err="1" smtClean="0"/>
              <a:t>epigastrium</a:t>
            </a:r>
            <a:r>
              <a:rPr lang="en-US" dirty="0" smtClean="0"/>
              <a:t>);</a:t>
            </a:r>
          </a:p>
          <a:p>
            <a:r>
              <a:rPr lang="en-US" dirty="0" smtClean="0"/>
              <a:t>- </a:t>
            </a:r>
            <a:r>
              <a:rPr lang="en-US" dirty="0" err="1" smtClean="0"/>
              <a:t>Tachyphylaxis</a:t>
            </a:r>
            <a:r>
              <a:rPr lang="en-US" dirty="0" smtClean="0"/>
              <a:t> (reduction of therapeutic effect with prolonged use).</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49</a:t>
            </a:fld>
            <a:endParaRPr kumimoji="0"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Advantages of AHD of 2nd generation:</a:t>
            </a:r>
            <a:endParaRPr lang="ru-RU" dirty="0">
              <a:solidFill>
                <a:srgbClr val="FFC000"/>
              </a:solidFill>
            </a:endParaRPr>
          </a:p>
        </p:txBody>
      </p:sp>
      <p:sp>
        <p:nvSpPr>
          <p:cNvPr id="3" name="Содержимое 2"/>
          <p:cNvSpPr>
            <a:spLocks noGrp="1"/>
          </p:cNvSpPr>
          <p:nvPr>
            <p:ph sz="quarter" idx="1"/>
          </p:nvPr>
        </p:nvSpPr>
        <p:spPr/>
        <p:txBody>
          <a:bodyPr>
            <a:normAutofit fontScale="85000" lnSpcReduction="10000"/>
          </a:bodyPr>
          <a:lstStyle/>
          <a:p>
            <a:r>
              <a:rPr lang="en-US" dirty="0" smtClean="0"/>
              <a:t>very high specificity and high affinity for H1-receptors;</a:t>
            </a:r>
          </a:p>
          <a:p>
            <a:r>
              <a:rPr lang="en-US" dirty="0" smtClean="0"/>
              <a:t>fast start of action;</a:t>
            </a:r>
          </a:p>
          <a:p>
            <a:r>
              <a:rPr lang="en-US" dirty="0" smtClean="0"/>
              <a:t>sufficient duration of the main effect (up to 24 hours);</a:t>
            </a:r>
          </a:p>
          <a:p>
            <a:r>
              <a:rPr lang="en-US" dirty="0" smtClean="0"/>
              <a:t>absence of blockade of other types of receptors;</a:t>
            </a:r>
          </a:p>
          <a:p>
            <a:r>
              <a:rPr lang="en-US" dirty="0" smtClean="0"/>
              <a:t>Do not pass through the blood-brain barrier in therapeutic doses;</a:t>
            </a:r>
          </a:p>
          <a:p>
            <a:r>
              <a:rPr lang="en-US" dirty="0" smtClean="0"/>
              <a:t>Absence of dependence of absorption on food intake;</a:t>
            </a:r>
          </a:p>
          <a:p>
            <a:r>
              <a:rPr lang="en-US" dirty="0" smtClean="0"/>
              <a:t>absence of </a:t>
            </a:r>
            <a:r>
              <a:rPr lang="en-US" dirty="0" err="1" smtClean="0"/>
              <a:t>tachyphylaxis</a:t>
            </a:r>
            <a:r>
              <a:rPr lang="en-US" dirty="0" smtClean="0"/>
              <a:t>.</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50</a:t>
            </a:fld>
            <a:endParaRPr kumimoji="0"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dirty="0" smtClean="0">
                <a:solidFill>
                  <a:srgbClr val="FFC000"/>
                </a:solidFill>
              </a:rPr>
              <a:t>The main side effects of AHD of 2 </a:t>
            </a:r>
            <a:r>
              <a:rPr lang="en-US" sz="2800" dirty="0" err="1" smtClean="0">
                <a:solidFill>
                  <a:srgbClr val="FFC000"/>
                </a:solidFill>
              </a:rPr>
              <a:t>nd</a:t>
            </a:r>
            <a:r>
              <a:rPr lang="en-US" sz="2800" dirty="0" smtClean="0">
                <a:solidFill>
                  <a:srgbClr val="FFC000"/>
                </a:solidFill>
              </a:rPr>
              <a:t> generation</a:t>
            </a:r>
            <a:endParaRPr lang="ru-RU" sz="2800" dirty="0">
              <a:solidFill>
                <a:srgbClr val="FFC000"/>
              </a:solidFill>
            </a:endParaRPr>
          </a:p>
        </p:txBody>
      </p:sp>
      <p:sp>
        <p:nvSpPr>
          <p:cNvPr id="3" name="Содержимое 2"/>
          <p:cNvSpPr>
            <a:spLocks noGrp="1"/>
          </p:cNvSpPr>
          <p:nvPr>
            <p:ph sz="quarter" idx="1"/>
          </p:nvPr>
        </p:nvSpPr>
        <p:spPr/>
        <p:txBody>
          <a:bodyPr>
            <a:noAutofit/>
          </a:bodyPr>
          <a:lstStyle/>
          <a:p>
            <a:r>
              <a:rPr lang="en-US" sz="2000" dirty="0" smtClean="0"/>
              <a:t>In therapeutic doses, these drugs have a good safety profile. However, when metabolism of these drugs is slowed down by liver enzymes (CYP3A4 of the </a:t>
            </a:r>
            <a:r>
              <a:rPr lang="en-US" sz="2000" dirty="0" err="1" smtClean="0"/>
              <a:t>cytochrome</a:t>
            </a:r>
            <a:r>
              <a:rPr lang="en-US" sz="2000" dirty="0" smtClean="0"/>
              <a:t> P450 system), </a:t>
            </a:r>
            <a:r>
              <a:rPr lang="en-US" sz="2000" dirty="0" err="1" smtClean="0"/>
              <a:t>unmetabolized</a:t>
            </a:r>
            <a:r>
              <a:rPr lang="en-US" sz="2000" dirty="0" smtClean="0"/>
              <a:t> initial forms accumulate, which leads to cardiac disturbance.</a:t>
            </a:r>
          </a:p>
          <a:p>
            <a:r>
              <a:rPr lang="en-US" sz="2000" dirty="0" smtClean="0"/>
              <a:t> This complication can occur in patients with impaired liver function, with the simultaneous use of </a:t>
            </a:r>
            <a:r>
              <a:rPr lang="en-US" sz="2000" dirty="0" err="1" smtClean="0"/>
              <a:t>macrolides</a:t>
            </a:r>
            <a:r>
              <a:rPr lang="en-US" sz="2000" dirty="0" smtClean="0"/>
              <a:t>, antifungal </a:t>
            </a:r>
            <a:r>
              <a:rPr lang="en-US" sz="2000" dirty="0" err="1" smtClean="0"/>
              <a:t>imidazole</a:t>
            </a:r>
            <a:r>
              <a:rPr lang="en-US" sz="2000" dirty="0" smtClean="0"/>
              <a:t> derivatives, other medications and food components that inhibit the </a:t>
            </a:r>
            <a:r>
              <a:rPr lang="en-US" sz="2000" dirty="0" err="1" smtClean="0"/>
              <a:t>oxygenase</a:t>
            </a:r>
            <a:r>
              <a:rPr lang="en-US" sz="2000" dirty="0" smtClean="0"/>
              <a:t> activity of the CYP3A4 </a:t>
            </a:r>
            <a:r>
              <a:rPr lang="en-US" sz="2000" dirty="0" err="1" smtClean="0"/>
              <a:t>cytochrome</a:t>
            </a:r>
            <a:r>
              <a:rPr lang="en-US" sz="2000" dirty="0" smtClean="0"/>
              <a:t> P450 system.</a:t>
            </a:r>
          </a:p>
          <a:p>
            <a:r>
              <a:rPr lang="en-US" sz="2000" dirty="0" smtClean="0"/>
              <a:t>This side effect is characteristic of </a:t>
            </a:r>
            <a:r>
              <a:rPr lang="en-US" sz="2000" dirty="0" err="1" smtClean="0"/>
              <a:t>terfenadine</a:t>
            </a:r>
            <a:r>
              <a:rPr lang="en-US" sz="2000" dirty="0" smtClean="0"/>
              <a:t>, </a:t>
            </a:r>
            <a:r>
              <a:rPr lang="en-US" sz="2000" dirty="0" err="1" smtClean="0"/>
              <a:t>astemizole</a:t>
            </a:r>
            <a:r>
              <a:rPr lang="en-US" sz="2000" dirty="0" smtClean="0"/>
              <a:t> and </a:t>
            </a:r>
            <a:r>
              <a:rPr lang="en-US" sz="2000" dirty="0" err="1" smtClean="0"/>
              <a:t>loratadine</a:t>
            </a:r>
            <a:r>
              <a:rPr lang="en-US" sz="2000" dirty="0" smtClean="0"/>
              <a:t>. Due to </a:t>
            </a:r>
            <a:r>
              <a:rPr lang="en-US" sz="2000" dirty="0" err="1" smtClean="0"/>
              <a:t>cardiotoxic</a:t>
            </a:r>
            <a:r>
              <a:rPr lang="en-US" sz="2000" dirty="0" smtClean="0"/>
              <a:t> effect in a number of countries, including Russia, </a:t>
            </a:r>
            <a:r>
              <a:rPr lang="en-US" sz="2000" dirty="0" err="1" smtClean="0"/>
              <a:t>astemizole</a:t>
            </a:r>
            <a:r>
              <a:rPr lang="en-US" sz="2000" dirty="0" smtClean="0"/>
              <a:t> and </a:t>
            </a:r>
            <a:r>
              <a:rPr lang="en-US" sz="2000" dirty="0" err="1" smtClean="0"/>
              <a:t>terfenadine</a:t>
            </a:r>
            <a:r>
              <a:rPr lang="en-US" sz="2000" dirty="0" smtClean="0"/>
              <a:t> are withdrawn from sale.</a:t>
            </a:r>
          </a:p>
          <a:p>
            <a:r>
              <a:rPr lang="en-US" sz="2000" dirty="0" smtClean="0"/>
              <a:t>The effects on the CNS of this group are extremely weak. Sedation is rare and only in individuals with high individual sensitivity to the medication.</a:t>
            </a:r>
          </a:p>
          <a:p>
            <a:endParaRPr lang="ru-RU" sz="2000"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51</a:t>
            </a:fld>
            <a:endParaRPr kumimoji="0"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dirty="0" smtClean="0">
                <a:solidFill>
                  <a:srgbClr val="FFC000"/>
                </a:solidFill>
              </a:rPr>
              <a:t>Antihistamines of the 3rd generation</a:t>
            </a:r>
            <a:endParaRPr lang="ru-RU" sz="2800" dirty="0">
              <a:solidFill>
                <a:srgbClr val="FFC000"/>
              </a:solidFill>
            </a:endParaRPr>
          </a:p>
        </p:txBody>
      </p:sp>
      <p:sp>
        <p:nvSpPr>
          <p:cNvPr id="3" name="Содержимое 2"/>
          <p:cNvSpPr>
            <a:spLocks noGrp="1"/>
          </p:cNvSpPr>
          <p:nvPr>
            <p:ph sz="quarter" idx="1"/>
          </p:nvPr>
        </p:nvSpPr>
        <p:spPr/>
        <p:txBody>
          <a:bodyPr>
            <a:normAutofit fontScale="92500" lnSpcReduction="20000"/>
          </a:bodyPr>
          <a:lstStyle/>
          <a:p>
            <a:r>
              <a:rPr lang="en-US" dirty="0" smtClean="0"/>
              <a:t>In therapeutic doses, drugs of the third generation cause sedative effect extremely rarely, it is not so pronounced as to cause the drug to be discontinued; apparently, only in patients with unusually high individual sensitivity does this side effect occur.</a:t>
            </a:r>
          </a:p>
          <a:p>
            <a:r>
              <a:rPr lang="en-US" dirty="0" smtClean="0"/>
              <a:t>Clinical trials of </a:t>
            </a:r>
            <a:r>
              <a:rPr lang="en-US" dirty="0" err="1" smtClean="0"/>
              <a:t>fexofenadine</a:t>
            </a:r>
            <a:r>
              <a:rPr lang="en-US" dirty="0" smtClean="0"/>
              <a:t> (</a:t>
            </a:r>
            <a:r>
              <a:rPr lang="en-US" dirty="0" err="1" smtClean="0"/>
              <a:t>Telfast</a:t>
            </a:r>
            <a:r>
              <a:rPr lang="en-US" dirty="0" smtClean="0"/>
              <a:t>) have shown that, in contrast to other third-generation AHD, </a:t>
            </a:r>
            <a:r>
              <a:rPr lang="en-US" dirty="0" err="1" smtClean="0"/>
              <a:t>fexofenadine</a:t>
            </a:r>
            <a:r>
              <a:rPr lang="en-US" dirty="0" smtClean="0"/>
              <a:t> has a true non-sedation: even two- and three-fold excess of the average therapeutic dose of the drug did not cause sedation.</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52</a:t>
            </a:fld>
            <a:endParaRPr kumimoji="0"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CETIRYZINE</a:t>
            </a:r>
            <a:endParaRPr lang="ru-RU" b="1" dirty="0">
              <a:solidFill>
                <a:srgbClr val="FFC000"/>
              </a:solidFill>
            </a:endParaRPr>
          </a:p>
        </p:txBody>
      </p:sp>
      <p:sp>
        <p:nvSpPr>
          <p:cNvPr id="3" name="Содержимое 2"/>
          <p:cNvSpPr>
            <a:spLocks noGrp="1"/>
          </p:cNvSpPr>
          <p:nvPr>
            <p:ph sz="quarter" idx="1"/>
          </p:nvPr>
        </p:nvSpPr>
        <p:spPr/>
        <p:txBody>
          <a:bodyPr>
            <a:normAutofit fontScale="47500" lnSpcReduction="20000"/>
          </a:bodyPr>
          <a:lstStyle/>
          <a:p>
            <a:r>
              <a:rPr lang="en-US" dirty="0" smtClean="0"/>
              <a:t>in pharmacologically active doses, does not have a significant sedative effect, has an </a:t>
            </a:r>
            <a:r>
              <a:rPr lang="en-US" dirty="0" err="1" smtClean="0"/>
              <a:t>antiallergic</a:t>
            </a:r>
            <a:r>
              <a:rPr lang="en-US" dirty="0" smtClean="0"/>
              <a:t> effect and is devoid of any appreciable </a:t>
            </a:r>
            <a:r>
              <a:rPr lang="en-US" dirty="0" err="1" smtClean="0"/>
              <a:t>anticholinergic</a:t>
            </a:r>
            <a:r>
              <a:rPr lang="en-US" dirty="0" smtClean="0"/>
              <a:t> and </a:t>
            </a:r>
            <a:r>
              <a:rPr lang="en-US" dirty="0" err="1" smtClean="0"/>
              <a:t>antiserotonin</a:t>
            </a:r>
            <a:r>
              <a:rPr lang="en-US" dirty="0" smtClean="0"/>
              <a:t> action. Does not penetrate the blood-brain barrier.</a:t>
            </a:r>
          </a:p>
          <a:p>
            <a:endParaRPr lang="en-US" dirty="0" smtClean="0"/>
          </a:p>
          <a:p>
            <a:r>
              <a:rPr lang="en-US" dirty="0" smtClean="0"/>
              <a:t>INDICATIONS</a:t>
            </a:r>
          </a:p>
          <a:p>
            <a:r>
              <a:rPr lang="en-US" dirty="0" smtClean="0"/>
              <a:t>Treatment of seasonal and chronic allergic rhinitis, allergic conjunctivitis, itching, chronic idiopathic </a:t>
            </a:r>
            <a:r>
              <a:rPr lang="en-US" dirty="0" err="1" smtClean="0"/>
              <a:t>urticaria</a:t>
            </a:r>
            <a:r>
              <a:rPr lang="en-US" dirty="0" smtClean="0"/>
              <a:t> and </a:t>
            </a:r>
            <a:r>
              <a:rPr lang="en-US" dirty="0" err="1" smtClean="0"/>
              <a:t>Quincke</a:t>
            </a:r>
            <a:r>
              <a:rPr lang="en-US" dirty="0" smtClean="0"/>
              <a:t> edema.</a:t>
            </a:r>
          </a:p>
          <a:p>
            <a:endParaRPr lang="en-US" dirty="0" smtClean="0"/>
          </a:p>
          <a:p>
            <a:r>
              <a:rPr lang="en-US" dirty="0" smtClean="0"/>
              <a:t>METHOD OF ADMINISTRATION AND DOSES</a:t>
            </a:r>
          </a:p>
          <a:p>
            <a:r>
              <a:rPr lang="en-US" dirty="0" smtClean="0"/>
              <a:t>Children from 2 to 6 years: 5 mg per day (10 drops) once or 5 drops in the morning and evening.</a:t>
            </a:r>
          </a:p>
          <a:p>
            <a:r>
              <a:rPr lang="en-US" dirty="0" smtClean="0"/>
              <a:t>Children from 6 to 12 years: 10 mg per day (1 tablet or 20 drops per day) once, or 1/2 tablet 2 times a day in the morning and in the evening.</a:t>
            </a:r>
          </a:p>
          <a:p>
            <a:r>
              <a:rPr lang="en-US" dirty="0" smtClean="0"/>
              <a:t>Adults and children 12 years and older: 10 mg per day (1 tablet or 20 drops) once.</a:t>
            </a:r>
          </a:p>
          <a:p>
            <a:r>
              <a:rPr lang="en-US" dirty="0" smtClean="0"/>
              <a:t>At present, there is no evidence of the need to reduce the dose in elderly patients with normal renal function. Patients suffering from kidney failure, the dose of the drug should be reduced by half.</a:t>
            </a:r>
          </a:p>
          <a:p>
            <a:endParaRPr lang="en-US" dirty="0" smtClean="0"/>
          </a:p>
          <a:p>
            <a:r>
              <a:rPr lang="en-US" dirty="0" smtClean="0"/>
              <a:t>CONTRAINDICATIONS</a:t>
            </a:r>
          </a:p>
          <a:p>
            <a:r>
              <a:rPr lang="en-US" dirty="0" smtClean="0"/>
              <a:t>is contraindicated for persons with </a:t>
            </a:r>
            <a:r>
              <a:rPr lang="en-US" dirty="0" err="1" smtClean="0"/>
              <a:t>anamnestic</a:t>
            </a:r>
            <a:r>
              <a:rPr lang="en-US" dirty="0" smtClean="0"/>
              <a:t> data on the presence of a hypersensitivity reaction to any of the components of the dosage form.</a:t>
            </a:r>
            <a:endParaRPr lang="ru-RU"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53</a:t>
            </a:fld>
            <a:endParaRPr kumimoji="0"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429684" cy="4708981"/>
          </a:xfrm>
          <a:prstGeom prst="rect">
            <a:avLst/>
          </a:prstGeom>
        </p:spPr>
        <p:txBody>
          <a:bodyPr wrap="square">
            <a:spAutoFit/>
          </a:bodyPr>
          <a:lstStyle/>
          <a:p>
            <a:r>
              <a:rPr lang="en-US" sz="2000" dirty="0" smtClean="0"/>
              <a:t>SIDE EFFECT</a:t>
            </a:r>
          </a:p>
          <a:p>
            <a:r>
              <a:rPr lang="en-US" sz="2000" dirty="0" smtClean="0"/>
              <a:t> There are isolated reports of mild and rapid reactions in the form of headache, dizziness, drowsiness, dry mouth, agitation, gastrointestinal disorders.</a:t>
            </a:r>
          </a:p>
          <a:p>
            <a:r>
              <a:rPr lang="en-US" sz="2000" dirty="0" smtClean="0"/>
              <a:t>Hypersensitivity reactions in the form of skin reaction and vascular edema are extremely rare.</a:t>
            </a:r>
          </a:p>
          <a:p>
            <a:r>
              <a:rPr lang="en-US" sz="2000" dirty="0" smtClean="0"/>
              <a:t>A WARNING</a:t>
            </a:r>
          </a:p>
          <a:p>
            <a:r>
              <a:rPr lang="en-US" sz="2000" dirty="0" smtClean="0"/>
              <a:t>Although the drug does not potentiate the effects of alcohol in therapeutic doses (at a blood plasma concentration of 0.8 g / l), nevertheless, caution should be exercised when taking them together.</a:t>
            </a:r>
          </a:p>
          <a:p>
            <a:endParaRPr lang="en-US" sz="2000" dirty="0" smtClean="0"/>
          </a:p>
          <a:p>
            <a:r>
              <a:rPr lang="en-US" sz="2000" dirty="0" smtClean="0"/>
              <a:t>INTERACTION</a:t>
            </a:r>
          </a:p>
          <a:p>
            <a:r>
              <a:rPr lang="en-US" sz="2000" dirty="0" smtClean="0"/>
              <a:t>Until now, no information on possible interactions with other drugs has been obtained. According to the studies, neither diazepam nor </a:t>
            </a:r>
            <a:r>
              <a:rPr lang="en-US" sz="2000" dirty="0" err="1" smtClean="0"/>
              <a:t>cimetidine</a:t>
            </a:r>
            <a:r>
              <a:rPr lang="en-US" sz="2000" dirty="0" smtClean="0"/>
              <a:t> interacted with </a:t>
            </a:r>
            <a:r>
              <a:rPr lang="en-US" sz="2000" dirty="0" err="1" smtClean="0"/>
              <a:t>cetirizine</a:t>
            </a:r>
            <a:r>
              <a:rPr lang="en-US" sz="2000" dirty="0" smtClean="0"/>
              <a:t>. As with other antihistamines, it is recommended that you avoid alcohol abuse.</a:t>
            </a:r>
            <a:endParaRPr lang="ru-RU" sz="2000" dirty="0"/>
          </a:p>
        </p:txBody>
      </p:sp>
      <p:sp>
        <p:nvSpPr>
          <p:cNvPr id="5" name="Номер слайда 4"/>
          <p:cNvSpPr>
            <a:spLocks noGrp="1"/>
          </p:cNvSpPr>
          <p:nvPr>
            <p:ph type="sldNum" sz="quarter" idx="12"/>
          </p:nvPr>
        </p:nvSpPr>
        <p:spPr/>
        <p:txBody>
          <a:bodyPr/>
          <a:lstStyle/>
          <a:p>
            <a:fld id="{2C6B1FF6-39B9-40F5-8B67-33C6354A3D4F}" type="slidenum">
              <a:rPr kumimoji="0" lang="en-US" smtClean="0"/>
              <a:pPr/>
              <a:t>54</a:t>
            </a:fld>
            <a:endParaRPr kumimoji="0" lang="en-US" dirty="0">
              <a:solidFill>
                <a:srgbClr val="FFFFFF"/>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LORATADINE</a:t>
            </a:r>
            <a:endParaRPr lang="ru-RU" b="1" dirty="0">
              <a:solidFill>
                <a:srgbClr val="FFC000"/>
              </a:solidFill>
            </a:endParaRPr>
          </a:p>
        </p:txBody>
      </p:sp>
      <p:sp>
        <p:nvSpPr>
          <p:cNvPr id="3" name="Содержимое 2"/>
          <p:cNvSpPr>
            <a:spLocks noGrp="1"/>
          </p:cNvSpPr>
          <p:nvPr>
            <p:ph sz="quarter" idx="1"/>
          </p:nvPr>
        </p:nvSpPr>
        <p:spPr/>
        <p:txBody>
          <a:bodyPr>
            <a:normAutofit fontScale="70000" lnSpcReduction="20000"/>
          </a:bodyPr>
          <a:lstStyle/>
          <a:p>
            <a:r>
              <a:rPr lang="en-US" b="1" dirty="0" smtClean="0"/>
              <a:t>antihistamine long-acting drug that does not cause sedation</a:t>
            </a:r>
          </a:p>
          <a:p>
            <a:endParaRPr lang="en-US" b="1" dirty="0" smtClean="0"/>
          </a:p>
          <a:p>
            <a:pPr>
              <a:buNone/>
            </a:pPr>
            <a:r>
              <a:rPr lang="en-US" b="1" dirty="0" smtClean="0"/>
              <a:t>       Indications for use</a:t>
            </a:r>
          </a:p>
          <a:p>
            <a:r>
              <a:rPr lang="en-US" b="1" dirty="0" smtClean="0"/>
              <a:t>for the elimination of seasonal and allergic rhinitis symptoms (such as sneezing, itching and </a:t>
            </a:r>
            <a:r>
              <a:rPr lang="en-US" b="1" dirty="0" err="1" smtClean="0"/>
              <a:t>rhinorrhea</a:t>
            </a:r>
            <a:r>
              <a:rPr lang="en-US" b="1" dirty="0" smtClean="0"/>
              <a:t>), allergic conjunctivitis;</a:t>
            </a:r>
          </a:p>
          <a:p>
            <a:r>
              <a:rPr lang="en-US" b="1" dirty="0" smtClean="0"/>
              <a:t>for the removal of symptoms of acute and chronic </a:t>
            </a:r>
            <a:r>
              <a:rPr lang="en-US" b="1" dirty="0" err="1" smtClean="0"/>
              <a:t>urticaria</a:t>
            </a:r>
            <a:r>
              <a:rPr lang="en-US" b="1" dirty="0" smtClean="0"/>
              <a:t>, </a:t>
            </a:r>
            <a:r>
              <a:rPr lang="en-US" b="1" dirty="0" err="1" smtClean="0"/>
              <a:t>Quincke's</a:t>
            </a:r>
            <a:r>
              <a:rPr lang="en-US" b="1" dirty="0" smtClean="0"/>
              <a:t> edema, other skin diseases of an allergic nature, allergic reactions to bites and stinging insects.</a:t>
            </a:r>
          </a:p>
          <a:p>
            <a:r>
              <a:rPr lang="en-US" b="1" dirty="0" smtClean="0"/>
              <a:t>It is used in the complex treatment of itching </a:t>
            </a:r>
            <a:r>
              <a:rPr lang="en-US" b="1" dirty="0" err="1" smtClean="0"/>
              <a:t>dermatoses</a:t>
            </a:r>
            <a:r>
              <a:rPr lang="en-US" b="1" dirty="0" smtClean="0"/>
              <a:t> (contact allergic dermatitis, chronic eczema, etc.). </a:t>
            </a:r>
            <a:r>
              <a:rPr lang="ru-RU" b="1" dirty="0" smtClean="0"/>
              <a:t/>
            </a:r>
            <a:br>
              <a:rPr lang="ru-RU" b="1" dirty="0" smtClean="0"/>
            </a:br>
            <a:endParaRPr lang="ru-RU" b="1"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55</a:t>
            </a:fld>
            <a:endParaRPr kumimoji="0"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MODE OF APPLICATION</a:t>
            </a:r>
            <a:r>
              <a:rPr lang="en-US" dirty="0" smtClean="0"/>
              <a:t/>
            </a:r>
            <a:br>
              <a:rPr lang="en-US" dirty="0" smtClean="0"/>
            </a:br>
            <a:endParaRPr lang="ru-RU" dirty="0"/>
          </a:p>
        </p:txBody>
      </p:sp>
      <p:sp>
        <p:nvSpPr>
          <p:cNvPr id="3" name="Содержимое 2"/>
          <p:cNvSpPr>
            <a:spLocks noGrp="1"/>
          </p:cNvSpPr>
          <p:nvPr>
            <p:ph sz="quarter" idx="1"/>
          </p:nvPr>
        </p:nvSpPr>
        <p:spPr/>
        <p:txBody>
          <a:bodyPr/>
          <a:lstStyle/>
          <a:p>
            <a:r>
              <a:rPr lang="en-US" dirty="0" smtClean="0"/>
              <a:t>Adults and children weighing 30 kg or more: 1 tablet (10 mg) or 2 teaspoons (10 ml) of syrup once a day. </a:t>
            </a:r>
          </a:p>
          <a:p>
            <a:r>
              <a:rPr lang="en-US" dirty="0" smtClean="0"/>
              <a:t>Children 2 years and older with a weight of less than 30 kg: 1/2 tablet (5 mg) or 1 teaspoon (5 ml) syrup once a day.</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56</a:t>
            </a:fld>
            <a:endParaRPr kumimoji="0"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solidFill>
                  <a:srgbClr val="FFC000"/>
                </a:solidFill>
              </a:rPr>
              <a:t>Interaction with other drugs</a:t>
            </a:r>
            <a:endParaRPr lang="ru-RU" sz="3600" dirty="0">
              <a:solidFill>
                <a:srgbClr val="FFC000"/>
              </a:solidFill>
            </a:endParaRPr>
          </a:p>
        </p:txBody>
      </p:sp>
      <p:sp>
        <p:nvSpPr>
          <p:cNvPr id="3" name="Содержимое 2"/>
          <p:cNvSpPr>
            <a:spLocks noGrp="1"/>
          </p:cNvSpPr>
          <p:nvPr>
            <p:ph sz="quarter" idx="1"/>
          </p:nvPr>
        </p:nvSpPr>
        <p:spPr/>
        <p:txBody>
          <a:bodyPr>
            <a:normAutofit fontScale="92500"/>
          </a:bodyPr>
          <a:lstStyle/>
          <a:p>
            <a:pPr>
              <a:buNone/>
            </a:pPr>
            <a:r>
              <a:rPr lang="en-US" dirty="0" smtClean="0"/>
              <a:t>In the study of the psychomotor function after joint intake of </a:t>
            </a:r>
            <a:r>
              <a:rPr lang="en-US" dirty="0" err="1" smtClean="0"/>
              <a:t>loratadine</a:t>
            </a:r>
            <a:r>
              <a:rPr lang="en-US" dirty="0" smtClean="0"/>
              <a:t> and alcohol, no potentiating effect on the effect of alcohol was revealed. </a:t>
            </a:r>
          </a:p>
          <a:p>
            <a:pPr>
              <a:buNone/>
            </a:pPr>
            <a:r>
              <a:rPr lang="en-US" dirty="0" smtClean="0"/>
              <a:t>An increase in </a:t>
            </a:r>
            <a:r>
              <a:rPr lang="en-US" dirty="0" err="1" smtClean="0"/>
              <a:t>loratadine</a:t>
            </a:r>
            <a:r>
              <a:rPr lang="en-US" dirty="0" smtClean="0"/>
              <a:t> concentrations in the plasma was observed when combined with </a:t>
            </a:r>
            <a:r>
              <a:rPr lang="en-US" dirty="0" err="1" smtClean="0"/>
              <a:t>ketoconazole</a:t>
            </a:r>
            <a:r>
              <a:rPr lang="en-US" dirty="0" smtClean="0"/>
              <a:t>, erythromycin and </a:t>
            </a:r>
            <a:r>
              <a:rPr lang="en-US" dirty="0" err="1" smtClean="0"/>
              <a:t>cimetidine</a:t>
            </a:r>
            <a:r>
              <a:rPr lang="en-US" dirty="0" smtClean="0"/>
              <a:t>, but without any clinical changes, including electrocardiogram.</a:t>
            </a:r>
            <a:r>
              <a:rPr lang="ru-RU" dirty="0" smtClean="0"/>
              <a:t/>
            </a:r>
            <a:br>
              <a:rPr lang="ru-RU" dirty="0" smtClean="0"/>
            </a:br>
            <a:endParaRPr lang="ru-RU"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57</a:t>
            </a:fld>
            <a:endParaRPr kumimoji="0"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Side effect</a:t>
            </a:r>
            <a:br>
              <a:rPr lang="en-US" dirty="0" smtClean="0">
                <a:solidFill>
                  <a:srgbClr val="FFC000"/>
                </a:solidFill>
              </a:rPr>
            </a:br>
            <a:endParaRPr lang="ru-RU" dirty="0">
              <a:solidFill>
                <a:srgbClr val="FFC000"/>
              </a:solidFill>
            </a:endParaRPr>
          </a:p>
        </p:txBody>
      </p:sp>
      <p:sp>
        <p:nvSpPr>
          <p:cNvPr id="3" name="Содержимое 2"/>
          <p:cNvSpPr>
            <a:spLocks noGrp="1"/>
          </p:cNvSpPr>
          <p:nvPr>
            <p:ph sz="quarter" idx="1"/>
          </p:nvPr>
        </p:nvSpPr>
        <p:spPr/>
        <p:txBody>
          <a:bodyPr>
            <a:normAutofit fontScale="92500" lnSpcReduction="10000"/>
          </a:bodyPr>
          <a:lstStyle/>
          <a:p>
            <a:r>
              <a:rPr lang="en-US" dirty="0" smtClean="0"/>
              <a:t>The incidence of adverse events with </a:t>
            </a:r>
            <a:r>
              <a:rPr lang="en-US" dirty="0" err="1" smtClean="0"/>
              <a:t>loratadine</a:t>
            </a:r>
            <a:r>
              <a:rPr lang="en-US" dirty="0" smtClean="0"/>
              <a:t> is the same as with placebo.</a:t>
            </a:r>
          </a:p>
          <a:p>
            <a:r>
              <a:rPr lang="en-US" dirty="0" smtClean="0"/>
              <a:t>These phenomena include: dry mouth, disorders of the gastrointestinal tract.</a:t>
            </a:r>
          </a:p>
          <a:p>
            <a:r>
              <a:rPr lang="en-US" dirty="0" smtClean="0"/>
              <a:t>In the conduct of controlled clinical trials in children, the above-mentioned side effects associated with treatment were as rare as with placebo.</a:t>
            </a:r>
          </a:p>
          <a:p>
            <a:r>
              <a:rPr lang="en-US" dirty="0" smtClean="0"/>
              <a:t>Contraindications: </a:t>
            </a:r>
            <a:r>
              <a:rPr lang="en-US" dirty="0" err="1" smtClean="0"/>
              <a:t>loratadine</a:t>
            </a:r>
            <a:r>
              <a:rPr lang="en-US" dirty="0" smtClean="0"/>
              <a:t> contraindicated if hypersensitivity to any of the components.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58</a:t>
            </a:fld>
            <a:endParaRPr kumimoji="0"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err="1" smtClean="0">
                <a:solidFill>
                  <a:srgbClr val="FFC000"/>
                </a:solidFill>
              </a:rPr>
              <a:t>Desloratadine</a:t>
            </a:r>
            <a:endParaRPr lang="ru-RU" b="1" dirty="0">
              <a:solidFill>
                <a:srgbClr val="FFC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err="1" smtClean="0"/>
              <a:t>Desloratadine</a:t>
            </a:r>
            <a:r>
              <a:rPr lang="en-US" dirty="0" smtClean="0"/>
              <a:t> is the primary active metabolite of </a:t>
            </a:r>
            <a:r>
              <a:rPr lang="en-US" dirty="0" err="1" smtClean="0"/>
              <a:t>loratadine</a:t>
            </a:r>
            <a:r>
              <a:rPr lang="en-US" dirty="0" smtClean="0"/>
              <a:t>.</a:t>
            </a:r>
          </a:p>
          <a:p>
            <a:r>
              <a:rPr lang="en-US" dirty="0" smtClean="0"/>
              <a:t>10-20 times more active </a:t>
            </a:r>
            <a:r>
              <a:rPr lang="en-US" dirty="0" err="1" smtClean="0"/>
              <a:t>loratadine</a:t>
            </a:r>
            <a:endParaRPr lang="en-US" dirty="0" smtClean="0"/>
          </a:p>
          <a:p>
            <a:pPr>
              <a:buNone/>
            </a:pPr>
            <a:r>
              <a:rPr lang="en-US" dirty="0" smtClean="0"/>
              <a:t>     </a:t>
            </a:r>
            <a:r>
              <a:rPr lang="en-US" dirty="0" smtClean="0">
                <a:solidFill>
                  <a:srgbClr val="FFC000"/>
                </a:solidFill>
              </a:rPr>
              <a:t>MECHANISM OF ACTION</a:t>
            </a:r>
          </a:p>
          <a:p>
            <a:r>
              <a:rPr lang="en-US" dirty="0" err="1" smtClean="0"/>
              <a:t>Antiallergic</a:t>
            </a:r>
            <a:r>
              <a:rPr lang="en-US" dirty="0" smtClean="0"/>
              <a:t> activity due to stabilization of mast cells and </a:t>
            </a:r>
            <a:r>
              <a:rPr lang="en-US" dirty="0" err="1" smtClean="0"/>
              <a:t>basophils</a:t>
            </a:r>
            <a:endParaRPr lang="en-US" dirty="0" smtClean="0"/>
          </a:p>
          <a:p>
            <a:r>
              <a:rPr lang="en-US" dirty="0" smtClean="0"/>
              <a:t>Antihistamine effect due to a powerful blockade of H1-receptors</a:t>
            </a:r>
          </a:p>
          <a:p>
            <a:r>
              <a:rPr lang="en-US" dirty="0" smtClean="0"/>
              <a:t>Anti-inflammatory activity by suppressing the release of pro-inflammatory cytokines and </a:t>
            </a:r>
            <a:r>
              <a:rPr lang="en-US" dirty="0" err="1" smtClean="0"/>
              <a:t>chemokines</a:t>
            </a:r>
            <a:r>
              <a:rPr lang="en-US" dirty="0" smtClean="0"/>
              <a:t>, migration and accumulation of </a:t>
            </a:r>
            <a:r>
              <a:rPr lang="en-US" dirty="0" err="1" smtClean="0"/>
              <a:t>eosinophils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59</a:t>
            </a:fld>
            <a:endParaRPr kumimoji="0"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a:bodyPr>
          <a:lstStyle/>
          <a:p>
            <a:r>
              <a:rPr lang="en-US" b="1" dirty="0" smtClean="0">
                <a:solidFill>
                  <a:srgbClr val="FFC000"/>
                </a:solidFill>
              </a:rPr>
              <a:t>INDICATIONS FOR USE</a:t>
            </a:r>
            <a:endParaRPr lang="ru-RU" b="1" dirty="0">
              <a:solidFill>
                <a:srgbClr val="FFC000"/>
              </a:solidFill>
            </a:endParaRPr>
          </a:p>
        </p:txBody>
      </p:sp>
      <p:sp>
        <p:nvSpPr>
          <p:cNvPr id="7" name="Содержимое 6"/>
          <p:cNvSpPr>
            <a:spLocks noGrp="1"/>
          </p:cNvSpPr>
          <p:nvPr>
            <p:ph sz="quarter" idx="1"/>
          </p:nvPr>
        </p:nvSpPr>
        <p:spPr/>
        <p:txBody>
          <a:bodyPr>
            <a:normAutofit/>
          </a:bodyPr>
          <a:lstStyle/>
          <a:p>
            <a:r>
              <a:rPr lang="en-US" b="1" dirty="0" smtClean="0"/>
              <a:t>Used to quickly stop the symptoms of seasonal allergic rhinitis, such as sneezing, nasal discharge, itching and nasal congestion, itching and redness of the eyes, </a:t>
            </a:r>
            <a:r>
              <a:rPr lang="en-US" b="1" dirty="0" err="1" smtClean="0"/>
              <a:t>lacrimation</a:t>
            </a:r>
            <a:r>
              <a:rPr lang="en-US" b="1" dirty="0" smtClean="0"/>
              <a:t>, itching of the palate.</a:t>
            </a:r>
          </a:p>
          <a:p>
            <a:r>
              <a:rPr lang="en-US" b="1" dirty="0" smtClean="0"/>
              <a:t>Applied with chronic idiopathic </a:t>
            </a:r>
            <a:r>
              <a:rPr lang="en-US" b="1" dirty="0" err="1" smtClean="0"/>
              <a:t>urticaria</a:t>
            </a:r>
            <a:r>
              <a:rPr lang="en-US" b="1" dirty="0" smtClean="0"/>
              <a:t> for reducing and eliminating itching and rash</a:t>
            </a:r>
            <a:endParaRPr lang="ru-RU" b="1" dirty="0">
              <a:solidFill>
                <a:schemeClr val="tx1"/>
              </a:solidFill>
            </a:endParaRPr>
          </a:p>
        </p:txBody>
      </p:sp>
      <p:sp>
        <p:nvSpPr>
          <p:cNvPr id="9" name="Номер слайда 8"/>
          <p:cNvSpPr>
            <a:spLocks noGrp="1"/>
          </p:cNvSpPr>
          <p:nvPr>
            <p:ph type="sldNum" sz="quarter" idx="12"/>
          </p:nvPr>
        </p:nvSpPr>
        <p:spPr/>
        <p:txBody>
          <a:bodyPr/>
          <a:lstStyle/>
          <a:p>
            <a:fld id="{2C6B1FF6-39B9-40F5-8B67-33C6354A3D4F}" type="slidenum">
              <a:rPr kumimoji="0" lang="en-US" smtClean="0"/>
              <a:pPr/>
              <a:t>60</a:t>
            </a:fld>
            <a:endParaRPr kumimoji="0"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fontScale="85000" lnSpcReduction="20000"/>
          </a:bodyPr>
          <a:lstStyle/>
          <a:p>
            <a:r>
              <a:rPr lang="en-US" dirty="0" smtClean="0"/>
              <a:t>DOSAGE AND METHOD OF APPLICATION</a:t>
            </a:r>
          </a:p>
          <a:p>
            <a:r>
              <a:rPr lang="en-US" dirty="0" smtClean="0"/>
              <a:t>Adults and adolescents from 12 years: one tablet of 5 mg per day, regardless of food intake. The drug is intended for oral administration. The tablet should be swallowed whole, not liquid, and washed down with water.</a:t>
            </a:r>
          </a:p>
          <a:p>
            <a:r>
              <a:rPr lang="en-US" dirty="0" smtClean="0"/>
              <a:t>INTERACTION</a:t>
            </a:r>
          </a:p>
          <a:p>
            <a:r>
              <a:rPr lang="en-US" dirty="0" smtClean="0"/>
              <a:t>In clinical studies, no signs of significant interaction between </a:t>
            </a:r>
            <a:r>
              <a:rPr lang="en-US" dirty="0" err="1" smtClean="0"/>
              <a:t>desloratadine</a:t>
            </a:r>
            <a:r>
              <a:rPr lang="en-US" dirty="0" smtClean="0"/>
              <a:t> and </a:t>
            </a:r>
            <a:r>
              <a:rPr lang="en-US" dirty="0" err="1" smtClean="0"/>
              <a:t>ketoconazole</a:t>
            </a:r>
            <a:r>
              <a:rPr lang="en-US" dirty="0" smtClean="0"/>
              <a:t> and erythromycin have been identified. </a:t>
            </a:r>
            <a:r>
              <a:rPr lang="en-US" dirty="0" err="1" smtClean="0"/>
              <a:t>Desloratadine</a:t>
            </a:r>
            <a:r>
              <a:rPr lang="en-US" dirty="0" smtClean="0"/>
              <a:t> did not increase the suppressive effect of alcohol on the psychomotor function.</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61</a:t>
            </a:fld>
            <a:endParaRPr kumimoji="0"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rgbClr val="FFC000"/>
                </a:solidFill>
              </a:rPr>
              <a:t>Side effect</a:t>
            </a:r>
            <a:r>
              <a:rPr lang="ru-RU" dirty="0" smtClean="0">
                <a:solidFill>
                  <a:srgbClr val="FFC000"/>
                </a:solidFill>
              </a:rPr>
              <a:t> </a:t>
            </a:r>
            <a:endParaRPr lang="ru-RU" dirty="0">
              <a:solidFill>
                <a:srgbClr val="FFC000"/>
              </a:solidFill>
            </a:endParaRPr>
          </a:p>
        </p:txBody>
      </p:sp>
      <p:sp>
        <p:nvSpPr>
          <p:cNvPr id="3" name="Содержимое 2"/>
          <p:cNvSpPr>
            <a:spLocks noGrp="1"/>
          </p:cNvSpPr>
          <p:nvPr>
            <p:ph sz="quarter" idx="1"/>
          </p:nvPr>
        </p:nvSpPr>
        <p:spPr/>
        <p:txBody>
          <a:bodyPr>
            <a:noAutofit/>
          </a:bodyPr>
          <a:lstStyle/>
          <a:p>
            <a:r>
              <a:rPr lang="en-US" sz="2400" dirty="0" smtClean="0"/>
              <a:t>Undesirable effects were compared in 659 patients who received </a:t>
            </a:r>
            <a:r>
              <a:rPr lang="en-US" sz="2400" dirty="0" err="1" smtClean="0"/>
              <a:t>desloratadine</a:t>
            </a:r>
            <a:r>
              <a:rPr lang="en-US" sz="2400" dirty="0" smtClean="0"/>
              <a:t> 5 mg and 661 patients who received a placebo. In clinical studies, the nature and frequency of adverse effects with </a:t>
            </a:r>
            <a:r>
              <a:rPr lang="en-US" sz="2400" dirty="0" err="1" smtClean="0"/>
              <a:t>desloratadine</a:t>
            </a:r>
            <a:r>
              <a:rPr lang="en-US" sz="2400" dirty="0" smtClean="0"/>
              <a:t> were generally comparable to those of placebo.</a:t>
            </a:r>
          </a:p>
          <a:p>
            <a:r>
              <a:rPr lang="en-US" sz="2400" dirty="0" smtClean="0"/>
              <a:t>In controlled and uncontrolled clinical trials </a:t>
            </a:r>
            <a:r>
              <a:rPr lang="en-US" sz="2400" dirty="0" err="1" smtClean="0"/>
              <a:t>desloratadine</a:t>
            </a:r>
            <a:r>
              <a:rPr lang="en-US" sz="2400" dirty="0" smtClean="0"/>
              <a:t> did not cause clinically significant adverse reactions, including those from the cardiovascular system. When administered at a recommended dose of 5 mg / day, the incidence of adverse events was 4% higher than in the placebo group. There was no increase in the frequency of drowsiness. Headache was observed in 2% of patients. Dry mouth and fatigue were rare.</a:t>
            </a:r>
            <a:endParaRPr lang="ru-RU" sz="2400"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62</a:t>
            </a:fld>
            <a:endParaRPr kumimoji="0"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FEXOFENADINE (TELFAST)</a:t>
            </a:r>
            <a:endParaRPr lang="ru-RU" b="1" dirty="0">
              <a:solidFill>
                <a:srgbClr val="FFC000"/>
              </a:solidFill>
            </a:endParaRPr>
          </a:p>
        </p:txBody>
      </p:sp>
      <p:sp>
        <p:nvSpPr>
          <p:cNvPr id="3" name="Содержимое 2"/>
          <p:cNvSpPr>
            <a:spLocks noGrp="1"/>
          </p:cNvSpPr>
          <p:nvPr>
            <p:ph sz="quarter" idx="1"/>
          </p:nvPr>
        </p:nvSpPr>
        <p:spPr/>
        <p:txBody>
          <a:bodyPr>
            <a:normAutofit fontScale="92500" lnSpcReduction="20000"/>
          </a:bodyPr>
          <a:lstStyle/>
          <a:p>
            <a:r>
              <a:rPr lang="en-US" dirty="0" smtClean="0"/>
              <a:t>Active metabolite of </a:t>
            </a:r>
            <a:r>
              <a:rPr lang="en-US" dirty="0" err="1" smtClean="0"/>
              <a:t>terfenadine</a:t>
            </a:r>
            <a:endParaRPr lang="en-US" dirty="0" smtClean="0"/>
          </a:p>
          <a:p>
            <a:pPr>
              <a:buNone/>
            </a:pPr>
            <a:r>
              <a:rPr lang="ru-RU" dirty="0" smtClean="0"/>
              <a:t>    </a:t>
            </a:r>
            <a:r>
              <a:rPr lang="en-US" dirty="0" smtClean="0">
                <a:solidFill>
                  <a:srgbClr val="FF0000"/>
                </a:solidFill>
              </a:rPr>
              <a:t>ADVANTAGES</a:t>
            </a:r>
          </a:p>
          <a:p>
            <a:r>
              <a:rPr lang="en-US" dirty="0" smtClean="0"/>
              <a:t>the last generation of antihistamines is characterized by rapid removal of allergic reactions;</a:t>
            </a:r>
          </a:p>
          <a:p>
            <a:r>
              <a:rPr lang="en-US" dirty="0" smtClean="0"/>
              <a:t>does not cause drowsiness, there is no need to change the dose in the elderly;</a:t>
            </a:r>
          </a:p>
          <a:p>
            <a:r>
              <a:rPr lang="en-US" dirty="0" smtClean="0"/>
              <a:t>there is no interaction with other medications, there is no addiction, its absorption is not reduced when taken with food, it is excreted from the body in an unchanged form.</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63</a:t>
            </a:fld>
            <a:endParaRPr kumimoji="0"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fontScale="92500"/>
          </a:bodyPr>
          <a:lstStyle/>
          <a:p>
            <a:r>
              <a:rPr lang="en-US" dirty="0" smtClean="0">
                <a:solidFill>
                  <a:srgbClr val="FF0000"/>
                </a:solidFill>
              </a:rPr>
              <a:t>Indications for use </a:t>
            </a:r>
            <a:r>
              <a:rPr lang="en-US" dirty="0" smtClean="0"/>
              <a:t>- seasonal allergic rhinitis, - chronic </a:t>
            </a:r>
            <a:r>
              <a:rPr lang="en-US" dirty="0" err="1" smtClean="0"/>
              <a:t>ideopathic</a:t>
            </a:r>
            <a:r>
              <a:rPr lang="en-US" dirty="0" smtClean="0"/>
              <a:t> </a:t>
            </a:r>
            <a:r>
              <a:rPr lang="en-US" dirty="0" err="1" smtClean="0"/>
              <a:t>urticaria</a:t>
            </a:r>
            <a:r>
              <a:rPr lang="en-US" dirty="0" smtClean="0"/>
              <a:t>.</a:t>
            </a:r>
          </a:p>
          <a:p>
            <a:r>
              <a:rPr lang="en-US" dirty="0" smtClean="0"/>
              <a:t>Method of administration and dose: is used in adults and children over 12 years - with seasonal allergic rhinitis - 120 mg once a day; - in chronic idiopathic </a:t>
            </a:r>
            <a:r>
              <a:rPr lang="en-US" dirty="0" err="1" smtClean="0"/>
              <a:t>urticaria</a:t>
            </a:r>
            <a:r>
              <a:rPr lang="en-US" dirty="0" smtClean="0"/>
              <a:t> - 180 mg once a day.</a:t>
            </a:r>
          </a:p>
          <a:p>
            <a:r>
              <a:rPr lang="en-US" dirty="0" smtClean="0"/>
              <a:t>Side effects (headache, drowsiness, nausea, dizziness) occur no more often than when taking a placebo.</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64</a:t>
            </a:fld>
            <a:endParaRPr kumimoji="0"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14"/>
            <a:ext cx="8229600" cy="1143000"/>
          </a:xfrm>
        </p:spPr>
        <p:txBody>
          <a:bodyPr>
            <a:normAutofit/>
          </a:bodyPr>
          <a:lstStyle/>
          <a:p>
            <a:r>
              <a:rPr lang="en-US" sz="4000" dirty="0" smtClean="0">
                <a:solidFill>
                  <a:srgbClr val="FF0000"/>
                </a:solidFill>
              </a:rPr>
              <a:t>GLUCOCORTICOIDS</a:t>
            </a:r>
            <a:endParaRPr lang="ru-RU" sz="4000" dirty="0">
              <a:solidFill>
                <a:srgbClr val="FF0000"/>
              </a:solidFill>
            </a:endParaRPr>
          </a:p>
        </p:txBody>
      </p:sp>
      <p:sp>
        <p:nvSpPr>
          <p:cNvPr id="3" name="Содержимое 2"/>
          <p:cNvSpPr>
            <a:spLocks noGrp="1"/>
          </p:cNvSpPr>
          <p:nvPr>
            <p:ph sz="quarter" idx="1"/>
          </p:nvPr>
        </p:nvSpPr>
        <p:spPr>
          <a:xfrm>
            <a:off x="0" y="857232"/>
            <a:ext cx="9144000" cy="4525963"/>
          </a:xfrm>
        </p:spPr>
        <p:txBody>
          <a:bodyPr>
            <a:noAutofit/>
          </a:bodyPr>
          <a:lstStyle/>
          <a:p>
            <a:endParaRPr lang="en-US" sz="2400" b="1" dirty="0" smtClean="0"/>
          </a:p>
          <a:p>
            <a:r>
              <a:rPr lang="en-US" sz="2400" b="1" dirty="0" smtClean="0"/>
              <a:t>Preparations of </a:t>
            </a:r>
            <a:r>
              <a:rPr lang="en-US" sz="2400" b="1" dirty="0" err="1" smtClean="0"/>
              <a:t>glucocorticoids</a:t>
            </a:r>
            <a:r>
              <a:rPr lang="en-US" sz="2400" b="1" dirty="0" smtClean="0"/>
              <a:t> have </a:t>
            </a:r>
            <a:r>
              <a:rPr lang="en-US" sz="2400" b="1" dirty="0" err="1" smtClean="0"/>
              <a:t>antiallergic</a:t>
            </a:r>
            <a:r>
              <a:rPr lang="en-US" sz="2400" b="1" dirty="0" smtClean="0"/>
              <a:t> effect by affecting almost all stages of allergy development</a:t>
            </a:r>
          </a:p>
          <a:p>
            <a:r>
              <a:rPr lang="en-US" sz="2400" b="1" i="1" dirty="0" smtClean="0">
                <a:solidFill>
                  <a:srgbClr val="FFC000"/>
                </a:solidFill>
              </a:rPr>
              <a:t>The mechanism of their </a:t>
            </a:r>
            <a:r>
              <a:rPr lang="en-US" sz="2400" b="1" i="1" dirty="0" err="1" smtClean="0">
                <a:solidFill>
                  <a:srgbClr val="FFC000"/>
                </a:solidFill>
              </a:rPr>
              <a:t>antiallergic</a:t>
            </a:r>
            <a:r>
              <a:rPr lang="en-US" sz="2400" b="1" i="1" dirty="0" smtClean="0">
                <a:solidFill>
                  <a:srgbClr val="FFC000"/>
                </a:solidFill>
              </a:rPr>
              <a:t> effect is as follows:</a:t>
            </a:r>
          </a:p>
          <a:p>
            <a:pPr>
              <a:buNone/>
            </a:pPr>
            <a:r>
              <a:rPr lang="en-US" sz="2400" b="1" dirty="0" smtClean="0"/>
              <a:t>     </a:t>
            </a:r>
            <a:r>
              <a:rPr lang="en-US" sz="2400" b="1" dirty="0" smtClean="0">
                <a:solidFill>
                  <a:srgbClr val="C00000"/>
                </a:solidFill>
              </a:rPr>
              <a:t>- First, </a:t>
            </a:r>
            <a:r>
              <a:rPr lang="en-US" sz="2400" b="1" dirty="0" smtClean="0"/>
              <a:t>they have pronounced immunosuppressive properties, that is, they suppress the development of immune cells (lymphocytes, </a:t>
            </a:r>
            <a:r>
              <a:rPr lang="en-US" sz="2400" b="1" dirty="0" err="1" smtClean="0"/>
              <a:t>plasmocytes</a:t>
            </a:r>
            <a:r>
              <a:rPr lang="en-US" sz="2400" b="1" dirty="0" smtClean="0"/>
              <a:t>) and reduce the production of antibodies.</a:t>
            </a:r>
          </a:p>
          <a:p>
            <a:pPr>
              <a:buNone/>
            </a:pPr>
            <a:r>
              <a:rPr lang="en-US" sz="2400" b="1" dirty="0" smtClean="0"/>
              <a:t>     </a:t>
            </a:r>
            <a:r>
              <a:rPr lang="en-US" sz="2400" b="1" dirty="0" smtClean="0">
                <a:solidFill>
                  <a:srgbClr val="C00000"/>
                </a:solidFill>
              </a:rPr>
              <a:t>- Secondly, </a:t>
            </a:r>
            <a:r>
              <a:rPr lang="en-US" sz="2400" b="1" dirty="0" err="1" smtClean="0"/>
              <a:t>glucocorticoids</a:t>
            </a:r>
            <a:r>
              <a:rPr lang="en-US" sz="2400" b="1" dirty="0" smtClean="0"/>
              <a:t> prevent the </a:t>
            </a:r>
            <a:r>
              <a:rPr lang="en-US" sz="2400" b="1" dirty="0" err="1" smtClean="0"/>
              <a:t>degranulation</a:t>
            </a:r>
            <a:r>
              <a:rPr lang="en-US" sz="2400" b="1" dirty="0" smtClean="0"/>
              <a:t> (destruction) of mast cells and the isolation of allergic mediators from them.</a:t>
            </a:r>
          </a:p>
          <a:p>
            <a:pPr>
              <a:buNone/>
            </a:pPr>
            <a:r>
              <a:rPr lang="en-US" sz="2400" b="1" dirty="0" smtClean="0"/>
              <a:t>    </a:t>
            </a:r>
            <a:r>
              <a:rPr lang="en-US" sz="2400" b="1" dirty="0" smtClean="0">
                <a:solidFill>
                  <a:srgbClr val="C00000"/>
                </a:solidFill>
              </a:rPr>
              <a:t>- Thirdly, </a:t>
            </a:r>
            <a:r>
              <a:rPr lang="en-US" sz="2400" b="1" dirty="0" smtClean="0"/>
              <a:t>these drugs have an effect opposite to the effects of mediators of allergy (for example, reduce vascular permeability, increase blood pressure, etc.).</a:t>
            </a:r>
            <a:endParaRPr lang="ru-RU" sz="2400" b="1" dirty="0" smtClean="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65</a:t>
            </a:fld>
            <a:endParaRPr kumimoji="0"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1000108"/>
            <a:ext cx="8229600" cy="4525963"/>
          </a:xfrm>
        </p:spPr>
        <p:txBody>
          <a:bodyPr>
            <a:normAutofit fontScale="77500" lnSpcReduction="20000"/>
          </a:bodyPr>
          <a:lstStyle/>
          <a:p>
            <a:r>
              <a:rPr lang="en-US" dirty="0" smtClean="0"/>
              <a:t>In this regard, </a:t>
            </a:r>
            <a:r>
              <a:rPr lang="en-US" dirty="0" err="1" smtClean="0"/>
              <a:t>glucocorticoids</a:t>
            </a:r>
            <a:r>
              <a:rPr lang="en-US" dirty="0" smtClean="0"/>
              <a:t> are highly effective in allergic disorders.</a:t>
            </a:r>
          </a:p>
          <a:p>
            <a:r>
              <a:rPr lang="en-US" dirty="0" smtClean="0"/>
              <a:t>However, the expressed side effect of </a:t>
            </a:r>
            <a:r>
              <a:rPr lang="en-US" dirty="0" err="1" smtClean="0"/>
              <a:t>glucocorticoids</a:t>
            </a:r>
            <a:r>
              <a:rPr lang="en-US" dirty="0" smtClean="0"/>
              <a:t> limits the area of ​​their use as </a:t>
            </a:r>
            <a:r>
              <a:rPr lang="en-US" dirty="0" err="1" smtClean="0"/>
              <a:t>antiallergic</a:t>
            </a:r>
            <a:r>
              <a:rPr lang="en-US" dirty="0" smtClean="0"/>
              <a:t> agents.</a:t>
            </a:r>
          </a:p>
          <a:p>
            <a:r>
              <a:rPr lang="en-US" dirty="0" smtClean="0"/>
              <a:t>Preparations of </a:t>
            </a:r>
            <a:r>
              <a:rPr lang="en-US" dirty="0" err="1" smtClean="0"/>
              <a:t>glucocorticoids</a:t>
            </a:r>
            <a:r>
              <a:rPr lang="en-US" dirty="0" smtClean="0"/>
              <a:t> are used mainly for severe (anaphylactic shock) and moderate severity (</a:t>
            </a:r>
            <a:r>
              <a:rPr lang="en-US" dirty="0" err="1" smtClean="0"/>
              <a:t>Quincke's</a:t>
            </a:r>
            <a:r>
              <a:rPr lang="en-US" dirty="0" smtClean="0"/>
              <a:t> edema, serum sickness) allergic reactions, as well as for severe progressive allergic and autoimmune diseases (bronchial asthma, </a:t>
            </a:r>
            <a:r>
              <a:rPr lang="en-US" dirty="0" err="1" smtClean="0"/>
              <a:t>collagenoses</a:t>
            </a:r>
            <a:r>
              <a:rPr lang="en-US" dirty="0" smtClean="0"/>
              <a:t>, etc.).</a:t>
            </a:r>
          </a:p>
          <a:p>
            <a:r>
              <a:rPr lang="en-US" dirty="0" smtClean="0"/>
              <a:t>In dermatological practice, preparations of </a:t>
            </a:r>
            <a:r>
              <a:rPr lang="en-US" dirty="0" err="1" smtClean="0"/>
              <a:t>glucocorticoids</a:t>
            </a:r>
            <a:r>
              <a:rPr lang="en-US" dirty="0" smtClean="0"/>
              <a:t> are relatively often applied topically with various allergic skin lesions (itching, eczema, dermatitis, etc.).</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66</a:t>
            </a:fld>
            <a:endParaRPr kumimoji="0"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solidFill>
                  <a:srgbClr val="FF0000"/>
                </a:solidFill>
              </a:rPr>
              <a:t>STABILIZERS OF MAST CELL MEMBRANES</a:t>
            </a:r>
            <a:endParaRPr lang="ru-RU" sz="3600" dirty="0">
              <a:solidFill>
                <a:srgbClr val="FF0000"/>
              </a:solidFill>
            </a:endParaRPr>
          </a:p>
        </p:txBody>
      </p:sp>
      <p:sp>
        <p:nvSpPr>
          <p:cNvPr id="3" name="Содержимое 2"/>
          <p:cNvSpPr>
            <a:spLocks noGrp="1"/>
          </p:cNvSpPr>
          <p:nvPr>
            <p:ph sz="quarter" idx="1"/>
          </p:nvPr>
        </p:nvSpPr>
        <p:spPr/>
        <p:txBody>
          <a:bodyPr/>
          <a:lstStyle/>
          <a:p>
            <a:pPr algn="ctr">
              <a:buNone/>
            </a:pPr>
            <a:r>
              <a:rPr lang="en-US" b="1" dirty="0" smtClean="0"/>
              <a:t>    </a:t>
            </a:r>
            <a:r>
              <a:rPr lang="en-US" b="1" dirty="0" smtClean="0">
                <a:solidFill>
                  <a:srgbClr val="FFC000"/>
                </a:solidFill>
              </a:rPr>
              <a:t>MAST CELL STABILIZERS</a:t>
            </a:r>
          </a:p>
          <a:p>
            <a:pPr algn="just">
              <a:buNone/>
            </a:pPr>
            <a:r>
              <a:rPr lang="en-US" dirty="0" smtClean="0"/>
              <a:t>-- Limit the release of contents from the granules of mast cells, thereby inhibiting the development of the </a:t>
            </a:r>
            <a:r>
              <a:rPr lang="en-US" dirty="0" err="1" smtClean="0"/>
              <a:t>pathophysiological</a:t>
            </a:r>
            <a:r>
              <a:rPr lang="en-US" dirty="0" smtClean="0"/>
              <a:t> stage of allergy</a:t>
            </a:r>
          </a:p>
          <a:p>
            <a:pPr algn="just">
              <a:buNone/>
            </a:pPr>
            <a:r>
              <a:rPr lang="en-US" dirty="0" smtClean="0"/>
              <a:t>-- Prevent the occurrence of allergic reactions of immediate and delayed type.</a:t>
            </a:r>
            <a:endParaRPr lang="ru-RU" dirty="0" smtClean="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67</a:t>
            </a:fld>
            <a:endParaRPr kumimoji="0"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rPr>
              <a:t>ANAPHYLACTIC   SHOCK</a:t>
            </a:r>
            <a:br>
              <a:rPr lang="en-US" b="1" dirty="0" smtClean="0">
                <a:solidFill>
                  <a:srgbClr val="FF0000"/>
                </a:solidFill>
                <a:effectLst>
                  <a:outerShdw blurRad="38100" dist="38100" dir="2700000" algn="tl">
                    <a:srgbClr val="000000">
                      <a:alpha val="43137"/>
                    </a:srgbClr>
                  </a:outerShdw>
                </a:effectLst>
              </a:rPr>
            </a:br>
            <a:endParaRPr lang="ru-RU" b="1" dirty="0">
              <a:solidFill>
                <a:srgbClr val="FF0000"/>
              </a:solidFill>
              <a:effectLst>
                <a:outerShdw blurRad="38100" dist="38100" dir="2700000" algn="tl">
                  <a:srgbClr val="000000">
                    <a:alpha val="43137"/>
                  </a:srgbClr>
                </a:outerShdw>
              </a:effectLst>
            </a:endParaRPr>
          </a:p>
        </p:txBody>
      </p:sp>
      <p:sp>
        <p:nvSpPr>
          <p:cNvPr id="3" name="Содержимое 2"/>
          <p:cNvSpPr>
            <a:spLocks noGrp="1"/>
          </p:cNvSpPr>
          <p:nvPr>
            <p:ph sz="quarter" idx="1"/>
          </p:nvPr>
        </p:nvSpPr>
        <p:spPr/>
        <p:txBody>
          <a:bodyPr>
            <a:normAutofit fontScale="85000" lnSpcReduction="10000"/>
          </a:bodyPr>
          <a:lstStyle/>
          <a:p>
            <a:pPr>
              <a:buNone/>
            </a:pPr>
            <a:r>
              <a:rPr lang="en-US" dirty="0" smtClean="0"/>
              <a:t>   - an allergic reaction of an immediate type that occurs when the allergen is reintroduced into the body. It is characterized by rapidly developing predominantly common manifestations: a decrease in blood pressure and body temperature, a disruption of the function of CNS, an increase in vascular permeability, and spasm of smooth muscle of organs.</a:t>
            </a:r>
          </a:p>
          <a:p>
            <a:pPr>
              <a:buNone/>
            </a:pPr>
            <a:r>
              <a:rPr lang="en-US" dirty="0" smtClean="0"/>
              <a:t>   - Anaphylactic shock can develop with the introduction of drugs into the body, the use of specific diagnostic methods and </a:t>
            </a:r>
            <a:r>
              <a:rPr lang="en-US" dirty="0" err="1" smtClean="0"/>
              <a:t>hyposensitization</a:t>
            </a:r>
            <a:r>
              <a:rPr lang="en-US" dirty="0" smtClean="0"/>
              <a:t>, as a manifestation of insect and very rarely food allergies.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68</a:t>
            </a:fld>
            <a:endParaRPr kumimoji="0"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spc="300" dirty="0" smtClean="0">
                <a:solidFill>
                  <a:srgbClr val="FF0000"/>
                </a:solidFill>
                <a:effectLst>
                  <a:outerShdw blurRad="38100" dist="38100" dir="2700000" algn="tl">
                    <a:srgbClr val="000000">
                      <a:alpha val="43137"/>
                    </a:srgbClr>
                  </a:outerShdw>
                </a:effectLst>
              </a:rPr>
              <a:t>CLINIC</a:t>
            </a:r>
            <a:endParaRPr lang="ru-RU" spc="300" dirty="0">
              <a:solidFill>
                <a:srgbClr val="FF0000"/>
              </a:solidFill>
              <a:effectLst>
                <a:outerShdw blurRad="38100" dist="38100" dir="2700000" algn="tl">
                  <a:srgbClr val="000000">
                    <a:alpha val="43137"/>
                  </a:srgbClr>
                </a:outerShdw>
              </a:effectLst>
            </a:endParaRPr>
          </a:p>
        </p:txBody>
      </p:sp>
      <p:sp>
        <p:nvSpPr>
          <p:cNvPr id="4" name="Содержимое 3"/>
          <p:cNvSpPr>
            <a:spLocks noGrp="1"/>
          </p:cNvSpPr>
          <p:nvPr>
            <p:ph sz="quarter" idx="1"/>
          </p:nvPr>
        </p:nvSpPr>
        <p:spPr/>
        <p:txBody>
          <a:bodyPr>
            <a:noAutofit/>
          </a:bodyPr>
          <a:lstStyle/>
          <a:p>
            <a:r>
              <a:rPr lang="en-US" sz="2400" dirty="0" smtClean="0"/>
              <a:t>The first symptoms of a beginning anaphylactic shock are anxiety, a sense of fear, a throbbing headache, dizziness, noise in the ears, cold sweat.</a:t>
            </a:r>
          </a:p>
          <a:p>
            <a:r>
              <a:rPr lang="en-US" sz="2400" dirty="0" smtClean="0"/>
              <a:t>In some cases, a precursor of anaphylactic shock can be a pronounced </a:t>
            </a:r>
            <a:r>
              <a:rPr lang="en-US" sz="2400" dirty="0" err="1" smtClean="0"/>
              <a:t>pruritus</a:t>
            </a:r>
            <a:r>
              <a:rPr lang="en-US" sz="2400" dirty="0" smtClean="0"/>
              <a:t> with a subsequent rapid appearance of </a:t>
            </a:r>
            <a:r>
              <a:rPr lang="en-US" sz="2400" dirty="0" err="1" smtClean="0"/>
              <a:t>urticaria</a:t>
            </a:r>
            <a:r>
              <a:rPr lang="en-US" sz="2400" dirty="0" smtClean="0"/>
              <a:t> and </a:t>
            </a:r>
            <a:r>
              <a:rPr lang="en-US" sz="2400" dirty="0" err="1" smtClean="0"/>
              <a:t>Quincke</a:t>
            </a:r>
            <a:r>
              <a:rPr lang="en-US" sz="2400" dirty="0" smtClean="0"/>
              <a:t> edema.</a:t>
            </a:r>
          </a:p>
          <a:p>
            <a:r>
              <a:rPr lang="en-US" sz="2400" dirty="0" smtClean="0"/>
              <a:t>Often there are shortness of breath, a feeling of tightness in the chest, coughing (a consequence of </a:t>
            </a:r>
            <a:r>
              <a:rPr lang="en-US" sz="2400" dirty="0" err="1" smtClean="0"/>
              <a:t>bronchospasm</a:t>
            </a:r>
            <a:r>
              <a:rPr lang="en-US" sz="2400" dirty="0" smtClean="0"/>
              <a:t> or allergic edema of the larynx), as well as symptoms of impaired gastrointestinal function in the form of paroxysmal pains in the abdomen, nausea, vomiting, diarrhea.</a:t>
            </a:r>
          </a:p>
          <a:p>
            <a:r>
              <a:rPr lang="en-US" sz="2400" dirty="0" smtClean="0"/>
              <a:t>Possible </a:t>
            </a:r>
            <a:r>
              <a:rPr lang="en-US" sz="2400" dirty="0" err="1" smtClean="0"/>
              <a:t>mydriasis</a:t>
            </a:r>
            <a:r>
              <a:rPr lang="en-US" sz="2400" dirty="0" smtClean="0"/>
              <a:t>, foam from the mouth, cramps, involuntary defecation and urination, spotting from the vagina.</a:t>
            </a:r>
            <a:endParaRPr lang="ru-RU" sz="2400" dirty="0"/>
          </a:p>
        </p:txBody>
      </p:sp>
      <p:sp>
        <p:nvSpPr>
          <p:cNvPr id="5" name="Номер слайда 4"/>
          <p:cNvSpPr>
            <a:spLocks noGrp="1"/>
          </p:cNvSpPr>
          <p:nvPr>
            <p:ph type="sldNum" sz="quarter" idx="12"/>
          </p:nvPr>
        </p:nvSpPr>
        <p:spPr/>
        <p:txBody>
          <a:bodyPr/>
          <a:lstStyle/>
          <a:p>
            <a:fld id="{2C6B1FF6-39B9-40F5-8B67-33C6354A3D4F}" type="slidenum">
              <a:rPr kumimoji="0" lang="en-US" smtClean="0"/>
              <a:pPr/>
              <a:t>69</a:t>
            </a:fld>
            <a:endParaRPr kumimoji="0"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0000"/>
                </a:solidFill>
              </a:rPr>
              <a:t>Urgent care:</a:t>
            </a:r>
            <a:r>
              <a:rPr lang="en-US" dirty="0" smtClean="0"/>
              <a:t/>
            </a:r>
            <a:br>
              <a:rPr lang="en-US" dirty="0" smtClean="0"/>
            </a:br>
            <a:endParaRPr lang="ru-RU" dirty="0"/>
          </a:p>
        </p:txBody>
      </p:sp>
      <p:sp>
        <p:nvSpPr>
          <p:cNvPr id="3" name="Содержимое 2"/>
          <p:cNvSpPr>
            <a:spLocks noGrp="1"/>
          </p:cNvSpPr>
          <p:nvPr>
            <p:ph sz="quarter" idx="1"/>
          </p:nvPr>
        </p:nvSpPr>
        <p:spPr>
          <a:xfrm>
            <a:off x="457200" y="1142984"/>
            <a:ext cx="8229600" cy="5072098"/>
          </a:xfrm>
        </p:spPr>
        <p:txBody>
          <a:bodyPr>
            <a:noAutofit/>
          </a:bodyPr>
          <a:lstStyle/>
          <a:p>
            <a:r>
              <a:rPr lang="en-US" sz="2000" dirty="0" smtClean="0"/>
              <a:t>- stop and block the intake of the allergen into the body: cut off the injection or bite site of 0.3-0.5 ml of 0.1% solution of epinephrine in 3-5 ml of 0.9% sodium chloride solution;</a:t>
            </a:r>
          </a:p>
          <a:p>
            <a:r>
              <a:rPr lang="en-US" sz="2000" dirty="0" smtClean="0"/>
              <a:t>- When breathing is stopped or if it is inadequate, artificial ventilation is performed, conical </a:t>
            </a:r>
            <a:r>
              <a:rPr lang="en-US" sz="2000" dirty="0" err="1" smtClean="0"/>
              <a:t>tracheostomy</a:t>
            </a:r>
            <a:r>
              <a:rPr lang="en-US" sz="2000" dirty="0" smtClean="0"/>
              <a:t> is performed, oxygen supply is adjusted; </a:t>
            </a:r>
          </a:p>
          <a:p>
            <a:r>
              <a:rPr lang="en-US" sz="2000" dirty="0" smtClean="0"/>
              <a:t>- in the absence of pulsation on major trunk vessels (carotid or femoral), external cardiac massage is performed, they prepare everything necessary for defibrillation;</a:t>
            </a:r>
          </a:p>
          <a:p>
            <a:r>
              <a:rPr lang="en-US" sz="2000" dirty="0" smtClean="0"/>
              <a:t>- remove the electrocardiogram;</a:t>
            </a:r>
          </a:p>
          <a:p>
            <a:r>
              <a:rPr lang="en-US" sz="2000" dirty="0" smtClean="0"/>
              <a:t>- Introduce intravenously 0.3-1 ml of adrenaline solution in 10 ml of 0.9% sodium chloride solution. If necessary, the dose of adrenaline is repeated after 3-5 minutes. If </a:t>
            </a:r>
            <a:r>
              <a:rPr lang="en-US" sz="2000" dirty="0" err="1" smtClean="0"/>
              <a:t>i.v</a:t>
            </a:r>
            <a:r>
              <a:rPr lang="en-US" sz="2000" dirty="0" smtClean="0"/>
              <a:t>. fails, you can use the </a:t>
            </a:r>
            <a:r>
              <a:rPr lang="en-US" sz="2000" dirty="0" err="1" smtClean="0"/>
              <a:t>endotracheal</a:t>
            </a:r>
            <a:r>
              <a:rPr lang="en-US" sz="2000" dirty="0" smtClean="0"/>
              <a:t> tube, as well as inject adrenaline into the heart or root of the tongue;</a:t>
            </a:r>
          </a:p>
          <a:p>
            <a:r>
              <a:rPr lang="en-US" sz="2000" dirty="0" smtClean="0"/>
              <a:t>- with insufficient or short-term effect of adrenaline go to the drip introduction of the drug at a rate of 0.1 mg/ kg / minute.</a:t>
            </a:r>
            <a:endParaRPr lang="ru-RU" sz="2000"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70</a:t>
            </a:fld>
            <a:endParaRPr kumimoji="0"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Autofit/>
          </a:bodyPr>
          <a:lstStyle/>
          <a:p>
            <a:pPr algn="l"/>
            <a:r>
              <a:rPr lang="en-US" sz="2000" b="1" dirty="0" smtClean="0">
                <a:solidFill>
                  <a:srgbClr val="FFC000"/>
                </a:solidFill>
              </a:rPr>
              <a:t>At the same time, adjust the infusion therapy in 1-2 veins, especially for patients with typical and hemodynamic variants of anaphylactic shock:</a:t>
            </a:r>
            <a:endParaRPr lang="ru-RU" sz="2000" b="1" dirty="0">
              <a:solidFill>
                <a:srgbClr val="FFC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1. colloidal solutions (</a:t>
            </a:r>
            <a:r>
              <a:rPr lang="en-US" dirty="0" err="1" smtClean="0"/>
              <a:t>polyglucin</a:t>
            </a:r>
            <a:r>
              <a:rPr lang="en-US" dirty="0" smtClean="0"/>
              <a:t>, </a:t>
            </a:r>
            <a:r>
              <a:rPr lang="en-US" dirty="0" err="1" smtClean="0"/>
              <a:t>reopolyglucin</a:t>
            </a:r>
            <a:r>
              <a:rPr lang="en-US" dirty="0" smtClean="0"/>
              <a:t>) for the first ten minutes 50-200 ml, and then under the control of blood pressure, heart rate, black hole.</a:t>
            </a:r>
          </a:p>
          <a:p>
            <a:r>
              <a:rPr lang="en-US" dirty="0" smtClean="0"/>
              <a:t>2. Hypertensive 7.5% sodium chloride solution with or without the addition of colloids in a volume of 2-4 ml / kg body weight.</a:t>
            </a:r>
          </a:p>
          <a:p>
            <a:r>
              <a:rPr lang="en-US" dirty="0" smtClean="0"/>
              <a:t>3. Crystalloid solutions (0,9% sodium chloride solution, </a:t>
            </a:r>
            <a:r>
              <a:rPr lang="en-US" dirty="0" err="1" smtClean="0"/>
              <a:t>chlosol</a:t>
            </a:r>
            <a:r>
              <a:rPr lang="en-US" dirty="0" smtClean="0"/>
              <a:t>, </a:t>
            </a:r>
            <a:r>
              <a:rPr lang="en-US" dirty="0" err="1" smtClean="0"/>
              <a:t>disol</a:t>
            </a:r>
            <a:r>
              <a:rPr lang="en-US" dirty="0" smtClean="0"/>
              <a:t>, glucose solutions) for the first ten minutes 100-200 ml, and then under the control of blood pressure, heart rate, black hole. The anti-shock efficacy is lower than with the use of colloidal solutions.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71</a:t>
            </a:fld>
            <a:endParaRPr kumimoji="0"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fontScale="85000" lnSpcReduction="20000"/>
          </a:bodyPr>
          <a:lstStyle/>
          <a:p>
            <a:r>
              <a:rPr lang="en-US" dirty="0" smtClean="0"/>
              <a:t>intravenously injected </a:t>
            </a:r>
            <a:r>
              <a:rPr lang="en-US" dirty="0" err="1" smtClean="0"/>
              <a:t>glucocorticoid</a:t>
            </a:r>
            <a:r>
              <a:rPr lang="en-US" dirty="0" smtClean="0"/>
              <a:t> drugs: </a:t>
            </a:r>
            <a:r>
              <a:rPr lang="en-US" dirty="0" err="1" smtClean="0"/>
              <a:t>prednisolone</a:t>
            </a:r>
            <a:r>
              <a:rPr lang="en-US" dirty="0" smtClean="0"/>
              <a:t> 3-10 mg / kg body weight, 8-40 mg </a:t>
            </a:r>
            <a:r>
              <a:rPr lang="en-US" dirty="0" err="1" smtClean="0"/>
              <a:t>dexametasone</a:t>
            </a:r>
            <a:r>
              <a:rPr lang="en-US" dirty="0" smtClean="0"/>
              <a:t> or hydrocortisone 5-15 mg / kg body weight;</a:t>
            </a:r>
          </a:p>
          <a:p>
            <a:r>
              <a:rPr lang="en-US" dirty="0" smtClean="0"/>
              <a:t>an intravenous combination of H1 and H2 receptor blockers is administered:</a:t>
            </a:r>
          </a:p>
          <a:p>
            <a:pPr>
              <a:buNone/>
            </a:pPr>
            <a:r>
              <a:rPr lang="en-US" dirty="0" smtClean="0"/>
              <a:t>    -- 1. blockers of H1 receptors: </a:t>
            </a:r>
            <a:r>
              <a:rPr lang="en-US" dirty="0" err="1" smtClean="0"/>
              <a:t>diprasine</a:t>
            </a:r>
            <a:r>
              <a:rPr lang="en-US" dirty="0" smtClean="0"/>
              <a:t> (</a:t>
            </a:r>
            <a:r>
              <a:rPr lang="en-US" dirty="0" err="1" smtClean="0"/>
              <a:t>pipolphen</a:t>
            </a:r>
            <a:r>
              <a:rPr lang="en-US" dirty="0" smtClean="0"/>
              <a:t>) 2.5% -2-4 ml, </a:t>
            </a:r>
            <a:r>
              <a:rPr lang="en-US" dirty="0" err="1" smtClean="0"/>
              <a:t>dimedrol</a:t>
            </a:r>
            <a:r>
              <a:rPr lang="en-US" dirty="0" smtClean="0"/>
              <a:t> 1%, </a:t>
            </a:r>
            <a:r>
              <a:rPr lang="en-US" dirty="0" err="1" smtClean="0"/>
              <a:t>tavegil</a:t>
            </a:r>
            <a:r>
              <a:rPr lang="en-US" dirty="0" smtClean="0"/>
              <a:t> 0.1% or </a:t>
            </a:r>
            <a:r>
              <a:rPr lang="en-US" dirty="0" err="1" smtClean="0"/>
              <a:t>suprastin</a:t>
            </a:r>
            <a:r>
              <a:rPr lang="en-US" dirty="0" smtClean="0"/>
              <a:t> solution 2.5% 2-4 ml (</a:t>
            </a:r>
            <a:r>
              <a:rPr lang="en-US" dirty="0" err="1" smtClean="0"/>
              <a:t>suprastin</a:t>
            </a:r>
            <a:r>
              <a:rPr lang="en-US" dirty="0" smtClean="0"/>
              <a:t> can not be administered for allergies to </a:t>
            </a:r>
            <a:r>
              <a:rPr lang="en-US" dirty="0" err="1" smtClean="0"/>
              <a:t>euphyllin</a:t>
            </a:r>
            <a:r>
              <a:rPr lang="en-US" dirty="0" smtClean="0"/>
              <a:t>).</a:t>
            </a:r>
          </a:p>
          <a:p>
            <a:pPr>
              <a:buNone/>
            </a:pPr>
            <a:r>
              <a:rPr lang="en-US" dirty="0" smtClean="0"/>
              <a:t>    -- 2. blockers of H2 receptors: </a:t>
            </a:r>
            <a:r>
              <a:rPr lang="en-US" dirty="0" err="1" smtClean="0"/>
              <a:t>cimetidine</a:t>
            </a:r>
            <a:r>
              <a:rPr lang="en-US" dirty="0" smtClean="0"/>
              <a:t> 10% or </a:t>
            </a:r>
            <a:r>
              <a:rPr lang="en-US" dirty="0" err="1" smtClean="0"/>
              <a:t>cinamete</a:t>
            </a:r>
            <a:r>
              <a:rPr lang="en-US" dirty="0" smtClean="0"/>
              <a:t> of 2-4 ml.</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72</a:t>
            </a:fld>
            <a:endParaRPr kumimoji="0"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SYMTOMATIC THERAPY</a:t>
            </a:r>
            <a:endParaRPr lang="ru-RU"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with </a:t>
            </a:r>
            <a:r>
              <a:rPr lang="en-US" dirty="0" err="1" smtClean="0"/>
              <a:t>bronchospasm</a:t>
            </a:r>
            <a:r>
              <a:rPr lang="en-US" dirty="0" smtClean="0"/>
              <a:t>, which is not stopped by epinephrine, against the background of stable </a:t>
            </a:r>
            <a:r>
              <a:rPr lang="en-US" dirty="0" err="1" smtClean="0"/>
              <a:t>hemodynamics</a:t>
            </a:r>
            <a:r>
              <a:rPr lang="en-US" dirty="0" smtClean="0"/>
              <a:t> intravenous </a:t>
            </a:r>
            <a:r>
              <a:rPr lang="en-US" dirty="0" err="1" smtClean="0"/>
              <a:t>eufyllin</a:t>
            </a:r>
            <a:r>
              <a:rPr lang="en-US" dirty="0" smtClean="0"/>
              <a:t> 2.4% is administered at a dose of 5-6 mg / kg of body weight for 20 minutes, after which they switch to a maintenance dose of 1 mg / hour;</a:t>
            </a:r>
          </a:p>
          <a:p>
            <a:r>
              <a:rPr lang="en-US" dirty="0" smtClean="0"/>
              <a:t>- with convulsions and excitation intravenously administered </a:t>
            </a:r>
            <a:r>
              <a:rPr lang="en-US" dirty="0" err="1" smtClean="0"/>
              <a:t>seduxen</a:t>
            </a:r>
            <a:r>
              <a:rPr lang="en-US" dirty="0" smtClean="0"/>
              <a:t> 0,5% -2-6 ml or other benzodiazepines;</a:t>
            </a:r>
          </a:p>
          <a:p>
            <a:r>
              <a:rPr lang="en-US" dirty="0" smtClean="0"/>
              <a:t>- with anaphylactic shock caused by penicillin, administer 1 000 000 </a:t>
            </a:r>
            <a:r>
              <a:rPr lang="en-US" dirty="0" err="1" smtClean="0"/>
              <a:t>penicillinase</a:t>
            </a:r>
            <a:r>
              <a:rPr lang="en-US" dirty="0" smtClean="0"/>
              <a:t> intramuscularly in 2 ml of 0.9% sodium chloride solution.</a:t>
            </a:r>
            <a:endParaRPr lang="ru-RU"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73</a:t>
            </a:fld>
            <a:endParaRPr kumimoji="0"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smtClean="0">
                <a:solidFill>
                  <a:srgbClr val="FF0000"/>
                </a:solidFill>
              </a:rPr>
              <a:t>Classification of immunity-enhancing agents</a:t>
            </a:r>
            <a:endParaRPr lang="ru-RU" sz="2800" b="1" dirty="0">
              <a:solidFill>
                <a:srgbClr val="FF0000"/>
              </a:solidFill>
            </a:endParaRPr>
          </a:p>
        </p:txBody>
      </p:sp>
      <p:sp>
        <p:nvSpPr>
          <p:cNvPr id="3" name="Содержимое 2"/>
          <p:cNvSpPr>
            <a:spLocks noGrp="1"/>
          </p:cNvSpPr>
          <p:nvPr>
            <p:ph sz="quarter" idx="1"/>
          </p:nvPr>
        </p:nvSpPr>
        <p:spPr/>
        <p:txBody>
          <a:bodyPr>
            <a:normAutofit fontScale="70000" lnSpcReduction="20000"/>
          </a:bodyPr>
          <a:lstStyle/>
          <a:p>
            <a:r>
              <a:rPr lang="en-US" dirty="0" smtClean="0"/>
              <a:t>Drugs of nonspecific active stimulating immunotherapy:</a:t>
            </a:r>
          </a:p>
          <a:p>
            <a:r>
              <a:rPr lang="en-US" dirty="0" smtClean="0"/>
              <a:t>a) </a:t>
            </a:r>
            <a:r>
              <a:rPr lang="en-US" dirty="0" err="1" smtClean="0"/>
              <a:t>lipopolysaccharides</a:t>
            </a:r>
            <a:r>
              <a:rPr lang="en-US" dirty="0" smtClean="0"/>
              <a:t> and </a:t>
            </a:r>
            <a:r>
              <a:rPr lang="en-US" dirty="0" err="1" smtClean="0"/>
              <a:t>autolysates</a:t>
            </a:r>
            <a:r>
              <a:rPr lang="en-US" dirty="0" smtClean="0"/>
              <a:t> of bacteria: </a:t>
            </a:r>
            <a:r>
              <a:rPr lang="en-US" dirty="0" err="1" smtClean="0"/>
              <a:t>prodigiosan</a:t>
            </a:r>
            <a:r>
              <a:rPr lang="en-US" dirty="0" smtClean="0"/>
              <a:t>; </a:t>
            </a:r>
            <a:r>
              <a:rPr lang="en-US" dirty="0" err="1" smtClean="0"/>
              <a:t>pyrogenal</a:t>
            </a:r>
            <a:r>
              <a:rPr lang="en-US" dirty="0" smtClean="0"/>
              <a:t>; </a:t>
            </a:r>
            <a:r>
              <a:rPr lang="en-US" dirty="0" err="1" smtClean="0"/>
              <a:t>ribomunyl</a:t>
            </a:r>
            <a:r>
              <a:rPr lang="en-US" dirty="0" smtClean="0"/>
              <a:t>;</a:t>
            </a:r>
          </a:p>
          <a:p>
            <a:r>
              <a:rPr lang="en-US" dirty="0" smtClean="0"/>
              <a:t>b) synthetic substances: </a:t>
            </a:r>
            <a:r>
              <a:rPr lang="en-US" dirty="0" err="1" smtClean="0"/>
              <a:t>thymogen</a:t>
            </a:r>
            <a:r>
              <a:rPr lang="en-US" dirty="0" smtClean="0"/>
              <a:t>; </a:t>
            </a:r>
            <a:r>
              <a:rPr lang="en-US" dirty="0" err="1" smtClean="0"/>
              <a:t>levamisole</a:t>
            </a:r>
            <a:r>
              <a:rPr lang="en-US" dirty="0" smtClean="0"/>
              <a:t>; sodium nucleate, </a:t>
            </a:r>
            <a:r>
              <a:rPr lang="en-US" dirty="0" err="1" smtClean="0"/>
              <a:t>pentoxyl</a:t>
            </a:r>
            <a:r>
              <a:rPr lang="en-US" dirty="0" smtClean="0"/>
              <a:t>, </a:t>
            </a:r>
            <a:r>
              <a:rPr lang="en-US" dirty="0" err="1" smtClean="0"/>
              <a:t>methyluracil</a:t>
            </a:r>
            <a:r>
              <a:rPr lang="en-US" dirty="0" smtClean="0"/>
              <a:t>;</a:t>
            </a:r>
          </a:p>
          <a:p>
            <a:r>
              <a:rPr lang="en-US" dirty="0" smtClean="0"/>
              <a:t>c) vegetable origin: </a:t>
            </a:r>
            <a:r>
              <a:rPr lang="en-US" dirty="0" err="1" smtClean="0"/>
              <a:t>immunal</a:t>
            </a:r>
            <a:r>
              <a:rPr lang="en-US" dirty="0" smtClean="0"/>
              <a:t> (purple Echinacea juice); </a:t>
            </a:r>
            <a:r>
              <a:rPr lang="en-US" dirty="0" err="1" smtClean="0"/>
              <a:t>echinacea</a:t>
            </a:r>
            <a:r>
              <a:rPr lang="en-US" dirty="0" smtClean="0"/>
              <a:t> drops;</a:t>
            </a:r>
          </a:p>
          <a:p>
            <a:r>
              <a:rPr lang="en-US" dirty="0" smtClean="0"/>
              <a:t>Drugs of adaptive stimulating nonspecific immunotherapy:</a:t>
            </a:r>
          </a:p>
          <a:p>
            <a:r>
              <a:rPr lang="en-US" dirty="0" smtClean="0"/>
              <a:t>     preparations of lymphoid tissue (thymus, bone marrow, spleen): </a:t>
            </a:r>
            <a:r>
              <a:rPr lang="en-US" dirty="0" err="1" smtClean="0"/>
              <a:t>thymalin</a:t>
            </a:r>
            <a:r>
              <a:rPr lang="en-US" dirty="0" smtClean="0"/>
              <a:t>; </a:t>
            </a:r>
            <a:r>
              <a:rPr lang="en-US" dirty="0" err="1" smtClean="0"/>
              <a:t>splenin</a:t>
            </a:r>
            <a:r>
              <a:rPr lang="en-US" dirty="0" smtClean="0"/>
              <a:t>.</a:t>
            </a:r>
          </a:p>
          <a:p>
            <a:r>
              <a:rPr lang="en-US" dirty="0" smtClean="0"/>
              <a:t>Drugs of substitution immunotherapy, compensating the lack of factors of the immunity system: normal human immunoglobulin (</a:t>
            </a:r>
            <a:r>
              <a:rPr lang="en-US" dirty="0" err="1" smtClean="0"/>
              <a:t>intraglobin</a:t>
            </a:r>
            <a:r>
              <a:rPr lang="en-US" dirty="0" smtClean="0"/>
              <a:t>, </a:t>
            </a:r>
            <a:r>
              <a:rPr lang="en-US" dirty="0" err="1" smtClean="0"/>
              <a:t>octagam</a:t>
            </a:r>
            <a:r>
              <a:rPr lang="en-US" dirty="0" smtClean="0"/>
              <a:t>, </a:t>
            </a:r>
            <a:r>
              <a:rPr lang="en-US" dirty="0" err="1" smtClean="0"/>
              <a:t>pentaglobin</a:t>
            </a:r>
            <a:r>
              <a:rPr lang="en-US" dirty="0" smtClean="0"/>
              <a:t>); </a:t>
            </a:r>
            <a:r>
              <a:rPr lang="en-US" dirty="0" err="1" smtClean="0"/>
              <a:t>roncoleukin</a:t>
            </a:r>
            <a:r>
              <a:rPr lang="en-US" dirty="0" smtClean="0"/>
              <a:t> (recombinant yeast human interleukin-2).</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74</a:t>
            </a:fld>
            <a:endParaRPr kumimoji="0"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0000"/>
                </a:solidFill>
              </a:rPr>
              <a:t>Mechanism of action</a:t>
            </a:r>
            <a:r>
              <a:rPr lang="en-US" dirty="0" smtClean="0"/>
              <a:t/>
            </a:r>
            <a:br>
              <a:rPr lang="en-US" dirty="0" smtClean="0"/>
            </a:br>
            <a:endParaRPr lang="ru-RU" dirty="0"/>
          </a:p>
        </p:txBody>
      </p:sp>
      <p:sp>
        <p:nvSpPr>
          <p:cNvPr id="3" name="Содержимое 2"/>
          <p:cNvSpPr>
            <a:spLocks noGrp="1"/>
          </p:cNvSpPr>
          <p:nvPr>
            <p:ph sz="quarter" idx="1"/>
          </p:nvPr>
        </p:nvSpPr>
        <p:spPr/>
        <p:txBody>
          <a:bodyPr/>
          <a:lstStyle/>
          <a:p>
            <a:r>
              <a:rPr lang="en-US" dirty="0" err="1" smtClean="0"/>
              <a:t>Lipopolysaccharides</a:t>
            </a:r>
            <a:r>
              <a:rPr lang="en-US" dirty="0" smtClean="0"/>
              <a:t> and </a:t>
            </a:r>
            <a:r>
              <a:rPr lang="en-US" dirty="0" err="1" smtClean="0"/>
              <a:t>autolysates</a:t>
            </a:r>
            <a:r>
              <a:rPr lang="en-US" dirty="0" smtClean="0"/>
              <a:t> of bacteria (</a:t>
            </a:r>
            <a:r>
              <a:rPr lang="en-US" dirty="0" err="1" smtClean="0"/>
              <a:t>prodigiosan</a:t>
            </a:r>
            <a:r>
              <a:rPr lang="en-US" dirty="0" smtClean="0"/>
              <a:t>, </a:t>
            </a:r>
            <a:r>
              <a:rPr lang="en-US" dirty="0" err="1" smtClean="0"/>
              <a:t>pyrogenal</a:t>
            </a:r>
            <a:r>
              <a:rPr lang="en-US" dirty="0" smtClean="0"/>
              <a:t>, etc.) cause a </a:t>
            </a:r>
            <a:r>
              <a:rPr lang="en-US" dirty="0" err="1" smtClean="0"/>
              <a:t>hyperergic</a:t>
            </a:r>
            <a:r>
              <a:rPr lang="en-US" dirty="0" smtClean="0"/>
              <a:t> reaction of the organism, stimulating </a:t>
            </a:r>
            <a:r>
              <a:rPr lang="en-US" dirty="0" err="1" smtClean="0"/>
              <a:t>immunogenesis</a:t>
            </a:r>
            <a:r>
              <a:rPr lang="en-US" dirty="0" smtClean="0"/>
              <a:t> by activating macrophages and enhancing the formation of </a:t>
            </a:r>
            <a:r>
              <a:rPr lang="en-US" dirty="0" err="1" smtClean="0"/>
              <a:t>interferons</a:t>
            </a:r>
            <a:r>
              <a:rPr lang="en-US" dirty="0" smtClean="0"/>
              <a:t>. When topical application of the </a:t>
            </a:r>
            <a:r>
              <a:rPr lang="en-US" dirty="0" err="1" smtClean="0"/>
              <a:t>postisan</a:t>
            </a:r>
            <a:r>
              <a:rPr lang="en-US" dirty="0" smtClean="0"/>
              <a:t> increases the resistance of tissues to the effects of pathogenic </a:t>
            </a:r>
            <a:r>
              <a:rPr lang="en-US" dirty="0" err="1" smtClean="0"/>
              <a:t>microflora</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75</a:t>
            </a:fld>
            <a:endParaRPr kumimoji="0"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LEVAMIZOL</a:t>
            </a:r>
            <a:endParaRPr lang="ru-RU" b="1" dirty="0">
              <a:solidFill>
                <a:srgbClr val="FFC000"/>
              </a:solidFill>
            </a:endParaRPr>
          </a:p>
        </p:txBody>
      </p:sp>
      <p:sp>
        <p:nvSpPr>
          <p:cNvPr id="3" name="Содержимое 2"/>
          <p:cNvSpPr>
            <a:spLocks noGrp="1"/>
          </p:cNvSpPr>
          <p:nvPr>
            <p:ph sz="quarter" idx="1"/>
          </p:nvPr>
        </p:nvSpPr>
        <p:spPr/>
        <p:txBody>
          <a:bodyPr>
            <a:normAutofit/>
          </a:bodyPr>
          <a:lstStyle/>
          <a:p>
            <a:r>
              <a:rPr lang="en-US" dirty="0" smtClean="0"/>
              <a:t>increases the number of T-lymphocytes, their </a:t>
            </a:r>
            <a:r>
              <a:rPr lang="en-US" dirty="0" err="1" smtClean="0"/>
              <a:t>blastogenesis</a:t>
            </a:r>
            <a:r>
              <a:rPr lang="en-US" dirty="0" smtClean="0"/>
              <a:t> and activity (selectively), increases the activity of phagocytes, stimulates the production of </a:t>
            </a:r>
            <a:r>
              <a:rPr lang="en-US" dirty="0" err="1" smtClean="0"/>
              <a:t>interferons</a:t>
            </a:r>
            <a:r>
              <a:rPr lang="en-US" dirty="0" smtClean="0"/>
              <a:t>.</a:t>
            </a:r>
          </a:p>
          <a:p>
            <a:r>
              <a:rPr lang="en-US" dirty="0" smtClean="0"/>
              <a:t>It is believed that </a:t>
            </a:r>
            <a:r>
              <a:rPr lang="en-US" dirty="0" err="1" smtClean="0"/>
              <a:t>levamisole</a:t>
            </a:r>
            <a:r>
              <a:rPr lang="en-US" dirty="0" smtClean="0"/>
              <a:t> is able to strengthen the weakened response of cellular immunity, cause oppression to be excessively strong and not to affect the normal.</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76</a:t>
            </a:fld>
            <a:endParaRPr kumimoji="0"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r>
              <a:rPr lang="en-US" dirty="0" smtClean="0"/>
              <a:t>Interferon preparations and </a:t>
            </a:r>
            <a:r>
              <a:rPr lang="en-US" dirty="0" err="1" smtClean="0"/>
              <a:t>interferonogens</a:t>
            </a:r>
            <a:r>
              <a:rPr lang="en-US" dirty="0" smtClean="0"/>
              <a:t> (stimulants of interferon production) as </a:t>
            </a:r>
            <a:r>
              <a:rPr lang="en-US" dirty="0" err="1" smtClean="0"/>
              <a:t>immunomodulating</a:t>
            </a:r>
            <a:r>
              <a:rPr lang="en-US" dirty="0" smtClean="0"/>
              <a:t> and </a:t>
            </a:r>
            <a:r>
              <a:rPr lang="en-US" dirty="0" err="1" smtClean="0"/>
              <a:t>immunostimulating</a:t>
            </a:r>
            <a:r>
              <a:rPr lang="en-US" dirty="0" smtClean="0"/>
              <a:t> agents were included in the arsenal of antiviral and anti-blast drugs.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77</a:t>
            </a:fld>
            <a:endParaRPr kumimoji="0"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dirty="0" smtClean="0">
                <a:solidFill>
                  <a:srgbClr val="FF0000"/>
                </a:solidFill>
              </a:rPr>
              <a:t>Medicines of adaptive stimulating nonspecific immunotherapy</a:t>
            </a:r>
            <a:endParaRPr lang="ru-RU" sz="2800" b="1"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The mechanism of action consists in the perception by </a:t>
            </a:r>
            <a:r>
              <a:rPr lang="en-US" dirty="0" err="1" smtClean="0"/>
              <a:t>immunocompetent</a:t>
            </a:r>
            <a:r>
              <a:rPr lang="en-US" dirty="0" smtClean="0"/>
              <a:t> cells of nonspecific stimulating signals from hormones and other factors of the immunity system introduced from the outside.</a:t>
            </a:r>
          </a:p>
          <a:p>
            <a:r>
              <a:rPr lang="en-US" dirty="0" smtClean="0"/>
              <a:t>Such effects are characteristic of the hormones of the thymus, bone marrow, spleen.</a:t>
            </a:r>
          </a:p>
          <a:p>
            <a:r>
              <a:rPr lang="en-US" dirty="0" smtClean="0"/>
              <a:t>Preparations from them regulate the amount, proliferation, migration and cooperation of T and B lymphocytes, stimulate the reactions of cellular and </a:t>
            </a:r>
            <a:r>
              <a:rPr lang="en-US" dirty="0" err="1" smtClean="0"/>
              <a:t>humoral</a:t>
            </a:r>
            <a:r>
              <a:rPr lang="en-US" dirty="0" smtClean="0"/>
              <a:t> immunity, increase the production of </a:t>
            </a:r>
            <a:r>
              <a:rPr lang="en-US" dirty="0" err="1" smtClean="0"/>
              <a:t>lymphokines</a:t>
            </a:r>
            <a:r>
              <a:rPr lang="en-US" dirty="0" smtClean="0"/>
              <a:t>, including interferon, enhance </a:t>
            </a:r>
            <a:r>
              <a:rPr lang="en-US" dirty="0" err="1" smtClean="0"/>
              <a:t>phagocytosis</a:t>
            </a:r>
            <a:r>
              <a:rPr lang="en-US" dirty="0" smtClean="0"/>
              <a:t>.</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78</a:t>
            </a:fld>
            <a:endParaRPr kumimoji="0"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Indications</a:t>
            </a:r>
            <a:r>
              <a:rPr lang="ru-RU" b="1" dirty="0" smtClean="0">
                <a:solidFill>
                  <a:srgbClr val="FF0000"/>
                </a:solidFill>
              </a:rPr>
              <a:t>:</a:t>
            </a:r>
            <a:endParaRPr lang="ru-RU" b="1" dirty="0">
              <a:solidFill>
                <a:srgbClr val="FF0000"/>
              </a:solidFill>
            </a:endParaRPr>
          </a:p>
        </p:txBody>
      </p:sp>
      <p:sp>
        <p:nvSpPr>
          <p:cNvPr id="3" name="Содержимое 2"/>
          <p:cNvSpPr>
            <a:spLocks noGrp="1"/>
          </p:cNvSpPr>
          <p:nvPr>
            <p:ph sz="quarter" idx="1"/>
          </p:nvPr>
        </p:nvSpPr>
        <p:spPr/>
        <p:txBody>
          <a:bodyPr>
            <a:normAutofit fontScale="92500" lnSpcReduction="10000"/>
          </a:bodyPr>
          <a:lstStyle/>
          <a:p>
            <a:pPr>
              <a:buNone/>
            </a:pPr>
            <a:r>
              <a:rPr lang="en-US" dirty="0" smtClean="0"/>
              <a:t>    </a:t>
            </a:r>
            <a:r>
              <a:rPr lang="en-US" dirty="0" err="1" smtClean="0">
                <a:solidFill>
                  <a:srgbClr val="FFC000"/>
                </a:solidFill>
              </a:rPr>
              <a:t>Immunostimulants</a:t>
            </a:r>
            <a:r>
              <a:rPr lang="en-US" dirty="0" smtClean="0">
                <a:solidFill>
                  <a:srgbClr val="FFC000"/>
                </a:solidFill>
              </a:rPr>
              <a:t> use:</a:t>
            </a:r>
          </a:p>
          <a:p>
            <a:r>
              <a:rPr lang="en-US" dirty="0" smtClean="0"/>
              <a:t>  with prolonged infectious and infectious-inflammatory diseases;</a:t>
            </a:r>
          </a:p>
          <a:p>
            <a:r>
              <a:rPr lang="en-US" dirty="0" smtClean="0"/>
              <a:t>sluggish regenerative processes (chronic purulent and purulent-necrotic conditions, burn disease, </a:t>
            </a:r>
            <a:r>
              <a:rPr lang="en-US" dirty="0" err="1" smtClean="0"/>
              <a:t>trophic</a:t>
            </a:r>
            <a:r>
              <a:rPr lang="en-US" dirty="0" smtClean="0"/>
              <a:t> ulcers, severe trauma);</a:t>
            </a:r>
          </a:p>
          <a:p>
            <a:r>
              <a:rPr lang="en-US" dirty="0" smtClean="0"/>
              <a:t>after chemotherapy or radiotherapy in cancer patients, </a:t>
            </a:r>
            <a:r>
              <a:rPr lang="en-US" dirty="0" err="1" smtClean="0"/>
              <a:t>lymphoproliferative</a:t>
            </a:r>
            <a:r>
              <a:rPr lang="en-US" dirty="0" smtClean="0"/>
              <a:t> diseases (</a:t>
            </a:r>
            <a:r>
              <a:rPr lang="en-US" dirty="0" err="1" smtClean="0"/>
              <a:t>lympho-neukemia</a:t>
            </a:r>
            <a:r>
              <a:rPr lang="en-US" dirty="0" smtClean="0"/>
              <a:t>, </a:t>
            </a:r>
            <a:r>
              <a:rPr lang="en-US" dirty="0" err="1" smtClean="0"/>
              <a:t>lymphogranulomatosis</a:t>
            </a:r>
            <a:r>
              <a:rPr lang="en-US" dirty="0" smtClean="0"/>
              <a:t>), multiple sclerosis, psoriasis.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79</a:t>
            </a:fld>
            <a:endParaRPr kumimoji="0"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a:bodyPr>
          <a:lstStyle/>
          <a:p>
            <a:r>
              <a:rPr lang="en-US" dirty="0" smtClean="0"/>
              <a:t>Some drugs (typical </a:t>
            </a:r>
            <a:r>
              <a:rPr lang="en-US" dirty="0" err="1" smtClean="0"/>
              <a:t>immunomodulators</a:t>
            </a:r>
            <a:r>
              <a:rPr lang="en-US" dirty="0" smtClean="0"/>
              <a:t>) are more widely used in auto-allergic (autoimmune) diseases (</a:t>
            </a:r>
            <a:r>
              <a:rPr lang="en-US" dirty="0" err="1" smtClean="0"/>
              <a:t>levamisole</a:t>
            </a:r>
            <a:r>
              <a:rPr lang="en-US" dirty="0" smtClean="0"/>
              <a:t>, </a:t>
            </a:r>
            <a:r>
              <a:rPr lang="en-US" dirty="0" err="1" smtClean="0"/>
              <a:t>subreum</a:t>
            </a:r>
            <a:r>
              <a:rPr lang="en-US" dirty="0" smtClean="0"/>
              <a:t> - with rheumatoid arthritis) or even exogenous allergies (</a:t>
            </a:r>
            <a:r>
              <a:rPr lang="en-US" dirty="0" err="1" smtClean="0"/>
              <a:t>pyrogenal</a:t>
            </a:r>
            <a:r>
              <a:rPr lang="en-US" dirty="0" smtClean="0"/>
              <a:t> - in bronchial asthma, </a:t>
            </a:r>
            <a:r>
              <a:rPr lang="en-US" dirty="0" err="1" smtClean="0"/>
              <a:t>urticaria</a:t>
            </a:r>
            <a:r>
              <a:rPr lang="en-US" dirty="0" smtClean="0"/>
              <a:t>).</a:t>
            </a:r>
          </a:p>
          <a:p>
            <a:r>
              <a:rPr lang="en-US" dirty="0" smtClean="0">
                <a:solidFill>
                  <a:srgbClr val="C00000"/>
                </a:solidFill>
              </a:rPr>
              <a:t>Preparations of this group are contraindicated in pregnancy</a:t>
            </a:r>
            <a:endParaRPr lang="ru-RU" dirty="0">
              <a:solidFill>
                <a:srgbClr val="C00000"/>
              </a:solidFill>
            </a:endParaRPr>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80</a:t>
            </a:fld>
            <a:endParaRPr kumimoji="0"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350</TotalTime>
  <Words>5536</Words>
  <PresentationFormat>Экран (4:3)</PresentationFormat>
  <Paragraphs>504</Paragraphs>
  <Slides>80</Slides>
  <Notes>35</Notes>
  <HiddenSlides>0</HiddenSlides>
  <MMClips>0</MMClips>
  <ScaleCrop>false</ScaleCrop>
  <HeadingPairs>
    <vt:vector size="4" baseType="variant">
      <vt:variant>
        <vt:lpstr>Тема</vt:lpstr>
      </vt:variant>
      <vt:variant>
        <vt:i4>1</vt:i4>
      </vt:variant>
      <vt:variant>
        <vt:lpstr>Заголовки слайдов</vt:lpstr>
      </vt:variant>
      <vt:variant>
        <vt:i4>80</vt:i4>
      </vt:variant>
    </vt:vector>
  </HeadingPairs>
  <TitlesOfParts>
    <vt:vector size="81" baseType="lpstr">
      <vt:lpstr>1_Тема Office</vt:lpstr>
      <vt:lpstr>Слайд 1</vt:lpstr>
      <vt:lpstr>Слайд 2</vt:lpstr>
      <vt:lpstr>Слайд 3</vt:lpstr>
      <vt:lpstr>Слайд 4</vt:lpstr>
      <vt:lpstr>Allergic rhinitis   Allergic rhinitis is characterized by watery discharge from the nose, difficulty in nasal breathing, sneezing, itching in the nose, decreased sense of smell </vt:lpstr>
      <vt:lpstr>Allergic conjunctivitis  The main manifestations of allergic conjunctivitis include itching in the eye area, a feeling of "sand" in the eyes, lacrimation, photophobia, burning eyes, redness and swelling of the eyelids </vt:lpstr>
      <vt:lpstr>Pollinosis   The name "pollinosis" comes from the Latin word pollen - pollen, as the disease causes pollen of plants. Once, hay fever was called hay fever, believing that the cause of the disease is hay</vt:lpstr>
      <vt:lpstr>Hives, urticaria   This appearance on the skin of blisters of different sizes, similar to rashes after nettle burn, accompanied by skin itching</vt:lpstr>
      <vt:lpstr>Food allergy    People with food allergies experience a worsening of their well-being after eating certain foods that others do not cause negative reactions</vt:lpstr>
      <vt:lpstr>Слайд 10</vt:lpstr>
      <vt:lpstr>Слайд 11</vt:lpstr>
      <vt:lpstr>Слайд 12</vt:lpstr>
      <vt:lpstr>Слайд 13</vt:lpstr>
      <vt:lpstr>Allergens</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Prognostic role of IgE level in children and adults (according to Humburger).</vt:lpstr>
      <vt:lpstr>Differential diagnosis of DIT and HIT based on a comprehensive assessment of immunological tests.</vt:lpstr>
      <vt:lpstr>Differential diagnosis of DIT and HIT based on a comprehensive assessment of immunological tests(continuation) </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SCHEME OF DEVELOPMENT OF ALLERGIC REACTION OF IMMEDIATE TYPE</vt:lpstr>
      <vt:lpstr>CLASSIFICATION OF ANTI-ALLERGIC DRUGS</vt:lpstr>
      <vt:lpstr>Слайд 45</vt:lpstr>
      <vt:lpstr>HISTAMINE</vt:lpstr>
      <vt:lpstr>CLASSIFICATION OF ANTIHISTAMINE PREPARATIONS (H1-BLOCKERS)</vt:lpstr>
      <vt:lpstr>Mechanism of action </vt:lpstr>
      <vt:lpstr>The main side effects of antihistamine drugs  of 1 st generation:</vt:lpstr>
      <vt:lpstr>Advantages of AHD of 2nd generation:</vt:lpstr>
      <vt:lpstr>The main side effects of AHD of 2 nd generation</vt:lpstr>
      <vt:lpstr>Antihistamines of the 3rd generation</vt:lpstr>
      <vt:lpstr>CETIRYZINE</vt:lpstr>
      <vt:lpstr>Слайд 54</vt:lpstr>
      <vt:lpstr>LORATADINE</vt:lpstr>
      <vt:lpstr>MODE OF APPLICATION </vt:lpstr>
      <vt:lpstr>Interaction with other drugs</vt:lpstr>
      <vt:lpstr>Side effect </vt:lpstr>
      <vt:lpstr>Desloratadine</vt:lpstr>
      <vt:lpstr>INDICATIONS FOR USE</vt:lpstr>
      <vt:lpstr>Слайд 61</vt:lpstr>
      <vt:lpstr>Side effect </vt:lpstr>
      <vt:lpstr>FEXOFENADINE (TELFAST)</vt:lpstr>
      <vt:lpstr>Слайд 64</vt:lpstr>
      <vt:lpstr>GLUCOCORTICOIDS</vt:lpstr>
      <vt:lpstr>Слайд 66</vt:lpstr>
      <vt:lpstr>STABILIZERS OF MAST CELL MEMBRANES</vt:lpstr>
      <vt:lpstr>ANAPHYLACTIC   SHOCK </vt:lpstr>
      <vt:lpstr>CLINIC</vt:lpstr>
      <vt:lpstr>Urgent care: </vt:lpstr>
      <vt:lpstr>At the same time, adjust the infusion therapy in 1-2 veins, especially for patients with typical and hemodynamic variants of anaphylactic shock:</vt:lpstr>
      <vt:lpstr>Слайд 72</vt:lpstr>
      <vt:lpstr>SYMTOMATIC THERAPY</vt:lpstr>
      <vt:lpstr>Classification of immunity-enhancing agents</vt:lpstr>
      <vt:lpstr>Mechanism of action </vt:lpstr>
      <vt:lpstr>LEVAMIZOL</vt:lpstr>
      <vt:lpstr>Слайд 77</vt:lpstr>
      <vt:lpstr>Medicines of adaptive stimulating nonspecific immunotherapy</vt:lpstr>
      <vt:lpstr>Indications:</vt:lpstr>
      <vt:lpstr>Слайд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39</cp:revision>
  <dcterms:created xsi:type="dcterms:W3CDTF">2013-05-17T16:42:03Z</dcterms:created>
  <dcterms:modified xsi:type="dcterms:W3CDTF">2026-04-18T13:19:26Z</dcterms:modified>
</cp:coreProperties>
</file>