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av" ContentType="audio/x-wav"/>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9"/>
  </p:notesMasterIdLst>
  <p:handoutMasterIdLst>
    <p:handoutMasterId r:id="rId60"/>
  </p:handoutMasterIdLst>
  <p:sldIdLst>
    <p:sldId id="267" r:id="rId2"/>
    <p:sldId id="326" r:id="rId3"/>
    <p:sldId id="329" r:id="rId4"/>
    <p:sldId id="327" r:id="rId5"/>
    <p:sldId id="328" r:id="rId6"/>
    <p:sldId id="330" r:id="rId7"/>
    <p:sldId id="264" r:id="rId8"/>
    <p:sldId id="268" r:id="rId9"/>
    <p:sldId id="269" r:id="rId10"/>
    <p:sldId id="270" r:id="rId11"/>
    <p:sldId id="271" r:id="rId12"/>
    <p:sldId id="272" r:id="rId13"/>
    <p:sldId id="325" r:id="rId14"/>
    <p:sldId id="273" r:id="rId15"/>
    <p:sldId id="274" r:id="rId16"/>
    <p:sldId id="275" r:id="rId17"/>
    <p:sldId id="276" r:id="rId18"/>
    <p:sldId id="278" r:id="rId19"/>
    <p:sldId id="279" r:id="rId20"/>
    <p:sldId id="320" r:id="rId21"/>
    <p:sldId id="280" r:id="rId22"/>
    <p:sldId id="282" r:id="rId23"/>
    <p:sldId id="283" r:id="rId24"/>
    <p:sldId id="284" r:id="rId25"/>
    <p:sldId id="295" r:id="rId26"/>
    <p:sldId id="290" r:id="rId27"/>
    <p:sldId id="291" r:id="rId28"/>
    <p:sldId id="292" r:id="rId29"/>
    <p:sldId id="293" r:id="rId30"/>
    <p:sldId id="294" r:id="rId31"/>
    <p:sldId id="286" r:id="rId32"/>
    <p:sldId id="287" r:id="rId33"/>
    <p:sldId id="288" r:id="rId34"/>
    <p:sldId id="289" r:id="rId35"/>
    <p:sldId id="296" r:id="rId36"/>
    <p:sldId id="297" r:id="rId37"/>
    <p:sldId id="298" r:id="rId38"/>
    <p:sldId id="299" r:id="rId39"/>
    <p:sldId id="321" r:id="rId40"/>
    <p:sldId id="300" r:id="rId41"/>
    <p:sldId id="301" r:id="rId42"/>
    <p:sldId id="302" r:id="rId43"/>
    <p:sldId id="303" r:id="rId44"/>
    <p:sldId id="322" r:id="rId45"/>
    <p:sldId id="304" r:id="rId46"/>
    <p:sldId id="323" r:id="rId47"/>
    <p:sldId id="305" r:id="rId48"/>
    <p:sldId id="324" r:id="rId49"/>
    <p:sldId id="306" r:id="rId50"/>
    <p:sldId id="308" r:id="rId51"/>
    <p:sldId id="307" r:id="rId52"/>
    <p:sldId id="310" r:id="rId53"/>
    <p:sldId id="311" r:id="rId54"/>
    <p:sldId id="309" r:id="rId55"/>
    <p:sldId id="312" r:id="rId56"/>
    <p:sldId id="313" r:id="rId57"/>
    <p:sldId id="319" r:id="rId58"/>
  </p:sldIdLst>
  <p:sldSz cx="9144000" cy="6858000" type="screen4x3"/>
  <p:notesSz cx="6858000" cy="9144000"/>
  <p:defaultTextStyle>
    <a:defPPr>
      <a:defRPr lang="en"/>
    </a:defPPr>
    <a:lvl1pPr algn="l" rtl="0" eaLnBrk="0" fontAlgn="base" hangingPunct="0">
      <a:spcBef>
        <a:spcPct val="0"/>
      </a:spcBef>
      <a:spcAft>
        <a:spcPct val="0"/>
      </a:spcAft>
      <a:defRPr kern="1200">
        <a:solidFill>
          <a:schemeClr val="accent2"/>
        </a:solidFill>
        <a:latin typeface="Times New Roman" panose="02020603050405020304" pitchFamily="18" charset="0"/>
        <a:ea typeface="+mn-ea"/>
        <a:cs typeface="+mn-cs"/>
      </a:defRPr>
    </a:lvl1pPr>
    <a:lvl2pPr marL="457200" algn="l" rtl="0" eaLnBrk="0" fontAlgn="base" hangingPunct="0">
      <a:spcBef>
        <a:spcPct val="0"/>
      </a:spcBef>
      <a:spcAft>
        <a:spcPct val="0"/>
      </a:spcAft>
      <a:defRPr kern="1200">
        <a:solidFill>
          <a:schemeClr val="accent2"/>
        </a:solidFill>
        <a:latin typeface="Times New Roman" panose="02020603050405020304" pitchFamily="18" charset="0"/>
        <a:ea typeface="+mn-ea"/>
        <a:cs typeface="+mn-cs"/>
      </a:defRPr>
    </a:lvl2pPr>
    <a:lvl3pPr marL="914400" algn="l" rtl="0" eaLnBrk="0" fontAlgn="base" hangingPunct="0">
      <a:spcBef>
        <a:spcPct val="0"/>
      </a:spcBef>
      <a:spcAft>
        <a:spcPct val="0"/>
      </a:spcAft>
      <a:defRPr kern="1200">
        <a:solidFill>
          <a:schemeClr val="accent2"/>
        </a:solidFill>
        <a:latin typeface="Times New Roman" panose="02020603050405020304" pitchFamily="18" charset="0"/>
        <a:ea typeface="+mn-ea"/>
        <a:cs typeface="+mn-cs"/>
      </a:defRPr>
    </a:lvl3pPr>
    <a:lvl4pPr marL="1371600" algn="l" rtl="0" eaLnBrk="0" fontAlgn="base" hangingPunct="0">
      <a:spcBef>
        <a:spcPct val="0"/>
      </a:spcBef>
      <a:spcAft>
        <a:spcPct val="0"/>
      </a:spcAft>
      <a:defRPr kern="1200">
        <a:solidFill>
          <a:schemeClr val="accent2"/>
        </a:solidFill>
        <a:latin typeface="Times New Roman" panose="02020603050405020304" pitchFamily="18" charset="0"/>
        <a:ea typeface="+mn-ea"/>
        <a:cs typeface="+mn-cs"/>
      </a:defRPr>
    </a:lvl4pPr>
    <a:lvl5pPr marL="1828800" algn="l" rtl="0" eaLnBrk="0" fontAlgn="base" hangingPunct="0">
      <a:spcBef>
        <a:spcPct val="0"/>
      </a:spcBef>
      <a:spcAft>
        <a:spcPct val="0"/>
      </a:spcAft>
      <a:defRPr kern="1200">
        <a:solidFill>
          <a:schemeClr val="accent2"/>
        </a:solidFill>
        <a:latin typeface="Times New Roman" panose="02020603050405020304" pitchFamily="18" charset="0"/>
        <a:ea typeface="+mn-ea"/>
        <a:cs typeface="+mn-cs"/>
      </a:defRPr>
    </a:lvl5pPr>
    <a:lvl6pPr marL="2286000" algn="l" defTabSz="914400" rtl="0" eaLnBrk="1" latinLnBrk="0" hangingPunct="1">
      <a:defRPr kern="1200">
        <a:solidFill>
          <a:schemeClr val="accent2"/>
        </a:solidFill>
        <a:latin typeface="Times New Roman" panose="02020603050405020304" pitchFamily="18" charset="0"/>
        <a:ea typeface="+mn-ea"/>
        <a:cs typeface="+mn-cs"/>
      </a:defRPr>
    </a:lvl6pPr>
    <a:lvl7pPr marL="2743200" algn="l" defTabSz="914400" rtl="0" eaLnBrk="1" latinLnBrk="0" hangingPunct="1">
      <a:defRPr kern="1200">
        <a:solidFill>
          <a:schemeClr val="accent2"/>
        </a:solidFill>
        <a:latin typeface="Times New Roman" panose="02020603050405020304" pitchFamily="18" charset="0"/>
        <a:ea typeface="+mn-ea"/>
        <a:cs typeface="+mn-cs"/>
      </a:defRPr>
    </a:lvl7pPr>
    <a:lvl8pPr marL="3200400" algn="l" defTabSz="914400" rtl="0" eaLnBrk="1" latinLnBrk="0" hangingPunct="1">
      <a:defRPr kern="1200">
        <a:solidFill>
          <a:schemeClr val="accent2"/>
        </a:solidFill>
        <a:latin typeface="Times New Roman" panose="02020603050405020304" pitchFamily="18" charset="0"/>
        <a:ea typeface="+mn-ea"/>
        <a:cs typeface="+mn-cs"/>
      </a:defRPr>
    </a:lvl8pPr>
    <a:lvl9pPr marL="3657600" algn="l" defTabSz="914400" rtl="0" eaLnBrk="1" latinLnBrk="0" hangingPunct="1">
      <a:defRPr kern="1200">
        <a:solidFill>
          <a:schemeClr val="accent2"/>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735" autoAdjust="0"/>
    <p:restoredTop sz="94580" autoAdjust="0"/>
  </p:normalViewPr>
  <p:slideViewPr>
    <p:cSldViewPr>
      <p:cViewPr varScale="1">
        <p:scale>
          <a:sx n="102" d="100"/>
          <a:sy n="102" d="100"/>
        </p:scale>
        <p:origin x="1128" y="184"/>
      </p:cViewPr>
      <p:guideLst>
        <p:guide orient="horz" pos="2160"/>
        <p:guide pos="2880"/>
      </p:guideLst>
    </p:cSldViewPr>
  </p:slideViewPr>
  <p:notesTextViewPr>
    <p:cViewPr>
      <p:scale>
        <a:sx n="100" d="100"/>
        <a:sy n="100" d="100"/>
      </p:scale>
      <p:origin x="0" y="0"/>
    </p:cViewPr>
  </p:notesTextViewPr>
  <p:notesViewPr>
    <p:cSldViewPr>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9219"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9220"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9221"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B9E667E5-32A5-40A9-A554-E4CF4B43EB8A}"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2253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153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253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2253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9F752438-D282-4D54-8AC9-626F4FA02BE3}"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21F46FB-FF94-4584-8886-0CBEA07F4552}" type="slidenum">
              <a:rPr lang="en-US" altLang="en-US">
                <a:solidFill>
                  <a:schemeClr val="accent2"/>
                </a:solidFill>
              </a:rPr>
              <a:pPr>
                <a:spcBef>
                  <a:spcPct val="0"/>
                </a:spcBef>
              </a:pPr>
              <a:t>26</a:t>
            </a:fld>
            <a:endParaRPr lang="en-US" altLang="en-US">
              <a:solidFill>
                <a:schemeClr val="accent2"/>
              </a:solidFill>
            </a:endParaRPr>
          </a:p>
        </p:txBody>
      </p:sp>
      <p:sp>
        <p:nvSpPr>
          <p:cNvPr id="45058" name="Rectangle 2"/>
          <p:cNvSpPr>
            <a:spLocks noGrp="1" noRot="1" noChangeAspect="1" noChangeArrowheads="1" noTextEdit="1"/>
          </p:cNvSpPr>
          <p:nvPr>
            <p:ph type="sldImg"/>
          </p:nvPr>
        </p:nvSpPr>
        <p:spPr>
          <a:xfrm>
            <a:off x="1144588" y="685800"/>
            <a:ext cx="4573587" cy="3430588"/>
          </a:xfrm>
          <a:ln/>
        </p:spPr>
      </p:sp>
      <p:sp>
        <p:nvSpPr>
          <p:cNvPr id="450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9E06308-99EE-4806-AA3A-9B753992A513}" type="slidenum">
              <a:rPr lang="en-US" altLang="en-US">
                <a:solidFill>
                  <a:schemeClr val="accent2"/>
                </a:solidFill>
              </a:rPr>
              <a:pPr>
                <a:spcBef>
                  <a:spcPct val="0"/>
                </a:spcBef>
              </a:pPr>
              <a:t>27</a:t>
            </a:fld>
            <a:endParaRPr lang="en-US" altLang="en-US">
              <a:solidFill>
                <a:schemeClr val="accent2"/>
              </a:solidFill>
            </a:endParaRPr>
          </a:p>
        </p:txBody>
      </p:sp>
      <p:sp>
        <p:nvSpPr>
          <p:cNvPr id="47106" name="Rectangle 2"/>
          <p:cNvSpPr>
            <a:spLocks noGrp="1" noRot="1" noChangeAspect="1" noChangeArrowheads="1" noTextEdit="1"/>
          </p:cNvSpPr>
          <p:nvPr>
            <p:ph type="sldImg"/>
          </p:nvPr>
        </p:nvSpPr>
        <p:spPr>
          <a:xfrm>
            <a:off x="1144588" y="685800"/>
            <a:ext cx="4573587" cy="3430588"/>
          </a:xfrm>
          <a:ln/>
        </p:spPr>
      </p:sp>
      <p:sp>
        <p:nvSpPr>
          <p:cNvPr id="47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DF4F90F-0EBB-4F1E-B81A-8DA2CD107704}" type="slidenum">
              <a:rPr lang="en-US" altLang="en-US">
                <a:solidFill>
                  <a:schemeClr val="accent2"/>
                </a:solidFill>
              </a:rPr>
              <a:pPr>
                <a:spcBef>
                  <a:spcPct val="0"/>
                </a:spcBef>
              </a:pPr>
              <a:t>28</a:t>
            </a:fld>
            <a:endParaRPr lang="en-US" altLang="en-US">
              <a:solidFill>
                <a:schemeClr val="accent2"/>
              </a:solidFill>
            </a:endParaRPr>
          </a:p>
        </p:txBody>
      </p:sp>
      <p:sp>
        <p:nvSpPr>
          <p:cNvPr id="49154" name="Rectangle 2"/>
          <p:cNvSpPr>
            <a:spLocks noGrp="1" noRot="1" noChangeAspect="1" noChangeArrowheads="1" noTextEdit="1"/>
          </p:cNvSpPr>
          <p:nvPr>
            <p:ph type="sldImg"/>
          </p:nvPr>
        </p:nvSpPr>
        <p:spPr>
          <a:xfrm>
            <a:off x="1144588" y="685800"/>
            <a:ext cx="4573587" cy="3430588"/>
          </a:xfrm>
          <a:ln/>
        </p:spPr>
      </p:sp>
      <p:sp>
        <p:nvSpPr>
          <p:cNvPr id="491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83420C9-ACBE-4C1B-93B6-B086349EE503}" type="slidenum">
              <a:rPr lang="en-US" altLang="en-US">
                <a:solidFill>
                  <a:schemeClr val="accent2"/>
                </a:solidFill>
              </a:rPr>
              <a:pPr>
                <a:spcBef>
                  <a:spcPct val="0"/>
                </a:spcBef>
              </a:pPr>
              <a:t>29</a:t>
            </a:fld>
            <a:endParaRPr lang="en-US" altLang="en-US">
              <a:solidFill>
                <a:schemeClr val="accent2"/>
              </a:solidFill>
            </a:endParaRPr>
          </a:p>
        </p:txBody>
      </p:sp>
      <p:sp>
        <p:nvSpPr>
          <p:cNvPr id="51202" name="Rectangle 2"/>
          <p:cNvSpPr>
            <a:spLocks noGrp="1" noRot="1" noChangeAspect="1" noChangeArrowheads="1" noTextEdit="1"/>
          </p:cNvSpPr>
          <p:nvPr>
            <p:ph type="sldImg"/>
          </p:nvPr>
        </p:nvSpPr>
        <p:spPr>
          <a:xfrm>
            <a:off x="1144588" y="685800"/>
            <a:ext cx="4573587" cy="3430588"/>
          </a:xfrm>
          <a:ln/>
        </p:spPr>
      </p:sp>
      <p:sp>
        <p:nvSpPr>
          <p:cNvPr id="51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790ACA8-40B9-4802-94EE-AE21AC33582B}" type="slidenum">
              <a:rPr lang="en-US" altLang="en-US">
                <a:solidFill>
                  <a:schemeClr val="accent2"/>
                </a:solidFill>
              </a:rPr>
              <a:pPr>
                <a:spcBef>
                  <a:spcPct val="0"/>
                </a:spcBef>
              </a:pPr>
              <a:t>30</a:t>
            </a:fld>
            <a:endParaRPr lang="en-US" altLang="en-US">
              <a:solidFill>
                <a:schemeClr val="accent2"/>
              </a:solidFill>
            </a:endParaRPr>
          </a:p>
        </p:txBody>
      </p:sp>
      <p:sp>
        <p:nvSpPr>
          <p:cNvPr id="53250" name="Rectangle 2"/>
          <p:cNvSpPr>
            <a:spLocks noGrp="1" noRot="1" noChangeAspect="1" noChangeArrowheads="1" noTextEdit="1"/>
          </p:cNvSpPr>
          <p:nvPr>
            <p:ph type="sldImg"/>
          </p:nvPr>
        </p:nvSpPr>
        <p:spPr>
          <a:xfrm>
            <a:off x="1144588" y="685800"/>
            <a:ext cx="4573587" cy="3430588"/>
          </a:xfrm>
          <a:ln/>
        </p:spPr>
      </p:sp>
      <p:sp>
        <p:nvSpPr>
          <p:cNvPr id="53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3772F29-2D34-4F69-8E93-2D27AFDD0E60}" type="slidenum">
              <a:rPr lang="en-US" altLang="en-US">
                <a:solidFill>
                  <a:schemeClr val="accent2"/>
                </a:solidFill>
              </a:rPr>
              <a:pPr>
                <a:spcBef>
                  <a:spcPct val="0"/>
                </a:spcBef>
              </a:pPr>
              <a:t>52</a:t>
            </a:fld>
            <a:endParaRPr lang="en-US" altLang="en-US">
              <a:solidFill>
                <a:schemeClr val="accent2"/>
              </a:solidFill>
            </a:endParaRPr>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83D0D60-8555-4EC6-AD7B-4C639D2221BC}" type="slidenum">
              <a:rPr lang="en-US" altLang="en-US">
                <a:solidFill>
                  <a:schemeClr val="accent2"/>
                </a:solidFill>
              </a:rPr>
              <a:pPr>
                <a:spcBef>
                  <a:spcPct val="0"/>
                </a:spcBef>
              </a:pPr>
              <a:t>53</a:t>
            </a:fld>
            <a:endParaRPr lang="en-US" altLang="en-US">
              <a:solidFill>
                <a:schemeClr val="accent2"/>
              </a:solidFill>
            </a:endParaRPr>
          </a:p>
        </p:txBody>
      </p:sp>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a:t>Образец подзаголовка</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3AFFCEE2-F6E9-4784-88A4-9347C0F05E20}" type="slidenum">
              <a:rPr lang="en-US" altLang="en-US"/>
              <a:pPr/>
              <a:t>‹#›</a:t>
            </a:fld>
            <a:endParaRPr lang="en-US" altLang="en-US"/>
          </a:p>
        </p:txBody>
      </p:sp>
    </p:spTree>
    <p:extLst>
      <p:ext uri="{BB962C8B-B14F-4D97-AF65-F5344CB8AC3E}">
        <p14:creationId xmlns:p14="http://schemas.microsoft.com/office/powerpoint/2010/main" val="4095146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65F03780-616C-4A48-A092-CBD5E15F2DA9}" type="slidenum">
              <a:rPr lang="en-US" altLang="en-US"/>
              <a:pPr/>
              <a:t>‹#›</a:t>
            </a:fld>
            <a:endParaRPr lang="en-US" altLang="en-US"/>
          </a:p>
        </p:txBody>
      </p:sp>
    </p:spTree>
    <p:extLst>
      <p:ext uri="{BB962C8B-B14F-4D97-AF65-F5344CB8AC3E}">
        <p14:creationId xmlns:p14="http://schemas.microsoft.com/office/powerpoint/2010/main" val="587675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a:t>Образец текста</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FCEFF393-3299-4C8D-BBBE-60204F053F4D}" type="slidenum">
              <a:rPr lang="en-US" altLang="en-US"/>
              <a:pPr/>
              <a:t>‹#›</a:t>
            </a:fld>
            <a:endParaRPr lang="en-US" altLang="en-US"/>
          </a:p>
        </p:txBody>
      </p:sp>
    </p:spTree>
    <p:extLst>
      <p:ext uri="{BB962C8B-B14F-4D97-AF65-F5344CB8AC3E}">
        <p14:creationId xmlns:p14="http://schemas.microsoft.com/office/powerpoint/2010/main" val="42924360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685800" y="2708275"/>
            <a:ext cx="3810000" cy="3387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2708275"/>
            <a:ext cx="3810000" cy="3387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Date Placeholder 4"/>
          <p:cNvSpPr>
            <a:spLocks noGrp="1" noChangeArrowheads="1"/>
          </p:cNvSpPr>
          <p:nvPr>
            <p:ph type="dt" sz="half" idx="10"/>
          </p:nvPr>
        </p:nvSpPr>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p:txBody>
          <a:bodyPr/>
          <a:lstStyle>
            <a:lvl1pPr>
              <a:defRPr/>
            </a:lvl1pPr>
          </a:lstStyle>
          <a:p>
            <a:pPr>
              <a:defRPr/>
            </a:pPr>
            <a:endParaRPr lang="en-US"/>
          </a:p>
        </p:txBody>
      </p:sp>
      <p:sp>
        <p:nvSpPr>
          <p:cNvPr id="7" name="Slide Number Placeholder 6"/>
          <p:cNvSpPr>
            <a:spLocks noGrp="1" noChangeArrowheads="1"/>
          </p:cNvSpPr>
          <p:nvPr>
            <p:ph type="sldNum" sz="quarter" idx="12"/>
          </p:nvPr>
        </p:nvSpPr>
        <p:spPr/>
        <p:txBody>
          <a:bodyPr/>
          <a:lstStyle>
            <a:lvl1pPr>
              <a:defRPr/>
            </a:lvl1pPr>
          </a:lstStyle>
          <a:p>
            <a:fld id="{40CA7509-1B08-42B8-BF3C-EF552E15CFF2}" type="slidenum">
              <a:rPr lang="en-US" altLang="en-US"/>
              <a:pPr/>
              <a:t>‹#›</a:t>
            </a:fld>
            <a:endParaRPr lang="en-US" altLang="en-US"/>
          </a:p>
        </p:txBody>
      </p:sp>
    </p:spTree>
    <p:extLst>
      <p:ext uri="{BB962C8B-B14F-4D97-AF65-F5344CB8AC3E}">
        <p14:creationId xmlns:p14="http://schemas.microsoft.com/office/powerpoint/2010/main" val="1512325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Rectangle 4"/>
          <p:cNvSpPr>
            <a:spLocks noGrp="1" noChangeArrowheads="1"/>
          </p:cNvSpPr>
          <p:nvPr>
            <p:ph type="dt" sz="half" idx="10"/>
          </p:nvPr>
        </p:nvSpPr>
        <p:spPr/>
        <p:txBody>
          <a:bodyPr/>
          <a:lstStyle>
            <a:lvl1pPr>
              <a:defRPr/>
            </a:lvl1pPr>
          </a:lstStyle>
          <a:p>
            <a:pPr>
              <a:defRPr/>
            </a:pPr>
            <a:endParaRPr lang="en-US"/>
          </a:p>
        </p:txBody>
      </p:sp>
      <p:sp>
        <p:nvSpPr>
          <p:cNvPr id="8" name="Rectangle 5"/>
          <p:cNvSpPr>
            <a:spLocks noGrp="1" noChangeArrowheads="1"/>
          </p:cNvSpPr>
          <p:nvPr>
            <p:ph type="ftr" sz="quarter" idx="11"/>
          </p:nvPr>
        </p:nvSpPr>
        <p:spPr/>
        <p:txBody>
          <a:bodyPr/>
          <a:lstStyle>
            <a:lvl1pPr>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vl1pPr>
          </a:lstStyle>
          <a:p>
            <a:fld id="{DA8F28C5-0AC6-4741-8321-C403695C67B9}" type="slidenum">
              <a:rPr lang="en-US" altLang="en-US"/>
              <a:pPr/>
              <a:t>‹#›</a:t>
            </a:fld>
            <a:endParaRPr lang="en-US" altLang="en-US"/>
          </a:p>
        </p:txBody>
      </p:sp>
    </p:spTree>
    <p:extLst>
      <p:ext uri="{BB962C8B-B14F-4D97-AF65-F5344CB8AC3E}">
        <p14:creationId xmlns:p14="http://schemas.microsoft.com/office/powerpoint/2010/main" val="2218035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fld id="{D9C23C38-9352-4669-8D59-F83A8142CEB4}" type="slidenum">
              <a:rPr lang="en-US" altLang="en-US"/>
              <a:pPr/>
              <a:t>‹#›</a:t>
            </a:fld>
            <a:endParaRPr lang="en-US" altLang="en-US"/>
          </a:p>
        </p:txBody>
      </p:sp>
    </p:spTree>
    <p:extLst>
      <p:ext uri="{BB962C8B-B14F-4D97-AF65-F5344CB8AC3E}">
        <p14:creationId xmlns:p14="http://schemas.microsoft.com/office/powerpoint/2010/main" val="14866906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fld id="{C8E121B4-31C3-4E9F-A142-F78BB47AD20E}" type="slidenum">
              <a:rPr lang="en-US" altLang="en-US"/>
              <a:pPr/>
              <a:t>‹#›</a:t>
            </a:fld>
            <a:endParaRPr lang="en-US" altLang="en-US"/>
          </a:p>
        </p:txBody>
      </p:sp>
    </p:spTree>
    <p:extLst>
      <p:ext uri="{BB962C8B-B14F-4D97-AF65-F5344CB8AC3E}">
        <p14:creationId xmlns:p14="http://schemas.microsoft.com/office/powerpoint/2010/main" val="26175652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noChangeArrowheads="1"/>
          </p:cNvSpPr>
          <p:nvPr>
            <p:ph type="dt" sz="half" idx="10"/>
          </p:nvPr>
        </p:nvSpPr>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p:txBody>
          <a:bodyPr/>
          <a:lstStyle>
            <a:lvl1pPr>
              <a:defRPr/>
            </a:lvl1pPr>
          </a:lstStyle>
          <a:p>
            <a:pPr>
              <a:defRPr/>
            </a:pPr>
            <a:endParaRPr lang="en-US"/>
          </a:p>
        </p:txBody>
      </p:sp>
      <p:sp>
        <p:nvSpPr>
          <p:cNvPr id="7" name="Slide Number Placeholder 6"/>
          <p:cNvSpPr>
            <a:spLocks noGrp="1" noChangeArrowheads="1"/>
          </p:cNvSpPr>
          <p:nvPr>
            <p:ph type="sldNum" sz="quarter" idx="12"/>
          </p:nvPr>
        </p:nvSpPr>
        <p:spPr/>
        <p:txBody>
          <a:bodyPr/>
          <a:lstStyle>
            <a:lvl1pPr>
              <a:defRPr/>
            </a:lvl1pPr>
          </a:lstStyle>
          <a:p>
            <a:fld id="{6B413853-662C-4B92-998B-F60350038132}" type="slidenum">
              <a:rPr lang="en-US" altLang="en-US"/>
              <a:pPr/>
              <a:t>‹#›</a:t>
            </a:fld>
            <a:endParaRPr lang="en-US" altLang="en-US"/>
          </a:p>
        </p:txBody>
      </p:sp>
    </p:spTree>
    <p:extLst>
      <p:ext uri="{BB962C8B-B14F-4D97-AF65-F5344CB8AC3E}">
        <p14:creationId xmlns:p14="http://schemas.microsoft.com/office/powerpoint/2010/main" val="19226062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noChangeArrowheads="1"/>
          </p:cNvSpPr>
          <p:nvPr>
            <p:ph type="dt" sz="half" idx="10"/>
          </p:nvPr>
        </p:nvSpPr>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p:txBody>
          <a:bodyPr/>
          <a:lstStyle>
            <a:lvl1pPr>
              <a:defRPr/>
            </a:lvl1pPr>
          </a:lstStyle>
          <a:p>
            <a:pPr>
              <a:defRPr/>
            </a:pPr>
            <a:endParaRPr lang="en-US"/>
          </a:p>
        </p:txBody>
      </p:sp>
      <p:sp>
        <p:nvSpPr>
          <p:cNvPr id="7" name="Slide Number Placeholder 6"/>
          <p:cNvSpPr>
            <a:spLocks noGrp="1" noChangeArrowheads="1"/>
          </p:cNvSpPr>
          <p:nvPr>
            <p:ph type="sldNum" sz="quarter" idx="12"/>
          </p:nvPr>
        </p:nvSpPr>
        <p:spPr/>
        <p:txBody>
          <a:bodyPr/>
          <a:lstStyle>
            <a:lvl1pPr>
              <a:defRPr/>
            </a:lvl1pPr>
          </a:lstStyle>
          <a:p>
            <a:fld id="{E346B307-67C3-4171-A0D3-43CACA137B5C}" type="slidenum">
              <a:rPr lang="en-US" altLang="en-US"/>
              <a:pPr/>
              <a:t>‹#›</a:t>
            </a:fld>
            <a:endParaRPr lang="en-US" altLang="en-US"/>
          </a:p>
        </p:txBody>
      </p:sp>
    </p:spTree>
    <p:extLst>
      <p:ext uri="{BB962C8B-B14F-4D97-AF65-F5344CB8AC3E}">
        <p14:creationId xmlns:p14="http://schemas.microsoft.com/office/powerpoint/2010/main" val="9730826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77398875-FEE5-48BE-A612-3785A5ABEDD8}" type="slidenum">
              <a:rPr lang="en-US" altLang="en-US"/>
              <a:pPr/>
              <a:t>‹#›</a:t>
            </a:fld>
            <a:endParaRPr lang="en-US" altLang="en-US"/>
          </a:p>
        </p:txBody>
      </p:sp>
    </p:spTree>
    <p:extLst>
      <p:ext uri="{BB962C8B-B14F-4D97-AF65-F5344CB8AC3E}">
        <p14:creationId xmlns:p14="http://schemas.microsoft.com/office/powerpoint/2010/main" val="30087188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15100" y="1196975"/>
            <a:ext cx="1943100" cy="48990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685800" y="1196975"/>
            <a:ext cx="5676900" cy="48990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DBDE15B7-0F10-4079-9BF0-83783D877D64}" type="slidenum">
              <a:rPr lang="en-US" altLang="en-US"/>
              <a:pPr/>
              <a:t>‹#›</a:t>
            </a:fld>
            <a:endParaRPr lang="en-US" altLang="en-US"/>
          </a:p>
        </p:txBody>
      </p:sp>
    </p:spTree>
    <p:extLst>
      <p:ext uri="{BB962C8B-B14F-4D97-AF65-F5344CB8AC3E}">
        <p14:creationId xmlns:p14="http://schemas.microsoft.com/office/powerpoint/2010/main" val="4456219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chart" preserve="1">
  <p:cSld name="Заголовок и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1196975"/>
            <a:ext cx="7700963" cy="863600"/>
          </a:xfrm>
        </p:spPr>
        <p:txBody>
          <a:bodyPr/>
          <a:lstStyle/>
          <a:p>
            <a:r>
              <a:rPr lang="ru-RU"/>
              <a:t>Образец заголовка</a:t>
            </a:r>
          </a:p>
        </p:txBody>
      </p:sp>
      <p:sp>
        <p:nvSpPr>
          <p:cNvPr id="3" name="Диаграмма 2"/>
          <p:cNvSpPr>
            <a:spLocks noGrp="1"/>
          </p:cNvSpPr>
          <p:nvPr>
            <p:ph type="chart" idx="1"/>
          </p:nvPr>
        </p:nvSpPr>
        <p:spPr>
          <a:xfrm>
            <a:off x="685800" y="2708275"/>
            <a:ext cx="7772400" cy="3387725"/>
          </a:xfrm>
        </p:spPr>
        <p:txBody>
          <a:bodyPr/>
          <a:lstStyle/>
          <a:p>
            <a:pPr lvl="0"/>
            <a:endParaRPr lang="ru-RU" noProof="0"/>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2EEEF475-F587-4DCE-BC28-7D93195ECF59}" type="slidenum">
              <a:rPr lang="en-US" altLang="en-US"/>
              <a:pPr/>
              <a:t>‹#›</a:t>
            </a:fld>
            <a:endParaRPr lang="en-US" altLang="en-US"/>
          </a:p>
        </p:txBody>
      </p:sp>
    </p:spTree>
    <p:extLst>
      <p:ext uri="{BB962C8B-B14F-4D97-AF65-F5344CB8AC3E}">
        <p14:creationId xmlns:p14="http://schemas.microsoft.com/office/powerpoint/2010/main" val="32840955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1196975"/>
            <a:ext cx="7700963" cy="863600"/>
          </a:xfrm>
        </p:spPr>
        <p:txBody>
          <a:bodyPr/>
          <a:lstStyle/>
          <a:p>
            <a:r>
              <a:rPr lang="ru-RU"/>
              <a:t>Образец заголовка</a:t>
            </a:r>
          </a:p>
        </p:txBody>
      </p:sp>
      <p:sp>
        <p:nvSpPr>
          <p:cNvPr id="3" name="Таблица 2"/>
          <p:cNvSpPr>
            <a:spLocks noGrp="1"/>
          </p:cNvSpPr>
          <p:nvPr>
            <p:ph type="tbl" idx="1"/>
          </p:nvPr>
        </p:nvSpPr>
        <p:spPr>
          <a:xfrm>
            <a:off x="685800" y="2708275"/>
            <a:ext cx="7772400" cy="3387725"/>
          </a:xfrm>
        </p:spPr>
        <p:txBody>
          <a:bodyPr/>
          <a:lstStyle/>
          <a:p>
            <a:pPr lvl="0"/>
            <a:endParaRPr lang="ru-RU" noProof="0"/>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D4ECEAC7-3D69-4DDC-8825-905B2B19586A}" type="slidenum">
              <a:rPr lang="en-US" altLang="en-US"/>
              <a:pPr/>
              <a:t>‹#›</a:t>
            </a:fld>
            <a:endParaRPr lang="en-US" altLang="en-US"/>
          </a:p>
        </p:txBody>
      </p:sp>
    </p:spTree>
    <p:extLst>
      <p:ext uri="{BB962C8B-B14F-4D97-AF65-F5344CB8AC3E}">
        <p14:creationId xmlns:p14="http://schemas.microsoft.com/office/powerpoint/2010/main" val="41582999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3399"/>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1196975"/>
            <a:ext cx="7700963"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Образец заголовка</a:t>
            </a:r>
          </a:p>
        </p:txBody>
      </p:sp>
      <p:sp>
        <p:nvSpPr>
          <p:cNvPr id="1027" name="Rectangle 3"/>
          <p:cNvSpPr>
            <a:spLocks noGrp="1" noChangeArrowheads="1"/>
          </p:cNvSpPr>
          <p:nvPr>
            <p:ph type="body" idx="1"/>
          </p:nvPr>
        </p:nvSpPr>
        <p:spPr bwMode="auto">
          <a:xfrm>
            <a:off x="685800" y="2708275"/>
            <a:ext cx="7772400" cy="338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Образец текста</a:t>
            </a:r>
          </a:p>
          <a:p>
            <a:pPr lvl="1"/>
            <a:r>
              <a:rPr lang="en-US" altLang="en-US"/>
              <a:t>Второй уровень</a:t>
            </a:r>
          </a:p>
          <a:p>
            <a:pPr lvl="2"/>
            <a:r>
              <a:rPr lang="en-US" altLang="en-US"/>
              <a:t>Третий уровень</a:t>
            </a:r>
          </a:p>
          <a:p>
            <a:pPr lvl="3"/>
            <a:r>
              <a:rPr lang="en-US" altLang="en-US"/>
              <a:t>Четвертый уровень</a:t>
            </a:r>
          </a:p>
          <a:p>
            <a:pPr lvl="4"/>
            <a:r>
              <a:rPr lang="en-US" altLang="en-US"/>
              <a:t>Пятый уровень</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FFFFFF"/>
                </a:solidFill>
                <a:latin typeface="+mn-lt"/>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FFFFFF"/>
                </a:solidFill>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FFFFFF"/>
                </a:solidFill>
                <a:latin typeface="Arial" panose="020B0604020202020204" pitchFamily="34" charset="0"/>
              </a:defRPr>
            </a:lvl1pPr>
          </a:lstStyle>
          <a:p>
            <a:fld id="{C60CDBFF-F574-4623-80C1-64506C8AC62A}" type="slidenum">
              <a:rPr lang="en-US" altLang="en-US"/>
              <a:pPr/>
              <a:t>‹#›</a:t>
            </a:fld>
            <a:endParaRPr lang="en-US" altLang="en-US"/>
          </a:p>
        </p:txBody>
      </p:sp>
      <p:pic>
        <p:nvPicPr>
          <p:cNvPr id="1031" name="Picture 7" descr="logo"/>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316230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Lst>
  <p:txStyles>
    <p:titleStyle>
      <a:lvl1pPr algn="ctr" rtl="0" eaLnBrk="0" fontAlgn="base" hangingPunct="0">
        <a:spcBef>
          <a:spcPct val="0"/>
        </a:spcBef>
        <a:spcAft>
          <a:spcPct val="0"/>
        </a:spcAft>
        <a:defRPr sz="4400" b="1">
          <a:solidFill>
            <a:srgbClr val="FFFFFF"/>
          </a:solidFill>
          <a:latin typeface="+mj-lt"/>
          <a:ea typeface="+mj-ea"/>
          <a:cs typeface="+mj-cs"/>
        </a:defRPr>
      </a:lvl1pPr>
      <a:lvl2pPr algn="ctr" rtl="0" eaLnBrk="0" fontAlgn="base" hangingPunct="0">
        <a:spcBef>
          <a:spcPct val="0"/>
        </a:spcBef>
        <a:spcAft>
          <a:spcPct val="0"/>
        </a:spcAft>
        <a:defRPr sz="4400" b="1">
          <a:solidFill>
            <a:srgbClr val="FFFFFF"/>
          </a:solidFill>
          <a:latin typeface="Arial Narrow" pitchFamily="34" charset="0"/>
        </a:defRPr>
      </a:lvl2pPr>
      <a:lvl3pPr algn="ctr" rtl="0" eaLnBrk="0" fontAlgn="base" hangingPunct="0">
        <a:spcBef>
          <a:spcPct val="0"/>
        </a:spcBef>
        <a:spcAft>
          <a:spcPct val="0"/>
        </a:spcAft>
        <a:defRPr sz="4400" b="1">
          <a:solidFill>
            <a:srgbClr val="FFFFFF"/>
          </a:solidFill>
          <a:latin typeface="Arial Narrow" pitchFamily="34" charset="0"/>
        </a:defRPr>
      </a:lvl3pPr>
      <a:lvl4pPr algn="ctr" rtl="0" eaLnBrk="0" fontAlgn="base" hangingPunct="0">
        <a:spcBef>
          <a:spcPct val="0"/>
        </a:spcBef>
        <a:spcAft>
          <a:spcPct val="0"/>
        </a:spcAft>
        <a:defRPr sz="4400" b="1">
          <a:solidFill>
            <a:srgbClr val="FFFFFF"/>
          </a:solidFill>
          <a:latin typeface="Arial Narrow" pitchFamily="34" charset="0"/>
        </a:defRPr>
      </a:lvl4pPr>
      <a:lvl5pPr algn="ctr" rtl="0" eaLnBrk="0" fontAlgn="base" hangingPunct="0">
        <a:spcBef>
          <a:spcPct val="0"/>
        </a:spcBef>
        <a:spcAft>
          <a:spcPct val="0"/>
        </a:spcAft>
        <a:defRPr sz="4400" b="1">
          <a:solidFill>
            <a:srgbClr val="FFFFFF"/>
          </a:solidFill>
          <a:latin typeface="Arial Narrow" pitchFamily="34" charset="0"/>
        </a:defRPr>
      </a:lvl5pPr>
      <a:lvl6pPr marL="457200" algn="ctr" rtl="0" fontAlgn="base">
        <a:spcBef>
          <a:spcPct val="0"/>
        </a:spcBef>
        <a:spcAft>
          <a:spcPct val="0"/>
        </a:spcAft>
        <a:defRPr sz="4400" b="1">
          <a:solidFill>
            <a:srgbClr val="FFFFFF"/>
          </a:solidFill>
          <a:latin typeface="Arial Narrow" pitchFamily="34" charset="0"/>
        </a:defRPr>
      </a:lvl6pPr>
      <a:lvl7pPr marL="914400" algn="ctr" rtl="0" fontAlgn="base">
        <a:spcBef>
          <a:spcPct val="0"/>
        </a:spcBef>
        <a:spcAft>
          <a:spcPct val="0"/>
        </a:spcAft>
        <a:defRPr sz="4400" b="1">
          <a:solidFill>
            <a:srgbClr val="FFFFFF"/>
          </a:solidFill>
          <a:latin typeface="Arial Narrow" pitchFamily="34" charset="0"/>
        </a:defRPr>
      </a:lvl7pPr>
      <a:lvl8pPr marL="1371600" algn="ctr" rtl="0" fontAlgn="base">
        <a:spcBef>
          <a:spcPct val="0"/>
        </a:spcBef>
        <a:spcAft>
          <a:spcPct val="0"/>
        </a:spcAft>
        <a:defRPr sz="4400" b="1">
          <a:solidFill>
            <a:srgbClr val="FFFFFF"/>
          </a:solidFill>
          <a:latin typeface="Arial Narrow" pitchFamily="34" charset="0"/>
        </a:defRPr>
      </a:lvl8pPr>
      <a:lvl9pPr marL="1828800" algn="ctr" rtl="0" fontAlgn="base">
        <a:spcBef>
          <a:spcPct val="0"/>
        </a:spcBef>
        <a:spcAft>
          <a:spcPct val="0"/>
        </a:spcAft>
        <a:defRPr sz="4400" b="1">
          <a:solidFill>
            <a:srgbClr val="FFFFFF"/>
          </a:solidFill>
          <a:latin typeface="Arial Narrow" pitchFamily="34" charset="0"/>
        </a:defRPr>
      </a:lvl9pPr>
    </p:titleStyle>
    <p:bodyStyle>
      <a:lvl1pPr marL="342900" indent="-342900" algn="l" rtl="0" eaLnBrk="0" fontAlgn="base" hangingPunct="0">
        <a:spcBef>
          <a:spcPct val="20000"/>
        </a:spcBef>
        <a:spcAft>
          <a:spcPct val="0"/>
        </a:spcAft>
        <a:buChar char="•"/>
        <a:defRPr sz="3200">
          <a:solidFill>
            <a:srgbClr val="FFFFFF"/>
          </a:solidFill>
          <a:latin typeface="+mn-lt"/>
          <a:ea typeface="+mn-ea"/>
          <a:cs typeface="+mn-cs"/>
        </a:defRPr>
      </a:lvl1pPr>
      <a:lvl2pPr marL="742950" indent="-285750" algn="l" rtl="0" eaLnBrk="0" fontAlgn="base" hangingPunct="0">
        <a:spcBef>
          <a:spcPct val="20000"/>
        </a:spcBef>
        <a:spcAft>
          <a:spcPct val="0"/>
        </a:spcAft>
        <a:buChar char="–"/>
        <a:defRPr sz="2800">
          <a:solidFill>
            <a:srgbClr val="FFFFFF"/>
          </a:solidFill>
          <a:latin typeface="+mn-lt"/>
        </a:defRPr>
      </a:lvl2pPr>
      <a:lvl3pPr marL="1143000" indent="-228600" algn="l" rtl="0" eaLnBrk="0" fontAlgn="base" hangingPunct="0">
        <a:spcBef>
          <a:spcPct val="20000"/>
        </a:spcBef>
        <a:spcAft>
          <a:spcPct val="0"/>
        </a:spcAft>
        <a:buChar char="•"/>
        <a:defRPr sz="2400">
          <a:solidFill>
            <a:srgbClr val="FFFFFF"/>
          </a:solidFill>
          <a:latin typeface="+mn-lt"/>
        </a:defRPr>
      </a:lvl3pPr>
      <a:lvl4pPr marL="1600200" indent="-228600" algn="l" rtl="0" eaLnBrk="0" fontAlgn="base" hangingPunct="0">
        <a:spcBef>
          <a:spcPct val="20000"/>
        </a:spcBef>
        <a:spcAft>
          <a:spcPct val="0"/>
        </a:spcAft>
        <a:buChar char="–"/>
        <a:defRPr sz="2000">
          <a:solidFill>
            <a:srgbClr val="FFFFFF"/>
          </a:solidFill>
          <a:latin typeface="+mn-lt"/>
        </a:defRPr>
      </a:lvl4pPr>
      <a:lvl5pPr marL="2057400" indent="-228600" algn="l" rtl="0" eaLnBrk="0" fontAlgn="base" hangingPunct="0">
        <a:spcBef>
          <a:spcPct val="20000"/>
        </a:spcBef>
        <a:spcAft>
          <a:spcPct val="0"/>
        </a:spcAft>
        <a:buChar char="»"/>
        <a:defRPr sz="2000">
          <a:solidFill>
            <a:srgbClr val="FFFFFF"/>
          </a:solidFill>
          <a:latin typeface="+mn-lt"/>
        </a:defRPr>
      </a:lvl5pPr>
      <a:lvl6pPr marL="2514600" indent="-228600" algn="l" rtl="0" fontAlgn="base">
        <a:spcBef>
          <a:spcPct val="20000"/>
        </a:spcBef>
        <a:spcAft>
          <a:spcPct val="0"/>
        </a:spcAft>
        <a:buChar char="»"/>
        <a:defRPr sz="2000">
          <a:solidFill>
            <a:srgbClr val="FFFFFF"/>
          </a:solidFill>
          <a:latin typeface="+mn-lt"/>
        </a:defRPr>
      </a:lvl6pPr>
      <a:lvl7pPr marL="2971800" indent="-228600" algn="l" rtl="0" fontAlgn="base">
        <a:spcBef>
          <a:spcPct val="20000"/>
        </a:spcBef>
        <a:spcAft>
          <a:spcPct val="0"/>
        </a:spcAft>
        <a:buChar char="»"/>
        <a:defRPr sz="2000">
          <a:solidFill>
            <a:srgbClr val="FFFFFF"/>
          </a:solidFill>
          <a:latin typeface="+mn-lt"/>
        </a:defRPr>
      </a:lvl7pPr>
      <a:lvl8pPr marL="3429000" indent="-228600" algn="l" rtl="0" fontAlgn="base">
        <a:spcBef>
          <a:spcPct val="20000"/>
        </a:spcBef>
        <a:spcAft>
          <a:spcPct val="0"/>
        </a:spcAft>
        <a:buChar char="»"/>
        <a:defRPr sz="2000">
          <a:solidFill>
            <a:srgbClr val="FFFFFF"/>
          </a:solidFill>
          <a:latin typeface="+mn-lt"/>
        </a:defRPr>
      </a:lvl8pPr>
      <a:lvl9pPr marL="3886200" indent="-228600" algn="l" rtl="0" fontAlgn="base">
        <a:spcBef>
          <a:spcPct val="20000"/>
        </a:spcBef>
        <a:spcAft>
          <a:spcPct val="0"/>
        </a:spcAft>
        <a:buChar char="»"/>
        <a:defRPr sz="2000">
          <a:solidFill>
            <a:srgbClr val="FFFFFF"/>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1.wmf"/></Relationships>
</file>

<file path=ppt/slides/_rels/slide2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1.wmf"/></Relationships>
</file>

<file path=ppt/slides/_rels/slide2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1.wmf"/></Relationships>
</file>

<file path=ppt/slides/_rels/slide2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1.wmf"/></Relationships>
</file>

<file path=ppt/slides/_rels/slide3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1.w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09" name="Rectangle 6"/>
          <p:cNvSpPr>
            <a:spLocks noGrp="1" noChangeArrowheads="1"/>
          </p:cNvSpPr>
          <p:nvPr>
            <p:ph type="title"/>
          </p:nvPr>
        </p:nvSpPr>
        <p:spPr>
          <a:xfrm>
            <a:off x="112713" y="2281238"/>
            <a:ext cx="8918575" cy="3527425"/>
          </a:xfrm>
        </p:spPr>
        <p:txBody>
          <a:bodyPr anchor="t"/>
          <a:lstStyle/>
          <a:p>
            <a:pPr eaLnBrk="1" hangingPunct="1"/>
            <a:r>
              <a:rPr lang="en" altLang="en-US">
                <a:solidFill>
                  <a:srgbClr val="FFFF00"/>
                </a:solidFill>
                <a:latin typeface="Times New Roman" panose="02020603050405020304" pitchFamily="18" charset="0"/>
                <a:cs typeface="Times New Roman" panose="02020603050405020304" pitchFamily="18" charset="0"/>
              </a:rPr>
              <a:t>Pulmonary and extrapulmonary tuberculosis: etiology, pathogenesis, methods of treatment and prevention; clinical pharmacy of anti-tuberculosis drugs</a:t>
            </a:r>
            <a:endParaRPr lang="ru-RU" altLang="en-US" sz="3600">
              <a:solidFill>
                <a:srgbClr val="FFFF00"/>
              </a:solidFill>
              <a:latin typeface="Times New Roman" panose="02020603050405020304" pitchFamily="18" charset="0"/>
              <a:cs typeface="Times New Roman" panose="02020603050405020304" pitchFamily="18" charset="0"/>
            </a:endParaRPr>
          </a:p>
        </p:txBody>
      </p:sp>
      <p:sp>
        <p:nvSpPr>
          <p:cNvPr id="17410" name="TextBox 2"/>
          <p:cNvSpPr txBox="1">
            <a:spLocks noChangeArrowheads="1"/>
          </p:cNvSpPr>
          <p:nvPr/>
        </p:nvSpPr>
        <p:spPr bwMode="auto">
          <a:xfrm>
            <a:off x="2040684" y="199093"/>
            <a:ext cx="55579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algn="ctr" eaLnBrk="1" hangingPunct="1">
              <a:spcBef>
                <a:spcPct val="0"/>
              </a:spcBef>
              <a:buFontTx/>
              <a:buNone/>
            </a:pPr>
            <a:r>
              <a:rPr lang="en" altLang="en-US" sz="2800" b="1" dirty="0">
                <a:solidFill>
                  <a:srgbClr val="FFFF00"/>
                </a:solidFill>
                <a:latin typeface="Times New Roman" panose="02020603050405020304" pitchFamily="18" charset="0"/>
              </a:rPr>
              <a:t>Odesa National Medical University</a:t>
            </a:r>
          </a:p>
        </p:txBody>
      </p:sp>
      <p:sp>
        <p:nvSpPr>
          <p:cNvPr id="4" name="TextBox 3"/>
          <p:cNvSpPr txBox="1"/>
          <p:nvPr/>
        </p:nvSpPr>
        <p:spPr>
          <a:xfrm>
            <a:off x="935037" y="722313"/>
            <a:ext cx="5835252" cy="707886"/>
          </a:xfrm>
          <a:prstGeom prst="rect">
            <a:avLst/>
          </a:prstGeom>
          <a:noFill/>
        </p:spPr>
        <p:txBody>
          <a:bodyPr wrap="none">
            <a:spAutoFit/>
          </a:bodyPr>
          <a:lstStyle/>
          <a:p>
            <a:pPr eaLnBrk="1" hangingPunct="1">
              <a:defRPr/>
            </a:pPr>
            <a:r>
              <a:rPr lang="en" sz="2000" b="1" dirty="0">
                <a:solidFill>
                  <a:schemeClr val="accent1">
                    <a:lumMod val="20000"/>
                    <a:lumOff val="80000"/>
                  </a:schemeClr>
                </a:solidFill>
              </a:rPr>
              <a:t>Department of General and Clinical Pharmacology </a:t>
            </a:r>
            <a:endParaRPr lang="uk-UA" sz="2000" b="1" dirty="0">
              <a:solidFill>
                <a:schemeClr val="accent1">
                  <a:lumMod val="20000"/>
                  <a:lumOff val="80000"/>
                </a:schemeClr>
              </a:solidFill>
            </a:endParaRPr>
          </a:p>
          <a:p>
            <a:pPr eaLnBrk="1" hangingPunct="1">
              <a:defRPr/>
            </a:pPr>
            <a:r>
              <a:rPr lang="en" sz="2000" b="1" dirty="0">
                <a:solidFill>
                  <a:schemeClr val="accent1">
                    <a:lumMod val="20000"/>
                    <a:lumOff val="80000"/>
                  </a:schemeClr>
                </a:solidFill>
              </a:rPr>
              <a:t>and Pharmacognosy</a:t>
            </a:r>
          </a:p>
        </p:txBody>
      </p:sp>
      <p:sp>
        <p:nvSpPr>
          <p:cNvPr id="17412" name="TextBox 4"/>
          <p:cNvSpPr txBox="1">
            <a:spLocks noChangeArrowheads="1"/>
          </p:cNvSpPr>
          <p:nvPr/>
        </p:nvSpPr>
        <p:spPr bwMode="auto">
          <a:xfrm>
            <a:off x="3995738" y="6226175"/>
            <a:ext cx="14398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r>
              <a:rPr lang="en" altLang="en-US" sz="1800" b="1">
                <a:solidFill>
                  <a:srgbClr val="FFFF00"/>
                </a:solidFill>
                <a:latin typeface="Times New Roman" panose="02020603050405020304" pitchFamily="18" charset="0"/>
              </a:rPr>
              <a:t>Odesa-2025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Заголовок 1"/>
          <p:cNvSpPr>
            <a:spLocks noGrp="1" noChangeArrowheads="1"/>
          </p:cNvSpPr>
          <p:nvPr>
            <p:ph type="title"/>
          </p:nvPr>
        </p:nvSpPr>
        <p:spPr>
          <a:xfrm>
            <a:off x="1260475" y="2205038"/>
            <a:ext cx="6623050" cy="1943100"/>
          </a:xfrm>
        </p:spPr>
        <p:txBody>
          <a:bodyPr/>
          <a:lstStyle/>
          <a:p>
            <a:r>
              <a:rPr lang="en" altLang="en-US" sz="11500">
                <a:solidFill>
                  <a:srgbClr val="FFFF00"/>
                </a:solidFill>
                <a:latin typeface="Times New Roman" panose="02020603050405020304" pitchFamily="18" charset="0"/>
                <a:cs typeface="Times New Roman" panose="02020603050405020304" pitchFamily="18" charset="0"/>
              </a:rPr>
              <a:t>10.8 million!</a:t>
            </a:r>
            <a:endParaRPr lang="en-US" altLang="en-US" sz="11500">
              <a:solidFill>
                <a:srgbClr val="FFFF00"/>
              </a:solidFill>
              <a:latin typeface="Times New Roman" panose="02020603050405020304" pitchFamily="18" charset="0"/>
              <a:cs typeface="Times New Roman" panose="02020603050405020304" pitchFamily="18" charset="0"/>
            </a:endParaRPr>
          </a:p>
        </p:txBody>
      </p:sp>
      <p:sp>
        <p:nvSpPr>
          <p:cNvPr id="18434" name="TextBox 2"/>
          <p:cNvSpPr txBox="1">
            <a:spLocks noChangeArrowheads="1"/>
          </p:cNvSpPr>
          <p:nvPr/>
        </p:nvSpPr>
        <p:spPr bwMode="auto">
          <a:xfrm>
            <a:off x="323850" y="6237288"/>
            <a:ext cx="21447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r>
              <a:rPr lang="en" altLang="en-US" sz="1800" i="1">
                <a:latin typeface="Times New Roman" panose="02020603050405020304" pitchFamily="18" charset="0"/>
              </a:rPr>
              <a:t>As of 2023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2" descr="Fig.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788" y="1484313"/>
            <a:ext cx="8734425" cy="388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Picture 2"/>
          <p:cNvPicPr>
            <a:picLocks noChangeAspect="1" noChangeArrowheads="1"/>
          </p:cNvPicPr>
          <p:nvPr/>
        </p:nvPicPr>
        <p:blipFill>
          <a:blip r:embed="rId2">
            <a:extLst>
              <a:ext uri="{28A0092B-C50C-407E-A947-70E740481C1C}">
                <a14:useLocalDpi xmlns:a14="http://schemas.microsoft.com/office/drawing/2010/main" val="0"/>
              </a:ext>
            </a:extLst>
          </a:blip>
          <a:srcRect l="14563" r="12988"/>
          <a:stretch>
            <a:fillRect/>
          </a:stretch>
        </p:blipFill>
        <p:spPr bwMode="auto">
          <a:xfrm>
            <a:off x="239713" y="1341438"/>
            <a:ext cx="8664575" cy="4983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2" name="TextBox 3"/>
          <p:cNvSpPr txBox="1">
            <a:spLocks noChangeArrowheads="1"/>
          </p:cNvSpPr>
          <p:nvPr/>
        </p:nvSpPr>
        <p:spPr bwMode="auto">
          <a:xfrm>
            <a:off x="1187450" y="260350"/>
            <a:ext cx="67691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algn="ctr" eaLnBrk="1" hangingPunct="1">
              <a:spcBef>
                <a:spcPct val="0"/>
              </a:spcBef>
              <a:buFontTx/>
              <a:buNone/>
            </a:pPr>
            <a:r>
              <a:rPr lang="en" altLang="en-US" sz="2000" b="1">
                <a:solidFill>
                  <a:srgbClr val="FFFF00"/>
                </a:solidFill>
                <a:latin typeface="Times New Roman" panose="02020603050405020304" pitchFamily="18" charset="0"/>
                <a:cs typeface="Times New Roman" panose="02020603050405020304" pitchFamily="18" charset="0"/>
              </a:rPr>
              <a:t>Estimated number of incident TB cases in 2023,</a:t>
            </a:r>
            <a:endParaRPr lang="uk-UA" altLang="en-US" sz="2000" b="1">
              <a:solidFill>
                <a:srgbClr val="FFFF00"/>
              </a:solidFill>
              <a:latin typeface="Times New Roman" panose="02020603050405020304" pitchFamily="18" charset="0"/>
              <a:cs typeface="Times New Roman" panose="02020603050405020304" pitchFamily="18" charset="0"/>
            </a:endParaRPr>
          </a:p>
          <a:p>
            <a:pPr algn="ctr" eaLnBrk="1" hangingPunct="1">
              <a:spcBef>
                <a:spcPct val="0"/>
              </a:spcBef>
              <a:buFontTx/>
              <a:buNone/>
            </a:pPr>
            <a:r>
              <a:rPr lang="en" altLang="en-US" sz="2000" b="1">
                <a:solidFill>
                  <a:srgbClr val="FFFF00"/>
                </a:solidFill>
                <a:latin typeface="Times New Roman" panose="02020603050405020304" pitchFamily="18" charset="0"/>
                <a:cs typeface="Times New Roman" panose="02020603050405020304" pitchFamily="18" charset="0"/>
              </a:rPr>
              <a:t>for countries with at least 100,000 incident cases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2"/>
          <p:cNvPicPr>
            <a:picLocks noChangeAspect="1" noChangeArrowheads="1"/>
          </p:cNvPicPr>
          <p:nvPr/>
        </p:nvPicPr>
        <p:blipFill>
          <a:blip r:embed="rId2">
            <a:extLst>
              <a:ext uri="{28A0092B-C50C-407E-A947-70E740481C1C}">
                <a14:useLocalDpi xmlns:a14="http://schemas.microsoft.com/office/drawing/2010/main" val="0"/>
              </a:ext>
            </a:extLst>
          </a:blip>
          <a:srcRect l="16139" r="12988"/>
          <a:stretch>
            <a:fillRect/>
          </a:stretch>
        </p:blipFill>
        <p:spPr bwMode="auto">
          <a:xfrm>
            <a:off x="477838" y="1341438"/>
            <a:ext cx="8188325" cy="481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6" name="TextBox 3"/>
          <p:cNvSpPr txBox="1">
            <a:spLocks noChangeArrowheads="1"/>
          </p:cNvSpPr>
          <p:nvPr/>
        </p:nvSpPr>
        <p:spPr bwMode="auto">
          <a:xfrm>
            <a:off x="1592263" y="681038"/>
            <a:ext cx="595947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algn="ctr" eaLnBrk="1" hangingPunct="1">
              <a:spcBef>
                <a:spcPct val="0"/>
              </a:spcBef>
              <a:buFontTx/>
              <a:buNone/>
            </a:pPr>
            <a:r>
              <a:rPr lang="en" altLang="en-US" sz="2800" b="1">
                <a:solidFill>
                  <a:srgbClr val="FFFF00"/>
                </a:solidFill>
                <a:latin typeface="Times New Roman" panose="02020603050405020304" pitchFamily="18" charset="0"/>
                <a:cs typeface="Times New Roman" panose="02020603050405020304" pitchFamily="18" charset="0"/>
              </a:rPr>
              <a:t>Estimated TB incidence rates, 2023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Заголовок 1"/>
          <p:cNvSpPr>
            <a:spLocks noGrp="1" noChangeArrowheads="1"/>
          </p:cNvSpPr>
          <p:nvPr>
            <p:ph type="title"/>
          </p:nvPr>
        </p:nvSpPr>
        <p:spPr/>
        <p:txBody>
          <a:bodyPr/>
          <a:lstStyle/>
          <a:p>
            <a:endParaRPr lang="en-US" altLang="en-US"/>
          </a:p>
        </p:txBody>
      </p:sp>
      <p:pic>
        <p:nvPicPr>
          <p:cNvPr id="22530" name="Picture 2" descr="Захворюваність на туберкульоз в Україні у 2020 році знизилася майже на 30%  | Центр громадського здоров'я"/>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250825" y="1196975"/>
            <a:ext cx="8642350" cy="1655763"/>
          </a:xfrm>
        </p:spPr>
        <p:txBody>
          <a:bodyPr/>
          <a:lstStyle/>
          <a:p>
            <a:pPr algn="just" eaLnBrk="1" hangingPunct="1"/>
            <a:r>
              <a:rPr lang="en" altLang="en-US" sz="2800" b="0">
                <a:latin typeface="Times New Roman" panose="02020603050405020304" pitchFamily="18" charset="0"/>
              </a:rPr>
              <a:t>On March 24, 1882, Robert Koch reported at a meeting of the Berlin Physiological Society about tuberculosis pathogen –</a:t>
            </a:r>
            <a:r>
              <a:rPr lang="en" altLang="en-US" sz="2800">
                <a:latin typeface="Times New Roman" panose="02020603050405020304" pitchFamily="18" charset="0"/>
              </a:rPr>
              <a:t> </a:t>
            </a:r>
            <a:r>
              <a:rPr lang="en" altLang="en-US" sz="2800" b="0">
                <a:latin typeface="Times New Roman" panose="02020603050405020304" pitchFamily="18" charset="0"/>
              </a:rPr>
              <a:t>Mycobacterium tuberculosis (Mycobacterium tuberculosis)</a:t>
            </a:r>
            <a:endParaRPr lang="ru-RU" altLang="en-US" sz="2800"/>
          </a:p>
        </p:txBody>
      </p:sp>
      <p:pic>
        <p:nvPicPr>
          <p:cNvPr id="23554" name="Picture 10" descr="koch"/>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l="113" t="2620" b="11731"/>
          <a:stretch>
            <a:fillRect/>
          </a:stretch>
        </p:blipFill>
        <p:spPr>
          <a:xfrm>
            <a:off x="809625" y="3248025"/>
            <a:ext cx="5721350" cy="2847975"/>
          </a:xfr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a:xfrm>
            <a:off x="3132138" y="333375"/>
            <a:ext cx="5253037" cy="647700"/>
          </a:xfrm>
        </p:spPr>
        <p:txBody>
          <a:bodyPr/>
          <a:lstStyle/>
          <a:p>
            <a:pPr eaLnBrk="1" hangingPunct="1"/>
            <a:r>
              <a:rPr lang="en" altLang="en-US" sz="3600">
                <a:latin typeface="Times New Roman" panose="02020603050405020304" pitchFamily="18" charset="0"/>
              </a:rPr>
              <a:t>History of struggle</a:t>
            </a:r>
            <a:endParaRPr lang="ru-RU" altLang="en-US" sz="3600">
              <a:latin typeface="Times New Roman" panose="02020603050405020304" pitchFamily="18" charset="0"/>
            </a:endParaRPr>
          </a:p>
        </p:txBody>
      </p:sp>
      <p:sp>
        <p:nvSpPr>
          <p:cNvPr id="24578" name="Rectangle 3"/>
          <p:cNvSpPr>
            <a:spLocks noGrp="1" noChangeArrowheads="1"/>
          </p:cNvSpPr>
          <p:nvPr>
            <p:ph type="body" idx="1"/>
          </p:nvPr>
        </p:nvSpPr>
        <p:spPr>
          <a:xfrm>
            <a:off x="250825" y="1125538"/>
            <a:ext cx="8642350" cy="3887787"/>
          </a:xfrm>
        </p:spPr>
        <p:txBody>
          <a:bodyPr/>
          <a:lstStyle/>
          <a:p>
            <a:pPr algn="just" eaLnBrk="1" hangingPunct="1">
              <a:spcBef>
                <a:spcPct val="30000"/>
              </a:spcBef>
            </a:pPr>
            <a:r>
              <a:rPr lang="en" altLang="en-US" sz="2200">
                <a:latin typeface="Times New Roman" panose="02020603050405020304" pitchFamily="18" charset="0"/>
              </a:rPr>
              <a:t>1895 – the discovery of X-rays by V.K. Roentgen, which made it possible to conduct objective diagnostics of tuberculosis of the lungs, internal organs, bones and joints.</a:t>
            </a:r>
          </a:p>
          <a:p>
            <a:pPr algn="just" eaLnBrk="1" hangingPunct="1">
              <a:spcBef>
                <a:spcPct val="30000"/>
              </a:spcBef>
            </a:pPr>
            <a:r>
              <a:rPr lang="en" altLang="en-US" sz="2200">
                <a:latin typeface="Times New Roman" panose="02020603050405020304" pitchFamily="18" charset="0"/>
              </a:rPr>
              <a:t>1919 – Calmette and Guérin developed a weakened strain of mycobacteria for vaccination (BCG vaccine).</a:t>
            </a:r>
          </a:p>
          <a:p>
            <a:pPr algn="just" eaLnBrk="1" hangingPunct="1">
              <a:spcBef>
                <a:spcPct val="30000"/>
              </a:spcBef>
            </a:pPr>
            <a:r>
              <a:rPr lang="en" altLang="en-US" sz="2200">
                <a:latin typeface="Times New Roman" panose="02020603050405020304" pitchFamily="18" charset="0"/>
              </a:rPr>
              <a:t>1944 – discovery </a:t>
            </a:r>
            <a:r>
              <a:rPr lang="en" altLang="en-US" sz="2200">
                <a:solidFill>
                  <a:srgbClr val="FAFA20"/>
                </a:solidFill>
                <a:latin typeface="Times New Roman" panose="02020603050405020304" pitchFamily="18" charset="0"/>
              </a:rPr>
              <a:t>of streptomycin </a:t>
            </a:r>
            <a:r>
              <a:rPr lang="en" altLang="en-US" sz="2200">
                <a:latin typeface="Times New Roman" panose="02020603050405020304" pitchFamily="18" charset="0"/>
              </a:rPr>
              <a:t>by Solomon Waksman, a Ukrainian bacteriologist from Vinnytsia region.</a:t>
            </a:r>
          </a:p>
          <a:p>
            <a:pPr algn="just" eaLnBrk="1" hangingPunct="1">
              <a:spcBef>
                <a:spcPct val="30000"/>
              </a:spcBef>
            </a:pPr>
            <a:r>
              <a:rPr lang="en" altLang="en-US" sz="2200">
                <a:latin typeface="Times New Roman" panose="02020603050405020304" pitchFamily="18" charset="0"/>
              </a:rPr>
              <a:t>Since 1954, PASK, isoniazid, and tibon have been widely used, and since 1967, the most effective anti-tuberculosis drug, rifampicin, has been used.</a:t>
            </a:r>
            <a:endParaRPr lang="ru-RU" altLang="en-US" sz="2200">
              <a:latin typeface="Times New Roman" panose="02020603050405020304" pitchFamily="18" charset="0"/>
            </a:endParaRPr>
          </a:p>
        </p:txBody>
      </p:sp>
      <p:pic>
        <p:nvPicPr>
          <p:cNvPr id="24579" name="Picture 4" descr="line-h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5229225"/>
            <a:ext cx="8569325" cy="135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xfrm>
            <a:off x="827088" y="836613"/>
            <a:ext cx="5978525" cy="576262"/>
          </a:xfrm>
        </p:spPr>
        <p:txBody>
          <a:bodyPr/>
          <a:lstStyle/>
          <a:p>
            <a:pPr eaLnBrk="1" hangingPunct="1"/>
            <a:r>
              <a:rPr lang="en" altLang="en-US" sz="4000">
                <a:latin typeface="Times New Roman" panose="02020603050405020304" pitchFamily="18" charset="0"/>
              </a:rPr>
              <a:t>Etiology of tuberculosis</a:t>
            </a:r>
            <a:r>
              <a:rPr lang="en" altLang="en-US" sz="4000"/>
              <a:t> </a:t>
            </a:r>
            <a:endParaRPr lang="ru-RU" altLang="en-US" sz="4000"/>
          </a:p>
        </p:txBody>
      </p:sp>
      <p:sp>
        <p:nvSpPr>
          <p:cNvPr id="25602" name="Rectangle 3"/>
          <p:cNvSpPr>
            <a:spLocks noGrp="1" noChangeArrowheads="1"/>
          </p:cNvSpPr>
          <p:nvPr>
            <p:ph type="body" idx="1"/>
          </p:nvPr>
        </p:nvSpPr>
        <p:spPr>
          <a:xfrm>
            <a:off x="323850" y="1628775"/>
            <a:ext cx="6192838" cy="4895850"/>
          </a:xfrm>
        </p:spPr>
        <p:txBody>
          <a:bodyPr/>
          <a:lstStyle/>
          <a:p>
            <a:pPr algn="just" eaLnBrk="1" hangingPunct="1">
              <a:buFontTx/>
              <a:buNone/>
            </a:pPr>
            <a:r>
              <a:rPr lang="en" altLang="en-US">
                <a:latin typeface="Times New Roman" panose="02020603050405020304" pitchFamily="18" charset="0"/>
              </a:rPr>
              <a:t> </a:t>
            </a:r>
            <a:r>
              <a:rPr lang="en" altLang="en-US" sz="2800">
                <a:solidFill>
                  <a:srgbClr val="FAFA20"/>
                </a:solidFill>
                <a:latin typeface="Times New Roman" panose="02020603050405020304" pitchFamily="18" charset="0"/>
              </a:rPr>
              <a:t>Tuberculosis </a:t>
            </a:r>
            <a:r>
              <a:rPr lang="en" altLang="en-US" sz="2800">
                <a:latin typeface="Times New Roman" panose="02020603050405020304" pitchFamily="18" charset="0"/>
              </a:rPr>
              <a:t>is an infectious disease, the causative agent of which in almost 95% of cases is Mycobacterium tuberculosis.</a:t>
            </a:r>
          </a:p>
          <a:p>
            <a:pPr algn="just" eaLnBrk="1" hangingPunct="1">
              <a:buFontTx/>
              <a:buNone/>
            </a:pPr>
            <a:r>
              <a:rPr lang="en" altLang="en-US" sz="2800">
                <a:latin typeface="Times New Roman" panose="02020603050405020304" pitchFamily="18" charset="0"/>
              </a:rPr>
              <a:t>(from the Latin word tuberculum – “tubercle”, tuberculosis is characterized by the presence of tubercles in organs and tissues).</a:t>
            </a:r>
            <a:r>
              <a:rPr lang="en" altLang="en-US">
                <a:latin typeface="Times New Roman" panose="02020603050405020304" pitchFamily="18" charset="0"/>
              </a:rPr>
              <a:t> </a:t>
            </a:r>
          </a:p>
        </p:txBody>
      </p:sp>
      <p:pic>
        <p:nvPicPr>
          <p:cNvPr id="25603" name="Picture 4" descr="presentation-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86575" y="-47625"/>
            <a:ext cx="2257425" cy="690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a:xfrm>
            <a:off x="684213" y="765175"/>
            <a:ext cx="7700962" cy="719138"/>
          </a:xfrm>
        </p:spPr>
        <p:txBody>
          <a:bodyPr/>
          <a:lstStyle/>
          <a:p>
            <a:pPr eaLnBrk="1" hangingPunct="1"/>
            <a:r>
              <a:rPr lang="en" altLang="en-US" sz="4000">
                <a:latin typeface="Times New Roman" panose="02020603050405020304" pitchFamily="18" charset="0"/>
              </a:rPr>
              <a:t>Etiology of tuberculosis</a:t>
            </a:r>
            <a:endParaRPr lang="ru-RU" altLang="en-US" sz="4000">
              <a:latin typeface="Times New Roman" panose="02020603050405020304" pitchFamily="18" charset="0"/>
            </a:endParaRPr>
          </a:p>
        </p:txBody>
      </p:sp>
      <p:sp>
        <p:nvSpPr>
          <p:cNvPr id="26626" name="Rectangle 3"/>
          <p:cNvSpPr>
            <a:spLocks noGrp="1" noChangeArrowheads="1"/>
          </p:cNvSpPr>
          <p:nvPr>
            <p:ph type="body" idx="1"/>
          </p:nvPr>
        </p:nvSpPr>
        <p:spPr>
          <a:xfrm>
            <a:off x="685800" y="1628775"/>
            <a:ext cx="8062913" cy="4467225"/>
          </a:xfrm>
        </p:spPr>
        <p:txBody>
          <a:bodyPr/>
          <a:lstStyle/>
          <a:p>
            <a:pPr algn="just" eaLnBrk="1" hangingPunct="1">
              <a:lnSpc>
                <a:spcPct val="110000"/>
              </a:lnSpc>
              <a:spcBef>
                <a:spcPct val="50000"/>
              </a:spcBef>
            </a:pPr>
            <a:r>
              <a:rPr lang="en" altLang="en-US" sz="2600">
                <a:latin typeface="Times New Roman" panose="02020603050405020304" pitchFamily="18" charset="0"/>
              </a:rPr>
              <a:t>Mycobacteria belong to the family of radiant fungi, widely distributed in nature.</a:t>
            </a:r>
          </a:p>
          <a:p>
            <a:pPr algn="just" eaLnBrk="1" hangingPunct="1">
              <a:lnSpc>
                <a:spcPct val="110000"/>
              </a:lnSpc>
              <a:spcBef>
                <a:spcPct val="50000"/>
              </a:spcBef>
            </a:pPr>
            <a:r>
              <a:rPr lang="en" altLang="en-US" sz="2600">
                <a:latin typeface="Times New Roman" panose="02020603050405020304" pitchFamily="18" charset="0"/>
              </a:rPr>
              <a:t>Mycobacterium bovis and Mycobacterium africanum are also pathogenic for humans.</a:t>
            </a:r>
          </a:p>
          <a:p>
            <a:pPr algn="just" eaLnBrk="1" hangingPunct="1">
              <a:lnSpc>
                <a:spcPct val="110000"/>
              </a:lnSpc>
              <a:spcBef>
                <a:spcPct val="50000"/>
              </a:spcBef>
            </a:pPr>
            <a:r>
              <a:rPr lang="en" altLang="en-US" sz="2600">
                <a:latin typeface="Times New Roman" panose="02020603050405020304" pitchFamily="18" charset="0"/>
              </a:rPr>
              <a:t>Mycobacterium tuberculosis (MBT) have the appearance of thin, slightly curved rods 0.8-5 microns long and 0.3-0.5 microns thick.</a:t>
            </a:r>
          </a:p>
          <a:p>
            <a:pPr algn="just" eaLnBrk="1" hangingPunct="1">
              <a:lnSpc>
                <a:spcPct val="110000"/>
              </a:lnSpc>
              <a:spcBef>
                <a:spcPct val="50000"/>
              </a:spcBef>
            </a:pPr>
            <a:r>
              <a:rPr lang="en" altLang="en-US" sz="2600">
                <a:latin typeface="Times New Roman" panose="02020603050405020304" pitchFamily="18" charset="0"/>
              </a:rPr>
              <a:t>MBT do not form spores and capsules.</a:t>
            </a:r>
            <a:r>
              <a:rPr lang="en" altLang="en-US" sz="2000">
                <a:latin typeface="Times New Roman" panose="02020603050405020304" pitchFamily="18" charset="0"/>
              </a:rPr>
              <a:t> </a:t>
            </a:r>
            <a:endParaRPr lang="ru-RU" altLang="en-US" sz="2000">
              <a:latin typeface="Times New Roman" panose="02020603050405020304"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3132138" y="476250"/>
            <a:ext cx="5326062" cy="649288"/>
          </a:xfrm>
        </p:spPr>
        <p:txBody>
          <a:bodyPr/>
          <a:lstStyle/>
          <a:p>
            <a:pPr eaLnBrk="1" hangingPunct="1"/>
            <a:r>
              <a:rPr lang="en" altLang="en-US" sz="3600">
                <a:latin typeface="Times New Roman" panose="02020603050405020304" pitchFamily="18" charset="0"/>
              </a:rPr>
              <a:t>Etiology of tuberculosis</a:t>
            </a:r>
            <a:endParaRPr lang="ru-RU" altLang="en-US" sz="3600">
              <a:latin typeface="Times New Roman" panose="02020603050405020304" pitchFamily="18" charset="0"/>
            </a:endParaRPr>
          </a:p>
        </p:txBody>
      </p:sp>
      <p:sp>
        <p:nvSpPr>
          <p:cNvPr id="27650" name="Rectangle 3"/>
          <p:cNvSpPr>
            <a:spLocks noGrp="1" noChangeArrowheads="1"/>
          </p:cNvSpPr>
          <p:nvPr>
            <p:ph type="body" idx="1"/>
          </p:nvPr>
        </p:nvSpPr>
        <p:spPr>
          <a:xfrm>
            <a:off x="179388" y="1196975"/>
            <a:ext cx="8640762" cy="5400675"/>
          </a:xfrm>
        </p:spPr>
        <p:txBody>
          <a:bodyPr/>
          <a:lstStyle/>
          <a:p>
            <a:pPr algn="just" eaLnBrk="1" hangingPunct="1">
              <a:lnSpc>
                <a:spcPct val="90000"/>
              </a:lnSpc>
              <a:spcBef>
                <a:spcPct val="40000"/>
              </a:spcBef>
            </a:pPr>
            <a:r>
              <a:rPr lang="en" altLang="en-US" sz="2400">
                <a:latin typeface="Times New Roman" panose="02020603050405020304" pitchFamily="18" charset="0"/>
              </a:rPr>
              <a:t>During microscopic examination of sputum, tuberculosis pathogens are visible as red rod-shaped formations (they retain the dye after washing the stained preparations with acid or alcohol).</a:t>
            </a:r>
          </a:p>
          <a:p>
            <a:pPr algn="just" eaLnBrk="1" hangingPunct="1">
              <a:lnSpc>
                <a:spcPct val="90000"/>
              </a:lnSpc>
              <a:spcBef>
                <a:spcPct val="40000"/>
              </a:spcBef>
            </a:pPr>
            <a:r>
              <a:rPr lang="en" altLang="en-US" sz="2400">
                <a:latin typeface="Times New Roman" panose="02020603050405020304" pitchFamily="18" charset="0"/>
              </a:rPr>
              <a:t>Tuberculosis mycobacteria can remain in tissues in an inactive state, remaining viable for many years.</a:t>
            </a:r>
          </a:p>
          <a:p>
            <a:pPr algn="just" eaLnBrk="1" hangingPunct="1">
              <a:lnSpc>
                <a:spcPct val="90000"/>
              </a:lnSpc>
              <a:spcBef>
                <a:spcPct val="40000"/>
              </a:spcBef>
            </a:pPr>
            <a:r>
              <a:rPr lang="en" altLang="en-US" sz="2400">
                <a:solidFill>
                  <a:srgbClr val="FFFF66"/>
                </a:solidFill>
                <a:latin typeface="Times New Roman" panose="02020603050405020304" pitchFamily="18" charset="0"/>
              </a:rPr>
              <a:t>Their most important feature is acid, alcohol, and alkali resistance.</a:t>
            </a:r>
          </a:p>
          <a:p>
            <a:pPr algn="just" eaLnBrk="1" hangingPunct="1">
              <a:lnSpc>
                <a:spcPct val="90000"/>
              </a:lnSpc>
              <a:spcBef>
                <a:spcPct val="40000"/>
              </a:spcBef>
            </a:pPr>
            <a:r>
              <a:rPr lang="en" altLang="en-US" sz="2400">
                <a:latin typeface="Times New Roman" panose="02020603050405020304" pitchFamily="18" charset="0"/>
              </a:rPr>
              <a:t>MBT </a:t>
            </a:r>
            <a:r>
              <a:rPr lang="en" altLang="en-US" sz="2000">
                <a:latin typeface="Times New Roman" panose="02020603050405020304" pitchFamily="18" charset="0"/>
              </a:rPr>
              <a:t>are </a:t>
            </a:r>
            <a:r>
              <a:rPr lang="en" altLang="en-US" sz="2400">
                <a:latin typeface="Times New Roman" panose="02020603050405020304" pitchFamily="18" charset="0"/>
              </a:rPr>
              <a:t>aerobes, they require oxygen for their normal development.</a:t>
            </a:r>
          </a:p>
          <a:p>
            <a:pPr algn="just" eaLnBrk="1" hangingPunct="1">
              <a:lnSpc>
                <a:spcPct val="90000"/>
              </a:lnSpc>
              <a:spcBef>
                <a:spcPct val="40000"/>
              </a:spcBef>
            </a:pPr>
            <a:r>
              <a:rPr lang="en" altLang="en-US" sz="2400">
                <a:latin typeface="Times New Roman" panose="02020603050405020304" pitchFamily="18" charset="0"/>
              </a:rPr>
              <a:t>The reproduction of MBT occurs by simple division, less often by budding. The cycle of simple division lasts 20-24 hours.</a:t>
            </a:r>
            <a:endParaRPr lang="ru-RU" altLang="en-US" sz="2400">
              <a:latin typeface="Times New Roman" panose="020206030504050203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a:xfrm>
            <a:off x="250825" y="836613"/>
            <a:ext cx="8569325" cy="504825"/>
          </a:xfrm>
        </p:spPr>
        <p:txBody>
          <a:bodyPr/>
          <a:lstStyle/>
          <a:p>
            <a:pPr eaLnBrk="1" hangingPunct="1"/>
            <a:r>
              <a:rPr lang="en" altLang="en-US" sz="3400">
                <a:latin typeface="Times New Roman" panose="02020603050405020304" pitchFamily="18" charset="0"/>
              </a:rPr>
              <a:t>Stability of MBT in the external environment</a:t>
            </a:r>
            <a:r>
              <a:rPr lang="en" altLang="en-US" sz="4000"/>
              <a:t> </a:t>
            </a:r>
            <a:endParaRPr lang="ru-RU" altLang="en-US" sz="4000"/>
          </a:p>
        </p:txBody>
      </p:sp>
      <p:sp>
        <p:nvSpPr>
          <p:cNvPr id="28674" name="Rectangle 3"/>
          <p:cNvSpPr>
            <a:spLocks noGrp="1" noChangeArrowheads="1"/>
          </p:cNvSpPr>
          <p:nvPr>
            <p:ph type="body" idx="1"/>
          </p:nvPr>
        </p:nvSpPr>
        <p:spPr>
          <a:xfrm>
            <a:off x="323850" y="1628775"/>
            <a:ext cx="8496300" cy="4895850"/>
          </a:xfrm>
        </p:spPr>
        <p:txBody>
          <a:bodyPr/>
          <a:lstStyle/>
          <a:p>
            <a:pPr algn="just" eaLnBrk="1" hangingPunct="1"/>
            <a:r>
              <a:rPr lang="en" altLang="en-US" sz="2800">
                <a:latin typeface="Times New Roman" panose="02020603050405020304" pitchFamily="18" charset="0"/>
              </a:rPr>
              <a:t>MBT sensitive</a:t>
            </a:r>
          </a:p>
          <a:p>
            <a:pPr algn="just" eaLnBrk="1" hangingPunct="1">
              <a:buFontTx/>
              <a:buChar char="-"/>
            </a:pPr>
            <a:r>
              <a:rPr lang="en" altLang="en-US" sz="2800">
                <a:latin typeface="Times New Roman" panose="02020603050405020304" pitchFamily="18" charset="0"/>
              </a:rPr>
              <a:t>to the sunlight,</a:t>
            </a:r>
          </a:p>
          <a:p>
            <a:pPr algn="just" eaLnBrk="1" hangingPunct="1">
              <a:buFontTx/>
              <a:buChar char="-"/>
            </a:pPr>
            <a:r>
              <a:rPr lang="en" altLang="en-US" sz="2800">
                <a:latin typeface="Times New Roman" panose="02020603050405020304" pitchFamily="18" charset="0"/>
              </a:rPr>
              <a:t>UV radiation,</a:t>
            </a:r>
          </a:p>
          <a:p>
            <a:pPr algn="just" eaLnBrk="1" hangingPunct="1">
              <a:buFontTx/>
              <a:buChar char="-"/>
            </a:pPr>
            <a:r>
              <a:rPr lang="en" altLang="en-US" sz="2800">
                <a:latin typeface="Times New Roman" panose="02020603050405020304" pitchFamily="18" charset="0"/>
              </a:rPr>
              <a:t>exposure to high temperatures</a:t>
            </a:r>
          </a:p>
          <a:p>
            <a:pPr algn="just" eaLnBrk="1" hangingPunct="1">
              <a:buFontTx/>
              <a:buChar char="-"/>
            </a:pPr>
            <a:r>
              <a:rPr lang="en" altLang="en-US" sz="2800">
                <a:latin typeface="Times New Roman" panose="02020603050405020304" pitchFamily="18" charset="0"/>
              </a:rPr>
              <a:t>solutions containing chlorine</a:t>
            </a:r>
          </a:p>
          <a:p>
            <a:pPr algn="just" eaLnBrk="1" hangingPunct="1">
              <a:buFontTx/>
              <a:buNone/>
            </a:pPr>
            <a:endParaRPr lang="uk-UA" altLang="en-US" sz="2800">
              <a:latin typeface="Times New Roman" panose="020206030504050203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685800" y="1196975"/>
            <a:ext cx="8062913" cy="863600"/>
          </a:xfrm>
        </p:spPr>
        <p:txBody>
          <a:bodyPr/>
          <a:lstStyle/>
          <a:p>
            <a:pPr eaLnBrk="1" hangingPunct="1"/>
            <a:r>
              <a:rPr lang="en" altLang="en-US" sz="3400">
                <a:latin typeface="Times New Roman" panose="02020603050405020304" pitchFamily="18" charset="0"/>
              </a:rPr>
              <a:t>Stability of MBT in the external environment</a:t>
            </a:r>
            <a:endParaRPr lang="ru-RU" altLang="en-US" sz="3400">
              <a:latin typeface="Times New Roman" panose="02020603050405020304" pitchFamily="18" charset="0"/>
            </a:endParaRPr>
          </a:p>
        </p:txBody>
      </p:sp>
      <p:sp>
        <p:nvSpPr>
          <p:cNvPr id="29698" name="Rectangle 3"/>
          <p:cNvSpPr>
            <a:spLocks noGrp="1" noChangeArrowheads="1"/>
          </p:cNvSpPr>
          <p:nvPr>
            <p:ph type="body" idx="1"/>
          </p:nvPr>
        </p:nvSpPr>
        <p:spPr>
          <a:xfrm>
            <a:off x="685800" y="2492375"/>
            <a:ext cx="7772400" cy="3603625"/>
          </a:xfrm>
        </p:spPr>
        <p:txBody>
          <a:bodyPr/>
          <a:lstStyle/>
          <a:p>
            <a:pPr algn="just" eaLnBrk="1" hangingPunct="1">
              <a:lnSpc>
                <a:spcPct val="90000"/>
              </a:lnSpc>
            </a:pPr>
            <a:r>
              <a:rPr lang="en" altLang="en-US" sz="2400">
                <a:latin typeface="Times New Roman" panose="02020603050405020304" pitchFamily="18" charset="0"/>
              </a:rPr>
              <a:t>In the absence of sunlight, MBTs remain viable for several months (on the pages of books – up to 3 months);</a:t>
            </a:r>
          </a:p>
          <a:p>
            <a:pPr algn="just" eaLnBrk="1" hangingPunct="1">
              <a:lnSpc>
                <a:spcPct val="90000"/>
              </a:lnSpc>
              <a:buFontTx/>
              <a:buNone/>
            </a:pPr>
            <a:r>
              <a:rPr lang="en" altLang="en-US" sz="2400">
                <a:latin typeface="Times New Roman" panose="02020603050405020304" pitchFamily="18" charset="0"/>
              </a:rPr>
              <a:t>can be stored in street dust for up to 10 days.</a:t>
            </a:r>
          </a:p>
          <a:p>
            <a:pPr algn="just" eaLnBrk="1" hangingPunct="1">
              <a:lnSpc>
                <a:spcPct val="90000"/>
              </a:lnSpc>
            </a:pPr>
            <a:r>
              <a:rPr lang="en" altLang="en-US" sz="2400">
                <a:latin typeface="Times New Roman" panose="02020603050405020304" pitchFamily="18" charset="0"/>
              </a:rPr>
              <a:t>Under the influence of </a:t>
            </a:r>
            <a:r>
              <a:rPr lang="en" altLang="en-US" sz="2400" b="1">
                <a:latin typeface="Times New Roman" panose="02020603050405020304" pitchFamily="18" charset="0"/>
              </a:rPr>
              <a:t>direct sunlight, </a:t>
            </a:r>
            <a:r>
              <a:rPr lang="en" altLang="en-US" sz="2400">
                <a:latin typeface="Times New Roman" panose="02020603050405020304" pitchFamily="18" charset="0"/>
              </a:rPr>
              <a:t>MBTs die after </a:t>
            </a:r>
            <a:r>
              <a:rPr lang="en" altLang="en-US" sz="2400" b="1">
                <a:latin typeface="Times New Roman" panose="02020603050405020304" pitchFamily="18" charset="0"/>
              </a:rPr>
              <a:t>1-1.5 hours </a:t>
            </a:r>
            <a:r>
              <a:rPr lang="en" altLang="en-US" sz="2400">
                <a:latin typeface="Times New Roman" panose="02020603050405020304" pitchFamily="18" charset="0"/>
              </a:rPr>
              <a:t>.</a:t>
            </a:r>
          </a:p>
          <a:p>
            <a:pPr algn="just" eaLnBrk="1" hangingPunct="1">
              <a:lnSpc>
                <a:spcPct val="90000"/>
              </a:lnSpc>
            </a:pPr>
            <a:r>
              <a:rPr lang="en" altLang="en-US" sz="2400">
                <a:latin typeface="Times New Roman" panose="02020603050405020304" pitchFamily="18" charset="0"/>
              </a:rPr>
              <a:t>under </a:t>
            </a:r>
            <a:r>
              <a:rPr lang="en" altLang="en-US" sz="2400" b="1">
                <a:latin typeface="Times New Roman" panose="02020603050405020304" pitchFamily="18" charset="0"/>
              </a:rPr>
              <a:t>ultraviolet irradiation </a:t>
            </a:r>
            <a:r>
              <a:rPr lang="en" altLang="en-US" sz="2400">
                <a:latin typeface="Times New Roman" panose="02020603050405020304" pitchFamily="18" charset="0"/>
              </a:rPr>
              <a:t>– after </a:t>
            </a:r>
            <a:r>
              <a:rPr lang="en" altLang="en-US" sz="2400" b="1">
                <a:latin typeface="Times New Roman" panose="02020603050405020304" pitchFamily="18" charset="0"/>
              </a:rPr>
              <a:t>2-3 minutes </a:t>
            </a:r>
            <a:r>
              <a:rPr lang="en" altLang="en-US" sz="2400">
                <a:latin typeface="Times New Roman" panose="02020603050405020304" pitchFamily="18" charset="0"/>
              </a:rPr>
              <a:t>.</a:t>
            </a:r>
          </a:p>
          <a:p>
            <a:pPr algn="just" eaLnBrk="1" hangingPunct="1">
              <a:lnSpc>
                <a:spcPct val="90000"/>
              </a:lnSpc>
            </a:pPr>
            <a:r>
              <a:rPr lang="en" altLang="en-US" sz="2400" b="1">
                <a:latin typeface="Times New Roman" panose="02020603050405020304" pitchFamily="18" charset="0"/>
              </a:rPr>
              <a:t>Diffuse sunlight </a:t>
            </a:r>
            <a:r>
              <a:rPr lang="en" altLang="en-US" sz="2400">
                <a:latin typeface="Times New Roman" panose="02020603050405020304" pitchFamily="18" charset="0"/>
              </a:rPr>
              <a:t>kills MBT in </a:t>
            </a:r>
            <a:r>
              <a:rPr lang="en" altLang="en-US" sz="2400" b="1">
                <a:latin typeface="Times New Roman" panose="02020603050405020304" pitchFamily="18" charset="0"/>
              </a:rPr>
              <a:t>40-80 days</a:t>
            </a:r>
            <a:endParaRPr lang="ru-RU" altLang="en-US" sz="2400" b="1">
              <a:latin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1" name="Rectangle 3"/>
          <p:cNvSpPr>
            <a:spLocks noGrp="1" noChangeArrowheads="1"/>
          </p:cNvSpPr>
          <p:nvPr>
            <p:ph type="body" idx="1"/>
          </p:nvPr>
        </p:nvSpPr>
        <p:spPr>
          <a:xfrm>
            <a:off x="323850" y="1628775"/>
            <a:ext cx="8496300" cy="5040313"/>
          </a:xfrm>
        </p:spPr>
        <p:txBody>
          <a:bodyPr/>
          <a:lstStyle/>
          <a:p>
            <a:pPr algn="just" eaLnBrk="1" hangingPunct="1"/>
            <a:r>
              <a:rPr lang="en" altLang="en-US" sz="2400">
                <a:latin typeface="Times New Roman" panose="02020603050405020304" pitchFamily="18" charset="0"/>
              </a:rPr>
              <a:t>When heated</a:t>
            </a:r>
          </a:p>
          <a:p>
            <a:pPr algn="just" eaLnBrk="1" hangingPunct="1">
              <a:buFontTx/>
              <a:buNone/>
            </a:pPr>
            <a:r>
              <a:rPr lang="en" altLang="en-US" sz="2400">
                <a:latin typeface="Times New Roman" panose="02020603050405020304" pitchFamily="18" charset="0"/>
              </a:rPr>
              <a:t>up to 60C, MBTs die within 30-50 minutes,</a:t>
            </a:r>
          </a:p>
          <a:p>
            <a:pPr algn="just" eaLnBrk="1" hangingPunct="1">
              <a:buFontTx/>
              <a:buNone/>
            </a:pPr>
            <a:r>
              <a:rPr lang="en" altLang="en-US" sz="2400">
                <a:latin typeface="Times New Roman" panose="02020603050405020304" pitchFamily="18" charset="0"/>
              </a:rPr>
              <a:t>up to 80C – for 5 minutes,</a:t>
            </a:r>
          </a:p>
          <a:p>
            <a:pPr algn="just" eaLnBrk="1" hangingPunct="1">
              <a:buFontTx/>
              <a:buNone/>
            </a:pPr>
            <a:r>
              <a:rPr lang="en" altLang="en-US" sz="2400">
                <a:latin typeface="Times New Roman" panose="02020603050405020304" pitchFamily="18" charset="0"/>
              </a:rPr>
              <a:t>Boiling kills MBT within minutes.</a:t>
            </a:r>
          </a:p>
          <a:p>
            <a:pPr algn="just" eaLnBrk="1" hangingPunct="1">
              <a:buFontTx/>
              <a:buNone/>
            </a:pPr>
            <a:r>
              <a:rPr lang="en" altLang="en-US" sz="2400">
                <a:latin typeface="Times New Roman" panose="02020603050405020304" pitchFamily="18" charset="0"/>
              </a:rPr>
              <a:t>Dry heat (100C) kills MBT after only 1 hour</a:t>
            </a:r>
          </a:p>
          <a:p>
            <a:pPr algn="just" eaLnBrk="1" hangingPunct="1"/>
            <a:r>
              <a:rPr lang="en" altLang="en-US" sz="2400">
                <a:latin typeface="Times New Roman" panose="02020603050405020304" pitchFamily="18" charset="0"/>
              </a:rPr>
              <a:t>MBT tolerates drying, rotting, and low temperatures well. At a temperature of -23C, they can be stored for up to 7 years.</a:t>
            </a:r>
          </a:p>
          <a:p>
            <a:pPr algn="just" eaLnBrk="1" hangingPunct="1"/>
            <a:r>
              <a:rPr lang="en" altLang="en-US" sz="2400">
                <a:solidFill>
                  <a:srgbClr val="FFFF66"/>
                </a:solidFill>
                <a:latin typeface="Times New Roman" panose="02020603050405020304" pitchFamily="18" charset="0"/>
              </a:rPr>
              <a:t>The most effective disinfectants are preparations containing chlorine.</a:t>
            </a:r>
          </a:p>
        </p:txBody>
      </p:sp>
      <p:sp>
        <p:nvSpPr>
          <p:cNvPr id="30722" name="Rectangle 4"/>
          <p:cNvSpPr>
            <a:spLocks noChangeArrowheads="1"/>
          </p:cNvSpPr>
          <p:nvPr/>
        </p:nvSpPr>
        <p:spPr bwMode="auto">
          <a:xfrm>
            <a:off x="0" y="836613"/>
            <a:ext cx="91440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algn="ctr" eaLnBrk="1" hangingPunct="1">
              <a:spcBef>
                <a:spcPct val="0"/>
              </a:spcBef>
              <a:buFontTx/>
              <a:buNone/>
            </a:pPr>
            <a:r>
              <a:rPr lang="en" altLang="en-US" sz="3400" b="1">
                <a:latin typeface="Times New Roman" panose="02020603050405020304" pitchFamily="18" charset="0"/>
              </a:rPr>
              <a:t>Stability of MBT in the external environment-2</a:t>
            </a:r>
            <a:r>
              <a:rPr lang="en" altLang="en-US" sz="4000" b="1">
                <a:latin typeface="Arial Narrow" panose="020B0606020202030204" pitchFamily="34" charset="0"/>
              </a:rPr>
              <a:t> </a:t>
            </a:r>
            <a:endParaRPr lang="ru-RU" altLang="en-US" sz="4000" b="1">
              <a:latin typeface="Arial Narrow" panose="020B060602020203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p:txBody>
          <a:bodyPr/>
          <a:lstStyle/>
          <a:p>
            <a:pPr eaLnBrk="1" hangingPunct="1"/>
            <a:r>
              <a:rPr lang="en" altLang="en-US">
                <a:latin typeface="Times New Roman" panose="02020603050405020304" pitchFamily="18" charset="0"/>
              </a:rPr>
              <a:t>Epidemiology</a:t>
            </a:r>
            <a:r>
              <a:rPr lang="en" altLang="en-US"/>
              <a:t> </a:t>
            </a:r>
            <a:endParaRPr lang="ru-RU" altLang="en-US"/>
          </a:p>
        </p:txBody>
      </p:sp>
      <p:sp>
        <p:nvSpPr>
          <p:cNvPr id="31746" name="Rectangle 3"/>
          <p:cNvSpPr>
            <a:spLocks noGrp="1" noChangeArrowheads="1"/>
          </p:cNvSpPr>
          <p:nvPr>
            <p:ph type="body" idx="1"/>
          </p:nvPr>
        </p:nvSpPr>
        <p:spPr/>
        <p:txBody>
          <a:bodyPr/>
          <a:lstStyle/>
          <a:p>
            <a:pPr algn="just" eaLnBrk="1" hangingPunct="1">
              <a:lnSpc>
                <a:spcPct val="110000"/>
              </a:lnSpc>
              <a:buFontTx/>
              <a:buNone/>
            </a:pPr>
            <a:r>
              <a:rPr lang="en" altLang="en-US">
                <a:latin typeface="Times New Roman" panose="02020603050405020304" pitchFamily="18" charset="0"/>
              </a:rPr>
              <a:t>  </a:t>
            </a:r>
            <a:r>
              <a:rPr lang="en" altLang="en-US">
                <a:solidFill>
                  <a:srgbClr val="FAFA20"/>
                </a:solidFill>
                <a:latin typeface="Times New Roman" panose="02020603050405020304" pitchFamily="18" charset="0"/>
              </a:rPr>
              <a:t>The main source of infection </a:t>
            </a:r>
            <a:r>
              <a:rPr lang="en" altLang="en-US">
                <a:latin typeface="Times New Roman" panose="02020603050405020304" pitchFamily="18" charset="0"/>
              </a:rPr>
              <a:t>is</a:t>
            </a:r>
          </a:p>
          <a:p>
            <a:pPr algn="just" eaLnBrk="1" hangingPunct="1">
              <a:lnSpc>
                <a:spcPct val="110000"/>
              </a:lnSpc>
              <a:buFontTx/>
              <a:buNone/>
            </a:pPr>
            <a:r>
              <a:rPr lang="en" altLang="en-US">
                <a:latin typeface="Times New Roman" panose="02020603050405020304" pitchFamily="18" charset="0"/>
              </a:rPr>
              <a:t>patients with pulmonary tuberculosis,</a:t>
            </a:r>
          </a:p>
          <a:p>
            <a:pPr algn="just" eaLnBrk="1" hangingPunct="1">
              <a:lnSpc>
                <a:spcPct val="110000"/>
              </a:lnSpc>
              <a:buFontTx/>
              <a:buNone/>
            </a:pPr>
            <a:r>
              <a:rPr lang="en" altLang="en-US">
                <a:latin typeface="Times New Roman" panose="02020603050405020304" pitchFamily="18" charset="0"/>
              </a:rPr>
              <a:t>in whose sputum MBT is detected</a:t>
            </a:r>
            <a:endParaRPr lang="ru-RU" altLang="en-US">
              <a:latin typeface="Times New Roman" panose="020206030504050203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684213" y="981075"/>
            <a:ext cx="7700962" cy="503238"/>
          </a:xfrm>
        </p:spPr>
        <p:txBody>
          <a:bodyPr/>
          <a:lstStyle/>
          <a:p>
            <a:pPr eaLnBrk="1" hangingPunct="1"/>
            <a:r>
              <a:rPr lang="en" altLang="en-US" sz="4000">
                <a:latin typeface="Times New Roman" panose="02020603050405020304" pitchFamily="18" charset="0"/>
              </a:rPr>
              <a:t>Ways of transmission of TB</a:t>
            </a:r>
            <a:endParaRPr lang="ru-RU" altLang="en-US" sz="4000">
              <a:latin typeface="Times New Roman" panose="02020603050405020304" pitchFamily="18" charset="0"/>
            </a:endParaRPr>
          </a:p>
        </p:txBody>
      </p:sp>
      <p:sp>
        <p:nvSpPr>
          <p:cNvPr id="32770" name="Rectangle 3"/>
          <p:cNvSpPr>
            <a:spLocks noGrp="1" noChangeArrowheads="1"/>
          </p:cNvSpPr>
          <p:nvPr>
            <p:ph type="body" idx="1"/>
          </p:nvPr>
        </p:nvSpPr>
        <p:spPr>
          <a:xfrm>
            <a:off x="395288" y="1700213"/>
            <a:ext cx="8353425" cy="4752975"/>
          </a:xfrm>
        </p:spPr>
        <p:txBody>
          <a:bodyPr/>
          <a:lstStyle/>
          <a:p>
            <a:pPr algn="just" eaLnBrk="1" hangingPunct="1">
              <a:spcBef>
                <a:spcPct val="50000"/>
              </a:spcBef>
            </a:pPr>
            <a:r>
              <a:rPr lang="en" altLang="en-US" sz="2800">
                <a:solidFill>
                  <a:srgbClr val="FAFA20"/>
                </a:solidFill>
                <a:latin typeface="Times New Roman" panose="02020603050405020304" pitchFamily="18" charset="0"/>
              </a:rPr>
              <a:t>aerogenic route </a:t>
            </a:r>
            <a:r>
              <a:rPr lang="en" altLang="en-US" sz="2800">
                <a:latin typeface="Times New Roman" panose="02020603050405020304" pitchFamily="18" charset="0"/>
              </a:rPr>
              <a:t>- more than 95%:</a:t>
            </a:r>
          </a:p>
          <a:p>
            <a:pPr algn="just" eaLnBrk="1" hangingPunct="1">
              <a:spcBef>
                <a:spcPct val="50000"/>
              </a:spcBef>
              <a:buFontTx/>
              <a:buNone/>
            </a:pPr>
            <a:r>
              <a:rPr lang="en" altLang="en-US" sz="2800">
                <a:latin typeface="Times New Roman" panose="02020603050405020304" pitchFamily="18" charset="0"/>
              </a:rPr>
              <a:t>- airborne</a:t>
            </a:r>
          </a:p>
          <a:p>
            <a:pPr algn="just" eaLnBrk="1" hangingPunct="1">
              <a:spcBef>
                <a:spcPct val="50000"/>
              </a:spcBef>
              <a:buFontTx/>
              <a:buNone/>
            </a:pPr>
            <a:r>
              <a:rPr lang="en" altLang="en-US" sz="2800">
                <a:latin typeface="Times New Roman" panose="02020603050405020304" pitchFamily="18" charset="0"/>
              </a:rPr>
              <a:t>- airborne dust</a:t>
            </a:r>
          </a:p>
          <a:p>
            <a:pPr algn="just" eaLnBrk="1" hangingPunct="1">
              <a:spcBef>
                <a:spcPct val="50000"/>
              </a:spcBef>
              <a:buFontTx/>
              <a:buNone/>
            </a:pPr>
            <a:r>
              <a:rPr lang="en" altLang="en-US" sz="2800">
                <a:latin typeface="Times New Roman" panose="02020603050405020304" pitchFamily="18" charset="0"/>
              </a:rPr>
              <a:t>RARELY:</a:t>
            </a:r>
          </a:p>
          <a:p>
            <a:pPr algn="just" eaLnBrk="1" hangingPunct="1">
              <a:spcBef>
                <a:spcPct val="50000"/>
              </a:spcBef>
            </a:pPr>
            <a:r>
              <a:rPr lang="en" altLang="en-US" sz="2800">
                <a:solidFill>
                  <a:srgbClr val="FAFA20"/>
                </a:solidFill>
                <a:latin typeface="Times New Roman" panose="02020603050405020304" pitchFamily="18" charset="0"/>
              </a:rPr>
              <a:t>alimentary </a:t>
            </a:r>
            <a:r>
              <a:rPr lang="en" altLang="en-US" sz="2800">
                <a:latin typeface="Times New Roman" panose="02020603050405020304" pitchFamily="18" charset="0"/>
              </a:rPr>
              <a:t>(when consuming unpasteurized milk from sick cows);</a:t>
            </a:r>
          </a:p>
          <a:p>
            <a:pPr algn="just" eaLnBrk="1" hangingPunct="1">
              <a:spcBef>
                <a:spcPct val="50000"/>
              </a:spcBef>
            </a:pPr>
            <a:r>
              <a:rPr lang="en" altLang="en-US" sz="2800">
                <a:solidFill>
                  <a:srgbClr val="FAFA20"/>
                </a:solidFill>
                <a:latin typeface="Times New Roman" panose="02020603050405020304" pitchFamily="18" charset="0"/>
              </a:rPr>
              <a:t>contact </a:t>
            </a:r>
            <a:r>
              <a:rPr lang="en" altLang="en-US" sz="2800">
                <a:latin typeface="Times New Roman" panose="02020603050405020304" pitchFamily="18" charset="0"/>
              </a:rPr>
              <a:t>(through damaged skin or mucous membranes).</a:t>
            </a:r>
            <a:endParaRPr lang="ru-RU" altLang="en-US" sz="2800">
              <a:latin typeface="Times New Roman" panose="02020603050405020304"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3132138" y="333375"/>
            <a:ext cx="5616575" cy="576263"/>
          </a:xfrm>
        </p:spPr>
        <p:txBody>
          <a:bodyPr/>
          <a:lstStyle/>
          <a:p>
            <a:pPr eaLnBrk="1" hangingPunct="1"/>
            <a:r>
              <a:rPr lang="en" altLang="en-US" sz="4000">
                <a:latin typeface="Times New Roman" panose="02020603050405020304" pitchFamily="18" charset="0"/>
              </a:rPr>
              <a:t>Mechanism of infection</a:t>
            </a:r>
            <a:endParaRPr lang="ru-RU" altLang="en-US" sz="4000"/>
          </a:p>
        </p:txBody>
      </p:sp>
      <p:sp>
        <p:nvSpPr>
          <p:cNvPr id="33794" name="Rectangle 3"/>
          <p:cNvSpPr>
            <a:spLocks noGrp="1" noChangeArrowheads="1"/>
          </p:cNvSpPr>
          <p:nvPr>
            <p:ph type="body" idx="1"/>
          </p:nvPr>
        </p:nvSpPr>
        <p:spPr>
          <a:xfrm>
            <a:off x="250825" y="1268413"/>
            <a:ext cx="8569325" cy="5113337"/>
          </a:xfrm>
        </p:spPr>
        <p:txBody>
          <a:bodyPr/>
          <a:lstStyle/>
          <a:p>
            <a:pPr algn="just" eaLnBrk="1" hangingPunct="1">
              <a:spcBef>
                <a:spcPct val="50000"/>
              </a:spcBef>
            </a:pPr>
            <a:r>
              <a:rPr lang="en" altLang="en-US" sz="2400">
                <a:latin typeface="Times New Roman" panose="02020603050405020304" pitchFamily="18" charset="0"/>
              </a:rPr>
              <a:t>When coughing, small droplets are formed (infectious particles of respiratory secretions less than 5 microns in diameter, which contain TB pathogens).</a:t>
            </a:r>
          </a:p>
          <a:p>
            <a:pPr algn="just" eaLnBrk="1" hangingPunct="1">
              <a:spcBef>
                <a:spcPct val="50000"/>
              </a:spcBef>
            </a:pPr>
            <a:endParaRPr lang="uk-UA" altLang="en-US" sz="2400">
              <a:latin typeface="Times New Roman" panose="02020603050405020304" pitchFamily="18" charset="0"/>
            </a:endParaRPr>
          </a:p>
          <a:p>
            <a:pPr algn="just" eaLnBrk="1" hangingPunct="1">
              <a:spcBef>
                <a:spcPct val="50000"/>
              </a:spcBef>
            </a:pPr>
            <a:r>
              <a:rPr lang="en" altLang="en-US" sz="2400">
                <a:latin typeface="Times New Roman" panose="02020603050405020304" pitchFamily="18" charset="0"/>
              </a:rPr>
              <a:t>Up to 3,000 of these droplets can be produced during a single cough. The droplets can remain in the air for a long time.</a:t>
            </a:r>
          </a:p>
          <a:p>
            <a:pPr algn="just" eaLnBrk="1" hangingPunct="1">
              <a:spcBef>
                <a:spcPct val="50000"/>
              </a:spcBef>
            </a:pPr>
            <a:endParaRPr lang="uk-UA" altLang="en-US" sz="2400">
              <a:latin typeface="Times New Roman" panose="02020603050405020304" pitchFamily="18" charset="0"/>
            </a:endParaRPr>
          </a:p>
          <a:p>
            <a:pPr algn="just" eaLnBrk="1" hangingPunct="1">
              <a:spcBef>
                <a:spcPct val="50000"/>
              </a:spcBef>
            </a:pPr>
            <a:r>
              <a:rPr lang="en" altLang="en-US" sz="2400">
                <a:latin typeface="Times New Roman" panose="02020603050405020304" pitchFamily="18" charset="0"/>
              </a:rPr>
              <a:t>Infection usually occurs indoors. The droplets are so small that they penetrate the alveoli of the lungs, where the mycobacteria begin to multiply.</a:t>
            </a:r>
            <a:endParaRPr lang="ru-RU" altLang="en-US" sz="2400">
              <a:latin typeface="Times New Roman" panose="02020603050405020304"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p:txBody>
          <a:bodyPr/>
          <a:lstStyle/>
          <a:p>
            <a:pPr eaLnBrk="1" hangingPunct="1"/>
            <a:r>
              <a:rPr lang="en" altLang="en-US" dirty="0">
                <a:latin typeface="Times New Roman" panose="02020603050405020304" pitchFamily="18" charset="0"/>
              </a:rPr>
              <a:t>TB is </a:t>
            </a:r>
            <a:r>
              <a:rPr lang="en" altLang="en-US" dirty="0">
                <a:solidFill>
                  <a:srgbClr val="FAFA20"/>
                </a:solidFill>
                <a:latin typeface="Times New Roman" panose="02020603050405020304" pitchFamily="18" charset="0"/>
              </a:rPr>
              <a:t>not </a:t>
            </a:r>
            <a:r>
              <a:rPr lang="en" altLang="en-US" dirty="0">
                <a:latin typeface="Times New Roman" panose="02020603050405020304" pitchFamily="18" charset="0"/>
              </a:rPr>
              <a:t>transmitted</a:t>
            </a:r>
            <a:r>
              <a:rPr lang="en" altLang="en-US" dirty="0"/>
              <a:t> </a:t>
            </a:r>
            <a:endParaRPr lang="ru-RU" altLang="en-US" dirty="0"/>
          </a:p>
        </p:txBody>
      </p:sp>
      <p:sp>
        <p:nvSpPr>
          <p:cNvPr id="35842" name="Rectangle 3"/>
          <p:cNvSpPr>
            <a:spLocks noGrp="1" noChangeArrowheads="1"/>
          </p:cNvSpPr>
          <p:nvPr>
            <p:ph type="body" idx="1"/>
          </p:nvPr>
        </p:nvSpPr>
        <p:spPr/>
        <p:txBody>
          <a:bodyPr/>
          <a:lstStyle/>
          <a:p>
            <a:pPr eaLnBrk="1" hangingPunct="1"/>
            <a:r>
              <a:rPr lang="en" altLang="en-US" sz="4000">
                <a:latin typeface="Times New Roman" panose="02020603050405020304" pitchFamily="18" charset="0"/>
              </a:rPr>
              <a:t>through food and water,</a:t>
            </a:r>
          </a:p>
          <a:p>
            <a:pPr eaLnBrk="1" hangingPunct="1"/>
            <a:r>
              <a:rPr lang="en" altLang="en-US" sz="4000">
                <a:latin typeface="Times New Roman" panose="02020603050405020304" pitchFamily="18" charset="0"/>
              </a:rPr>
              <a:t>sexually,</a:t>
            </a:r>
          </a:p>
          <a:p>
            <a:pPr eaLnBrk="1" hangingPunct="1"/>
            <a:r>
              <a:rPr lang="en" altLang="en-US" sz="4000">
                <a:latin typeface="Times New Roman" panose="02020603050405020304" pitchFamily="18" charset="0"/>
              </a:rPr>
              <a:t>through blood transfusion,</a:t>
            </a:r>
          </a:p>
          <a:p>
            <a:pPr eaLnBrk="1" hangingPunct="1"/>
            <a:r>
              <a:rPr lang="en" altLang="en-US" sz="4000">
                <a:latin typeface="Times New Roman" panose="02020603050405020304" pitchFamily="18" charset="0"/>
              </a:rPr>
              <a:t>due to mosquito bites.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a:xfrm>
            <a:off x="684213" y="836613"/>
            <a:ext cx="7700962" cy="503237"/>
          </a:xfrm>
        </p:spPr>
        <p:txBody>
          <a:bodyPr/>
          <a:lstStyle/>
          <a:p>
            <a:pPr eaLnBrk="1" hangingPunct="1"/>
            <a:r>
              <a:rPr lang="en" altLang="en-US" sz="4000">
                <a:latin typeface="Times New Roman" panose="02020603050405020304" pitchFamily="18" charset="0"/>
              </a:rPr>
              <a:t>The risk of infection causes</a:t>
            </a:r>
            <a:endParaRPr lang="ru-RU" altLang="en-US" sz="3600"/>
          </a:p>
        </p:txBody>
      </p:sp>
      <p:sp>
        <p:nvSpPr>
          <p:cNvPr id="36866" name="Rectangle 3"/>
          <p:cNvSpPr>
            <a:spLocks noGrp="1" noChangeArrowheads="1"/>
          </p:cNvSpPr>
          <p:nvPr>
            <p:ph type="body" idx="1"/>
          </p:nvPr>
        </p:nvSpPr>
        <p:spPr>
          <a:xfrm>
            <a:off x="323850" y="1412875"/>
            <a:ext cx="8424863" cy="5256213"/>
          </a:xfrm>
        </p:spPr>
        <p:txBody>
          <a:bodyPr/>
          <a:lstStyle/>
          <a:p>
            <a:pPr algn="just" eaLnBrk="1" hangingPunct="1"/>
            <a:r>
              <a:rPr lang="en" altLang="en-US" sz="2400">
                <a:latin typeface="Times New Roman" panose="02020603050405020304" pitchFamily="18" charset="0"/>
              </a:rPr>
              <a:t>MBT quantity and virulence</a:t>
            </a:r>
          </a:p>
          <a:p>
            <a:pPr algn="just" eaLnBrk="1" hangingPunct="1"/>
            <a:r>
              <a:rPr lang="en" altLang="en-US" sz="2400">
                <a:latin typeface="Times New Roman" panose="02020603050405020304" pitchFamily="18" charset="0"/>
              </a:rPr>
              <a:t>duration of contact with a patient who is shedding bacteria</a:t>
            </a:r>
          </a:p>
          <a:p>
            <a:pPr algn="just" eaLnBrk="1" hangingPunct="1"/>
            <a:r>
              <a:rPr lang="en" altLang="en-US" sz="2400">
                <a:latin typeface="Times New Roman" panose="02020603050405020304" pitchFamily="18" charset="0"/>
              </a:rPr>
              <a:t>immune properties of the body</a:t>
            </a:r>
          </a:p>
          <a:p>
            <a:pPr algn="just" eaLnBrk="1" hangingPunct="1">
              <a:buFontTx/>
              <a:buNone/>
            </a:pPr>
            <a:r>
              <a:rPr lang="en" altLang="en-US" sz="2400">
                <a:latin typeface="Times New Roman" panose="02020603050405020304" pitchFamily="18" charset="0"/>
              </a:rPr>
              <a:t>The risk of infection in a susceptible person who has prolonged close indoor contact with a bacillary TB patient is quite high.</a:t>
            </a:r>
          </a:p>
          <a:p>
            <a:pPr algn="just" eaLnBrk="1" hangingPunct="1">
              <a:buFontTx/>
              <a:buNone/>
            </a:pPr>
            <a:r>
              <a:rPr lang="en" altLang="en-US" sz="2400">
                <a:latin typeface="Times New Roman" panose="02020603050405020304" pitchFamily="18" charset="0"/>
              </a:rPr>
              <a:t>The risk of infection from an abacillary pulmonary TB patient is low, and from a patient with extrapulmonary TB is even lower.</a:t>
            </a:r>
          </a:p>
          <a:p>
            <a:pPr algn="just" eaLnBrk="1" hangingPunct="1">
              <a:buFontTx/>
              <a:buNone/>
            </a:pPr>
            <a:endParaRPr lang="uk-UA" altLang="en-US" sz="2400">
              <a:latin typeface="Times New Roman" panose="02020603050405020304" pitchFamily="18" charset="0"/>
            </a:endParaRPr>
          </a:p>
          <a:p>
            <a:pPr algn="just" eaLnBrk="1" hangingPunct="1">
              <a:buFontTx/>
              <a:buNone/>
            </a:pPr>
            <a:r>
              <a:rPr lang="en" altLang="en-US" sz="2400" b="1">
                <a:latin typeface="Times New Roman" panose="02020603050405020304" pitchFamily="18" charset="0"/>
              </a:rPr>
              <a:t>Up to 30% of the world's population is infected with tuberculosis, but only 5-10% of them develop tuberculosis during their lifetime.</a:t>
            </a:r>
            <a:endParaRPr lang="ru-RU" altLang="en-US" sz="2400" b="1">
              <a:latin typeface="Times New Roman" panose="02020603050405020304"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a:xfrm>
            <a:off x="827088" y="1484313"/>
            <a:ext cx="7702550" cy="3960812"/>
          </a:xfrm>
        </p:spPr>
        <p:txBody>
          <a:bodyPr/>
          <a:lstStyle/>
          <a:p>
            <a:pPr eaLnBrk="1" hangingPunct="1"/>
            <a:r>
              <a:rPr lang="en" altLang="en-US" sz="3600" b="0">
                <a:solidFill>
                  <a:srgbClr val="FAFA20"/>
                </a:solidFill>
                <a:latin typeface="Times New Roman" panose="02020603050405020304" pitchFamily="18" charset="0"/>
              </a:rPr>
              <a:t>the world's </a:t>
            </a:r>
            <a:br>
              <a:rPr lang="uk-UA" altLang="en-US" sz="3600" b="0">
                <a:solidFill>
                  <a:srgbClr val="FAFA20"/>
                </a:solidFill>
                <a:latin typeface="Times New Roman" panose="02020603050405020304" pitchFamily="18" charset="0"/>
              </a:rPr>
            </a:br>
            <a:r>
              <a:rPr lang="en" altLang="en-US" sz="3600" b="0">
                <a:solidFill>
                  <a:srgbClr val="FAFA20"/>
                </a:solidFill>
                <a:latin typeface="Times New Roman" panose="02020603050405020304" pitchFamily="18" charset="0"/>
              </a:rPr>
              <a:t>population is infected with tuberculosis , but </a:t>
            </a:r>
            <a:br>
              <a:rPr lang="uk-UA" altLang="en-US" sz="3600" b="0">
                <a:solidFill>
                  <a:srgbClr val="FAFA20"/>
                </a:solidFill>
                <a:latin typeface="Times New Roman" panose="02020603050405020304" pitchFamily="18" charset="0"/>
              </a:rPr>
            </a:br>
            <a:r>
              <a:rPr lang="en" altLang="en-US" sz="3600" b="0">
                <a:solidFill>
                  <a:srgbClr val="FAFA20"/>
                </a:solidFill>
                <a:latin typeface="Times New Roman" panose="02020603050405020304" pitchFamily="18" charset="0"/>
              </a:rPr>
              <a:t>only 5-10% of them develop tuberculosis during their lifetime.</a:t>
            </a:r>
            <a:br>
              <a:rPr lang="uk-UA" altLang="en-US" sz="3600" b="0">
                <a:solidFill>
                  <a:srgbClr val="FAFA20"/>
                </a:solidFill>
                <a:latin typeface="Times New Roman" panose="02020603050405020304" pitchFamily="18" charset="0"/>
              </a:rPr>
            </a:br>
            <a:r>
              <a:rPr lang="en" altLang="en-US" b="0">
                <a:latin typeface="Times New Roman" panose="02020603050405020304" pitchFamily="18" charset="0"/>
              </a:rPr>
              <a:t> </a:t>
            </a:r>
            <a:endParaRPr lang="ru-RU" altLang="en-US" b="0">
              <a:latin typeface="Times New Roman" panose="02020603050405020304"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a:xfrm>
            <a:off x="3276600" y="333375"/>
            <a:ext cx="5110163" cy="647700"/>
          </a:xfrm>
        </p:spPr>
        <p:txBody>
          <a:bodyPr/>
          <a:lstStyle/>
          <a:p>
            <a:pPr eaLnBrk="1" hangingPunct="1"/>
            <a:r>
              <a:rPr lang="en" altLang="en-US" sz="4000">
                <a:latin typeface="Times New Roman" panose="02020603050405020304" pitchFamily="18" charset="0"/>
              </a:rPr>
              <a:t>Pathogenesis</a:t>
            </a:r>
            <a:r>
              <a:rPr lang="en" altLang="en-US" sz="4000"/>
              <a:t> </a:t>
            </a:r>
            <a:endParaRPr lang="ru-RU" altLang="en-US" sz="4000"/>
          </a:p>
        </p:txBody>
      </p:sp>
      <p:sp>
        <p:nvSpPr>
          <p:cNvPr id="38914" name="Rectangle 3"/>
          <p:cNvSpPr>
            <a:spLocks noGrp="1" noChangeArrowheads="1"/>
          </p:cNvSpPr>
          <p:nvPr>
            <p:ph type="body" idx="1"/>
          </p:nvPr>
        </p:nvSpPr>
        <p:spPr>
          <a:xfrm>
            <a:off x="0" y="1052513"/>
            <a:ext cx="8964613" cy="5805487"/>
          </a:xfrm>
        </p:spPr>
        <p:txBody>
          <a:bodyPr/>
          <a:lstStyle/>
          <a:p>
            <a:pPr algn="just" eaLnBrk="1" hangingPunct="1">
              <a:spcBef>
                <a:spcPct val="50000"/>
              </a:spcBef>
            </a:pPr>
            <a:r>
              <a:rPr lang="en" altLang="en-US" sz="2400">
                <a:latin typeface="Times New Roman" panose="02020603050405020304" pitchFamily="18" charset="0"/>
              </a:rPr>
              <a:t>When a large number of MBT enter the respiratory tract, an interaction between the pathogen and the human immune system begins. In the alveoli, MBT are absorbed by macrophages, inside which the pathogen begins to multiply rapidly.</a:t>
            </a:r>
          </a:p>
          <a:p>
            <a:pPr algn="just" eaLnBrk="1" hangingPunct="1">
              <a:spcBef>
                <a:spcPct val="50000"/>
              </a:spcBef>
            </a:pPr>
            <a:r>
              <a:rPr lang="en" altLang="en-US" sz="2400">
                <a:latin typeface="Times New Roman" panose="02020603050405020304" pitchFamily="18" charset="0"/>
              </a:rPr>
              <a:t>After destroying macrophages, MBTs enter the intercellular space, from where they enter the lymphatic vessels, then the bloodstream. With the bloodstream, MBTs spread to all organs.</a:t>
            </a:r>
          </a:p>
          <a:p>
            <a:pPr algn="just" eaLnBrk="1" hangingPunct="1">
              <a:spcBef>
                <a:spcPct val="50000"/>
              </a:spcBef>
            </a:pPr>
            <a:r>
              <a:rPr lang="en" altLang="en-US" sz="2400">
                <a:latin typeface="Times New Roman" panose="02020603050405020304" pitchFamily="18" charset="0"/>
              </a:rPr>
              <a:t>Usually, the immune system stops the reproduction and further spread of MBT within 2 to 6 weeks.</a:t>
            </a:r>
          </a:p>
          <a:p>
            <a:pPr algn="just" eaLnBrk="1" hangingPunct="1">
              <a:spcBef>
                <a:spcPct val="50000"/>
              </a:spcBef>
            </a:pPr>
            <a:r>
              <a:rPr lang="en" altLang="en-US" sz="2400">
                <a:latin typeface="Times New Roman" panose="02020603050405020304" pitchFamily="18" charset="0"/>
              </a:rPr>
              <a:t>A person becomes infected, but does not suffer from tuberculosis: he does not complain, there are no changes in his lungs on X-ray, and the person does not pose an epidemiological risk.</a:t>
            </a:r>
            <a:endParaRPr lang="ru-RU" altLang="en-US" sz="2400">
              <a:latin typeface="Times New Roman" panose="02020603050405020304"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a:xfrm>
            <a:off x="684213" y="981075"/>
            <a:ext cx="7700962" cy="503238"/>
          </a:xfrm>
        </p:spPr>
        <p:txBody>
          <a:bodyPr/>
          <a:lstStyle/>
          <a:p>
            <a:pPr eaLnBrk="1" hangingPunct="1"/>
            <a:r>
              <a:rPr lang="en" altLang="en-US" sz="3200">
                <a:latin typeface="Times New Roman" panose="02020603050405020304" pitchFamily="18" charset="0"/>
              </a:rPr>
              <a:t>Model of tuberculosis pathogenesis</a:t>
            </a:r>
            <a:endParaRPr lang="en-US" altLang="en-US" sz="3200">
              <a:latin typeface="Times New Roman" panose="02020603050405020304" pitchFamily="18" charset="0"/>
            </a:endParaRPr>
          </a:p>
        </p:txBody>
      </p:sp>
      <p:sp>
        <p:nvSpPr>
          <p:cNvPr id="39938" name="Text Box 3"/>
          <p:cNvSpPr txBox="1">
            <a:spLocks noChangeArrowheads="1"/>
          </p:cNvSpPr>
          <p:nvPr/>
        </p:nvSpPr>
        <p:spPr bwMode="auto">
          <a:xfrm>
            <a:off x="685800" y="3657600"/>
            <a:ext cx="13652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r>
              <a:rPr lang="en" altLang="en-US" sz="1800" b="1">
                <a:solidFill>
                  <a:srgbClr val="FFFFEF"/>
                </a:solidFill>
                <a:latin typeface="Times New Roman" panose="02020603050405020304" pitchFamily="18" charset="0"/>
              </a:rPr>
              <a:t>Exposition</a:t>
            </a:r>
            <a:r>
              <a:rPr lang="en" altLang="en-US" sz="1800">
                <a:solidFill>
                  <a:schemeClr val="tx1"/>
                </a:solidFill>
                <a:latin typeface="Times New Roman" panose="02020603050405020304" pitchFamily="18" charset="0"/>
              </a:rPr>
              <a:t> </a:t>
            </a:r>
            <a:endParaRPr lang="en-US" altLang="en-US" sz="1800">
              <a:solidFill>
                <a:schemeClr val="tx1"/>
              </a:solidFill>
              <a:latin typeface="Times New Roman" panose="02020603050405020304" pitchFamily="18" charset="0"/>
            </a:endParaRPr>
          </a:p>
        </p:txBody>
      </p:sp>
      <p:sp>
        <p:nvSpPr>
          <p:cNvPr id="39939" name="Text Box 4"/>
          <p:cNvSpPr txBox="1">
            <a:spLocks noChangeArrowheads="1"/>
          </p:cNvSpPr>
          <p:nvPr/>
        </p:nvSpPr>
        <p:spPr bwMode="auto">
          <a:xfrm>
            <a:off x="3032125" y="3089275"/>
            <a:ext cx="16922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2400">
              <a:solidFill>
                <a:schemeClr val="tx1"/>
              </a:solidFill>
              <a:latin typeface="Times New Roman" panose="02020603050405020304" pitchFamily="18" charset="0"/>
            </a:endParaRPr>
          </a:p>
        </p:txBody>
      </p:sp>
      <p:sp>
        <p:nvSpPr>
          <p:cNvPr id="39940" name="Text Box 5"/>
          <p:cNvSpPr txBox="1">
            <a:spLocks noChangeArrowheads="1"/>
          </p:cNvSpPr>
          <p:nvPr/>
        </p:nvSpPr>
        <p:spPr bwMode="auto">
          <a:xfrm>
            <a:off x="2819400" y="3657600"/>
            <a:ext cx="2057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2400">
              <a:solidFill>
                <a:schemeClr val="tx1"/>
              </a:solidFill>
              <a:latin typeface="Times New Roman" panose="02020603050405020304" pitchFamily="18" charset="0"/>
            </a:endParaRPr>
          </a:p>
        </p:txBody>
      </p:sp>
      <p:sp>
        <p:nvSpPr>
          <p:cNvPr id="39941" name="Text Box 6"/>
          <p:cNvSpPr>
            <a:spLocks noGrp="1" noChangeArrowheads="1"/>
          </p:cNvSpPr>
          <p:nvPr>
            <p:ph type="body" idx="1"/>
          </p:nvPr>
        </p:nvSpPr>
        <p:spPr>
          <a:xfrm>
            <a:off x="2397125" y="3214688"/>
            <a:ext cx="1743075" cy="646112"/>
          </a:xfrm>
          <a:noFill/>
        </p:spPr>
        <p:txBody>
          <a:bodyPr/>
          <a:lstStyle/>
          <a:p>
            <a:pPr eaLnBrk="1" hangingPunct="1">
              <a:lnSpc>
                <a:spcPct val="70000"/>
              </a:lnSpc>
              <a:spcBef>
                <a:spcPct val="0"/>
              </a:spcBef>
              <a:buFontTx/>
              <a:buNone/>
            </a:pPr>
            <a:r>
              <a:rPr lang="en" altLang="en-US" sz="1600" b="1">
                <a:latin typeface="Times New Roman" panose="02020603050405020304" pitchFamily="18" charset="0"/>
              </a:rPr>
              <a:t>Subclinical infection</a:t>
            </a:r>
          </a:p>
          <a:p>
            <a:pPr eaLnBrk="1" hangingPunct="1">
              <a:lnSpc>
                <a:spcPct val="70000"/>
              </a:lnSpc>
              <a:spcBef>
                <a:spcPct val="0"/>
              </a:spcBef>
              <a:buFontTx/>
              <a:buNone/>
            </a:pPr>
            <a:r>
              <a:rPr lang="en" altLang="en-US" sz="1600" b="1">
                <a:latin typeface="Times New Roman" panose="02020603050405020304" pitchFamily="18" charset="0"/>
              </a:rPr>
              <a:t>(90% infected)</a:t>
            </a:r>
          </a:p>
        </p:txBody>
      </p:sp>
      <p:sp>
        <p:nvSpPr>
          <p:cNvPr id="39942" name="Text Box 7"/>
          <p:cNvSpPr txBox="1">
            <a:spLocks noChangeArrowheads="1"/>
          </p:cNvSpPr>
          <p:nvPr/>
        </p:nvSpPr>
        <p:spPr bwMode="auto">
          <a:xfrm>
            <a:off x="6232525" y="3165475"/>
            <a:ext cx="16160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2400">
              <a:solidFill>
                <a:schemeClr val="tx1"/>
              </a:solidFill>
              <a:latin typeface="Times New Roman" panose="02020603050405020304" pitchFamily="18" charset="0"/>
            </a:endParaRPr>
          </a:p>
        </p:txBody>
      </p:sp>
      <p:sp>
        <p:nvSpPr>
          <p:cNvPr id="39943" name="Text Box 8"/>
          <p:cNvSpPr txBox="1">
            <a:spLocks noChangeArrowheads="1"/>
          </p:cNvSpPr>
          <p:nvPr/>
        </p:nvSpPr>
        <p:spPr bwMode="auto">
          <a:xfrm>
            <a:off x="5003800" y="2997200"/>
            <a:ext cx="1504950"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lnSpc>
                <a:spcPct val="70000"/>
              </a:lnSpc>
              <a:spcBef>
                <a:spcPct val="0"/>
              </a:spcBef>
              <a:buFontTx/>
              <a:buNone/>
            </a:pPr>
            <a:r>
              <a:rPr lang="en" altLang="en-US" sz="1800" b="1">
                <a:solidFill>
                  <a:srgbClr val="FFFFEF"/>
                </a:solidFill>
                <a:latin typeface="Times New Roman" panose="02020603050405020304" pitchFamily="18" charset="0"/>
              </a:rPr>
              <a:t>Patients with MBT+</a:t>
            </a:r>
            <a:endParaRPr lang="en-US" altLang="en-US" sz="1800" b="1">
              <a:solidFill>
                <a:srgbClr val="FFFFEF"/>
              </a:solidFill>
              <a:latin typeface="Times New Roman" panose="02020603050405020304" pitchFamily="18" charset="0"/>
            </a:endParaRPr>
          </a:p>
        </p:txBody>
      </p:sp>
      <p:sp>
        <p:nvSpPr>
          <p:cNvPr id="39944" name="Text Box 9"/>
          <p:cNvSpPr txBox="1">
            <a:spLocks noChangeArrowheads="1"/>
          </p:cNvSpPr>
          <p:nvPr/>
        </p:nvSpPr>
        <p:spPr bwMode="auto">
          <a:xfrm>
            <a:off x="5105400" y="4419600"/>
            <a:ext cx="1371600"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lnSpc>
                <a:spcPct val="80000"/>
              </a:lnSpc>
              <a:spcBef>
                <a:spcPct val="0"/>
              </a:spcBef>
              <a:buFontTx/>
              <a:buNone/>
            </a:pPr>
            <a:r>
              <a:rPr lang="en" altLang="en-US" sz="1800" b="1">
                <a:solidFill>
                  <a:srgbClr val="FFFFEF"/>
                </a:solidFill>
                <a:latin typeface="Times New Roman" panose="02020603050405020304" pitchFamily="18" charset="0"/>
              </a:rPr>
              <a:t>Patients with MBT-</a:t>
            </a:r>
            <a:endParaRPr lang="en-US" altLang="en-US" sz="1800" b="1">
              <a:solidFill>
                <a:srgbClr val="FFFFEF"/>
              </a:solidFill>
              <a:latin typeface="Times New Roman" panose="02020603050405020304" pitchFamily="18" charset="0"/>
            </a:endParaRPr>
          </a:p>
        </p:txBody>
      </p:sp>
      <p:sp>
        <p:nvSpPr>
          <p:cNvPr id="39945" name="Text Box 10"/>
          <p:cNvSpPr txBox="1">
            <a:spLocks noChangeArrowheads="1"/>
          </p:cNvSpPr>
          <p:nvPr/>
        </p:nvSpPr>
        <p:spPr bwMode="auto">
          <a:xfrm>
            <a:off x="7164388" y="3429000"/>
            <a:ext cx="1728787"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lnSpc>
                <a:spcPct val="60000"/>
              </a:lnSpc>
              <a:spcBef>
                <a:spcPct val="0"/>
              </a:spcBef>
              <a:buFontTx/>
              <a:buNone/>
            </a:pPr>
            <a:r>
              <a:rPr lang="en" altLang="en-US" sz="2000" b="1">
                <a:solidFill>
                  <a:srgbClr val="FFFFEF"/>
                </a:solidFill>
                <a:latin typeface="Times New Roman" panose="02020603050405020304" pitchFamily="18" charset="0"/>
              </a:rPr>
              <a:t>Cure</a:t>
            </a:r>
          </a:p>
          <a:p>
            <a:pPr eaLnBrk="1" hangingPunct="1">
              <a:lnSpc>
                <a:spcPct val="60000"/>
              </a:lnSpc>
              <a:spcBef>
                <a:spcPct val="0"/>
              </a:spcBef>
              <a:buFontTx/>
              <a:buNone/>
            </a:pPr>
            <a:r>
              <a:rPr lang="en" altLang="en-US" sz="2000" b="1">
                <a:solidFill>
                  <a:srgbClr val="FFFFEF"/>
                </a:solidFill>
                <a:latin typeface="Times New Roman" panose="02020603050405020304" pitchFamily="18" charset="0"/>
              </a:rPr>
              <a:t>chronology</a:t>
            </a:r>
          </a:p>
          <a:p>
            <a:pPr eaLnBrk="1" hangingPunct="1">
              <a:lnSpc>
                <a:spcPct val="60000"/>
              </a:lnSpc>
              <a:spcBef>
                <a:spcPct val="0"/>
              </a:spcBef>
              <a:buFontTx/>
              <a:buNone/>
            </a:pPr>
            <a:r>
              <a:rPr lang="en" altLang="en-US" sz="2000" b="1">
                <a:solidFill>
                  <a:srgbClr val="FFFFEF"/>
                </a:solidFill>
                <a:latin typeface="Times New Roman" panose="02020603050405020304" pitchFamily="18" charset="0"/>
              </a:rPr>
              <a:t>death</a:t>
            </a:r>
          </a:p>
        </p:txBody>
      </p:sp>
      <p:sp>
        <p:nvSpPr>
          <p:cNvPr id="39946" name="Line 11"/>
          <p:cNvSpPr>
            <a:spLocks noChangeShapeType="1"/>
          </p:cNvSpPr>
          <p:nvPr/>
        </p:nvSpPr>
        <p:spPr bwMode="auto">
          <a:xfrm>
            <a:off x="228600" y="3886200"/>
            <a:ext cx="4572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9947" name="Line 12"/>
          <p:cNvSpPr>
            <a:spLocks noChangeShapeType="1"/>
          </p:cNvSpPr>
          <p:nvPr/>
        </p:nvSpPr>
        <p:spPr bwMode="auto">
          <a:xfrm>
            <a:off x="1981200" y="3886200"/>
            <a:ext cx="3810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9948" name="Line 13"/>
          <p:cNvSpPr>
            <a:spLocks noChangeShapeType="1"/>
          </p:cNvSpPr>
          <p:nvPr/>
        </p:nvSpPr>
        <p:spPr bwMode="auto">
          <a:xfrm flipV="1">
            <a:off x="4191000" y="3429000"/>
            <a:ext cx="838200"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9949" name="Line 14"/>
          <p:cNvSpPr>
            <a:spLocks noChangeShapeType="1"/>
          </p:cNvSpPr>
          <p:nvPr/>
        </p:nvSpPr>
        <p:spPr bwMode="auto">
          <a:xfrm>
            <a:off x="4191000" y="3962400"/>
            <a:ext cx="83820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9950" name="Line 15"/>
          <p:cNvSpPr>
            <a:spLocks noChangeShapeType="1"/>
          </p:cNvSpPr>
          <p:nvPr/>
        </p:nvSpPr>
        <p:spPr bwMode="auto">
          <a:xfrm>
            <a:off x="6477000" y="3429000"/>
            <a:ext cx="1066800"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9951" name="Line 16"/>
          <p:cNvSpPr>
            <a:spLocks noChangeShapeType="1"/>
          </p:cNvSpPr>
          <p:nvPr/>
        </p:nvSpPr>
        <p:spPr bwMode="auto">
          <a:xfrm flipV="1">
            <a:off x="6553200" y="3886200"/>
            <a:ext cx="990600"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9952" name="Oval 17"/>
          <p:cNvSpPr>
            <a:spLocks noChangeArrowheads="1"/>
          </p:cNvSpPr>
          <p:nvPr/>
        </p:nvSpPr>
        <p:spPr bwMode="auto">
          <a:xfrm>
            <a:off x="0" y="2060575"/>
            <a:ext cx="2332038" cy="1139825"/>
          </a:xfrm>
          <a:prstGeom prst="ellipse">
            <a:avLst/>
          </a:prstGeom>
          <a:solidFill>
            <a:srgbClr val="008000"/>
          </a:solidFill>
          <a:ln w="9525">
            <a:solidFill>
              <a:schemeClr val="tx1"/>
            </a:solidFill>
            <a:round/>
            <a:headEnd/>
            <a:tailEnd/>
          </a:ln>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algn="ctr" eaLnBrk="1" hangingPunct="1">
              <a:lnSpc>
                <a:spcPct val="90000"/>
              </a:lnSpc>
              <a:buClr>
                <a:schemeClr val="folHlink"/>
              </a:buClr>
              <a:buSzPct val="60000"/>
              <a:buFont typeface="Wingdings" panose="05000000000000000000" pitchFamily="2" charset="2"/>
              <a:buNone/>
            </a:pPr>
            <a:r>
              <a:rPr lang="en" altLang="en-US" sz="1800" b="1">
                <a:solidFill>
                  <a:srgbClr val="FFFFEF"/>
                </a:solidFill>
                <a:latin typeface="Times New Roman" panose="02020603050405020304" pitchFamily="18" charset="0"/>
              </a:rPr>
              <a:t>Risk of infection</a:t>
            </a:r>
          </a:p>
          <a:p>
            <a:pPr algn="ctr" eaLnBrk="1" hangingPunct="1">
              <a:lnSpc>
                <a:spcPct val="90000"/>
              </a:lnSpc>
              <a:buClr>
                <a:schemeClr val="folHlink"/>
              </a:buClr>
              <a:buSzPct val="60000"/>
              <a:buFont typeface="Wingdings" panose="05000000000000000000" pitchFamily="2" charset="2"/>
              <a:buNone/>
            </a:pPr>
            <a:r>
              <a:rPr lang="en" altLang="en-US" sz="1800">
                <a:solidFill>
                  <a:srgbClr val="FFFFEF"/>
                </a:solidFill>
                <a:latin typeface="Times New Roman" panose="02020603050405020304" pitchFamily="18" charset="0"/>
              </a:rPr>
              <a:t>Number of infectious patients</a:t>
            </a:r>
          </a:p>
          <a:p>
            <a:pPr algn="ctr" eaLnBrk="1" hangingPunct="1">
              <a:lnSpc>
                <a:spcPct val="90000"/>
              </a:lnSpc>
              <a:buClr>
                <a:schemeClr val="folHlink"/>
              </a:buClr>
              <a:buSzPct val="60000"/>
              <a:buFont typeface="Wingdings" panose="05000000000000000000" pitchFamily="2" charset="2"/>
              <a:buNone/>
            </a:pPr>
            <a:r>
              <a:rPr lang="en" altLang="en-US" sz="1800">
                <a:solidFill>
                  <a:srgbClr val="FFFFEF"/>
                </a:solidFill>
                <a:latin typeface="Times New Roman" panose="02020603050405020304" pitchFamily="18" charset="0"/>
              </a:rPr>
              <a:t>Duration of contagiousness</a:t>
            </a:r>
          </a:p>
          <a:p>
            <a:pPr algn="ctr" eaLnBrk="1" hangingPunct="1">
              <a:lnSpc>
                <a:spcPct val="90000"/>
              </a:lnSpc>
              <a:buClr>
                <a:schemeClr val="folHlink"/>
              </a:buClr>
              <a:buSzPct val="60000"/>
              <a:buFont typeface="Wingdings" panose="05000000000000000000" pitchFamily="2" charset="2"/>
              <a:buNone/>
            </a:pPr>
            <a:r>
              <a:rPr lang="en" altLang="en-US" sz="1800">
                <a:solidFill>
                  <a:srgbClr val="FFFFEF"/>
                </a:solidFill>
                <a:latin typeface="Times New Roman" panose="02020603050405020304" pitchFamily="18" charset="0"/>
              </a:rPr>
              <a:t>Nature of contact </a:t>
            </a:r>
            <a:endParaRPr lang="en-US" altLang="en-US" sz="1800">
              <a:solidFill>
                <a:srgbClr val="FFFFEF"/>
              </a:solidFill>
              <a:latin typeface="Times New Roman" panose="02020603050405020304" pitchFamily="18" charset="0"/>
            </a:endParaRPr>
          </a:p>
        </p:txBody>
      </p:sp>
      <p:sp>
        <p:nvSpPr>
          <p:cNvPr id="39953" name="Oval 18"/>
          <p:cNvSpPr>
            <a:spLocks noChangeArrowheads="1"/>
          </p:cNvSpPr>
          <p:nvPr/>
        </p:nvSpPr>
        <p:spPr bwMode="auto">
          <a:xfrm>
            <a:off x="3352800" y="5257800"/>
            <a:ext cx="1981200" cy="838200"/>
          </a:xfrm>
          <a:prstGeom prst="ellipse">
            <a:avLst/>
          </a:prstGeom>
          <a:solidFill>
            <a:srgbClr val="008080"/>
          </a:solidFill>
          <a:ln w="9525">
            <a:solidFill>
              <a:schemeClr val="tx1"/>
            </a:solidFill>
            <a:round/>
            <a:headEnd/>
            <a:tailEnd/>
          </a:ln>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algn="ctr" eaLnBrk="1" hangingPunct="1">
              <a:spcBef>
                <a:spcPct val="0"/>
              </a:spcBef>
              <a:buFontTx/>
              <a:buNone/>
            </a:pPr>
            <a:r>
              <a:rPr lang="en" altLang="en-US" sz="2000" b="1">
                <a:solidFill>
                  <a:srgbClr val="FFFFEF"/>
                </a:solidFill>
                <a:latin typeface="Times New Roman" panose="02020603050405020304" pitchFamily="18" charset="0"/>
              </a:rPr>
              <a:t>Disease risk</a:t>
            </a:r>
            <a:r>
              <a:rPr lang="en" altLang="en-US" sz="1800" b="1">
                <a:solidFill>
                  <a:srgbClr val="FFFFEF"/>
                </a:solidFill>
                <a:latin typeface="Times New Roman" panose="02020603050405020304" pitchFamily="18" charset="0"/>
              </a:rPr>
              <a:t> </a:t>
            </a:r>
          </a:p>
          <a:p>
            <a:pPr algn="ctr" eaLnBrk="1" hangingPunct="1">
              <a:spcBef>
                <a:spcPct val="0"/>
              </a:spcBef>
              <a:buFontTx/>
              <a:buNone/>
            </a:pPr>
            <a:r>
              <a:rPr lang="en" altLang="en-US" sz="1800" b="1">
                <a:solidFill>
                  <a:srgbClr val="FFFFEF"/>
                </a:solidFill>
                <a:latin typeface="Times New Roman" panose="02020603050405020304" pitchFamily="18" charset="0"/>
              </a:rPr>
              <a:t>Decreased immunity </a:t>
            </a:r>
            <a:endParaRPr lang="en-US" altLang="en-US" sz="1800" b="1">
              <a:solidFill>
                <a:srgbClr val="FFFFEF"/>
              </a:solidFill>
              <a:latin typeface="Times New Roman" panose="02020603050405020304" pitchFamily="18" charset="0"/>
            </a:endParaRPr>
          </a:p>
        </p:txBody>
      </p:sp>
      <p:sp>
        <p:nvSpPr>
          <p:cNvPr id="39954" name="Oval 19"/>
          <p:cNvSpPr>
            <a:spLocks noChangeArrowheads="1"/>
          </p:cNvSpPr>
          <p:nvPr/>
        </p:nvSpPr>
        <p:spPr bwMode="auto">
          <a:xfrm>
            <a:off x="6227763" y="1700213"/>
            <a:ext cx="1600200" cy="914400"/>
          </a:xfrm>
          <a:prstGeom prst="ellipse">
            <a:avLst/>
          </a:prstGeom>
          <a:solidFill>
            <a:srgbClr val="008080"/>
          </a:solidFill>
          <a:ln w="9525">
            <a:solidFill>
              <a:schemeClr val="tx1"/>
            </a:solidFill>
            <a:round/>
            <a:headEnd/>
            <a:tailEnd/>
          </a:ln>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algn="ctr" eaLnBrk="1" hangingPunct="1">
              <a:lnSpc>
                <a:spcPct val="80000"/>
              </a:lnSpc>
              <a:spcBef>
                <a:spcPct val="0"/>
              </a:spcBef>
              <a:buFontTx/>
              <a:buNone/>
            </a:pPr>
            <a:r>
              <a:rPr lang="en" altLang="en-US" sz="1800" b="1">
                <a:solidFill>
                  <a:srgbClr val="FFFFEF"/>
                </a:solidFill>
                <a:latin typeface="Times New Roman" panose="02020603050405020304" pitchFamily="18" charset="0"/>
              </a:rPr>
              <a:t>Risk of chronicity</a:t>
            </a:r>
          </a:p>
          <a:p>
            <a:pPr algn="ctr" eaLnBrk="1" hangingPunct="1">
              <a:lnSpc>
                <a:spcPct val="80000"/>
              </a:lnSpc>
              <a:spcBef>
                <a:spcPct val="0"/>
              </a:spcBef>
              <a:buFontTx/>
              <a:buNone/>
            </a:pPr>
            <a:r>
              <a:rPr lang="en" altLang="en-US" sz="1800" b="1">
                <a:solidFill>
                  <a:srgbClr val="FFFFEF"/>
                </a:solidFill>
                <a:latin typeface="Times New Roman" panose="02020603050405020304" pitchFamily="18" charset="0"/>
              </a:rPr>
              <a:t>Inadequate treatment </a:t>
            </a:r>
            <a:endParaRPr lang="en-US" altLang="en-US" sz="1800" b="1">
              <a:solidFill>
                <a:srgbClr val="FFFFEF"/>
              </a:solidFill>
              <a:latin typeface="Times New Roman" panose="02020603050405020304" pitchFamily="18" charset="0"/>
            </a:endParaRPr>
          </a:p>
        </p:txBody>
      </p:sp>
      <p:sp>
        <p:nvSpPr>
          <p:cNvPr id="39955" name="Line 20"/>
          <p:cNvSpPr>
            <a:spLocks noChangeShapeType="1"/>
          </p:cNvSpPr>
          <p:nvPr/>
        </p:nvSpPr>
        <p:spPr bwMode="auto">
          <a:xfrm flipV="1">
            <a:off x="4343400" y="4191000"/>
            <a:ext cx="0" cy="990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9956" name="Line 21"/>
          <p:cNvSpPr>
            <a:spLocks noChangeShapeType="1"/>
          </p:cNvSpPr>
          <p:nvPr/>
        </p:nvSpPr>
        <p:spPr bwMode="auto">
          <a:xfrm>
            <a:off x="7162800" y="2667000"/>
            <a:ext cx="0" cy="838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9957" name="Line 22"/>
          <p:cNvSpPr>
            <a:spLocks noChangeShapeType="1"/>
          </p:cNvSpPr>
          <p:nvPr/>
        </p:nvSpPr>
        <p:spPr bwMode="auto">
          <a:xfrm>
            <a:off x="1295400" y="3200400"/>
            <a:ext cx="0" cy="533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9958" name="Text Box 23"/>
          <p:cNvSpPr txBox="1">
            <a:spLocks noChangeArrowheads="1"/>
          </p:cNvSpPr>
          <p:nvPr/>
        </p:nvSpPr>
        <p:spPr bwMode="auto">
          <a:xfrm>
            <a:off x="457200" y="6324600"/>
            <a:ext cx="24511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r>
              <a:rPr lang="en" altLang="en-US" sz="1600">
                <a:solidFill>
                  <a:srgbClr val="FFFFEF"/>
                </a:solidFill>
                <a:latin typeface="Times New Roman" panose="02020603050405020304" pitchFamily="18" charset="0"/>
              </a:rPr>
              <a:t>( for Urban and Vogel, 1995)</a:t>
            </a:r>
          </a:p>
        </p:txBody>
      </p:sp>
      <p:pic>
        <p:nvPicPr>
          <p:cNvPr id="39959" name="Picture 2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3276600"/>
            <a:ext cx="1219200" cy="114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60" name="Picture 2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4075" y="4221163"/>
            <a:ext cx="1295400" cy="1243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61" name="Oval 26"/>
          <p:cNvSpPr>
            <a:spLocks noChangeArrowheads="1"/>
          </p:cNvSpPr>
          <p:nvPr/>
        </p:nvSpPr>
        <p:spPr bwMode="auto">
          <a:xfrm>
            <a:off x="6477000" y="5105400"/>
            <a:ext cx="1828800" cy="1066800"/>
          </a:xfrm>
          <a:prstGeom prst="ellipse">
            <a:avLst/>
          </a:prstGeom>
          <a:solidFill>
            <a:srgbClr val="008080"/>
          </a:solidFill>
          <a:ln w="9525">
            <a:solidFill>
              <a:schemeClr val="tx1"/>
            </a:solidFill>
            <a:miter lim="800000"/>
            <a:headEnd/>
            <a:tailEnd/>
          </a:ln>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algn="ctr" eaLnBrk="1" hangingPunct="1">
              <a:spcBef>
                <a:spcPct val="0"/>
              </a:spcBef>
              <a:buFontTx/>
              <a:buNone/>
            </a:pPr>
            <a:r>
              <a:rPr lang="en" altLang="en-US" sz="1800" b="1">
                <a:solidFill>
                  <a:srgbClr val="FFFFEF"/>
                </a:solidFill>
                <a:latin typeface="Times New Roman" panose="02020603050405020304" pitchFamily="18" charset="0"/>
              </a:rPr>
              <a:t>Risk of death</a:t>
            </a:r>
          </a:p>
          <a:p>
            <a:pPr algn="ctr" eaLnBrk="1" hangingPunct="1">
              <a:spcBef>
                <a:spcPct val="0"/>
              </a:spcBef>
              <a:buFontTx/>
              <a:buNone/>
            </a:pPr>
            <a:r>
              <a:rPr lang="en" altLang="en-US" sz="1800" b="1">
                <a:solidFill>
                  <a:srgbClr val="FFFFEF"/>
                </a:solidFill>
                <a:latin typeface="Times New Roman" panose="02020603050405020304" pitchFamily="18" charset="0"/>
              </a:rPr>
              <a:t>Late detection</a:t>
            </a:r>
          </a:p>
          <a:p>
            <a:pPr algn="ctr" eaLnBrk="1" hangingPunct="1">
              <a:spcBef>
                <a:spcPct val="0"/>
              </a:spcBef>
              <a:buFontTx/>
              <a:buNone/>
            </a:pPr>
            <a:r>
              <a:rPr lang="en" altLang="en-US" sz="1800" b="1">
                <a:solidFill>
                  <a:srgbClr val="FFFFEF"/>
                </a:solidFill>
                <a:latin typeface="Times New Roman" panose="02020603050405020304" pitchFamily="18" charset="0"/>
              </a:rPr>
              <a:t>Process localization</a:t>
            </a:r>
          </a:p>
          <a:p>
            <a:pPr algn="ctr" eaLnBrk="1" hangingPunct="1">
              <a:lnSpc>
                <a:spcPct val="80000"/>
              </a:lnSpc>
              <a:spcBef>
                <a:spcPct val="0"/>
              </a:spcBef>
              <a:buFontTx/>
              <a:buNone/>
            </a:pPr>
            <a:r>
              <a:rPr lang="en" altLang="en-US" sz="1800" b="1">
                <a:solidFill>
                  <a:srgbClr val="FFFFEF"/>
                </a:solidFill>
                <a:latin typeface="Times New Roman" panose="02020603050405020304" pitchFamily="18" charset="0"/>
              </a:rPr>
              <a:t>Inadequate treatment </a:t>
            </a:r>
            <a:endParaRPr lang="en-US" altLang="en-US" sz="1800" b="1">
              <a:solidFill>
                <a:srgbClr val="FFFFEF"/>
              </a:solidFill>
              <a:latin typeface="Times New Roman" panose="02020603050405020304" pitchFamily="18" charset="0"/>
            </a:endParaRPr>
          </a:p>
        </p:txBody>
      </p:sp>
      <p:sp>
        <p:nvSpPr>
          <p:cNvPr id="39962" name="Line 27"/>
          <p:cNvSpPr>
            <a:spLocks noChangeShapeType="1"/>
          </p:cNvSpPr>
          <p:nvPr/>
        </p:nvSpPr>
        <p:spPr bwMode="auto">
          <a:xfrm flipV="1">
            <a:off x="7239000" y="4114800"/>
            <a:ext cx="0" cy="914400"/>
          </a:xfrm>
          <a:prstGeom prst="line">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p:txBody>
          <a:bodyPr/>
          <a:lstStyle/>
          <a:p>
            <a:pPr algn="l" eaLnBrk="1" hangingPunct="1"/>
            <a:r>
              <a:rPr lang="en" altLang="en-US">
                <a:latin typeface="Times New Roman" panose="02020603050405020304" pitchFamily="18" charset="0"/>
              </a:rPr>
              <a:t>Tuberculosis –</a:t>
            </a:r>
            <a:endParaRPr lang="ru-RU" altLang="en-US">
              <a:latin typeface="Times New Roman" panose="02020603050405020304" pitchFamily="18" charset="0"/>
            </a:endParaRPr>
          </a:p>
        </p:txBody>
      </p:sp>
      <p:sp>
        <p:nvSpPr>
          <p:cNvPr id="40962" name="Rectangle 3"/>
          <p:cNvSpPr>
            <a:spLocks noGrp="1" noChangeArrowheads="1"/>
          </p:cNvSpPr>
          <p:nvPr>
            <p:ph type="body" idx="1"/>
          </p:nvPr>
        </p:nvSpPr>
        <p:spPr>
          <a:xfrm>
            <a:off x="685800" y="2205038"/>
            <a:ext cx="7772400" cy="3890962"/>
          </a:xfrm>
        </p:spPr>
        <p:txBody>
          <a:bodyPr/>
          <a:lstStyle/>
          <a:p>
            <a:pPr algn="just" eaLnBrk="1" hangingPunct="1">
              <a:buFontTx/>
              <a:buNone/>
            </a:pPr>
            <a:r>
              <a:rPr lang="en" altLang="en-US">
                <a:latin typeface="Times New Roman" panose="02020603050405020304" pitchFamily="18" charset="0"/>
              </a:rPr>
              <a:t>This is a condition in which there are clinical symptoms or signs of damage to one or more organs.</a:t>
            </a:r>
          </a:p>
          <a:p>
            <a:pPr algn="just" eaLnBrk="1" hangingPunct="1">
              <a:buFontTx/>
              <a:buNone/>
            </a:pPr>
            <a:r>
              <a:rPr lang="en" altLang="en-US">
                <a:latin typeface="Times New Roman" panose="02020603050405020304" pitchFamily="18" charset="0"/>
              </a:rPr>
              <a:t>This happens because MTB begin to multiply and there are so many of them that the immune system is unable to cope with them.</a:t>
            </a:r>
          </a:p>
        </p:txBody>
      </p:sp>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a:xfrm>
            <a:off x="611188" y="765175"/>
            <a:ext cx="7700962" cy="503238"/>
          </a:xfrm>
        </p:spPr>
        <p:txBody>
          <a:bodyPr/>
          <a:lstStyle/>
          <a:p>
            <a:pPr eaLnBrk="1" hangingPunct="1"/>
            <a:r>
              <a:rPr lang="en" altLang="en-US" sz="3600">
                <a:latin typeface="Times New Roman" panose="02020603050405020304" pitchFamily="18" charset="0"/>
              </a:rPr>
              <a:t>Clinical picture of the disease</a:t>
            </a:r>
            <a:r>
              <a:rPr lang="en" altLang="en-US" sz="4000"/>
              <a:t> </a:t>
            </a:r>
            <a:endParaRPr lang="ru-RU" altLang="en-US" sz="4000"/>
          </a:p>
        </p:txBody>
      </p:sp>
      <p:sp>
        <p:nvSpPr>
          <p:cNvPr id="41986" name="Rectangle 3"/>
          <p:cNvSpPr>
            <a:spLocks noGrp="1" noChangeArrowheads="1"/>
          </p:cNvSpPr>
          <p:nvPr>
            <p:ph type="body" idx="1"/>
          </p:nvPr>
        </p:nvSpPr>
        <p:spPr>
          <a:xfrm>
            <a:off x="685800" y="1557338"/>
            <a:ext cx="7989888" cy="4895850"/>
          </a:xfrm>
        </p:spPr>
        <p:txBody>
          <a:bodyPr/>
          <a:lstStyle/>
          <a:p>
            <a:pPr algn="just" eaLnBrk="1" hangingPunct="1">
              <a:lnSpc>
                <a:spcPct val="90000"/>
              </a:lnSpc>
              <a:buFontTx/>
              <a:buNone/>
            </a:pPr>
            <a:r>
              <a:rPr lang="en" altLang="en-US" sz="2800">
                <a:solidFill>
                  <a:srgbClr val="FAFA20"/>
                </a:solidFill>
                <a:latin typeface="Times New Roman" panose="02020603050405020304" pitchFamily="18" charset="0"/>
              </a:rPr>
              <a:t>Depends on localization</a:t>
            </a:r>
            <a:r>
              <a:rPr lang="en" altLang="en-US" sz="2800">
                <a:solidFill>
                  <a:srgbClr val="FE9B03"/>
                </a:solidFill>
                <a:latin typeface="Times New Roman" panose="02020603050405020304" pitchFamily="18" charset="0"/>
              </a:rPr>
              <a:t> </a:t>
            </a:r>
            <a:endParaRPr lang="uk-UA" altLang="en-US" sz="2800">
              <a:solidFill>
                <a:schemeClr val="tx1"/>
              </a:solidFill>
              <a:latin typeface="Times New Roman" panose="02020603050405020304" pitchFamily="18" charset="0"/>
            </a:endParaRPr>
          </a:p>
          <a:p>
            <a:pPr algn="just" eaLnBrk="1" hangingPunct="1">
              <a:lnSpc>
                <a:spcPct val="90000"/>
              </a:lnSpc>
            </a:pPr>
            <a:r>
              <a:rPr lang="en" altLang="en-US" sz="2800">
                <a:solidFill>
                  <a:srgbClr val="FFFFEF"/>
                </a:solidFill>
                <a:latin typeface="Times New Roman" panose="02020603050405020304" pitchFamily="18" charset="0"/>
              </a:rPr>
              <a:t>Pulmonary tuberculosis</a:t>
            </a:r>
          </a:p>
          <a:p>
            <a:pPr algn="just" eaLnBrk="1" hangingPunct="1">
              <a:lnSpc>
                <a:spcPct val="90000"/>
              </a:lnSpc>
            </a:pPr>
            <a:r>
              <a:rPr lang="en" altLang="en-US" sz="2800">
                <a:solidFill>
                  <a:srgbClr val="FFFFEF"/>
                </a:solidFill>
                <a:latin typeface="Times New Roman" panose="02020603050405020304" pitchFamily="18" charset="0"/>
              </a:rPr>
              <a:t>Extrapulmonary tuberculosis</a:t>
            </a:r>
          </a:p>
          <a:p>
            <a:pPr lvl="1" algn="just" eaLnBrk="1" hangingPunct="1">
              <a:lnSpc>
                <a:spcPct val="90000"/>
              </a:lnSpc>
            </a:pPr>
            <a:r>
              <a:rPr lang="en" altLang="en-US">
                <a:solidFill>
                  <a:srgbClr val="FFFFEF"/>
                </a:solidFill>
                <a:latin typeface="Times New Roman" panose="02020603050405020304" pitchFamily="18" charset="0"/>
              </a:rPr>
              <a:t>TB of the lymph nodes;</a:t>
            </a:r>
          </a:p>
          <a:p>
            <a:pPr lvl="1" algn="just" eaLnBrk="1" hangingPunct="1">
              <a:lnSpc>
                <a:spcPct val="90000"/>
              </a:lnSpc>
            </a:pPr>
            <a:r>
              <a:rPr lang="en" altLang="en-US">
                <a:solidFill>
                  <a:srgbClr val="FFFFEF"/>
                </a:solidFill>
                <a:latin typeface="Times New Roman" panose="02020603050405020304" pitchFamily="18" charset="0"/>
              </a:rPr>
              <a:t>TB of the kidneys;</a:t>
            </a:r>
          </a:p>
          <a:p>
            <a:pPr lvl="1" algn="just" eaLnBrk="1" hangingPunct="1">
              <a:lnSpc>
                <a:spcPct val="90000"/>
              </a:lnSpc>
            </a:pPr>
            <a:r>
              <a:rPr lang="en" altLang="en-US">
                <a:solidFill>
                  <a:srgbClr val="FFFFEF"/>
                </a:solidFill>
                <a:latin typeface="Times New Roman" panose="02020603050405020304" pitchFamily="18" charset="0"/>
              </a:rPr>
              <a:t>TB of the spine and bones;</a:t>
            </a:r>
          </a:p>
          <a:p>
            <a:pPr lvl="1" algn="just" eaLnBrk="1" hangingPunct="1">
              <a:lnSpc>
                <a:spcPct val="90000"/>
              </a:lnSpc>
            </a:pPr>
            <a:r>
              <a:rPr lang="en" altLang="en-US">
                <a:solidFill>
                  <a:srgbClr val="FFFFEF"/>
                </a:solidFill>
                <a:latin typeface="Times New Roman" panose="02020603050405020304" pitchFamily="18" charset="0"/>
              </a:rPr>
              <a:t>Tuberculous meningitis;</a:t>
            </a:r>
          </a:p>
          <a:p>
            <a:pPr lvl="1" algn="just" eaLnBrk="1" hangingPunct="1">
              <a:lnSpc>
                <a:spcPct val="90000"/>
              </a:lnSpc>
            </a:pPr>
            <a:r>
              <a:rPr lang="en" altLang="en-US">
                <a:solidFill>
                  <a:srgbClr val="FFFFEF"/>
                </a:solidFill>
                <a:latin typeface="Times New Roman" panose="02020603050405020304" pitchFamily="18" charset="0"/>
              </a:rPr>
              <a:t>Abdominal TB.</a:t>
            </a:r>
          </a:p>
          <a:p>
            <a:pPr algn="just" eaLnBrk="1" hangingPunct="1">
              <a:lnSpc>
                <a:spcPct val="90000"/>
              </a:lnSpc>
            </a:pPr>
            <a:r>
              <a:rPr lang="en" altLang="en-US" sz="2800">
                <a:solidFill>
                  <a:srgbClr val="FFFFEF"/>
                </a:solidFill>
                <a:latin typeface="Times New Roman" panose="02020603050405020304" pitchFamily="18" charset="0"/>
              </a:rPr>
              <a:t>Miliary TB (children, patients with exhaustion, HIV-infected)</a:t>
            </a:r>
            <a:endParaRPr lang="uk-UA" altLang="en-US" sz="2000">
              <a:solidFill>
                <a:srgbClr val="FFFFEF"/>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xfrm>
            <a:off x="3059113" y="476250"/>
            <a:ext cx="5834062" cy="431800"/>
          </a:xfrm>
        </p:spPr>
        <p:txBody>
          <a:bodyPr/>
          <a:lstStyle/>
          <a:p>
            <a:pPr eaLnBrk="1" hangingPunct="1"/>
            <a:r>
              <a:rPr lang="en" altLang="en-US" sz="4000" b="0">
                <a:latin typeface="Times New Roman" panose="02020603050405020304" pitchFamily="18" charset="0"/>
              </a:rPr>
              <a:t>Primary tuberculosis</a:t>
            </a:r>
            <a:endParaRPr lang="ru-RU" altLang="en-US" sz="4000">
              <a:latin typeface="Times New Roman" panose="02020603050405020304" pitchFamily="18" charset="0"/>
            </a:endParaRPr>
          </a:p>
        </p:txBody>
      </p:sp>
      <p:sp>
        <p:nvSpPr>
          <p:cNvPr id="43010" name="Rectangle 3"/>
          <p:cNvSpPr>
            <a:spLocks noGrp="1" noChangeArrowheads="1"/>
          </p:cNvSpPr>
          <p:nvPr>
            <p:ph type="body" idx="1"/>
          </p:nvPr>
        </p:nvSpPr>
        <p:spPr>
          <a:xfrm>
            <a:off x="323850" y="1125538"/>
            <a:ext cx="8569325" cy="5472112"/>
          </a:xfrm>
        </p:spPr>
        <p:txBody>
          <a:bodyPr/>
          <a:lstStyle/>
          <a:p>
            <a:pPr algn="just" eaLnBrk="1" hangingPunct="1">
              <a:spcBef>
                <a:spcPct val="50000"/>
              </a:spcBef>
            </a:pPr>
            <a:r>
              <a:rPr lang="en" altLang="en-US" sz="2800">
                <a:latin typeface="Times New Roman" panose="02020603050405020304" pitchFamily="18" charset="0"/>
              </a:rPr>
              <a:t>As a result of the first encounter with M. tuberculosis, </a:t>
            </a:r>
            <a:r>
              <a:rPr lang="en" altLang="en-US" sz="2800" b="1">
                <a:solidFill>
                  <a:srgbClr val="FFFF66"/>
                </a:solidFill>
                <a:latin typeface="Times New Roman" panose="02020603050405020304" pitchFamily="18" charset="0"/>
              </a:rPr>
              <a:t>primary tuberculosis is formed.</a:t>
            </a:r>
            <a:endParaRPr lang="uk-UA" altLang="en-US" sz="2800">
              <a:latin typeface="Times New Roman" panose="02020603050405020304" pitchFamily="18" charset="0"/>
            </a:endParaRPr>
          </a:p>
          <a:p>
            <a:pPr algn="just" eaLnBrk="1" hangingPunct="1">
              <a:spcBef>
                <a:spcPct val="50000"/>
              </a:spcBef>
            </a:pPr>
            <a:r>
              <a:rPr lang="en" altLang="en-US" sz="2800">
                <a:latin typeface="Times New Roman" panose="02020603050405020304" pitchFamily="18" charset="0"/>
              </a:rPr>
              <a:t>It occurs with obligatory damage to the lymphatic system, is characterized by an imperfect immune response, a tendency to generalization, and after the development of immunity, the possibility of self-healing.</a:t>
            </a:r>
          </a:p>
          <a:p>
            <a:pPr algn="just" eaLnBrk="1" hangingPunct="1">
              <a:spcBef>
                <a:spcPct val="50000"/>
              </a:spcBef>
            </a:pPr>
            <a:r>
              <a:rPr lang="en" altLang="en-US" sz="2800">
                <a:latin typeface="Times New Roman" panose="02020603050405020304" pitchFamily="18" charset="0"/>
              </a:rPr>
              <a:t>It occurs mainly in childhood and in HIV-infected individuals in the stage of severe immunosuppression.</a:t>
            </a:r>
          </a:p>
          <a:p>
            <a:pPr algn="just" eaLnBrk="1" hangingPunct="1">
              <a:spcBef>
                <a:spcPct val="50000"/>
              </a:spcBef>
            </a:pPr>
            <a:r>
              <a:rPr lang="en" altLang="en-US" sz="2800">
                <a:latin typeface="Times New Roman" panose="02020603050405020304" pitchFamily="18" charset="0"/>
              </a:rPr>
              <a:t>The most common clinical form is tuberculosis of the intrathoracic lymph nodes.</a:t>
            </a:r>
            <a:endParaRPr lang="ru-RU" altLang="en-US">
              <a:latin typeface="Times New Roman" panose="02020603050405020304"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4033" name="Picture 2" descr="PULMON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838200"/>
            <a:ext cx="678180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691" name="Oval 3"/>
          <p:cNvSpPr>
            <a:spLocks noChangeArrowheads="1"/>
          </p:cNvSpPr>
          <p:nvPr/>
        </p:nvSpPr>
        <p:spPr bwMode="auto">
          <a:xfrm>
            <a:off x="3810000" y="3048000"/>
            <a:ext cx="457200" cy="457200"/>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14692" name="Oval 4"/>
          <p:cNvSpPr>
            <a:spLocks noChangeArrowheads="1"/>
          </p:cNvSpPr>
          <p:nvPr/>
        </p:nvSpPr>
        <p:spPr bwMode="auto">
          <a:xfrm>
            <a:off x="1676400" y="3505200"/>
            <a:ext cx="304800" cy="304800"/>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14693" name="AutoShape 5"/>
          <p:cNvSpPr>
            <a:spLocks noChangeArrowheads="1"/>
          </p:cNvSpPr>
          <p:nvPr/>
        </p:nvSpPr>
        <p:spPr bwMode="auto">
          <a:xfrm rot="-656884">
            <a:off x="2362200" y="3124200"/>
            <a:ext cx="838200" cy="685800"/>
          </a:xfrm>
          <a:custGeom>
            <a:avLst/>
            <a:gdLst>
              <a:gd name="T0" fmla="*/ 946665913 w 21600"/>
              <a:gd name="T1" fmla="*/ 0 h 21600"/>
              <a:gd name="T2" fmla="*/ 0 w 21600"/>
              <a:gd name="T3" fmla="*/ 345664631 h 21600"/>
              <a:gd name="T4" fmla="*/ 946665913 w 21600"/>
              <a:gd name="T5" fmla="*/ 691329263 h 21600"/>
              <a:gd name="T6" fmla="*/ 1262221204 w 21600"/>
              <a:gd name="T7" fmla="*/ 345664631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accent1"/>
          </a:solidFill>
          <a:ln w="9525">
            <a:solidFill>
              <a:schemeClr val="tx1"/>
            </a:solidFill>
            <a:miter lim="800000"/>
            <a:headEnd/>
            <a:tailEnd/>
          </a:ln>
        </p:spPr>
        <p:txBody>
          <a:bodyPr wrap="none" anchor="ctr"/>
          <a:lstStyle/>
          <a:p>
            <a:endParaRPr lang="en-US"/>
          </a:p>
        </p:txBody>
      </p:sp>
      <p:sp>
        <p:nvSpPr>
          <p:cNvPr id="44037" name="Text Box 6"/>
          <p:cNvSpPr txBox="1">
            <a:spLocks noChangeArrowheads="1"/>
          </p:cNvSpPr>
          <p:nvPr/>
        </p:nvSpPr>
        <p:spPr bwMode="auto">
          <a:xfrm>
            <a:off x="1905000" y="0"/>
            <a:ext cx="58674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algn="ctr">
              <a:spcBef>
                <a:spcPct val="0"/>
              </a:spcBef>
              <a:buFontTx/>
              <a:buNone/>
            </a:pPr>
            <a:r>
              <a:rPr lang="en" altLang="en-US" sz="2800">
                <a:solidFill>
                  <a:schemeClr val="hlink"/>
                </a:solidFill>
                <a:latin typeface="Times New Roman" panose="02020603050405020304" pitchFamily="18" charset="0"/>
              </a:rPr>
              <a:t>Primary foci and primary TB</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14692"/>
                                        </p:tgtEl>
                                        <p:attrNameLst>
                                          <p:attrName>style.visibility</p:attrName>
                                        </p:attrNameLst>
                                      </p:cBhvr>
                                      <p:to>
                                        <p:strVal val="visible"/>
                                      </p:to>
                                    </p:set>
                                    <p:animEffect transition="in" filter="box(out)">
                                      <p:cBhvr>
                                        <p:cTn id="7" dur="500"/>
                                        <p:tgtEl>
                                          <p:spTgt spid="114692"/>
                                        </p:tgtEl>
                                      </p:cBhvr>
                                    </p:animEffect>
                                  </p:childTnLst>
                                  <p:subTnLst>
                                    <p:audio>
                                      <p:cMediaNode>
                                        <p:cTn display="0" masterRel="sameClick">
                                          <p:stCondLst>
                                            <p:cond evt="begin" delay="0">
                                              <p:tn val="5"/>
                                            </p:cond>
                                          </p:stCondLst>
                                          <p:endCondLst>
                                            <p:cond evt="onStopAudio" delay="0">
                                              <p:tgtEl>
                                                <p:sldTgt/>
                                              </p:tgtEl>
                                            </p:cond>
                                          </p:endCondLst>
                                        </p:cTn>
                                        <p:tgtEl>
                                          <p:sndTgt r:embed="rId3" name="CLIC.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114693"/>
                                        </p:tgtEl>
                                        <p:attrNameLst>
                                          <p:attrName>style.visibility</p:attrName>
                                        </p:attrNameLst>
                                      </p:cBhvr>
                                      <p:to>
                                        <p:strVal val="visible"/>
                                      </p:to>
                                    </p:set>
                                    <p:animEffect transition="in" filter="box(out)">
                                      <p:cBhvr>
                                        <p:cTn id="12" dur="500"/>
                                        <p:tgtEl>
                                          <p:spTgt spid="114693"/>
                                        </p:tgtEl>
                                      </p:cBhvr>
                                    </p:animEffect>
                                  </p:childTnLst>
                                  <p:subTnLst>
                                    <p:audio>
                                      <p:cMediaNode>
                                        <p:cTn display="0" masterRel="sameClick">
                                          <p:stCondLst>
                                            <p:cond evt="begin" delay="0">
                                              <p:tn val="10"/>
                                            </p:cond>
                                          </p:stCondLst>
                                          <p:endCondLst>
                                            <p:cond evt="onStopAudio" delay="0">
                                              <p:tgtEl>
                                                <p:sldTgt/>
                                              </p:tgtEl>
                                            </p:cond>
                                          </p:endCondLst>
                                        </p:cTn>
                                        <p:tgtEl>
                                          <p:sndTgt r:embed="rId3" name="CLIC.WAV"/>
                                        </p:tgtEl>
                                      </p:cMediaNode>
                                    </p:audio>
                                  </p:subTnLst>
                                </p:cTn>
                              </p:par>
                            </p:childTnLst>
                          </p:cTn>
                        </p:par>
                        <p:par>
                          <p:cTn id="13" fill="hold" nodeType="afterGroup">
                            <p:stCondLst>
                              <p:cond delay="500"/>
                            </p:stCondLst>
                            <p:childTnLst>
                              <p:par>
                                <p:cTn id="14" presetID="4" presetClass="entr" presetSubtype="32" fill="hold" nodeType="afterEffect">
                                  <p:stCondLst>
                                    <p:cond delay="0"/>
                                  </p:stCondLst>
                                  <p:childTnLst>
                                    <p:set>
                                      <p:cBhvr>
                                        <p:cTn id="15" dur="1" fill="hold">
                                          <p:stCondLst>
                                            <p:cond delay="0"/>
                                          </p:stCondLst>
                                        </p:cTn>
                                        <p:tgtEl>
                                          <p:spTgt spid="114691"/>
                                        </p:tgtEl>
                                        <p:attrNameLst>
                                          <p:attrName>style.visibility</p:attrName>
                                        </p:attrNameLst>
                                      </p:cBhvr>
                                      <p:to>
                                        <p:strVal val="visible"/>
                                      </p:to>
                                    </p:set>
                                    <p:animEffect transition="in" filter="box(out)">
                                      <p:cBhvr>
                                        <p:cTn id="16" dur="500"/>
                                        <p:tgtEl>
                                          <p:spTgt spid="114691"/>
                                        </p:tgtEl>
                                      </p:cBhvr>
                                    </p:animEffect>
                                  </p:childTnLst>
                                  <p:subTnLst>
                                    <p:audio>
                                      <p:cMediaNode>
                                        <p:cTn display="0" masterRel="sameClick">
                                          <p:stCondLst>
                                            <p:cond evt="begin" delay="0">
                                              <p:tn val="14"/>
                                            </p:cond>
                                          </p:stCondLst>
                                          <p:endCondLst>
                                            <p:cond evt="onStopAudio" delay="0">
                                              <p:tgtEl>
                                                <p:sldTgt/>
                                              </p:tgtEl>
                                            </p:cond>
                                          </p:endCondLst>
                                        </p:cTn>
                                        <p:tgtEl>
                                          <p:sndTgt r:embed="rId3" name="CLIC.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1" grpId="0" animBg="1"/>
      <p:bldP spid="114692" grpId="0"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6081" name="Picture 2" descr="PULMON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914400"/>
            <a:ext cx="678180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739" name="AutoShape 3"/>
          <p:cNvSpPr>
            <a:spLocks noChangeArrowheads="1"/>
          </p:cNvSpPr>
          <p:nvPr/>
        </p:nvSpPr>
        <p:spPr bwMode="auto">
          <a:xfrm>
            <a:off x="4572000" y="5943600"/>
            <a:ext cx="1371600" cy="533400"/>
          </a:xfrm>
          <a:prstGeom prst="curvedUpArrow">
            <a:avLst>
              <a:gd name="adj1" fmla="val 51429"/>
              <a:gd name="adj2" fmla="val 102857"/>
              <a:gd name="adj3" fmla="val 33333"/>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16740" name="AutoShape 4"/>
          <p:cNvSpPr>
            <a:spLocks noChangeArrowheads="1"/>
          </p:cNvSpPr>
          <p:nvPr/>
        </p:nvSpPr>
        <p:spPr bwMode="auto">
          <a:xfrm flipH="1">
            <a:off x="3124200" y="5943600"/>
            <a:ext cx="1371600" cy="533400"/>
          </a:xfrm>
          <a:prstGeom prst="curvedUpArrow">
            <a:avLst>
              <a:gd name="adj1" fmla="val 51429"/>
              <a:gd name="adj2" fmla="val 102857"/>
              <a:gd name="adj3" fmla="val 33333"/>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16741" name="AutoShape 5"/>
          <p:cNvSpPr>
            <a:spLocks noChangeArrowheads="1"/>
          </p:cNvSpPr>
          <p:nvPr/>
        </p:nvSpPr>
        <p:spPr bwMode="auto">
          <a:xfrm rot="5400000">
            <a:off x="3276600" y="3962400"/>
            <a:ext cx="2590800" cy="914400"/>
          </a:xfrm>
          <a:custGeom>
            <a:avLst/>
            <a:gdLst>
              <a:gd name="T0" fmla="*/ 2147483646 w 21600"/>
              <a:gd name="T1" fmla="*/ 0 h 21600"/>
              <a:gd name="T2" fmla="*/ 0 w 21600"/>
              <a:gd name="T3" fmla="*/ 819353200 h 21600"/>
              <a:gd name="T4" fmla="*/ 2147483646 w 21600"/>
              <a:gd name="T5" fmla="*/ 1638706400 h 21600"/>
              <a:gd name="T6" fmla="*/ 2147483646 w 21600"/>
              <a:gd name="T7" fmla="*/ 819353200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accent1"/>
          </a:solidFill>
          <a:ln w="9525">
            <a:solidFill>
              <a:schemeClr val="tx1"/>
            </a:solidFill>
            <a:miter lim="800000"/>
            <a:headEnd/>
            <a:tailEnd/>
          </a:ln>
        </p:spPr>
        <p:txBody>
          <a:bodyPr wrap="none" anchor="ctr"/>
          <a:lstStyle/>
          <a:p>
            <a:endParaRPr lang="en-US"/>
          </a:p>
        </p:txBody>
      </p:sp>
      <p:sp>
        <p:nvSpPr>
          <p:cNvPr id="46085" name="Text Box 6"/>
          <p:cNvSpPr txBox="1">
            <a:spLocks noChangeArrowheads="1"/>
          </p:cNvSpPr>
          <p:nvPr/>
        </p:nvSpPr>
        <p:spPr bwMode="auto">
          <a:xfrm>
            <a:off x="1835150" y="0"/>
            <a:ext cx="54102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algn="ctr">
              <a:spcBef>
                <a:spcPct val="0"/>
              </a:spcBef>
              <a:buFontTx/>
              <a:buNone/>
            </a:pPr>
            <a:r>
              <a:rPr lang="en" altLang="en-US" sz="2800">
                <a:solidFill>
                  <a:schemeClr val="hlink"/>
                </a:solidFill>
                <a:latin typeface="Times New Roman" panose="02020603050405020304" pitchFamily="18" charset="0"/>
              </a:rPr>
              <a:t>Dissemination through the bloodstream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16741"/>
                                        </p:tgtEl>
                                        <p:attrNameLst>
                                          <p:attrName>style.visibility</p:attrName>
                                        </p:attrNameLst>
                                      </p:cBhvr>
                                      <p:to>
                                        <p:strVal val="visible"/>
                                      </p:to>
                                    </p:set>
                                    <p:animEffect transition="in" filter="box(out)">
                                      <p:cBhvr>
                                        <p:cTn id="7" dur="500"/>
                                        <p:tgtEl>
                                          <p:spTgt spid="116741"/>
                                        </p:tgtEl>
                                      </p:cBhvr>
                                    </p:animEffect>
                                  </p:childTnLst>
                                  <p:subTnLst>
                                    <p:audio>
                                      <p:cMediaNode>
                                        <p:cTn display="0" masterRel="sameClick">
                                          <p:stCondLst>
                                            <p:cond evt="begin" delay="0">
                                              <p:tn val="5"/>
                                            </p:cond>
                                          </p:stCondLst>
                                          <p:endCondLst>
                                            <p:cond evt="onStopAudio" delay="0">
                                              <p:tgtEl>
                                                <p:sldTgt/>
                                              </p:tgtEl>
                                            </p:cond>
                                          </p:endCondLst>
                                        </p:cTn>
                                        <p:tgtEl>
                                          <p:sndTgt r:embed="rId3" name="CLIC.WAV"/>
                                        </p:tgtEl>
                                      </p:cMediaNode>
                                    </p:audio>
                                  </p:subTnLst>
                                </p:cTn>
                              </p:par>
                            </p:childTnLst>
                          </p:cTn>
                        </p:par>
                        <p:par>
                          <p:cTn id="8" fill="hold" nodeType="afterGroup">
                            <p:stCondLst>
                              <p:cond delay="500"/>
                            </p:stCondLst>
                            <p:childTnLst>
                              <p:par>
                                <p:cTn id="9" presetID="4" presetClass="entr" presetSubtype="32" fill="hold" nodeType="afterEffect">
                                  <p:stCondLst>
                                    <p:cond delay="0"/>
                                  </p:stCondLst>
                                  <p:childTnLst>
                                    <p:set>
                                      <p:cBhvr>
                                        <p:cTn id="10" dur="1" fill="hold">
                                          <p:stCondLst>
                                            <p:cond delay="0"/>
                                          </p:stCondLst>
                                        </p:cTn>
                                        <p:tgtEl>
                                          <p:spTgt spid="116739"/>
                                        </p:tgtEl>
                                        <p:attrNameLst>
                                          <p:attrName>style.visibility</p:attrName>
                                        </p:attrNameLst>
                                      </p:cBhvr>
                                      <p:to>
                                        <p:strVal val="visible"/>
                                      </p:to>
                                    </p:set>
                                    <p:animEffect transition="in" filter="box(out)">
                                      <p:cBhvr>
                                        <p:cTn id="11" dur="500"/>
                                        <p:tgtEl>
                                          <p:spTgt spid="116739"/>
                                        </p:tgtEl>
                                      </p:cBhvr>
                                    </p:animEffect>
                                  </p:childTnLst>
                                  <p:subTnLst>
                                    <p:audio>
                                      <p:cMediaNode>
                                        <p:cTn display="0" masterRel="sameClick">
                                          <p:stCondLst>
                                            <p:cond evt="begin" delay="0">
                                              <p:tn val="9"/>
                                            </p:cond>
                                          </p:stCondLst>
                                          <p:endCondLst>
                                            <p:cond evt="onStopAudio" delay="0">
                                              <p:tgtEl>
                                                <p:sldTgt/>
                                              </p:tgtEl>
                                            </p:cond>
                                          </p:endCondLst>
                                        </p:cTn>
                                        <p:tgtEl>
                                          <p:sndTgt r:embed="rId3" name="CLIC.WAV"/>
                                        </p:tgtEl>
                                      </p:cMediaNode>
                                    </p:audio>
                                  </p:subTnLst>
                                </p:cTn>
                              </p:par>
                            </p:childTnLst>
                          </p:cTn>
                        </p:par>
                        <p:par>
                          <p:cTn id="12" fill="hold" nodeType="afterGroup">
                            <p:stCondLst>
                              <p:cond delay="1000"/>
                            </p:stCondLst>
                            <p:childTnLst>
                              <p:par>
                                <p:cTn id="13" presetID="4" presetClass="entr" presetSubtype="32" fill="hold" nodeType="afterEffect">
                                  <p:stCondLst>
                                    <p:cond delay="0"/>
                                  </p:stCondLst>
                                  <p:childTnLst>
                                    <p:set>
                                      <p:cBhvr>
                                        <p:cTn id="14" dur="1" fill="hold">
                                          <p:stCondLst>
                                            <p:cond delay="0"/>
                                          </p:stCondLst>
                                        </p:cTn>
                                        <p:tgtEl>
                                          <p:spTgt spid="116740"/>
                                        </p:tgtEl>
                                        <p:attrNameLst>
                                          <p:attrName>style.visibility</p:attrName>
                                        </p:attrNameLst>
                                      </p:cBhvr>
                                      <p:to>
                                        <p:strVal val="visible"/>
                                      </p:to>
                                    </p:set>
                                    <p:animEffect transition="in" filter="box(out)">
                                      <p:cBhvr>
                                        <p:cTn id="15" dur="500"/>
                                        <p:tgtEl>
                                          <p:spTgt spid="116740"/>
                                        </p:tgtEl>
                                      </p:cBhvr>
                                    </p:animEffect>
                                  </p:childTnLst>
                                  <p:subTnLst>
                                    <p:audio>
                                      <p:cMediaNode>
                                        <p:cTn display="0" masterRel="sameClick">
                                          <p:stCondLst>
                                            <p:cond evt="begin" delay="0">
                                              <p:tn val="13"/>
                                            </p:cond>
                                          </p:stCondLst>
                                          <p:endCondLst>
                                            <p:cond evt="onStopAudio" delay="0">
                                              <p:tgtEl>
                                                <p:sldTgt/>
                                              </p:tgtEl>
                                            </p:cond>
                                          </p:endCondLst>
                                        </p:cTn>
                                        <p:tgtEl>
                                          <p:sndTgt r:embed="rId3" name="CLIC.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39" grpId="0" animBg="1"/>
      <p:bldP spid="116740" grpId="0" animBg="1"/>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8129" name="Picture 2" descr="PULMON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762000"/>
            <a:ext cx="678180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8787" name="Oval 3"/>
          <p:cNvSpPr>
            <a:spLocks noChangeArrowheads="1"/>
          </p:cNvSpPr>
          <p:nvPr/>
        </p:nvSpPr>
        <p:spPr bwMode="auto">
          <a:xfrm>
            <a:off x="6553200" y="3505200"/>
            <a:ext cx="152400" cy="1524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18788" name="Oval 4"/>
          <p:cNvSpPr>
            <a:spLocks noChangeArrowheads="1"/>
          </p:cNvSpPr>
          <p:nvPr/>
        </p:nvSpPr>
        <p:spPr bwMode="auto">
          <a:xfrm>
            <a:off x="2514600" y="1752600"/>
            <a:ext cx="152400" cy="1524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18789" name="Oval 5"/>
          <p:cNvSpPr>
            <a:spLocks noChangeArrowheads="1"/>
          </p:cNvSpPr>
          <p:nvPr/>
        </p:nvSpPr>
        <p:spPr bwMode="auto">
          <a:xfrm>
            <a:off x="2971800" y="1524000"/>
            <a:ext cx="152400" cy="1524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18790" name="Oval 6"/>
          <p:cNvSpPr>
            <a:spLocks noChangeArrowheads="1"/>
          </p:cNvSpPr>
          <p:nvPr/>
        </p:nvSpPr>
        <p:spPr bwMode="auto">
          <a:xfrm>
            <a:off x="2514600" y="2514600"/>
            <a:ext cx="152400" cy="1524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18791" name="Oval 7"/>
          <p:cNvSpPr>
            <a:spLocks noChangeArrowheads="1"/>
          </p:cNvSpPr>
          <p:nvPr/>
        </p:nvSpPr>
        <p:spPr bwMode="auto">
          <a:xfrm>
            <a:off x="3048000" y="5486400"/>
            <a:ext cx="152400" cy="1524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18792" name="Oval 8"/>
          <p:cNvSpPr>
            <a:spLocks noChangeArrowheads="1"/>
          </p:cNvSpPr>
          <p:nvPr/>
        </p:nvSpPr>
        <p:spPr bwMode="auto">
          <a:xfrm>
            <a:off x="1524000" y="5257800"/>
            <a:ext cx="152400" cy="1524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18793" name="Oval 9"/>
          <p:cNvSpPr>
            <a:spLocks noChangeArrowheads="1"/>
          </p:cNvSpPr>
          <p:nvPr/>
        </p:nvSpPr>
        <p:spPr bwMode="auto">
          <a:xfrm>
            <a:off x="2362200" y="5791200"/>
            <a:ext cx="152400" cy="1524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18794" name="Oval 10"/>
          <p:cNvSpPr>
            <a:spLocks noChangeArrowheads="1"/>
          </p:cNvSpPr>
          <p:nvPr/>
        </p:nvSpPr>
        <p:spPr bwMode="auto">
          <a:xfrm>
            <a:off x="7162800" y="4495800"/>
            <a:ext cx="152400" cy="1524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18795" name="Oval 11"/>
          <p:cNvSpPr>
            <a:spLocks noChangeArrowheads="1"/>
          </p:cNvSpPr>
          <p:nvPr/>
        </p:nvSpPr>
        <p:spPr bwMode="auto">
          <a:xfrm>
            <a:off x="2743200" y="3657600"/>
            <a:ext cx="152400" cy="1524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18796" name="Oval 12"/>
          <p:cNvSpPr>
            <a:spLocks noChangeArrowheads="1"/>
          </p:cNvSpPr>
          <p:nvPr/>
        </p:nvSpPr>
        <p:spPr bwMode="auto">
          <a:xfrm>
            <a:off x="6324600" y="2362200"/>
            <a:ext cx="152400" cy="1524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18797" name="Oval 13"/>
          <p:cNvSpPr>
            <a:spLocks noChangeArrowheads="1"/>
          </p:cNvSpPr>
          <p:nvPr/>
        </p:nvSpPr>
        <p:spPr bwMode="auto">
          <a:xfrm>
            <a:off x="3200400" y="1066800"/>
            <a:ext cx="152400" cy="1524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18798" name="Oval 14"/>
          <p:cNvSpPr>
            <a:spLocks noChangeArrowheads="1"/>
          </p:cNvSpPr>
          <p:nvPr/>
        </p:nvSpPr>
        <p:spPr bwMode="auto">
          <a:xfrm>
            <a:off x="2743200" y="4419600"/>
            <a:ext cx="152400" cy="1524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18799" name="Oval 15"/>
          <p:cNvSpPr>
            <a:spLocks noChangeArrowheads="1"/>
          </p:cNvSpPr>
          <p:nvPr/>
        </p:nvSpPr>
        <p:spPr bwMode="auto">
          <a:xfrm>
            <a:off x="1981200" y="2438400"/>
            <a:ext cx="152400" cy="1524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18800" name="Oval 16"/>
          <p:cNvSpPr>
            <a:spLocks noChangeArrowheads="1"/>
          </p:cNvSpPr>
          <p:nvPr/>
        </p:nvSpPr>
        <p:spPr bwMode="auto">
          <a:xfrm>
            <a:off x="1676400" y="4648200"/>
            <a:ext cx="152400" cy="1524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18801" name="Oval 17"/>
          <p:cNvSpPr>
            <a:spLocks noChangeArrowheads="1"/>
          </p:cNvSpPr>
          <p:nvPr/>
        </p:nvSpPr>
        <p:spPr bwMode="auto">
          <a:xfrm>
            <a:off x="7162800" y="5486400"/>
            <a:ext cx="152400" cy="1524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18802" name="Oval 18"/>
          <p:cNvSpPr>
            <a:spLocks noChangeArrowheads="1"/>
          </p:cNvSpPr>
          <p:nvPr/>
        </p:nvSpPr>
        <p:spPr bwMode="auto">
          <a:xfrm>
            <a:off x="1828800" y="3886200"/>
            <a:ext cx="152400" cy="1524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18803" name="Oval 19"/>
          <p:cNvSpPr>
            <a:spLocks noChangeArrowheads="1"/>
          </p:cNvSpPr>
          <p:nvPr/>
        </p:nvSpPr>
        <p:spPr bwMode="auto">
          <a:xfrm>
            <a:off x="2743200" y="3124200"/>
            <a:ext cx="152400" cy="1524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18804" name="Oval 20"/>
          <p:cNvSpPr>
            <a:spLocks noChangeArrowheads="1"/>
          </p:cNvSpPr>
          <p:nvPr/>
        </p:nvSpPr>
        <p:spPr bwMode="auto">
          <a:xfrm>
            <a:off x="6629400" y="1752600"/>
            <a:ext cx="152400" cy="1524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18805" name="Oval 21"/>
          <p:cNvSpPr>
            <a:spLocks noChangeArrowheads="1"/>
          </p:cNvSpPr>
          <p:nvPr/>
        </p:nvSpPr>
        <p:spPr bwMode="auto">
          <a:xfrm>
            <a:off x="5867400" y="1447800"/>
            <a:ext cx="152400" cy="1524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18806" name="Oval 22"/>
          <p:cNvSpPr>
            <a:spLocks noChangeArrowheads="1"/>
          </p:cNvSpPr>
          <p:nvPr/>
        </p:nvSpPr>
        <p:spPr bwMode="auto">
          <a:xfrm>
            <a:off x="7467600" y="3733800"/>
            <a:ext cx="152400" cy="1524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18807" name="Oval 23"/>
          <p:cNvSpPr>
            <a:spLocks noChangeArrowheads="1"/>
          </p:cNvSpPr>
          <p:nvPr/>
        </p:nvSpPr>
        <p:spPr bwMode="auto">
          <a:xfrm>
            <a:off x="7543800" y="4191000"/>
            <a:ext cx="152400" cy="1524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18808" name="Oval 24"/>
          <p:cNvSpPr>
            <a:spLocks noChangeArrowheads="1"/>
          </p:cNvSpPr>
          <p:nvPr/>
        </p:nvSpPr>
        <p:spPr bwMode="auto">
          <a:xfrm>
            <a:off x="6781800" y="5105400"/>
            <a:ext cx="152400" cy="1524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18809" name="Oval 25"/>
          <p:cNvSpPr>
            <a:spLocks noChangeArrowheads="1"/>
          </p:cNvSpPr>
          <p:nvPr/>
        </p:nvSpPr>
        <p:spPr bwMode="auto">
          <a:xfrm>
            <a:off x="6172200" y="5486400"/>
            <a:ext cx="152400" cy="1524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18810" name="Oval 26"/>
          <p:cNvSpPr>
            <a:spLocks noChangeArrowheads="1"/>
          </p:cNvSpPr>
          <p:nvPr/>
        </p:nvSpPr>
        <p:spPr bwMode="auto">
          <a:xfrm>
            <a:off x="6324600" y="1219200"/>
            <a:ext cx="152400" cy="1524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18811" name="Oval 27"/>
          <p:cNvSpPr>
            <a:spLocks noChangeArrowheads="1"/>
          </p:cNvSpPr>
          <p:nvPr/>
        </p:nvSpPr>
        <p:spPr bwMode="auto">
          <a:xfrm>
            <a:off x="6781800" y="2514600"/>
            <a:ext cx="152400" cy="1524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18812" name="Oval 28"/>
          <p:cNvSpPr>
            <a:spLocks noChangeArrowheads="1"/>
          </p:cNvSpPr>
          <p:nvPr/>
        </p:nvSpPr>
        <p:spPr bwMode="auto">
          <a:xfrm>
            <a:off x="3505200" y="1676400"/>
            <a:ext cx="152400" cy="1524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18813" name="Oval 29"/>
          <p:cNvSpPr>
            <a:spLocks noChangeArrowheads="1"/>
          </p:cNvSpPr>
          <p:nvPr/>
        </p:nvSpPr>
        <p:spPr bwMode="auto">
          <a:xfrm>
            <a:off x="6248400" y="1828800"/>
            <a:ext cx="152400" cy="1524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18814" name="Oval 30"/>
          <p:cNvSpPr>
            <a:spLocks noChangeArrowheads="1"/>
          </p:cNvSpPr>
          <p:nvPr/>
        </p:nvSpPr>
        <p:spPr bwMode="auto">
          <a:xfrm>
            <a:off x="7239000" y="2819400"/>
            <a:ext cx="152400" cy="1524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18815" name="Oval 31"/>
          <p:cNvSpPr>
            <a:spLocks noChangeArrowheads="1"/>
          </p:cNvSpPr>
          <p:nvPr/>
        </p:nvSpPr>
        <p:spPr bwMode="auto">
          <a:xfrm>
            <a:off x="7010400" y="3276600"/>
            <a:ext cx="152400" cy="1524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18816" name="Oval 32"/>
          <p:cNvSpPr>
            <a:spLocks noChangeArrowheads="1"/>
          </p:cNvSpPr>
          <p:nvPr/>
        </p:nvSpPr>
        <p:spPr bwMode="auto">
          <a:xfrm>
            <a:off x="7543800" y="3276600"/>
            <a:ext cx="152400" cy="1524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18817" name="Oval 33"/>
          <p:cNvSpPr>
            <a:spLocks noChangeArrowheads="1"/>
          </p:cNvSpPr>
          <p:nvPr/>
        </p:nvSpPr>
        <p:spPr bwMode="auto">
          <a:xfrm>
            <a:off x="2286000" y="3048000"/>
            <a:ext cx="152400" cy="1524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18818" name="Oval 34"/>
          <p:cNvSpPr>
            <a:spLocks noChangeArrowheads="1"/>
          </p:cNvSpPr>
          <p:nvPr/>
        </p:nvSpPr>
        <p:spPr bwMode="auto">
          <a:xfrm>
            <a:off x="2057400" y="3276600"/>
            <a:ext cx="152400" cy="1524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18819" name="Oval 35"/>
          <p:cNvSpPr>
            <a:spLocks noChangeArrowheads="1"/>
          </p:cNvSpPr>
          <p:nvPr/>
        </p:nvSpPr>
        <p:spPr bwMode="auto">
          <a:xfrm>
            <a:off x="6858000" y="4191000"/>
            <a:ext cx="152400" cy="1524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18820" name="Oval 36"/>
          <p:cNvSpPr>
            <a:spLocks noChangeArrowheads="1"/>
          </p:cNvSpPr>
          <p:nvPr/>
        </p:nvSpPr>
        <p:spPr bwMode="auto">
          <a:xfrm>
            <a:off x="5867400" y="4876800"/>
            <a:ext cx="152400" cy="1524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18821" name="Oval 37"/>
          <p:cNvSpPr>
            <a:spLocks noChangeArrowheads="1"/>
          </p:cNvSpPr>
          <p:nvPr/>
        </p:nvSpPr>
        <p:spPr bwMode="auto">
          <a:xfrm>
            <a:off x="6553200" y="4800600"/>
            <a:ext cx="152400" cy="1524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18822" name="Oval 38"/>
          <p:cNvSpPr>
            <a:spLocks noChangeArrowheads="1"/>
          </p:cNvSpPr>
          <p:nvPr/>
        </p:nvSpPr>
        <p:spPr bwMode="auto">
          <a:xfrm>
            <a:off x="7391400" y="4953000"/>
            <a:ext cx="152400" cy="1524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18823" name="Oval 39"/>
          <p:cNvSpPr>
            <a:spLocks noChangeArrowheads="1"/>
          </p:cNvSpPr>
          <p:nvPr/>
        </p:nvSpPr>
        <p:spPr bwMode="auto">
          <a:xfrm>
            <a:off x="6705600" y="5562600"/>
            <a:ext cx="152400" cy="1524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18824" name="Oval 40"/>
          <p:cNvSpPr>
            <a:spLocks noChangeArrowheads="1"/>
          </p:cNvSpPr>
          <p:nvPr/>
        </p:nvSpPr>
        <p:spPr bwMode="auto">
          <a:xfrm>
            <a:off x="2286000" y="4343400"/>
            <a:ext cx="152400" cy="1524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18825" name="Oval 41"/>
          <p:cNvSpPr>
            <a:spLocks noChangeArrowheads="1"/>
          </p:cNvSpPr>
          <p:nvPr/>
        </p:nvSpPr>
        <p:spPr bwMode="auto">
          <a:xfrm>
            <a:off x="6248400" y="4419600"/>
            <a:ext cx="152400" cy="1524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18826" name="Oval 42"/>
          <p:cNvSpPr>
            <a:spLocks noChangeArrowheads="1"/>
          </p:cNvSpPr>
          <p:nvPr/>
        </p:nvSpPr>
        <p:spPr bwMode="auto">
          <a:xfrm>
            <a:off x="3733800" y="5257800"/>
            <a:ext cx="152400" cy="1524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48170" name="Text Box 43"/>
          <p:cNvSpPr txBox="1">
            <a:spLocks noChangeArrowheads="1"/>
          </p:cNvSpPr>
          <p:nvPr/>
        </p:nvSpPr>
        <p:spPr bwMode="auto">
          <a:xfrm>
            <a:off x="2590800" y="228600"/>
            <a:ext cx="43434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algn="ctr">
              <a:spcBef>
                <a:spcPct val="0"/>
              </a:spcBef>
              <a:buFontTx/>
              <a:buNone/>
            </a:pPr>
            <a:r>
              <a:rPr lang="en" altLang="en-US" sz="2800">
                <a:solidFill>
                  <a:schemeClr val="hlink"/>
                </a:solidFill>
                <a:latin typeface="Times New Roman" panose="02020603050405020304" pitchFamily="18" charset="0"/>
              </a:rPr>
              <a:t>Miliary TB</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18789"/>
                                        </p:tgtEl>
                                        <p:attrNameLst>
                                          <p:attrName>style.visibility</p:attrName>
                                        </p:attrNameLst>
                                      </p:cBhvr>
                                      <p:to>
                                        <p:strVal val="visible"/>
                                      </p:to>
                                    </p:set>
                                    <p:animEffect transition="in" filter="box(out)">
                                      <p:cBhvr>
                                        <p:cTn id="7" dur="500"/>
                                        <p:tgtEl>
                                          <p:spTgt spid="118789"/>
                                        </p:tgtEl>
                                      </p:cBhvr>
                                    </p:animEffect>
                                  </p:childTnLst>
                                  <p:subTnLst>
                                    <p:audio>
                                      <p:cMediaNode>
                                        <p:cTn display="0" masterRel="sameClick">
                                          <p:stCondLst>
                                            <p:cond evt="begin" delay="0">
                                              <p:tn val="5"/>
                                            </p:cond>
                                          </p:stCondLst>
                                          <p:endCondLst>
                                            <p:cond evt="onStopAudio" delay="0">
                                              <p:tgtEl>
                                                <p:sldTgt/>
                                              </p:tgtEl>
                                            </p:cond>
                                          </p:endCondLst>
                                        </p:cTn>
                                        <p:tgtEl>
                                          <p:sndTgt r:embed="rId3" name="CLIC.WAV"/>
                                        </p:tgtEl>
                                      </p:cMediaNode>
                                    </p:audio>
                                  </p:subTnLst>
                                </p:cTn>
                              </p:par>
                            </p:childTnLst>
                          </p:cTn>
                        </p:par>
                        <p:par>
                          <p:cTn id="8" fill="hold" nodeType="afterGroup">
                            <p:stCondLst>
                              <p:cond delay="500"/>
                            </p:stCondLst>
                            <p:childTnLst>
                              <p:par>
                                <p:cTn id="9" presetID="4" presetClass="entr" presetSubtype="32" fill="hold" nodeType="afterEffect">
                                  <p:stCondLst>
                                    <p:cond delay="0"/>
                                  </p:stCondLst>
                                  <p:childTnLst>
                                    <p:set>
                                      <p:cBhvr>
                                        <p:cTn id="10" dur="1" fill="hold">
                                          <p:stCondLst>
                                            <p:cond delay="0"/>
                                          </p:stCondLst>
                                        </p:cTn>
                                        <p:tgtEl>
                                          <p:spTgt spid="118805"/>
                                        </p:tgtEl>
                                        <p:attrNameLst>
                                          <p:attrName>style.visibility</p:attrName>
                                        </p:attrNameLst>
                                      </p:cBhvr>
                                      <p:to>
                                        <p:strVal val="visible"/>
                                      </p:to>
                                    </p:set>
                                    <p:animEffect transition="in" filter="box(out)">
                                      <p:cBhvr>
                                        <p:cTn id="11" dur="500"/>
                                        <p:tgtEl>
                                          <p:spTgt spid="118805"/>
                                        </p:tgtEl>
                                      </p:cBhvr>
                                    </p:animEffect>
                                  </p:childTnLst>
                                  <p:subTnLst>
                                    <p:audio>
                                      <p:cMediaNode>
                                        <p:cTn display="0" masterRel="sameClick">
                                          <p:stCondLst>
                                            <p:cond evt="begin" delay="0">
                                              <p:tn val="9"/>
                                            </p:cond>
                                          </p:stCondLst>
                                          <p:endCondLst>
                                            <p:cond evt="onStopAudio" delay="0">
                                              <p:tgtEl>
                                                <p:sldTgt/>
                                              </p:tgtEl>
                                            </p:cond>
                                          </p:endCondLst>
                                        </p:cTn>
                                        <p:tgtEl>
                                          <p:sndTgt r:embed="rId3" name="CLIC.WAV"/>
                                        </p:tgtEl>
                                      </p:cMediaNode>
                                    </p:audio>
                                  </p:subTnLst>
                                </p:cTn>
                              </p:par>
                            </p:childTnLst>
                          </p:cTn>
                        </p:par>
                        <p:par>
                          <p:cTn id="12" fill="hold" nodeType="afterGroup">
                            <p:stCondLst>
                              <p:cond delay="1000"/>
                            </p:stCondLst>
                            <p:childTnLst>
                              <p:par>
                                <p:cTn id="13" presetID="4" presetClass="entr" presetSubtype="32" fill="hold" nodeType="afterEffect">
                                  <p:stCondLst>
                                    <p:cond delay="0"/>
                                  </p:stCondLst>
                                  <p:childTnLst>
                                    <p:set>
                                      <p:cBhvr>
                                        <p:cTn id="14" dur="1" fill="hold">
                                          <p:stCondLst>
                                            <p:cond delay="0"/>
                                          </p:stCondLst>
                                        </p:cTn>
                                        <p:tgtEl>
                                          <p:spTgt spid="118796"/>
                                        </p:tgtEl>
                                        <p:attrNameLst>
                                          <p:attrName>style.visibility</p:attrName>
                                        </p:attrNameLst>
                                      </p:cBhvr>
                                      <p:to>
                                        <p:strVal val="visible"/>
                                      </p:to>
                                    </p:set>
                                    <p:animEffect transition="in" filter="box(out)">
                                      <p:cBhvr>
                                        <p:cTn id="15" dur="500"/>
                                        <p:tgtEl>
                                          <p:spTgt spid="118796"/>
                                        </p:tgtEl>
                                      </p:cBhvr>
                                    </p:animEffect>
                                  </p:childTnLst>
                                  <p:subTnLst>
                                    <p:audio>
                                      <p:cMediaNode>
                                        <p:cTn display="0" masterRel="sameClick">
                                          <p:stCondLst>
                                            <p:cond evt="begin" delay="0">
                                              <p:tn val="13"/>
                                            </p:cond>
                                          </p:stCondLst>
                                          <p:endCondLst>
                                            <p:cond evt="onStopAudio" delay="0">
                                              <p:tgtEl>
                                                <p:sldTgt/>
                                              </p:tgtEl>
                                            </p:cond>
                                          </p:endCondLst>
                                        </p:cTn>
                                        <p:tgtEl>
                                          <p:sndTgt r:embed="rId3" name="CLIC.WAV"/>
                                        </p:tgtEl>
                                      </p:cMediaNode>
                                    </p:audio>
                                  </p:subTnLst>
                                </p:cTn>
                              </p:par>
                            </p:childTnLst>
                          </p:cTn>
                        </p:par>
                        <p:par>
                          <p:cTn id="16" fill="hold" nodeType="afterGroup">
                            <p:stCondLst>
                              <p:cond delay="1500"/>
                            </p:stCondLst>
                            <p:childTnLst>
                              <p:par>
                                <p:cTn id="17" presetID="4" presetClass="entr" presetSubtype="32" fill="hold" nodeType="afterEffect">
                                  <p:stCondLst>
                                    <p:cond delay="0"/>
                                  </p:stCondLst>
                                  <p:childTnLst>
                                    <p:set>
                                      <p:cBhvr>
                                        <p:cTn id="18" dur="1" fill="hold">
                                          <p:stCondLst>
                                            <p:cond delay="0"/>
                                          </p:stCondLst>
                                        </p:cTn>
                                        <p:tgtEl>
                                          <p:spTgt spid="118811"/>
                                        </p:tgtEl>
                                        <p:attrNameLst>
                                          <p:attrName>style.visibility</p:attrName>
                                        </p:attrNameLst>
                                      </p:cBhvr>
                                      <p:to>
                                        <p:strVal val="visible"/>
                                      </p:to>
                                    </p:set>
                                    <p:animEffect transition="in" filter="box(out)">
                                      <p:cBhvr>
                                        <p:cTn id="19" dur="500"/>
                                        <p:tgtEl>
                                          <p:spTgt spid="118811"/>
                                        </p:tgtEl>
                                      </p:cBhvr>
                                    </p:animEffect>
                                  </p:childTnLst>
                                  <p:subTnLst>
                                    <p:audio>
                                      <p:cMediaNode>
                                        <p:cTn display="0" masterRel="sameClick">
                                          <p:stCondLst>
                                            <p:cond evt="begin" delay="0">
                                              <p:tn val="17"/>
                                            </p:cond>
                                          </p:stCondLst>
                                          <p:endCondLst>
                                            <p:cond evt="onStopAudio" delay="0">
                                              <p:tgtEl>
                                                <p:sldTgt/>
                                              </p:tgtEl>
                                            </p:cond>
                                          </p:endCondLst>
                                        </p:cTn>
                                        <p:tgtEl>
                                          <p:sndTgt r:embed="rId3" name="CLIC.WAV"/>
                                        </p:tgtEl>
                                      </p:cMediaNode>
                                    </p:audio>
                                  </p:subTnLst>
                                </p:cTn>
                              </p:par>
                            </p:childTnLst>
                          </p:cTn>
                        </p:par>
                        <p:par>
                          <p:cTn id="20" fill="hold" nodeType="afterGroup">
                            <p:stCondLst>
                              <p:cond delay="2000"/>
                            </p:stCondLst>
                            <p:childTnLst>
                              <p:par>
                                <p:cTn id="21" presetID="4" presetClass="entr" presetSubtype="32" fill="hold" nodeType="afterEffect">
                                  <p:stCondLst>
                                    <p:cond delay="0"/>
                                  </p:stCondLst>
                                  <p:childTnLst>
                                    <p:set>
                                      <p:cBhvr>
                                        <p:cTn id="22" dur="1" fill="hold">
                                          <p:stCondLst>
                                            <p:cond delay="0"/>
                                          </p:stCondLst>
                                        </p:cTn>
                                        <p:tgtEl>
                                          <p:spTgt spid="118812"/>
                                        </p:tgtEl>
                                        <p:attrNameLst>
                                          <p:attrName>style.visibility</p:attrName>
                                        </p:attrNameLst>
                                      </p:cBhvr>
                                      <p:to>
                                        <p:strVal val="visible"/>
                                      </p:to>
                                    </p:set>
                                    <p:animEffect transition="in" filter="box(out)">
                                      <p:cBhvr>
                                        <p:cTn id="23" dur="500"/>
                                        <p:tgtEl>
                                          <p:spTgt spid="118812"/>
                                        </p:tgtEl>
                                      </p:cBhvr>
                                    </p:animEffect>
                                  </p:childTnLst>
                                  <p:subTnLst>
                                    <p:audio>
                                      <p:cMediaNode>
                                        <p:cTn display="0" masterRel="sameClick">
                                          <p:stCondLst>
                                            <p:cond evt="begin" delay="0">
                                              <p:tn val="21"/>
                                            </p:cond>
                                          </p:stCondLst>
                                          <p:endCondLst>
                                            <p:cond evt="onStopAudio" delay="0">
                                              <p:tgtEl>
                                                <p:sldTgt/>
                                              </p:tgtEl>
                                            </p:cond>
                                          </p:endCondLst>
                                        </p:cTn>
                                        <p:tgtEl>
                                          <p:sndTgt r:embed="rId3" name="CLIC.WAV"/>
                                        </p:tgtEl>
                                      </p:cMediaNode>
                                    </p:audio>
                                  </p:subTnLst>
                                </p:cTn>
                              </p:par>
                            </p:childTnLst>
                          </p:cTn>
                        </p:par>
                        <p:par>
                          <p:cTn id="24" fill="hold" nodeType="afterGroup">
                            <p:stCondLst>
                              <p:cond delay="2500"/>
                            </p:stCondLst>
                            <p:childTnLst>
                              <p:par>
                                <p:cTn id="25" presetID="4" presetClass="entr" presetSubtype="32" fill="hold" nodeType="afterEffect">
                                  <p:stCondLst>
                                    <p:cond delay="0"/>
                                  </p:stCondLst>
                                  <p:childTnLst>
                                    <p:set>
                                      <p:cBhvr>
                                        <p:cTn id="26" dur="1" fill="hold">
                                          <p:stCondLst>
                                            <p:cond delay="0"/>
                                          </p:stCondLst>
                                        </p:cTn>
                                        <p:tgtEl>
                                          <p:spTgt spid="118813"/>
                                        </p:tgtEl>
                                        <p:attrNameLst>
                                          <p:attrName>style.visibility</p:attrName>
                                        </p:attrNameLst>
                                      </p:cBhvr>
                                      <p:to>
                                        <p:strVal val="visible"/>
                                      </p:to>
                                    </p:set>
                                    <p:animEffect transition="in" filter="box(out)">
                                      <p:cBhvr>
                                        <p:cTn id="27" dur="500"/>
                                        <p:tgtEl>
                                          <p:spTgt spid="118813"/>
                                        </p:tgtEl>
                                      </p:cBhvr>
                                    </p:animEffect>
                                  </p:childTnLst>
                                  <p:subTnLst>
                                    <p:audio>
                                      <p:cMediaNode>
                                        <p:cTn display="0" masterRel="sameClick">
                                          <p:stCondLst>
                                            <p:cond evt="begin" delay="0">
                                              <p:tn val="25"/>
                                            </p:cond>
                                          </p:stCondLst>
                                          <p:endCondLst>
                                            <p:cond evt="onStopAudio" delay="0">
                                              <p:tgtEl>
                                                <p:sldTgt/>
                                              </p:tgtEl>
                                            </p:cond>
                                          </p:endCondLst>
                                        </p:cTn>
                                        <p:tgtEl>
                                          <p:sndTgt r:embed="rId3" name="CLIC.WAV"/>
                                        </p:tgtEl>
                                      </p:cMediaNode>
                                    </p:audio>
                                  </p:subTnLst>
                                </p:cTn>
                              </p:par>
                            </p:childTnLst>
                          </p:cTn>
                        </p:par>
                        <p:par>
                          <p:cTn id="28" fill="hold" nodeType="afterGroup">
                            <p:stCondLst>
                              <p:cond delay="3000"/>
                            </p:stCondLst>
                            <p:childTnLst>
                              <p:par>
                                <p:cTn id="29" presetID="4" presetClass="entr" presetSubtype="32" fill="hold" nodeType="afterEffect">
                                  <p:stCondLst>
                                    <p:cond delay="0"/>
                                  </p:stCondLst>
                                  <p:childTnLst>
                                    <p:set>
                                      <p:cBhvr>
                                        <p:cTn id="30" dur="1" fill="hold">
                                          <p:stCondLst>
                                            <p:cond delay="0"/>
                                          </p:stCondLst>
                                        </p:cTn>
                                        <p:tgtEl>
                                          <p:spTgt spid="118814"/>
                                        </p:tgtEl>
                                        <p:attrNameLst>
                                          <p:attrName>style.visibility</p:attrName>
                                        </p:attrNameLst>
                                      </p:cBhvr>
                                      <p:to>
                                        <p:strVal val="visible"/>
                                      </p:to>
                                    </p:set>
                                    <p:animEffect transition="in" filter="box(out)">
                                      <p:cBhvr>
                                        <p:cTn id="31" dur="500"/>
                                        <p:tgtEl>
                                          <p:spTgt spid="118814"/>
                                        </p:tgtEl>
                                      </p:cBhvr>
                                    </p:animEffect>
                                  </p:childTnLst>
                                  <p:subTnLst>
                                    <p:audio>
                                      <p:cMediaNode>
                                        <p:cTn display="0" masterRel="sameClick">
                                          <p:stCondLst>
                                            <p:cond evt="begin" delay="0">
                                              <p:tn val="29"/>
                                            </p:cond>
                                          </p:stCondLst>
                                          <p:endCondLst>
                                            <p:cond evt="onStopAudio" delay="0">
                                              <p:tgtEl>
                                                <p:sldTgt/>
                                              </p:tgtEl>
                                            </p:cond>
                                          </p:endCondLst>
                                        </p:cTn>
                                        <p:tgtEl>
                                          <p:sndTgt r:embed="rId3" name="CLIC.WAV"/>
                                        </p:tgtEl>
                                      </p:cMediaNode>
                                    </p:audio>
                                  </p:subTnLst>
                                </p:cTn>
                              </p:par>
                            </p:childTnLst>
                          </p:cTn>
                        </p:par>
                        <p:par>
                          <p:cTn id="32" fill="hold" nodeType="afterGroup">
                            <p:stCondLst>
                              <p:cond delay="3500"/>
                            </p:stCondLst>
                            <p:childTnLst>
                              <p:par>
                                <p:cTn id="33" presetID="4" presetClass="entr" presetSubtype="32" fill="hold" nodeType="afterEffect">
                                  <p:stCondLst>
                                    <p:cond delay="0"/>
                                  </p:stCondLst>
                                  <p:childTnLst>
                                    <p:set>
                                      <p:cBhvr>
                                        <p:cTn id="34" dur="1" fill="hold">
                                          <p:stCondLst>
                                            <p:cond delay="0"/>
                                          </p:stCondLst>
                                        </p:cTn>
                                        <p:tgtEl>
                                          <p:spTgt spid="118815"/>
                                        </p:tgtEl>
                                        <p:attrNameLst>
                                          <p:attrName>style.visibility</p:attrName>
                                        </p:attrNameLst>
                                      </p:cBhvr>
                                      <p:to>
                                        <p:strVal val="visible"/>
                                      </p:to>
                                    </p:set>
                                    <p:animEffect transition="in" filter="box(out)">
                                      <p:cBhvr>
                                        <p:cTn id="35" dur="500"/>
                                        <p:tgtEl>
                                          <p:spTgt spid="118815"/>
                                        </p:tgtEl>
                                      </p:cBhvr>
                                    </p:animEffect>
                                  </p:childTnLst>
                                  <p:subTnLst>
                                    <p:audio>
                                      <p:cMediaNode>
                                        <p:cTn display="0" masterRel="sameClick">
                                          <p:stCondLst>
                                            <p:cond evt="begin" delay="0">
                                              <p:tn val="33"/>
                                            </p:cond>
                                          </p:stCondLst>
                                          <p:endCondLst>
                                            <p:cond evt="onStopAudio" delay="0">
                                              <p:tgtEl>
                                                <p:sldTgt/>
                                              </p:tgtEl>
                                            </p:cond>
                                          </p:endCondLst>
                                        </p:cTn>
                                        <p:tgtEl>
                                          <p:sndTgt r:embed="rId3" name="CLIC.WAV"/>
                                        </p:tgtEl>
                                      </p:cMediaNode>
                                    </p:audio>
                                  </p:subTnLst>
                                </p:cTn>
                              </p:par>
                            </p:childTnLst>
                          </p:cTn>
                        </p:par>
                        <p:par>
                          <p:cTn id="36" fill="hold" nodeType="afterGroup">
                            <p:stCondLst>
                              <p:cond delay="4000"/>
                            </p:stCondLst>
                            <p:childTnLst>
                              <p:par>
                                <p:cTn id="37" presetID="4" presetClass="entr" presetSubtype="32" fill="hold" nodeType="afterEffect">
                                  <p:stCondLst>
                                    <p:cond delay="0"/>
                                  </p:stCondLst>
                                  <p:childTnLst>
                                    <p:set>
                                      <p:cBhvr>
                                        <p:cTn id="38" dur="1" fill="hold">
                                          <p:stCondLst>
                                            <p:cond delay="0"/>
                                          </p:stCondLst>
                                        </p:cTn>
                                        <p:tgtEl>
                                          <p:spTgt spid="118816"/>
                                        </p:tgtEl>
                                        <p:attrNameLst>
                                          <p:attrName>style.visibility</p:attrName>
                                        </p:attrNameLst>
                                      </p:cBhvr>
                                      <p:to>
                                        <p:strVal val="visible"/>
                                      </p:to>
                                    </p:set>
                                    <p:animEffect transition="in" filter="box(out)">
                                      <p:cBhvr>
                                        <p:cTn id="39" dur="500"/>
                                        <p:tgtEl>
                                          <p:spTgt spid="118816"/>
                                        </p:tgtEl>
                                      </p:cBhvr>
                                    </p:animEffect>
                                  </p:childTnLst>
                                  <p:subTnLst>
                                    <p:audio>
                                      <p:cMediaNode>
                                        <p:cTn display="0" masterRel="sameClick">
                                          <p:stCondLst>
                                            <p:cond evt="begin" delay="0">
                                              <p:tn val="37"/>
                                            </p:cond>
                                          </p:stCondLst>
                                          <p:endCondLst>
                                            <p:cond evt="onStopAudio" delay="0">
                                              <p:tgtEl>
                                                <p:sldTgt/>
                                              </p:tgtEl>
                                            </p:cond>
                                          </p:endCondLst>
                                        </p:cTn>
                                        <p:tgtEl>
                                          <p:sndTgt r:embed="rId3" name="CLIC.WAV"/>
                                        </p:tgtEl>
                                      </p:cMediaNode>
                                    </p:audio>
                                  </p:subTnLst>
                                </p:cTn>
                              </p:par>
                            </p:childTnLst>
                          </p:cTn>
                        </p:par>
                        <p:par>
                          <p:cTn id="40" fill="hold" nodeType="afterGroup">
                            <p:stCondLst>
                              <p:cond delay="4500"/>
                            </p:stCondLst>
                            <p:childTnLst>
                              <p:par>
                                <p:cTn id="41" presetID="4" presetClass="entr" presetSubtype="32" fill="hold" nodeType="afterEffect">
                                  <p:stCondLst>
                                    <p:cond delay="0"/>
                                  </p:stCondLst>
                                  <p:childTnLst>
                                    <p:set>
                                      <p:cBhvr>
                                        <p:cTn id="42" dur="1" fill="hold">
                                          <p:stCondLst>
                                            <p:cond delay="0"/>
                                          </p:stCondLst>
                                        </p:cTn>
                                        <p:tgtEl>
                                          <p:spTgt spid="118817"/>
                                        </p:tgtEl>
                                        <p:attrNameLst>
                                          <p:attrName>style.visibility</p:attrName>
                                        </p:attrNameLst>
                                      </p:cBhvr>
                                      <p:to>
                                        <p:strVal val="visible"/>
                                      </p:to>
                                    </p:set>
                                    <p:animEffect transition="in" filter="box(out)">
                                      <p:cBhvr>
                                        <p:cTn id="43" dur="500"/>
                                        <p:tgtEl>
                                          <p:spTgt spid="118817"/>
                                        </p:tgtEl>
                                      </p:cBhvr>
                                    </p:animEffect>
                                  </p:childTnLst>
                                  <p:subTnLst>
                                    <p:audio>
                                      <p:cMediaNode>
                                        <p:cTn display="0" masterRel="sameClick">
                                          <p:stCondLst>
                                            <p:cond evt="begin" delay="0">
                                              <p:tn val="41"/>
                                            </p:cond>
                                          </p:stCondLst>
                                          <p:endCondLst>
                                            <p:cond evt="onStopAudio" delay="0">
                                              <p:tgtEl>
                                                <p:sldTgt/>
                                              </p:tgtEl>
                                            </p:cond>
                                          </p:endCondLst>
                                        </p:cTn>
                                        <p:tgtEl>
                                          <p:sndTgt r:embed="rId3" name="CLIC.WAV"/>
                                        </p:tgtEl>
                                      </p:cMediaNode>
                                    </p:audio>
                                  </p:subTnLst>
                                </p:cTn>
                              </p:par>
                            </p:childTnLst>
                          </p:cTn>
                        </p:par>
                        <p:par>
                          <p:cTn id="44" fill="hold" nodeType="afterGroup">
                            <p:stCondLst>
                              <p:cond delay="5000"/>
                            </p:stCondLst>
                            <p:childTnLst>
                              <p:par>
                                <p:cTn id="45" presetID="4" presetClass="entr" presetSubtype="32" fill="hold" nodeType="afterEffect">
                                  <p:stCondLst>
                                    <p:cond delay="0"/>
                                  </p:stCondLst>
                                  <p:childTnLst>
                                    <p:set>
                                      <p:cBhvr>
                                        <p:cTn id="46" dur="1" fill="hold">
                                          <p:stCondLst>
                                            <p:cond delay="0"/>
                                          </p:stCondLst>
                                        </p:cTn>
                                        <p:tgtEl>
                                          <p:spTgt spid="118818"/>
                                        </p:tgtEl>
                                        <p:attrNameLst>
                                          <p:attrName>style.visibility</p:attrName>
                                        </p:attrNameLst>
                                      </p:cBhvr>
                                      <p:to>
                                        <p:strVal val="visible"/>
                                      </p:to>
                                    </p:set>
                                    <p:animEffect transition="in" filter="box(out)">
                                      <p:cBhvr>
                                        <p:cTn id="47" dur="500"/>
                                        <p:tgtEl>
                                          <p:spTgt spid="118818"/>
                                        </p:tgtEl>
                                      </p:cBhvr>
                                    </p:animEffect>
                                  </p:childTnLst>
                                  <p:subTnLst>
                                    <p:audio>
                                      <p:cMediaNode>
                                        <p:cTn display="0" masterRel="sameClick">
                                          <p:stCondLst>
                                            <p:cond evt="begin" delay="0">
                                              <p:tn val="45"/>
                                            </p:cond>
                                          </p:stCondLst>
                                          <p:endCondLst>
                                            <p:cond evt="onStopAudio" delay="0">
                                              <p:tgtEl>
                                                <p:sldTgt/>
                                              </p:tgtEl>
                                            </p:cond>
                                          </p:endCondLst>
                                        </p:cTn>
                                        <p:tgtEl>
                                          <p:sndTgt r:embed="rId3" name="CLIC.WAV"/>
                                        </p:tgtEl>
                                      </p:cMediaNode>
                                    </p:audio>
                                  </p:subTnLst>
                                </p:cTn>
                              </p:par>
                            </p:childTnLst>
                          </p:cTn>
                        </p:par>
                        <p:par>
                          <p:cTn id="48" fill="hold" nodeType="afterGroup">
                            <p:stCondLst>
                              <p:cond delay="5500"/>
                            </p:stCondLst>
                            <p:childTnLst>
                              <p:par>
                                <p:cTn id="49" presetID="4" presetClass="entr" presetSubtype="32" fill="hold" nodeType="afterEffect">
                                  <p:stCondLst>
                                    <p:cond delay="0"/>
                                  </p:stCondLst>
                                  <p:childTnLst>
                                    <p:set>
                                      <p:cBhvr>
                                        <p:cTn id="50" dur="1" fill="hold">
                                          <p:stCondLst>
                                            <p:cond delay="0"/>
                                          </p:stCondLst>
                                        </p:cTn>
                                        <p:tgtEl>
                                          <p:spTgt spid="118819"/>
                                        </p:tgtEl>
                                        <p:attrNameLst>
                                          <p:attrName>style.visibility</p:attrName>
                                        </p:attrNameLst>
                                      </p:cBhvr>
                                      <p:to>
                                        <p:strVal val="visible"/>
                                      </p:to>
                                    </p:set>
                                    <p:animEffect transition="in" filter="box(out)">
                                      <p:cBhvr>
                                        <p:cTn id="51" dur="500"/>
                                        <p:tgtEl>
                                          <p:spTgt spid="118819"/>
                                        </p:tgtEl>
                                      </p:cBhvr>
                                    </p:animEffect>
                                  </p:childTnLst>
                                  <p:subTnLst>
                                    <p:audio>
                                      <p:cMediaNode>
                                        <p:cTn display="0" masterRel="sameClick">
                                          <p:stCondLst>
                                            <p:cond evt="begin" delay="0">
                                              <p:tn val="49"/>
                                            </p:cond>
                                          </p:stCondLst>
                                          <p:endCondLst>
                                            <p:cond evt="onStopAudio" delay="0">
                                              <p:tgtEl>
                                                <p:sldTgt/>
                                              </p:tgtEl>
                                            </p:cond>
                                          </p:endCondLst>
                                        </p:cTn>
                                        <p:tgtEl>
                                          <p:sndTgt r:embed="rId3" name="CLIC.WAV"/>
                                        </p:tgtEl>
                                      </p:cMediaNode>
                                    </p:audio>
                                  </p:subTnLst>
                                </p:cTn>
                              </p:par>
                            </p:childTnLst>
                          </p:cTn>
                        </p:par>
                        <p:par>
                          <p:cTn id="52" fill="hold" nodeType="afterGroup">
                            <p:stCondLst>
                              <p:cond delay="6000"/>
                            </p:stCondLst>
                            <p:childTnLst>
                              <p:par>
                                <p:cTn id="53" presetID="4" presetClass="entr" presetSubtype="32" fill="hold" nodeType="afterEffect">
                                  <p:stCondLst>
                                    <p:cond delay="0"/>
                                  </p:stCondLst>
                                  <p:childTnLst>
                                    <p:set>
                                      <p:cBhvr>
                                        <p:cTn id="54" dur="1" fill="hold">
                                          <p:stCondLst>
                                            <p:cond delay="0"/>
                                          </p:stCondLst>
                                        </p:cTn>
                                        <p:tgtEl>
                                          <p:spTgt spid="118820"/>
                                        </p:tgtEl>
                                        <p:attrNameLst>
                                          <p:attrName>style.visibility</p:attrName>
                                        </p:attrNameLst>
                                      </p:cBhvr>
                                      <p:to>
                                        <p:strVal val="visible"/>
                                      </p:to>
                                    </p:set>
                                    <p:animEffect transition="in" filter="box(out)">
                                      <p:cBhvr>
                                        <p:cTn id="55" dur="500"/>
                                        <p:tgtEl>
                                          <p:spTgt spid="118820"/>
                                        </p:tgtEl>
                                      </p:cBhvr>
                                    </p:animEffect>
                                  </p:childTnLst>
                                  <p:subTnLst>
                                    <p:audio>
                                      <p:cMediaNode>
                                        <p:cTn display="0" masterRel="sameClick">
                                          <p:stCondLst>
                                            <p:cond evt="begin" delay="0">
                                              <p:tn val="53"/>
                                            </p:cond>
                                          </p:stCondLst>
                                          <p:endCondLst>
                                            <p:cond evt="onStopAudio" delay="0">
                                              <p:tgtEl>
                                                <p:sldTgt/>
                                              </p:tgtEl>
                                            </p:cond>
                                          </p:endCondLst>
                                        </p:cTn>
                                        <p:tgtEl>
                                          <p:sndTgt r:embed="rId3" name="CLIC.WAV"/>
                                        </p:tgtEl>
                                      </p:cMediaNode>
                                    </p:audio>
                                  </p:subTnLst>
                                </p:cTn>
                              </p:par>
                            </p:childTnLst>
                          </p:cTn>
                        </p:par>
                        <p:par>
                          <p:cTn id="56" fill="hold" nodeType="afterGroup">
                            <p:stCondLst>
                              <p:cond delay="6500"/>
                            </p:stCondLst>
                            <p:childTnLst>
                              <p:par>
                                <p:cTn id="57" presetID="4" presetClass="entr" presetSubtype="32" fill="hold" nodeType="afterEffect">
                                  <p:stCondLst>
                                    <p:cond delay="0"/>
                                  </p:stCondLst>
                                  <p:childTnLst>
                                    <p:set>
                                      <p:cBhvr>
                                        <p:cTn id="58" dur="1" fill="hold">
                                          <p:stCondLst>
                                            <p:cond delay="0"/>
                                          </p:stCondLst>
                                        </p:cTn>
                                        <p:tgtEl>
                                          <p:spTgt spid="118821"/>
                                        </p:tgtEl>
                                        <p:attrNameLst>
                                          <p:attrName>style.visibility</p:attrName>
                                        </p:attrNameLst>
                                      </p:cBhvr>
                                      <p:to>
                                        <p:strVal val="visible"/>
                                      </p:to>
                                    </p:set>
                                    <p:animEffect transition="in" filter="box(out)">
                                      <p:cBhvr>
                                        <p:cTn id="59" dur="500"/>
                                        <p:tgtEl>
                                          <p:spTgt spid="118821"/>
                                        </p:tgtEl>
                                      </p:cBhvr>
                                    </p:animEffect>
                                  </p:childTnLst>
                                  <p:subTnLst>
                                    <p:audio>
                                      <p:cMediaNode>
                                        <p:cTn display="0" masterRel="sameClick">
                                          <p:stCondLst>
                                            <p:cond evt="begin" delay="0">
                                              <p:tn val="57"/>
                                            </p:cond>
                                          </p:stCondLst>
                                          <p:endCondLst>
                                            <p:cond evt="onStopAudio" delay="0">
                                              <p:tgtEl>
                                                <p:sldTgt/>
                                              </p:tgtEl>
                                            </p:cond>
                                          </p:endCondLst>
                                        </p:cTn>
                                        <p:tgtEl>
                                          <p:sndTgt r:embed="rId3" name="CLIC.WAV"/>
                                        </p:tgtEl>
                                      </p:cMediaNode>
                                    </p:audio>
                                  </p:subTnLst>
                                </p:cTn>
                              </p:par>
                            </p:childTnLst>
                          </p:cTn>
                        </p:par>
                        <p:par>
                          <p:cTn id="60" fill="hold" nodeType="afterGroup">
                            <p:stCondLst>
                              <p:cond delay="7000"/>
                            </p:stCondLst>
                            <p:childTnLst>
                              <p:par>
                                <p:cTn id="61" presetID="4" presetClass="entr" presetSubtype="32" fill="hold" nodeType="afterEffect">
                                  <p:stCondLst>
                                    <p:cond delay="0"/>
                                  </p:stCondLst>
                                  <p:childTnLst>
                                    <p:set>
                                      <p:cBhvr>
                                        <p:cTn id="62" dur="1" fill="hold">
                                          <p:stCondLst>
                                            <p:cond delay="0"/>
                                          </p:stCondLst>
                                        </p:cTn>
                                        <p:tgtEl>
                                          <p:spTgt spid="118822"/>
                                        </p:tgtEl>
                                        <p:attrNameLst>
                                          <p:attrName>style.visibility</p:attrName>
                                        </p:attrNameLst>
                                      </p:cBhvr>
                                      <p:to>
                                        <p:strVal val="visible"/>
                                      </p:to>
                                    </p:set>
                                    <p:animEffect transition="in" filter="box(out)">
                                      <p:cBhvr>
                                        <p:cTn id="63" dur="500"/>
                                        <p:tgtEl>
                                          <p:spTgt spid="118822"/>
                                        </p:tgtEl>
                                      </p:cBhvr>
                                    </p:animEffect>
                                  </p:childTnLst>
                                  <p:subTnLst>
                                    <p:audio>
                                      <p:cMediaNode>
                                        <p:cTn display="0" masterRel="sameClick">
                                          <p:stCondLst>
                                            <p:cond evt="begin" delay="0">
                                              <p:tn val="61"/>
                                            </p:cond>
                                          </p:stCondLst>
                                          <p:endCondLst>
                                            <p:cond evt="onStopAudio" delay="0">
                                              <p:tgtEl>
                                                <p:sldTgt/>
                                              </p:tgtEl>
                                            </p:cond>
                                          </p:endCondLst>
                                        </p:cTn>
                                        <p:tgtEl>
                                          <p:sndTgt r:embed="rId3" name="CLIC.WAV"/>
                                        </p:tgtEl>
                                      </p:cMediaNode>
                                    </p:audio>
                                  </p:subTnLst>
                                </p:cTn>
                              </p:par>
                            </p:childTnLst>
                          </p:cTn>
                        </p:par>
                        <p:par>
                          <p:cTn id="64" fill="hold" nodeType="afterGroup">
                            <p:stCondLst>
                              <p:cond delay="7500"/>
                            </p:stCondLst>
                            <p:childTnLst>
                              <p:par>
                                <p:cTn id="65" presetID="4" presetClass="entr" presetSubtype="32" fill="hold" nodeType="afterEffect">
                                  <p:stCondLst>
                                    <p:cond delay="0"/>
                                  </p:stCondLst>
                                  <p:childTnLst>
                                    <p:set>
                                      <p:cBhvr>
                                        <p:cTn id="66" dur="1" fill="hold">
                                          <p:stCondLst>
                                            <p:cond delay="0"/>
                                          </p:stCondLst>
                                        </p:cTn>
                                        <p:tgtEl>
                                          <p:spTgt spid="118823"/>
                                        </p:tgtEl>
                                        <p:attrNameLst>
                                          <p:attrName>style.visibility</p:attrName>
                                        </p:attrNameLst>
                                      </p:cBhvr>
                                      <p:to>
                                        <p:strVal val="visible"/>
                                      </p:to>
                                    </p:set>
                                    <p:animEffect transition="in" filter="box(out)">
                                      <p:cBhvr>
                                        <p:cTn id="67" dur="500"/>
                                        <p:tgtEl>
                                          <p:spTgt spid="118823"/>
                                        </p:tgtEl>
                                      </p:cBhvr>
                                    </p:animEffect>
                                  </p:childTnLst>
                                  <p:subTnLst>
                                    <p:audio>
                                      <p:cMediaNode>
                                        <p:cTn display="0" masterRel="sameClick">
                                          <p:stCondLst>
                                            <p:cond evt="begin" delay="0">
                                              <p:tn val="65"/>
                                            </p:cond>
                                          </p:stCondLst>
                                          <p:endCondLst>
                                            <p:cond evt="onStopAudio" delay="0">
                                              <p:tgtEl>
                                                <p:sldTgt/>
                                              </p:tgtEl>
                                            </p:cond>
                                          </p:endCondLst>
                                        </p:cTn>
                                        <p:tgtEl>
                                          <p:sndTgt r:embed="rId3" name="CLIC.WAV"/>
                                        </p:tgtEl>
                                      </p:cMediaNode>
                                    </p:audio>
                                  </p:subTnLst>
                                </p:cTn>
                              </p:par>
                            </p:childTnLst>
                          </p:cTn>
                        </p:par>
                        <p:par>
                          <p:cTn id="68" fill="hold" nodeType="afterGroup">
                            <p:stCondLst>
                              <p:cond delay="8000"/>
                            </p:stCondLst>
                            <p:childTnLst>
                              <p:par>
                                <p:cTn id="69" presetID="4" presetClass="entr" presetSubtype="32" fill="hold" nodeType="afterEffect">
                                  <p:stCondLst>
                                    <p:cond delay="0"/>
                                  </p:stCondLst>
                                  <p:childTnLst>
                                    <p:set>
                                      <p:cBhvr>
                                        <p:cTn id="70" dur="1" fill="hold">
                                          <p:stCondLst>
                                            <p:cond delay="0"/>
                                          </p:stCondLst>
                                        </p:cTn>
                                        <p:tgtEl>
                                          <p:spTgt spid="118824"/>
                                        </p:tgtEl>
                                        <p:attrNameLst>
                                          <p:attrName>style.visibility</p:attrName>
                                        </p:attrNameLst>
                                      </p:cBhvr>
                                      <p:to>
                                        <p:strVal val="visible"/>
                                      </p:to>
                                    </p:set>
                                    <p:animEffect transition="in" filter="box(out)">
                                      <p:cBhvr>
                                        <p:cTn id="71" dur="500"/>
                                        <p:tgtEl>
                                          <p:spTgt spid="118824"/>
                                        </p:tgtEl>
                                      </p:cBhvr>
                                    </p:animEffect>
                                  </p:childTnLst>
                                  <p:subTnLst>
                                    <p:audio>
                                      <p:cMediaNode>
                                        <p:cTn display="0" masterRel="sameClick">
                                          <p:stCondLst>
                                            <p:cond evt="begin" delay="0">
                                              <p:tn val="69"/>
                                            </p:cond>
                                          </p:stCondLst>
                                          <p:endCondLst>
                                            <p:cond evt="onStopAudio" delay="0">
                                              <p:tgtEl>
                                                <p:sldTgt/>
                                              </p:tgtEl>
                                            </p:cond>
                                          </p:endCondLst>
                                        </p:cTn>
                                        <p:tgtEl>
                                          <p:sndTgt r:embed="rId3" name="CLIC.WAV"/>
                                        </p:tgtEl>
                                      </p:cMediaNode>
                                    </p:audio>
                                  </p:subTnLst>
                                </p:cTn>
                              </p:par>
                            </p:childTnLst>
                          </p:cTn>
                        </p:par>
                        <p:par>
                          <p:cTn id="72" fill="hold" nodeType="afterGroup">
                            <p:stCondLst>
                              <p:cond delay="8500"/>
                            </p:stCondLst>
                            <p:childTnLst>
                              <p:par>
                                <p:cTn id="73" presetID="4" presetClass="entr" presetSubtype="32" fill="hold" nodeType="afterEffect">
                                  <p:stCondLst>
                                    <p:cond delay="0"/>
                                  </p:stCondLst>
                                  <p:childTnLst>
                                    <p:set>
                                      <p:cBhvr>
                                        <p:cTn id="74" dur="1" fill="hold">
                                          <p:stCondLst>
                                            <p:cond delay="0"/>
                                          </p:stCondLst>
                                        </p:cTn>
                                        <p:tgtEl>
                                          <p:spTgt spid="118825"/>
                                        </p:tgtEl>
                                        <p:attrNameLst>
                                          <p:attrName>style.visibility</p:attrName>
                                        </p:attrNameLst>
                                      </p:cBhvr>
                                      <p:to>
                                        <p:strVal val="visible"/>
                                      </p:to>
                                    </p:set>
                                    <p:animEffect transition="in" filter="box(out)">
                                      <p:cBhvr>
                                        <p:cTn id="75" dur="500"/>
                                        <p:tgtEl>
                                          <p:spTgt spid="118825"/>
                                        </p:tgtEl>
                                      </p:cBhvr>
                                    </p:animEffect>
                                  </p:childTnLst>
                                  <p:subTnLst>
                                    <p:audio>
                                      <p:cMediaNode>
                                        <p:cTn display="0" masterRel="sameClick">
                                          <p:stCondLst>
                                            <p:cond evt="begin" delay="0">
                                              <p:tn val="73"/>
                                            </p:cond>
                                          </p:stCondLst>
                                          <p:endCondLst>
                                            <p:cond evt="onStopAudio" delay="0">
                                              <p:tgtEl>
                                                <p:sldTgt/>
                                              </p:tgtEl>
                                            </p:cond>
                                          </p:endCondLst>
                                        </p:cTn>
                                        <p:tgtEl>
                                          <p:sndTgt r:embed="rId3" name="CLIC.WAV"/>
                                        </p:tgtEl>
                                      </p:cMediaNode>
                                    </p:audio>
                                  </p:subTnLst>
                                </p:cTn>
                              </p:par>
                            </p:childTnLst>
                          </p:cTn>
                        </p:par>
                        <p:par>
                          <p:cTn id="76" fill="hold" nodeType="afterGroup">
                            <p:stCondLst>
                              <p:cond delay="9000"/>
                            </p:stCondLst>
                            <p:childTnLst>
                              <p:par>
                                <p:cTn id="77" presetID="4" presetClass="entr" presetSubtype="32" fill="hold" nodeType="afterEffect">
                                  <p:stCondLst>
                                    <p:cond delay="0"/>
                                  </p:stCondLst>
                                  <p:childTnLst>
                                    <p:set>
                                      <p:cBhvr>
                                        <p:cTn id="78" dur="1" fill="hold">
                                          <p:stCondLst>
                                            <p:cond delay="0"/>
                                          </p:stCondLst>
                                        </p:cTn>
                                        <p:tgtEl>
                                          <p:spTgt spid="118826"/>
                                        </p:tgtEl>
                                        <p:attrNameLst>
                                          <p:attrName>style.visibility</p:attrName>
                                        </p:attrNameLst>
                                      </p:cBhvr>
                                      <p:to>
                                        <p:strVal val="visible"/>
                                      </p:to>
                                    </p:set>
                                    <p:animEffect transition="in" filter="box(out)">
                                      <p:cBhvr>
                                        <p:cTn id="79" dur="500"/>
                                        <p:tgtEl>
                                          <p:spTgt spid="118826"/>
                                        </p:tgtEl>
                                      </p:cBhvr>
                                    </p:animEffect>
                                  </p:childTnLst>
                                  <p:subTnLst>
                                    <p:audio>
                                      <p:cMediaNode>
                                        <p:cTn display="0" masterRel="sameClick">
                                          <p:stCondLst>
                                            <p:cond evt="begin" delay="0">
                                              <p:tn val="77"/>
                                            </p:cond>
                                          </p:stCondLst>
                                          <p:endCondLst>
                                            <p:cond evt="onStopAudio" delay="0">
                                              <p:tgtEl>
                                                <p:sldTgt/>
                                              </p:tgtEl>
                                            </p:cond>
                                          </p:endCondLst>
                                        </p:cTn>
                                        <p:tgtEl>
                                          <p:sndTgt r:embed="rId3" name="CLIC.WAV"/>
                                        </p:tgtEl>
                                      </p:cMediaNode>
                                    </p:audio>
                                  </p:subTnLst>
                                </p:cTn>
                              </p:par>
                            </p:childTnLst>
                          </p:cTn>
                        </p:par>
                        <p:par>
                          <p:cTn id="80" fill="hold" nodeType="afterGroup">
                            <p:stCondLst>
                              <p:cond delay="9500"/>
                            </p:stCondLst>
                            <p:childTnLst>
                              <p:par>
                                <p:cTn id="81" presetID="4" presetClass="entr" presetSubtype="32" fill="hold" nodeType="afterEffect">
                                  <p:stCondLst>
                                    <p:cond delay="0"/>
                                  </p:stCondLst>
                                  <p:childTnLst>
                                    <p:set>
                                      <p:cBhvr>
                                        <p:cTn id="82" dur="1" fill="hold">
                                          <p:stCondLst>
                                            <p:cond delay="0"/>
                                          </p:stCondLst>
                                        </p:cTn>
                                        <p:tgtEl>
                                          <p:spTgt spid="118804"/>
                                        </p:tgtEl>
                                        <p:attrNameLst>
                                          <p:attrName>style.visibility</p:attrName>
                                        </p:attrNameLst>
                                      </p:cBhvr>
                                      <p:to>
                                        <p:strVal val="visible"/>
                                      </p:to>
                                    </p:set>
                                    <p:animEffect transition="in" filter="box(out)">
                                      <p:cBhvr>
                                        <p:cTn id="83" dur="500"/>
                                        <p:tgtEl>
                                          <p:spTgt spid="118804"/>
                                        </p:tgtEl>
                                      </p:cBhvr>
                                    </p:animEffect>
                                  </p:childTnLst>
                                  <p:subTnLst>
                                    <p:audio>
                                      <p:cMediaNode>
                                        <p:cTn display="0" masterRel="sameClick">
                                          <p:stCondLst>
                                            <p:cond evt="begin" delay="0">
                                              <p:tn val="81"/>
                                            </p:cond>
                                          </p:stCondLst>
                                          <p:endCondLst>
                                            <p:cond evt="onStopAudio" delay="0">
                                              <p:tgtEl>
                                                <p:sldTgt/>
                                              </p:tgtEl>
                                            </p:cond>
                                          </p:endCondLst>
                                        </p:cTn>
                                        <p:tgtEl>
                                          <p:sndTgt r:embed="rId3" name="CLIC.WAV"/>
                                        </p:tgtEl>
                                      </p:cMediaNode>
                                    </p:audio>
                                  </p:subTnLst>
                                </p:cTn>
                              </p:par>
                            </p:childTnLst>
                          </p:cTn>
                        </p:par>
                        <p:par>
                          <p:cTn id="84" fill="hold" nodeType="afterGroup">
                            <p:stCondLst>
                              <p:cond delay="10000"/>
                            </p:stCondLst>
                            <p:childTnLst>
                              <p:par>
                                <p:cTn id="85" presetID="4" presetClass="entr" presetSubtype="32" fill="hold" nodeType="afterEffect">
                                  <p:stCondLst>
                                    <p:cond delay="0"/>
                                  </p:stCondLst>
                                  <p:childTnLst>
                                    <p:set>
                                      <p:cBhvr>
                                        <p:cTn id="86" dur="1" fill="hold">
                                          <p:stCondLst>
                                            <p:cond delay="0"/>
                                          </p:stCondLst>
                                        </p:cTn>
                                        <p:tgtEl>
                                          <p:spTgt spid="118799"/>
                                        </p:tgtEl>
                                        <p:attrNameLst>
                                          <p:attrName>style.visibility</p:attrName>
                                        </p:attrNameLst>
                                      </p:cBhvr>
                                      <p:to>
                                        <p:strVal val="visible"/>
                                      </p:to>
                                    </p:set>
                                    <p:animEffect transition="in" filter="box(out)">
                                      <p:cBhvr>
                                        <p:cTn id="87" dur="500"/>
                                        <p:tgtEl>
                                          <p:spTgt spid="118799"/>
                                        </p:tgtEl>
                                      </p:cBhvr>
                                    </p:animEffect>
                                  </p:childTnLst>
                                  <p:subTnLst>
                                    <p:audio>
                                      <p:cMediaNode>
                                        <p:cTn display="0" masterRel="sameClick">
                                          <p:stCondLst>
                                            <p:cond evt="begin" delay="0">
                                              <p:tn val="85"/>
                                            </p:cond>
                                          </p:stCondLst>
                                          <p:endCondLst>
                                            <p:cond evt="onStopAudio" delay="0">
                                              <p:tgtEl>
                                                <p:sldTgt/>
                                              </p:tgtEl>
                                            </p:cond>
                                          </p:endCondLst>
                                        </p:cTn>
                                        <p:tgtEl>
                                          <p:sndTgt r:embed="rId3" name="CLIC.WAV"/>
                                        </p:tgtEl>
                                      </p:cMediaNode>
                                    </p:audio>
                                  </p:subTnLst>
                                </p:cTn>
                              </p:par>
                            </p:childTnLst>
                          </p:cTn>
                        </p:par>
                        <p:par>
                          <p:cTn id="88" fill="hold" nodeType="afterGroup">
                            <p:stCondLst>
                              <p:cond delay="10500"/>
                            </p:stCondLst>
                            <p:childTnLst>
                              <p:par>
                                <p:cTn id="89" presetID="4" presetClass="entr" presetSubtype="32" fill="hold" nodeType="afterEffect">
                                  <p:stCondLst>
                                    <p:cond delay="0"/>
                                  </p:stCondLst>
                                  <p:childTnLst>
                                    <p:set>
                                      <p:cBhvr>
                                        <p:cTn id="90" dur="1" fill="hold">
                                          <p:stCondLst>
                                            <p:cond delay="0"/>
                                          </p:stCondLst>
                                        </p:cTn>
                                        <p:tgtEl>
                                          <p:spTgt spid="118787"/>
                                        </p:tgtEl>
                                        <p:attrNameLst>
                                          <p:attrName>style.visibility</p:attrName>
                                        </p:attrNameLst>
                                      </p:cBhvr>
                                      <p:to>
                                        <p:strVal val="visible"/>
                                      </p:to>
                                    </p:set>
                                    <p:animEffect transition="in" filter="box(out)">
                                      <p:cBhvr>
                                        <p:cTn id="91" dur="500"/>
                                        <p:tgtEl>
                                          <p:spTgt spid="118787"/>
                                        </p:tgtEl>
                                      </p:cBhvr>
                                    </p:animEffect>
                                  </p:childTnLst>
                                  <p:subTnLst>
                                    <p:audio>
                                      <p:cMediaNode>
                                        <p:cTn display="0" masterRel="sameClick">
                                          <p:stCondLst>
                                            <p:cond evt="begin" delay="0">
                                              <p:tn val="89"/>
                                            </p:cond>
                                          </p:stCondLst>
                                          <p:endCondLst>
                                            <p:cond evt="onStopAudio" delay="0">
                                              <p:tgtEl>
                                                <p:sldTgt/>
                                              </p:tgtEl>
                                            </p:cond>
                                          </p:endCondLst>
                                        </p:cTn>
                                        <p:tgtEl>
                                          <p:sndTgt r:embed="rId3" name="CLIC.WAV"/>
                                        </p:tgtEl>
                                      </p:cMediaNode>
                                    </p:audio>
                                  </p:subTnLst>
                                </p:cTn>
                              </p:par>
                            </p:childTnLst>
                          </p:cTn>
                        </p:par>
                        <p:par>
                          <p:cTn id="92" fill="hold" nodeType="afterGroup">
                            <p:stCondLst>
                              <p:cond delay="11000"/>
                            </p:stCondLst>
                            <p:childTnLst>
                              <p:par>
                                <p:cTn id="93" presetID="4" presetClass="entr" presetSubtype="32" fill="hold" nodeType="afterEffect">
                                  <p:stCondLst>
                                    <p:cond delay="0"/>
                                  </p:stCondLst>
                                  <p:childTnLst>
                                    <p:set>
                                      <p:cBhvr>
                                        <p:cTn id="94" dur="1" fill="hold">
                                          <p:stCondLst>
                                            <p:cond delay="0"/>
                                          </p:stCondLst>
                                        </p:cTn>
                                        <p:tgtEl>
                                          <p:spTgt spid="118795"/>
                                        </p:tgtEl>
                                        <p:attrNameLst>
                                          <p:attrName>style.visibility</p:attrName>
                                        </p:attrNameLst>
                                      </p:cBhvr>
                                      <p:to>
                                        <p:strVal val="visible"/>
                                      </p:to>
                                    </p:set>
                                    <p:animEffect transition="in" filter="box(out)">
                                      <p:cBhvr>
                                        <p:cTn id="95" dur="500"/>
                                        <p:tgtEl>
                                          <p:spTgt spid="118795"/>
                                        </p:tgtEl>
                                      </p:cBhvr>
                                    </p:animEffect>
                                  </p:childTnLst>
                                  <p:subTnLst>
                                    <p:audio>
                                      <p:cMediaNode>
                                        <p:cTn display="0" masterRel="sameClick">
                                          <p:stCondLst>
                                            <p:cond evt="begin" delay="0">
                                              <p:tn val="93"/>
                                            </p:cond>
                                          </p:stCondLst>
                                          <p:endCondLst>
                                            <p:cond evt="onStopAudio" delay="0">
                                              <p:tgtEl>
                                                <p:sldTgt/>
                                              </p:tgtEl>
                                            </p:cond>
                                          </p:endCondLst>
                                        </p:cTn>
                                        <p:tgtEl>
                                          <p:sndTgt r:embed="rId3" name="CLIC.WAV"/>
                                        </p:tgtEl>
                                      </p:cMediaNode>
                                    </p:audio>
                                  </p:subTnLst>
                                </p:cTn>
                              </p:par>
                            </p:childTnLst>
                          </p:cTn>
                        </p:par>
                        <p:par>
                          <p:cTn id="96" fill="hold" nodeType="afterGroup">
                            <p:stCondLst>
                              <p:cond delay="11500"/>
                            </p:stCondLst>
                            <p:childTnLst>
                              <p:par>
                                <p:cTn id="97" presetID="4" presetClass="entr" presetSubtype="32" fill="hold" nodeType="afterEffect">
                                  <p:stCondLst>
                                    <p:cond delay="0"/>
                                  </p:stCondLst>
                                  <p:childTnLst>
                                    <p:set>
                                      <p:cBhvr>
                                        <p:cTn id="98" dur="1" fill="hold">
                                          <p:stCondLst>
                                            <p:cond delay="0"/>
                                          </p:stCondLst>
                                        </p:cTn>
                                        <p:tgtEl>
                                          <p:spTgt spid="118802"/>
                                        </p:tgtEl>
                                        <p:attrNameLst>
                                          <p:attrName>style.visibility</p:attrName>
                                        </p:attrNameLst>
                                      </p:cBhvr>
                                      <p:to>
                                        <p:strVal val="visible"/>
                                      </p:to>
                                    </p:set>
                                    <p:animEffect transition="in" filter="box(out)">
                                      <p:cBhvr>
                                        <p:cTn id="99" dur="500"/>
                                        <p:tgtEl>
                                          <p:spTgt spid="118802"/>
                                        </p:tgtEl>
                                      </p:cBhvr>
                                    </p:animEffect>
                                  </p:childTnLst>
                                  <p:subTnLst>
                                    <p:audio>
                                      <p:cMediaNode>
                                        <p:cTn display="0" masterRel="sameClick">
                                          <p:stCondLst>
                                            <p:cond evt="begin" delay="0">
                                              <p:tn val="97"/>
                                            </p:cond>
                                          </p:stCondLst>
                                          <p:endCondLst>
                                            <p:cond evt="onStopAudio" delay="0">
                                              <p:tgtEl>
                                                <p:sldTgt/>
                                              </p:tgtEl>
                                            </p:cond>
                                          </p:endCondLst>
                                        </p:cTn>
                                        <p:tgtEl>
                                          <p:sndTgt r:embed="rId3" name="CLIC.WAV"/>
                                        </p:tgtEl>
                                      </p:cMediaNode>
                                    </p:audio>
                                  </p:subTnLst>
                                </p:cTn>
                              </p:par>
                            </p:childTnLst>
                          </p:cTn>
                        </p:par>
                        <p:par>
                          <p:cTn id="100" fill="hold" nodeType="afterGroup">
                            <p:stCondLst>
                              <p:cond delay="12000"/>
                            </p:stCondLst>
                            <p:childTnLst>
                              <p:par>
                                <p:cTn id="101" presetID="4" presetClass="entr" presetSubtype="32" fill="hold" nodeType="afterEffect">
                                  <p:stCondLst>
                                    <p:cond delay="0"/>
                                  </p:stCondLst>
                                  <p:childTnLst>
                                    <p:set>
                                      <p:cBhvr>
                                        <p:cTn id="102" dur="1" fill="hold">
                                          <p:stCondLst>
                                            <p:cond delay="0"/>
                                          </p:stCondLst>
                                        </p:cTn>
                                        <p:tgtEl>
                                          <p:spTgt spid="118807"/>
                                        </p:tgtEl>
                                        <p:attrNameLst>
                                          <p:attrName>style.visibility</p:attrName>
                                        </p:attrNameLst>
                                      </p:cBhvr>
                                      <p:to>
                                        <p:strVal val="visible"/>
                                      </p:to>
                                    </p:set>
                                    <p:animEffect transition="in" filter="box(out)">
                                      <p:cBhvr>
                                        <p:cTn id="103" dur="500"/>
                                        <p:tgtEl>
                                          <p:spTgt spid="118807"/>
                                        </p:tgtEl>
                                      </p:cBhvr>
                                    </p:animEffect>
                                  </p:childTnLst>
                                  <p:subTnLst>
                                    <p:audio>
                                      <p:cMediaNode>
                                        <p:cTn display="0" masterRel="sameClick">
                                          <p:stCondLst>
                                            <p:cond evt="begin" delay="0">
                                              <p:tn val="101"/>
                                            </p:cond>
                                          </p:stCondLst>
                                          <p:endCondLst>
                                            <p:cond evt="onStopAudio" delay="0">
                                              <p:tgtEl>
                                                <p:sldTgt/>
                                              </p:tgtEl>
                                            </p:cond>
                                          </p:endCondLst>
                                        </p:cTn>
                                        <p:tgtEl>
                                          <p:sndTgt r:embed="rId3" name="CLIC.WAV"/>
                                        </p:tgtEl>
                                      </p:cMediaNode>
                                    </p:audio>
                                  </p:subTnLst>
                                </p:cTn>
                              </p:par>
                            </p:childTnLst>
                          </p:cTn>
                        </p:par>
                        <p:par>
                          <p:cTn id="104" fill="hold" nodeType="afterGroup">
                            <p:stCondLst>
                              <p:cond delay="12500"/>
                            </p:stCondLst>
                            <p:childTnLst>
                              <p:par>
                                <p:cTn id="105" presetID="4" presetClass="entr" presetSubtype="32" fill="hold" nodeType="afterEffect">
                                  <p:stCondLst>
                                    <p:cond delay="0"/>
                                  </p:stCondLst>
                                  <p:childTnLst>
                                    <p:set>
                                      <p:cBhvr>
                                        <p:cTn id="106" dur="1" fill="hold">
                                          <p:stCondLst>
                                            <p:cond delay="0"/>
                                          </p:stCondLst>
                                        </p:cTn>
                                        <p:tgtEl>
                                          <p:spTgt spid="118794"/>
                                        </p:tgtEl>
                                        <p:attrNameLst>
                                          <p:attrName>style.visibility</p:attrName>
                                        </p:attrNameLst>
                                      </p:cBhvr>
                                      <p:to>
                                        <p:strVal val="visible"/>
                                      </p:to>
                                    </p:set>
                                    <p:animEffect transition="in" filter="box(out)">
                                      <p:cBhvr>
                                        <p:cTn id="107" dur="500"/>
                                        <p:tgtEl>
                                          <p:spTgt spid="118794"/>
                                        </p:tgtEl>
                                      </p:cBhvr>
                                    </p:animEffect>
                                  </p:childTnLst>
                                  <p:subTnLst>
                                    <p:audio>
                                      <p:cMediaNode>
                                        <p:cTn display="0" masterRel="sameClick">
                                          <p:stCondLst>
                                            <p:cond evt="begin" delay="0">
                                              <p:tn val="105"/>
                                            </p:cond>
                                          </p:stCondLst>
                                          <p:endCondLst>
                                            <p:cond evt="onStopAudio" delay="0">
                                              <p:tgtEl>
                                                <p:sldTgt/>
                                              </p:tgtEl>
                                            </p:cond>
                                          </p:endCondLst>
                                        </p:cTn>
                                        <p:tgtEl>
                                          <p:sndTgt r:embed="rId3" name="CLIC.WAV"/>
                                        </p:tgtEl>
                                      </p:cMediaNode>
                                    </p:audio>
                                  </p:subTnLst>
                                </p:cTn>
                              </p:par>
                            </p:childTnLst>
                          </p:cTn>
                        </p:par>
                        <p:par>
                          <p:cTn id="108" fill="hold" nodeType="afterGroup">
                            <p:stCondLst>
                              <p:cond delay="13000"/>
                            </p:stCondLst>
                            <p:childTnLst>
                              <p:par>
                                <p:cTn id="109" presetID="4" presetClass="entr" presetSubtype="32" fill="hold" nodeType="afterEffect">
                                  <p:stCondLst>
                                    <p:cond delay="0"/>
                                  </p:stCondLst>
                                  <p:childTnLst>
                                    <p:set>
                                      <p:cBhvr>
                                        <p:cTn id="110" dur="1" fill="hold">
                                          <p:stCondLst>
                                            <p:cond delay="0"/>
                                          </p:stCondLst>
                                        </p:cTn>
                                        <p:tgtEl>
                                          <p:spTgt spid="118798"/>
                                        </p:tgtEl>
                                        <p:attrNameLst>
                                          <p:attrName>style.visibility</p:attrName>
                                        </p:attrNameLst>
                                      </p:cBhvr>
                                      <p:to>
                                        <p:strVal val="visible"/>
                                      </p:to>
                                    </p:set>
                                    <p:animEffect transition="in" filter="box(out)">
                                      <p:cBhvr>
                                        <p:cTn id="111" dur="500"/>
                                        <p:tgtEl>
                                          <p:spTgt spid="118798"/>
                                        </p:tgtEl>
                                      </p:cBhvr>
                                    </p:animEffect>
                                  </p:childTnLst>
                                  <p:subTnLst>
                                    <p:audio>
                                      <p:cMediaNode>
                                        <p:cTn display="0" masterRel="sameClick">
                                          <p:stCondLst>
                                            <p:cond evt="begin" delay="0">
                                              <p:tn val="109"/>
                                            </p:cond>
                                          </p:stCondLst>
                                          <p:endCondLst>
                                            <p:cond evt="onStopAudio" delay="0">
                                              <p:tgtEl>
                                                <p:sldTgt/>
                                              </p:tgtEl>
                                            </p:cond>
                                          </p:endCondLst>
                                        </p:cTn>
                                        <p:tgtEl>
                                          <p:sndTgt r:embed="rId3" name="CLIC.WAV"/>
                                        </p:tgtEl>
                                      </p:cMediaNode>
                                    </p:audio>
                                  </p:subTnLst>
                                </p:cTn>
                              </p:par>
                            </p:childTnLst>
                          </p:cTn>
                        </p:par>
                        <p:par>
                          <p:cTn id="112" fill="hold" nodeType="afterGroup">
                            <p:stCondLst>
                              <p:cond delay="13500"/>
                            </p:stCondLst>
                            <p:childTnLst>
                              <p:par>
                                <p:cTn id="113" presetID="4" presetClass="entr" presetSubtype="32" fill="hold" nodeType="afterEffect">
                                  <p:stCondLst>
                                    <p:cond delay="0"/>
                                  </p:stCondLst>
                                  <p:childTnLst>
                                    <p:set>
                                      <p:cBhvr>
                                        <p:cTn id="114" dur="1" fill="hold">
                                          <p:stCondLst>
                                            <p:cond delay="0"/>
                                          </p:stCondLst>
                                        </p:cTn>
                                        <p:tgtEl>
                                          <p:spTgt spid="118793"/>
                                        </p:tgtEl>
                                        <p:attrNameLst>
                                          <p:attrName>style.visibility</p:attrName>
                                        </p:attrNameLst>
                                      </p:cBhvr>
                                      <p:to>
                                        <p:strVal val="visible"/>
                                      </p:to>
                                    </p:set>
                                    <p:animEffect transition="in" filter="box(out)">
                                      <p:cBhvr>
                                        <p:cTn id="115" dur="500"/>
                                        <p:tgtEl>
                                          <p:spTgt spid="118793"/>
                                        </p:tgtEl>
                                      </p:cBhvr>
                                    </p:animEffect>
                                  </p:childTnLst>
                                  <p:subTnLst>
                                    <p:audio>
                                      <p:cMediaNode>
                                        <p:cTn display="0" masterRel="sameClick">
                                          <p:stCondLst>
                                            <p:cond evt="begin" delay="0">
                                              <p:tn val="113"/>
                                            </p:cond>
                                          </p:stCondLst>
                                          <p:endCondLst>
                                            <p:cond evt="onStopAudio" delay="0">
                                              <p:tgtEl>
                                                <p:sldTgt/>
                                              </p:tgtEl>
                                            </p:cond>
                                          </p:endCondLst>
                                        </p:cTn>
                                        <p:tgtEl>
                                          <p:sndTgt r:embed="rId3" name="CLIC.WAV"/>
                                        </p:tgtEl>
                                      </p:cMediaNode>
                                    </p:audio>
                                  </p:subTnLst>
                                </p:cTn>
                              </p:par>
                            </p:childTnLst>
                          </p:cTn>
                        </p:par>
                        <p:par>
                          <p:cTn id="116" fill="hold" nodeType="afterGroup">
                            <p:stCondLst>
                              <p:cond delay="14000"/>
                            </p:stCondLst>
                            <p:childTnLst>
                              <p:par>
                                <p:cTn id="117" presetID="4" presetClass="entr" presetSubtype="32" fill="hold" nodeType="afterEffect">
                                  <p:stCondLst>
                                    <p:cond delay="0"/>
                                  </p:stCondLst>
                                  <p:childTnLst>
                                    <p:set>
                                      <p:cBhvr>
                                        <p:cTn id="118" dur="1" fill="hold">
                                          <p:stCondLst>
                                            <p:cond delay="0"/>
                                          </p:stCondLst>
                                        </p:cTn>
                                        <p:tgtEl>
                                          <p:spTgt spid="118806"/>
                                        </p:tgtEl>
                                        <p:attrNameLst>
                                          <p:attrName>style.visibility</p:attrName>
                                        </p:attrNameLst>
                                      </p:cBhvr>
                                      <p:to>
                                        <p:strVal val="visible"/>
                                      </p:to>
                                    </p:set>
                                    <p:animEffect transition="in" filter="box(out)">
                                      <p:cBhvr>
                                        <p:cTn id="119" dur="500"/>
                                        <p:tgtEl>
                                          <p:spTgt spid="118806"/>
                                        </p:tgtEl>
                                      </p:cBhvr>
                                    </p:animEffect>
                                  </p:childTnLst>
                                  <p:subTnLst>
                                    <p:audio>
                                      <p:cMediaNode>
                                        <p:cTn display="0" masterRel="sameClick">
                                          <p:stCondLst>
                                            <p:cond evt="begin" delay="0">
                                              <p:tn val="117"/>
                                            </p:cond>
                                          </p:stCondLst>
                                          <p:endCondLst>
                                            <p:cond evt="onStopAudio" delay="0">
                                              <p:tgtEl>
                                                <p:sldTgt/>
                                              </p:tgtEl>
                                            </p:cond>
                                          </p:endCondLst>
                                        </p:cTn>
                                        <p:tgtEl>
                                          <p:sndTgt r:embed="rId3" name="CLIC.WAV"/>
                                        </p:tgtEl>
                                      </p:cMediaNode>
                                    </p:audio>
                                  </p:subTnLst>
                                </p:cTn>
                              </p:par>
                            </p:childTnLst>
                          </p:cTn>
                        </p:par>
                        <p:par>
                          <p:cTn id="120" fill="hold" nodeType="afterGroup">
                            <p:stCondLst>
                              <p:cond delay="14500"/>
                            </p:stCondLst>
                            <p:childTnLst>
                              <p:par>
                                <p:cTn id="121" presetID="4" presetClass="entr" presetSubtype="32" fill="hold" nodeType="afterEffect">
                                  <p:stCondLst>
                                    <p:cond delay="0"/>
                                  </p:stCondLst>
                                  <p:childTnLst>
                                    <p:set>
                                      <p:cBhvr>
                                        <p:cTn id="122" dur="1" fill="hold">
                                          <p:stCondLst>
                                            <p:cond delay="0"/>
                                          </p:stCondLst>
                                        </p:cTn>
                                        <p:tgtEl>
                                          <p:spTgt spid="118801"/>
                                        </p:tgtEl>
                                        <p:attrNameLst>
                                          <p:attrName>style.visibility</p:attrName>
                                        </p:attrNameLst>
                                      </p:cBhvr>
                                      <p:to>
                                        <p:strVal val="visible"/>
                                      </p:to>
                                    </p:set>
                                    <p:animEffect transition="in" filter="box(out)">
                                      <p:cBhvr>
                                        <p:cTn id="123" dur="500"/>
                                        <p:tgtEl>
                                          <p:spTgt spid="118801"/>
                                        </p:tgtEl>
                                      </p:cBhvr>
                                    </p:animEffect>
                                  </p:childTnLst>
                                  <p:subTnLst>
                                    <p:audio>
                                      <p:cMediaNode>
                                        <p:cTn display="0" masterRel="sameClick">
                                          <p:stCondLst>
                                            <p:cond evt="begin" delay="0">
                                              <p:tn val="121"/>
                                            </p:cond>
                                          </p:stCondLst>
                                          <p:endCondLst>
                                            <p:cond evt="onStopAudio" delay="0">
                                              <p:tgtEl>
                                                <p:sldTgt/>
                                              </p:tgtEl>
                                            </p:cond>
                                          </p:endCondLst>
                                        </p:cTn>
                                        <p:tgtEl>
                                          <p:sndTgt r:embed="rId3" name="CLIC.WAV"/>
                                        </p:tgtEl>
                                      </p:cMediaNode>
                                    </p:audio>
                                  </p:subTnLst>
                                </p:cTn>
                              </p:par>
                            </p:childTnLst>
                          </p:cTn>
                        </p:par>
                        <p:par>
                          <p:cTn id="124" fill="hold" nodeType="afterGroup">
                            <p:stCondLst>
                              <p:cond delay="15000"/>
                            </p:stCondLst>
                            <p:childTnLst>
                              <p:par>
                                <p:cTn id="125" presetID="4" presetClass="entr" presetSubtype="32" fill="hold" nodeType="afterEffect">
                                  <p:stCondLst>
                                    <p:cond delay="0"/>
                                  </p:stCondLst>
                                  <p:childTnLst>
                                    <p:set>
                                      <p:cBhvr>
                                        <p:cTn id="126" dur="1" fill="hold">
                                          <p:stCondLst>
                                            <p:cond delay="0"/>
                                          </p:stCondLst>
                                        </p:cTn>
                                        <p:tgtEl>
                                          <p:spTgt spid="118808"/>
                                        </p:tgtEl>
                                        <p:attrNameLst>
                                          <p:attrName>style.visibility</p:attrName>
                                        </p:attrNameLst>
                                      </p:cBhvr>
                                      <p:to>
                                        <p:strVal val="visible"/>
                                      </p:to>
                                    </p:set>
                                    <p:animEffect transition="in" filter="box(out)">
                                      <p:cBhvr>
                                        <p:cTn id="127" dur="500"/>
                                        <p:tgtEl>
                                          <p:spTgt spid="118808"/>
                                        </p:tgtEl>
                                      </p:cBhvr>
                                    </p:animEffect>
                                  </p:childTnLst>
                                  <p:subTnLst>
                                    <p:audio>
                                      <p:cMediaNode>
                                        <p:cTn display="0" masterRel="sameClick">
                                          <p:stCondLst>
                                            <p:cond evt="begin" delay="0">
                                              <p:tn val="125"/>
                                            </p:cond>
                                          </p:stCondLst>
                                          <p:endCondLst>
                                            <p:cond evt="onStopAudio" delay="0">
                                              <p:tgtEl>
                                                <p:sldTgt/>
                                              </p:tgtEl>
                                            </p:cond>
                                          </p:endCondLst>
                                        </p:cTn>
                                        <p:tgtEl>
                                          <p:sndTgt r:embed="rId3" name="CLIC.WAV"/>
                                        </p:tgtEl>
                                      </p:cMediaNode>
                                    </p:audio>
                                  </p:subTnLst>
                                </p:cTn>
                              </p:par>
                            </p:childTnLst>
                          </p:cTn>
                        </p:par>
                        <p:par>
                          <p:cTn id="128" fill="hold" nodeType="afterGroup">
                            <p:stCondLst>
                              <p:cond delay="15500"/>
                            </p:stCondLst>
                            <p:childTnLst>
                              <p:par>
                                <p:cTn id="129" presetID="4" presetClass="entr" presetSubtype="32" fill="hold" nodeType="afterEffect">
                                  <p:stCondLst>
                                    <p:cond delay="0"/>
                                  </p:stCondLst>
                                  <p:childTnLst>
                                    <p:set>
                                      <p:cBhvr>
                                        <p:cTn id="130" dur="1" fill="hold">
                                          <p:stCondLst>
                                            <p:cond delay="0"/>
                                          </p:stCondLst>
                                        </p:cTn>
                                        <p:tgtEl>
                                          <p:spTgt spid="118792"/>
                                        </p:tgtEl>
                                        <p:attrNameLst>
                                          <p:attrName>style.visibility</p:attrName>
                                        </p:attrNameLst>
                                      </p:cBhvr>
                                      <p:to>
                                        <p:strVal val="visible"/>
                                      </p:to>
                                    </p:set>
                                    <p:animEffect transition="in" filter="box(out)">
                                      <p:cBhvr>
                                        <p:cTn id="131" dur="500"/>
                                        <p:tgtEl>
                                          <p:spTgt spid="118792"/>
                                        </p:tgtEl>
                                      </p:cBhvr>
                                    </p:animEffect>
                                  </p:childTnLst>
                                  <p:subTnLst>
                                    <p:audio>
                                      <p:cMediaNode>
                                        <p:cTn display="0" masterRel="sameClick">
                                          <p:stCondLst>
                                            <p:cond evt="begin" delay="0">
                                              <p:tn val="129"/>
                                            </p:cond>
                                          </p:stCondLst>
                                          <p:endCondLst>
                                            <p:cond evt="onStopAudio" delay="0">
                                              <p:tgtEl>
                                                <p:sldTgt/>
                                              </p:tgtEl>
                                            </p:cond>
                                          </p:endCondLst>
                                        </p:cTn>
                                        <p:tgtEl>
                                          <p:sndTgt r:embed="rId3" name="CLIC.WAV"/>
                                        </p:tgtEl>
                                      </p:cMediaNode>
                                    </p:audio>
                                  </p:subTnLst>
                                </p:cTn>
                              </p:par>
                            </p:childTnLst>
                          </p:cTn>
                        </p:par>
                        <p:par>
                          <p:cTn id="132" fill="hold" nodeType="afterGroup">
                            <p:stCondLst>
                              <p:cond delay="16000"/>
                            </p:stCondLst>
                            <p:childTnLst>
                              <p:par>
                                <p:cTn id="133" presetID="4" presetClass="entr" presetSubtype="32" fill="hold" nodeType="afterEffect">
                                  <p:stCondLst>
                                    <p:cond delay="0"/>
                                  </p:stCondLst>
                                  <p:childTnLst>
                                    <p:set>
                                      <p:cBhvr>
                                        <p:cTn id="134" dur="1" fill="hold">
                                          <p:stCondLst>
                                            <p:cond delay="0"/>
                                          </p:stCondLst>
                                        </p:cTn>
                                        <p:tgtEl>
                                          <p:spTgt spid="118788"/>
                                        </p:tgtEl>
                                        <p:attrNameLst>
                                          <p:attrName>style.visibility</p:attrName>
                                        </p:attrNameLst>
                                      </p:cBhvr>
                                      <p:to>
                                        <p:strVal val="visible"/>
                                      </p:to>
                                    </p:set>
                                    <p:animEffect transition="in" filter="box(out)">
                                      <p:cBhvr>
                                        <p:cTn id="135" dur="500"/>
                                        <p:tgtEl>
                                          <p:spTgt spid="118788"/>
                                        </p:tgtEl>
                                      </p:cBhvr>
                                    </p:animEffect>
                                  </p:childTnLst>
                                </p:cTn>
                              </p:par>
                            </p:childTnLst>
                          </p:cTn>
                        </p:par>
                        <p:par>
                          <p:cTn id="136" fill="hold" nodeType="afterGroup">
                            <p:stCondLst>
                              <p:cond delay="16500"/>
                            </p:stCondLst>
                            <p:childTnLst>
                              <p:par>
                                <p:cTn id="137" presetID="4" presetClass="entr" presetSubtype="32" fill="hold" nodeType="afterEffect">
                                  <p:stCondLst>
                                    <p:cond delay="0"/>
                                  </p:stCondLst>
                                  <p:childTnLst>
                                    <p:set>
                                      <p:cBhvr>
                                        <p:cTn id="138" dur="1" fill="hold">
                                          <p:stCondLst>
                                            <p:cond delay="0"/>
                                          </p:stCondLst>
                                        </p:cTn>
                                        <p:tgtEl>
                                          <p:spTgt spid="118790"/>
                                        </p:tgtEl>
                                        <p:attrNameLst>
                                          <p:attrName>style.visibility</p:attrName>
                                        </p:attrNameLst>
                                      </p:cBhvr>
                                      <p:to>
                                        <p:strVal val="visible"/>
                                      </p:to>
                                    </p:set>
                                    <p:animEffect transition="in" filter="box(out)">
                                      <p:cBhvr>
                                        <p:cTn id="139" dur="500"/>
                                        <p:tgtEl>
                                          <p:spTgt spid="118790"/>
                                        </p:tgtEl>
                                      </p:cBhvr>
                                    </p:animEffect>
                                  </p:childTnLst>
                                </p:cTn>
                              </p:par>
                            </p:childTnLst>
                          </p:cTn>
                        </p:par>
                        <p:par>
                          <p:cTn id="140" fill="hold" nodeType="afterGroup">
                            <p:stCondLst>
                              <p:cond delay="17000"/>
                            </p:stCondLst>
                            <p:childTnLst>
                              <p:par>
                                <p:cTn id="141" presetID="4" presetClass="entr" presetSubtype="32" fill="hold" nodeType="afterEffect">
                                  <p:stCondLst>
                                    <p:cond delay="0"/>
                                  </p:stCondLst>
                                  <p:childTnLst>
                                    <p:set>
                                      <p:cBhvr>
                                        <p:cTn id="142" dur="1" fill="hold">
                                          <p:stCondLst>
                                            <p:cond delay="0"/>
                                          </p:stCondLst>
                                        </p:cTn>
                                        <p:tgtEl>
                                          <p:spTgt spid="118791"/>
                                        </p:tgtEl>
                                        <p:attrNameLst>
                                          <p:attrName>style.visibility</p:attrName>
                                        </p:attrNameLst>
                                      </p:cBhvr>
                                      <p:to>
                                        <p:strVal val="visible"/>
                                      </p:to>
                                    </p:set>
                                    <p:animEffect transition="in" filter="box(out)">
                                      <p:cBhvr>
                                        <p:cTn id="143" dur="500"/>
                                        <p:tgtEl>
                                          <p:spTgt spid="118791"/>
                                        </p:tgtEl>
                                      </p:cBhvr>
                                    </p:animEffect>
                                  </p:childTnLst>
                                </p:cTn>
                              </p:par>
                            </p:childTnLst>
                          </p:cTn>
                        </p:par>
                        <p:par>
                          <p:cTn id="144" fill="hold" nodeType="afterGroup">
                            <p:stCondLst>
                              <p:cond delay="17500"/>
                            </p:stCondLst>
                            <p:childTnLst>
                              <p:par>
                                <p:cTn id="145" presetID="4" presetClass="entr" presetSubtype="32" fill="hold" nodeType="afterEffect">
                                  <p:stCondLst>
                                    <p:cond delay="0"/>
                                  </p:stCondLst>
                                  <p:childTnLst>
                                    <p:set>
                                      <p:cBhvr>
                                        <p:cTn id="146" dur="1" fill="hold">
                                          <p:stCondLst>
                                            <p:cond delay="0"/>
                                          </p:stCondLst>
                                        </p:cTn>
                                        <p:tgtEl>
                                          <p:spTgt spid="118800"/>
                                        </p:tgtEl>
                                        <p:attrNameLst>
                                          <p:attrName>style.visibility</p:attrName>
                                        </p:attrNameLst>
                                      </p:cBhvr>
                                      <p:to>
                                        <p:strVal val="visible"/>
                                      </p:to>
                                    </p:set>
                                    <p:animEffect transition="in" filter="box(out)">
                                      <p:cBhvr>
                                        <p:cTn id="147" dur="500"/>
                                        <p:tgtEl>
                                          <p:spTgt spid="118800"/>
                                        </p:tgtEl>
                                      </p:cBhvr>
                                    </p:animEffect>
                                  </p:childTnLst>
                                </p:cTn>
                              </p:par>
                            </p:childTnLst>
                          </p:cTn>
                        </p:par>
                      </p:childTnLst>
                    </p:cTn>
                  </p:par>
                  <p:par>
                    <p:cTn id="148" fill="hold" nodeType="clickPar">
                      <p:stCondLst>
                        <p:cond delay="indefinite"/>
                      </p:stCondLst>
                      <p:childTnLst>
                        <p:par>
                          <p:cTn id="149" fill="hold" nodeType="withGroup">
                            <p:stCondLst>
                              <p:cond delay="0"/>
                            </p:stCondLst>
                            <p:childTnLst>
                              <p:par>
                                <p:cTn id="150" presetID="4" presetClass="entr" presetSubtype="32" fill="hold" nodeType="clickEffect">
                                  <p:stCondLst>
                                    <p:cond delay="0"/>
                                  </p:stCondLst>
                                  <p:childTnLst>
                                    <p:set>
                                      <p:cBhvr>
                                        <p:cTn id="151" dur="1" fill="hold">
                                          <p:stCondLst>
                                            <p:cond delay="0"/>
                                          </p:stCondLst>
                                        </p:cTn>
                                        <p:tgtEl>
                                          <p:spTgt spid="118809"/>
                                        </p:tgtEl>
                                        <p:attrNameLst>
                                          <p:attrName>style.visibility</p:attrName>
                                        </p:attrNameLst>
                                      </p:cBhvr>
                                      <p:to>
                                        <p:strVal val="visible"/>
                                      </p:to>
                                    </p:set>
                                    <p:animEffect transition="in" filter="box(out)">
                                      <p:cBhvr>
                                        <p:cTn id="152" dur="500"/>
                                        <p:tgtEl>
                                          <p:spTgt spid="118809"/>
                                        </p:tgtEl>
                                      </p:cBhvr>
                                    </p:animEffect>
                                  </p:childTnLst>
                                </p:cTn>
                              </p:par>
                            </p:childTnLst>
                          </p:cTn>
                        </p:par>
                        <p:par>
                          <p:cTn id="153" fill="hold" nodeType="afterGroup">
                            <p:stCondLst>
                              <p:cond delay="500"/>
                            </p:stCondLst>
                            <p:childTnLst>
                              <p:par>
                                <p:cTn id="154" presetID="4" presetClass="entr" presetSubtype="32" fill="hold" nodeType="afterEffect">
                                  <p:stCondLst>
                                    <p:cond delay="0"/>
                                  </p:stCondLst>
                                  <p:childTnLst>
                                    <p:set>
                                      <p:cBhvr>
                                        <p:cTn id="155" dur="1" fill="hold">
                                          <p:stCondLst>
                                            <p:cond delay="0"/>
                                          </p:stCondLst>
                                        </p:cTn>
                                        <p:tgtEl>
                                          <p:spTgt spid="118803"/>
                                        </p:tgtEl>
                                        <p:attrNameLst>
                                          <p:attrName>style.visibility</p:attrName>
                                        </p:attrNameLst>
                                      </p:cBhvr>
                                      <p:to>
                                        <p:strVal val="visible"/>
                                      </p:to>
                                    </p:set>
                                    <p:animEffect transition="in" filter="box(out)">
                                      <p:cBhvr>
                                        <p:cTn id="156" dur="500"/>
                                        <p:tgtEl>
                                          <p:spTgt spid="118803"/>
                                        </p:tgtEl>
                                      </p:cBhvr>
                                    </p:animEffect>
                                  </p:childTnLst>
                                </p:cTn>
                              </p:par>
                            </p:childTnLst>
                          </p:cTn>
                        </p:par>
                        <p:par>
                          <p:cTn id="157" fill="hold" nodeType="afterGroup">
                            <p:stCondLst>
                              <p:cond delay="1000"/>
                            </p:stCondLst>
                            <p:childTnLst>
                              <p:par>
                                <p:cTn id="158" presetID="4" presetClass="entr" presetSubtype="32" fill="hold" nodeType="afterEffect">
                                  <p:stCondLst>
                                    <p:cond delay="0"/>
                                  </p:stCondLst>
                                  <p:childTnLst>
                                    <p:set>
                                      <p:cBhvr>
                                        <p:cTn id="159" dur="1" fill="hold">
                                          <p:stCondLst>
                                            <p:cond delay="0"/>
                                          </p:stCondLst>
                                        </p:cTn>
                                        <p:tgtEl>
                                          <p:spTgt spid="118797"/>
                                        </p:tgtEl>
                                        <p:attrNameLst>
                                          <p:attrName>style.visibility</p:attrName>
                                        </p:attrNameLst>
                                      </p:cBhvr>
                                      <p:to>
                                        <p:strVal val="visible"/>
                                      </p:to>
                                    </p:set>
                                    <p:animEffect transition="in" filter="box(out)">
                                      <p:cBhvr>
                                        <p:cTn id="160" dur="500"/>
                                        <p:tgtEl>
                                          <p:spTgt spid="118797"/>
                                        </p:tgtEl>
                                      </p:cBhvr>
                                    </p:animEffect>
                                  </p:childTnLst>
                                </p:cTn>
                              </p:par>
                            </p:childTnLst>
                          </p:cTn>
                        </p:par>
                        <p:par>
                          <p:cTn id="161" fill="hold" nodeType="afterGroup">
                            <p:stCondLst>
                              <p:cond delay="1500"/>
                            </p:stCondLst>
                            <p:childTnLst>
                              <p:par>
                                <p:cTn id="162" presetID="4" presetClass="entr" presetSubtype="16" fill="hold" nodeType="afterEffect">
                                  <p:stCondLst>
                                    <p:cond delay="0"/>
                                  </p:stCondLst>
                                  <p:childTnLst>
                                    <p:set>
                                      <p:cBhvr>
                                        <p:cTn id="163" dur="1" fill="hold">
                                          <p:stCondLst>
                                            <p:cond delay="0"/>
                                          </p:stCondLst>
                                        </p:cTn>
                                        <p:tgtEl>
                                          <p:spTgt spid="118810"/>
                                        </p:tgtEl>
                                        <p:attrNameLst>
                                          <p:attrName>style.visibility</p:attrName>
                                        </p:attrNameLst>
                                      </p:cBhvr>
                                      <p:to>
                                        <p:strVal val="visible"/>
                                      </p:to>
                                    </p:set>
                                    <p:animEffect transition="in" filter="box(in)">
                                      <p:cBhvr>
                                        <p:cTn id="164" dur="500"/>
                                        <p:tgtEl>
                                          <p:spTgt spid="1188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87" grpId="0" animBg="1"/>
      <p:bldP spid="118788" grpId="0" animBg="1"/>
      <p:bldP spid="118789" grpId="0" animBg="1"/>
      <p:bldP spid="118790" grpId="0" animBg="1"/>
      <p:bldP spid="118791" grpId="0" animBg="1"/>
      <p:bldP spid="118792" grpId="0" animBg="1"/>
      <p:bldP spid="118793" grpId="0" animBg="1"/>
      <p:bldP spid="118794" grpId="0" animBg="1"/>
      <p:bldP spid="118795" grpId="0" animBg="1"/>
      <p:bldP spid="118796" grpId="0" animBg="1"/>
      <p:bldP spid="118797" grpId="0" animBg="1"/>
      <p:bldP spid="118798" grpId="0" animBg="1"/>
      <p:bldP spid="118799" grpId="0" animBg="1"/>
      <p:bldP spid="118800" grpId="0" animBg="1"/>
      <p:bldP spid="118801" grpId="0" animBg="1"/>
      <p:bldP spid="118802" grpId="0" animBg="1"/>
      <p:bldP spid="118803" grpId="0" animBg="1"/>
      <p:bldP spid="118804" grpId="0" animBg="1"/>
      <p:bldP spid="118805" grpId="0" animBg="1"/>
      <p:bldP spid="118806" grpId="0" animBg="1"/>
      <p:bldP spid="118807" grpId="0" animBg="1"/>
      <p:bldP spid="118808" grpId="0" animBg="1"/>
      <p:bldP spid="118809" grpId="0" animBg="1"/>
      <p:bldP spid="118810" grpId="0" animBg="1"/>
      <p:bldP spid="118811" grpId="0" animBg="1"/>
      <p:bldP spid="118812" grpId="0" animBg="1"/>
      <p:bldP spid="118813" grpId="0" animBg="1"/>
      <p:bldP spid="118814" grpId="0" animBg="1"/>
      <p:bldP spid="118815" grpId="0" animBg="1"/>
      <p:bldP spid="118816" grpId="0" animBg="1"/>
      <p:bldP spid="118817" grpId="0" animBg="1"/>
      <p:bldP spid="118818" grpId="0" animBg="1"/>
      <p:bldP spid="118819" grpId="0" animBg="1"/>
      <p:bldP spid="118820" grpId="0" animBg="1"/>
      <p:bldP spid="118821" grpId="0" animBg="1"/>
      <p:bldP spid="118822" grpId="0" animBg="1"/>
      <p:bldP spid="118823" grpId="0" animBg="1"/>
      <p:bldP spid="118824" grpId="0" animBg="1"/>
      <p:bldP spid="118825" grpId="0" animBg="1"/>
      <p:bldP spid="118826" grpId="0" animBg="1"/>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0177" name="Picture 2" descr="PULMON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762000"/>
            <a:ext cx="678180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0835" name="Oval 3"/>
          <p:cNvSpPr>
            <a:spLocks noChangeArrowheads="1"/>
          </p:cNvSpPr>
          <p:nvPr/>
        </p:nvSpPr>
        <p:spPr bwMode="auto">
          <a:xfrm>
            <a:off x="3276600" y="914400"/>
            <a:ext cx="152400" cy="1524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20836" name="Oval 4"/>
          <p:cNvSpPr>
            <a:spLocks noChangeArrowheads="1"/>
          </p:cNvSpPr>
          <p:nvPr/>
        </p:nvSpPr>
        <p:spPr bwMode="auto">
          <a:xfrm>
            <a:off x="2895600" y="1295400"/>
            <a:ext cx="152400" cy="1524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20837" name="Oval 5"/>
          <p:cNvSpPr>
            <a:spLocks noChangeArrowheads="1"/>
          </p:cNvSpPr>
          <p:nvPr/>
        </p:nvSpPr>
        <p:spPr bwMode="auto">
          <a:xfrm>
            <a:off x="5867400" y="914400"/>
            <a:ext cx="152400" cy="1524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20838" name="Oval 6"/>
          <p:cNvSpPr>
            <a:spLocks noChangeArrowheads="1"/>
          </p:cNvSpPr>
          <p:nvPr/>
        </p:nvSpPr>
        <p:spPr bwMode="auto">
          <a:xfrm>
            <a:off x="6324600" y="1295400"/>
            <a:ext cx="152400" cy="1524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20839" name="Oval 7"/>
          <p:cNvSpPr>
            <a:spLocks noChangeArrowheads="1"/>
          </p:cNvSpPr>
          <p:nvPr/>
        </p:nvSpPr>
        <p:spPr bwMode="auto">
          <a:xfrm>
            <a:off x="3352800" y="1219200"/>
            <a:ext cx="152400" cy="1524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20840" name="Oval 8"/>
          <p:cNvSpPr>
            <a:spLocks noChangeArrowheads="1"/>
          </p:cNvSpPr>
          <p:nvPr/>
        </p:nvSpPr>
        <p:spPr bwMode="auto">
          <a:xfrm>
            <a:off x="5638800" y="1371600"/>
            <a:ext cx="152400" cy="1524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20841" name="Oval 9"/>
          <p:cNvSpPr>
            <a:spLocks noChangeArrowheads="1"/>
          </p:cNvSpPr>
          <p:nvPr/>
        </p:nvSpPr>
        <p:spPr bwMode="auto">
          <a:xfrm>
            <a:off x="6172200" y="1066800"/>
            <a:ext cx="152400" cy="1524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20842" name="Oval 10"/>
          <p:cNvSpPr>
            <a:spLocks noChangeArrowheads="1"/>
          </p:cNvSpPr>
          <p:nvPr/>
        </p:nvSpPr>
        <p:spPr bwMode="auto">
          <a:xfrm>
            <a:off x="2971800" y="1066800"/>
            <a:ext cx="152400" cy="1524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20843" name="Oval 11"/>
          <p:cNvSpPr>
            <a:spLocks noChangeArrowheads="1"/>
          </p:cNvSpPr>
          <p:nvPr/>
        </p:nvSpPr>
        <p:spPr bwMode="auto">
          <a:xfrm>
            <a:off x="5867400" y="1219200"/>
            <a:ext cx="152400" cy="1524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20844" name="Oval 12"/>
          <p:cNvSpPr>
            <a:spLocks noChangeArrowheads="1"/>
          </p:cNvSpPr>
          <p:nvPr/>
        </p:nvSpPr>
        <p:spPr bwMode="auto">
          <a:xfrm>
            <a:off x="6629400" y="1295400"/>
            <a:ext cx="152400" cy="1524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20845" name="Oval 13"/>
          <p:cNvSpPr>
            <a:spLocks noChangeArrowheads="1"/>
          </p:cNvSpPr>
          <p:nvPr/>
        </p:nvSpPr>
        <p:spPr bwMode="auto">
          <a:xfrm>
            <a:off x="3581400" y="990600"/>
            <a:ext cx="152400" cy="1524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20846" name="Oval 14"/>
          <p:cNvSpPr>
            <a:spLocks noChangeArrowheads="1"/>
          </p:cNvSpPr>
          <p:nvPr/>
        </p:nvSpPr>
        <p:spPr bwMode="auto">
          <a:xfrm>
            <a:off x="5638800" y="1066800"/>
            <a:ext cx="152400" cy="1524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20847" name="Oval 15"/>
          <p:cNvSpPr>
            <a:spLocks noChangeArrowheads="1"/>
          </p:cNvSpPr>
          <p:nvPr/>
        </p:nvSpPr>
        <p:spPr bwMode="auto">
          <a:xfrm>
            <a:off x="3733800" y="1143000"/>
            <a:ext cx="152400" cy="1524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20848" name="Oval 16"/>
          <p:cNvSpPr>
            <a:spLocks noChangeArrowheads="1"/>
          </p:cNvSpPr>
          <p:nvPr/>
        </p:nvSpPr>
        <p:spPr bwMode="auto">
          <a:xfrm>
            <a:off x="3505200" y="990600"/>
            <a:ext cx="381000" cy="304800"/>
          </a:xfrm>
          <a:prstGeom prst="ellipse">
            <a:avLst/>
          </a:prstGeom>
          <a:solidFill>
            <a:schemeClr val="bg2"/>
          </a:solidFill>
          <a:ln w="9525">
            <a:solidFill>
              <a:schemeClr val="tx1"/>
            </a:solidFill>
            <a:round/>
            <a:headEnd/>
            <a:tailEnd/>
          </a:ln>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20849" name="Oval 17"/>
          <p:cNvSpPr>
            <a:spLocks noChangeArrowheads="1"/>
          </p:cNvSpPr>
          <p:nvPr/>
        </p:nvSpPr>
        <p:spPr bwMode="auto">
          <a:xfrm>
            <a:off x="5638800" y="914400"/>
            <a:ext cx="381000" cy="304800"/>
          </a:xfrm>
          <a:prstGeom prst="ellipse">
            <a:avLst/>
          </a:prstGeom>
          <a:solidFill>
            <a:schemeClr val="bg2"/>
          </a:solidFill>
          <a:ln w="9525">
            <a:solidFill>
              <a:schemeClr val="tx1"/>
            </a:solidFill>
            <a:round/>
            <a:headEnd/>
            <a:tailEnd/>
          </a:ln>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20850" name="Freeform 18"/>
          <p:cNvSpPr>
            <a:spLocks/>
          </p:cNvSpPr>
          <p:nvPr/>
        </p:nvSpPr>
        <p:spPr bwMode="auto">
          <a:xfrm>
            <a:off x="2795588" y="790575"/>
            <a:ext cx="763587" cy="860425"/>
          </a:xfrm>
          <a:custGeom>
            <a:avLst/>
            <a:gdLst>
              <a:gd name="T0" fmla="*/ 57962762 w 481"/>
              <a:gd name="T1" fmla="*/ 932457813 h 542"/>
              <a:gd name="T2" fmla="*/ 257055769 w 481"/>
              <a:gd name="T3" fmla="*/ 216733438 h 542"/>
              <a:gd name="T4" fmla="*/ 496469662 w 481"/>
              <a:gd name="T5" fmla="*/ 176410938 h 542"/>
              <a:gd name="T6" fmla="*/ 695562670 w 481"/>
              <a:gd name="T7" fmla="*/ 136088438 h 542"/>
              <a:gd name="T8" fmla="*/ 972779676 w 481"/>
              <a:gd name="T9" fmla="*/ 98286888 h 542"/>
              <a:gd name="T10" fmla="*/ 1013102149 w 481"/>
              <a:gd name="T11" fmla="*/ 216733438 h 542"/>
              <a:gd name="T12" fmla="*/ 1053424623 w 481"/>
              <a:gd name="T13" fmla="*/ 733366263 h 542"/>
              <a:gd name="T14" fmla="*/ 1171871095 w 481"/>
              <a:gd name="T15" fmla="*/ 814011263 h 542"/>
              <a:gd name="T16" fmla="*/ 1212193569 w 481"/>
              <a:gd name="T17" fmla="*/ 932457813 h 542"/>
              <a:gd name="T18" fmla="*/ 496469662 w 481"/>
              <a:gd name="T19" fmla="*/ 1171873450 h 542"/>
              <a:gd name="T20" fmla="*/ 257055769 w 481"/>
              <a:gd name="T21" fmla="*/ 1091228450 h 542"/>
              <a:gd name="T22" fmla="*/ 138607709 w 481"/>
              <a:gd name="T23" fmla="*/ 1053425313 h 542"/>
              <a:gd name="T24" fmla="*/ 57962762 w 481"/>
              <a:gd name="T25" fmla="*/ 932457813 h 54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81"/>
              <a:gd name="T40" fmla="*/ 0 h 542"/>
              <a:gd name="T41" fmla="*/ 481 w 481"/>
              <a:gd name="T42" fmla="*/ 542 h 54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81" h="542">
                <a:moveTo>
                  <a:pt x="23" y="370"/>
                </a:moveTo>
                <a:cubicBezTo>
                  <a:pt x="28" y="312"/>
                  <a:pt x="0" y="120"/>
                  <a:pt x="102" y="86"/>
                </a:cubicBezTo>
                <a:cubicBezTo>
                  <a:pt x="132" y="76"/>
                  <a:pt x="165" y="76"/>
                  <a:pt x="197" y="70"/>
                </a:cubicBezTo>
                <a:cubicBezTo>
                  <a:pt x="223" y="65"/>
                  <a:pt x="250" y="59"/>
                  <a:pt x="276" y="54"/>
                </a:cubicBezTo>
                <a:cubicBezTo>
                  <a:pt x="311" y="37"/>
                  <a:pt x="347" y="0"/>
                  <a:pt x="386" y="39"/>
                </a:cubicBezTo>
                <a:cubicBezTo>
                  <a:pt x="398" y="51"/>
                  <a:pt x="397" y="70"/>
                  <a:pt x="402" y="86"/>
                </a:cubicBezTo>
                <a:cubicBezTo>
                  <a:pt x="407" y="154"/>
                  <a:pt x="400" y="225"/>
                  <a:pt x="418" y="291"/>
                </a:cubicBezTo>
                <a:cubicBezTo>
                  <a:pt x="423" y="309"/>
                  <a:pt x="453" y="308"/>
                  <a:pt x="465" y="323"/>
                </a:cubicBezTo>
                <a:cubicBezTo>
                  <a:pt x="475" y="336"/>
                  <a:pt x="476" y="354"/>
                  <a:pt x="481" y="370"/>
                </a:cubicBezTo>
                <a:cubicBezTo>
                  <a:pt x="446" y="542"/>
                  <a:pt x="393" y="479"/>
                  <a:pt x="197" y="465"/>
                </a:cubicBezTo>
                <a:cubicBezTo>
                  <a:pt x="165" y="454"/>
                  <a:pt x="134" y="443"/>
                  <a:pt x="102" y="433"/>
                </a:cubicBezTo>
                <a:cubicBezTo>
                  <a:pt x="86" y="428"/>
                  <a:pt x="55" y="418"/>
                  <a:pt x="55" y="418"/>
                </a:cubicBezTo>
                <a:cubicBezTo>
                  <a:pt x="37" y="365"/>
                  <a:pt x="56" y="370"/>
                  <a:pt x="23" y="370"/>
                </a:cubicBezTo>
                <a:close/>
              </a:path>
            </a:pathLst>
          </a:custGeom>
          <a:solidFill>
            <a:srgbClr val="800000"/>
          </a:soli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nchor="ctr"/>
          <a:lstStyle/>
          <a:p>
            <a:endParaRPr lang="en-US"/>
          </a:p>
        </p:txBody>
      </p:sp>
      <p:sp>
        <p:nvSpPr>
          <p:cNvPr id="120851" name="Freeform 19"/>
          <p:cNvSpPr>
            <a:spLocks/>
          </p:cNvSpPr>
          <p:nvPr/>
        </p:nvSpPr>
        <p:spPr bwMode="auto">
          <a:xfrm>
            <a:off x="5502275" y="1027113"/>
            <a:ext cx="1441450" cy="606425"/>
          </a:xfrm>
          <a:custGeom>
            <a:avLst/>
            <a:gdLst>
              <a:gd name="T0" fmla="*/ 614918125 w 908"/>
              <a:gd name="T1" fmla="*/ 279738138 h 382"/>
              <a:gd name="T2" fmla="*/ 894656263 w 908"/>
              <a:gd name="T3" fmla="*/ 239415638 h 382"/>
              <a:gd name="T4" fmla="*/ 1093747813 w 908"/>
              <a:gd name="T5" fmla="*/ 40322500 h 382"/>
              <a:gd name="T6" fmla="*/ 1212195950 w 908"/>
              <a:gd name="T7" fmla="*/ 0 h 382"/>
              <a:gd name="T8" fmla="*/ 1728827188 w 908"/>
              <a:gd name="T9" fmla="*/ 199093138 h 382"/>
              <a:gd name="T10" fmla="*/ 1809472188 w 908"/>
              <a:gd name="T11" fmla="*/ 317539688 h 382"/>
              <a:gd name="T12" fmla="*/ 1927920325 w 908"/>
              <a:gd name="T13" fmla="*/ 357862188 h 382"/>
              <a:gd name="T14" fmla="*/ 2147483646 w 908"/>
              <a:gd name="T15" fmla="*/ 556955325 h 382"/>
              <a:gd name="T16" fmla="*/ 1688504688 w 908"/>
              <a:gd name="T17" fmla="*/ 836691875 h 382"/>
              <a:gd name="T18" fmla="*/ 1252518450 w 908"/>
              <a:gd name="T19" fmla="*/ 955140013 h 382"/>
              <a:gd name="T20" fmla="*/ 178931888 w 908"/>
              <a:gd name="T21" fmla="*/ 914817513 h 382"/>
              <a:gd name="T22" fmla="*/ 178931888 w 908"/>
              <a:gd name="T23" fmla="*/ 597277825 h 382"/>
              <a:gd name="T24" fmla="*/ 297378438 w 908"/>
              <a:gd name="T25" fmla="*/ 556955325 h 382"/>
              <a:gd name="T26" fmla="*/ 415826575 w 908"/>
              <a:gd name="T27" fmla="*/ 438507188 h 382"/>
              <a:gd name="T28" fmla="*/ 655240625 w 908"/>
              <a:gd name="T29" fmla="*/ 317539688 h 382"/>
              <a:gd name="T30" fmla="*/ 614918125 w 908"/>
              <a:gd name="T31" fmla="*/ 279738138 h 38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908"/>
              <a:gd name="T49" fmla="*/ 0 h 382"/>
              <a:gd name="T50" fmla="*/ 908 w 908"/>
              <a:gd name="T51" fmla="*/ 382 h 38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908" h="382">
                <a:moveTo>
                  <a:pt x="244" y="111"/>
                </a:moveTo>
                <a:cubicBezTo>
                  <a:pt x="281" y="106"/>
                  <a:pt x="319" y="106"/>
                  <a:pt x="355" y="95"/>
                </a:cubicBezTo>
                <a:cubicBezTo>
                  <a:pt x="428" y="73"/>
                  <a:pt x="381" y="58"/>
                  <a:pt x="434" y="16"/>
                </a:cubicBezTo>
                <a:cubicBezTo>
                  <a:pt x="447" y="6"/>
                  <a:pt x="465" y="5"/>
                  <a:pt x="481" y="0"/>
                </a:cubicBezTo>
                <a:cubicBezTo>
                  <a:pt x="555" y="19"/>
                  <a:pt x="622" y="37"/>
                  <a:pt x="686" y="79"/>
                </a:cubicBezTo>
                <a:cubicBezTo>
                  <a:pt x="697" y="95"/>
                  <a:pt x="703" y="114"/>
                  <a:pt x="718" y="126"/>
                </a:cubicBezTo>
                <a:cubicBezTo>
                  <a:pt x="731" y="136"/>
                  <a:pt x="750" y="135"/>
                  <a:pt x="765" y="142"/>
                </a:cubicBezTo>
                <a:cubicBezTo>
                  <a:pt x="810" y="165"/>
                  <a:pt x="824" y="185"/>
                  <a:pt x="860" y="221"/>
                </a:cubicBezTo>
                <a:cubicBezTo>
                  <a:pt x="908" y="365"/>
                  <a:pt x="819" y="319"/>
                  <a:pt x="670" y="332"/>
                </a:cubicBezTo>
                <a:cubicBezTo>
                  <a:pt x="528" y="367"/>
                  <a:pt x="585" y="349"/>
                  <a:pt x="497" y="379"/>
                </a:cubicBezTo>
                <a:cubicBezTo>
                  <a:pt x="355" y="374"/>
                  <a:pt x="212" y="382"/>
                  <a:pt x="71" y="363"/>
                </a:cubicBezTo>
                <a:cubicBezTo>
                  <a:pt x="0" y="353"/>
                  <a:pt x="66" y="243"/>
                  <a:pt x="71" y="237"/>
                </a:cubicBezTo>
                <a:cubicBezTo>
                  <a:pt x="82" y="224"/>
                  <a:pt x="102" y="226"/>
                  <a:pt x="118" y="221"/>
                </a:cubicBezTo>
                <a:cubicBezTo>
                  <a:pt x="134" y="205"/>
                  <a:pt x="147" y="186"/>
                  <a:pt x="165" y="174"/>
                </a:cubicBezTo>
                <a:cubicBezTo>
                  <a:pt x="203" y="149"/>
                  <a:pt x="230" y="171"/>
                  <a:pt x="260" y="126"/>
                </a:cubicBezTo>
                <a:cubicBezTo>
                  <a:pt x="264" y="120"/>
                  <a:pt x="249" y="116"/>
                  <a:pt x="244" y="111"/>
                </a:cubicBezTo>
                <a:close/>
              </a:path>
            </a:pathLst>
          </a:custGeom>
          <a:solidFill>
            <a:srgbClr val="800000"/>
          </a:soli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nchor="ctr"/>
          <a:lstStyle/>
          <a:p>
            <a:endParaRPr lang="en-US"/>
          </a:p>
        </p:txBody>
      </p:sp>
      <p:sp>
        <p:nvSpPr>
          <p:cNvPr id="50195" name="Text Box 20"/>
          <p:cNvSpPr txBox="1">
            <a:spLocks noChangeArrowheads="1"/>
          </p:cNvSpPr>
          <p:nvPr/>
        </p:nvSpPr>
        <p:spPr bwMode="auto">
          <a:xfrm>
            <a:off x="2195513" y="0"/>
            <a:ext cx="47244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algn="ctr" eaLnBrk="1" hangingPunct="1">
              <a:spcBef>
                <a:spcPct val="50000"/>
              </a:spcBef>
              <a:buFontTx/>
              <a:buNone/>
            </a:pPr>
            <a:r>
              <a:rPr lang="en" altLang="en-US" sz="2800">
                <a:solidFill>
                  <a:schemeClr val="hlink"/>
                </a:solidFill>
                <a:latin typeface="Times New Roman" panose="02020603050405020304" pitchFamily="18" charset="0"/>
              </a:rPr>
              <a:t>Pulmonary TB with cavities</a:t>
            </a:r>
            <a:r>
              <a:rPr lang="en" altLang="en-US" sz="2800">
                <a:solidFill>
                  <a:schemeClr val="hlink"/>
                </a:solidFill>
                <a:latin typeface="Tahoma" panose="020B0604030504040204" pitchFamily="34" charset="0"/>
              </a:rPr>
              <a:t> </a:t>
            </a:r>
            <a:endParaRPr lang="en-US" altLang="en-US" sz="2800">
              <a:solidFill>
                <a:schemeClr val="hlink"/>
              </a:solidFill>
              <a:latin typeface="Tahoma" panose="020B060403050404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20836"/>
                                        </p:tgtEl>
                                        <p:attrNameLst>
                                          <p:attrName>style.visibility</p:attrName>
                                        </p:attrNameLst>
                                      </p:cBhvr>
                                      <p:to>
                                        <p:strVal val="visible"/>
                                      </p:to>
                                    </p:set>
                                    <p:animEffect transition="in" filter="box(out)">
                                      <p:cBhvr>
                                        <p:cTn id="7" dur="500"/>
                                        <p:tgtEl>
                                          <p:spTgt spid="120836"/>
                                        </p:tgtEl>
                                      </p:cBhvr>
                                    </p:animEffect>
                                  </p:childTnLst>
                                  <p:subTnLst>
                                    <p:audio>
                                      <p:cMediaNode>
                                        <p:cTn display="0" masterRel="sameClick">
                                          <p:stCondLst>
                                            <p:cond evt="begin" delay="0">
                                              <p:tn val="5"/>
                                            </p:cond>
                                          </p:stCondLst>
                                          <p:endCondLst>
                                            <p:cond evt="onStopAudio" delay="0">
                                              <p:tgtEl>
                                                <p:sldTgt/>
                                              </p:tgtEl>
                                            </p:cond>
                                          </p:endCondLst>
                                        </p:cTn>
                                        <p:tgtEl>
                                          <p:sndTgt r:embed="rId3" name="CLIC.WAV"/>
                                        </p:tgtEl>
                                      </p:cMediaNode>
                                    </p:audio>
                                  </p:subTnLst>
                                </p:cTn>
                              </p:par>
                            </p:childTnLst>
                          </p:cTn>
                        </p:par>
                        <p:par>
                          <p:cTn id="8" fill="hold" nodeType="afterGroup">
                            <p:stCondLst>
                              <p:cond delay="500"/>
                            </p:stCondLst>
                            <p:childTnLst>
                              <p:par>
                                <p:cTn id="9" presetID="4" presetClass="entr" presetSubtype="32" fill="hold" nodeType="afterEffect">
                                  <p:stCondLst>
                                    <p:cond delay="0"/>
                                  </p:stCondLst>
                                  <p:childTnLst>
                                    <p:set>
                                      <p:cBhvr>
                                        <p:cTn id="10" dur="1" fill="hold">
                                          <p:stCondLst>
                                            <p:cond delay="0"/>
                                          </p:stCondLst>
                                        </p:cTn>
                                        <p:tgtEl>
                                          <p:spTgt spid="120840"/>
                                        </p:tgtEl>
                                        <p:attrNameLst>
                                          <p:attrName>style.visibility</p:attrName>
                                        </p:attrNameLst>
                                      </p:cBhvr>
                                      <p:to>
                                        <p:strVal val="visible"/>
                                      </p:to>
                                    </p:set>
                                    <p:animEffect transition="in" filter="box(out)">
                                      <p:cBhvr>
                                        <p:cTn id="11" dur="500"/>
                                        <p:tgtEl>
                                          <p:spTgt spid="120840"/>
                                        </p:tgtEl>
                                      </p:cBhvr>
                                    </p:animEffect>
                                  </p:childTnLst>
                                  <p:subTnLst>
                                    <p:audio>
                                      <p:cMediaNode>
                                        <p:cTn display="0" masterRel="sameClick">
                                          <p:stCondLst>
                                            <p:cond evt="begin" delay="0">
                                              <p:tn val="9"/>
                                            </p:cond>
                                          </p:stCondLst>
                                          <p:endCondLst>
                                            <p:cond evt="onStopAudio" delay="0">
                                              <p:tgtEl>
                                                <p:sldTgt/>
                                              </p:tgtEl>
                                            </p:cond>
                                          </p:endCondLst>
                                        </p:cTn>
                                        <p:tgtEl>
                                          <p:sndTgt r:embed="rId3" name="CLIC.WAV"/>
                                        </p:tgtEl>
                                      </p:cMediaNode>
                                    </p:audio>
                                  </p:subTnLst>
                                </p:cTn>
                              </p:par>
                            </p:childTnLst>
                          </p:cTn>
                        </p:par>
                        <p:par>
                          <p:cTn id="12" fill="hold" nodeType="afterGroup">
                            <p:stCondLst>
                              <p:cond delay="1000"/>
                            </p:stCondLst>
                            <p:childTnLst>
                              <p:par>
                                <p:cTn id="13" presetID="4" presetClass="entr" presetSubtype="32" fill="hold" nodeType="afterEffect">
                                  <p:stCondLst>
                                    <p:cond delay="0"/>
                                  </p:stCondLst>
                                  <p:childTnLst>
                                    <p:set>
                                      <p:cBhvr>
                                        <p:cTn id="14" dur="1" fill="hold">
                                          <p:stCondLst>
                                            <p:cond delay="0"/>
                                          </p:stCondLst>
                                        </p:cTn>
                                        <p:tgtEl>
                                          <p:spTgt spid="120839"/>
                                        </p:tgtEl>
                                        <p:attrNameLst>
                                          <p:attrName>style.visibility</p:attrName>
                                        </p:attrNameLst>
                                      </p:cBhvr>
                                      <p:to>
                                        <p:strVal val="visible"/>
                                      </p:to>
                                    </p:set>
                                    <p:animEffect transition="in" filter="box(out)">
                                      <p:cBhvr>
                                        <p:cTn id="15" dur="500"/>
                                        <p:tgtEl>
                                          <p:spTgt spid="120839"/>
                                        </p:tgtEl>
                                      </p:cBhvr>
                                    </p:animEffect>
                                  </p:childTnLst>
                                  <p:subTnLst>
                                    <p:audio>
                                      <p:cMediaNode>
                                        <p:cTn display="0" masterRel="sameClick">
                                          <p:stCondLst>
                                            <p:cond evt="begin" delay="0">
                                              <p:tn val="13"/>
                                            </p:cond>
                                          </p:stCondLst>
                                          <p:endCondLst>
                                            <p:cond evt="onStopAudio" delay="0">
                                              <p:tgtEl>
                                                <p:sldTgt/>
                                              </p:tgtEl>
                                            </p:cond>
                                          </p:endCondLst>
                                        </p:cTn>
                                        <p:tgtEl>
                                          <p:sndTgt r:embed="rId3" name="CLIC.WAV"/>
                                        </p:tgtEl>
                                      </p:cMediaNode>
                                    </p:audio>
                                  </p:subTnLst>
                                </p:cTn>
                              </p:par>
                            </p:childTnLst>
                          </p:cTn>
                        </p:par>
                        <p:par>
                          <p:cTn id="16" fill="hold" nodeType="afterGroup">
                            <p:stCondLst>
                              <p:cond delay="1500"/>
                            </p:stCondLst>
                            <p:childTnLst>
                              <p:par>
                                <p:cTn id="17" presetID="4" presetClass="entr" presetSubtype="32" fill="hold" nodeType="afterEffect">
                                  <p:stCondLst>
                                    <p:cond delay="0"/>
                                  </p:stCondLst>
                                  <p:childTnLst>
                                    <p:set>
                                      <p:cBhvr>
                                        <p:cTn id="18" dur="1" fill="hold">
                                          <p:stCondLst>
                                            <p:cond delay="0"/>
                                          </p:stCondLst>
                                        </p:cTn>
                                        <p:tgtEl>
                                          <p:spTgt spid="120844"/>
                                        </p:tgtEl>
                                        <p:attrNameLst>
                                          <p:attrName>style.visibility</p:attrName>
                                        </p:attrNameLst>
                                      </p:cBhvr>
                                      <p:to>
                                        <p:strVal val="visible"/>
                                      </p:to>
                                    </p:set>
                                    <p:animEffect transition="in" filter="box(out)">
                                      <p:cBhvr>
                                        <p:cTn id="19" dur="500"/>
                                        <p:tgtEl>
                                          <p:spTgt spid="120844"/>
                                        </p:tgtEl>
                                      </p:cBhvr>
                                    </p:animEffect>
                                  </p:childTnLst>
                                  <p:subTnLst>
                                    <p:audio>
                                      <p:cMediaNode>
                                        <p:cTn display="0" masterRel="sameClick">
                                          <p:stCondLst>
                                            <p:cond evt="begin" delay="0">
                                              <p:tn val="17"/>
                                            </p:cond>
                                          </p:stCondLst>
                                          <p:endCondLst>
                                            <p:cond evt="onStopAudio" delay="0">
                                              <p:tgtEl>
                                                <p:sldTgt/>
                                              </p:tgtEl>
                                            </p:cond>
                                          </p:endCondLst>
                                        </p:cTn>
                                        <p:tgtEl>
                                          <p:sndTgt r:embed="rId3" name="CLIC.WAV"/>
                                        </p:tgtEl>
                                      </p:cMediaNode>
                                    </p:audio>
                                  </p:subTnLst>
                                </p:cTn>
                              </p:par>
                            </p:childTnLst>
                          </p:cTn>
                        </p:par>
                        <p:par>
                          <p:cTn id="20" fill="hold" nodeType="afterGroup">
                            <p:stCondLst>
                              <p:cond delay="2000"/>
                            </p:stCondLst>
                            <p:childTnLst>
                              <p:par>
                                <p:cTn id="21" presetID="4" presetClass="entr" presetSubtype="32" fill="hold" nodeType="afterEffect">
                                  <p:stCondLst>
                                    <p:cond delay="0"/>
                                  </p:stCondLst>
                                  <p:childTnLst>
                                    <p:set>
                                      <p:cBhvr>
                                        <p:cTn id="22" dur="1" fill="hold">
                                          <p:stCondLst>
                                            <p:cond delay="0"/>
                                          </p:stCondLst>
                                        </p:cTn>
                                        <p:tgtEl>
                                          <p:spTgt spid="120838"/>
                                        </p:tgtEl>
                                        <p:attrNameLst>
                                          <p:attrName>style.visibility</p:attrName>
                                        </p:attrNameLst>
                                      </p:cBhvr>
                                      <p:to>
                                        <p:strVal val="visible"/>
                                      </p:to>
                                    </p:set>
                                    <p:animEffect transition="in" filter="box(out)">
                                      <p:cBhvr>
                                        <p:cTn id="23" dur="500"/>
                                        <p:tgtEl>
                                          <p:spTgt spid="120838"/>
                                        </p:tgtEl>
                                      </p:cBhvr>
                                    </p:animEffect>
                                  </p:childTnLst>
                                  <p:subTnLst>
                                    <p:audio>
                                      <p:cMediaNode>
                                        <p:cTn display="0" masterRel="sameClick">
                                          <p:stCondLst>
                                            <p:cond evt="begin" delay="0">
                                              <p:tn val="21"/>
                                            </p:cond>
                                          </p:stCondLst>
                                          <p:endCondLst>
                                            <p:cond evt="onStopAudio" delay="0">
                                              <p:tgtEl>
                                                <p:sldTgt/>
                                              </p:tgtEl>
                                            </p:cond>
                                          </p:endCondLst>
                                        </p:cTn>
                                        <p:tgtEl>
                                          <p:sndTgt r:embed="rId3" name="CLIC.WAV"/>
                                        </p:tgtEl>
                                      </p:cMediaNode>
                                    </p:audio>
                                  </p:subTnLst>
                                </p:cTn>
                              </p:par>
                            </p:childTnLst>
                          </p:cTn>
                        </p:par>
                        <p:par>
                          <p:cTn id="24" fill="hold" nodeType="afterGroup">
                            <p:stCondLst>
                              <p:cond delay="2500"/>
                            </p:stCondLst>
                            <p:childTnLst>
                              <p:par>
                                <p:cTn id="25" presetID="4" presetClass="entr" presetSubtype="32" fill="hold" nodeType="afterEffect">
                                  <p:stCondLst>
                                    <p:cond delay="0"/>
                                  </p:stCondLst>
                                  <p:childTnLst>
                                    <p:set>
                                      <p:cBhvr>
                                        <p:cTn id="26" dur="1" fill="hold">
                                          <p:stCondLst>
                                            <p:cond delay="0"/>
                                          </p:stCondLst>
                                        </p:cTn>
                                        <p:tgtEl>
                                          <p:spTgt spid="120847"/>
                                        </p:tgtEl>
                                        <p:attrNameLst>
                                          <p:attrName>style.visibility</p:attrName>
                                        </p:attrNameLst>
                                      </p:cBhvr>
                                      <p:to>
                                        <p:strVal val="visible"/>
                                      </p:to>
                                    </p:set>
                                    <p:animEffect transition="in" filter="box(out)">
                                      <p:cBhvr>
                                        <p:cTn id="27" dur="500"/>
                                        <p:tgtEl>
                                          <p:spTgt spid="120847"/>
                                        </p:tgtEl>
                                      </p:cBhvr>
                                    </p:animEffect>
                                  </p:childTnLst>
                                  <p:subTnLst>
                                    <p:audio>
                                      <p:cMediaNode>
                                        <p:cTn display="0" masterRel="sameClick">
                                          <p:stCondLst>
                                            <p:cond evt="begin" delay="0">
                                              <p:tn val="25"/>
                                            </p:cond>
                                          </p:stCondLst>
                                          <p:endCondLst>
                                            <p:cond evt="onStopAudio" delay="0">
                                              <p:tgtEl>
                                                <p:sldTgt/>
                                              </p:tgtEl>
                                            </p:cond>
                                          </p:endCondLst>
                                        </p:cTn>
                                        <p:tgtEl>
                                          <p:sndTgt r:embed="rId3" name="CLIC.WAV"/>
                                        </p:tgtEl>
                                      </p:cMediaNode>
                                    </p:audio>
                                  </p:subTnLst>
                                </p:cTn>
                              </p:par>
                            </p:childTnLst>
                          </p:cTn>
                        </p:par>
                        <p:par>
                          <p:cTn id="28" fill="hold" nodeType="afterGroup">
                            <p:stCondLst>
                              <p:cond delay="3000"/>
                            </p:stCondLst>
                            <p:childTnLst>
                              <p:par>
                                <p:cTn id="29" presetID="4" presetClass="entr" presetSubtype="32" fill="hold" nodeType="afterEffect">
                                  <p:stCondLst>
                                    <p:cond delay="0"/>
                                  </p:stCondLst>
                                  <p:childTnLst>
                                    <p:set>
                                      <p:cBhvr>
                                        <p:cTn id="30" dur="1" fill="hold">
                                          <p:stCondLst>
                                            <p:cond delay="0"/>
                                          </p:stCondLst>
                                        </p:cTn>
                                        <p:tgtEl>
                                          <p:spTgt spid="120846"/>
                                        </p:tgtEl>
                                        <p:attrNameLst>
                                          <p:attrName>style.visibility</p:attrName>
                                        </p:attrNameLst>
                                      </p:cBhvr>
                                      <p:to>
                                        <p:strVal val="visible"/>
                                      </p:to>
                                    </p:set>
                                    <p:animEffect transition="in" filter="box(out)">
                                      <p:cBhvr>
                                        <p:cTn id="31" dur="500"/>
                                        <p:tgtEl>
                                          <p:spTgt spid="120846"/>
                                        </p:tgtEl>
                                      </p:cBhvr>
                                    </p:animEffect>
                                  </p:childTnLst>
                                  <p:subTnLst>
                                    <p:audio>
                                      <p:cMediaNode>
                                        <p:cTn display="0" masterRel="sameClick">
                                          <p:stCondLst>
                                            <p:cond evt="begin" delay="0">
                                              <p:tn val="29"/>
                                            </p:cond>
                                          </p:stCondLst>
                                          <p:endCondLst>
                                            <p:cond evt="onStopAudio" delay="0">
                                              <p:tgtEl>
                                                <p:sldTgt/>
                                              </p:tgtEl>
                                            </p:cond>
                                          </p:endCondLst>
                                        </p:cTn>
                                        <p:tgtEl>
                                          <p:sndTgt r:embed="rId3" name="CLIC.WAV"/>
                                        </p:tgtEl>
                                      </p:cMediaNode>
                                    </p:audio>
                                  </p:subTnLst>
                                </p:cTn>
                              </p:par>
                            </p:childTnLst>
                          </p:cTn>
                        </p:par>
                        <p:par>
                          <p:cTn id="32" fill="hold" nodeType="afterGroup">
                            <p:stCondLst>
                              <p:cond delay="3500"/>
                            </p:stCondLst>
                            <p:childTnLst>
                              <p:par>
                                <p:cTn id="33" presetID="4" presetClass="entr" presetSubtype="32" fill="hold" nodeType="afterEffect">
                                  <p:stCondLst>
                                    <p:cond delay="0"/>
                                  </p:stCondLst>
                                  <p:childTnLst>
                                    <p:set>
                                      <p:cBhvr>
                                        <p:cTn id="34" dur="1" fill="hold">
                                          <p:stCondLst>
                                            <p:cond delay="0"/>
                                          </p:stCondLst>
                                        </p:cTn>
                                        <p:tgtEl>
                                          <p:spTgt spid="120841"/>
                                        </p:tgtEl>
                                        <p:attrNameLst>
                                          <p:attrName>style.visibility</p:attrName>
                                        </p:attrNameLst>
                                      </p:cBhvr>
                                      <p:to>
                                        <p:strVal val="visible"/>
                                      </p:to>
                                    </p:set>
                                    <p:animEffect transition="in" filter="box(out)">
                                      <p:cBhvr>
                                        <p:cTn id="35" dur="500"/>
                                        <p:tgtEl>
                                          <p:spTgt spid="120841"/>
                                        </p:tgtEl>
                                      </p:cBhvr>
                                    </p:animEffect>
                                  </p:childTnLst>
                                  <p:subTnLst>
                                    <p:audio>
                                      <p:cMediaNode>
                                        <p:cTn display="0" masterRel="sameClick">
                                          <p:stCondLst>
                                            <p:cond evt="begin" delay="0">
                                              <p:tn val="33"/>
                                            </p:cond>
                                          </p:stCondLst>
                                          <p:endCondLst>
                                            <p:cond evt="onStopAudio" delay="0">
                                              <p:tgtEl>
                                                <p:sldTgt/>
                                              </p:tgtEl>
                                            </p:cond>
                                          </p:endCondLst>
                                        </p:cTn>
                                        <p:tgtEl>
                                          <p:sndTgt r:embed="rId3" name="CLIC.WAV"/>
                                        </p:tgtEl>
                                      </p:cMediaNode>
                                    </p:audio>
                                  </p:subTnLst>
                                </p:cTn>
                              </p:par>
                            </p:childTnLst>
                          </p:cTn>
                        </p:par>
                        <p:par>
                          <p:cTn id="36" fill="hold" nodeType="afterGroup">
                            <p:stCondLst>
                              <p:cond delay="4000"/>
                            </p:stCondLst>
                            <p:childTnLst>
                              <p:par>
                                <p:cTn id="37" presetID="4" presetClass="entr" presetSubtype="32" fill="hold" nodeType="afterEffect">
                                  <p:stCondLst>
                                    <p:cond delay="0"/>
                                  </p:stCondLst>
                                  <p:childTnLst>
                                    <p:set>
                                      <p:cBhvr>
                                        <p:cTn id="38" dur="1" fill="hold">
                                          <p:stCondLst>
                                            <p:cond delay="0"/>
                                          </p:stCondLst>
                                        </p:cTn>
                                        <p:tgtEl>
                                          <p:spTgt spid="120842"/>
                                        </p:tgtEl>
                                        <p:attrNameLst>
                                          <p:attrName>style.visibility</p:attrName>
                                        </p:attrNameLst>
                                      </p:cBhvr>
                                      <p:to>
                                        <p:strVal val="visible"/>
                                      </p:to>
                                    </p:set>
                                    <p:animEffect transition="in" filter="box(out)">
                                      <p:cBhvr>
                                        <p:cTn id="39" dur="500"/>
                                        <p:tgtEl>
                                          <p:spTgt spid="120842"/>
                                        </p:tgtEl>
                                      </p:cBhvr>
                                    </p:animEffect>
                                  </p:childTnLst>
                                  <p:subTnLst>
                                    <p:audio>
                                      <p:cMediaNode>
                                        <p:cTn display="0" masterRel="sameClick">
                                          <p:stCondLst>
                                            <p:cond evt="begin" delay="0">
                                              <p:tn val="37"/>
                                            </p:cond>
                                          </p:stCondLst>
                                          <p:endCondLst>
                                            <p:cond evt="onStopAudio" delay="0">
                                              <p:tgtEl>
                                                <p:sldTgt/>
                                              </p:tgtEl>
                                            </p:cond>
                                          </p:endCondLst>
                                        </p:cTn>
                                        <p:tgtEl>
                                          <p:sndTgt r:embed="rId3" name="CLIC.WAV"/>
                                        </p:tgtEl>
                                      </p:cMediaNode>
                                    </p:audio>
                                  </p:subTnLst>
                                </p:cTn>
                              </p:par>
                            </p:childTnLst>
                          </p:cTn>
                        </p:par>
                        <p:par>
                          <p:cTn id="40" fill="hold" nodeType="afterGroup">
                            <p:stCondLst>
                              <p:cond delay="4500"/>
                            </p:stCondLst>
                            <p:childTnLst>
                              <p:par>
                                <p:cTn id="41" presetID="4" presetClass="entr" presetSubtype="32" fill="hold" nodeType="afterEffect">
                                  <p:stCondLst>
                                    <p:cond delay="0"/>
                                  </p:stCondLst>
                                  <p:childTnLst>
                                    <p:set>
                                      <p:cBhvr>
                                        <p:cTn id="42" dur="1" fill="hold">
                                          <p:stCondLst>
                                            <p:cond delay="0"/>
                                          </p:stCondLst>
                                        </p:cTn>
                                        <p:tgtEl>
                                          <p:spTgt spid="120835"/>
                                        </p:tgtEl>
                                        <p:attrNameLst>
                                          <p:attrName>style.visibility</p:attrName>
                                        </p:attrNameLst>
                                      </p:cBhvr>
                                      <p:to>
                                        <p:strVal val="visible"/>
                                      </p:to>
                                    </p:set>
                                    <p:animEffect transition="in" filter="box(out)">
                                      <p:cBhvr>
                                        <p:cTn id="43" dur="500"/>
                                        <p:tgtEl>
                                          <p:spTgt spid="120835"/>
                                        </p:tgtEl>
                                      </p:cBhvr>
                                    </p:animEffect>
                                  </p:childTnLst>
                                  <p:subTnLst>
                                    <p:audio>
                                      <p:cMediaNode>
                                        <p:cTn display="0" masterRel="sameClick">
                                          <p:stCondLst>
                                            <p:cond evt="begin" delay="0">
                                              <p:tn val="41"/>
                                            </p:cond>
                                          </p:stCondLst>
                                          <p:endCondLst>
                                            <p:cond evt="onStopAudio" delay="0">
                                              <p:tgtEl>
                                                <p:sldTgt/>
                                              </p:tgtEl>
                                            </p:cond>
                                          </p:endCondLst>
                                        </p:cTn>
                                        <p:tgtEl>
                                          <p:sndTgt r:embed="rId3" name="CLIC.WAV"/>
                                        </p:tgtEl>
                                      </p:cMediaNode>
                                    </p:audio>
                                  </p:subTnLst>
                                </p:cTn>
                              </p:par>
                            </p:childTnLst>
                          </p:cTn>
                        </p:par>
                        <p:par>
                          <p:cTn id="44" fill="hold" nodeType="afterGroup">
                            <p:stCondLst>
                              <p:cond delay="5000"/>
                            </p:stCondLst>
                            <p:childTnLst>
                              <p:par>
                                <p:cTn id="45" presetID="4" presetClass="entr" presetSubtype="32" fill="hold" nodeType="afterEffect">
                                  <p:stCondLst>
                                    <p:cond delay="0"/>
                                  </p:stCondLst>
                                  <p:childTnLst>
                                    <p:set>
                                      <p:cBhvr>
                                        <p:cTn id="46" dur="1" fill="hold">
                                          <p:stCondLst>
                                            <p:cond delay="0"/>
                                          </p:stCondLst>
                                        </p:cTn>
                                        <p:tgtEl>
                                          <p:spTgt spid="120837"/>
                                        </p:tgtEl>
                                        <p:attrNameLst>
                                          <p:attrName>style.visibility</p:attrName>
                                        </p:attrNameLst>
                                      </p:cBhvr>
                                      <p:to>
                                        <p:strVal val="visible"/>
                                      </p:to>
                                    </p:set>
                                    <p:animEffect transition="in" filter="box(out)">
                                      <p:cBhvr>
                                        <p:cTn id="47" dur="500"/>
                                        <p:tgtEl>
                                          <p:spTgt spid="120837"/>
                                        </p:tgtEl>
                                      </p:cBhvr>
                                    </p:animEffect>
                                  </p:childTnLst>
                                  <p:subTnLst>
                                    <p:audio>
                                      <p:cMediaNode>
                                        <p:cTn display="0" masterRel="sameClick">
                                          <p:stCondLst>
                                            <p:cond evt="begin" delay="0">
                                              <p:tn val="45"/>
                                            </p:cond>
                                          </p:stCondLst>
                                          <p:endCondLst>
                                            <p:cond evt="onStopAudio" delay="0">
                                              <p:tgtEl>
                                                <p:sldTgt/>
                                              </p:tgtEl>
                                            </p:cond>
                                          </p:endCondLst>
                                        </p:cTn>
                                        <p:tgtEl>
                                          <p:sndTgt r:embed="rId3" name="CLIC.WAV"/>
                                        </p:tgtEl>
                                      </p:cMediaNode>
                                    </p:audio>
                                  </p:subTnLst>
                                </p:cTn>
                              </p:par>
                            </p:childTnLst>
                          </p:cTn>
                        </p:par>
                        <p:par>
                          <p:cTn id="48" fill="hold" nodeType="afterGroup">
                            <p:stCondLst>
                              <p:cond delay="5500"/>
                            </p:stCondLst>
                            <p:childTnLst>
                              <p:par>
                                <p:cTn id="49" presetID="4" presetClass="entr" presetSubtype="32" fill="hold" nodeType="afterEffect">
                                  <p:stCondLst>
                                    <p:cond delay="0"/>
                                  </p:stCondLst>
                                  <p:childTnLst>
                                    <p:set>
                                      <p:cBhvr>
                                        <p:cTn id="50" dur="1" fill="hold">
                                          <p:stCondLst>
                                            <p:cond delay="0"/>
                                          </p:stCondLst>
                                        </p:cTn>
                                        <p:tgtEl>
                                          <p:spTgt spid="120845"/>
                                        </p:tgtEl>
                                        <p:attrNameLst>
                                          <p:attrName>style.visibility</p:attrName>
                                        </p:attrNameLst>
                                      </p:cBhvr>
                                      <p:to>
                                        <p:strVal val="visible"/>
                                      </p:to>
                                    </p:set>
                                    <p:animEffect transition="in" filter="box(out)">
                                      <p:cBhvr>
                                        <p:cTn id="51" dur="500"/>
                                        <p:tgtEl>
                                          <p:spTgt spid="120845"/>
                                        </p:tgtEl>
                                      </p:cBhvr>
                                    </p:animEffect>
                                  </p:childTnLst>
                                  <p:subTnLst>
                                    <p:audio>
                                      <p:cMediaNode>
                                        <p:cTn display="0" masterRel="sameClick">
                                          <p:stCondLst>
                                            <p:cond evt="begin" delay="0">
                                              <p:tn val="49"/>
                                            </p:cond>
                                          </p:stCondLst>
                                          <p:endCondLst>
                                            <p:cond evt="onStopAudio" delay="0">
                                              <p:tgtEl>
                                                <p:sldTgt/>
                                              </p:tgtEl>
                                            </p:cond>
                                          </p:endCondLst>
                                        </p:cTn>
                                        <p:tgtEl>
                                          <p:sndTgt r:embed="rId3" name="CLIC.WAV"/>
                                        </p:tgtEl>
                                      </p:cMediaNode>
                                    </p:audio>
                                  </p:subTnLst>
                                </p:cTn>
                              </p:par>
                            </p:childTnLst>
                          </p:cTn>
                        </p:par>
                        <p:par>
                          <p:cTn id="52" fill="hold" nodeType="afterGroup">
                            <p:stCondLst>
                              <p:cond delay="6000"/>
                            </p:stCondLst>
                            <p:childTnLst>
                              <p:par>
                                <p:cTn id="53" presetID="4" presetClass="entr" presetSubtype="32" fill="hold" nodeType="afterEffect">
                                  <p:stCondLst>
                                    <p:cond delay="0"/>
                                  </p:stCondLst>
                                  <p:childTnLst>
                                    <p:set>
                                      <p:cBhvr>
                                        <p:cTn id="54" dur="1" fill="hold">
                                          <p:stCondLst>
                                            <p:cond delay="0"/>
                                          </p:stCondLst>
                                        </p:cTn>
                                        <p:tgtEl>
                                          <p:spTgt spid="120843"/>
                                        </p:tgtEl>
                                        <p:attrNameLst>
                                          <p:attrName>style.visibility</p:attrName>
                                        </p:attrNameLst>
                                      </p:cBhvr>
                                      <p:to>
                                        <p:strVal val="visible"/>
                                      </p:to>
                                    </p:set>
                                    <p:animEffect transition="in" filter="box(out)">
                                      <p:cBhvr>
                                        <p:cTn id="55" dur="500"/>
                                        <p:tgtEl>
                                          <p:spTgt spid="120843"/>
                                        </p:tgtEl>
                                      </p:cBhvr>
                                    </p:animEffect>
                                  </p:childTnLst>
                                  <p:subTnLst>
                                    <p:audio>
                                      <p:cMediaNode>
                                        <p:cTn display="0" masterRel="sameClick">
                                          <p:stCondLst>
                                            <p:cond evt="begin" delay="0">
                                              <p:tn val="53"/>
                                            </p:cond>
                                          </p:stCondLst>
                                          <p:endCondLst>
                                            <p:cond evt="onStopAudio" delay="0">
                                              <p:tgtEl>
                                                <p:sldTgt/>
                                              </p:tgtEl>
                                            </p:cond>
                                          </p:endCondLst>
                                        </p:cTn>
                                        <p:tgtEl>
                                          <p:sndTgt r:embed="rId3" name="CLIC.WAV"/>
                                        </p:tgtEl>
                                      </p:cMediaNode>
                                    </p:audio>
                                  </p:subTnLst>
                                </p:cTn>
                              </p:par>
                            </p:childTnLst>
                          </p:cTn>
                        </p:par>
                      </p:childTnLst>
                    </p:cTn>
                  </p:par>
                  <p:par>
                    <p:cTn id="56" fill="hold" nodeType="clickPar">
                      <p:stCondLst>
                        <p:cond delay="indefinite"/>
                      </p:stCondLst>
                      <p:childTnLst>
                        <p:par>
                          <p:cTn id="57" fill="hold" nodeType="withGroup">
                            <p:stCondLst>
                              <p:cond delay="0"/>
                            </p:stCondLst>
                            <p:childTnLst>
                              <p:par>
                                <p:cTn id="58" presetID="4" presetClass="entr" presetSubtype="32" fill="hold" nodeType="clickEffect">
                                  <p:stCondLst>
                                    <p:cond delay="0"/>
                                  </p:stCondLst>
                                  <p:childTnLst>
                                    <p:set>
                                      <p:cBhvr>
                                        <p:cTn id="59" dur="1" fill="hold">
                                          <p:stCondLst>
                                            <p:cond delay="0"/>
                                          </p:stCondLst>
                                        </p:cTn>
                                        <p:tgtEl>
                                          <p:spTgt spid="120850"/>
                                        </p:tgtEl>
                                        <p:attrNameLst>
                                          <p:attrName>style.visibility</p:attrName>
                                        </p:attrNameLst>
                                      </p:cBhvr>
                                      <p:to>
                                        <p:strVal val="visible"/>
                                      </p:to>
                                    </p:set>
                                    <p:animEffect transition="in" filter="box(out)">
                                      <p:cBhvr>
                                        <p:cTn id="60" dur="500"/>
                                        <p:tgtEl>
                                          <p:spTgt spid="120850"/>
                                        </p:tgtEl>
                                      </p:cBhvr>
                                    </p:animEffect>
                                  </p:childTnLst>
                                </p:cTn>
                              </p:par>
                            </p:childTnLst>
                          </p:cTn>
                        </p:par>
                        <p:par>
                          <p:cTn id="61" fill="hold" nodeType="afterGroup">
                            <p:stCondLst>
                              <p:cond delay="500"/>
                            </p:stCondLst>
                            <p:childTnLst>
                              <p:par>
                                <p:cTn id="62" presetID="4" presetClass="entr" presetSubtype="32" fill="hold" nodeType="afterEffect">
                                  <p:stCondLst>
                                    <p:cond delay="0"/>
                                  </p:stCondLst>
                                  <p:childTnLst>
                                    <p:set>
                                      <p:cBhvr>
                                        <p:cTn id="63" dur="1" fill="hold">
                                          <p:stCondLst>
                                            <p:cond delay="0"/>
                                          </p:stCondLst>
                                        </p:cTn>
                                        <p:tgtEl>
                                          <p:spTgt spid="120848"/>
                                        </p:tgtEl>
                                        <p:attrNameLst>
                                          <p:attrName>style.visibility</p:attrName>
                                        </p:attrNameLst>
                                      </p:cBhvr>
                                      <p:to>
                                        <p:strVal val="visible"/>
                                      </p:to>
                                    </p:set>
                                    <p:animEffect transition="in" filter="box(out)">
                                      <p:cBhvr>
                                        <p:cTn id="64" dur="500"/>
                                        <p:tgtEl>
                                          <p:spTgt spid="120848"/>
                                        </p:tgtEl>
                                      </p:cBhvr>
                                    </p:animEffect>
                                  </p:childTnLst>
                                </p:cTn>
                              </p:par>
                            </p:childTnLst>
                          </p:cTn>
                        </p:par>
                        <p:par>
                          <p:cTn id="65" fill="hold" nodeType="afterGroup">
                            <p:stCondLst>
                              <p:cond delay="1000"/>
                            </p:stCondLst>
                            <p:childTnLst>
                              <p:par>
                                <p:cTn id="66" presetID="4" presetClass="entr" presetSubtype="32" fill="hold" nodeType="afterEffect">
                                  <p:stCondLst>
                                    <p:cond delay="0"/>
                                  </p:stCondLst>
                                  <p:childTnLst>
                                    <p:set>
                                      <p:cBhvr>
                                        <p:cTn id="67" dur="1" fill="hold">
                                          <p:stCondLst>
                                            <p:cond delay="0"/>
                                          </p:stCondLst>
                                        </p:cTn>
                                        <p:tgtEl>
                                          <p:spTgt spid="120851"/>
                                        </p:tgtEl>
                                        <p:attrNameLst>
                                          <p:attrName>style.visibility</p:attrName>
                                        </p:attrNameLst>
                                      </p:cBhvr>
                                      <p:to>
                                        <p:strVal val="visible"/>
                                      </p:to>
                                    </p:set>
                                    <p:animEffect transition="in" filter="box(out)">
                                      <p:cBhvr>
                                        <p:cTn id="68" dur="500"/>
                                        <p:tgtEl>
                                          <p:spTgt spid="120851"/>
                                        </p:tgtEl>
                                      </p:cBhvr>
                                    </p:animEffect>
                                  </p:childTnLst>
                                </p:cTn>
                              </p:par>
                            </p:childTnLst>
                          </p:cTn>
                        </p:par>
                        <p:par>
                          <p:cTn id="69" fill="hold" nodeType="afterGroup">
                            <p:stCondLst>
                              <p:cond delay="1500"/>
                            </p:stCondLst>
                            <p:childTnLst>
                              <p:par>
                                <p:cTn id="70" presetID="4" presetClass="entr" presetSubtype="32" fill="hold" nodeType="afterEffect">
                                  <p:stCondLst>
                                    <p:cond delay="0"/>
                                  </p:stCondLst>
                                  <p:childTnLst>
                                    <p:set>
                                      <p:cBhvr>
                                        <p:cTn id="71" dur="1" fill="hold">
                                          <p:stCondLst>
                                            <p:cond delay="0"/>
                                          </p:stCondLst>
                                        </p:cTn>
                                        <p:tgtEl>
                                          <p:spTgt spid="120849"/>
                                        </p:tgtEl>
                                        <p:attrNameLst>
                                          <p:attrName>style.visibility</p:attrName>
                                        </p:attrNameLst>
                                      </p:cBhvr>
                                      <p:to>
                                        <p:strVal val="visible"/>
                                      </p:to>
                                    </p:set>
                                    <p:animEffect transition="in" filter="box(out)">
                                      <p:cBhvr>
                                        <p:cTn id="72" dur="500"/>
                                        <p:tgtEl>
                                          <p:spTgt spid="1208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5" grpId="0" animBg="1"/>
      <p:bldP spid="120836" grpId="0" animBg="1"/>
      <p:bldP spid="120837" grpId="0" animBg="1"/>
      <p:bldP spid="120838" grpId="0" animBg="1"/>
      <p:bldP spid="120839" grpId="0" animBg="1"/>
      <p:bldP spid="120840" grpId="0" animBg="1"/>
      <p:bldP spid="120841" grpId="0" animBg="1"/>
      <p:bldP spid="120842" grpId="0" animBg="1"/>
      <p:bldP spid="120843" grpId="0" animBg="1"/>
      <p:bldP spid="120844" grpId="0" animBg="1"/>
      <p:bldP spid="120845" grpId="0" animBg="1"/>
      <p:bldP spid="120846" grpId="0" animBg="1"/>
      <p:bldP spid="120847" grpId="0" animBg="1"/>
      <p:bldP spid="120848" grpId="0" animBg="1"/>
      <p:bldP spid="120849" grpId="0" animBg="1"/>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2225" name="Picture 2" descr="PULMON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762000"/>
            <a:ext cx="678180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883" name="Oval 3"/>
          <p:cNvSpPr>
            <a:spLocks noChangeArrowheads="1"/>
          </p:cNvSpPr>
          <p:nvPr/>
        </p:nvSpPr>
        <p:spPr bwMode="auto">
          <a:xfrm>
            <a:off x="3810000" y="3048000"/>
            <a:ext cx="457200" cy="457200"/>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22884" name="Oval 4"/>
          <p:cNvSpPr>
            <a:spLocks noChangeArrowheads="1"/>
          </p:cNvSpPr>
          <p:nvPr/>
        </p:nvSpPr>
        <p:spPr bwMode="auto">
          <a:xfrm>
            <a:off x="1676400" y="3505200"/>
            <a:ext cx="304800" cy="304800"/>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22885" name="Oval 5"/>
          <p:cNvSpPr>
            <a:spLocks noChangeArrowheads="1"/>
          </p:cNvSpPr>
          <p:nvPr/>
        </p:nvSpPr>
        <p:spPr bwMode="auto">
          <a:xfrm>
            <a:off x="1524000" y="3352800"/>
            <a:ext cx="457200" cy="457200"/>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eaLnBrk="1" hangingPunct="1">
              <a:spcBef>
                <a:spcPct val="0"/>
              </a:spcBef>
              <a:buFontTx/>
              <a:buNone/>
            </a:pPr>
            <a:endParaRPr lang="ru-RU" altLang="en-US" sz="1800">
              <a:solidFill>
                <a:schemeClr val="accent2"/>
              </a:solidFill>
              <a:latin typeface="Times New Roman" panose="02020603050405020304" pitchFamily="18" charset="0"/>
            </a:endParaRPr>
          </a:p>
        </p:txBody>
      </p:sp>
      <p:sp>
        <p:nvSpPr>
          <p:cNvPr id="122886" name="Freeform 6"/>
          <p:cNvSpPr>
            <a:spLocks/>
          </p:cNvSpPr>
          <p:nvPr/>
        </p:nvSpPr>
        <p:spPr bwMode="auto">
          <a:xfrm>
            <a:off x="1055688" y="3457575"/>
            <a:ext cx="3505200" cy="3082925"/>
          </a:xfrm>
          <a:custGeom>
            <a:avLst/>
            <a:gdLst>
              <a:gd name="T0" fmla="*/ 791329063 w 2208"/>
              <a:gd name="T1" fmla="*/ 0 h 1942"/>
              <a:gd name="T2" fmla="*/ 312499375 w 2208"/>
              <a:gd name="T3" fmla="*/ 1113909063 h 1942"/>
              <a:gd name="T4" fmla="*/ 113407825 w 2208"/>
              <a:gd name="T5" fmla="*/ 2028726575 h 1942"/>
              <a:gd name="T6" fmla="*/ 274697825 w 2208"/>
              <a:gd name="T7" fmla="*/ 2147483646 h 1942"/>
              <a:gd name="T8" fmla="*/ 551915013 w 2208"/>
              <a:gd name="T9" fmla="*/ 2147483646 h 1942"/>
              <a:gd name="T10" fmla="*/ 791329063 w 2208"/>
              <a:gd name="T11" fmla="*/ 2147483646 h 1942"/>
              <a:gd name="T12" fmla="*/ 909777200 w 2208"/>
              <a:gd name="T13" fmla="*/ 2147483646 h 1942"/>
              <a:gd name="T14" fmla="*/ 1149191250 w 2208"/>
              <a:gd name="T15" fmla="*/ 2147483646 h 1942"/>
              <a:gd name="T16" fmla="*/ 1587698438 w 2208"/>
              <a:gd name="T17" fmla="*/ 2147483646 h 1942"/>
              <a:gd name="T18" fmla="*/ 1824593125 w 2208"/>
              <a:gd name="T19" fmla="*/ 2147483646 h 1942"/>
              <a:gd name="T20" fmla="*/ 2147483646 w 2208"/>
              <a:gd name="T21" fmla="*/ 2147483646 h 1942"/>
              <a:gd name="T22" fmla="*/ 2147483646 w 2208"/>
              <a:gd name="T23" fmla="*/ 2147483646 h 1942"/>
              <a:gd name="T24" fmla="*/ 2147483646 w 2208"/>
              <a:gd name="T25" fmla="*/ 2147483646 h 1942"/>
              <a:gd name="T26" fmla="*/ 2147483646 w 2208"/>
              <a:gd name="T27" fmla="*/ 2147483646 h 1942"/>
              <a:gd name="T28" fmla="*/ 2147483646 w 2208"/>
              <a:gd name="T29" fmla="*/ 2147483646 h 1942"/>
              <a:gd name="T30" fmla="*/ 2147483646 w 2208"/>
              <a:gd name="T31" fmla="*/ 2147483646 h 1942"/>
              <a:gd name="T32" fmla="*/ 2147483646 w 2208"/>
              <a:gd name="T33" fmla="*/ 2147483646 h 1942"/>
              <a:gd name="T34" fmla="*/ 2147483646 w 2208"/>
              <a:gd name="T35" fmla="*/ 2147483646 h 1942"/>
              <a:gd name="T36" fmla="*/ 2147483646 w 2208"/>
              <a:gd name="T37" fmla="*/ 2147483646 h 1942"/>
              <a:gd name="T38" fmla="*/ 2147483646 w 2208"/>
              <a:gd name="T39" fmla="*/ 2147483646 h 1942"/>
              <a:gd name="T40" fmla="*/ 2147483646 w 2208"/>
              <a:gd name="T41" fmla="*/ 1791831888 h 1942"/>
              <a:gd name="T42" fmla="*/ 2147483646 w 2208"/>
              <a:gd name="T43" fmla="*/ 1512093750 h 1942"/>
              <a:gd name="T44" fmla="*/ 2147483646 w 2208"/>
              <a:gd name="T45" fmla="*/ 1113909063 h 1942"/>
              <a:gd name="T46" fmla="*/ 2147483646 w 2208"/>
              <a:gd name="T47" fmla="*/ 1393647200 h 1942"/>
              <a:gd name="T48" fmla="*/ 2147483646 w 2208"/>
              <a:gd name="T49" fmla="*/ 1633061250 h 1942"/>
              <a:gd name="T50" fmla="*/ 2147483646 w 2208"/>
              <a:gd name="T51" fmla="*/ 1990923438 h 1942"/>
              <a:gd name="T52" fmla="*/ 2147483646 w 2208"/>
              <a:gd name="T53" fmla="*/ 1950600938 h 1942"/>
              <a:gd name="T54" fmla="*/ 1786791575 w 2208"/>
              <a:gd name="T55" fmla="*/ 1711186888 h 1942"/>
              <a:gd name="T56" fmla="*/ 1189513750 w 2208"/>
              <a:gd name="T57" fmla="*/ 1592738750 h 1942"/>
              <a:gd name="T58" fmla="*/ 990422200 w 2208"/>
              <a:gd name="T59" fmla="*/ 1393647200 h 1942"/>
              <a:gd name="T60" fmla="*/ 751006563 w 2208"/>
              <a:gd name="T61" fmla="*/ 1154231563 h 1942"/>
              <a:gd name="T62" fmla="*/ 670361563 w 2208"/>
              <a:gd name="T63" fmla="*/ 1035785013 h 1942"/>
              <a:gd name="T64" fmla="*/ 831651563 w 2208"/>
              <a:gd name="T65" fmla="*/ 279738138 h 194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08"/>
              <a:gd name="T100" fmla="*/ 0 h 1942"/>
              <a:gd name="T101" fmla="*/ 2208 w 2208"/>
              <a:gd name="T102" fmla="*/ 1942 h 194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08" h="1942">
                <a:moveTo>
                  <a:pt x="314" y="0"/>
                </a:moveTo>
                <a:cubicBezTo>
                  <a:pt x="194" y="120"/>
                  <a:pt x="159" y="280"/>
                  <a:pt x="124" y="442"/>
                </a:cubicBezTo>
                <a:cubicBezTo>
                  <a:pt x="98" y="563"/>
                  <a:pt x="66" y="683"/>
                  <a:pt x="45" y="805"/>
                </a:cubicBezTo>
                <a:cubicBezTo>
                  <a:pt x="57" y="1369"/>
                  <a:pt x="0" y="1348"/>
                  <a:pt x="109" y="1674"/>
                </a:cubicBezTo>
                <a:cubicBezTo>
                  <a:pt x="117" y="1699"/>
                  <a:pt x="186" y="1793"/>
                  <a:pt x="219" y="1816"/>
                </a:cubicBezTo>
                <a:cubicBezTo>
                  <a:pt x="375" y="1922"/>
                  <a:pt x="148" y="1726"/>
                  <a:pt x="314" y="1863"/>
                </a:cubicBezTo>
                <a:cubicBezTo>
                  <a:pt x="331" y="1877"/>
                  <a:pt x="342" y="1899"/>
                  <a:pt x="361" y="1910"/>
                </a:cubicBezTo>
                <a:cubicBezTo>
                  <a:pt x="390" y="1926"/>
                  <a:pt x="456" y="1942"/>
                  <a:pt x="456" y="1942"/>
                </a:cubicBezTo>
                <a:cubicBezTo>
                  <a:pt x="514" y="1937"/>
                  <a:pt x="573" y="1936"/>
                  <a:pt x="630" y="1926"/>
                </a:cubicBezTo>
                <a:cubicBezTo>
                  <a:pt x="662" y="1920"/>
                  <a:pt x="724" y="1895"/>
                  <a:pt x="724" y="1895"/>
                </a:cubicBezTo>
                <a:cubicBezTo>
                  <a:pt x="927" y="1760"/>
                  <a:pt x="1265" y="1806"/>
                  <a:pt x="1466" y="1800"/>
                </a:cubicBezTo>
                <a:cubicBezTo>
                  <a:pt x="1564" y="1767"/>
                  <a:pt x="1652" y="1722"/>
                  <a:pt x="1751" y="1689"/>
                </a:cubicBezTo>
                <a:cubicBezTo>
                  <a:pt x="1769" y="1683"/>
                  <a:pt x="1780" y="1664"/>
                  <a:pt x="1798" y="1658"/>
                </a:cubicBezTo>
                <a:cubicBezTo>
                  <a:pt x="1828" y="1648"/>
                  <a:pt x="1862" y="1650"/>
                  <a:pt x="1893" y="1642"/>
                </a:cubicBezTo>
                <a:cubicBezTo>
                  <a:pt x="2143" y="1580"/>
                  <a:pt x="1832" y="1637"/>
                  <a:pt x="2082" y="1595"/>
                </a:cubicBezTo>
                <a:cubicBezTo>
                  <a:pt x="2066" y="1600"/>
                  <a:pt x="2051" y="1607"/>
                  <a:pt x="2035" y="1611"/>
                </a:cubicBezTo>
                <a:cubicBezTo>
                  <a:pt x="2014" y="1617"/>
                  <a:pt x="1953" y="1636"/>
                  <a:pt x="1972" y="1626"/>
                </a:cubicBezTo>
                <a:cubicBezTo>
                  <a:pt x="2001" y="1611"/>
                  <a:pt x="2035" y="1605"/>
                  <a:pt x="2066" y="1595"/>
                </a:cubicBezTo>
                <a:cubicBezTo>
                  <a:pt x="2121" y="1487"/>
                  <a:pt x="2155" y="1377"/>
                  <a:pt x="2193" y="1263"/>
                </a:cubicBezTo>
                <a:cubicBezTo>
                  <a:pt x="2184" y="1226"/>
                  <a:pt x="2161" y="1191"/>
                  <a:pt x="2161" y="1153"/>
                </a:cubicBezTo>
                <a:cubicBezTo>
                  <a:pt x="2161" y="1018"/>
                  <a:pt x="2165" y="847"/>
                  <a:pt x="2208" y="711"/>
                </a:cubicBezTo>
                <a:cubicBezTo>
                  <a:pt x="2203" y="674"/>
                  <a:pt x="2197" y="637"/>
                  <a:pt x="2193" y="600"/>
                </a:cubicBezTo>
                <a:cubicBezTo>
                  <a:pt x="2187" y="547"/>
                  <a:pt x="2207" y="486"/>
                  <a:pt x="2177" y="442"/>
                </a:cubicBezTo>
                <a:cubicBezTo>
                  <a:pt x="2171" y="433"/>
                  <a:pt x="2106" y="546"/>
                  <a:pt x="2098" y="553"/>
                </a:cubicBezTo>
                <a:cubicBezTo>
                  <a:pt x="2055" y="590"/>
                  <a:pt x="2002" y="615"/>
                  <a:pt x="1956" y="648"/>
                </a:cubicBezTo>
                <a:cubicBezTo>
                  <a:pt x="1815" y="749"/>
                  <a:pt x="1635" y="771"/>
                  <a:pt x="1466" y="790"/>
                </a:cubicBezTo>
                <a:cubicBezTo>
                  <a:pt x="1314" y="785"/>
                  <a:pt x="1161" y="783"/>
                  <a:pt x="1009" y="774"/>
                </a:cubicBezTo>
                <a:cubicBezTo>
                  <a:pt x="900" y="767"/>
                  <a:pt x="809" y="709"/>
                  <a:pt x="709" y="679"/>
                </a:cubicBezTo>
                <a:cubicBezTo>
                  <a:pt x="639" y="658"/>
                  <a:pt x="545" y="644"/>
                  <a:pt x="472" y="632"/>
                </a:cubicBezTo>
                <a:cubicBezTo>
                  <a:pt x="322" y="556"/>
                  <a:pt x="467" y="648"/>
                  <a:pt x="393" y="553"/>
                </a:cubicBezTo>
                <a:cubicBezTo>
                  <a:pt x="365" y="518"/>
                  <a:pt x="330" y="490"/>
                  <a:pt x="298" y="458"/>
                </a:cubicBezTo>
                <a:cubicBezTo>
                  <a:pt x="285" y="445"/>
                  <a:pt x="277" y="427"/>
                  <a:pt x="266" y="411"/>
                </a:cubicBezTo>
                <a:cubicBezTo>
                  <a:pt x="228" y="290"/>
                  <a:pt x="278" y="211"/>
                  <a:pt x="330" y="111"/>
                </a:cubicBezTo>
              </a:path>
            </a:pathLst>
          </a:custGeom>
          <a:solidFill>
            <a:schemeClr val="tx2">
              <a:alpha val="50195"/>
            </a:schemeClr>
          </a:soli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nchor="ctr"/>
          <a:lstStyle/>
          <a:p>
            <a:endParaRPr lang="en-US"/>
          </a:p>
        </p:txBody>
      </p:sp>
      <p:sp>
        <p:nvSpPr>
          <p:cNvPr id="52230" name="Text Box 7"/>
          <p:cNvSpPr txBox="1">
            <a:spLocks noChangeArrowheads="1"/>
          </p:cNvSpPr>
          <p:nvPr/>
        </p:nvSpPr>
        <p:spPr bwMode="auto">
          <a:xfrm>
            <a:off x="1295400" y="228600"/>
            <a:ext cx="3308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algn="ctr" eaLnBrk="1" hangingPunct="1">
              <a:spcBef>
                <a:spcPct val="0"/>
              </a:spcBef>
              <a:buFontTx/>
              <a:buNone/>
            </a:pPr>
            <a:endParaRPr lang="ru-RU" altLang="en-US" sz="2400">
              <a:solidFill>
                <a:schemeClr val="tx1"/>
              </a:solidFill>
              <a:latin typeface="Tahoma" panose="020B0604030504040204" pitchFamily="34" charset="0"/>
            </a:endParaRPr>
          </a:p>
        </p:txBody>
      </p:sp>
      <p:sp>
        <p:nvSpPr>
          <p:cNvPr id="52231" name="Text Box 8"/>
          <p:cNvSpPr txBox="1">
            <a:spLocks noChangeArrowheads="1"/>
          </p:cNvSpPr>
          <p:nvPr/>
        </p:nvSpPr>
        <p:spPr bwMode="auto">
          <a:xfrm>
            <a:off x="2484438" y="0"/>
            <a:ext cx="45783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a:spcBef>
                <a:spcPct val="0"/>
              </a:spcBef>
              <a:buFontTx/>
              <a:buNone/>
            </a:pPr>
            <a:r>
              <a:rPr lang="en" altLang="en-US" sz="2800">
                <a:solidFill>
                  <a:schemeClr val="hlink"/>
                </a:solidFill>
                <a:latin typeface="Times New Roman" panose="02020603050405020304" pitchFamily="18" charset="0"/>
              </a:rPr>
              <a:t>Tuberculous pleurisy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0"/>
                                  </p:stCondLst>
                                  <p:childTnLst>
                                    <p:set>
                                      <p:cBhvr>
                                        <p:cTn id="6" dur="1" fill="hold">
                                          <p:stCondLst>
                                            <p:cond delay="0"/>
                                          </p:stCondLst>
                                        </p:cTn>
                                        <p:tgtEl>
                                          <p:spTgt spid="122884"/>
                                        </p:tgtEl>
                                        <p:attrNameLst>
                                          <p:attrName>style.visibility</p:attrName>
                                        </p:attrNameLst>
                                      </p:cBhvr>
                                      <p:to>
                                        <p:strVal val="visible"/>
                                      </p:to>
                                    </p:set>
                                    <p:animEffect transition="in" filter="box(out)">
                                      <p:cBhvr>
                                        <p:cTn id="7" dur="500"/>
                                        <p:tgtEl>
                                          <p:spTgt spid="122884"/>
                                        </p:tgtEl>
                                      </p:cBhvr>
                                    </p:animEffect>
                                  </p:childTnLst>
                                  <p:subTnLst>
                                    <p:audio>
                                      <p:cMediaNode>
                                        <p:cTn display="0" masterRel="sameClick">
                                          <p:stCondLst>
                                            <p:cond evt="begin" delay="0">
                                              <p:tn val="5"/>
                                            </p:cond>
                                          </p:stCondLst>
                                          <p:endCondLst>
                                            <p:cond evt="onStopAudio" delay="0">
                                              <p:tgtEl>
                                                <p:sldTgt/>
                                              </p:tgtEl>
                                            </p:cond>
                                          </p:endCondLst>
                                        </p:cTn>
                                        <p:tgtEl>
                                          <p:sndTgt r:embed="rId3" name="CLIC.WAV"/>
                                        </p:tgtEl>
                                      </p:cMediaNode>
                                    </p:audio>
                                  </p:subTnLst>
                                </p:cTn>
                              </p:par>
                            </p:childTnLst>
                          </p:cTn>
                        </p:par>
                        <p:par>
                          <p:cTn id="8" fill="hold" nodeType="afterGroup">
                            <p:stCondLst>
                              <p:cond delay="500"/>
                            </p:stCondLst>
                            <p:childTnLst>
                              <p:par>
                                <p:cTn id="9" presetID="4" presetClass="entr" presetSubtype="32" fill="hold" nodeType="afterEffect">
                                  <p:stCondLst>
                                    <p:cond delay="0"/>
                                  </p:stCondLst>
                                  <p:childTnLst>
                                    <p:set>
                                      <p:cBhvr>
                                        <p:cTn id="10" dur="1" fill="hold">
                                          <p:stCondLst>
                                            <p:cond delay="0"/>
                                          </p:stCondLst>
                                        </p:cTn>
                                        <p:tgtEl>
                                          <p:spTgt spid="122883"/>
                                        </p:tgtEl>
                                        <p:attrNameLst>
                                          <p:attrName>style.visibility</p:attrName>
                                        </p:attrNameLst>
                                      </p:cBhvr>
                                      <p:to>
                                        <p:strVal val="visible"/>
                                      </p:to>
                                    </p:set>
                                    <p:animEffect transition="in" filter="box(out)">
                                      <p:cBhvr>
                                        <p:cTn id="11" dur="500"/>
                                        <p:tgtEl>
                                          <p:spTgt spid="122883"/>
                                        </p:tgtEl>
                                      </p:cBhvr>
                                    </p:animEffect>
                                  </p:childTnLst>
                                  <p:subTnLst>
                                    <p:audio>
                                      <p:cMediaNode>
                                        <p:cTn display="0" masterRel="sameClick">
                                          <p:stCondLst>
                                            <p:cond evt="begin" delay="0">
                                              <p:tn val="9"/>
                                            </p:cond>
                                          </p:stCondLst>
                                          <p:endCondLst>
                                            <p:cond evt="onStopAudio" delay="0">
                                              <p:tgtEl>
                                                <p:sldTgt/>
                                              </p:tgtEl>
                                            </p:cond>
                                          </p:endCondLst>
                                        </p:cTn>
                                        <p:tgtEl>
                                          <p:sndTgt r:embed="rId3" name="CLIC.WAV"/>
                                        </p:tgtEl>
                                      </p:cMediaNode>
                                    </p:audio>
                                  </p:subTnLst>
                                </p:cTn>
                              </p:par>
                            </p:childTnLst>
                          </p:cTn>
                        </p:par>
                      </p:childTnLst>
                    </p:cTn>
                  </p:par>
                  <p:par>
                    <p:cTn id="12" fill="hold" nodeType="clickPar">
                      <p:stCondLst>
                        <p:cond delay="indefinite"/>
                      </p:stCondLst>
                      <p:childTnLst>
                        <p:par>
                          <p:cTn id="13" fill="hold" nodeType="withGroup">
                            <p:stCondLst>
                              <p:cond delay="0"/>
                            </p:stCondLst>
                            <p:childTnLst>
                              <p:par>
                                <p:cTn id="14" presetID="4" presetClass="entr" presetSubtype="32" fill="hold" nodeType="clickEffect">
                                  <p:stCondLst>
                                    <p:cond delay="0"/>
                                  </p:stCondLst>
                                  <p:childTnLst>
                                    <p:set>
                                      <p:cBhvr>
                                        <p:cTn id="15" dur="1" fill="hold">
                                          <p:stCondLst>
                                            <p:cond delay="0"/>
                                          </p:stCondLst>
                                        </p:cTn>
                                        <p:tgtEl>
                                          <p:spTgt spid="122885"/>
                                        </p:tgtEl>
                                        <p:attrNameLst>
                                          <p:attrName>style.visibility</p:attrName>
                                        </p:attrNameLst>
                                      </p:cBhvr>
                                      <p:to>
                                        <p:strVal val="visible"/>
                                      </p:to>
                                    </p:set>
                                    <p:animEffect transition="in" filter="box(out)">
                                      <p:cBhvr>
                                        <p:cTn id="16" dur="500"/>
                                        <p:tgtEl>
                                          <p:spTgt spid="122885"/>
                                        </p:tgtEl>
                                      </p:cBhvr>
                                    </p:animEffect>
                                  </p:childTnLst>
                                </p:cTn>
                              </p:par>
                            </p:childTnLst>
                          </p:cTn>
                        </p:par>
                        <p:par>
                          <p:cTn id="17" fill="hold" nodeType="afterGroup">
                            <p:stCondLst>
                              <p:cond delay="500"/>
                            </p:stCondLst>
                            <p:childTnLst>
                              <p:par>
                                <p:cTn id="18" presetID="4" presetClass="entr" presetSubtype="16" fill="hold" nodeType="afterEffect">
                                  <p:stCondLst>
                                    <p:cond delay="0"/>
                                  </p:stCondLst>
                                  <p:childTnLst>
                                    <p:set>
                                      <p:cBhvr>
                                        <p:cTn id="19" dur="1" fill="hold">
                                          <p:stCondLst>
                                            <p:cond delay="0"/>
                                          </p:stCondLst>
                                        </p:cTn>
                                        <p:tgtEl>
                                          <p:spTgt spid="122886"/>
                                        </p:tgtEl>
                                        <p:attrNameLst>
                                          <p:attrName>style.visibility</p:attrName>
                                        </p:attrNameLst>
                                      </p:cBhvr>
                                      <p:to>
                                        <p:strVal val="visible"/>
                                      </p:to>
                                    </p:set>
                                    <p:animEffect transition="in" filter="box(in)">
                                      <p:cBhvr>
                                        <p:cTn id="20" dur="500"/>
                                        <p:tgtEl>
                                          <p:spTgt spid="122886"/>
                                        </p:tgtEl>
                                      </p:cBhvr>
                                    </p:animEffect>
                                  </p:childTnLst>
                                  <p:subTnLst>
                                    <p:audio>
                                      <p:cMediaNode>
                                        <p:cTn display="0" masterRel="sameClick">
                                          <p:stCondLst>
                                            <p:cond evt="begin" delay="0">
                                              <p:tn val="18"/>
                                            </p:cond>
                                          </p:stCondLst>
                                          <p:endCondLst>
                                            <p:cond evt="onStopAudio" delay="0">
                                              <p:tgtEl>
                                                <p:sldTgt/>
                                              </p:tgtEl>
                                            </p:cond>
                                          </p:endCondLst>
                                        </p:cTn>
                                        <p:tgtEl>
                                          <p:sndTgt r:embed="rId3" name="CLIC.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3" grpId="0" animBg="1"/>
      <p:bldP spid="122884" grpId="0" animBg="1"/>
      <p:bldP spid="122885" grpId="0" animBg="1"/>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a:xfrm>
            <a:off x="3132138" y="476250"/>
            <a:ext cx="5616575" cy="504825"/>
          </a:xfrm>
        </p:spPr>
        <p:txBody>
          <a:bodyPr/>
          <a:lstStyle/>
          <a:p>
            <a:pPr eaLnBrk="1" hangingPunct="1"/>
            <a:r>
              <a:rPr lang="en" altLang="en-US" sz="4000" b="0">
                <a:latin typeface="Times New Roman" panose="02020603050405020304" pitchFamily="18" charset="0"/>
              </a:rPr>
              <a:t>Secondary tuberculosis</a:t>
            </a:r>
            <a:endParaRPr lang="ru-RU" altLang="en-US" sz="4000" b="0">
              <a:latin typeface="Times New Roman" panose="02020603050405020304" pitchFamily="18" charset="0"/>
            </a:endParaRPr>
          </a:p>
        </p:txBody>
      </p:sp>
      <p:sp>
        <p:nvSpPr>
          <p:cNvPr id="54274" name="Rectangle 3"/>
          <p:cNvSpPr>
            <a:spLocks noGrp="1" noChangeArrowheads="1"/>
          </p:cNvSpPr>
          <p:nvPr>
            <p:ph type="body" idx="1"/>
          </p:nvPr>
        </p:nvSpPr>
        <p:spPr>
          <a:xfrm>
            <a:off x="250825" y="1125538"/>
            <a:ext cx="8642350" cy="5472112"/>
          </a:xfrm>
        </p:spPr>
        <p:txBody>
          <a:bodyPr/>
          <a:lstStyle/>
          <a:p>
            <a:pPr algn="just" eaLnBrk="1" hangingPunct="1">
              <a:lnSpc>
                <a:spcPct val="120000"/>
              </a:lnSpc>
              <a:spcBef>
                <a:spcPct val="35000"/>
              </a:spcBef>
            </a:pPr>
            <a:r>
              <a:rPr lang="en" altLang="en-US" sz="2400">
                <a:latin typeface="Times New Roman" panose="02020603050405020304" pitchFamily="18" charset="0"/>
              </a:rPr>
              <a:t>It develops against the background of acquired immunity after a primary infection.</a:t>
            </a:r>
          </a:p>
          <a:p>
            <a:pPr algn="just" eaLnBrk="1" hangingPunct="1">
              <a:lnSpc>
                <a:spcPct val="120000"/>
              </a:lnSpc>
              <a:spcBef>
                <a:spcPct val="35000"/>
              </a:spcBef>
            </a:pPr>
            <a:r>
              <a:rPr lang="en" altLang="en-US" sz="2400">
                <a:latin typeface="Times New Roman" panose="02020603050405020304" pitchFamily="18" charset="0"/>
              </a:rPr>
              <a:t>May develop as a result of reactivation of an old tuberculosis focus or reinfection</a:t>
            </a:r>
          </a:p>
          <a:p>
            <a:pPr algn="just" eaLnBrk="1" hangingPunct="1">
              <a:lnSpc>
                <a:spcPct val="120000"/>
              </a:lnSpc>
              <a:spcBef>
                <a:spcPct val="35000"/>
              </a:spcBef>
            </a:pPr>
            <a:r>
              <a:rPr lang="en" altLang="en-US" sz="2400">
                <a:latin typeface="Times New Roman" panose="02020603050405020304" pitchFamily="18" charset="0"/>
              </a:rPr>
              <a:t>Reactivation – mycobacteria that have been in the body for some time have begun to multiply.</a:t>
            </a:r>
          </a:p>
          <a:p>
            <a:pPr algn="just" eaLnBrk="1" hangingPunct="1">
              <a:lnSpc>
                <a:spcPct val="120000"/>
              </a:lnSpc>
              <a:spcBef>
                <a:spcPct val="35000"/>
              </a:spcBef>
            </a:pPr>
            <a:r>
              <a:rPr lang="en" altLang="en-US" sz="2400">
                <a:latin typeface="Times New Roman" panose="02020603050405020304" pitchFamily="18" charset="0"/>
              </a:rPr>
              <a:t>Reactivation can occur as a response to a weakened immune system (HIV infection, exhaustion, stress)</a:t>
            </a:r>
          </a:p>
          <a:p>
            <a:pPr algn="just" eaLnBrk="1" hangingPunct="1">
              <a:lnSpc>
                <a:spcPct val="120000"/>
              </a:lnSpc>
              <a:spcBef>
                <a:spcPct val="35000"/>
              </a:spcBef>
            </a:pPr>
            <a:r>
              <a:rPr lang="en" altLang="en-US" sz="2400">
                <a:latin typeface="Times New Roman" panose="02020603050405020304" pitchFamily="18" charset="0"/>
              </a:rPr>
              <a:t>Concurrent diseases, hypothermia, treatment with immunosuppressants, physical and mental trauma contribute</a:t>
            </a:r>
            <a:endParaRPr lang="uk-UA" altLang="en-US">
              <a:latin typeface="Times New Roman" panose="02020603050405020304"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297" name="Rectangle 3"/>
          <p:cNvSpPr>
            <a:spLocks noGrp="1" noChangeArrowheads="1"/>
          </p:cNvSpPr>
          <p:nvPr>
            <p:ph type="body" idx="1"/>
          </p:nvPr>
        </p:nvSpPr>
        <p:spPr>
          <a:xfrm>
            <a:off x="685800" y="1412875"/>
            <a:ext cx="8207375" cy="5184775"/>
          </a:xfrm>
        </p:spPr>
        <p:txBody>
          <a:bodyPr/>
          <a:lstStyle/>
          <a:p>
            <a:pPr algn="just" eaLnBrk="1" hangingPunct="1">
              <a:spcBef>
                <a:spcPct val="50000"/>
              </a:spcBef>
            </a:pPr>
            <a:r>
              <a:rPr lang="en" altLang="en-US" sz="2400">
                <a:latin typeface="Times New Roman" panose="02020603050405020304" pitchFamily="18" charset="0"/>
              </a:rPr>
              <a:t>Reinfection is the re-infection of a person who has previously had a primary infection.</a:t>
            </a:r>
          </a:p>
          <a:p>
            <a:pPr algn="just" eaLnBrk="1" hangingPunct="1">
              <a:spcBef>
                <a:spcPct val="50000"/>
              </a:spcBef>
            </a:pPr>
            <a:endParaRPr lang="uk-UA" altLang="en-US" sz="2400">
              <a:latin typeface="Times New Roman" panose="02020603050405020304" pitchFamily="18" charset="0"/>
            </a:endParaRPr>
          </a:p>
          <a:p>
            <a:pPr algn="just" eaLnBrk="1" hangingPunct="1">
              <a:spcBef>
                <a:spcPct val="50000"/>
              </a:spcBef>
            </a:pPr>
            <a:endParaRPr lang="uk-UA" altLang="en-US" sz="2400">
              <a:latin typeface="Times New Roman" panose="02020603050405020304" pitchFamily="18" charset="0"/>
            </a:endParaRPr>
          </a:p>
          <a:p>
            <a:pPr algn="just" eaLnBrk="1" hangingPunct="1">
              <a:spcBef>
                <a:spcPct val="50000"/>
              </a:spcBef>
            </a:pPr>
            <a:r>
              <a:rPr lang="en" altLang="en-US" sz="2400">
                <a:latin typeface="Times New Roman" panose="02020603050405020304" pitchFamily="18" charset="0"/>
              </a:rPr>
              <a:t>Signs of secondary TB are extensive lung involvement, formation of cavities; presence of Mycobacterium tuberculosis in sputum; involvement of the upper lobes of the lungs; usual absence of enlargement of intrathoracic lymph nodes.</a:t>
            </a:r>
            <a:endParaRPr lang="ru-RU" altLang="en-US" sz="2400">
              <a:latin typeface="Times New Roman" panose="02020603050405020304" pitchFamily="18" charset="0"/>
            </a:endParaRPr>
          </a:p>
          <a:p>
            <a:pPr eaLnBrk="1" hangingPunct="1"/>
            <a:endParaRPr lang="ru-RU" altLang="en-US" sz="2400"/>
          </a:p>
        </p:txBody>
      </p:sp>
      <p:sp>
        <p:nvSpPr>
          <p:cNvPr id="55298" name="Rectangle 4"/>
          <p:cNvSpPr>
            <a:spLocks noChangeArrowheads="1"/>
          </p:cNvSpPr>
          <p:nvPr/>
        </p:nvSpPr>
        <p:spPr bwMode="auto">
          <a:xfrm>
            <a:off x="1907704" y="476672"/>
            <a:ext cx="6011862"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algn="ctr" eaLnBrk="1" hangingPunct="1">
              <a:spcBef>
                <a:spcPct val="0"/>
              </a:spcBef>
              <a:buFontTx/>
              <a:buNone/>
            </a:pPr>
            <a:r>
              <a:rPr lang="en" altLang="en-US" sz="4000" dirty="0">
                <a:latin typeface="Times New Roman" panose="02020603050405020304" pitchFamily="18" charset="0"/>
              </a:rPr>
              <a:t>Secondary tuberculosis</a:t>
            </a:r>
            <a:endParaRPr lang="ru-RU" altLang="en-US" sz="4000" dirty="0">
              <a:latin typeface="Times New Roman" panose="02020603050405020304"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250825" y="908050"/>
            <a:ext cx="8642350" cy="431800"/>
          </a:xfrm>
        </p:spPr>
        <p:txBody>
          <a:bodyPr/>
          <a:lstStyle/>
          <a:p>
            <a:pPr eaLnBrk="1" hangingPunct="1"/>
            <a:r>
              <a:rPr lang="en" altLang="en-US" sz="3600">
                <a:latin typeface="Times New Roman" panose="02020603050405020304" pitchFamily="18" charset="0"/>
              </a:rPr>
              <a:t>Detection and diagnosis of tuberculosis</a:t>
            </a:r>
            <a:endParaRPr lang="ru-RU" altLang="en-US" sz="3600">
              <a:latin typeface="Times New Roman" panose="02020603050405020304" pitchFamily="18" charset="0"/>
            </a:endParaRPr>
          </a:p>
        </p:txBody>
      </p:sp>
      <p:sp>
        <p:nvSpPr>
          <p:cNvPr id="56322" name="Rectangle 3"/>
          <p:cNvSpPr>
            <a:spLocks noGrp="1" noChangeArrowheads="1"/>
          </p:cNvSpPr>
          <p:nvPr>
            <p:ph type="body" idx="1"/>
          </p:nvPr>
        </p:nvSpPr>
        <p:spPr>
          <a:xfrm>
            <a:off x="323850" y="1557338"/>
            <a:ext cx="8496300" cy="4967287"/>
          </a:xfrm>
        </p:spPr>
        <p:txBody>
          <a:bodyPr/>
          <a:lstStyle/>
          <a:p>
            <a:pPr algn="just" eaLnBrk="1" hangingPunct="1"/>
            <a:r>
              <a:rPr lang="en" altLang="en-US" sz="2400">
                <a:solidFill>
                  <a:srgbClr val="FAFA20"/>
                </a:solidFill>
                <a:latin typeface="Times New Roman" panose="02020603050405020304" pitchFamily="18" charset="0"/>
              </a:rPr>
              <a:t>Detection </a:t>
            </a:r>
            <a:r>
              <a:rPr lang="en" altLang="en-US" sz="2400">
                <a:latin typeface="Times New Roman" panose="02020603050405020304" pitchFamily="18" charset="0"/>
              </a:rPr>
              <a:t>is a complex of organizational and epidemiological measures to select people who may have tuberculosis (screening).</a:t>
            </a:r>
          </a:p>
          <a:p>
            <a:pPr algn="just" eaLnBrk="1" hangingPunct="1">
              <a:buFontTx/>
              <a:buNone/>
            </a:pPr>
            <a:endParaRPr lang="uk-UA" altLang="en-US" sz="2400">
              <a:latin typeface="Times New Roman" panose="02020603050405020304" pitchFamily="18" charset="0"/>
            </a:endParaRPr>
          </a:p>
          <a:p>
            <a:pPr algn="just" eaLnBrk="1" hangingPunct="1">
              <a:buFontTx/>
              <a:buNone/>
            </a:pPr>
            <a:endParaRPr lang="uk-UA" altLang="en-US" sz="2400">
              <a:latin typeface="Times New Roman" panose="02020603050405020304" pitchFamily="18" charset="0"/>
            </a:endParaRPr>
          </a:p>
          <a:p>
            <a:pPr algn="just" eaLnBrk="1" hangingPunct="1"/>
            <a:r>
              <a:rPr lang="en" altLang="en-US" sz="2400">
                <a:solidFill>
                  <a:srgbClr val="FAFA20"/>
                </a:solidFill>
                <a:latin typeface="Times New Roman" panose="02020603050405020304" pitchFamily="18" charset="0"/>
              </a:rPr>
              <a:t>Tuberculosis diagnostics </a:t>
            </a:r>
            <a:r>
              <a:rPr lang="en" altLang="en-US" sz="2400">
                <a:latin typeface="Times New Roman" panose="02020603050405020304" pitchFamily="18" charset="0"/>
              </a:rPr>
              <a:t>are clinical measures to establish or refute the diagnosis of tuberculosis in selected individuals.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a:xfrm>
            <a:off x="684213" y="188913"/>
            <a:ext cx="8208962" cy="936625"/>
          </a:xfrm>
        </p:spPr>
        <p:txBody>
          <a:bodyPr/>
          <a:lstStyle/>
          <a:p>
            <a:pPr marL="838200" indent="-838200" algn="r" eaLnBrk="1" hangingPunct="1"/>
            <a:r>
              <a:rPr lang="en" altLang="en-US" sz="3800">
                <a:latin typeface="Times New Roman" panose="02020603050405020304" pitchFamily="18" charset="0"/>
              </a:rPr>
              <a:t>Tuberculosis Detection </a:t>
            </a:r>
            <a:br>
              <a:rPr lang="uk-UA" altLang="en-US" sz="3800">
                <a:latin typeface="Times New Roman" panose="02020603050405020304" pitchFamily="18" charset="0"/>
              </a:rPr>
            </a:br>
            <a:r>
              <a:rPr lang="en" altLang="en-US" sz="3800">
                <a:latin typeface="Times New Roman" panose="02020603050405020304" pitchFamily="18" charset="0"/>
              </a:rPr>
              <a:t>Active Method</a:t>
            </a:r>
            <a:r>
              <a:rPr lang="en" altLang="en-US" sz="4000">
                <a:latin typeface="Times New Roman" panose="02020603050405020304" pitchFamily="18" charset="0"/>
              </a:rPr>
              <a:t> </a:t>
            </a:r>
            <a:endParaRPr lang="ru-RU" altLang="en-US" sz="4000">
              <a:latin typeface="Times New Roman" panose="02020603050405020304" pitchFamily="18" charset="0"/>
            </a:endParaRPr>
          </a:p>
        </p:txBody>
      </p:sp>
      <p:sp>
        <p:nvSpPr>
          <p:cNvPr id="57346" name="Rectangle 3"/>
          <p:cNvSpPr>
            <a:spLocks noGrp="1" noChangeArrowheads="1"/>
          </p:cNvSpPr>
          <p:nvPr>
            <p:ph type="body" idx="1"/>
          </p:nvPr>
        </p:nvSpPr>
        <p:spPr>
          <a:xfrm>
            <a:off x="323850" y="1268413"/>
            <a:ext cx="8569325" cy="5400675"/>
          </a:xfrm>
        </p:spPr>
        <p:txBody>
          <a:bodyPr/>
          <a:lstStyle/>
          <a:p>
            <a:pPr algn="ctr" eaLnBrk="1" hangingPunct="1">
              <a:lnSpc>
                <a:spcPct val="90000"/>
              </a:lnSpc>
              <a:spcBef>
                <a:spcPct val="40000"/>
              </a:spcBef>
              <a:buFontTx/>
              <a:buNone/>
            </a:pPr>
            <a:r>
              <a:rPr lang="en" altLang="en-US" sz="2400" b="1">
                <a:solidFill>
                  <a:srgbClr val="FAFA20"/>
                </a:solidFill>
                <a:latin typeface="Times New Roman" panose="02020603050405020304" pitchFamily="18" charset="0"/>
              </a:rPr>
              <a:t>A general survey of a contingent</a:t>
            </a:r>
          </a:p>
          <a:p>
            <a:pPr algn="just" eaLnBrk="1" hangingPunct="1">
              <a:lnSpc>
                <a:spcPct val="90000"/>
              </a:lnSpc>
              <a:spcBef>
                <a:spcPct val="40000"/>
              </a:spcBef>
            </a:pPr>
            <a:r>
              <a:rPr lang="en" altLang="en-US" sz="2400">
                <a:latin typeface="Times New Roman" panose="02020603050405020304" pitchFamily="18" charset="0"/>
              </a:rPr>
              <a:t>In Ukraine, according to official statistics, 50-60% of TB patients are detected during preventive examinations.</a:t>
            </a:r>
          </a:p>
          <a:p>
            <a:pPr algn="just" eaLnBrk="1" hangingPunct="1">
              <a:lnSpc>
                <a:spcPct val="90000"/>
              </a:lnSpc>
              <a:spcBef>
                <a:spcPct val="40000"/>
              </a:spcBef>
              <a:buFontTx/>
              <a:buNone/>
            </a:pPr>
            <a:r>
              <a:rPr lang="en" altLang="en-US" sz="2400">
                <a:latin typeface="Times New Roman" panose="02020603050405020304" pitchFamily="18" charset="0"/>
              </a:rPr>
              <a:t>1) </a:t>
            </a:r>
            <a:r>
              <a:rPr lang="en" altLang="en-US" sz="2400">
                <a:solidFill>
                  <a:srgbClr val="FAFA20"/>
                </a:solidFill>
                <a:latin typeface="Times New Roman" panose="02020603050405020304" pitchFamily="18" charset="0"/>
              </a:rPr>
              <a:t>X-ray examination </a:t>
            </a:r>
            <a:r>
              <a:rPr lang="en" altLang="en-US" sz="2400">
                <a:latin typeface="Times New Roman" panose="02020603050405020304" pitchFamily="18" charset="0"/>
              </a:rPr>
              <a:t>is the main method in penal institutions.</a:t>
            </a:r>
          </a:p>
          <a:p>
            <a:pPr algn="just" eaLnBrk="1" hangingPunct="1">
              <a:lnSpc>
                <a:spcPct val="90000"/>
              </a:lnSpc>
              <a:spcBef>
                <a:spcPct val="40000"/>
              </a:spcBef>
              <a:buFontTx/>
              <a:buNone/>
            </a:pPr>
            <a:r>
              <a:rPr lang="en" altLang="en-US" sz="2400">
                <a:latin typeface="Times New Roman" panose="02020603050405020304" pitchFamily="18" charset="0"/>
              </a:rPr>
              <a:t>- there are conditions for 100% examination of the contingent to be examined,</a:t>
            </a:r>
          </a:p>
          <a:p>
            <a:pPr algn="just" eaLnBrk="1" hangingPunct="1">
              <a:lnSpc>
                <a:spcPct val="90000"/>
              </a:lnSpc>
              <a:spcBef>
                <a:spcPct val="40000"/>
              </a:spcBef>
              <a:buFontTx/>
              <a:buNone/>
            </a:pPr>
            <a:r>
              <a:rPr lang="en" altLang="en-US" sz="2400">
                <a:latin typeface="Times New Roman" panose="02020603050405020304" pitchFamily="18" charset="0"/>
              </a:rPr>
              <a:t>- high risk of tuberculosis,</a:t>
            </a:r>
          </a:p>
          <a:p>
            <a:pPr algn="just" eaLnBrk="1" hangingPunct="1">
              <a:lnSpc>
                <a:spcPct val="90000"/>
              </a:lnSpc>
              <a:spcBef>
                <a:spcPct val="40000"/>
              </a:spcBef>
              <a:buFontTx/>
              <a:buNone/>
            </a:pPr>
            <a:r>
              <a:rPr lang="en" altLang="en-US" sz="2400">
                <a:latin typeface="Times New Roman" panose="02020603050405020304" pitchFamily="18" charset="0"/>
              </a:rPr>
              <a:t>- a large percentage of detected patients compared to the examined contingent,</a:t>
            </a:r>
          </a:p>
          <a:p>
            <a:pPr algn="just" eaLnBrk="1" hangingPunct="1">
              <a:lnSpc>
                <a:spcPct val="90000"/>
              </a:lnSpc>
              <a:spcBef>
                <a:spcPct val="40000"/>
              </a:spcBef>
              <a:buFontTx/>
              <a:buNone/>
            </a:pPr>
            <a:r>
              <a:rPr lang="en" altLang="en-US" sz="2400">
                <a:latin typeface="Times New Roman" panose="02020603050405020304" pitchFamily="18" charset="0"/>
              </a:rPr>
              <a:t>- detects diseases in the early stages of development.</a:t>
            </a:r>
          </a:p>
          <a:p>
            <a:pPr algn="just" eaLnBrk="1" hangingPunct="1">
              <a:lnSpc>
                <a:spcPct val="90000"/>
              </a:lnSpc>
              <a:spcBef>
                <a:spcPct val="40000"/>
              </a:spcBef>
              <a:buFontTx/>
              <a:buNone/>
            </a:pPr>
            <a:r>
              <a:rPr lang="en" altLang="en-US" sz="2400">
                <a:latin typeface="Times New Roman" panose="02020603050405020304" pitchFamily="18" charset="0"/>
              </a:rPr>
              <a:t>2). </a:t>
            </a:r>
            <a:r>
              <a:rPr lang="en" altLang="en-US" sz="2400">
                <a:solidFill>
                  <a:srgbClr val="FAFA20"/>
                </a:solidFill>
                <a:latin typeface="Times New Roman" panose="02020603050405020304" pitchFamily="18" charset="0"/>
              </a:rPr>
              <a:t>Survey for symptoms of the disease </a:t>
            </a:r>
            <a:r>
              <a:rPr lang="en" altLang="en-US" sz="2400">
                <a:latin typeface="Times New Roman" panose="02020603050405020304" pitchFamily="18" charset="0"/>
              </a:rPr>
              <a:t>.</a:t>
            </a:r>
          </a:p>
          <a:p>
            <a:pPr algn="just" eaLnBrk="1" hangingPunct="1">
              <a:lnSpc>
                <a:spcPct val="90000"/>
              </a:lnSpc>
              <a:spcBef>
                <a:spcPct val="40000"/>
              </a:spcBef>
              <a:buFontTx/>
              <a:buNone/>
            </a:pPr>
            <a:r>
              <a:rPr lang="en" altLang="en-US" sz="2400">
                <a:latin typeface="Times New Roman" panose="02020603050405020304" pitchFamily="18" charset="0"/>
              </a:rPr>
              <a:t>3). </a:t>
            </a:r>
            <a:r>
              <a:rPr lang="en" altLang="en-US" sz="2400">
                <a:solidFill>
                  <a:srgbClr val="FAFA20"/>
                </a:solidFill>
                <a:latin typeface="Times New Roman" panose="02020603050405020304" pitchFamily="18" charset="0"/>
              </a:rPr>
              <a:t>Tuberculin diagnostics using Mantoux tests with 2 TO.</a:t>
            </a:r>
            <a:endParaRPr lang="ru-RU" altLang="en-US" sz="2400">
              <a:solidFill>
                <a:srgbClr val="FAFA20"/>
              </a:solidFill>
              <a:latin typeface="Times New Roman" panose="02020603050405020304" pitchFamily="18"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369" name="Rectangle 3"/>
          <p:cNvSpPr>
            <a:spLocks noGrp="1" noChangeArrowheads="1"/>
          </p:cNvSpPr>
          <p:nvPr>
            <p:ph type="body" idx="1"/>
          </p:nvPr>
        </p:nvSpPr>
        <p:spPr>
          <a:xfrm>
            <a:off x="179388" y="1341438"/>
            <a:ext cx="8785225" cy="5256212"/>
          </a:xfrm>
        </p:spPr>
        <p:txBody>
          <a:bodyPr/>
          <a:lstStyle/>
          <a:p>
            <a:pPr algn="just" eaLnBrk="1" hangingPunct="1">
              <a:lnSpc>
                <a:spcPct val="90000"/>
              </a:lnSpc>
              <a:buFontTx/>
              <a:buNone/>
            </a:pPr>
            <a:r>
              <a:rPr lang="en" altLang="en-US">
                <a:latin typeface="Times New Roman" panose="02020603050405020304" pitchFamily="18" charset="0"/>
              </a:rPr>
              <a:t>1) </a:t>
            </a:r>
            <a:r>
              <a:rPr lang="en" altLang="en-US">
                <a:solidFill>
                  <a:srgbClr val="FAFA20"/>
                </a:solidFill>
                <a:latin typeface="Times New Roman" panose="02020603050405020304" pitchFamily="18" charset="0"/>
              </a:rPr>
              <a:t>Collection of complaints and anamnesis, objective examination of the patient </a:t>
            </a:r>
            <a:r>
              <a:rPr lang="en" altLang="en-US">
                <a:latin typeface="Times New Roman" panose="02020603050405020304" pitchFamily="18" charset="0"/>
              </a:rPr>
              <a:t>.</a:t>
            </a:r>
          </a:p>
          <a:p>
            <a:pPr algn="just" eaLnBrk="1" hangingPunct="1">
              <a:lnSpc>
                <a:spcPct val="90000"/>
              </a:lnSpc>
              <a:buFontTx/>
              <a:buNone/>
            </a:pPr>
            <a:r>
              <a:rPr lang="en" altLang="en-US">
                <a:latin typeface="Times New Roman" panose="02020603050405020304" pitchFamily="18" charset="0"/>
              </a:rPr>
              <a:t>2) </a:t>
            </a:r>
            <a:r>
              <a:rPr lang="en" altLang="en-US">
                <a:solidFill>
                  <a:srgbClr val="FAFA20"/>
                </a:solidFill>
                <a:latin typeface="Times New Roman" panose="02020603050405020304" pitchFamily="18" charset="0"/>
              </a:rPr>
              <a:t>3-fold microscopic examination of sputum smears for CBC </a:t>
            </a:r>
            <a:r>
              <a:rPr lang="en" altLang="en-US">
                <a:latin typeface="Times New Roman" panose="02020603050405020304" pitchFamily="18" charset="0"/>
              </a:rPr>
              <a:t>.</a:t>
            </a:r>
          </a:p>
          <a:p>
            <a:pPr algn="just" eaLnBrk="1" hangingPunct="1">
              <a:lnSpc>
                <a:spcPct val="90000"/>
              </a:lnSpc>
              <a:buFontTx/>
              <a:buNone/>
            </a:pPr>
            <a:r>
              <a:rPr lang="en" altLang="en-US">
                <a:latin typeface="Times New Roman" panose="02020603050405020304" pitchFamily="18" charset="0"/>
              </a:rPr>
              <a:t> </a:t>
            </a:r>
            <a:r>
              <a:rPr lang="en" altLang="en-US" b="1">
                <a:latin typeface="Times New Roman" panose="02020603050405020304" pitchFamily="18" charset="0"/>
              </a:rPr>
              <a:t>ASF </a:t>
            </a:r>
            <a:r>
              <a:rPr lang="en" altLang="en-US">
                <a:latin typeface="Times New Roman" panose="02020603050405020304" pitchFamily="18" charset="0"/>
              </a:rPr>
              <a:t>are acid-fast bacteria, which include Mycobacterium tuberculosis. In an epidemic, ASF found in the sputum of a patient with suspected TB are considered to be Mycobacterium tuberculosis – MBT.</a:t>
            </a:r>
          </a:p>
          <a:p>
            <a:pPr algn="just" eaLnBrk="1" hangingPunct="1">
              <a:lnSpc>
                <a:spcPct val="90000"/>
              </a:lnSpc>
              <a:buFontTx/>
              <a:buNone/>
            </a:pPr>
            <a:r>
              <a:rPr lang="en" altLang="en-US">
                <a:latin typeface="Times New Roman" panose="02020603050405020304" pitchFamily="18" charset="0"/>
              </a:rPr>
              <a:t>3) </a:t>
            </a:r>
            <a:r>
              <a:rPr lang="en" altLang="en-US">
                <a:solidFill>
                  <a:srgbClr val="FAFA20"/>
                </a:solidFill>
                <a:latin typeface="Times New Roman" panose="02020603050405020304" pitchFamily="18" charset="0"/>
              </a:rPr>
              <a:t>X-ray examination of the chest organs </a:t>
            </a:r>
            <a:r>
              <a:rPr lang="en" altLang="en-US">
                <a:latin typeface="Times New Roman" panose="02020603050405020304" pitchFamily="18" charset="0"/>
              </a:rPr>
              <a:t>.</a:t>
            </a:r>
            <a:endParaRPr lang="ru-RU" altLang="en-US">
              <a:latin typeface="Times New Roman" panose="02020603050405020304" pitchFamily="18" charset="0"/>
            </a:endParaRPr>
          </a:p>
        </p:txBody>
      </p:sp>
      <p:sp>
        <p:nvSpPr>
          <p:cNvPr id="58370" name="Rectangle 4"/>
          <p:cNvSpPr>
            <a:spLocks noChangeArrowheads="1"/>
          </p:cNvSpPr>
          <p:nvPr/>
        </p:nvSpPr>
        <p:spPr bwMode="auto">
          <a:xfrm>
            <a:off x="684213" y="188913"/>
            <a:ext cx="8459787"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838200" indent="-838200">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algn="r" eaLnBrk="1" hangingPunct="1">
              <a:spcBef>
                <a:spcPct val="0"/>
              </a:spcBef>
              <a:buFontTx/>
              <a:buNone/>
            </a:pPr>
            <a:r>
              <a:rPr lang="en" altLang="en-US" sz="3800" b="1">
                <a:latin typeface="Times New Roman" panose="02020603050405020304" pitchFamily="18" charset="0"/>
              </a:rPr>
              <a:t>Tuberculosis detection-2</a:t>
            </a:r>
            <a:br>
              <a:rPr lang="uk-UA" altLang="en-US" sz="3800" b="1">
                <a:latin typeface="Times New Roman" panose="02020603050405020304" pitchFamily="18" charset="0"/>
              </a:rPr>
            </a:br>
            <a:r>
              <a:rPr lang="en" altLang="en-US" sz="3800" b="1">
                <a:latin typeface="Times New Roman" panose="02020603050405020304" pitchFamily="18" charset="0"/>
              </a:rPr>
              <a:t> </a:t>
            </a:r>
            <a:r>
              <a:rPr lang="en" altLang="en-US" sz="3800">
                <a:latin typeface="Times New Roman" panose="02020603050405020304" pitchFamily="18" charset="0"/>
              </a:rPr>
              <a:t>"By request"</a:t>
            </a:r>
            <a:endParaRPr lang="ru-RU" altLang="en-US" sz="3800">
              <a:latin typeface="Times New Roman" panose="02020603050405020304"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393" name="Rectangle 2"/>
          <p:cNvSpPr>
            <a:spLocks noGrp="1" noChangeArrowheads="1"/>
          </p:cNvSpPr>
          <p:nvPr>
            <p:ph type="title"/>
          </p:nvPr>
        </p:nvSpPr>
        <p:spPr>
          <a:xfrm>
            <a:off x="684213" y="908050"/>
            <a:ext cx="7704137" cy="433388"/>
          </a:xfrm>
        </p:spPr>
        <p:txBody>
          <a:bodyPr/>
          <a:lstStyle/>
          <a:p>
            <a:pPr eaLnBrk="1" hangingPunct="1"/>
            <a:r>
              <a:rPr lang="en" altLang="en-US" sz="3600" b="0">
                <a:latin typeface="Times New Roman" panose="02020603050405020304" pitchFamily="18" charset="0"/>
              </a:rPr>
              <a:t>Tuberculosis diagnostic methods</a:t>
            </a:r>
            <a:endParaRPr lang="ru-RU" altLang="en-US" sz="3600" b="0">
              <a:latin typeface="Times New Roman" panose="02020603050405020304" pitchFamily="18" charset="0"/>
            </a:endParaRPr>
          </a:p>
        </p:txBody>
      </p:sp>
      <p:sp>
        <p:nvSpPr>
          <p:cNvPr id="59394" name="Rectangle 3"/>
          <p:cNvSpPr>
            <a:spLocks noGrp="1" noChangeArrowheads="1"/>
          </p:cNvSpPr>
          <p:nvPr>
            <p:ph type="body" idx="1"/>
          </p:nvPr>
        </p:nvSpPr>
        <p:spPr>
          <a:xfrm>
            <a:off x="250825" y="1341438"/>
            <a:ext cx="8642350" cy="5256212"/>
          </a:xfrm>
        </p:spPr>
        <p:txBody>
          <a:bodyPr/>
          <a:lstStyle/>
          <a:p>
            <a:pPr algn="just" eaLnBrk="1" hangingPunct="1">
              <a:lnSpc>
                <a:spcPct val="90000"/>
              </a:lnSpc>
              <a:spcBef>
                <a:spcPct val="30000"/>
              </a:spcBef>
              <a:buFontTx/>
              <a:buNone/>
            </a:pPr>
            <a:r>
              <a:rPr lang="en" altLang="en-US" sz="2400" b="1">
                <a:latin typeface="Times New Roman" panose="02020603050405020304" pitchFamily="18" charset="0"/>
              </a:rPr>
              <a:t>1. </a:t>
            </a:r>
            <a:r>
              <a:rPr lang="en" altLang="en-US" sz="2400" b="1">
                <a:solidFill>
                  <a:srgbClr val="FAFA20"/>
                </a:solidFill>
                <a:latin typeface="Times New Roman" panose="02020603050405020304" pitchFamily="18" charset="0"/>
              </a:rPr>
              <a:t>Objective examination of the patient</a:t>
            </a:r>
          </a:p>
          <a:p>
            <a:pPr algn="just" eaLnBrk="1" hangingPunct="1">
              <a:lnSpc>
                <a:spcPct val="90000"/>
              </a:lnSpc>
              <a:spcBef>
                <a:spcPct val="30000"/>
              </a:spcBef>
            </a:pPr>
            <a:r>
              <a:rPr lang="en" altLang="en-US" sz="2400">
                <a:latin typeface="Times New Roman" panose="02020603050405020304" pitchFamily="18" charset="0"/>
              </a:rPr>
              <a:t>There are no specific clinical signs for tuberculosis.</a:t>
            </a:r>
          </a:p>
          <a:p>
            <a:pPr algn="just" eaLnBrk="1" hangingPunct="1">
              <a:lnSpc>
                <a:spcPct val="90000"/>
              </a:lnSpc>
              <a:spcBef>
                <a:spcPct val="30000"/>
              </a:spcBef>
            </a:pPr>
            <a:r>
              <a:rPr lang="en" altLang="en-US" sz="2400">
                <a:latin typeface="Times New Roman" panose="02020603050405020304" pitchFamily="18" charset="0"/>
              </a:rPr>
              <a:t>The basis for diagnosing and verifying the diagnosis of tuberculosis is sputum examination.</a:t>
            </a:r>
            <a:endParaRPr lang="uk-UA" altLang="en-US" sz="2400" b="1">
              <a:latin typeface="Times New Roman" panose="02020603050405020304" pitchFamily="18" charset="0"/>
            </a:endParaRPr>
          </a:p>
          <a:p>
            <a:pPr algn="just" eaLnBrk="1" hangingPunct="1">
              <a:lnSpc>
                <a:spcPct val="90000"/>
              </a:lnSpc>
              <a:spcBef>
                <a:spcPct val="30000"/>
              </a:spcBef>
              <a:buFontTx/>
              <a:buNone/>
            </a:pPr>
            <a:r>
              <a:rPr lang="en" altLang="en-US" sz="2400" b="1">
                <a:latin typeface="Times New Roman" panose="02020603050405020304" pitchFamily="18" charset="0"/>
              </a:rPr>
              <a:t>2. </a:t>
            </a:r>
            <a:r>
              <a:rPr lang="en" altLang="en-US" sz="2400" b="1">
                <a:solidFill>
                  <a:srgbClr val="FAFA20"/>
                </a:solidFill>
                <a:latin typeface="Times New Roman" panose="02020603050405020304" pitchFamily="18" charset="0"/>
              </a:rPr>
              <a:t>Sputum microscopy</a:t>
            </a:r>
            <a:r>
              <a:rPr lang="en" altLang="en-US" sz="2400">
                <a:latin typeface="Times New Roman" panose="02020603050405020304" pitchFamily="18" charset="0"/>
              </a:rPr>
              <a:t> </a:t>
            </a:r>
            <a:r>
              <a:rPr lang="en" altLang="en-US" sz="2000">
                <a:latin typeface="Times New Roman" panose="02020603050405020304" pitchFamily="18" charset="0"/>
              </a:rPr>
              <a:t>– </a:t>
            </a:r>
            <a:r>
              <a:rPr lang="en" altLang="en-US" sz="2400">
                <a:latin typeface="Times New Roman" panose="02020603050405020304" pitchFamily="18" charset="0"/>
              </a:rPr>
              <a:t>a quick, simple and inexpensive method for identifying TB patients and diagnosing this disease.</a:t>
            </a:r>
          </a:p>
          <a:p>
            <a:pPr algn="just" eaLnBrk="1" hangingPunct="1">
              <a:lnSpc>
                <a:spcPct val="90000"/>
              </a:lnSpc>
              <a:spcBef>
                <a:spcPct val="30000"/>
              </a:spcBef>
            </a:pPr>
            <a:r>
              <a:rPr lang="en" altLang="en-US" sz="2400">
                <a:latin typeface="Times New Roman" panose="02020603050405020304" pitchFamily="18" charset="0"/>
              </a:rPr>
              <a:t>Patients with CSB+ in the smear are the most contagious, they are the ones who need to be identified first.</a:t>
            </a:r>
          </a:p>
          <a:p>
            <a:pPr algn="just" eaLnBrk="1" hangingPunct="1">
              <a:lnSpc>
                <a:spcPct val="90000"/>
              </a:lnSpc>
              <a:spcBef>
                <a:spcPct val="30000"/>
              </a:spcBef>
            </a:pPr>
            <a:r>
              <a:rPr lang="en" altLang="en-US" sz="2400">
                <a:latin typeface="Times New Roman" panose="02020603050405020304" pitchFamily="18" charset="0"/>
              </a:rPr>
              <a:t>Culture-positive patients pose a much lower risk to others and should be identified by culture and radiographic findings.</a:t>
            </a:r>
          </a:p>
          <a:p>
            <a:pPr algn="just" eaLnBrk="1" hangingPunct="1">
              <a:lnSpc>
                <a:spcPct val="90000"/>
              </a:lnSpc>
              <a:spcBef>
                <a:spcPct val="30000"/>
              </a:spcBef>
              <a:buFontTx/>
              <a:buNone/>
            </a:pPr>
            <a:r>
              <a:rPr lang="en" altLang="en-US" sz="2400">
                <a:latin typeface="Times New Roman" panose="02020603050405020304" pitchFamily="18" charset="0"/>
              </a:rPr>
              <a:t>3. </a:t>
            </a:r>
            <a:r>
              <a:rPr lang="en" altLang="en-US" sz="2400" b="1">
                <a:solidFill>
                  <a:srgbClr val="FAFA20"/>
                </a:solidFill>
                <a:latin typeface="Times New Roman" panose="02020603050405020304" pitchFamily="18" charset="0"/>
              </a:rPr>
              <a:t>X-ray examination of the chest organs</a:t>
            </a:r>
            <a:endParaRPr lang="ru-RU" altLang="en-US" sz="2400" b="1">
              <a:solidFill>
                <a:srgbClr val="FAFA20"/>
              </a:solidFill>
              <a:latin typeface="Times New Roman" panose="02020603050405020304" pitchFamily="18"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a:xfrm>
            <a:off x="250825" y="836613"/>
            <a:ext cx="8424863" cy="504825"/>
          </a:xfrm>
        </p:spPr>
        <p:txBody>
          <a:bodyPr/>
          <a:lstStyle/>
          <a:p>
            <a:pPr eaLnBrk="1" hangingPunct="1"/>
            <a:r>
              <a:rPr lang="en" altLang="en-US" sz="3600">
                <a:latin typeface="Times New Roman" panose="02020603050405020304" pitchFamily="18" charset="0"/>
              </a:rPr>
              <a:t>Strategies to combat tuberculosis </a:t>
            </a:r>
          </a:p>
        </p:txBody>
      </p:sp>
      <p:sp>
        <p:nvSpPr>
          <p:cNvPr id="60418" name="Rectangle 3"/>
          <p:cNvSpPr>
            <a:spLocks noGrp="1" noChangeArrowheads="1"/>
          </p:cNvSpPr>
          <p:nvPr>
            <p:ph type="body" idx="1"/>
          </p:nvPr>
        </p:nvSpPr>
        <p:spPr>
          <a:xfrm>
            <a:off x="250825" y="1628775"/>
            <a:ext cx="8569325" cy="4467225"/>
          </a:xfrm>
        </p:spPr>
        <p:txBody>
          <a:bodyPr/>
          <a:lstStyle/>
          <a:p>
            <a:pPr algn="just" eaLnBrk="1" hangingPunct="1">
              <a:buFontTx/>
              <a:buNone/>
            </a:pPr>
            <a:r>
              <a:rPr lang="en" altLang="en-US">
                <a:latin typeface="Times New Roman" panose="02020603050405020304" pitchFamily="18" charset="0"/>
              </a:rPr>
              <a:t>At the initiative of the WHO, a tuberculosis control strategy was developed that guarantees the best existing method of using anti-tuberculosis drugs - </a:t>
            </a:r>
            <a:r>
              <a:rPr lang="en" altLang="en-US">
                <a:solidFill>
                  <a:srgbClr val="FAFA20"/>
                </a:solidFill>
                <a:latin typeface="Times New Roman" panose="02020603050405020304" pitchFamily="18" charset="0"/>
              </a:rPr>
              <a:t>short-term treatment under direct observation </a:t>
            </a:r>
            <a:r>
              <a:rPr lang="en" altLang="en-US">
                <a:latin typeface="Times New Roman" panose="02020603050405020304" pitchFamily="18" charset="0"/>
              </a:rPr>
              <a:t>- DOTS (Directly Observed Treatment Short-course).</a:t>
            </a:r>
            <a:r>
              <a:rPr lang="en" altLang="en-US"/>
              <a:t> </a:t>
            </a:r>
            <a:endParaRPr lang="ru-RU" alt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41" name="Rectangle 2"/>
          <p:cNvSpPr>
            <a:spLocks noGrp="1" noChangeArrowheads="1"/>
          </p:cNvSpPr>
          <p:nvPr>
            <p:ph type="title"/>
          </p:nvPr>
        </p:nvSpPr>
        <p:spPr>
          <a:xfrm>
            <a:off x="3059113" y="333375"/>
            <a:ext cx="5905500" cy="719138"/>
          </a:xfrm>
        </p:spPr>
        <p:txBody>
          <a:bodyPr/>
          <a:lstStyle/>
          <a:p>
            <a:pPr eaLnBrk="1" hangingPunct="1"/>
            <a:r>
              <a:rPr lang="en" altLang="en-US" sz="3200">
                <a:latin typeface="Times New Roman" panose="02020603050405020304" pitchFamily="18" charset="0"/>
              </a:rPr>
              <a:t>5 components of the DOTS strategy</a:t>
            </a:r>
            <a:endParaRPr lang="ru-RU" altLang="en-US" sz="3200">
              <a:latin typeface="Times New Roman" panose="02020603050405020304" pitchFamily="18" charset="0"/>
            </a:endParaRPr>
          </a:p>
        </p:txBody>
      </p:sp>
      <p:sp>
        <p:nvSpPr>
          <p:cNvPr id="61442" name="Rectangle 3"/>
          <p:cNvSpPr>
            <a:spLocks noGrp="1" noChangeArrowheads="1"/>
          </p:cNvSpPr>
          <p:nvPr>
            <p:ph type="body" idx="1"/>
          </p:nvPr>
        </p:nvSpPr>
        <p:spPr>
          <a:xfrm>
            <a:off x="250825" y="1341438"/>
            <a:ext cx="8642350" cy="5327650"/>
          </a:xfrm>
        </p:spPr>
        <p:txBody>
          <a:bodyPr/>
          <a:lstStyle/>
          <a:p>
            <a:pPr marL="609600" indent="-609600" algn="just" eaLnBrk="1" hangingPunct="1">
              <a:buClr>
                <a:srgbClr val="FAFA20"/>
              </a:buClr>
              <a:buFontTx/>
              <a:buAutoNum type="arabicPeriod"/>
            </a:pPr>
            <a:r>
              <a:rPr lang="en" altLang="en-US" sz="3600">
                <a:latin typeface="Times New Roman" panose="02020603050405020304" pitchFamily="18" charset="0"/>
              </a:rPr>
              <a:t>Continued support for the tuberculosis control program from the government and regional health authorities.</a:t>
            </a:r>
          </a:p>
          <a:p>
            <a:pPr marL="609600" indent="-609600" algn="just" eaLnBrk="1" hangingPunct="1">
              <a:buClr>
                <a:srgbClr val="FAFA20"/>
              </a:buClr>
              <a:buFontTx/>
              <a:buAutoNum type="arabicPeriod"/>
            </a:pPr>
            <a:r>
              <a:rPr lang="en" altLang="en-US" sz="3600">
                <a:latin typeface="Times New Roman" panose="02020603050405020304" pitchFamily="18" charset="0"/>
              </a:rPr>
              <a:t>Detection of tuberculosis cases through microscopic examination of sputum from all patients who presented to a medical facility with suspected tuberculosis.</a:t>
            </a:r>
            <a:endParaRPr lang="ru-RU" altLang="en-US" sz="3600">
              <a:latin typeface="Times New Roman" panose="02020603050405020304"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a:xfrm>
            <a:off x="2916238" y="333375"/>
            <a:ext cx="6227762" cy="719138"/>
          </a:xfrm>
        </p:spPr>
        <p:txBody>
          <a:bodyPr/>
          <a:lstStyle/>
          <a:p>
            <a:pPr eaLnBrk="1" hangingPunct="1"/>
            <a:r>
              <a:rPr lang="en" altLang="en-US" sz="3200">
                <a:latin typeface="Times New Roman" panose="02020603050405020304" pitchFamily="18" charset="0"/>
              </a:rPr>
              <a:t>5 components of the DOTS-2 strategy</a:t>
            </a:r>
            <a:endParaRPr lang="ru-RU" altLang="en-US" sz="3200">
              <a:latin typeface="Times New Roman" panose="02020603050405020304" pitchFamily="18" charset="0"/>
            </a:endParaRPr>
          </a:p>
        </p:txBody>
      </p:sp>
      <p:sp>
        <p:nvSpPr>
          <p:cNvPr id="62466" name="Rectangle 3"/>
          <p:cNvSpPr>
            <a:spLocks noGrp="1" noChangeArrowheads="1"/>
          </p:cNvSpPr>
          <p:nvPr>
            <p:ph type="body" idx="1"/>
          </p:nvPr>
        </p:nvSpPr>
        <p:spPr>
          <a:xfrm>
            <a:off x="250825" y="1052513"/>
            <a:ext cx="8642350" cy="5616575"/>
          </a:xfrm>
        </p:spPr>
        <p:txBody>
          <a:bodyPr/>
          <a:lstStyle/>
          <a:p>
            <a:pPr marL="609600" indent="-609600" algn="just" eaLnBrk="1" hangingPunct="1">
              <a:spcBef>
                <a:spcPct val="40000"/>
              </a:spcBef>
              <a:buClr>
                <a:srgbClr val="FAFA20"/>
              </a:buClr>
              <a:buFontTx/>
              <a:buAutoNum type="arabicPeriod" startAt="3"/>
            </a:pPr>
            <a:r>
              <a:rPr lang="en" altLang="en-US" sz="3000">
                <a:latin typeface="Times New Roman" panose="02020603050405020304" pitchFamily="18" charset="0"/>
              </a:rPr>
              <a:t>Conduct a standard treatment regimen for 6 to 8 months in all patients with a positive sputum smear under the direct supervision of medical professionals.</a:t>
            </a:r>
          </a:p>
          <a:p>
            <a:pPr marL="609600" indent="-609600" algn="just" eaLnBrk="1" hangingPunct="1">
              <a:spcBef>
                <a:spcPct val="40000"/>
              </a:spcBef>
              <a:buClr>
                <a:srgbClr val="FAFA20"/>
              </a:buClr>
              <a:buFontTx/>
              <a:buAutoNum type="arabicPeriod" startAt="3"/>
            </a:pPr>
            <a:r>
              <a:rPr lang="en" altLang="en-US" sz="3000">
                <a:latin typeface="Times New Roman" panose="02020603050405020304" pitchFamily="18" charset="0"/>
              </a:rPr>
              <a:t>Regular, continuous provision of all necessary anti-tuberculosis drugs.</a:t>
            </a:r>
          </a:p>
          <a:p>
            <a:pPr marL="609600" indent="-609600" algn="just" eaLnBrk="1" hangingPunct="1">
              <a:spcBef>
                <a:spcPct val="40000"/>
              </a:spcBef>
              <a:buClr>
                <a:srgbClr val="FAFA20"/>
              </a:buClr>
              <a:buFontTx/>
              <a:buAutoNum type="arabicPeriod" startAt="3"/>
            </a:pPr>
            <a:r>
              <a:rPr lang="en" altLang="en-US" sz="3000">
                <a:latin typeface="Times New Roman" panose="02020603050405020304" pitchFamily="18" charset="0"/>
              </a:rPr>
              <a:t>A standard recording and reporting system for evaluating both treatment outcomes and the overall TB control program.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489" name="Rectangle 2"/>
          <p:cNvSpPr>
            <a:spLocks noGrp="1" noChangeArrowheads="1"/>
          </p:cNvSpPr>
          <p:nvPr>
            <p:ph type="title"/>
          </p:nvPr>
        </p:nvSpPr>
        <p:spPr>
          <a:xfrm>
            <a:off x="684213" y="908050"/>
            <a:ext cx="7700962" cy="863600"/>
          </a:xfrm>
        </p:spPr>
        <p:txBody>
          <a:bodyPr/>
          <a:lstStyle/>
          <a:p>
            <a:pPr eaLnBrk="1" hangingPunct="1"/>
            <a:r>
              <a:rPr lang="en" altLang="en-US">
                <a:latin typeface="Times New Roman" panose="02020603050405020304" pitchFamily="18" charset="0"/>
              </a:rPr>
              <a:t>The goal of the DOTS strategy</a:t>
            </a:r>
            <a:endParaRPr lang="ru-RU" altLang="en-US">
              <a:latin typeface="Times New Roman" panose="02020603050405020304" pitchFamily="18" charset="0"/>
            </a:endParaRPr>
          </a:p>
        </p:txBody>
      </p:sp>
      <p:sp>
        <p:nvSpPr>
          <p:cNvPr id="63490" name="Rectangle 3"/>
          <p:cNvSpPr>
            <a:spLocks noGrp="1" noChangeArrowheads="1"/>
          </p:cNvSpPr>
          <p:nvPr>
            <p:ph type="body" idx="1"/>
          </p:nvPr>
        </p:nvSpPr>
        <p:spPr>
          <a:xfrm>
            <a:off x="685800" y="2205038"/>
            <a:ext cx="7772400" cy="3890962"/>
          </a:xfrm>
        </p:spPr>
        <p:txBody>
          <a:bodyPr/>
          <a:lstStyle/>
          <a:p>
            <a:pPr algn="just" eaLnBrk="1" hangingPunct="1"/>
            <a:r>
              <a:rPr lang="en" altLang="en-US" sz="4000">
                <a:latin typeface="Times New Roman" panose="02020603050405020304" pitchFamily="18" charset="0"/>
              </a:rPr>
              <a:t>detection of 70% of bacillary forms of tuberculosis (among all forms of tuberculosis)</a:t>
            </a:r>
          </a:p>
          <a:p>
            <a:pPr algn="just" eaLnBrk="1" hangingPunct="1">
              <a:buFontTx/>
              <a:buNone/>
            </a:pPr>
            <a:r>
              <a:rPr lang="en" altLang="en-US" sz="4000">
                <a:latin typeface="Times New Roman" panose="02020603050405020304" pitchFamily="18" charset="0"/>
              </a:rPr>
              <a:t>and</a:t>
            </a:r>
          </a:p>
          <a:p>
            <a:pPr algn="just" eaLnBrk="1" hangingPunct="1"/>
            <a:r>
              <a:rPr lang="en" altLang="en-US" sz="4000">
                <a:latin typeface="Times New Roman" panose="02020603050405020304" pitchFamily="18" charset="0"/>
              </a:rPr>
              <a:t>achieving cessation of bacterial excretion in 85% of patients.</a:t>
            </a:r>
            <a:endParaRPr lang="ru-RU" altLang="en-US" sz="4000">
              <a:latin typeface="Times New Roman" panose="02020603050405020304" pitchFamily="18"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513" name="Rectangle 2"/>
          <p:cNvSpPr>
            <a:spLocks noGrp="1" noChangeArrowheads="1"/>
          </p:cNvSpPr>
          <p:nvPr>
            <p:ph type="title"/>
          </p:nvPr>
        </p:nvSpPr>
        <p:spPr>
          <a:xfrm>
            <a:off x="3059113" y="260350"/>
            <a:ext cx="5545137" cy="935038"/>
          </a:xfrm>
        </p:spPr>
        <p:txBody>
          <a:bodyPr/>
          <a:lstStyle/>
          <a:p>
            <a:pPr eaLnBrk="1" hangingPunct="1"/>
            <a:r>
              <a:rPr lang="en" altLang="en-US" sz="3600">
                <a:latin typeface="Times New Roman" panose="02020603050405020304" pitchFamily="18" charset="0"/>
              </a:rPr>
              <a:t>STOP-TB Strategy </a:t>
            </a:r>
            <a:br>
              <a:rPr lang="uk-UA" altLang="en-US" sz="3600">
                <a:latin typeface="Times New Roman" panose="02020603050405020304" pitchFamily="18" charset="0"/>
              </a:rPr>
            </a:br>
            <a:r>
              <a:rPr lang="en" altLang="en-US" sz="3600">
                <a:latin typeface="Times New Roman" panose="02020603050405020304" pitchFamily="18" charset="0"/>
              </a:rPr>
              <a:t>(since 2006)</a:t>
            </a:r>
            <a:endParaRPr lang="ru-RU" altLang="en-US" sz="3600">
              <a:latin typeface="Times New Roman" panose="02020603050405020304" pitchFamily="18" charset="0"/>
            </a:endParaRPr>
          </a:p>
        </p:txBody>
      </p:sp>
      <p:sp>
        <p:nvSpPr>
          <p:cNvPr id="64514" name="Rectangle 3"/>
          <p:cNvSpPr>
            <a:spLocks noGrp="1" noChangeArrowheads="1"/>
          </p:cNvSpPr>
          <p:nvPr>
            <p:ph type="body" idx="1"/>
          </p:nvPr>
        </p:nvSpPr>
        <p:spPr>
          <a:xfrm>
            <a:off x="250825" y="1484313"/>
            <a:ext cx="8424863" cy="5040312"/>
          </a:xfrm>
        </p:spPr>
        <p:txBody>
          <a:bodyPr/>
          <a:lstStyle/>
          <a:p>
            <a:pPr marL="533400" indent="-533400" algn="ctr" eaLnBrk="1" hangingPunct="1">
              <a:lnSpc>
                <a:spcPct val="90000"/>
              </a:lnSpc>
              <a:buFontTx/>
              <a:buNone/>
            </a:pPr>
            <a:r>
              <a:rPr lang="en" altLang="en-US" sz="2800" b="1">
                <a:latin typeface="Times New Roman" panose="02020603050405020304" pitchFamily="18" charset="0"/>
              </a:rPr>
              <a:t>Components of the STOP-TB strategy:</a:t>
            </a:r>
            <a:endParaRPr lang="uk-UA" altLang="en-US" sz="2800">
              <a:latin typeface="Times New Roman" panose="02020603050405020304" pitchFamily="18" charset="0"/>
            </a:endParaRPr>
          </a:p>
          <a:p>
            <a:pPr marL="533400" indent="-533400" algn="just" eaLnBrk="1" hangingPunct="1">
              <a:lnSpc>
                <a:spcPct val="90000"/>
              </a:lnSpc>
              <a:buClr>
                <a:srgbClr val="FAFA20"/>
              </a:buClr>
              <a:buFontTx/>
              <a:buAutoNum type="arabicPeriod"/>
            </a:pPr>
            <a:r>
              <a:rPr lang="en" altLang="en-US" sz="2800">
                <a:latin typeface="Times New Roman" panose="02020603050405020304" pitchFamily="18" charset="0"/>
              </a:rPr>
              <a:t>Improving the quality of DOTS strategy implementation.</a:t>
            </a:r>
          </a:p>
          <a:p>
            <a:pPr marL="533400" indent="-533400" algn="just" eaLnBrk="1" hangingPunct="1">
              <a:lnSpc>
                <a:spcPct val="90000"/>
              </a:lnSpc>
              <a:buClr>
                <a:srgbClr val="FAFA20"/>
              </a:buClr>
              <a:buFontTx/>
              <a:buAutoNum type="arabicPeriod"/>
            </a:pPr>
            <a:r>
              <a:rPr lang="en" altLang="en-US" sz="2800">
                <a:latin typeface="Times New Roman" panose="02020603050405020304" pitchFamily="18" charset="0"/>
              </a:rPr>
              <a:t>Addressing challenges in the fight against HIV-associated TB, multidrug-resistant TB, and other special problems.</a:t>
            </a:r>
          </a:p>
          <a:p>
            <a:pPr marL="533400" indent="-533400" algn="just" eaLnBrk="1" hangingPunct="1">
              <a:lnSpc>
                <a:spcPct val="90000"/>
              </a:lnSpc>
              <a:buClr>
                <a:srgbClr val="FAFA20"/>
              </a:buClr>
              <a:buFontTx/>
              <a:buAutoNum type="arabicPeriod"/>
            </a:pPr>
            <a:r>
              <a:rPr lang="en" altLang="en-US" sz="2800">
                <a:latin typeface="Times New Roman" panose="02020603050405020304" pitchFamily="18" charset="0"/>
              </a:rPr>
              <a:t>Strengthening the healthcare system.</a:t>
            </a:r>
          </a:p>
          <a:p>
            <a:pPr marL="533400" indent="-533400" algn="just" eaLnBrk="1" hangingPunct="1">
              <a:lnSpc>
                <a:spcPct val="90000"/>
              </a:lnSpc>
              <a:buClr>
                <a:srgbClr val="FAFA20"/>
              </a:buClr>
              <a:buFontTx/>
              <a:buAutoNum type="arabicPeriod"/>
            </a:pPr>
            <a:r>
              <a:rPr lang="en" altLang="en-US" sz="2800">
                <a:latin typeface="Times New Roman" panose="02020603050405020304" pitchFamily="18" charset="0"/>
              </a:rPr>
              <a:t>Involvement of all medical institutions in the fight against tuberculosis.</a:t>
            </a:r>
          </a:p>
          <a:p>
            <a:pPr marL="533400" indent="-533400" algn="just" eaLnBrk="1" hangingPunct="1">
              <a:lnSpc>
                <a:spcPct val="90000"/>
              </a:lnSpc>
              <a:buClr>
                <a:srgbClr val="FAFA20"/>
              </a:buClr>
              <a:buFontTx/>
              <a:buAutoNum type="arabicPeriod"/>
            </a:pPr>
            <a:r>
              <a:rPr lang="en" altLang="en-US" sz="2800">
                <a:latin typeface="Times New Roman" panose="02020603050405020304" pitchFamily="18" charset="0"/>
              </a:rPr>
              <a:t>Patient support and public engagement.</a:t>
            </a:r>
          </a:p>
          <a:p>
            <a:pPr marL="533400" indent="-533400" algn="just" eaLnBrk="1" hangingPunct="1">
              <a:lnSpc>
                <a:spcPct val="90000"/>
              </a:lnSpc>
              <a:buClr>
                <a:srgbClr val="FAFA20"/>
              </a:buClr>
              <a:buFontTx/>
              <a:buAutoNum type="arabicPeriod"/>
            </a:pPr>
            <a:r>
              <a:rPr lang="en" altLang="en-US" sz="2800">
                <a:latin typeface="Times New Roman" panose="02020603050405020304" pitchFamily="18" charset="0"/>
              </a:rPr>
              <a:t>Conducting and encouraging research.</a:t>
            </a:r>
            <a:endParaRPr lang="ru-RU" altLang="en-US" sz="2800">
              <a:latin typeface="Times New Roman" panose="02020603050405020304" pitchFamily="18"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537" name="Rectangle 2"/>
          <p:cNvSpPr>
            <a:spLocks noGrp="1" noChangeArrowheads="1"/>
          </p:cNvSpPr>
          <p:nvPr>
            <p:ph type="title"/>
          </p:nvPr>
        </p:nvSpPr>
        <p:spPr>
          <a:xfrm>
            <a:off x="684213" y="981075"/>
            <a:ext cx="7700962" cy="576263"/>
          </a:xfrm>
        </p:spPr>
        <p:txBody>
          <a:bodyPr/>
          <a:lstStyle/>
          <a:p>
            <a:pPr eaLnBrk="1" hangingPunct="1"/>
            <a:r>
              <a:rPr lang="en" altLang="en-US" sz="4000" b="0">
                <a:latin typeface="Times New Roman" panose="02020603050405020304" pitchFamily="18" charset="0"/>
              </a:rPr>
              <a:t>The goal of the STOP-TB strategy</a:t>
            </a:r>
            <a:r>
              <a:rPr lang="en" altLang="en-US" sz="4000" b="0"/>
              <a:t> </a:t>
            </a:r>
            <a:endParaRPr lang="ru-RU" altLang="en-US" sz="4000"/>
          </a:p>
        </p:txBody>
      </p:sp>
      <p:sp>
        <p:nvSpPr>
          <p:cNvPr id="65538" name="Rectangle 3"/>
          <p:cNvSpPr>
            <a:spLocks noGrp="1" noChangeArrowheads="1"/>
          </p:cNvSpPr>
          <p:nvPr>
            <p:ph type="body" idx="1"/>
          </p:nvPr>
        </p:nvSpPr>
        <p:spPr>
          <a:xfrm>
            <a:off x="395288" y="1628775"/>
            <a:ext cx="8424862" cy="4752975"/>
          </a:xfrm>
        </p:spPr>
        <p:txBody>
          <a:bodyPr/>
          <a:lstStyle/>
          <a:p>
            <a:pPr algn="just" eaLnBrk="1" hangingPunct="1"/>
            <a:r>
              <a:rPr lang="en" altLang="en-US">
                <a:latin typeface="Times New Roman" panose="02020603050405020304" pitchFamily="18" charset="0"/>
              </a:rPr>
              <a:t>reducing global TB prevalence rates by 2050 to 1 case per 1 million population per year and TB mortality rates by 50% by 2015 compared to 1990;</a:t>
            </a:r>
          </a:p>
          <a:p>
            <a:pPr algn="just" eaLnBrk="1" hangingPunct="1"/>
            <a:endParaRPr lang="uk-UA" altLang="en-US">
              <a:latin typeface="Times New Roman" panose="02020603050405020304" pitchFamily="18" charset="0"/>
            </a:endParaRPr>
          </a:p>
          <a:p>
            <a:pPr algn="just" eaLnBrk="1" hangingPunct="1"/>
            <a:r>
              <a:rPr lang="en" altLang="en-US">
                <a:latin typeface="Times New Roman" panose="02020603050405020304" pitchFamily="18" charset="0"/>
              </a:rPr>
              <a:t>Diagnose 75% of the predicted number of tuberculosis patients and cure 85% of such patients.</a:t>
            </a:r>
            <a:endParaRPr lang="ru-RU" altLang="en-US">
              <a:latin typeface="Times New Roman" panose="02020603050405020304" pitchFamily="18"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a:xfrm>
            <a:off x="3132138" y="188913"/>
            <a:ext cx="5761037" cy="1223962"/>
          </a:xfrm>
        </p:spPr>
        <p:txBody>
          <a:bodyPr/>
          <a:lstStyle/>
          <a:p>
            <a:pPr eaLnBrk="1" hangingPunct="1"/>
            <a:r>
              <a:rPr lang="en" altLang="en-US" sz="3200" b="0">
                <a:latin typeface="Times New Roman" panose="02020603050405020304" pitchFamily="18" charset="0"/>
              </a:rPr>
              <a:t>The adapted DOTS strategy in Ukraine provides for</a:t>
            </a:r>
            <a:endParaRPr lang="ru-RU" altLang="en-US" sz="3200" b="0">
              <a:latin typeface="Times New Roman" panose="02020603050405020304" pitchFamily="18" charset="0"/>
            </a:endParaRPr>
          </a:p>
        </p:txBody>
      </p:sp>
      <p:sp>
        <p:nvSpPr>
          <p:cNvPr id="66562" name="Rectangle 3"/>
          <p:cNvSpPr>
            <a:spLocks noGrp="1" noChangeArrowheads="1"/>
          </p:cNvSpPr>
          <p:nvPr>
            <p:ph type="body" idx="1"/>
          </p:nvPr>
        </p:nvSpPr>
        <p:spPr>
          <a:xfrm>
            <a:off x="323850" y="1557338"/>
            <a:ext cx="8496300" cy="5040312"/>
          </a:xfrm>
        </p:spPr>
        <p:txBody>
          <a:bodyPr/>
          <a:lstStyle/>
          <a:p>
            <a:pPr marL="533400" indent="-533400" algn="just" eaLnBrk="1" hangingPunct="1">
              <a:lnSpc>
                <a:spcPct val="90000"/>
              </a:lnSpc>
              <a:buFontTx/>
              <a:buAutoNum type="arabicPeriod"/>
            </a:pPr>
            <a:r>
              <a:rPr lang="en" altLang="en-US" sz="2400">
                <a:solidFill>
                  <a:srgbClr val="FAFA20"/>
                </a:solidFill>
                <a:latin typeface="Times New Roman" panose="02020603050405020304" pitchFamily="18" charset="0"/>
              </a:rPr>
              <a:t>Political and financial support for the TB control program should be provided at the level of the Government and administrative territories of the country </a:t>
            </a:r>
            <a:r>
              <a:rPr lang="en" altLang="en-US" sz="2400">
                <a:latin typeface="Times New Roman" panose="02020603050405020304" pitchFamily="18" charset="0"/>
              </a:rPr>
              <a:t>.</a:t>
            </a:r>
          </a:p>
          <a:p>
            <a:pPr marL="533400" indent="-533400" algn="just" eaLnBrk="1" hangingPunct="1">
              <a:lnSpc>
                <a:spcPct val="90000"/>
              </a:lnSpc>
              <a:buFontTx/>
              <a:buAutoNum type="arabicPeriod"/>
            </a:pPr>
            <a:endParaRPr lang="uk-UA" altLang="en-US" sz="2400">
              <a:latin typeface="Times New Roman" panose="02020603050405020304" pitchFamily="18" charset="0"/>
            </a:endParaRPr>
          </a:p>
          <a:p>
            <a:pPr marL="533400" indent="-533400" algn="just" eaLnBrk="1" hangingPunct="1">
              <a:lnSpc>
                <a:spcPct val="90000"/>
              </a:lnSpc>
              <a:buFontTx/>
              <a:buNone/>
            </a:pPr>
            <a:r>
              <a:rPr lang="en" altLang="en-US" sz="2400">
                <a:latin typeface="Times New Roman" panose="02020603050405020304" pitchFamily="18" charset="0"/>
              </a:rPr>
              <a:t>2. </a:t>
            </a:r>
            <a:r>
              <a:rPr lang="en" altLang="en-US" sz="2400">
                <a:solidFill>
                  <a:srgbClr val="FAFA20"/>
                </a:solidFill>
                <a:latin typeface="Times New Roman" panose="02020603050405020304" pitchFamily="18" charset="0"/>
              </a:rPr>
              <a:t>Identification of patients with active forms of tuberculosis should be carried out:</a:t>
            </a:r>
          </a:p>
          <a:p>
            <a:pPr marL="533400" indent="-533400" algn="just" eaLnBrk="1" hangingPunct="1">
              <a:lnSpc>
                <a:spcPct val="90000"/>
              </a:lnSpc>
            </a:pPr>
            <a:r>
              <a:rPr lang="en" altLang="en-US" sz="2400">
                <a:latin typeface="Times New Roman" panose="02020603050405020304" pitchFamily="18" charset="0"/>
              </a:rPr>
              <a:t>upon referral to medical and preventive institutions (LPU) using smear microscopy and X-ray fluorography;</a:t>
            </a:r>
          </a:p>
          <a:p>
            <a:pPr marL="533400" indent="-533400" algn="just" eaLnBrk="1" hangingPunct="1">
              <a:lnSpc>
                <a:spcPct val="90000"/>
              </a:lnSpc>
            </a:pPr>
            <a:r>
              <a:rPr lang="en" altLang="en-US" sz="2400">
                <a:latin typeface="Times New Roman" panose="02020603050405020304" pitchFamily="18" charset="0"/>
              </a:rPr>
              <a:t>by conducting tuberculin diagnostics among risk groups in children;</a:t>
            </a:r>
          </a:p>
          <a:p>
            <a:pPr marL="533400" indent="-533400" algn="just" eaLnBrk="1" hangingPunct="1">
              <a:lnSpc>
                <a:spcPct val="90000"/>
              </a:lnSpc>
            </a:pPr>
            <a:r>
              <a:rPr lang="en" altLang="en-US" sz="2400">
                <a:latin typeface="Times New Roman" panose="02020603050405020304" pitchFamily="18" charset="0"/>
              </a:rPr>
              <a:t>by conducting screening fluorography or smear microscopy among at-risk groups in adults;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a:xfrm>
            <a:off x="3132138" y="188913"/>
            <a:ext cx="5761037" cy="1223962"/>
          </a:xfrm>
        </p:spPr>
        <p:txBody>
          <a:bodyPr/>
          <a:lstStyle/>
          <a:p>
            <a:pPr eaLnBrk="1" hangingPunct="1"/>
            <a:r>
              <a:rPr lang="en" altLang="en-US" sz="3200" b="0">
                <a:latin typeface="Times New Roman" panose="02020603050405020304" pitchFamily="18" charset="0"/>
              </a:rPr>
              <a:t>The adapted DOTS strategy in Ukraine provides for-2</a:t>
            </a:r>
            <a:endParaRPr lang="ru-RU" altLang="en-US" sz="3200" b="0">
              <a:latin typeface="Times New Roman" panose="02020603050405020304" pitchFamily="18" charset="0"/>
            </a:endParaRPr>
          </a:p>
        </p:txBody>
      </p:sp>
      <p:sp>
        <p:nvSpPr>
          <p:cNvPr id="67586" name="Rectangle 3"/>
          <p:cNvSpPr>
            <a:spLocks noGrp="1" noChangeArrowheads="1"/>
          </p:cNvSpPr>
          <p:nvPr>
            <p:ph type="body" idx="1"/>
          </p:nvPr>
        </p:nvSpPr>
        <p:spPr>
          <a:xfrm>
            <a:off x="323850" y="1557338"/>
            <a:ext cx="8496300" cy="5040312"/>
          </a:xfrm>
        </p:spPr>
        <p:txBody>
          <a:bodyPr/>
          <a:lstStyle/>
          <a:p>
            <a:pPr algn="just" eaLnBrk="1" hangingPunct="1">
              <a:lnSpc>
                <a:spcPct val="90000"/>
              </a:lnSpc>
              <a:buFontTx/>
              <a:buNone/>
            </a:pPr>
            <a:r>
              <a:rPr lang="en" altLang="en-US">
                <a:latin typeface="Times New Roman" panose="02020603050405020304" pitchFamily="18" charset="0"/>
              </a:rPr>
              <a:t>3. </a:t>
            </a:r>
            <a:r>
              <a:rPr lang="en" altLang="en-US">
                <a:solidFill>
                  <a:srgbClr val="FAFA20"/>
                </a:solidFill>
                <a:latin typeface="Times New Roman" panose="02020603050405020304" pitchFamily="18" charset="0"/>
              </a:rPr>
              <a:t>Diagnosis of tuberculosis should be carried out by:</a:t>
            </a:r>
          </a:p>
          <a:p>
            <a:pPr algn="just" eaLnBrk="1" hangingPunct="1">
              <a:lnSpc>
                <a:spcPct val="90000"/>
              </a:lnSpc>
            </a:pPr>
            <a:r>
              <a:rPr lang="en" altLang="en-US">
                <a:latin typeface="Times New Roman" panose="02020603050405020304" pitchFamily="18" charset="0"/>
              </a:rPr>
              <a:t>performing smear microscopy;</a:t>
            </a:r>
          </a:p>
          <a:p>
            <a:pPr algn="just" eaLnBrk="1" hangingPunct="1">
              <a:lnSpc>
                <a:spcPct val="90000"/>
              </a:lnSpc>
            </a:pPr>
            <a:r>
              <a:rPr lang="en" altLang="en-US">
                <a:latin typeface="Times New Roman" panose="02020603050405020304" pitchFamily="18" charset="0"/>
              </a:rPr>
              <a:t>sputum culture and determination of the sensitivity of mycobacteria of tuberculosis to antimycobacterial drugs;</a:t>
            </a:r>
          </a:p>
          <a:p>
            <a:pPr algn="just" eaLnBrk="1" hangingPunct="1">
              <a:lnSpc>
                <a:spcPct val="90000"/>
              </a:lnSpc>
            </a:pPr>
            <a:r>
              <a:rPr lang="en" altLang="en-US">
                <a:latin typeface="Times New Roman" panose="02020603050405020304" pitchFamily="18" charset="0"/>
              </a:rPr>
              <a:t>X-ray diagnostics;</a:t>
            </a:r>
          </a:p>
          <a:p>
            <a:pPr algn="just" eaLnBrk="1" hangingPunct="1">
              <a:lnSpc>
                <a:spcPct val="90000"/>
              </a:lnSpc>
            </a:pPr>
            <a:r>
              <a:rPr lang="en" altLang="en-US">
                <a:latin typeface="Times New Roman" panose="02020603050405020304" pitchFamily="18" charset="0"/>
              </a:rPr>
              <a:t>use of other laboratory and instrumental research methods (by indicators).</a:t>
            </a:r>
            <a:endParaRPr lang="ru-RU" altLang="en-US">
              <a:latin typeface="Times New Roman" panose="02020603050405020304" pitchFamily="18"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8609" name="Rectangle 3"/>
          <p:cNvSpPr>
            <a:spLocks noGrp="1" noChangeArrowheads="1"/>
          </p:cNvSpPr>
          <p:nvPr>
            <p:ph type="body" idx="1"/>
          </p:nvPr>
        </p:nvSpPr>
        <p:spPr>
          <a:xfrm>
            <a:off x="250825" y="1196975"/>
            <a:ext cx="8713788" cy="5472113"/>
          </a:xfrm>
        </p:spPr>
        <p:txBody>
          <a:bodyPr/>
          <a:lstStyle/>
          <a:p>
            <a:pPr algn="just" eaLnBrk="1" hangingPunct="1">
              <a:lnSpc>
                <a:spcPct val="90000"/>
              </a:lnSpc>
              <a:buFontTx/>
              <a:buNone/>
            </a:pPr>
            <a:r>
              <a:rPr lang="en" altLang="en-US" sz="2800">
                <a:latin typeface="Times New Roman" panose="02020603050405020304" pitchFamily="18" charset="0"/>
              </a:rPr>
              <a:t>4. </a:t>
            </a:r>
            <a:r>
              <a:rPr lang="en" altLang="en-US" sz="2800">
                <a:solidFill>
                  <a:srgbClr val="FAFA20"/>
                </a:solidFill>
                <a:latin typeface="Times New Roman" panose="02020603050405020304" pitchFamily="18" charset="0"/>
              </a:rPr>
              <a:t>Treatment of tuberculosis patients should be provided by:</a:t>
            </a:r>
          </a:p>
          <a:p>
            <a:pPr algn="just" eaLnBrk="1" hangingPunct="1">
              <a:lnSpc>
                <a:spcPct val="90000"/>
              </a:lnSpc>
              <a:buFontTx/>
              <a:buNone/>
            </a:pPr>
            <a:r>
              <a:rPr lang="en" altLang="en-US" sz="2800">
                <a:latin typeface="Times New Roman" panose="02020603050405020304" pitchFamily="18" charset="0"/>
              </a:rPr>
              <a:t>- conducting a standardized controlled short-term regimen under the direct supervision of a medical professional;</a:t>
            </a:r>
          </a:p>
          <a:p>
            <a:pPr algn="just" eaLnBrk="1" hangingPunct="1">
              <a:lnSpc>
                <a:spcPct val="90000"/>
              </a:lnSpc>
              <a:buFontTx/>
              <a:buNone/>
            </a:pPr>
            <a:r>
              <a:rPr lang="en" altLang="en-US" sz="2800">
                <a:latin typeface="Times New Roman" panose="02020603050405020304" pitchFamily="18" charset="0"/>
              </a:rPr>
              <a:t>- prescribing a five-component standardized controlled regimen of antimycobacterial therapy to patients with severe forms of tuberculosis;</a:t>
            </a:r>
          </a:p>
          <a:p>
            <a:pPr algn="just" eaLnBrk="1" hangingPunct="1">
              <a:lnSpc>
                <a:spcPct val="90000"/>
              </a:lnSpc>
              <a:buFontTx/>
              <a:buNone/>
            </a:pPr>
            <a:r>
              <a:rPr lang="en" altLang="en-US" sz="2800">
                <a:latin typeface="Times New Roman" panose="02020603050405020304" pitchFamily="18" charset="0"/>
              </a:rPr>
              <a:t>- implementation of a standardized five- or six-component regimen of antimycobacterial therapy for patients with multidrug-resistant tuberculosis</a:t>
            </a:r>
          </a:p>
          <a:p>
            <a:pPr algn="just" eaLnBrk="1" hangingPunct="1">
              <a:lnSpc>
                <a:spcPct val="90000"/>
              </a:lnSpc>
              <a:buFontTx/>
              <a:buNone/>
            </a:pPr>
            <a:r>
              <a:rPr lang="en" altLang="en-US" sz="2800">
                <a:latin typeface="Times New Roman" panose="02020603050405020304" pitchFamily="18" charset="0"/>
              </a:rPr>
              <a:t>- prescribing surgical treatment of tuberculosis according to indications;</a:t>
            </a:r>
          </a:p>
        </p:txBody>
      </p:sp>
      <p:sp>
        <p:nvSpPr>
          <p:cNvPr id="68610" name="Rectangle 5"/>
          <p:cNvSpPr>
            <a:spLocks noGrp="1" noChangeArrowheads="1"/>
          </p:cNvSpPr>
          <p:nvPr>
            <p:ph type="title"/>
          </p:nvPr>
        </p:nvSpPr>
        <p:spPr>
          <a:xfrm>
            <a:off x="3132138" y="188913"/>
            <a:ext cx="5761037" cy="1079500"/>
          </a:xfrm>
          <a:noFill/>
        </p:spPr>
        <p:txBody>
          <a:bodyPr/>
          <a:lstStyle/>
          <a:p>
            <a:pPr eaLnBrk="1" hangingPunct="1"/>
            <a:r>
              <a:rPr lang="en" altLang="en-US" sz="3200" b="0">
                <a:latin typeface="Times New Roman" panose="02020603050405020304" pitchFamily="18" charset="0"/>
              </a:rPr>
              <a:t>The adapted DOTS strategy in Ukraine provides for-3</a:t>
            </a:r>
            <a:endParaRPr lang="ru-RU" altLang="en-US" sz="3200" b="0">
              <a:latin typeface="Times New Roman" panose="02020603050405020304" pitchFamily="18"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9633" name="Rectangle 2"/>
          <p:cNvSpPr>
            <a:spLocks noGrp="1" noChangeArrowheads="1"/>
          </p:cNvSpPr>
          <p:nvPr>
            <p:ph type="body" idx="1"/>
          </p:nvPr>
        </p:nvSpPr>
        <p:spPr>
          <a:xfrm>
            <a:off x="250825" y="1196975"/>
            <a:ext cx="8713788" cy="5472113"/>
          </a:xfrm>
        </p:spPr>
        <p:txBody>
          <a:bodyPr/>
          <a:lstStyle/>
          <a:p>
            <a:pPr algn="just" eaLnBrk="1" hangingPunct="1">
              <a:buFontTx/>
              <a:buNone/>
            </a:pPr>
            <a:r>
              <a:rPr lang="en" altLang="en-US" sz="2800">
                <a:latin typeface="Times New Roman" panose="02020603050405020304" pitchFamily="18" charset="0"/>
              </a:rPr>
              <a:t>- monitoring the effectiveness of treatment using cohort analysis;</a:t>
            </a:r>
          </a:p>
          <a:p>
            <a:pPr algn="just" eaLnBrk="1" hangingPunct="1">
              <a:buFontTx/>
              <a:buNone/>
            </a:pPr>
            <a:r>
              <a:rPr lang="en" altLang="en-US" sz="2800">
                <a:latin typeface="Times New Roman" panose="02020603050405020304" pitchFamily="18" charset="0"/>
              </a:rPr>
              <a:t>- treatment in the intensive phase is mainly carried out in a hospital, in the continuation phase - mainly on an outpatient basis under the supervision of a medical professional;</a:t>
            </a:r>
          </a:p>
          <a:p>
            <a:pPr algn="just" eaLnBrk="1" hangingPunct="1">
              <a:buFontTx/>
              <a:buNone/>
            </a:pPr>
            <a:r>
              <a:rPr lang="en" altLang="en-US" sz="2800">
                <a:latin typeface="Times New Roman" panose="02020603050405020304" pitchFamily="18" charset="0"/>
              </a:rPr>
              <a:t>- granting permission to prescribe second-line drugs by decision of the council of regional anti-tuberculosis dispensaries;</a:t>
            </a:r>
          </a:p>
          <a:p>
            <a:pPr algn="just" eaLnBrk="1" hangingPunct="1">
              <a:buFontTx/>
              <a:buNone/>
            </a:pPr>
            <a:r>
              <a:rPr lang="en" altLang="en-US" sz="2800">
                <a:latin typeface="Times New Roman" panose="02020603050405020304" pitchFamily="18" charset="0"/>
              </a:rPr>
              <a:t>- palliative treatment for patients with extended drug resistance in cases where it is impossible </a:t>
            </a:r>
            <a:r>
              <a:rPr lang="en" altLang="en-US" sz="2400">
                <a:latin typeface="Times New Roman" panose="02020603050405020304" pitchFamily="18" charset="0"/>
              </a:rPr>
              <a:t>to prescribe four first- and second-line antimycobacterial drugs.</a:t>
            </a:r>
            <a:endParaRPr lang="ru-RU" altLang="en-US" sz="2400">
              <a:latin typeface="Times New Roman" panose="02020603050405020304" pitchFamily="18" charset="0"/>
            </a:endParaRPr>
          </a:p>
        </p:txBody>
      </p:sp>
      <p:sp>
        <p:nvSpPr>
          <p:cNvPr id="69634" name="Rectangle 3"/>
          <p:cNvSpPr>
            <a:spLocks noGrp="1" noChangeArrowheads="1"/>
          </p:cNvSpPr>
          <p:nvPr>
            <p:ph type="title"/>
          </p:nvPr>
        </p:nvSpPr>
        <p:spPr>
          <a:xfrm>
            <a:off x="3132138" y="188913"/>
            <a:ext cx="5761037" cy="1079500"/>
          </a:xfrm>
          <a:noFill/>
        </p:spPr>
        <p:txBody>
          <a:bodyPr/>
          <a:lstStyle/>
          <a:p>
            <a:pPr eaLnBrk="1" hangingPunct="1"/>
            <a:r>
              <a:rPr lang="en" altLang="en-US" sz="3200" b="0">
                <a:latin typeface="Times New Roman" panose="02020603050405020304" pitchFamily="18" charset="0"/>
              </a:rPr>
              <a:t>The adapted DOTS strategy in Ukraine provides for-4</a:t>
            </a:r>
            <a:endParaRPr lang="ru-RU" altLang="en-US" sz="3200" b="0">
              <a:latin typeface="Times New Roman" panose="02020603050405020304" pitchFamily="18"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0657" name="Rectangle 3"/>
          <p:cNvSpPr>
            <a:spLocks noGrp="1" noChangeArrowheads="1"/>
          </p:cNvSpPr>
          <p:nvPr>
            <p:ph type="body" idx="1"/>
          </p:nvPr>
        </p:nvSpPr>
        <p:spPr>
          <a:xfrm>
            <a:off x="250825" y="1484313"/>
            <a:ext cx="8893175" cy="5113337"/>
          </a:xfrm>
        </p:spPr>
        <p:txBody>
          <a:bodyPr/>
          <a:lstStyle/>
          <a:p>
            <a:pPr algn="just" eaLnBrk="1" hangingPunct="1">
              <a:lnSpc>
                <a:spcPct val="80000"/>
              </a:lnSpc>
              <a:buFontTx/>
              <a:buNone/>
            </a:pPr>
            <a:r>
              <a:rPr lang="en" altLang="en-US" sz="2800">
                <a:latin typeface="Times New Roman" panose="02020603050405020304" pitchFamily="18" charset="0"/>
              </a:rPr>
              <a:t>5. </a:t>
            </a:r>
            <a:r>
              <a:rPr lang="en" altLang="en-US" sz="2800">
                <a:solidFill>
                  <a:srgbClr val="FAFA20"/>
                </a:solidFill>
                <a:latin typeface="Times New Roman" panose="02020603050405020304" pitchFamily="18" charset="0"/>
              </a:rPr>
              <a:t>Provision of anti-tuberculosis institutions with antimycobacterial drugs </a:t>
            </a:r>
            <a:r>
              <a:rPr lang="en" altLang="en-US" sz="2800">
                <a:latin typeface="Times New Roman" panose="02020603050405020304" pitchFamily="18" charset="0"/>
              </a:rPr>
              <a:t>should be carried out at the expense of the State Budget of Ukraine and the involvement of extra-budgetary funds.</a:t>
            </a:r>
          </a:p>
          <a:p>
            <a:pPr algn="just" eaLnBrk="1" hangingPunct="1">
              <a:lnSpc>
                <a:spcPct val="80000"/>
              </a:lnSpc>
              <a:buFontTx/>
              <a:buNone/>
            </a:pPr>
            <a:r>
              <a:rPr lang="en" altLang="en-US" sz="2800">
                <a:latin typeface="Times New Roman" panose="02020603050405020304" pitchFamily="18" charset="0"/>
              </a:rPr>
              <a:t>6. </a:t>
            </a:r>
            <a:r>
              <a:rPr lang="en" altLang="en-US" sz="2800">
                <a:solidFill>
                  <a:srgbClr val="FAFA20"/>
                </a:solidFill>
                <a:latin typeface="Times New Roman" panose="02020603050405020304" pitchFamily="18" charset="0"/>
              </a:rPr>
              <a:t>Monitoring for tuberculosis should be carried out by </a:t>
            </a:r>
            <a:r>
              <a:rPr lang="en" altLang="en-US" sz="2800">
                <a:latin typeface="Times New Roman" panose="02020603050405020304" pitchFamily="18" charset="0"/>
              </a:rPr>
              <a:t>:</a:t>
            </a:r>
          </a:p>
          <a:p>
            <a:pPr algn="just" eaLnBrk="1" hangingPunct="1">
              <a:lnSpc>
                <a:spcPct val="80000"/>
              </a:lnSpc>
              <a:buFontTx/>
              <a:buNone/>
            </a:pPr>
            <a:r>
              <a:rPr lang="en" altLang="en-US" sz="2800">
                <a:latin typeface="Times New Roman" panose="02020603050405020304" pitchFamily="18" charset="0"/>
              </a:rPr>
              <a:t>- creation of a national and regional computer registry of tuberculosis patients;</a:t>
            </a:r>
          </a:p>
          <a:p>
            <a:pPr algn="just" eaLnBrk="1" hangingPunct="1">
              <a:lnSpc>
                <a:spcPct val="80000"/>
              </a:lnSpc>
              <a:buFontTx/>
              <a:buNone/>
            </a:pPr>
            <a:r>
              <a:rPr lang="en" altLang="en-US" sz="2800">
                <a:latin typeface="Times New Roman" panose="02020603050405020304" pitchFamily="18" charset="0"/>
              </a:rPr>
              <a:t>- creation of a system for monitoring the effectiveness of the tuberculosis control program;</a:t>
            </a:r>
          </a:p>
          <a:p>
            <a:pPr algn="just" eaLnBrk="1" hangingPunct="1">
              <a:lnSpc>
                <a:spcPct val="80000"/>
              </a:lnSpc>
              <a:buFontTx/>
              <a:buNone/>
            </a:pPr>
            <a:r>
              <a:rPr lang="en" altLang="en-US" sz="2800">
                <a:latin typeface="Times New Roman" panose="02020603050405020304" pitchFamily="18" charset="0"/>
              </a:rPr>
              <a:t>- monitoring of diagnostic and therapeutic measures;</a:t>
            </a:r>
          </a:p>
          <a:p>
            <a:pPr algn="just" eaLnBrk="1" hangingPunct="1">
              <a:lnSpc>
                <a:spcPct val="80000"/>
              </a:lnSpc>
              <a:buFontTx/>
              <a:buNone/>
            </a:pPr>
            <a:r>
              <a:rPr lang="en" altLang="en-US" sz="2800">
                <a:latin typeface="Times New Roman" panose="02020603050405020304" pitchFamily="18" charset="0"/>
              </a:rPr>
              <a:t>- approval and implementation of WHO recommended accounting and reporting statistical forms.</a:t>
            </a:r>
          </a:p>
        </p:txBody>
      </p:sp>
      <p:sp>
        <p:nvSpPr>
          <p:cNvPr id="70658" name="Rectangle 6"/>
          <p:cNvSpPr>
            <a:spLocks noGrp="1" noChangeArrowheads="1"/>
          </p:cNvSpPr>
          <p:nvPr>
            <p:ph type="title"/>
          </p:nvPr>
        </p:nvSpPr>
        <p:spPr>
          <a:xfrm>
            <a:off x="3132138" y="188913"/>
            <a:ext cx="5761037" cy="1079500"/>
          </a:xfrm>
          <a:noFill/>
        </p:spPr>
        <p:txBody>
          <a:bodyPr/>
          <a:lstStyle/>
          <a:p>
            <a:pPr eaLnBrk="1" hangingPunct="1"/>
            <a:r>
              <a:rPr lang="en" altLang="en-US" sz="3200" b="0">
                <a:latin typeface="Times New Roman" panose="02020603050405020304" pitchFamily="18" charset="0"/>
              </a:rPr>
              <a:t>The adapted DOTS strategy in Ukraine provides for-5</a:t>
            </a:r>
            <a:endParaRPr lang="ru-RU" altLang="en-US" sz="3200" b="0">
              <a:latin typeface="Times New Roman" panose="02020603050405020304" pitchFamily="18"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681" name="Rectangle 3"/>
          <p:cNvSpPr>
            <a:spLocks noGrp="1" noChangeArrowheads="1"/>
          </p:cNvSpPr>
          <p:nvPr>
            <p:ph type="body" idx="1"/>
          </p:nvPr>
        </p:nvSpPr>
        <p:spPr>
          <a:xfrm>
            <a:off x="250825" y="1484313"/>
            <a:ext cx="8893175" cy="5113337"/>
          </a:xfrm>
        </p:spPr>
        <p:txBody>
          <a:bodyPr/>
          <a:lstStyle/>
          <a:p>
            <a:pPr algn="just" eaLnBrk="1" hangingPunct="1">
              <a:lnSpc>
                <a:spcPct val="80000"/>
              </a:lnSpc>
              <a:buFontTx/>
              <a:buNone/>
            </a:pPr>
            <a:r>
              <a:rPr lang="en" altLang="en-US" sz="2800">
                <a:latin typeface="Times New Roman" panose="02020603050405020304" pitchFamily="18" charset="0"/>
              </a:rPr>
              <a:t>7. </a:t>
            </a:r>
            <a:r>
              <a:rPr lang="en" altLang="en-US" sz="2800">
                <a:solidFill>
                  <a:srgbClr val="FAFA20"/>
                </a:solidFill>
                <a:latin typeface="Times New Roman" panose="02020603050405020304" pitchFamily="18" charset="0"/>
              </a:rPr>
              <a:t>Tuberculosis prevention should be carried out by </a:t>
            </a:r>
            <a:r>
              <a:rPr lang="en" altLang="en-US" sz="2800">
                <a:latin typeface="Times New Roman" panose="02020603050405020304" pitchFamily="18" charset="0"/>
              </a:rPr>
              <a:t>:</a:t>
            </a:r>
          </a:p>
          <a:p>
            <a:pPr algn="just" eaLnBrk="1" hangingPunct="1">
              <a:lnSpc>
                <a:spcPct val="80000"/>
              </a:lnSpc>
              <a:buFontTx/>
              <a:buNone/>
            </a:pPr>
            <a:r>
              <a:rPr lang="en" altLang="en-US" sz="2800">
                <a:latin typeface="Times New Roman" panose="02020603050405020304" pitchFamily="18" charset="0"/>
              </a:rPr>
              <a:t>- prescribing chemoprophylaxis to children in contact with tuberculosis mycobacteria, persons at risk of tuberculosis and HIV-infected persons;</a:t>
            </a:r>
          </a:p>
          <a:p>
            <a:pPr algn="just" eaLnBrk="1" hangingPunct="1">
              <a:lnSpc>
                <a:spcPct val="80000"/>
              </a:lnSpc>
              <a:buFontTx/>
              <a:buNone/>
            </a:pPr>
            <a:r>
              <a:rPr lang="en" altLang="en-US" sz="2800">
                <a:latin typeface="Times New Roman" panose="02020603050405020304" pitchFamily="18" charset="0"/>
              </a:rPr>
              <a:t>- vaccination and revaccination with BCG vaccine.</a:t>
            </a:r>
          </a:p>
          <a:p>
            <a:pPr algn="just" eaLnBrk="1" hangingPunct="1">
              <a:lnSpc>
                <a:spcPct val="80000"/>
              </a:lnSpc>
              <a:buFontTx/>
              <a:buNone/>
            </a:pPr>
            <a:r>
              <a:rPr lang="en" altLang="en-US" sz="2800">
                <a:latin typeface="Times New Roman" panose="02020603050405020304" pitchFamily="18" charset="0"/>
              </a:rPr>
              <a:t>8. </a:t>
            </a:r>
            <a:r>
              <a:rPr lang="en" altLang="en-US" sz="2800">
                <a:solidFill>
                  <a:srgbClr val="FAFA20"/>
                </a:solidFill>
                <a:latin typeface="Times New Roman" panose="02020603050405020304" pitchFamily="18" charset="0"/>
              </a:rPr>
              <a:t>Measures to prevent the spread of HIV-associated tuberculosis </a:t>
            </a:r>
            <a:r>
              <a:rPr lang="en" altLang="en-US" sz="2800">
                <a:latin typeface="Times New Roman" panose="02020603050405020304" pitchFamily="18" charset="0"/>
              </a:rPr>
              <a:t>should be implemented through coordination of national tuberculosis and HIV/AIDS programs.</a:t>
            </a:r>
            <a:endParaRPr lang="ru-RU" altLang="en-US" sz="2800">
              <a:latin typeface="Times New Roman" panose="02020603050405020304" pitchFamily="18" charset="0"/>
            </a:endParaRPr>
          </a:p>
        </p:txBody>
      </p:sp>
      <p:sp>
        <p:nvSpPr>
          <p:cNvPr id="71682" name="Rectangle 5"/>
          <p:cNvSpPr>
            <a:spLocks noChangeArrowheads="1"/>
          </p:cNvSpPr>
          <p:nvPr/>
        </p:nvSpPr>
        <p:spPr bwMode="auto">
          <a:xfrm>
            <a:off x="3132138" y="188913"/>
            <a:ext cx="5761037"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algn="ctr" eaLnBrk="1" hangingPunct="1">
              <a:spcBef>
                <a:spcPct val="0"/>
              </a:spcBef>
              <a:buFontTx/>
              <a:buNone/>
            </a:pPr>
            <a:r>
              <a:rPr lang="en" altLang="en-US">
                <a:latin typeface="Times New Roman" panose="02020603050405020304" pitchFamily="18" charset="0"/>
              </a:rPr>
              <a:t>The adapted DOTS strategy in Ukraine provides for-6</a:t>
            </a:r>
            <a:endParaRPr lang="ru-RU" altLang="en-US">
              <a:latin typeface="Times New Roman" panose="02020603050405020304" pitchFamily="18"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2705" name="Rectangle 2"/>
          <p:cNvSpPr>
            <a:spLocks noGrp="1" noChangeArrowheads="1"/>
          </p:cNvSpPr>
          <p:nvPr>
            <p:ph type="title"/>
          </p:nvPr>
        </p:nvSpPr>
        <p:spPr>
          <a:xfrm>
            <a:off x="684213" y="981075"/>
            <a:ext cx="8207375" cy="503238"/>
          </a:xfrm>
        </p:spPr>
        <p:txBody>
          <a:bodyPr/>
          <a:lstStyle/>
          <a:p>
            <a:pPr eaLnBrk="1" hangingPunct="1"/>
            <a:r>
              <a:rPr lang="en" altLang="en-US" sz="4000">
                <a:latin typeface="Times New Roman" panose="02020603050405020304" pitchFamily="18" charset="0"/>
              </a:rPr>
              <a:t>Treatment of tuberculosis patients</a:t>
            </a:r>
            <a:r>
              <a:rPr lang="en" altLang="en-US" sz="4000"/>
              <a:t> </a:t>
            </a:r>
          </a:p>
        </p:txBody>
      </p:sp>
      <p:sp>
        <p:nvSpPr>
          <p:cNvPr id="72706" name="Rectangle 3"/>
          <p:cNvSpPr>
            <a:spLocks noGrp="1" noChangeArrowheads="1"/>
          </p:cNvSpPr>
          <p:nvPr>
            <p:ph type="body" idx="1"/>
          </p:nvPr>
        </p:nvSpPr>
        <p:spPr>
          <a:xfrm>
            <a:off x="323850" y="1773238"/>
            <a:ext cx="8496300" cy="4751387"/>
          </a:xfrm>
        </p:spPr>
        <p:txBody>
          <a:bodyPr/>
          <a:lstStyle/>
          <a:p>
            <a:pPr algn="just" eaLnBrk="1" hangingPunct="1">
              <a:lnSpc>
                <a:spcPct val="90000"/>
              </a:lnSpc>
            </a:pPr>
            <a:r>
              <a:rPr lang="en" altLang="en-US" sz="2600">
                <a:solidFill>
                  <a:srgbClr val="FAFA20"/>
                </a:solidFill>
                <a:latin typeface="Times New Roman" panose="02020603050405020304" pitchFamily="18" charset="0"/>
              </a:rPr>
              <a:t>Timely and correctly initiated treatment of the patient allows </a:t>
            </a:r>
            <a:r>
              <a:rPr lang="en" altLang="en-US" sz="2600">
                <a:latin typeface="Times New Roman" panose="02020603050405020304" pitchFamily="18" charset="0"/>
              </a:rPr>
              <a:t>:</a:t>
            </a:r>
          </a:p>
          <a:p>
            <a:pPr algn="just" eaLnBrk="1" hangingPunct="1">
              <a:lnSpc>
                <a:spcPct val="90000"/>
              </a:lnSpc>
              <a:buFontTx/>
              <a:buChar char="-"/>
            </a:pPr>
            <a:r>
              <a:rPr lang="en" altLang="en-US" sz="2600">
                <a:latin typeface="Times New Roman" panose="02020603050405020304" pitchFamily="18" charset="0"/>
              </a:rPr>
              <a:t>prevent disability,</a:t>
            </a:r>
          </a:p>
          <a:p>
            <a:pPr algn="just" eaLnBrk="1" hangingPunct="1">
              <a:lnSpc>
                <a:spcPct val="90000"/>
              </a:lnSpc>
              <a:buFontTx/>
              <a:buChar char="-"/>
            </a:pPr>
            <a:r>
              <a:rPr lang="en" altLang="en-US" sz="2600">
                <a:latin typeface="Times New Roman" panose="02020603050405020304" pitchFamily="18" charset="0"/>
              </a:rPr>
              <a:t>possible complications,</a:t>
            </a:r>
          </a:p>
          <a:p>
            <a:pPr algn="just" eaLnBrk="1" hangingPunct="1">
              <a:lnSpc>
                <a:spcPct val="90000"/>
              </a:lnSpc>
              <a:buFontTx/>
              <a:buChar char="-"/>
            </a:pPr>
            <a:r>
              <a:rPr lang="en" altLang="en-US" sz="2600">
                <a:latin typeface="Times New Roman" panose="02020603050405020304" pitchFamily="18" charset="0"/>
              </a:rPr>
              <a:t>fatal outcome.</a:t>
            </a:r>
          </a:p>
          <a:p>
            <a:pPr algn="just" eaLnBrk="1" hangingPunct="1">
              <a:lnSpc>
                <a:spcPct val="90000"/>
              </a:lnSpc>
              <a:buFontTx/>
              <a:buChar char="-"/>
            </a:pPr>
            <a:r>
              <a:rPr lang="en" altLang="en-US" sz="2600">
                <a:latin typeface="Times New Roman" panose="02020603050405020304" pitchFamily="18" charset="0"/>
              </a:rPr>
              <a:t>reduce the spread of the disease.</a:t>
            </a:r>
          </a:p>
          <a:p>
            <a:pPr algn="just" eaLnBrk="1" hangingPunct="1">
              <a:lnSpc>
                <a:spcPct val="90000"/>
              </a:lnSpc>
            </a:pPr>
            <a:endParaRPr lang="uk-UA" altLang="en-US" sz="2600">
              <a:latin typeface="Times New Roman" panose="02020603050405020304" pitchFamily="18" charset="0"/>
            </a:endParaRPr>
          </a:p>
          <a:p>
            <a:pPr algn="just" eaLnBrk="1" hangingPunct="1">
              <a:lnSpc>
                <a:spcPct val="90000"/>
              </a:lnSpc>
            </a:pPr>
            <a:r>
              <a:rPr lang="en" altLang="en-US" sz="2600">
                <a:solidFill>
                  <a:srgbClr val="FAFA20"/>
                </a:solidFill>
                <a:latin typeface="Times New Roman" panose="02020603050405020304" pitchFamily="18" charset="0"/>
              </a:rPr>
              <a:t>The goal of anti-tuberculosis chemotherapy:</a:t>
            </a:r>
          </a:p>
          <a:p>
            <a:pPr algn="just" eaLnBrk="1" hangingPunct="1">
              <a:lnSpc>
                <a:spcPct val="90000"/>
              </a:lnSpc>
              <a:buFontTx/>
              <a:buNone/>
            </a:pPr>
            <a:r>
              <a:rPr lang="en" altLang="en-US" sz="2600">
                <a:latin typeface="Times New Roman" panose="02020603050405020304" pitchFamily="18" charset="0"/>
              </a:rPr>
              <a:t>- treatment of tuberculosis cases and prevention of the development of drug resistance (resistance) of MBT.</a:t>
            </a:r>
            <a:endParaRPr lang="ru-RU" altLang="en-US" sz="2600">
              <a:latin typeface="Times New Roman" panose="02020603050405020304" pitchFamily="18"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a:xfrm>
            <a:off x="250825" y="981075"/>
            <a:ext cx="8569325" cy="431800"/>
          </a:xfrm>
        </p:spPr>
        <p:txBody>
          <a:bodyPr/>
          <a:lstStyle/>
          <a:p>
            <a:pPr eaLnBrk="1" hangingPunct="1"/>
            <a:r>
              <a:rPr lang="en" altLang="en-US" sz="3200">
                <a:latin typeface="Times New Roman" panose="02020603050405020304" pitchFamily="18" charset="0"/>
              </a:rPr>
              <a:t>Basic principles of tuberculosis treatment:</a:t>
            </a:r>
            <a:r>
              <a:rPr lang="en" altLang="en-US" sz="4000"/>
              <a:t> </a:t>
            </a:r>
            <a:endParaRPr lang="ru-RU" altLang="en-US" sz="4000"/>
          </a:p>
        </p:txBody>
      </p:sp>
      <p:sp>
        <p:nvSpPr>
          <p:cNvPr id="73730" name="Rectangle 3"/>
          <p:cNvSpPr>
            <a:spLocks noGrp="1" noChangeArrowheads="1"/>
          </p:cNvSpPr>
          <p:nvPr>
            <p:ph type="body" idx="1"/>
          </p:nvPr>
        </p:nvSpPr>
        <p:spPr>
          <a:xfrm>
            <a:off x="323850" y="1700213"/>
            <a:ext cx="8496300" cy="4824412"/>
          </a:xfrm>
        </p:spPr>
        <p:txBody>
          <a:bodyPr/>
          <a:lstStyle/>
          <a:p>
            <a:pPr algn="just" eaLnBrk="1" hangingPunct="1">
              <a:lnSpc>
                <a:spcPct val="110000"/>
              </a:lnSpc>
            </a:pPr>
            <a:r>
              <a:rPr lang="en" altLang="en-US" sz="2400">
                <a:solidFill>
                  <a:srgbClr val="FAFA20"/>
                </a:solidFill>
                <a:latin typeface="Times New Roman" panose="02020603050405020304" pitchFamily="18" charset="0"/>
              </a:rPr>
              <a:t>Treatment is</a:t>
            </a:r>
            <a:r>
              <a:rPr lang="en" altLang="en-US" sz="2400">
                <a:latin typeface="Times New Roman" panose="02020603050405020304" pitchFamily="18" charset="0"/>
              </a:rPr>
              <a:t> </a:t>
            </a:r>
            <a:r>
              <a:rPr lang="en" altLang="en-US" sz="2400">
                <a:solidFill>
                  <a:srgbClr val="FAFA20"/>
                </a:solidFill>
                <a:latin typeface="Times New Roman" panose="02020603050405020304" pitchFamily="18" charset="0"/>
              </a:rPr>
              <a:t>comprehensive </a:t>
            </a:r>
            <a:r>
              <a:rPr lang="en" altLang="en-US" sz="2400">
                <a:latin typeface="Times New Roman" panose="02020603050405020304" pitchFamily="18" charset="0"/>
              </a:rPr>
              <a:t>(prescription of 3 - 4 - 5 anti-tuberculosis drugs) in order to prevent the development of drug resistance (DR) of TB to the used antituberculosis drugs, is carried out according to standard schemes.</a:t>
            </a:r>
          </a:p>
          <a:p>
            <a:pPr algn="just" eaLnBrk="1" hangingPunct="1">
              <a:lnSpc>
                <a:spcPct val="110000"/>
              </a:lnSpc>
            </a:pPr>
            <a:r>
              <a:rPr lang="en" altLang="en-US" sz="2400">
                <a:latin typeface="Times New Roman" panose="02020603050405020304" pitchFamily="18" charset="0"/>
              </a:rPr>
              <a:t>Monotherapy in the treatment of tuberculosis is unacceptable, because it contributes to the development of drug resistance.</a:t>
            </a:r>
          </a:p>
          <a:p>
            <a:pPr algn="just" eaLnBrk="1" hangingPunct="1">
              <a:lnSpc>
                <a:spcPct val="110000"/>
              </a:lnSpc>
            </a:pPr>
            <a:r>
              <a:rPr lang="en" altLang="en-US" sz="2400">
                <a:latin typeface="Times New Roman" panose="02020603050405020304" pitchFamily="18" charset="0"/>
              </a:rPr>
              <a:t>Tuberculosis treatment is carried out for at least 6 months (the goal is to prevent relapse).</a:t>
            </a:r>
            <a:r>
              <a:rPr lang="en" altLang="en-US"/>
              <a:t> </a:t>
            </a:r>
            <a:endParaRPr lang="ru-RU" alt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4753" name="Rectangle 3"/>
          <p:cNvSpPr>
            <a:spLocks noGrp="1" noChangeArrowheads="1"/>
          </p:cNvSpPr>
          <p:nvPr>
            <p:ph type="body" idx="1"/>
          </p:nvPr>
        </p:nvSpPr>
        <p:spPr>
          <a:xfrm>
            <a:off x="179388" y="1628775"/>
            <a:ext cx="8785225" cy="5040313"/>
          </a:xfrm>
        </p:spPr>
        <p:txBody>
          <a:bodyPr/>
          <a:lstStyle/>
          <a:p>
            <a:pPr algn="just" eaLnBrk="1" hangingPunct="1">
              <a:lnSpc>
                <a:spcPct val="90000"/>
              </a:lnSpc>
            </a:pPr>
            <a:r>
              <a:rPr lang="en" altLang="en-US" sz="2400">
                <a:solidFill>
                  <a:srgbClr val="FFFFEF"/>
                </a:solidFill>
                <a:latin typeface="Times New Roman" panose="02020603050405020304" pitchFamily="18" charset="0"/>
              </a:rPr>
              <a:t>The course of treatment consists of two phases: intensive and maintenance.</a:t>
            </a:r>
          </a:p>
          <a:p>
            <a:pPr algn="just" eaLnBrk="1" hangingPunct="1">
              <a:lnSpc>
                <a:spcPct val="90000"/>
              </a:lnSpc>
              <a:buFontTx/>
              <a:buNone/>
            </a:pPr>
            <a:r>
              <a:rPr lang="en" altLang="en-US" sz="2400">
                <a:solidFill>
                  <a:srgbClr val="FFFFEF"/>
                </a:solidFill>
                <a:latin typeface="Times New Roman" panose="02020603050405020304" pitchFamily="18" charset="0"/>
              </a:rPr>
              <a:t>The goal of IF </a:t>
            </a:r>
            <a:r>
              <a:rPr lang="en" altLang="en-US" sz="2400">
                <a:latin typeface="Times New Roman" panose="02020603050405020304" pitchFamily="18" charset="0"/>
              </a:rPr>
              <a:t>is </a:t>
            </a:r>
            <a:r>
              <a:rPr lang="en" altLang="en-US" sz="2400">
                <a:solidFill>
                  <a:srgbClr val="FFFFEF"/>
                </a:solidFill>
                <a:latin typeface="Times New Roman" panose="02020603050405020304" pitchFamily="18" charset="0"/>
              </a:rPr>
              <a:t>to stop the secretion of MBT (sputum smear conversion). In this phase, at least 4 PTPs are prescribed.</a:t>
            </a:r>
          </a:p>
          <a:p>
            <a:pPr algn="just" eaLnBrk="1" hangingPunct="1">
              <a:lnSpc>
                <a:spcPct val="90000"/>
              </a:lnSpc>
            </a:pPr>
            <a:r>
              <a:rPr lang="en" altLang="en-US" sz="2400">
                <a:solidFill>
                  <a:srgbClr val="FFFFEF"/>
                </a:solidFill>
                <a:latin typeface="Times New Roman" panose="02020603050405020304" pitchFamily="18" charset="0"/>
              </a:rPr>
              <a:t>In the maintenance phase (MP) of treatment, fewer PTPs are required, but for a longer period of time.</a:t>
            </a:r>
          </a:p>
          <a:p>
            <a:pPr algn="just" eaLnBrk="1" hangingPunct="1">
              <a:lnSpc>
                <a:spcPct val="90000"/>
              </a:lnSpc>
              <a:buFontTx/>
              <a:buNone/>
            </a:pPr>
            <a:endParaRPr lang="uk-UA" altLang="en-US" sz="2400">
              <a:solidFill>
                <a:srgbClr val="FFFFEF"/>
              </a:solidFill>
              <a:latin typeface="Times New Roman" panose="02020603050405020304" pitchFamily="18" charset="0"/>
            </a:endParaRPr>
          </a:p>
          <a:p>
            <a:pPr algn="just" eaLnBrk="1" hangingPunct="1">
              <a:lnSpc>
                <a:spcPct val="90000"/>
              </a:lnSpc>
              <a:buFontTx/>
              <a:buNone/>
            </a:pPr>
            <a:r>
              <a:rPr lang="en" altLang="en-US" sz="2400">
                <a:solidFill>
                  <a:srgbClr val="FFFFEF"/>
                </a:solidFill>
                <a:latin typeface="Times New Roman" panose="02020603050405020304" pitchFamily="18" charset="0"/>
              </a:rPr>
              <a:t>In order to influence persistent forms of MBT, a maintenance phase of treatment is necessary.</a:t>
            </a:r>
          </a:p>
          <a:p>
            <a:pPr algn="just" eaLnBrk="1" hangingPunct="1">
              <a:lnSpc>
                <a:spcPct val="90000"/>
              </a:lnSpc>
              <a:buFontTx/>
              <a:buNone/>
            </a:pPr>
            <a:r>
              <a:rPr lang="en" altLang="en-US" sz="2400">
                <a:solidFill>
                  <a:srgbClr val="FFFFEF"/>
                </a:solidFill>
                <a:latin typeface="Times New Roman" panose="02020603050405020304" pitchFamily="18" charset="0"/>
              </a:rPr>
              <a:t>If treatment is not completed on time, the remaining mycobacteria can cause a new episode of tuberculosis (relapse) and become resistant to drugs.</a:t>
            </a:r>
            <a:endParaRPr lang="ru-RU" altLang="en-US" sz="2400">
              <a:solidFill>
                <a:srgbClr val="FFFFEF"/>
              </a:solidFill>
              <a:latin typeface="Times New Roman" panose="02020603050405020304" pitchFamily="18" charset="0"/>
            </a:endParaRPr>
          </a:p>
        </p:txBody>
      </p:sp>
      <p:sp>
        <p:nvSpPr>
          <p:cNvPr id="74754" name="Rectangle 5"/>
          <p:cNvSpPr>
            <a:spLocks noChangeArrowheads="1"/>
          </p:cNvSpPr>
          <p:nvPr/>
        </p:nvSpPr>
        <p:spPr bwMode="auto">
          <a:xfrm>
            <a:off x="0" y="981075"/>
            <a:ext cx="91440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algn="ctr" eaLnBrk="1" hangingPunct="1">
              <a:spcBef>
                <a:spcPct val="0"/>
              </a:spcBef>
              <a:buFontTx/>
              <a:buNone/>
            </a:pPr>
            <a:r>
              <a:rPr lang="en" altLang="en-US" b="1">
                <a:latin typeface="Times New Roman" panose="02020603050405020304" pitchFamily="18" charset="0"/>
              </a:rPr>
              <a:t>Basic principles of tuberculosis treatment-2:</a:t>
            </a:r>
            <a:r>
              <a:rPr lang="en" altLang="en-US" sz="4000" b="1">
                <a:latin typeface="Arial Narrow" panose="020B0606020202030204" pitchFamily="34" charset="0"/>
              </a:rPr>
              <a:t> </a:t>
            </a:r>
            <a:endParaRPr lang="ru-RU" altLang="en-US" sz="4000" b="1">
              <a:latin typeface="Arial Narrow" panose="020B0606020202030204" pitchFamily="34"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5777" name="Rectangle 2"/>
          <p:cNvSpPr>
            <a:spLocks noGrp="1" noChangeArrowheads="1"/>
          </p:cNvSpPr>
          <p:nvPr>
            <p:ph type="title"/>
          </p:nvPr>
        </p:nvSpPr>
        <p:spPr>
          <a:xfrm>
            <a:off x="323850" y="908050"/>
            <a:ext cx="8569325" cy="503238"/>
          </a:xfrm>
        </p:spPr>
        <p:txBody>
          <a:bodyPr/>
          <a:lstStyle/>
          <a:p>
            <a:pPr eaLnBrk="1" hangingPunct="1"/>
            <a:r>
              <a:rPr lang="en" altLang="en-US" sz="3000">
                <a:latin typeface="Times New Roman" panose="02020603050405020304" pitchFamily="18" charset="0"/>
              </a:rPr>
              <a:t>First-line anti-tuberculosis drugs</a:t>
            </a:r>
            <a:r>
              <a:rPr lang="en" altLang="en-US"/>
              <a:t> </a:t>
            </a:r>
            <a:endParaRPr lang="en-US" altLang="en-US"/>
          </a:p>
        </p:txBody>
      </p:sp>
      <p:graphicFrame>
        <p:nvGraphicFramePr>
          <p:cNvPr id="140305" name="Group 17"/>
          <p:cNvGraphicFramePr>
            <a:graphicFrameLocks noGrp="1"/>
          </p:cNvGraphicFramePr>
          <p:nvPr>
            <p:ph type="tbl" idx="1"/>
          </p:nvPr>
        </p:nvGraphicFramePr>
        <p:xfrm>
          <a:off x="684213" y="2205038"/>
          <a:ext cx="7772400" cy="4114800"/>
        </p:xfrm>
        <a:graphic>
          <a:graphicData uri="http://schemas.openxmlformats.org/drawingml/2006/table">
            <a:tbl>
              <a:tblPr/>
              <a:tblGrid>
                <a:gridCol w="3886200">
                  <a:extLst>
                    <a:ext uri="{9D8B030D-6E8A-4147-A177-3AD203B41FA5}">
                      <a16:colId xmlns:a16="http://schemas.microsoft.com/office/drawing/2014/main" val="20000"/>
                    </a:ext>
                  </a:extLst>
                </a:gridCol>
                <a:gridCol w="3886200">
                  <a:extLst>
                    <a:ext uri="{9D8B030D-6E8A-4147-A177-3AD203B41FA5}">
                      <a16:colId xmlns:a16="http://schemas.microsoft.com/office/drawing/2014/main" val="20001"/>
                    </a:ext>
                  </a:extLst>
                </a:gridCol>
              </a:tblGrid>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 sz="2800" b="0" i="0" u="none" strike="noStrike" cap="none" normalizeH="0" baseline="0">
                          <a:ln>
                            <a:noFill/>
                          </a:ln>
                          <a:solidFill>
                            <a:srgbClr val="FFFFFF"/>
                          </a:solidFill>
                          <a:effectLst/>
                          <a:latin typeface="Arial" charset="0"/>
                        </a:rPr>
                        <a:t>Isoniazid (H)</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 sz="2800" b="0" i="0" u="none" strike="noStrike" cap="none" normalizeH="0" baseline="0">
                          <a:ln>
                            <a:noFill/>
                          </a:ln>
                          <a:solidFill>
                            <a:srgbClr val="FFFFFF"/>
                          </a:solidFill>
                          <a:effectLst/>
                          <a:latin typeface="Arial" charset="0"/>
                        </a:rPr>
                        <a:t>Ethambutol (E)</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 sz="2800" b="0" i="0" u="none" strike="noStrike" cap="none" normalizeH="0" baseline="0">
                          <a:ln>
                            <a:noFill/>
                          </a:ln>
                          <a:solidFill>
                            <a:srgbClr val="FFFFFF"/>
                          </a:solidFill>
                          <a:effectLst/>
                          <a:latin typeface="Arial" charset="0"/>
                        </a:rPr>
                        <a:t>Rifampicin (R)</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 sz="2800" b="0" i="0" u="none" strike="noStrike" cap="none" normalizeH="0" baseline="0">
                          <a:ln>
                            <a:noFill/>
                          </a:ln>
                          <a:solidFill>
                            <a:srgbClr val="FFFFFF"/>
                          </a:solidFill>
                          <a:effectLst/>
                          <a:latin typeface="Arial" charset="0"/>
                        </a:rPr>
                        <a:t>Streptomycin (S)</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 sz="2800" b="0" i="0" u="none" strike="noStrike" cap="none" normalizeH="0" baseline="0">
                          <a:ln>
                            <a:noFill/>
                          </a:ln>
                          <a:solidFill>
                            <a:srgbClr val="FFFFFF"/>
                          </a:solidFill>
                          <a:effectLst/>
                          <a:latin typeface="Arial" charset="0"/>
                        </a:rPr>
                        <a:t>Pyrazinamide (Z)</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 sz="2800" b="0" i="0" u="none" strike="noStrike" cap="none" normalizeH="0" baseline="0">
                          <a:ln>
                            <a:noFill/>
                          </a:ln>
                          <a:solidFill>
                            <a:srgbClr val="FFFFFF"/>
                          </a:solidFill>
                          <a:effectLst/>
                          <a:latin typeface="Arial" charset="0"/>
                        </a:rPr>
                        <a:t>Thiacetazone (T)</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2338" name="Rectangle 2"/>
          <p:cNvSpPr>
            <a:spLocks noChangeArrowheads="1"/>
          </p:cNvSpPr>
          <p:nvPr/>
        </p:nvSpPr>
        <p:spPr bwMode="auto">
          <a:xfrm>
            <a:off x="304800" y="0"/>
            <a:ext cx="8555038" cy="1143000"/>
          </a:xfrm>
          <a:prstGeom prst="rect">
            <a:avLst/>
          </a:prstGeom>
          <a:noFill/>
          <a:ln w="9525">
            <a:noFill/>
            <a:miter lim="800000"/>
            <a:headEnd/>
            <a:tailEnd/>
          </a:ln>
        </p:spPr>
        <p:txBody>
          <a:bodyPr anchor="b"/>
          <a:lstStyle/>
          <a:p>
            <a:pPr algn="ctr" eaLnBrk="1" hangingPunct="1">
              <a:defRPr/>
            </a:pPr>
            <a:r>
              <a:rPr lang="en" sz="3600">
                <a:solidFill>
                  <a:srgbClr val="FFFFFF"/>
                </a:solidFill>
                <a:effectLst>
                  <a:outerShdw blurRad="38100" dist="38100" dir="2700000" algn="tl">
                    <a:srgbClr val="000000"/>
                  </a:outerShdw>
                </a:effectLst>
              </a:rPr>
              <a:t>Anti-tuberculosis drugs</a:t>
            </a:r>
          </a:p>
          <a:p>
            <a:pPr algn="ctr" eaLnBrk="1" hangingPunct="1">
              <a:defRPr/>
            </a:pPr>
            <a:r>
              <a:rPr lang="en" sz="3600">
                <a:solidFill>
                  <a:srgbClr val="FFFFFF"/>
                </a:solidFill>
                <a:effectLst>
                  <a:outerShdw blurRad="38100" dist="38100" dir="2700000" algn="tl">
                    <a:srgbClr val="000000"/>
                  </a:outerShdw>
                </a:effectLst>
              </a:rPr>
              <a:t>second row</a:t>
            </a:r>
          </a:p>
        </p:txBody>
      </p:sp>
      <p:graphicFrame>
        <p:nvGraphicFramePr>
          <p:cNvPr id="142350" name="Group 14"/>
          <p:cNvGraphicFramePr>
            <a:graphicFrameLocks noGrp="1"/>
          </p:cNvGraphicFramePr>
          <p:nvPr/>
        </p:nvGraphicFramePr>
        <p:xfrm>
          <a:off x="838200" y="1219200"/>
          <a:ext cx="7772400" cy="5303838"/>
        </p:xfrm>
        <a:graphic>
          <a:graphicData uri="http://schemas.openxmlformats.org/drawingml/2006/table">
            <a:tbl>
              <a:tblPr/>
              <a:tblGrid>
                <a:gridCol w="3886200">
                  <a:extLst>
                    <a:ext uri="{9D8B030D-6E8A-4147-A177-3AD203B41FA5}">
                      <a16:colId xmlns:a16="http://schemas.microsoft.com/office/drawing/2014/main" val="20000"/>
                    </a:ext>
                  </a:extLst>
                </a:gridCol>
                <a:gridCol w="3886200">
                  <a:extLst>
                    <a:ext uri="{9D8B030D-6E8A-4147-A177-3AD203B41FA5}">
                      <a16:colId xmlns:a16="http://schemas.microsoft.com/office/drawing/2014/main" val="20001"/>
                    </a:ext>
                  </a:extLst>
                </a:gridCol>
              </a:tblGrid>
              <a:tr h="309085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 sz="2400" b="0" i="0" u="none" strike="noStrike" cap="none" normalizeH="0" baseline="0">
                          <a:ln>
                            <a:noFill/>
                          </a:ln>
                          <a:solidFill>
                            <a:srgbClr val="FAFA20"/>
                          </a:solidFill>
                          <a:effectLst/>
                          <a:latin typeface="Times New Roman" pitchFamily="18" charset="0"/>
                        </a:rPr>
                        <a:t>Aminoglycosides: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 sz="2400" b="0" i="0" u="none" strike="noStrike" cap="none" normalizeH="0" baseline="0">
                          <a:ln>
                            <a:noFill/>
                          </a:ln>
                          <a:solidFill>
                            <a:srgbClr val="FFFFFF"/>
                          </a:solidFill>
                          <a:effectLst/>
                          <a:latin typeface="Times New Roman" pitchFamily="18" charset="0"/>
                        </a:rPr>
                        <a:t>Kanamycin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 sz="2400" b="0" i="0" u="none" strike="noStrike" cap="none" normalizeH="0" baseline="0">
                          <a:ln>
                            <a:noFill/>
                          </a:ln>
                          <a:solidFill>
                            <a:srgbClr val="FFFFFF"/>
                          </a:solidFill>
                          <a:effectLst/>
                          <a:latin typeface="Times New Roman" pitchFamily="18" charset="0"/>
                        </a:rPr>
                        <a:t>Amikacin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 sz="2400" b="0" i="0" u="none" strike="noStrike" cap="none" normalizeH="0" baseline="0">
                          <a:ln>
                            <a:noFill/>
                          </a:ln>
                          <a:solidFill>
                            <a:srgbClr val="FFFFFF"/>
                          </a:solidFill>
                          <a:effectLst/>
                          <a:latin typeface="Times New Roman" pitchFamily="18" charset="0"/>
                        </a:rPr>
                        <a:t>Capreomycin</a:t>
                      </a:r>
                      <a:endParaRPr kumimoji="0" lang="en-US" sz="2400" b="0" i="0" u="none" strike="noStrike" cap="none" normalizeH="0" baseline="0">
                        <a:ln>
                          <a:noFill/>
                        </a:ln>
                        <a:solidFill>
                          <a:srgbClr val="FFFFFF"/>
                        </a:solidFill>
                        <a:effectLst/>
                        <a:latin typeface="Times New Roman" pitchFamily="18" charset="0"/>
                      </a:endParaRPr>
                    </a:p>
                  </a:txBody>
                  <a:tcPr marT="45723" marB="45723"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 sz="2400" b="0" i="0" u="none" strike="noStrike" cap="none" normalizeH="0" baseline="0">
                          <a:ln>
                            <a:noFill/>
                          </a:ln>
                          <a:solidFill>
                            <a:srgbClr val="FAFA20"/>
                          </a:solidFill>
                          <a:effectLst/>
                          <a:latin typeface="Times New Roman" pitchFamily="18" charset="0"/>
                        </a:rPr>
                        <a:t>Quinolones: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 sz="2400" b="0" i="0" u="none" strike="noStrike" cap="none" normalizeH="0" baseline="0">
                          <a:ln>
                            <a:noFill/>
                          </a:ln>
                          <a:solidFill>
                            <a:srgbClr val="FFFFFF"/>
                          </a:solidFill>
                          <a:effectLst/>
                          <a:latin typeface="Times New Roman" pitchFamily="18" charset="0"/>
                        </a:rPr>
                        <a:t>Ofloxacin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 sz="2400" b="0" i="0" u="none" strike="noStrike" cap="none" normalizeH="0" baseline="0">
                          <a:ln>
                            <a:noFill/>
                          </a:ln>
                          <a:solidFill>
                            <a:srgbClr val="FFFFFF"/>
                          </a:solidFill>
                          <a:effectLst/>
                          <a:latin typeface="Times New Roman" pitchFamily="18" charset="0"/>
                        </a:rPr>
                        <a:t>Ciprofloxacin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 sz="2400" b="0" i="0" u="none" strike="noStrike" cap="none" normalizeH="0" baseline="0">
                          <a:ln>
                            <a:noFill/>
                          </a:ln>
                          <a:solidFill>
                            <a:srgbClr val="FFFFFF"/>
                          </a:solidFill>
                          <a:effectLst/>
                          <a:latin typeface="Times New Roman" pitchFamily="18" charset="0"/>
                        </a:rPr>
                        <a:t>Lomeflaxocin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 sz="2400" b="0" i="0" u="none" strike="noStrike" cap="none" normalizeH="0" baseline="0">
                          <a:ln>
                            <a:noFill/>
                          </a:ln>
                          <a:solidFill>
                            <a:srgbClr val="FFFFFF"/>
                          </a:solidFill>
                          <a:effectLst/>
                          <a:latin typeface="Times New Roman" pitchFamily="18" charset="0"/>
                        </a:rPr>
                        <a:t>Levofloxacin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 sz="2400" b="0" i="0" u="none" strike="noStrike" cap="none" normalizeH="0" baseline="0">
                          <a:ln>
                            <a:noFill/>
                          </a:ln>
                          <a:solidFill>
                            <a:srgbClr val="FFFFFF"/>
                          </a:solidFill>
                          <a:effectLst/>
                          <a:latin typeface="Times New Roman" pitchFamily="18" charset="0"/>
                        </a:rPr>
                        <a:t>Sparfloxacin</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rgbClr val="FFFFFF"/>
                        </a:solidFill>
                        <a:effectLst/>
                        <a:latin typeface="Times New Roman" pitchFamily="18" charset="0"/>
                      </a:endParaRPr>
                    </a:p>
                  </a:txBody>
                  <a:tcPr marT="45723" marB="45723"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21298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 sz="2400" b="0" i="0" u="none" strike="noStrike" cap="none" normalizeH="0" baseline="0">
                          <a:ln>
                            <a:noFill/>
                          </a:ln>
                          <a:solidFill>
                            <a:srgbClr val="FAFA20"/>
                          </a:solidFill>
                          <a:effectLst/>
                          <a:latin typeface="Times New Roman" pitchFamily="18" charset="0"/>
                        </a:rPr>
                        <a:t>Thiomides: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 sz="2400" b="0" i="0" u="none" strike="noStrike" cap="none" normalizeH="0" baseline="0">
                          <a:ln>
                            <a:noFill/>
                          </a:ln>
                          <a:solidFill>
                            <a:srgbClr val="FFFFFF"/>
                          </a:solidFill>
                          <a:effectLst/>
                          <a:latin typeface="Times New Roman" pitchFamily="18" charset="0"/>
                        </a:rPr>
                        <a:t>Prothionamide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 sz="2400" b="0" i="0" u="none" strike="noStrike" cap="none" normalizeH="0" baseline="0">
                          <a:ln>
                            <a:noFill/>
                          </a:ln>
                          <a:solidFill>
                            <a:srgbClr val="FFFFFF"/>
                          </a:solidFill>
                          <a:effectLst/>
                          <a:latin typeface="Times New Roman" pitchFamily="18" charset="0"/>
                        </a:rPr>
                        <a:t>Ethionamide</a:t>
                      </a:r>
                      <a:endParaRPr kumimoji="0" lang="en-US" sz="2400" b="0" i="0" u="none" strike="noStrike" cap="none" normalizeH="0" baseline="0">
                        <a:ln>
                          <a:noFill/>
                        </a:ln>
                        <a:solidFill>
                          <a:srgbClr val="FFFFFF"/>
                        </a:solidFill>
                        <a:effectLst/>
                        <a:latin typeface="Times New Roman" pitchFamily="18" charset="0"/>
                      </a:endParaRPr>
                    </a:p>
                  </a:txBody>
                  <a:tcPr marT="45723" marB="45723"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 sz="2400" b="0" i="0" u="none" strike="noStrike" cap="none" normalizeH="0" baseline="0">
                          <a:ln>
                            <a:noFill/>
                          </a:ln>
                          <a:solidFill>
                            <a:srgbClr val="FAFA20"/>
                          </a:solidFill>
                          <a:effectLst/>
                          <a:latin typeface="Times New Roman" pitchFamily="18" charset="0"/>
                        </a:rPr>
                        <a:t>Others: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 sz="2400" b="0" i="0" u="none" strike="noStrike" cap="none" normalizeH="0" baseline="0">
                          <a:ln>
                            <a:noFill/>
                          </a:ln>
                          <a:solidFill>
                            <a:srgbClr val="FFFFFF"/>
                          </a:solidFill>
                          <a:effectLst/>
                          <a:latin typeface="Times New Roman" pitchFamily="18" charset="0"/>
                        </a:rPr>
                        <a:t>Cycloserine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 sz="2400" b="0" i="0" u="none" strike="noStrike" cap="none" normalizeH="0" baseline="0">
                          <a:ln>
                            <a:noFill/>
                          </a:ln>
                          <a:solidFill>
                            <a:srgbClr val="FFFFFF"/>
                          </a:solidFill>
                          <a:effectLst/>
                          <a:latin typeface="Times New Roman" pitchFamily="18" charset="0"/>
                        </a:rPr>
                        <a:t>PASK</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 sz="2400" b="0" i="0" u="none" strike="noStrike" cap="none" normalizeH="0" baseline="0">
                          <a:ln>
                            <a:noFill/>
                          </a:ln>
                          <a:solidFill>
                            <a:srgbClr val="FFFFFF"/>
                          </a:solidFill>
                          <a:effectLst/>
                          <a:latin typeface="Times New Roman" pitchFamily="18" charset="0"/>
                        </a:rPr>
                        <a:t>Rifabutin</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rgbClr val="FFFFFF"/>
                        </a:solidFill>
                        <a:effectLst/>
                        <a:latin typeface="Times New Roman" pitchFamily="18" charset="0"/>
                      </a:endParaRPr>
                    </a:p>
                  </a:txBody>
                  <a:tcPr marT="45723" marB="45723"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a:xfrm>
            <a:off x="395288" y="908050"/>
            <a:ext cx="8496300" cy="863600"/>
          </a:xfrm>
        </p:spPr>
        <p:txBody>
          <a:bodyPr/>
          <a:lstStyle/>
          <a:p>
            <a:pPr eaLnBrk="1" hangingPunct="1"/>
            <a:r>
              <a:rPr lang="en" altLang="en-US" sz="3200">
                <a:solidFill>
                  <a:srgbClr val="FAFA20"/>
                </a:solidFill>
                <a:latin typeface="Times New Roman" panose="02020603050405020304" pitchFamily="18" charset="0"/>
              </a:rPr>
              <a:t>Ensuring adherence to treatment regimen</a:t>
            </a:r>
            <a:endParaRPr lang="ru-RU" altLang="en-US" sz="3200">
              <a:solidFill>
                <a:srgbClr val="FAFA20"/>
              </a:solidFill>
              <a:latin typeface="Times New Roman" panose="02020603050405020304" pitchFamily="18" charset="0"/>
            </a:endParaRPr>
          </a:p>
        </p:txBody>
      </p:sp>
      <p:sp>
        <p:nvSpPr>
          <p:cNvPr id="79874" name="Rectangle 3"/>
          <p:cNvSpPr>
            <a:spLocks noGrp="1" noChangeArrowheads="1"/>
          </p:cNvSpPr>
          <p:nvPr>
            <p:ph type="body" idx="1"/>
          </p:nvPr>
        </p:nvSpPr>
        <p:spPr>
          <a:xfrm>
            <a:off x="323850" y="1989138"/>
            <a:ext cx="8496300" cy="4608512"/>
          </a:xfrm>
        </p:spPr>
        <p:txBody>
          <a:bodyPr/>
          <a:lstStyle/>
          <a:p>
            <a:pPr algn="just" eaLnBrk="1" hangingPunct="1"/>
            <a:r>
              <a:rPr lang="en" altLang="en-US">
                <a:latin typeface="Times New Roman" panose="02020603050405020304" pitchFamily="18" charset="0"/>
              </a:rPr>
              <a:t>Direct monitoring of medication intake in both the intensive and maintenance phases.</a:t>
            </a:r>
          </a:p>
          <a:p>
            <a:pPr algn="just" eaLnBrk="1" hangingPunct="1"/>
            <a:r>
              <a:rPr lang="en" altLang="en-US">
                <a:latin typeface="Times New Roman" panose="02020603050405020304" pitchFamily="18" charset="0"/>
              </a:rPr>
              <a:t>Cooperation from the patient </a:t>
            </a:r>
            <a:r>
              <a:rPr lang="en" altLang="en-US" sz="4000">
                <a:latin typeface="Times New Roman" panose="02020603050405020304" pitchFamily="18" charset="0"/>
              </a:rPr>
              <a:t>is </a:t>
            </a:r>
            <a:r>
              <a:rPr lang="en" altLang="en-US">
                <a:latin typeface="Times New Roman" panose="02020603050405020304" pitchFamily="18" charset="0"/>
              </a:rPr>
              <a:t>a key factor in achieving treatment success.</a:t>
            </a:r>
          </a:p>
          <a:p>
            <a:pPr algn="just" eaLnBrk="1" hangingPunct="1"/>
            <a:r>
              <a:rPr lang="en" altLang="en-US">
                <a:latin typeface="Times New Roman" panose="02020603050405020304" pitchFamily="18" charset="0"/>
              </a:rPr>
              <a:t>The healthcare professional must be responsible for monitoring treatment</a:t>
            </a:r>
            <a:r>
              <a:rPr lang="en" altLang="en-US"/>
              <a:t> </a:t>
            </a:r>
            <a:endParaRPr lang="ru-RU" alt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897" name="Rectangle 2"/>
          <p:cNvSpPr>
            <a:spLocks noGrp="1" noChangeArrowheads="1"/>
          </p:cNvSpPr>
          <p:nvPr>
            <p:ph type="title"/>
          </p:nvPr>
        </p:nvSpPr>
        <p:spPr>
          <a:xfrm>
            <a:off x="684213" y="981075"/>
            <a:ext cx="7700962" cy="503238"/>
          </a:xfrm>
        </p:spPr>
        <p:txBody>
          <a:bodyPr/>
          <a:lstStyle/>
          <a:p>
            <a:pPr eaLnBrk="1" hangingPunct="1"/>
            <a:r>
              <a:rPr lang="en" altLang="en-US" sz="4000">
                <a:solidFill>
                  <a:srgbClr val="FAFA20"/>
                </a:solidFill>
                <a:latin typeface="Times New Roman" panose="02020603050405020304" pitchFamily="18" charset="0"/>
              </a:rPr>
              <a:t>Adherence to treatment</a:t>
            </a:r>
            <a:endParaRPr lang="ru-RU" altLang="en-US" sz="4000">
              <a:solidFill>
                <a:srgbClr val="FAFA20"/>
              </a:solidFill>
              <a:latin typeface="Times New Roman" panose="02020603050405020304" pitchFamily="18" charset="0"/>
            </a:endParaRPr>
          </a:p>
        </p:txBody>
      </p:sp>
      <p:sp>
        <p:nvSpPr>
          <p:cNvPr id="80898" name="Rectangle 3"/>
          <p:cNvSpPr>
            <a:spLocks noGrp="1" noChangeArrowheads="1"/>
          </p:cNvSpPr>
          <p:nvPr>
            <p:ph type="body" idx="1"/>
          </p:nvPr>
        </p:nvSpPr>
        <p:spPr>
          <a:xfrm>
            <a:off x="323850" y="1700213"/>
            <a:ext cx="8424863" cy="4608512"/>
          </a:xfrm>
        </p:spPr>
        <p:txBody>
          <a:bodyPr/>
          <a:lstStyle/>
          <a:p>
            <a:pPr algn="just" eaLnBrk="1" hangingPunct="1">
              <a:buFontTx/>
              <a:buChar char="-"/>
            </a:pPr>
            <a:r>
              <a:rPr lang="en" altLang="en-US" sz="2800">
                <a:latin typeface="Times New Roman" panose="02020603050405020304" pitchFamily="18" charset="0"/>
              </a:rPr>
              <a:t>The patient adheres to the recommended course of treatment, takes all prescribed medications for the entire required time.</a:t>
            </a:r>
          </a:p>
          <a:p>
            <a:pPr algn="just" eaLnBrk="1" hangingPunct="1">
              <a:buFontTx/>
              <a:buChar char="-"/>
            </a:pPr>
            <a:endParaRPr lang="uk-UA" altLang="en-US" sz="2800">
              <a:latin typeface="Times New Roman" panose="02020603050405020304" pitchFamily="18" charset="0"/>
            </a:endParaRPr>
          </a:p>
          <a:p>
            <a:pPr algn="ctr" eaLnBrk="1" hangingPunct="1">
              <a:buFontTx/>
              <a:buNone/>
            </a:pPr>
            <a:r>
              <a:rPr lang="en" altLang="en-US" sz="2800" b="1">
                <a:solidFill>
                  <a:srgbClr val="FFFF66"/>
                </a:solidFill>
                <a:latin typeface="Times New Roman" panose="02020603050405020304" pitchFamily="18" charset="0"/>
              </a:rPr>
              <a:t>Tuberculosis is almost always curable if the patient cooperates with TB treatment.</a:t>
            </a:r>
            <a:r>
              <a:rPr lang="en" altLang="en-US" sz="2800" b="1">
                <a:latin typeface="Times New Roman" panose="02020603050405020304" pitchFamily="18" charset="0"/>
              </a:rPr>
              <a:t> </a:t>
            </a:r>
          </a:p>
          <a:p>
            <a:pPr algn="just" eaLnBrk="1" hangingPunct="1">
              <a:buFontTx/>
              <a:buNone/>
            </a:pPr>
            <a:endParaRPr lang="uk-UA" altLang="en-US" sz="2800" b="1">
              <a:latin typeface="Times New Roman" panose="02020603050405020304" pitchFamily="18" charset="0"/>
            </a:endParaRPr>
          </a:p>
          <a:p>
            <a:pPr algn="just" eaLnBrk="1" hangingPunct="1"/>
            <a:r>
              <a:rPr lang="en" altLang="en-US" sz="2800">
                <a:latin typeface="Times New Roman" panose="02020603050405020304" pitchFamily="18" charset="0"/>
              </a:rPr>
              <a:t>Treatment nonadherence – the inability or refusal of a patient to accept prescribed treatment.</a:t>
            </a:r>
            <a:endParaRPr lang="ru-RU" altLang="en-US" sz="2800">
              <a:latin typeface="Times New Roman" panose="02020603050405020304" pitchFamily="18"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21" name="Rectangle 2"/>
          <p:cNvSpPr>
            <a:spLocks noGrp="1" noChangeArrowheads="1"/>
          </p:cNvSpPr>
          <p:nvPr>
            <p:ph type="title"/>
          </p:nvPr>
        </p:nvSpPr>
        <p:spPr>
          <a:xfrm>
            <a:off x="179388" y="981075"/>
            <a:ext cx="8569325" cy="503238"/>
          </a:xfrm>
        </p:spPr>
        <p:txBody>
          <a:bodyPr/>
          <a:lstStyle/>
          <a:p>
            <a:pPr eaLnBrk="1" hangingPunct="1"/>
            <a:r>
              <a:rPr lang="en" altLang="en-US" sz="3200">
                <a:solidFill>
                  <a:srgbClr val="FAFA20"/>
                </a:solidFill>
                <a:latin typeface="Times New Roman" panose="02020603050405020304" pitchFamily="18" charset="0"/>
              </a:rPr>
              <a:t>Consequences of poor adherence to treatment</a:t>
            </a:r>
            <a:r>
              <a:rPr lang="en" altLang="en-US" sz="4000"/>
              <a:t> </a:t>
            </a:r>
            <a:endParaRPr lang="ru-RU" altLang="en-US" sz="4000"/>
          </a:p>
        </p:txBody>
      </p:sp>
      <p:sp>
        <p:nvSpPr>
          <p:cNvPr id="81922" name="Rectangle 3"/>
          <p:cNvSpPr>
            <a:spLocks noGrp="1" noChangeArrowheads="1"/>
          </p:cNvSpPr>
          <p:nvPr>
            <p:ph type="body" idx="1"/>
          </p:nvPr>
        </p:nvSpPr>
        <p:spPr>
          <a:xfrm>
            <a:off x="250825" y="1773238"/>
            <a:ext cx="8569325" cy="4751387"/>
          </a:xfrm>
        </p:spPr>
        <p:txBody>
          <a:bodyPr/>
          <a:lstStyle/>
          <a:p>
            <a:pPr algn="just" eaLnBrk="1" hangingPunct="1">
              <a:spcBef>
                <a:spcPct val="50000"/>
              </a:spcBef>
            </a:pPr>
            <a:r>
              <a:rPr lang="en" altLang="en-US">
                <a:latin typeface="Times New Roman" panose="02020603050405020304" pitchFamily="18" charset="0"/>
              </a:rPr>
              <a:t>the patient remains ill for a long time or may develop an even more severe form of TB;</a:t>
            </a:r>
          </a:p>
          <a:p>
            <a:pPr algn="just" eaLnBrk="1" hangingPunct="1">
              <a:spcBef>
                <a:spcPct val="50000"/>
              </a:spcBef>
            </a:pPr>
            <a:r>
              <a:rPr lang="en" altLang="en-US">
                <a:latin typeface="Times New Roman" panose="02020603050405020304" pitchFamily="18" charset="0"/>
              </a:rPr>
              <a:t>the patient continues to infect others;</a:t>
            </a:r>
          </a:p>
          <a:p>
            <a:pPr algn="just" eaLnBrk="1" hangingPunct="1">
              <a:spcBef>
                <a:spcPct val="50000"/>
              </a:spcBef>
            </a:pPr>
            <a:r>
              <a:rPr lang="en" altLang="en-US">
                <a:latin typeface="Times New Roman" panose="02020603050405020304" pitchFamily="18" charset="0"/>
              </a:rPr>
              <a:t>contributes to the development and spread of multidrug-resistant TB;</a:t>
            </a:r>
          </a:p>
          <a:p>
            <a:pPr algn="just" eaLnBrk="1" hangingPunct="1">
              <a:spcBef>
                <a:spcPct val="50000"/>
              </a:spcBef>
            </a:pPr>
            <a:r>
              <a:rPr lang="en" altLang="en-US">
                <a:latin typeface="Times New Roman" panose="02020603050405020304" pitchFamily="18" charset="0"/>
              </a:rPr>
              <a:t>can lead to the death of the patient as a result of frequent interruptions in treatment </a:t>
            </a:r>
            <a:r>
              <a:rPr lang="en" altLang="en-US"/>
              <a:t>.</a:t>
            </a:r>
            <a:endParaRPr lang="ru-RU" alt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945" name="Rectangle 2"/>
          <p:cNvSpPr>
            <a:spLocks noGrp="1" noChangeArrowheads="1"/>
          </p:cNvSpPr>
          <p:nvPr>
            <p:ph type="title"/>
          </p:nvPr>
        </p:nvSpPr>
        <p:spPr>
          <a:xfrm>
            <a:off x="250825" y="836613"/>
            <a:ext cx="8642350" cy="576262"/>
          </a:xfrm>
        </p:spPr>
        <p:txBody>
          <a:bodyPr/>
          <a:lstStyle/>
          <a:p>
            <a:pPr eaLnBrk="1" hangingPunct="1"/>
            <a:r>
              <a:rPr lang="en" altLang="en-US" sz="3600">
                <a:latin typeface="Times New Roman" panose="02020603050405020304" pitchFamily="18" charset="0"/>
              </a:rPr>
              <a:t>Factors affecting treatment regimen adherence</a:t>
            </a:r>
          </a:p>
        </p:txBody>
      </p:sp>
      <p:sp>
        <p:nvSpPr>
          <p:cNvPr id="82946" name="Rectangle 3"/>
          <p:cNvSpPr>
            <a:spLocks noGrp="1" noChangeArrowheads="1"/>
          </p:cNvSpPr>
          <p:nvPr>
            <p:ph type="body" idx="1"/>
          </p:nvPr>
        </p:nvSpPr>
        <p:spPr>
          <a:xfrm>
            <a:off x="395288" y="1700213"/>
            <a:ext cx="8424862" cy="4824412"/>
          </a:xfrm>
        </p:spPr>
        <p:txBody>
          <a:bodyPr/>
          <a:lstStyle/>
          <a:p>
            <a:pPr algn="just" eaLnBrk="1" hangingPunct="1">
              <a:lnSpc>
                <a:spcPct val="80000"/>
              </a:lnSpc>
            </a:pPr>
            <a:r>
              <a:rPr lang="en" altLang="en-US" sz="2800">
                <a:latin typeface="Times New Roman" panose="02020603050405020304" pitchFamily="18" charset="0"/>
              </a:rPr>
              <a:t>Low level of patient knowledge</a:t>
            </a:r>
          </a:p>
          <a:p>
            <a:pPr algn="just" eaLnBrk="1" hangingPunct="1">
              <a:lnSpc>
                <a:spcPct val="80000"/>
              </a:lnSpc>
            </a:pPr>
            <a:r>
              <a:rPr lang="en" altLang="en-US" sz="2800">
                <a:latin typeface="Times New Roman" panose="02020603050405020304" pitchFamily="18" charset="0"/>
              </a:rPr>
              <a:t>Personal beliefs</a:t>
            </a:r>
          </a:p>
          <a:p>
            <a:pPr algn="just" eaLnBrk="1" hangingPunct="1">
              <a:lnSpc>
                <a:spcPct val="80000"/>
              </a:lnSpc>
            </a:pPr>
            <a:r>
              <a:rPr lang="en" altLang="en-US" sz="2800">
                <a:latin typeface="Times New Roman" panose="02020603050405020304" pitchFamily="18" charset="0"/>
              </a:rPr>
              <a:t>Low level of sanitary culture</a:t>
            </a:r>
          </a:p>
          <a:p>
            <a:pPr algn="just" eaLnBrk="1" hangingPunct="1">
              <a:lnSpc>
                <a:spcPct val="80000"/>
              </a:lnSpc>
            </a:pPr>
            <a:r>
              <a:rPr lang="en" altLang="en-US" sz="2800">
                <a:latin typeface="Times New Roman" panose="02020603050405020304" pitchFamily="18" charset="0"/>
              </a:rPr>
              <a:t>Lack of skills and ability to take care of yourself</a:t>
            </a:r>
          </a:p>
          <a:p>
            <a:pPr algn="just" eaLnBrk="1" hangingPunct="1">
              <a:lnSpc>
                <a:spcPct val="80000"/>
              </a:lnSpc>
            </a:pPr>
            <a:r>
              <a:rPr lang="en" altLang="en-US" sz="2800">
                <a:latin typeface="Times New Roman" panose="02020603050405020304" pitchFamily="18" charset="0"/>
              </a:rPr>
              <a:t>Poor relationships with healthcare professionals</a:t>
            </a:r>
          </a:p>
          <a:p>
            <a:pPr algn="just" eaLnBrk="1" hangingPunct="1">
              <a:lnSpc>
                <a:spcPct val="80000"/>
              </a:lnSpc>
            </a:pPr>
            <a:r>
              <a:rPr lang="en" altLang="en-US" sz="2800">
                <a:latin typeface="Times New Roman" panose="02020603050405020304" pitchFamily="18" charset="0"/>
              </a:rPr>
              <a:t>Weak motivation for treatment (lack of housing, money for travel, etc.)</a:t>
            </a:r>
          </a:p>
          <a:p>
            <a:pPr algn="just" eaLnBrk="1" hangingPunct="1">
              <a:lnSpc>
                <a:spcPct val="80000"/>
              </a:lnSpc>
            </a:pPr>
            <a:r>
              <a:rPr lang="en" altLang="en-US" sz="2800">
                <a:latin typeface="Times New Roman" panose="02020603050405020304" pitchFamily="18" charset="0"/>
              </a:rPr>
              <a:t>Receiving secondary benefits from the disease (establishing disability and receiving a disability pension)</a:t>
            </a:r>
          </a:p>
        </p:txBody>
      </p:sp>
    </p:spTree>
  </p:cSld>
  <p:clrMapOvr>
    <a:masterClrMapping/>
  </p:clrMapOvr>
</p:sld>
</file>

<file path=ppt/theme/theme1.xml><?xml version="1.0" encoding="utf-8"?>
<a:theme xmlns:a="http://schemas.openxmlformats.org/drawingml/2006/main" name="AFEW presentation new2">
  <a:themeElements>
    <a:clrScheme name="">
      <a:dk1>
        <a:srgbClr val="000000"/>
      </a:dk1>
      <a:lt1>
        <a:srgbClr val="3366CC"/>
      </a:lt1>
      <a:dk2>
        <a:srgbClr val="000000"/>
      </a:dk2>
      <a:lt2>
        <a:srgbClr val="808080"/>
      </a:lt2>
      <a:accent1>
        <a:srgbClr val="00CC99"/>
      </a:accent1>
      <a:accent2>
        <a:srgbClr val="3333CC"/>
      </a:accent2>
      <a:accent3>
        <a:srgbClr val="ADB8E2"/>
      </a:accent3>
      <a:accent4>
        <a:srgbClr val="000000"/>
      </a:accent4>
      <a:accent5>
        <a:srgbClr val="AAE2CA"/>
      </a:accent5>
      <a:accent6>
        <a:srgbClr val="2D2DB9"/>
      </a:accent6>
      <a:hlink>
        <a:srgbClr val="CCCCFF"/>
      </a:hlink>
      <a:folHlink>
        <a:srgbClr val="B2B2B2"/>
      </a:folHlink>
    </a:clrScheme>
    <a:fontScheme name="AFEW presentation new2">
      <a:majorFont>
        <a:latin typeface="Arial Narrow"/>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accent2"/>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accent2"/>
            </a:solidFill>
            <a:effectLst/>
            <a:latin typeface="Times New Roman" pitchFamily="18" charset="0"/>
          </a:defRPr>
        </a:defPPr>
      </a:lstStyle>
    </a:lnDef>
  </a:objectDefaults>
  <a:extraClrSchemeLst>
    <a:extraClrScheme>
      <a:clrScheme name="AFEW presentation new2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AFEW presentation new2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AFEW presentation new2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FEW presentation new2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AFEW presentation new2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AFEW presentation new2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AFEW presentation new2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AFEW presentation new2</Template>
  <TotalTime>1342</TotalTime>
  <Words>2991</Words>
  <Application>Microsoft Macintosh PowerPoint</Application>
  <PresentationFormat>Экран (4:3)</PresentationFormat>
  <Paragraphs>307</Paragraphs>
  <Slides>57</Slides>
  <Notes>7</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57</vt:i4>
      </vt:variant>
    </vt:vector>
  </HeadingPairs>
  <TitlesOfParts>
    <vt:vector size="63" baseType="lpstr">
      <vt:lpstr>Arial</vt:lpstr>
      <vt:lpstr>Arial Narrow</vt:lpstr>
      <vt:lpstr>Tahoma</vt:lpstr>
      <vt:lpstr>Times New Roman</vt:lpstr>
      <vt:lpstr>Wingdings</vt:lpstr>
      <vt:lpstr>AFEW presentation new2</vt:lpstr>
      <vt:lpstr>Pulmonary and extrapulmonary tuberculosis: etiology, pathogenesis, methods of treatment and prevention; clinical pharmacy of anti-tuberculosis drugs</vt:lpstr>
      <vt:lpstr>10.8 million!</vt:lpstr>
      <vt:lpstr>Презентация PowerPoint</vt:lpstr>
      <vt:lpstr>Презентация PowerPoint</vt:lpstr>
      <vt:lpstr>Презентация PowerPoint</vt:lpstr>
      <vt:lpstr>Презентация PowerPoint</vt:lpstr>
      <vt:lpstr>On March 24, 1882, Robert Koch reported at a meeting of the Berlin Physiological Society about tuberculosis pathogen – Mycobacterium tuberculosis (Mycobacterium tuberculosis)</vt:lpstr>
      <vt:lpstr>History of struggle</vt:lpstr>
      <vt:lpstr>Etiology of tuberculosis </vt:lpstr>
      <vt:lpstr>Etiology of tuberculosis</vt:lpstr>
      <vt:lpstr>Etiology of tuberculosis</vt:lpstr>
      <vt:lpstr>Stability of MBT in the external environment </vt:lpstr>
      <vt:lpstr>Stability of MBT in the external environment</vt:lpstr>
      <vt:lpstr>Презентация PowerPoint</vt:lpstr>
      <vt:lpstr>Epidemiology </vt:lpstr>
      <vt:lpstr>Ways of transmission of TB</vt:lpstr>
      <vt:lpstr>Mechanism of infection</vt:lpstr>
      <vt:lpstr>TB is not transmitted </vt:lpstr>
      <vt:lpstr>The risk of infection causes</vt:lpstr>
      <vt:lpstr>the world's  population is infected with tuberculosis , but  only 5-10% of them develop tuberculosis during their lifetime.  </vt:lpstr>
      <vt:lpstr>Pathogenesis </vt:lpstr>
      <vt:lpstr>Model of tuberculosis pathogenesis</vt:lpstr>
      <vt:lpstr>Tuberculosis –</vt:lpstr>
      <vt:lpstr>Clinical picture of the disease </vt:lpstr>
      <vt:lpstr>Primary tuberculosis</vt:lpstr>
      <vt:lpstr>Презентация PowerPoint</vt:lpstr>
      <vt:lpstr>Презентация PowerPoint</vt:lpstr>
      <vt:lpstr>Презентация PowerPoint</vt:lpstr>
      <vt:lpstr>Презентация PowerPoint</vt:lpstr>
      <vt:lpstr>Презентация PowerPoint</vt:lpstr>
      <vt:lpstr>Secondary tuberculosis</vt:lpstr>
      <vt:lpstr>Презентация PowerPoint</vt:lpstr>
      <vt:lpstr>Detection and diagnosis of tuberculosis</vt:lpstr>
      <vt:lpstr>Tuberculosis Detection  Active Method </vt:lpstr>
      <vt:lpstr>Презентация PowerPoint</vt:lpstr>
      <vt:lpstr>Tuberculosis diagnostic methods</vt:lpstr>
      <vt:lpstr>Strategies to combat tuberculosis </vt:lpstr>
      <vt:lpstr>5 components of the DOTS strategy</vt:lpstr>
      <vt:lpstr>5 components of the DOTS-2 strategy</vt:lpstr>
      <vt:lpstr>The goal of the DOTS strategy</vt:lpstr>
      <vt:lpstr>STOP-TB Strategy  (since 2006)</vt:lpstr>
      <vt:lpstr>The goal of the STOP-TB strategy </vt:lpstr>
      <vt:lpstr>The adapted DOTS strategy in Ukraine provides for</vt:lpstr>
      <vt:lpstr>The adapted DOTS strategy in Ukraine provides for-2</vt:lpstr>
      <vt:lpstr>The adapted DOTS strategy in Ukraine provides for-3</vt:lpstr>
      <vt:lpstr>The adapted DOTS strategy in Ukraine provides for-4</vt:lpstr>
      <vt:lpstr>The adapted DOTS strategy in Ukraine provides for-5</vt:lpstr>
      <vt:lpstr>Презентация PowerPoint</vt:lpstr>
      <vt:lpstr>Treatment of tuberculosis patients </vt:lpstr>
      <vt:lpstr>Basic principles of tuberculosis treatment: </vt:lpstr>
      <vt:lpstr>Презентация PowerPoint</vt:lpstr>
      <vt:lpstr>First-line anti-tuberculosis drugs </vt:lpstr>
      <vt:lpstr>Презентация PowerPoint</vt:lpstr>
      <vt:lpstr>Ensuring adherence to treatment regimen</vt:lpstr>
      <vt:lpstr>Adherence to treatment</vt:lpstr>
      <vt:lpstr>Consequences of poor adherence to treatment </vt:lpstr>
      <vt:lpstr>Factors affecting treatment regimen adherence</vt:lpstr>
    </vt:vector>
  </TitlesOfParts>
  <Company>design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ЗАГОЛОВОК ПРЕЗЕНТАЦИИ</dc:title>
  <dc:creator>design</dc:creator>
  <cp:lastModifiedBy>Світлана Ігорівна Богату</cp:lastModifiedBy>
  <cp:revision>23</cp:revision>
  <dcterms:created xsi:type="dcterms:W3CDTF">2008-04-29T13:03:55Z</dcterms:created>
  <dcterms:modified xsi:type="dcterms:W3CDTF">2025-09-10T08:50:48Z</dcterms:modified>
</cp:coreProperties>
</file>