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100"/>
  </p:notesMasterIdLst>
  <p:sldIdLst>
    <p:sldId id="258" r:id="rId2"/>
    <p:sldId id="259" r:id="rId3"/>
    <p:sldId id="260" r:id="rId4"/>
    <p:sldId id="262" r:id="rId5"/>
    <p:sldId id="263" r:id="rId6"/>
    <p:sldId id="261" r:id="rId7"/>
    <p:sldId id="264" r:id="rId8"/>
    <p:sldId id="380" r:id="rId9"/>
    <p:sldId id="265" r:id="rId10"/>
    <p:sldId id="266" r:id="rId11"/>
    <p:sldId id="267" r:id="rId12"/>
    <p:sldId id="269" r:id="rId13"/>
    <p:sldId id="270" r:id="rId14"/>
    <p:sldId id="272" r:id="rId15"/>
    <p:sldId id="273" r:id="rId16"/>
    <p:sldId id="274" r:id="rId17"/>
    <p:sldId id="275"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4" r:id="rId86"/>
    <p:sldId id="345" r:id="rId87"/>
    <p:sldId id="346" r:id="rId88"/>
    <p:sldId id="347" r:id="rId89"/>
    <p:sldId id="348" r:id="rId90"/>
    <p:sldId id="349" r:id="rId91"/>
    <p:sldId id="350" r:id="rId92"/>
    <p:sldId id="351" r:id="rId93"/>
    <p:sldId id="352" r:id="rId94"/>
    <p:sldId id="353" r:id="rId95"/>
    <p:sldId id="354" r:id="rId96"/>
    <p:sldId id="355" r:id="rId97"/>
    <p:sldId id="356" r:id="rId98"/>
    <p:sldId id="357" r:id="rId9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9900CC"/>
    <a:srgbClr val="CC00CC"/>
    <a:srgbClr val="6666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5" d="100"/>
          <a:sy n="65" d="100"/>
        </p:scale>
        <p:origin x="-58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image" Target="../media/image7.png"/><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image" Target="../media/image25.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image" Target="../media/image29.png"/></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png"/><Relationship Id="rId1" Type="http://schemas.openxmlformats.org/officeDocument/2006/relationships/image" Target="../media/image34.png"/><Relationship Id="rId5" Type="http://schemas.openxmlformats.org/officeDocument/2006/relationships/image" Target="../media/image38.png"/><Relationship Id="rId4" Type="http://schemas.openxmlformats.org/officeDocument/2006/relationships/image" Target="../media/image3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2D0D7F-DC09-4300-84F5-56F697C32110}" type="datetimeFigureOut">
              <a:rPr lang="ru-RU" smtClean="0"/>
              <a:pPr/>
              <a:t>05.01.2019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A8919D-F862-4CD6-BA83-FD31365A998B}"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A9D507-D200-42E4-9778-97249176AD7B}" type="slidenum">
              <a:rPr lang="ru-RU"/>
              <a:pPr/>
              <a:t>48</a:t>
            </a:fld>
            <a:endParaRPr lang="ru-RU"/>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a:xfrm>
            <a:off x="914400" y="4343400"/>
            <a:ext cx="5029200" cy="4114800"/>
          </a:xfrm>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CB1838-7F38-48DD-8356-FBAE50B97B7B}" type="slidenum">
              <a:rPr lang="ru-RU"/>
              <a:pPr/>
              <a:t>49</a:t>
            </a:fld>
            <a:endParaRPr lang="ru-RU"/>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a:xfrm>
            <a:off x="914400" y="4343400"/>
            <a:ext cx="5029200" cy="4114800"/>
          </a:xfrm>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05.01.2019</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05.01.2019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05.01.2019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05.01.2019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05.01.2019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05.01.2019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05.01.2019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05.01.2019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05.01.2019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05.01.2019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05.01.2019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075" y="227013"/>
            <a:ext cx="7477125"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263525" y="1598613"/>
            <a:ext cx="3616325" cy="44973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032250" y="1598613"/>
            <a:ext cx="3617913" cy="44973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301625" y="6242050"/>
            <a:ext cx="1782763" cy="474663"/>
          </a:xfrm>
        </p:spPr>
        <p:txBody>
          <a:bodyPr/>
          <a:lstStyle>
            <a:lvl1pPr>
              <a:defRPr/>
            </a:lvl1pPr>
          </a:lstStyle>
          <a:p>
            <a:endParaRPr lang="ru-RU"/>
          </a:p>
        </p:txBody>
      </p:sp>
      <p:sp>
        <p:nvSpPr>
          <p:cNvPr id="6" name="Нижний колонтитул 5"/>
          <p:cNvSpPr>
            <a:spLocks noGrp="1"/>
          </p:cNvSpPr>
          <p:nvPr>
            <p:ph type="ftr" sz="quarter" idx="11"/>
          </p:nvPr>
        </p:nvSpPr>
        <p:spPr>
          <a:xfrm>
            <a:off x="2257425" y="6248400"/>
            <a:ext cx="3455988" cy="474663"/>
          </a:xfrm>
        </p:spPr>
        <p:txBody>
          <a:bodyPr/>
          <a:lstStyle>
            <a:lvl1pPr>
              <a:defRPr/>
            </a:lvl1pPr>
          </a:lstStyle>
          <a:p>
            <a:endParaRPr lang="ru-RU"/>
          </a:p>
        </p:txBody>
      </p:sp>
      <p:sp>
        <p:nvSpPr>
          <p:cNvPr id="7" name="Номер слайда 6"/>
          <p:cNvSpPr>
            <a:spLocks noGrp="1"/>
          </p:cNvSpPr>
          <p:nvPr>
            <p:ph type="sldNum" sz="quarter" idx="12"/>
          </p:nvPr>
        </p:nvSpPr>
        <p:spPr>
          <a:xfrm>
            <a:off x="5867400" y="6248400"/>
            <a:ext cx="1755775" cy="474663"/>
          </a:xfrm>
        </p:spPr>
        <p:txBody>
          <a:bodyPr/>
          <a:lstStyle>
            <a:lvl1pPr>
              <a:defRPr/>
            </a:lvl1pPr>
          </a:lstStyle>
          <a:p>
            <a:fld id="{63000B2D-6FA7-490F-B390-29DBAD570A05}" type="slidenum">
              <a:rPr lang="ru-RU"/>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075" y="227013"/>
            <a:ext cx="7477125"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263525" y="1598613"/>
            <a:ext cx="7386638" cy="4497387"/>
          </a:xfrm>
        </p:spPr>
        <p:txBody>
          <a:bodyPr/>
          <a:lstStyle/>
          <a:p>
            <a:endParaRPr lang="ru-RU"/>
          </a:p>
        </p:txBody>
      </p:sp>
      <p:sp>
        <p:nvSpPr>
          <p:cNvPr id="4" name="Дата 3"/>
          <p:cNvSpPr>
            <a:spLocks noGrp="1"/>
          </p:cNvSpPr>
          <p:nvPr>
            <p:ph type="dt" sz="half" idx="10"/>
          </p:nvPr>
        </p:nvSpPr>
        <p:spPr>
          <a:xfrm>
            <a:off x="301625" y="6242050"/>
            <a:ext cx="1782763" cy="474663"/>
          </a:xfrm>
        </p:spPr>
        <p:txBody>
          <a:bodyPr/>
          <a:lstStyle>
            <a:lvl1pPr>
              <a:defRPr/>
            </a:lvl1pPr>
          </a:lstStyle>
          <a:p>
            <a:endParaRPr lang="ru-RU"/>
          </a:p>
        </p:txBody>
      </p:sp>
      <p:sp>
        <p:nvSpPr>
          <p:cNvPr id="5" name="Нижний колонтитул 4"/>
          <p:cNvSpPr>
            <a:spLocks noGrp="1"/>
          </p:cNvSpPr>
          <p:nvPr>
            <p:ph type="ftr" sz="quarter" idx="11"/>
          </p:nvPr>
        </p:nvSpPr>
        <p:spPr>
          <a:xfrm>
            <a:off x="2257425" y="6248400"/>
            <a:ext cx="3455988" cy="474663"/>
          </a:xfrm>
        </p:spPr>
        <p:txBody>
          <a:bodyPr/>
          <a:lstStyle>
            <a:lvl1pPr>
              <a:defRPr/>
            </a:lvl1pPr>
          </a:lstStyle>
          <a:p>
            <a:endParaRPr lang="ru-RU"/>
          </a:p>
        </p:txBody>
      </p:sp>
      <p:sp>
        <p:nvSpPr>
          <p:cNvPr id="6" name="Номер слайда 5"/>
          <p:cNvSpPr>
            <a:spLocks noGrp="1"/>
          </p:cNvSpPr>
          <p:nvPr>
            <p:ph type="sldNum" sz="quarter" idx="12"/>
          </p:nvPr>
        </p:nvSpPr>
        <p:spPr>
          <a:xfrm>
            <a:off x="5867400" y="6248400"/>
            <a:ext cx="1755775" cy="474663"/>
          </a:xfrm>
        </p:spPr>
        <p:txBody>
          <a:bodyPr/>
          <a:lstStyle>
            <a:lvl1pPr>
              <a:defRPr/>
            </a:lvl1pPr>
          </a:lstStyle>
          <a:p>
            <a:fld id="{377BBCC0-FA3A-44FD-8BA1-15D5AE261053}" type="slidenum">
              <a:rPr lang="ru-RU"/>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cSld name="Заголовок, текст и клип">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Клип 3"/>
          <p:cNvSpPr>
            <a:spLocks noGrp="1"/>
          </p:cNvSpPr>
          <p:nvPr>
            <p:ph type="clipArt" sz="half" idx="2"/>
          </p:nvPr>
        </p:nvSpPr>
        <p:spPr>
          <a:xfrm>
            <a:off x="4648200" y="1600200"/>
            <a:ext cx="4038600" cy="4525963"/>
          </a:xfrm>
        </p:spPr>
        <p:txBody>
          <a:bodyPr/>
          <a:lstStyle/>
          <a:p>
            <a:endParaRPr lang="ru-RU"/>
          </a:p>
        </p:txBody>
      </p:sp>
      <p:sp>
        <p:nvSpPr>
          <p:cNvPr id="5" name="Дата 4"/>
          <p:cNvSpPr>
            <a:spLocks noGrp="1"/>
          </p:cNvSpPr>
          <p:nvPr>
            <p:ph type="dt" sz="half" idx="10"/>
          </p:nvPr>
        </p:nvSpPr>
        <p:spPr>
          <a:xfrm>
            <a:off x="457200" y="6245225"/>
            <a:ext cx="2133600" cy="476250"/>
          </a:xfrm>
        </p:spPr>
        <p:txBody>
          <a:bodyPr/>
          <a:lstStyle>
            <a:lvl1pPr>
              <a:defRPr/>
            </a:lvl1pPr>
          </a:lstStyle>
          <a:p>
            <a:endParaRPr 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endParaRPr 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fld id="{EBD6FF96-4AA6-40DF-9012-F96CAA225F61}"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106E36-FD25-4E2D-B0AA-010F637433A0}" type="datetimeFigureOut">
              <a:rPr lang="ru-RU" smtClean="0"/>
              <a:pPr/>
              <a:t>05.01.2019</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oleObject" Target="../embeddings/oleObject12.bin"/><Relationship Id="rId3" Type="http://schemas.openxmlformats.org/officeDocument/2006/relationships/oleObject" Target="../embeddings/oleObject2.bin"/><Relationship Id="rId7" Type="http://schemas.openxmlformats.org/officeDocument/2006/relationships/oleObject" Target="../embeddings/oleObject6.bin"/><Relationship Id="rId12"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5.bin"/><Relationship Id="rId11" Type="http://schemas.openxmlformats.org/officeDocument/2006/relationships/oleObject" Target="../embeddings/oleObject10.bin"/><Relationship Id="rId5" Type="http://schemas.openxmlformats.org/officeDocument/2006/relationships/oleObject" Target="../embeddings/oleObject4.bin"/><Relationship Id="rId10" Type="http://schemas.openxmlformats.org/officeDocument/2006/relationships/oleObject" Target="../embeddings/oleObject9.bin"/><Relationship Id="rId4" Type="http://schemas.openxmlformats.org/officeDocument/2006/relationships/oleObject" Target="../embeddings/oleObject3.bin"/><Relationship Id="rId9" Type="http://schemas.openxmlformats.org/officeDocument/2006/relationships/oleObject" Target="../embeddings/oleObject8.bin"/><Relationship Id="rId14" Type="http://schemas.openxmlformats.org/officeDocument/2006/relationships/oleObject" Target="../embeddings/oleObject13.bin"/></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16.bin"/><Relationship Id="rId5" Type="http://schemas.openxmlformats.org/officeDocument/2006/relationships/image" Target="../media/image24.jpeg"/><Relationship Id="rId4" Type="http://schemas.openxmlformats.org/officeDocument/2006/relationships/oleObject" Target="../embeddings/oleObject15.bin"/></Relationships>
</file>

<file path=ppt/slides/_rels/slide6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18.bin"/><Relationship Id="rId5" Type="http://schemas.openxmlformats.org/officeDocument/2006/relationships/oleObject" Target="../embeddings/oleObject17.bin"/><Relationship Id="rId4" Type="http://schemas.openxmlformats.org/officeDocument/2006/relationships/image" Target="../media/image28.jpeg"/></Relationships>
</file>

<file path=ppt/slides/_rels/slide65.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19.bin"/><Relationship Id="rId5" Type="http://schemas.openxmlformats.org/officeDocument/2006/relationships/image" Target="../media/image33.jpeg"/><Relationship Id="rId4" Type="http://schemas.openxmlformats.org/officeDocument/2006/relationships/image" Target="../media/image32.jpeg"/></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21.bin"/><Relationship Id="rId7" Type="http://schemas.openxmlformats.org/officeDocument/2006/relationships/oleObject" Target="../embeddings/oleObject25.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24.bin"/><Relationship Id="rId5" Type="http://schemas.openxmlformats.org/officeDocument/2006/relationships/oleObject" Target="../embeddings/oleObject23.bin"/><Relationship Id="rId4" Type="http://schemas.openxmlformats.org/officeDocument/2006/relationships/oleObject" Target="../embeddings/oleObject22.bin"/></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255090" y="489548"/>
            <a:ext cx="8633820" cy="5583439"/>
          </a:xfrm>
          <a:prstGeom prst="rect">
            <a:avLst/>
          </a:prstGeom>
          <a:blipFill>
            <a:blip r:embed="rId2">
              <a:duotone>
                <a:schemeClr val="accent2">
                  <a:shade val="45000"/>
                  <a:satMod val="135000"/>
                </a:schemeClr>
                <a:prstClr val="white"/>
              </a:duotone>
            </a:blip>
            <a:tile tx="0" ty="0" sx="100000" sy="100000" flip="none" algn="tl"/>
          </a:blipFill>
          <a:scene3d>
            <a:camera prst="isometricOffAxis1Right"/>
            <a:lightRig rig="threePt" dir="t">
              <a:rot lat="0" lon="0" rev="1200000"/>
            </a:lightRig>
          </a:scene3d>
          <a:sp3d contourW="12700">
            <a:bevelT w="63500" h="25400"/>
            <a:contourClr>
              <a:srgbClr val="0000CC"/>
            </a:contourClr>
          </a:sp3d>
        </p:spPr>
        <p:style>
          <a:lnRef idx="0">
            <a:schemeClr val="accent3"/>
          </a:lnRef>
          <a:fillRef idx="3">
            <a:schemeClr val="accent3"/>
          </a:fillRef>
          <a:effectRef idx="3">
            <a:schemeClr val="accent3"/>
          </a:effectRef>
          <a:fontRef idx="minor">
            <a:schemeClr val="lt1"/>
          </a:fontRef>
        </p:style>
        <p:txBody>
          <a:bodyPr wrap="none" lIns="81272" tIns="40636" rIns="81272" bIns="40636" fromWordArt="1">
            <a:prstTxWarp prst="textPlain">
              <a:avLst>
                <a:gd name="adj" fmla="val 50000"/>
              </a:avLst>
            </a:prstTxWarp>
          </a:bodyPr>
          <a:lstStyle/>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Factors affecting</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clinical efficacy</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of medicines.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Age features of</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clinical pharmacology</a:t>
            </a:r>
            <a:endParaRPr lang="ru-RU" sz="3200" b="1" kern="10" dirty="0">
              <a:ln w="19050">
                <a:solidFill>
                  <a:srgbClr val="CC00CC"/>
                </a:solidFill>
                <a:round/>
                <a:headEnd/>
                <a:tailEnd/>
              </a:ln>
              <a:solidFill>
                <a:srgbClr val="0000FF"/>
              </a:solidFill>
              <a:effectLst>
                <a:outerShdw dist="35921" dir="2700000" algn="ctr" rotWithShape="0">
                  <a:srgbClr val="990000"/>
                </a:outerShdw>
              </a:effectLst>
              <a:latin typeface="Impact"/>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000108"/>
            <a:ext cx="8786874" cy="3127010"/>
          </a:xfrm>
          <a:prstGeom prst="rect">
            <a:avLst/>
          </a:prstGeom>
          <a:solidFill>
            <a:schemeClr val="accent4">
              <a:lumMod val="20000"/>
              <a:lumOff val="80000"/>
            </a:schemeClr>
          </a:solidFill>
          <a:ln w="9525">
            <a:noFill/>
            <a:miter lim="800000"/>
            <a:headEnd/>
            <a:tailEnd/>
          </a:ln>
          <a:effectLst/>
        </p:spPr>
        <p:txBody>
          <a:bodyPr anchor="ctr">
            <a:spAutoFit/>
          </a:bodyPr>
          <a:lstStyle/>
          <a:p>
            <a:pPr marL="571500" indent="-571500" eaLnBrk="0" hangingPunct="0">
              <a:lnSpc>
                <a:spcPct val="70000"/>
              </a:lnSpc>
              <a:spcBef>
                <a:spcPts val="1200"/>
              </a:spcBef>
              <a:defRPr/>
            </a:pPr>
            <a:r>
              <a:rPr lang="en-US" sz="2800" b="1" u="sng" dirty="0" smtClean="0">
                <a:ln>
                  <a:solidFill>
                    <a:srgbClr val="0000CC"/>
                  </a:solidFill>
                </a:ln>
                <a:solidFill>
                  <a:srgbClr val="FF0000"/>
                </a:solidFill>
                <a:latin typeface="Times New Roman" pitchFamily="18" charset="0"/>
                <a:ea typeface="Times New Roman" pitchFamily="18" charset="0"/>
                <a:cs typeface="Times New Roman" pitchFamily="18" charset="0"/>
              </a:rPr>
              <a:t>1. Pharmacokinetic factors inherent in each drug:</a:t>
            </a:r>
          </a:p>
          <a:p>
            <a:pPr marL="571500" indent="-571500" eaLnBrk="0" hangingPunct="0">
              <a:lnSpc>
                <a:spcPct val="70000"/>
              </a:lnSpc>
              <a:spcBef>
                <a:spcPts val="1200"/>
              </a:spcBef>
              <a:defRPr/>
            </a:pPr>
            <a:endPar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marL="571500" indent="-571500" eaLnBrk="0" hangingPunct="0">
              <a:lnSpc>
                <a:spcPct val="70000"/>
              </a:lnSpc>
              <a:spcBef>
                <a:spcPts val="12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suction or absorption rate;</a:t>
            </a:r>
          </a:p>
          <a:p>
            <a:pPr marL="571500" indent="-571500" eaLnBrk="0" hangingPunct="0">
              <a:lnSpc>
                <a:spcPct val="70000"/>
              </a:lnSpc>
              <a:spcBef>
                <a:spcPts val="12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distribution;</a:t>
            </a:r>
          </a:p>
          <a:p>
            <a:pPr marL="571500" indent="-571500" eaLnBrk="0" hangingPunct="0">
              <a:lnSpc>
                <a:spcPct val="70000"/>
              </a:lnSpc>
              <a:spcBef>
                <a:spcPts val="12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bioavailability;</a:t>
            </a:r>
          </a:p>
          <a:p>
            <a:pPr marL="571500" indent="-571500" eaLnBrk="0" hangingPunct="0">
              <a:lnSpc>
                <a:spcPct val="70000"/>
              </a:lnSpc>
              <a:spcBef>
                <a:spcPts val="1200"/>
              </a:spcBef>
              <a:buFontTx/>
              <a:buChar char="-"/>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Biotransformation;</a:t>
            </a:r>
          </a:p>
          <a:p>
            <a:pPr marL="571500" indent="-571500" eaLnBrk="0" hangingPunct="0">
              <a:lnSpc>
                <a:spcPct val="70000"/>
              </a:lnSpc>
              <a:spcBef>
                <a:spcPts val="1200"/>
              </a:spcBef>
              <a:buFontTx/>
              <a:buChar char="-"/>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excretion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33095"/>
            <a:ext cx="8664179" cy="803938"/>
          </a:xfrm>
          <a:prstGeom prst="rect">
            <a:avLst/>
          </a:prstGeom>
          <a:solidFill>
            <a:schemeClr val="accent1">
              <a:lumMod val="20000"/>
              <a:lumOff val="80000"/>
            </a:schemeClr>
          </a:solidFill>
          <a:ln>
            <a:solidFill>
              <a:schemeClr val="accent4">
                <a:lumMod val="50000"/>
              </a:schemeClr>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3200" dirty="0" smtClean="0">
                <a:solidFill>
                  <a:srgbClr val="0070C0"/>
                </a:solidFill>
              </a:rPr>
              <a:t>FACTORS AFFECTING </a:t>
            </a:r>
          </a:p>
          <a:p>
            <a:pPr algn="r" fontAlgn="auto">
              <a:lnSpc>
                <a:spcPct val="70000"/>
              </a:lnSpc>
              <a:spcBef>
                <a:spcPts val="0"/>
              </a:spcBef>
              <a:spcAft>
                <a:spcPts val="0"/>
              </a:spcAft>
              <a:defRPr/>
            </a:pPr>
            <a:r>
              <a:rPr lang="en-US" sz="3200" dirty="0" smtClean="0">
                <a:solidFill>
                  <a:srgbClr val="0070C0"/>
                </a:solidFill>
              </a:rPr>
              <a:t>THE EFFECTIVENESS OF DRUGS</a:t>
            </a:r>
            <a:endParaRPr lang="ru-RU" sz="3200" dirty="0">
              <a:solidFill>
                <a:srgbClr val="0070C0"/>
              </a:solidFill>
              <a:latin typeface="+mn-lt"/>
            </a:endParaRPr>
          </a:p>
        </p:txBody>
      </p:sp>
      <p:pic>
        <p:nvPicPr>
          <p:cNvPr id="19458" name="Picture 2"/>
          <p:cNvPicPr>
            <a:picLocks noChangeAspect="1" noChangeArrowheads="1"/>
          </p:cNvPicPr>
          <p:nvPr/>
        </p:nvPicPr>
        <p:blipFill>
          <a:blip r:embed="rId2"/>
          <a:srcRect/>
          <a:stretch>
            <a:fillRect/>
          </a:stretch>
        </p:blipFill>
        <p:spPr bwMode="auto">
          <a:xfrm>
            <a:off x="285720" y="4857760"/>
            <a:ext cx="2571753" cy="1714512"/>
          </a:xfrm>
          <a:prstGeom prst="rect">
            <a:avLst/>
          </a:prstGeom>
          <a:noFill/>
          <a:ln w="9525">
            <a:noFill/>
            <a:miter lim="800000"/>
            <a:headEnd/>
            <a:tailEnd/>
          </a:ln>
          <a:effectLst/>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1015612"/>
            <a:ext cx="8786874" cy="4951612"/>
          </a:xfrm>
          <a:prstGeom prst="rect">
            <a:avLst/>
          </a:prstGeom>
          <a:solidFill>
            <a:schemeClr val="accent4">
              <a:lumMod val="20000"/>
              <a:lumOff val="80000"/>
            </a:schemeClr>
          </a:solidFill>
          <a:ln w="9525">
            <a:noFill/>
            <a:miter lim="800000"/>
            <a:headEnd/>
            <a:tailEnd/>
          </a:ln>
          <a:effectLst/>
        </p:spPr>
        <p:txBody>
          <a:bodyPr anchor="ctr">
            <a:spAutoFit/>
          </a:bodyPr>
          <a:lstStyle/>
          <a:p>
            <a:pPr marL="571500" indent="-571500" eaLnBrk="0" hangingPunct="0">
              <a:lnSpc>
                <a:spcPct val="70000"/>
              </a:lnSpc>
              <a:spcBef>
                <a:spcPts val="1200"/>
              </a:spcBef>
              <a:defRPr/>
            </a:pPr>
            <a:r>
              <a:rPr lang="en-US" sz="2800" b="1" u="sng" dirty="0" smtClean="0">
                <a:ln>
                  <a:solidFill>
                    <a:srgbClr val="0000CC"/>
                  </a:solidFill>
                </a:ln>
                <a:solidFill>
                  <a:srgbClr val="FF0000"/>
                </a:solidFill>
                <a:latin typeface="Times New Roman" pitchFamily="18" charset="0"/>
                <a:ea typeface="Times New Roman" pitchFamily="18" charset="0"/>
                <a:cs typeface="Times New Roman" pitchFamily="18" charset="0"/>
              </a:rPr>
              <a:t>2. The second group of factors is physiological:</a:t>
            </a:r>
          </a:p>
          <a:p>
            <a:pPr marL="571500" indent="-571500" eaLnBrk="0" hangingPunct="0">
              <a:lnSpc>
                <a:spcPct val="70000"/>
              </a:lnSpc>
              <a:spcBef>
                <a:spcPts val="1200"/>
              </a:spcBef>
              <a:defRPr/>
            </a:pPr>
            <a:r>
              <a:rPr lang="en-US" sz="2800" b="1" i="1" dirty="0" smtClean="0">
                <a:ln>
                  <a:solidFill>
                    <a:srgbClr val="0000CC"/>
                  </a:solidFill>
                </a:ln>
                <a:solidFill>
                  <a:srgbClr val="00B050"/>
                </a:solidFill>
                <a:latin typeface="Times New Roman" pitchFamily="18" charset="0"/>
                <a:ea typeface="Times New Roman" pitchFamily="18" charset="0"/>
                <a:cs typeface="Times New Roman" pitchFamily="18" charset="0"/>
              </a:rPr>
              <a:t>a) Age.</a:t>
            </a:r>
          </a:p>
          <a:p>
            <a:pPr marL="571500" indent="-571500" eaLnBrk="0" hangingPunct="0">
              <a:lnSpc>
                <a:spcPct val="70000"/>
              </a:lnSpc>
              <a:spcBef>
                <a:spcPts val="1200"/>
              </a:spcBef>
              <a:defRPr/>
            </a:pPr>
            <a:r>
              <a:rPr lang="en-US" sz="2800" b="1" i="1" dirty="0" smtClean="0">
                <a:ln>
                  <a:solidFill>
                    <a:srgbClr val="0000CC"/>
                  </a:solidFill>
                </a:ln>
                <a:solidFill>
                  <a:srgbClr val="7030A0"/>
                </a:solidFill>
                <a:latin typeface="Times New Roman" pitchFamily="18" charset="0"/>
                <a:ea typeface="Times New Roman" pitchFamily="18" charset="0"/>
                <a:cs typeface="Times New Roman" pitchFamily="18" charset="0"/>
              </a:rPr>
              <a:t>Indeed, everyone is well aware of the fact that the patient's sensitivity to medicines changes with age. Even stood out in connection with this:</a:t>
            </a:r>
          </a:p>
          <a:p>
            <a:pPr marL="571500" indent="-571500" eaLnBrk="0" hangingPunct="0">
              <a:lnSpc>
                <a:spcPct val="70000"/>
              </a:lnSpc>
              <a:spcBef>
                <a:spcPts val="1200"/>
              </a:spcBef>
              <a:defRPr/>
            </a:pPr>
            <a:r>
              <a:rPr lang="en-US" sz="2800" b="1" i="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i="1" dirty="0" err="1" smtClean="0">
                <a:ln>
                  <a:solidFill>
                    <a:srgbClr val="0000CC"/>
                  </a:solidFill>
                </a:ln>
                <a:solidFill>
                  <a:srgbClr val="7030A0"/>
                </a:solidFill>
                <a:latin typeface="Times New Roman" pitchFamily="18" charset="0"/>
                <a:ea typeface="Times New Roman" pitchFamily="18" charset="0"/>
                <a:cs typeface="Times New Roman" pitchFamily="18" charset="0"/>
              </a:rPr>
              <a:t>perinatal</a:t>
            </a:r>
            <a:r>
              <a:rPr lang="en-US" sz="2800" b="1" i="1" dirty="0" smtClean="0">
                <a:ln>
                  <a:solidFill>
                    <a:srgbClr val="0000CC"/>
                  </a:solidFill>
                </a:ln>
                <a:solidFill>
                  <a:srgbClr val="7030A0"/>
                </a:solidFill>
                <a:latin typeface="Times New Roman" pitchFamily="18" charset="0"/>
                <a:ea typeface="Times New Roman" pitchFamily="18" charset="0"/>
                <a:cs typeface="Times New Roman" pitchFamily="18" charset="0"/>
              </a:rPr>
              <a:t> pharmacology;</a:t>
            </a:r>
          </a:p>
          <a:p>
            <a:pPr marL="571500" indent="-571500" eaLnBrk="0" hangingPunct="0">
              <a:lnSpc>
                <a:spcPct val="70000"/>
              </a:lnSpc>
              <a:spcBef>
                <a:spcPts val="1200"/>
              </a:spcBef>
              <a:defRPr/>
            </a:pPr>
            <a:r>
              <a:rPr lang="en-US" sz="2800" b="1" i="1" dirty="0" smtClean="0">
                <a:ln>
                  <a:solidFill>
                    <a:srgbClr val="0000CC"/>
                  </a:solidFill>
                </a:ln>
                <a:solidFill>
                  <a:srgbClr val="7030A0"/>
                </a:solidFill>
                <a:latin typeface="Times New Roman" pitchFamily="18" charset="0"/>
                <a:ea typeface="Times New Roman" pitchFamily="18" charset="0"/>
                <a:cs typeface="Times New Roman" pitchFamily="18" charset="0"/>
              </a:rPr>
              <a:t>- pediatric pharmacology;</a:t>
            </a:r>
          </a:p>
          <a:p>
            <a:pPr marL="571500" indent="-571500" eaLnBrk="0" hangingPunct="0">
              <a:lnSpc>
                <a:spcPct val="70000"/>
              </a:lnSpc>
              <a:spcBef>
                <a:spcPts val="1200"/>
              </a:spcBef>
              <a:defRPr/>
            </a:pPr>
            <a:r>
              <a:rPr lang="en-US" sz="2800" b="1" i="1" dirty="0" smtClean="0">
                <a:ln>
                  <a:solidFill>
                    <a:srgbClr val="0000CC"/>
                  </a:solidFill>
                </a:ln>
                <a:solidFill>
                  <a:srgbClr val="7030A0"/>
                </a:solidFill>
                <a:latin typeface="Times New Roman" pitchFamily="18" charset="0"/>
                <a:ea typeface="Times New Roman" pitchFamily="18" charset="0"/>
                <a:cs typeface="Times New Roman" pitchFamily="18" charset="0"/>
              </a:rPr>
              <a:t>- geriatric pharmacology;</a:t>
            </a:r>
          </a:p>
          <a:p>
            <a:pPr marL="571500" indent="-571500" eaLnBrk="0" hangingPunct="0">
              <a:lnSpc>
                <a:spcPct val="70000"/>
              </a:lnSpc>
              <a:spcBef>
                <a:spcPts val="1200"/>
              </a:spcBef>
              <a:defRPr/>
            </a:pPr>
            <a:r>
              <a:rPr lang="en-US" sz="2800" b="1" i="1" dirty="0" smtClean="0">
                <a:ln>
                  <a:solidFill>
                    <a:srgbClr val="0000CC"/>
                  </a:solidFill>
                </a:ln>
                <a:solidFill>
                  <a:srgbClr val="7030A0"/>
                </a:solidFill>
                <a:latin typeface="Times New Roman" pitchFamily="18" charset="0"/>
                <a:ea typeface="Times New Roman" pitchFamily="18" charset="0"/>
                <a:cs typeface="Times New Roman" pitchFamily="18" charset="0"/>
              </a:rPr>
              <a:t>- reproductive pharmacology;</a:t>
            </a:r>
          </a:p>
          <a:p>
            <a:pPr marL="571500" indent="-571500" eaLnBrk="0" hangingPunct="0">
              <a:lnSpc>
                <a:spcPct val="70000"/>
              </a:lnSpc>
              <a:spcBef>
                <a:spcPts val="1200"/>
              </a:spcBef>
              <a:defRPr/>
            </a:pPr>
            <a:r>
              <a:rPr lang="en-US" sz="2800" b="1" i="1" dirty="0" smtClean="0">
                <a:ln>
                  <a:solidFill>
                    <a:srgbClr val="0000CC"/>
                  </a:solidFill>
                </a:ln>
                <a:solidFill>
                  <a:srgbClr val="00B050"/>
                </a:solidFill>
                <a:latin typeface="Times New Roman" pitchFamily="18" charset="0"/>
                <a:ea typeface="Times New Roman" pitchFamily="18" charset="0"/>
                <a:cs typeface="Times New Roman" pitchFamily="18" charset="0"/>
              </a:rPr>
              <a:t>b) Weight of the patient.</a:t>
            </a:r>
          </a:p>
          <a:p>
            <a:pPr marL="571500" indent="-571500" eaLnBrk="0" hangingPunct="0">
              <a:lnSpc>
                <a:spcPct val="70000"/>
              </a:lnSpc>
              <a:spcBef>
                <a:spcPts val="1200"/>
              </a:spcBef>
              <a:defRPr/>
            </a:pPr>
            <a:r>
              <a:rPr lang="en-US" sz="2800" b="1" i="1" dirty="0" smtClean="0">
                <a:ln>
                  <a:solidFill>
                    <a:srgbClr val="0000CC"/>
                  </a:solidFill>
                </a:ln>
                <a:solidFill>
                  <a:srgbClr val="7030A0"/>
                </a:solidFill>
                <a:latin typeface="Times New Roman" pitchFamily="18" charset="0"/>
                <a:ea typeface="Times New Roman" pitchFamily="18" charset="0"/>
                <a:cs typeface="Times New Roman" pitchFamily="18" charset="0"/>
              </a:rPr>
              <a:t>It is known that the more mass, the higher the dose. Therefore, the drugs are dosed in (mg / kg).</a:t>
            </a:r>
            <a:endParaRPr lang="ru-RU" sz="2800" b="1" i="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6" name="Прямоугольник 5"/>
          <p:cNvSpPr/>
          <p:nvPr/>
        </p:nvSpPr>
        <p:spPr>
          <a:xfrm>
            <a:off x="214282" y="214290"/>
            <a:ext cx="8664179" cy="803938"/>
          </a:xfrm>
          <a:prstGeom prst="rect">
            <a:avLst/>
          </a:prstGeom>
          <a:solidFill>
            <a:schemeClr val="accent1">
              <a:lumMod val="20000"/>
              <a:lumOff val="80000"/>
            </a:schemeClr>
          </a:solidFill>
          <a:ln>
            <a:solidFill>
              <a:schemeClr val="accent4">
                <a:lumMod val="50000"/>
              </a:schemeClr>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3200" dirty="0" smtClean="0">
                <a:solidFill>
                  <a:srgbClr val="0070C0"/>
                </a:solidFill>
              </a:rPr>
              <a:t>FACTORS AFFECTING </a:t>
            </a:r>
          </a:p>
          <a:p>
            <a:pPr algn="r" fontAlgn="auto">
              <a:lnSpc>
                <a:spcPct val="70000"/>
              </a:lnSpc>
              <a:spcBef>
                <a:spcPts val="0"/>
              </a:spcBef>
              <a:spcAft>
                <a:spcPts val="0"/>
              </a:spcAft>
              <a:defRPr/>
            </a:pPr>
            <a:r>
              <a:rPr lang="en-US" sz="3200" dirty="0" smtClean="0">
                <a:solidFill>
                  <a:srgbClr val="0070C0"/>
                </a:solidFill>
              </a:rPr>
              <a:t>THE EFFECTIVENESS OF DRUGS</a:t>
            </a:r>
            <a:endParaRPr lang="ru-RU" sz="3200" dirty="0">
              <a:solidFill>
                <a:srgbClr val="0070C0"/>
              </a:solidFill>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1000108"/>
            <a:ext cx="8643998" cy="4034438"/>
          </a:xfrm>
          <a:prstGeom prst="rect">
            <a:avLst/>
          </a:prstGeom>
          <a:solidFill>
            <a:schemeClr val="accent4">
              <a:lumMod val="20000"/>
              <a:lumOff val="80000"/>
            </a:schemeClr>
          </a:solidFill>
          <a:ln w="9525">
            <a:noFill/>
            <a:miter lim="800000"/>
            <a:headEnd/>
            <a:tailEnd/>
          </a:ln>
          <a:effectLst/>
        </p:spPr>
        <p:txBody>
          <a:bodyPr wrap="square" anchor="ctr">
            <a:spAutoFit/>
          </a:bodyPr>
          <a:lstStyle/>
          <a:p>
            <a:pPr eaLnBrk="0" hangingPunct="0">
              <a:lnSpc>
                <a:spcPct val="70000"/>
              </a:lnSpc>
              <a:spcBef>
                <a:spcPts val="1200"/>
              </a:spcBef>
              <a:defRPr/>
            </a:pPr>
            <a:r>
              <a:rPr lang="en-US" sz="2800" b="1" dirty="0" smtClean="0">
                <a:ln>
                  <a:solidFill>
                    <a:srgbClr val="0000CC"/>
                  </a:solidFill>
                </a:ln>
                <a:solidFill>
                  <a:srgbClr val="009900"/>
                </a:solidFill>
                <a:latin typeface="Times New Roman" pitchFamily="18" charset="0"/>
                <a:ea typeface="Times New Roman" pitchFamily="18" charset="0"/>
                <a:cs typeface="Times New Roman" pitchFamily="18" charset="0"/>
              </a:rPr>
              <a:t>c) Sex.</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There is a different sensitivity in men and women to certain substances, for example, nicotine, alcohol, etc., which is explained by the difference in metabolism, the difference in the specific weight of the fat layer, etc.</a:t>
            </a:r>
          </a:p>
          <a:p>
            <a:pPr eaLnBrk="0" hangingPunct="0">
              <a:lnSpc>
                <a:spcPct val="70000"/>
              </a:lnSpc>
              <a:spcBef>
                <a:spcPts val="1200"/>
              </a:spcBef>
              <a:defRPr/>
            </a:pPr>
            <a:r>
              <a:rPr lang="en-US" sz="2800" b="1" dirty="0" smtClean="0">
                <a:ln>
                  <a:solidFill>
                    <a:srgbClr val="0000CC"/>
                  </a:solidFill>
                </a:ln>
                <a:solidFill>
                  <a:srgbClr val="009900"/>
                </a:solidFill>
                <a:latin typeface="Times New Roman" pitchFamily="18" charset="0"/>
                <a:ea typeface="Times New Roman" pitchFamily="18" charset="0"/>
                <a:cs typeface="Times New Roman" pitchFamily="18" charset="0"/>
              </a:rPr>
              <a:t>d) The state of the body.</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The effect of drugs on the body after significant physical exertion will be different than without it.</a:t>
            </a:r>
          </a:p>
          <a:p>
            <a:pPr eaLnBrk="0" hangingPunct="0">
              <a:lnSpc>
                <a:spcPct val="70000"/>
              </a:lnSpc>
              <a:spcBef>
                <a:spcPts val="1200"/>
              </a:spcBef>
              <a:defRPr/>
            </a:pPr>
            <a:r>
              <a:rPr lang="en-US" sz="2800" b="1" dirty="0" smtClean="0">
                <a:ln>
                  <a:solidFill>
                    <a:srgbClr val="0000CC"/>
                  </a:solidFill>
                </a:ln>
                <a:solidFill>
                  <a:srgbClr val="009900"/>
                </a:solidFill>
                <a:latin typeface="Times New Roman" pitchFamily="18" charset="0"/>
                <a:ea typeface="Times New Roman" pitchFamily="18" charset="0"/>
                <a:cs typeface="Times New Roman" pitchFamily="18" charset="0"/>
              </a:rPr>
              <a:t>e) Biological rhythms (diurnal, monthly, seasonal, annual, and now even </a:t>
            </a:r>
            <a:r>
              <a:rPr lang="en-US" sz="2800" b="1" dirty="0" err="1" smtClean="0">
                <a:ln>
                  <a:solidFill>
                    <a:srgbClr val="0000CC"/>
                  </a:solidFill>
                </a:ln>
                <a:solidFill>
                  <a:srgbClr val="009900"/>
                </a:solidFill>
                <a:latin typeface="Times New Roman" pitchFamily="18" charset="0"/>
                <a:ea typeface="Times New Roman" pitchFamily="18" charset="0"/>
                <a:cs typeface="Times New Roman" pitchFamily="18" charset="0"/>
              </a:rPr>
              <a:t>populational</a:t>
            </a:r>
            <a:r>
              <a:rPr lang="en-US" sz="2800" b="1" dirty="0" smtClean="0">
                <a:ln>
                  <a:solidFill>
                    <a:srgbClr val="0000CC"/>
                  </a:solidFill>
                </a:ln>
                <a:solidFill>
                  <a:srgbClr val="009900"/>
                </a:solidFill>
                <a:latin typeface="Times New Roman" pitchFamily="18" charset="0"/>
                <a:ea typeface="Times New Roman" pitchFamily="18" charset="0"/>
                <a:cs typeface="Times New Roman" pitchFamily="18" charset="0"/>
              </a:rPr>
              <a:t>)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have the most serious effect on the effect of drugs in the body.</a:t>
            </a:r>
            <a:endPar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738664"/>
          </a:xfrm>
          <a:prstGeom prst="rect">
            <a:avLst/>
          </a:prstGeom>
        </p:spPr>
        <p:txBody>
          <a:bodyPr wrap="square">
            <a:spAutoFit/>
          </a:bodyPr>
          <a:lstStyle/>
          <a:p>
            <a:pPr algn="r" fontAlgn="auto">
              <a:lnSpc>
                <a:spcPct val="70000"/>
              </a:lnSpc>
              <a:spcBef>
                <a:spcPts val="0"/>
              </a:spcBef>
              <a:spcAft>
                <a:spcPts val="0"/>
              </a:spcAft>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ВЗАИМОДЕЙСТВИЕ ЛЕКАРСТВЕННЫХ СРЕДСТВ</a:t>
            </a:r>
            <a:endParaRPr lang="ru-RU" sz="3200" dirty="0">
              <a:latin typeface="+mn-lt"/>
            </a:endParaRPr>
          </a:p>
        </p:txBody>
      </p:sp>
      <p:sp>
        <p:nvSpPr>
          <p:cNvPr id="5" name="Прямоугольник 4"/>
          <p:cNvSpPr/>
          <p:nvPr/>
        </p:nvSpPr>
        <p:spPr>
          <a:xfrm>
            <a:off x="214282" y="233095"/>
            <a:ext cx="8664179" cy="803938"/>
          </a:xfrm>
          <a:prstGeom prst="rect">
            <a:avLst/>
          </a:prstGeom>
          <a:solidFill>
            <a:schemeClr val="accent1">
              <a:lumMod val="20000"/>
              <a:lumOff val="80000"/>
            </a:schemeClr>
          </a:solidFill>
        </p:spPr>
        <p:txBody>
          <a:bodyPr wrap="square">
            <a:spAutoFit/>
          </a:bodyPr>
          <a:lstStyle/>
          <a:p>
            <a:pPr algn="r" fontAlgn="auto">
              <a:lnSpc>
                <a:spcPct val="70000"/>
              </a:lnSpc>
              <a:spcBef>
                <a:spcPts val="0"/>
              </a:spcBef>
              <a:spcAft>
                <a:spcPts val="0"/>
              </a:spcAft>
              <a:defRPr/>
            </a:pPr>
            <a:r>
              <a:rPr lang="en-US" sz="3200" dirty="0" smtClean="0">
                <a:solidFill>
                  <a:srgbClr val="0070C0"/>
                </a:solidFill>
              </a:rPr>
              <a:t>FACTORS AFFECTING </a:t>
            </a:r>
          </a:p>
          <a:p>
            <a:pPr algn="r" fontAlgn="auto">
              <a:lnSpc>
                <a:spcPct val="70000"/>
              </a:lnSpc>
              <a:spcBef>
                <a:spcPts val="0"/>
              </a:spcBef>
              <a:spcAft>
                <a:spcPts val="0"/>
              </a:spcAft>
              <a:defRPr/>
            </a:pPr>
            <a:r>
              <a:rPr lang="en-US" sz="3200" dirty="0" smtClean="0">
                <a:solidFill>
                  <a:srgbClr val="0070C0"/>
                </a:solidFill>
              </a:rPr>
              <a:t>THE EFFECTIVENESS OF DRUGS</a:t>
            </a:r>
            <a:endParaRPr lang="ru-RU" sz="3200" dirty="0">
              <a:solidFill>
                <a:srgbClr val="0070C0"/>
              </a:solidFill>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47530"/>
            <a:ext cx="8786874" cy="5253233"/>
          </a:xfrm>
          <a:prstGeom prst="rect">
            <a:avLst/>
          </a:prstGeom>
          <a:solidFill>
            <a:schemeClr val="accent4">
              <a:lumMod val="20000"/>
              <a:lumOff val="80000"/>
            </a:schemeClr>
          </a:solidFill>
          <a:ln w="9525">
            <a:noFill/>
            <a:miter lim="800000"/>
            <a:headEnd/>
            <a:tailEnd/>
          </a:ln>
          <a:effectLst/>
        </p:spPr>
        <p:txBody>
          <a:bodyPr anchor="ctr">
            <a:spAutoFit/>
          </a:bodyPr>
          <a:lstStyle/>
          <a:p>
            <a:pPr marL="571500" indent="-571500" eaLnBrk="0" hangingPunct="0">
              <a:lnSpc>
                <a:spcPct val="70000"/>
              </a:lnSpc>
              <a:spcBef>
                <a:spcPts val="1200"/>
              </a:spcBef>
              <a:defRPr/>
            </a:pPr>
            <a:endPar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marL="571500" indent="-571500" eaLnBrk="0" hangingPunct="0">
              <a:lnSpc>
                <a:spcPct val="70000"/>
              </a:lnSpc>
              <a:spcBef>
                <a:spcPts val="12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3. Pathological factors:</a:t>
            </a:r>
          </a:p>
          <a:p>
            <a:pPr marL="571500" indent="-571500" eaLnBrk="0" hangingPunct="0">
              <a:lnSpc>
                <a:spcPct val="70000"/>
              </a:lnSpc>
              <a:spcBef>
                <a:spcPts val="12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(for example, the level of hormonal activity).</a:t>
            </a:r>
          </a:p>
          <a:p>
            <a:pPr marL="571500" indent="-571500" eaLnBrk="0" hangingPunct="0">
              <a:lnSpc>
                <a:spcPct val="70000"/>
              </a:lnSpc>
              <a:spcBef>
                <a:spcPts val="12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So, in case of Graves' disease, toxic doses of morphine are easier to tolerate, but the sensitivity of the myocardium to adrenaline rises.</a:t>
            </a:r>
          </a:p>
          <a:p>
            <a:pPr marL="571500" indent="-571500" eaLnBrk="0" hangingPunct="0">
              <a:lnSpc>
                <a:spcPct val="70000"/>
              </a:lnSpc>
              <a:spcBef>
                <a:spcPts val="12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The effect of cardiac glycosides on blood circulation is manifested only on the background of heart failure.</a:t>
            </a:r>
          </a:p>
          <a:p>
            <a:pPr marL="571500" indent="-571500" eaLnBrk="0" hangingPunct="0">
              <a:lnSpc>
                <a:spcPct val="70000"/>
              </a:lnSpc>
              <a:spcBef>
                <a:spcPts val="12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The effect of drugs changes significantly:</a:t>
            </a:r>
          </a:p>
          <a:p>
            <a:pPr marL="571500" indent="-571500" eaLnBrk="0" hangingPunct="0">
              <a:lnSpc>
                <a:spcPct val="70000"/>
              </a:lnSpc>
              <a:spcBef>
                <a:spcPts val="12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with hypo- and hyperthermia,</a:t>
            </a:r>
          </a:p>
          <a:p>
            <a:pPr marL="571500" indent="-571500" eaLnBrk="0" hangingPunct="0">
              <a:lnSpc>
                <a:spcPct val="70000"/>
              </a:lnSpc>
              <a:spcBef>
                <a:spcPts val="12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with infectious diseases,</a:t>
            </a:r>
          </a:p>
          <a:p>
            <a:pPr marL="571500" indent="-571500" eaLnBrk="0" hangingPunct="0">
              <a:lnSpc>
                <a:spcPct val="70000"/>
              </a:lnSpc>
              <a:spcBef>
                <a:spcPts val="12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when the functional state of the central nervous system changes, etc.).</a:t>
            </a: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738664"/>
          </a:xfrm>
          <a:prstGeom prst="rect">
            <a:avLst/>
          </a:prstGeom>
        </p:spPr>
        <p:txBody>
          <a:bodyPr wrap="square">
            <a:spAutoFit/>
          </a:bodyPr>
          <a:lstStyle/>
          <a:p>
            <a:pPr algn="r" fontAlgn="auto">
              <a:lnSpc>
                <a:spcPct val="70000"/>
              </a:lnSpc>
              <a:spcBef>
                <a:spcPts val="0"/>
              </a:spcBef>
              <a:spcAft>
                <a:spcPts val="0"/>
              </a:spcAft>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ВЗАИМОДЕЙСТВИЕ ЛЕКАРСТВЕННЫХ СРЕДСТВ</a:t>
            </a:r>
            <a:endParaRPr lang="ru-RU" sz="3200" dirty="0">
              <a:latin typeface="+mn-lt"/>
            </a:endParaRPr>
          </a:p>
        </p:txBody>
      </p:sp>
      <p:sp>
        <p:nvSpPr>
          <p:cNvPr id="5" name="Прямоугольник 4"/>
          <p:cNvSpPr/>
          <p:nvPr/>
        </p:nvSpPr>
        <p:spPr>
          <a:xfrm>
            <a:off x="214282" y="214290"/>
            <a:ext cx="8664179" cy="803938"/>
          </a:xfrm>
          <a:prstGeom prst="rect">
            <a:avLst/>
          </a:prstGeom>
          <a:solidFill>
            <a:schemeClr val="accent1">
              <a:lumMod val="20000"/>
              <a:lumOff val="80000"/>
            </a:schemeClr>
          </a:solidFill>
          <a:ln>
            <a:solidFill>
              <a:schemeClr val="accent4">
                <a:lumMod val="50000"/>
              </a:schemeClr>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3200" dirty="0" smtClean="0">
                <a:solidFill>
                  <a:srgbClr val="0070C0"/>
                </a:solidFill>
              </a:rPr>
              <a:t>FACTORS AFFECTING </a:t>
            </a:r>
          </a:p>
          <a:p>
            <a:pPr algn="r" fontAlgn="auto">
              <a:lnSpc>
                <a:spcPct val="70000"/>
              </a:lnSpc>
              <a:spcBef>
                <a:spcPts val="0"/>
              </a:spcBef>
              <a:spcAft>
                <a:spcPts val="0"/>
              </a:spcAft>
              <a:defRPr/>
            </a:pPr>
            <a:r>
              <a:rPr lang="en-US" sz="3200" dirty="0" smtClean="0">
                <a:solidFill>
                  <a:srgbClr val="0070C0"/>
                </a:solidFill>
              </a:rPr>
              <a:t>THE EFFECTIVENESS OF DRUGS</a:t>
            </a:r>
            <a:endParaRPr lang="ru-RU" sz="3200" dirty="0">
              <a:latin typeface="+mn-lt"/>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10"/>
            <a:ext cx="8643998" cy="5613332"/>
          </a:xfrm>
          <a:prstGeom prst="rect">
            <a:avLst/>
          </a:prstGeom>
          <a:solidFill>
            <a:schemeClr val="accent4">
              <a:lumMod val="20000"/>
              <a:lumOff val="80000"/>
            </a:schemeClr>
          </a:solidFill>
          <a:ln w="9525">
            <a:noFill/>
            <a:miter lim="800000"/>
            <a:headEnd/>
            <a:tailEnd/>
          </a:ln>
          <a:effectLst/>
        </p:spPr>
        <p:txBody>
          <a:bodyPr wrap="square" anchor="ctr">
            <a:spAutoFit/>
          </a:bodyPr>
          <a:lstStyle/>
          <a:p>
            <a:pPr eaLnBrk="0" hangingPunct="0">
              <a:lnSpc>
                <a:spcPct val="70000"/>
              </a:lnSpc>
              <a:spcBef>
                <a:spcPts val="6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4. Genetic factors:</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It is known that the absence of the enzyme glucose-6-phosphate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dehydrogenase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(G-6-FDH) in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thalassenia</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makes it impossible to prescribe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antimalarial</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drugs like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primaquine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Insufficiency of the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butyrylcholinesterase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enzyme in the blood, occurring in one of 2500 people, is the cause of prolonged muscle relaxation for the administration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dithiline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5. An intractable patient or placebo effect:</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In this regard, the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antianginal</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effect of placebo drugs, for example, reaches 40% and up to 81% of the placebo effect arises from the injection route of administration of the drugs. Probably, therefore, the use of vitamin preparations, tonic, tranquilizers is largely due to this effect.</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738664"/>
          </a:xfrm>
          <a:prstGeom prst="rect">
            <a:avLst/>
          </a:prstGeom>
        </p:spPr>
        <p:txBody>
          <a:bodyPr wrap="square">
            <a:spAutoFit/>
          </a:bodyPr>
          <a:lstStyle/>
          <a:p>
            <a:pPr algn="r" fontAlgn="auto">
              <a:lnSpc>
                <a:spcPct val="70000"/>
              </a:lnSpc>
              <a:spcBef>
                <a:spcPts val="0"/>
              </a:spcBef>
              <a:spcAft>
                <a:spcPts val="0"/>
              </a:spcAft>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ВЗАИМОДЕЙСТВИЕ ЛЕКАРСТВЕННЫХ СРЕДСТВ</a:t>
            </a:r>
            <a:endParaRPr lang="ru-RU" sz="3200" dirty="0">
              <a:latin typeface="+mn-lt"/>
            </a:endParaRPr>
          </a:p>
        </p:txBody>
      </p:sp>
      <p:sp>
        <p:nvSpPr>
          <p:cNvPr id="5" name="Прямоугольник 4"/>
          <p:cNvSpPr/>
          <p:nvPr/>
        </p:nvSpPr>
        <p:spPr>
          <a:xfrm>
            <a:off x="214282" y="214290"/>
            <a:ext cx="8664179" cy="803938"/>
          </a:xfrm>
          <a:prstGeom prst="rect">
            <a:avLst/>
          </a:prstGeom>
          <a:solidFill>
            <a:schemeClr val="accent1">
              <a:lumMod val="20000"/>
              <a:lumOff val="80000"/>
            </a:schemeClr>
          </a:solidFill>
          <a:ln>
            <a:solidFill>
              <a:schemeClr val="accent4">
                <a:lumMod val="50000"/>
              </a:schemeClr>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3200" dirty="0" smtClean="0">
                <a:solidFill>
                  <a:srgbClr val="0070C0"/>
                </a:solidFill>
              </a:rPr>
              <a:t>FACTORS AFFECTING </a:t>
            </a:r>
          </a:p>
          <a:p>
            <a:pPr algn="r" fontAlgn="auto">
              <a:lnSpc>
                <a:spcPct val="70000"/>
              </a:lnSpc>
              <a:spcBef>
                <a:spcPts val="0"/>
              </a:spcBef>
              <a:spcAft>
                <a:spcPts val="0"/>
              </a:spcAft>
              <a:defRPr/>
            </a:pPr>
            <a:r>
              <a:rPr lang="en-US" sz="3200" dirty="0" smtClean="0">
                <a:solidFill>
                  <a:srgbClr val="0070C0"/>
                </a:solidFill>
              </a:rPr>
              <a:t>THE EFFECTIVENESS OF DRUGS</a:t>
            </a:r>
            <a:endParaRPr lang="ru-RU" sz="3200"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738664"/>
          </a:xfrm>
          <a:prstGeom prst="rect">
            <a:avLst/>
          </a:prstGeom>
        </p:spPr>
        <p:txBody>
          <a:bodyPr wrap="square">
            <a:spAutoFit/>
          </a:bodyPr>
          <a:lstStyle/>
          <a:p>
            <a:pPr algn="r" fontAlgn="auto">
              <a:lnSpc>
                <a:spcPct val="70000"/>
              </a:lnSpc>
              <a:spcBef>
                <a:spcPts val="0"/>
              </a:spcBef>
              <a:spcAft>
                <a:spcPts val="0"/>
              </a:spcAft>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ВЗАИМОДЕЙСТВИЕ ЛЕКАРСТВЕННЫХ СРЕДСТВ</a:t>
            </a:r>
            <a:endParaRPr lang="ru-RU" sz="3200" dirty="0">
              <a:latin typeface="+mn-lt"/>
            </a:endParaRPr>
          </a:p>
        </p:txBody>
      </p:sp>
      <p:sp>
        <p:nvSpPr>
          <p:cNvPr id="5" name="Rectangle 1"/>
          <p:cNvSpPr>
            <a:spLocks noChangeArrowheads="1"/>
          </p:cNvSpPr>
          <p:nvPr/>
        </p:nvSpPr>
        <p:spPr bwMode="auto">
          <a:xfrm>
            <a:off x="214282" y="962640"/>
            <a:ext cx="8643998" cy="5394810"/>
          </a:xfrm>
          <a:prstGeom prst="rect">
            <a:avLst/>
          </a:prstGeom>
          <a:solidFill>
            <a:schemeClr val="accent4">
              <a:lumMod val="20000"/>
              <a:lumOff val="80000"/>
            </a:schemeClr>
          </a:solidFill>
          <a:ln w="9525">
            <a:noFill/>
            <a:miter lim="800000"/>
            <a:headEnd/>
            <a:tailEnd/>
          </a:ln>
          <a:effectLst/>
        </p:spPr>
        <p:txBody>
          <a:bodyPr wrap="square" anchor="ctr">
            <a:spAutoFit/>
          </a:bodyPr>
          <a:lstStyle/>
          <a:p>
            <a:pPr eaLnBrk="0" hangingPunct="0">
              <a:lnSpc>
                <a:spcPct val="70000"/>
              </a:lnSpc>
              <a:spcBef>
                <a:spcPts val="12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6. Dose of the medicine (drug):</a:t>
            </a:r>
          </a:p>
          <a:p>
            <a:pPr eaLnBrk="0" hangingPunct="0">
              <a:lnSpc>
                <a:spcPct val="70000"/>
              </a:lnSpc>
              <a:spcBef>
                <a:spcPts val="12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The effect of drugs is determined to a very large extent by their dose.</a:t>
            </a:r>
          </a:p>
          <a:p>
            <a:pPr eaLnBrk="0" hangingPunct="0">
              <a:lnSpc>
                <a:spcPct val="70000"/>
              </a:lnSpc>
              <a:spcBef>
                <a:spcPts val="12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The dose is the amount of drug intended for one dose (usually referred to as a single dose).</a:t>
            </a:r>
          </a:p>
          <a:p>
            <a:pPr eaLnBrk="0" hangingPunct="0">
              <a:lnSpc>
                <a:spcPct val="70000"/>
              </a:lnSpc>
              <a:spcBef>
                <a:spcPts val="12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From the dose of the drug depends not only the effectiveness of treatment, but also the safety of the patient.</a:t>
            </a:r>
          </a:p>
          <a:p>
            <a:pPr eaLnBrk="0" hangingPunct="0">
              <a:lnSpc>
                <a:spcPct val="70000"/>
              </a:lnSpc>
              <a:spcBef>
                <a:spcPts val="12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As early as the end of the century, William Withering wrote: "Poison in small doses is the best medicine, a useful medicine in too large a dose is poison."</a:t>
            </a:r>
          </a:p>
          <a:p>
            <a:pPr eaLnBrk="0" hangingPunct="0">
              <a:lnSpc>
                <a:spcPct val="70000"/>
              </a:lnSpc>
              <a:spcBef>
                <a:spcPts val="12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This is all the more true in our time, when extremely active medicines are introduced into medical practice, the dosages of which are measured in fractions of a milligram.</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7" name="Прямоугольник 6"/>
          <p:cNvSpPr/>
          <p:nvPr/>
        </p:nvSpPr>
        <p:spPr>
          <a:xfrm>
            <a:off x="214282" y="214290"/>
            <a:ext cx="8664179" cy="803938"/>
          </a:xfrm>
          <a:prstGeom prst="rect">
            <a:avLst/>
          </a:prstGeom>
          <a:solidFill>
            <a:schemeClr val="accent1">
              <a:lumMod val="20000"/>
              <a:lumOff val="80000"/>
            </a:schemeClr>
          </a:solidFill>
          <a:ln>
            <a:solidFill>
              <a:schemeClr val="accent4">
                <a:lumMod val="50000"/>
              </a:schemeClr>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3200" dirty="0" smtClean="0">
                <a:solidFill>
                  <a:srgbClr val="0070C0"/>
                </a:solidFill>
              </a:rPr>
              <a:t>FACTORS AFFECTING </a:t>
            </a:r>
          </a:p>
          <a:p>
            <a:pPr algn="r" fontAlgn="auto">
              <a:lnSpc>
                <a:spcPct val="70000"/>
              </a:lnSpc>
              <a:spcBef>
                <a:spcPts val="0"/>
              </a:spcBef>
              <a:spcAft>
                <a:spcPts val="0"/>
              </a:spcAft>
              <a:defRPr/>
            </a:pPr>
            <a:r>
              <a:rPr lang="en-US" sz="3200" dirty="0" smtClean="0">
                <a:solidFill>
                  <a:srgbClr val="0070C0"/>
                </a:solidFill>
              </a:rPr>
              <a:t>THE EFFECTIVENESS OF DRUGS</a:t>
            </a:r>
            <a:endParaRPr lang="ru-RU" sz="3200"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738664"/>
          </a:xfrm>
          <a:prstGeom prst="rect">
            <a:avLst/>
          </a:prstGeom>
        </p:spPr>
        <p:txBody>
          <a:bodyPr wrap="square">
            <a:spAutoFit/>
          </a:bodyPr>
          <a:lstStyle/>
          <a:p>
            <a:pPr algn="r" fontAlgn="auto">
              <a:lnSpc>
                <a:spcPct val="70000"/>
              </a:lnSpc>
              <a:spcBef>
                <a:spcPts val="0"/>
              </a:spcBef>
              <a:spcAft>
                <a:spcPts val="0"/>
              </a:spcAft>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ВЗАИМОДЕЙСТВИЕ ЛЕКАРСТВЕННЫХ СРЕДСТВ</a:t>
            </a:r>
            <a:endParaRPr lang="ru-RU" sz="3200" dirty="0">
              <a:latin typeface="+mn-lt"/>
            </a:endParaRPr>
          </a:p>
        </p:txBody>
      </p:sp>
      <p:sp>
        <p:nvSpPr>
          <p:cNvPr id="5" name="Rectangle 1"/>
          <p:cNvSpPr>
            <a:spLocks noChangeArrowheads="1"/>
          </p:cNvSpPr>
          <p:nvPr/>
        </p:nvSpPr>
        <p:spPr bwMode="auto">
          <a:xfrm>
            <a:off x="214282" y="928671"/>
            <a:ext cx="8643998" cy="5240922"/>
          </a:xfrm>
          <a:prstGeom prst="rect">
            <a:avLst/>
          </a:prstGeom>
          <a:solidFill>
            <a:schemeClr val="accent4">
              <a:lumMod val="20000"/>
              <a:lumOff val="80000"/>
            </a:schemeClr>
          </a:solidFill>
          <a:ln w="9525">
            <a:noFill/>
            <a:miter lim="800000"/>
            <a:headEnd/>
            <a:tailEnd/>
          </a:ln>
          <a:effectLst/>
          <a:scene3d>
            <a:camera prst="orthographicFront"/>
            <a:lightRig rig="threePt" dir="t"/>
          </a:scene3d>
          <a:sp3d>
            <a:bevelT/>
          </a:sp3d>
        </p:spPr>
        <p:txBody>
          <a:bodyPr wrap="square" anchor="ctr">
            <a:spAutoFit/>
          </a:bodyPr>
          <a:lstStyle/>
          <a:p>
            <a:pPr eaLnBrk="0" hangingPunct="0">
              <a:lnSpc>
                <a:spcPct val="70000"/>
              </a:lnSpc>
              <a:spcBef>
                <a:spcPts val="12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12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Indicate the dose in grams or in fractions of a gram. For more accurate dosage of drugs, calculate their quantity per 1 kg of body weight (or per 1 sq. m. of body area), for example, 1 mg / kg; 1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mkg</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kg, etc. The doctor needs to be oriented not only in a dose intended for a single dose (pro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dosi</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but also in a daily dose (pro die). Approximately, you can calculate the dose by the following simple formula:</a:t>
            </a:r>
          </a:p>
          <a:p>
            <a:pPr eaLnBrk="0" hangingPunct="0">
              <a:lnSpc>
                <a:spcPct val="70000"/>
              </a:lnSpc>
              <a:spcBef>
                <a:spcPts val="12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1/20 dose x the number of years of the baby.</a:t>
            </a:r>
          </a:p>
          <a:p>
            <a:pPr eaLnBrk="0" hangingPunct="0">
              <a:lnSpc>
                <a:spcPct val="70000"/>
              </a:lnSpc>
              <a:spcBef>
                <a:spcPts val="12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The minimum doses in which drugs cause an initial biological (therapeutic) effect are called threshold, or minimally effective (therapeutic) doses.</a:t>
            </a:r>
          </a:p>
          <a:p>
            <a:pPr eaLnBrk="0" hangingPunct="0">
              <a:lnSpc>
                <a:spcPct val="70000"/>
              </a:lnSpc>
              <a:spcBef>
                <a:spcPts val="12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Average therapeutic doses, in which the drugs provide the necessary optimal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pharmacotherapeutic</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effect.</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6" name="Прямоугольник 5"/>
          <p:cNvSpPr/>
          <p:nvPr/>
        </p:nvSpPr>
        <p:spPr>
          <a:xfrm>
            <a:off x="214282" y="214290"/>
            <a:ext cx="8664179" cy="803938"/>
          </a:xfrm>
          <a:prstGeom prst="rect">
            <a:avLst/>
          </a:prstGeom>
          <a:solidFill>
            <a:schemeClr val="accent1">
              <a:lumMod val="20000"/>
              <a:lumOff val="80000"/>
            </a:schemeClr>
          </a:solidFill>
          <a:ln>
            <a:solidFill>
              <a:schemeClr val="accent4">
                <a:lumMod val="50000"/>
              </a:schemeClr>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3200" dirty="0" smtClean="0">
                <a:solidFill>
                  <a:srgbClr val="0070C0"/>
                </a:solidFill>
              </a:rPr>
              <a:t>FACTORS AFFECTING </a:t>
            </a:r>
          </a:p>
          <a:p>
            <a:pPr algn="r" fontAlgn="auto">
              <a:lnSpc>
                <a:spcPct val="70000"/>
              </a:lnSpc>
              <a:spcBef>
                <a:spcPts val="0"/>
              </a:spcBef>
              <a:spcAft>
                <a:spcPts val="0"/>
              </a:spcAft>
              <a:defRPr/>
            </a:pPr>
            <a:r>
              <a:rPr lang="en-US" sz="3200" dirty="0" smtClean="0">
                <a:solidFill>
                  <a:srgbClr val="0070C0"/>
                </a:solidFill>
              </a:rPr>
              <a:t>THE EFFECTIVENESS OF DRUGS</a:t>
            </a:r>
            <a:endParaRPr lang="ru-RU" sz="3200"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738664"/>
          </a:xfrm>
          <a:prstGeom prst="rect">
            <a:avLst/>
          </a:prstGeom>
        </p:spPr>
        <p:txBody>
          <a:bodyPr wrap="square">
            <a:spAutoFit/>
          </a:bodyPr>
          <a:lstStyle/>
          <a:p>
            <a:pPr algn="r" fontAlgn="auto">
              <a:lnSpc>
                <a:spcPct val="70000"/>
              </a:lnSpc>
              <a:spcBef>
                <a:spcPts val="0"/>
              </a:spcBef>
              <a:spcAft>
                <a:spcPts val="0"/>
              </a:spcAft>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ВЗАИМОДЕЙСТВИЕ ЛЕКАРСТВЕННЫХ СРЕДСТВ</a:t>
            </a:r>
            <a:endParaRPr lang="ru-RU" sz="3200" dirty="0">
              <a:latin typeface="+mn-lt"/>
            </a:endParaRPr>
          </a:p>
        </p:txBody>
      </p:sp>
      <p:sp>
        <p:nvSpPr>
          <p:cNvPr id="5" name="Rectangle 1"/>
          <p:cNvSpPr>
            <a:spLocks noChangeArrowheads="1"/>
          </p:cNvSpPr>
          <p:nvPr/>
        </p:nvSpPr>
        <p:spPr bwMode="auto">
          <a:xfrm>
            <a:off x="214282" y="930936"/>
            <a:ext cx="8643998" cy="5554854"/>
          </a:xfrm>
          <a:prstGeom prst="rect">
            <a:avLst/>
          </a:prstGeom>
          <a:solidFill>
            <a:schemeClr val="accent4">
              <a:lumMod val="20000"/>
              <a:lumOff val="80000"/>
            </a:schemeClr>
          </a:solidFill>
          <a:ln w="9525">
            <a:noFill/>
            <a:miter lim="800000"/>
            <a:headEnd/>
            <a:tailEnd/>
          </a:ln>
          <a:effectLst/>
          <a:scene3d>
            <a:camera prst="orthographicFront"/>
            <a:lightRig rig="threePt" dir="t"/>
          </a:scene3d>
          <a:sp3d>
            <a:bevelT/>
          </a:sp3d>
        </p:spPr>
        <p:txBody>
          <a:bodyPr wrap="square" anchor="ctr">
            <a:spAutoFit/>
          </a:bodyPr>
          <a:lstStyle/>
          <a:p>
            <a:pPr eaLnBrk="0" hangingPunct="0">
              <a:lnSpc>
                <a:spcPct val="70000"/>
              </a:lnSpc>
              <a:spcBef>
                <a:spcPts val="12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12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If the effect is not sufficiently pronounced for the patient, the dose is raised to the highest therapeutic dose.</a:t>
            </a:r>
          </a:p>
          <a:p>
            <a:pPr eaLnBrk="0" hangingPunct="0">
              <a:lnSpc>
                <a:spcPct val="70000"/>
              </a:lnSpc>
              <a:spcBef>
                <a:spcPts val="12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Higher therapeutic doses may be:</a:t>
            </a:r>
          </a:p>
          <a:p>
            <a:pPr eaLnBrk="0" hangingPunct="0">
              <a:lnSpc>
                <a:spcPct val="70000"/>
              </a:lnSpc>
              <a:spcBef>
                <a:spcPts val="12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one time</a:t>
            </a:r>
          </a:p>
          <a:p>
            <a:pPr eaLnBrk="0" hangingPunct="0">
              <a:lnSpc>
                <a:spcPct val="70000"/>
              </a:lnSpc>
              <a:spcBef>
                <a:spcPts val="12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daily</a:t>
            </a:r>
          </a:p>
          <a:p>
            <a:pPr eaLnBrk="0" hangingPunct="0">
              <a:lnSpc>
                <a:spcPct val="70000"/>
              </a:lnSpc>
              <a:spcBef>
                <a:spcPts val="12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The highest single dose is the maximum amount of a drug that can be administered once without harm to the patient.</a:t>
            </a:r>
          </a:p>
          <a:p>
            <a:pPr eaLnBrk="0" hangingPunct="0">
              <a:lnSpc>
                <a:spcPct val="70000"/>
              </a:lnSpc>
              <a:spcBef>
                <a:spcPts val="12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These doses are rarely used, in extreme cases (in an urgent, urgent situation).</a:t>
            </a:r>
          </a:p>
          <a:p>
            <a:pPr eaLnBrk="0" hangingPunct="0">
              <a:lnSpc>
                <a:spcPct val="70000"/>
              </a:lnSpc>
              <a:spcBef>
                <a:spcPts val="12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Average therapeutic doses</a:t>
            </a:r>
          </a:p>
          <a:p>
            <a:pPr eaLnBrk="0" hangingPunct="0">
              <a:lnSpc>
                <a:spcPct val="70000"/>
              </a:lnSpc>
              <a:spcBef>
                <a:spcPts val="12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are usually 1 / 3-1 / 2 of the highest single dose</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6" name="Прямоугольник 5"/>
          <p:cNvSpPr/>
          <p:nvPr/>
        </p:nvSpPr>
        <p:spPr>
          <a:xfrm>
            <a:off x="214282" y="214290"/>
            <a:ext cx="8664179" cy="803938"/>
          </a:xfrm>
          <a:prstGeom prst="rect">
            <a:avLst/>
          </a:prstGeom>
          <a:solidFill>
            <a:schemeClr val="accent1">
              <a:lumMod val="20000"/>
              <a:lumOff val="80000"/>
            </a:schemeClr>
          </a:solidFill>
          <a:ln>
            <a:solidFill>
              <a:schemeClr val="accent4">
                <a:lumMod val="50000"/>
              </a:schemeClr>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3200" dirty="0" smtClean="0">
                <a:solidFill>
                  <a:srgbClr val="0070C0"/>
                </a:solidFill>
              </a:rPr>
              <a:t>FACTORS AFFECTING </a:t>
            </a:r>
          </a:p>
          <a:p>
            <a:pPr algn="r" fontAlgn="auto">
              <a:lnSpc>
                <a:spcPct val="70000"/>
              </a:lnSpc>
              <a:spcBef>
                <a:spcPts val="0"/>
              </a:spcBef>
              <a:spcAft>
                <a:spcPts val="0"/>
              </a:spcAft>
              <a:defRPr/>
            </a:pPr>
            <a:r>
              <a:rPr lang="en-US" sz="3200" dirty="0" smtClean="0">
                <a:solidFill>
                  <a:srgbClr val="0070C0"/>
                </a:solidFill>
              </a:rPr>
              <a:t>THE EFFECTIVENESS OF DRUGS</a:t>
            </a:r>
            <a:endParaRPr lang="ru-RU" sz="3200"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738664"/>
          </a:xfrm>
          <a:prstGeom prst="rect">
            <a:avLst/>
          </a:prstGeom>
        </p:spPr>
        <p:txBody>
          <a:bodyPr wrap="square">
            <a:spAutoFit/>
          </a:bodyPr>
          <a:lstStyle/>
          <a:p>
            <a:pPr algn="r" fontAlgn="auto">
              <a:lnSpc>
                <a:spcPct val="70000"/>
              </a:lnSpc>
              <a:spcBef>
                <a:spcPts val="0"/>
              </a:spcBef>
              <a:spcAft>
                <a:spcPts val="0"/>
              </a:spcAft>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ВЗАИМОДЕЙСТВИЕ ЛЕКАРСТВЕННЫХ СРЕДСТВ</a:t>
            </a:r>
            <a:endParaRPr lang="ru-RU" sz="3200" dirty="0">
              <a:latin typeface="+mn-lt"/>
            </a:endParaRPr>
          </a:p>
        </p:txBody>
      </p:sp>
      <p:sp>
        <p:nvSpPr>
          <p:cNvPr id="5" name="Rectangle 1"/>
          <p:cNvSpPr>
            <a:spLocks noChangeArrowheads="1"/>
          </p:cNvSpPr>
          <p:nvPr/>
        </p:nvSpPr>
        <p:spPr bwMode="auto">
          <a:xfrm>
            <a:off x="214282" y="857232"/>
            <a:ext cx="8715436" cy="5093189"/>
          </a:xfrm>
          <a:prstGeom prst="rect">
            <a:avLst/>
          </a:prstGeom>
          <a:solidFill>
            <a:schemeClr val="accent4">
              <a:lumMod val="20000"/>
              <a:lumOff val="80000"/>
            </a:schemeClr>
          </a:solidFill>
          <a:ln w="9525">
            <a:noFill/>
            <a:miter lim="800000"/>
            <a:headEnd/>
            <a:tailEnd/>
          </a:ln>
          <a:effectLst/>
        </p:spPr>
        <p:txBody>
          <a:bodyPr wrap="square" anchor="ctr">
            <a:spAutoFit/>
          </a:bodyPr>
          <a:lstStyle/>
          <a:p>
            <a:pPr eaLnBrk="0" hangingPunct="0">
              <a:lnSpc>
                <a:spcPct val="70000"/>
              </a:lnSpc>
              <a:spcBef>
                <a:spcPts val="1200"/>
              </a:spcBef>
              <a:defRPr/>
            </a:pPr>
            <a:endParaRPr lang="en-US" sz="2800" b="1" dirty="0" smtClean="0">
              <a:ln>
                <a:solidFill>
                  <a:srgbClr val="0000CC"/>
                </a:solidFill>
              </a:ln>
              <a:solidFill>
                <a:srgbClr val="009900"/>
              </a:solidFill>
              <a:latin typeface="Times New Roman" pitchFamily="18" charset="0"/>
              <a:ea typeface="Times New Roman" pitchFamily="18" charset="0"/>
              <a:cs typeface="Times New Roman" pitchFamily="18" charset="0"/>
            </a:endParaRP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 some cases, for example, when using chemotherapeutic agents, the dose of the drug for the course of treatment (the course dose) is indicated.</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If it becomes necessary to quickly create a high concentration of the drug in the body (sepsis, cardiovascular failure), then use the first dose, the so-called shock dose, which exceeds all subsequent.</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There are also toxic (hazardous effects) and lethal doses.</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By the breadth of the therapeutic action is meant the distance, the range from the minimally therapeutic to the minimally toxic dose.</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Naturally, the more this distance, the more safe this drug is.</a:t>
            </a:r>
            <a:endPar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p:txBody>
      </p:sp>
      <p:sp>
        <p:nvSpPr>
          <p:cNvPr id="6" name="Прямоугольник 5"/>
          <p:cNvSpPr/>
          <p:nvPr/>
        </p:nvSpPr>
        <p:spPr>
          <a:xfrm>
            <a:off x="214282" y="214290"/>
            <a:ext cx="8664179" cy="803938"/>
          </a:xfrm>
          <a:prstGeom prst="rect">
            <a:avLst/>
          </a:prstGeom>
          <a:solidFill>
            <a:schemeClr val="accent1">
              <a:lumMod val="20000"/>
              <a:lumOff val="80000"/>
            </a:schemeClr>
          </a:solidFill>
          <a:ln>
            <a:solidFill>
              <a:schemeClr val="accent4">
                <a:lumMod val="50000"/>
              </a:schemeClr>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3200" dirty="0" smtClean="0">
                <a:solidFill>
                  <a:srgbClr val="0070C0"/>
                </a:solidFill>
              </a:rPr>
              <a:t>FACTORS AFFECTING </a:t>
            </a:r>
          </a:p>
          <a:p>
            <a:pPr algn="r" fontAlgn="auto">
              <a:lnSpc>
                <a:spcPct val="70000"/>
              </a:lnSpc>
              <a:spcBef>
                <a:spcPts val="0"/>
              </a:spcBef>
              <a:spcAft>
                <a:spcPts val="0"/>
              </a:spcAft>
              <a:defRPr/>
            </a:pPr>
            <a:r>
              <a:rPr lang="en-US" sz="3200" dirty="0" smtClean="0">
                <a:solidFill>
                  <a:srgbClr val="0070C0"/>
                </a:solidFill>
              </a:rPr>
              <a:t>THE EFFECTIVENESS OF DRUGS</a:t>
            </a:r>
            <a:endParaRPr lang="ru-RU" sz="3200"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738664"/>
          </a:xfrm>
          <a:prstGeom prst="rect">
            <a:avLst/>
          </a:prstGeom>
        </p:spPr>
        <p:txBody>
          <a:bodyPr wrap="square">
            <a:spAutoFit/>
          </a:bodyPr>
          <a:lstStyle/>
          <a:p>
            <a:pPr algn="r" fontAlgn="auto">
              <a:lnSpc>
                <a:spcPct val="70000"/>
              </a:lnSpc>
              <a:spcBef>
                <a:spcPts val="0"/>
              </a:spcBef>
              <a:spcAft>
                <a:spcPts val="0"/>
              </a:spcAft>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ВЗАИМОДЕЙСТВИЕ ЛЕКАРСТВЕННЫХ СРЕДСТВ</a:t>
            </a:r>
            <a:endParaRPr lang="ru-RU" sz="3200" dirty="0">
              <a:latin typeface="+mn-lt"/>
            </a:endParaRPr>
          </a:p>
        </p:txBody>
      </p:sp>
      <p:sp>
        <p:nvSpPr>
          <p:cNvPr id="5" name="Rectangle 1"/>
          <p:cNvSpPr>
            <a:spLocks noChangeArrowheads="1"/>
          </p:cNvSpPr>
          <p:nvPr/>
        </p:nvSpPr>
        <p:spPr bwMode="auto">
          <a:xfrm>
            <a:off x="214282" y="1010755"/>
            <a:ext cx="8572560" cy="5311711"/>
          </a:xfrm>
          <a:prstGeom prst="rect">
            <a:avLst/>
          </a:prstGeom>
          <a:solidFill>
            <a:schemeClr val="accent4">
              <a:lumMod val="20000"/>
              <a:lumOff val="80000"/>
            </a:schemeClr>
          </a:solidFill>
          <a:ln w="9525">
            <a:noFill/>
            <a:miter lim="800000"/>
            <a:headEnd/>
            <a:tailEnd/>
          </a:ln>
          <a:effectLst/>
          <a:scene3d>
            <a:camera prst="orthographicFront"/>
            <a:lightRig rig="threePt" dir="t"/>
          </a:scene3d>
          <a:sp3d>
            <a:bevelT/>
          </a:sp3d>
        </p:spPr>
        <p:txBody>
          <a:bodyPr wrap="square" anchor="ctr">
            <a:spAutoFit/>
          </a:bodyPr>
          <a:lstStyle/>
          <a:p>
            <a:pPr eaLnBrk="0" hangingPunct="0">
              <a:lnSpc>
                <a:spcPct val="70000"/>
              </a:lnSpc>
              <a:spcBef>
                <a:spcPts val="6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To quantify and evaluate the effectiveness of a new pharmacological agent, there are usually two standard comparisons - either with a placebo or with a drug of a similar type of action, which is one of the most effective in this group.</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Placebo (dummy) is an indifferent substance in a dosage form simulating a certain pharmacological or medicinal product.</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Use of a placebo is necessary if:</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 the effect of presumption, the impact of the individual, the expectation and prejudice of the patient or the researcher;</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b) spontaneous changes in the course of the disease, symptoms, as well as phenomena not related to treatment.</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6" name="Прямоугольник 5"/>
          <p:cNvSpPr/>
          <p:nvPr/>
        </p:nvSpPr>
        <p:spPr>
          <a:xfrm>
            <a:off x="214282" y="214290"/>
            <a:ext cx="8664179" cy="803938"/>
          </a:xfrm>
          <a:prstGeom prst="rect">
            <a:avLst/>
          </a:prstGeom>
          <a:solidFill>
            <a:schemeClr val="accent1">
              <a:lumMod val="20000"/>
              <a:lumOff val="80000"/>
            </a:schemeClr>
          </a:solidFill>
          <a:ln>
            <a:solidFill>
              <a:schemeClr val="accent4">
                <a:lumMod val="50000"/>
              </a:schemeClr>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3200" dirty="0" smtClean="0">
                <a:solidFill>
                  <a:srgbClr val="0070C0"/>
                </a:solidFill>
              </a:rPr>
              <a:t>FACTORS AFFECTING </a:t>
            </a:r>
          </a:p>
          <a:p>
            <a:pPr algn="r" fontAlgn="auto">
              <a:lnSpc>
                <a:spcPct val="70000"/>
              </a:lnSpc>
              <a:spcBef>
                <a:spcPts val="0"/>
              </a:spcBef>
              <a:spcAft>
                <a:spcPts val="0"/>
              </a:spcAft>
              <a:defRPr/>
            </a:pPr>
            <a:r>
              <a:rPr lang="en-US" sz="3200" dirty="0" smtClean="0">
                <a:solidFill>
                  <a:srgbClr val="0070C0"/>
                </a:solidFill>
              </a:rPr>
              <a:t>THE EFFECTIVENESS OF DRUGS</a:t>
            </a:r>
            <a:endParaRPr lang="ru-RU" sz="3200"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738664"/>
          </a:xfrm>
          <a:prstGeom prst="rect">
            <a:avLst/>
          </a:prstGeom>
        </p:spPr>
        <p:txBody>
          <a:bodyPr wrap="square">
            <a:spAutoFit/>
          </a:bodyPr>
          <a:lstStyle/>
          <a:p>
            <a:pPr algn="r" fontAlgn="auto">
              <a:lnSpc>
                <a:spcPct val="70000"/>
              </a:lnSpc>
              <a:spcBef>
                <a:spcPts val="0"/>
              </a:spcBef>
              <a:spcAft>
                <a:spcPts val="0"/>
              </a:spcAft>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ВЗАИМОДЕЙСТВИЕ ЛЕКАРСТВЕННЫХ СРЕДСТВ</a:t>
            </a:r>
            <a:endParaRPr lang="ru-RU" sz="3200" dirty="0">
              <a:latin typeface="+mn-lt"/>
            </a:endParaRPr>
          </a:p>
        </p:txBody>
      </p:sp>
      <p:sp>
        <p:nvSpPr>
          <p:cNvPr id="5" name="Rectangle 1"/>
          <p:cNvSpPr>
            <a:spLocks noChangeArrowheads="1"/>
          </p:cNvSpPr>
          <p:nvPr/>
        </p:nvSpPr>
        <p:spPr bwMode="auto">
          <a:xfrm>
            <a:off x="214282" y="857232"/>
            <a:ext cx="8643998" cy="4924425"/>
          </a:xfrm>
          <a:prstGeom prst="rect">
            <a:avLst/>
          </a:prstGeom>
          <a:solidFill>
            <a:schemeClr val="accent4">
              <a:lumMod val="20000"/>
              <a:lumOff val="80000"/>
            </a:schemeClr>
          </a:solidFill>
          <a:ln w="9525">
            <a:noFill/>
            <a:miter lim="800000"/>
            <a:headEnd/>
            <a:tailEnd/>
          </a:ln>
          <a:effectLst/>
          <a:scene3d>
            <a:camera prst="orthographicFront"/>
            <a:lightRig rig="threePt" dir="t"/>
          </a:scene3d>
          <a:sp3d>
            <a:bevelT/>
          </a:sp3d>
        </p:spPr>
        <p:txBody>
          <a:bodyPr wrap="square" anchor="ctr">
            <a:spAutoFit/>
          </a:bodyPr>
          <a:lstStyle/>
          <a:p>
            <a:pPr eaLnBrk="0" hangingPunct="0">
              <a:lnSpc>
                <a:spcPct val="70000"/>
              </a:lnSpc>
              <a:spcBef>
                <a:spcPts val="6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Placebo </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is a Latin term meaning "I can give you pleasure."</a:t>
            </a:r>
          </a:p>
          <a:p>
            <a:pPr eaLnBrk="0" hangingPunct="0">
              <a:lnSpc>
                <a:spcPct val="70000"/>
              </a:lnSpc>
              <a:spcBef>
                <a:spcPts val="600"/>
              </a:spcBef>
              <a:defRPr/>
            </a:pPr>
            <a:endPar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The placebo effect </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is an effect caused not by the specific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pharmacodynamic</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properties of the drug in this pathology, but by the FACT of APPLICATION of drugs that works psychologically.</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Placebo drugs are usually pharmacologically inert, they contain inactive substances like starch or lactose. Placebo is used in clinical studies to establish the effect of suggestion on the part of both the patient and the physician, especially if funds are to be studied for the treatment of bronchial asthma, hypertension, angina, coronary artery disease.</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6" name="Прямоугольник 5"/>
          <p:cNvSpPr/>
          <p:nvPr/>
        </p:nvSpPr>
        <p:spPr>
          <a:xfrm>
            <a:off x="214282" y="214290"/>
            <a:ext cx="8664179" cy="803938"/>
          </a:xfrm>
          <a:prstGeom prst="rect">
            <a:avLst/>
          </a:prstGeom>
          <a:solidFill>
            <a:schemeClr val="accent1">
              <a:lumMod val="20000"/>
              <a:lumOff val="80000"/>
            </a:schemeClr>
          </a:solidFill>
          <a:ln>
            <a:solidFill>
              <a:schemeClr val="accent4">
                <a:lumMod val="50000"/>
              </a:schemeClr>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3200" dirty="0" smtClean="0">
                <a:solidFill>
                  <a:srgbClr val="0070C0"/>
                </a:solidFill>
              </a:rPr>
              <a:t>FACTORS AFFECTING </a:t>
            </a:r>
          </a:p>
          <a:p>
            <a:pPr algn="r" fontAlgn="auto">
              <a:lnSpc>
                <a:spcPct val="70000"/>
              </a:lnSpc>
              <a:spcBef>
                <a:spcPts val="0"/>
              </a:spcBef>
              <a:spcAft>
                <a:spcPts val="0"/>
              </a:spcAft>
              <a:defRPr/>
            </a:pPr>
            <a:r>
              <a:rPr lang="en-US" sz="3200" dirty="0" smtClean="0">
                <a:solidFill>
                  <a:srgbClr val="0070C0"/>
                </a:solidFill>
              </a:rPr>
              <a:t>THE EFFECTIVENESS OF DRUGS</a:t>
            </a:r>
            <a:endParaRPr lang="ru-RU" sz="3200" dirty="0"/>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738664"/>
          </a:xfrm>
          <a:prstGeom prst="rect">
            <a:avLst/>
          </a:prstGeom>
        </p:spPr>
        <p:txBody>
          <a:bodyPr wrap="square">
            <a:spAutoFit/>
          </a:bodyPr>
          <a:lstStyle/>
          <a:p>
            <a:pPr algn="r" fontAlgn="auto">
              <a:lnSpc>
                <a:spcPct val="70000"/>
              </a:lnSpc>
              <a:spcBef>
                <a:spcPts val="0"/>
              </a:spcBef>
              <a:spcAft>
                <a:spcPts val="0"/>
              </a:spcAft>
              <a:defRPr/>
            </a:pPr>
            <a:r>
              <a:rPr lang="ru-RU"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ВЗАИМОДЕЙСТВИЕ ЛЕКАРСТВЕННЫХ СРЕДСТВ</a:t>
            </a:r>
            <a:endParaRPr lang="ru-RU" sz="3200" dirty="0">
              <a:latin typeface="+mn-lt"/>
            </a:endParaRPr>
          </a:p>
        </p:txBody>
      </p:sp>
      <p:sp>
        <p:nvSpPr>
          <p:cNvPr id="5" name="Rectangle 1"/>
          <p:cNvSpPr>
            <a:spLocks noChangeArrowheads="1"/>
          </p:cNvSpPr>
          <p:nvPr/>
        </p:nvSpPr>
        <p:spPr bwMode="auto">
          <a:xfrm>
            <a:off x="214282" y="954193"/>
            <a:ext cx="8501122" cy="4643835"/>
          </a:xfrm>
          <a:prstGeom prst="rect">
            <a:avLst/>
          </a:prstGeom>
          <a:solidFill>
            <a:schemeClr val="accent4">
              <a:lumMod val="20000"/>
              <a:lumOff val="80000"/>
            </a:schemeClr>
          </a:solidFill>
          <a:ln w="9525">
            <a:noFill/>
            <a:miter lim="800000"/>
            <a:headEnd/>
            <a:tailEnd/>
          </a:ln>
          <a:effectLst/>
        </p:spPr>
        <p:txBody>
          <a:bodyPr wrap="square" anchor="ctr">
            <a:spAutoFit/>
          </a:bodyPr>
          <a:lstStyle/>
          <a:p>
            <a:pPr eaLnBrk="0" hangingPunct="0">
              <a:lnSpc>
                <a:spcPct val="70000"/>
              </a:lnSpc>
              <a:spcBef>
                <a:spcPts val="1200"/>
              </a:spcBef>
              <a:defRPr/>
            </a:pPr>
            <a:endParaRPr lang="en-US" sz="2800" b="1" dirty="0" smtClean="0">
              <a:ln>
                <a:solidFill>
                  <a:srgbClr val="0000CC"/>
                </a:solidFill>
              </a:ln>
              <a:solidFill>
                <a:srgbClr val="CC00CC"/>
              </a:solidFill>
              <a:latin typeface="Times New Roman" pitchFamily="18" charset="0"/>
              <a:ea typeface="Times New Roman" pitchFamily="18" charset="0"/>
              <a:cs typeface="Times New Roman" pitchFamily="18" charset="0"/>
            </a:endParaRP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Placebo should not differ in color and other physical properties (odor, taste, form) from the active drug.</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Placebo is more effective when both the doctor and the patient are poorly informed about it.</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EXAMPLE. In ischemic heart disease (IHD), if one group of patients with IHD is prescribed an active drug and the other is a placebo, then in 40% of patients in the second group, angina attacks stop.</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The most pronounced placebo effect is observed:</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at the injection route of administration (up to 81%)</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The medicines and pills are less effective</a:t>
            </a:r>
            <a:endPar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p:txBody>
      </p:sp>
      <p:sp>
        <p:nvSpPr>
          <p:cNvPr id="6" name="Прямоугольник 5"/>
          <p:cNvSpPr/>
          <p:nvPr/>
        </p:nvSpPr>
        <p:spPr>
          <a:xfrm>
            <a:off x="214282" y="214290"/>
            <a:ext cx="8664179" cy="803938"/>
          </a:xfrm>
          <a:prstGeom prst="rect">
            <a:avLst/>
          </a:prstGeom>
          <a:solidFill>
            <a:schemeClr val="accent1">
              <a:lumMod val="20000"/>
              <a:lumOff val="80000"/>
            </a:schemeClr>
          </a:solidFill>
          <a:ln>
            <a:solidFill>
              <a:schemeClr val="accent4">
                <a:lumMod val="50000"/>
              </a:schemeClr>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3200" dirty="0" smtClean="0">
                <a:solidFill>
                  <a:srgbClr val="0070C0"/>
                </a:solidFill>
              </a:rPr>
              <a:t>FACTORS AFFECTING </a:t>
            </a:r>
          </a:p>
          <a:p>
            <a:pPr algn="r" fontAlgn="auto">
              <a:lnSpc>
                <a:spcPct val="70000"/>
              </a:lnSpc>
              <a:spcBef>
                <a:spcPts val="0"/>
              </a:spcBef>
              <a:spcAft>
                <a:spcPts val="0"/>
              </a:spcAft>
              <a:defRPr/>
            </a:pPr>
            <a:r>
              <a:rPr lang="en-US" sz="3200" dirty="0" smtClean="0">
                <a:solidFill>
                  <a:srgbClr val="0070C0"/>
                </a:solidFill>
              </a:rPr>
              <a:t>THE EFFECTIVENESS OF DRUGS</a:t>
            </a:r>
            <a:endParaRPr lang="ru-RU" sz="3200"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31908"/>
            <a:ext cx="8664179" cy="459228"/>
          </a:xfrm>
          <a:prstGeom prst="rect">
            <a:avLst/>
          </a:prstGeom>
          <a:solidFill>
            <a:schemeClr val="bg2">
              <a:lumMod val="20000"/>
              <a:lumOff val="80000"/>
            </a:schemeClr>
          </a:solidFill>
          <a:ln>
            <a:solidFill>
              <a:srgbClr val="002060"/>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3200" dirty="0" smtClean="0">
                <a:solidFill>
                  <a:srgbClr val="C00000"/>
                </a:solidFill>
              </a:rPr>
              <a:t>GERIATRIC PHARMACOLOGY</a:t>
            </a:r>
            <a:endParaRPr lang="ru-RU" sz="3200" dirty="0">
              <a:solidFill>
                <a:srgbClr val="C00000"/>
              </a:solidFill>
              <a:latin typeface="+mn-lt"/>
            </a:endParaRPr>
          </a:p>
        </p:txBody>
      </p:sp>
      <p:sp>
        <p:nvSpPr>
          <p:cNvPr id="5" name="Rectangle 1"/>
          <p:cNvSpPr>
            <a:spLocks noChangeArrowheads="1"/>
          </p:cNvSpPr>
          <p:nvPr/>
        </p:nvSpPr>
        <p:spPr bwMode="auto">
          <a:xfrm>
            <a:off x="214282" y="714356"/>
            <a:ext cx="8572560" cy="4891339"/>
          </a:xfrm>
          <a:prstGeom prst="rect">
            <a:avLst/>
          </a:prstGeom>
          <a:solidFill>
            <a:schemeClr val="bg2">
              <a:lumMod val="20000"/>
              <a:lumOff val="80000"/>
            </a:schemeClr>
          </a:solidFill>
          <a:ln w="9525">
            <a:noFill/>
            <a:miter lim="800000"/>
            <a:headEnd/>
            <a:tailEnd/>
          </a:ln>
          <a:effectLst/>
        </p:spPr>
        <p:txBody>
          <a:bodyPr wrap="square" anchor="ctr">
            <a:spAutoFit/>
          </a:bodyPr>
          <a:lstStyle/>
          <a:p>
            <a:pPr eaLnBrk="0" hangingPunct="0">
              <a:lnSpc>
                <a:spcPct val="70000"/>
              </a:lnSpc>
              <a:spcBef>
                <a:spcPts val="1200"/>
              </a:spcBef>
              <a:defRPr/>
            </a:pPr>
            <a:endParaRPr lang="en-US" sz="3200" b="1" i="1" dirty="0" smtClean="0">
              <a:ln>
                <a:solidFill>
                  <a:srgbClr val="0000CC"/>
                </a:solidFill>
              </a:ln>
              <a:solidFill>
                <a:srgbClr val="9900CC"/>
              </a:solidFill>
              <a:latin typeface="Times New Roman" pitchFamily="18" charset="0"/>
              <a:ea typeface="Times New Roman" pitchFamily="18" charset="0"/>
              <a:cs typeface="Times New Roman" pitchFamily="18" charset="0"/>
            </a:endParaRPr>
          </a:p>
          <a:p>
            <a:pPr eaLnBrk="0" hangingPunct="0">
              <a:lnSpc>
                <a:spcPct val="70000"/>
              </a:lnSpc>
              <a:spcBef>
                <a:spcPts val="1200"/>
              </a:spcBef>
              <a:defRPr/>
            </a:pPr>
            <a:r>
              <a:rPr lang="en-US" sz="3200" b="1" i="1" dirty="0" smtClean="0">
                <a:ln>
                  <a:solidFill>
                    <a:srgbClr val="0000CC"/>
                  </a:solidFill>
                </a:ln>
                <a:solidFill>
                  <a:srgbClr val="9900CC"/>
                </a:solidFill>
                <a:latin typeface="Times New Roman" pitchFamily="18" charset="0"/>
                <a:ea typeface="Times New Roman" pitchFamily="18" charset="0"/>
                <a:cs typeface="Times New Roman" pitchFamily="18" charset="0"/>
              </a:rPr>
              <a:t>Enough sharp changes in the demographic structure of society in recent years, due to the aging of the population, cause a legitimate interest in the social and medical problems of older people.</a:t>
            </a:r>
          </a:p>
          <a:p>
            <a:pPr eaLnBrk="0" hangingPunct="0">
              <a:lnSpc>
                <a:spcPct val="70000"/>
              </a:lnSpc>
              <a:spcBef>
                <a:spcPts val="1200"/>
              </a:spcBef>
              <a:defRPr/>
            </a:pPr>
            <a:r>
              <a:rPr lang="en-US" sz="3200" b="1" i="1" dirty="0" smtClean="0">
                <a:ln>
                  <a:solidFill>
                    <a:srgbClr val="0000CC"/>
                  </a:solidFill>
                </a:ln>
                <a:solidFill>
                  <a:srgbClr val="9900CC"/>
                </a:solidFill>
                <a:latin typeface="Times New Roman" pitchFamily="18" charset="0"/>
                <a:ea typeface="Times New Roman" pitchFamily="18" charset="0"/>
                <a:cs typeface="Times New Roman" pitchFamily="18" charset="0"/>
              </a:rPr>
              <a:t>The United Nations Principles for Older Persons "Make the full life of the elderly people" define the role and place of the elderly in society, including independence, care, participation in social development, the possibility of realizing their internal potential (UN General Assembly Resolution 40/91) .</a:t>
            </a:r>
            <a:endParaRPr lang="ru-RU" sz="3200" b="1" i="1" dirty="0" smtClean="0">
              <a:ln>
                <a:solidFill>
                  <a:srgbClr val="0000CC"/>
                </a:solidFill>
              </a:ln>
              <a:solidFill>
                <a:srgbClr val="9900CC"/>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Rectangle 1"/>
          <p:cNvSpPr>
            <a:spLocks noChangeArrowheads="1"/>
          </p:cNvSpPr>
          <p:nvPr/>
        </p:nvSpPr>
        <p:spPr bwMode="auto">
          <a:xfrm>
            <a:off x="214282" y="857232"/>
            <a:ext cx="8786874" cy="4355808"/>
          </a:xfrm>
          <a:prstGeom prst="rect">
            <a:avLst/>
          </a:prstGeom>
          <a:solidFill>
            <a:schemeClr val="bg2">
              <a:lumMod val="20000"/>
              <a:lumOff val="80000"/>
            </a:schemeClr>
          </a:solidFill>
          <a:ln w="9525">
            <a:noFill/>
            <a:miter lim="800000"/>
            <a:headEnd/>
            <a:tailEnd/>
          </a:ln>
          <a:effectLst/>
        </p:spPr>
        <p:txBody>
          <a:bodyPr anchor="ctr">
            <a:spAutoFit/>
          </a:bodyPr>
          <a:lstStyle/>
          <a:p>
            <a:pPr eaLnBrk="0" hangingPunct="0">
              <a:lnSpc>
                <a:spcPct val="70000"/>
              </a:lnSpc>
              <a:spcBef>
                <a:spcPts val="1200"/>
              </a:spcBef>
              <a:defRPr/>
            </a:pPr>
            <a:r>
              <a:rPr lang="en-US" sz="3200" b="1" dirty="0" smtClean="0">
                <a:ln>
                  <a:solidFill>
                    <a:srgbClr val="0000CC"/>
                  </a:solidFill>
                </a:ln>
                <a:solidFill>
                  <a:srgbClr val="009900"/>
                </a:solidFill>
                <a:latin typeface="Times New Roman" pitchFamily="18" charset="0"/>
                <a:ea typeface="Times New Roman" pitchFamily="18" charset="0"/>
                <a:cs typeface="Times New Roman" pitchFamily="18" charset="0"/>
              </a:rPr>
              <a:t>Demographic aging of the population </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an increase in the proportion of elderly and old people in the total population, which was regarded two decades ago as a phenomenon that belongs exclusively to developed countries, now covers almost the whole world.</a:t>
            </a:r>
          </a:p>
          <a:p>
            <a:pPr eaLnBrk="0" hangingPunct="0">
              <a:lnSpc>
                <a:spcPct val="70000"/>
              </a:lnSpc>
              <a:spcBef>
                <a:spcPts val="1200"/>
              </a:spcBef>
              <a:defRPr/>
            </a:pP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According to the literature, in 2000</a:t>
            </a:r>
          </a:p>
          <a:p>
            <a:pPr eaLnBrk="0" hangingPunct="0">
              <a:lnSpc>
                <a:spcPct val="70000"/>
              </a:lnSpc>
              <a:spcBef>
                <a:spcPts val="1200"/>
              </a:spcBef>
              <a:defRPr/>
            </a:pP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the number of this part of the population reached 590 million people,</a:t>
            </a:r>
          </a:p>
          <a:p>
            <a:pPr eaLnBrk="0" hangingPunct="0">
              <a:lnSpc>
                <a:spcPct val="70000"/>
              </a:lnSpc>
              <a:spcBef>
                <a:spcPts val="1200"/>
              </a:spcBef>
              <a:defRPr/>
            </a:pP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and by 2025 the number of elderly people on the planet will reach 1 billion people</a:t>
            </a:r>
            <a:endParaRPr lang="ru-RU" sz="32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p:txBody>
      </p:sp>
      <p:sp>
        <p:nvSpPr>
          <p:cNvPr id="6" name="Прямоугольник 5"/>
          <p:cNvSpPr/>
          <p:nvPr/>
        </p:nvSpPr>
        <p:spPr>
          <a:xfrm>
            <a:off x="214282" y="214290"/>
            <a:ext cx="8664179" cy="459228"/>
          </a:xfrm>
          <a:prstGeom prst="rect">
            <a:avLst/>
          </a:prstGeom>
          <a:solidFill>
            <a:schemeClr val="bg2">
              <a:lumMod val="20000"/>
              <a:lumOff val="80000"/>
            </a:schemeClr>
          </a:solidFill>
          <a:ln>
            <a:solidFill>
              <a:srgbClr val="002060"/>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3200" dirty="0" smtClean="0">
                <a:solidFill>
                  <a:srgbClr val="C00000"/>
                </a:solidFill>
              </a:rPr>
              <a:t>GERIATRIC PHARMACOLOGY</a:t>
            </a:r>
            <a:endParaRPr lang="ru-RU" sz="3200" dirty="0">
              <a:solidFill>
                <a:srgbClr val="C00000"/>
              </a:solidFill>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3" y="231908"/>
            <a:ext cx="8643998" cy="626069"/>
          </a:xfrm>
          <a:prstGeom prst="rect">
            <a:avLst/>
          </a:prstGeom>
          <a:solidFill>
            <a:schemeClr val="accent5">
              <a:lumMod val="40000"/>
              <a:lumOff val="60000"/>
            </a:schemeClr>
          </a:solidFill>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2400" dirty="0" smtClean="0">
                <a:solidFill>
                  <a:srgbClr val="FF0000"/>
                </a:solidFill>
              </a:rPr>
              <a:t>PECULIARITIES OF THE DEVELOPMENT OF DISEASES IN AGRICULTURAL AND SENIOR AGE</a:t>
            </a:r>
            <a:endParaRPr lang="ru-RU" sz="2400" dirty="0">
              <a:solidFill>
                <a:srgbClr val="FF0000"/>
              </a:solidFill>
              <a:latin typeface="+mn-lt"/>
            </a:endParaRPr>
          </a:p>
        </p:txBody>
      </p:sp>
      <p:sp>
        <p:nvSpPr>
          <p:cNvPr id="5" name="Rectangle 1"/>
          <p:cNvSpPr>
            <a:spLocks noChangeArrowheads="1"/>
          </p:cNvSpPr>
          <p:nvPr/>
        </p:nvSpPr>
        <p:spPr bwMode="auto">
          <a:xfrm>
            <a:off x="214282" y="932709"/>
            <a:ext cx="8643998" cy="4924425"/>
          </a:xfrm>
          <a:prstGeom prst="rect">
            <a:avLst/>
          </a:prstGeom>
          <a:solidFill>
            <a:schemeClr val="tx2"/>
          </a:solidFill>
          <a:ln w="9525">
            <a:noFill/>
            <a:miter lim="800000"/>
            <a:headEnd/>
            <a:tailEnd/>
          </a:ln>
          <a:effectLst/>
          <a:scene3d>
            <a:camera prst="orthographicFront"/>
            <a:lightRig rig="threePt" dir="t"/>
          </a:scene3d>
          <a:sp3d>
            <a:bevelT/>
          </a:sp3d>
        </p:spPr>
        <p:txBody>
          <a:bodyPr wrap="square" anchor="ctr">
            <a:spAutoFit/>
          </a:bodyPr>
          <a:lstStyle/>
          <a:p>
            <a:pPr eaLnBrk="0" hangingPunct="0">
              <a:lnSpc>
                <a:spcPct val="70000"/>
              </a:lnSpc>
              <a:spcBef>
                <a:spcPts val="1200"/>
              </a:spcBef>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12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The aging of the population makes it an urgent problem of providing medical and social assistance to persons of elderly and senile age, about 80% of whom suffer from multiple chronic pathologies</a:t>
            </a:r>
          </a:p>
          <a:p>
            <a:pPr eaLnBrk="0" hangingPunct="0">
              <a:lnSpc>
                <a:spcPct val="70000"/>
              </a:lnSpc>
              <a:spcBef>
                <a:spcPts val="12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The course of many diseases in elderly and senile patients has its own characteristic features. So, in the morbidity structure of elderly people, the main place is occupied by coronary heart disease, hypertension, diabetes, respiratory diseases, diseases of the musculoskeletal system. At the same time, only one disease is rarely detected in patients - a combination of three, four, and sometimes more diseases is found much more often, which creates additional difficulties in treatment and worsens the prognosis for recovery.</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3" y="231908"/>
            <a:ext cx="8643998" cy="626069"/>
          </a:xfrm>
          <a:prstGeom prst="rect">
            <a:avLst/>
          </a:prstGeom>
          <a:solidFill>
            <a:schemeClr val="accent1">
              <a:lumMod val="20000"/>
              <a:lumOff val="80000"/>
            </a:schemeClr>
          </a:solidFill>
        </p:spPr>
        <p:txBody>
          <a:bodyPr wrap="square">
            <a:spAutoFit/>
          </a:bodyPr>
          <a:lstStyle/>
          <a:p>
            <a:pPr algn="r" fontAlgn="auto">
              <a:lnSpc>
                <a:spcPct val="70000"/>
              </a:lnSpc>
              <a:spcBef>
                <a:spcPts val="0"/>
              </a:spcBef>
              <a:spcAft>
                <a:spcPts val="0"/>
              </a:spcAft>
              <a:defRPr/>
            </a:pPr>
            <a:r>
              <a:rPr lang="en-US" sz="2400" dirty="0" smtClean="0">
                <a:solidFill>
                  <a:srgbClr val="FF0000"/>
                </a:solidFill>
              </a:rPr>
              <a:t>PECULIARITIES OF THE DEVELOPMENT OF DISEASES IN AGRICULTURAL AND SENIOR AGE</a:t>
            </a:r>
            <a:endParaRPr lang="ru-RU" sz="2400" dirty="0">
              <a:solidFill>
                <a:srgbClr val="FF0000"/>
              </a:solidFill>
            </a:endParaRPr>
          </a:p>
        </p:txBody>
      </p:sp>
      <p:sp>
        <p:nvSpPr>
          <p:cNvPr id="5" name="Rectangle 1"/>
          <p:cNvSpPr>
            <a:spLocks noChangeArrowheads="1"/>
          </p:cNvSpPr>
          <p:nvPr/>
        </p:nvSpPr>
        <p:spPr bwMode="auto">
          <a:xfrm>
            <a:off x="214282" y="857232"/>
            <a:ext cx="8572560" cy="5319726"/>
          </a:xfrm>
          <a:prstGeom prst="rect">
            <a:avLst/>
          </a:prstGeom>
          <a:solidFill>
            <a:schemeClr val="accent1">
              <a:lumMod val="20000"/>
              <a:lumOff val="80000"/>
            </a:schemeClr>
          </a:solidFill>
          <a:ln w="9525">
            <a:noFill/>
            <a:miter lim="800000"/>
            <a:headEnd/>
            <a:tailEnd/>
          </a:ln>
          <a:effectLst/>
        </p:spPr>
        <p:txBody>
          <a:bodyPr wrap="square" anchor="ctr">
            <a:spAutoFit/>
          </a:bodyPr>
          <a:lstStyle/>
          <a:p>
            <a:pPr eaLnBrk="0" hangingPunct="0">
              <a:lnSpc>
                <a:spcPct val="70000"/>
              </a:lnSpc>
              <a:spcBef>
                <a:spcPts val="1200"/>
              </a:spcBef>
              <a:defRPr/>
            </a:pPr>
            <a:endParaRPr lang="ru-RU" sz="24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1200"/>
              </a:spcBef>
              <a:defRPr/>
            </a:pPr>
            <a:r>
              <a:rPr lang="en-US" sz="2400" b="1" dirty="0" smtClean="0">
                <a:ln>
                  <a:solidFill>
                    <a:srgbClr val="0000CC"/>
                  </a:solidFill>
                </a:ln>
                <a:solidFill>
                  <a:srgbClr val="0000CC"/>
                </a:solidFill>
                <a:latin typeface="Times New Roman" pitchFamily="18" charset="0"/>
                <a:ea typeface="Times New Roman" pitchFamily="18" charset="0"/>
                <a:cs typeface="Times New Roman" pitchFamily="18" charset="0"/>
              </a:rPr>
              <a:t>Many common diseases can occur in elderly patients hidden, without clear clinical symptoms, while being accompanied by a tendency to develop serious complications.</a:t>
            </a:r>
          </a:p>
          <a:p>
            <a:pPr eaLnBrk="0" hangingPunct="0">
              <a:lnSpc>
                <a:spcPct val="70000"/>
              </a:lnSpc>
              <a:spcBef>
                <a:spcPts val="1200"/>
              </a:spcBef>
              <a:defRPr/>
            </a:pPr>
            <a:r>
              <a:rPr lang="en-US" sz="2400" b="1" dirty="0" smtClean="0">
                <a:ln>
                  <a:solidFill>
                    <a:srgbClr val="0000CC"/>
                  </a:solidFill>
                </a:ln>
                <a:solidFill>
                  <a:srgbClr val="0000CC"/>
                </a:solidFill>
                <a:latin typeface="Times New Roman" pitchFamily="18" charset="0"/>
                <a:ea typeface="Times New Roman" pitchFamily="18" charset="0"/>
                <a:cs typeface="Times New Roman" pitchFamily="18" charset="0"/>
              </a:rPr>
              <a:t>Thus, infectious and inflammatory diseases in elderly patients are often not accompanied by an increase in body temperature, which is due to reduced body reactivity. One of the frequent concomitant manifestations of disease in people of old and old age is pain, the value of which is often underestimated, not diagnosed in a timely manner and, as a result, is not treated. Clinical symptoms of acute surgical diseases are also sometimes erased, which leads to a delayed start of treatment. These difficulties are sometimes also connected with the fact that the elderly patient himself sometimes cannot clearly draw the line between health and illness, explaining the resulting discomfort for purely “age-related” reasons. The combination of several diseases in the same elderly person that make his condition heavier makes it often impossible to conduct a full-fledged examination.</a:t>
            </a:r>
            <a:endParaRPr lang="ru-RU" sz="24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normAutofit/>
          </a:bodyPr>
          <a:lstStyle/>
          <a:p>
            <a:r>
              <a:rPr lang="en-US" sz="3600" dirty="0" smtClean="0"/>
              <a:t>Pneumonia in the elderly</a:t>
            </a:r>
            <a:r>
              <a:rPr lang="ru-RU" sz="3600" dirty="0" smtClean="0"/>
              <a:t> </a:t>
            </a:r>
            <a:r>
              <a:rPr lang="en-US" sz="3600" dirty="0" smtClean="0"/>
              <a:t>patients</a:t>
            </a:r>
            <a:endParaRPr lang="ru-RU" sz="3600" b="1" dirty="0"/>
          </a:p>
        </p:txBody>
      </p:sp>
      <p:sp>
        <p:nvSpPr>
          <p:cNvPr id="117763" name="Rectangle 3"/>
          <p:cNvSpPr>
            <a:spLocks noGrp="1" noChangeArrowheads="1"/>
          </p:cNvSpPr>
          <p:nvPr>
            <p:ph idx="1"/>
          </p:nvPr>
        </p:nvSpPr>
        <p:spPr/>
        <p:txBody>
          <a:bodyPr/>
          <a:lstStyle/>
          <a:p>
            <a:pPr>
              <a:buFontTx/>
              <a:buNone/>
            </a:pPr>
            <a:r>
              <a:rPr lang="en-US" dirty="0" smtClean="0">
                <a:solidFill>
                  <a:srgbClr val="FFFFFF"/>
                </a:solidFill>
              </a:rPr>
              <a:t>S.P. </a:t>
            </a:r>
            <a:r>
              <a:rPr lang="en-US" dirty="0" err="1" smtClean="0">
                <a:solidFill>
                  <a:srgbClr val="FFFFFF"/>
                </a:solidFill>
              </a:rPr>
              <a:t>Botkin</a:t>
            </a:r>
            <a:r>
              <a:rPr lang="en-US" dirty="0" smtClean="0">
                <a:solidFill>
                  <a:srgbClr val="FFFFFF"/>
                </a:solidFill>
              </a:rPr>
              <a:t> wrote: "In old cases, pneumonia in some cases gives an insignificant reaction to such an extent that it does not strike at all. In such cases, pneumonia must be sought ... Despite the severity of the condition, the patient sometimes has no active complaints.</a:t>
            </a:r>
          </a:p>
          <a:p>
            <a:pPr>
              <a:buFontTx/>
              <a:buNone/>
            </a:pPr>
            <a:endParaRPr lang="en-US" dirty="0" smtClean="0">
              <a:solidFill>
                <a:srgbClr val="FFFFFF"/>
              </a:solidFill>
            </a:endParaRPr>
          </a:p>
          <a:p>
            <a:pPr>
              <a:buFontTx/>
              <a:buNone/>
            </a:pPr>
            <a:r>
              <a:rPr lang="en-US" dirty="0" smtClean="0">
                <a:solidFill>
                  <a:srgbClr val="FFFFFF"/>
                </a:solidFill>
              </a:rPr>
              <a:t>More than 100 years ago, Osler said: "pneumonia is a friend of old people".</a:t>
            </a:r>
            <a:endParaRPr lang="ru-RU" sz="2800" dirty="0">
              <a:solidFill>
                <a:srgbClr val="FFF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normAutofit/>
          </a:bodyPr>
          <a:lstStyle/>
          <a:p>
            <a:r>
              <a:rPr lang="en-US" sz="3600" dirty="0" smtClean="0"/>
              <a:t>Pneumonia in the elderly</a:t>
            </a:r>
            <a:r>
              <a:rPr lang="ru-RU" sz="3600" dirty="0" smtClean="0"/>
              <a:t> </a:t>
            </a:r>
            <a:r>
              <a:rPr lang="en-US" sz="3600" dirty="0" smtClean="0"/>
              <a:t>patients</a:t>
            </a:r>
            <a:endParaRPr lang="ru-RU" sz="3600" b="1" dirty="0"/>
          </a:p>
        </p:txBody>
      </p:sp>
      <p:sp>
        <p:nvSpPr>
          <p:cNvPr id="118787" name="Rectangle 3"/>
          <p:cNvSpPr>
            <a:spLocks noGrp="1" noChangeArrowheads="1"/>
          </p:cNvSpPr>
          <p:nvPr>
            <p:ph idx="1"/>
          </p:nvPr>
        </p:nvSpPr>
        <p:spPr/>
        <p:txBody>
          <a:bodyPr/>
          <a:lstStyle/>
          <a:p>
            <a:pPr>
              <a:lnSpc>
                <a:spcPct val="90000"/>
              </a:lnSpc>
              <a:buFontTx/>
              <a:buNone/>
            </a:pPr>
            <a:r>
              <a:rPr lang="en-US" dirty="0" smtClean="0">
                <a:solidFill>
                  <a:srgbClr val="FFFFFF"/>
                </a:solidFill>
              </a:rPr>
              <a:t>For 1000 elderly people living at home, the incidence of pneumonia is 25-45 per year, among those in geriatric institutions - 60-115 cases, and the frequency of hospital pneumonia reaches 250 per 1000. Approximately 50% of cases of pneumonia in the elderly are fatal and ranked fourth among the causes of death in patients older than 65 years.</a:t>
            </a:r>
            <a:endParaRPr lang="ru-RU" sz="2800" dirty="0">
              <a:solidFill>
                <a:srgbClr val="FFFFFF"/>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normAutofit/>
          </a:bodyPr>
          <a:lstStyle/>
          <a:p>
            <a:r>
              <a:rPr lang="en-US" sz="3600" dirty="0" smtClean="0"/>
              <a:t>Pneumonia in the elderly</a:t>
            </a:r>
            <a:r>
              <a:rPr lang="ru-RU" sz="3600" dirty="0" smtClean="0"/>
              <a:t> </a:t>
            </a:r>
            <a:r>
              <a:rPr lang="en-US" sz="3600" dirty="0" smtClean="0"/>
              <a:t>patients</a:t>
            </a:r>
            <a:endParaRPr lang="ru-RU" sz="3600" b="1" dirty="0"/>
          </a:p>
        </p:txBody>
      </p:sp>
      <p:sp>
        <p:nvSpPr>
          <p:cNvPr id="119811" name="Rectangle 3"/>
          <p:cNvSpPr>
            <a:spLocks noGrp="1" noChangeArrowheads="1"/>
          </p:cNvSpPr>
          <p:nvPr>
            <p:ph idx="1"/>
          </p:nvPr>
        </p:nvSpPr>
        <p:spPr>
          <a:xfrm>
            <a:off x="263525" y="1598613"/>
            <a:ext cx="7621588" cy="4710112"/>
          </a:xfrm>
        </p:spPr>
        <p:txBody>
          <a:bodyPr/>
          <a:lstStyle/>
          <a:p>
            <a:pPr>
              <a:lnSpc>
                <a:spcPct val="80000"/>
              </a:lnSpc>
              <a:buFontTx/>
              <a:buNone/>
            </a:pPr>
            <a:r>
              <a:rPr lang="en-US" sz="2400" b="1" u="sng" dirty="0" smtClean="0">
                <a:solidFill>
                  <a:srgbClr val="FFFFFF"/>
                </a:solidFill>
              </a:rPr>
              <a:t>Factors contributing to the development of pneumonia in the elderly patients:</a:t>
            </a:r>
          </a:p>
          <a:p>
            <a:pPr>
              <a:lnSpc>
                <a:spcPct val="80000"/>
              </a:lnSpc>
              <a:buFontTx/>
              <a:buNone/>
            </a:pPr>
            <a:endParaRPr lang="en-US" sz="2400" b="1" u="sng" dirty="0" smtClean="0">
              <a:solidFill>
                <a:srgbClr val="FFFFFF"/>
              </a:solidFill>
            </a:endParaRPr>
          </a:p>
          <a:p>
            <a:pPr>
              <a:lnSpc>
                <a:spcPct val="80000"/>
              </a:lnSpc>
              <a:buFontTx/>
              <a:buNone/>
            </a:pPr>
            <a:r>
              <a:rPr lang="en-US" sz="2400" b="1" dirty="0" smtClean="0">
                <a:solidFill>
                  <a:srgbClr val="FFFFFF"/>
                </a:solidFill>
              </a:rPr>
              <a:t> heart failure;</a:t>
            </a:r>
          </a:p>
          <a:p>
            <a:pPr>
              <a:lnSpc>
                <a:spcPct val="80000"/>
              </a:lnSpc>
              <a:buFontTx/>
              <a:buNone/>
            </a:pPr>
            <a:r>
              <a:rPr lang="en-US" sz="2400" b="1" dirty="0" smtClean="0">
                <a:solidFill>
                  <a:srgbClr val="FFFFFF"/>
                </a:solidFill>
              </a:rPr>
              <a:t> chronic obstructive pulmonary disease;</a:t>
            </a:r>
          </a:p>
          <a:p>
            <a:pPr>
              <a:lnSpc>
                <a:spcPct val="80000"/>
              </a:lnSpc>
              <a:buFontTx/>
              <a:buNone/>
            </a:pPr>
            <a:r>
              <a:rPr lang="en-US" sz="2400" b="1" dirty="0" smtClean="0">
                <a:solidFill>
                  <a:srgbClr val="FFFFFF"/>
                </a:solidFill>
              </a:rPr>
              <a:t> CNS diseases (vascular, atrophic);</a:t>
            </a:r>
          </a:p>
          <a:p>
            <a:pPr>
              <a:lnSpc>
                <a:spcPct val="80000"/>
              </a:lnSpc>
              <a:buFontTx/>
              <a:buNone/>
            </a:pPr>
            <a:r>
              <a:rPr lang="en-US" sz="2400" b="1" dirty="0" smtClean="0">
                <a:solidFill>
                  <a:srgbClr val="FFFFFF"/>
                </a:solidFill>
              </a:rPr>
              <a:t> cancer  diseases; </a:t>
            </a:r>
          </a:p>
          <a:p>
            <a:pPr>
              <a:lnSpc>
                <a:spcPct val="80000"/>
              </a:lnSpc>
              <a:buFontTx/>
              <a:buNone/>
            </a:pPr>
            <a:r>
              <a:rPr lang="en-US" sz="2400" b="1" dirty="0" smtClean="0">
                <a:solidFill>
                  <a:srgbClr val="FFFFFF"/>
                </a:solidFill>
              </a:rPr>
              <a:t> diabetes, urinary tract infections (source of infection);</a:t>
            </a:r>
          </a:p>
          <a:p>
            <a:pPr>
              <a:lnSpc>
                <a:spcPct val="80000"/>
              </a:lnSpc>
              <a:buFontTx/>
              <a:buNone/>
            </a:pPr>
            <a:r>
              <a:rPr lang="en-US" sz="2400" b="1" dirty="0" smtClean="0">
                <a:solidFill>
                  <a:srgbClr val="FFFFFF"/>
                </a:solidFill>
              </a:rPr>
              <a:t> recent surgery treatment;</a:t>
            </a:r>
          </a:p>
          <a:p>
            <a:pPr>
              <a:lnSpc>
                <a:spcPct val="80000"/>
              </a:lnSpc>
              <a:buFontTx/>
              <a:buNone/>
            </a:pPr>
            <a:r>
              <a:rPr lang="en-US" sz="2400" b="1" dirty="0" smtClean="0">
                <a:solidFill>
                  <a:srgbClr val="FFFFFF"/>
                </a:solidFill>
              </a:rPr>
              <a:t> stay in hospital, intensive care wards;</a:t>
            </a:r>
            <a:endParaRPr lang="ru-RU" sz="2400" b="1" dirty="0">
              <a:solidFill>
                <a:srgbClr val="FFFFFF"/>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normAutofit/>
          </a:bodyPr>
          <a:lstStyle/>
          <a:p>
            <a:r>
              <a:rPr lang="en-US" sz="3600" dirty="0" smtClean="0"/>
              <a:t>Pneumonia in the elderly</a:t>
            </a:r>
            <a:r>
              <a:rPr lang="ru-RU" sz="3600" dirty="0" smtClean="0"/>
              <a:t> </a:t>
            </a:r>
            <a:r>
              <a:rPr lang="en-US" sz="3600" dirty="0" smtClean="0"/>
              <a:t>patients</a:t>
            </a:r>
            <a:endParaRPr lang="ru-RU" sz="3600" b="1" dirty="0"/>
          </a:p>
        </p:txBody>
      </p:sp>
      <p:sp>
        <p:nvSpPr>
          <p:cNvPr id="120835" name="Rectangle 3"/>
          <p:cNvSpPr>
            <a:spLocks noGrp="1" noChangeArrowheads="1"/>
          </p:cNvSpPr>
          <p:nvPr>
            <p:ph idx="1"/>
          </p:nvPr>
        </p:nvSpPr>
        <p:spPr>
          <a:xfrm>
            <a:off x="263525" y="1598613"/>
            <a:ext cx="7621588" cy="4710112"/>
          </a:xfrm>
        </p:spPr>
        <p:txBody>
          <a:bodyPr/>
          <a:lstStyle/>
          <a:p>
            <a:pPr>
              <a:lnSpc>
                <a:spcPct val="90000"/>
              </a:lnSpc>
              <a:buFontTx/>
              <a:buNone/>
            </a:pPr>
            <a:r>
              <a:rPr lang="en-US" sz="2400" b="1" u="sng" dirty="0" smtClean="0">
                <a:solidFill>
                  <a:srgbClr val="FFFFFF"/>
                </a:solidFill>
              </a:rPr>
              <a:t>Factors contributing to the development of pneumonia in the elderly patients:</a:t>
            </a:r>
          </a:p>
          <a:p>
            <a:pPr>
              <a:lnSpc>
                <a:spcPct val="90000"/>
              </a:lnSpc>
              <a:buFontTx/>
              <a:buNone/>
            </a:pPr>
            <a:endParaRPr lang="en-US" sz="2400" b="1" u="sng" dirty="0" smtClean="0">
              <a:solidFill>
                <a:srgbClr val="FFFFFF"/>
              </a:solidFill>
            </a:endParaRPr>
          </a:p>
          <a:p>
            <a:pPr>
              <a:lnSpc>
                <a:spcPct val="90000"/>
              </a:lnSpc>
              <a:buFontTx/>
              <a:buNone/>
            </a:pPr>
            <a:r>
              <a:rPr lang="en-US" sz="2400" b="1" dirty="0" smtClean="0">
                <a:solidFill>
                  <a:srgbClr val="FFFFFF"/>
                </a:solidFill>
              </a:rPr>
              <a:t>  drug therapy (antibacterial drugs, </a:t>
            </a:r>
            <a:r>
              <a:rPr lang="en-US" sz="2400" b="1" dirty="0" err="1" smtClean="0">
                <a:solidFill>
                  <a:srgbClr val="FFFFFF"/>
                </a:solidFill>
              </a:rPr>
              <a:t>glucocorticosteroids</a:t>
            </a:r>
            <a:r>
              <a:rPr lang="en-US" sz="2400" b="1" dirty="0" smtClean="0">
                <a:solidFill>
                  <a:srgbClr val="FFFFFF"/>
                </a:solidFill>
              </a:rPr>
              <a:t>, </a:t>
            </a:r>
            <a:r>
              <a:rPr lang="en-US" sz="2400" b="1" dirty="0" err="1" smtClean="0">
                <a:solidFill>
                  <a:srgbClr val="FFFFFF"/>
                </a:solidFill>
              </a:rPr>
              <a:t>cytostatics</a:t>
            </a:r>
            <a:r>
              <a:rPr lang="en-US" sz="2400" b="1" dirty="0" smtClean="0">
                <a:solidFill>
                  <a:srgbClr val="FFFFFF"/>
                </a:solidFill>
              </a:rPr>
              <a:t>, antacids, H2-blockers, etc.), reducing the immune response;</a:t>
            </a:r>
          </a:p>
          <a:p>
            <a:pPr>
              <a:lnSpc>
                <a:spcPct val="90000"/>
              </a:lnSpc>
              <a:buFontTx/>
              <a:buNone/>
            </a:pPr>
            <a:r>
              <a:rPr lang="en-US" sz="2400" b="1" dirty="0" smtClean="0">
                <a:solidFill>
                  <a:srgbClr val="FFFFFF"/>
                </a:solidFill>
              </a:rPr>
              <a:t> acute respiratory viral infections (influenza, respiratory </a:t>
            </a:r>
            <a:r>
              <a:rPr lang="en-US" sz="2400" b="1" dirty="0" err="1" smtClean="0">
                <a:solidFill>
                  <a:srgbClr val="FFFFFF"/>
                </a:solidFill>
              </a:rPr>
              <a:t>syncytial</a:t>
            </a:r>
            <a:r>
              <a:rPr lang="en-US" sz="2400" b="1" dirty="0" smtClean="0">
                <a:solidFill>
                  <a:srgbClr val="FFFFFF"/>
                </a:solidFill>
              </a:rPr>
              <a:t> infection);</a:t>
            </a:r>
          </a:p>
          <a:p>
            <a:pPr>
              <a:lnSpc>
                <a:spcPct val="90000"/>
              </a:lnSpc>
              <a:buFontTx/>
              <a:buNone/>
            </a:pPr>
            <a:r>
              <a:rPr lang="en-US" sz="2400" b="1" dirty="0" smtClean="0">
                <a:solidFill>
                  <a:srgbClr val="FFFFFF"/>
                </a:solidFill>
              </a:rPr>
              <a:t> </a:t>
            </a:r>
            <a:r>
              <a:rPr lang="en-US" sz="2400" b="1" dirty="0" err="1" smtClean="0">
                <a:solidFill>
                  <a:srgbClr val="FFFFFF"/>
                </a:solidFill>
              </a:rPr>
              <a:t>hypodynamia</a:t>
            </a:r>
            <a:r>
              <a:rPr lang="en-US" sz="2400" b="1" dirty="0" smtClean="0">
                <a:solidFill>
                  <a:srgbClr val="FFFFFF"/>
                </a:solidFill>
              </a:rPr>
              <a:t> (especially after surgery treatment), creating "local conditions" for the development of infection.</a:t>
            </a:r>
            <a:endParaRPr lang="ru-RU" sz="2400" b="1" dirty="0">
              <a:solidFill>
                <a:srgbClr val="FFFFFF"/>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normAutofit fontScale="90000"/>
          </a:bodyPr>
          <a:lstStyle/>
          <a:p>
            <a:r>
              <a:rPr lang="en-US" sz="3600" dirty="0" smtClean="0"/>
              <a:t>Clinical features of pneumonia in elderly patients</a:t>
            </a:r>
            <a:endParaRPr lang="ru-RU" sz="3600" b="1" dirty="0"/>
          </a:p>
        </p:txBody>
      </p:sp>
      <p:sp>
        <p:nvSpPr>
          <p:cNvPr id="125955" name="Rectangle 3"/>
          <p:cNvSpPr>
            <a:spLocks noGrp="1" noChangeArrowheads="1"/>
          </p:cNvSpPr>
          <p:nvPr>
            <p:ph idx="1"/>
          </p:nvPr>
        </p:nvSpPr>
        <p:spPr>
          <a:xfrm>
            <a:off x="263525" y="1598613"/>
            <a:ext cx="7621588" cy="4710112"/>
          </a:xfrm>
        </p:spPr>
        <p:txBody>
          <a:bodyPr/>
          <a:lstStyle/>
          <a:p>
            <a:pPr>
              <a:lnSpc>
                <a:spcPct val="80000"/>
              </a:lnSpc>
              <a:buFontTx/>
              <a:buNone/>
            </a:pPr>
            <a:r>
              <a:rPr lang="ru-RU" sz="2400" b="1" dirty="0">
                <a:solidFill>
                  <a:srgbClr val="FFFFFF"/>
                </a:solidFill>
              </a:rPr>
              <a:t>	</a:t>
            </a:r>
            <a:r>
              <a:rPr lang="en-US" sz="2400" b="1" dirty="0" smtClean="0">
                <a:solidFill>
                  <a:srgbClr val="FFFFFF"/>
                </a:solidFill>
              </a:rPr>
              <a:t>- minor physical symptoms, frequent lack of local clinical and radiological signs of pulmonary inflammation, especially in dehydrated elderly patients (violation of exudation processes);</a:t>
            </a:r>
          </a:p>
          <a:p>
            <a:pPr>
              <a:lnSpc>
                <a:spcPct val="80000"/>
              </a:lnSpc>
              <a:buFontTx/>
              <a:buNone/>
            </a:pPr>
            <a:r>
              <a:rPr lang="en-US" sz="2400" b="1" dirty="0" smtClean="0">
                <a:solidFill>
                  <a:srgbClr val="FFFFFF"/>
                </a:solidFill>
              </a:rPr>
              <a:t>      - ambiguous interpretation of detectable wheezing (can be heard in the lower sections of the elderly and without the presence of pneumonia as a manifestation of the phenomenon of closure of the respiratory tract), areas of blunting (it is difficult to distinguish pneumonia from </a:t>
            </a:r>
            <a:r>
              <a:rPr lang="en-US" sz="2400" b="1" dirty="0" err="1" smtClean="0">
                <a:solidFill>
                  <a:srgbClr val="FFFFFF"/>
                </a:solidFill>
              </a:rPr>
              <a:t>atelectasis</a:t>
            </a:r>
            <a:r>
              <a:rPr lang="en-US" sz="2400" b="1" dirty="0" smtClean="0">
                <a:solidFill>
                  <a:srgbClr val="FFFFFF"/>
                </a:solidFill>
              </a:rPr>
              <a:t>);</a:t>
            </a:r>
          </a:p>
          <a:p>
            <a:pPr>
              <a:lnSpc>
                <a:spcPct val="80000"/>
              </a:lnSpc>
              <a:buFontTx/>
              <a:buNone/>
            </a:pPr>
            <a:r>
              <a:rPr lang="en-US" sz="2400" b="1" dirty="0" smtClean="0">
                <a:solidFill>
                  <a:srgbClr val="FFFFFF"/>
                </a:solidFill>
              </a:rPr>
              <a:t>      - frequent absence of acute onset, pain;</a:t>
            </a:r>
            <a:endParaRPr lang="ru-RU" sz="2400" b="1" dirty="0">
              <a:solidFill>
                <a:srgbClr val="FFFFF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normAutofit fontScale="90000"/>
          </a:bodyPr>
          <a:lstStyle/>
          <a:p>
            <a:r>
              <a:rPr lang="en-US" sz="3600" dirty="0" smtClean="0"/>
              <a:t>Clinical features of pneumonia in elderly patients</a:t>
            </a:r>
            <a:endParaRPr lang="ru-RU" sz="3600" b="1" dirty="0"/>
          </a:p>
        </p:txBody>
      </p:sp>
      <p:sp>
        <p:nvSpPr>
          <p:cNvPr id="126979" name="Rectangle 3"/>
          <p:cNvSpPr>
            <a:spLocks noGrp="1" noChangeArrowheads="1"/>
          </p:cNvSpPr>
          <p:nvPr>
            <p:ph idx="1"/>
          </p:nvPr>
        </p:nvSpPr>
        <p:spPr>
          <a:xfrm>
            <a:off x="263525" y="1598613"/>
            <a:ext cx="7621588" cy="4710112"/>
          </a:xfrm>
        </p:spPr>
        <p:txBody>
          <a:bodyPr/>
          <a:lstStyle/>
          <a:p>
            <a:pPr>
              <a:lnSpc>
                <a:spcPct val="80000"/>
              </a:lnSpc>
              <a:buFontTx/>
              <a:buNone/>
            </a:pPr>
            <a:r>
              <a:rPr lang="ru-RU" sz="2400" b="1" dirty="0">
                <a:solidFill>
                  <a:srgbClr val="FFFFFF"/>
                </a:solidFill>
              </a:rPr>
              <a:t>	</a:t>
            </a:r>
            <a:endParaRPr lang="en-US" sz="2400" b="1" dirty="0" smtClean="0">
              <a:solidFill>
                <a:srgbClr val="FFFFFF"/>
              </a:solidFill>
            </a:endParaRPr>
          </a:p>
          <a:p>
            <a:pPr>
              <a:lnSpc>
                <a:spcPct val="80000"/>
              </a:lnSpc>
              <a:buFontTx/>
              <a:buNone/>
            </a:pPr>
            <a:r>
              <a:rPr lang="en-US" sz="2400" b="1" dirty="0" smtClean="0">
                <a:solidFill>
                  <a:srgbClr val="FFFFFF"/>
                </a:solidFill>
              </a:rPr>
              <a:t>      - frequent disorders of the central nervous system (confusion, lethargy, disorientation), occurring acutely and not correlating with the degree of hypoxia (may be the first clinical manifestations of pneumonia and are often regarded as acute disorders of cerebral circulation);</a:t>
            </a:r>
          </a:p>
          <a:p>
            <a:pPr>
              <a:lnSpc>
                <a:spcPct val="80000"/>
              </a:lnSpc>
              <a:buFontTx/>
              <a:buNone/>
            </a:pPr>
            <a:r>
              <a:rPr lang="en-US" sz="2400" b="1" dirty="0" smtClean="0">
                <a:solidFill>
                  <a:srgbClr val="FFFFFF"/>
                </a:solidFill>
              </a:rPr>
              <a:t>      - shortness of breath as the main symptom of the disease, not explained by other causes (heart failure, anemia, etc.);</a:t>
            </a:r>
          </a:p>
          <a:p>
            <a:pPr>
              <a:lnSpc>
                <a:spcPct val="80000"/>
              </a:lnSpc>
              <a:buFontTx/>
              <a:buNone/>
            </a:pPr>
            <a:r>
              <a:rPr lang="en-US" sz="2400" b="1" dirty="0" smtClean="0">
                <a:solidFill>
                  <a:srgbClr val="FFFFFF"/>
                </a:solidFill>
              </a:rPr>
              <a:t>      - isolated fever without signs of local pulmonary inflammation (in 75% of patients the temperature is above 37.5 ° C);</a:t>
            </a:r>
            <a:endParaRPr lang="ru-RU" sz="2400" b="1" dirty="0">
              <a:solidFill>
                <a:srgbClr val="FFFFF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normAutofit fontScale="90000"/>
          </a:bodyPr>
          <a:lstStyle/>
          <a:p>
            <a:r>
              <a:rPr lang="en-US" sz="3600" dirty="0" smtClean="0"/>
              <a:t>Clinical features of pneumonia in elderly patients</a:t>
            </a:r>
            <a:endParaRPr lang="ru-RU" sz="3600" b="1" dirty="0"/>
          </a:p>
        </p:txBody>
      </p:sp>
      <p:sp>
        <p:nvSpPr>
          <p:cNvPr id="128003" name="Rectangle 3"/>
          <p:cNvSpPr>
            <a:spLocks noGrp="1" noChangeArrowheads="1"/>
          </p:cNvSpPr>
          <p:nvPr>
            <p:ph idx="1"/>
          </p:nvPr>
        </p:nvSpPr>
        <p:spPr>
          <a:xfrm>
            <a:off x="263525" y="1598613"/>
            <a:ext cx="7621588" cy="4710112"/>
          </a:xfrm>
        </p:spPr>
        <p:txBody>
          <a:bodyPr/>
          <a:lstStyle/>
          <a:p>
            <a:pPr>
              <a:buFontTx/>
              <a:buNone/>
            </a:pPr>
            <a:r>
              <a:rPr lang="ru-RU" sz="2800" b="1" dirty="0" smtClean="0">
                <a:solidFill>
                  <a:srgbClr val="FFFFFF"/>
                </a:solidFill>
              </a:rPr>
              <a:t></a:t>
            </a:r>
            <a:r>
              <a:rPr lang="en-US" sz="2800" b="1" dirty="0" smtClean="0">
                <a:solidFill>
                  <a:srgbClr val="FFFFFF"/>
                </a:solidFill>
              </a:rPr>
              <a:t>     - </a:t>
            </a:r>
            <a:r>
              <a:rPr lang="en-US" b="1" dirty="0" smtClean="0">
                <a:solidFill>
                  <a:srgbClr val="FFFFFF"/>
                </a:solidFill>
              </a:rPr>
              <a:t>deterioration of general condition, decrease in physical activity, sudden and not always explainable loss of self-service skills;</a:t>
            </a:r>
          </a:p>
          <a:p>
            <a:pPr>
              <a:buFontTx/>
              <a:buNone/>
            </a:pPr>
            <a:r>
              <a:rPr lang="en-US" b="1" dirty="0" smtClean="0">
                <a:solidFill>
                  <a:srgbClr val="FFFFFF"/>
                </a:solidFill>
              </a:rPr>
              <a:t>     - unexplained falls, often preceding the appearance of signs of pneumonia (it is not always clear whether a fall is one of the symptoms of pneumonia or the latter develop after a fall);</a:t>
            </a:r>
            <a:endParaRPr lang="ru-RU" sz="2800" b="1" dirty="0">
              <a:solidFill>
                <a:srgbClr val="FFFF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normAutofit fontScale="90000"/>
          </a:bodyPr>
          <a:lstStyle/>
          <a:p>
            <a:r>
              <a:rPr lang="en-US" sz="3600" dirty="0" smtClean="0"/>
              <a:t>Clinical features of pneumonia in elderly patients</a:t>
            </a:r>
            <a:endParaRPr lang="ru-RU" sz="3600" b="1" dirty="0"/>
          </a:p>
        </p:txBody>
      </p:sp>
      <p:sp>
        <p:nvSpPr>
          <p:cNvPr id="129027" name="Rectangle 3"/>
          <p:cNvSpPr>
            <a:spLocks noGrp="1" noChangeArrowheads="1"/>
          </p:cNvSpPr>
          <p:nvPr>
            <p:ph idx="1"/>
          </p:nvPr>
        </p:nvSpPr>
        <p:spPr>
          <a:xfrm>
            <a:off x="263525" y="1598613"/>
            <a:ext cx="7621588" cy="4710112"/>
          </a:xfrm>
        </p:spPr>
        <p:txBody>
          <a:bodyPr/>
          <a:lstStyle/>
          <a:p>
            <a:pPr>
              <a:lnSpc>
                <a:spcPct val="90000"/>
              </a:lnSpc>
              <a:buFontTx/>
              <a:buNone/>
            </a:pPr>
            <a:r>
              <a:rPr lang="ru-RU" sz="2400" b="1" dirty="0">
                <a:solidFill>
                  <a:srgbClr val="FFFFFF"/>
                </a:solidFill>
              </a:rPr>
              <a:t>	</a:t>
            </a:r>
            <a:endParaRPr lang="en-US" sz="2400" b="1" dirty="0" smtClean="0">
              <a:solidFill>
                <a:srgbClr val="FFFFFF"/>
              </a:solidFill>
            </a:endParaRPr>
          </a:p>
          <a:p>
            <a:pPr>
              <a:lnSpc>
                <a:spcPct val="90000"/>
              </a:lnSpc>
              <a:buFontTx/>
              <a:buNone/>
            </a:pPr>
            <a:r>
              <a:rPr lang="en-US" sz="2400" b="1" dirty="0" smtClean="0">
                <a:solidFill>
                  <a:srgbClr val="FFFFFF"/>
                </a:solidFill>
              </a:rPr>
              <a:t>      - </a:t>
            </a:r>
            <a:r>
              <a:rPr lang="en-US" b="1" dirty="0" smtClean="0">
                <a:solidFill>
                  <a:srgbClr val="FFFFFF"/>
                </a:solidFill>
              </a:rPr>
              <a:t>exacerbation and </a:t>
            </a:r>
            <a:r>
              <a:rPr lang="en-US" b="1" dirty="0" err="1" smtClean="0">
                <a:solidFill>
                  <a:srgbClr val="FFFFFF"/>
                </a:solidFill>
              </a:rPr>
              <a:t>decompensation</a:t>
            </a:r>
            <a:r>
              <a:rPr lang="en-US" b="1" dirty="0" smtClean="0">
                <a:solidFill>
                  <a:srgbClr val="FFFFFF"/>
                </a:solidFill>
              </a:rPr>
              <a:t> of concomitant diseases (strengthening or appearance of signs of heart failure, heart rhythm disturbance, </a:t>
            </a:r>
            <a:r>
              <a:rPr lang="en-US" b="1" dirty="0" err="1" smtClean="0">
                <a:solidFill>
                  <a:srgbClr val="FFFFFF"/>
                </a:solidFill>
              </a:rPr>
              <a:t>decompensation</a:t>
            </a:r>
            <a:r>
              <a:rPr lang="en-US" b="1" dirty="0" smtClean="0">
                <a:solidFill>
                  <a:srgbClr val="FFFFFF"/>
                </a:solidFill>
              </a:rPr>
              <a:t> of diabetes, signs of respiratory failure, etc.). Often, these symptoms appear in the clinical picture to the fore;</a:t>
            </a:r>
          </a:p>
          <a:p>
            <a:pPr>
              <a:lnSpc>
                <a:spcPct val="90000"/>
              </a:lnSpc>
              <a:buFontTx/>
              <a:buNone/>
            </a:pPr>
            <a:r>
              <a:rPr lang="en-US" b="1" dirty="0" smtClean="0">
                <a:solidFill>
                  <a:srgbClr val="FFFFFF"/>
                </a:solidFill>
              </a:rPr>
              <a:t>     - long-term </a:t>
            </a:r>
            <a:r>
              <a:rPr lang="en-US" b="1" dirty="0" err="1" smtClean="0">
                <a:solidFill>
                  <a:srgbClr val="FFFFFF"/>
                </a:solidFill>
              </a:rPr>
              <a:t>resorption</a:t>
            </a:r>
            <a:r>
              <a:rPr lang="en-US" b="1" dirty="0" smtClean="0">
                <a:solidFill>
                  <a:srgbClr val="FFFFFF"/>
                </a:solidFill>
              </a:rPr>
              <a:t> of pulmonary infiltrate (up to several months).</a:t>
            </a:r>
            <a:endParaRPr lang="ru-RU" b="1" dirty="0">
              <a:solidFill>
                <a:srgbClr val="FFFFF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57200" y="274638"/>
            <a:ext cx="8229600" cy="1296974"/>
          </a:xfrm>
        </p:spPr>
        <p:txBody>
          <a:bodyPr>
            <a:normAutofit fontScale="90000"/>
          </a:bodyPr>
          <a:lstStyle/>
          <a:p>
            <a:r>
              <a:rPr lang="en-US" dirty="0" smtClean="0"/>
              <a:t>Pneumonia </a:t>
            </a:r>
            <a:r>
              <a:rPr lang="en-US" sz="1600" dirty="0" smtClean="0"/>
              <a:t>(</a:t>
            </a:r>
            <a:r>
              <a:rPr lang="en-US" sz="1800" b="0" dirty="0" smtClean="0"/>
              <a:t>lung inflammation caused by bacterial or viral infection, in which the air sacs fill with pus and may become solid. Inflammation may affect both lungs ( double pneumonia ), one lung ( single pneumonia ), or only certain lobes ( lobar pneumonia ).</a:t>
            </a:r>
            <a:r>
              <a:rPr lang="en-US" sz="1800" dirty="0" smtClean="0"/>
              <a:t>:</a:t>
            </a:r>
            <a:endParaRPr lang="ru-RU" sz="1800" b="1" dirty="0"/>
          </a:p>
        </p:txBody>
      </p:sp>
      <p:sp>
        <p:nvSpPr>
          <p:cNvPr id="132099" name="Rectangle 3"/>
          <p:cNvSpPr>
            <a:spLocks noGrp="1" noChangeArrowheads="1"/>
          </p:cNvSpPr>
          <p:nvPr>
            <p:ph idx="1"/>
          </p:nvPr>
        </p:nvSpPr>
        <p:spPr>
          <a:xfrm>
            <a:off x="263525" y="1598613"/>
            <a:ext cx="7908925" cy="4497387"/>
          </a:xfrm>
        </p:spPr>
        <p:txBody>
          <a:bodyPr>
            <a:normAutofit lnSpcReduction="10000"/>
          </a:bodyPr>
          <a:lstStyle/>
          <a:p>
            <a:pPr>
              <a:lnSpc>
                <a:spcPct val="90000"/>
              </a:lnSpc>
              <a:buFontTx/>
              <a:buNone/>
            </a:pPr>
            <a:r>
              <a:rPr lang="en-US" dirty="0" smtClean="0">
                <a:solidFill>
                  <a:srgbClr val="FFFFFF"/>
                </a:solidFill>
              </a:rPr>
              <a:t>1. Over 60 years of age, the ARI on the background of COPD, </a:t>
            </a:r>
            <a:r>
              <a:rPr lang="en-US" dirty="0" err="1" smtClean="0">
                <a:solidFill>
                  <a:srgbClr val="FFFFFF"/>
                </a:solidFill>
              </a:rPr>
              <a:t>pneumosclerosis</a:t>
            </a:r>
            <a:r>
              <a:rPr lang="en-US" dirty="0" smtClean="0">
                <a:solidFill>
                  <a:srgbClr val="FFFFFF"/>
                </a:solidFill>
              </a:rPr>
              <a:t>, emphysema, CHD, CHF, DM, tumors, that is, secondary.</a:t>
            </a:r>
          </a:p>
          <a:p>
            <a:pPr>
              <a:lnSpc>
                <a:spcPct val="90000"/>
              </a:lnSpc>
              <a:buFontTx/>
              <a:buNone/>
            </a:pPr>
            <a:r>
              <a:rPr lang="en-US" dirty="0" smtClean="0">
                <a:solidFill>
                  <a:srgbClr val="FFFFFF"/>
                </a:solidFill>
              </a:rPr>
              <a:t>2. Etiology - the importance of </a:t>
            </a:r>
            <a:r>
              <a:rPr lang="en-US" dirty="0" err="1" smtClean="0">
                <a:solidFill>
                  <a:srgbClr val="FFFFFF"/>
                </a:solidFill>
              </a:rPr>
              <a:t>Gr</a:t>
            </a:r>
            <a:r>
              <a:rPr lang="en-US" dirty="0" smtClean="0">
                <a:solidFill>
                  <a:srgbClr val="FFFFFF"/>
                </a:solidFill>
              </a:rPr>
              <a:t>-flora (</a:t>
            </a:r>
            <a:r>
              <a:rPr lang="en-US" dirty="0" err="1" smtClean="0">
                <a:solidFill>
                  <a:srgbClr val="FFFFFF"/>
                </a:solidFill>
              </a:rPr>
              <a:t>klebsiella</a:t>
            </a:r>
            <a:r>
              <a:rPr lang="en-US" dirty="0" smtClean="0">
                <a:solidFill>
                  <a:srgbClr val="FFFFFF"/>
                </a:solidFill>
              </a:rPr>
              <a:t>, </a:t>
            </a:r>
            <a:r>
              <a:rPr lang="en-US" dirty="0" err="1" smtClean="0">
                <a:solidFill>
                  <a:srgbClr val="FFFFFF"/>
                </a:solidFill>
              </a:rPr>
              <a:t>enterobacteria</a:t>
            </a:r>
            <a:r>
              <a:rPr lang="en-US" dirty="0" smtClean="0">
                <a:solidFill>
                  <a:srgbClr val="FFFFFF"/>
                </a:solidFill>
              </a:rPr>
              <a:t>, </a:t>
            </a:r>
            <a:r>
              <a:rPr lang="en-US" dirty="0" err="1" smtClean="0">
                <a:solidFill>
                  <a:srgbClr val="FFFFFF"/>
                </a:solidFill>
              </a:rPr>
              <a:t>legionella</a:t>
            </a:r>
            <a:r>
              <a:rPr lang="en-US" dirty="0" smtClean="0">
                <a:solidFill>
                  <a:srgbClr val="FFFFFF"/>
                </a:solidFill>
              </a:rPr>
              <a:t>), </a:t>
            </a:r>
            <a:r>
              <a:rPr lang="en-US" dirty="0" err="1" smtClean="0">
                <a:solidFill>
                  <a:srgbClr val="FFFFFF"/>
                </a:solidFill>
              </a:rPr>
              <a:t>mycoplasma</a:t>
            </a:r>
            <a:r>
              <a:rPr lang="en-US" dirty="0" smtClean="0">
                <a:solidFill>
                  <a:srgbClr val="FFFFFF"/>
                </a:solidFill>
              </a:rPr>
              <a:t> increases.</a:t>
            </a:r>
          </a:p>
          <a:p>
            <a:pPr>
              <a:lnSpc>
                <a:spcPct val="90000"/>
              </a:lnSpc>
              <a:buFontTx/>
              <a:buNone/>
            </a:pPr>
            <a:r>
              <a:rPr lang="en-US" dirty="0" smtClean="0">
                <a:solidFill>
                  <a:srgbClr val="FFFFFF"/>
                </a:solidFill>
              </a:rPr>
              <a:t>3. The clinic is atypical - it can be ARI without temperature, intoxication syndrome, it can be - wet </a:t>
            </a:r>
            <a:r>
              <a:rPr lang="en-US" dirty="0" err="1" smtClean="0">
                <a:solidFill>
                  <a:srgbClr val="FFFFFF"/>
                </a:solidFill>
              </a:rPr>
              <a:t>whezzers</a:t>
            </a:r>
            <a:r>
              <a:rPr lang="en-US" dirty="0" smtClean="0">
                <a:solidFill>
                  <a:srgbClr val="FFFFFF"/>
                </a:solidFill>
              </a:rPr>
              <a:t> on the background of CHF is difficult to interpret, delayed regression and prolonged course.</a:t>
            </a:r>
            <a:endParaRPr lang="ru-RU" sz="2800" dirty="0">
              <a:solidFill>
                <a:srgbClr val="FFFFFF"/>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57200" y="274638"/>
            <a:ext cx="8229600" cy="939784"/>
          </a:xfrm>
        </p:spPr>
        <p:txBody>
          <a:bodyPr/>
          <a:lstStyle/>
          <a:p>
            <a:r>
              <a:rPr lang="en-US" dirty="0" smtClean="0"/>
              <a:t>Pneumonia:</a:t>
            </a:r>
            <a:endParaRPr lang="ru-RU" b="1" dirty="0"/>
          </a:p>
        </p:txBody>
      </p:sp>
      <p:sp>
        <p:nvSpPr>
          <p:cNvPr id="133123" name="Rectangle 3"/>
          <p:cNvSpPr>
            <a:spLocks noGrp="1" noChangeArrowheads="1"/>
          </p:cNvSpPr>
          <p:nvPr>
            <p:ph idx="1"/>
          </p:nvPr>
        </p:nvSpPr>
        <p:spPr>
          <a:xfrm>
            <a:off x="263525" y="1268413"/>
            <a:ext cx="8340725" cy="5329237"/>
          </a:xfrm>
        </p:spPr>
        <p:txBody>
          <a:bodyPr/>
          <a:lstStyle/>
          <a:p>
            <a:pPr>
              <a:lnSpc>
                <a:spcPct val="90000"/>
              </a:lnSpc>
              <a:buFontTx/>
              <a:buNone/>
            </a:pPr>
            <a:r>
              <a:rPr lang="en-US" sz="2400" b="1" dirty="0" smtClean="0">
                <a:solidFill>
                  <a:srgbClr val="FFFFFF"/>
                </a:solidFill>
              </a:rPr>
              <a:t>4. Radiological changes are very important:</a:t>
            </a:r>
          </a:p>
          <a:p>
            <a:pPr>
              <a:lnSpc>
                <a:spcPct val="90000"/>
              </a:lnSpc>
              <a:buFontTx/>
              <a:buNone/>
            </a:pPr>
            <a:r>
              <a:rPr lang="en-US" sz="2400" b="1" dirty="0" smtClean="0">
                <a:solidFill>
                  <a:srgbClr val="FFFFFF"/>
                </a:solidFill>
              </a:rPr>
              <a:t>- but remember the background,</a:t>
            </a:r>
          </a:p>
          <a:p>
            <a:pPr>
              <a:lnSpc>
                <a:spcPct val="90000"/>
              </a:lnSpc>
              <a:buFontTx/>
              <a:buNone/>
            </a:pPr>
            <a:r>
              <a:rPr lang="en-US" sz="2400" b="1" dirty="0" smtClean="0">
                <a:solidFill>
                  <a:srgbClr val="FFFFFF"/>
                </a:solidFill>
              </a:rPr>
              <a:t>- reverse development is delayed by 1.5 months.</a:t>
            </a:r>
          </a:p>
          <a:p>
            <a:pPr>
              <a:lnSpc>
                <a:spcPct val="90000"/>
              </a:lnSpc>
              <a:buFontTx/>
              <a:buNone/>
            </a:pPr>
            <a:r>
              <a:rPr lang="en-US" sz="2400" b="1" dirty="0" smtClean="0">
                <a:solidFill>
                  <a:srgbClr val="FFFFFF"/>
                </a:solidFill>
              </a:rPr>
              <a:t>5. If more than 1.5-2 months - search for oncology, with the exception of </a:t>
            </a:r>
            <a:r>
              <a:rPr lang="en-US" sz="2400" b="1" dirty="0" err="1" smtClean="0">
                <a:solidFill>
                  <a:srgbClr val="FFFFFF"/>
                </a:solidFill>
              </a:rPr>
              <a:t>cr</a:t>
            </a:r>
            <a:r>
              <a:rPr lang="en-US" sz="2400" b="1" dirty="0" smtClean="0">
                <a:solidFill>
                  <a:srgbClr val="FFFFFF"/>
                </a:solidFill>
              </a:rPr>
              <a:t> and TBS and the preservation of the clinic - focal </a:t>
            </a:r>
            <a:r>
              <a:rPr lang="en-US" sz="2400" b="1" dirty="0" err="1" smtClean="0">
                <a:solidFill>
                  <a:srgbClr val="FFFFFF"/>
                </a:solidFill>
              </a:rPr>
              <a:t>pneumovirus</a:t>
            </a:r>
            <a:r>
              <a:rPr lang="en-US" sz="2400" b="1" dirty="0" smtClean="0">
                <a:solidFill>
                  <a:srgbClr val="FFFFFF"/>
                </a:solidFill>
              </a:rPr>
              <a:t>.</a:t>
            </a:r>
          </a:p>
          <a:p>
            <a:pPr>
              <a:lnSpc>
                <a:spcPct val="90000"/>
              </a:lnSpc>
              <a:buFontTx/>
              <a:buNone/>
            </a:pPr>
            <a:r>
              <a:rPr lang="en-US" sz="2400" b="1" dirty="0" smtClean="0">
                <a:solidFill>
                  <a:srgbClr val="FFFFFF"/>
                </a:solidFill>
              </a:rPr>
              <a:t>6. Change of respiratory function (mixed type).</a:t>
            </a:r>
          </a:p>
          <a:p>
            <a:pPr>
              <a:lnSpc>
                <a:spcPct val="90000"/>
              </a:lnSpc>
              <a:buFontTx/>
              <a:buNone/>
            </a:pPr>
            <a:r>
              <a:rPr lang="en-US" sz="2400" b="1" dirty="0" smtClean="0">
                <a:solidFill>
                  <a:srgbClr val="FFFFFF"/>
                </a:solidFill>
              </a:rPr>
              <a:t>7. There are ECG changes up to&gt; P </a:t>
            </a:r>
            <a:r>
              <a:rPr lang="en-US" sz="2400" b="1" dirty="0" err="1" smtClean="0">
                <a:solidFill>
                  <a:srgbClr val="FFFFFF"/>
                </a:solidFill>
              </a:rPr>
              <a:t>pulm</a:t>
            </a:r>
            <a:r>
              <a:rPr lang="en-US" sz="2400" b="1" dirty="0" smtClean="0">
                <a:solidFill>
                  <a:srgbClr val="FFFFFF"/>
                </a:solidFill>
              </a:rPr>
              <a:t>., tachycardia, </a:t>
            </a:r>
            <a:r>
              <a:rPr lang="en-US" sz="2400" b="1" dirty="0" err="1" smtClean="0">
                <a:solidFill>
                  <a:srgbClr val="FFFFFF"/>
                </a:solidFill>
              </a:rPr>
              <a:t>extrasystole</a:t>
            </a:r>
            <a:r>
              <a:rPr lang="en-US" sz="2400" b="1" dirty="0" smtClean="0">
                <a:solidFill>
                  <a:srgbClr val="FFFFFF"/>
                </a:solidFill>
              </a:rPr>
              <a:t>, ECG signs of deterioration of the coronary circulation.</a:t>
            </a:r>
          </a:p>
          <a:p>
            <a:pPr>
              <a:lnSpc>
                <a:spcPct val="90000"/>
              </a:lnSpc>
              <a:buFontTx/>
              <a:buNone/>
            </a:pPr>
            <a:r>
              <a:rPr lang="en-US" sz="2400" b="1" dirty="0" smtClean="0">
                <a:solidFill>
                  <a:srgbClr val="FFFFFF"/>
                </a:solidFill>
              </a:rPr>
              <a:t>8. biochemical changes, a shift of up to 3-4 weeks or more is maintained.</a:t>
            </a:r>
            <a:endParaRPr lang="ru-RU" sz="2400" b="1" dirty="0">
              <a:solidFill>
                <a:srgbClr val="FFFFFF"/>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dirty="0" smtClean="0"/>
              <a:t>Antibacterial therapy</a:t>
            </a:r>
            <a:endParaRPr lang="ru-RU" b="1" dirty="0"/>
          </a:p>
        </p:txBody>
      </p:sp>
      <p:sp>
        <p:nvSpPr>
          <p:cNvPr id="87043" name="Rectangle 3"/>
          <p:cNvSpPr>
            <a:spLocks noGrp="1" noChangeArrowheads="1"/>
          </p:cNvSpPr>
          <p:nvPr>
            <p:ph idx="1"/>
          </p:nvPr>
        </p:nvSpPr>
        <p:spPr/>
        <p:txBody>
          <a:bodyPr/>
          <a:lstStyle/>
          <a:p>
            <a:pPr>
              <a:lnSpc>
                <a:spcPct val="80000"/>
              </a:lnSpc>
              <a:buFontTx/>
              <a:buNone/>
            </a:pPr>
            <a:r>
              <a:rPr lang="en-US" dirty="0" smtClean="0">
                <a:solidFill>
                  <a:srgbClr val="FFFFFF"/>
                </a:solidFill>
              </a:rPr>
              <a:t>    </a:t>
            </a:r>
          </a:p>
          <a:p>
            <a:pPr>
              <a:lnSpc>
                <a:spcPct val="80000"/>
              </a:lnSpc>
              <a:buFontTx/>
              <a:buNone/>
            </a:pPr>
            <a:r>
              <a:rPr lang="en-US" dirty="0" smtClean="0">
                <a:solidFill>
                  <a:srgbClr val="FFFFFF"/>
                </a:solidFill>
              </a:rPr>
              <a:t>    The most significant point is the choice of the initial antibiotic - it must proceed from the clinical situation in which pneumonia occurred in an elderly patient. The initial choice of antibiotics is not only the efficacy and further success or not of the success of treatment, it implies quite obvious economic aspects, which is of particular importance for the treatment of the geriatric contingent of patients with pneumonia.</a:t>
            </a:r>
            <a:endParaRPr lang="ru-RU" sz="2800" dirty="0">
              <a:solidFill>
                <a:srgbClr val="FFFFFF"/>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219075" y="-26987"/>
            <a:ext cx="7477125" cy="955658"/>
          </a:xfrm>
        </p:spPr>
        <p:txBody>
          <a:bodyPr>
            <a:normAutofit/>
          </a:bodyPr>
          <a:lstStyle/>
          <a:p>
            <a:r>
              <a:rPr lang="en-US" dirty="0" smtClean="0"/>
              <a:t>Antibacterial therapy</a:t>
            </a:r>
            <a:endParaRPr lang="ru-RU" b="1" dirty="0"/>
          </a:p>
        </p:txBody>
      </p:sp>
      <p:sp>
        <p:nvSpPr>
          <p:cNvPr id="89091" name="Rectangle 3"/>
          <p:cNvSpPr>
            <a:spLocks noGrp="1" noChangeArrowheads="1"/>
          </p:cNvSpPr>
          <p:nvPr>
            <p:ph type="body" sz="half" idx="1"/>
          </p:nvPr>
        </p:nvSpPr>
        <p:spPr>
          <a:xfrm>
            <a:off x="263525" y="908050"/>
            <a:ext cx="8269288" cy="1109663"/>
          </a:xfrm>
        </p:spPr>
        <p:txBody>
          <a:bodyPr/>
          <a:lstStyle/>
          <a:p>
            <a:pPr>
              <a:buFontTx/>
              <a:buNone/>
            </a:pPr>
            <a:r>
              <a:rPr lang="en-US" sz="2000" dirty="0" smtClean="0">
                <a:solidFill>
                  <a:srgbClr val="FF0000"/>
                </a:solidFill>
              </a:rPr>
              <a:t>Treatment of community-acquired pneumonia, the choice of AB drugs</a:t>
            </a:r>
            <a:endParaRPr lang="ru-RU" sz="2000" dirty="0">
              <a:solidFill>
                <a:srgbClr val="FF0000"/>
              </a:solidFill>
            </a:endParaRPr>
          </a:p>
          <a:p>
            <a:pPr>
              <a:buFontTx/>
              <a:buNone/>
            </a:pPr>
            <a:endParaRPr lang="ru-RU" sz="2800" dirty="0">
              <a:solidFill>
                <a:srgbClr val="FFFFFF"/>
              </a:solidFill>
            </a:endParaRPr>
          </a:p>
        </p:txBody>
      </p:sp>
      <p:graphicFrame>
        <p:nvGraphicFramePr>
          <p:cNvPr id="89153" name="Group 65"/>
          <p:cNvGraphicFramePr>
            <a:graphicFrameLocks noGrp="1"/>
          </p:cNvGraphicFramePr>
          <p:nvPr>
            <p:ph sz="half" idx="2"/>
          </p:nvPr>
        </p:nvGraphicFramePr>
        <p:xfrm>
          <a:off x="215900" y="1484313"/>
          <a:ext cx="8748713" cy="5311839"/>
        </p:xfrm>
        <a:graphic>
          <a:graphicData uri="http://schemas.openxmlformats.org/drawingml/2006/table">
            <a:tbl>
              <a:tblPr/>
              <a:tblGrid>
                <a:gridCol w="2843213"/>
                <a:gridCol w="2592387"/>
                <a:gridCol w="3313113"/>
              </a:tblGrid>
              <a:tr h="7921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FF"/>
                          </a:solidFill>
                          <a:effectLst/>
                          <a:latin typeface="Arial" charset="0"/>
                        </a:rPr>
                        <a:t>Clinical situation</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FF"/>
                          </a:solidFill>
                          <a:effectLst/>
                          <a:latin typeface="Arial" charset="0"/>
                        </a:rPr>
                        <a:t>Probable pathogen</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FF"/>
                          </a:solidFill>
                          <a:effectLst/>
                          <a:latin typeface="Arial" charset="0"/>
                        </a:rPr>
                        <a:t>Antibiotic</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16176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FF"/>
                          </a:solidFill>
                          <a:effectLst/>
                          <a:latin typeface="Arial" charset="0"/>
                        </a:rPr>
                        <a:t>Pneumonia in persons about 60 years without </a:t>
                      </a:r>
                      <a:r>
                        <a:rPr kumimoji="0" lang="en-US" sz="2400" b="0" i="0" u="none" strike="noStrike" cap="none" normalizeH="0" baseline="0" dirty="0" err="1" smtClean="0">
                          <a:ln>
                            <a:noFill/>
                          </a:ln>
                          <a:solidFill>
                            <a:srgbClr val="FFFFFF"/>
                          </a:solidFill>
                          <a:effectLst/>
                          <a:latin typeface="Arial" charset="0"/>
                        </a:rPr>
                        <a:t>comorbidities</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Pneumococcus</a:t>
                      </a:r>
                      <a:endParaRPr kumimoji="0" lang="en-US"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Mycoplasma</a:t>
                      </a:r>
                      <a:endParaRPr kumimoji="0" lang="en-US"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FF"/>
                          </a:solidFill>
                          <a:effectLst/>
                          <a:latin typeface="Arial" charset="0"/>
                        </a:rPr>
                        <a:t>Chlamydia</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Macrolides</a:t>
                      </a:r>
                      <a:r>
                        <a:rPr kumimoji="0" lang="en-US" sz="2400" b="0" i="0" u="none" strike="noStrike" cap="none" normalizeH="0" baseline="0" dirty="0" smtClean="0">
                          <a:ln>
                            <a:noFill/>
                          </a:ln>
                          <a:solidFill>
                            <a:srgbClr val="FFFFFF"/>
                          </a:solidFill>
                          <a:effectLst/>
                          <a:latin typeface="Arial" charset="0"/>
                        </a:rPr>
                        <a:t> </a:t>
                      </a:r>
                      <a:r>
                        <a:rPr kumimoji="0" lang="en-US" sz="1600" b="0" i="0" u="none" strike="noStrike" cap="none" normalizeH="0" baseline="0" dirty="0" smtClean="0">
                          <a:ln>
                            <a:noFill/>
                          </a:ln>
                          <a:solidFill>
                            <a:srgbClr val="FFFFFF"/>
                          </a:solidFill>
                          <a:effectLst/>
                          <a:latin typeface="Arial" charset="0"/>
                        </a:rPr>
                        <a:t>(</a:t>
                      </a:r>
                      <a:r>
                        <a:rPr kumimoji="0" lang="en-US" sz="1600" b="0" i="0" kern="1200" dirty="0" smtClean="0">
                          <a:solidFill>
                            <a:schemeClr val="tx1"/>
                          </a:solidFill>
                          <a:latin typeface="+mn-lt"/>
                          <a:ea typeface="+mn-ea"/>
                          <a:cs typeface="+mn-cs"/>
                        </a:rPr>
                        <a:t>any of a class of antibiotics containing a </a:t>
                      </a:r>
                      <a:r>
                        <a:rPr kumimoji="0" lang="en-US" sz="1600" b="0" i="0" kern="1200" dirty="0" err="1" smtClean="0">
                          <a:solidFill>
                            <a:schemeClr val="tx1"/>
                          </a:solidFill>
                          <a:latin typeface="+mn-lt"/>
                          <a:ea typeface="+mn-ea"/>
                          <a:cs typeface="+mn-cs"/>
                        </a:rPr>
                        <a:t>lactone</a:t>
                      </a:r>
                      <a:r>
                        <a:rPr kumimoji="0" lang="en-US" sz="1600" b="0" i="0" kern="1200" dirty="0" smtClean="0">
                          <a:solidFill>
                            <a:schemeClr val="tx1"/>
                          </a:solidFill>
                          <a:latin typeface="+mn-lt"/>
                          <a:ea typeface="+mn-ea"/>
                          <a:cs typeface="+mn-cs"/>
                        </a:rPr>
                        <a:t> ring, of which the first and best known is erythromycin.)</a:t>
                      </a:r>
                      <a:endParaRPr kumimoji="0" lang="ru-RU" sz="16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26050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FF"/>
                          </a:solidFill>
                          <a:effectLst/>
                          <a:latin typeface="Arial" charset="0"/>
                        </a:rPr>
                        <a:t>Pneumonia in persons older than 60 years or against the background of associated diseases</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Pneumococcus</a:t>
                      </a:r>
                      <a:endParaRPr kumimoji="0" lang="en-US"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Hemophilius</a:t>
                      </a:r>
                      <a:endParaRPr kumimoji="0" lang="en-US"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FF"/>
                          </a:solidFill>
                          <a:effectLst/>
                          <a:latin typeface="Arial" charset="0"/>
                        </a:rPr>
                        <a:t>influenza</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Aminopenicillins</a:t>
                      </a:r>
                      <a:endParaRPr kumimoji="0" lang="en-US"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FF"/>
                          </a:solidFill>
                          <a:effectLst/>
                          <a:latin typeface="Arial" charset="0"/>
                        </a:rPr>
                        <a:t>Amoxicillin / </a:t>
                      </a:r>
                      <a:r>
                        <a:rPr kumimoji="0" lang="en-US" sz="2400" b="0" i="0" u="none" strike="noStrike" cap="none" normalizeH="0" baseline="0" dirty="0" err="1" smtClean="0">
                          <a:ln>
                            <a:noFill/>
                          </a:ln>
                          <a:solidFill>
                            <a:srgbClr val="FFFFFF"/>
                          </a:solidFill>
                          <a:effectLst/>
                          <a:latin typeface="Arial" charset="0"/>
                        </a:rPr>
                        <a:t>clavulanate</a:t>
                      </a:r>
                      <a:r>
                        <a:rPr kumimoji="0" lang="en-US" sz="2400" b="0" i="0" u="none" strike="noStrike" cap="none" normalizeH="0" baseline="0" dirty="0" smtClean="0">
                          <a:ln>
                            <a:noFill/>
                          </a:ln>
                          <a:solidFill>
                            <a:srgbClr val="FFFFFF"/>
                          </a:solidFill>
                          <a:effectLst/>
                          <a:latin typeface="Arial" charset="0"/>
                        </a:rPr>
                        <a:t> and </a:t>
                      </a:r>
                      <a:r>
                        <a:rPr kumimoji="0" lang="en-US" sz="2400" b="0" i="0" u="none" strike="noStrike" cap="none" normalizeH="0" baseline="0" dirty="0" err="1" smtClean="0">
                          <a:ln>
                            <a:noFill/>
                          </a:ln>
                          <a:solidFill>
                            <a:srgbClr val="FFFFFF"/>
                          </a:solidFill>
                          <a:effectLst/>
                          <a:latin typeface="Arial" charset="0"/>
                        </a:rPr>
                        <a:t>macrolides</a:t>
                      </a:r>
                      <a:r>
                        <a:rPr kumimoji="0" lang="en-US" sz="2400" b="0" i="0" u="none" strike="noStrike" cap="none" normalizeH="0" baseline="0" dirty="0" smtClean="0">
                          <a:ln>
                            <a:noFill/>
                          </a:ln>
                          <a:solidFill>
                            <a:srgbClr val="FFFFFF"/>
                          </a:solidFill>
                          <a:effectLst/>
                          <a:latin typeface="Arial" charset="0"/>
                        </a:rPr>
                        <a: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Ampicillin</a:t>
                      </a:r>
                      <a:r>
                        <a:rPr kumimoji="0" lang="en-US" sz="2400" b="0" i="0" u="none" strike="noStrike" cap="none" normalizeH="0" baseline="0" dirty="0" smtClean="0">
                          <a:ln>
                            <a:noFill/>
                          </a:ln>
                          <a:solidFill>
                            <a:srgbClr val="FFFFFF"/>
                          </a:solidFill>
                          <a:effectLst/>
                          <a:latin typeface="Arial" charset="0"/>
                        </a:rPr>
                        <a:t> / </a:t>
                      </a:r>
                      <a:r>
                        <a:rPr kumimoji="0" lang="en-US" sz="2400" b="0" i="0" u="none" strike="noStrike" cap="none" normalizeH="0" baseline="0" dirty="0" err="1" smtClean="0">
                          <a:ln>
                            <a:noFill/>
                          </a:ln>
                          <a:solidFill>
                            <a:srgbClr val="FFFFFF"/>
                          </a:solidFill>
                          <a:effectLst/>
                          <a:latin typeface="Arial" charset="0"/>
                        </a:rPr>
                        <a:t>sulbactam</a:t>
                      </a:r>
                      <a:r>
                        <a:rPr kumimoji="0" lang="en-US" sz="2400" b="0" i="0" u="none" strike="noStrike" cap="none" normalizeH="0" baseline="0" dirty="0" smtClean="0">
                          <a:ln>
                            <a:noFill/>
                          </a:ln>
                          <a:solidFill>
                            <a:srgbClr val="FFFFFF"/>
                          </a:solidFill>
                          <a:effectLst/>
                          <a:latin typeface="Arial" charset="0"/>
                        </a:rPr>
                        <a: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Cephalosporines</a:t>
                      </a:r>
                      <a:r>
                        <a:rPr kumimoji="0" lang="en-US" sz="2400" b="0" i="0" u="none" strike="noStrike" cap="none" normalizeH="0" baseline="0" dirty="0" smtClean="0">
                          <a:ln>
                            <a:noFill/>
                          </a:ln>
                          <a:solidFill>
                            <a:srgbClr val="FFFFFF"/>
                          </a:solidFill>
                          <a:effectLst/>
                          <a:latin typeface="Arial" charset="0"/>
                        </a:rPr>
                        <a:t> of III generation </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219075" y="-26987"/>
            <a:ext cx="7477125" cy="955658"/>
          </a:xfrm>
        </p:spPr>
        <p:txBody>
          <a:bodyPr>
            <a:normAutofit/>
          </a:bodyPr>
          <a:lstStyle/>
          <a:p>
            <a:r>
              <a:rPr lang="en-US" dirty="0" smtClean="0"/>
              <a:t>Antibacterial therapy</a:t>
            </a:r>
            <a:endParaRPr lang="ru-RU" b="1" dirty="0"/>
          </a:p>
        </p:txBody>
      </p:sp>
      <p:sp>
        <p:nvSpPr>
          <p:cNvPr id="93187" name="Rectangle 3"/>
          <p:cNvSpPr>
            <a:spLocks noGrp="1" noChangeArrowheads="1"/>
          </p:cNvSpPr>
          <p:nvPr>
            <p:ph type="body" sz="half" idx="1"/>
          </p:nvPr>
        </p:nvSpPr>
        <p:spPr>
          <a:xfrm>
            <a:off x="263525" y="908050"/>
            <a:ext cx="8269288" cy="1109663"/>
          </a:xfrm>
        </p:spPr>
        <p:txBody>
          <a:bodyPr/>
          <a:lstStyle/>
          <a:p>
            <a:pPr algn="ctr">
              <a:buNone/>
            </a:pPr>
            <a:r>
              <a:rPr lang="en-US" sz="1800" dirty="0" smtClean="0">
                <a:solidFill>
                  <a:srgbClr val="FF0000"/>
                </a:solidFill>
              </a:rPr>
              <a:t>Treatment of community-acquired pneumonia, the choice of AB drugs</a:t>
            </a:r>
            <a:endParaRPr lang="ru-RU" sz="1800" dirty="0" smtClean="0">
              <a:solidFill>
                <a:srgbClr val="FF0000"/>
              </a:solidFill>
            </a:endParaRPr>
          </a:p>
          <a:p>
            <a:pPr>
              <a:buFontTx/>
              <a:buNone/>
            </a:pPr>
            <a:endParaRPr lang="ru-RU" sz="2800" dirty="0">
              <a:solidFill>
                <a:srgbClr val="FFFFFF"/>
              </a:solidFill>
            </a:endParaRPr>
          </a:p>
        </p:txBody>
      </p:sp>
      <p:graphicFrame>
        <p:nvGraphicFramePr>
          <p:cNvPr id="93213" name="Group 29"/>
          <p:cNvGraphicFramePr>
            <a:graphicFrameLocks noGrp="1"/>
          </p:cNvGraphicFramePr>
          <p:nvPr>
            <p:ph sz="half" idx="2"/>
          </p:nvPr>
        </p:nvGraphicFramePr>
        <p:xfrm>
          <a:off x="215900" y="1484313"/>
          <a:ext cx="8677275" cy="4819333"/>
        </p:xfrm>
        <a:graphic>
          <a:graphicData uri="http://schemas.openxmlformats.org/drawingml/2006/table">
            <a:tbl>
              <a:tblPr/>
              <a:tblGrid>
                <a:gridCol w="2819400"/>
                <a:gridCol w="2571750"/>
                <a:gridCol w="3286125"/>
              </a:tblGrid>
              <a:tr h="777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cap="none" normalizeH="0" baseline="0" dirty="0" smtClean="0">
                          <a:ln>
                            <a:noFill/>
                          </a:ln>
                          <a:solidFill>
                            <a:srgbClr val="FFFFFF"/>
                          </a:solidFill>
                          <a:effectLst/>
                          <a:latin typeface="Arial" charset="0"/>
                        </a:rPr>
                        <a:t>Clinical situation</a:t>
                      </a:r>
                      <a:endParaRPr kumimoji="0" lang="ru-RU" sz="2000" b="0" i="0" u="none" strike="noStrike" cap="none" normalizeH="0" baseline="0" dirty="0" smtClean="0">
                        <a:ln>
                          <a:noFill/>
                        </a:ln>
                        <a:solidFill>
                          <a:srgbClr val="FFFFFF"/>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cap="none" normalizeH="0" baseline="0" dirty="0" smtClean="0">
                          <a:ln>
                            <a:noFill/>
                          </a:ln>
                          <a:solidFill>
                            <a:srgbClr val="FFFFFF"/>
                          </a:solidFill>
                          <a:effectLst/>
                          <a:latin typeface="Arial" charset="0"/>
                        </a:rPr>
                        <a:t>Probable pathogen</a:t>
                      </a:r>
                      <a:endParaRPr kumimoji="0" lang="ru-RU" sz="2000" b="0" i="0" u="none" strike="noStrike" cap="none" normalizeH="0" baseline="0" dirty="0" smtClean="0">
                        <a:ln>
                          <a:noFill/>
                        </a:ln>
                        <a:solidFill>
                          <a:srgbClr val="FFFFFF"/>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rgbClr val="FFFFFF"/>
                          </a:solidFill>
                          <a:effectLst/>
                          <a:latin typeface="Arial" charset="0"/>
                        </a:rPr>
                        <a:t>А</a:t>
                      </a:r>
                      <a:r>
                        <a:rPr kumimoji="0" lang="en-US" sz="2000" b="0" i="0" u="none" strike="noStrike" cap="none" normalizeH="0" baseline="0" dirty="0" err="1" smtClean="0">
                          <a:ln>
                            <a:noFill/>
                          </a:ln>
                          <a:solidFill>
                            <a:srgbClr val="FFFFFF"/>
                          </a:solidFill>
                          <a:effectLst/>
                          <a:latin typeface="Arial" charset="0"/>
                        </a:rPr>
                        <a:t>ntibiotic</a:t>
                      </a:r>
                      <a:endParaRPr kumimoji="0" lang="ru-RU" sz="20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16176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Severe pneumonia</a:t>
                      </a:r>
                      <a:endParaRPr kumimoji="0" lang="ru-RU" sz="20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smtClean="0">
                          <a:ln>
                            <a:noFill/>
                          </a:ln>
                          <a:solidFill>
                            <a:srgbClr val="FFFFFF"/>
                          </a:solidFill>
                          <a:effectLst/>
                          <a:latin typeface="Arial" charset="0"/>
                        </a:rPr>
                        <a:t>Pneumococcus</a:t>
                      </a:r>
                      <a:endParaRPr kumimoji="0" lang="en-US" sz="20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smtClean="0">
                          <a:ln>
                            <a:noFill/>
                          </a:ln>
                          <a:solidFill>
                            <a:srgbClr val="FFFFFF"/>
                          </a:solidFill>
                          <a:effectLst/>
                          <a:latin typeface="Arial" charset="0"/>
                        </a:rPr>
                        <a:t>Hemophilius</a:t>
                      </a:r>
                      <a:r>
                        <a:rPr kumimoji="0" lang="en-US" sz="2000" b="0" i="0" u="none" strike="noStrike" cap="none" normalizeH="0" baseline="0" dirty="0" smtClean="0">
                          <a:ln>
                            <a:noFill/>
                          </a:ln>
                          <a:solidFill>
                            <a:srgbClr val="FFFFFF"/>
                          </a:solidFill>
                          <a:effectLst/>
                          <a:latin typeface="Arial" charset="0"/>
                        </a:rPr>
                        <a:t> influenza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Microbial association</a:t>
                      </a:r>
                      <a:endParaRPr kumimoji="0" lang="ru-RU" sz="20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Amoxicillin / </a:t>
                      </a:r>
                      <a:r>
                        <a:rPr kumimoji="0" lang="en-US" sz="2000" b="0" i="0" u="none" strike="noStrike" cap="none" normalizeH="0" baseline="0" dirty="0" err="1" smtClean="0">
                          <a:ln>
                            <a:noFill/>
                          </a:ln>
                          <a:solidFill>
                            <a:srgbClr val="FFFFFF"/>
                          </a:solidFill>
                          <a:effectLst/>
                          <a:latin typeface="Arial" charset="0"/>
                        </a:rPr>
                        <a:t>clavulanate</a:t>
                      </a:r>
                      <a:r>
                        <a:rPr kumimoji="0" lang="en-US" sz="2000" b="0" i="0" u="none" strike="noStrike" cap="none" normalizeH="0" baseline="0" dirty="0" smtClean="0">
                          <a:ln>
                            <a:noFill/>
                          </a:ln>
                          <a:solidFill>
                            <a:srgbClr val="FFFFFF"/>
                          </a:solidFill>
                          <a:effectLst/>
                          <a:latin typeface="Arial" charset="0"/>
                        </a:rPr>
                        <a: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smtClean="0">
                          <a:ln>
                            <a:noFill/>
                          </a:ln>
                          <a:solidFill>
                            <a:srgbClr val="FFFFFF"/>
                          </a:solidFill>
                          <a:effectLst/>
                          <a:latin typeface="Arial" charset="0"/>
                        </a:rPr>
                        <a:t>Ampicillin</a:t>
                      </a:r>
                      <a:r>
                        <a:rPr kumimoji="0" lang="en-US" sz="2000" b="0" i="0" u="none" strike="noStrike" cap="none" normalizeH="0" baseline="0" dirty="0" smtClean="0">
                          <a:ln>
                            <a:noFill/>
                          </a:ln>
                          <a:solidFill>
                            <a:srgbClr val="FFFFFF"/>
                          </a:solidFill>
                          <a:effectLst/>
                          <a:latin typeface="Arial" charset="0"/>
                        </a:rPr>
                        <a:t> / </a:t>
                      </a:r>
                      <a:r>
                        <a:rPr kumimoji="0" lang="en-US" sz="2000" b="0" i="0" u="none" strike="noStrike" cap="none" normalizeH="0" baseline="0" dirty="0" err="1" smtClean="0">
                          <a:ln>
                            <a:noFill/>
                          </a:ln>
                          <a:solidFill>
                            <a:srgbClr val="FFFFFF"/>
                          </a:solidFill>
                          <a:effectLst/>
                          <a:latin typeface="Arial" charset="0"/>
                        </a:rPr>
                        <a:t>sulbactam</a:t>
                      </a:r>
                      <a:r>
                        <a:rPr kumimoji="0" lang="en-US" sz="2000" b="0" i="0" u="none" strike="noStrike" cap="none" normalizeH="0" baseline="0" dirty="0" smtClean="0">
                          <a:ln>
                            <a:noFill/>
                          </a:ln>
                          <a:solidFill>
                            <a:srgbClr val="FFFFFF"/>
                          </a:solidFill>
                          <a:effectLst/>
                          <a:latin typeface="Arial" charset="0"/>
                        </a:rPr>
                        <a: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smtClean="0">
                          <a:ln>
                            <a:noFill/>
                          </a:ln>
                          <a:solidFill>
                            <a:srgbClr val="FFFFFF"/>
                          </a:solidFill>
                          <a:effectLst/>
                          <a:latin typeface="Arial" charset="0"/>
                        </a:rPr>
                        <a:t>Macrolides</a:t>
                      </a:r>
                      <a:endParaRPr kumimoji="0" lang="en-US" sz="20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smtClean="0">
                          <a:ln>
                            <a:noFill/>
                          </a:ln>
                          <a:solidFill>
                            <a:srgbClr val="FFFFFF"/>
                          </a:solidFill>
                          <a:effectLst/>
                          <a:latin typeface="Arial" charset="0"/>
                        </a:rPr>
                        <a:t>Cephalosporines</a:t>
                      </a:r>
                      <a:r>
                        <a:rPr kumimoji="0" lang="en-US" sz="2000" b="0" i="0" u="none" strike="noStrike" cap="none" normalizeH="0" baseline="0" dirty="0" smtClean="0">
                          <a:ln>
                            <a:noFill/>
                          </a:ln>
                          <a:solidFill>
                            <a:srgbClr val="FFFFFF"/>
                          </a:solidFill>
                          <a:effectLst/>
                          <a:latin typeface="Arial" charset="0"/>
                        </a:rPr>
                        <a:t> of III generation </a:t>
                      </a:r>
                      <a:endParaRPr kumimoji="0" lang="ru-RU" sz="20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22431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Severe pneumonia + risk factors for increased mortality</a:t>
                      </a:r>
                      <a:endParaRPr kumimoji="0" lang="ru-RU" sz="20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smtClean="0">
                          <a:ln>
                            <a:noFill/>
                          </a:ln>
                          <a:solidFill>
                            <a:srgbClr val="FFFFFF"/>
                          </a:solidFill>
                          <a:effectLst/>
                          <a:latin typeface="Arial" charset="0"/>
                        </a:rPr>
                        <a:t>Pneumococcus</a:t>
                      </a:r>
                      <a:endParaRPr kumimoji="0" lang="en-US" sz="20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smtClean="0">
                          <a:ln>
                            <a:noFill/>
                          </a:ln>
                          <a:solidFill>
                            <a:srgbClr val="FFFFFF"/>
                          </a:solidFill>
                          <a:effectLst/>
                          <a:latin typeface="Arial" charset="0"/>
                        </a:rPr>
                        <a:t>Legionella</a:t>
                      </a:r>
                      <a:endParaRPr kumimoji="0" lang="en-US" sz="20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Gram-negative sticks</a:t>
                      </a:r>
                      <a:endParaRPr kumimoji="0" lang="ru-RU" sz="20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smtClean="0">
                          <a:ln>
                            <a:noFill/>
                          </a:ln>
                          <a:solidFill>
                            <a:srgbClr val="FFFFFF"/>
                          </a:solidFill>
                          <a:effectLst/>
                          <a:latin typeface="Arial" charset="0"/>
                        </a:rPr>
                        <a:t>Cephalosporines</a:t>
                      </a:r>
                      <a:r>
                        <a:rPr kumimoji="0" lang="en-US" sz="2000" b="0" i="0" u="none" strike="noStrike" cap="none" normalizeH="0" baseline="0" dirty="0" smtClean="0">
                          <a:ln>
                            <a:noFill/>
                          </a:ln>
                          <a:solidFill>
                            <a:srgbClr val="FFFFFF"/>
                          </a:solidFill>
                          <a:effectLst/>
                          <a:latin typeface="Arial" charset="0"/>
                        </a:rPr>
                        <a:t> of III generation,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smtClean="0">
                          <a:ln>
                            <a:noFill/>
                          </a:ln>
                          <a:solidFill>
                            <a:srgbClr val="FFFFFF"/>
                          </a:solidFill>
                          <a:effectLst/>
                          <a:latin typeface="Arial" charset="0"/>
                        </a:rPr>
                        <a:t>Macrolides</a:t>
                      </a:r>
                      <a:r>
                        <a:rPr kumimoji="0" lang="en-US" sz="2000" b="0" i="0" u="none" strike="noStrike" cap="none" normalizeH="0" baseline="0" dirty="0" smtClean="0">
                          <a:ln>
                            <a:noFill/>
                          </a:ln>
                          <a:solidFill>
                            <a:srgbClr val="FFFFFF"/>
                          </a:solidFill>
                          <a:effectLst/>
                          <a:latin typeface="Arial" charset="0"/>
                        </a:rPr>
                        <a: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smtClean="0">
                          <a:ln>
                            <a:noFill/>
                          </a:ln>
                          <a:solidFill>
                            <a:srgbClr val="FFFFFF"/>
                          </a:solidFill>
                          <a:effectLst/>
                          <a:latin typeface="Arial" charset="0"/>
                        </a:rPr>
                        <a:t>Fluoroquinolones</a:t>
                      </a:r>
                      <a:r>
                        <a:rPr kumimoji="0" lang="en-US" sz="2000" b="0" i="0" u="none" strike="noStrike" cap="none" normalizeH="0" baseline="0" dirty="0" smtClean="0">
                          <a:ln>
                            <a:noFill/>
                          </a:ln>
                          <a:solidFill>
                            <a:srgbClr val="FFFFFF"/>
                          </a:solidFill>
                          <a:effectLst/>
                          <a:latin typeface="Arial" charset="0"/>
                        </a:rPr>
                        <a: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smtClean="0">
                          <a:ln>
                            <a:noFill/>
                          </a:ln>
                          <a:solidFill>
                            <a:srgbClr val="FFFFFF"/>
                          </a:solidFill>
                          <a:effectLst/>
                          <a:latin typeface="Arial" charset="0"/>
                        </a:rPr>
                        <a:t>Carbapenems</a:t>
                      </a:r>
                      <a:endParaRPr kumimoji="0" lang="ru-RU" sz="20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dirty="0" smtClean="0"/>
              <a:t>Antibacterial therapy</a:t>
            </a:r>
            <a:endParaRPr lang="ru-RU" b="1" dirty="0"/>
          </a:p>
        </p:txBody>
      </p:sp>
      <p:sp>
        <p:nvSpPr>
          <p:cNvPr id="95235" name="Rectangle 3"/>
          <p:cNvSpPr>
            <a:spLocks noGrp="1" noChangeArrowheads="1"/>
          </p:cNvSpPr>
          <p:nvPr>
            <p:ph idx="1"/>
          </p:nvPr>
        </p:nvSpPr>
        <p:spPr/>
        <p:txBody>
          <a:bodyPr/>
          <a:lstStyle/>
          <a:p>
            <a:pPr>
              <a:lnSpc>
                <a:spcPct val="80000"/>
              </a:lnSpc>
              <a:buFontTx/>
              <a:buNone/>
            </a:pPr>
            <a:r>
              <a:rPr lang="en-US" dirty="0" smtClean="0">
                <a:solidFill>
                  <a:srgbClr val="FFFFFF"/>
                </a:solidFill>
              </a:rPr>
              <a:t>The appointment of combinations of AB</a:t>
            </a:r>
            <a:r>
              <a:rPr lang="ru-RU" dirty="0" smtClean="0">
                <a:solidFill>
                  <a:srgbClr val="FFFFFF"/>
                </a:solidFill>
              </a:rPr>
              <a:t> </a:t>
            </a:r>
            <a:r>
              <a:rPr lang="en-US" dirty="0" smtClean="0">
                <a:solidFill>
                  <a:srgbClr val="FFFFFF"/>
                </a:solidFill>
              </a:rPr>
              <a:t>drugs is justified in the treatment of severe pneumonia or with factors increasing mortality.</a:t>
            </a:r>
          </a:p>
          <a:p>
            <a:pPr>
              <a:lnSpc>
                <a:spcPct val="80000"/>
              </a:lnSpc>
              <a:buFontTx/>
              <a:buNone/>
            </a:pPr>
            <a:r>
              <a:rPr lang="en-US" dirty="0" smtClean="0">
                <a:solidFill>
                  <a:srgbClr val="FFFFFF"/>
                </a:solidFill>
              </a:rPr>
              <a:t>Combinations of </a:t>
            </a:r>
            <a:r>
              <a:rPr lang="en-US" dirty="0" err="1" smtClean="0">
                <a:solidFill>
                  <a:srgbClr val="FFFFFF"/>
                </a:solidFill>
              </a:rPr>
              <a:t>penicillins</a:t>
            </a:r>
            <a:r>
              <a:rPr lang="en-US" dirty="0" smtClean="0">
                <a:solidFill>
                  <a:srgbClr val="FFFFFF"/>
                </a:solidFill>
              </a:rPr>
              <a:t> and </a:t>
            </a:r>
            <a:r>
              <a:rPr lang="en-US" dirty="0" err="1" smtClean="0">
                <a:solidFill>
                  <a:srgbClr val="FFFFFF"/>
                </a:solidFill>
              </a:rPr>
              <a:t>cephalosporins</a:t>
            </a:r>
            <a:r>
              <a:rPr lang="en-US" dirty="0" smtClean="0">
                <a:solidFill>
                  <a:srgbClr val="FFFFFF"/>
                </a:solidFill>
              </a:rPr>
              <a:t> with </a:t>
            </a:r>
            <a:r>
              <a:rPr lang="en-US" dirty="0" err="1" smtClean="0">
                <a:solidFill>
                  <a:srgbClr val="FFFFFF"/>
                </a:solidFill>
              </a:rPr>
              <a:t>aminoglycosides</a:t>
            </a:r>
            <a:r>
              <a:rPr lang="en-US" dirty="0" smtClean="0">
                <a:solidFill>
                  <a:srgbClr val="FFFFFF"/>
                </a:solidFill>
              </a:rPr>
              <a:t> are effective. </a:t>
            </a:r>
            <a:r>
              <a:rPr lang="en-US" dirty="0" err="1" smtClean="0">
                <a:solidFill>
                  <a:srgbClr val="FFFFFF"/>
                </a:solidFill>
              </a:rPr>
              <a:t>Metronidazole</a:t>
            </a:r>
            <a:r>
              <a:rPr lang="en-US" dirty="0" smtClean="0">
                <a:solidFill>
                  <a:srgbClr val="FFFFFF"/>
                </a:solidFill>
              </a:rPr>
              <a:t> is combined with antibiotics for anaerobic infections. Combinations of </a:t>
            </a:r>
            <a:r>
              <a:rPr lang="en-US" dirty="0" err="1" smtClean="0">
                <a:solidFill>
                  <a:srgbClr val="FFFFFF"/>
                </a:solidFill>
              </a:rPr>
              <a:t>cephalosporins</a:t>
            </a:r>
            <a:r>
              <a:rPr lang="en-US" dirty="0" smtClean="0">
                <a:solidFill>
                  <a:srgbClr val="FFFFFF"/>
                </a:solidFill>
              </a:rPr>
              <a:t> with </a:t>
            </a:r>
            <a:r>
              <a:rPr lang="en-US" dirty="0" err="1" smtClean="0">
                <a:solidFill>
                  <a:srgbClr val="FFFFFF"/>
                </a:solidFill>
              </a:rPr>
              <a:t>macrolides</a:t>
            </a:r>
            <a:r>
              <a:rPr lang="en-US" dirty="0" smtClean="0">
                <a:solidFill>
                  <a:srgbClr val="FFFFFF"/>
                </a:solidFill>
              </a:rPr>
              <a:t> and </a:t>
            </a:r>
            <a:r>
              <a:rPr lang="en-US" dirty="0" err="1" smtClean="0">
                <a:solidFill>
                  <a:srgbClr val="FFFFFF"/>
                </a:solidFill>
              </a:rPr>
              <a:t>aminoglycosides</a:t>
            </a:r>
            <a:r>
              <a:rPr lang="en-US" dirty="0" smtClean="0">
                <a:solidFill>
                  <a:srgbClr val="FFFFFF"/>
                </a:solidFill>
              </a:rPr>
              <a:t> with ciprofloxacin are widely used abroad.</a:t>
            </a:r>
            <a:endParaRPr lang="ru-RU" sz="2800" dirty="0">
              <a:solidFill>
                <a:srgbClr val="FFFFFF"/>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normAutofit/>
          </a:bodyPr>
          <a:lstStyle/>
          <a:p>
            <a:r>
              <a:rPr lang="en-US" dirty="0" smtClean="0"/>
              <a:t>Antibacterial therapy</a:t>
            </a:r>
            <a:endParaRPr lang="ru-RU" b="1" dirty="0"/>
          </a:p>
        </p:txBody>
      </p:sp>
      <p:sp>
        <p:nvSpPr>
          <p:cNvPr id="97283" name="Rectangle 3"/>
          <p:cNvSpPr>
            <a:spLocks noGrp="1" noChangeArrowheads="1"/>
          </p:cNvSpPr>
          <p:nvPr>
            <p:ph type="body" sz="half" idx="1"/>
          </p:nvPr>
        </p:nvSpPr>
        <p:spPr>
          <a:xfrm>
            <a:off x="263525" y="1052513"/>
            <a:ext cx="7837488" cy="1655762"/>
          </a:xfrm>
        </p:spPr>
        <p:txBody>
          <a:bodyPr/>
          <a:lstStyle/>
          <a:p>
            <a:pPr>
              <a:buFontTx/>
              <a:buNone/>
            </a:pPr>
            <a:r>
              <a:rPr lang="en-US" sz="2000" b="1" dirty="0" smtClean="0">
                <a:solidFill>
                  <a:srgbClr val="FFC000"/>
                </a:solidFill>
              </a:rPr>
              <a:t>Antibacterial agents, the purpose of which should be avoided in elderly patients</a:t>
            </a:r>
          </a:p>
          <a:p>
            <a:pPr>
              <a:buFontTx/>
              <a:buNone/>
            </a:pPr>
            <a:endParaRPr lang="ru-RU" sz="2000" b="1" dirty="0">
              <a:solidFill>
                <a:srgbClr val="FFC000"/>
              </a:solidFill>
            </a:endParaRPr>
          </a:p>
          <a:p>
            <a:pPr>
              <a:buFontTx/>
              <a:buNone/>
            </a:pPr>
            <a:endParaRPr lang="ru-RU" sz="2000" b="1" dirty="0">
              <a:solidFill>
                <a:srgbClr val="FFFFFF"/>
              </a:solidFill>
            </a:endParaRPr>
          </a:p>
        </p:txBody>
      </p:sp>
      <p:graphicFrame>
        <p:nvGraphicFramePr>
          <p:cNvPr id="97327" name="Group 47"/>
          <p:cNvGraphicFramePr>
            <a:graphicFrameLocks noGrp="1"/>
          </p:cNvGraphicFramePr>
          <p:nvPr>
            <p:ph sz="half" idx="2"/>
          </p:nvPr>
        </p:nvGraphicFramePr>
        <p:xfrm>
          <a:off x="250825" y="1844675"/>
          <a:ext cx="8353425" cy="3337878"/>
        </p:xfrm>
        <a:graphic>
          <a:graphicData uri="http://schemas.openxmlformats.org/drawingml/2006/table">
            <a:tbl>
              <a:tblPr/>
              <a:tblGrid>
                <a:gridCol w="3457575"/>
                <a:gridCol w="4895850"/>
              </a:tblGrid>
              <a:tr h="7207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FFC000"/>
                          </a:solidFill>
                          <a:effectLst/>
                          <a:latin typeface="Arial" charset="0"/>
                        </a:rPr>
                        <a:t>Antibacterial agents</a:t>
                      </a:r>
                      <a:endParaRPr kumimoji="0" lang="ru-RU" sz="2400" b="1" i="0" u="none" strike="noStrike" cap="none" normalizeH="0" baseline="0" dirty="0" smtClean="0">
                        <a:ln>
                          <a:noFill/>
                        </a:ln>
                        <a:solidFill>
                          <a:srgbClr val="FFC000"/>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FFC000"/>
                          </a:solidFill>
                          <a:effectLst/>
                          <a:latin typeface="Arial" charset="0"/>
                        </a:rPr>
                        <a:t>The reasons for the undesirability of appointment</a:t>
                      </a:r>
                      <a:endParaRPr kumimoji="0" lang="ru-RU" sz="2400" b="1" i="0" u="none" strike="noStrike" cap="none" normalizeH="0" baseline="0" dirty="0" smtClean="0">
                        <a:ln>
                          <a:noFill/>
                        </a:ln>
                        <a:solidFill>
                          <a:srgbClr val="FFC000"/>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960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b="1" i="0" u="none" strike="noStrike" cap="none" normalizeH="0" baseline="0" dirty="0" smtClean="0">
                          <a:ln>
                            <a:noFill/>
                          </a:ln>
                          <a:solidFill>
                            <a:srgbClr val="FFFFFF"/>
                          </a:solidFill>
                          <a:effectLst/>
                          <a:latin typeface="Arial" charset="0"/>
                        </a:rPr>
                        <a:t>А</a:t>
                      </a:r>
                      <a:r>
                        <a:rPr kumimoji="0" lang="en-US" sz="2400" b="1" i="0" u="none" strike="noStrike" cap="none" normalizeH="0" baseline="0" dirty="0" err="1" smtClean="0">
                          <a:ln>
                            <a:noFill/>
                          </a:ln>
                          <a:solidFill>
                            <a:srgbClr val="FFFFFF"/>
                          </a:solidFill>
                          <a:effectLst/>
                          <a:latin typeface="Arial" charset="0"/>
                        </a:rPr>
                        <a:t>minoglycosides</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rgbClr val="FFFFFF"/>
                          </a:solidFill>
                          <a:effectLst/>
                          <a:latin typeface="Arial" charset="0"/>
                        </a:rPr>
                        <a:t>Nephrotoxicity</a:t>
                      </a:r>
                      <a:r>
                        <a:rPr kumimoji="0" lang="en-US" sz="2400" b="1" i="0" u="none" strike="noStrike" cap="none" normalizeH="0" baseline="0" dirty="0" smtClean="0">
                          <a:ln>
                            <a:noFill/>
                          </a:ln>
                          <a:solidFill>
                            <a:srgbClr val="FFFFFF"/>
                          </a:solidFill>
                          <a:effectLst/>
                          <a:latin typeface="Arial" charset="0"/>
                        </a:rPr>
                        <a:t>, hearing loss, deafness, vestibular disorders</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14160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rgbClr val="FFFFFF"/>
                          </a:solidFill>
                          <a:effectLst/>
                          <a:latin typeface="Arial" charset="0"/>
                        </a:rPr>
                        <a:t>Carbopenicillins</a:t>
                      </a:r>
                      <a:r>
                        <a:rPr kumimoji="0" lang="ru-RU" sz="2400" b="1" i="0" u="none" strike="noStrike" cap="none" normalizeH="0" baseline="0" dirty="0" smtClean="0">
                          <a:ln>
                            <a:noFill/>
                          </a:ln>
                          <a:solidFill>
                            <a:srgbClr val="FFFFFF"/>
                          </a:solidFill>
                          <a:effectLst/>
                          <a:latin typeface="Arial" charset="0"/>
                        </a:rPr>
                        <a:t>:</a:t>
                      </a:r>
                      <a:r>
                        <a:rPr kumimoji="0" lang="en-US" sz="2400" b="1" i="0" u="none" strike="noStrike" cap="none" normalizeH="0" baseline="0" dirty="0" smtClean="0">
                          <a:ln>
                            <a:noFill/>
                          </a:ln>
                          <a:solidFill>
                            <a:srgbClr val="FFFFFF"/>
                          </a:solidFill>
                          <a:effectLst/>
                          <a:latin typeface="Arial" charset="0"/>
                        </a:rPr>
                        <a:t> </a:t>
                      </a:r>
                      <a:r>
                        <a:rPr kumimoji="0" lang="en-US" sz="2400" b="1" i="0" u="none" strike="noStrike" cap="none" normalizeH="0" baseline="0" dirty="0" err="1" smtClean="0">
                          <a:ln>
                            <a:noFill/>
                          </a:ln>
                          <a:solidFill>
                            <a:srgbClr val="FFFFFF"/>
                          </a:solidFill>
                          <a:effectLst/>
                          <a:latin typeface="Arial" charset="0"/>
                        </a:rPr>
                        <a:t>carbenicillin</a:t>
                      </a:r>
                      <a:r>
                        <a:rPr kumimoji="0" lang="en-US" sz="2400" b="1" i="0" u="none" strike="noStrike" cap="none" normalizeH="0" baseline="0" dirty="0" smtClean="0">
                          <a:ln>
                            <a:noFill/>
                          </a:ln>
                          <a:solidFill>
                            <a:srgbClr val="FFFFFF"/>
                          </a:solidFill>
                          <a:effectLst/>
                          <a:latin typeface="Arial" charset="0"/>
                        </a:rPr>
                        <a:t>, </a:t>
                      </a:r>
                      <a:r>
                        <a:rPr kumimoji="0" lang="en-US" sz="2400" b="1" i="0" u="none" strike="noStrike" cap="none" normalizeH="0" baseline="0" dirty="0" err="1" smtClean="0">
                          <a:ln>
                            <a:noFill/>
                          </a:ln>
                          <a:solidFill>
                            <a:srgbClr val="FFFFFF"/>
                          </a:solidFill>
                          <a:effectLst/>
                          <a:latin typeface="Arial" charset="0"/>
                        </a:rPr>
                        <a:t>tycarcillin</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FFFFFF"/>
                          </a:solidFill>
                          <a:effectLst/>
                          <a:latin typeface="Arial" charset="0"/>
                        </a:rPr>
                        <a:t>Platelet dysfunction (bleeding), </a:t>
                      </a:r>
                      <a:r>
                        <a:rPr kumimoji="0" lang="en-US" sz="2400" b="1" i="0" u="none" strike="noStrike" cap="none" normalizeH="0" baseline="0" dirty="0" err="1" smtClean="0">
                          <a:ln>
                            <a:noFill/>
                          </a:ln>
                          <a:solidFill>
                            <a:srgbClr val="FFFFFF"/>
                          </a:solidFill>
                          <a:effectLst/>
                          <a:latin typeface="Arial" charset="0"/>
                        </a:rPr>
                        <a:t>hypernatremia</a:t>
                      </a:r>
                      <a:r>
                        <a:rPr kumimoji="0" lang="en-US" sz="2400" b="1" i="0" u="none" strike="noStrike" cap="none" normalizeH="0" baseline="0" dirty="0" smtClean="0">
                          <a:ln>
                            <a:noFill/>
                          </a:ln>
                          <a:solidFill>
                            <a:srgbClr val="FFFFFF"/>
                          </a:solidFill>
                          <a:effectLst/>
                          <a:latin typeface="Arial" charset="0"/>
                        </a:rPr>
                        <a:t> (progression of heart failure), </a:t>
                      </a:r>
                      <a:r>
                        <a:rPr kumimoji="0" lang="en-US" sz="2400" b="1" i="0" u="none" strike="noStrike" cap="none" normalizeH="0" baseline="0" dirty="0" err="1" smtClean="0">
                          <a:ln>
                            <a:noFill/>
                          </a:ln>
                          <a:solidFill>
                            <a:srgbClr val="FFFFFF"/>
                          </a:solidFill>
                          <a:effectLst/>
                          <a:latin typeface="Arial" charset="0"/>
                        </a:rPr>
                        <a:t>hypokalemia</a:t>
                      </a:r>
                      <a:r>
                        <a:rPr kumimoji="0" lang="en-US" sz="2400" b="1" i="0" u="none" strike="noStrike" cap="none" normalizeH="0" baseline="0" dirty="0" smtClean="0">
                          <a:ln>
                            <a:noFill/>
                          </a:ln>
                          <a:solidFill>
                            <a:srgbClr val="FFFFFF"/>
                          </a:solidFill>
                          <a:effectLst/>
                          <a:latin typeface="Arial" charset="0"/>
                        </a:rPr>
                        <a:t> (heart rhythm disorders)</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normAutofit/>
          </a:bodyPr>
          <a:lstStyle/>
          <a:p>
            <a:r>
              <a:rPr lang="en-US" dirty="0" smtClean="0"/>
              <a:t>Antibacterial therapy</a:t>
            </a:r>
            <a:endParaRPr lang="ru-RU" b="1" dirty="0"/>
          </a:p>
        </p:txBody>
      </p:sp>
      <p:sp>
        <p:nvSpPr>
          <p:cNvPr id="100355" name="Rectangle 3"/>
          <p:cNvSpPr>
            <a:spLocks noGrp="1" noChangeArrowheads="1"/>
          </p:cNvSpPr>
          <p:nvPr>
            <p:ph type="body" sz="half" idx="1"/>
          </p:nvPr>
        </p:nvSpPr>
        <p:spPr>
          <a:xfrm>
            <a:off x="263525" y="1052513"/>
            <a:ext cx="7837488" cy="1655762"/>
          </a:xfrm>
        </p:spPr>
        <p:txBody>
          <a:bodyPr/>
          <a:lstStyle/>
          <a:p>
            <a:pPr>
              <a:buNone/>
            </a:pPr>
            <a:r>
              <a:rPr lang="en-US" sz="2000" b="1" dirty="0" smtClean="0">
                <a:solidFill>
                  <a:srgbClr val="FFC000"/>
                </a:solidFill>
              </a:rPr>
              <a:t>Antibacterial agents, the purpose of which should be avoided in elderly patients</a:t>
            </a:r>
          </a:p>
          <a:p>
            <a:pPr>
              <a:buFontTx/>
              <a:buNone/>
            </a:pPr>
            <a:endParaRPr lang="ru-RU" sz="2000" b="1" dirty="0">
              <a:solidFill>
                <a:srgbClr val="FFFFFF"/>
              </a:solidFill>
            </a:endParaRPr>
          </a:p>
          <a:p>
            <a:pPr>
              <a:buFontTx/>
              <a:buNone/>
            </a:pPr>
            <a:endParaRPr lang="ru-RU" sz="2000" b="1" dirty="0">
              <a:solidFill>
                <a:srgbClr val="FFFFFF"/>
              </a:solidFill>
            </a:endParaRPr>
          </a:p>
        </p:txBody>
      </p:sp>
      <p:graphicFrame>
        <p:nvGraphicFramePr>
          <p:cNvPr id="100371" name="Group 19"/>
          <p:cNvGraphicFramePr>
            <a:graphicFrameLocks noGrp="1"/>
          </p:cNvGraphicFramePr>
          <p:nvPr>
            <p:ph sz="half" idx="2"/>
          </p:nvPr>
        </p:nvGraphicFramePr>
        <p:xfrm>
          <a:off x="250825" y="1844675"/>
          <a:ext cx="8424863" cy="4206685"/>
        </p:xfrm>
        <a:graphic>
          <a:graphicData uri="http://schemas.openxmlformats.org/drawingml/2006/table">
            <a:tbl>
              <a:tblPr/>
              <a:tblGrid>
                <a:gridCol w="3487738"/>
                <a:gridCol w="4937125"/>
              </a:tblGrid>
              <a:tr h="101600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b="1" i="0" u="none" strike="noStrike" cap="none" normalizeH="0" baseline="0" dirty="0" smtClean="0">
                          <a:ln>
                            <a:noFill/>
                          </a:ln>
                          <a:solidFill>
                            <a:srgbClr val="FFC000"/>
                          </a:solidFill>
                          <a:effectLst/>
                          <a:latin typeface="Arial" charset="0"/>
                        </a:rPr>
                        <a:t>Antibacterial agents</a:t>
                      </a:r>
                      <a:endParaRPr kumimoji="0" lang="ru-RU" sz="2400" b="1" i="0" u="none" strike="noStrike" cap="none" normalizeH="0" baseline="0" dirty="0" smtClean="0">
                        <a:ln>
                          <a:noFill/>
                        </a:ln>
                        <a:solidFill>
                          <a:srgbClr val="FFC000"/>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b="1" i="0" u="none" strike="noStrike" cap="none" normalizeH="0" baseline="0" dirty="0" smtClean="0">
                          <a:ln>
                            <a:noFill/>
                          </a:ln>
                          <a:solidFill>
                            <a:srgbClr val="FFC000"/>
                          </a:solidFill>
                          <a:effectLst/>
                          <a:latin typeface="Arial" charset="0"/>
                        </a:rPr>
                        <a:t>The reasons for the undesirability of appointment</a:t>
                      </a:r>
                      <a:endParaRPr kumimoji="0" lang="ru-RU" sz="2400" b="1" i="0" u="none" strike="noStrike" cap="none" normalizeH="0" baseline="0" dirty="0" smtClean="0">
                        <a:ln>
                          <a:noFill/>
                        </a:ln>
                        <a:solidFill>
                          <a:srgbClr val="FFC000"/>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1190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rgbClr val="FFFFFF"/>
                          </a:solidFill>
                          <a:effectLst/>
                          <a:latin typeface="Arial" charset="0"/>
                        </a:rPr>
                        <a:t>Nitrofurans</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FFFFFF"/>
                          </a:solidFill>
                          <a:effectLst/>
                          <a:latin typeface="Arial" charset="0"/>
                        </a:rPr>
                        <a:t>High toxicity with reduced kidney function</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1754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rgbClr val="FFFFFF"/>
                          </a:solidFill>
                          <a:effectLst/>
                          <a:latin typeface="Arial" charset="0"/>
                        </a:rPr>
                        <a:t>Penicillins</a:t>
                      </a:r>
                      <a:r>
                        <a:rPr kumimoji="0" lang="en-US" sz="2400" b="1" i="0" u="none" strike="noStrike" cap="none" normalizeH="0" baseline="0" dirty="0" smtClean="0">
                          <a:ln>
                            <a:noFill/>
                          </a:ln>
                          <a:solidFill>
                            <a:srgbClr val="FFFFFF"/>
                          </a:solidFill>
                          <a:effectLst/>
                          <a:latin typeface="Arial" charset="0"/>
                        </a:rPr>
                        <a:t> in high doses</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FFFFFF"/>
                          </a:solidFill>
                          <a:effectLst/>
                          <a:latin typeface="Arial" charset="0"/>
                        </a:rPr>
                        <a:t>Toxic effects of the central nervous system (convulsions)</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normAutofit/>
          </a:bodyPr>
          <a:lstStyle/>
          <a:p>
            <a:r>
              <a:rPr lang="en-US" dirty="0" smtClean="0"/>
              <a:t>Antibacterial therapy</a:t>
            </a:r>
            <a:endParaRPr lang="ru-RU" b="1" dirty="0"/>
          </a:p>
        </p:txBody>
      </p:sp>
      <p:sp>
        <p:nvSpPr>
          <p:cNvPr id="102403" name="Rectangle 3"/>
          <p:cNvSpPr>
            <a:spLocks noGrp="1" noChangeArrowheads="1"/>
          </p:cNvSpPr>
          <p:nvPr>
            <p:ph type="body" sz="half" idx="1"/>
          </p:nvPr>
        </p:nvSpPr>
        <p:spPr>
          <a:xfrm>
            <a:off x="263525" y="1052513"/>
            <a:ext cx="7837488" cy="1655762"/>
          </a:xfrm>
        </p:spPr>
        <p:txBody>
          <a:bodyPr/>
          <a:lstStyle/>
          <a:p>
            <a:pPr>
              <a:buNone/>
            </a:pPr>
            <a:r>
              <a:rPr lang="en-US" sz="2000" b="1" dirty="0" smtClean="0">
                <a:solidFill>
                  <a:srgbClr val="FFC000"/>
                </a:solidFill>
              </a:rPr>
              <a:t>Antibacterial agents, the purpose of which should be avoided in elderly patients</a:t>
            </a:r>
          </a:p>
          <a:p>
            <a:pPr>
              <a:buFontTx/>
              <a:buNone/>
            </a:pPr>
            <a:endParaRPr lang="ru-RU" sz="2000" b="1" dirty="0">
              <a:solidFill>
                <a:srgbClr val="FFFFFF"/>
              </a:solidFill>
            </a:endParaRPr>
          </a:p>
        </p:txBody>
      </p:sp>
      <p:graphicFrame>
        <p:nvGraphicFramePr>
          <p:cNvPr id="102404" name="Group 4"/>
          <p:cNvGraphicFramePr>
            <a:graphicFrameLocks noGrp="1"/>
          </p:cNvGraphicFramePr>
          <p:nvPr>
            <p:ph sz="half" idx="2"/>
          </p:nvPr>
        </p:nvGraphicFramePr>
        <p:xfrm>
          <a:off x="250825" y="1844675"/>
          <a:ext cx="8424863" cy="4206685"/>
        </p:xfrm>
        <a:graphic>
          <a:graphicData uri="http://schemas.openxmlformats.org/drawingml/2006/table">
            <a:tbl>
              <a:tblPr/>
              <a:tblGrid>
                <a:gridCol w="3487738"/>
                <a:gridCol w="4937125"/>
              </a:tblGrid>
              <a:tr h="101600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b="1" i="0" u="none" strike="noStrike" cap="none" normalizeH="0" baseline="0" dirty="0" smtClean="0">
                          <a:ln>
                            <a:noFill/>
                          </a:ln>
                          <a:solidFill>
                            <a:srgbClr val="FFC000"/>
                          </a:solidFill>
                          <a:effectLst/>
                          <a:latin typeface="Arial" charset="0"/>
                        </a:rPr>
                        <a:t>Antibacterial agents</a:t>
                      </a:r>
                      <a:endParaRPr kumimoji="0" lang="ru-RU" sz="2400" b="1" i="0" u="none" strike="noStrike" cap="none" normalizeH="0" baseline="0" dirty="0" smtClean="0">
                        <a:ln>
                          <a:noFill/>
                        </a:ln>
                        <a:solidFill>
                          <a:srgbClr val="FFC000"/>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b="1" i="0" u="none" strike="noStrike" cap="none" normalizeH="0" baseline="0" dirty="0" smtClean="0">
                          <a:ln>
                            <a:noFill/>
                          </a:ln>
                          <a:solidFill>
                            <a:srgbClr val="FFC000"/>
                          </a:solidFill>
                          <a:effectLst/>
                          <a:latin typeface="Arial" charset="0"/>
                        </a:rPr>
                        <a:t>The reasons for the undesirability of appointment</a:t>
                      </a:r>
                      <a:endParaRPr kumimoji="0" lang="ru-RU" sz="2400" b="1" i="0" u="none" strike="noStrike" cap="none" normalizeH="0" baseline="0" dirty="0" smtClean="0">
                        <a:ln>
                          <a:noFill/>
                        </a:ln>
                        <a:solidFill>
                          <a:srgbClr val="FFC000"/>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1190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rgbClr val="FFFFFF"/>
                          </a:solidFill>
                          <a:effectLst/>
                          <a:latin typeface="Arial" charset="0"/>
                        </a:rPr>
                        <a:t>Polymixines</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rgbClr val="FFFFFF"/>
                          </a:solidFill>
                          <a:effectLst/>
                          <a:latin typeface="Arial" charset="0"/>
                        </a:rPr>
                        <a:t>Nephrotoxicity</a:t>
                      </a:r>
                      <a:r>
                        <a:rPr kumimoji="0" lang="en-US" sz="2400" b="1" i="0" u="none" strike="noStrike" cap="none" normalizeH="0" baseline="0" dirty="0" smtClean="0">
                          <a:ln>
                            <a:noFill/>
                          </a:ln>
                          <a:solidFill>
                            <a:srgbClr val="FFFFFF"/>
                          </a:solidFill>
                          <a:effectLst/>
                          <a:latin typeface="Arial" charset="0"/>
                        </a:rPr>
                        <a:t>, neurotoxicity</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1754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rgbClr val="FFFFFF"/>
                          </a:solidFill>
                          <a:effectLst/>
                          <a:latin typeface="Arial" charset="0"/>
                        </a:rPr>
                        <a:t>Tetracyclines</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rgbClr val="FFFFFF"/>
                          </a:solidFill>
                          <a:effectLst/>
                          <a:latin typeface="Arial" charset="0"/>
                        </a:rPr>
                        <a:t>Nephrotoxicity</a:t>
                      </a:r>
                      <a:r>
                        <a:rPr kumimoji="0" lang="en-US" sz="2400" b="1" i="0" u="none" strike="noStrike" cap="none" normalizeH="0" baseline="0" dirty="0" smtClean="0">
                          <a:ln>
                            <a:noFill/>
                          </a:ln>
                          <a:solidFill>
                            <a:srgbClr val="FFFFFF"/>
                          </a:solidFill>
                          <a:effectLst/>
                          <a:latin typeface="Arial" charset="0"/>
                        </a:rPr>
                        <a:t> with kidney disease, </a:t>
                      </a:r>
                      <a:r>
                        <a:rPr kumimoji="0" lang="en-US" sz="2400" b="1" i="0" u="none" strike="noStrike" cap="none" normalizeH="0" baseline="0" dirty="0" err="1" smtClean="0">
                          <a:ln>
                            <a:noFill/>
                          </a:ln>
                          <a:solidFill>
                            <a:srgbClr val="FFFFFF"/>
                          </a:solidFill>
                          <a:effectLst/>
                          <a:latin typeface="Arial" charset="0"/>
                        </a:rPr>
                        <a:t>hepatotoxicity</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normAutofit/>
          </a:bodyPr>
          <a:lstStyle/>
          <a:p>
            <a:r>
              <a:rPr lang="en-US" dirty="0" smtClean="0"/>
              <a:t>Antibacterial therapy</a:t>
            </a:r>
            <a:endParaRPr lang="ru-RU" b="1" dirty="0"/>
          </a:p>
        </p:txBody>
      </p:sp>
      <p:sp>
        <p:nvSpPr>
          <p:cNvPr id="104451" name="Rectangle 3"/>
          <p:cNvSpPr>
            <a:spLocks noGrp="1" noChangeArrowheads="1"/>
          </p:cNvSpPr>
          <p:nvPr>
            <p:ph type="body" sz="half" idx="1"/>
          </p:nvPr>
        </p:nvSpPr>
        <p:spPr>
          <a:xfrm>
            <a:off x="263525" y="1052513"/>
            <a:ext cx="7837488" cy="1655762"/>
          </a:xfrm>
        </p:spPr>
        <p:txBody>
          <a:bodyPr/>
          <a:lstStyle/>
          <a:p>
            <a:pPr>
              <a:buNone/>
            </a:pPr>
            <a:r>
              <a:rPr lang="en-US" sz="2000" b="1" dirty="0" smtClean="0">
                <a:solidFill>
                  <a:srgbClr val="FFC000"/>
                </a:solidFill>
              </a:rPr>
              <a:t>Antibacterial agents, the purpose of which should be avoided in elderly patients</a:t>
            </a:r>
          </a:p>
          <a:p>
            <a:pPr>
              <a:buFontTx/>
              <a:buNone/>
            </a:pPr>
            <a:endParaRPr lang="ru-RU" sz="2000" b="1" dirty="0">
              <a:solidFill>
                <a:srgbClr val="FFFFFF"/>
              </a:solidFill>
            </a:endParaRPr>
          </a:p>
          <a:p>
            <a:pPr>
              <a:buFontTx/>
              <a:buNone/>
            </a:pPr>
            <a:endParaRPr lang="ru-RU" sz="2000" b="1" dirty="0">
              <a:solidFill>
                <a:srgbClr val="FFFFFF"/>
              </a:solidFill>
            </a:endParaRPr>
          </a:p>
        </p:txBody>
      </p:sp>
      <p:graphicFrame>
        <p:nvGraphicFramePr>
          <p:cNvPr id="104478" name="Group 30"/>
          <p:cNvGraphicFramePr>
            <a:graphicFrameLocks noGrp="1"/>
          </p:cNvGraphicFramePr>
          <p:nvPr>
            <p:ph sz="half" idx="2"/>
          </p:nvPr>
        </p:nvGraphicFramePr>
        <p:xfrm>
          <a:off x="431800" y="1839913"/>
          <a:ext cx="8532813" cy="5102352"/>
        </p:xfrm>
        <a:graphic>
          <a:graphicData uri="http://schemas.openxmlformats.org/drawingml/2006/table">
            <a:tbl>
              <a:tblPr/>
              <a:tblGrid>
                <a:gridCol w="4211638"/>
                <a:gridCol w="4321175"/>
              </a:tblGrid>
              <a:tr h="1016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b="1" i="0" u="none" strike="noStrike" cap="none" normalizeH="0" baseline="0" dirty="0" smtClean="0">
                          <a:ln>
                            <a:noFill/>
                          </a:ln>
                          <a:solidFill>
                            <a:srgbClr val="FFC000"/>
                          </a:solidFill>
                          <a:effectLst/>
                          <a:latin typeface="Arial" charset="0"/>
                        </a:rPr>
                        <a:t>А</a:t>
                      </a:r>
                      <a:r>
                        <a:rPr kumimoji="0" lang="en-US" sz="2400" b="1" i="0" u="none" strike="noStrike" cap="none" normalizeH="0" baseline="0" dirty="0" err="1" smtClean="0">
                          <a:ln>
                            <a:noFill/>
                          </a:ln>
                          <a:solidFill>
                            <a:srgbClr val="FFC000"/>
                          </a:solidFill>
                          <a:effectLst/>
                          <a:latin typeface="Arial" charset="0"/>
                        </a:rPr>
                        <a:t>ntibacterial</a:t>
                      </a:r>
                      <a:r>
                        <a:rPr kumimoji="0" lang="en-US" sz="2400" b="1" i="0" u="none" strike="noStrike" cap="none" normalizeH="0" baseline="0" dirty="0" smtClean="0">
                          <a:ln>
                            <a:noFill/>
                          </a:ln>
                          <a:solidFill>
                            <a:srgbClr val="FFC000"/>
                          </a:solidFill>
                          <a:effectLst/>
                          <a:latin typeface="Arial" charset="0"/>
                        </a:rPr>
                        <a:t> agents</a:t>
                      </a:r>
                      <a:endParaRPr kumimoji="0" lang="ru-RU" sz="2400" b="1" i="0" u="none" strike="noStrike" cap="none" normalizeH="0" baseline="0" dirty="0" smtClean="0">
                        <a:ln>
                          <a:noFill/>
                        </a:ln>
                        <a:solidFill>
                          <a:srgbClr val="FFC000"/>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b="1" i="0" u="none" strike="noStrike" cap="none" normalizeH="0" baseline="0" dirty="0" smtClean="0">
                          <a:ln>
                            <a:noFill/>
                          </a:ln>
                          <a:solidFill>
                            <a:srgbClr val="FFC000"/>
                          </a:solidFill>
                          <a:effectLst/>
                          <a:latin typeface="Arial" charset="0"/>
                        </a:rPr>
                        <a:t>The reasons for the undesirability of appointment</a:t>
                      </a:r>
                      <a:endParaRPr kumimoji="0" lang="ru-RU" sz="2400" b="1" i="0" u="none" strike="noStrike" cap="none" normalizeH="0" baseline="0" dirty="0" smtClean="0">
                        <a:ln>
                          <a:noFill/>
                        </a:ln>
                        <a:solidFill>
                          <a:srgbClr val="FFC000"/>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1190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rgbClr val="FFFFFF"/>
                          </a:solidFill>
                          <a:effectLst/>
                          <a:latin typeface="Arial" charset="0"/>
                        </a:rPr>
                        <a:t>Chloramfenicol</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FFFFFF"/>
                          </a:solidFill>
                          <a:effectLst/>
                          <a:latin typeface="Arial" charset="0"/>
                        </a:rPr>
                        <a:t>Inhibition of bone marrow function (</a:t>
                      </a:r>
                      <a:r>
                        <a:rPr kumimoji="0" lang="en-US" sz="2400" b="1" i="0" u="none" strike="noStrike" cap="none" normalizeH="0" baseline="0" dirty="0" err="1" smtClean="0">
                          <a:ln>
                            <a:noFill/>
                          </a:ln>
                          <a:solidFill>
                            <a:srgbClr val="FFFFFF"/>
                          </a:solidFill>
                          <a:effectLst/>
                          <a:latin typeface="Arial" charset="0"/>
                        </a:rPr>
                        <a:t>neutropenia</a:t>
                      </a:r>
                      <a:r>
                        <a:rPr kumimoji="0" lang="en-US" sz="2400" b="1" i="0" u="none" strike="noStrike" cap="none" normalizeH="0" baseline="0" dirty="0" smtClean="0">
                          <a:ln>
                            <a:noFill/>
                          </a:ln>
                          <a:solidFill>
                            <a:srgbClr val="FFFFFF"/>
                          </a:solidFill>
                          <a:effectLst/>
                          <a:latin typeface="Arial" charset="0"/>
                        </a:rPr>
                        <a:t> / </a:t>
                      </a:r>
                      <a:r>
                        <a:rPr kumimoji="0" lang="en-US" sz="2400" b="1" i="0" u="none" strike="noStrike" cap="none" normalizeH="0" baseline="0" dirty="0" err="1" smtClean="0">
                          <a:ln>
                            <a:noFill/>
                          </a:ln>
                          <a:solidFill>
                            <a:srgbClr val="FFFFFF"/>
                          </a:solidFill>
                          <a:effectLst/>
                          <a:latin typeface="Arial" charset="0"/>
                        </a:rPr>
                        <a:t>agranulocytosis</a:t>
                      </a:r>
                      <a:r>
                        <a:rPr kumimoji="0" lang="en-US" sz="2400" b="1" i="0" u="none" strike="noStrike" cap="none" normalizeH="0" baseline="0" dirty="0" smtClean="0">
                          <a:ln>
                            <a:noFill/>
                          </a:ln>
                          <a:solidFill>
                            <a:srgbClr val="FFFFFF"/>
                          </a:solidFill>
                          <a:effectLst/>
                          <a:latin typeface="Arial" charset="0"/>
                        </a:rPr>
                        <a:t>, </a:t>
                      </a:r>
                      <a:r>
                        <a:rPr kumimoji="0" lang="en-US" sz="2400" b="1" i="0" u="none" strike="noStrike" cap="none" normalizeH="0" baseline="0" dirty="0" err="1" smtClean="0">
                          <a:ln>
                            <a:noFill/>
                          </a:ln>
                          <a:solidFill>
                            <a:srgbClr val="FFFFFF"/>
                          </a:solidFill>
                          <a:effectLst/>
                          <a:latin typeface="Arial" charset="0"/>
                        </a:rPr>
                        <a:t>aplastic</a:t>
                      </a:r>
                      <a:r>
                        <a:rPr kumimoji="0" lang="en-US" sz="2400" b="1" i="0" u="none" strike="noStrike" cap="none" normalizeH="0" baseline="0" dirty="0" smtClean="0">
                          <a:ln>
                            <a:noFill/>
                          </a:ln>
                          <a:solidFill>
                            <a:srgbClr val="FFFFFF"/>
                          </a:solidFill>
                          <a:effectLst/>
                          <a:latin typeface="Arial" charset="0"/>
                        </a:rPr>
                        <a:t> anemia)</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1754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rgbClr val="FFFFFF"/>
                          </a:solidFill>
                          <a:effectLst/>
                          <a:latin typeface="Arial" charset="0"/>
                        </a:rPr>
                        <a:t>Cephalosporins</a:t>
                      </a:r>
                      <a:r>
                        <a:rPr kumimoji="0" lang="en-US" sz="2400" b="1" i="0" u="none" strike="noStrike" cap="none" normalizeH="0" baseline="0" dirty="0" smtClean="0">
                          <a:ln>
                            <a:noFill/>
                          </a:ln>
                          <a:solidFill>
                            <a:srgbClr val="FFFFFF"/>
                          </a:solidFill>
                          <a:effectLst/>
                          <a:latin typeface="Arial" charset="0"/>
                        </a:rPr>
                        <a:t> with a N-methyl-</a:t>
                      </a:r>
                      <a:r>
                        <a:rPr kumimoji="0" lang="en-US" sz="2400" b="1" i="0" u="none" strike="noStrike" cap="none" normalizeH="0" baseline="0" dirty="0" err="1" smtClean="0">
                          <a:ln>
                            <a:noFill/>
                          </a:ln>
                          <a:solidFill>
                            <a:srgbClr val="FFFFFF"/>
                          </a:solidFill>
                          <a:effectLst/>
                          <a:latin typeface="Arial" charset="0"/>
                        </a:rPr>
                        <a:t>thiotetrazole</a:t>
                      </a:r>
                      <a:r>
                        <a:rPr kumimoji="0" lang="en-US" sz="2400" b="1" i="0" u="none" strike="noStrike" cap="none" normalizeH="0" baseline="0" dirty="0" smtClean="0">
                          <a:ln>
                            <a:noFill/>
                          </a:ln>
                          <a:solidFill>
                            <a:srgbClr val="FFFFFF"/>
                          </a:solidFill>
                          <a:effectLst/>
                          <a:latin typeface="Arial" charset="0"/>
                        </a:rPr>
                        <a:t> structure (</a:t>
                      </a:r>
                      <a:r>
                        <a:rPr kumimoji="0" lang="en-US" sz="2400" b="1" i="0" u="none" strike="noStrike" cap="none" normalizeH="0" baseline="0" dirty="0" err="1" smtClean="0">
                          <a:ln>
                            <a:noFill/>
                          </a:ln>
                          <a:solidFill>
                            <a:srgbClr val="FFFFFF"/>
                          </a:solidFill>
                          <a:effectLst/>
                          <a:latin typeface="Arial" charset="0"/>
                        </a:rPr>
                        <a:t>cefemandole</a:t>
                      </a:r>
                      <a:r>
                        <a:rPr kumimoji="0" lang="en-US" sz="2400" b="1" i="0" u="none" strike="noStrike" cap="none" normalizeH="0" baseline="0" dirty="0" smtClean="0">
                          <a:ln>
                            <a:noFill/>
                          </a:ln>
                          <a:solidFill>
                            <a:srgbClr val="FFFFFF"/>
                          </a:solidFill>
                          <a:effectLst/>
                          <a:latin typeface="Arial" charset="0"/>
                        </a:rPr>
                        <a:t>, </a:t>
                      </a:r>
                      <a:r>
                        <a:rPr kumimoji="0" lang="en-US" sz="2400" b="1" i="0" u="none" strike="noStrike" cap="none" normalizeH="0" baseline="0" dirty="0" err="1" smtClean="0">
                          <a:ln>
                            <a:noFill/>
                          </a:ln>
                          <a:solidFill>
                            <a:srgbClr val="FFFFFF"/>
                          </a:solidFill>
                          <a:effectLst/>
                          <a:latin typeface="Arial" charset="0"/>
                        </a:rPr>
                        <a:t>cefotetan</a:t>
                      </a:r>
                      <a:r>
                        <a:rPr kumimoji="0" lang="en-US" sz="2400" b="1" i="0" u="none" strike="noStrike" cap="none" normalizeH="0" baseline="0" dirty="0" smtClean="0">
                          <a:ln>
                            <a:noFill/>
                          </a:ln>
                          <a:solidFill>
                            <a:srgbClr val="FFFFFF"/>
                          </a:solidFill>
                          <a:effectLst/>
                          <a:latin typeface="Arial" charset="0"/>
                        </a:rPr>
                        <a:t>, </a:t>
                      </a:r>
                      <a:r>
                        <a:rPr kumimoji="0" lang="en-US" sz="2400" b="1" i="0" u="none" strike="noStrike" cap="none" normalizeH="0" baseline="0" dirty="0" err="1" smtClean="0">
                          <a:ln>
                            <a:noFill/>
                          </a:ln>
                          <a:solidFill>
                            <a:srgbClr val="FFFFFF"/>
                          </a:solidFill>
                          <a:effectLst/>
                          <a:latin typeface="Arial" charset="0"/>
                        </a:rPr>
                        <a:t>cefmetazole</a:t>
                      </a:r>
                      <a:r>
                        <a:rPr kumimoji="0" lang="en-US" sz="2400" b="1" i="0" u="none" strike="noStrike" cap="none" normalizeH="0" baseline="0" dirty="0" smtClean="0">
                          <a:ln>
                            <a:noFill/>
                          </a:ln>
                          <a:solidFill>
                            <a:srgbClr val="FFFFFF"/>
                          </a:solidFill>
                          <a:effectLst/>
                          <a:latin typeface="Arial" charset="0"/>
                        </a:rPr>
                        <a:t>, </a:t>
                      </a:r>
                      <a:r>
                        <a:rPr kumimoji="0" lang="en-US" sz="2400" b="1" i="0" u="none" strike="noStrike" cap="none" normalizeH="0" baseline="0" dirty="0" err="1" smtClean="0">
                          <a:ln>
                            <a:noFill/>
                          </a:ln>
                          <a:solidFill>
                            <a:srgbClr val="FFFFFF"/>
                          </a:solidFill>
                          <a:effectLst/>
                          <a:latin typeface="Arial" charset="0"/>
                        </a:rPr>
                        <a:t>cefaperasone</a:t>
                      </a:r>
                      <a:r>
                        <a:rPr kumimoji="0" lang="en-US" sz="2400" b="1" i="0" u="none" strike="noStrike" cap="none" normalizeH="0" baseline="0" dirty="0" smtClean="0">
                          <a:ln>
                            <a:noFill/>
                          </a:ln>
                          <a:solidFill>
                            <a:srgbClr val="FFFFFF"/>
                          </a:solidFill>
                          <a:effectLst/>
                          <a:latin typeface="Arial" charset="0"/>
                        </a:rPr>
                        <a:t>)</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FFFFFF"/>
                          </a:solidFill>
                          <a:effectLst/>
                          <a:latin typeface="Arial" charset="0"/>
                        </a:rPr>
                        <a:t>Impaired intestinal absorption of vitamin K, bleeding</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r>
              <a:rPr lang="en-US" b="1" dirty="0" smtClean="0"/>
              <a:t>Treatment</a:t>
            </a:r>
            <a:endParaRPr lang="ru-RU" b="1" dirty="0"/>
          </a:p>
        </p:txBody>
      </p:sp>
      <p:sp>
        <p:nvSpPr>
          <p:cNvPr id="136195" name="Rectangle 3"/>
          <p:cNvSpPr>
            <a:spLocks noGrp="1" noChangeArrowheads="1"/>
          </p:cNvSpPr>
          <p:nvPr>
            <p:ph idx="1"/>
          </p:nvPr>
        </p:nvSpPr>
        <p:spPr/>
        <p:txBody>
          <a:bodyPr>
            <a:normAutofit/>
          </a:bodyPr>
          <a:lstStyle/>
          <a:p>
            <a:pPr>
              <a:buFontTx/>
              <a:buNone/>
            </a:pPr>
            <a:r>
              <a:rPr lang="ru-RU" sz="3200" b="1" dirty="0" smtClean="0">
                <a:solidFill>
                  <a:srgbClr val="FFFFFF"/>
                </a:solidFill>
              </a:rPr>
              <a:t>    </a:t>
            </a:r>
            <a:r>
              <a:rPr lang="en-US" sz="3200" b="1" dirty="0" smtClean="0">
                <a:solidFill>
                  <a:srgbClr val="FFFFFF"/>
                </a:solidFill>
              </a:rPr>
              <a:t>Antibiotics are cautious in view of acute vascular insufficiency during the period of critical decrease in temperature, and vascular insufficiency may manifest as chronic, </a:t>
            </a:r>
            <a:r>
              <a:rPr lang="en-US" sz="3200" b="1" dirty="0" err="1" smtClean="0">
                <a:solidFill>
                  <a:srgbClr val="FFFFFF"/>
                </a:solidFill>
              </a:rPr>
              <a:t>cerebrovascular</a:t>
            </a:r>
            <a:r>
              <a:rPr lang="en-US" sz="3200" b="1" dirty="0" smtClean="0">
                <a:solidFill>
                  <a:srgbClr val="FFFFFF"/>
                </a:solidFill>
              </a:rPr>
              <a:t>, coronary or renal failure.</a:t>
            </a:r>
            <a:endParaRPr lang="ru-RU" sz="3200" b="1" dirty="0">
              <a:solidFill>
                <a:srgbClr val="FFFFFF"/>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r>
              <a:rPr lang="en-US" dirty="0" smtClean="0"/>
              <a:t>Treatment</a:t>
            </a:r>
            <a:endParaRPr lang="ru-RU" b="1" dirty="0"/>
          </a:p>
        </p:txBody>
      </p:sp>
      <p:sp>
        <p:nvSpPr>
          <p:cNvPr id="139267" name="Rectangle 3"/>
          <p:cNvSpPr>
            <a:spLocks noGrp="1" noChangeArrowheads="1"/>
          </p:cNvSpPr>
          <p:nvPr>
            <p:ph idx="1"/>
          </p:nvPr>
        </p:nvSpPr>
        <p:spPr/>
        <p:txBody>
          <a:bodyPr>
            <a:normAutofit/>
          </a:bodyPr>
          <a:lstStyle/>
          <a:p>
            <a:pPr>
              <a:buFontTx/>
              <a:buNone/>
            </a:pPr>
            <a:r>
              <a:rPr lang="en-US" sz="3200" b="1" dirty="0" smtClean="0">
                <a:solidFill>
                  <a:srgbClr val="FFFFFF"/>
                </a:solidFill>
              </a:rPr>
              <a:t>Evaluation of the effectiveness of antibiotics:</a:t>
            </a:r>
          </a:p>
          <a:p>
            <a:pPr>
              <a:buFontTx/>
              <a:buNone/>
            </a:pPr>
            <a:r>
              <a:rPr lang="en-US" sz="3200" b="1" dirty="0" smtClean="0">
                <a:solidFill>
                  <a:srgbClr val="FFFFFF"/>
                </a:solidFill>
              </a:rPr>
              <a:t>- 48-72 hours efficiency</a:t>
            </a:r>
          </a:p>
          <a:p>
            <a:pPr>
              <a:buFontTx/>
              <a:buNone/>
            </a:pPr>
            <a:r>
              <a:rPr lang="en-US" sz="3200" b="1" dirty="0" smtClean="0">
                <a:solidFill>
                  <a:srgbClr val="FFFFFF"/>
                </a:solidFill>
              </a:rPr>
              <a:t>- more often toxic effects of antibiotics - control of renal, hepatic parameters, complete blood count, urinalysis</a:t>
            </a:r>
            <a:endParaRPr lang="ru-RU" sz="3200" b="1" dirty="0">
              <a:solidFill>
                <a:srgbClr val="FFFFFF"/>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r>
              <a:rPr lang="en-US" dirty="0" smtClean="0"/>
              <a:t>Treatment</a:t>
            </a:r>
            <a:endParaRPr lang="ru-RU" b="1" dirty="0"/>
          </a:p>
        </p:txBody>
      </p:sp>
      <p:sp>
        <p:nvSpPr>
          <p:cNvPr id="137219" name="Rectangle 3"/>
          <p:cNvSpPr>
            <a:spLocks noGrp="1" noChangeArrowheads="1"/>
          </p:cNvSpPr>
          <p:nvPr>
            <p:ph idx="1"/>
          </p:nvPr>
        </p:nvSpPr>
        <p:spPr/>
        <p:txBody>
          <a:bodyPr>
            <a:normAutofit/>
          </a:bodyPr>
          <a:lstStyle/>
          <a:p>
            <a:pPr>
              <a:buFontTx/>
              <a:buNone/>
            </a:pPr>
            <a:r>
              <a:rPr lang="en-US" sz="3200" b="1" dirty="0" smtClean="0">
                <a:solidFill>
                  <a:srgbClr val="FFFFFF"/>
                </a:solidFill>
                <a:cs typeface="Times New Roman" pitchFamily="18" charset="0"/>
              </a:rPr>
              <a:t>- </a:t>
            </a:r>
            <a:r>
              <a:rPr lang="en-US" sz="3200" b="1" dirty="0" err="1" smtClean="0">
                <a:solidFill>
                  <a:srgbClr val="FFFFFF"/>
                </a:solidFill>
                <a:cs typeface="Times New Roman" pitchFamily="18" charset="0"/>
              </a:rPr>
              <a:t>mucolytics</a:t>
            </a:r>
            <a:r>
              <a:rPr lang="en-US" sz="3200" b="1" dirty="0" smtClean="0">
                <a:solidFill>
                  <a:srgbClr val="FFFFFF"/>
                </a:solidFill>
                <a:cs typeface="Times New Roman" pitchFamily="18" charset="0"/>
              </a:rPr>
              <a:t>,</a:t>
            </a:r>
          </a:p>
          <a:p>
            <a:pPr>
              <a:buFontTx/>
              <a:buNone/>
            </a:pPr>
            <a:r>
              <a:rPr lang="en-US" sz="3200" b="1" dirty="0" smtClean="0">
                <a:solidFill>
                  <a:srgbClr val="FFFFFF"/>
                </a:solidFill>
                <a:cs typeface="Times New Roman" pitchFamily="18" charset="0"/>
              </a:rPr>
              <a:t>- </a:t>
            </a:r>
            <a:r>
              <a:rPr lang="en-US" sz="3200" b="1" dirty="0" err="1" smtClean="0">
                <a:solidFill>
                  <a:srgbClr val="FFFFFF"/>
                </a:solidFill>
                <a:cs typeface="Times New Roman" pitchFamily="18" charset="0"/>
              </a:rPr>
              <a:t>bronchodilatory</a:t>
            </a:r>
            <a:r>
              <a:rPr lang="en-US" sz="3200" b="1" dirty="0" smtClean="0">
                <a:solidFill>
                  <a:srgbClr val="FFFFFF"/>
                </a:solidFill>
                <a:cs typeface="Times New Roman" pitchFamily="18" charset="0"/>
              </a:rPr>
              <a:t> (</a:t>
            </a:r>
            <a:r>
              <a:rPr lang="en-US" sz="3200" b="1" dirty="0" err="1" smtClean="0">
                <a:solidFill>
                  <a:srgbClr val="FFFFFF"/>
                </a:solidFill>
                <a:cs typeface="Times New Roman" pitchFamily="18" charset="0"/>
              </a:rPr>
              <a:t>atrovent</a:t>
            </a:r>
            <a:r>
              <a:rPr lang="en-US" sz="3200" b="1" dirty="0" smtClean="0">
                <a:solidFill>
                  <a:srgbClr val="FFFFFF"/>
                </a:solidFill>
                <a:cs typeface="Times New Roman" pitchFamily="18" charset="0"/>
              </a:rPr>
              <a:t>),</a:t>
            </a:r>
          </a:p>
          <a:p>
            <a:pPr>
              <a:buFontTx/>
              <a:buNone/>
            </a:pPr>
            <a:r>
              <a:rPr lang="en-US" sz="3200" b="1" dirty="0" smtClean="0">
                <a:solidFill>
                  <a:srgbClr val="FFFFFF"/>
                </a:solidFill>
                <a:cs typeface="Times New Roman" pitchFamily="18" charset="0"/>
              </a:rPr>
              <a:t>- detoxification therapy (not transfuse),</a:t>
            </a:r>
          </a:p>
          <a:p>
            <a:pPr>
              <a:buFontTx/>
              <a:buNone/>
            </a:pPr>
            <a:r>
              <a:rPr lang="en-US" sz="3200" b="1" dirty="0" smtClean="0">
                <a:solidFill>
                  <a:srgbClr val="FFFFFF"/>
                </a:solidFill>
                <a:cs typeface="Times New Roman" pitchFamily="18" charset="0"/>
              </a:rPr>
              <a:t>- oxygen therapy, painkillers, for CHF - glycosides, an ACE inhibitor, diuretic, respiratory analeptics.</a:t>
            </a:r>
            <a:endParaRPr lang="ru-RU" sz="3200" b="1" dirty="0">
              <a:solidFill>
                <a:srgbClr val="FFFFFF"/>
              </a:solidFill>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457200" y="274638"/>
            <a:ext cx="8229600" cy="939784"/>
          </a:xfrm>
        </p:spPr>
        <p:txBody>
          <a:bodyPr/>
          <a:lstStyle/>
          <a:p>
            <a:r>
              <a:rPr lang="en-US" dirty="0" smtClean="0"/>
              <a:t>COPD in the elderly</a:t>
            </a:r>
            <a:endParaRPr lang="ru-RU" b="1" dirty="0"/>
          </a:p>
        </p:txBody>
      </p:sp>
      <p:sp>
        <p:nvSpPr>
          <p:cNvPr id="142339" name="Rectangle 3"/>
          <p:cNvSpPr>
            <a:spLocks noGrp="1" noChangeArrowheads="1"/>
          </p:cNvSpPr>
          <p:nvPr>
            <p:ph idx="1"/>
          </p:nvPr>
        </p:nvSpPr>
        <p:spPr>
          <a:xfrm>
            <a:off x="457200" y="1214422"/>
            <a:ext cx="8229600" cy="5094938"/>
          </a:xfrm>
        </p:spPr>
        <p:txBody>
          <a:bodyPr>
            <a:noAutofit/>
          </a:bodyPr>
          <a:lstStyle/>
          <a:p>
            <a:pPr>
              <a:lnSpc>
                <a:spcPct val="90000"/>
              </a:lnSpc>
              <a:buFontTx/>
              <a:buNone/>
            </a:pPr>
            <a:r>
              <a:rPr lang="en-US" b="1" dirty="0" smtClean="0">
                <a:solidFill>
                  <a:srgbClr val="FFFFFF"/>
                </a:solidFill>
              </a:rPr>
              <a:t>- progressive nature of COPD → irreversible changes</a:t>
            </a:r>
          </a:p>
          <a:p>
            <a:pPr>
              <a:lnSpc>
                <a:spcPct val="90000"/>
              </a:lnSpc>
              <a:buFontTx/>
              <a:buNone/>
            </a:pPr>
            <a:r>
              <a:rPr lang="en-US" b="1" dirty="0" smtClean="0">
                <a:solidFill>
                  <a:srgbClr val="FFFFFF"/>
                </a:solidFill>
              </a:rPr>
              <a:t>(emphysema, </a:t>
            </a:r>
            <a:r>
              <a:rPr lang="en-US" b="1" dirty="0" err="1" smtClean="0">
                <a:solidFill>
                  <a:srgbClr val="FFFFFF"/>
                </a:solidFill>
              </a:rPr>
              <a:t>pneumosclerosis</a:t>
            </a:r>
            <a:r>
              <a:rPr lang="en-US" b="1" dirty="0" smtClean="0">
                <a:solidFill>
                  <a:srgbClr val="FFFFFF"/>
                </a:solidFill>
              </a:rPr>
              <a:t>, LI, RI),</a:t>
            </a:r>
          </a:p>
          <a:p>
            <a:pPr>
              <a:lnSpc>
                <a:spcPct val="90000"/>
              </a:lnSpc>
              <a:buFontTx/>
              <a:buNone/>
            </a:pPr>
            <a:r>
              <a:rPr lang="en-US" b="1" dirty="0" smtClean="0">
                <a:solidFill>
                  <a:srgbClr val="FFFFFF"/>
                </a:solidFill>
              </a:rPr>
              <a:t>- erasing the </a:t>
            </a:r>
            <a:r>
              <a:rPr lang="en-US" b="1" dirty="0" err="1" smtClean="0">
                <a:solidFill>
                  <a:srgbClr val="FFFFFF"/>
                </a:solidFill>
              </a:rPr>
              <a:t>nosological</a:t>
            </a:r>
            <a:r>
              <a:rPr lang="en-US" b="1" dirty="0" smtClean="0">
                <a:solidFill>
                  <a:srgbClr val="FFFFFF"/>
                </a:solidFill>
              </a:rPr>
              <a:t> faces (diagnosis of COPD: BA + COPD),</a:t>
            </a:r>
          </a:p>
          <a:p>
            <a:pPr>
              <a:lnSpc>
                <a:spcPct val="90000"/>
              </a:lnSpc>
              <a:buFontTx/>
              <a:buNone/>
            </a:pPr>
            <a:r>
              <a:rPr lang="en-US" b="1" dirty="0" smtClean="0">
                <a:solidFill>
                  <a:srgbClr val="FFFFFF"/>
                </a:solidFill>
              </a:rPr>
              <a:t>- erasing the faces of exacerbations and remission,</a:t>
            </a:r>
          </a:p>
          <a:p>
            <a:pPr>
              <a:lnSpc>
                <a:spcPct val="90000"/>
              </a:lnSpc>
              <a:buFontTx/>
              <a:buNone/>
            </a:pPr>
            <a:r>
              <a:rPr lang="en-US" b="1" dirty="0" smtClean="0">
                <a:solidFill>
                  <a:srgbClr val="FFFFFF"/>
                </a:solidFill>
              </a:rPr>
              <a:t>- contribution to the symptoms of COPD (cough, shortness of breath) of other CVDs,</a:t>
            </a:r>
          </a:p>
          <a:p>
            <a:pPr>
              <a:lnSpc>
                <a:spcPct val="90000"/>
              </a:lnSpc>
              <a:buFontTx/>
              <a:buNone/>
            </a:pPr>
            <a:r>
              <a:rPr lang="en-US" b="1" dirty="0" smtClean="0">
                <a:solidFill>
                  <a:srgbClr val="FFFFFF"/>
                </a:solidFill>
              </a:rPr>
              <a:t>- diagnostics (clinical + additional emphasis on cardiovascular system (ECG, ultrasound)),</a:t>
            </a:r>
          </a:p>
          <a:p>
            <a:pPr>
              <a:lnSpc>
                <a:spcPct val="90000"/>
              </a:lnSpc>
              <a:buFontTx/>
              <a:buNone/>
            </a:pPr>
            <a:r>
              <a:rPr lang="en-US" b="1" dirty="0" smtClean="0">
                <a:solidFill>
                  <a:srgbClr val="FFFFFF"/>
                </a:solidFill>
              </a:rPr>
              <a:t>    differential diagnosis with cancer</a:t>
            </a:r>
            <a:endParaRPr lang="ru-RU" b="1" dirty="0">
              <a:solidFill>
                <a:srgbClr val="FFFFFF"/>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457200" y="274638"/>
            <a:ext cx="8229600" cy="939784"/>
          </a:xfrm>
        </p:spPr>
        <p:txBody>
          <a:bodyPr/>
          <a:lstStyle/>
          <a:p>
            <a:r>
              <a:rPr lang="en-US" dirty="0" smtClean="0"/>
              <a:t>COPD in the elderly</a:t>
            </a:r>
            <a:endParaRPr lang="ru-RU" b="1" dirty="0"/>
          </a:p>
        </p:txBody>
      </p:sp>
      <p:sp>
        <p:nvSpPr>
          <p:cNvPr id="143363" name="Rectangle 3"/>
          <p:cNvSpPr>
            <a:spLocks noGrp="1" noChangeArrowheads="1"/>
          </p:cNvSpPr>
          <p:nvPr>
            <p:ph idx="1"/>
          </p:nvPr>
        </p:nvSpPr>
        <p:spPr>
          <a:xfrm>
            <a:off x="263525" y="1357299"/>
            <a:ext cx="7908925" cy="5500702"/>
          </a:xfrm>
        </p:spPr>
        <p:txBody>
          <a:bodyPr>
            <a:normAutofit/>
          </a:bodyPr>
          <a:lstStyle/>
          <a:p>
            <a:pPr>
              <a:lnSpc>
                <a:spcPct val="80000"/>
              </a:lnSpc>
              <a:buFontTx/>
              <a:buNone/>
            </a:pPr>
            <a:r>
              <a:rPr lang="en-US" b="1" dirty="0" smtClean="0">
                <a:solidFill>
                  <a:srgbClr val="FFFFFF"/>
                </a:solidFill>
              </a:rPr>
              <a:t>treatment (training, especially in old age):</a:t>
            </a:r>
          </a:p>
          <a:p>
            <a:pPr>
              <a:lnSpc>
                <a:spcPct val="80000"/>
              </a:lnSpc>
              <a:buFontTx/>
              <a:buNone/>
            </a:pPr>
            <a:r>
              <a:rPr lang="en-US" b="1" dirty="0" smtClean="0">
                <a:solidFill>
                  <a:srgbClr val="FFFFFF"/>
                </a:solidFill>
              </a:rPr>
              <a:t>  - refusal of smoking (</a:t>
            </a:r>
            <a:r>
              <a:rPr lang="en-US" b="1" dirty="0" err="1" smtClean="0">
                <a:solidFill>
                  <a:srgbClr val="FFFFFF"/>
                </a:solidFill>
              </a:rPr>
              <a:t>provat</a:t>
            </a:r>
            <a:r>
              <a:rPr lang="en-US" b="1" dirty="0" smtClean="0">
                <a:solidFill>
                  <a:srgbClr val="FFFFFF"/>
                </a:solidFill>
              </a:rPr>
              <a:t>. A),</a:t>
            </a:r>
          </a:p>
          <a:p>
            <a:pPr>
              <a:lnSpc>
                <a:spcPct val="80000"/>
              </a:lnSpc>
              <a:buFontTx/>
              <a:buNone/>
            </a:pPr>
            <a:r>
              <a:rPr lang="en-US" b="1" dirty="0" smtClean="0">
                <a:solidFill>
                  <a:srgbClr val="FFFFFF"/>
                </a:solidFill>
              </a:rPr>
              <a:t>  - bronchodilators (&lt;</a:t>
            </a:r>
            <a:r>
              <a:rPr lang="el-GR" b="1" dirty="0" smtClean="0">
                <a:solidFill>
                  <a:srgbClr val="FFFFFF"/>
                </a:solidFill>
              </a:rPr>
              <a:t>β2 </a:t>
            </a:r>
            <a:r>
              <a:rPr lang="en-US" b="1" dirty="0" smtClean="0">
                <a:solidFill>
                  <a:srgbClr val="FFFFFF"/>
                </a:solidFill>
              </a:rPr>
              <a:t>agonists,&gt; </a:t>
            </a:r>
            <a:r>
              <a:rPr lang="en-US" b="1" dirty="0" err="1" smtClean="0">
                <a:solidFill>
                  <a:srgbClr val="FFFFFF"/>
                </a:solidFill>
              </a:rPr>
              <a:t>anticholinergics</a:t>
            </a:r>
            <a:r>
              <a:rPr lang="en-US" b="1" dirty="0" smtClean="0">
                <a:solidFill>
                  <a:srgbClr val="FFFFFF"/>
                </a:solidFill>
              </a:rPr>
              <a:t>, </a:t>
            </a:r>
            <a:r>
              <a:rPr lang="el-GR" b="1" dirty="0" smtClean="0">
                <a:solidFill>
                  <a:srgbClr val="FFFFFF"/>
                </a:solidFill>
              </a:rPr>
              <a:t>β-</a:t>
            </a:r>
            <a:r>
              <a:rPr lang="en-US" b="1" dirty="0" smtClean="0">
                <a:solidFill>
                  <a:srgbClr val="FFFFFF"/>
                </a:solidFill>
              </a:rPr>
              <a:t>blockers are prohibited (even with CHD PICS)),</a:t>
            </a:r>
          </a:p>
          <a:p>
            <a:pPr>
              <a:lnSpc>
                <a:spcPct val="80000"/>
              </a:lnSpc>
              <a:buFontTx/>
              <a:buNone/>
            </a:pPr>
            <a:r>
              <a:rPr lang="en-US" b="1" dirty="0" smtClean="0">
                <a:solidFill>
                  <a:srgbClr val="FFFFFF"/>
                </a:solidFill>
              </a:rPr>
              <a:t>  - aspirin (carefully), aspirin asthma (</a:t>
            </a:r>
            <a:r>
              <a:rPr lang="en-US" b="1" dirty="0" err="1" smtClean="0">
                <a:solidFill>
                  <a:srgbClr val="FFFFFF"/>
                </a:solidFill>
              </a:rPr>
              <a:t>polinoz</a:t>
            </a:r>
            <a:r>
              <a:rPr lang="en-US" b="1" dirty="0" smtClean="0">
                <a:solidFill>
                  <a:srgbClr val="FFFFFF"/>
                </a:solidFill>
              </a:rPr>
              <a:t>),</a:t>
            </a:r>
          </a:p>
          <a:p>
            <a:pPr>
              <a:lnSpc>
                <a:spcPct val="80000"/>
              </a:lnSpc>
              <a:buFontTx/>
              <a:buNone/>
            </a:pPr>
            <a:r>
              <a:rPr lang="en-US" b="1" dirty="0" smtClean="0">
                <a:solidFill>
                  <a:srgbClr val="FFFFFF"/>
                </a:solidFill>
              </a:rPr>
              <a:t>  - </a:t>
            </a:r>
            <a:r>
              <a:rPr lang="en-US" b="1" dirty="0" err="1" smtClean="0">
                <a:solidFill>
                  <a:srgbClr val="FFFFFF"/>
                </a:solidFill>
              </a:rPr>
              <a:t>mucoregulators</a:t>
            </a:r>
            <a:r>
              <a:rPr lang="en-US" b="1" dirty="0" smtClean="0">
                <a:solidFill>
                  <a:srgbClr val="FFFFFF"/>
                </a:solidFill>
              </a:rPr>
              <a:t> in full,</a:t>
            </a:r>
          </a:p>
          <a:p>
            <a:pPr>
              <a:lnSpc>
                <a:spcPct val="80000"/>
              </a:lnSpc>
              <a:buFontTx/>
              <a:buNone/>
            </a:pPr>
            <a:r>
              <a:rPr lang="en-US" b="1" dirty="0" smtClean="0">
                <a:solidFill>
                  <a:srgbClr val="FFFFFF"/>
                </a:solidFill>
              </a:rPr>
              <a:t>  - GCS (caution → inhalation),</a:t>
            </a:r>
          </a:p>
          <a:p>
            <a:pPr>
              <a:lnSpc>
                <a:spcPct val="80000"/>
              </a:lnSpc>
              <a:buFontTx/>
              <a:buNone/>
            </a:pPr>
            <a:r>
              <a:rPr lang="en-US" b="1" dirty="0" smtClean="0">
                <a:solidFill>
                  <a:srgbClr val="FFFFFF"/>
                </a:solidFill>
              </a:rPr>
              <a:t>  - AB for strict infectious indications,</a:t>
            </a:r>
          </a:p>
          <a:p>
            <a:pPr>
              <a:lnSpc>
                <a:spcPct val="80000"/>
              </a:lnSpc>
              <a:buFontTx/>
              <a:buNone/>
            </a:pPr>
            <a:r>
              <a:rPr lang="en-US" b="1" dirty="0" smtClean="0">
                <a:solidFill>
                  <a:srgbClr val="FFFFFF"/>
                </a:solidFill>
              </a:rPr>
              <a:t>  - RI correction - obligatory (oxygen therapy, breathing exercises),</a:t>
            </a:r>
          </a:p>
          <a:p>
            <a:pPr>
              <a:lnSpc>
                <a:spcPct val="80000"/>
              </a:lnSpc>
              <a:buFontTx/>
              <a:buNone/>
            </a:pPr>
            <a:r>
              <a:rPr lang="en-US" b="1" dirty="0" smtClean="0">
                <a:solidFill>
                  <a:srgbClr val="FFFFFF"/>
                </a:solidFill>
              </a:rPr>
              <a:t>  - ERT (electrotherapy in the absence of contraindications - CHD, AG, </a:t>
            </a:r>
            <a:r>
              <a:rPr lang="en-US" b="1" dirty="0" err="1" smtClean="0">
                <a:solidFill>
                  <a:srgbClr val="FFFFFF"/>
                </a:solidFill>
              </a:rPr>
              <a:t>TsVB</a:t>
            </a:r>
            <a:r>
              <a:rPr lang="en-US" b="1" dirty="0" smtClean="0">
                <a:solidFill>
                  <a:srgbClr val="FFFFFF"/>
                </a:solidFill>
              </a:rPr>
              <a:t>).</a:t>
            </a:r>
            <a:endParaRPr lang="ru-RU" b="1" dirty="0">
              <a:solidFill>
                <a:srgbClr val="FFFFFF"/>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normAutofit fontScale="90000"/>
          </a:bodyPr>
          <a:lstStyle/>
          <a:p>
            <a:r>
              <a:rPr lang="en-US" sz="3600" dirty="0" smtClean="0"/>
              <a:t>International Recommendations for Asthma and COPD</a:t>
            </a:r>
            <a:endParaRPr lang="ru-RU" sz="3600" dirty="0"/>
          </a:p>
        </p:txBody>
      </p:sp>
      <p:graphicFrame>
        <p:nvGraphicFramePr>
          <p:cNvPr id="177222" name="Group 70"/>
          <p:cNvGraphicFramePr>
            <a:graphicFrameLocks noGrp="1"/>
          </p:cNvGraphicFramePr>
          <p:nvPr>
            <p:ph type="tbl" idx="1"/>
          </p:nvPr>
        </p:nvGraphicFramePr>
        <p:xfrm>
          <a:off x="263525" y="1598613"/>
          <a:ext cx="8629650" cy="4497388"/>
        </p:xfrm>
        <a:graphic>
          <a:graphicData uri="http://schemas.openxmlformats.org/drawingml/2006/table">
            <a:tbl>
              <a:tblPr/>
              <a:tblGrid>
                <a:gridCol w="1139825"/>
                <a:gridCol w="2160588"/>
                <a:gridCol w="2376487"/>
                <a:gridCol w="2952750"/>
              </a:tblGrid>
              <a:tr h="149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The optimal route of administration</a:t>
                      </a: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Basic therapy</a:t>
                      </a: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Situational therapy</a:t>
                      </a: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r>
              <a:tr h="1500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Asthma</a:t>
                      </a: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Inhalation Nebulizer</a:t>
                      </a: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smtClean="0">
                          <a:ln>
                            <a:noFill/>
                          </a:ln>
                          <a:solidFill>
                            <a:srgbClr val="FFFFFF"/>
                          </a:solidFill>
                          <a:effectLst/>
                          <a:latin typeface="Arial" charset="0"/>
                        </a:rPr>
                        <a:t>Antiinflammatory</a:t>
                      </a: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Bronchodilators: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1. </a:t>
                      </a:r>
                      <a:r>
                        <a:rPr kumimoji="0" lang="en-US" sz="2000" b="0" i="0" u="none" strike="noStrike" cap="none" normalizeH="0" baseline="0" dirty="0" err="1" smtClean="0">
                          <a:ln>
                            <a:noFill/>
                          </a:ln>
                          <a:solidFill>
                            <a:srgbClr val="FFFFFF"/>
                          </a:solidFill>
                          <a:effectLst/>
                          <a:latin typeface="Arial" charset="0"/>
                        </a:rPr>
                        <a:t>Cholinolytics</a:t>
                      </a:r>
                      <a:endParaRPr kumimoji="0" lang="en-US" sz="20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2. Beta agonists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3. </a:t>
                      </a:r>
                      <a:r>
                        <a:rPr kumimoji="0" lang="en-US" sz="2000" b="0" i="0" u="none" strike="noStrike" cap="none" normalizeH="0" baseline="0" dirty="0" err="1" smtClean="0">
                          <a:ln>
                            <a:noFill/>
                          </a:ln>
                          <a:solidFill>
                            <a:srgbClr val="FFFFFF"/>
                          </a:solidFill>
                          <a:effectLst/>
                          <a:latin typeface="Arial" charset="0"/>
                        </a:rPr>
                        <a:t>Theophylline</a:t>
                      </a: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r>
              <a:tr h="149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COPD</a:t>
                      </a: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Inhalation Nebulizer</a:t>
                      </a: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Bronchodilators: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1. </a:t>
                      </a:r>
                      <a:r>
                        <a:rPr kumimoji="0" lang="en-US" sz="2000" b="0" i="0" u="none" strike="noStrike" cap="none" normalizeH="0" baseline="0" dirty="0" err="1" smtClean="0">
                          <a:ln>
                            <a:noFill/>
                          </a:ln>
                          <a:solidFill>
                            <a:srgbClr val="FFFFFF"/>
                          </a:solidFill>
                          <a:effectLst/>
                          <a:latin typeface="Arial" charset="0"/>
                        </a:rPr>
                        <a:t>Cholinolytics</a:t>
                      </a:r>
                      <a:endParaRPr kumimoji="0" lang="en-US" sz="20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2. Beta agonists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3. </a:t>
                      </a:r>
                      <a:r>
                        <a:rPr kumimoji="0" lang="en-US" sz="2000" b="0" i="0" u="none" strike="noStrike" cap="none" normalizeH="0" baseline="0" dirty="0" err="1" smtClean="0">
                          <a:ln>
                            <a:noFill/>
                          </a:ln>
                          <a:solidFill>
                            <a:srgbClr val="FFFFFF"/>
                          </a:solidFill>
                          <a:effectLst/>
                          <a:latin typeface="Arial" charset="0"/>
                        </a:rPr>
                        <a:t>Theophylline</a:t>
                      </a: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rgbClr val="FFFFFF"/>
                          </a:solidFill>
                          <a:effectLst/>
                          <a:latin typeface="Arial" charset="0"/>
                        </a:rPr>
                        <a:t>А</a:t>
                      </a:r>
                      <a:r>
                        <a:rPr kumimoji="0" lang="en-US" sz="2000" b="0" i="0" u="none" strike="noStrike" cap="none" normalizeH="0" baseline="0" dirty="0" err="1" smtClean="0">
                          <a:ln>
                            <a:noFill/>
                          </a:ln>
                          <a:solidFill>
                            <a:srgbClr val="FFFFFF"/>
                          </a:solidFill>
                          <a:effectLst/>
                          <a:latin typeface="Arial" charset="0"/>
                        </a:rPr>
                        <a:t>ntibacterial</a:t>
                      </a:r>
                      <a:r>
                        <a:rPr kumimoji="0" lang="en-US" sz="2000" b="0" i="0" u="none" strike="noStrike" cap="none" normalizeH="0" baseline="0" dirty="0" smtClean="0">
                          <a:ln>
                            <a:noFill/>
                          </a:ln>
                          <a:solidFill>
                            <a:srgbClr val="FFFFFF"/>
                          </a:solidFill>
                          <a:effectLst/>
                          <a:latin typeface="Arial" charset="0"/>
                        </a:rPr>
                        <a:t> therapy</a:t>
                      </a: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a:lstStyle/>
          <a:p>
            <a:r>
              <a:rPr lang="en-US" dirty="0" smtClean="0"/>
              <a:t>Tactics of treatment of COPD</a:t>
            </a:r>
            <a:endParaRPr lang="ru-RU" dirty="0"/>
          </a:p>
        </p:txBody>
      </p:sp>
      <p:sp>
        <p:nvSpPr>
          <p:cNvPr id="179203" name="Rectangle 3"/>
          <p:cNvSpPr>
            <a:spLocks noGrp="1" noChangeArrowheads="1"/>
          </p:cNvSpPr>
          <p:nvPr>
            <p:ph idx="1"/>
          </p:nvPr>
        </p:nvSpPr>
        <p:spPr>
          <a:xfrm>
            <a:off x="263525" y="1598613"/>
            <a:ext cx="8196263" cy="4497387"/>
          </a:xfrm>
        </p:spPr>
        <p:txBody>
          <a:bodyPr/>
          <a:lstStyle/>
          <a:p>
            <a:pPr>
              <a:buFont typeface="Wingdings" pitchFamily="2" charset="2"/>
              <a:buChar char="v"/>
            </a:pPr>
            <a:r>
              <a:rPr lang="en-US" dirty="0" smtClean="0">
                <a:solidFill>
                  <a:srgbClr val="FFFFFF"/>
                </a:solidFill>
              </a:rPr>
              <a:t>  Patient education</a:t>
            </a:r>
          </a:p>
          <a:p>
            <a:pPr>
              <a:buFont typeface="Wingdings" pitchFamily="2" charset="2"/>
              <a:buChar char="v"/>
            </a:pPr>
            <a:r>
              <a:rPr lang="en-US" dirty="0" smtClean="0">
                <a:solidFill>
                  <a:srgbClr val="FFFFFF"/>
                </a:solidFill>
              </a:rPr>
              <a:t>  Smoking cessation</a:t>
            </a:r>
          </a:p>
          <a:p>
            <a:pPr>
              <a:buFont typeface="Wingdings" pitchFamily="2" charset="2"/>
              <a:buChar char="v"/>
            </a:pPr>
            <a:r>
              <a:rPr lang="en-US" dirty="0" smtClean="0">
                <a:solidFill>
                  <a:srgbClr val="FFFFFF"/>
                </a:solidFill>
              </a:rPr>
              <a:t>  Bronchodilator therapy</a:t>
            </a:r>
          </a:p>
          <a:p>
            <a:pPr>
              <a:buFont typeface="Wingdings" pitchFamily="2" charset="2"/>
              <a:buChar char="v"/>
            </a:pPr>
            <a:r>
              <a:rPr lang="en-US" dirty="0" smtClean="0">
                <a:solidFill>
                  <a:srgbClr val="FFFFFF"/>
                </a:solidFill>
              </a:rPr>
              <a:t>  </a:t>
            </a:r>
            <a:r>
              <a:rPr lang="en-US" dirty="0" err="1" smtClean="0">
                <a:solidFill>
                  <a:srgbClr val="FFFFFF"/>
                </a:solidFill>
              </a:rPr>
              <a:t>Mucoregulatory</a:t>
            </a:r>
            <a:r>
              <a:rPr lang="en-US" dirty="0" smtClean="0">
                <a:solidFill>
                  <a:srgbClr val="FFFFFF"/>
                </a:solidFill>
              </a:rPr>
              <a:t> therapy</a:t>
            </a:r>
          </a:p>
          <a:p>
            <a:pPr>
              <a:buFont typeface="Wingdings" pitchFamily="2" charset="2"/>
              <a:buChar char="v"/>
            </a:pPr>
            <a:r>
              <a:rPr lang="en-US" dirty="0" smtClean="0">
                <a:solidFill>
                  <a:srgbClr val="FFFFFF"/>
                </a:solidFill>
              </a:rPr>
              <a:t>  </a:t>
            </a:r>
            <a:r>
              <a:rPr lang="en-US" dirty="0" err="1" smtClean="0">
                <a:solidFill>
                  <a:srgbClr val="FFFFFF"/>
                </a:solidFill>
              </a:rPr>
              <a:t>Glucocorticosteroid</a:t>
            </a:r>
            <a:r>
              <a:rPr lang="en-US" dirty="0" smtClean="0">
                <a:solidFill>
                  <a:srgbClr val="FFFFFF"/>
                </a:solidFill>
              </a:rPr>
              <a:t> therapy</a:t>
            </a:r>
          </a:p>
          <a:p>
            <a:pPr>
              <a:buFont typeface="Wingdings" pitchFamily="2" charset="2"/>
              <a:buChar char="v"/>
            </a:pPr>
            <a:r>
              <a:rPr lang="en-US" dirty="0" smtClean="0">
                <a:solidFill>
                  <a:srgbClr val="FFFFFF"/>
                </a:solidFill>
              </a:rPr>
              <a:t>  Correction of respiratory failure</a:t>
            </a:r>
          </a:p>
          <a:p>
            <a:pPr>
              <a:buFont typeface="Wingdings" pitchFamily="2" charset="2"/>
              <a:buChar char="v"/>
            </a:pPr>
            <a:r>
              <a:rPr lang="en-US" dirty="0" smtClean="0">
                <a:solidFill>
                  <a:srgbClr val="FFFFFF"/>
                </a:solidFill>
              </a:rPr>
              <a:t>  Antibacterial therapy</a:t>
            </a:r>
          </a:p>
          <a:p>
            <a:pPr>
              <a:buFont typeface="Wingdings" pitchFamily="2" charset="2"/>
              <a:buChar char="v"/>
            </a:pPr>
            <a:r>
              <a:rPr lang="en-US" dirty="0" smtClean="0">
                <a:solidFill>
                  <a:srgbClr val="FFFFFF"/>
                </a:solidFill>
              </a:rPr>
              <a:t>  Rehabilitation therapy</a:t>
            </a:r>
            <a:r>
              <a:rPr lang="ru-RU" sz="2800" dirty="0" smtClean="0">
                <a:solidFill>
                  <a:srgbClr val="FFFFFF"/>
                </a:solidFill>
              </a:rPr>
              <a:t> </a:t>
            </a:r>
            <a:endParaRPr lang="ru-RU" sz="2800" dirty="0">
              <a:solidFill>
                <a:srgbClr val="FFFFFF"/>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p:txBody>
          <a:bodyPr/>
          <a:lstStyle/>
          <a:p>
            <a:r>
              <a:rPr lang="en-US" sz="3600" dirty="0" smtClean="0"/>
              <a:t>Algorithm of basic therapy of COPD</a:t>
            </a:r>
            <a:endParaRPr lang="ru-RU" sz="3600" dirty="0"/>
          </a:p>
        </p:txBody>
      </p:sp>
      <p:sp>
        <p:nvSpPr>
          <p:cNvPr id="180232" name="Rectangle 8"/>
          <p:cNvSpPr>
            <a:spLocks noGrp="1" noChangeArrowheads="1"/>
          </p:cNvSpPr>
          <p:nvPr>
            <p:ph idx="1"/>
          </p:nvPr>
        </p:nvSpPr>
        <p:spPr>
          <a:xfrm>
            <a:off x="6229350" y="4572007"/>
            <a:ext cx="2159000" cy="657217"/>
          </a:xfrm>
          <a:solidFill>
            <a:schemeClr val="accent1"/>
          </a:solidFill>
          <a:ln>
            <a:solidFill>
              <a:schemeClr val="tx1"/>
            </a:solidFill>
          </a:ln>
        </p:spPr>
        <p:txBody>
          <a:bodyPr>
            <a:normAutofit/>
          </a:bodyPr>
          <a:lstStyle/>
          <a:p>
            <a:pPr>
              <a:lnSpc>
                <a:spcPct val="90000"/>
              </a:lnSpc>
              <a:buFontTx/>
              <a:buNone/>
            </a:pPr>
            <a:r>
              <a:rPr lang="en-US" sz="1800" b="1" dirty="0" smtClean="0"/>
              <a:t>CONTINUED</a:t>
            </a:r>
          </a:p>
          <a:p>
            <a:pPr>
              <a:lnSpc>
                <a:spcPct val="90000"/>
              </a:lnSpc>
              <a:buFontTx/>
              <a:buNone/>
            </a:pPr>
            <a:r>
              <a:rPr lang="en-US" sz="1800" b="1" dirty="0" smtClean="0"/>
              <a:t>TREATMENTS</a:t>
            </a:r>
            <a:endParaRPr lang="ru-RU" sz="1800" b="1" dirty="0"/>
          </a:p>
        </p:txBody>
      </p:sp>
      <p:sp>
        <p:nvSpPr>
          <p:cNvPr id="180228" name="Rectangle 4"/>
          <p:cNvSpPr>
            <a:spLocks noChangeArrowheads="1"/>
          </p:cNvSpPr>
          <p:nvPr/>
        </p:nvSpPr>
        <p:spPr bwMode="auto">
          <a:xfrm>
            <a:off x="2195513" y="1773238"/>
            <a:ext cx="2592387" cy="792162"/>
          </a:xfrm>
          <a:prstGeom prst="rect">
            <a:avLst/>
          </a:prstGeom>
          <a:solidFill>
            <a:schemeClr val="accent1"/>
          </a:solidFill>
          <a:ln w="9525">
            <a:solidFill>
              <a:schemeClr val="tx1"/>
            </a:solidFill>
            <a:miter lim="800000"/>
            <a:headEnd/>
            <a:tailEnd/>
          </a:ln>
          <a:effectLst/>
        </p:spPr>
        <p:txBody>
          <a:bodyPr wrap="none" anchor="ctr"/>
          <a:lstStyle/>
          <a:p>
            <a:pPr algn="ctr"/>
            <a:r>
              <a:rPr lang="en-US" b="1" dirty="0" smtClean="0"/>
              <a:t>IPRATHROPIUM</a:t>
            </a:r>
            <a:endParaRPr lang="ru-RU" b="1" dirty="0"/>
          </a:p>
        </p:txBody>
      </p:sp>
      <p:sp>
        <p:nvSpPr>
          <p:cNvPr id="180229" name="Rectangle 5"/>
          <p:cNvSpPr>
            <a:spLocks noChangeArrowheads="1"/>
          </p:cNvSpPr>
          <p:nvPr/>
        </p:nvSpPr>
        <p:spPr bwMode="auto">
          <a:xfrm>
            <a:off x="6084888" y="2636838"/>
            <a:ext cx="2519362" cy="863600"/>
          </a:xfrm>
          <a:prstGeom prst="rect">
            <a:avLst/>
          </a:prstGeom>
          <a:solidFill>
            <a:schemeClr val="accent1"/>
          </a:solidFill>
          <a:ln w="9525">
            <a:solidFill>
              <a:schemeClr val="tx1"/>
            </a:solidFill>
            <a:miter lim="800000"/>
            <a:headEnd/>
            <a:tailEnd/>
          </a:ln>
          <a:effectLst/>
        </p:spPr>
        <p:txBody>
          <a:bodyPr wrap="none" anchor="ctr"/>
          <a:lstStyle/>
          <a:p>
            <a:pPr algn="ctr"/>
            <a:r>
              <a:rPr lang="en-US" b="1" dirty="0" smtClean="0"/>
              <a:t>CONTINUED</a:t>
            </a:r>
          </a:p>
          <a:p>
            <a:pPr algn="ctr"/>
            <a:r>
              <a:rPr lang="en-US" b="1" dirty="0" smtClean="0"/>
              <a:t>TREATMENTS</a:t>
            </a:r>
            <a:endParaRPr lang="ru-RU" b="1" dirty="0"/>
          </a:p>
        </p:txBody>
      </p:sp>
      <p:sp>
        <p:nvSpPr>
          <p:cNvPr id="180230" name="Rectangle 6"/>
          <p:cNvSpPr>
            <a:spLocks noChangeArrowheads="1"/>
          </p:cNvSpPr>
          <p:nvPr/>
        </p:nvSpPr>
        <p:spPr bwMode="auto">
          <a:xfrm>
            <a:off x="2193925" y="3573463"/>
            <a:ext cx="2665413" cy="792162"/>
          </a:xfrm>
          <a:prstGeom prst="rect">
            <a:avLst/>
          </a:prstGeom>
          <a:solidFill>
            <a:schemeClr val="accent1"/>
          </a:solidFill>
          <a:ln w="9525">
            <a:solidFill>
              <a:schemeClr val="tx1"/>
            </a:solidFill>
            <a:miter lim="800000"/>
            <a:headEnd/>
            <a:tailEnd/>
          </a:ln>
          <a:effectLst/>
        </p:spPr>
        <p:txBody>
          <a:bodyPr wrap="none" anchor="ctr"/>
          <a:lstStyle/>
          <a:p>
            <a:pPr algn="ctr"/>
            <a:r>
              <a:rPr lang="en-US" b="1" dirty="0" smtClean="0"/>
              <a:t>ADD OF</a:t>
            </a:r>
          </a:p>
          <a:p>
            <a:pPr algn="ctr"/>
            <a:r>
              <a:rPr lang="en-US" b="1" dirty="0" smtClean="0"/>
              <a:t>BETA -AGONISTS</a:t>
            </a:r>
            <a:endParaRPr lang="ru-RU" b="1" dirty="0"/>
          </a:p>
        </p:txBody>
      </p:sp>
      <p:sp>
        <p:nvSpPr>
          <p:cNvPr id="180233" name="Rectangle 9"/>
          <p:cNvSpPr>
            <a:spLocks noChangeArrowheads="1"/>
          </p:cNvSpPr>
          <p:nvPr/>
        </p:nvSpPr>
        <p:spPr bwMode="auto">
          <a:xfrm>
            <a:off x="0" y="4868863"/>
            <a:ext cx="2411413" cy="792162"/>
          </a:xfrm>
          <a:prstGeom prst="rect">
            <a:avLst/>
          </a:prstGeom>
          <a:solidFill>
            <a:schemeClr val="accent1"/>
          </a:solidFill>
          <a:ln w="9525">
            <a:solidFill>
              <a:schemeClr val="tx1"/>
            </a:solidFill>
            <a:miter lim="800000"/>
            <a:headEnd/>
            <a:tailEnd/>
          </a:ln>
          <a:effectLst/>
        </p:spPr>
        <p:txBody>
          <a:bodyPr wrap="none" anchor="ctr"/>
          <a:lstStyle/>
          <a:p>
            <a:pPr algn="ctr"/>
            <a:r>
              <a:rPr lang="en-US" b="1" dirty="0" smtClean="0"/>
              <a:t>CANCEL OF</a:t>
            </a:r>
          </a:p>
          <a:p>
            <a:pPr algn="ctr"/>
            <a:r>
              <a:rPr lang="en-US" b="1" dirty="0" smtClean="0"/>
              <a:t>BETA -AGONISTS</a:t>
            </a:r>
            <a:endParaRPr lang="ru-RU" b="1" dirty="0"/>
          </a:p>
        </p:txBody>
      </p:sp>
      <p:sp>
        <p:nvSpPr>
          <p:cNvPr id="180234" name="Rectangle 10"/>
          <p:cNvSpPr>
            <a:spLocks noChangeArrowheads="1"/>
          </p:cNvSpPr>
          <p:nvPr/>
        </p:nvSpPr>
        <p:spPr bwMode="auto">
          <a:xfrm>
            <a:off x="2771775" y="5157788"/>
            <a:ext cx="3095625" cy="1295400"/>
          </a:xfrm>
          <a:prstGeom prst="rect">
            <a:avLst/>
          </a:prstGeom>
          <a:solidFill>
            <a:schemeClr val="accent1"/>
          </a:solidFill>
          <a:ln w="9525">
            <a:solidFill>
              <a:schemeClr val="tx1"/>
            </a:solidFill>
            <a:miter lim="800000"/>
            <a:headEnd/>
            <a:tailEnd/>
          </a:ln>
          <a:effectLst/>
        </p:spPr>
        <p:txBody>
          <a:bodyPr wrap="none" anchor="ctr"/>
          <a:lstStyle/>
          <a:p>
            <a:pPr algn="ctr"/>
            <a:r>
              <a:rPr lang="en-US" b="1" dirty="0" smtClean="0"/>
              <a:t>ADD OF</a:t>
            </a:r>
          </a:p>
          <a:p>
            <a:pPr algn="ctr"/>
            <a:r>
              <a:rPr lang="en-US" b="1" dirty="0" smtClean="0"/>
              <a:t>PROLONGED</a:t>
            </a:r>
          </a:p>
          <a:p>
            <a:pPr algn="ctr"/>
            <a:r>
              <a:rPr lang="en-US" b="1" dirty="0" smtClean="0"/>
              <a:t>THEOFILLINS</a:t>
            </a:r>
            <a:endParaRPr lang="ru-RU" b="1" dirty="0"/>
          </a:p>
        </p:txBody>
      </p:sp>
      <p:sp>
        <p:nvSpPr>
          <p:cNvPr id="180235" name="Line 11"/>
          <p:cNvSpPr>
            <a:spLocks noChangeShapeType="1"/>
          </p:cNvSpPr>
          <p:nvPr/>
        </p:nvSpPr>
        <p:spPr bwMode="auto">
          <a:xfrm>
            <a:off x="4787900" y="1989138"/>
            <a:ext cx="1728788" cy="0"/>
          </a:xfrm>
          <a:prstGeom prst="line">
            <a:avLst/>
          </a:prstGeom>
          <a:noFill/>
          <a:ln w="38100">
            <a:solidFill>
              <a:srgbClr val="FFFF99"/>
            </a:solidFill>
            <a:round/>
            <a:headEnd/>
            <a:tailEnd/>
          </a:ln>
          <a:effectLst/>
        </p:spPr>
        <p:txBody>
          <a:bodyPr/>
          <a:lstStyle/>
          <a:p>
            <a:endParaRPr lang="ru-RU"/>
          </a:p>
        </p:txBody>
      </p:sp>
      <p:sp>
        <p:nvSpPr>
          <p:cNvPr id="180236" name="Line 12"/>
          <p:cNvSpPr>
            <a:spLocks noChangeShapeType="1"/>
          </p:cNvSpPr>
          <p:nvPr/>
        </p:nvSpPr>
        <p:spPr bwMode="auto">
          <a:xfrm>
            <a:off x="468313" y="4005263"/>
            <a:ext cx="1728787" cy="0"/>
          </a:xfrm>
          <a:prstGeom prst="line">
            <a:avLst/>
          </a:prstGeom>
          <a:noFill/>
          <a:ln w="38100">
            <a:solidFill>
              <a:srgbClr val="FFFF99"/>
            </a:solidFill>
            <a:round/>
            <a:headEnd/>
            <a:tailEnd/>
          </a:ln>
          <a:effectLst/>
        </p:spPr>
        <p:txBody>
          <a:bodyPr/>
          <a:lstStyle/>
          <a:p>
            <a:endParaRPr lang="ru-RU"/>
          </a:p>
        </p:txBody>
      </p:sp>
      <p:sp>
        <p:nvSpPr>
          <p:cNvPr id="180237" name="Line 13"/>
          <p:cNvSpPr>
            <a:spLocks noChangeShapeType="1"/>
          </p:cNvSpPr>
          <p:nvPr/>
        </p:nvSpPr>
        <p:spPr bwMode="auto">
          <a:xfrm>
            <a:off x="468313" y="6092825"/>
            <a:ext cx="2232025" cy="0"/>
          </a:xfrm>
          <a:prstGeom prst="line">
            <a:avLst/>
          </a:prstGeom>
          <a:noFill/>
          <a:ln w="38100">
            <a:solidFill>
              <a:srgbClr val="FFFF99"/>
            </a:solidFill>
            <a:round/>
            <a:headEnd/>
            <a:tailEnd/>
          </a:ln>
          <a:effectLst/>
        </p:spPr>
        <p:txBody>
          <a:bodyPr/>
          <a:lstStyle/>
          <a:p>
            <a:endParaRPr lang="ru-RU"/>
          </a:p>
        </p:txBody>
      </p:sp>
      <p:sp>
        <p:nvSpPr>
          <p:cNvPr id="180238" name="Line 14"/>
          <p:cNvSpPr>
            <a:spLocks noChangeShapeType="1"/>
          </p:cNvSpPr>
          <p:nvPr/>
        </p:nvSpPr>
        <p:spPr bwMode="auto">
          <a:xfrm>
            <a:off x="4932363" y="3933825"/>
            <a:ext cx="1728787" cy="0"/>
          </a:xfrm>
          <a:prstGeom prst="line">
            <a:avLst/>
          </a:prstGeom>
          <a:noFill/>
          <a:ln w="38100">
            <a:solidFill>
              <a:srgbClr val="FFFF99"/>
            </a:solidFill>
            <a:round/>
            <a:headEnd/>
            <a:tailEnd/>
          </a:ln>
          <a:effectLst/>
        </p:spPr>
        <p:txBody>
          <a:bodyPr/>
          <a:lstStyle/>
          <a:p>
            <a:endParaRPr lang="ru-RU"/>
          </a:p>
        </p:txBody>
      </p:sp>
      <p:sp>
        <p:nvSpPr>
          <p:cNvPr id="180239" name="Line 15"/>
          <p:cNvSpPr>
            <a:spLocks noChangeShapeType="1"/>
          </p:cNvSpPr>
          <p:nvPr/>
        </p:nvSpPr>
        <p:spPr bwMode="auto">
          <a:xfrm>
            <a:off x="6516688" y="1989138"/>
            <a:ext cx="0" cy="647700"/>
          </a:xfrm>
          <a:prstGeom prst="line">
            <a:avLst/>
          </a:prstGeom>
          <a:noFill/>
          <a:ln w="38100">
            <a:solidFill>
              <a:srgbClr val="FFFF99"/>
            </a:solidFill>
            <a:round/>
            <a:headEnd/>
            <a:tailEnd type="triangle" w="med" len="med"/>
          </a:ln>
          <a:effectLst/>
        </p:spPr>
        <p:txBody>
          <a:bodyPr/>
          <a:lstStyle/>
          <a:p>
            <a:endParaRPr lang="ru-RU"/>
          </a:p>
        </p:txBody>
      </p:sp>
      <p:sp>
        <p:nvSpPr>
          <p:cNvPr id="180240" name="Line 16"/>
          <p:cNvSpPr>
            <a:spLocks noChangeShapeType="1"/>
          </p:cNvSpPr>
          <p:nvPr/>
        </p:nvSpPr>
        <p:spPr bwMode="auto">
          <a:xfrm>
            <a:off x="6659563" y="3933825"/>
            <a:ext cx="0" cy="430213"/>
          </a:xfrm>
          <a:prstGeom prst="line">
            <a:avLst/>
          </a:prstGeom>
          <a:noFill/>
          <a:ln w="38100">
            <a:solidFill>
              <a:srgbClr val="FFFF99"/>
            </a:solidFill>
            <a:round/>
            <a:headEnd/>
            <a:tailEnd type="triangle" w="med" len="med"/>
          </a:ln>
          <a:effectLst/>
        </p:spPr>
        <p:txBody>
          <a:bodyPr/>
          <a:lstStyle/>
          <a:p>
            <a:endParaRPr lang="ru-RU"/>
          </a:p>
        </p:txBody>
      </p:sp>
      <p:sp>
        <p:nvSpPr>
          <p:cNvPr id="180241" name="Line 17"/>
          <p:cNvSpPr>
            <a:spLocks noChangeShapeType="1"/>
          </p:cNvSpPr>
          <p:nvPr/>
        </p:nvSpPr>
        <p:spPr bwMode="auto">
          <a:xfrm>
            <a:off x="468313" y="4076700"/>
            <a:ext cx="0" cy="792163"/>
          </a:xfrm>
          <a:prstGeom prst="line">
            <a:avLst/>
          </a:prstGeom>
          <a:noFill/>
          <a:ln w="38100">
            <a:solidFill>
              <a:srgbClr val="FFFF99"/>
            </a:solidFill>
            <a:round/>
            <a:headEnd/>
            <a:tailEnd type="triangle" w="med" len="med"/>
          </a:ln>
          <a:effectLst/>
        </p:spPr>
        <p:txBody>
          <a:bodyPr/>
          <a:lstStyle/>
          <a:p>
            <a:endParaRPr lang="ru-RU"/>
          </a:p>
        </p:txBody>
      </p:sp>
      <p:sp>
        <p:nvSpPr>
          <p:cNvPr id="180242" name="Line 18"/>
          <p:cNvSpPr>
            <a:spLocks noChangeShapeType="1"/>
          </p:cNvSpPr>
          <p:nvPr/>
        </p:nvSpPr>
        <p:spPr bwMode="auto">
          <a:xfrm>
            <a:off x="3419475" y="4365625"/>
            <a:ext cx="0" cy="792163"/>
          </a:xfrm>
          <a:prstGeom prst="line">
            <a:avLst/>
          </a:prstGeom>
          <a:noFill/>
          <a:ln w="38100">
            <a:solidFill>
              <a:srgbClr val="FFFF99"/>
            </a:solidFill>
            <a:round/>
            <a:headEnd/>
            <a:tailEnd type="triangle" w="med" len="med"/>
          </a:ln>
          <a:effectLst/>
        </p:spPr>
        <p:txBody>
          <a:bodyPr/>
          <a:lstStyle/>
          <a:p>
            <a:endParaRPr lang="ru-RU"/>
          </a:p>
        </p:txBody>
      </p:sp>
      <p:sp>
        <p:nvSpPr>
          <p:cNvPr id="180243" name="Line 19"/>
          <p:cNvSpPr>
            <a:spLocks noChangeShapeType="1"/>
          </p:cNvSpPr>
          <p:nvPr/>
        </p:nvSpPr>
        <p:spPr bwMode="auto">
          <a:xfrm>
            <a:off x="3348038" y="2636838"/>
            <a:ext cx="0" cy="863600"/>
          </a:xfrm>
          <a:prstGeom prst="line">
            <a:avLst/>
          </a:prstGeom>
          <a:noFill/>
          <a:ln w="38100">
            <a:solidFill>
              <a:srgbClr val="FFFF99"/>
            </a:solidFill>
            <a:round/>
            <a:headEnd/>
            <a:tailEnd type="triangle" w="med" len="med"/>
          </a:ln>
          <a:effectLst/>
        </p:spPr>
        <p:txBody>
          <a:bodyPr/>
          <a:lstStyle/>
          <a:p>
            <a:endParaRPr lang="ru-RU"/>
          </a:p>
        </p:txBody>
      </p:sp>
      <p:sp>
        <p:nvSpPr>
          <p:cNvPr id="180244" name="Line 20"/>
          <p:cNvSpPr>
            <a:spLocks noChangeShapeType="1"/>
          </p:cNvSpPr>
          <p:nvPr/>
        </p:nvSpPr>
        <p:spPr bwMode="auto">
          <a:xfrm flipV="1">
            <a:off x="468313" y="5661025"/>
            <a:ext cx="0" cy="431800"/>
          </a:xfrm>
          <a:prstGeom prst="line">
            <a:avLst/>
          </a:prstGeom>
          <a:noFill/>
          <a:ln w="38100">
            <a:solidFill>
              <a:srgbClr val="FFFF99"/>
            </a:solidFill>
            <a:round/>
            <a:headEnd/>
            <a:tailEnd/>
          </a:ln>
          <a:effectLst/>
        </p:spPr>
        <p:txBody>
          <a:bodyPr/>
          <a:lstStyle/>
          <a:p>
            <a:endParaRPr lang="ru-RU"/>
          </a:p>
        </p:txBody>
      </p:sp>
      <p:sp>
        <p:nvSpPr>
          <p:cNvPr id="180245" name="Text Box 21"/>
          <p:cNvSpPr txBox="1">
            <a:spLocks noChangeArrowheads="1"/>
          </p:cNvSpPr>
          <p:nvPr/>
        </p:nvSpPr>
        <p:spPr bwMode="auto">
          <a:xfrm>
            <a:off x="6640513" y="1647825"/>
            <a:ext cx="1313180" cy="646331"/>
          </a:xfrm>
          <a:prstGeom prst="rect">
            <a:avLst/>
          </a:prstGeom>
          <a:noFill/>
          <a:ln w="9525">
            <a:noFill/>
            <a:miter lim="800000"/>
            <a:headEnd/>
            <a:tailEnd/>
          </a:ln>
          <a:effectLst/>
        </p:spPr>
        <p:txBody>
          <a:bodyPr wrap="none">
            <a:spAutoFit/>
          </a:bodyPr>
          <a:lstStyle/>
          <a:p>
            <a:pPr algn="ctr"/>
            <a:r>
              <a:rPr lang="en-US" b="1" dirty="0" smtClean="0">
                <a:solidFill>
                  <a:srgbClr val="FFFFFF"/>
                </a:solidFill>
              </a:rPr>
              <a:t>OPTIMAL</a:t>
            </a:r>
          </a:p>
          <a:p>
            <a:pPr algn="ctr"/>
            <a:r>
              <a:rPr lang="en-US" b="1" dirty="0" smtClean="0">
                <a:solidFill>
                  <a:srgbClr val="FFFFFF"/>
                </a:solidFill>
              </a:rPr>
              <a:t>ACTION</a:t>
            </a:r>
            <a:endParaRPr lang="ru-RU" b="1" dirty="0">
              <a:solidFill>
                <a:srgbClr val="FFFFFF"/>
              </a:solidFill>
            </a:endParaRPr>
          </a:p>
        </p:txBody>
      </p:sp>
      <p:sp>
        <p:nvSpPr>
          <p:cNvPr id="180246" name="Text Box 22"/>
          <p:cNvSpPr txBox="1">
            <a:spLocks noChangeArrowheads="1"/>
          </p:cNvSpPr>
          <p:nvPr/>
        </p:nvSpPr>
        <p:spPr bwMode="auto">
          <a:xfrm>
            <a:off x="3708400" y="2944813"/>
            <a:ext cx="2050561" cy="369332"/>
          </a:xfrm>
          <a:prstGeom prst="rect">
            <a:avLst/>
          </a:prstGeom>
          <a:noFill/>
          <a:ln w="9525">
            <a:noFill/>
            <a:miter lim="800000"/>
            <a:headEnd/>
            <a:tailEnd/>
          </a:ln>
          <a:effectLst/>
        </p:spPr>
        <p:txBody>
          <a:bodyPr wrap="none">
            <a:spAutoFit/>
          </a:bodyPr>
          <a:lstStyle/>
          <a:p>
            <a:r>
              <a:rPr lang="en-US" b="1" dirty="0" smtClean="0">
                <a:solidFill>
                  <a:srgbClr val="FFFFFF"/>
                </a:solidFill>
              </a:rPr>
              <a:t>SMALL ACTION</a:t>
            </a:r>
            <a:endParaRPr lang="ru-RU" b="1" dirty="0">
              <a:solidFill>
                <a:srgbClr val="FFFFFF"/>
              </a:solidFill>
            </a:endParaRPr>
          </a:p>
        </p:txBody>
      </p:sp>
      <p:sp>
        <p:nvSpPr>
          <p:cNvPr id="180247" name="Text Box 23"/>
          <p:cNvSpPr txBox="1">
            <a:spLocks noChangeArrowheads="1"/>
          </p:cNvSpPr>
          <p:nvPr/>
        </p:nvSpPr>
        <p:spPr bwMode="auto">
          <a:xfrm>
            <a:off x="6927850" y="3665538"/>
            <a:ext cx="1263487" cy="646331"/>
          </a:xfrm>
          <a:prstGeom prst="rect">
            <a:avLst/>
          </a:prstGeom>
          <a:noFill/>
          <a:ln w="9525">
            <a:noFill/>
            <a:miter lim="800000"/>
            <a:headEnd/>
            <a:tailEnd/>
          </a:ln>
          <a:effectLst/>
        </p:spPr>
        <p:txBody>
          <a:bodyPr wrap="none">
            <a:spAutoFit/>
          </a:bodyPr>
          <a:lstStyle/>
          <a:p>
            <a:r>
              <a:rPr lang="en-US" dirty="0" smtClean="0"/>
              <a:t>OPTIMAL</a:t>
            </a:r>
          </a:p>
          <a:p>
            <a:r>
              <a:rPr lang="en-US" dirty="0" smtClean="0"/>
              <a:t>ACTION</a:t>
            </a:r>
          </a:p>
        </p:txBody>
      </p:sp>
      <p:sp>
        <p:nvSpPr>
          <p:cNvPr id="180248" name="Text Box 24"/>
          <p:cNvSpPr txBox="1">
            <a:spLocks noChangeArrowheads="1"/>
          </p:cNvSpPr>
          <p:nvPr/>
        </p:nvSpPr>
        <p:spPr bwMode="auto">
          <a:xfrm>
            <a:off x="3832225" y="4456113"/>
            <a:ext cx="184150" cy="366712"/>
          </a:xfrm>
          <a:prstGeom prst="rect">
            <a:avLst/>
          </a:prstGeom>
          <a:noFill/>
          <a:ln w="9525">
            <a:noFill/>
            <a:miter lim="800000"/>
            <a:headEnd/>
            <a:tailEnd/>
          </a:ln>
          <a:effectLst/>
        </p:spPr>
        <p:txBody>
          <a:bodyPr wrap="none">
            <a:spAutoFit/>
          </a:bodyPr>
          <a:lstStyle/>
          <a:p>
            <a:endParaRPr lang="ru-RU"/>
          </a:p>
        </p:txBody>
      </p:sp>
      <p:sp>
        <p:nvSpPr>
          <p:cNvPr id="180249" name="Text Box 25"/>
          <p:cNvSpPr txBox="1">
            <a:spLocks noChangeArrowheads="1"/>
          </p:cNvSpPr>
          <p:nvPr/>
        </p:nvSpPr>
        <p:spPr bwMode="auto">
          <a:xfrm>
            <a:off x="3708400" y="4508500"/>
            <a:ext cx="2050561" cy="369332"/>
          </a:xfrm>
          <a:prstGeom prst="rect">
            <a:avLst/>
          </a:prstGeom>
          <a:noFill/>
          <a:ln w="9525">
            <a:noFill/>
            <a:miter lim="800000"/>
            <a:headEnd/>
            <a:tailEnd/>
          </a:ln>
          <a:effectLst/>
        </p:spPr>
        <p:txBody>
          <a:bodyPr wrap="none">
            <a:spAutoFit/>
          </a:bodyPr>
          <a:lstStyle/>
          <a:p>
            <a:r>
              <a:rPr lang="en-US" b="1" dirty="0" smtClean="0">
                <a:solidFill>
                  <a:srgbClr val="FFFFFF"/>
                </a:solidFill>
              </a:rPr>
              <a:t>SMALL ACTION</a:t>
            </a:r>
            <a:endParaRPr lang="ru-RU" b="1" dirty="0">
              <a:solidFill>
                <a:srgbClr val="FFFFFF"/>
              </a:solidFill>
            </a:endParaRPr>
          </a:p>
        </p:txBody>
      </p:sp>
      <p:sp>
        <p:nvSpPr>
          <p:cNvPr id="180250" name="Text Box 26"/>
          <p:cNvSpPr txBox="1">
            <a:spLocks noChangeArrowheads="1"/>
          </p:cNvSpPr>
          <p:nvPr/>
        </p:nvSpPr>
        <p:spPr bwMode="auto">
          <a:xfrm>
            <a:off x="-92075" y="3592513"/>
            <a:ext cx="1486304" cy="369332"/>
          </a:xfrm>
          <a:prstGeom prst="rect">
            <a:avLst/>
          </a:prstGeom>
          <a:noFill/>
          <a:ln w="9525">
            <a:noFill/>
            <a:miter lim="800000"/>
            <a:headEnd/>
            <a:tailEnd/>
          </a:ln>
          <a:effectLst/>
        </p:spPr>
        <p:txBody>
          <a:bodyPr wrap="none">
            <a:spAutoFit/>
          </a:bodyPr>
          <a:lstStyle/>
          <a:p>
            <a:r>
              <a:rPr lang="en-US" b="1" dirty="0" smtClean="0">
                <a:solidFill>
                  <a:srgbClr val="FFFFFF"/>
                </a:solidFill>
              </a:rPr>
              <a:t>NO EFFECT</a:t>
            </a:r>
            <a:endParaRPr lang="ru-RU" b="1" dirty="0">
              <a:solidFill>
                <a:srgbClr val="FFFFFF"/>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a:normAutofit fontScale="90000"/>
          </a:bodyPr>
          <a:lstStyle/>
          <a:p>
            <a:r>
              <a:rPr lang="en-US" sz="3600" dirty="0" smtClean="0"/>
              <a:t>Advantages of an inhalation route of administration</a:t>
            </a:r>
            <a:endParaRPr lang="ru-RU" sz="3600" dirty="0"/>
          </a:p>
        </p:txBody>
      </p:sp>
      <p:sp>
        <p:nvSpPr>
          <p:cNvPr id="181251" name="Rectangle 3"/>
          <p:cNvSpPr>
            <a:spLocks noGrp="1" noChangeArrowheads="1"/>
          </p:cNvSpPr>
          <p:nvPr>
            <p:ph idx="1"/>
          </p:nvPr>
        </p:nvSpPr>
        <p:spPr/>
        <p:txBody>
          <a:bodyPr>
            <a:normAutofit/>
          </a:bodyPr>
          <a:lstStyle/>
          <a:p>
            <a:pPr>
              <a:buFont typeface="Wingdings" pitchFamily="2" charset="2"/>
              <a:buChar char="Ø"/>
            </a:pPr>
            <a:r>
              <a:rPr lang="en-US" sz="3200" dirty="0" smtClean="0">
                <a:solidFill>
                  <a:srgbClr val="FFFFFF"/>
                </a:solidFill>
              </a:rPr>
              <a:t>Creating a high concentration of the drug in the airways</a:t>
            </a:r>
          </a:p>
          <a:p>
            <a:pPr>
              <a:buFont typeface="Wingdings" pitchFamily="2" charset="2"/>
              <a:buChar char="Ø"/>
            </a:pPr>
            <a:r>
              <a:rPr lang="en-US" sz="3200" dirty="0" smtClean="0">
                <a:solidFill>
                  <a:srgbClr val="FFFFFF"/>
                </a:solidFill>
              </a:rPr>
              <a:t>  The speed of the effect</a:t>
            </a:r>
          </a:p>
          <a:p>
            <a:pPr>
              <a:buFont typeface="Wingdings" pitchFamily="2" charset="2"/>
              <a:buChar char="Ø"/>
            </a:pPr>
            <a:r>
              <a:rPr lang="en-US" sz="3200" dirty="0" smtClean="0">
                <a:solidFill>
                  <a:srgbClr val="FFFFFF"/>
                </a:solidFill>
              </a:rPr>
              <a:t>  Minimum side effects</a:t>
            </a:r>
            <a:endParaRPr lang="ru-RU" sz="3200" dirty="0">
              <a:solidFill>
                <a:srgbClr val="FFFFFF"/>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r>
              <a:rPr lang="en-US" dirty="0" smtClean="0"/>
              <a:t>Spacer advantages</a:t>
            </a:r>
            <a:endParaRPr lang="ru-RU" dirty="0"/>
          </a:p>
        </p:txBody>
      </p:sp>
      <p:sp>
        <p:nvSpPr>
          <p:cNvPr id="183299" name="Rectangle 3"/>
          <p:cNvSpPr>
            <a:spLocks noGrp="1" noChangeArrowheads="1"/>
          </p:cNvSpPr>
          <p:nvPr>
            <p:ph idx="1"/>
          </p:nvPr>
        </p:nvSpPr>
        <p:spPr/>
        <p:txBody>
          <a:bodyPr/>
          <a:lstStyle/>
          <a:p>
            <a:pPr>
              <a:buFont typeface="Wingdings" pitchFamily="2" charset="2"/>
              <a:buChar char="Ø"/>
            </a:pPr>
            <a:r>
              <a:rPr lang="ru-RU" dirty="0">
                <a:solidFill>
                  <a:srgbClr val="FFFFFF"/>
                </a:solidFill>
              </a:rPr>
              <a:t> </a:t>
            </a:r>
            <a:r>
              <a:rPr lang="en-US" sz="3200" dirty="0" smtClean="0">
                <a:solidFill>
                  <a:srgbClr val="FFFFFF"/>
                </a:solidFill>
              </a:rPr>
              <a:t>Easier coordination with breathing</a:t>
            </a:r>
          </a:p>
          <a:p>
            <a:pPr>
              <a:buFont typeface="Wingdings" pitchFamily="2" charset="2"/>
              <a:buChar char="Ø"/>
            </a:pPr>
            <a:r>
              <a:rPr lang="en-US" sz="3200" dirty="0" smtClean="0">
                <a:solidFill>
                  <a:srgbClr val="FFFFFF"/>
                </a:solidFill>
              </a:rPr>
              <a:t>  Prevention of </a:t>
            </a:r>
            <a:r>
              <a:rPr lang="en-US" sz="3200" dirty="0" err="1" smtClean="0">
                <a:solidFill>
                  <a:srgbClr val="FFFFFF"/>
                </a:solidFill>
              </a:rPr>
              <a:t>oropharyngeal</a:t>
            </a:r>
            <a:r>
              <a:rPr lang="en-US" sz="3200" dirty="0" smtClean="0">
                <a:solidFill>
                  <a:srgbClr val="FFFFFF"/>
                </a:solidFill>
              </a:rPr>
              <a:t> aerosol deposition</a:t>
            </a:r>
          </a:p>
          <a:p>
            <a:pPr>
              <a:buFont typeface="Wingdings" pitchFamily="2" charset="2"/>
              <a:buChar char="Ø"/>
            </a:pPr>
            <a:r>
              <a:rPr lang="en-US" sz="3200" dirty="0" smtClean="0">
                <a:solidFill>
                  <a:srgbClr val="FFFFFF"/>
                </a:solidFill>
              </a:rPr>
              <a:t>  Prevent cold irritation</a:t>
            </a:r>
            <a:endParaRPr lang="ru-RU" sz="3200" dirty="0">
              <a:solidFill>
                <a:srgbClr val="FFFFFF"/>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normAutofit/>
          </a:bodyPr>
          <a:lstStyle/>
          <a:p>
            <a:r>
              <a:rPr lang="en-US" sz="3600" dirty="0" smtClean="0"/>
              <a:t>Benefits of nebulizer inhalation</a:t>
            </a:r>
            <a:endParaRPr lang="ru-RU" sz="3600" dirty="0"/>
          </a:p>
        </p:txBody>
      </p:sp>
      <p:sp>
        <p:nvSpPr>
          <p:cNvPr id="185347" name="Rectangle 3"/>
          <p:cNvSpPr>
            <a:spLocks noGrp="1" noChangeArrowheads="1"/>
          </p:cNvSpPr>
          <p:nvPr>
            <p:ph idx="1"/>
          </p:nvPr>
        </p:nvSpPr>
        <p:spPr>
          <a:xfrm>
            <a:off x="263525" y="1598613"/>
            <a:ext cx="7980363" cy="4854575"/>
          </a:xfrm>
        </p:spPr>
        <p:txBody>
          <a:bodyPr/>
          <a:lstStyle/>
          <a:p>
            <a:pPr>
              <a:lnSpc>
                <a:spcPct val="90000"/>
              </a:lnSpc>
              <a:buFont typeface="Wingdings" pitchFamily="2" charset="2"/>
              <a:buChar char="Ø"/>
            </a:pPr>
            <a:r>
              <a:rPr lang="en-US" dirty="0" smtClean="0">
                <a:solidFill>
                  <a:srgbClr val="FFFFFF"/>
                </a:solidFill>
              </a:rPr>
              <a:t>The possibility of introducing a high dose of the drug</a:t>
            </a:r>
          </a:p>
          <a:p>
            <a:pPr>
              <a:lnSpc>
                <a:spcPct val="90000"/>
              </a:lnSpc>
              <a:buFont typeface="Wingdings" pitchFamily="2" charset="2"/>
              <a:buChar char="Ø"/>
            </a:pPr>
            <a:r>
              <a:rPr lang="en-US" dirty="0" smtClean="0">
                <a:solidFill>
                  <a:srgbClr val="FFFFFF"/>
                </a:solidFill>
              </a:rPr>
              <a:t>  Creating an aerosol with optimal particle size</a:t>
            </a:r>
          </a:p>
          <a:p>
            <a:pPr>
              <a:lnSpc>
                <a:spcPct val="90000"/>
              </a:lnSpc>
              <a:buFont typeface="Wingdings" pitchFamily="2" charset="2"/>
              <a:buChar char="Ø"/>
            </a:pPr>
            <a:r>
              <a:rPr lang="en-US" dirty="0" smtClean="0">
                <a:solidFill>
                  <a:srgbClr val="FFFFFF"/>
                </a:solidFill>
              </a:rPr>
              <a:t>  Coordination of inhalation with inhalation is not required.</a:t>
            </a:r>
          </a:p>
          <a:p>
            <a:pPr>
              <a:lnSpc>
                <a:spcPct val="90000"/>
              </a:lnSpc>
              <a:buFont typeface="Wingdings" pitchFamily="2" charset="2"/>
              <a:buChar char="Ø"/>
            </a:pPr>
            <a:r>
              <a:rPr lang="en-US" dirty="0" smtClean="0">
                <a:solidFill>
                  <a:srgbClr val="FFFFFF"/>
                </a:solidFill>
              </a:rPr>
              <a:t>  Inhalation technology is easily doable for children, elderly and severely ill</a:t>
            </a:r>
          </a:p>
          <a:p>
            <a:pPr>
              <a:lnSpc>
                <a:spcPct val="90000"/>
              </a:lnSpc>
              <a:buFont typeface="Wingdings" pitchFamily="2" charset="2"/>
              <a:buChar char="Ø"/>
            </a:pPr>
            <a:r>
              <a:rPr lang="en-US" dirty="0" smtClean="0">
                <a:solidFill>
                  <a:srgbClr val="FFFFFF"/>
                </a:solidFill>
              </a:rPr>
              <a:t>  The possibility of inclusion in the circuit of oxygen supply and circuit ventilation</a:t>
            </a:r>
          </a:p>
          <a:p>
            <a:pPr>
              <a:lnSpc>
                <a:spcPct val="90000"/>
              </a:lnSpc>
              <a:buFont typeface="Wingdings" pitchFamily="2" charset="2"/>
              <a:buChar char="Ø"/>
            </a:pPr>
            <a:r>
              <a:rPr lang="en-US" dirty="0" smtClean="0">
                <a:solidFill>
                  <a:srgbClr val="FFFFFF"/>
                </a:solidFill>
              </a:rPr>
              <a:t>  Lack of </a:t>
            </a:r>
            <a:r>
              <a:rPr lang="en-US" dirty="0" err="1" smtClean="0">
                <a:solidFill>
                  <a:srgbClr val="FFFFFF"/>
                </a:solidFill>
              </a:rPr>
              <a:t>freon</a:t>
            </a:r>
            <a:r>
              <a:rPr lang="en-US" dirty="0" smtClean="0">
                <a:solidFill>
                  <a:srgbClr val="FFFFFF"/>
                </a:solidFill>
              </a:rPr>
              <a:t> and other propellants</a:t>
            </a:r>
            <a:endParaRPr lang="ru-RU" sz="2800" dirty="0">
              <a:solidFill>
                <a:srgbClr val="FFFFFF"/>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ctrTitle"/>
          </p:nvPr>
        </p:nvSpPr>
        <p:spPr>
          <a:xfrm>
            <a:off x="685800" y="266700"/>
            <a:ext cx="7772400" cy="1143000"/>
          </a:xfrm>
          <a:noFill/>
          <a:ln/>
        </p:spPr>
        <p:txBody>
          <a:bodyPr/>
          <a:lstStyle/>
          <a:p>
            <a:r>
              <a:rPr lang="en-US" sz="5400" dirty="0" err="1" smtClean="0">
                <a:solidFill>
                  <a:srgbClr val="FFFF66"/>
                </a:solidFill>
                <a:cs typeface="Times New Roman" pitchFamily="18" charset="0"/>
              </a:rPr>
              <a:t>Osteoarthrosis</a:t>
            </a:r>
            <a:r>
              <a:rPr lang="en-US" sz="5400" dirty="0" smtClean="0">
                <a:solidFill>
                  <a:srgbClr val="FFFF66"/>
                </a:solidFill>
                <a:cs typeface="Times New Roman" pitchFamily="18" charset="0"/>
              </a:rPr>
              <a:t> –</a:t>
            </a:r>
            <a:endParaRPr lang="ru-RU" sz="5400" dirty="0">
              <a:solidFill>
                <a:srgbClr val="FFFF66"/>
              </a:solidFill>
            </a:endParaRPr>
          </a:p>
        </p:txBody>
      </p:sp>
      <p:sp>
        <p:nvSpPr>
          <p:cNvPr id="147459" name="Rectangle 3"/>
          <p:cNvSpPr>
            <a:spLocks noGrp="1" noChangeArrowheads="1"/>
          </p:cNvSpPr>
          <p:nvPr>
            <p:ph type="subTitle" idx="1"/>
          </p:nvPr>
        </p:nvSpPr>
        <p:spPr>
          <a:xfrm>
            <a:off x="236538" y="1600200"/>
            <a:ext cx="8670925" cy="4191000"/>
          </a:xfrm>
        </p:spPr>
        <p:txBody>
          <a:bodyPr>
            <a:normAutofit/>
          </a:bodyPr>
          <a:lstStyle/>
          <a:p>
            <a:pPr>
              <a:lnSpc>
                <a:spcPct val="110000"/>
              </a:lnSpc>
            </a:pPr>
            <a:r>
              <a:rPr lang="en-US" dirty="0" smtClean="0">
                <a:solidFill>
                  <a:srgbClr val="FFFF66"/>
                </a:solidFill>
              </a:rPr>
              <a:t>a group of diseases of various etiologies, but with similar biological, morphological and clinical outcomes, in which the pathological process involves not only </a:t>
            </a:r>
            <a:r>
              <a:rPr lang="en-US" dirty="0" err="1" smtClean="0">
                <a:solidFill>
                  <a:srgbClr val="FFFF66"/>
                </a:solidFill>
              </a:rPr>
              <a:t>articular</a:t>
            </a:r>
            <a:r>
              <a:rPr lang="en-US" dirty="0" smtClean="0">
                <a:solidFill>
                  <a:srgbClr val="FFFF66"/>
                </a:solidFill>
              </a:rPr>
              <a:t> cartilage, but the entire joint, including the </a:t>
            </a:r>
            <a:r>
              <a:rPr lang="en-US" dirty="0" err="1" smtClean="0">
                <a:solidFill>
                  <a:srgbClr val="FFFF66"/>
                </a:solidFill>
              </a:rPr>
              <a:t>subchondral</a:t>
            </a:r>
            <a:r>
              <a:rPr lang="en-US" dirty="0" smtClean="0">
                <a:solidFill>
                  <a:srgbClr val="FFFF66"/>
                </a:solidFill>
              </a:rPr>
              <a:t> bone, ligaments, capsule, synovial membrane and </a:t>
            </a:r>
            <a:r>
              <a:rPr lang="en-US" dirty="0" err="1" smtClean="0">
                <a:solidFill>
                  <a:srgbClr val="FFFF66"/>
                </a:solidFill>
              </a:rPr>
              <a:t>periarticular</a:t>
            </a:r>
            <a:r>
              <a:rPr lang="en-US" dirty="0" smtClean="0">
                <a:solidFill>
                  <a:srgbClr val="FFFF66"/>
                </a:solidFill>
              </a:rPr>
              <a:t> muscles, leading to degeneration of the cartilage </a:t>
            </a:r>
            <a:endParaRPr lang="ru-RU" dirty="0">
              <a:solidFill>
                <a:srgbClr val="FFFF66"/>
              </a:solidFill>
            </a:endParaRPr>
          </a:p>
        </p:txBody>
      </p:sp>
      <p:sp>
        <p:nvSpPr>
          <p:cNvPr id="147460" name="Text Box 4"/>
          <p:cNvSpPr txBox="1">
            <a:spLocks noChangeArrowheads="1"/>
          </p:cNvSpPr>
          <p:nvPr/>
        </p:nvSpPr>
        <p:spPr bwMode="auto">
          <a:xfrm>
            <a:off x="5835650" y="6134100"/>
            <a:ext cx="3036888" cy="457200"/>
          </a:xfrm>
          <a:prstGeom prst="rect">
            <a:avLst/>
          </a:prstGeom>
          <a:noFill/>
          <a:ln w="38100">
            <a:noFill/>
            <a:miter lim="800000"/>
            <a:headEnd/>
            <a:tailEnd type="none" w="med" len="lg"/>
          </a:ln>
          <a:effectLst/>
        </p:spPr>
        <p:txBody>
          <a:bodyPr wrap="none">
            <a:spAutoFit/>
          </a:bodyPr>
          <a:lstStyle/>
          <a:p>
            <a:r>
              <a:rPr lang="ru-RU" sz="2400" i="1">
                <a:solidFill>
                  <a:srgbClr val="FFFF00"/>
                </a:solidFill>
                <a:latin typeface="Times New Roman" pitchFamily="18" charset="0"/>
                <a:cs typeface="Times New Roman" pitchFamily="18" charset="0"/>
              </a:rPr>
              <a:t>Keuttner&amp;Goldberg, 1995</a:t>
            </a:r>
            <a:endParaRPr lang="ru-RU" sz="2400" i="1">
              <a:solidFill>
                <a:srgbClr val="FFFF00"/>
              </a:solidFill>
              <a:latin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3"/>
          <p:cNvSpPr>
            <a:spLocks noGrp="1" noChangeArrowheads="1"/>
          </p:cNvSpPr>
          <p:nvPr>
            <p:ph type="title"/>
          </p:nvPr>
        </p:nvSpPr>
        <p:spPr>
          <a:xfrm>
            <a:off x="228600" y="457200"/>
            <a:ext cx="8686800" cy="685800"/>
          </a:xfrm>
        </p:spPr>
        <p:txBody>
          <a:bodyPr/>
          <a:lstStyle/>
          <a:p>
            <a:r>
              <a:rPr lang="en-US" sz="2800" dirty="0" smtClean="0">
                <a:solidFill>
                  <a:srgbClr val="FFFF99"/>
                </a:solidFill>
                <a:latin typeface="Tahoma" pitchFamily="34" charset="0"/>
              </a:rPr>
              <a:t>Radiographic signs of </a:t>
            </a:r>
            <a:r>
              <a:rPr lang="en-US" sz="2800" dirty="0" err="1" smtClean="0">
                <a:solidFill>
                  <a:srgbClr val="FFFF99"/>
                </a:solidFill>
                <a:latin typeface="Tahoma" pitchFamily="34" charset="0"/>
              </a:rPr>
              <a:t>gonarthrosis</a:t>
            </a:r>
            <a:endParaRPr lang="en-US" sz="2800" b="1" dirty="0">
              <a:solidFill>
                <a:srgbClr val="FFFF99"/>
              </a:solidFill>
              <a:latin typeface="Tahoma" pitchFamily="34" charset="0"/>
            </a:endParaRPr>
          </a:p>
        </p:txBody>
      </p:sp>
      <p:sp>
        <p:nvSpPr>
          <p:cNvPr id="148484" name="Rectangle 4"/>
          <p:cNvSpPr>
            <a:spLocks noGrp="1" noChangeArrowheads="1"/>
          </p:cNvSpPr>
          <p:nvPr>
            <p:ph type="body" sz="half" idx="1"/>
          </p:nvPr>
        </p:nvSpPr>
        <p:spPr>
          <a:xfrm>
            <a:off x="152400" y="1295400"/>
            <a:ext cx="4572000" cy="5181600"/>
          </a:xfrm>
        </p:spPr>
        <p:txBody>
          <a:bodyPr>
            <a:normAutofit/>
          </a:bodyPr>
          <a:lstStyle/>
          <a:p>
            <a:r>
              <a:rPr lang="en-US" dirty="0" smtClean="0">
                <a:solidFill>
                  <a:srgbClr val="FFFF99"/>
                </a:solidFill>
                <a:latin typeface="Tahoma" pitchFamily="34" charset="0"/>
              </a:rPr>
              <a:t>Constriction of the joint space</a:t>
            </a:r>
          </a:p>
          <a:p>
            <a:r>
              <a:rPr lang="en-US" dirty="0" smtClean="0">
                <a:solidFill>
                  <a:srgbClr val="FFFF99"/>
                </a:solidFill>
                <a:latin typeface="Tahoma" pitchFamily="34" charset="0"/>
              </a:rPr>
              <a:t>Regional </a:t>
            </a:r>
            <a:r>
              <a:rPr lang="en-US" dirty="0" err="1" smtClean="0">
                <a:solidFill>
                  <a:srgbClr val="FFFF99"/>
                </a:solidFill>
                <a:latin typeface="Tahoma" pitchFamily="34" charset="0"/>
              </a:rPr>
              <a:t>osteophytes</a:t>
            </a:r>
            <a:endParaRPr lang="en-US" dirty="0" smtClean="0">
              <a:solidFill>
                <a:srgbClr val="FFFF99"/>
              </a:solidFill>
              <a:latin typeface="Tahoma" pitchFamily="34" charset="0"/>
            </a:endParaRPr>
          </a:p>
          <a:p>
            <a:r>
              <a:rPr lang="en-US" dirty="0" err="1" smtClean="0">
                <a:solidFill>
                  <a:srgbClr val="FFFF99"/>
                </a:solidFill>
                <a:latin typeface="Tahoma" pitchFamily="34" charset="0"/>
              </a:rPr>
              <a:t>Subchondral</a:t>
            </a:r>
            <a:r>
              <a:rPr lang="en-US" dirty="0" smtClean="0">
                <a:solidFill>
                  <a:srgbClr val="FFFF99"/>
                </a:solidFill>
                <a:latin typeface="Tahoma" pitchFamily="34" charset="0"/>
              </a:rPr>
              <a:t> cysts</a:t>
            </a:r>
          </a:p>
          <a:p>
            <a:r>
              <a:rPr lang="en-US" dirty="0" smtClean="0">
                <a:solidFill>
                  <a:srgbClr val="FFFF99"/>
                </a:solidFill>
                <a:latin typeface="Tahoma" pitchFamily="34" charset="0"/>
              </a:rPr>
              <a:t>Bone sclerosis</a:t>
            </a:r>
            <a:endParaRPr lang="en-US" dirty="0">
              <a:solidFill>
                <a:srgbClr val="FFFF99"/>
              </a:solidFill>
              <a:latin typeface="Tahoma" pitchFamily="34" charset="0"/>
            </a:endParaRPr>
          </a:p>
        </p:txBody>
      </p:sp>
      <p:pic>
        <p:nvPicPr>
          <p:cNvPr id="148482" name="Picture 2"/>
          <p:cNvPicPr>
            <a:picLocks noGrp="1" noChangeAspect="1" noChangeArrowheads="1"/>
          </p:cNvPicPr>
          <p:nvPr>
            <p:ph type="clipArt" sz="half" idx="2"/>
          </p:nvPr>
        </p:nvPicPr>
        <p:blipFill>
          <a:blip r:embed="rId3">
            <a:lum bright="12000" contrast="30000"/>
          </a:blip>
          <a:srcRect l="46422" t="1718" r="8737" b="5171"/>
          <a:stretch>
            <a:fillRect/>
          </a:stretch>
        </p:blipFill>
        <p:spPr>
          <a:xfrm>
            <a:off x="5638800" y="1295400"/>
            <a:ext cx="2763838" cy="3276600"/>
          </a:xfrm>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p:cNvPicPr>
            <a:picLocks noChangeAspect="1" noChangeArrowheads="1"/>
          </p:cNvPicPr>
          <p:nvPr/>
        </p:nvPicPr>
        <p:blipFill>
          <a:blip r:embed="rId3"/>
          <a:srcRect l="54843" r="1724"/>
          <a:stretch>
            <a:fillRect/>
          </a:stretch>
        </p:blipFill>
        <p:spPr bwMode="auto">
          <a:xfrm>
            <a:off x="5562600" y="1295400"/>
            <a:ext cx="3276600" cy="5029200"/>
          </a:xfrm>
          <a:prstGeom prst="rect">
            <a:avLst/>
          </a:prstGeom>
          <a:noFill/>
        </p:spPr>
      </p:pic>
      <p:sp>
        <p:nvSpPr>
          <p:cNvPr id="151556" name="Rectangle 4"/>
          <p:cNvSpPr>
            <a:spLocks noGrp="1" noChangeArrowheads="1"/>
          </p:cNvSpPr>
          <p:nvPr>
            <p:ph type="title"/>
          </p:nvPr>
        </p:nvSpPr>
        <p:spPr>
          <a:xfrm>
            <a:off x="152400" y="228600"/>
            <a:ext cx="8763000" cy="685800"/>
          </a:xfrm>
        </p:spPr>
        <p:txBody>
          <a:bodyPr/>
          <a:lstStyle/>
          <a:p>
            <a:r>
              <a:rPr lang="en-US" sz="2800" dirty="0" smtClean="0">
                <a:solidFill>
                  <a:srgbClr val="FFFF99"/>
                </a:solidFill>
                <a:latin typeface="Tahoma" pitchFamily="34" charset="0"/>
              </a:rPr>
              <a:t>Hip joint injury</a:t>
            </a:r>
            <a:endParaRPr lang="en-US" sz="2800" b="1" dirty="0">
              <a:solidFill>
                <a:srgbClr val="FFFF99"/>
              </a:solidFill>
              <a:latin typeface="Tahoma" pitchFamily="34" charset="0"/>
            </a:endParaRPr>
          </a:p>
        </p:txBody>
      </p:sp>
      <p:sp>
        <p:nvSpPr>
          <p:cNvPr id="151555" name="Rectangle 3"/>
          <p:cNvSpPr>
            <a:spLocks noGrp="1" noChangeArrowheads="1"/>
          </p:cNvSpPr>
          <p:nvPr>
            <p:ph idx="1"/>
          </p:nvPr>
        </p:nvSpPr>
        <p:spPr>
          <a:xfrm>
            <a:off x="228600" y="1295400"/>
            <a:ext cx="5257800" cy="5181600"/>
          </a:xfrm>
          <a:noFill/>
          <a:ln/>
        </p:spPr>
        <p:txBody>
          <a:bodyPr lIns="90487" tIns="44450" rIns="90487" bIns="44450"/>
          <a:lstStyle/>
          <a:p>
            <a:r>
              <a:rPr lang="en-US" dirty="0" err="1" smtClean="0">
                <a:solidFill>
                  <a:srgbClr val="FFFF99"/>
                </a:solidFill>
                <a:latin typeface="Tahoma" pitchFamily="34" charset="0"/>
              </a:rPr>
              <a:t>Ostephitis</a:t>
            </a:r>
            <a:r>
              <a:rPr lang="en-US" dirty="0" smtClean="0">
                <a:solidFill>
                  <a:srgbClr val="FFFF99"/>
                </a:solidFill>
                <a:latin typeface="Tahoma" pitchFamily="34" charset="0"/>
              </a:rPr>
              <a:t>, </a:t>
            </a:r>
            <a:r>
              <a:rPr lang="en-US" dirty="0" err="1" smtClean="0">
                <a:solidFill>
                  <a:srgbClr val="FFFF99"/>
                </a:solidFill>
                <a:latin typeface="Tahoma" pitchFamily="34" charset="0"/>
              </a:rPr>
              <a:t>subchondral</a:t>
            </a:r>
            <a:r>
              <a:rPr lang="en-US" dirty="0" smtClean="0">
                <a:solidFill>
                  <a:srgbClr val="FFFF99"/>
                </a:solidFill>
                <a:latin typeface="Tahoma" pitchFamily="34" charset="0"/>
              </a:rPr>
              <a:t> sclerosis, complete disappearance of the joint space</a:t>
            </a:r>
            <a:endParaRPr lang="ru-RU" dirty="0" smtClean="0">
              <a:solidFill>
                <a:srgbClr val="FFFF99"/>
              </a:solidFill>
              <a:latin typeface="Tahoma" pitchFamily="34" charset="0"/>
            </a:endParaRPr>
          </a:p>
          <a:p>
            <a:endParaRPr lang="en-US" dirty="0" smtClean="0">
              <a:solidFill>
                <a:srgbClr val="FFFF99"/>
              </a:solidFill>
              <a:latin typeface="Tahoma" pitchFamily="34" charset="0"/>
            </a:endParaRPr>
          </a:p>
          <a:p>
            <a:r>
              <a:rPr lang="en-US" dirty="0" smtClean="0">
                <a:solidFill>
                  <a:srgbClr val="FFFF99"/>
                </a:solidFill>
                <a:latin typeface="Tahoma" pitchFamily="34" charset="0"/>
              </a:rPr>
              <a:t>Pain in the groin, radiating to the inner thigh</a:t>
            </a:r>
            <a:endParaRPr lang="en-US" sz="2800" dirty="0">
              <a:solidFill>
                <a:srgbClr val="FFFF99"/>
              </a:solidFill>
              <a:latin typeface="Tahoma"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02" name="Object 2"/>
          <p:cNvGraphicFramePr>
            <a:graphicFrameLocks noChangeAspect="1"/>
          </p:cNvGraphicFramePr>
          <p:nvPr/>
        </p:nvGraphicFramePr>
        <p:xfrm>
          <a:off x="1306513" y="1252538"/>
          <a:ext cx="6530975" cy="4351337"/>
        </p:xfrm>
        <a:graphic>
          <a:graphicData uri="http://schemas.openxmlformats.org/presentationml/2006/ole">
            <p:oleObj spid="_x0000_s1026" name="Фотография Photo Editor" r:id="rId3" imgW="6530906" imgH="4351397" progId="">
              <p:embed/>
            </p:oleObj>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219075" y="260350"/>
            <a:ext cx="8529638" cy="431800"/>
          </a:xfrm>
        </p:spPr>
        <p:txBody>
          <a:bodyPr>
            <a:normAutofit fontScale="90000"/>
          </a:bodyPr>
          <a:lstStyle/>
          <a:p>
            <a:r>
              <a:rPr lang="en-US" sz="4400" dirty="0" err="1" smtClean="0">
                <a:solidFill>
                  <a:srgbClr val="FFFF66"/>
                </a:solidFill>
                <a:cs typeface="Times New Roman" pitchFamily="18" charset="0"/>
              </a:rPr>
              <a:t>Osteoarthrosis</a:t>
            </a:r>
            <a:r>
              <a:rPr lang="en-US" sz="4400" smtClean="0">
                <a:solidFill>
                  <a:srgbClr val="FFFF66"/>
                </a:solidFill>
                <a:cs typeface="Times New Roman" pitchFamily="18" charset="0"/>
              </a:rPr>
              <a:t> </a:t>
            </a:r>
            <a:r>
              <a:rPr lang="ru-RU" b="1" smtClean="0">
                <a:solidFill>
                  <a:srgbClr val="FFFF00"/>
                </a:solidFill>
              </a:rPr>
              <a:t>:</a:t>
            </a:r>
            <a:r>
              <a:rPr lang="ru-RU" smtClean="0"/>
              <a:t> </a:t>
            </a:r>
            <a:endParaRPr lang="ru-RU" dirty="0"/>
          </a:p>
        </p:txBody>
      </p:sp>
      <p:sp>
        <p:nvSpPr>
          <p:cNvPr id="176131" name="Rectangle 3"/>
          <p:cNvSpPr>
            <a:spLocks noGrp="1" noChangeArrowheads="1"/>
          </p:cNvSpPr>
          <p:nvPr>
            <p:ph idx="1"/>
          </p:nvPr>
        </p:nvSpPr>
        <p:spPr>
          <a:xfrm>
            <a:off x="263525" y="836613"/>
            <a:ext cx="8485188" cy="6021387"/>
          </a:xfrm>
        </p:spPr>
        <p:txBody>
          <a:bodyPr/>
          <a:lstStyle/>
          <a:p>
            <a:pPr>
              <a:lnSpc>
                <a:spcPct val="80000"/>
              </a:lnSpc>
              <a:buFontTx/>
              <a:buNone/>
            </a:pPr>
            <a:endParaRPr lang="ru-RU" b="1" dirty="0" smtClean="0">
              <a:solidFill>
                <a:srgbClr val="FFFFFF"/>
              </a:solidFill>
            </a:endParaRPr>
          </a:p>
          <a:p>
            <a:pPr>
              <a:lnSpc>
                <a:spcPct val="80000"/>
              </a:lnSpc>
              <a:buFontTx/>
              <a:buNone/>
            </a:pPr>
            <a:r>
              <a:rPr lang="en-US" b="1" dirty="0" smtClean="0">
                <a:solidFill>
                  <a:srgbClr val="FFFFFF"/>
                </a:solidFill>
              </a:rPr>
              <a:t>DOA = osteoarthritis (1 place among diseases of the musculoskeletal system) often </a:t>
            </a:r>
            <a:r>
              <a:rPr lang="en-US" b="1" dirty="0" err="1" smtClean="0">
                <a:solidFill>
                  <a:srgbClr val="FFFFFF"/>
                </a:solidFill>
              </a:rPr>
              <a:t>cox</a:t>
            </a:r>
            <a:r>
              <a:rPr lang="en-US" b="1" dirty="0" smtClean="0">
                <a:solidFill>
                  <a:srgbClr val="FFFFFF"/>
                </a:solidFill>
              </a:rPr>
              <a:t>- and </a:t>
            </a:r>
            <a:r>
              <a:rPr lang="en-US" b="1" dirty="0" err="1" smtClean="0">
                <a:solidFill>
                  <a:srgbClr val="FFFFFF"/>
                </a:solidFill>
              </a:rPr>
              <a:t>gonarthrosis</a:t>
            </a:r>
            <a:r>
              <a:rPr lang="en-US" b="1" dirty="0" smtClean="0">
                <a:solidFill>
                  <a:srgbClr val="FFFFFF"/>
                </a:solidFill>
              </a:rPr>
              <a:t>, as more loaded joints.</a:t>
            </a:r>
          </a:p>
          <a:p>
            <a:pPr>
              <a:lnSpc>
                <a:spcPct val="80000"/>
              </a:lnSpc>
              <a:buFontTx/>
              <a:buNone/>
            </a:pPr>
            <a:r>
              <a:rPr lang="en-US" b="1" dirty="0" smtClean="0">
                <a:solidFill>
                  <a:srgbClr val="FFFFFF"/>
                </a:solidFill>
              </a:rPr>
              <a:t>- Late </a:t>
            </a:r>
            <a:r>
              <a:rPr lang="en-US" b="1" dirty="0" err="1" smtClean="0">
                <a:solidFill>
                  <a:srgbClr val="FFFFFF"/>
                </a:solidFill>
              </a:rPr>
              <a:t>appealability</a:t>
            </a:r>
            <a:r>
              <a:rPr lang="en-US" b="1" dirty="0" smtClean="0">
                <a:solidFill>
                  <a:srgbClr val="FFFFFF"/>
                </a:solidFill>
              </a:rPr>
              <a:t>, the process which has come far, self-treatment (herbs)</a:t>
            </a:r>
          </a:p>
          <a:p>
            <a:pPr>
              <a:lnSpc>
                <a:spcPct val="80000"/>
              </a:lnSpc>
              <a:buFontTx/>
              <a:buNone/>
            </a:pPr>
            <a:r>
              <a:rPr lang="en-US" b="1" dirty="0" smtClean="0">
                <a:solidFill>
                  <a:srgbClr val="FFFFFF"/>
                </a:solidFill>
              </a:rPr>
              <a:t>- pain and dysfunction of the joint, quality of life.</a:t>
            </a:r>
          </a:p>
          <a:p>
            <a:pPr>
              <a:lnSpc>
                <a:spcPct val="80000"/>
              </a:lnSpc>
              <a:buFontTx/>
              <a:buNone/>
            </a:pPr>
            <a:r>
              <a:rPr lang="en-US" b="1" dirty="0" smtClean="0">
                <a:solidFill>
                  <a:srgbClr val="FFFFFF"/>
                </a:solidFill>
              </a:rPr>
              <a:t>Diagnostics:</a:t>
            </a:r>
          </a:p>
          <a:p>
            <a:pPr>
              <a:lnSpc>
                <a:spcPct val="80000"/>
              </a:lnSpc>
              <a:buFontTx/>
              <a:buNone/>
            </a:pPr>
            <a:r>
              <a:rPr lang="en-US" b="1" dirty="0" smtClean="0">
                <a:solidFill>
                  <a:srgbClr val="FFFFFF"/>
                </a:solidFill>
              </a:rPr>
              <a:t>1. X-ray stage IV according to Laurence </a:t>
            </a:r>
            <a:r>
              <a:rPr lang="en-US" b="1" dirty="0" err="1" smtClean="0">
                <a:solidFill>
                  <a:srgbClr val="FFFFFF"/>
                </a:solidFill>
              </a:rPr>
              <a:t>Kellgren</a:t>
            </a:r>
            <a:r>
              <a:rPr lang="en-US" b="1" dirty="0" smtClean="0">
                <a:solidFill>
                  <a:srgbClr val="FFFFFF"/>
                </a:solidFill>
              </a:rPr>
              <a:t>, “O” stage and inconsistency maybe</a:t>
            </a:r>
          </a:p>
          <a:p>
            <a:pPr>
              <a:lnSpc>
                <a:spcPct val="80000"/>
              </a:lnSpc>
              <a:buFontTx/>
              <a:buNone/>
            </a:pPr>
            <a:r>
              <a:rPr lang="en-US" b="1" dirty="0" smtClean="0">
                <a:solidFill>
                  <a:srgbClr val="FFFFFF"/>
                </a:solidFill>
              </a:rPr>
              <a:t>2. objectification of pain.</a:t>
            </a:r>
          </a:p>
          <a:p>
            <a:pPr>
              <a:lnSpc>
                <a:spcPct val="80000"/>
              </a:lnSpc>
              <a:buFontTx/>
              <a:buNone/>
            </a:pPr>
            <a:r>
              <a:rPr lang="en-US" b="1" dirty="0" smtClean="0">
                <a:solidFill>
                  <a:srgbClr val="FFFFFF"/>
                </a:solidFill>
              </a:rPr>
              <a:t>3. depression </a:t>
            </a:r>
            <a:r>
              <a:rPr lang="ru-RU" b="1" dirty="0" smtClean="0">
                <a:solidFill>
                  <a:srgbClr val="FFFFFF"/>
                </a:solidFill>
              </a:rPr>
              <a:t>- с</a:t>
            </a:r>
            <a:r>
              <a:rPr lang="en-US" b="1" dirty="0" err="1" smtClean="0">
                <a:solidFill>
                  <a:srgbClr val="FFFFFF"/>
                </a:solidFill>
              </a:rPr>
              <a:t>oncomitant</a:t>
            </a:r>
            <a:r>
              <a:rPr lang="en-US" b="1" dirty="0" smtClean="0">
                <a:solidFill>
                  <a:srgbClr val="FFFFFF"/>
                </a:solidFill>
              </a:rPr>
              <a:t> pathology (biography).</a:t>
            </a:r>
            <a:endParaRPr lang="ru-RU" sz="2800" b="1" dirty="0">
              <a:solidFill>
                <a:srgbClr val="FFFFFF"/>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684213" y="279400"/>
            <a:ext cx="7772400" cy="1143000"/>
          </a:xfrm>
          <a:noFill/>
          <a:ln/>
        </p:spPr>
        <p:txBody>
          <a:bodyPr>
            <a:normAutofit fontScale="90000"/>
          </a:bodyPr>
          <a:lstStyle/>
          <a:p>
            <a:r>
              <a:rPr lang="en-US" dirty="0" smtClean="0">
                <a:solidFill>
                  <a:srgbClr val="FFFF66"/>
                </a:solidFill>
              </a:rPr>
              <a:t>Purposes of </a:t>
            </a:r>
            <a:r>
              <a:rPr lang="en-US" dirty="0" err="1" smtClean="0">
                <a:solidFill>
                  <a:srgbClr val="FFFF66"/>
                </a:solidFill>
              </a:rPr>
              <a:t>osteoarthrosis</a:t>
            </a:r>
            <a:r>
              <a:rPr lang="en-US" dirty="0" smtClean="0">
                <a:solidFill>
                  <a:srgbClr val="FFFF66"/>
                </a:solidFill>
              </a:rPr>
              <a:t> pharmacotherapy</a:t>
            </a:r>
            <a:endParaRPr lang="ru-RU" dirty="0">
              <a:solidFill>
                <a:srgbClr val="FFFF66"/>
              </a:solidFill>
            </a:endParaRPr>
          </a:p>
        </p:txBody>
      </p:sp>
      <p:sp>
        <p:nvSpPr>
          <p:cNvPr id="154627" name="Rectangle 3"/>
          <p:cNvSpPr>
            <a:spLocks noGrp="1" noChangeArrowheads="1"/>
          </p:cNvSpPr>
          <p:nvPr>
            <p:ph idx="1"/>
          </p:nvPr>
        </p:nvSpPr>
        <p:spPr>
          <a:xfrm>
            <a:off x="608013" y="1524000"/>
            <a:ext cx="7924800" cy="4876800"/>
          </a:xfrm>
        </p:spPr>
        <p:txBody>
          <a:bodyPr/>
          <a:lstStyle/>
          <a:p>
            <a:pPr marL="481013" indent="-481013">
              <a:spcAft>
                <a:spcPct val="25000"/>
              </a:spcAft>
            </a:pPr>
            <a:r>
              <a:rPr lang="en-US" dirty="0" smtClean="0">
                <a:solidFill>
                  <a:schemeClr val="bg1"/>
                </a:solidFill>
              </a:rPr>
              <a:t>Slow down the progression of the disease</a:t>
            </a:r>
          </a:p>
          <a:p>
            <a:pPr marL="481013" indent="-481013">
              <a:spcAft>
                <a:spcPct val="25000"/>
              </a:spcAft>
            </a:pPr>
            <a:r>
              <a:rPr lang="en-US" dirty="0" smtClean="0">
                <a:solidFill>
                  <a:schemeClr val="bg1"/>
                </a:solidFill>
              </a:rPr>
              <a:t>Prevent the development of deformities and disabilities</a:t>
            </a:r>
          </a:p>
          <a:p>
            <a:pPr marL="481013" indent="-481013">
              <a:spcAft>
                <a:spcPct val="25000"/>
              </a:spcAft>
            </a:pPr>
            <a:r>
              <a:rPr lang="en-US" dirty="0" smtClean="0">
                <a:solidFill>
                  <a:schemeClr val="bg1"/>
                </a:solidFill>
              </a:rPr>
              <a:t>Reduce pain</a:t>
            </a:r>
          </a:p>
          <a:p>
            <a:pPr marL="481013" indent="-481013">
              <a:spcAft>
                <a:spcPct val="25000"/>
              </a:spcAft>
            </a:pPr>
            <a:r>
              <a:rPr lang="en-US" dirty="0" smtClean="0">
                <a:solidFill>
                  <a:schemeClr val="bg1"/>
                </a:solidFill>
              </a:rPr>
              <a:t>Suppress inflammation</a:t>
            </a:r>
          </a:p>
          <a:p>
            <a:pPr marL="481013" indent="-481013">
              <a:spcAft>
                <a:spcPct val="25000"/>
              </a:spcAft>
            </a:pPr>
            <a:r>
              <a:rPr lang="en-US" dirty="0" smtClean="0">
                <a:solidFill>
                  <a:schemeClr val="bg1"/>
                </a:solidFill>
              </a:rPr>
              <a:t>Reduce the risk of exacerbations and damage to new joints</a:t>
            </a:r>
          </a:p>
          <a:p>
            <a:pPr marL="481013" indent="-481013">
              <a:spcAft>
                <a:spcPct val="25000"/>
              </a:spcAft>
            </a:pPr>
            <a:r>
              <a:rPr lang="en-US" dirty="0" smtClean="0">
                <a:solidFill>
                  <a:schemeClr val="bg1"/>
                </a:solidFill>
              </a:rPr>
              <a:t>Improve the quality of life</a:t>
            </a:r>
            <a:endParaRPr lang="ru-RU" sz="2800" dirty="0">
              <a:solidFill>
                <a:schemeClr val="bg1"/>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685800" y="76200"/>
            <a:ext cx="7772400" cy="990600"/>
          </a:xfrm>
          <a:noFill/>
          <a:ln/>
        </p:spPr>
        <p:txBody>
          <a:bodyPr/>
          <a:lstStyle/>
          <a:p>
            <a:r>
              <a:rPr lang="en-US" dirty="0" smtClean="0">
                <a:solidFill>
                  <a:srgbClr val="FFFF66"/>
                </a:solidFill>
              </a:rPr>
              <a:t>Treatment of </a:t>
            </a:r>
            <a:r>
              <a:rPr lang="en-US" dirty="0" err="1" smtClean="0">
                <a:solidFill>
                  <a:srgbClr val="FFFF66"/>
                </a:solidFill>
              </a:rPr>
              <a:t>osteoarthrosis</a:t>
            </a:r>
            <a:endParaRPr lang="ru-RU" dirty="0">
              <a:solidFill>
                <a:srgbClr val="FFFF66"/>
              </a:solidFill>
            </a:endParaRPr>
          </a:p>
        </p:txBody>
      </p:sp>
      <p:sp>
        <p:nvSpPr>
          <p:cNvPr id="155651" name="Rectangle 3"/>
          <p:cNvSpPr>
            <a:spLocks noGrp="1" noChangeArrowheads="1"/>
          </p:cNvSpPr>
          <p:nvPr>
            <p:ph sz="half" idx="1"/>
          </p:nvPr>
        </p:nvSpPr>
        <p:spPr>
          <a:xfrm>
            <a:off x="225425" y="1143000"/>
            <a:ext cx="4233863" cy="4114800"/>
          </a:xfrm>
        </p:spPr>
        <p:txBody>
          <a:bodyPr/>
          <a:lstStyle/>
          <a:p>
            <a:pPr>
              <a:lnSpc>
                <a:spcPct val="90000"/>
              </a:lnSpc>
              <a:spcAft>
                <a:spcPct val="25000"/>
              </a:spcAft>
            </a:pPr>
            <a:r>
              <a:rPr lang="en-US" sz="2400" dirty="0" smtClean="0">
                <a:solidFill>
                  <a:schemeClr val="bg1"/>
                </a:solidFill>
                <a:cs typeface="Times New Roman" pitchFamily="18" charset="0"/>
              </a:rPr>
              <a:t>Analgesics (</a:t>
            </a:r>
            <a:r>
              <a:rPr lang="en-US" sz="2400" dirty="0" err="1" smtClean="0">
                <a:solidFill>
                  <a:schemeClr val="bg1"/>
                </a:solidFill>
                <a:cs typeface="Times New Roman" pitchFamily="18" charset="0"/>
              </a:rPr>
              <a:t>paracetamol</a:t>
            </a:r>
            <a:r>
              <a:rPr lang="en-US" sz="2400" dirty="0" smtClean="0">
                <a:solidFill>
                  <a:schemeClr val="bg1"/>
                </a:solidFill>
                <a:cs typeface="Times New Roman" pitchFamily="18" charset="0"/>
              </a:rPr>
              <a:t>, </a:t>
            </a:r>
            <a:r>
              <a:rPr lang="en-US" sz="2400" dirty="0" err="1" smtClean="0">
                <a:solidFill>
                  <a:schemeClr val="bg1"/>
                </a:solidFill>
                <a:cs typeface="Times New Roman" pitchFamily="18" charset="0"/>
              </a:rPr>
              <a:t>tramadol</a:t>
            </a:r>
            <a:r>
              <a:rPr lang="en-US" sz="2400" dirty="0" smtClean="0">
                <a:solidFill>
                  <a:schemeClr val="bg1"/>
                </a:solidFill>
                <a:cs typeface="Times New Roman" pitchFamily="18" charset="0"/>
              </a:rPr>
              <a:t>)</a:t>
            </a:r>
          </a:p>
          <a:p>
            <a:pPr>
              <a:lnSpc>
                <a:spcPct val="90000"/>
              </a:lnSpc>
              <a:spcAft>
                <a:spcPct val="25000"/>
              </a:spcAft>
            </a:pPr>
            <a:r>
              <a:rPr lang="en-US" sz="2400" dirty="0" smtClean="0">
                <a:solidFill>
                  <a:schemeClr val="bg1"/>
                </a:solidFill>
                <a:cs typeface="Times New Roman" pitchFamily="18" charset="0"/>
              </a:rPr>
              <a:t>NSAIDs</a:t>
            </a:r>
          </a:p>
          <a:p>
            <a:pPr>
              <a:lnSpc>
                <a:spcPct val="90000"/>
              </a:lnSpc>
              <a:spcAft>
                <a:spcPct val="25000"/>
              </a:spcAft>
            </a:pPr>
            <a:r>
              <a:rPr lang="en-US" sz="2400" dirty="0" err="1" smtClean="0">
                <a:solidFill>
                  <a:schemeClr val="bg1"/>
                </a:solidFill>
                <a:cs typeface="Times New Roman" pitchFamily="18" charset="0"/>
              </a:rPr>
              <a:t>Glucocorticoids</a:t>
            </a:r>
            <a:r>
              <a:rPr lang="en-US" sz="2400" dirty="0" smtClean="0">
                <a:solidFill>
                  <a:schemeClr val="bg1"/>
                </a:solidFill>
                <a:cs typeface="Times New Roman" pitchFamily="18" charset="0"/>
              </a:rPr>
              <a:t> (intra-joint)</a:t>
            </a:r>
          </a:p>
          <a:p>
            <a:pPr>
              <a:lnSpc>
                <a:spcPct val="90000"/>
              </a:lnSpc>
              <a:spcAft>
                <a:spcPct val="25000"/>
              </a:spcAft>
            </a:pPr>
            <a:r>
              <a:rPr lang="en-US" sz="2400" dirty="0" err="1" smtClean="0">
                <a:solidFill>
                  <a:schemeClr val="bg1"/>
                </a:solidFill>
                <a:cs typeface="Times New Roman" pitchFamily="18" charset="0"/>
              </a:rPr>
              <a:t>Chondroitin</a:t>
            </a:r>
            <a:r>
              <a:rPr lang="en-US" sz="2400" dirty="0" smtClean="0">
                <a:solidFill>
                  <a:schemeClr val="bg1"/>
                </a:solidFill>
                <a:cs typeface="Times New Roman" pitchFamily="18" charset="0"/>
              </a:rPr>
              <a:t> sulfate</a:t>
            </a:r>
          </a:p>
          <a:p>
            <a:pPr>
              <a:lnSpc>
                <a:spcPct val="90000"/>
              </a:lnSpc>
              <a:spcAft>
                <a:spcPct val="25000"/>
              </a:spcAft>
            </a:pPr>
            <a:r>
              <a:rPr lang="en-US" sz="2400" dirty="0" smtClean="0">
                <a:solidFill>
                  <a:schemeClr val="bg1"/>
                </a:solidFill>
                <a:cs typeface="Times New Roman" pitchFamily="18" charset="0"/>
              </a:rPr>
              <a:t>Glucosamine Sulfate</a:t>
            </a:r>
          </a:p>
          <a:p>
            <a:pPr>
              <a:lnSpc>
                <a:spcPct val="90000"/>
              </a:lnSpc>
              <a:spcAft>
                <a:spcPct val="25000"/>
              </a:spcAft>
            </a:pPr>
            <a:r>
              <a:rPr lang="en-US" sz="2400" dirty="0" err="1" smtClean="0">
                <a:solidFill>
                  <a:schemeClr val="bg1"/>
                </a:solidFill>
                <a:cs typeface="Times New Roman" pitchFamily="18" charset="0"/>
              </a:rPr>
              <a:t>Hyaluronic</a:t>
            </a:r>
            <a:r>
              <a:rPr lang="en-US" sz="2400" dirty="0" smtClean="0">
                <a:solidFill>
                  <a:schemeClr val="bg1"/>
                </a:solidFill>
                <a:cs typeface="Times New Roman" pitchFamily="18" charset="0"/>
              </a:rPr>
              <a:t> acid (intra-joint)</a:t>
            </a:r>
            <a:endParaRPr lang="ru-RU" sz="2400" dirty="0">
              <a:solidFill>
                <a:schemeClr val="bg1"/>
              </a:solidFill>
              <a:cs typeface="Times New Roman" pitchFamily="18" charset="0"/>
            </a:endParaRPr>
          </a:p>
        </p:txBody>
      </p:sp>
      <p:sp>
        <p:nvSpPr>
          <p:cNvPr id="155652" name="Rectangle 4"/>
          <p:cNvSpPr>
            <a:spLocks noGrp="1" noChangeArrowheads="1"/>
          </p:cNvSpPr>
          <p:nvPr>
            <p:ph sz="half" idx="2"/>
          </p:nvPr>
        </p:nvSpPr>
        <p:spPr>
          <a:xfrm>
            <a:off x="4684713" y="1143000"/>
            <a:ext cx="4391025" cy="4114800"/>
          </a:xfrm>
        </p:spPr>
        <p:txBody>
          <a:bodyPr/>
          <a:lstStyle/>
          <a:p>
            <a:pPr>
              <a:lnSpc>
                <a:spcPct val="90000"/>
              </a:lnSpc>
              <a:spcAft>
                <a:spcPct val="25000"/>
              </a:spcAft>
            </a:pPr>
            <a:r>
              <a:rPr lang="en-US" sz="2400" dirty="0" err="1" smtClean="0">
                <a:solidFill>
                  <a:schemeClr val="bg1"/>
                </a:solidFill>
                <a:cs typeface="Times New Roman" pitchFamily="18" charset="0"/>
              </a:rPr>
              <a:t>Zinaxin</a:t>
            </a:r>
            <a:r>
              <a:rPr lang="en-US" sz="2400" dirty="0" smtClean="0">
                <a:solidFill>
                  <a:schemeClr val="bg1"/>
                </a:solidFill>
                <a:cs typeface="Times New Roman" pitchFamily="18" charset="0"/>
              </a:rPr>
              <a:t> </a:t>
            </a:r>
          </a:p>
          <a:p>
            <a:pPr>
              <a:lnSpc>
                <a:spcPct val="90000"/>
              </a:lnSpc>
              <a:spcAft>
                <a:spcPct val="25000"/>
              </a:spcAft>
            </a:pPr>
            <a:r>
              <a:rPr lang="en-US" sz="2400" dirty="0" err="1" smtClean="0">
                <a:solidFill>
                  <a:schemeClr val="bg1"/>
                </a:solidFill>
                <a:cs typeface="Times New Roman" pitchFamily="18" charset="0"/>
              </a:rPr>
              <a:t>Hydroxychloroquine</a:t>
            </a:r>
            <a:endParaRPr lang="en-US" sz="2400" dirty="0" smtClean="0">
              <a:solidFill>
                <a:schemeClr val="bg1"/>
              </a:solidFill>
              <a:cs typeface="Times New Roman" pitchFamily="18" charset="0"/>
            </a:endParaRPr>
          </a:p>
          <a:p>
            <a:pPr>
              <a:lnSpc>
                <a:spcPct val="90000"/>
              </a:lnSpc>
              <a:spcAft>
                <a:spcPct val="25000"/>
              </a:spcAft>
            </a:pPr>
            <a:r>
              <a:rPr lang="en-US" sz="2400" dirty="0" smtClean="0">
                <a:solidFill>
                  <a:schemeClr val="bg1"/>
                </a:solidFill>
                <a:cs typeface="Times New Roman" pitchFamily="18" charset="0"/>
              </a:rPr>
              <a:t>Surgical (joint replacement, </a:t>
            </a:r>
            <a:r>
              <a:rPr lang="en-US" sz="2400" dirty="0" err="1" smtClean="0">
                <a:solidFill>
                  <a:schemeClr val="bg1"/>
                </a:solidFill>
                <a:cs typeface="Times New Roman" pitchFamily="18" charset="0"/>
              </a:rPr>
              <a:t>osteotomy</a:t>
            </a:r>
            <a:r>
              <a:rPr lang="en-US" sz="2400" dirty="0" smtClean="0">
                <a:solidFill>
                  <a:schemeClr val="bg1"/>
                </a:solidFill>
                <a:cs typeface="Times New Roman" pitchFamily="18" charset="0"/>
              </a:rPr>
              <a:t>, </a:t>
            </a:r>
            <a:r>
              <a:rPr lang="en-US" sz="2400" dirty="0" err="1" smtClean="0">
                <a:solidFill>
                  <a:schemeClr val="bg1"/>
                </a:solidFill>
                <a:cs typeface="Times New Roman" pitchFamily="18" charset="0"/>
              </a:rPr>
              <a:t>lavage</a:t>
            </a:r>
            <a:r>
              <a:rPr lang="en-US" sz="2400" dirty="0" smtClean="0">
                <a:solidFill>
                  <a:schemeClr val="bg1"/>
                </a:solidFill>
                <a:cs typeface="Times New Roman" pitchFamily="18" charset="0"/>
              </a:rPr>
              <a:t>, arthroscopy)</a:t>
            </a:r>
            <a:endParaRPr lang="ru-RU" sz="2400" dirty="0">
              <a:solidFill>
                <a:schemeClr val="bg1"/>
              </a:solidFill>
              <a:cs typeface="Times New Roman"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219075" y="260350"/>
            <a:ext cx="8529638" cy="431800"/>
          </a:xfrm>
        </p:spPr>
        <p:txBody>
          <a:bodyPr>
            <a:normAutofit fontScale="90000"/>
          </a:bodyPr>
          <a:lstStyle/>
          <a:p>
            <a:r>
              <a:rPr lang="en-US" sz="3200" dirty="0" smtClean="0">
                <a:solidFill>
                  <a:srgbClr val="FFFF66"/>
                </a:solidFill>
              </a:rPr>
              <a:t>Treatment of </a:t>
            </a:r>
            <a:r>
              <a:rPr lang="en-US" sz="3200" dirty="0" err="1" smtClean="0">
                <a:solidFill>
                  <a:srgbClr val="FFFF66"/>
                </a:solidFill>
              </a:rPr>
              <a:t>osteoarthrosis</a:t>
            </a:r>
            <a:endParaRPr lang="ru-RU" sz="3600" dirty="0"/>
          </a:p>
        </p:txBody>
      </p:sp>
      <p:sp>
        <p:nvSpPr>
          <p:cNvPr id="112643" name="Rectangle 3"/>
          <p:cNvSpPr>
            <a:spLocks noGrp="1" noChangeArrowheads="1"/>
          </p:cNvSpPr>
          <p:nvPr>
            <p:ph idx="1"/>
          </p:nvPr>
        </p:nvSpPr>
        <p:spPr>
          <a:xfrm>
            <a:off x="263525" y="836613"/>
            <a:ext cx="8485188" cy="6021387"/>
          </a:xfrm>
        </p:spPr>
        <p:txBody>
          <a:bodyPr/>
          <a:lstStyle/>
          <a:p>
            <a:pPr>
              <a:lnSpc>
                <a:spcPct val="90000"/>
              </a:lnSpc>
              <a:buFontTx/>
              <a:buNone/>
            </a:pPr>
            <a:r>
              <a:rPr lang="en-US" b="1" dirty="0" smtClean="0">
                <a:solidFill>
                  <a:srgbClr val="FF0000"/>
                </a:solidFill>
                <a:cs typeface="Times New Roman" pitchFamily="18" charset="0"/>
              </a:rPr>
              <a:t>Period of exacerbation:</a:t>
            </a:r>
          </a:p>
          <a:p>
            <a:pPr>
              <a:lnSpc>
                <a:spcPct val="90000"/>
              </a:lnSpc>
              <a:buFontTx/>
              <a:buNone/>
            </a:pPr>
            <a:r>
              <a:rPr lang="en-US" b="1" dirty="0" smtClean="0">
                <a:solidFill>
                  <a:srgbClr val="FFFFFF"/>
                </a:solidFill>
                <a:cs typeface="Times New Roman" pitchFamily="18" charset="0"/>
              </a:rPr>
              <a:t>1. Reducing physical activity.</a:t>
            </a:r>
          </a:p>
          <a:p>
            <a:pPr>
              <a:lnSpc>
                <a:spcPct val="90000"/>
              </a:lnSpc>
              <a:buFontTx/>
              <a:buNone/>
            </a:pPr>
            <a:r>
              <a:rPr lang="en-US" b="1" dirty="0" smtClean="0">
                <a:solidFill>
                  <a:srgbClr val="FFFFFF"/>
                </a:solidFill>
                <a:cs typeface="Times New Roman" pitchFamily="18" charset="0"/>
              </a:rPr>
              <a:t>2. Exercise therapy, massage.</a:t>
            </a:r>
          </a:p>
          <a:p>
            <a:pPr>
              <a:lnSpc>
                <a:spcPct val="90000"/>
              </a:lnSpc>
              <a:buFontTx/>
              <a:buNone/>
            </a:pPr>
            <a:r>
              <a:rPr lang="en-US" b="1" dirty="0" smtClean="0">
                <a:solidFill>
                  <a:srgbClr val="FFFFFF"/>
                </a:solidFill>
                <a:cs typeface="Times New Roman" pitchFamily="18" charset="0"/>
              </a:rPr>
              <a:t>3. Intra-</a:t>
            </a:r>
            <a:r>
              <a:rPr lang="en-US" b="1" dirty="0" err="1" smtClean="0">
                <a:solidFill>
                  <a:srgbClr val="FFFFFF"/>
                </a:solidFill>
                <a:cs typeface="Times New Roman" pitchFamily="18" charset="0"/>
              </a:rPr>
              <a:t>articular</a:t>
            </a:r>
            <a:r>
              <a:rPr lang="en-US" b="1" dirty="0" smtClean="0">
                <a:solidFill>
                  <a:srgbClr val="FFFFFF"/>
                </a:solidFill>
                <a:cs typeface="Times New Roman" pitchFamily="18" charset="0"/>
              </a:rPr>
              <a:t> administration cautiously for a year 1-2 injections.</a:t>
            </a:r>
          </a:p>
          <a:p>
            <a:pPr>
              <a:lnSpc>
                <a:spcPct val="90000"/>
              </a:lnSpc>
              <a:buFontTx/>
              <a:buNone/>
            </a:pPr>
            <a:r>
              <a:rPr lang="en-US" b="1" dirty="0" smtClean="0">
                <a:solidFill>
                  <a:srgbClr val="FFFFFF"/>
                </a:solidFill>
                <a:cs typeface="Times New Roman" pitchFamily="18" charset="0"/>
              </a:rPr>
              <a:t>4. NSAIDs and means modifying the structure of cartilage.</a:t>
            </a:r>
          </a:p>
          <a:p>
            <a:pPr>
              <a:lnSpc>
                <a:spcPct val="90000"/>
              </a:lnSpc>
              <a:buFontTx/>
              <a:buNone/>
            </a:pPr>
            <a:r>
              <a:rPr lang="en-US" b="1" dirty="0" smtClean="0">
                <a:solidFill>
                  <a:srgbClr val="FFFFFF"/>
                </a:solidFill>
                <a:cs typeface="Times New Roman" pitchFamily="18" charset="0"/>
              </a:rPr>
              <a:t>5. Physical therapy (</a:t>
            </a:r>
            <a:r>
              <a:rPr lang="en-US" b="1" dirty="0" err="1" smtClean="0">
                <a:solidFill>
                  <a:srgbClr val="FFFFFF"/>
                </a:solidFill>
                <a:cs typeface="Times New Roman" pitchFamily="18" charset="0"/>
              </a:rPr>
              <a:t>ozokerite</a:t>
            </a:r>
            <a:r>
              <a:rPr lang="en-US" b="1" dirty="0" smtClean="0">
                <a:solidFill>
                  <a:srgbClr val="FFFFFF"/>
                </a:solidFill>
                <a:cs typeface="Times New Roman" pitchFamily="18" charset="0"/>
              </a:rPr>
              <a:t>, paraffin, UHF, helium-neon laser, mud therapy).</a:t>
            </a:r>
          </a:p>
          <a:p>
            <a:pPr>
              <a:lnSpc>
                <a:spcPct val="90000"/>
              </a:lnSpc>
              <a:buFontTx/>
              <a:buNone/>
            </a:pPr>
            <a:r>
              <a:rPr lang="en-US" b="1" dirty="0" smtClean="0">
                <a:solidFill>
                  <a:srgbClr val="FFFFFF"/>
                </a:solidFill>
                <a:cs typeface="Times New Roman" pitchFamily="18" charset="0"/>
              </a:rPr>
              <a:t>6. Sanatorium treatment.</a:t>
            </a:r>
          </a:p>
          <a:p>
            <a:pPr>
              <a:lnSpc>
                <a:spcPct val="90000"/>
              </a:lnSpc>
              <a:buFontTx/>
              <a:buNone/>
            </a:pPr>
            <a:r>
              <a:rPr lang="en-US" b="1" dirty="0" smtClean="0">
                <a:solidFill>
                  <a:srgbClr val="FFFFFF"/>
                </a:solidFill>
                <a:cs typeface="Times New Roman" pitchFamily="18" charset="0"/>
              </a:rPr>
              <a:t>7. Surgical intervention – </a:t>
            </a:r>
            <a:r>
              <a:rPr lang="en-US" b="1" dirty="0" err="1" smtClean="0">
                <a:solidFill>
                  <a:srgbClr val="FFFFFF"/>
                </a:solidFill>
                <a:cs typeface="Times New Roman" pitchFamily="18" charset="0"/>
              </a:rPr>
              <a:t>arthroplasty</a:t>
            </a:r>
            <a:r>
              <a:rPr lang="en-US" b="1" dirty="0" smtClean="0">
                <a:solidFill>
                  <a:srgbClr val="FFFFFF"/>
                </a:solidFill>
                <a:cs typeface="Times New Roman" pitchFamily="18" charset="0"/>
              </a:rPr>
              <a:t>, joint replacement.</a:t>
            </a:r>
          </a:p>
          <a:p>
            <a:pPr>
              <a:lnSpc>
                <a:spcPct val="90000"/>
              </a:lnSpc>
              <a:buFontTx/>
              <a:buNone/>
            </a:pPr>
            <a:r>
              <a:rPr lang="en-US" b="1" dirty="0" smtClean="0">
                <a:solidFill>
                  <a:srgbClr val="FFFFFF"/>
                </a:solidFill>
                <a:cs typeface="Times New Roman" pitchFamily="18" charset="0"/>
              </a:rPr>
              <a:t>8. School for patients with </a:t>
            </a:r>
            <a:r>
              <a:rPr lang="en-US" b="1" dirty="0" err="1" smtClean="0">
                <a:solidFill>
                  <a:srgbClr val="FFFFFF"/>
                </a:solidFill>
                <a:cs typeface="Times New Roman" pitchFamily="18" charset="0"/>
              </a:rPr>
              <a:t>osteoarthrosis</a:t>
            </a:r>
            <a:r>
              <a:rPr lang="en-US" b="1" dirty="0" smtClean="0">
                <a:solidFill>
                  <a:srgbClr val="FFFFFF"/>
                </a:solidFill>
                <a:cs typeface="Times New Roman" pitchFamily="18" charset="0"/>
              </a:rPr>
              <a:t>.</a:t>
            </a:r>
            <a:endParaRPr lang="ru-RU" sz="2800" b="1" dirty="0">
              <a:solidFill>
                <a:srgbClr val="FFFFFF"/>
              </a:solidFill>
              <a:cs typeface="Times New Roman"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219075" y="260350"/>
            <a:ext cx="8529638" cy="431800"/>
          </a:xfrm>
        </p:spPr>
        <p:txBody>
          <a:bodyPr>
            <a:normAutofit fontScale="90000"/>
          </a:bodyPr>
          <a:lstStyle/>
          <a:p>
            <a:r>
              <a:rPr lang="en-US" sz="3600" dirty="0" err="1" smtClean="0">
                <a:solidFill>
                  <a:srgbClr val="FF0000"/>
                </a:solidFill>
              </a:rPr>
              <a:t>Involutional</a:t>
            </a:r>
            <a:r>
              <a:rPr lang="en-US" sz="3600" dirty="0" smtClean="0">
                <a:solidFill>
                  <a:srgbClr val="FF0000"/>
                </a:solidFill>
              </a:rPr>
              <a:t> osteoporosis</a:t>
            </a:r>
            <a:endParaRPr lang="ru-RU" sz="3600" dirty="0">
              <a:solidFill>
                <a:srgbClr val="FF0000"/>
              </a:solidFill>
            </a:endParaRPr>
          </a:p>
        </p:txBody>
      </p:sp>
      <p:sp>
        <p:nvSpPr>
          <p:cNvPr id="106499" name="Rectangle 3"/>
          <p:cNvSpPr>
            <a:spLocks noGrp="1" noChangeArrowheads="1"/>
          </p:cNvSpPr>
          <p:nvPr>
            <p:ph idx="1"/>
          </p:nvPr>
        </p:nvSpPr>
        <p:spPr>
          <a:xfrm>
            <a:off x="263525" y="836613"/>
            <a:ext cx="8485188" cy="6021387"/>
          </a:xfrm>
        </p:spPr>
        <p:txBody>
          <a:bodyPr/>
          <a:lstStyle/>
          <a:p>
            <a:pPr>
              <a:buFontTx/>
              <a:buNone/>
            </a:pPr>
            <a:endParaRPr lang="ru-RU" b="1" dirty="0" smtClean="0">
              <a:solidFill>
                <a:srgbClr val="FFFFFF"/>
              </a:solidFill>
            </a:endParaRPr>
          </a:p>
          <a:p>
            <a:pPr>
              <a:buFontTx/>
              <a:buNone/>
            </a:pPr>
            <a:r>
              <a:rPr lang="en-US" sz="3200" b="1" dirty="0" smtClean="0">
                <a:solidFill>
                  <a:srgbClr val="FFC000"/>
                </a:solidFill>
              </a:rPr>
              <a:t>Osteoporosis</a:t>
            </a:r>
            <a:r>
              <a:rPr lang="en-US" sz="3200" b="1" dirty="0" smtClean="0">
                <a:solidFill>
                  <a:srgbClr val="FFFFFF"/>
                </a:solidFill>
              </a:rPr>
              <a:t> - &lt;content of bone mass per unit volume of bone tissue:</a:t>
            </a:r>
          </a:p>
          <a:p>
            <a:pPr>
              <a:buFontTx/>
              <a:buNone/>
            </a:pPr>
            <a:r>
              <a:rPr lang="en-US" sz="3200" b="1" dirty="0" smtClean="0">
                <a:solidFill>
                  <a:srgbClr val="FFFFFF"/>
                </a:solidFill>
              </a:rPr>
              <a:t> postmenopausal - 51-65 years old - deficiency of sex hormones;</a:t>
            </a:r>
          </a:p>
          <a:p>
            <a:pPr>
              <a:buFontTx/>
              <a:buNone/>
            </a:pPr>
            <a:r>
              <a:rPr lang="en-US" sz="3200" b="1" dirty="0" smtClean="0">
                <a:solidFill>
                  <a:srgbClr val="FFFFFF"/>
                </a:solidFill>
              </a:rPr>
              <a:t> </a:t>
            </a:r>
            <a:r>
              <a:rPr lang="en-US" sz="3200" b="1" dirty="0" err="1" smtClean="0">
                <a:solidFill>
                  <a:srgbClr val="FFFFFF"/>
                </a:solidFill>
              </a:rPr>
              <a:t>involutional</a:t>
            </a:r>
            <a:r>
              <a:rPr lang="en-US" sz="3200" b="1" dirty="0" smtClean="0">
                <a:solidFill>
                  <a:srgbClr val="FFFFFF"/>
                </a:solidFill>
              </a:rPr>
              <a:t> (senile) type II &lt;absorption in the intestine, in women in 80 years, approximately 100% of patients.</a:t>
            </a:r>
            <a:endParaRPr lang="ru-RU" sz="3200" b="1" dirty="0">
              <a:solidFill>
                <a:srgbClr val="FFFFFF"/>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219075" y="227013"/>
            <a:ext cx="7477125" cy="533400"/>
          </a:xfrm>
        </p:spPr>
        <p:txBody>
          <a:bodyPr>
            <a:normAutofit fontScale="90000"/>
          </a:bodyPr>
          <a:lstStyle/>
          <a:p>
            <a:r>
              <a:rPr lang="en-US" sz="4400" dirty="0" smtClean="0">
                <a:solidFill>
                  <a:srgbClr val="FFFF00"/>
                </a:solidFill>
              </a:rPr>
              <a:t>Definition-2000</a:t>
            </a:r>
            <a:endParaRPr lang="ru-RU" sz="4400" b="1" dirty="0">
              <a:solidFill>
                <a:srgbClr val="FFFF00"/>
              </a:solidFill>
            </a:endParaRPr>
          </a:p>
        </p:txBody>
      </p:sp>
      <p:sp>
        <p:nvSpPr>
          <p:cNvPr id="156675" name="Rectangle 3"/>
          <p:cNvSpPr>
            <a:spLocks noGrp="1" noChangeArrowheads="1"/>
          </p:cNvSpPr>
          <p:nvPr>
            <p:ph idx="1"/>
          </p:nvPr>
        </p:nvSpPr>
        <p:spPr>
          <a:xfrm>
            <a:off x="304800" y="1449388"/>
            <a:ext cx="8382000" cy="4646612"/>
          </a:xfrm>
        </p:spPr>
        <p:txBody>
          <a:bodyPr/>
          <a:lstStyle/>
          <a:p>
            <a:pPr marL="533400" indent="-533400">
              <a:lnSpc>
                <a:spcPct val="90000"/>
              </a:lnSpc>
              <a:buFontTx/>
              <a:buNone/>
            </a:pPr>
            <a:r>
              <a:rPr lang="ru-RU" sz="2800" dirty="0"/>
              <a:t>   </a:t>
            </a:r>
            <a:endParaRPr lang="ru-RU" sz="2800" dirty="0" smtClean="0"/>
          </a:p>
          <a:p>
            <a:pPr marL="533400" indent="-533400">
              <a:lnSpc>
                <a:spcPct val="90000"/>
              </a:lnSpc>
              <a:buFontTx/>
              <a:buNone/>
            </a:pPr>
            <a:r>
              <a:rPr lang="en-US" dirty="0" smtClean="0"/>
              <a:t>A skeletal disease characterized by a decrease in bone strength, predisposing to an increased risk of fractures.</a:t>
            </a:r>
          </a:p>
          <a:p>
            <a:pPr marL="533400" indent="-533400">
              <a:lnSpc>
                <a:spcPct val="90000"/>
              </a:lnSpc>
              <a:buFontTx/>
              <a:buNone/>
            </a:pPr>
            <a:r>
              <a:rPr lang="en-US" dirty="0" smtClean="0"/>
              <a:t>Bone strength reflects bone density and quality.</a:t>
            </a:r>
          </a:p>
          <a:p>
            <a:pPr marL="533400" indent="-533400">
              <a:lnSpc>
                <a:spcPct val="90000"/>
              </a:lnSpc>
              <a:buFontTx/>
              <a:buNone/>
            </a:pPr>
            <a:r>
              <a:rPr lang="en-US" dirty="0" smtClean="0"/>
              <a:t>       - Bone density: grams of mineral / cm2 or cm3</a:t>
            </a:r>
          </a:p>
          <a:p>
            <a:pPr marL="533400" indent="-533400">
              <a:lnSpc>
                <a:spcPct val="90000"/>
              </a:lnSpc>
              <a:buFontTx/>
              <a:buNone/>
            </a:pPr>
            <a:r>
              <a:rPr lang="en-US" dirty="0" smtClean="0"/>
              <a:t>      - Bone quality: architecture, exchange, damage accumulation, mineralization</a:t>
            </a:r>
            <a:endParaRPr lang="ru-RU" sz="2800" dirty="0">
              <a:solidFill>
                <a:srgbClr val="F7F7FB"/>
              </a:solidFill>
            </a:endParaRPr>
          </a:p>
        </p:txBody>
      </p:sp>
      <p:sp>
        <p:nvSpPr>
          <p:cNvPr id="156676" name="Text Box 4"/>
          <p:cNvSpPr txBox="1">
            <a:spLocks noChangeArrowheads="1"/>
          </p:cNvSpPr>
          <p:nvPr/>
        </p:nvSpPr>
        <p:spPr bwMode="auto">
          <a:xfrm>
            <a:off x="1127125" y="6210300"/>
            <a:ext cx="6519863" cy="365125"/>
          </a:xfrm>
          <a:prstGeom prst="rect">
            <a:avLst/>
          </a:prstGeom>
          <a:noFill/>
          <a:ln w="9525">
            <a:noFill/>
            <a:miter lim="800000"/>
            <a:headEnd/>
            <a:tailEnd/>
          </a:ln>
          <a:effectLst/>
        </p:spPr>
        <p:txBody>
          <a:bodyPr wrap="none" lIns="91431" tIns="45715" rIns="91431" bIns="45715">
            <a:spAutoFit/>
          </a:bodyPr>
          <a:lstStyle/>
          <a:p>
            <a:r>
              <a:rPr lang="en-US" b="1">
                <a:solidFill>
                  <a:srgbClr val="F7F7FB"/>
                </a:solidFill>
                <a:latin typeface="Times New Roman" pitchFamily="18" charset="0"/>
              </a:rPr>
              <a:t>NIH Consensus Development Conference on osteoporosis, 2000</a:t>
            </a:r>
            <a:endParaRPr lang="ru-RU" b="1">
              <a:solidFill>
                <a:srgbClr val="F7F7FB"/>
              </a:solidFill>
              <a:latin typeface="Times New Roman" pitchFamily="18" charset="0"/>
            </a:endParaRPr>
          </a:p>
        </p:txBody>
      </p:sp>
      <p:sp>
        <p:nvSpPr>
          <p:cNvPr id="156677" name="Line 5"/>
          <p:cNvSpPr>
            <a:spLocks noChangeShapeType="1"/>
          </p:cNvSpPr>
          <p:nvPr/>
        </p:nvSpPr>
        <p:spPr bwMode="auto">
          <a:xfrm>
            <a:off x="0" y="1365250"/>
            <a:ext cx="9144000" cy="0"/>
          </a:xfrm>
          <a:prstGeom prst="line">
            <a:avLst/>
          </a:prstGeom>
          <a:noFill/>
          <a:ln w="57150">
            <a:solidFill>
              <a:srgbClr val="CC6600"/>
            </a:solidFill>
            <a:round/>
            <a:headEnd/>
            <a:tailEnd/>
          </a:ln>
          <a:effectLst/>
        </p:spPr>
        <p:txBody>
          <a:bodyPr/>
          <a:lstStyle/>
          <a:p>
            <a:endParaRPr lang="ru-RU"/>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7698" name="Object 2"/>
          <p:cNvGraphicFramePr>
            <a:graphicFrameLocks noChangeAspect="1"/>
          </p:cNvGraphicFramePr>
          <p:nvPr/>
        </p:nvGraphicFramePr>
        <p:xfrm>
          <a:off x="3263900" y="1143000"/>
          <a:ext cx="944563" cy="877888"/>
        </p:xfrm>
        <a:graphic>
          <a:graphicData uri="http://schemas.openxmlformats.org/presentationml/2006/ole">
            <p:oleObj spid="_x0000_s2050" name="Фотография Photo Editor" r:id="rId3" imgW="914479" imgH="876190" progId="">
              <p:embed/>
            </p:oleObj>
          </a:graphicData>
        </a:graphic>
      </p:graphicFrame>
      <p:graphicFrame>
        <p:nvGraphicFramePr>
          <p:cNvPr id="157699" name="Object 3"/>
          <p:cNvGraphicFramePr>
            <a:graphicFrameLocks noChangeAspect="1"/>
          </p:cNvGraphicFramePr>
          <p:nvPr/>
        </p:nvGraphicFramePr>
        <p:xfrm>
          <a:off x="4254500" y="1143000"/>
          <a:ext cx="944563" cy="877888"/>
        </p:xfrm>
        <a:graphic>
          <a:graphicData uri="http://schemas.openxmlformats.org/presentationml/2006/ole">
            <p:oleObj spid="_x0000_s2051" name="Фотография Photo Editor" r:id="rId4" imgW="914479" imgH="876190" progId="">
              <p:embed/>
            </p:oleObj>
          </a:graphicData>
        </a:graphic>
      </p:graphicFrame>
      <p:graphicFrame>
        <p:nvGraphicFramePr>
          <p:cNvPr id="157700" name="Object 4"/>
          <p:cNvGraphicFramePr>
            <a:graphicFrameLocks noChangeAspect="1"/>
          </p:cNvGraphicFramePr>
          <p:nvPr/>
        </p:nvGraphicFramePr>
        <p:xfrm>
          <a:off x="5321300" y="1143000"/>
          <a:ext cx="944563" cy="877888"/>
        </p:xfrm>
        <a:graphic>
          <a:graphicData uri="http://schemas.openxmlformats.org/presentationml/2006/ole">
            <p:oleObj spid="_x0000_s2052" name="Фотография Photo Editor" r:id="rId5" imgW="914479" imgH="876190" progId="">
              <p:embed/>
            </p:oleObj>
          </a:graphicData>
        </a:graphic>
      </p:graphicFrame>
      <p:graphicFrame>
        <p:nvGraphicFramePr>
          <p:cNvPr id="157701" name="Object 5"/>
          <p:cNvGraphicFramePr>
            <a:graphicFrameLocks noChangeAspect="1"/>
          </p:cNvGraphicFramePr>
          <p:nvPr/>
        </p:nvGraphicFramePr>
        <p:xfrm>
          <a:off x="2197100" y="1143000"/>
          <a:ext cx="944563" cy="877888"/>
        </p:xfrm>
        <a:graphic>
          <a:graphicData uri="http://schemas.openxmlformats.org/presentationml/2006/ole">
            <p:oleObj spid="_x0000_s2053" name="Фотография Photo Editor" r:id="rId6" imgW="914479" imgH="876190" progId="">
              <p:embed/>
            </p:oleObj>
          </a:graphicData>
        </a:graphic>
      </p:graphicFrame>
      <p:sp>
        <p:nvSpPr>
          <p:cNvPr id="157702" name="Text Box 6"/>
          <p:cNvSpPr txBox="1">
            <a:spLocks noChangeArrowheads="1"/>
          </p:cNvSpPr>
          <p:nvPr/>
        </p:nvSpPr>
        <p:spPr bwMode="auto">
          <a:xfrm>
            <a:off x="2078038" y="725488"/>
            <a:ext cx="838200" cy="338544"/>
          </a:xfrm>
          <a:prstGeom prst="rect">
            <a:avLst/>
          </a:prstGeom>
          <a:noFill/>
          <a:ln w="9525">
            <a:noFill/>
            <a:miter lim="800000"/>
            <a:headEnd/>
            <a:tailEnd/>
          </a:ln>
          <a:effectLst/>
        </p:spPr>
        <p:txBody>
          <a:bodyPr lIns="91431" tIns="45715" rIns="91431" bIns="45715">
            <a:spAutoFit/>
          </a:bodyPr>
          <a:lstStyle/>
          <a:p>
            <a:r>
              <a:rPr lang="en-US" sz="1600" b="1" dirty="0" smtClean="0">
                <a:solidFill>
                  <a:schemeClr val="bg1"/>
                </a:solidFill>
                <a:latin typeface="Arial Narrow" pitchFamily="34" charset="0"/>
              </a:rPr>
              <a:t>Norm</a:t>
            </a:r>
            <a:endParaRPr lang="ru-RU" sz="1600" b="1" dirty="0">
              <a:solidFill>
                <a:schemeClr val="bg1"/>
              </a:solidFill>
              <a:latin typeface="Arial Narrow" pitchFamily="34" charset="0"/>
            </a:endParaRPr>
          </a:p>
        </p:txBody>
      </p:sp>
      <p:sp>
        <p:nvSpPr>
          <p:cNvPr id="157703" name="Text Box 7"/>
          <p:cNvSpPr txBox="1">
            <a:spLocks noChangeArrowheads="1"/>
          </p:cNvSpPr>
          <p:nvPr/>
        </p:nvSpPr>
        <p:spPr bwMode="auto">
          <a:xfrm>
            <a:off x="3048000" y="750888"/>
            <a:ext cx="1603375" cy="338544"/>
          </a:xfrm>
          <a:prstGeom prst="rect">
            <a:avLst/>
          </a:prstGeom>
          <a:noFill/>
          <a:ln w="9525">
            <a:noFill/>
            <a:miter lim="800000"/>
            <a:headEnd/>
            <a:tailEnd/>
          </a:ln>
          <a:effectLst/>
        </p:spPr>
        <p:txBody>
          <a:bodyPr lIns="91431" tIns="45715" rIns="91431" bIns="45715">
            <a:spAutoFit/>
          </a:bodyPr>
          <a:lstStyle/>
          <a:p>
            <a:r>
              <a:rPr lang="en-US" sz="1600" b="1" dirty="0" err="1" smtClean="0">
                <a:solidFill>
                  <a:schemeClr val="bg1"/>
                </a:solidFill>
                <a:latin typeface="Arial Narrow" pitchFamily="34" charset="0"/>
              </a:rPr>
              <a:t>Osteopenia</a:t>
            </a:r>
            <a:endParaRPr lang="ru-RU" sz="1600" b="1" dirty="0">
              <a:solidFill>
                <a:schemeClr val="bg1"/>
              </a:solidFill>
              <a:latin typeface="Arial Narrow" pitchFamily="34" charset="0"/>
            </a:endParaRPr>
          </a:p>
        </p:txBody>
      </p:sp>
      <p:sp>
        <p:nvSpPr>
          <p:cNvPr id="157704" name="Text Box 8"/>
          <p:cNvSpPr txBox="1">
            <a:spLocks noChangeArrowheads="1"/>
          </p:cNvSpPr>
          <p:nvPr/>
        </p:nvSpPr>
        <p:spPr bwMode="auto">
          <a:xfrm>
            <a:off x="4191000" y="750888"/>
            <a:ext cx="1371600" cy="338544"/>
          </a:xfrm>
          <a:prstGeom prst="rect">
            <a:avLst/>
          </a:prstGeom>
          <a:noFill/>
          <a:ln w="9525">
            <a:noFill/>
            <a:miter lim="800000"/>
            <a:headEnd/>
            <a:tailEnd/>
          </a:ln>
          <a:effectLst/>
        </p:spPr>
        <p:txBody>
          <a:bodyPr lIns="91431" tIns="45715" rIns="91431" bIns="45715">
            <a:spAutoFit/>
          </a:bodyPr>
          <a:lstStyle/>
          <a:p>
            <a:r>
              <a:rPr lang="ru-RU" sz="1600" b="1" dirty="0" smtClean="0">
                <a:solidFill>
                  <a:schemeClr val="bg1"/>
                </a:solidFill>
                <a:latin typeface="Arial Narrow" pitchFamily="34" charset="0"/>
              </a:rPr>
              <a:t>О</a:t>
            </a:r>
            <a:r>
              <a:rPr lang="en-US" sz="1600" b="1" dirty="0" err="1" smtClean="0">
                <a:solidFill>
                  <a:schemeClr val="bg1"/>
                </a:solidFill>
                <a:latin typeface="Arial Narrow" pitchFamily="34" charset="0"/>
              </a:rPr>
              <a:t>steoporosis</a:t>
            </a:r>
            <a:endParaRPr lang="ru-RU" sz="1600" b="1" dirty="0">
              <a:solidFill>
                <a:schemeClr val="bg1"/>
              </a:solidFill>
              <a:latin typeface="Arial Narrow" pitchFamily="34" charset="0"/>
            </a:endParaRPr>
          </a:p>
        </p:txBody>
      </p:sp>
      <p:sp>
        <p:nvSpPr>
          <p:cNvPr id="157705" name="Text Box 9"/>
          <p:cNvSpPr txBox="1">
            <a:spLocks noChangeArrowheads="1"/>
          </p:cNvSpPr>
          <p:nvPr/>
        </p:nvSpPr>
        <p:spPr bwMode="auto">
          <a:xfrm>
            <a:off x="5486400" y="609600"/>
            <a:ext cx="1458913" cy="486277"/>
          </a:xfrm>
          <a:prstGeom prst="rect">
            <a:avLst/>
          </a:prstGeom>
          <a:noFill/>
          <a:ln w="9525">
            <a:noFill/>
            <a:miter lim="800000"/>
            <a:headEnd/>
            <a:tailEnd/>
          </a:ln>
          <a:effectLst/>
        </p:spPr>
        <p:txBody>
          <a:bodyPr lIns="91431" tIns="45715" rIns="91431" bIns="45715">
            <a:spAutoFit/>
          </a:bodyPr>
          <a:lstStyle/>
          <a:p>
            <a:pPr>
              <a:lnSpc>
                <a:spcPct val="80000"/>
              </a:lnSpc>
            </a:pPr>
            <a:r>
              <a:rPr lang="en-US" sz="1600" b="1" dirty="0" smtClean="0">
                <a:solidFill>
                  <a:schemeClr val="bg1"/>
                </a:solidFill>
                <a:latin typeface="Arial Narrow" pitchFamily="34" charset="0"/>
              </a:rPr>
              <a:t>Severe osteoporosis</a:t>
            </a:r>
            <a:endParaRPr lang="ru-RU" sz="1600" b="1" dirty="0">
              <a:solidFill>
                <a:schemeClr val="bg1"/>
              </a:solidFill>
              <a:latin typeface="Arial Narrow" pitchFamily="34" charset="0"/>
            </a:endParaRPr>
          </a:p>
        </p:txBody>
      </p:sp>
      <p:sp>
        <p:nvSpPr>
          <p:cNvPr id="157706" name="Text Box 10"/>
          <p:cNvSpPr txBox="1">
            <a:spLocks noChangeArrowheads="1"/>
          </p:cNvSpPr>
          <p:nvPr/>
        </p:nvSpPr>
        <p:spPr bwMode="auto">
          <a:xfrm>
            <a:off x="212725" y="1306513"/>
            <a:ext cx="1032637" cy="707876"/>
          </a:xfrm>
          <a:prstGeom prst="rect">
            <a:avLst/>
          </a:prstGeom>
          <a:noFill/>
          <a:ln w="9525">
            <a:noFill/>
            <a:miter lim="800000"/>
            <a:headEnd/>
            <a:tailEnd/>
          </a:ln>
          <a:effectLst/>
        </p:spPr>
        <p:txBody>
          <a:bodyPr wrap="none" lIns="91431" tIns="45715" rIns="91431" bIns="45715">
            <a:spAutoFit/>
          </a:bodyPr>
          <a:lstStyle/>
          <a:p>
            <a:r>
              <a:rPr lang="en-US" sz="2000" b="1" dirty="0" smtClean="0">
                <a:solidFill>
                  <a:schemeClr val="bg1"/>
                </a:solidFill>
                <a:latin typeface="Arial Narrow" pitchFamily="34" charset="0"/>
              </a:rPr>
              <a:t>Cortical</a:t>
            </a:r>
          </a:p>
          <a:p>
            <a:r>
              <a:rPr lang="en-US" sz="2000" b="1" dirty="0" smtClean="0">
                <a:solidFill>
                  <a:schemeClr val="bg1"/>
                </a:solidFill>
                <a:latin typeface="Arial Narrow" pitchFamily="34" charset="0"/>
              </a:rPr>
              <a:t>      bone</a:t>
            </a:r>
            <a:endParaRPr lang="ru-RU" sz="2000" b="1" dirty="0">
              <a:solidFill>
                <a:schemeClr val="bg1"/>
              </a:solidFill>
              <a:latin typeface="Arial Narrow" pitchFamily="34" charset="0"/>
            </a:endParaRPr>
          </a:p>
        </p:txBody>
      </p:sp>
      <p:graphicFrame>
        <p:nvGraphicFramePr>
          <p:cNvPr id="157707" name="Object 11"/>
          <p:cNvGraphicFramePr>
            <a:graphicFrameLocks noChangeAspect="1"/>
          </p:cNvGraphicFramePr>
          <p:nvPr/>
        </p:nvGraphicFramePr>
        <p:xfrm>
          <a:off x="2197100" y="2209800"/>
          <a:ext cx="1022350" cy="950913"/>
        </p:xfrm>
        <a:graphic>
          <a:graphicData uri="http://schemas.openxmlformats.org/presentationml/2006/ole">
            <p:oleObj spid="_x0000_s2054" name="Фотография Photo Editor" r:id="rId7" imgW="914479" imgH="876190" progId="">
              <p:embed/>
            </p:oleObj>
          </a:graphicData>
        </a:graphic>
      </p:graphicFrame>
      <p:graphicFrame>
        <p:nvGraphicFramePr>
          <p:cNvPr id="157708" name="Object 12"/>
          <p:cNvGraphicFramePr>
            <a:graphicFrameLocks noChangeAspect="1"/>
          </p:cNvGraphicFramePr>
          <p:nvPr/>
        </p:nvGraphicFramePr>
        <p:xfrm>
          <a:off x="3263900" y="2286000"/>
          <a:ext cx="944563" cy="877888"/>
        </p:xfrm>
        <a:graphic>
          <a:graphicData uri="http://schemas.openxmlformats.org/presentationml/2006/ole">
            <p:oleObj spid="_x0000_s2055" name="Фотография Photo Editor" r:id="rId8" imgW="914479" imgH="876190" progId="">
              <p:embed/>
            </p:oleObj>
          </a:graphicData>
        </a:graphic>
      </p:graphicFrame>
      <p:graphicFrame>
        <p:nvGraphicFramePr>
          <p:cNvPr id="157709" name="Object 13"/>
          <p:cNvGraphicFramePr>
            <a:graphicFrameLocks noChangeAspect="1"/>
          </p:cNvGraphicFramePr>
          <p:nvPr/>
        </p:nvGraphicFramePr>
        <p:xfrm>
          <a:off x="4330700" y="2286000"/>
          <a:ext cx="944563" cy="877888"/>
        </p:xfrm>
        <a:graphic>
          <a:graphicData uri="http://schemas.openxmlformats.org/presentationml/2006/ole">
            <p:oleObj spid="_x0000_s2056" name="Фотография Photo Editor" r:id="rId9" imgW="914479" imgH="876190" progId="">
              <p:embed/>
            </p:oleObj>
          </a:graphicData>
        </a:graphic>
      </p:graphicFrame>
      <p:graphicFrame>
        <p:nvGraphicFramePr>
          <p:cNvPr id="157710" name="Object 14"/>
          <p:cNvGraphicFramePr>
            <a:graphicFrameLocks noChangeAspect="1"/>
          </p:cNvGraphicFramePr>
          <p:nvPr/>
        </p:nvGraphicFramePr>
        <p:xfrm>
          <a:off x="5321300" y="2286000"/>
          <a:ext cx="944563" cy="877888"/>
        </p:xfrm>
        <a:graphic>
          <a:graphicData uri="http://schemas.openxmlformats.org/presentationml/2006/ole">
            <p:oleObj spid="_x0000_s2057" name="Фотография Photo Editor" r:id="rId10" imgW="914479" imgH="876190" progId="">
              <p:embed/>
            </p:oleObj>
          </a:graphicData>
        </a:graphic>
      </p:graphicFrame>
      <p:sp>
        <p:nvSpPr>
          <p:cNvPr id="157711" name="Text Box 15"/>
          <p:cNvSpPr txBox="1">
            <a:spLocks noChangeArrowheads="1"/>
          </p:cNvSpPr>
          <p:nvPr/>
        </p:nvSpPr>
        <p:spPr bwMode="auto">
          <a:xfrm>
            <a:off x="136525" y="2449513"/>
            <a:ext cx="1247118" cy="707876"/>
          </a:xfrm>
          <a:prstGeom prst="rect">
            <a:avLst/>
          </a:prstGeom>
          <a:noFill/>
          <a:ln w="9525">
            <a:noFill/>
            <a:miter lim="800000"/>
            <a:headEnd/>
            <a:tailEnd/>
          </a:ln>
          <a:effectLst/>
        </p:spPr>
        <p:txBody>
          <a:bodyPr wrap="none" lIns="91431" tIns="45715" rIns="91431" bIns="45715">
            <a:spAutoFit/>
          </a:bodyPr>
          <a:lstStyle/>
          <a:p>
            <a:r>
              <a:rPr lang="en-US" sz="2000" b="1" dirty="0" err="1" smtClean="0">
                <a:solidFill>
                  <a:schemeClr val="bg1"/>
                </a:solidFill>
                <a:latin typeface="Arial Narrow" pitchFamily="34" charset="0"/>
              </a:rPr>
              <a:t>Trabecular</a:t>
            </a:r>
            <a:endParaRPr lang="en-US" sz="2000" b="1" dirty="0" smtClean="0">
              <a:solidFill>
                <a:schemeClr val="bg1"/>
              </a:solidFill>
              <a:latin typeface="Arial Narrow" pitchFamily="34" charset="0"/>
            </a:endParaRPr>
          </a:p>
          <a:p>
            <a:r>
              <a:rPr lang="en-US" sz="2000" b="1" dirty="0" smtClean="0">
                <a:solidFill>
                  <a:schemeClr val="bg1"/>
                </a:solidFill>
                <a:latin typeface="Arial Narrow" pitchFamily="34" charset="0"/>
              </a:rPr>
              <a:t>      bone</a:t>
            </a:r>
            <a:endParaRPr lang="ru-RU" sz="2000" b="1" dirty="0">
              <a:solidFill>
                <a:schemeClr val="bg1"/>
              </a:solidFill>
              <a:latin typeface="Arial Narrow" pitchFamily="34" charset="0"/>
            </a:endParaRPr>
          </a:p>
        </p:txBody>
      </p:sp>
      <p:graphicFrame>
        <p:nvGraphicFramePr>
          <p:cNvPr id="157712" name="Object 16"/>
          <p:cNvGraphicFramePr>
            <a:graphicFrameLocks noChangeAspect="1"/>
          </p:cNvGraphicFramePr>
          <p:nvPr/>
        </p:nvGraphicFramePr>
        <p:xfrm>
          <a:off x="1676400" y="3735388"/>
          <a:ext cx="2286000" cy="1917700"/>
        </p:xfrm>
        <a:graphic>
          <a:graphicData uri="http://schemas.openxmlformats.org/presentationml/2006/ole">
            <p:oleObj spid="_x0000_s2058" name="Фотография Photo Editor" r:id="rId11" imgW="1325995" imgH="1089754" progId="">
              <p:embed/>
            </p:oleObj>
          </a:graphicData>
        </a:graphic>
      </p:graphicFrame>
      <p:graphicFrame>
        <p:nvGraphicFramePr>
          <p:cNvPr id="157713" name="Object 17"/>
          <p:cNvGraphicFramePr>
            <a:graphicFrameLocks noChangeAspect="1"/>
          </p:cNvGraphicFramePr>
          <p:nvPr/>
        </p:nvGraphicFramePr>
        <p:xfrm>
          <a:off x="4367213" y="3810000"/>
          <a:ext cx="2163762" cy="1824038"/>
        </p:xfrm>
        <a:graphic>
          <a:graphicData uri="http://schemas.openxmlformats.org/presentationml/2006/ole">
            <p:oleObj spid="_x0000_s2059" name="Фотография Photo Editor" r:id="rId12" imgW="1340952" imgH="1165961" progId="">
              <p:embed/>
            </p:oleObj>
          </a:graphicData>
        </a:graphic>
      </p:graphicFrame>
      <p:graphicFrame>
        <p:nvGraphicFramePr>
          <p:cNvPr id="157714" name="Object 18"/>
          <p:cNvGraphicFramePr>
            <a:graphicFrameLocks noChangeAspect="1"/>
          </p:cNvGraphicFramePr>
          <p:nvPr/>
        </p:nvGraphicFramePr>
        <p:xfrm>
          <a:off x="6899275" y="887413"/>
          <a:ext cx="1681163" cy="2286000"/>
        </p:xfrm>
        <a:graphic>
          <a:graphicData uri="http://schemas.openxmlformats.org/presentationml/2006/ole">
            <p:oleObj spid="_x0000_s2060" name="Фотография Photo Editor" r:id="rId13" imgW="3048264" imgH="4557155" progId="">
              <p:embed/>
            </p:oleObj>
          </a:graphicData>
        </a:graphic>
      </p:graphicFrame>
      <p:graphicFrame>
        <p:nvGraphicFramePr>
          <p:cNvPr id="157715" name="Object 19"/>
          <p:cNvGraphicFramePr>
            <a:graphicFrameLocks noChangeAspect="1"/>
          </p:cNvGraphicFramePr>
          <p:nvPr/>
        </p:nvGraphicFramePr>
        <p:xfrm>
          <a:off x="6899275" y="3549650"/>
          <a:ext cx="1722438" cy="2295525"/>
        </p:xfrm>
        <a:graphic>
          <a:graphicData uri="http://schemas.openxmlformats.org/presentationml/2006/ole">
            <p:oleObj spid="_x0000_s2061" name="Фотография Photo Editor" r:id="rId14" imgW="3048264" imgH="4557155" progId="">
              <p:embed/>
            </p:oleObj>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381000" y="565150"/>
            <a:ext cx="8077200" cy="1047750"/>
          </a:xfrm>
          <a:noFill/>
          <a:ln/>
        </p:spPr>
        <p:txBody>
          <a:bodyPr/>
          <a:lstStyle/>
          <a:p>
            <a:r>
              <a:rPr lang="en-US" sz="4400" dirty="0" smtClean="0">
                <a:solidFill>
                  <a:srgbClr val="66FFFF"/>
                </a:solidFill>
              </a:rPr>
              <a:t>Basic forms</a:t>
            </a:r>
            <a:endParaRPr lang="en-US" sz="4400" dirty="0">
              <a:solidFill>
                <a:srgbClr val="66FFFF"/>
              </a:solidFill>
            </a:endParaRPr>
          </a:p>
        </p:txBody>
      </p:sp>
      <p:sp>
        <p:nvSpPr>
          <p:cNvPr id="158723" name="Rectangle 3"/>
          <p:cNvSpPr>
            <a:spLocks noGrp="1" noChangeArrowheads="1"/>
          </p:cNvSpPr>
          <p:nvPr>
            <p:ph idx="1"/>
          </p:nvPr>
        </p:nvSpPr>
        <p:spPr>
          <a:xfrm>
            <a:off x="263524" y="1849438"/>
            <a:ext cx="7951813" cy="4246562"/>
          </a:xfrm>
          <a:noFill/>
          <a:ln/>
        </p:spPr>
        <p:txBody>
          <a:bodyPr/>
          <a:lstStyle/>
          <a:p>
            <a:r>
              <a:rPr lang="en-US" u="sng" dirty="0" smtClean="0">
                <a:solidFill>
                  <a:srgbClr val="FFC000"/>
                </a:solidFill>
              </a:rPr>
              <a:t>Primary</a:t>
            </a:r>
          </a:p>
          <a:p>
            <a:r>
              <a:rPr lang="en-US" dirty="0" smtClean="0">
                <a:solidFill>
                  <a:srgbClr val="FFFFFF"/>
                </a:solidFill>
              </a:rPr>
              <a:t>    - Postmenopausal (women)</a:t>
            </a:r>
          </a:p>
          <a:p>
            <a:r>
              <a:rPr lang="en-US" dirty="0" smtClean="0">
                <a:solidFill>
                  <a:srgbClr val="FFFFFF"/>
                </a:solidFill>
              </a:rPr>
              <a:t>    - </a:t>
            </a:r>
            <a:r>
              <a:rPr lang="en-US" dirty="0" err="1" smtClean="0">
                <a:solidFill>
                  <a:srgbClr val="FFFFFF"/>
                </a:solidFill>
              </a:rPr>
              <a:t>Involutional</a:t>
            </a:r>
            <a:r>
              <a:rPr lang="en-US" dirty="0" smtClean="0">
                <a:solidFill>
                  <a:srgbClr val="FFFFFF"/>
                </a:solidFill>
              </a:rPr>
              <a:t> (senile) (women and men)</a:t>
            </a:r>
          </a:p>
          <a:p>
            <a:r>
              <a:rPr lang="en-US" u="sng" dirty="0" smtClean="0">
                <a:solidFill>
                  <a:srgbClr val="FFC000"/>
                </a:solidFill>
              </a:rPr>
              <a:t>Secondary</a:t>
            </a:r>
          </a:p>
          <a:p>
            <a:r>
              <a:rPr lang="en-US" dirty="0" smtClean="0">
                <a:solidFill>
                  <a:srgbClr val="FFFFFF"/>
                </a:solidFill>
              </a:rPr>
              <a:t>    - Various diseases</a:t>
            </a:r>
          </a:p>
          <a:p>
            <a:r>
              <a:rPr lang="en-US" dirty="0" smtClean="0">
                <a:solidFill>
                  <a:srgbClr val="FFFFFF"/>
                </a:solidFill>
              </a:rPr>
              <a:t>    - Drug therapy</a:t>
            </a:r>
            <a:endParaRPr lang="ru-RU" sz="2800" dirty="0">
              <a:solidFill>
                <a:srgbClr val="FFFFFF"/>
              </a:solidFill>
            </a:endParaRPr>
          </a:p>
        </p:txBody>
      </p:sp>
      <p:sp>
        <p:nvSpPr>
          <p:cNvPr id="158724" name="Text Box 4"/>
          <p:cNvSpPr txBox="1">
            <a:spLocks noChangeArrowheads="1"/>
          </p:cNvSpPr>
          <p:nvPr/>
        </p:nvSpPr>
        <p:spPr bwMode="auto">
          <a:xfrm>
            <a:off x="593725" y="169863"/>
            <a:ext cx="2353511" cy="584765"/>
          </a:xfrm>
          <a:prstGeom prst="rect">
            <a:avLst/>
          </a:prstGeom>
          <a:noFill/>
          <a:ln w="9525">
            <a:noFill/>
            <a:miter lim="800000"/>
            <a:headEnd/>
            <a:tailEnd/>
          </a:ln>
          <a:effectLst/>
        </p:spPr>
        <p:txBody>
          <a:bodyPr wrap="none" lIns="91431" tIns="45715" rIns="91431" bIns="45715">
            <a:spAutoFit/>
          </a:bodyPr>
          <a:lstStyle/>
          <a:p>
            <a:r>
              <a:rPr lang="ru-RU" sz="3200" b="1" i="1" dirty="0" smtClean="0">
                <a:solidFill>
                  <a:srgbClr val="FFFF00"/>
                </a:solidFill>
                <a:latin typeface="Times New Roman" pitchFamily="18" charset="0"/>
              </a:rPr>
              <a:t>О</a:t>
            </a:r>
            <a:r>
              <a:rPr lang="en-US" sz="3200" b="1" i="1" dirty="0" err="1" smtClean="0">
                <a:solidFill>
                  <a:srgbClr val="FFFF00"/>
                </a:solidFill>
                <a:latin typeface="Times New Roman" pitchFamily="18" charset="0"/>
              </a:rPr>
              <a:t>steoporosis</a:t>
            </a:r>
            <a:endParaRPr lang="ru-RU" sz="3200" b="1" i="1" dirty="0">
              <a:solidFill>
                <a:srgbClr val="FFFF00"/>
              </a:solidFill>
              <a:latin typeface="Times New Roman" pitchFamily="18" charset="0"/>
            </a:endParaRPr>
          </a:p>
        </p:txBody>
      </p:sp>
      <p:sp>
        <p:nvSpPr>
          <p:cNvPr id="158725" name="Line 5"/>
          <p:cNvSpPr>
            <a:spLocks noChangeShapeType="1"/>
          </p:cNvSpPr>
          <p:nvPr/>
        </p:nvSpPr>
        <p:spPr bwMode="auto">
          <a:xfrm>
            <a:off x="457200" y="1752600"/>
            <a:ext cx="8153400" cy="0"/>
          </a:xfrm>
          <a:prstGeom prst="line">
            <a:avLst/>
          </a:prstGeom>
          <a:noFill/>
          <a:ln w="57150">
            <a:solidFill>
              <a:srgbClr val="B61047"/>
            </a:solidFill>
            <a:miter lim="800000"/>
            <a:headEnd/>
            <a:tailEnd/>
          </a:ln>
          <a:effectLst/>
        </p:spPr>
        <p:txBody>
          <a:bodyPr wrap="none"/>
          <a:lstStyle/>
          <a:p>
            <a:endParaRPr lang="ru-RU"/>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219075" y="260350"/>
            <a:ext cx="8529638" cy="431800"/>
          </a:xfrm>
        </p:spPr>
        <p:txBody>
          <a:bodyPr>
            <a:normAutofit fontScale="90000"/>
          </a:bodyPr>
          <a:lstStyle/>
          <a:p>
            <a:r>
              <a:rPr lang="en-US" sz="3600" dirty="0" err="1" smtClean="0">
                <a:solidFill>
                  <a:srgbClr val="FFC000"/>
                </a:solidFill>
              </a:rPr>
              <a:t>Involutional</a:t>
            </a:r>
            <a:r>
              <a:rPr lang="en-US" sz="3600" dirty="0" smtClean="0">
                <a:solidFill>
                  <a:srgbClr val="FFC000"/>
                </a:solidFill>
              </a:rPr>
              <a:t> (senile) osteoporosis</a:t>
            </a:r>
            <a:endParaRPr lang="ru-RU" sz="3600" dirty="0">
              <a:solidFill>
                <a:srgbClr val="FFC000"/>
              </a:solidFill>
            </a:endParaRPr>
          </a:p>
        </p:txBody>
      </p:sp>
      <p:sp>
        <p:nvSpPr>
          <p:cNvPr id="108547" name="Rectangle 3"/>
          <p:cNvSpPr>
            <a:spLocks noGrp="1" noChangeArrowheads="1"/>
          </p:cNvSpPr>
          <p:nvPr>
            <p:ph idx="1"/>
          </p:nvPr>
        </p:nvSpPr>
        <p:spPr>
          <a:xfrm>
            <a:off x="263525" y="836613"/>
            <a:ext cx="8485188" cy="6021387"/>
          </a:xfrm>
        </p:spPr>
        <p:txBody>
          <a:bodyPr/>
          <a:lstStyle/>
          <a:p>
            <a:pPr>
              <a:lnSpc>
                <a:spcPct val="90000"/>
              </a:lnSpc>
              <a:buFontTx/>
              <a:buNone/>
            </a:pPr>
            <a:endParaRPr lang="ru-RU" sz="2400" b="1" dirty="0" smtClean="0">
              <a:solidFill>
                <a:srgbClr val="FFFFFF"/>
              </a:solidFill>
            </a:endParaRPr>
          </a:p>
          <a:p>
            <a:pPr>
              <a:lnSpc>
                <a:spcPct val="90000"/>
              </a:lnSpc>
              <a:buFontTx/>
              <a:buNone/>
            </a:pPr>
            <a:r>
              <a:rPr lang="en-US" sz="2400" b="1" dirty="0" smtClean="0">
                <a:solidFill>
                  <a:srgbClr val="FFFFFF"/>
                </a:solidFill>
              </a:rPr>
              <a:t>Osteoporosis is a metabolic skeletal disease that occurs for a long time, affecting a significant part of the elderly population, characterized by a decrease in bone mass per unit volume, a violation of </a:t>
            </a:r>
            <a:r>
              <a:rPr lang="en-US" sz="2400" b="1" dirty="0" err="1" smtClean="0">
                <a:solidFill>
                  <a:srgbClr val="FFFFFF"/>
                </a:solidFill>
              </a:rPr>
              <a:t>microarchitecture</a:t>
            </a:r>
            <a:r>
              <a:rPr lang="en-US" sz="2400" b="1" dirty="0" smtClean="0">
                <a:solidFill>
                  <a:srgbClr val="FFFFFF"/>
                </a:solidFill>
              </a:rPr>
              <a:t>, which leads to a high risk of fractures;</a:t>
            </a:r>
          </a:p>
          <a:p>
            <a:pPr>
              <a:lnSpc>
                <a:spcPct val="90000"/>
              </a:lnSpc>
              <a:buFontTx/>
              <a:buNone/>
            </a:pPr>
            <a:r>
              <a:rPr lang="en-US" sz="2400" b="1" dirty="0" smtClean="0">
                <a:solidFill>
                  <a:srgbClr val="FFFFFF"/>
                </a:solidFill>
              </a:rPr>
              <a:t>- economic losses are very huge.</a:t>
            </a:r>
          </a:p>
          <a:p>
            <a:pPr>
              <a:lnSpc>
                <a:spcPct val="90000"/>
              </a:lnSpc>
              <a:buFontTx/>
              <a:buNone/>
            </a:pPr>
            <a:endParaRPr lang="ru-RU" sz="2400" b="1" dirty="0" smtClean="0">
              <a:solidFill>
                <a:srgbClr val="FFFFFF"/>
              </a:solidFill>
            </a:endParaRPr>
          </a:p>
          <a:p>
            <a:pPr>
              <a:lnSpc>
                <a:spcPct val="90000"/>
              </a:lnSpc>
              <a:buFontTx/>
              <a:buNone/>
            </a:pPr>
            <a:r>
              <a:rPr lang="en-US" sz="2400" b="1" dirty="0" smtClean="0">
                <a:solidFill>
                  <a:srgbClr val="FFFFFF"/>
                </a:solidFill>
              </a:rPr>
              <a:t>Geriatric aspects of the pathology of the musculoskeletal system&gt; life expectancy and&gt; number of such patients</a:t>
            </a:r>
          </a:p>
          <a:p>
            <a:pPr>
              <a:lnSpc>
                <a:spcPct val="90000"/>
              </a:lnSpc>
              <a:buFontTx/>
              <a:buNone/>
            </a:pPr>
            <a:r>
              <a:rPr lang="en-US" sz="2400" b="1" dirty="0" smtClean="0">
                <a:solidFill>
                  <a:srgbClr val="FFFFFF"/>
                </a:solidFill>
              </a:rPr>
              <a:t>- &lt;immunological reactivity, microcirculation, blood circulation, bone demineralization, age-related changes in cartilage (cells do not regenerate).</a:t>
            </a:r>
            <a:endParaRPr lang="ru-RU" sz="2400" b="1" dirty="0">
              <a:solidFill>
                <a:srgbClr val="FFFFFF"/>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sz="3600" dirty="0" err="1" smtClean="0">
                <a:solidFill>
                  <a:srgbClr val="FFC000"/>
                </a:solidFill>
              </a:rPr>
              <a:t>Involutional</a:t>
            </a:r>
            <a:r>
              <a:rPr lang="en-US" sz="3600" dirty="0" smtClean="0">
                <a:solidFill>
                  <a:srgbClr val="FFC000"/>
                </a:solidFill>
              </a:rPr>
              <a:t> (senile) osteoporosis</a:t>
            </a:r>
            <a:endParaRPr lang="ru-RU" sz="3600" b="1" dirty="0"/>
          </a:p>
        </p:txBody>
      </p:sp>
      <p:sp>
        <p:nvSpPr>
          <p:cNvPr id="144387" name="Rectangle 3"/>
          <p:cNvSpPr>
            <a:spLocks noGrp="1" noChangeArrowheads="1"/>
          </p:cNvSpPr>
          <p:nvPr>
            <p:ph idx="1"/>
          </p:nvPr>
        </p:nvSpPr>
        <p:spPr/>
        <p:txBody>
          <a:bodyPr>
            <a:normAutofit lnSpcReduction="10000"/>
          </a:bodyPr>
          <a:lstStyle/>
          <a:p>
            <a:pPr>
              <a:lnSpc>
                <a:spcPct val="80000"/>
              </a:lnSpc>
            </a:pPr>
            <a:r>
              <a:rPr lang="en-US" sz="2400" dirty="0" smtClean="0">
                <a:solidFill>
                  <a:srgbClr val="FFFFFF"/>
                </a:solidFill>
              </a:rPr>
              <a:t>Clinic is pain (diagnosis is clinically difficult!)</a:t>
            </a:r>
          </a:p>
          <a:p>
            <a:pPr>
              <a:lnSpc>
                <a:spcPct val="80000"/>
              </a:lnSpc>
            </a:pPr>
            <a:r>
              <a:rPr lang="en-US" sz="2400" dirty="0" smtClean="0">
                <a:solidFill>
                  <a:srgbClr val="FFFFFF"/>
                </a:solidFill>
              </a:rPr>
              <a:t>X-ray &lt;bone tissue, changes in the </a:t>
            </a:r>
            <a:r>
              <a:rPr lang="en-US" sz="2400" dirty="0" err="1" smtClean="0">
                <a:solidFill>
                  <a:srgbClr val="FFFFFF"/>
                </a:solidFill>
              </a:rPr>
              <a:t>trabecular</a:t>
            </a:r>
            <a:r>
              <a:rPr lang="en-US" sz="2400" dirty="0" smtClean="0">
                <a:solidFill>
                  <a:srgbClr val="FFFFFF"/>
                </a:solidFill>
              </a:rPr>
              <a:t> pattern and shape of the vertebrae (wedge-shaped deformation or compression deformity).</a:t>
            </a:r>
          </a:p>
          <a:p>
            <a:pPr>
              <a:lnSpc>
                <a:spcPct val="80000"/>
              </a:lnSpc>
            </a:pPr>
            <a:r>
              <a:rPr lang="en-US" sz="2400" dirty="0" smtClean="0">
                <a:solidFill>
                  <a:srgbClr val="FFFFFF"/>
                </a:solidFill>
              </a:rPr>
              <a:t>densitometry (norm, </a:t>
            </a:r>
            <a:r>
              <a:rPr lang="en-US" sz="2400" dirty="0" err="1" smtClean="0">
                <a:solidFill>
                  <a:srgbClr val="FFFFFF"/>
                </a:solidFill>
              </a:rPr>
              <a:t>osteopenia</a:t>
            </a:r>
            <a:r>
              <a:rPr lang="en-US" sz="2400" dirty="0" smtClean="0">
                <a:solidFill>
                  <a:srgbClr val="FFFFFF"/>
                </a:solidFill>
              </a:rPr>
              <a:t> and osteoporosis),</a:t>
            </a:r>
          </a:p>
          <a:p>
            <a:pPr>
              <a:lnSpc>
                <a:spcPct val="80000"/>
              </a:lnSpc>
            </a:pPr>
            <a:r>
              <a:rPr lang="en-US" sz="2400" dirty="0" smtClean="0">
                <a:solidFill>
                  <a:srgbClr val="FFFFFF"/>
                </a:solidFill>
              </a:rPr>
              <a:t>treatment and prevention</a:t>
            </a:r>
          </a:p>
          <a:p>
            <a:pPr>
              <a:lnSpc>
                <a:spcPct val="80000"/>
              </a:lnSpc>
            </a:pPr>
            <a:r>
              <a:rPr lang="en-US" sz="2400" dirty="0" smtClean="0">
                <a:solidFill>
                  <a:srgbClr val="FFFFFF"/>
                </a:solidFill>
              </a:rPr>
              <a:t>diet calcium supplements</a:t>
            </a:r>
          </a:p>
          <a:p>
            <a:pPr>
              <a:lnSpc>
                <a:spcPct val="80000"/>
              </a:lnSpc>
            </a:pPr>
            <a:r>
              <a:rPr lang="en-US" sz="2400" dirty="0" smtClean="0">
                <a:solidFill>
                  <a:srgbClr val="FFFFFF"/>
                </a:solidFill>
              </a:rPr>
              <a:t>active metabolite of vitamin D3 (alpha D3 </a:t>
            </a:r>
            <a:r>
              <a:rPr lang="en-US" sz="2400" dirty="0" err="1" smtClean="0">
                <a:solidFill>
                  <a:srgbClr val="FFFFFF"/>
                </a:solidFill>
              </a:rPr>
              <a:t>Teva</a:t>
            </a:r>
            <a:r>
              <a:rPr lang="en-US" sz="2400" dirty="0" smtClean="0">
                <a:solidFill>
                  <a:srgbClr val="FFFFFF"/>
                </a:solidFill>
              </a:rPr>
              <a:t>) or calcium D3 </a:t>
            </a:r>
            <a:r>
              <a:rPr lang="en-US" sz="2400" dirty="0" err="1" smtClean="0">
                <a:solidFill>
                  <a:srgbClr val="FFFFFF"/>
                </a:solidFill>
              </a:rPr>
              <a:t>nycomed</a:t>
            </a:r>
            <a:r>
              <a:rPr lang="en-US" sz="2400" dirty="0" smtClean="0">
                <a:solidFill>
                  <a:srgbClr val="FFFFFF"/>
                </a:solidFill>
              </a:rPr>
              <a:t> improves absorption in the intestine</a:t>
            </a:r>
          </a:p>
          <a:p>
            <a:pPr>
              <a:lnSpc>
                <a:spcPct val="80000"/>
              </a:lnSpc>
            </a:pPr>
            <a:r>
              <a:rPr lang="en-US" sz="2400" dirty="0" smtClean="0">
                <a:solidFill>
                  <a:srgbClr val="FFFFFF"/>
                </a:solidFill>
              </a:rPr>
              <a:t>tissue absorption - </a:t>
            </a:r>
            <a:r>
              <a:rPr lang="en-US" sz="2400" dirty="0" err="1" smtClean="0">
                <a:solidFill>
                  <a:srgbClr val="FFFFFF"/>
                </a:solidFill>
              </a:rPr>
              <a:t>calcitonin</a:t>
            </a:r>
            <a:endParaRPr lang="en-US" sz="2400" dirty="0" smtClean="0">
              <a:solidFill>
                <a:srgbClr val="FFFFFF"/>
              </a:solidFill>
            </a:endParaRPr>
          </a:p>
          <a:p>
            <a:pPr>
              <a:lnSpc>
                <a:spcPct val="80000"/>
              </a:lnSpc>
            </a:pPr>
            <a:r>
              <a:rPr lang="en-US" sz="2400" dirty="0" smtClean="0">
                <a:solidFill>
                  <a:srgbClr val="FFFFFF"/>
                </a:solidFill>
              </a:rPr>
              <a:t>active lifestyle, exercise therapy, massage, moderate exercise</a:t>
            </a:r>
          </a:p>
          <a:p>
            <a:pPr>
              <a:lnSpc>
                <a:spcPct val="80000"/>
              </a:lnSpc>
            </a:pPr>
            <a:r>
              <a:rPr lang="en-US" sz="2400" dirty="0" smtClean="0">
                <a:solidFill>
                  <a:srgbClr val="FFFFFF"/>
                </a:solidFill>
              </a:rPr>
              <a:t>     fluoride drugs (sodium fluoride),</a:t>
            </a:r>
          </a:p>
          <a:p>
            <a:pPr>
              <a:lnSpc>
                <a:spcPct val="80000"/>
              </a:lnSpc>
            </a:pPr>
            <a:r>
              <a:rPr lang="en-US" sz="2400" dirty="0" smtClean="0">
                <a:solidFill>
                  <a:srgbClr val="FFFFFF"/>
                </a:solidFill>
              </a:rPr>
              <a:t>     estrogens are the "gold standard".</a:t>
            </a:r>
            <a:endParaRPr lang="ru-RU" sz="2400" dirty="0">
              <a:solidFill>
                <a:srgbClr val="FFFFFF"/>
              </a:solidFill>
            </a:endParaRPr>
          </a:p>
          <a:p>
            <a:pPr>
              <a:lnSpc>
                <a:spcPct val="80000"/>
              </a:lnSpc>
            </a:pPr>
            <a:endParaRPr lang="ru-RU" sz="20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ext Box 2"/>
          <p:cNvSpPr txBox="1">
            <a:spLocks noChangeArrowheads="1"/>
          </p:cNvSpPr>
          <p:nvPr/>
        </p:nvSpPr>
        <p:spPr bwMode="auto">
          <a:xfrm>
            <a:off x="152400" y="228600"/>
            <a:ext cx="8610600" cy="6001643"/>
          </a:xfrm>
          <a:prstGeom prst="rect">
            <a:avLst/>
          </a:prstGeom>
          <a:noFill/>
          <a:ln w="9525">
            <a:noFill/>
            <a:miter lim="800000"/>
            <a:headEnd/>
            <a:tailEnd/>
          </a:ln>
          <a:effectLst/>
        </p:spPr>
        <p:txBody>
          <a:bodyPr>
            <a:spAutoFit/>
          </a:bodyPr>
          <a:lstStyle/>
          <a:p>
            <a:pPr algn="ctr"/>
            <a:r>
              <a:rPr lang="en-US" sz="3200" b="1" dirty="0" smtClean="0">
                <a:solidFill>
                  <a:srgbClr val="FFFF66"/>
                </a:solidFill>
                <a:latin typeface="Tahoma" pitchFamily="34" charset="0"/>
              </a:rPr>
              <a:t>The modern definition of gout</a:t>
            </a:r>
            <a:endParaRPr lang="ru-RU" sz="3200" b="1" i="1" dirty="0" smtClean="0">
              <a:solidFill>
                <a:srgbClr val="FFFF66"/>
              </a:solidFill>
              <a:latin typeface="Tahoma" pitchFamily="34" charset="0"/>
            </a:endParaRPr>
          </a:p>
          <a:p>
            <a:endParaRPr lang="ru-RU" sz="3200" b="1" i="1" dirty="0">
              <a:solidFill>
                <a:srgbClr val="FFFF66"/>
              </a:solidFill>
              <a:latin typeface="Tahoma" pitchFamily="34" charset="0"/>
            </a:endParaRPr>
          </a:p>
          <a:p>
            <a:pPr>
              <a:buFontTx/>
              <a:buChar char="•"/>
            </a:pPr>
            <a:r>
              <a:rPr lang="en-US" sz="2000" b="1" i="1" dirty="0" smtClean="0">
                <a:solidFill>
                  <a:schemeClr val="bg1"/>
                </a:solidFill>
                <a:latin typeface="Tahoma" pitchFamily="34" charset="0"/>
              </a:rPr>
              <a:t>Gout - definition used for a heterogeneous group</a:t>
            </a:r>
          </a:p>
          <a:p>
            <a:pPr>
              <a:buFontTx/>
              <a:buChar char="•"/>
            </a:pPr>
            <a:r>
              <a:rPr lang="en-US" sz="2000" b="1" i="1" dirty="0" smtClean="0">
                <a:solidFill>
                  <a:schemeClr val="bg1"/>
                </a:solidFill>
                <a:latin typeface="Tahoma" pitchFamily="34" charset="0"/>
              </a:rPr>
              <a:t>diseases found mainly in men.</a:t>
            </a:r>
          </a:p>
          <a:p>
            <a:pPr>
              <a:buFontTx/>
              <a:buChar char="•"/>
            </a:pPr>
            <a:endParaRPr lang="en-US" sz="2000" b="1" i="1" dirty="0" smtClean="0">
              <a:solidFill>
                <a:schemeClr val="bg1"/>
              </a:solidFill>
              <a:latin typeface="Tahoma" pitchFamily="34" charset="0"/>
            </a:endParaRPr>
          </a:p>
          <a:p>
            <a:pPr>
              <a:buFontTx/>
              <a:buChar char="•"/>
            </a:pPr>
            <a:r>
              <a:rPr lang="en-US" sz="2000" b="1" i="1" dirty="0" smtClean="0">
                <a:solidFill>
                  <a:schemeClr val="bg1"/>
                </a:solidFill>
                <a:latin typeface="Tahoma" pitchFamily="34" charset="0"/>
              </a:rPr>
              <a:t>With the full development of the disease is complex</a:t>
            </a:r>
          </a:p>
          <a:p>
            <a:pPr>
              <a:buFontTx/>
              <a:buChar char="•"/>
            </a:pPr>
            <a:r>
              <a:rPr lang="en-US" sz="2000" b="1" i="1" dirty="0" smtClean="0">
                <a:solidFill>
                  <a:schemeClr val="bg1"/>
                </a:solidFill>
                <a:latin typeface="Tahoma" pitchFamily="34" charset="0"/>
              </a:rPr>
              <a:t> the following symptoms:</a:t>
            </a:r>
          </a:p>
          <a:p>
            <a:pPr>
              <a:buFontTx/>
              <a:buChar char="•"/>
            </a:pPr>
            <a:r>
              <a:rPr lang="en-US" sz="2000" b="1" i="1" dirty="0" smtClean="0">
                <a:solidFill>
                  <a:schemeClr val="bg1"/>
                </a:solidFill>
                <a:latin typeface="Tahoma" pitchFamily="34" charset="0"/>
              </a:rPr>
              <a:t> attacks of characteristic arthritis, in which </a:t>
            </a:r>
            <a:r>
              <a:rPr lang="en-US" sz="2000" b="1" i="1" dirty="0" err="1" smtClean="0">
                <a:solidFill>
                  <a:schemeClr val="bg1"/>
                </a:solidFill>
                <a:latin typeface="Tahoma" pitchFamily="34" charset="0"/>
              </a:rPr>
              <a:t>urate</a:t>
            </a:r>
            <a:r>
              <a:rPr lang="en-US" sz="2000" b="1" i="1" dirty="0" smtClean="0">
                <a:solidFill>
                  <a:schemeClr val="bg1"/>
                </a:solidFill>
                <a:latin typeface="Tahoma" pitchFamily="34" charset="0"/>
              </a:rPr>
              <a:t> crystals</a:t>
            </a:r>
          </a:p>
          <a:p>
            <a:pPr>
              <a:buFontTx/>
              <a:buChar char="•"/>
            </a:pPr>
            <a:r>
              <a:rPr lang="en-US" sz="2000" b="1" i="1" dirty="0" smtClean="0">
                <a:solidFill>
                  <a:schemeClr val="bg1"/>
                </a:solidFill>
                <a:latin typeface="Tahoma" pitchFamily="34" charset="0"/>
              </a:rPr>
              <a:t>may be exhibited in leukocytes in synovial fluid</a:t>
            </a:r>
          </a:p>
          <a:p>
            <a:pPr>
              <a:buFontTx/>
              <a:buChar char="•"/>
            </a:pPr>
            <a:r>
              <a:rPr lang="en-US" sz="2000" b="1" i="1" dirty="0" smtClean="0">
                <a:solidFill>
                  <a:schemeClr val="bg1"/>
                </a:solidFill>
                <a:latin typeface="Tahoma" pitchFamily="34" charset="0"/>
              </a:rPr>
              <a:t>increased serum uric acid</a:t>
            </a:r>
          </a:p>
          <a:p>
            <a:pPr>
              <a:buFontTx/>
              <a:buChar char="•"/>
            </a:pPr>
            <a:r>
              <a:rPr lang="en-US" sz="2000" b="1" i="1" dirty="0" smtClean="0">
                <a:solidFill>
                  <a:schemeClr val="bg1"/>
                </a:solidFill>
                <a:latin typeface="Tahoma" pitchFamily="34" charset="0"/>
              </a:rPr>
              <a:t> aggregation of </a:t>
            </a:r>
            <a:r>
              <a:rPr lang="en-US" sz="2000" b="1" i="1" dirty="0" err="1" smtClean="0">
                <a:solidFill>
                  <a:schemeClr val="bg1"/>
                </a:solidFill>
                <a:latin typeface="Tahoma" pitchFamily="34" charset="0"/>
              </a:rPr>
              <a:t>urates</a:t>
            </a:r>
            <a:r>
              <a:rPr lang="en-US" sz="2000" b="1" i="1" dirty="0" smtClean="0">
                <a:solidFill>
                  <a:schemeClr val="bg1"/>
                </a:solidFill>
                <a:latin typeface="Tahoma" pitchFamily="34" charset="0"/>
              </a:rPr>
              <a:t> into deposits (</a:t>
            </a:r>
            <a:r>
              <a:rPr lang="en-US" sz="2000" b="1" i="1" dirty="0" err="1" smtClean="0">
                <a:solidFill>
                  <a:schemeClr val="bg1"/>
                </a:solidFill>
                <a:latin typeface="Tahoma" pitchFamily="34" charset="0"/>
              </a:rPr>
              <a:t>tophi</a:t>
            </a:r>
            <a:r>
              <a:rPr lang="en-US" sz="2000" b="1" i="1" dirty="0" smtClean="0">
                <a:solidFill>
                  <a:schemeClr val="bg1"/>
                </a:solidFill>
                <a:latin typeface="Tahoma" pitchFamily="34" charset="0"/>
              </a:rPr>
              <a:t>) found inside</a:t>
            </a:r>
          </a:p>
          <a:p>
            <a:pPr>
              <a:buFontTx/>
              <a:buChar char="•"/>
            </a:pPr>
            <a:r>
              <a:rPr lang="en-US" sz="2000" b="1" i="1" dirty="0" smtClean="0">
                <a:solidFill>
                  <a:schemeClr val="bg1"/>
                </a:solidFill>
                <a:latin typeface="Tahoma" pitchFamily="34" charset="0"/>
              </a:rPr>
              <a:t>and around the joints</a:t>
            </a:r>
          </a:p>
          <a:p>
            <a:pPr>
              <a:buFontTx/>
              <a:buChar char="•"/>
            </a:pPr>
            <a:r>
              <a:rPr lang="en-US" sz="2000" b="1" i="1" dirty="0" smtClean="0">
                <a:solidFill>
                  <a:schemeClr val="bg1"/>
                </a:solidFill>
                <a:latin typeface="Tahoma" pitchFamily="34" charset="0"/>
              </a:rPr>
              <a:t>pathology of the kidneys, including the defeat of the </a:t>
            </a:r>
            <a:r>
              <a:rPr lang="en-US" sz="2000" b="1" i="1" dirty="0" err="1" smtClean="0">
                <a:solidFill>
                  <a:schemeClr val="bg1"/>
                </a:solidFill>
                <a:latin typeface="Tahoma" pitchFamily="34" charset="0"/>
              </a:rPr>
              <a:t>glomeruli</a:t>
            </a:r>
            <a:r>
              <a:rPr lang="en-US" sz="2000" b="1" i="1" dirty="0" smtClean="0">
                <a:solidFill>
                  <a:schemeClr val="bg1"/>
                </a:solidFill>
                <a:latin typeface="Tahoma" pitchFamily="34" charset="0"/>
              </a:rPr>
              <a:t>, tubules,</a:t>
            </a:r>
          </a:p>
          <a:p>
            <a:pPr>
              <a:buFontTx/>
              <a:buChar char="•"/>
            </a:pPr>
            <a:r>
              <a:rPr lang="en-US" sz="2000" b="1" i="1" dirty="0" smtClean="0">
                <a:solidFill>
                  <a:schemeClr val="bg1"/>
                </a:solidFill>
                <a:latin typeface="Tahoma" pitchFamily="34" charset="0"/>
              </a:rPr>
              <a:t>interstitial tissue, blood vessels</a:t>
            </a:r>
          </a:p>
          <a:p>
            <a:pPr>
              <a:buFontTx/>
              <a:buChar char="•"/>
            </a:pPr>
            <a:r>
              <a:rPr lang="en-US" sz="2000" b="1" i="1" dirty="0" err="1" smtClean="0">
                <a:solidFill>
                  <a:schemeClr val="bg1"/>
                </a:solidFill>
                <a:latin typeface="Tahoma" pitchFamily="34" charset="0"/>
              </a:rPr>
              <a:t>Urolithiasis</a:t>
            </a:r>
            <a:endParaRPr lang="en-US" sz="2000" b="1" i="1" dirty="0" smtClean="0">
              <a:solidFill>
                <a:schemeClr val="bg1"/>
              </a:solidFill>
              <a:latin typeface="Tahoma" pitchFamily="34" charset="0"/>
            </a:endParaRPr>
          </a:p>
          <a:p>
            <a:pPr>
              <a:buFontTx/>
              <a:buChar char="•"/>
            </a:pPr>
            <a:endParaRPr lang="en-US" sz="2000" b="1" i="1" dirty="0" smtClean="0">
              <a:solidFill>
                <a:schemeClr val="bg1"/>
              </a:solidFill>
              <a:latin typeface="Tahoma" pitchFamily="34" charset="0"/>
            </a:endParaRPr>
          </a:p>
          <a:p>
            <a:r>
              <a:rPr lang="en-US" sz="2000" b="1" i="1" dirty="0" err="1" smtClean="0">
                <a:solidFill>
                  <a:schemeClr val="bg1"/>
                </a:solidFill>
                <a:latin typeface="Tahoma" pitchFamily="34" charset="0"/>
              </a:rPr>
              <a:t>Wyngaarden</a:t>
            </a:r>
            <a:r>
              <a:rPr lang="en-US" sz="2000" b="1" i="1" dirty="0" smtClean="0">
                <a:solidFill>
                  <a:schemeClr val="bg1"/>
                </a:solidFill>
                <a:latin typeface="Tahoma" pitchFamily="34" charset="0"/>
              </a:rPr>
              <a:t> </a:t>
            </a:r>
            <a:r>
              <a:rPr lang="en-US" sz="2000" b="1" i="1" dirty="0">
                <a:solidFill>
                  <a:schemeClr val="bg1"/>
                </a:solidFill>
                <a:latin typeface="Tahoma" pitchFamily="34" charset="0"/>
              </a:rPr>
              <a:t>&amp; Kelley    1976</a:t>
            </a:r>
            <a:endParaRPr lang="ru-RU" sz="2000" b="1" i="1" dirty="0">
              <a:solidFill>
                <a:schemeClr val="bg1"/>
              </a:solidFill>
              <a:latin typeface="Tahoma" pitchFamily="34" charset="0"/>
            </a:endParaRPr>
          </a:p>
        </p:txBody>
      </p:sp>
      <p:sp>
        <p:nvSpPr>
          <p:cNvPr id="166915" name="Line 3"/>
          <p:cNvSpPr>
            <a:spLocks noChangeShapeType="1"/>
          </p:cNvSpPr>
          <p:nvPr/>
        </p:nvSpPr>
        <p:spPr bwMode="auto">
          <a:xfrm>
            <a:off x="304800" y="914400"/>
            <a:ext cx="8305800" cy="0"/>
          </a:xfrm>
          <a:prstGeom prst="line">
            <a:avLst/>
          </a:prstGeom>
          <a:noFill/>
          <a:ln w="76200">
            <a:solidFill>
              <a:srgbClr val="FF0000"/>
            </a:solidFill>
            <a:round/>
            <a:headEnd/>
            <a:tailEnd/>
          </a:ln>
          <a:effectLst/>
        </p:spPr>
        <p:txBody>
          <a:bodyPr/>
          <a:lstStyle/>
          <a:p>
            <a:endParaRPr lang="ru-RU"/>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ext Box 2"/>
          <p:cNvSpPr txBox="1">
            <a:spLocks noChangeArrowheads="1"/>
          </p:cNvSpPr>
          <p:nvPr/>
        </p:nvSpPr>
        <p:spPr bwMode="auto">
          <a:xfrm>
            <a:off x="160338" y="152400"/>
            <a:ext cx="184150" cy="457200"/>
          </a:xfrm>
          <a:prstGeom prst="rect">
            <a:avLst/>
          </a:prstGeom>
          <a:noFill/>
          <a:ln w="9525">
            <a:noFill/>
            <a:miter lim="800000"/>
            <a:headEnd/>
            <a:tailEnd/>
          </a:ln>
          <a:effectLst/>
        </p:spPr>
        <p:txBody>
          <a:bodyPr wrap="none">
            <a:spAutoFit/>
          </a:bodyPr>
          <a:lstStyle/>
          <a:p>
            <a:endParaRPr lang="ru-RU" sz="2400">
              <a:solidFill>
                <a:srgbClr val="FFFF66"/>
              </a:solidFill>
              <a:latin typeface="Times New Roman" pitchFamily="18" charset="0"/>
            </a:endParaRPr>
          </a:p>
        </p:txBody>
      </p:sp>
      <p:sp>
        <p:nvSpPr>
          <p:cNvPr id="167939" name="Text Box 3"/>
          <p:cNvSpPr txBox="1">
            <a:spLocks noChangeArrowheads="1"/>
          </p:cNvSpPr>
          <p:nvPr/>
        </p:nvSpPr>
        <p:spPr bwMode="auto">
          <a:xfrm>
            <a:off x="227013" y="0"/>
            <a:ext cx="8688387" cy="3539430"/>
          </a:xfrm>
          <a:prstGeom prst="rect">
            <a:avLst/>
          </a:prstGeom>
          <a:noFill/>
          <a:ln w="9525">
            <a:noFill/>
            <a:miter lim="800000"/>
            <a:headEnd/>
            <a:tailEnd/>
          </a:ln>
          <a:effectLst/>
        </p:spPr>
        <p:txBody>
          <a:bodyPr>
            <a:spAutoFit/>
          </a:bodyPr>
          <a:lstStyle/>
          <a:p>
            <a:r>
              <a:rPr lang="ru-RU" sz="2400" b="1" dirty="0">
                <a:solidFill>
                  <a:srgbClr val="FF6600"/>
                </a:solidFill>
                <a:latin typeface="Times New Roman" pitchFamily="18" charset="0"/>
              </a:rPr>
              <a:t> </a:t>
            </a:r>
            <a:r>
              <a:rPr lang="ru-RU" sz="2400" b="1" dirty="0" smtClean="0">
                <a:solidFill>
                  <a:srgbClr val="FF6600"/>
                </a:solidFill>
                <a:latin typeface="Times New Roman" pitchFamily="18" charset="0"/>
              </a:rPr>
              <a:t>                           </a:t>
            </a:r>
            <a:r>
              <a:rPr lang="en-US" sz="3200" b="1" dirty="0" smtClean="0">
                <a:solidFill>
                  <a:srgbClr val="FFFF66"/>
                </a:solidFill>
                <a:latin typeface="Tahoma" pitchFamily="34" charset="0"/>
              </a:rPr>
              <a:t>Clinical manifestations</a:t>
            </a:r>
            <a:endParaRPr lang="ru-RU" sz="3200" b="1" dirty="0">
              <a:solidFill>
                <a:srgbClr val="FFFF66"/>
              </a:solidFill>
              <a:latin typeface="Tahoma" pitchFamily="34" charset="0"/>
            </a:endParaRPr>
          </a:p>
          <a:p>
            <a:pPr lvl="3"/>
            <a:r>
              <a:rPr lang="en-US" sz="2400" dirty="0" smtClean="0">
                <a:solidFill>
                  <a:schemeClr val="bg1"/>
                </a:solidFill>
                <a:latin typeface="Tahoma" pitchFamily="34" charset="0"/>
              </a:rPr>
              <a:t>Attack of acute arthritis</a:t>
            </a:r>
          </a:p>
          <a:p>
            <a:pPr lvl="3"/>
            <a:r>
              <a:rPr lang="en-US" sz="2400" dirty="0" smtClean="0">
                <a:solidFill>
                  <a:schemeClr val="bg1"/>
                </a:solidFill>
                <a:latin typeface="Tahoma" pitchFamily="34" charset="0"/>
              </a:rPr>
              <a:t>- sharply painful, </a:t>
            </a:r>
            <a:r>
              <a:rPr lang="en-US" sz="2400" dirty="0" err="1" smtClean="0">
                <a:solidFill>
                  <a:schemeClr val="bg1"/>
                </a:solidFill>
                <a:latin typeface="Tahoma" pitchFamily="34" charset="0"/>
              </a:rPr>
              <a:t>monoarticular</a:t>
            </a:r>
            <a:r>
              <a:rPr lang="en-US" sz="2400" dirty="0" smtClean="0">
                <a:solidFill>
                  <a:schemeClr val="bg1"/>
                </a:solidFill>
                <a:latin typeface="Tahoma" pitchFamily="34" charset="0"/>
              </a:rPr>
              <a:t>, completely passing</a:t>
            </a:r>
          </a:p>
          <a:p>
            <a:pPr lvl="3"/>
            <a:r>
              <a:rPr lang="en-US" sz="2400" dirty="0" smtClean="0">
                <a:solidFill>
                  <a:schemeClr val="bg1"/>
                </a:solidFill>
                <a:latin typeface="Tahoma" pitchFamily="34" charset="0"/>
              </a:rPr>
              <a:t>onset arthritis PPS 1 finger - 85-90% of cases</a:t>
            </a:r>
          </a:p>
          <a:p>
            <a:pPr lvl="3"/>
            <a:r>
              <a:rPr lang="en-US" sz="2400" dirty="0" smtClean="0">
                <a:solidFill>
                  <a:schemeClr val="bg1"/>
                </a:solidFill>
                <a:latin typeface="Tahoma" pitchFamily="34" charset="0"/>
              </a:rPr>
              <a:t>- </a:t>
            </a:r>
            <a:r>
              <a:rPr lang="en-US" sz="2400" dirty="0" err="1" smtClean="0">
                <a:solidFill>
                  <a:schemeClr val="bg1"/>
                </a:solidFill>
                <a:latin typeface="Tahoma" pitchFamily="34" charset="0"/>
              </a:rPr>
              <a:t>oligo</a:t>
            </a:r>
            <a:r>
              <a:rPr lang="en-US" sz="2400" dirty="0" smtClean="0">
                <a:solidFill>
                  <a:schemeClr val="bg1"/>
                </a:solidFill>
                <a:latin typeface="Tahoma" pitchFamily="34" charset="0"/>
              </a:rPr>
              <a:t> or </a:t>
            </a:r>
            <a:r>
              <a:rPr lang="en-US" sz="2400" dirty="0" err="1" smtClean="0">
                <a:solidFill>
                  <a:schemeClr val="bg1"/>
                </a:solidFill>
                <a:latin typeface="Tahoma" pitchFamily="34" charset="0"/>
              </a:rPr>
              <a:t>polyarticular</a:t>
            </a:r>
            <a:r>
              <a:rPr lang="en-US" sz="2400" dirty="0" smtClean="0">
                <a:solidFill>
                  <a:schemeClr val="bg1"/>
                </a:solidFill>
                <a:latin typeface="Tahoma" pitchFamily="34" charset="0"/>
              </a:rPr>
              <a:t> beginning - 3-14% of cases</a:t>
            </a:r>
          </a:p>
          <a:p>
            <a:pPr lvl="3"/>
            <a:r>
              <a:rPr lang="en-US" sz="2400" dirty="0" smtClean="0">
                <a:solidFill>
                  <a:schemeClr val="bg1"/>
                </a:solidFill>
                <a:latin typeface="Tahoma" pitchFamily="34" charset="0"/>
              </a:rPr>
              <a:t>- increase of inflammatory parameters - rarely</a:t>
            </a:r>
          </a:p>
          <a:p>
            <a:pPr lvl="3"/>
            <a:r>
              <a:rPr lang="en-US" sz="2400" dirty="0" smtClean="0">
                <a:solidFill>
                  <a:schemeClr val="bg1"/>
                </a:solidFill>
                <a:latin typeface="Tahoma" pitchFamily="34" charset="0"/>
              </a:rPr>
              <a:t>ATTENTION: ANY joint may be affected, large</a:t>
            </a:r>
          </a:p>
          <a:p>
            <a:pPr lvl="3"/>
            <a:r>
              <a:rPr lang="en-US" sz="2400" dirty="0" smtClean="0">
                <a:solidFill>
                  <a:schemeClr val="bg1"/>
                </a:solidFill>
                <a:latin typeface="Tahoma" pitchFamily="34" charset="0"/>
              </a:rPr>
              <a:t>more often than small</a:t>
            </a:r>
          </a:p>
          <a:p>
            <a:pPr lvl="3"/>
            <a:r>
              <a:rPr lang="en-US" sz="2400" dirty="0" smtClean="0">
                <a:solidFill>
                  <a:schemeClr val="bg1"/>
                </a:solidFill>
                <a:latin typeface="Tahoma" pitchFamily="34" charset="0"/>
              </a:rPr>
              <a:t>time - night</a:t>
            </a:r>
            <a:endParaRPr lang="ru-RU" sz="2400" dirty="0">
              <a:solidFill>
                <a:schemeClr val="bg1"/>
              </a:solidFill>
              <a:latin typeface="Tahoma" pitchFamily="34" charset="0"/>
            </a:endParaRPr>
          </a:p>
        </p:txBody>
      </p:sp>
      <p:pic>
        <p:nvPicPr>
          <p:cNvPr id="167940" name="Picture 4" descr="Под8"/>
          <p:cNvPicPr>
            <a:picLocks noChangeAspect="1" noChangeArrowheads="1"/>
          </p:cNvPicPr>
          <p:nvPr/>
        </p:nvPicPr>
        <p:blipFill>
          <a:blip r:embed="rId2"/>
          <a:srcRect r="2216"/>
          <a:stretch>
            <a:fillRect/>
          </a:stretch>
        </p:blipFill>
        <p:spPr bwMode="auto">
          <a:xfrm>
            <a:off x="4949825" y="3933825"/>
            <a:ext cx="3432175" cy="2447925"/>
          </a:xfrm>
          <a:prstGeom prst="rect">
            <a:avLst/>
          </a:prstGeom>
          <a:noFill/>
        </p:spPr>
      </p:pic>
      <p:pic>
        <p:nvPicPr>
          <p:cNvPr id="167941" name="Picture 5" descr="Под3"/>
          <p:cNvPicPr>
            <a:picLocks noChangeAspect="1" noChangeArrowheads="1"/>
          </p:cNvPicPr>
          <p:nvPr/>
        </p:nvPicPr>
        <p:blipFill>
          <a:blip r:embed="rId3"/>
          <a:srcRect/>
          <a:stretch>
            <a:fillRect/>
          </a:stretch>
        </p:blipFill>
        <p:spPr bwMode="auto">
          <a:xfrm>
            <a:off x="642938" y="3933825"/>
            <a:ext cx="3857625" cy="2444750"/>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8962" name="Object 2"/>
          <p:cNvGraphicFramePr>
            <a:graphicFrameLocks noChangeAspect="1"/>
          </p:cNvGraphicFramePr>
          <p:nvPr/>
        </p:nvGraphicFramePr>
        <p:xfrm>
          <a:off x="5105400" y="3886200"/>
          <a:ext cx="3048000" cy="2587625"/>
        </p:xfrm>
        <a:graphic>
          <a:graphicData uri="http://schemas.openxmlformats.org/presentationml/2006/ole">
            <p:oleObj spid="_x0000_s3074" name="Фотография Photo Editor" r:id="rId3" imgW="2872989" imgH="2521905" progId="">
              <p:embed/>
            </p:oleObj>
          </a:graphicData>
        </a:graphic>
      </p:graphicFrame>
      <p:graphicFrame>
        <p:nvGraphicFramePr>
          <p:cNvPr id="168963" name="Object 3"/>
          <p:cNvGraphicFramePr>
            <a:graphicFrameLocks noChangeAspect="1"/>
          </p:cNvGraphicFramePr>
          <p:nvPr/>
        </p:nvGraphicFramePr>
        <p:xfrm>
          <a:off x="457200" y="3733800"/>
          <a:ext cx="3657600" cy="2743200"/>
        </p:xfrm>
        <a:graphic>
          <a:graphicData uri="http://schemas.openxmlformats.org/presentationml/2006/ole">
            <p:oleObj spid="_x0000_s3075" name="Слайд" r:id="rId4" imgW="4572000" imgH="3429000" progId="PowerPoint.Slide.8">
              <p:embed/>
            </p:oleObj>
          </a:graphicData>
        </a:graphic>
      </p:graphicFrame>
      <p:pic>
        <p:nvPicPr>
          <p:cNvPr id="168964" name="Picture 4" descr="Под6"/>
          <p:cNvPicPr>
            <a:picLocks noChangeAspect="1" noChangeArrowheads="1"/>
          </p:cNvPicPr>
          <p:nvPr/>
        </p:nvPicPr>
        <p:blipFill>
          <a:blip r:embed="rId5"/>
          <a:srcRect/>
          <a:stretch>
            <a:fillRect/>
          </a:stretch>
        </p:blipFill>
        <p:spPr bwMode="auto">
          <a:xfrm>
            <a:off x="4495800" y="304800"/>
            <a:ext cx="3887788" cy="3154363"/>
          </a:xfrm>
          <a:prstGeom prst="rect">
            <a:avLst/>
          </a:prstGeom>
          <a:noFill/>
        </p:spPr>
      </p:pic>
      <p:graphicFrame>
        <p:nvGraphicFramePr>
          <p:cNvPr id="168965" name="Object 5"/>
          <p:cNvGraphicFramePr>
            <a:graphicFrameLocks noChangeAspect="1"/>
          </p:cNvGraphicFramePr>
          <p:nvPr/>
        </p:nvGraphicFramePr>
        <p:xfrm>
          <a:off x="304800" y="381000"/>
          <a:ext cx="4114800" cy="3086100"/>
        </p:xfrm>
        <a:graphic>
          <a:graphicData uri="http://schemas.openxmlformats.org/presentationml/2006/ole">
            <p:oleObj spid="_x0000_s3076" name="Слайд" r:id="rId6" imgW="4572000" imgH="3429000" progId="PowerPoint.Slide.8">
              <p:embed/>
            </p:oleObj>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2" descr="Под11"/>
          <p:cNvPicPr>
            <a:picLocks noChangeAspect="1" noChangeArrowheads="1"/>
          </p:cNvPicPr>
          <p:nvPr/>
        </p:nvPicPr>
        <p:blipFill>
          <a:blip r:embed="rId3"/>
          <a:srcRect/>
          <a:stretch>
            <a:fillRect/>
          </a:stretch>
        </p:blipFill>
        <p:spPr bwMode="auto">
          <a:xfrm>
            <a:off x="4953000" y="685800"/>
            <a:ext cx="4191000" cy="2794000"/>
          </a:xfrm>
          <a:prstGeom prst="rect">
            <a:avLst/>
          </a:prstGeom>
          <a:noFill/>
        </p:spPr>
      </p:pic>
      <p:pic>
        <p:nvPicPr>
          <p:cNvPr id="169987" name="Picture 3" descr="Под5"/>
          <p:cNvPicPr>
            <a:picLocks noChangeAspect="1" noChangeArrowheads="1"/>
          </p:cNvPicPr>
          <p:nvPr/>
        </p:nvPicPr>
        <p:blipFill>
          <a:blip r:embed="rId4"/>
          <a:srcRect/>
          <a:stretch>
            <a:fillRect/>
          </a:stretch>
        </p:blipFill>
        <p:spPr bwMode="auto">
          <a:xfrm>
            <a:off x="684213" y="4076700"/>
            <a:ext cx="4267200" cy="2514600"/>
          </a:xfrm>
          <a:prstGeom prst="rect">
            <a:avLst/>
          </a:prstGeom>
          <a:noFill/>
        </p:spPr>
      </p:pic>
      <p:graphicFrame>
        <p:nvGraphicFramePr>
          <p:cNvPr id="169988" name="Object 4"/>
          <p:cNvGraphicFramePr>
            <a:graphicFrameLocks noChangeAspect="1"/>
          </p:cNvGraphicFramePr>
          <p:nvPr/>
        </p:nvGraphicFramePr>
        <p:xfrm>
          <a:off x="5029200" y="3886200"/>
          <a:ext cx="3886200" cy="2730500"/>
        </p:xfrm>
        <a:graphic>
          <a:graphicData uri="http://schemas.openxmlformats.org/presentationml/2006/ole">
            <p:oleObj spid="_x0000_s4098" name="Фотография Photo Editor" r:id="rId5" imgW="3048264" imgH="2141406" progId="">
              <p:embed/>
            </p:oleObj>
          </a:graphicData>
        </a:graphic>
      </p:graphicFrame>
      <p:graphicFrame>
        <p:nvGraphicFramePr>
          <p:cNvPr id="169989" name="Object 5"/>
          <p:cNvGraphicFramePr>
            <a:graphicFrameLocks noChangeAspect="1"/>
          </p:cNvGraphicFramePr>
          <p:nvPr/>
        </p:nvGraphicFramePr>
        <p:xfrm>
          <a:off x="228600" y="609600"/>
          <a:ext cx="4648200" cy="3195638"/>
        </p:xfrm>
        <a:graphic>
          <a:graphicData uri="http://schemas.openxmlformats.org/presentationml/2006/ole">
            <p:oleObj spid="_x0000_s4099" name="Фотография Photo Editor" r:id="rId6" imgW="3048264" imgH="2095682" progId="">
              <p:embed/>
            </p:oleObj>
          </a:graphicData>
        </a:graphic>
      </p:graphicFrame>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descr="Под9"/>
          <p:cNvPicPr>
            <a:picLocks noChangeAspect="1" noChangeArrowheads="1"/>
          </p:cNvPicPr>
          <p:nvPr/>
        </p:nvPicPr>
        <p:blipFill>
          <a:blip r:embed="rId3"/>
          <a:srcRect/>
          <a:stretch>
            <a:fillRect/>
          </a:stretch>
        </p:blipFill>
        <p:spPr bwMode="auto">
          <a:xfrm>
            <a:off x="838200" y="3733800"/>
            <a:ext cx="2359025" cy="2867025"/>
          </a:xfrm>
          <a:prstGeom prst="rect">
            <a:avLst/>
          </a:prstGeom>
          <a:noFill/>
        </p:spPr>
      </p:pic>
      <p:pic>
        <p:nvPicPr>
          <p:cNvPr id="171011" name="Picture 3" descr="Под10"/>
          <p:cNvPicPr>
            <a:picLocks noChangeAspect="1" noChangeArrowheads="1"/>
          </p:cNvPicPr>
          <p:nvPr/>
        </p:nvPicPr>
        <p:blipFill>
          <a:blip r:embed="rId4"/>
          <a:srcRect l="4762" t="11636" b="12727"/>
          <a:stretch>
            <a:fillRect/>
          </a:stretch>
        </p:blipFill>
        <p:spPr bwMode="auto">
          <a:xfrm>
            <a:off x="4724400" y="304800"/>
            <a:ext cx="4114800" cy="2674938"/>
          </a:xfrm>
          <a:prstGeom prst="rect">
            <a:avLst/>
          </a:prstGeom>
          <a:noFill/>
        </p:spPr>
      </p:pic>
      <p:pic>
        <p:nvPicPr>
          <p:cNvPr id="171012" name="Picture 4" descr="Под4"/>
          <p:cNvPicPr>
            <a:picLocks noChangeAspect="1" noChangeArrowheads="1"/>
          </p:cNvPicPr>
          <p:nvPr/>
        </p:nvPicPr>
        <p:blipFill>
          <a:blip r:embed="rId5" cstate="print"/>
          <a:srcRect/>
          <a:stretch>
            <a:fillRect/>
          </a:stretch>
        </p:blipFill>
        <p:spPr bwMode="auto">
          <a:xfrm>
            <a:off x="228600" y="228600"/>
            <a:ext cx="3205163" cy="3182938"/>
          </a:xfrm>
          <a:prstGeom prst="rect">
            <a:avLst/>
          </a:prstGeom>
          <a:noFill/>
        </p:spPr>
      </p:pic>
      <p:graphicFrame>
        <p:nvGraphicFramePr>
          <p:cNvPr id="171013" name="Object 5"/>
          <p:cNvGraphicFramePr>
            <a:graphicFrameLocks noChangeAspect="1"/>
          </p:cNvGraphicFramePr>
          <p:nvPr/>
        </p:nvGraphicFramePr>
        <p:xfrm>
          <a:off x="5867400" y="3733800"/>
          <a:ext cx="3124200" cy="2486025"/>
        </p:xfrm>
        <a:graphic>
          <a:graphicData uri="http://schemas.openxmlformats.org/presentationml/2006/ole">
            <p:oleObj spid="_x0000_s5122" name="Bitmap Image" r:id="rId6" imgW="2591025" imgH="2461473" progId="PBrush">
              <p:embed/>
            </p:oleObj>
          </a:graphicData>
        </a:graphic>
      </p:graphicFrame>
      <p:graphicFrame>
        <p:nvGraphicFramePr>
          <p:cNvPr id="171014" name="Object 6"/>
          <p:cNvGraphicFramePr>
            <a:graphicFrameLocks noChangeAspect="1"/>
          </p:cNvGraphicFramePr>
          <p:nvPr/>
        </p:nvGraphicFramePr>
        <p:xfrm>
          <a:off x="3505200" y="3276600"/>
          <a:ext cx="2193925" cy="3352800"/>
        </p:xfrm>
        <a:graphic>
          <a:graphicData uri="http://schemas.openxmlformats.org/presentationml/2006/ole">
            <p:oleObj spid="_x0000_s5123" name="Фотография Photo Editor" r:id="rId7" imgW="3048264" imgH="4557155" progId="">
              <p:embed/>
            </p:oleObj>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2034" name="Object 2"/>
          <p:cNvGraphicFramePr>
            <a:graphicFrameLocks noChangeAspect="1"/>
          </p:cNvGraphicFramePr>
          <p:nvPr/>
        </p:nvGraphicFramePr>
        <p:xfrm>
          <a:off x="0" y="228600"/>
          <a:ext cx="2952750" cy="3352800"/>
        </p:xfrm>
        <a:graphic>
          <a:graphicData uri="http://schemas.openxmlformats.org/presentationml/2006/ole">
            <p:oleObj spid="_x0000_s6146" name="Фотография Photo Editor" r:id="rId3" imgW="3040644" imgH="3452159" progId="">
              <p:embed/>
            </p:oleObj>
          </a:graphicData>
        </a:graphic>
      </p:graphicFrame>
      <p:graphicFrame>
        <p:nvGraphicFramePr>
          <p:cNvPr id="172035" name="Object 3"/>
          <p:cNvGraphicFramePr>
            <a:graphicFrameLocks noChangeAspect="1"/>
          </p:cNvGraphicFramePr>
          <p:nvPr/>
        </p:nvGraphicFramePr>
        <p:xfrm>
          <a:off x="228600" y="3733800"/>
          <a:ext cx="2678113" cy="2971800"/>
        </p:xfrm>
        <a:graphic>
          <a:graphicData uri="http://schemas.openxmlformats.org/presentationml/2006/ole">
            <p:oleObj spid="_x0000_s6147" name="Фотография Photo Editor" r:id="rId4" imgW="2163810" imgH="2400508" progId="">
              <p:embed/>
            </p:oleObj>
          </a:graphicData>
        </a:graphic>
      </p:graphicFrame>
      <p:graphicFrame>
        <p:nvGraphicFramePr>
          <p:cNvPr id="172036" name="Object 4"/>
          <p:cNvGraphicFramePr>
            <a:graphicFrameLocks noChangeAspect="1"/>
          </p:cNvGraphicFramePr>
          <p:nvPr/>
        </p:nvGraphicFramePr>
        <p:xfrm>
          <a:off x="2971800" y="4114800"/>
          <a:ext cx="2895600" cy="2495550"/>
        </p:xfrm>
        <a:graphic>
          <a:graphicData uri="http://schemas.openxmlformats.org/presentationml/2006/ole">
            <p:oleObj spid="_x0000_s6148" name="Слайд" r:id="rId5" imgW="4572000" imgH="3429000" progId="PowerPoint.Slide.8">
              <p:embed/>
            </p:oleObj>
          </a:graphicData>
        </a:graphic>
      </p:graphicFrame>
      <p:graphicFrame>
        <p:nvGraphicFramePr>
          <p:cNvPr id="172037" name="Object 5"/>
          <p:cNvGraphicFramePr>
            <a:graphicFrameLocks noChangeAspect="1"/>
          </p:cNvGraphicFramePr>
          <p:nvPr/>
        </p:nvGraphicFramePr>
        <p:xfrm>
          <a:off x="5943600" y="4191000"/>
          <a:ext cx="3200400" cy="2201863"/>
        </p:xfrm>
        <a:graphic>
          <a:graphicData uri="http://schemas.openxmlformats.org/presentationml/2006/ole">
            <p:oleObj spid="_x0000_s6149" name="Bitmap Image" r:id="rId6" imgW="3924640" imgH="3123810" progId="PBrush">
              <p:embed/>
            </p:oleObj>
          </a:graphicData>
        </a:graphic>
      </p:graphicFrame>
      <p:graphicFrame>
        <p:nvGraphicFramePr>
          <p:cNvPr id="172038" name="Object 6"/>
          <p:cNvGraphicFramePr>
            <a:graphicFrameLocks noChangeAspect="1"/>
          </p:cNvGraphicFramePr>
          <p:nvPr/>
        </p:nvGraphicFramePr>
        <p:xfrm>
          <a:off x="3276600" y="685800"/>
          <a:ext cx="5257800" cy="2314575"/>
        </p:xfrm>
        <a:graphic>
          <a:graphicData uri="http://schemas.openxmlformats.org/presentationml/2006/ole">
            <p:oleObj spid="_x0000_s6150" name="Фотография Photo Editor" r:id="rId7" imgW="3048264" imgH="2034716" progId="">
              <p:embed/>
            </p:oleObj>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ext Box 2"/>
          <p:cNvSpPr txBox="1">
            <a:spLocks noChangeArrowheads="1"/>
          </p:cNvSpPr>
          <p:nvPr/>
        </p:nvSpPr>
        <p:spPr bwMode="auto">
          <a:xfrm>
            <a:off x="60325" y="95250"/>
            <a:ext cx="10641118" cy="6124754"/>
          </a:xfrm>
          <a:prstGeom prst="rect">
            <a:avLst/>
          </a:prstGeom>
          <a:noFill/>
          <a:ln w="9525">
            <a:noFill/>
            <a:miter lim="800000"/>
            <a:headEnd/>
            <a:tailEnd/>
          </a:ln>
          <a:effectLst/>
        </p:spPr>
        <p:txBody>
          <a:bodyPr wrap="none">
            <a:spAutoFit/>
          </a:bodyPr>
          <a:lstStyle/>
          <a:p>
            <a:pPr algn="ctr"/>
            <a:r>
              <a:rPr lang="ru-RU" sz="3200" b="1" dirty="0">
                <a:solidFill>
                  <a:srgbClr val="FFC000"/>
                </a:solidFill>
                <a:latin typeface="Times New Roman" pitchFamily="18" charset="0"/>
              </a:rPr>
              <a:t>       </a:t>
            </a:r>
            <a:r>
              <a:rPr lang="en-US" sz="3200" b="1" dirty="0" smtClean="0">
                <a:solidFill>
                  <a:srgbClr val="FFC000"/>
                </a:solidFill>
                <a:latin typeface="Times New Roman" pitchFamily="18" charset="0"/>
              </a:rPr>
              <a:t>Anti-gout therapy proper</a:t>
            </a:r>
          </a:p>
          <a:p>
            <a:endParaRPr lang="en-US" sz="2400" b="1" dirty="0" smtClean="0">
              <a:solidFill>
                <a:srgbClr val="FF6600"/>
              </a:solidFill>
              <a:latin typeface="Times New Roman" pitchFamily="18" charset="0"/>
            </a:endParaRPr>
          </a:p>
          <a:p>
            <a:r>
              <a:rPr lang="en-US" sz="2400" b="1" u="sng" dirty="0" smtClean="0">
                <a:solidFill>
                  <a:srgbClr val="FFFF00"/>
                </a:solidFill>
                <a:latin typeface="Times New Roman" pitchFamily="18" charset="0"/>
              </a:rPr>
              <a:t>The basic principles of </a:t>
            </a:r>
            <a:r>
              <a:rPr lang="en-US" sz="2400" b="1" u="sng" dirty="0" err="1" smtClean="0">
                <a:solidFill>
                  <a:srgbClr val="FFFF00"/>
                </a:solidFill>
                <a:latin typeface="Times New Roman" pitchFamily="18" charset="0"/>
              </a:rPr>
              <a:t>allopurinol</a:t>
            </a:r>
            <a:r>
              <a:rPr lang="en-US" sz="2400" b="1" u="sng" dirty="0" smtClean="0">
                <a:solidFill>
                  <a:srgbClr val="FFFF00"/>
                </a:solidFill>
                <a:latin typeface="Times New Roman" pitchFamily="18" charset="0"/>
              </a:rPr>
              <a:t> therapy</a:t>
            </a:r>
          </a:p>
          <a:p>
            <a:endParaRPr lang="en-US" sz="2400" b="1" dirty="0" smtClean="0">
              <a:solidFill>
                <a:srgbClr val="FFFF00"/>
              </a:solidFill>
              <a:latin typeface="Times New Roman" pitchFamily="18" charset="0"/>
            </a:endParaRPr>
          </a:p>
          <a:p>
            <a:r>
              <a:rPr lang="en-US" sz="2400" b="1" dirty="0" smtClean="0">
                <a:solidFill>
                  <a:srgbClr val="FFFF00"/>
                </a:solidFill>
                <a:latin typeface="Times New Roman" pitchFamily="18" charset="0"/>
              </a:rPr>
              <a:t>1. It is not recommended to start therapy during an acute attack,</a:t>
            </a:r>
          </a:p>
          <a:p>
            <a:r>
              <a:rPr lang="en-US" sz="2400" b="1" dirty="0" smtClean="0">
                <a:solidFill>
                  <a:srgbClr val="FFFF00"/>
                </a:solidFill>
                <a:latin typeface="Times New Roman" pitchFamily="18" charset="0"/>
              </a:rPr>
              <a:t>You must try to completely arrest the </a:t>
            </a:r>
            <a:r>
              <a:rPr lang="en-US" sz="2400" b="1" dirty="0" err="1" smtClean="0">
                <a:solidFill>
                  <a:srgbClr val="FFFF00"/>
                </a:solidFill>
                <a:latin typeface="Times New Roman" pitchFamily="18" charset="0"/>
              </a:rPr>
              <a:t>articular</a:t>
            </a:r>
            <a:r>
              <a:rPr lang="en-US" sz="2400" b="1" dirty="0" smtClean="0">
                <a:solidFill>
                  <a:srgbClr val="FFFF00"/>
                </a:solidFill>
                <a:latin typeface="Times New Roman" pitchFamily="18" charset="0"/>
              </a:rPr>
              <a:t> syndrome.</a:t>
            </a:r>
          </a:p>
          <a:p>
            <a:r>
              <a:rPr lang="en-US" sz="2400" b="1" dirty="0" smtClean="0">
                <a:solidFill>
                  <a:srgbClr val="FFFF00"/>
                </a:solidFill>
                <a:latin typeface="Times New Roman" pitchFamily="18" charset="0"/>
              </a:rPr>
              <a:t>2. If an attack of arthritis developed while taking </a:t>
            </a:r>
            <a:r>
              <a:rPr lang="en-US" sz="2400" b="1" dirty="0" err="1" smtClean="0">
                <a:solidFill>
                  <a:srgbClr val="FFFF00"/>
                </a:solidFill>
                <a:latin typeface="Times New Roman" pitchFamily="18" charset="0"/>
              </a:rPr>
              <a:t>allopurinol</a:t>
            </a:r>
            <a:endParaRPr lang="en-US" sz="2400" b="1" dirty="0" smtClean="0">
              <a:solidFill>
                <a:srgbClr val="FFFF00"/>
              </a:solidFill>
              <a:latin typeface="Times New Roman" pitchFamily="18" charset="0"/>
            </a:endParaRPr>
          </a:p>
          <a:p>
            <a:r>
              <a:rPr lang="en-US" sz="2400" b="1" dirty="0" smtClean="0">
                <a:solidFill>
                  <a:srgbClr val="FFFF00"/>
                </a:solidFill>
                <a:latin typeface="Times New Roman" pitchFamily="18" charset="0"/>
              </a:rPr>
              <a:t>(usually in the first 3-6 months of initiation of therapy), it is possible</a:t>
            </a:r>
          </a:p>
          <a:p>
            <a:r>
              <a:rPr lang="en-US" sz="2400" b="1" dirty="0" smtClean="0">
                <a:solidFill>
                  <a:srgbClr val="FFFF00"/>
                </a:solidFill>
                <a:latin typeface="Times New Roman" pitchFamily="18" charset="0"/>
              </a:rPr>
              <a:t>only reduce the dose.</a:t>
            </a:r>
          </a:p>
          <a:p>
            <a:r>
              <a:rPr lang="en-US" sz="2400" b="1" dirty="0" smtClean="0">
                <a:solidFill>
                  <a:srgbClr val="FFFF00"/>
                </a:solidFill>
                <a:latin typeface="Times New Roman" pitchFamily="18" charset="0"/>
              </a:rPr>
              <a:t>3. For the prevention of acute attacks and severe adverse events.</a:t>
            </a:r>
          </a:p>
          <a:p>
            <a:r>
              <a:rPr lang="en-US" sz="2400" b="1" dirty="0" smtClean="0">
                <a:solidFill>
                  <a:srgbClr val="FFFF00"/>
                </a:solidFill>
                <a:latin typeface="Times New Roman" pitchFamily="18" charset="0"/>
              </a:rPr>
              <a:t>reactions, it is recommended to begin therapy with a small dose (100,</a:t>
            </a:r>
          </a:p>
          <a:p>
            <a:r>
              <a:rPr lang="en-US" sz="2400" b="1" dirty="0" smtClean="0">
                <a:solidFill>
                  <a:srgbClr val="FFFF00"/>
                </a:solidFill>
                <a:latin typeface="Times New Roman" pitchFamily="18" charset="0"/>
              </a:rPr>
              <a:t>less than 300 mg)</a:t>
            </a:r>
          </a:p>
          <a:p>
            <a:r>
              <a:rPr lang="en-US" sz="2400" b="1" dirty="0" smtClean="0">
                <a:solidFill>
                  <a:srgbClr val="FFFF00"/>
                </a:solidFill>
                <a:latin typeface="Times New Roman" pitchFamily="18" charset="0"/>
              </a:rPr>
              <a:t>4. The reflection of the correct selection of the dose is</a:t>
            </a:r>
          </a:p>
          <a:p>
            <a:r>
              <a:rPr lang="en-US" sz="2400" b="1" dirty="0" smtClean="0">
                <a:solidFill>
                  <a:srgbClr val="FFFF00"/>
                </a:solidFill>
                <a:latin typeface="Times New Roman" pitchFamily="18" charset="0"/>
              </a:rPr>
              <a:t>the rate of reduction of the level of </a:t>
            </a:r>
            <a:r>
              <a:rPr lang="en-US" sz="2400" b="1" dirty="0" err="1" smtClean="0">
                <a:solidFill>
                  <a:srgbClr val="FFFF00"/>
                </a:solidFill>
                <a:latin typeface="Times New Roman" pitchFamily="18" charset="0"/>
              </a:rPr>
              <a:t>hyperuricemia</a:t>
            </a:r>
            <a:r>
              <a:rPr lang="en-US" sz="2400" b="1" dirty="0" smtClean="0">
                <a:solidFill>
                  <a:srgbClr val="FFFF00"/>
                </a:solidFill>
                <a:latin typeface="Times New Roman" pitchFamily="18" charset="0"/>
              </a:rPr>
              <a:t> - not more than 0.6-0.8 mg%,</a:t>
            </a:r>
          </a:p>
          <a:p>
            <a:r>
              <a:rPr lang="en-US" sz="2400" b="1" dirty="0" smtClean="0">
                <a:solidFill>
                  <a:srgbClr val="FFFF00"/>
                </a:solidFill>
                <a:latin typeface="Times New Roman" pitchFamily="18" charset="0"/>
              </a:rPr>
              <a:t>or 0.1-0.6 mg / dl, or 10% of the original figures within 1 month</a:t>
            </a:r>
          </a:p>
          <a:p>
            <a:r>
              <a:rPr lang="en-US" sz="2400" b="1" dirty="0" smtClean="0">
                <a:solidFill>
                  <a:srgbClr val="FFFF00"/>
                </a:solidFill>
                <a:latin typeface="Times New Roman" pitchFamily="18" charset="0"/>
              </a:rPr>
              <a:t>therapy "the slower the better"</a:t>
            </a:r>
            <a:endParaRPr lang="ru-RU" sz="2400" b="1" dirty="0">
              <a:solidFill>
                <a:srgbClr val="FFFF00"/>
              </a:solidFill>
              <a:latin typeface="Times New Roman" pitchFamily="18"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Text Box 2"/>
          <p:cNvSpPr txBox="1">
            <a:spLocks noChangeArrowheads="1"/>
          </p:cNvSpPr>
          <p:nvPr/>
        </p:nvSpPr>
        <p:spPr bwMode="auto">
          <a:xfrm>
            <a:off x="192088" y="488950"/>
            <a:ext cx="12783243" cy="6494085"/>
          </a:xfrm>
          <a:prstGeom prst="rect">
            <a:avLst/>
          </a:prstGeom>
          <a:noFill/>
          <a:ln w="9525">
            <a:noFill/>
            <a:miter lim="800000"/>
            <a:headEnd/>
            <a:tailEnd/>
          </a:ln>
          <a:effectLst/>
        </p:spPr>
        <p:txBody>
          <a:bodyPr wrap="none">
            <a:spAutoFit/>
          </a:bodyPr>
          <a:lstStyle/>
          <a:p>
            <a:r>
              <a:rPr lang="ru-RU" sz="3200" b="1" dirty="0">
                <a:solidFill>
                  <a:srgbClr val="FFC000"/>
                </a:solidFill>
                <a:latin typeface="Times New Roman" pitchFamily="18" charset="0"/>
              </a:rPr>
              <a:t>    </a:t>
            </a:r>
            <a:r>
              <a:rPr lang="en-US" sz="3200" b="1" dirty="0" smtClean="0">
                <a:solidFill>
                  <a:srgbClr val="FFC000"/>
                </a:solidFill>
                <a:latin typeface="Times New Roman" pitchFamily="18" charset="0"/>
              </a:rPr>
              <a:t>Anti-gout therapy proper</a:t>
            </a:r>
          </a:p>
          <a:p>
            <a:endParaRPr lang="en-US" sz="3200" b="1" dirty="0" smtClean="0">
              <a:solidFill>
                <a:srgbClr val="FF6600"/>
              </a:solidFill>
              <a:latin typeface="Times New Roman" pitchFamily="18" charset="0"/>
            </a:endParaRPr>
          </a:p>
          <a:p>
            <a:r>
              <a:rPr lang="en-US" sz="3200" b="1" dirty="0" err="1" smtClean="0">
                <a:solidFill>
                  <a:srgbClr val="FFFF00"/>
                </a:solidFill>
                <a:latin typeface="Times New Roman" pitchFamily="18" charset="0"/>
              </a:rPr>
              <a:t>Uricosuric</a:t>
            </a:r>
            <a:r>
              <a:rPr lang="en-US" sz="3200" b="1" dirty="0" smtClean="0">
                <a:solidFill>
                  <a:srgbClr val="FFFF00"/>
                </a:solidFill>
                <a:latin typeface="Times New Roman" pitchFamily="18" charset="0"/>
              </a:rPr>
              <a:t> drugs</a:t>
            </a:r>
          </a:p>
          <a:p>
            <a:r>
              <a:rPr lang="en-US" sz="3200" b="1" dirty="0" err="1" smtClean="0">
                <a:solidFill>
                  <a:srgbClr val="FFFF00"/>
                </a:solidFill>
                <a:latin typeface="Times New Roman" pitchFamily="18" charset="0"/>
              </a:rPr>
              <a:t>Probenecid</a:t>
            </a:r>
            <a:endParaRPr lang="en-US" sz="3200" b="1" dirty="0" smtClean="0">
              <a:solidFill>
                <a:srgbClr val="FFFF00"/>
              </a:solidFill>
              <a:latin typeface="Times New Roman" pitchFamily="18" charset="0"/>
            </a:endParaRPr>
          </a:p>
          <a:p>
            <a:endParaRPr lang="en-US" sz="3200" b="1" dirty="0" smtClean="0">
              <a:solidFill>
                <a:srgbClr val="FFFF00"/>
              </a:solidFill>
              <a:latin typeface="Times New Roman" pitchFamily="18" charset="0"/>
            </a:endParaRPr>
          </a:p>
          <a:p>
            <a:r>
              <a:rPr lang="en-US" sz="3200" b="1" dirty="0" smtClean="0">
                <a:solidFill>
                  <a:srgbClr val="FFFF00"/>
                </a:solidFill>
                <a:latin typeface="Times New Roman" pitchFamily="18" charset="0"/>
              </a:rPr>
              <a:t>increased kidney </a:t>
            </a:r>
            <a:r>
              <a:rPr lang="en-US" sz="3200" b="1" dirty="0" err="1" smtClean="0">
                <a:solidFill>
                  <a:srgbClr val="FFFF00"/>
                </a:solidFill>
                <a:latin typeface="Times New Roman" pitchFamily="18" charset="0"/>
              </a:rPr>
              <a:t>urate</a:t>
            </a:r>
            <a:r>
              <a:rPr lang="en-US" sz="3200" b="1" dirty="0" smtClean="0">
                <a:solidFill>
                  <a:srgbClr val="FFFF00"/>
                </a:solidFill>
                <a:latin typeface="Times New Roman" pitchFamily="18" charset="0"/>
              </a:rPr>
              <a:t> sweating</a:t>
            </a:r>
          </a:p>
          <a:p>
            <a:r>
              <a:rPr lang="en-US" sz="3200" b="1" dirty="0" smtClean="0">
                <a:solidFill>
                  <a:srgbClr val="FFFF00"/>
                </a:solidFill>
                <a:latin typeface="Times New Roman" pitchFamily="18" charset="0"/>
              </a:rPr>
              <a:t>  significantly reduced in size </a:t>
            </a:r>
            <a:r>
              <a:rPr lang="en-US" sz="3200" b="1" dirty="0" err="1" smtClean="0">
                <a:solidFill>
                  <a:srgbClr val="FFFF00"/>
                </a:solidFill>
                <a:latin typeface="Times New Roman" pitchFamily="18" charset="0"/>
              </a:rPr>
              <a:t>tophi</a:t>
            </a:r>
            <a:r>
              <a:rPr lang="en-US" sz="3200" b="1" dirty="0" smtClean="0">
                <a:solidFill>
                  <a:srgbClr val="FFFF00"/>
                </a:solidFill>
                <a:latin typeface="Times New Roman" pitchFamily="18" charset="0"/>
              </a:rPr>
              <a:t>, even for a long time</a:t>
            </a:r>
          </a:p>
          <a:p>
            <a:r>
              <a:rPr lang="en-US" sz="3200" b="1" dirty="0" smtClean="0">
                <a:solidFill>
                  <a:srgbClr val="FFFF00"/>
                </a:solidFill>
                <a:latin typeface="Times New Roman" pitchFamily="18" charset="0"/>
              </a:rPr>
              <a:t>existing</a:t>
            </a:r>
          </a:p>
          <a:p>
            <a:r>
              <a:rPr lang="en-US" sz="3200" b="1" dirty="0" smtClean="0">
                <a:solidFill>
                  <a:srgbClr val="FFFF00"/>
                </a:solidFill>
                <a:latin typeface="Times New Roman" pitchFamily="18" charset="0"/>
              </a:rPr>
              <a:t>  reduces inflammation in the joints</a:t>
            </a:r>
          </a:p>
          <a:p>
            <a:r>
              <a:rPr lang="en-US" sz="3200" b="1" dirty="0" smtClean="0">
                <a:solidFill>
                  <a:srgbClr val="FFFF00"/>
                </a:solidFill>
                <a:latin typeface="Times New Roman" pitchFamily="18" charset="0"/>
              </a:rPr>
              <a:t>Dose: 0.25 g every 12 hours for 2-3 days, then 0.5 twice a day</a:t>
            </a:r>
          </a:p>
          <a:p>
            <a:r>
              <a:rPr lang="en-US" sz="3200" b="1" dirty="0" smtClean="0">
                <a:solidFill>
                  <a:srgbClr val="FFFF00"/>
                </a:solidFill>
                <a:latin typeface="Times New Roman" pitchFamily="18" charset="0"/>
              </a:rPr>
              <a:t>Adapt the dose of the drug according to the level of MK</a:t>
            </a:r>
          </a:p>
          <a:p>
            <a:r>
              <a:rPr lang="en-US" sz="3200" b="1" dirty="0" smtClean="0">
                <a:solidFill>
                  <a:srgbClr val="FFFF00"/>
                </a:solidFill>
                <a:latin typeface="Times New Roman" pitchFamily="18" charset="0"/>
              </a:rPr>
              <a:t>The risk of </a:t>
            </a:r>
            <a:r>
              <a:rPr lang="en-US" sz="3200" b="1" dirty="0" err="1" smtClean="0">
                <a:solidFill>
                  <a:srgbClr val="FFFF00"/>
                </a:solidFill>
                <a:latin typeface="Times New Roman" pitchFamily="18" charset="0"/>
              </a:rPr>
              <a:t>crystalluria</a:t>
            </a:r>
            <a:r>
              <a:rPr lang="en-US" sz="3200" b="1" dirty="0" smtClean="0">
                <a:solidFill>
                  <a:srgbClr val="FFFF00"/>
                </a:solidFill>
                <a:latin typeface="Times New Roman" pitchFamily="18" charset="0"/>
              </a:rPr>
              <a:t> and </a:t>
            </a:r>
            <a:r>
              <a:rPr lang="en-US" sz="3200" b="1" dirty="0" err="1" smtClean="0">
                <a:solidFill>
                  <a:srgbClr val="FFFF00"/>
                </a:solidFill>
                <a:latin typeface="Times New Roman" pitchFamily="18" charset="0"/>
              </a:rPr>
              <a:t>urate</a:t>
            </a:r>
            <a:r>
              <a:rPr lang="en-US" sz="3200" b="1" dirty="0" smtClean="0">
                <a:solidFill>
                  <a:srgbClr val="FFFF00"/>
                </a:solidFill>
                <a:latin typeface="Times New Roman" pitchFamily="18" charset="0"/>
              </a:rPr>
              <a:t> crisis is an abundant drinking regime,</a:t>
            </a:r>
          </a:p>
          <a:p>
            <a:r>
              <a:rPr lang="en-US" sz="3200" b="1" dirty="0" smtClean="0">
                <a:solidFill>
                  <a:srgbClr val="FFFF00"/>
                </a:solidFill>
                <a:latin typeface="Times New Roman" pitchFamily="18" charset="0"/>
              </a:rPr>
              <a:t>especially at night</a:t>
            </a:r>
            <a:endParaRPr lang="ru-RU" sz="2400" dirty="0">
              <a:solidFill>
                <a:srgbClr val="FFFF00"/>
              </a:solidFill>
              <a:latin typeface="Times New Roman" pitchFamily="18"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3" y="231908"/>
            <a:ext cx="8643998" cy="704295"/>
          </a:xfrm>
          <a:prstGeom prst="rect">
            <a:avLst/>
          </a:prstGeom>
        </p:spPr>
        <p:txBody>
          <a:bodyPr wrap="square">
            <a:spAutoFit/>
          </a:bodyPr>
          <a:lstStyle/>
          <a:p>
            <a:pPr algn="r" fontAlgn="auto">
              <a:lnSpc>
                <a:spcPct val="70000"/>
              </a:lnSpc>
              <a:spcBef>
                <a:spcPts val="0"/>
              </a:spcBef>
              <a:spcAft>
                <a:spcPts val="0"/>
              </a:spcAft>
              <a:defRPr/>
            </a:pPr>
            <a:r>
              <a:rPr lang="en-US" sz="2800" b="1" dirty="0" smtClean="0">
                <a:ln>
                  <a:solidFill>
                    <a:srgbClr val="0000CC"/>
                  </a:solidFill>
                </a:ln>
                <a:solidFill>
                  <a:srgbClr val="FF0000"/>
                </a:solidFill>
                <a:latin typeface="Times New Roman" pitchFamily="18" charset="0"/>
                <a:cs typeface="Times New Roman" pitchFamily="18" charset="0"/>
              </a:rPr>
              <a:t>FEATURES OF COURSE OF DISEASES IN THE PERSONS OF ELDERLY AND OLD AGE</a:t>
            </a:r>
            <a:endParaRPr lang="ru-RU" sz="3200" dirty="0">
              <a:solidFill>
                <a:srgbClr val="FF0000"/>
              </a:solidFill>
              <a:latin typeface="+mn-lt"/>
            </a:endParaRPr>
          </a:p>
        </p:txBody>
      </p:sp>
      <p:sp>
        <p:nvSpPr>
          <p:cNvPr id="5" name="Rectangle 1"/>
          <p:cNvSpPr>
            <a:spLocks noChangeArrowheads="1"/>
          </p:cNvSpPr>
          <p:nvPr/>
        </p:nvSpPr>
        <p:spPr bwMode="auto">
          <a:xfrm>
            <a:off x="214282" y="857232"/>
            <a:ext cx="8786874" cy="4933145"/>
          </a:xfrm>
          <a:prstGeom prst="rect">
            <a:avLst/>
          </a:prstGeom>
          <a:noFill/>
          <a:ln w="9525">
            <a:noFill/>
            <a:miter lim="800000"/>
            <a:headEnd/>
            <a:tailEnd/>
          </a:ln>
          <a:effectLst/>
        </p:spPr>
        <p:txBody>
          <a:bodyPr anchor="ctr">
            <a:spAutoFit/>
          </a:bodyPr>
          <a:lstStyle/>
          <a:p>
            <a:pPr eaLnBrk="0" hangingPunct="0">
              <a:lnSpc>
                <a:spcPct val="70000"/>
              </a:lnSpc>
              <a:spcBef>
                <a:spcPts val="1200"/>
              </a:spcBef>
              <a:defRPr/>
            </a:pPr>
            <a:r>
              <a:rPr lang="en-US" sz="2800" b="1" dirty="0" smtClean="0">
                <a:ln>
                  <a:solidFill>
                    <a:srgbClr val="0000CC"/>
                  </a:solidFill>
                </a:ln>
                <a:solidFill>
                  <a:srgbClr val="FFFF00"/>
                </a:solidFill>
                <a:latin typeface="Times New Roman" pitchFamily="18" charset="0"/>
                <a:ea typeface="Times New Roman" pitchFamily="18" charset="0"/>
                <a:cs typeface="Times New Roman" pitchFamily="18" charset="0"/>
              </a:rPr>
              <a:t>The aging of the population makes it an urgent problem of providing medical and social assistance to people of elderly and senile age, about 80% of whom suffer from multiple chronic pathologies.</a:t>
            </a:r>
          </a:p>
          <a:p>
            <a:pPr eaLnBrk="0" hangingPunct="0">
              <a:lnSpc>
                <a:spcPct val="70000"/>
              </a:lnSpc>
              <a:spcBef>
                <a:spcPts val="1200"/>
              </a:spcBef>
              <a:defRPr/>
            </a:pPr>
            <a:endParaRPr lang="en-US" sz="2800" b="1" dirty="0" smtClean="0">
              <a:ln>
                <a:solidFill>
                  <a:srgbClr val="0000CC"/>
                </a:solidFill>
              </a:ln>
              <a:solidFill>
                <a:srgbClr val="FFFF00"/>
              </a:solidFill>
              <a:latin typeface="Times New Roman" pitchFamily="18" charset="0"/>
              <a:ea typeface="Times New Roman" pitchFamily="18" charset="0"/>
              <a:cs typeface="Times New Roman" pitchFamily="18" charset="0"/>
            </a:endParaRPr>
          </a:p>
          <a:p>
            <a:pPr eaLnBrk="0" hangingPunct="0">
              <a:lnSpc>
                <a:spcPct val="70000"/>
              </a:lnSpc>
              <a:spcBef>
                <a:spcPts val="1200"/>
              </a:spcBef>
              <a:defRPr/>
            </a:pPr>
            <a:r>
              <a:rPr lang="en-US" sz="2800" b="1" dirty="0" smtClean="0">
                <a:ln>
                  <a:solidFill>
                    <a:srgbClr val="0000CC"/>
                  </a:solidFill>
                </a:ln>
                <a:solidFill>
                  <a:srgbClr val="FFFF00"/>
                </a:solidFill>
                <a:latin typeface="Times New Roman" pitchFamily="18" charset="0"/>
                <a:ea typeface="Times New Roman" pitchFamily="18" charset="0"/>
                <a:cs typeface="Times New Roman" pitchFamily="18" charset="0"/>
              </a:rPr>
              <a:t>The course of many diseases in patients of elderly and senile age has its own characteristic features. So, in the morbidity structure of elderly people, the main place is occupied by coronary heart disease, hypertension, diabetes, respiratory diseases, diseases of the musculoskeletal system. At the same time, only one disease is rarely detected in patients - a combination of three, four, and sometimes more diseases is much more common, which creates additional difficulties in treatment and worsens the prognosis for recovery.</a:t>
            </a:r>
            <a:endParaRPr lang="ru-RU" sz="2800" b="1" dirty="0" smtClean="0">
              <a:ln>
                <a:solidFill>
                  <a:srgbClr val="0000CC"/>
                </a:solidFill>
              </a:ln>
              <a:solidFill>
                <a:srgbClr val="FFFF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normAutofit/>
          </a:bodyPr>
          <a:lstStyle/>
          <a:p>
            <a:r>
              <a:rPr lang="en-US" sz="3600" dirty="0" smtClean="0"/>
              <a:t>Pneumonia in the elderly patients</a:t>
            </a:r>
            <a:endParaRPr lang="ru-RU" sz="3600" b="1" dirty="0"/>
          </a:p>
        </p:txBody>
      </p:sp>
      <p:sp>
        <p:nvSpPr>
          <p:cNvPr id="117763" name="Rectangle 3"/>
          <p:cNvSpPr>
            <a:spLocks noGrp="1" noChangeArrowheads="1"/>
          </p:cNvSpPr>
          <p:nvPr>
            <p:ph idx="1"/>
          </p:nvPr>
        </p:nvSpPr>
        <p:spPr/>
        <p:txBody>
          <a:bodyPr/>
          <a:lstStyle/>
          <a:p>
            <a:pPr>
              <a:buFontTx/>
              <a:buNone/>
            </a:pPr>
            <a:r>
              <a:rPr lang="en-US" dirty="0" smtClean="0">
                <a:solidFill>
                  <a:srgbClr val="FFFFFF"/>
                </a:solidFill>
              </a:rPr>
              <a:t>S.P. </a:t>
            </a:r>
            <a:r>
              <a:rPr lang="en-US" dirty="0" err="1" smtClean="0">
                <a:solidFill>
                  <a:srgbClr val="FFFFFF"/>
                </a:solidFill>
              </a:rPr>
              <a:t>Botkin</a:t>
            </a:r>
            <a:r>
              <a:rPr lang="en-US" dirty="0" smtClean="0">
                <a:solidFill>
                  <a:srgbClr val="FFFFFF"/>
                </a:solidFill>
              </a:rPr>
              <a:t> wrote: "In old cases, pneumonia in some cases gives an insignificant reaction to such an extent that it does not strike at all. In such cases, pneumonia must be sought ... Despite the severity of the condition, the patient sometimes has no active complaints."</a:t>
            </a:r>
          </a:p>
          <a:p>
            <a:pPr>
              <a:buFontTx/>
              <a:buNone/>
            </a:pPr>
            <a:endParaRPr lang="en-US" dirty="0" smtClean="0">
              <a:solidFill>
                <a:srgbClr val="FFFFFF"/>
              </a:solidFill>
            </a:endParaRPr>
          </a:p>
          <a:p>
            <a:pPr>
              <a:buFontTx/>
              <a:buNone/>
            </a:pPr>
            <a:r>
              <a:rPr lang="en-US" dirty="0" smtClean="0">
                <a:solidFill>
                  <a:srgbClr val="FFFFFF"/>
                </a:solidFill>
              </a:rPr>
              <a:t>Over 100 years ago, Osler said: "pneumonia is a friend of old people".</a:t>
            </a:r>
            <a:endParaRPr lang="ru-RU" sz="2800" dirty="0">
              <a:solidFill>
                <a:srgbClr val="FFFFFF"/>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normAutofit/>
          </a:bodyPr>
          <a:lstStyle/>
          <a:p>
            <a:r>
              <a:rPr lang="en-US" sz="3600" dirty="0" smtClean="0"/>
              <a:t>Pneumonia in the elderly patients</a:t>
            </a:r>
            <a:endParaRPr lang="ru-RU" sz="3600" b="1" dirty="0"/>
          </a:p>
        </p:txBody>
      </p:sp>
      <p:sp>
        <p:nvSpPr>
          <p:cNvPr id="118787" name="Rectangle 3"/>
          <p:cNvSpPr>
            <a:spLocks noGrp="1" noChangeArrowheads="1"/>
          </p:cNvSpPr>
          <p:nvPr>
            <p:ph idx="1"/>
          </p:nvPr>
        </p:nvSpPr>
        <p:spPr/>
        <p:txBody>
          <a:bodyPr/>
          <a:lstStyle/>
          <a:p>
            <a:pPr>
              <a:lnSpc>
                <a:spcPct val="90000"/>
              </a:lnSpc>
              <a:buFontTx/>
              <a:buNone/>
            </a:pPr>
            <a:r>
              <a:rPr lang="en-US" dirty="0" smtClean="0">
                <a:solidFill>
                  <a:srgbClr val="FFFFFF"/>
                </a:solidFill>
              </a:rPr>
              <a:t>For 1000 elderly people living at home, the incidence of pneumonia is 25-45 per year, among those in geriatric institutions - 60-115 cases, and the incidence of hospital pneumonia reaches 250 per 1000. Approximately 50% of cases of pneumonia in the elderly are fatal. and ranked fourth among the causes of death in patients older than 65 years.</a:t>
            </a:r>
            <a:endParaRPr lang="ru-RU" sz="2800" dirty="0">
              <a:solidFill>
                <a:srgbClr val="FFFFFF"/>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normAutofit/>
          </a:bodyPr>
          <a:lstStyle/>
          <a:p>
            <a:r>
              <a:rPr lang="en-US" sz="3600" dirty="0" smtClean="0"/>
              <a:t>Pneumonia in the elderly patients</a:t>
            </a:r>
            <a:endParaRPr lang="ru-RU" sz="3600" b="1" dirty="0"/>
          </a:p>
        </p:txBody>
      </p:sp>
      <p:sp>
        <p:nvSpPr>
          <p:cNvPr id="119811" name="Rectangle 3"/>
          <p:cNvSpPr>
            <a:spLocks noGrp="1" noChangeArrowheads="1"/>
          </p:cNvSpPr>
          <p:nvPr>
            <p:ph idx="1"/>
          </p:nvPr>
        </p:nvSpPr>
        <p:spPr>
          <a:xfrm>
            <a:off x="263525" y="1598613"/>
            <a:ext cx="7621588" cy="4710112"/>
          </a:xfrm>
        </p:spPr>
        <p:txBody>
          <a:bodyPr/>
          <a:lstStyle/>
          <a:p>
            <a:pPr>
              <a:lnSpc>
                <a:spcPct val="80000"/>
              </a:lnSpc>
              <a:buFontTx/>
              <a:buNone/>
            </a:pPr>
            <a:r>
              <a:rPr lang="en-US" sz="2400" b="1" dirty="0" smtClean="0">
                <a:solidFill>
                  <a:srgbClr val="FFFFFF"/>
                </a:solidFill>
              </a:rPr>
              <a:t>Factors predisposing to the development of pneumonia in the elderly patients:</a:t>
            </a:r>
          </a:p>
          <a:p>
            <a:pPr>
              <a:lnSpc>
                <a:spcPct val="80000"/>
              </a:lnSpc>
              <a:buFontTx/>
              <a:buNone/>
            </a:pPr>
            <a:r>
              <a:rPr lang="en-US" sz="2400" b="1" dirty="0" smtClean="0">
                <a:solidFill>
                  <a:srgbClr val="FFFFFF"/>
                </a:solidFill>
              </a:rPr>
              <a:t> heart failure;</a:t>
            </a:r>
          </a:p>
          <a:p>
            <a:pPr>
              <a:lnSpc>
                <a:spcPct val="80000"/>
              </a:lnSpc>
              <a:buFontTx/>
              <a:buNone/>
            </a:pPr>
            <a:r>
              <a:rPr lang="en-US" sz="2400" b="1" dirty="0" smtClean="0">
                <a:solidFill>
                  <a:srgbClr val="FFFFFF"/>
                </a:solidFill>
              </a:rPr>
              <a:t> chronic obstructive pulmonary disease;</a:t>
            </a:r>
          </a:p>
          <a:p>
            <a:pPr>
              <a:lnSpc>
                <a:spcPct val="80000"/>
              </a:lnSpc>
              <a:buFontTx/>
              <a:buNone/>
            </a:pPr>
            <a:r>
              <a:rPr lang="en-US" sz="2400" b="1" dirty="0" smtClean="0">
                <a:solidFill>
                  <a:srgbClr val="FFFFFF"/>
                </a:solidFill>
              </a:rPr>
              <a:t> CNS diseases (vascular, atrophic);</a:t>
            </a:r>
          </a:p>
          <a:p>
            <a:pPr>
              <a:lnSpc>
                <a:spcPct val="80000"/>
              </a:lnSpc>
              <a:buFontTx/>
              <a:buNone/>
            </a:pPr>
            <a:r>
              <a:rPr lang="en-US" sz="2400" b="1" dirty="0" smtClean="0">
                <a:solidFill>
                  <a:srgbClr val="FFFFFF"/>
                </a:solidFill>
              </a:rPr>
              <a:t> cancer;</a:t>
            </a:r>
          </a:p>
          <a:p>
            <a:pPr>
              <a:lnSpc>
                <a:spcPct val="80000"/>
              </a:lnSpc>
              <a:buFontTx/>
              <a:buNone/>
            </a:pPr>
            <a:r>
              <a:rPr lang="en-US" sz="2400" b="1" dirty="0" smtClean="0">
                <a:solidFill>
                  <a:srgbClr val="FFFFFF"/>
                </a:solidFill>
              </a:rPr>
              <a:t> diabetes, urinary tract infections (place of infection);</a:t>
            </a:r>
          </a:p>
          <a:p>
            <a:pPr>
              <a:lnSpc>
                <a:spcPct val="80000"/>
              </a:lnSpc>
              <a:buFontTx/>
              <a:buNone/>
            </a:pPr>
            <a:r>
              <a:rPr lang="en-US" sz="2400" b="1" dirty="0" smtClean="0">
                <a:solidFill>
                  <a:srgbClr val="FFFFFF"/>
                </a:solidFill>
              </a:rPr>
              <a:t> recent surgery;</a:t>
            </a:r>
          </a:p>
          <a:p>
            <a:pPr>
              <a:lnSpc>
                <a:spcPct val="80000"/>
              </a:lnSpc>
              <a:buFontTx/>
              <a:buNone/>
            </a:pPr>
            <a:r>
              <a:rPr lang="en-US" sz="2400" b="1" dirty="0" smtClean="0">
                <a:solidFill>
                  <a:srgbClr val="FFFFFF"/>
                </a:solidFill>
              </a:rPr>
              <a:t> hospital stay, intensive care wards;</a:t>
            </a:r>
            <a:endParaRPr lang="ru-RU" sz="2400" b="1" dirty="0">
              <a:solidFill>
                <a:srgbClr val="FFFFFF"/>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normAutofit/>
          </a:bodyPr>
          <a:lstStyle/>
          <a:p>
            <a:r>
              <a:rPr lang="en-US" sz="3600" dirty="0" smtClean="0"/>
              <a:t>Pneumonia in the elderly patients</a:t>
            </a:r>
            <a:endParaRPr lang="ru-RU" sz="3600" b="1" dirty="0"/>
          </a:p>
        </p:txBody>
      </p:sp>
      <p:sp>
        <p:nvSpPr>
          <p:cNvPr id="120835" name="Rectangle 3"/>
          <p:cNvSpPr>
            <a:spLocks noGrp="1" noChangeArrowheads="1"/>
          </p:cNvSpPr>
          <p:nvPr>
            <p:ph idx="1"/>
          </p:nvPr>
        </p:nvSpPr>
        <p:spPr>
          <a:xfrm>
            <a:off x="263525" y="1598613"/>
            <a:ext cx="7621588" cy="4710112"/>
          </a:xfrm>
        </p:spPr>
        <p:txBody>
          <a:bodyPr/>
          <a:lstStyle/>
          <a:p>
            <a:pPr>
              <a:lnSpc>
                <a:spcPct val="90000"/>
              </a:lnSpc>
              <a:buFontTx/>
              <a:buNone/>
            </a:pPr>
            <a:r>
              <a:rPr lang="en-US" sz="2400" b="1" dirty="0" smtClean="0">
                <a:solidFill>
                  <a:srgbClr val="FFFFFF"/>
                </a:solidFill>
              </a:rPr>
              <a:t>Factors predisposing to the development of pneumonia in the elderly:</a:t>
            </a:r>
          </a:p>
          <a:p>
            <a:pPr>
              <a:lnSpc>
                <a:spcPct val="90000"/>
              </a:lnSpc>
              <a:buFontTx/>
              <a:buNone/>
            </a:pPr>
            <a:r>
              <a:rPr lang="en-US" sz="2400" b="1" dirty="0" smtClean="0">
                <a:solidFill>
                  <a:srgbClr val="FFFFFF"/>
                </a:solidFill>
              </a:rPr>
              <a:t>  drug therapy (antibacterial drugs, corticosteroids, </a:t>
            </a:r>
            <a:r>
              <a:rPr lang="en-US" sz="2400" b="1" dirty="0" err="1" smtClean="0">
                <a:solidFill>
                  <a:srgbClr val="FFFFFF"/>
                </a:solidFill>
              </a:rPr>
              <a:t>cytotoxic</a:t>
            </a:r>
            <a:r>
              <a:rPr lang="en-US" sz="2400" b="1" dirty="0" smtClean="0">
                <a:solidFill>
                  <a:srgbClr val="FFFFFF"/>
                </a:solidFill>
              </a:rPr>
              <a:t> drugs, antacids, H2-blockers, etc.), reducing the immune response;</a:t>
            </a:r>
          </a:p>
          <a:p>
            <a:pPr>
              <a:lnSpc>
                <a:spcPct val="90000"/>
              </a:lnSpc>
              <a:buFontTx/>
              <a:buNone/>
            </a:pPr>
            <a:r>
              <a:rPr lang="en-US" sz="2400" b="1" dirty="0" smtClean="0">
                <a:solidFill>
                  <a:srgbClr val="FFFFFF"/>
                </a:solidFill>
              </a:rPr>
              <a:t> acute respiratory viral infections (influenza, respiratory </a:t>
            </a:r>
            <a:r>
              <a:rPr lang="en-US" sz="2400" b="1" dirty="0" err="1" smtClean="0">
                <a:solidFill>
                  <a:srgbClr val="FFFFFF"/>
                </a:solidFill>
              </a:rPr>
              <a:t>syncytial</a:t>
            </a:r>
            <a:r>
              <a:rPr lang="en-US" sz="2400" b="1" dirty="0" smtClean="0">
                <a:solidFill>
                  <a:srgbClr val="FFFFFF"/>
                </a:solidFill>
              </a:rPr>
              <a:t> infection);</a:t>
            </a:r>
          </a:p>
          <a:p>
            <a:pPr>
              <a:lnSpc>
                <a:spcPct val="90000"/>
              </a:lnSpc>
              <a:buFontTx/>
              <a:buNone/>
            </a:pPr>
            <a:r>
              <a:rPr lang="en-US" sz="2400" b="1" dirty="0" smtClean="0">
                <a:solidFill>
                  <a:srgbClr val="FFFFFF"/>
                </a:solidFill>
              </a:rPr>
              <a:t> </a:t>
            </a:r>
            <a:r>
              <a:rPr lang="en-US" sz="2400" b="1" dirty="0" err="1" smtClean="0">
                <a:solidFill>
                  <a:srgbClr val="FFFFFF"/>
                </a:solidFill>
              </a:rPr>
              <a:t>hypodynamia</a:t>
            </a:r>
            <a:r>
              <a:rPr lang="en-US" sz="2400" b="1" dirty="0" smtClean="0">
                <a:solidFill>
                  <a:srgbClr val="FFFFFF"/>
                </a:solidFill>
              </a:rPr>
              <a:t> (especially after surgery), creating "local conditions" for the development of infection.</a:t>
            </a:r>
            <a:endParaRPr lang="ru-RU" sz="2400" b="1" dirty="0">
              <a:solidFill>
                <a:srgbClr val="FFFFFF"/>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normAutofit fontScale="90000"/>
          </a:bodyPr>
          <a:lstStyle/>
          <a:p>
            <a:r>
              <a:rPr lang="en-US" sz="3600" dirty="0" smtClean="0"/>
              <a:t>Clinical features of pneumonia in elderly patients</a:t>
            </a:r>
            <a:endParaRPr lang="ru-RU" sz="3600" b="1" dirty="0"/>
          </a:p>
        </p:txBody>
      </p:sp>
      <p:sp>
        <p:nvSpPr>
          <p:cNvPr id="125955" name="Rectangle 3"/>
          <p:cNvSpPr>
            <a:spLocks noGrp="1" noChangeArrowheads="1"/>
          </p:cNvSpPr>
          <p:nvPr>
            <p:ph idx="1"/>
          </p:nvPr>
        </p:nvSpPr>
        <p:spPr>
          <a:xfrm>
            <a:off x="263525" y="1598613"/>
            <a:ext cx="7621588" cy="4710112"/>
          </a:xfrm>
        </p:spPr>
        <p:txBody>
          <a:bodyPr/>
          <a:lstStyle/>
          <a:p>
            <a:pPr>
              <a:lnSpc>
                <a:spcPct val="80000"/>
              </a:lnSpc>
              <a:buFontTx/>
              <a:buNone/>
            </a:pPr>
            <a:r>
              <a:rPr lang="ru-RU" sz="2400" b="1" dirty="0">
                <a:solidFill>
                  <a:srgbClr val="FFFFFF"/>
                </a:solidFill>
              </a:rPr>
              <a:t>	</a:t>
            </a:r>
            <a:r>
              <a:rPr lang="en-US" b="1" dirty="0" smtClean="0">
                <a:solidFill>
                  <a:srgbClr val="FFFFFF"/>
                </a:solidFill>
              </a:rPr>
              <a:t>minor physical symptoms, frequent lack of local clinical and radiological signs of pulmonary inflammation, especially in dehydrated elderly patients (violation of exudation processes);</a:t>
            </a:r>
          </a:p>
          <a:p>
            <a:pPr>
              <a:lnSpc>
                <a:spcPct val="80000"/>
              </a:lnSpc>
              <a:buFontTx/>
              <a:buNone/>
            </a:pPr>
            <a:r>
              <a:rPr lang="en-US" b="1" dirty="0" smtClean="0">
                <a:solidFill>
                  <a:srgbClr val="FFFFFF"/>
                </a:solidFill>
              </a:rPr>
              <a:t> ambiguous interpretation of detectable wheezing (can be heard in the lower sections of the elderly and without pneumonia as a manifestation of the phenomenon of closing of the respiratory tract), areas of dulling (it is difficult to distinguish pneumonia from </a:t>
            </a:r>
            <a:r>
              <a:rPr lang="en-US" b="1" dirty="0" err="1" smtClean="0">
                <a:solidFill>
                  <a:srgbClr val="FFFFFF"/>
                </a:solidFill>
              </a:rPr>
              <a:t>atelectasis</a:t>
            </a:r>
            <a:r>
              <a:rPr lang="en-US" b="1" dirty="0" smtClean="0">
                <a:solidFill>
                  <a:srgbClr val="FFFFFF"/>
                </a:solidFill>
              </a:rPr>
              <a:t>);</a:t>
            </a:r>
          </a:p>
          <a:p>
            <a:pPr>
              <a:lnSpc>
                <a:spcPct val="80000"/>
              </a:lnSpc>
              <a:buFontTx/>
              <a:buNone/>
            </a:pPr>
            <a:r>
              <a:rPr lang="en-US" b="1" dirty="0" smtClean="0">
                <a:solidFill>
                  <a:srgbClr val="FFFFFF"/>
                </a:solidFill>
              </a:rPr>
              <a:t> frequent absence of acute onset, pain;</a:t>
            </a:r>
            <a:endParaRPr lang="ru-RU" b="1" dirty="0">
              <a:solidFill>
                <a:srgbClr val="FFFFFF"/>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normAutofit fontScale="90000"/>
          </a:bodyPr>
          <a:lstStyle/>
          <a:p>
            <a:r>
              <a:rPr lang="en-US" sz="3600" dirty="0" smtClean="0"/>
              <a:t>Clinical features of pneumonia in elderly patients</a:t>
            </a:r>
            <a:endParaRPr lang="ru-RU" sz="3600" b="1" dirty="0"/>
          </a:p>
        </p:txBody>
      </p:sp>
      <p:sp>
        <p:nvSpPr>
          <p:cNvPr id="126979" name="Rectangle 3"/>
          <p:cNvSpPr>
            <a:spLocks noGrp="1" noChangeArrowheads="1"/>
          </p:cNvSpPr>
          <p:nvPr>
            <p:ph idx="1"/>
          </p:nvPr>
        </p:nvSpPr>
        <p:spPr>
          <a:xfrm>
            <a:off x="263525" y="1598613"/>
            <a:ext cx="7621588" cy="4710112"/>
          </a:xfrm>
        </p:spPr>
        <p:txBody>
          <a:bodyPr>
            <a:normAutofit lnSpcReduction="10000"/>
          </a:bodyPr>
          <a:lstStyle/>
          <a:p>
            <a:pPr>
              <a:lnSpc>
                <a:spcPct val="80000"/>
              </a:lnSpc>
              <a:buFontTx/>
              <a:buNone/>
            </a:pPr>
            <a:r>
              <a:rPr lang="ru-RU" sz="2400" b="1" dirty="0">
                <a:solidFill>
                  <a:srgbClr val="FFFFFF"/>
                </a:solidFill>
              </a:rPr>
              <a:t>	</a:t>
            </a:r>
            <a:r>
              <a:rPr lang="en-US" b="1" dirty="0" smtClean="0">
                <a:solidFill>
                  <a:srgbClr val="FFFFFF"/>
                </a:solidFill>
              </a:rPr>
              <a:t>frequent disorders of the central nervous system (confusion, inhibition, disorientation), occurring acutely and not correlating with the degree of hypoxia (may be the first clinical manifestations of pneumonia and are often regarded as acute disorders of cerebral circulation);</a:t>
            </a:r>
          </a:p>
          <a:p>
            <a:pPr>
              <a:lnSpc>
                <a:spcPct val="80000"/>
              </a:lnSpc>
              <a:buFontTx/>
              <a:buNone/>
            </a:pPr>
            <a:r>
              <a:rPr lang="en-US" b="1" dirty="0" smtClean="0">
                <a:solidFill>
                  <a:srgbClr val="FFFFFF"/>
                </a:solidFill>
              </a:rPr>
              <a:t> shortness of breath as the main symptom of the disease, not explained by other causes (heart failure, anemia, etc.);</a:t>
            </a:r>
          </a:p>
          <a:p>
            <a:pPr>
              <a:lnSpc>
                <a:spcPct val="80000"/>
              </a:lnSpc>
              <a:buFontTx/>
              <a:buNone/>
            </a:pPr>
            <a:r>
              <a:rPr lang="en-US" b="1" dirty="0" smtClean="0">
                <a:solidFill>
                  <a:srgbClr val="FFFFFF"/>
                </a:solidFill>
              </a:rPr>
              <a:t> isolated fever without signs of local pulmonary inflammation (in 75% of patients the temperature is above 37.5 ° C);</a:t>
            </a:r>
            <a:endParaRPr lang="ru-RU" b="1" dirty="0">
              <a:solidFill>
                <a:srgbClr val="FFFFFF"/>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normAutofit fontScale="90000"/>
          </a:bodyPr>
          <a:lstStyle/>
          <a:p>
            <a:r>
              <a:rPr lang="en-US" sz="3600" dirty="0" smtClean="0"/>
              <a:t>Clinical features of pneumonia in elderly patients</a:t>
            </a:r>
            <a:endParaRPr lang="ru-RU" sz="3600" b="1" dirty="0"/>
          </a:p>
        </p:txBody>
      </p:sp>
      <p:sp>
        <p:nvSpPr>
          <p:cNvPr id="128003" name="Rectangle 3"/>
          <p:cNvSpPr>
            <a:spLocks noGrp="1" noChangeArrowheads="1"/>
          </p:cNvSpPr>
          <p:nvPr>
            <p:ph idx="1"/>
          </p:nvPr>
        </p:nvSpPr>
        <p:spPr>
          <a:xfrm>
            <a:off x="263525" y="1598613"/>
            <a:ext cx="7621588" cy="4710112"/>
          </a:xfrm>
        </p:spPr>
        <p:txBody>
          <a:bodyPr/>
          <a:lstStyle/>
          <a:p>
            <a:pPr>
              <a:buFontTx/>
              <a:buNone/>
            </a:pPr>
            <a:r>
              <a:rPr lang="ru-RU" sz="2800" b="1" dirty="0">
                <a:solidFill>
                  <a:srgbClr val="FFFFFF"/>
                </a:solidFill>
              </a:rPr>
              <a:t>	</a:t>
            </a:r>
            <a:r>
              <a:rPr lang="en-US" b="1" dirty="0" smtClean="0">
                <a:solidFill>
                  <a:srgbClr val="FFFFFF"/>
                </a:solidFill>
              </a:rPr>
              <a:t>deterioration of general condition, decrease in physical activity, sudden and not always explainable loss of self-service skills;</a:t>
            </a:r>
          </a:p>
          <a:p>
            <a:pPr>
              <a:buFontTx/>
              <a:buNone/>
            </a:pPr>
            <a:r>
              <a:rPr lang="en-US" b="1" dirty="0" smtClean="0">
                <a:solidFill>
                  <a:srgbClr val="FFFFFF"/>
                </a:solidFill>
              </a:rPr>
              <a:t> unexplained falls, often preceding the appearance of signs of pneumonia (it is not always clear if a fall is one of the symptoms of pneumonia or the latter develop after a fall);</a:t>
            </a:r>
            <a:endParaRPr lang="ru-RU" sz="2800" b="1" dirty="0">
              <a:solidFill>
                <a:srgbClr val="FFFFFF"/>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normAutofit fontScale="90000"/>
          </a:bodyPr>
          <a:lstStyle/>
          <a:p>
            <a:r>
              <a:rPr lang="en-US" sz="3600" dirty="0" smtClean="0"/>
              <a:t>Clinical features of pneumonia in elderly patients</a:t>
            </a:r>
            <a:endParaRPr lang="ru-RU" sz="3600" b="1" dirty="0"/>
          </a:p>
        </p:txBody>
      </p:sp>
      <p:sp>
        <p:nvSpPr>
          <p:cNvPr id="129027" name="Rectangle 3"/>
          <p:cNvSpPr>
            <a:spLocks noGrp="1" noChangeArrowheads="1"/>
          </p:cNvSpPr>
          <p:nvPr>
            <p:ph idx="1"/>
          </p:nvPr>
        </p:nvSpPr>
        <p:spPr>
          <a:xfrm>
            <a:off x="263525" y="1598613"/>
            <a:ext cx="7621588" cy="4710112"/>
          </a:xfrm>
        </p:spPr>
        <p:txBody>
          <a:bodyPr/>
          <a:lstStyle/>
          <a:p>
            <a:pPr>
              <a:lnSpc>
                <a:spcPct val="90000"/>
              </a:lnSpc>
              <a:buFontTx/>
              <a:buNone/>
            </a:pPr>
            <a:r>
              <a:rPr lang="ru-RU" sz="2400" b="1" dirty="0">
                <a:solidFill>
                  <a:srgbClr val="FFFFFF"/>
                </a:solidFill>
              </a:rPr>
              <a:t>	</a:t>
            </a:r>
            <a:r>
              <a:rPr lang="en-US" b="1" dirty="0" smtClean="0">
                <a:solidFill>
                  <a:srgbClr val="FFFFFF"/>
                </a:solidFill>
              </a:rPr>
              <a:t>exacerbation and </a:t>
            </a:r>
            <a:r>
              <a:rPr lang="en-US" b="1" dirty="0" err="1" smtClean="0">
                <a:solidFill>
                  <a:srgbClr val="FFFFFF"/>
                </a:solidFill>
              </a:rPr>
              <a:t>decompensation</a:t>
            </a:r>
            <a:r>
              <a:rPr lang="en-US" b="1" dirty="0" smtClean="0">
                <a:solidFill>
                  <a:srgbClr val="FFFFFF"/>
                </a:solidFill>
              </a:rPr>
              <a:t> of concomitant diseases (intensification or appearance of signs of heart failure, cardiac arrhythmia, </a:t>
            </a:r>
            <a:r>
              <a:rPr lang="en-US" b="1" dirty="0" err="1" smtClean="0">
                <a:solidFill>
                  <a:srgbClr val="FFFFFF"/>
                </a:solidFill>
              </a:rPr>
              <a:t>decompensation</a:t>
            </a:r>
            <a:r>
              <a:rPr lang="en-US" b="1" dirty="0" smtClean="0">
                <a:solidFill>
                  <a:srgbClr val="FFFFFF"/>
                </a:solidFill>
              </a:rPr>
              <a:t> of diabetes mellitus, signs of respiratory failure, etc.). Often, these symptoms appear in the clinical picture to the fore;</a:t>
            </a:r>
          </a:p>
          <a:p>
            <a:pPr>
              <a:lnSpc>
                <a:spcPct val="90000"/>
              </a:lnSpc>
              <a:buFontTx/>
              <a:buNone/>
            </a:pPr>
            <a:r>
              <a:rPr lang="en-US" b="1" dirty="0" smtClean="0">
                <a:solidFill>
                  <a:srgbClr val="FFFFFF"/>
                </a:solidFill>
              </a:rPr>
              <a:t>Long-term </a:t>
            </a:r>
            <a:r>
              <a:rPr lang="en-US" b="1" dirty="0" err="1" smtClean="0">
                <a:solidFill>
                  <a:srgbClr val="FFFFFF"/>
                </a:solidFill>
              </a:rPr>
              <a:t>resorption</a:t>
            </a:r>
            <a:r>
              <a:rPr lang="en-US" b="1" dirty="0" smtClean="0">
                <a:solidFill>
                  <a:srgbClr val="FFFFFF"/>
                </a:solidFill>
              </a:rPr>
              <a:t> of pulmonary infiltrate (up to several months).</a:t>
            </a:r>
            <a:endParaRPr lang="ru-RU" b="1" dirty="0">
              <a:solidFill>
                <a:srgbClr val="FFFFFF"/>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en-US" dirty="0" smtClean="0"/>
              <a:t>Pneumonia:</a:t>
            </a:r>
            <a:endParaRPr lang="ru-RU" b="1" dirty="0"/>
          </a:p>
        </p:txBody>
      </p:sp>
      <p:sp>
        <p:nvSpPr>
          <p:cNvPr id="132099" name="Rectangle 3"/>
          <p:cNvSpPr>
            <a:spLocks noGrp="1" noChangeArrowheads="1"/>
          </p:cNvSpPr>
          <p:nvPr>
            <p:ph idx="1"/>
          </p:nvPr>
        </p:nvSpPr>
        <p:spPr>
          <a:xfrm>
            <a:off x="263525" y="1598613"/>
            <a:ext cx="7908925" cy="4497387"/>
          </a:xfrm>
        </p:spPr>
        <p:txBody>
          <a:bodyPr>
            <a:normAutofit lnSpcReduction="10000"/>
          </a:bodyPr>
          <a:lstStyle/>
          <a:p>
            <a:pPr>
              <a:lnSpc>
                <a:spcPct val="90000"/>
              </a:lnSpc>
              <a:buFontTx/>
              <a:buNone/>
            </a:pPr>
            <a:r>
              <a:rPr lang="en-US" dirty="0" smtClean="0">
                <a:solidFill>
                  <a:srgbClr val="FFFFFF"/>
                </a:solidFill>
              </a:rPr>
              <a:t>1. Over 60 years of age, acute renal failure in the background of COPD, </a:t>
            </a:r>
            <a:r>
              <a:rPr lang="en-US" dirty="0" err="1" smtClean="0">
                <a:solidFill>
                  <a:srgbClr val="FFFFFF"/>
                </a:solidFill>
              </a:rPr>
              <a:t>pneumosclerosis</a:t>
            </a:r>
            <a:r>
              <a:rPr lang="en-US" dirty="0" smtClean="0">
                <a:solidFill>
                  <a:srgbClr val="FFFFFF"/>
                </a:solidFill>
              </a:rPr>
              <a:t>, emphysema, ischemic heart disease, CHF, diabetes, tumors, that is, secondary.</a:t>
            </a:r>
          </a:p>
          <a:p>
            <a:pPr>
              <a:lnSpc>
                <a:spcPct val="90000"/>
              </a:lnSpc>
              <a:buFontTx/>
              <a:buNone/>
            </a:pPr>
            <a:r>
              <a:rPr lang="en-US" dirty="0" smtClean="0">
                <a:solidFill>
                  <a:srgbClr val="FFFFFF"/>
                </a:solidFill>
              </a:rPr>
              <a:t>2. Etiology - the importance of </a:t>
            </a:r>
            <a:r>
              <a:rPr lang="en-US" dirty="0" err="1" smtClean="0">
                <a:solidFill>
                  <a:srgbClr val="FFFFFF"/>
                </a:solidFill>
              </a:rPr>
              <a:t>Gr</a:t>
            </a:r>
            <a:r>
              <a:rPr lang="en-US" dirty="0" smtClean="0">
                <a:solidFill>
                  <a:srgbClr val="FFFFFF"/>
                </a:solidFill>
              </a:rPr>
              <a:t>-flora (</a:t>
            </a:r>
            <a:r>
              <a:rPr lang="en-US" dirty="0" err="1" smtClean="0">
                <a:solidFill>
                  <a:srgbClr val="FFFFFF"/>
                </a:solidFill>
              </a:rPr>
              <a:t>Klebsiella</a:t>
            </a:r>
            <a:r>
              <a:rPr lang="en-US" dirty="0" smtClean="0">
                <a:solidFill>
                  <a:srgbClr val="FFFFFF"/>
                </a:solidFill>
              </a:rPr>
              <a:t>, </a:t>
            </a:r>
            <a:r>
              <a:rPr lang="en-US" dirty="0" err="1" smtClean="0">
                <a:solidFill>
                  <a:srgbClr val="FFFFFF"/>
                </a:solidFill>
              </a:rPr>
              <a:t>enterobacteria</a:t>
            </a:r>
            <a:r>
              <a:rPr lang="en-US" dirty="0" smtClean="0">
                <a:solidFill>
                  <a:srgbClr val="FFFFFF"/>
                </a:solidFill>
              </a:rPr>
              <a:t>, </a:t>
            </a:r>
            <a:r>
              <a:rPr lang="en-US" dirty="0" err="1" smtClean="0">
                <a:solidFill>
                  <a:srgbClr val="FFFFFF"/>
                </a:solidFill>
              </a:rPr>
              <a:t>legionella</a:t>
            </a:r>
            <a:r>
              <a:rPr lang="en-US" dirty="0" smtClean="0">
                <a:solidFill>
                  <a:srgbClr val="FFFFFF"/>
                </a:solidFill>
              </a:rPr>
              <a:t>), </a:t>
            </a:r>
            <a:r>
              <a:rPr lang="en-US" dirty="0" err="1" smtClean="0">
                <a:solidFill>
                  <a:srgbClr val="FFFFFF"/>
                </a:solidFill>
              </a:rPr>
              <a:t>mycoplasma</a:t>
            </a:r>
            <a:r>
              <a:rPr lang="en-US" dirty="0" smtClean="0">
                <a:solidFill>
                  <a:srgbClr val="FFFFFF"/>
                </a:solidFill>
              </a:rPr>
              <a:t> increases.</a:t>
            </a:r>
          </a:p>
          <a:p>
            <a:pPr>
              <a:lnSpc>
                <a:spcPct val="90000"/>
              </a:lnSpc>
              <a:buFontTx/>
              <a:buNone/>
            </a:pPr>
            <a:r>
              <a:rPr lang="en-US" dirty="0" smtClean="0">
                <a:solidFill>
                  <a:srgbClr val="FFFFFF"/>
                </a:solidFill>
              </a:rPr>
              <a:t>3. The clinic is atypical - there can be ONE without temperature, intoxication syndrome, it can be - wet </a:t>
            </a:r>
            <a:r>
              <a:rPr lang="en-US" dirty="0" err="1" smtClean="0">
                <a:solidFill>
                  <a:srgbClr val="FFFFFF"/>
                </a:solidFill>
              </a:rPr>
              <a:t>rales</a:t>
            </a:r>
            <a:r>
              <a:rPr lang="en-US" dirty="0" smtClean="0">
                <a:solidFill>
                  <a:srgbClr val="FFFFFF"/>
                </a:solidFill>
              </a:rPr>
              <a:t> on the background of CHF is difficult to interpret, delayed regression and prolonged course.</a:t>
            </a:r>
            <a:endParaRPr lang="ru-RU" sz="2800" dirty="0">
              <a:solidFill>
                <a:srgbClr val="FFFFFF"/>
              </a:solidFill>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57200" y="274638"/>
            <a:ext cx="8229600" cy="939784"/>
          </a:xfrm>
        </p:spPr>
        <p:txBody>
          <a:bodyPr/>
          <a:lstStyle/>
          <a:p>
            <a:r>
              <a:rPr lang="en-US" dirty="0" smtClean="0"/>
              <a:t>Pneumonia:</a:t>
            </a:r>
            <a:endParaRPr lang="ru-RU" b="1" dirty="0"/>
          </a:p>
        </p:txBody>
      </p:sp>
      <p:sp>
        <p:nvSpPr>
          <p:cNvPr id="133123" name="Rectangle 3"/>
          <p:cNvSpPr>
            <a:spLocks noGrp="1" noChangeArrowheads="1"/>
          </p:cNvSpPr>
          <p:nvPr>
            <p:ph idx="1"/>
          </p:nvPr>
        </p:nvSpPr>
        <p:spPr>
          <a:xfrm>
            <a:off x="263525" y="1268413"/>
            <a:ext cx="8340725" cy="5329237"/>
          </a:xfrm>
        </p:spPr>
        <p:txBody>
          <a:bodyPr/>
          <a:lstStyle/>
          <a:p>
            <a:pPr>
              <a:lnSpc>
                <a:spcPct val="90000"/>
              </a:lnSpc>
              <a:buFontTx/>
              <a:buNone/>
            </a:pPr>
            <a:r>
              <a:rPr lang="en-US" sz="2400" b="1" dirty="0" smtClean="0">
                <a:solidFill>
                  <a:srgbClr val="FFFFFF"/>
                </a:solidFill>
              </a:rPr>
              <a:t>4. Radiological changes are very important:</a:t>
            </a:r>
          </a:p>
          <a:p>
            <a:pPr>
              <a:lnSpc>
                <a:spcPct val="90000"/>
              </a:lnSpc>
              <a:buFontTx/>
              <a:buNone/>
            </a:pPr>
            <a:r>
              <a:rPr lang="en-US" sz="2400" b="1" dirty="0" smtClean="0">
                <a:solidFill>
                  <a:srgbClr val="FFFFFF"/>
                </a:solidFill>
              </a:rPr>
              <a:t>- but remember the background,</a:t>
            </a:r>
          </a:p>
          <a:p>
            <a:pPr>
              <a:lnSpc>
                <a:spcPct val="90000"/>
              </a:lnSpc>
              <a:buFontTx/>
              <a:buNone/>
            </a:pPr>
            <a:r>
              <a:rPr lang="en-US" sz="2400" b="1" dirty="0" smtClean="0">
                <a:solidFill>
                  <a:srgbClr val="FFFFFF"/>
                </a:solidFill>
              </a:rPr>
              <a:t>- reverse development is delayed by 1.5 months.</a:t>
            </a:r>
          </a:p>
          <a:p>
            <a:pPr>
              <a:lnSpc>
                <a:spcPct val="90000"/>
              </a:lnSpc>
              <a:buFontTx/>
              <a:buNone/>
            </a:pPr>
            <a:r>
              <a:rPr lang="en-US" sz="2400" b="1" dirty="0" smtClean="0">
                <a:solidFill>
                  <a:srgbClr val="FFFFFF"/>
                </a:solidFill>
              </a:rPr>
              <a:t>5. If more than 1.5-2 months - search for oncology, with the exception of cancer and tuberculosis and the preservation of the clinic - focal </a:t>
            </a:r>
            <a:r>
              <a:rPr lang="en-US" sz="2400" b="1" dirty="0" err="1" smtClean="0">
                <a:solidFill>
                  <a:srgbClr val="FFFFFF"/>
                </a:solidFill>
              </a:rPr>
              <a:t>pneumofibrosis</a:t>
            </a:r>
            <a:r>
              <a:rPr lang="en-US" sz="2400" b="1" dirty="0" smtClean="0">
                <a:solidFill>
                  <a:srgbClr val="FFFFFF"/>
                </a:solidFill>
              </a:rPr>
              <a:t>.</a:t>
            </a:r>
          </a:p>
          <a:p>
            <a:pPr>
              <a:lnSpc>
                <a:spcPct val="90000"/>
              </a:lnSpc>
              <a:buFontTx/>
              <a:buNone/>
            </a:pPr>
            <a:r>
              <a:rPr lang="en-US" sz="2400" b="1" dirty="0" smtClean="0">
                <a:solidFill>
                  <a:srgbClr val="FFFFFF"/>
                </a:solidFill>
              </a:rPr>
              <a:t>6. Change of respiratory function (mixed type).</a:t>
            </a:r>
          </a:p>
          <a:p>
            <a:pPr>
              <a:lnSpc>
                <a:spcPct val="90000"/>
              </a:lnSpc>
              <a:buFontTx/>
              <a:buNone/>
            </a:pPr>
            <a:r>
              <a:rPr lang="en-US" sz="2400" b="1" dirty="0" smtClean="0">
                <a:solidFill>
                  <a:srgbClr val="FFFFFF"/>
                </a:solidFill>
              </a:rPr>
              <a:t>7. There are ECG changes up to&gt; P </a:t>
            </a:r>
            <a:r>
              <a:rPr lang="en-US" sz="2400" b="1" dirty="0" err="1" smtClean="0">
                <a:solidFill>
                  <a:srgbClr val="FFFFFF"/>
                </a:solidFill>
              </a:rPr>
              <a:t>pulmonale</a:t>
            </a:r>
            <a:r>
              <a:rPr lang="en-US" sz="2400" b="1" dirty="0" smtClean="0">
                <a:solidFill>
                  <a:srgbClr val="FFFFFF"/>
                </a:solidFill>
              </a:rPr>
              <a:t>, tachycardia, </a:t>
            </a:r>
            <a:r>
              <a:rPr lang="en-US" sz="2400" b="1" dirty="0" err="1" smtClean="0">
                <a:solidFill>
                  <a:srgbClr val="FFFFFF"/>
                </a:solidFill>
              </a:rPr>
              <a:t>extrasystoles</a:t>
            </a:r>
            <a:r>
              <a:rPr lang="en-US" sz="2400" b="1" dirty="0" smtClean="0">
                <a:solidFill>
                  <a:srgbClr val="FFFFFF"/>
                </a:solidFill>
              </a:rPr>
              <a:t>, ECG signs of deterioration of the coronary circulation.</a:t>
            </a:r>
          </a:p>
          <a:p>
            <a:pPr>
              <a:lnSpc>
                <a:spcPct val="90000"/>
              </a:lnSpc>
              <a:buFontTx/>
              <a:buNone/>
            </a:pPr>
            <a:r>
              <a:rPr lang="en-US" sz="2400" b="1" dirty="0" smtClean="0">
                <a:solidFill>
                  <a:srgbClr val="FFFFFF"/>
                </a:solidFill>
              </a:rPr>
              <a:t>8. Biochemical changes, the shift is maintained up to 3-4 weeks or more.</a:t>
            </a:r>
            <a:endParaRPr lang="ru-RU" sz="2400" b="1" dirty="0">
              <a:solidFill>
                <a:srgbClr val="FFFFFF"/>
              </a:solidFil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dirty="0" smtClean="0"/>
              <a:t>Antibacterial therapy</a:t>
            </a:r>
            <a:endParaRPr lang="ru-RU" b="1" dirty="0"/>
          </a:p>
        </p:txBody>
      </p:sp>
      <p:sp>
        <p:nvSpPr>
          <p:cNvPr id="87043" name="Rectangle 3"/>
          <p:cNvSpPr>
            <a:spLocks noGrp="1" noChangeArrowheads="1"/>
          </p:cNvSpPr>
          <p:nvPr>
            <p:ph idx="1"/>
          </p:nvPr>
        </p:nvSpPr>
        <p:spPr/>
        <p:txBody>
          <a:bodyPr/>
          <a:lstStyle/>
          <a:p>
            <a:pPr>
              <a:lnSpc>
                <a:spcPct val="80000"/>
              </a:lnSpc>
              <a:buFontTx/>
              <a:buNone/>
            </a:pPr>
            <a:r>
              <a:rPr lang="en-US" dirty="0" smtClean="0">
                <a:solidFill>
                  <a:srgbClr val="FFFFFF"/>
                </a:solidFill>
              </a:rPr>
              <a:t>The most significant point is the choice of the initial antibiotic - must proceed from the clinical situation in which pneumonia occurred in an elderly patient. The initial choice of antibiotics is not only efficacy and further success or not success of treatment, it implies quite obvious economic aspects, which is of particular importance for the treatment of the geriatric contingent of patients with pneumonia.</a:t>
            </a:r>
            <a:endParaRPr lang="ru-RU" sz="2800" dirty="0">
              <a:solidFill>
                <a:srgbClr val="FFFFFF"/>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219075" y="-26987"/>
            <a:ext cx="7477125" cy="955658"/>
          </a:xfrm>
        </p:spPr>
        <p:txBody>
          <a:bodyPr>
            <a:normAutofit/>
          </a:bodyPr>
          <a:lstStyle/>
          <a:p>
            <a:r>
              <a:rPr lang="en-US" dirty="0" smtClean="0"/>
              <a:t>Antibacterial therapy</a:t>
            </a:r>
            <a:endParaRPr lang="ru-RU" b="1" dirty="0"/>
          </a:p>
        </p:txBody>
      </p:sp>
      <p:sp>
        <p:nvSpPr>
          <p:cNvPr id="89091" name="Rectangle 3"/>
          <p:cNvSpPr>
            <a:spLocks noGrp="1" noChangeArrowheads="1"/>
          </p:cNvSpPr>
          <p:nvPr>
            <p:ph type="body" sz="half" idx="1"/>
          </p:nvPr>
        </p:nvSpPr>
        <p:spPr>
          <a:xfrm>
            <a:off x="263525" y="908051"/>
            <a:ext cx="8269288" cy="663562"/>
          </a:xfrm>
        </p:spPr>
        <p:txBody>
          <a:bodyPr>
            <a:normAutofit fontScale="92500" lnSpcReduction="20000"/>
          </a:bodyPr>
          <a:lstStyle/>
          <a:p>
            <a:pPr>
              <a:buFontTx/>
              <a:buNone/>
            </a:pPr>
            <a:r>
              <a:rPr lang="en-US" sz="2400" dirty="0" smtClean="0">
                <a:solidFill>
                  <a:srgbClr val="C00000"/>
                </a:solidFill>
              </a:rPr>
              <a:t>Treatment of community-acquired pneumonia, the choice of antibiotics</a:t>
            </a:r>
            <a:endParaRPr lang="ru-RU" sz="2400" dirty="0">
              <a:solidFill>
                <a:srgbClr val="C00000"/>
              </a:solidFill>
            </a:endParaRPr>
          </a:p>
        </p:txBody>
      </p:sp>
      <p:graphicFrame>
        <p:nvGraphicFramePr>
          <p:cNvPr id="89153" name="Group 65"/>
          <p:cNvGraphicFramePr>
            <a:graphicFrameLocks noGrp="1"/>
          </p:cNvGraphicFramePr>
          <p:nvPr>
            <p:ph sz="half" idx="2"/>
          </p:nvPr>
        </p:nvGraphicFramePr>
        <p:xfrm>
          <a:off x="215900" y="1484313"/>
          <a:ext cx="8748713" cy="5118863"/>
        </p:xfrm>
        <a:graphic>
          <a:graphicData uri="http://schemas.openxmlformats.org/drawingml/2006/table">
            <a:tbl>
              <a:tblPr/>
              <a:tblGrid>
                <a:gridCol w="2843213"/>
                <a:gridCol w="2592387"/>
                <a:gridCol w="3313113"/>
              </a:tblGrid>
              <a:tr h="7921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rgbClr val="FFFFFF"/>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FF"/>
                          </a:solidFill>
                          <a:effectLst/>
                          <a:latin typeface="Arial" charset="0"/>
                        </a:rPr>
                        <a:t>Clinical situation</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FF"/>
                          </a:solidFill>
                          <a:effectLst/>
                          <a:latin typeface="Arial" charset="0"/>
                        </a:rPr>
                        <a:t>Probable pathogen</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rgbClr val="FFFFFF"/>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FF"/>
                          </a:solidFill>
                          <a:effectLst/>
                          <a:latin typeface="Arial" charset="0"/>
                        </a:rPr>
                        <a:t>Antibiotic</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16176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FF"/>
                          </a:solidFill>
                          <a:effectLst/>
                          <a:latin typeface="Arial" charset="0"/>
                        </a:rPr>
                        <a:t>Pneumonia in persons about 60 years without </a:t>
                      </a:r>
                      <a:r>
                        <a:rPr kumimoji="0" lang="en-US" sz="2400" b="0" i="0" u="none" strike="noStrike" cap="none" normalizeH="0" baseline="0" dirty="0" err="1" smtClean="0">
                          <a:ln>
                            <a:noFill/>
                          </a:ln>
                          <a:solidFill>
                            <a:srgbClr val="FFFFFF"/>
                          </a:solidFill>
                          <a:effectLst/>
                          <a:latin typeface="Arial" charset="0"/>
                        </a:rPr>
                        <a:t>comorbidities</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Pneumococcus</a:t>
                      </a:r>
                      <a:endParaRPr kumimoji="0" lang="en-US"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Mycoplasma</a:t>
                      </a:r>
                      <a:endParaRPr kumimoji="0" lang="en-US"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Chlamidia</a:t>
                      </a:r>
                      <a:r>
                        <a:rPr kumimoji="0" lang="en-US" sz="2400" b="0" i="0" u="none" strike="noStrike" cap="none" normalizeH="0" baseline="0" dirty="0" smtClean="0">
                          <a:ln>
                            <a:noFill/>
                          </a:ln>
                          <a:solidFill>
                            <a:srgbClr val="FFFFFF"/>
                          </a:solidFill>
                          <a:effectLst/>
                          <a:latin typeface="Arial" charset="0"/>
                        </a:rPr>
                        <a:t> </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Macrolides</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26050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FF"/>
                          </a:solidFill>
                          <a:effectLst/>
                          <a:latin typeface="Arial" charset="0"/>
                        </a:rPr>
                        <a:t>Pneumonia in persons over 60 years or in person with concomitant diseases</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Pneumococcus</a:t>
                      </a:r>
                      <a:endParaRPr kumimoji="0" lang="en-US"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Hemophilius</a:t>
                      </a:r>
                      <a:endParaRPr kumimoji="0" lang="en-US"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FF"/>
                          </a:solidFill>
                          <a:effectLst/>
                          <a:latin typeface="Arial" charset="0"/>
                        </a:rPr>
                        <a:t>influenza</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Aminopenicillins</a:t>
                      </a:r>
                      <a:endParaRPr kumimoji="0" lang="ru-RU"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Amoxicillin|clavulanat</a:t>
                      </a:r>
                      <a:r>
                        <a:rPr kumimoji="0" lang="ru-RU" sz="2400" b="0" i="0" u="none" strike="noStrike" cap="none" normalizeH="0" baseline="0" dirty="0" smtClean="0">
                          <a:ln>
                            <a:noFill/>
                          </a:ln>
                          <a:solidFill>
                            <a:srgbClr val="FFFFFF"/>
                          </a:solidFill>
                          <a:effectLst/>
                          <a:latin typeface="Arial" charset="0"/>
                        </a:rPr>
                        <a:t>,</a:t>
                      </a:r>
                      <a:r>
                        <a:rPr kumimoji="0" lang="en-US" sz="2400" b="0" i="0" u="none" strike="noStrike" cap="none" normalizeH="0" baseline="0" dirty="0" smtClean="0">
                          <a:ln>
                            <a:noFill/>
                          </a:ln>
                          <a:solidFill>
                            <a:srgbClr val="FFFFFF"/>
                          </a:solidFill>
                          <a:effectLst/>
                          <a:latin typeface="Arial" charset="0"/>
                        </a:rPr>
                        <a:t> </a:t>
                      </a:r>
                      <a:r>
                        <a:rPr kumimoji="0" lang="en-US" sz="2400" b="0" i="0" u="none" strike="noStrike" cap="none" normalizeH="0" baseline="0" dirty="0" err="1" smtClean="0">
                          <a:ln>
                            <a:noFill/>
                          </a:ln>
                          <a:solidFill>
                            <a:srgbClr val="FFFFFF"/>
                          </a:solidFill>
                          <a:effectLst/>
                          <a:latin typeface="Arial" charset="0"/>
                        </a:rPr>
                        <a:t>macrolides</a:t>
                      </a:r>
                      <a:endParaRPr kumimoji="0" lang="ru-RU"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Ampicillin|sulbactam</a:t>
                      </a:r>
                      <a:endParaRPr kumimoji="0" lang="ru-RU"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Cephalosporines</a:t>
                      </a:r>
                      <a:r>
                        <a:rPr kumimoji="0" lang="en-US" sz="2400" b="0" i="0" u="none" strike="noStrike" cap="none" normalizeH="0" baseline="0" dirty="0" smtClean="0">
                          <a:ln>
                            <a:noFill/>
                          </a:ln>
                          <a:solidFill>
                            <a:srgbClr val="FFFFFF"/>
                          </a:solidFill>
                          <a:effectLst/>
                          <a:latin typeface="Arial" charset="0"/>
                        </a:rPr>
                        <a:t> III generation</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219075" y="-26988"/>
            <a:ext cx="7477125" cy="1143001"/>
          </a:xfrm>
        </p:spPr>
        <p:txBody>
          <a:bodyPr>
            <a:normAutofit/>
          </a:bodyPr>
          <a:lstStyle/>
          <a:p>
            <a:r>
              <a:rPr lang="en-US" dirty="0" smtClean="0"/>
              <a:t>Antibacterial therapy</a:t>
            </a:r>
            <a:endParaRPr lang="ru-RU" b="1" dirty="0"/>
          </a:p>
        </p:txBody>
      </p:sp>
      <p:sp>
        <p:nvSpPr>
          <p:cNvPr id="93187" name="Rectangle 3"/>
          <p:cNvSpPr>
            <a:spLocks noGrp="1" noChangeArrowheads="1"/>
          </p:cNvSpPr>
          <p:nvPr>
            <p:ph type="body" sz="half" idx="1"/>
          </p:nvPr>
        </p:nvSpPr>
        <p:spPr>
          <a:xfrm>
            <a:off x="263525" y="908051"/>
            <a:ext cx="8269288" cy="592124"/>
          </a:xfrm>
        </p:spPr>
        <p:txBody>
          <a:bodyPr>
            <a:normAutofit fontScale="70000" lnSpcReduction="20000"/>
          </a:bodyPr>
          <a:lstStyle/>
          <a:p>
            <a:pPr>
              <a:buNone/>
            </a:pPr>
            <a:r>
              <a:rPr lang="en-US" dirty="0" smtClean="0">
                <a:solidFill>
                  <a:srgbClr val="C00000"/>
                </a:solidFill>
              </a:rPr>
              <a:t>Treatment of community-acquired pneumonia, the choice of antibiotics</a:t>
            </a:r>
            <a:endParaRPr lang="ru-RU" dirty="0" smtClean="0">
              <a:solidFill>
                <a:srgbClr val="C00000"/>
              </a:solidFill>
            </a:endParaRPr>
          </a:p>
          <a:p>
            <a:pPr>
              <a:buFontTx/>
              <a:buNone/>
            </a:pPr>
            <a:endParaRPr lang="ru-RU" sz="2800" dirty="0">
              <a:solidFill>
                <a:srgbClr val="FFFFFF"/>
              </a:solidFill>
            </a:endParaRPr>
          </a:p>
        </p:txBody>
      </p:sp>
      <p:graphicFrame>
        <p:nvGraphicFramePr>
          <p:cNvPr id="93213" name="Group 29"/>
          <p:cNvGraphicFramePr>
            <a:graphicFrameLocks noGrp="1"/>
          </p:cNvGraphicFramePr>
          <p:nvPr>
            <p:ph sz="half" idx="2"/>
          </p:nvPr>
        </p:nvGraphicFramePr>
        <p:xfrm>
          <a:off x="215900" y="1484313"/>
          <a:ext cx="8677275" cy="5717858"/>
        </p:xfrm>
        <a:graphic>
          <a:graphicData uri="http://schemas.openxmlformats.org/drawingml/2006/table">
            <a:tbl>
              <a:tblPr/>
              <a:tblGrid>
                <a:gridCol w="2819400"/>
                <a:gridCol w="2571750"/>
                <a:gridCol w="3286125"/>
              </a:tblGrid>
              <a:tr h="777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400" b="0" i="0" u="none" strike="noStrike" cap="none" normalizeH="0" baseline="0" dirty="0" smtClean="0">
                          <a:ln>
                            <a:noFill/>
                          </a:ln>
                          <a:solidFill>
                            <a:srgbClr val="FFFFFF"/>
                          </a:solidFill>
                          <a:effectLst/>
                          <a:latin typeface="Arial" charset="0"/>
                        </a:rPr>
                        <a:t>Clinical situation</a:t>
                      </a:r>
                      <a:endParaRPr kumimoji="0" lang="ru-RU" sz="2400" b="0" i="0" u="none" strike="noStrike" cap="none" normalizeH="0" baseline="0" dirty="0" smtClean="0">
                        <a:ln>
                          <a:noFill/>
                        </a:ln>
                        <a:solidFill>
                          <a:srgbClr val="FFFFFF"/>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400" b="0" i="0" u="none" strike="noStrike" cap="none" normalizeH="0" baseline="0" dirty="0" smtClean="0">
                          <a:ln>
                            <a:noFill/>
                          </a:ln>
                          <a:solidFill>
                            <a:srgbClr val="FFFFFF"/>
                          </a:solidFill>
                          <a:effectLst/>
                          <a:latin typeface="Arial" charset="0"/>
                        </a:rPr>
                        <a:t>Probable pathogen</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400" b="0" i="0" u="none" strike="noStrike" cap="none" normalizeH="0" baseline="0" dirty="0" smtClean="0">
                          <a:ln>
                            <a:noFill/>
                          </a:ln>
                          <a:solidFill>
                            <a:srgbClr val="FFFFFF"/>
                          </a:solidFill>
                          <a:effectLst/>
                          <a:latin typeface="Arial" charset="0"/>
                        </a:rPr>
                        <a:t>Antibiotic</a:t>
                      </a:r>
                      <a:endParaRPr kumimoji="0" lang="ru-RU" sz="2400" b="0" i="0" u="none" strike="noStrike" cap="none" normalizeH="0" baseline="0" dirty="0" smtClean="0">
                        <a:ln>
                          <a:noFill/>
                        </a:ln>
                        <a:solidFill>
                          <a:srgbClr val="FFFFFF"/>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16176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FF"/>
                          </a:solidFill>
                          <a:effectLst/>
                          <a:latin typeface="Arial" charset="0"/>
                        </a:rPr>
                        <a:t>Severe pneumonia</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Pneumococcus</a:t>
                      </a:r>
                      <a:endParaRPr kumimoji="0" lang="ru-RU"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Hemophilius</a:t>
                      </a:r>
                      <a:r>
                        <a:rPr kumimoji="0" lang="en-US" sz="2400" b="0" i="0" u="none" strike="noStrike" cap="none" normalizeH="0" baseline="0" dirty="0" smtClean="0">
                          <a:ln>
                            <a:noFill/>
                          </a:ln>
                          <a:solidFill>
                            <a:srgbClr val="FFFFFF"/>
                          </a:solidFill>
                          <a:effectLst/>
                          <a:latin typeface="Arial" charset="0"/>
                        </a:rPr>
                        <a:t> influenza</a:t>
                      </a:r>
                      <a:endParaRPr kumimoji="0" lang="ru-RU"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FF"/>
                          </a:solidFill>
                          <a:effectLst/>
                          <a:latin typeface="Arial" charset="0"/>
                        </a:rPr>
                        <a:t>Microbial association </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b="0" i="0" u="none" strike="noStrike" cap="none" normalizeH="0" baseline="0" dirty="0" smtClean="0">
                          <a:ln>
                            <a:noFill/>
                          </a:ln>
                          <a:solidFill>
                            <a:srgbClr val="FFFFFF"/>
                          </a:solidFill>
                          <a:effectLst/>
                          <a:latin typeface="Arial" charset="0"/>
                        </a:rPr>
                        <a:t>А</a:t>
                      </a:r>
                      <a:r>
                        <a:rPr kumimoji="0" lang="en-US" sz="2400" b="0" i="0" u="none" strike="noStrike" cap="none" normalizeH="0" baseline="0" dirty="0" err="1" smtClean="0">
                          <a:ln>
                            <a:noFill/>
                          </a:ln>
                          <a:solidFill>
                            <a:srgbClr val="FFFFFF"/>
                          </a:solidFill>
                          <a:effectLst/>
                          <a:latin typeface="Arial" charset="0"/>
                        </a:rPr>
                        <a:t>moxicillin|clavulanat</a:t>
                      </a:r>
                      <a:endParaRPr kumimoji="0" lang="ru-RU"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b="0" i="0" u="none" strike="noStrike" cap="none" normalizeH="0" baseline="0" dirty="0" smtClean="0">
                          <a:ln>
                            <a:noFill/>
                          </a:ln>
                          <a:solidFill>
                            <a:srgbClr val="FFFFFF"/>
                          </a:solidFill>
                          <a:effectLst/>
                          <a:latin typeface="Arial" charset="0"/>
                        </a:rPr>
                        <a:t>А</a:t>
                      </a:r>
                      <a:r>
                        <a:rPr kumimoji="0" lang="en-US" sz="2400" b="0" i="0" u="none" strike="noStrike" cap="none" normalizeH="0" baseline="0" dirty="0" err="1" smtClean="0">
                          <a:ln>
                            <a:noFill/>
                          </a:ln>
                          <a:solidFill>
                            <a:srgbClr val="FFFFFF"/>
                          </a:solidFill>
                          <a:effectLst/>
                          <a:latin typeface="Arial" charset="0"/>
                        </a:rPr>
                        <a:t>mpicillin|sulbactam</a:t>
                      </a:r>
                      <a:endParaRPr kumimoji="0" lang="ru-RU"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Macrolides</a:t>
                      </a:r>
                      <a:endParaRPr kumimoji="0" lang="ru-RU"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Cephalosporines</a:t>
                      </a:r>
                      <a:r>
                        <a:rPr kumimoji="0" lang="en-US" sz="2400" b="0" i="0" u="none" strike="noStrike" cap="none" normalizeH="0" baseline="0" dirty="0" smtClean="0">
                          <a:ln>
                            <a:noFill/>
                          </a:ln>
                          <a:solidFill>
                            <a:srgbClr val="FFFFFF"/>
                          </a:solidFill>
                          <a:effectLst/>
                          <a:latin typeface="Arial" charset="0"/>
                        </a:rPr>
                        <a:t>  III generation</a:t>
                      </a:r>
                      <a:endParaRPr kumimoji="0" lang="ru-RU"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22431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FF"/>
                          </a:solidFill>
                          <a:effectLst/>
                          <a:latin typeface="Arial" charset="0"/>
                        </a:rPr>
                        <a:t>Severe pneumonia + risk factors for increased mortality</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Pneumococcus</a:t>
                      </a:r>
                      <a:endParaRPr kumimoji="0" lang="ru-RU"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Legionella</a:t>
                      </a:r>
                      <a:endParaRPr kumimoji="0" lang="ru-RU"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FF"/>
                          </a:solidFill>
                          <a:effectLst/>
                          <a:latin typeface="Arial" charset="0"/>
                        </a:rPr>
                        <a:t>Gram (-) bacillus</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Cephalosporines</a:t>
                      </a:r>
                      <a:r>
                        <a:rPr kumimoji="0" lang="en-US" sz="2400" b="0" i="0" u="none" strike="noStrike" cap="none" normalizeH="0" baseline="0" dirty="0" smtClean="0">
                          <a:ln>
                            <a:noFill/>
                          </a:ln>
                          <a:solidFill>
                            <a:srgbClr val="FFFFFF"/>
                          </a:solidFill>
                          <a:effectLst/>
                          <a:latin typeface="Arial" charset="0"/>
                        </a:rPr>
                        <a:t> III generation</a:t>
                      </a:r>
                      <a:endParaRPr kumimoji="0" lang="ru-RU"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Macrolides</a:t>
                      </a:r>
                      <a:endParaRPr kumimoji="0" lang="ru-RU"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Fluoroquinolones</a:t>
                      </a:r>
                      <a:endParaRPr kumimoji="0" lang="ru-RU" sz="24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FFFFFF"/>
                          </a:solidFill>
                          <a:effectLst/>
                          <a:latin typeface="Arial" charset="0"/>
                        </a:rPr>
                        <a:t>Karbapenems</a:t>
                      </a:r>
                      <a:endParaRPr kumimoji="0" lang="ru-RU" sz="2400" b="0"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dirty="0" smtClean="0"/>
              <a:t>Antibacterial therapy</a:t>
            </a:r>
            <a:endParaRPr lang="ru-RU" b="1" dirty="0"/>
          </a:p>
        </p:txBody>
      </p:sp>
      <p:sp>
        <p:nvSpPr>
          <p:cNvPr id="95235" name="Rectangle 3"/>
          <p:cNvSpPr>
            <a:spLocks noGrp="1" noChangeArrowheads="1"/>
          </p:cNvSpPr>
          <p:nvPr>
            <p:ph idx="1"/>
          </p:nvPr>
        </p:nvSpPr>
        <p:spPr/>
        <p:txBody>
          <a:bodyPr/>
          <a:lstStyle/>
          <a:p>
            <a:pPr>
              <a:lnSpc>
                <a:spcPct val="80000"/>
              </a:lnSpc>
              <a:buFontTx/>
              <a:buNone/>
            </a:pPr>
            <a:endParaRPr lang="ru-RU" dirty="0" smtClean="0">
              <a:solidFill>
                <a:srgbClr val="FFFFFF"/>
              </a:solidFill>
            </a:endParaRPr>
          </a:p>
          <a:p>
            <a:pPr>
              <a:lnSpc>
                <a:spcPct val="80000"/>
              </a:lnSpc>
              <a:buFontTx/>
              <a:buNone/>
            </a:pPr>
            <a:r>
              <a:rPr lang="en-US" dirty="0" smtClean="0">
                <a:solidFill>
                  <a:srgbClr val="FFC000"/>
                </a:solidFill>
              </a:rPr>
              <a:t>The </a:t>
            </a:r>
            <a:r>
              <a:rPr lang="en-US" dirty="0" smtClean="0">
                <a:solidFill>
                  <a:srgbClr val="FFC000"/>
                </a:solidFill>
              </a:rPr>
              <a:t>appointment of combinations of antibiotics is justified in the treatment of severe pneumonia or with factors increasing mortality.</a:t>
            </a:r>
          </a:p>
          <a:p>
            <a:pPr>
              <a:lnSpc>
                <a:spcPct val="80000"/>
              </a:lnSpc>
              <a:buFontTx/>
              <a:buNone/>
            </a:pPr>
            <a:endParaRPr lang="ru-RU" dirty="0" smtClean="0">
              <a:solidFill>
                <a:srgbClr val="FFFFFF"/>
              </a:solidFill>
            </a:endParaRPr>
          </a:p>
          <a:p>
            <a:pPr>
              <a:lnSpc>
                <a:spcPct val="80000"/>
              </a:lnSpc>
              <a:buFontTx/>
              <a:buNone/>
            </a:pPr>
            <a:r>
              <a:rPr lang="en-US" dirty="0" smtClean="0">
                <a:solidFill>
                  <a:srgbClr val="FFC000"/>
                </a:solidFill>
              </a:rPr>
              <a:t>Effective </a:t>
            </a:r>
            <a:r>
              <a:rPr lang="en-US" dirty="0" smtClean="0">
                <a:solidFill>
                  <a:srgbClr val="FFC000"/>
                </a:solidFill>
              </a:rPr>
              <a:t>combinations of </a:t>
            </a:r>
            <a:r>
              <a:rPr lang="en-US" dirty="0" err="1" smtClean="0">
                <a:solidFill>
                  <a:srgbClr val="FFC000"/>
                </a:solidFill>
              </a:rPr>
              <a:t>penicillins</a:t>
            </a:r>
            <a:r>
              <a:rPr lang="en-US" dirty="0" smtClean="0">
                <a:solidFill>
                  <a:srgbClr val="FFC000"/>
                </a:solidFill>
              </a:rPr>
              <a:t> and </a:t>
            </a:r>
            <a:r>
              <a:rPr lang="en-US" dirty="0" err="1" smtClean="0">
                <a:solidFill>
                  <a:srgbClr val="FFC000"/>
                </a:solidFill>
              </a:rPr>
              <a:t>cephalosporins</a:t>
            </a:r>
            <a:r>
              <a:rPr lang="en-US" dirty="0" smtClean="0">
                <a:solidFill>
                  <a:srgbClr val="FFC000"/>
                </a:solidFill>
              </a:rPr>
              <a:t> with </a:t>
            </a:r>
            <a:r>
              <a:rPr lang="en-US" dirty="0" err="1" smtClean="0">
                <a:solidFill>
                  <a:srgbClr val="FFC000"/>
                </a:solidFill>
              </a:rPr>
              <a:t>aminoglycosides</a:t>
            </a:r>
            <a:r>
              <a:rPr lang="en-US" dirty="0" smtClean="0">
                <a:solidFill>
                  <a:srgbClr val="FFC000"/>
                </a:solidFill>
              </a:rPr>
              <a:t>. </a:t>
            </a:r>
            <a:r>
              <a:rPr lang="en-US" dirty="0" err="1" smtClean="0">
                <a:solidFill>
                  <a:srgbClr val="FFC000"/>
                </a:solidFill>
              </a:rPr>
              <a:t>Metronidazole</a:t>
            </a:r>
            <a:r>
              <a:rPr lang="en-US" dirty="0" smtClean="0">
                <a:solidFill>
                  <a:srgbClr val="FFC000"/>
                </a:solidFill>
              </a:rPr>
              <a:t> is combined with antibiotics for anaerobic infections. Abroad widely used combination of </a:t>
            </a:r>
            <a:r>
              <a:rPr lang="en-US" dirty="0" err="1" smtClean="0">
                <a:solidFill>
                  <a:srgbClr val="FFC000"/>
                </a:solidFill>
              </a:rPr>
              <a:t>cephalosporins</a:t>
            </a:r>
            <a:r>
              <a:rPr lang="en-US" dirty="0" smtClean="0">
                <a:solidFill>
                  <a:srgbClr val="FFC000"/>
                </a:solidFill>
              </a:rPr>
              <a:t> with </a:t>
            </a:r>
            <a:r>
              <a:rPr lang="en-US" dirty="0" err="1" smtClean="0">
                <a:solidFill>
                  <a:srgbClr val="FFC000"/>
                </a:solidFill>
              </a:rPr>
              <a:t>macrolides</a:t>
            </a:r>
            <a:r>
              <a:rPr lang="en-US" dirty="0" smtClean="0">
                <a:solidFill>
                  <a:srgbClr val="FFC000"/>
                </a:solidFill>
              </a:rPr>
              <a:t> and </a:t>
            </a:r>
            <a:r>
              <a:rPr lang="en-US" dirty="0" err="1" smtClean="0">
                <a:solidFill>
                  <a:srgbClr val="FFC000"/>
                </a:solidFill>
              </a:rPr>
              <a:t>aminoglycosides</a:t>
            </a:r>
            <a:r>
              <a:rPr lang="en-US" dirty="0" smtClean="0">
                <a:solidFill>
                  <a:srgbClr val="FFC000"/>
                </a:solidFill>
              </a:rPr>
              <a:t> with ciprofloxacin.</a:t>
            </a:r>
            <a:endParaRPr lang="ru-RU" sz="2800" dirty="0">
              <a:solidFill>
                <a:srgbClr val="FFC000"/>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219075" y="227013"/>
            <a:ext cx="7477125" cy="773095"/>
          </a:xfrm>
        </p:spPr>
        <p:txBody>
          <a:bodyPr>
            <a:normAutofit/>
          </a:bodyPr>
          <a:lstStyle/>
          <a:p>
            <a:r>
              <a:rPr lang="en-US" dirty="0" smtClean="0"/>
              <a:t>Antibacterial therapy</a:t>
            </a:r>
            <a:endParaRPr lang="ru-RU" b="1" dirty="0"/>
          </a:p>
        </p:txBody>
      </p:sp>
      <p:sp>
        <p:nvSpPr>
          <p:cNvPr id="97283" name="Rectangle 3"/>
          <p:cNvSpPr>
            <a:spLocks noGrp="1" noChangeArrowheads="1"/>
          </p:cNvSpPr>
          <p:nvPr>
            <p:ph type="body" sz="half" idx="1"/>
          </p:nvPr>
        </p:nvSpPr>
        <p:spPr>
          <a:xfrm>
            <a:off x="263525" y="1052513"/>
            <a:ext cx="7837488" cy="1655762"/>
          </a:xfrm>
        </p:spPr>
        <p:txBody>
          <a:bodyPr/>
          <a:lstStyle/>
          <a:p>
            <a:pPr>
              <a:buFontTx/>
              <a:buNone/>
            </a:pPr>
            <a:r>
              <a:rPr lang="en-US" sz="2000" b="1" dirty="0" smtClean="0">
                <a:solidFill>
                  <a:srgbClr val="FF0000"/>
                </a:solidFill>
              </a:rPr>
              <a:t>Antibacterial agents, the </a:t>
            </a:r>
            <a:r>
              <a:rPr lang="en-US" sz="2000" dirty="0" smtClean="0">
                <a:solidFill>
                  <a:srgbClr val="FF0000"/>
                </a:solidFill>
              </a:rPr>
              <a:t>appointment </a:t>
            </a:r>
            <a:r>
              <a:rPr lang="en-US" sz="2000" b="1" dirty="0" smtClean="0">
                <a:solidFill>
                  <a:srgbClr val="FF0000"/>
                </a:solidFill>
              </a:rPr>
              <a:t>of </a:t>
            </a:r>
            <a:r>
              <a:rPr lang="en-US" sz="2000" b="1" dirty="0" smtClean="0">
                <a:solidFill>
                  <a:srgbClr val="FF0000"/>
                </a:solidFill>
              </a:rPr>
              <a:t>which should be avoided in elderly </a:t>
            </a:r>
            <a:r>
              <a:rPr lang="en-US" sz="2000" b="1" dirty="0" smtClean="0">
                <a:solidFill>
                  <a:srgbClr val="FF0000"/>
                </a:solidFill>
              </a:rPr>
              <a:t>patients</a:t>
            </a:r>
          </a:p>
          <a:p>
            <a:pPr>
              <a:buFontTx/>
              <a:buNone/>
            </a:pPr>
            <a:endParaRPr lang="ru-RU" sz="2000" b="1" dirty="0">
              <a:solidFill>
                <a:srgbClr val="FF0000"/>
              </a:solidFill>
            </a:endParaRPr>
          </a:p>
          <a:p>
            <a:pPr>
              <a:buFontTx/>
              <a:buNone/>
            </a:pPr>
            <a:endParaRPr lang="ru-RU" sz="2000" b="1" dirty="0">
              <a:solidFill>
                <a:srgbClr val="FFFFFF"/>
              </a:solidFill>
            </a:endParaRPr>
          </a:p>
        </p:txBody>
      </p:sp>
      <p:graphicFrame>
        <p:nvGraphicFramePr>
          <p:cNvPr id="97327" name="Group 47"/>
          <p:cNvGraphicFramePr>
            <a:graphicFrameLocks noGrp="1"/>
          </p:cNvGraphicFramePr>
          <p:nvPr>
            <p:ph sz="half" idx="2"/>
          </p:nvPr>
        </p:nvGraphicFramePr>
        <p:xfrm>
          <a:off x="250825" y="1844675"/>
          <a:ext cx="8353425" cy="3337878"/>
        </p:xfrm>
        <a:graphic>
          <a:graphicData uri="http://schemas.openxmlformats.org/drawingml/2006/table">
            <a:tbl>
              <a:tblPr/>
              <a:tblGrid>
                <a:gridCol w="3457575"/>
                <a:gridCol w="4895850"/>
              </a:tblGrid>
              <a:tr h="7207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b="1" i="0" u="none" strike="noStrike" cap="none" normalizeH="0" baseline="0" dirty="0" smtClean="0">
                          <a:ln>
                            <a:noFill/>
                          </a:ln>
                          <a:solidFill>
                            <a:srgbClr val="FFFFFF"/>
                          </a:solidFill>
                          <a:effectLst/>
                          <a:latin typeface="Arial" charset="0"/>
                        </a:rPr>
                        <a:t>А</a:t>
                      </a:r>
                      <a:r>
                        <a:rPr kumimoji="0" lang="en-US" sz="2400" b="1" i="0" u="none" strike="noStrike" cap="none" normalizeH="0" baseline="0" dirty="0" err="1" smtClean="0">
                          <a:ln>
                            <a:noFill/>
                          </a:ln>
                          <a:solidFill>
                            <a:srgbClr val="FFFFFF"/>
                          </a:solidFill>
                          <a:effectLst/>
                          <a:latin typeface="Arial" charset="0"/>
                        </a:rPr>
                        <a:t>ntibacterial</a:t>
                      </a:r>
                      <a:r>
                        <a:rPr kumimoji="0" lang="en-US" sz="2400" b="1" i="0" u="none" strike="noStrike" cap="none" normalizeH="0" baseline="0" dirty="0" smtClean="0">
                          <a:ln>
                            <a:noFill/>
                          </a:ln>
                          <a:solidFill>
                            <a:srgbClr val="FFFFFF"/>
                          </a:solidFill>
                          <a:effectLst/>
                          <a:latin typeface="Arial" charset="0"/>
                        </a:rPr>
                        <a:t> agents</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FFFFFF"/>
                          </a:solidFill>
                          <a:effectLst/>
                          <a:latin typeface="Arial" charset="0"/>
                        </a:rPr>
                        <a:t>The reasons for the undesirability of appointment</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960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rgbClr val="FFFFFF"/>
                          </a:solidFill>
                          <a:effectLst/>
                          <a:latin typeface="Arial" charset="0"/>
                        </a:rPr>
                        <a:t>Aminoglycosides</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rgbClr val="FFFFFF"/>
                          </a:solidFill>
                          <a:effectLst/>
                          <a:latin typeface="Arial" charset="0"/>
                        </a:rPr>
                        <a:t>Nephrotoxicity</a:t>
                      </a:r>
                      <a:r>
                        <a:rPr kumimoji="0" lang="en-US" sz="2400" b="1" i="0" u="none" strike="noStrike" cap="none" normalizeH="0" baseline="0" dirty="0" smtClean="0">
                          <a:ln>
                            <a:noFill/>
                          </a:ln>
                          <a:solidFill>
                            <a:srgbClr val="FFFFFF"/>
                          </a:solidFill>
                          <a:effectLst/>
                          <a:latin typeface="Arial" charset="0"/>
                        </a:rPr>
                        <a:t>, hearing loss, deafness, vestibular disorders</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14160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rgbClr val="FFFFFF"/>
                          </a:solidFill>
                          <a:effectLst/>
                          <a:latin typeface="Arial" charset="0"/>
                        </a:rPr>
                        <a:t>Carbopenicillins</a:t>
                      </a:r>
                      <a:r>
                        <a:rPr kumimoji="0" lang="ru-RU" sz="2400" b="1" i="0" u="none" strike="noStrike" cap="none" normalizeH="0" baseline="0" dirty="0" smtClean="0">
                          <a:ln>
                            <a:noFill/>
                          </a:ln>
                          <a:solidFill>
                            <a:srgbClr val="FFFFFF"/>
                          </a:solidFill>
                          <a:effectLst/>
                          <a:latin typeface="Arial" charset="0"/>
                        </a:rPr>
                        <a:t>: </a:t>
                      </a:r>
                      <a:r>
                        <a:rPr kumimoji="0" lang="en-US" sz="2400" b="1" i="0" u="none" strike="noStrike" cap="none" normalizeH="0" baseline="0" dirty="0" err="1" smtClean="0">
                          <a:ln>
                            <a:noFill/>
                          </a:ln>
                          <a:solidFill>
                            <a:srgbClr val="FFFFFF"/>
                          </a:solidFill>
                          <a:effectLst/>
                          <a:latin typeface="Arial" charset="0"/>
                        </a:rPr>
                        <a:t>carbenicillin</a:t>
                      </a:r>
                      <a:r>
                        <a:rPr kumimoji="0" lang="ru-RU" sz="2400" b="1" i="0" u="none" strike="noStrike" cap="none" normalizeH="0" baseline="0" dirty="0" smtClean="0">
                          <a:ln>
                            <a:noFill/>
                          </a:ln>
                          <a:solidFill>
                            <a:srgbClr val="FFFFFF"/>
                          </a:solidFill>
                          <a:effectLst/>
                          <a:latin typeface="Arial" charset="0"/>
                        </a:rPr>
                        <a:t>, </a:t>
                      </a:r>
                      <a:r>
                        <a:rPr kumimoji="0" lang="en-US" sz="2400" b="1" i="0" u="none" strike="noStrike" cap="none" normalizeH="0" baseline="0" dirty="0" err="1" smtClean="0">
                          <a:ln>
                            <a:noFill/>
                          </a:ln>
                          <a:solidFill>
                            <a:srgbClr val="FFFFFF"/>
                          </a:solidFill>
                          <a:effectLst/>
                          <a:latin typeface="Arial" charset="0"/>
                        </a:rPr>
                        <a:t>ticarcillin</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FFFFFF"/>
                          </a:solidFill>
                          <a:effectLst/>
                          <a:latin typeface="Arial" charset="0"/>
                        </a:rPr>
                        <a:t>Platelet dysfunction (bleeding), </a:t>
                      </a:r>
                      <a:r>
                        <a:rPr kumimoji="0" lang="en-US" sz="2400" b="1" i="0" u="none" strike="noStrike" cap="none" normalizeH="0" baseline="0" dirty="0" err="1" smtClean="0">
                          <a:ln>
                            <a:noFill/>
                          </a:ln>
                          <a:solidFill>
                            <a:srgbClr val="FFFFFF"/>
                          </a:solidFill>
                          <a:effectLst/>
                          <a:latin typeface="Arial" charset="0"/>
                        </a:rPr>
                        <a:t>hypernatremia</a:t>
                      </a:r>
                      <a:r>
                        <a:rPr kumimoji="0" lang="en-US" sz="2400" b="1" i="0" u="none" strike="noStrike" cap="none" normalizeH="0" baseline="0" dirty="0" smtClean="0">
                          <a:ln>
                            <a:noFill/>
                          </a:ln>
                          <a:solidFill>
                            <a:srgbClr val="FFFFFF"/>
                          </a:solidFill>
                          <a:effectLst/>
                          <a:latin typeface="Arial" charset="0"/>
                        </a:rPr>
                        <a:t> (progression of heart failure), </a:t>
                      </a:r>
                      <a:r>
                        <a:rPr kumimoji="0" lang="en-US" sz="2400" b="1" i="0" u="none" strike="noStrike" cap="none" normalizeH="0" baseline="0" dirty="0" err="1" smtClean="0">
                          <a:ln>
                            <a:noFill/>
                          </a:ln>
                          <a:solidFill>
                            <a:srgbClr val="FFFFFF"/>
                          </a:solidFill>
                          <a:effectLst/>
                          <a:latin typeface="Arial" charset="0"/>
                        </a:rPr>
                        <a:t>hypokalemia</a:t>
                      </a:r>
                      <a:r>
                        <a:rPr kumimoji="0" lang="en-US" sz="2400" b="1" i="0" u="none" strike="noStrike" cap="none" normalizeH="0" baseline="0" dirty="0" smtClean="0">
                          <a:ln>
                            <a:noFill/>
                          </a:ln>
                          <a:solidFill>
                            <a:srgbClr val="FFFFFF"/>
                          </a:solidFill>
                          <a:effectLst/>
                          <a:latin typeface="Arial" charset="0"/>
                        </a:rPr>
                        <a:t> (cardiac arrhythmia)</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219075" y="227013"/>
            <a:ext cx="7477125" cy="915971"/>
          </a:xfrm>
        </p:spPr>
        <p:txBody>
          <a:bodyPr>
            <a:normAutofit/>
          </a:bodyPr>
          <a:lstStyle/>
          <a:p>
            <a:r>
              <a:rPr lang="en-US" dirty="0" smtClean="0"/>
              <a:t>Antibacterial therapy</a:t>
            </a:r>
            <a:endParaRPr lang="ru-RU" b="1" dirty="0"/>
          </a:p>
        </p:txBody>
      </p:sp>
      <p:sp>
        <p:nvSpPr>
          <p:cNvPr id="100355" name="Rectangle 3"/>
          <p:cNvSpPr>
            <a:spLocks noGrp="1" noChangeArrowheads="1"/>
          </p:cNvSpPr>
          <p:nvPr>
            <p:ph type="body" sz="half" idx="1"/>
          </p:nvPr>
        </p:nvSpPr>
        <p:spPr>
          <a:xfrm>
            <a:off x="263525" y="1052513"/>
            <a:ext cx="7837488" cy="1655762"/>
          </a:xfrm>
        </p:spPr>
        <p:txBody>
          <a:bodyPr/>
          <a:lstStyle/>
          <a:p>
            <a:pPr>
              <a:buNone/>
            </a:pPr>
            <a:r>
              <a:rPr lang="en-US" sz="2000" b="1" dirty="0" smtClean="0">
                <a:solidFill>
                  <a:srgbClr val="FF0000"/>
                </a:solidFill>
              </a:rPr>
              <a:t>Antibacterial </a:t>
            </a:r>
            <a:r>
              <a:rPr lang="en-US" sz="2000" b="1" dirty="0" smtClean="0">
                <a:solidFill>
                  <a:srgbClr val="FF0000"/>
                </a:solidFill>
              </a:rPr>
              <a:t>agents, the </a:t>
            </a:r>
            <a:r>
              <a:rPr lang="en-US" sz="2000" dirty="0" smtClean="0">
                <a:solidFill>
                  <a:srgbClr val="FF0000"/>
                </a:solidFill>
              </a:rPr>
              <a:t>appointment </a:t>
            </a:r>
            <a:r>
              <a:rPr lang="en-US" sz="2000" b="1" dirty="0" smtClean="0">
                <a:solidFill>
                  <a:srgbClr val="FF0000"/>
                </a:solidFill>
              </a:rPr>
              <a:t>of which should be avoided in elderly patients</a:t>
            </a:r>
          </a:p>
          <a:p>
            <a:pPr>
              <a:buFontTx/>
              <a:buNone/>
            </a:pPr>
            <a:endParaRPr lang="ru-RU" sz="2000" b="1" dirty="0" smtClean="0">
              <a:solidFill>
                <a:srgbClr val="FFFFFF"/>
              </a:solidFill>
            </a:endParaRPr>
          </a:p>
          <a:p>
            <a:pPr>
              <a:buFontTx/>
              <a:buNone/>
            </a:pPr>
            <a:endParaRPr lang="ru-RU" sz="2000" b="1" dirty="0">
              <a:solidFill>
                <a:srgbClr val="FFFFFF"/>
              </a:solidFill>
            </a:endParaRPr>
          </a:p>
          <a:p>
            <a:pPr>
              <a:buFontTx/>
              <a:buNone/>
            </a:pPr>
            <a:endParaRPr lang="ru-RU" sz="2000" b="1" dirty="0">
              <a:solidFill>
                <a:srgbClr val="FFFFFF"/>
              </a:solidFill>
            </a:endParaRPr>
          </a:p>
        </p:txBody>
      </p:sp>
      <p:graphicFrame>
        <p:nvGraphicFramePr>
          <p:cNvPr id="100371" name="Group 19"/>
          <p:cNvGraphicFramePr>
            <a:graphicFrameLocks noGrp="1"/>
          </p:cNvGraphicFramePr>
          <p:nvPr>
            <p:ph sz="half" idx="2"/>
          </p:nvPr>
        </p:nvGraphicFramePr>
        <p:xfrm>
          <a:off x="250825" y="1844675"/>
          <a:ext cx="8424863" cy="4206685"/>
        </p:xfrm>
        <a:graphic>
          <a:graphicData uri="http://schemas.openxmlformats.org/drawingml/2006/table">
            <a:tbl>
              <a:tblPr/>
              <a:tblGrid>
                <a:gridCol w="3487738"/>
                <a:gridCol w="4937125"/>
              </a:tblGrid>
              <a:tr h="1016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FFFFFF"/>
                          </a:solidFill>
                          <a:effectLst/>
                          <a:latin typeface="Arial" charset="0"/>
                        </a:rPr>
                        <a:t>Antibacterial agents</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b="1" i="0" u="none" strike="noStrike" cap="none" normalizeH="0" baseline="0" dirty="0" smtClean="0">
                          <a:ln>
                            <a:noFill/>
                          </a:ln>
                          <a:solidFill>
                            <a:srgbClr val="FFFFFF"/>
                          </a:solidFill>
                          <a:effectLst/>
                          <a:latin typeface="Arial" charset="0"/>
                        </a:rPr>
                        <a:t>The reasons for the undesirability of appointment</a:t>
                      </a:r>
                      <a:endParaRPr kumimoji="0" lang="ru-RU" sz="2400" b="1"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1190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rgbClr val="FFFFFF"/>
                          </a:solidFill>
                          <a:effectLst/>
                          <a:latin typeface="Arial" charset="0"/>
                        </a:rPr>
                        <a:t>Nitrofurans</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FFFFFF"/>
                          </a:solidFill>
                          <a:effectLst/>
                          <a:latin typeface="Arial" charset="0"/>
                        </a:rPr>
                        <a:t>High toxicity with reduced kidney function</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1754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rgbClr val="FFFFFF"/>
                          </a:solidFill>
                          <a:effectLst/>
                          <a:latin typeface="Arial" charset="0"/>
                        </a:rPr>
                        <a:t>Penicillins</a:t>
                      </a:r>
                      <a:r>
                        <a:rPr kumimoji="0" lang="en-US" sz="2400" b="1" i="0" u="none" strike="noStrike" cap="none" normalizeH="0" baseline="0" dirty="0" smtClean="0">
                          <a:ln>
                            <a:noFill/>
                          </a:ln>
                          <a:solidFill>
                            <a:srgbClr val="FFFFFF"/>
                          </a:solidFill>
                          <a:effectLst/>
                          <a:latin typeface="Arial" charset="0"/>
                        </a:rPr>
                        <a:t> in large doses</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FFFFFF"/>
                          </a:solidFill>
                          <a:effectLst/>
                          <a:latin typeface="Arial" charset="0"/>
                        </a:rPr>
                        <a:t>Toxic effects of the central nervous system (convulsions)</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219075" y="227013"/>
            <a:ext cx="7477125" cy="915971"/>
          </a:xfrm>
        </p:spPr>
        <p:txBody>
          <a:bodyPr>
            <a:normAutofit/>
          </a:bodyPr>
          <a:lstStyle/>
          <a:p>
            <a:r>
              <a:rPr lang="en-US" dirty="0" smtClean="0"/>
              <a:t>Antibacterial therapy</a:t>
            </a:r>
            <a:endParaRPr lang="ru-RU" b="1" dirty="0"/>
          </a:p>
        </p:txBody>
      </p:sp>
      <p:sp>
        <p:nvSpPr>
          <p:cNvPr id="102403" name="Rectangle 3"/>
          <p:cNvSpPr>
            <a:spLocks noGrp="1" noChangeArrowheads="1"/>
          </p:cNvSpPr>
          <p:nvPr>
            <p:ph type="body" sz="half" idx="1"/>
          </p:nvPr>
        </p:nvSpPr>
        <p:spPr>
          <a:xfrm>
            <a:off x="263525" y="1052513"/>
            <a:ext cx="7837488" cy="1655762"/>
          </a:xfrm>
        </p:spPr>
        <p:txBody>
          <a:bodyPr/>
          <a:lstStyle/>
          <a:p>
            <a:pPr>
              <a:buNone/>
            </a:pPr>
            <a:r>
              <a:rPr lang="en-US" sz="2000" b="1" dirty="0" smtClean="0">
                <a:solidFill>
                  <a:srgbClr val="FF0000"/>
                </a:solidFill>
              </a:rPr>
              <a:t>Antibacterial </a:t>
            </a:r>
            <a:r>
              <a:rPr lang="en-US" sz="2000" b="1" dirty="0" smtClean="0">
                <a:solidFill>
                  <a:srgbClr val="FF0000"/>
                </a:solidFill>
              </a:rPr>
              <a:t>agents, the </a:t>
            </a:r>
            <a:r>
              <a:rPr lang="en-US" sz="2000" dirty="0" smtClean="0">
                <a:solidFill>
                  <a:srgbClr val="FF0000"/>
                </a:solidFill>
              </a:rPr>
              <a:t>appointment </a:t>
            </a:r>
            <a:r>
              <a:rPr lang="en-US" sz="2000" b="1" dirty="0" smtClean="0">
                <a:solidFill>
                  <a:srgbClr val="FF0000"/>
                </a:solidFill>
              </a:rPr>
              <a:t>of which should be avoided in elderly patients</a:t>
            </a:r>
          </a:p>
          <a:p>
            <a:pPr>
              <a:buFontTx/>
              <a:buNone/>
            </a:pPr>
            <a:endParaRPr lang="ru-RU" sz="2000" b="1" dirty="0">
              <a:solidFill>
                <a:srgbClr val="FFFFFF"/>
              </a:solidFill>
            </a:endParaRPr>
          </a:p>
          <a:p>
            <a:pPr>
              <a:buFontTx/>
              <a:buNone/>
            </a:pPr>
            <a:endParaRPr lang="ru-RU" sz="2000" b="1" dirty="0">
              <a:solidFill>
                <a:srgbClr val="FFFFFF"/>
              </a:solidFill>
            </a:endParaRPr>
          </a:p>
          <a:p>
            <a:pPr>
              <a:buFontTx/>
              <a:buNone/>
            </a:pPr>
            <a:endParaRPr lang="ru-RU" sz="2000" b="1" dirty="0">
              <a:solidFill>
                <a:srgbClr val="FFFFFF"/>
              </a:solidFill>
            </a:endParaRPr>
          </a:p>
        </p:txBody>
      </p:sp>
      <p:graphicFrame>
        <p:nvGraphicFramePr>
          <p:cNvPr id="102404" name="Group 4"/>
          <p:cNvGraphicFramePr>
            <a:graphicFrameLocks noGrp="1"/>
          </p:cNvGraphicFramePr>
          <p:nvPr>
            <p:ph sz="half" idx="2"/>
          </p:nvPr>
        </p:nvGraphicFramePr>
        <p:xfrm>
          <a:off x="250825" y="1844675"/>
          <a:ext cx="8424863" cy="4206685"/>
        </p:xfrm>
        <a:graphic>
          <a:graphicData uri="http://schemas.openxmlformats.org/drawingml/2006/table">
            <a:tbl>
              <a:tblPr/>
              <a:tblGrid>
                <a:gridCol w="3487738"/>
                <a:gridCol w="4937125"/>
              </a:tblGrid>
              <a:tr h="1016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FFFFFF"/>
                          </a:solidFill>
                          <a:effectLst/>
                          <a:latin typeface="Arial" charset="0"/>
                        </a:rPr>
                        <a:t>Antibacterial agents</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b="1" i="0" u="none" strike="noStrike" cap="none" normalizeH="0" baseline="0" dirty="0" smtClean="0">
                          <a:ln>
                            <a:noFill/>
                          </a:ln>
                          <a:solidFill>
                            <a:srgbClr val="FFFFFF"/>
                          </a:solidFill>
                          <a:effectLst/>
                          <a:latin typeface="Arial" charset="0"/>
                        </a:rPr>
                        <a:t>The reasons for the undesirability of appointment</a:t>
                      </a:r>
                      <a:endParaRPr kumimoji="0" lang="ru-RU" sz="2400" b="1"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1190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rgbClr val="FFFFFF"/>
                          </a:solidFill>
                          <a:effectLst/>
                          <a:latin typeface="Arial" charset="0"/>
                        </a:rPr>
                        <a:t>Polymixines</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rgbClr val="FFFFFF"/>
                          </a:solidFill>
                          <a:effectLst/>
                          <a:latin typeface="Arial" charset="0"/>
                        </a:rPr>
                        <a:t>Nephrotoxicity</a:t>
                      </a:r>
                      <a:r>
                        <a:rPr kumimoji="0" lang="en-US" sz="2400" b="1" i="0" u="none" strike="noStrike" cap="none" normalizeH="0" baseline="0" dirty="0" smtClean="0">
                          <a:ln>
                            <a:noFill/>
                          </a:ln>
                          <a:solidFill>
                            <a:srgbClr val="FFFFFF"/>
                          </a:solidFill>
                          <a:effectLst/>
                          <a:latin typeface="Arial" charset="0"/>
                        </a:rPr>
                        <a:t>, neurotoxicity</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1754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rgbClr val="FFFFFF"/>
                          </a:solidFill>
                          <a:effectLst/>
                          <a:latin typeface="Arial" charset="0"/>
                        </a:rPr>
                        <a:t>Tetracyclines</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rgbClr val="FFFFFF"/>
                          </a:solidFill>
                          <a:effectLst/>
                          <a:latin typeface="Arial" charset="0"/>
                        </a:rPr>
                        <a:t>Nephrotoxicity</a:t>
                      </a:r>
                      <a:r>
                        <a:rPr kumimoji="0" lang="en-US" sz="2400" b="1" i="0" u="none" strike="noStrike" cap="none" normalizeH="0" baseline="0" dirty="0" smtClean="0">
                          <a:ln>
                            <a:noFill/>
                          </a:ln>
                          <a:solidFill>
                            <a:srgbClr val="FFFFFF"/>
                          </a:solidFill>
                          <a:effectLst/>
                          <a:latin typeface="Arial" charset="0"/>
                        </a:rPr>
                        <a:t> with kidney disease, </a:t>
                      </a:r>
                      <a:r>
                        <a:rPr kumimoji="0" lang="en-US" sz="2400" b="1" i="0" u="none" strike="noStrike" cap="none" normalizeH="0" baseline="0" dirty="0" err="1" smtClean="0">
                          <a:ln>
                            <a:noFill/>
                          </a:ln>
                          <a:solidFill>
                            <a:srgbClr val="FFFFFF"/>
                          </a:solidFill>
                          <a:effectLst/>
                          <a:latin typeface="Arial" charset="0"/>
                        </a:rPr>
                        <a:t>hepatotoxicity</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219075" y="227013"/>
            <a:ext cx="7477125" cy="844533"/>
          </a:xfrm>
        </p:spPr>
        <p:txBody>
          <a:bodyPr>
            <a:normAutofit/>
          </a:bodyPr>
          <a:lstStyle/>
          <a:p>
            <a:r>
              <a:rPr lang="en-US" dirty="0" smtClean="0"/>
              <a:t>Antibacterial therapy</a:t>
            </a:r>
            <a:endParaRPr lang="ru-RU" b="1" dirty="0"/>
          </a:p>
        </p:txBody>
      </p:sp>
      <p:sp>
        <p:nvSpPr>
          <p:cNvPr id="104451" name="Rectangle 3"/>
          <p:cNvSpPr>
            <a:spLocks noGrp="1" noChangeArrowheads="1"/>
          </p:cNvSpPr>
          <p:nvPr>
            <p:ph type="body" sz="half" idx="1"/>
          </p:nvPr>
        </p:nvSpPr>
        <p:spPr>
          <a:xfrm>
            <a:off x="263525" y="1052513"/>
            <a:ext cx="7837488" cy="1655762"/>
          </a:xfrm>
        </p:spPr>
        <p:txBody>
          <a:bodyPr/>
          <a:lstStyle/>
          <a:p>
            <a:pPr>
              <a:buNone/>
            </a:pPr>
            <a:r>
              <a:rPr lang="en-US" sz="2000" b="1" dirty="0" smtClean="0">
                <a:solidFill>
                  <a:srgbClr val="FF0000"/>
                </a:solidFill>
              </a:rPr>
              <a:t>Antibacterial </a:t>
            </a:r>
            <a:r>
              <a:rPr lang="en-US" sz="2000" b="1" dirty="0" smtClean="0">
                <a:solidFill>
                  <a:srgbClr val="FF0000"/>
                </a:solidFill>
              </a:rPr>
              <a:t>agents, the </a:t>
            </a:r>
            <a:r>
              <a:rPr lang="en-US" sz="2000" dirty="0" smtClean="0">
                <a:solidFill>
                  <a:srgbClr val="FF0000"/>
                </a:solidFill>
              </a:rPr>
              <a:t>appointment </a:t>
            </a:r>
            <a:r>
              <a:rPr lang="en-US" sz="2000" b="1" dirty="0" smtClean="0">
                <a:solidFill>
                  <a:srgbClr val="FF0000"/>
                </a:solidFill>
              </a:rPr>
              <a:t>of which should be avoided in elderly patients</a:t>
            </a:r>
          </a:p>
          <a:p>
            <a:pPr>
              <a:buFontTx/>
              <a:buNone/>
            </a:pPr>
            <a:endParaRPr lang="ru-RU" sz="2000" b="1" dirty="0">
              <a:solidFill>
                <a:srgbClr val="FFFFFF"/>
              </a:solidFill>
            </a:endParaRPr>
          </a:p>
          <a:p>
            <a:pPr>
              <a:buFontTx/>
              <a:buNone/>
            </a:pPr>
            <a:endParaRPr lang="ru-RU" sz="2000" b="1" dirty="0">
              <a:solidFill>
                <a:srgbClr val="FFFFFF"/>
              </a:solidFill>
            </a:endParaRPr>
          </a:p>
          <a:p>
            <a:pPr>
              <a:buFontTx/>
              <a:buNone/>
            </a:pPr>
            <a:endParaRPr lang="ru-RU" sz="2000" b="1" dirty="0">
              <a:solidFill>
                <a:srgbClr val="FFFFFF"/>
              </a:solidFill>
            </a:endParaRPr>
          </a:p>
        </p:txBody>
      </p:sp>
      <p:graphicFrame>
        <p:nvGraphicFramePr>
          <p:cNvPr id="104478" name="Group 30"/>
          <p:cNvGraphicFramePr>
            <a:graphicFrameLocks noGrp="1"/>
          </p:cNvGraphicFramePr>
          <p:nvPr>
            <p:ph sz="half" idx="2"/>
          </p:nvPr>
        </p:nvGraphicFramePr>
        <p:xfrm>
          <a:off x="431800" y="1839913"/>
          <a:ext cx="8532813" cy="4663440"/>
        </p:xfrm>
        <a:graphic>
          <a:graphicData uri="http://schemas.openxmlformats.org/drawingml/2006/table">
            <a:tbl>
              <a:tblPr/>
              <a:tblGrid>
                <a:gridCol w="4211638"/>
                <a:gridCol w="4321175"/>
              </a:tblGrid>
              <a:tr h="1016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FFFFFF"/>
                          </a:solidFill>
                          <a:effectLst/>
                          <a:latin typeface="Arial" charset="0"/>
                        </a:rPr>
                        <a:t>Antibacterial agents</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FFFFFF"/>
                          </a:solidFill>
                          <a:effectLst/>
                          <a:latin typeface="Arial" charset="0"/>
                        </a:rPr>
                        <a:t>The reasons for the undesirability of </a:t>
                      </a:r>
                      <a:r>
                        <a:rPr kumimoji="0" lang="en-US" sz="2400" b="1" i="0" u="none" strike="noStrike" cap="none" normalizeH="0" baseline="0" dirty="0" err="1" smtClean="0">
                          <a:ln>
                            <a:noFill/>
                          </a:ln>
                          <a:solidFill>
                            <a:srgbClr val="FFFFFF"/>
                          </a:solidFill>
                          <a:effectLst/>
                          <a:latin typeface="Arial" charset="0"/>
                        </a:rPr>
                        <a:t>appointmen</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1190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rgbClr val="FFFFFF"/>
                          </a:solidFill>
                          <a:effectLst/>
                          <a:latin typeface="Arial" charset="0"/>
                        </a:rPr>
                        <a:t>Chloramphenicol</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FFFFFF"/>
                          </a:solidFill>
                          <a:effectLst/>
                          <a:latin typeface="Arial" charset="0"/>
                        </a:rPr>
                        <a:t>Inhibition of bone marrow function (</a:t>
                      </a:r>
                      <a:r>
                        <a:rPr kumimoji="0" lang="en-US" sz="2400" b="1" i="0" u="none" strike="noStrike" cap="none" normalizeH="0" baseline="0" dirty="0" err="1" smtClean="0">
                          <a:ln>
                            <a:noFill/>
                          </a:ln>
                          <a:solidFill>
                            <a:srgbClr val="FFFFFF"/>
                          </a:solidFill>
                          <a:effectLst/>
                          <a:latin typeface="Arial" charset="0"/>
                        </a:rPr>
                        <a:t>neutropenia</a:t>
                      </a:r>
                      <a:r>
                        <a:rPr kumimoji="0" lang="en-US" sz="2400" b="1" i="0" u="none" strike="noStrike" cap="none" normalizeH="0" baseline="0" dirty="0" smtClean="0">
                          <a:ln>
                            <a:noFill/>
                          </a:ln>
                          <a:solidFill>
                            <a:srgbClr val="FFFFFF"/>
                          </a:solidFill>
                          <a:effectLst/>
                          <a:latin typeface="Arial" charset="0"/>
                        </a:rPr>
                        <a:t> / </a:t>
                      </a:r>
                      <a:r>
                        <a:rPr kumimoji="0" lang="en-US" sz="2400" b="1" i="0" u="none" strike="noStrike" cap="none" normalizeH="0" baseline="0" dirty="0" err="1" smtClean="0">
                          <a:ln>
                            <a:noFill/>
                          </a:ln>
                          <a:solidFill>
                            <a:srgbClr val="FFFFFF"/>
                          </a:solidFill>
                          <a:effectLst/>
                          <a:latin typeface="Arial" charset="0"/>
                        </a:rPr>
                        <a:t>agranulocytosis</a:t>
                      </a:r>
                      <a:r>
                        <a:rPr kumimoji="0" lang="en-US" sz="2400" b="1" i="0" u="none" strike="noStrike" cap="none" normalizeH="0" baseline="0" dirty="0" smtClean="0">
                          <a:ln>
                            <a:noFill/>
                          </a:ln>
                          <a:solidFill>
                            <a:srgbClr val="FFFFFF"/>
                          </a:solidFill>
                          <a:effectLst/>
                          <a:latin typeface="Arial" charset="0"/>
                        </a:rPr>
                        <a:t>, </a:t>
                      </a:r>
                      <a:r>
                        <a:rPr kumimoji="0" lang="en-US" sz="2400" b="1" i="0" u="none" strike="noStrike" cap="none" normalizeH="0" baseline="0" dirty="0" err="1" smtClean="0">
                          <a:ln>
                            <a:noFill/>
                          </a:ln>
                          <a:solidFill>
                            <a:srgbClr val="FFFFFF"/>
                          </a:solidFill>
                          <a:effectLst/>
                          <a:latin typeface="Arial" charset="0"/>
                        </a:rPr>
                        <a:t>aplastic</a:t>
                      </a:r>
                      <a:r>
                        <a:rPr kumimoji="0" lang="en-US" sz="2400" b="1" i="0" u="none" strike="noStrike" cap="none" normalizeH="0" baseline="0" dirty="0" smtClean="0">
                          <a:ln>
                            <a:noFill/>
                          </a:ln>
                          <a:solidFill>
                            <a:srgbClr val="FFFFFF"/>
                          </a:solidFill>
                          <a:effectLst/>
                          <a:latin typeface="Arial" charset="0"/>
                        </a:rPr>
                        <a:t> anemia)</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1754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rgbClr val="FFFFFF"/>
                          </a:solidFill>
                          <a:effectLst/>
                          <a:latin typeface="Arial" charset="0"/>
                        </a:rPr>
                        <a:t>Cephalosporins</a:t>
                      </a:r>
                      <a:r>
                        <a:rPr kumimoji="0" lang="en-US" sz="2400" b="1" i="0" u="none" strike="noStrike" cap="none" normalizeH="0" baseline="0" dirty="0" smtClean="0">
                          <a:ln>
                            <a:noFill/>
                          </a:ln>
                          <a:solidFill>
                            <a:srgbClr val="FFFFFF"/>
                          </a:solidFill>
                          <a:effectLst/>
                          <a:latin typeface="Arial" charset="0"/>
                        </a:rPr>
                        <a:t> with a N-methyl-</a:t>
                      </a:r>
                      <a:r>
                        <a:rPr kumimoji="0" lang="en-US" sz="2400" b="1" i="0" u="none" strike="noStrike" cap="none" normalizeH="0" baseline="0" dirty="0" err="1" smtClean="0">
                          <a:ln>
                            <a:noFill/>
                          </a:ln>
                          <a:solidFill>
                            <a:srgbClr val="FFFFFF"/>
                          </a:solidFill>
                          <a:effectLst/>
                          <a:latin typeface="Arial" charset="0"/>
                        </a:rPr>
                        <a:t>thiotetrazole</a:t>
                      </a:r>
                      <a:r>
                        <a:rPr kumimoji="0" lang="en-US" sz="2400" b="1" i="0" u="none" strike="noStrike" cap="none" normalizeH="0" baseline="0" dirty="0" smtClean="0">
                          <a:ln>
                            <a:noFill/>
                          </a:ln>
                          <a:solidFill>
                            <a:srgbClr val="FFFFFF"/>
                          </a:solidFill>
                          <a:effectLst/>
                          <a:latin typeface="Arial" charset="0"/>
                        </a:rPr>
                        <a:t> structure (</a:t>
                      </a:r>
                      <a:r>
                        <a:rPr kumimoji="0" lang="en-US" sz="2400" b="1" i="0" u="none" strike="noStrike" cap="none" normalizeH="0" baseline="0" dirty="0" err="1" smtClean="0">
                          <a:ln>
                            <a:noFill/>
                          </a:ln>
                          <a:solidFill>
                            <a:srgbClr val="FFFFFF"/>
                          </a:solidFill>
                          <a:effectLst/>
                          <a:latin typeface="Arial" charset="0"/>
                        </a:rPr>
                        <a:t>cefemandole</a:t>
                      </a:r>
                      <a:r>
                        <a:rPr kumimoji="0" lang="en-US" sz="2400" b="1" i="0" u="none" strike="noStrike" cap="none" normalizeH="0" baseline="0" dirty="0" smtClean="0">
                          <a:ln>
                            <a:noFill/>
                          </a:ln>
                          <a:solidFill>
                            <a:srgbClr val="FFFFFF"/>
                          </a:solidFill>
                          <a:effectLst/>
                          <a:latin typeface="Arial" charset="0"/>
                        </a:rPr>
                        <a:t>, </a:t>
                      </a:r>
                      <a:r>
                        <a:rPr kumimoji="0" lang="en-US" sz="2400" b="1" i="0" u="none" strike="noStrike" cap="none" normalizeH="0" baseline="0" dirty="0" err="1" smtClean="0">
                          <a:ln>
                            <a:noFill/>
                          </a:ln>
                          <a:solidFill>
                            <a:srgbClr val="FFFFFF"/>
                          </a:solidFill>
                          <a:effectLst/>
                          <a:latin typeface="Arial" charset="0"/>
                        </a:rPr>
                        <a:t>cefotetan</a:t>
                      </a:r>
                      <a:r>
                        <a:rPr kumimoji="0" lang="en-US" sz="2400" b="1" i="0" u="none" strike="noStrike" cap="none" normalizeH="0" baseline="0" dirty="0" smtClean="0">
                          <a:ln>
                            <a:noFill/>
                          </a:ln>
                          <a:solidFill>
                            <a:srgbClr val="FFFFFF"/>
                          </a:solidFill>
                          <a:effectLst/>
                          <a:latin typeface="Arial" charset="0"/>
                        </a:rPr>
                        <a:t>, </a:t>
                      </a:r>
                      <a:r>
                        <a:rPr kumimoji="0" lang="en-US" sz="2400" b="1" i="0" u="none" strike="noStrike" cap="none" normalizeH="0" baseline="0" dirty="0" err="1" smtClean="0">
                          <a:ln>
                            <a:noFill/>
                          </a:ln>
                          <a:solidFill>
                            <a:srgbClr val="FFFFFF"/>
                          </a:solidFill>
                          <a:effectLst/>
                          <a:latin typeface="Arial" charset="0"/>
                        </a:rPr>
                        <a:t>cefmetazole</a:t>
                      </a:r>
                      <a:r>
                        <a:rPr kumimoji="0" lang="en-US" sz="2400" b="1" i="0" u="none" strike="noStrike" cap="none" normalizeH="0" baseline="0" dirty="0" smtClean="0">
                          <a:ln>
                            <a:noFill/>
                          </a:ln>
                          <a:solidFill>
                            <a:srgbClr val="FFFFFF"/>
                          </a:solidFill>
                          <a:effectLst/>
                          <a:latin typeface="Arial" charset="0"/>
                        </a:rPr>
                        <a:t>, </a:t>
                      </a:r>
                      <a:r>
                        <a:rPr kumimoji="0" lang="en-US" sz="2400" b="1" i="0" u="none" strike="noStrike" cap="none" normalizeH="0" baseline="0" dirty="0" err="1" smtClean="0">
                          <a:ln>
                            <a:noFill/>
                          </a:ln>
                          <a:solidFill>
                            <a:srgbClr val="FFFFFF"/>
                          </a:solidFill>
                          <a:effectLst/>
                          <a:latin typeface="Arial" charset="0"/>
                        </a:rPr>
                        <a:t>cefoperazon</a:t>
                      </a:r>
                      <a:r>
                        <a:rPr kumimoji="0" lang="en-US" sz="2400" b="1" i="0" u="none" strike="noStrike" cap="none" normalizeH="0" baseline="0" dirty="0" smtClean="0">
                          <a:ln>
                            <a:noFill/>
                          </a:ln>
                          <a:solidFill>
                            <a:srgbClr val="FFFFFF"/>
                          </a:solidFill>
                          <a:effectLst/>
                          <a:latin typeface="Arial" charset="0"/>
                        </a:rPr>
                        <a:t>, </a:t>
                      </a:r>
                      <a:r>
                        <a:rPr kumimoji="0" lang="en-US" sz="2400" b="1" i="0" u="none" strike="noStrike" cap="none" normalizeH="0" baseline="0" dirty="0" err="1" smtClean="0">
                          <a:ln>
                            <a:noFill/>
                          </a:ln>
                          <a:solidFill>
                            <a:srgbClr val="FFFFFF"/>
                          </a:solidFill>
                          <a:effectLst/>
                          <a:latin typeface="Arial" charset="0"/>
                        </a:rPr>
                        <a:t>latamoxfef</a:t>
                      </a:r>
                      <a:r>
                        <a:rPr kumimoji="0" lang="en-US" sz="2400" b="1" i="0" u="none" strike="noStrike" cap="none" normalizeH="0" baseline="0" dirty="0" smtClean="0">
                          <a:ln>
                            <a:noFill/>
                          </a:ln>
                          <a:solidFill>
                            <a:srgbClr val="FFFFFF"/>
                          </a:solidFill>
                          <a:effectLst/>
                          <a:latin typeface="Arial" charset="0"/>
                        </a:rPr>
                        <a:t>)</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FFFFFF"/>
                          </a:solidFill>
                          <a:effectLst/>
                          <a:latin typeface="Arial" charset="0"/>
                        </a:rPr>
                        <a:t>Impaired intestinal absorption of vitamin K, bleeding</a:t>
                      </a:r>
                      <a:endParaRPr kumimoji="0" lang="ru-RU" sz="2400" b="1" i="0" u="none" strike="noStrike" cap="none" normalizeH="0" baseline="0" dirty="0" smtClean="0">
                        <a:ln>
                          <a:noFill/>
                        </a:ln>
                        <a:solidFill>
                          <a:srgbClr val="FFFFFF"/>
                        </a:solidFill>
                        <a:effectLst/>
                        <a:latin typeface="Arial" charset="0"/>
                      </a:endParaRPr>
                    </a:p>
                  </a:txBody>
                  <a:tcP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r>
              <a:rPr lang="en-US" b="1" dirty="0" smtClean="0"/>
              <a:t>TREATMENT</a:t>
            </a:r>
            <a:endParaRPr lang="ru-RU" b="1" dirty="0"/>
          </a:p>
        </p:txBody>
      </p:sp>
      <p:sp>
        <p:nvSpPr>
          <p:cNvPr id="136195" name="Rectangle 3"/>
          <p:cNvSpPr>
            <a:spLocks noGrp="1" noChangeArrowheads="1"/>
          </p:cNvSpPr>
          <p:nvPr>
            <p:ph idx="1"/>
          </p:nvPr>
        </p:nvSpPr>
        <p:spPr/>
        <p:txBody>
          <a:bodyPr>
            <a:normAutofit/>
          </a:bodyPr>
          <a:lstStyle/>
          <a:p>
            <a:pPr>
              <a:buFontTx/>
              <a:buNone/>
            </a:pPr>
            <a:r>
              <a:rPr lang="en-US" sz="3200" b="1" dirty="0" smtClean="0">
                <a:solidFill>
                  <a:srgbClr val="FFFFFF"/>
                </a:solidFill>
              </a:rPr>
              <a:t>Antibiotics are cautious in view of acute vascular insufficiency during the period of critical temperature reduction, and vascular insufficiency may manifest as chronic, </a:t>
            </a:r>
            <a:r>
              <a:rPr lang="en-US" sz="3200" b="1" dirty="0" err="1" smtClean="0">
                <a:solidFill>
                  <a:srgbClr val="FFFFFF"/>
                </a:solidFill>
              </a:rPr>
              <a:t>cerebrovascular</a:t>
            </a:r>
            <a:r>
              <a:rPr lang="en-US" sz="3200" b="1" dirty="0" smtClean="0">
                <a:solidFill>
                  <a:srgbClr val="FFFFFF"/>
                </a:solidFill>
              </a:rPr>
              <a:t>, coronary or renal failure.</a:t>
            </a:r>
            <a:endParaRPr lang="ru-RU" sz="3200" b="1" dirty="0">
              <a:solidFill>
                <a:srgbClr val="FFFFFF"/>
              </a:solidFill>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r>
              <a:rPr lang="en-US" b="1" dirty="0" smtClean="0"/>
              <a:t>TREATMENT</a:t>
            </a:r>
            <a:endParaRPr lang="ru-RU" b="1" dirty="0"/>
          </a:p>
        </p:txBody>
      </p:sp>
      <p:sp>
        <p:nvSpPr>
          <p:cNvPr id="139267" name="Rectangle 3"/>
          <p:cNvSpPr>
            <a:spLocks noGrp="1" noChangeArrowheads="1"/>
          </p:cNvSpPr>
          <p:nvPr>
            <p:ph idx="1"/>
          </p:nvPr>
        </p:nvSpPr>
        <p:spPr/>
        <p:txBody>
          <a:bodyPr>
            <a:normAutofit/>
          </a:bodyPr>
          <a:lstStyle/>
          <a:p>
            <a:pPr>
              <a:buFontTx/>
              <a:buNone/>
            </a:pPr>
            <a:r>
              <a:rPr lang="en-US" sz="3200" b="1" dirty="0" smtClean="0">
                <a:solidFill>
                  <a:srgbClr val="FFFFFF"/>
                </a:solidFill>
              </a:rPr>
              <a:t>Evaluation of the effectiveness of </a:t>
            </a:r>
            <a:r>
              <a:rPr lang="en-US" sz="3200" b="1" dirty="0" smtClean="0">
                <a:solidFill>
                  <a:srgbClr val="FFFFFF"/>
                </a:solidFill>
              </a:rPr>
              <a:t>antibiotics:</a:t>
            </a:r>
            <a:endParaRPr lang="en-US" sz="3200" b="1" dirty="0" smtClean="0">
              <a:solidFill>
                <a:srgbClr val="FFFFFF"/>
              </a:solidFill>
            </a:endParaRPr>
          </a:p>
          <a:p>
            <a:pPr>
              <a:buFontTx/>
              <a:buNone/>
            </a:pPr>
            <a:r>
              <a:rPr lang="en-US" sz="3200" b="1" dirty="0" smtClean="0">
                <a:solidFill>
                  <a:srgbClr val="FFFFFF"/>
                </a:solidFill>
              </a:rPr>
              <a:t>- 48-72 hours </a:t>
            </a:r>
            <a:r>
              <a:rPr lang="en-US" sz="3200" b="1" dirty="0" smtClean="0">
                <a:solidFill>
                  <a:srgbClr val="FFFFFF"/>
                </a:solidFill>
              </a:rPr>
              <a:t>efficiency;</a:t>
            </a:r>
            <a:endParaRPr lang="en-US" sz="3200" b="1" dirty="0" smtClean="0">
              <a:solidFill>
                <a:srgbClr val="FFFFFF"/>
              </a:solidFill>
            </a:endParaRPr>
          </a:p>
          <a:p>
            <a:pPr>
              <a:buFontTx/>
              <a:buNone/>
            </a:pPr>
            <a:r>
              <a:rPr lang="en-US" sz="3200" b="1" dirty="0" smtClean="0">
                <a:solidFill>
                  <a:srgbClr val="FFFFFF"/>
                </a:solidFill>
              </a:rPr>
              <a:t>- more often toxic effects of </a:t>
            </a:r>
            <a:r>
              <a:rPr lang="en-US" sz="3200" b="1" dirty="0" smtClean="0">
                <a:solidFill>
                  <a:srgbClr val="FFFFFF"/>
                </a:solidFill>
              </a:rPr>
              <a:t>antibiotics </a:t>
            </a:r>
            <a:r>
              <a:rPr lang="en-US" sz="3200" b="1" dirty="0" smtClean="0">
                <a:solidFill>
                  <a:srgbClr val="FFFFFF"/>
                </a:solidFill>
              </a:rPr>
              <a:t>- control of renal, hepatic parameters, complete blood count, </a:t>
            </a:r>
            <a:r>
              <a:rPr lang="en-US" sz="3200" b="1" dirty="0" smtClean="0">
                <a:solidFill>
                  <a:srgbClr val="FFFFFF"/>
                </a:solidFill>
              </a:rPr>
              <a:t>urinalysis.</a:t>
            </a:r>
            <a:endParaRPr lang="ru-RU" sz="3200" b="1" dirty="0">
              <a:solidFill>
                <a:srgbClr val="FFFFFF"/>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r>
              <a:rPr lang="en-US" b="1" dirty="0" smtClean="0"/>
              <a:t>TREATMENT</a:t>
            </a:r>
            <a:endParaRPr lang="ru-RU" b="1" dirty="0"/>
          </a:p>
        </p:txBody>
      </p:sp>
      <p:sp>
        <p:nvSpPr>
          <p:cNvPr id="137219" name="Rectangle 3"/>
          <p:cNvSpPr>
            <a:spLocks noGrp="1" noChangeArrowheads="1"/>
          </p:cNvSpPr>
          <p:nvPr>
            <p:ph idx="1"/>
          </p:nvPr>
        </p:nvSpPr>
        <p:spPr/>
        <p:txBody>
          <a:bodyPr>
            <a:normAutofit lnSpcReduction="10000"/>
          </a:bodyPr>
          <a:lstStyle/>
          <a:p>
            <a:pPr>
              <a:buFontTx/>
              <a:buNone/>
            </a:pPr>
            <a:r>
              <a:rPr lang="ru-RU" sz="3600" b="1" dirty="0">
                <a:solidFill>
                  <a:srgbClr val="FFFFFF"/>
                </a:solidFill>
                <a:cs typeface="Times New Roman" pitchFamily="18" charset="0"/>
              </a:rPr>
              <a:t>–  </a:t>
            </a:r>
            <a:r>
              <a:rPr lang="en-US" sz="3600" b="1" dirty="0" err="1" smtClean="0">
                <a:solidFill>
                  <a:srgbClr val="FFFFFF"/>
                </a:solidFill>
                <a:cs typeface="Times New Roman" pitchFamily="18" charset="0"/>
              </a:rPr>
              <a:t>mucolytics</a:t>
            </a:r>
            <a:r>
              <a:rPr lang="en-US" sz="3600" b="1" dirty="0" smtClean="0">
                <a:solidFill>
                  <a:srgbClr val="FFFFFF"/>
                </a:solidFill>
                <a:cs typeface="Times New Roman" pitchFamily="18" charset="0"/>
              </a:rPr>
              <a:t>;</a:t>
            </a:r>
            <a:endParaRPr lang="en-US" sz="3600" b="1" dirty="0" smtClean="0">
              <a:solidFill>
                <a:srgbClr val="FFFFFF"/>
              </a:solidFill>
              <a:cs typeface="Times New Roman" pitchFamily="18" charset="0"/>
            </a:endParaRPr>
          </a:p>
          <a:p>
            <a:pPr>
              <a:buFontTx/>
              <a:buNone/>
            </a:pPr>
            <a:r>
              <a:rPr lang="en-US" sz="3600" b="1" dirty="0" smtClean="0">
                <a:solidFill>
                  <a:srgbClr val="FFFFFF"/>
                </a:solidFill>
                <a:cs typeface="Times New Roman" pitchFamily="18" charset="0"/>
              </a:rPr>
              <a:t>- </a:t>
            </a:r>
            <a:r>
              <a:rPr lang="en-US" sz="3600" b="1" dirty="0" err="1" smtClean="0">
                <a:solidFill>
                  <a:srgbClr val="FFFFFF"/>
                </a:solidFill>
                <a:cs typeface="Times New Roman" pitchFamily="18" charset="0"/>
              </a:rPr>
              <a:t>bronchodilatory</a:t>
            </a:r>
            <a:r>
              <a:rPr lang="en-US" sz="3600" b="1" dirty="0" smtClean="0">
                <a:solidFill>
                  <a:srgbClr val="FFFFFF"/>
                </a:solidFill>
                <a:cs typeface="Times New Roman" pitchFamily="18" charset="0"/>
              </a:rPr>
              <a:t> (</a:t>
            </a:r>
            <a:r>
              <a:rPr lang="en-US" sz="3600" b="1" dirty="0" err="1" smtClean="0">
                <a:solidFill>
                  <a:srgbClr val="FFFFFF"/>
                </a:solidFill>
                <a:cs typeface="Times New Roman" pitchFamily="18" charset="0"/>
              </a:rPr>
              <a:t>atrovent</a:t>
            </a:r>
            <a:r>
              <a:rPr lang="en-US" sz="3600" b="1" dirty="0" smtClean="0">
                <a:solidFill>
                  <a:srgbClr val="FFFFFF"/>
                </a:solidFill>
                <a:cs typeface="Times New Roman" pitchFamily="18" charset="0"/>
              </a:rPr>
              <a:t>);</a:t>
            </a:r>
            <a:endParaRPr lang="en-US" sz="3600" b="1" dirty="0" smtClean="0">
              <a:solidFill>
                <a:srgbClr val="FFFFFF"/>
              </a:solidFill>
              <a:cs typeface="Times New Roman" pitchFamily="18" charset="0"/>
            </a:endParaRPr>
          </a:p>
          <a:p>
            <a:pPr>
              <a:buFontTx/>
              <a:buNone/>
            </a:pPr>
            <a:r>
              <a:rPr lang="en-US" sz="3600" b="1" dirty="0" smtClean="0">
                <a:solidFill>
                  <a:srgbClr val="FFFFFF"/>
                </a:solidFill>
                <a:cs typeface="Times New Roman" pitchFamily="18" charset="0"/>
              </a:rPr>
              <a:t>- detoxification therapy (not transfuse</a:t>
            </a:r>
            <a:r>
              <a:rPr lang="en-US" sz="3600" b="1" dirty="0" smtClean="0">
                <a:solidFill>
                  <a:srgbClr val="FFFFFF"/>
                </a:solidFill>
                <a:cs typeface="Times New Roman" pitchFamily="18" charset="0"/>
              </a:rPr>
              <a:t>);</a:t>
            </a:r>
            <a:endParaRPr lang="en-US" sz="3600" b="1" dirty="0" smtClean="0">
              <a:solidFill>
                <a:srgbClr val="FFFFFF"/>
              </a:solidFill>
              <a:cs typeface="Times New Roman" pitchFamily="18" charset="0"/>
            </a:endParaRPr>
          </a:p>
          <a:p>
            <a:pPr>
              <a:buFontTx/>
              <a:buNone/>
            </a:pPr>
            <a:r>
              <a:rPr lang="en-US" sz="3600" b="1" dirty="0" smtClean="0">
                <a:solidFill>
                  <a:srgbClr val="FFFFFF"/>
                </a:solidFill>
                <a:cs typeface="Times New Roman" pitchFamily="18" charset="0"/>
              </a:rPr>
              <a:t>- </a:t>
            </a:r>
            <a:r>
              <a:rPr lang="en-US" sz="3600" b="1" dirty="0" smtClean="0">
                <a:solidFill>
                  <a:srgbClr val="FFFFFF"/>
                </a:solidFill>
                <a:cs typeface="Times New Roman" pitchFamily="18" charset="0"/>
              </a:rPr>
              <a:t>oxygen </a:t>
            </a:r>
            <a:r>
              <a:rPr lang="en-US" sz="3600" b="1" dirty="0" smtClean="0">
                <a:solidFill>
                  <a:srgbClr val="FFFFFF"/>
                </a:solidFill>
                <a:cs typeface="Times New Roman" pitchFamily="18" charset="0"/>
              </a:rPr>
              <a:t>therapy, painkillers, for CHF - glycosides, an ACE </a:t>
            </a:r>
            <a:r>
              <a:rPr lang="en-US" sz="3600" b="1" dirty="0" smtClean="0">
                <a:solidFill>
                  <a:srgbClr val="FFFFFF"/>
                </a:solidFill>
                <a:cs typeface="Times New Roman" pitchFamily="18" charset="0"/>
              </a:rPr>
              <a:t>inhibitors, diuretics, </a:t>
            </a:r>
            <a:r>
              <a:rPr lang="en-US" sz="3600" b="1" dirty="0" smtClean="0">
                <a:solidFill>
                  <a:srgbClr val="FFFFFF"/>
                </a:solidFill>
                <a:cs typeface="Times New Roman" pitchFamily="18" charset="0"/>
              </a:rPr>
              <a:t>respiratory analeptics.</a:t>
            </a:r>
            <a:endParaRPr lang="ru-RU" b="1" dirty="0">
              <a:solidFill>
                <a:srgbClr val="FFFFFF"/>
              </a:solidFill>
              <a:cs typeface="Times New Roman" pitchFamily="18"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en-US" b="1" dirty="0" smtClean="0"/>
              <a:t>COPD in elderly patients</a:t>
            </a:r>
            <a:endParaRPr lang="ru-RU" b="1" dirty="0"/>
          </a:p>
        </p:txBody>
      </p:sp>
      <p:sp>
        <p:nvSpPr>
          <p:cNvPr id="142339" name="Rectangle 3"/>
          <p:cNvSpPr>
            <a:spLocks noGrp="1" noChangeArrowheads="1"/>
          </p:cNvSpPr>
          <p:nvPr>
            <p:ph idx="1"/>
          </p:nvPr>
        </p:nvSpPr>
        <p:spPr/>
        <p:txBody>
          <a:bodyPr>
            <a:noAutofit/>
          </a:bodyPr>
          <a:lstStyle/>
          <a:p>
            <a:pPr>
              <a:lnSpc>
                <a:spcPct val="90000"/>
              </a:lnSpc>
              <a:buFontTx/>
              <a:buNone/>
            </a:pPr>
            <a:r>
              <a:rPr lang="en-US" sz="2400" b="1" dirty="0" smtClean="0">
                <a:solidFill>
                  <a:srgbClr val="FFFFFF"/>
                </a:solidFill>
              </a:rPr>
              <a:t>- progressive nature of COPD → irreversible changes</a:t>
            </a:r>
          </a:p>
          <a:p>
            <a:pPr>
              <a:lnSpc>
                <a:spcPct val="90000"/>
              </a:lnSpc>
              <a:buFontTx/>
              <a:buNone/>
            </a:pPr>
            <a:r>
              <a:rPr lang="en-US" sz="2400" b="1" dirty="0" smtClean="0">
                <a:solidFill>
                  <a:srgbClr val="FFFFFF"/>
                </a:solidFill>
              </a:rPr>
              <a:t>(emphysema, </a:t>
            </a:r>
            <a:r>
              <a:rPr lang="en-US" sz="2400" b="1" dirty="0" err="1" smtClean="0">
                <a:solidFill>
                  <a:srgbClr val="FFFFFF"/>
                </a:solidFill>
              </a:rPr>
              <a:t>pneumosclerosis</a:t>
            </a:r>
            <a:r>
              <a:rPr lang="en-US" sz="2400" b="1" dirty="0" smtClean="0">
                <a:solidFill>
                  <a:srgbClr val="FFFFFF"/>
                </a:solidFill>
              </a:rPr>
              <a:t>, </a:t>
            </a:r>
            <a:r>
              <a:rPr lang="en-US" sz="2400" b="1" dirty="0" smtClean="0">
                <a:solidFill>
                  <a:srgbClr val="FFFFFF"/>
                </a:solidFill>
              </a:rPr>
              <a:t>RI),</a:t>
            </a:r>
            <a:endParaRPr lang="en-US" sz="2400" b="1" dirty="0" smtClean="0">
              <a:solidFill>
                <a:srgbClr val="FFFFFF"/>
              </a:solidFill>
            </a:endParaRPr>
          </a:p>
          <a:p>
            <a:pPr>
              <a:lnSpc>
                <a:spcPct val="90000"/>
              </a:lnSpc>
              <a:buFontTx/>
              <a:buNone/>
            </a:pPr>
            <a:r>
              <a:rPr lang="en-US" sz="2400" b="1" dirty="0" smtClean="0">
                <a:solidFill>
                  <a:srgbClr val="FFFFFF"/>
                </a:solidFill>
              </a:rPr>
              <a:t>- erasing the </a:t>
            </a:r>
            <a:r>
              <a:rPr lang="en-US" sz="2400" b="1" dirty="0" err="1" smtClean="0">
                <a:solidFill>
                  <a:srgbClr val="FFFFFF"/>
                </a:solidFill>
              </a:rPr>
              <a:t>nosological</a:t>
            </a:r>
            <a:r>
              <a:rPr lang="en-US" sz="2400" b="1" dirty="0" smtClean="0">
                <a:solidFill>
                  <a:srgbClr val="FFFFFF"/>
                </a:solidFill>
              </a:rPr>
              <a:t> faces (diagnosis of COPD: BA + COPD),</a:t>
            </a:r>
          </a:p>
          <a:p>
            <a:pPr>
              <a:lnSpc>
                <a:spcPct val="90000"/>
              </a:lnSpc>
              <a:buFontTx/>
              <a:buNone/>
            </a:pPr>
            <a:r>
              <a:rPr lang="en-US" sz="2400" b="1" dirty="0" smtClean="0">
                <a:solidFill>
                  <a:srgbClr val="FFFFFF"/>
                </a:solidFill>
              </a:rPr>
              <a:t>- erasing the faces of exacerbations and remission,</a:t>
            </a:r>
          </a:p>
          <a:p>
            <a:pPr>
              <a:lnSpc>
                <a:spcPct val="90000"/>
              </a:lnSpc>
              <a:buFontTx/>
              <a:buNone/>
            </a:pPr>
            <a:r>
              <a:rPr lang="en-US" sz="2400" b="1" dirty="0" smtClean="0">
                <a:solidFill>
                  <a:srgbClr val="FFFFFF"/>
                </a:solidFill>
              </a:rPr>
              <a:t>- contribution to the symptoms of COPD (cough, shortness of breath) of other CVDs,</a:t>
            </a:r>
          </a:p>
          <a:p>
            <a:pPr>
              <a:lnSpc>
                <a:spcPct val="90000"/>
              </a:lnSpc>
              <a:buFontTx/>
              <a:buNone/>
            </a:pPr>
            <a:r>
              <a:rPr lang="en-US" sz="2400" b="1" dirty="0" smtClean="0">
                <a:solidFill>
                  <a:srgbClr val="FFFFFF"/>
                </a:solidFill>
              </a:rPr>
              <a:t>- diagnostics (clinical + additional emphasis on cardiovascular system (ECG, ultrasound)),</a:t>
            </a:r>
          </a:p>
          <a:p>
            <a:pPr>
              <a:lnSpc>
                <a:spcPct val="90000"/>
              </a:lnSpc>
              <a:buFontTx/>
              <a:buNone/>
            </a:pPr>
            <a:r>
              <a:rPr lang="en-US" sz="2400" b="1" dirty="0" smtClean="0">
                <a:solidFill>
                  <a:srgbClr val="FFFFFF"/>
                </a:solidFill>
              </a:rPr>
              <a:t>    differential diagnosis with cancer,</a:t>
            </a:r>
            <a:endParaRPr lang="ru-RU" sz="2400" b="1" dirty="0">
              <a:solidFill>
                <a:srgbClr val="FFFFFF"/>
              </a:solidFill>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r>
              <a:rPr lang="en-US" dirty="0" smtClean="0"/>
              <a:t>COPD in elderly patients</a:t>
            </a:r>
            <a:endParaRPr lang="ru-RU" b="1" dirty="0"/>
          </a:p>
        </p:txBody>
      </p:sp>
      <p:sp>
        <p:nvSpPr>
          <p:cNvPr id="143363" name="Rectangle 3"/>
          <p:cNvSpPr>
            <a:spLocks noGrp="1" noChangeArrowheads="1"/>
          </p:cNvSpPr>
          <p:nvPr>
            <p:ph idx="1"/>
          </p:nvPr>
        </p:nvSpPr>
        <p:spPr>
          <a:xfrm>
            <a:off x="263525" y="1598613"/>
            <a:ext cx="7908925" cy="5259387"/>
          </a:xfrm>
        </p:spPr>
        <p:txBody>
          <a:bodyPr/>
          <a:lstStyle/>
          <a:p>
            <a:pPr>
              <a:lnSpc>
                <a:spcPct val="80000"/>
              </a:lnSpc>
              <a:buFontTx/>
              <a:buNone/>
            </a:pPr>
            <a:r>
              <a:rPr lang="en-US" sz="2400" b="1" dirty="0" smtClean="0">
                <a:solidFill>
                  <a:srgbClr val="FFFFFF"/>
                </a:solidFill>
              </a:rPr>
              <a:t>treatment (training - 1, especially in old age):</a:t>
            </a:r>
          </a:p>
          <a:p>
            <a:pPr>
              <a:lnSpc>
                <a:spcPct val="80000"/>
              </a:lnSpc>
              <a:buFontTx/>
              <a:buNone/>
            </a:pPr>
            <a:r>
              <a:rPr lang="en-US" sz="2400" b="1" dirty="0" smtClean="0">
                <a:solidFill>
                  <a:srgbClr val="FFFFFF"/>
                </a:solidFill>
              </a:rPr>
              <a:t>  - refusal of smoking </a:t>
            </a:r>
            <a:r>
              <a:rPr lang="en-US" sz="2400" b="1" dirty="0" smtClean="0">
                <a:solidFill>
                  <a:srgbClr val="FFFFFF"/>
                </a:solidFill>
              </a:rPr>
              <a:t>,</a:t>
            </a:r>
            <a:endParaRPr lang="en-US" sz="2400" b="1" dirty="0" smtClean="0">
              <a:solidFill>
                <a:srgbClr val="FFFFFF"/>
              </a:solidFill>
            </a:endParaRPr>
          </a:p>
          <a:p>
            <a:pPr>
              <a:lnSpc>
                <a:spcPct val="80000"/>
              </a:lnSpc>
              <a:buFontTx/>
              <a:buNone/>
            </a:pPr>
            <a:r>
              <a:rPr lang="en-US" sz="2400" b="1" dirty="0" smtClean="0">
                <a:solidFill>
                  <a:srgbClr val="FFFFFF"/>
                </a:solidFill>
              </a:rPr>
              <a:t>  - bronchodilators (&lt;</a:t>
            </a:r>
            <a:r>
              <a:rPr lang="el-GR" sz="2400" b="1" dirty="0" smtClean="0">
                <a:solidFill>
                  <a:srgbClr val="FFFFFF"/>
                </a:solidFill>
              </a:rPr>
              <a:t>β2 </a:t>
            </a:r>
            <a:r>
              <a:rPr lang="en-US" sz="2400" b="1" dirty="0" smtClean="0">
                <a:solidFill>
                  <a:srgbClr val="FFFFFF"/>
                </a:solidFill>
              </a:rPr>
              <a:t>agonists,&gt; </a:t>
            </a:r>
            <a:r>
              <a:rPr lang="en-US" sz="2400" b="1" dirty="0" err="1" smtClean="0">
                <a:solidFill>
                  <a:srgbClr val="FFFFFF"/>
                </a:solidFill>
              </a:rPr>
              <a:t>anticholinergics</a:t>
            </a:r>
            <a:r>
              <a:rPr lang="en-US" sz="2400" b="1" dirty="0" smtClean="0">
                <a:solidFill>
                  <a:srgbClr val="FFFFFF"/>
                </a:solidFill>
              </a:rPr>
              <a:t>, </a:t>
            </a:r>
            <a:r>
              <a:rPr lang="el-GR" sz="2400" b="1" dirty="0" smtClean="0">
                <a:solidFill>
                  <a:srgbClr val="FFFFFF"/>
                </a:solidFill>
              </a:rPr>
              <a:t>β-</a:t>
            </a:r>
            <a:r>
              <a:rPr lang="en-US" sz="2400" b="1" dirty="0" smtClean="0">
                <a:solidFill>
                  <a:srgbClr val="FFFFFF"/>
                </a:solidFill>
              </a:rPr>
              <a:t>blockers are prohibited (even with CHD PICS)),</a:t>
            </a:r>
          </a:p>
          <a:p>
            <a:pPr>
              <a:lnSpc>
                <a:spcPct val="80000"/>
              </a:lnSpc>
              <a:buFontTx/>
              <a:buNone/>
            </a:pPr>
            <a:r>
              <a:rPr lang="en-US" sz="2400" b="1" dirty="0" smtClean="0">
                <a:solidFill>
                  <a:srgbClr val="FFFFFF"/>
                </a:solidFill>
              </a:rPr>
              <a:t>  - aspirin (carefully), aspirin asthma (</a:t>
            </a:r>
            <a:r>
              <a:rPr lang="en-US" sz="2400" b="1" dirty="0" err="1" smtClean="0">
                <a:solidFill>
                  <a:srgbClr val="FFFFFF"/>
                </a:solidFill>
              </a:rPr>
              <a:t>polinoz</a:t>
            </a:r>
            <a:r>
              <a:rPr lang="en-US" sz="2400" b="1" dirty="0" smtClean="0">
                <a:solidFill>
                  <a:srgbClr val="FFFFFF"/>
                </a:solidFill>
              </a:rPr>
              <a:t>),</a:t>
            </a:r>
          </a:p>
          <a:p>
            <a:pPr>
              <a:lnSpc>
                <a:spcPct val="80000"/>
              </a:lnSpc>
              <a:buFontTx/>
              <a:buNone/>
            </a:pPr>
            <a:r>
              <a:rPr lang="en-US" sz="2400" b="1" dirty="0" smtClean="0">
                <a:solidFill>
                  <a:srgbClr val="FFFFFF"/>
                </a:solidFill>
              </a:rPr>
              <a:t>  - </a:t>
            </a:r>
            <a:r>
              <a:rPr lang="en-US" sz="2400" b="1" dirty="0" err="1" smtClean="0">
                <a:solidFill>
                  <a:srgbClr val="FFFFFF"/>
                </a:solidFill>
              </a:rPr>
              <a:t>mucoregulators</a:t>
            </a:r>
            <a:r>
              <a:rPr lang="en-US" sz="2400" b="1" dirty="0" smtClean="0">
                <a:solidFill>
                  <a:srgbClr val="FFFFFF"/>
                </a:solidFill>
              </a:rPr>
              <a:t> in full,</a:t>
            </a:r>
          </a:p>
          <a:p>
            <a:pPr>
              <a:lnSpc>
                <a:spcPct val="80000"/>
              </a:lnSpc>
              <a:buFontTx/>
              <a:buNone/>
            </a:pPr>
            <a:r>
              <a:rPr lang="en-US" sz="2400" b="1" dirty="0" smtClean="0">
                <a:solidFill>
                  <a:srgbClr val="FFFFFF"/>
                </a:solidFill>
              </a:rPr>
              <a:t>  - GCS (caution → inhalation),</a:t>
            </a:r>
          </a:p>
          <a:p>
            <a:pPr>
              <a:lnSpc>
                <a:spcPct val="80000"/>
              </a:lnSpc>
              <a:buFontTx/>
              <a:buNone/>
            </a:pPr>
            <a:r>
              <a:rPr lang="en-US" sz="2400" b="1" dirty="0" smtClean="0">
                <a:solidFill>
                  <a:srgbClr val="FFFFFF"/>
                </a:solidFill>
              </a:rPr>
              <a:t>  - </a:t>
            </a:r>
            <a:r>
              <a:rPr lang="en-US" sz="2400" b="1" dirty="0" smtClean="0">
                <a:solidFill>
                  <a:srgbClr val="FFFFFF"/>
                </a:solidFill>
              </a:rPr>
              <a:t>antibiotics  </a:t>
            </a:r>
            <a:r>
              <a:rPr lang="en-US" sz="2400" b="1" dirty="0" smtClean="0">
                <a:solidFill>
                  <a:srgbClr val="FFFFFF"/>
                </a:solidFill>
              </a:rPr>
              <a:t>for strict infectious indications,</a:t>
            </a:r>
          </a:p>
          <a:p>
            <a:pPr>
              <a:lnSpc>
                <a:spcPct val="80000"/>
              </a:lnSpc>
              <a:buFontTx/>
              <a:buNone/>
            </a:pPr>
            <a:r>
              <a:rPr lang="en-US" sz="2400" b="1" dirty="0" smtClean="0">
                <a:solidFill>
                  <a:srgbClr val="FFFFFF"/>
                </a:solidFill>
              </a:rPr>
              <a:t>  - </a:t>
            </a:r>
            <a:r>
              <a:rPr lang="en-US" sz="2400" b="1" dirty="0" smtClean="0">
                <a:solidFill>
                  <a:srgbClr val="FFFFFF"/>
                </a:solidFill>
              </a:rPr>
              <a:t>RI </a:t>
            </a:r>
            <a:r>
              <a:rPr lang="en-US" sz="2400" b="1" dirty="0" smtClean="0">
                <a:solidFill>
                  <a:srgbClr val="FFFFFF"/>
                </a:solidFill>
              </a:rPr>
              <a:t>correction - obligatory (oxygen therapy, breathing exercises),</a:t>
            </a:r>
          </a:p>
          <a:p>
            <a:pPr>
              <a:lnSpc>
                <a:spcPct val="80000"/>
              </a:lnSpc>
              <a:buFontTx/>
              <a:buNone/>
            </a:pPr>
            <a:r>
              <a:rPr lang="en-US" sz="2400" b="1" dirty="0" smtClean="0">
                <a:solidFill>
                  <a:srgbClr val="FFFFFF"/>
                </a:solidFill>
              </a:rPr>
              <a:t>  - ERT (electrotherapy in the absence of contraindications - CHD, </a:t>
            </a:r>
            <a:r>
              <a:rPr lang="en-US" sz="2400" b="1" dirty="0" smtClean="0">
                <a:solidFill>
                  <a:srgbClr val="FFFFFF"/>
                </a:solidFill>
              </a:rPr>
              <a:t>AG).</a:t>
            </a:r>
            <a:endParaRPr lang="ru-RU" sz="2400" b="1" dirty="0">
              <a:solidFill>
                <a:srgbClr val="FFFFFF"/>
              </a:solidFill>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219075" y="227013"/>
            <a:ext cx="8567767" cy="1143000"/>
          </a:xfrm>
        </p:spPr>
        <p:txBody>
          <a:bodyPr>
            <a:normAutofit fontScale="90000"/>
          </a:bodyPr>
          <a:lstStyle/>
          <a:p>
            <a:r>
              <a:rPr lang="en-US" sz="3600" dirty="0" smtClean="0"/>
              <a:t>International Recommendations for Asthma and COPD</a:t>
            </a:r>
            <a:endParaRPr lang="ru-RU" sz="3600" dirty="0"/>
          </a:p>
        </p:txBody>
      </p:sp>
      <p:graphicFrame>
        <p:nvGraphicFramePr>
          <p:cNvPr id="177222" name="Group 70"/>
          <p:cNvGraphicFramePr>
            <a:graphicFrameLocks noGrp="1"/>
          </p:cNvGraphicFramePr>
          <p:nvPr>
            <p:ph type="tbl" idx="1"/>
          </p:nvPr>
        </p:nvGraphicFramePr>
        <p:xfrm>
          <a:off x="263525" y="1598613"/>
          <a:ext cx="8629650" cy="4497388"/>
        </p:xfrm>
        <a:graphic>
          <a:graphicData uri="http://schemas.openxmlformats.org/drawingml/2006/table">
            <a:tbl>
              <a:tblPr/>
              <a:tblGrid>
                <a:gridCol w="1139825"/>
                <a:gridCol w="2160588"/>
                <a:gridCol w="2376487"/>
                <a:gridCol w="2952750"/>
              </a:tblGrid>
              <a:tr h="149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The optimal route of administration</a:t>
                      </a: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Basic therapy</a:t>
                      </a: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Situational therapy</a:t>
                      </a: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r>
              <a:tr h="1500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rgbClr val="FFFFFF"/>
                          </a:solidFill>
                          <a:effectLst/>
                          <a:latin typeface="Arial" charset="0"/>
                        </a:rPr>
                        <a:t>А</a:t>
                      </a:r>
                      <a:r>
                        <a:rPr kumimoji="0" lang="en-US" sz="2000" b="0" i="0" u="none" strike="noStrike" cap="none" normalizeH="0" baseline="0" dirty="0" err="1" smtClean="0">
                          <a:ln>
                            <a:noFill/>
                          </a:ln>
                          <a:solidFill>
                            <a:srgbClr val="FFFFFF"/>
                          </a:solidFill>
                          <a:effectLst/>
                          <a:latin typeface="Arial" charset="0"/>
                        </a:rPr>
                        <a:t>sthma</a:t>
                      </a: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Inhalation Nebulizer</a:t>
                      </a: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smtClean="0">
                          <a:ln>
                            <a:noFill/>
                          </a:ln>
                          <a:solidFill>
                            <a:srgbClr val="FFFFFF"/>
                          </a:solidFill>
                          <a:effectLst/>
                          <a:latin typeface="Arial" charset="0"/>
                        </a:rPr>
                        <a:t>Antiinflammatory</a:t>
                      </a: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Bronchodilators: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1. Beta agonists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2. </a:t>
                      </a:r>
                      <a:r>
                        <a:rPr kumimoji="0" lang="en-US" sz="2000" b="0" i="0" u="none" strike="noStrike" cap="none" normalizeH="0" baseline="0" dirty="0" err="1" smtClean="0">
                          <a:ln>
                            <a:noFill/>
                          </a:ln>
                          <a:solidFill>
                            <a:srgbClr val="FFFFFF"/>
                          </a:solidFill>
                          <a:effectLst/>
                          <a:latin typeface="Arial" charset="0"/>
                        </a:rPr>
                        <a:t>Cholinilitics</a:t>
                      </a:r>
                      <a:endParaRPr kumimoji="0" lang="en-US" sz="20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3. </a:t>
                      </a:r>
                      <a:r>
                        <a:rPr kumimoji="0" lang="en-US" sz="2000" b="0" i="0" u="none" strike="noStrike" cap="none" normalizeH="0" baseline="0" dirty="0" err="1" smtClean="0">
                          <a:ln>
                            <a:noFill/>
                          </a:ln>
                          <a:solidFill>
                            <a:srgbClr val="FFFFFF"/>
                          </a:solidFill>
                          <a:effectLst/>
                          <a:latin typeface="Arial" charset="0"/>
                        </a:rPr>
                        <a:t>Theophyllines</a:t>
                      </a: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r>
              <a:tr h="149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COPD</a:t>
                      </a: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Inhalation Nebulizer</a:t>
                      </a:r>
                      <a:endParaRPr kumimoji="0" lang="ru-RU" sz="20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Bronchodilators: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1. Beta agonists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2. </a:t>
                      </a:r>
                      <a:r>
                        <a:rPr kumimoji="0" lang="en-US" sz="2000" b="0" i="0" u="none" strike="noStrike" cap="none" normalizeH="0" baseline="0" dirty="0" err="1" smtClean="0">
                          <a:ln>
                            <a:noFill/>
                          </a:ln>
                          <a:solidFill>
                            <a:srgbClr val="FFFFFF"/>
                          </a:solidFill>
                          <a:effectLst/>
                          <a:latin typeface="Arial" charset="0"/>
                        </a:rPr>
                        <a:t>Cholinilitics</a:t>
                      </a:r>
                      <a:endParaRPr kumimoji="0" lang="en-US" sz="2000" b="0" i="0" u="none" strike="noStrike" cap="none" normalizeH="0" baseline="0" dirty="0" smtClean="0">
                        <a:ln>
                          <a:noFill/>
                        </a:ln>
                        <a:solidFill>
                          <a:srgbClr val="FFFFFF"/>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3. </a:t>
                      </a:r>
                      <a:r>
                        <a:rPr kumimoji="0" lang="en-US" sz="2000" b="0" i="0" u="none" strike="noStrike" cap="none" normalizeH="0" baseline="0" dirty="0" err="1" smtClean="0">
                          <a:ln>
                            <a:noFill/>
                          </a:ln>
                          <a:solidFill>
                            <a:srgbClr val="FFFFFF"/>
                          </a:solidFill>
                          <a:effectLst/>
                          <a:latin typeface="Arial" charset="0"/>
                        </a:rPr>
                        <a:t>Theophyllines</a:t>
                      </a: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FFFF"/>
                          </a:solidFill>
                          <a:effectLst/>
                          <a:latin typeface="Arial" charset="0"/>
                        </a:rPr>
                        <a:t>Antibacterial therapy</a:t>
                      </a:r>
                      <a:endParaRPr kumimoji="0" lang="ru-RU" sz="2000" b="0" i="0" u="none" strike="noStrike" cap="none" normalizeH="0" baseline="0" dirty="0" smtClean="0">
                        <a:ln>
                          <a:noFill/>
                        </a:ln>
                        <a:solidFill>
                          <a:srgbClr val="FFFFFF"/>
                        </a:solidFill>
                        <a:effectLst/>
                        <a:latin typeface="Arial" charset="0"/>
                      </a:endParaRPr>
                    </a:p>
                  </a:txBody>
                  <a:tcP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a:lstStyle/>
          <a:p>
            <a:r>
              <a:rPr lang="en-US" dirty="0" smtClean="0"/>
              <a:t>Tactics of treatment of COPD</a:t>
            </a:r>
            <a:endParaRPr lang="ru-RU" dirty="0"/>
          </a:p>
        </p:txBody>
      </p:sp>
      <p:sp>
        <p:nvSpPr>
          <p:cNvPr id="179203" name="Rectangle 3"/>
          <p:cNvSpPr>
            <a:spLocks noGrp="1" noChangeArrowheads="1"/>
          </p:cNvSpPr>
          <p:nvPr>
            <p:ph idx="1"/>
          </p:nvPr>
        </p:nvSpPr>
        <p:spPr>
          <a:xfrm>
            <a:off x="263525" y="1598613"/>
            <a:ext cx="8196263" cy="4497387"/>
          </a:xfrm>
        </p:spPr>
        <p:txBody>
          <a:bodyPr/>
          <a:lstStyle/>
          <a:p>
            <a:pPr>
              <a:buFont typeface="Wingdings" pitchFamily="2" charset="2"/>
              <a:buChar char="v"/>
            </a:pPr>
            <a:r>
              <a:rPr lang="en-US" dirty="0" smtClean="0">
                <a:solidFill>
                  <a:srgbClr val="FFFFFF"/>
                </a:solidFill>
              </a:rPr>
              <a:t>Patient education</a:t>
            </a:r>
          </a:p>
          <a:p>
            <a:pPr>
              <a:buFont typeface="Wingdings" pitchFamily="2" charset="2"/>
              <a:buChar char="v"/>
            </a:pPr>
            <a:r>
              <a:rPr lang="en-US" dirty="0" smtClean="0">
                <a:solidFill>
                  <a:srgbClr val="FFFFFF"/>
                </a:solidFill>
              </a:rPr>
              <a:t>  Smoking cessation</a:t>
            </a:r>
          </a:p>
          <a:p>
            <a:pPr>
              <a:buFont typeface="Wingdings" pitchFamily="2" charset="2"/>
              <a:buChar char="v"/>
            </a:pPr>
            <a:r>
              <a:rPr lang="en-US" dirty="0" smtClean="0">
                <a:solidFill>
                  <a:srgbClr val="FFFFFF"/>
                </a:solidFill>
              </a:rPr>
              <a:t>  Bronchodilator therapy</a:t>
            </a:r>
          </a:p>
          <a:p>
            <a:pPr>
              <a:buFont typeface="Wingdings" pitchFamily="2" charset="2"/>
              <a:buChar char="v"/>
            </a:pPr>
            <a:r>
              <a:rPr lang="en-US" dirty="0" smtClean="0">
                <a:solidFill>
                  <a:srgbClr val="FFFFFF"/>
                </a:solidFill>
              </a:rPr>
              <a:t>  </a:t>
            </a:r>
            <a:r>
              <a:rPr lang="en-US" dirty="0" err="1" smtClean="0">
                <a:solidFill>
                  <a:srgbClr val="FFFFFF"/>
                </a:solidFill>
              </a:rPr>
              <a:t>Mucoregulatory</a:t>
            </a:r>
            <a:r>
              <a:rPr lang="en-US" dirty="0" smtClean="0">
                <a:solidFill>
                  <a:srgbClr val="FFFFFF"/>
                </a:solidFill>
              </a:rPr>
              <a:t> therapy</a:t>
            </a:r>
          </a:p>
          <a:p>
            <a:pPr>
              <a:buFont typeface="Wingdings" pitchFamily="2" charset="2"/>
              <a:buChar char="v"/>
            </a:pPr>
            <a:r>
              <a:rPr lang="en-US" dirty="0" smtClean="0">
                <a:solidFill>
                  <a:srgbClr val="FFFFFF"/>
                </a:solidFill>
              </a:rPr>
              <a:t>  </a:t>
            </a:r>
            <a:r>
              <a:rPr lang="en-US" dirty="0" err="1" smtClean="0">
                <a:solidFill>
                  <a:srgbClr val="FFFFFF"/>
                </a:solidFill>
              </a:rPr>
              <a:t>Glucocorticosteroid</a:t>
            </a:r>
            <a:r>
              <a:rPr lang="en-US" dirty="0" smtClean="0">
                <a:solidFill>
                  <a:srgbClr val="FFFFFF"/>
                </a:solidFill>
              </a:rPr>
              <a:t> therapy</a:t>
            </a:r>
          </a:p>
          <a:p>
            <a:pPr>
              <a:buFont typeface="Wingdings" pitchFamily="2" charset="2"/>
              <a:buChar char="v"/>
            </a:pPr>
            <a:r>
              <a:rPr lang="en-US" dirty="0" smtClean="0">
                <a:solidFill>
                  <a:srgbClr val="FFFFFF"/>
                </a:solidFill>
              </a:rPr>
              <a:t>  Correction of respiratory failure</a:t>
            </a:r>
          </a:p>
          <a:p>
            <a:pPr>
              <a:buFont typeface="Wingdings" pitchFamily="2" charset="2"/>
              <a:buChar char="v"/>
            </a:pPr>
            <a:r>
              <a:rPr lang="en-US" dirty="0" smtClean="0">
                <a:solidFill>
                  <a:srgbClr val="FFFFFF"/>
                </a:solidFill>
              </a:rPr>
              <a:t>  Anti-infective therapy</a:t>
            </a:r>
          </a:p>
          <a:p>
            <a:pPr>
              <a:buFont typeface="Wingdings" pitchFamily="2" charset="2"/>
              <a:buChar char="v"/>
            </a:pPr>
            <a:r>
              <a:rPr lang="en-US" dirty="0" smtClean="0">
                <a:solidFill>
                  <a:srgbClr val="FFFFFF"/>
                </a:solidFill>
              </a:rPr>
              <a:t>  Rehabilitation therapy</a:t>
            </a:r>
            <a:r>
              <a:rPr lang="ru-RU" sz="2800" dirty="0" smtClean="0">
                <a:solidFill>
                  <a:srgbClr val="FFFFFF"/>
                </a:solidFill>
              </a:rPr>
              <a:t> </a:t>
            </a:r>
            <a:endParaRPr lang="ru-RU" sz="2800" dirty="0">
              <a:solidFill>
                <a:srgbClr val="FFFFFF"/>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p:txBody>
          <a:bodyPr/>
          <a:lstStyle/>
          <a:p>
            <a:r>
              <a:rPr lang="en-US" sz="3600" dirty="0" smtClean="0"/>
              <a:t>Algorithm of </a:t>
            </a:r>
            <a:r>
              <a:rPr lang="en-US" sz="3600" dirty="0" smtClean="0"/>
              <a:t>basic </a:t>
            </a:r>
            <a:r>
              <a:rPr lang="en-US" sz="3600" dirty="0" smtClean="0"/>
              <a:t>t</a:t>
            </a:r>
            <a:r>
              <a:rPr lang="en-US" sz="3600" dirty="0" smtClean="0"/>
              <a:t>herapy of COPD</a:t>
            </a:r>
            <a:endParaRPr lang="ru-RU" sz="3600" dirty="0"/>
          </a:p>
        </p:txBody>
      </p:sp>
      <p:sp>
        <p:nvSpPr>
          <p:cNvPr id="180232" name="Rectangle 8"/>
          <p:cNvSpPr>
            <a:spLocks noGrp="1" noChangeArrowheads="1"/>
          </p:cNvSpPr>
          <p:nvPr>
            <p:ph idx="1"/>
          </p:nvPr>
        </p:nvSpPr>
        <p:spPr>
          <a:xfrm>
            <a:off x="6229350" y="4365625"/>
            <a:ext cx="2159000" cy="863600"/>
          </a:xfrm>
          <a:solidFill>
            <a:schemeClr val="accent1"/>
          </a:solidFill>
          <a:ln>
            <a:solidFill>
              <a:schemeClr val="tx1"/>
            </a:solidFill>
          </a:ln>
        </p:spPr>
        <p:txBody>
          <a:bodyPr>
            <a:normAutofit/>
          </a:bodyPr>
          <a:lstStyle/>
          <a:p>
            <a:pPr>
              <a:lnSpc>
                <a:spcPct val="90000"/>
              </a:lnSpc>
              <a:buFontTx/>
              <a:buNone/>
            </a:pPr>
            <a:r>
              <a:rPr lang="en-US" sz="1800" b="1" dirty="0" smtClean="0"/>
              <a:t>Continuation </a:t>
            </a:r>
            <a:r>
              <a:rPr lang="en-US" sz="1800" b="1" dirty="0" smtClean="0"/>
              <a:t>of treatment</a:t>
            </a:r>
            <a:endParaRPr lang="ru-RU" sz="1800" b="1" dirty="0"/>
          </a:p>
        </p:txBody>
      </p:sp>
      <p:sp>
        <p:nvSpPr>
          <p:cNvPr id="180228" name="Rectangle 4"/>
          <p:cNvSpPr>
            <a:spLocks noChangeArrowheads="1"/>
          </p:cNvSpPr>
          <p:nvPr/>
        </p:nvSpPr>
        <p:spPr bwMode="auto">
          <a:xfrm>
            <a:off x="2195513" y="1773238"/>
            <a:ext cx="2592387" cy="792162"/>
          </a:xfrm>
          <a:prstGeom prst="rect">
            <a:avLst/>
          </a:prstGeom>
          <a:solidFill>
            <a:schemeClr val="accent1"/>
          </a:solidFill>
          <a:ln w="9525">
            <a:solidFill>
              <a:schemeClr val="tx1"/>
            </a:solidFill>
            <a:miter lim="800000"/>
            <a:headEnd/>
            <a:tailEnd/>
          </a:ln>
          <a:effectLst/>
        </p:spPr>
        <p:txBody>
          <a:bodyPr wrap="none" anchor="ctr"/>
          <a:lstStyle/>
          <a:p>
            <a:pPr algn="ctr"/>
            <a:r>
              <a:rPr lang="en-US" b="1" dirty="0" err="1" smtClean="0"/>
              <a:t>Iprathropium</a:t>
            </a:r>
            <a:endParaRPr lang="ru-RU" b="1" dirty="0"/>
          </a:p>
        </p:txBody>
      </p:sp>
      <p:sp>
        <p:nvSpPr>
          <p:cNvPr id="180229" name="Rectangle 5"/>
          <p:cNvSpPr>
            <a:spLocks noChangeArrowheads="1"/>
          </p:cNvSpPr>
          <p:nvPr/>
        </p:nvSpPr>
        <p:spPr bwMode="auto">
          <a:xfrm>
            <a:off x="6084888" y="2636838"/>
            <a:ext cx="2519362" cy="863600"/>
          </a:xfrm>
          <a:prstGeom prst="rect">
            <a:avLst/>
          </a:prstGeom>
          <a:solidFill>
            <a:schemeClr val="accent1"/>
          </a:solidFill>
          <a:ln w="9525">
            <a:solidFill>
              <a:schemeClr val="tx1"/>
            </a:solidFill>
            <a:miter lim="800000"/>
            <a:headEnd/>
            <a:tailEnd/>
          </a:ln>
          <a:effectLst/>
        </p:spPr>
        <p:txBody>
          <a:bodyPr wrap="none" anchor="ctr"/>
          <a:lstStyle/>
          <a:p>
            <a:pPr algn="ctr"/>
            <a:r>
              <a:rPr lang="en-US" b="1" dirty="0" smtClean="0"/>
              <a:t>Continuation </a:t>
            </a:r>
            <a:r>
              <a:rPr lang="en-US" b="1" dirty="0" smtClean="0"/>
              <a:t>of </a:t>
            </a:r>
            <a:endParaRPr lang="en-US" b="1" dirty="0" smtClean="0"/>
          </a:p>
          <a:p>
            <a:pPr algn="ctr"/>
            <a:r>
              <a:rPr lang="en-US" b="1" dirty="0" smtClean="0"/>
              <a:t>treatment</a:t>
            </a:r>
            <a:endParaRPr lang="ru-RU" b="1" dirty="0"/>
          </a:p>
        </p:txBody>
      </p:sp>
      <p:sp>
        <p:nvSpPr>
          <p:cNvPr id="180230" name="Rectangle 6"/>
          <p:cNvSpPr>
            <a:spLocks noChangeArrowheads="1"/>
          </p:cNvSpPr>
          <p:nvPr/>
        </p:nvSpPr>
        <p:spPr bwMode="auto">
          <a:xfrm>
            <a:off x="2193925" y="3573463"/>
            <a:ext cx="2665413" cy="792162"/>
          </a:xfrm>
          <a:prstGeom prst="rect">
            <a:avLst/>
          </a:prstGeom>
          <a:solidFill>
            <a:schemeClr val="accent1"/>
          </a:solidFill>
          <a:ln w="9525">
            <a:solidFill>
              <a:schemeClr val="tx1"/>
            </a:solidFill>
            <a:miter lim="800000"/>
            <a:headEnd/>
            <a:tailEnd/>
          </a:ln>
          <a:effectLst/>
        </p:spPr>
        <p:txBody>
          <a:bodyPr wrap="none" anchor="ctr"/>
          <a:lstStyle/>
          <a:p>
            <a:pPr algn="ctr"/>
            <a:r>
              <a:rPr lang="en-US" b="1" dirty="0" smtClean="0"/>
              <a:t>Addition </a:t>
            </a:r>
            <a:r>
              <a:rPr lang="en-US" b="1" dirty="0" smtClean="0"/>
              <a:t>of </a:t>
            </a:r>
            <a:endParaRPr lang="en-US" b="1" dirty="0" smtClean="0"/>
          </a:p>
          <a:p>
            <a:pPr algn="ctr"/>
            <a:r>
              <a:rPr lang="en-US" b="1" dirty="0" smtClean="0"/>
              <a:t>beta </a:t>
            </a:r>
            <a:r>
              <a:rPr lang="en-US" b="1" dirty="0" smtClean="0"/>
              <a:t>agonists</a:t>
            </a:r>
            <a:endParaRPr lang="ru-RU" b="1" dirty="0"/>
          </a:p>
        </p:txBody>
      </p:sp>
      <p:sp>
        <p:nvSpPr>
          <p:cNvPr id="180233" name="Rectangle 9"/>
          <p:cNvSpPr>
            <a:spLocks noChangeArrowheads="1"/>
          </p:cNvSpPr>
          <p:nvPr/>
        </p:nvSpPr>
        <p:spPr bwMode="auto">
          <a:xfrm>
            <a:off x="0" y="4868863"/>
            <a:ext cx="2411413" cy="792162"/>
          </a:xfrm>
          <a:prstGeom prst="rect">
            <a:avLst/>
          </a:prstGeom>
          <a:solidFill>
            <a:schemeClr val="accent1"/>
          </a:solidFill>
          <a:ln w="9525">
            <a:solidFill>
              <a:schemeClr val="tx1"/>
            </a:solidFill>
            <a:miter lim="800000"/>
            <a:headEnd/>
            <a:tailEnd/>
          </a:ln>
          <a:effectLst/>
        </p:spPr>
        <p:txBody>
          <a:bodyPr wrap="none" anchor="ctr"/>
          <a:lstStyle/>
          <a:p>
            <a:pPr algn="ctr"/>
            <a:r>
              <a:rPr lang="en-US" b="1" dirty="0" smtClean="0"/>
              <a:t>Abolition </a:t>
            </a:r>
            <a:r>
              <a:rPr lang="en-US" b="1" dirty="0" smtClean="0"/>
              <a:t>of </a:t>
            </a:r>
            <a:endParaRPr lang="en-US" b="1" dirty="0" smtClean="0"/>
          </a:p>
          <a:p>
            <a:pPr algn="ctr"/>
            <a:r>
              <a:rPr lang="en-US" b="1" dirty="0" smtClean="0"/>
              <a:t>beta </a:t>
            </a:r>
            <a:r>
              <a:rPr lang="en-US" b="1" dirty="0" smtClean="0"/>
              <a:t>agonists</a:t>
            </a:r>
            <a:endParaRPr lang="ru-RU" b="1" dirty="0"/>
          </a:p>
        </p:txBody>
      </p:sp>
      <p:sp>
        <p:nvSpPr>
          <p:cNvPr id="180234" name="Rectangle 10"/>
          <p:cNvSpPr>
            <a:spLocks noChangeArrowheads="1"/>
          </p:cNvSpPr>
          <p:nvPr/>
        </p:nvSpPr>
        <p:spPr bwMode="auto">
          <a:xfrm>
            <a:off x="2771775" y="5157788"/>
            <a:ext cx="3095625" cy="1295400"/>
          </a:xfrm>
          <a:prstGeom prst="rect">
            <a:avLst/>
          </a:prstGeom>
          <a:solidFill>
            <a:schemeClr val="accent1"/>
          </a:solidFill>
          <a:ln w="9525">
            <a:solidFill>
              <a:schemeClr val="tx1"/>
            </a:solidFill>
            <a:miter lim="800000"/>
            <a:headEnd/>
            <a:tailEnd/>
          </a:ln>
          <a:effectLst/>
        </p:spPr>
        <p:txBody>
          <a:bodyPr wrap="none" anchor="ctr"/>
          <a:lstStyle/>
          <a:p>
            <a:pPr algn="ctr"/>
            <a:r>
              <a:rPr lang="en-US" b="1" dirty="0" smtClean="0"/>
              <a:t>Addition of prolonged </a:t>
            </a:r>
          </a:p>
          <a:p>
            <a:pPr algn="ctr"/>
            <a:r>
              <a:rPr lang="en-US" b="1" dirty="0" err="1" smtClean="0"/>
              <a:t>theophylline</a:t>
            </a:r>
            <a:endParaRPr lang="ru-RU" b="1" dirty="0"/>
          </a:p>
        </p:txBody>
      </p:sp>
      <p:sp>
        <p:nvSpPr>
          <p:cNvPr id="180235" name="Line 11"/>
          <p:cNvSpPr>
            <a:spLocks noChangeShapeType="1"/>
          </p:cNvSpPr>
          <p:nvPr/>
        </p:nvSpPr>
        <p:spPr bwMode="auto">
          <a:xfrm>
            <a:off x="4787900" y="1989138"/>
            <a:ext cx="1728788" cy="0"/>
          </a:xfrm>
          <a:prstGeom prst="line">
            <a:avLst/>
          </a:prstGeom>
          <a:noFill/>
          <a:ln w="38100">
            <a:solidFill>
              <a:srgbClr val="FFFF99"/>
            </a:solidFill>
            <a:round/>
            <a:headEnd/>
            <a:tailEnd/>
          </a:ln>
          <a:effectLst/>
        </p:spPr>
        <p:txBody>
          <a:bodyPr/>
          <a:lstStyle/>
          <a:p>
            <a:endParaRPr lang="ru-RU"/>
          </a:p>
        </p:txBody>
      </p:sp>
      <p:sp>
        <p:nvSpPr>
          <p:cNvPr id="180236" name="Line 12"/>
          <p:cNvSpPr>
            <a:spLocks noChangeShapeType="1"/>
          </p:cNvSpPr>
          <p:nvPr/>
        </p:nvSpPr>
        <p:spPr bwMode="auto">
          <a:xfrm>
            <a:off x="468313" y="4005263"/>
            <a:ext cx="1728787" cy="0"/>
          </a:xfrm>
          <a:prstGeom prst="line">
            <a:avLst/>
          </a:prstGeom>
          <a:noFill/>
          <a:ln w="38100">
            <a:solidFill>
              <a:srgbClr val="FFFF99"/>
            </a:solidFill>
            <a:round/>
            <a:headEnd/>
            <a:tailEnd/>
          </a:ln>
          <a:effectLst/>
        </p:spPr>
        <p:txBody>
          <a:bodyPr/>
          <a:lstStyle/>
          <a:p>
            <a:endParaRPr lang="ru-RU"/>
          </a:p>
        </p:txBody>
      </p:sp>
      <p:sp>
        <p:nvSpPr>
          <p:cNvPr id="180237" name="Line 13"/>
          <p:cNvSpPr>
            <a:spLocks noChangeShapeType="1"/>
          </p:cNvSpPr>
          <p:nvPr/>
        </p:nvSpPr>
        <p:spPr bwMode="auto">
          <a:xfrm>
            <a:off x="468313" y="6092825"/>
            <a:ext cx="2232025" cy="0"/>
          </a:xfrm>
          <a:prstGeom prst="line">
            <a:avLst/>
          </a:prstGeom>
          <a:noFill/>
          <a:ln w="38100">
            <a:solidFill>
              <a:srgbClr val="FFFF99"/>
            </a:solidFill>
            <a:round/>
            <a:headEnd/>
            <a:tailEnd/>
          </a:ln>
          <a:effectLst/>
        </p:spPr>
        <p:txBody>
          <a:bodyPr/>
          <a:lstStyle/>
          <a:p>
            <a:endParaRPr lang="ru-RU"/>
          </a:p>
        </p:txBody>
      </p:sp>
      <p:sp>
        <p:nvSpPr>
          <p:cNvPr id="180238" name="Line 14"/>
          <p:cNvSpPr>
            <a:spLocks noChangeShapeType="1"/>
          </p:cNvSpPr>
          <p:nvPr/>
        </p:nvSpPr>
        <p:spPr bwMode="auto">
          <a:xfrm>
            <a:off x="4932363" y="3933825"/>
            <a:ext cx="1728787" cy="0"/>
          </a:xfrm>
          <a:prstGeom prst="line">
            <a:avLst/>
          </a:prstGeom>
          <a:noFill/>
          <a:ln w="38100">
            <a:solidFill>
              <a:srgbClr val="FFFF99"/>
            </a:solidFill>
            <a:round/>
            <a:headEnd/>
            <a:tailEnd/>
          </a:ln>
          <a:effectLst/>
        </p:spPr>
        <p:txBody>
          <a:bodyPr/>
          <a:lstStyle/>
          <a:p>
            <a:endParaRPr lang="ru-RU"/>
          </a:p>
        </p:txBody>
      </p:sp>
      <p:sp>
        <p:nvSpPr>
          <p:cNvPr id="180239" name="Line 15"/>
          <p:cNvSpPr>
            <a:spLocks noChangeShapeType="1"/>
          </p:cNvSpPr>
          <p:nvPr/>
        </p:nvSpPr>
        <p:spPr bwMode="auto">
          <a:xfrm>
            <a:off x="6516688" y="1989138"/>
            <a:ext cx="0" cy="647700"/>
          </a:xfrm>
          <a:prstGeom prst="line">
            <a:avLst/>
          </a:prstGeom>
          <a:noFill/>
          <a:ln w="38100">
            <a:solidFill>
              <a:srgbClr val="FFFF99"/>
            </a:solidFill>
            <a:round/>
            <a:headEnd/>
            <a:tailEnd type="triangle" w="med" len="med"/>
          </a:ln>
          <a:effectLst/>
        </p:spPr>
        <p:txBody>
          <a:bodyPr/>
          <a:lstStyle/>
          <a:p>
            <a:endParaRPr lang="ru-RU"/>
          </a:p>
        </p:txBody>
      </p:sp>
      <p:sp>
        <p:nvSpPr>
          <p:cNvPr id="180240" name="Line 16"/>
          <p:cNvSpPr>
            <a:spLocks noChangeShapeType="1"/>
          </p:cNvSpPr>
          <p:nvPr/>
        </p:nvSpPr>
        <p:spPr bwMode="auto">
          <a:xfrm>
            <a:off x="6659563" y="3933825"/>
            <a:ext cx="0" cy="430213"/>
          </a:xfrm>
          <a:prstGeom prst="line">
            <a:avLst/>
          </a:prstGeom>
          <a:noFill/>
          <a:ln w="38100">
            <a:solidFill>
              <a:srgbClr val="FFFF99"/>
            </a:solidFill>
            <a:round/>
            <a:headEnd/>
            <a:tailEnd type="triangle" w="med" len="med"/>
          </a:ln>
          <a:effectLst/>
        </p:spPr>
        <p:txBody>
          <a:bodyPr/>
          <a:lstStyle/>
          <a:p>
            <a:endParaRPr lang="ru-RU"/>
          </a:p>
        </p:txBody>
      </p:sp>
      <p:sp>
        <p:nvSpPr>
          <p:cNvPr id="180241" name="Line 17"/>
          <p:cNvSpPr>
            <a:spLocks noChangeShapeType="1"/>
          </p:cNvSpPr>
          <p:nvPr/>
        </p:nvSpPr>
        <p:spPr bwMode="auto">
          <a:xfrm>
            <a:off x="468313" y="4076700"/>
            <a:ext cx="0" cy="792163"/>
          </a:xfrm>
          <a:prstGeom prst="line">
            <a:avLst/>
          </a:prstGeom>
          <a:noFill/>
          <a:ln w="38100">
            <a:solidFill>
              <a:srgbClr val="FFFF99"/>
            </a:solidFill>
            <a:round/>
            <a:headEnd/>
            <a:tailEnd type="triangle" w="med" len="med"/>
          </a:ln>
          <a:effectLst/>
        </p:spPr>
        <p:txBody>
          <a:bodyPr/>
          <a:lstStyle/>
          <a:p>
            <a:endParaRPr lang="ru-RU"/>
          </a:p>
        </p:txBody>
      </p:sp>
      <p:sp>
        <p:nvSpPr>
          <p:cNvPr id="180242" name="Line 18"/>
          <p:cNvSpPr>
            <a:spLocks noChangeShapeType="1"/>
          </p:cNvSpPr>
          <p:nvPr/>
        </p:nvSpPr>
        <p:spPr bwMode="auto">
          <a:xfrm>
            <a:off x="3419475" y="4365625"/>
            <a:ext cx="0" cy="792163"/>
          </a:xfrm>
          <a:prstGeom prst="line">
            <a:avLst/>
          </a:prstGeom>
          <a:noFill/>
          <a:ln w="38100">
            <a:solidFill>
              <a:srgbClr val="FFFF99"/>
            </a:solidFill>
            <a:round/>
            <a:headEnd/>
            <a:tailEnd type="triangle" w="med" len="med"/>
          </a:ln>
          <a:effectLst/>
        </p:spPr>
        <p:txBody>
          <a:bodyPr/>
          <a:lstStyle/>
          <a:p>
            <a:endParaRPr lang="ru-RU"/>
          </a:p>
        </p:txBody>
      </p:sp>
      <p:sp>
        <p:nvSpPr>
          <p:cNvPr id="180243" name="Line 19"/>
          <p:cNvSpPr>
            <a:spLocks noChangeShapeType="1"/>
          </p:cNvSpPr>
          <p:nvPr/>
        </p:nvSpPr>
        <p:spPr bwMode="auto">
          <a:xfrm>
            <a:off x="3348038" y="2636838"/>
            <a:ext cx="0" cy="863600"/>
          </a:xfrm>
          <a:prstGeom prst="line">
            <a:avLst/>
          </a:prstGeom>
          <a:noFill/>
          <a:ln w="38100">
            <a:solidFill>
              <a:srgbClr val="FFFF99"/>
            </a:solidFill>
            <a:round/>
            <a:headEnd/>
            <a:tailEnd type="triangle" w="med" len="med"/>
          </a:ln>
          <a:effectLst/>
        </p:spPr>
        <p:txBody>
          <a:bodyPr/>
          <a:lstStyle/>
          <a:p>
            <a:endParaRPr lang="ru-RU"/>
          </a:p>
        </p:txBody>
      </p:sp>
      <p:sp>
        <p:nvSpPr>
          <p:cNvPr id="180244" name="Line 20"/>
          <p:cNvSpPr>
            <a:spLocks noChangeShapeType="1"/>
          </p:cNvSpPr>
          <p:nvPr/>
        </p:nvSpPr>
        <p:spPr bwMode="auto">
          <a:xfrm flipV="1">
            <a:off x="468313" y="5661025"/>
            <a:ext cx="0" cy="431800"/>
          </a:xfrm>
          <a:prstGeom prst="line">
            <a:avLst/>
          </a:prstGeom>
          <a:noFill/>
          <a:ln w="38100">
            <a:solidFill>
              <a:srgbClr val="FFFF99"/>
            </a:solidFill>
            <a:round/>
            <a:headEnd/>
            <a:tailEnd/>
          </a:ln>
          <a:effectLst/>
        </p:spPr>
        <p:txBody>
          <a:bodyPr/>
          <a:lstStyle/>
          <a:p>
            <a:endParaRPr lang="ru-RU"/>
          </a:p>
        </p:txBody>
      </p:sp>
      <p:sp>
        <p:nvSpPr>
          <p:cNvPr id="180245" name="Text Box 21"/>
          <p:cNvSpPr txBox="1">
            <a:spLocks noChangeArrowheads="1"/>
          </p:cNvSpPr>
          <p:nvPr/>
        </p:nvSpPr>
        <p:spPr bwMode="auto">
          <a:xfrm>
            <a:off x="6640513" y="1647825"/>
            <a:ext cx="1755610" cy="369332"/>
          </a:xfrm>
          <a:prstGeom prst="rect">
            <a:avLst/>
          </a:prstGeom>
          <a:noFill/>
          <a:ln w="9525">
            <a:noFill/>
            <a:miter lim="800000"/>
            <a:headEnd/>
            <a:tailEnd/>
          </a:ln>
          <a:effectLst/>
        </p:spPr>
        <p:txBody>
          <a:bodyPr wrap="none">
            <a:spAutoFit/>
          </a:bodyPr>
          <a:lstStyle/>
          <a:p>
            <a:pPr algn="ctr"/>
            <a:r>
              <a:rPr lang="ru-RU" b="1" dirty="0" smtClean="0">
                <a:solidFill>
                  <a:srgbClr val="FFFFFF"/>
                </a:solidFill>
              </a:rPr>
              <a:t>О</a:t>
            </a:r>
            <a:r>
              <a:rPr lang="en-US" b="1" dirty="0" err="1" smtClean="0">
                <a:solidFill>
                  <a:srgbClr val="FFFFFF"/>
                </a:solidFill>
              </a:rPr>
              <a:t>ptimal</a:t>
            </a:r>
            <a:r>
              <a:rPr lang="en-US" b="1" dirty="0" smtClean="0">
                <a:solidFill>
                  <a:srgbClr val="FFFFFF"/>
                </a:solidFill>
              </a:rPr>
              <a:t> action</a:t>
            </a:r>
            <a:endParaRPr lang="ru-RU" b="1" dirty="0">
              <a:solidFill>
                <a:srgbClr val="FFFFFF"/>
              </a:solidFill>
            </a:endParaRPr>
          </a:p>
        </p:txBody>
      </p:sp>
      <p:sp>
        <p:nvSpPr>
          <p:cNvPr id="180246" name="Text Box 22"/>
          <p:cNvSpPr txBox="1">
            <a:spLocks noChangeArrowheads="1"/>
          </p:cNvSpPr>
          <p:nvPr/>
        </p:nvSpPr>
        <p:spPr bwMode="auto">
          <a:xfrm>
            <a:off x="3708400" y="2944813"/>
            <a:ext cx="1499128" cy="369332"/>
          </a:xfrm>
          <a:prstGeom prst="rect">
            <a:avLst/>
          </a:prstGeom>
          <a:noFill/>
          <a:ln w="9525">
            <a:noFill/>
            <a:miter lim="800000"/>
            <a:headEnd/>
            <a:tailEnd/>
          </a:ln>
          <a:effectLst/>
        </p:spPr>
        <p:txBody>
          <a:bodyPr wrap="none">
            <a:spAutoFit/>
          </a:bodyPr>
          <a:lstStyle/>
          <a:p>
            <a:r>
              <a:rPr lang="en-US" b="1" dirty="0" smtClean="0">
                <a:solidFill>
                  <a:srgbClr val="FFFFFF"/>
                </a:solidFill>
              </a:rPr>
              <a:t>Small action</a:t>
            </a:r>
            <a:endParaRPr lang="ru-RU" b="1" dirty="0">
              <a:solidFill>
                <a:srgbClr val="FFFFFF"/>
              </a:solidFill>
            </a:endParaRPr>
          </a:p>
        </p:txBody>
      </p:sp>
      <p:sp>
        <p:nvSpPr>
          <p:cNvPr id="180247" name="Text Box 23"/>
          <p:cNvSpPr txBox="1">
            <a:spLocks noChangeArrowheads="1"/>
          </p:cNvSpPr>
          <p:nvPr/>
        </p:nvSpPr>
        <p:spPr bwMode="auto">
          <a:xfrm>
            <a:off x="6927850" y="3665538"/>
            <a:ext cx="1755609" cy="646331"/>
          </a:xfrm>
          <a:prstGeom prst="rect">
            <a:avLst/>
          </a:prstGeom>
          <a:noFill/>
          <a:ln w="9525">
            <a:noFill/>
            <a:miter lim="800000"/>
            <a:headEnd/>
            <a:tailEnd/>
          </a:ln>
          <a:effectLst/>
        </p:spPr>
        <p:txBody>
          <a:bodyPr wrap="none">
            <a:spAutoFit/>
          </a:bodyPr>
          <a:lstStyle/>
          <a:p>
            <a:r>
              <a:rPr lang="ru-RU" b="1" dirty="0" smtClean="0">
                <a:solidFill>
                  <a:srgbClr val="FFFFFF"/>
                </a:solidFill>
              </a:rPr>
              <a:t>О</a:t>
            </a:r>
            <a:r>
              <a:rPr lang="en-US" b="1" dirty="0" err="1" smtClean="0">
                <a:solidFill>
                  <a:srgbClr val="FFFFFF"/>
                </a:solidFill>
              </a:rPr>
              <a:t>ptimal</a:t>
            </a:r>
            <a:r>
              <a:rPr lang="en-US" b="1" dirty="0" smtClean="0">
                <a:solidFill>
                  <a:srgbClr val="FFFFFF"/>
                </a:solidFill>
              </a:rPr>
              <a:t> action</a:t>
            </a:r>
            <a:endParaRPr lang="ru-RU" b="1" dirty="0">
              <a:solidFill>
                <a:srgbClr val="FFFFFF"/>
              </a:solidFill>
            </a:endParaRPr>
          </a:p>
          <a:p>
            <a:endParaRPr lang="ru-RU" dirty="0"/>
          </a:p>
        </p:txBody>
      </p:sp>
      <p:sp>
        <p:nvSpPr>
          <p:cNvPr id="180248" name="Text Box 24"/>
          <p:cNvSpPr txBox="1">
            <a:spLocks noChangeArrowheads="1"/>
          </p:cNvSpPr>
          <p:nvPr/>
        </p:nvSpPr>
        <p:spPr bwMode="auto">
          <a:xfrm>
            <a:off x="3832225" y="4456113"/>
            <a:ext cx="184150" cy="366712"/>
          </a:xfrm>
          <a:prstGeom prst="rect">
            <a:avLst/>
          </a:prstGeom>
          <a:noFill/>
          <a:ln w="9525">
            <a:noFill/>
            <a:miter lim="800000"/>
            <a:headEnd/>
            <a:tailEnd/>
          </a:ln>
          <a:effectLst/>
        </p:spPr>
        <p:txBody>
          <a:bodyPr wrap="none">
            <a:spAutoFit/>
          </a:bodyPr>
          <a:lstStyle/>
          <a:p>
            <a:endParaRPr lang="ru-RU"/>
          </a:p>
        </p:txBody>
      </p:sp>
      <p:sp>
        <p:nvSpPr>
          <p:cNvPr id="180249" name="Text Box 25"/>
          <p:cNvSpPr txBox="1">
            <a:spLocks noChangeArrowheads="1"/>
          </p:cNvSpPr>
          <p:nvPr/>
        </p:nvSpPr>
        <p:spPr bwMode="auto">
          <a:xfrm>
            <a:off x="3708400" y="4508500"/>
            <a:ext cx="1499128" cy="369332"/>
          </a:xfrm>
          <a:prstGeom prst="rect">
            <a:avLst/>
          </a:prstGeom>
          <a:noFill/>
          <a:ln w="9525">
            <a:noFill/>
            <a:miter lim="800000"/>
            <a:headEnd/>
            <a:tailEnd/>
          </a:ln>
          <a:effectLst/>
        </p:spPr>
        <p:txBody>
          <a:bodyPr wrap="none">
            <a:spAutoFit/>
          </a:bodyPr>
          <a:lstStyle/>
          <a:p>
            <a:r>
              <a:rPr lang="en-US" b="1" dirty="0" smtClean="0">
                <a:solidFill>
                  <a:srgbClr val="FFFFFF"/>
                </a:solidFill>
              </a:rPr>
              <a:t>Small action</a:t>
            </a:r>
            <a:endParaRPr lang="ru-RU" b="1" dirty="0">
              <a:solidFill>
                <a:srgbClr val="FFFFFF"/>
              </a:solidFill>
            </a:endParaRPr>
          </a:p>
        </p:txBody>
      </p:sp>
      <p:sp>
        <p:nvSpPr>
          <p:cNvPr id="180250" name="Text Box 26"/>
          <p:cNvSpPr txBox="1">
            <a:spLocks noChangeArrowheads="1"/>
          </p:cNvSpPr>
          <p:nvPr/>
        </p:nvSpPr>
        <p:spPr bwMode="auto">
          <a:xfrm>
            <a:off x="-92075" y="3592513"/>
            <a:ext cx="1152880" cy="369332"/>
          </a:xfrm>
          <a:prstGeom prst="rect">
            <a:avLst/>
          </a:prstGeom>
          <a:noFill/>
          <a:ln w="9525">
            <a:noFill/>
            <a:miter lim="800000"/>
            <a:headEnd/>
            <a:tailEnd/>
          </a:ln>
          <a:effectLst/>
        </p:spPr>
        <p:txBody>
          <a:bodyPr wrap="none">
            <a:spAutoFit/>
          </a:bodyPr>
          <a:lstStyle/>
          <a:p>
            <a:r>
              <a:rPr lang="en-US" b="1" dirty="0" smtClean="0">
                <a:solidFill>
                  <a:srgbClr val="FFFFFF"/>
                </a:solidFill>
              </a:rPr>
              <a:t>No effect</a:t>
            </a:r>
            <a:endParaRPr lang="ru-RU" b="1" dirty="0">
              <a:solidFill>
                <a:srgbClr val="FFFFFF"/>
              </a:solidFill>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a:normAutofit fontScale="90000"/>
          </a:bodyPr>
          <a:lstStyle/>
          <a:p>
            <a:r>
              <a:rPr lang="en-US" sz="3600" dirty="0" smtClean="0"/>
              <a:t>Advantages of an inhalation route of administration</a:t>
            </a:r>
            <a:endParaRPr lang="ru-RU" sz="3600" dirty="0"/>
          </a:p>
        </p:txBody>
      </p:sp>
      <p:sp>
        <p:nvSpPr>
          <p:cNvPr id="181251" name="Rectangle 3"/>
          <p:cNvSpPr>
            <a:spLocks noGrp="1" noChangeArrowheads="1"/>
          </p:cNvSpPr>
          <p:nvPr>
            <p:ph idx="1"/>
          </p:nvPr>
        </p:nvSpPr>
        <p:spPr/>
        <p:txBody>
          <a:bodyPr/>
          <a:lstStyle/>
          <a:p>
            <a:pPr>
              <a:buFont typeface="Wingdings" pitchFamily="2" charset="2"/>
              <a:buChar char="Ø"/>
            </a:pPr>
            <a:r>
              <a:rPr lang="en-US" sz="3200" dirty="0" smtClean="0">
                <a:solidFill>
                  <a:srgbClr val="FFC000"/>
                </a:solidFill>
              </a:rPr>
              <a:t>Creating a high concentration of the drug in the airways</a:t>
            </a:r>
          </a:p>
          <a:p>
            <a:pPr>
              <a:buFont typeface="Wingdings" pitchFamily="2" charset="2"/>
              <a:buChar char="Ø"/>
            </a:pPr>
            <a:r>
              <a:rPr lang="en-US" sz="3200" dirty="0" smtClean="0">
                <a:solidFill>
                  <a:srgbClr val="FFC000"/>
                </a:solidFill>
              </a:rPr>
              <a:t>  The speed of the effect</a:t>
            </a:r>
          </a:p>
          <a:p>
            <a:pPr>
              <a:buFont typeface="Wingdings" pitchFamily="2" charset="2"/>
              <a:buChar char="Ø"/>
            </a:pPr>
            <a:r>
              <a:rPr lang="en-US" sz="3200" dirty="0" smtClean="0">
                <a:solidFill>
                  <a:srgbClr val="FFC000"/>
                </a:solidFill>
              </a:rPr>
              <a:t>  Minimum side effects</a:t>
            </a:r>
            <a:endParaRPr lang="ru-RU" sz="3200" dirty="0">
              <a:solidFill>
                <a:srgbClr val="FFC000"/>
              </a:solidFil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r>
              <a:rPr lang="en-US" dirty="0" smtClean="0"/>
              <a:t>Spacer advantages</a:t>
            </a:r>
            <a:endParaRPr lang="ru-RU" dirty="0"/>
          </a:p>
        </p:txBody>
      </p:sp>
      <p:sp>
        <p:nvSpPr>
          <p:cNvPr id="183299" name="Rectangle 3"/>
          <p:cNvSpPr>
            <a:spLocks noGrp="1" noChangeArrowheads="1"/>
          </p:cNvSpPr>
          <p:nvPr>
            <p:ph idx="1"/>
          </p:nvPr>
        </p:nvSpPr>
        <p:spPr/>
        <p:txBody>
          <a:bodyPr>
            <a:normAutofit/>
          </a:bodyPr>
          <a:lstStyle/>
          <a:p>
            <a:pPr>
              <a:buFont typeface="Wingdings" pitchFamily="2" charset="2"/>
              <a:buChar char="Ø"/>
            </a:pPr>
            <a:r>
              <a:rPr lang="en-US" sz="3200" dirty="0" smtClean="0">
                <a:solidFill>
                  <a:srgbClr val="FFC000"/>
                </a:solidFill>
              </a:rPr>
              <a:t>Easier coordination with breathing</a:t>
            </a:r>
          </a:p>
          <a:p>
            <a:pPr>
              <a:buFont typeface="Wingdings" pitchFamily="2" charset="2"/>
              <a:buChar char="Ø"/>
            </a:pPr>
            <a:r>
              <a:rPr lang="en-US" sz="3200" dirty="0" smtClean="0">
                <a:solidFill>
                  <a:srgbClr val="FFC000"/>
                </a:solidFill>
              </a:rPr>
              <a:t>  Prevention of </a:t>
            </a:r>
            <a:r>
              <a:rPr lang="en-US" sz="3200" dirty="0" err="1" smtClean="0">
                <a:solidFill>
                  <a:srgbClr val="FFC000"/>
                </a:solidFill>
              </a:rPr>
              <a:t>oropharyngeal</a:t>
            </a:r>
            <a:r>
              <a:rPr lang="en-US" sz="3200" dirty="0" smtClean="0">
                <a:solidFill>
                  <a:srgbClr val="FFC000"/>
                </a:solidFill>
              </a:rPr>
              <a:t> aerosol deposition</a:t>
            </a:r>
          </a:p>
          <a:p>
            <a:pPr>
              <a:buFont typeface="Wingdings" pitchFamily="2" charset="2"/>
              <a:buChar char="Ø"/>
            </a:pPr>
            <a:r>
              <a:rPr lang="en-US" sz="3200" dirty="0" smtClean="0">
                <a:solidFill>
                  <a:srgbClr val="FFC000"/>
                </a:solidFill>
              </a:rPr>
              <a:t>  Prevent cold irritation</a:t>
            </a:r>
            <a:endParaRPr lang="ru-RU" sz="3200" dirty="0">
              <a:solidFill>
                <a:srgbClr val="FFC000"/>
              </a:solidFill>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normAutofit/>
          </a:bodyPr>
          <a:lstStyle/>
          <a:p>
            <a:r>
              <a:rPr lang="en-US" sz="3600" dirty="0" smtClean="0"/>
              <a:t>Benefits of Nebulizer </a:t>
            </a:r>
            <a:r>
              <a:rPr lang="en-US" sz="3600" dirty="0" smtClean="0"/>
              <a:t>inhalation</a:t>
            </a:r>
            <a:endParaRPr lang="ru-RU" sz="3600" dirty="0"/>
          </a:p>
        </p:txBody>
      </p:sp>
      <p:sp>
        <p:nvSpPr>
          <p:cNvPr id="185347" name="Rectangle 3"/>
          <p:cNvSpPr>
            <a:spLocks noGrp="1" noChangeArrowheads="1"/>
          </p:cNvSpPr>
          <p:nvPr>
            <p:ph idx="1"/>
          </p:nvPr>
        </p:nvSpPr>
        <p:spPr>
          <a:xfrm>
            <a:off x="263525" y="1598613"/>
            <a:ext cx="7980363" cy="4854575"/>
          </a:xfrm>
        </p:spPr>
        <p:txBody>
          <a:bodyPr/>
          <a:lstStyle/>
          <a:p>
            <a:pPr>
              <a:lnSpc>
                <a:spcPct val="90000"/>
              </a:lnSpc>
              <a:buFont typeface="Wingdings" pitchFamily="2" charset="2"/>
              <a:buChar char="Ø"/>
            </a:pPr>
            <a:r>
              <a:rPr lang="en-US" dirty="0" smtClean="0">
                <a:solidFill>
                  <a:srgbClr val="FFC000"/>
                </a:solidFill>
              </a:rPr>
              <a:t>The possibility of introducing a high dose of the drug</a:t>
            </a:r>
          </a:p>
          <a:p>
            <a:pPr>
              <a:lnSpc>
                <a:spcPct val="90000"/>
              </a:lnSpc>
              <a:buFont typeface="Wingdings" pitchFamily="2" charset="2"/>
              <a:buChar char="Ø"/>
            </a:pPr>
            <a:r>
              <a:rPr lang="en-US" dirty="0" smtClean="0">
                <a:solidFill>
                  <a:srgbClr val="FFC000"/>
                </a:solidFill>
              </a:rPr>
              <a:t>  Creating an aerosol with optimal particle size</a:t>
            </a:r>
          </a:p>
          <a:p>
            <a:pPr>
              <a:lnSpc>
                <a:spcPct val="90000"/>
              </a:lnSpc>
              <a:buFont typeface="Wingdings" pitchFamily="2" charset="2"/>
              <a:buChar char="Ø"/>
            </a:pPr>
            <a:r>
              <a:rPr lang="en-US" dirty="0" smtClean="0">
                <a:solidFill>
                  <a:srgbClr val="FFC000"/>
                </a:solidFill>
              </a:rPr>
              <a:t>  Coordination of inhalation with inhalation is not required.</a:t>
            </a:r>
          </a:p>
          <a:p>
            <a:pPr>
              <a:lnSpc>
                <a:spcPct val="90000"/>
              </a:lnSpc>
              <a:buFont typeface="Wingdings" pitchFamily="2" charset="2"/>
              <a:buChar char="Ø"/>
            </a:pPr>
            <a:r>
              <a:rPr lang="en-US" dirty="0" smtClean="0">
                <a:solidFill>
                  <a:srgbClr val="FFC000"/>
                </a:solidFill>
              </a:rPr>
              <a:t>  Inhalation technology is easily doable for children, elderly and severely ill</a:t>
            </a:r>
          </a:p>
          <a:p>
            <a:pPr>
              <a:lnSpc>
                <a:spcPct val="90000"/>
              </a:lnSpc>
              <a:buFont typeface="Wingdings" pitchFamily="2" charset="2"/>
              <a:buChar char="Ø"/>
            </a:pPr>
            <a:r>
              <a:rPr lang="en-US" dirty="0" smtClean="0">
                <a:solidFill>
                  <a:srgbClr val="FFC000"/>
                </a:solidFill>
              </a:rPr>
              <a:t>  The possibility of inclusion in the circuit of oxygen supply and circuit ventilation</a:t>
            </a:r>
          </a:p>
          <a:p>
            <a:pPr>
              <a:lnSpc>
                <a:spcPct val="90000"/>
              </a:lnSpc>
              <a:buFont typeface="Wingdings" pitchFamily="2" charset="2"/>
              <a:buChar char="Ø"/>
            </a:pPr>
            <a:r>
              <a:rPr lang="en-US" dirty="0" smtClean="0">
                <a:solidFill>
                  <a:srgbClr val="FFC000"/>
                </a:solidFill>
              </a:rPr>
              <a:t>  Lack of </a:t>
            </a:r>
            <a:r>
              <a:rPr lang="en-US" dirty="0" err="1" smtClean="0">
                <a:solidFill>
                  <a:srgbClr val="FFC000"/>
                </a:solidFill>
              </a:rPr>
              <a:t>freon</a:t>
            </a:r>
            <a:r>
              <a:rPr lang="en-US" dirty="0" smtClean="0">
                <a:solidFill>
                  <a:srgbClr val="FFC000"/>
                </a:solidFill>
              </a:rPr>
              <a:t> and other propellants</a:t>
            </a:r>
            <a:endParaRPr lang="ru-RU" sz="2800" dirty="0">
              <a:solidFill>
                <a:srgbClr val="FFC0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695</TotalTime>
  <Words>5395</Words>
  <PresentationFormat>Экран (4:3)</PresentationFormat>
  <Paragraphs>725</Paragraphs>
  <Slides>98</Slides>
  <Notes>2</Notes>
  <HiddenSlides>0</HiddenSlides>
  <MMClips>0</MMClips>
  <ScaleCrop>false</ScaleCrop>
  <HeadingPairs>
    <vt:vector size="6" baseType="variant">
      <vt:variant>
        <vt:lpstr>Тема</vt:lpstr>
      </vt:variant>
      <vt:variant>
        <vt:i4>1</vt:i4>
      </vt:variant>
      <vt:variant>
        <vt:lpstr>Внедренные серверы OLE</vt:lpstr>
      </vt:variant>
      <vt:variant>
        <vt:i4>3</vt:i4>
      </vt:variant>
      <vt:variant>
        <vt:lpstr>Заголовки слайдов</vt:lpstr>
      </vt:variant>
      <vt:variant>
        <vt:i4>98</vt:i4>
      </vt:variant>
    </vt:vector>
  </HeadingPairs>
  <TitlesOfParts>
    <vt:vector size="102" baseType="lpstr">
      <vt:lpstr>Апекс</vt:lpstr>
      <vt:lpstr>Фотография Photo Editor</vt:lpstr>
      <vt:lpstr>Слайд</vt:lpstr>
      <vt:lpstr>Bitmap Image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Pneumonia in the elderly patients</vt:lpstr>
      <vt:lpstr>Pneumonia in the elderly patients</vt:lpstr>
      <vt:lpstr>Pneumonia in the elderly patients</vt:lpstr>
      <vt:lpstr>Pneumonia in the elderly patients</vt:lpstr>
      <vt:lpstr>Clinical features of pneumonia in elderly patients</vt:lpstr>
      <vt:lpstr>Clinical features of pneumonia in elderly patients</vt:lpstr>
      <vt:lpstr>Clinical features of pneumonia in elderly patients</vt:lpstr>
      <vt:lpstr>Clinical features of pneumonia in elderly patients</vt:lpstr>
      <vt:lpstr>Pneumonia (lung inflammation caused by bacterial or viral infection, in which the air sacs fill with pus and may become solid. Inflammation may affect both lungs ( double pneumonia ), one lung ( single pneumonia ), or only certain lobes ( lobar pneumonia ).:</vt:lpstr>
      <vt:lpstr>Pneumonia:</vt:lpstr>
      <vt:lpstr>Antibacterial therapy</vt:lpstr>
      <vt:lpstr>Antibacterial therapy</vt:lpstr>
      <vt:lpstr>Antibacterial therapy</vt:lpstr>
      <vt:lpstr>Antibacterial therapy</vt:lpstr>
      <vt:lpstr>Antibacterial therapy</vt:lpstr>
      <vt:lpstr>Antibacterial therapy</vt:lpstr>
      <vt:lpstr>Antibacterial therapy</vt:lpstr>
      <vt:lpstr>Antibacterial therapy</vt:lpstr>
      <vt:lpstr>Treatment</vt:lpstr>
      <vt:lpstr>Treatment</vt:lpstr>
      <vt:lpstr>Treatment</vt:lpstr>
      <vt:lpstr>COPD in the elderly</vt:lpstr>
      <vt:lpstr>COPD in the elderly</vt:lpstr>
      <vt:lpstr>International Recommendations for Asthma and COPD</vt:lpstr>
      <vt:lpstr>Tactics of treatment of COPD</vt:lpstr>
      <vt:lpstr>Algorithm of basic therapy of COPD</vt:lpstr>
      <vt:lpstr>Advantages of an inhalation route of administration</vt:lpstr>
      <vt:lpstr>Spacer advantages</vt:lpstr>
      <vt:lpstr>Benefits of nebulizer inhalation</vt:lpstr>
      <vt:lpstr>Osteoarthrosis –</vt:lpstr>
      <vt:lpstr>Radiographic signs of gonarthrosis</vt:lpstr>
      <vt:lpstr>Hip joint injury</vt:lpstr>
      <vt:lpstr>Слайд 50</vt:lpstr>
      <vt:lpstr>Osteoarthrosis : </vt:lpstr>
      <vt:lpstr>Purposes of osteoarthrosis pharmacotherapy</vt:lpstr>
      <vt:lpstr>Treatment of osteoarthrosis</vt:lpstr>
      <vt:lpstr>Treatment of osteoarthrosis</vt:lpstr>
      <vt:lpstr>Involutional osteoporosis</vt:lpstr>
      <vt:lpstr>Definition-2000</vt:lpstr>
      <vt:lpstr>Слайд 57</vt:lpstr>
      <vt:lpstr>Basic forms</vt:lpstr>
      <vt:lpstr>Involutional (senile) osteoporosis</vt:lpstr>
      <vt:lpstr>Involutional (senile) osteoporosis</vt:lpstr>
      <vt:lpstr>Слайд 61</vt:lpstr>
      <vt:lpstr>Слайд 62</vt:lpstr>
      <vt:lpstr>Слайд 63</vt:lpstr>
      <vt:lpstr>Слайд 64</vt:lpstr>
      <vt:lpstr>Слайд 65</vt:lpstr>
      <vt:lpstr>Слайд 66</vt:lpstr>
      <vt:lpstr>Слайд 67</vt:lpstr>
      <vt:lpstr>Слайд 68</vt:lpstr>
      <vt:lpstr>Слайд 69</vt:lpstr>
      <vt:lpstr>Pneumonia in the elderly patients</vt:lpstr>
      <vt:lpstr>Pneumonia in the elderly patients</vt:lpstr>
      <vt:lpstr>Pneumonia in the elderly patients</vt:lpstr>
      <vt:lpstr>Pneumonia in the elderly patients</vt:lpstr>
      <vt:lpstr>Clinical features of pneumonia in elderly patients</vt:lpstr>
      <vt:lpstr>Clinical features of pneumonia in elderly patients</vt:lpstr>
      <vt:lpstr>Clinical features of pneumonia in elderly patients</vt:lpstr>
      <vt:lpstr>Clinical features of pneumonia in elderly patients</vt:lpstr>
      <vt:lpstr>Pneumonia:</vt:lpstr>
      <vt:lpstr>Pneumonia:</vt:lpstr>
      <vt:lpstr>Antibacterial therapy</vt:lpstr>
      <vt:lpstr>Antibacterial therapy</vt:lpstr>
      <vt:lpstr>Antibacterial therapy</vt:lpstr>
      <vt:lpstr>Antibacterial therapy</vt:lpstr>
      <vt:lpstr>Antibacterial therapy</vt:lpstr>
      <vt:lpstr>Antibacterial therapy</vt:lpstr>
      <vt:lpstr>Antibacterial therapy</vt:lpstr>
      <vt:lpstr>Antibacterial therapy</vt:lpstr>
      <vt:lpstr>TREATMENT</vt:lpstr>
      <vt:lpstr>TREATMENT</vt:lpstr>
      <vt:lpstr>TREATMENT</vt:lpstr>
      <vt:lpstr>COPD in elderly patients</vt:lpstr>
      <vt:lpstr>COPD in elderly patients</vt:lpstr>
      <vt:lpstr>International Recommendations for Asthma and COPD</vt:lpstr>
      <vt:lpstr>Tactics of treatment of COPD</vt:lpstr>
      <vt:lpstr>Algorithm of basic therapy of COPD</vt:lpstr>
      <vt:lpstr>Advantages of an inhalation route of administration</vt:lpstr>
      <vt:lpstr>Spacer advantages</vt:lpstr>
      <vt:lpstr>Benefits of Nebulizer inhalation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User</cp:lastModifiedBy>
  <cp:revision>58</cp:revision>
  <dcterms:created xsi:type="dcterms:W3CDTF">2013-05-17T16:43:54Z</dcterms:created>
  <dcterms:modified xsi:type="dcterms:W3CDTF">2019-01-05T16:31:43Z</dcterms:modified>
</cp:coreProperties>
</file>