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4" r:id="rId2"/>
    <p:sldId id="258" r:id="rId3"/>
    <p:sldId id="259" r:id="rId4"/>
    <p:sldId id="261" r:id="rId5"/>
    <p:sldId id="262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2" r:id="rId18"/>
    <p:sldId id="285" r:id="rId19"/>
    <p:sldId id="286" r:id="rId20"/>
    <p:sldId id="290" r:id="rId21"/>
    <p:sldId id="29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34B61-CE23-4791-BD05-59EB34FF2593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E25DD-9148-4097-B13D-E251F9387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690ADC-0066-46DD-AEE6-AC5F4F8D4FE7}" type="slidenum">
              <a:rPr lang="ru-RU" smtClean="0">
                <a:latin typeface="Times New Roman" pitchFamily="18" charset="0"/>
              </a:rPr>
              <a:pPr/>
              <a:t>3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Principles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of </a:t>
            </a:r>
            <a:r>
              <a:rPr lang="en-US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clinico</a:t>
            </a: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-pharmaceutical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approach to the selection of medicines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for the treatment of peptic ulcer</a:t>
            </a:r>
          </a:p>
          <a:p>
            <a:pPr algn="ctr">
              <a:defRPr/>
            </a:pP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and </a:t>
            </a:r>
            <a:r>
              <a:rPr lang="en-US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gastroesophageal</a:t>
            </a:r>
            <a:r>
              <a:rPr lang="en-US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reflux disease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090" y="3493794"/>
            <a:ext cx="7817372" cy="24288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32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Functions of the digestive system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18879" indent="-318879">
              <a:lnSpc>
                <a:spcPts val="2435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800" b="1" u="sng" dirty="0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motor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mixing, grinding, moving along the digestive tract of food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318879" indent="-318879">
              <a:lnSpc>
                <a:spcPts val="2435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800" b="1" u="sng" dirty="0" err="1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secretory</a:t>
            </a:r>
            <a:r>
              <a:rPr lang="ru-RU" sz="2800" b="1" u="sng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synthesis and secretion of digestive juices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318879" indent="-318879">
              <a:lnSpc>
                <a:spcPts val="2435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800" b="1" u="sng" dirty="0" smtClean="0">
                <a:ln>
                  <a:solidFill>
                    <a:srgbClr val="9933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suction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ensuring the transfer of nutrients from the intestine to the blood and lymph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en-US" sz="3900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  <a:latin typeface="Times New Roman" pitchFamily="18" charset="-52"/>
              </a:rPr>
              <a:t>DIGESTION</a:t>
            </a:r>
            <a:endParaRPr lang="ru-RU" sz="3900" dirty="0">
              <a:ln>
                <a:solidFill>
                  <a:srgbClr val="A50021"/>
                </a:solidFill>
              </a:ln>
              <a:solidFill>
                <a:srgbClr val="FF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8674628" cy="223650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Digestion</a:t>
            </a: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is the process of mechanical processing of food in the digestive canal,</a:t>
            </a:r>
          </a:p>
          <a:p>
            <a:pPr>
              <a:lnSpc>
                <a:spcPts val="2435"/>
              </a:lnSpc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its enzymatic cleavage into simpler nutrients that can be absorbed into the blood.</a:t>
            </a:r>
          </a:p>
          <a:p>
            <a:pPr>
              <a:lnSpc>
                <a:spcPts val="2435"/>
              </a:lnSpc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The main substances that make up the products are proteins, fats, carbohydrates, vitamins, mineral salts and water</a:t>
            </a:r>
            <a:endParaRPr lang="ru-RU" sz="2800" i="1" dirty="0">
              <a:ln>
                <a:solidFill>
                  <a:srgbClr val="0000CC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09834" y="1"/>
            <a:ext cx="8970212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" y="213098"/>
            <a:ext cx="9057801" cy="47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98057" tIns="49030" rIns="98057" bIns="49030" anchor="b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4100" b="1" dirty="0" smtClean="0">
                <a:solidFill>
                  <a:srgbClr val="0000CC"/>
                </a:solidFill>
                <a:latin typeface="Arial" pitchFamily="34" charset="0"/>
              </a:rPr>
              <a:t>Anatomy of the digestive tract</a:t>
            </a:r>
            <a:endParaRPr lang="ru-RU" sz="4100" b="1" dirty="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428728" y="2781064"/>
            <a:ext cx="1785541" cy="390027"/>
          </a:xfrm>
          <a:prstGeom prst="rect">
            <a:avLst/>
          </a:prstGeom>
          <a:gradFill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Pharynx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318677" y="3299413"/>
            <a:ext cx="1222097" cy="3900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Liver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30474" y="5308015"/>
            <a:ext cx="2004363" cy="993269"/>
          </a:xfrm>
          <a:prstGeom prst="rect">
            <a:avLst/>
          </a:prstGeom>
          <a:gradFill flip="none" rotWithShape="1"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Ascendant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colonic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intestine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5823279" y="1942441"/>
            <a:ext cx="1542698" cy="6916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Salivary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glands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798689" y="2766866"/>
            <a:ext cx="2201532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Esophagus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823279" y="3770964"/>
            <a:ext cx="1763912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Pancreas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5823278" y="4611837"/>
            <a:ext cx="1642084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Jejunum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5823279" y="5151780"/>
            <a:ext cx="2203135" cy="993269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Descending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colonic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intestine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5823279" y="3285216"/>
            <a:ext cx="1781546" cy="390027"/>
          </a:xfrm>
          <a:prstGeom prst="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Stomach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91431" tIns="45715" rIns="91431" bIns="45715" anchor="ctr"/>
          <a:lstStyle/>
          <a:p>
            <a:pPr>
              <a:defRPr/>
            </a:pPr>
            <a:endParaRPr lang="ru-RU" dirty="0">
              <a:latin typeface="Times New Roman" pitchFamily="18" charset="-52"/>
            </a:endParaRPr>
          </a:p>
        </p:txBody>
      </p:sp>
      <p:pic>
        <p:nvPicPr>
          <p:cNvPr id="5152" name="Picture 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9782" y="1484485"/>
            <a:ext cx="2629057" cy="524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42781" y="2003539"/>
            <a:ext cx="2562208" cy="6916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Parotid</a:t>
            </a:r>
          </a:p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salivary gland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30473" y="4530492"/>
            <a:ext cx="2377429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Duodenum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35512" y="3752968"/>
            <a:ext cx="2272390" cy="3900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Gallbladder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329107" y="6330517"/>
            <a:ext cx="2678796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Cecum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5500694" y="6286521"/>
            <a:ext cx="1483387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Rectum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cxnSp>
        <p:nvCxnSpPr>
          <p:cNvPr id="5168" name="Прямая со стрелкой 21"/>
          <p:cNvCxnSpPr>
            <a:cxnSpLocks noChangeShapeType="1"/>
          </p:cNvCxnSpPr>
          <p:nvPr/>
        </p:nvCxnSpPr>
        <p:spPr bwMode="auto">
          <a:xfrm flipV="1">
            <a:off x="3007218" y="5956655"/>
            <a:ext cx="688198" cy="575939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69" name="Прямая со стрелкой 23"/>
          <p:cNvCxnSpPr>
            <a:cxnSpLocks noChangeShapeType="1"/>
          </p:cNvCxnSpPr>
          <p:nvPr/>
        </p:nvCxnSpPr>
        <p:spPr bwMode="auto">
          <a:xfrm flipV="1">
            <a:off x="3007218" y="5179136"/>
            <a:ext cx="625635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0" name="Прямая со стрелкой 25"/>
          <p:cNvCxnSpPr>
            <a:cxnSpLocks noChangeShapeType="1"/>
          </p:cNvCxnSpPr>
          <p:nvPr/>
        </p:nvCxnSpPr>
        <p:spPr bwMode="auto">
          <a:xfrm flipV="1">
            <a:off x="3007218" y="4595998"/>
            <a:ext cx="750762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1" name="Прямая со стрелкой 27"/>
          <p:cNvCxnSpPr>
            <a:cxnSpLocks noChangeShapeType="1"/>
          </p:cNvCxnSpPr>
          <p:nvPr/>
        </p:nvCxnSpPr>
        <p:spPr bwMode="auto">
          <a:xfrm flipV="1">
            <a:off x="3007218" y="4207238"/>
            <a:ext cx="500508" cy="64794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2" name="Прямая со стрелкой 29"/>
          <p:cNvCxnSpPr>
            <a:cxnSpLocks noChangeShapeType="1"/>
          </p:cNvCxnSpPr>
          <p:nvPr/>
        </p:nvCxnSpPr>
        <p:spPr bwMode="auto">
          <a:xfrm>
            <a:off x="2975241" y="3500273"/>
            <a:ext cx="532485" cy="383000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3" name="Прямая со стрелкой 31"/>
          <p:cNvCxnSpPr>
            <a:cxnSpLocks noChangeShapeType="1"/>
          </p:cNvCxnSpPr>
          <p:nvPr/>
        </p:nvCxnSpPr>
        <p:spPr bwMode="auto">
          <a:xfrm flipV="1">
            <a:off x="2882091" y="2521175"/>
            <a:ext cx="1501523" cy="51834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4" name="Прямая со стрелкой 33"/>
          <p:cNvCxnSpPr>
            <a:cxnSpLocks noChangeShapeType="1"/>
          </p:cNvCxnSpPr>
          <p:nvPr/>
        </p:nvCxnSpPr>
        <p:spPr bwMode="auto">
          <a:xfrm rot="10800000" flipV="1">
            <a:off x="4383615" y="2968968"/>
            <a:ext cx="1415325" cy="2735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5" name="Прямая со стрелкой 35"/>
          <p:cNvCxnSpPr>
            <a:cxnSpLocks noChangeShapeType="1"/>
          </p:cNvCxnSpPr>
          <p:nvPr/>
        </p:nvCxnSpPr>
        <p:spPr bwMode="auto">
          <a:xfrm rot="10800000" flipV="1">
            <a:off x="5260893" y="3495953"/>
            <a:ext cx="563072" cy="45211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6" name="Прямая со стрелкой 37"/>
          <p:cNvCxnSpPr>
            <a:cxnSpLocks noChangeShapeType="1"/>
          </p:cNvCxnSpPr>
          <p:nvPr/>
        </p:nvCxnSpPr>
        <p:spPr bwMode="auto">
          <a:xfrm rot="10800000" flipV="1">
            <a:off x="5010639" y="4142446"/>
            <a:ext cx="813326" cy="5831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7" name="Прямая со стрелкой 42"/>
          <p:cNvCxnSpPr>
            <a:cxnSpLocks noChangeShapeType="1"/>
          </p:cNvCxnSpPr>
          <p:nvPr/>
        </p:nvCxnSpPr>
        <p:spPr bwMode="auto">
          <a:xfrm rot="10800000" flipV="1">
            <a:off x="5198330" y="4790377"/>
            <a:ext cx="625635" cy="453552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8" name="Прямая со стрелкой 44"/>
          <p:cNvCxnSpPr>
            <a:cxnSpLocks noChangeShapeType="1"/>
          </p:cNvCxnSpPr>
          <p:nvPr/>
        </p:nvCxnSpPr>
        <p:spPr bwMode="auto">
          <a:xfrm rot="10800000">
            <a:off x="4508742" y="6280620"/>
            <a:ext cx="991283" cy="2073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9" name="Прямая со стрелкой 46"/>
          <p:cNvCxnSpPr>
            <a:cxnSpLocks noChangeShapeType="1"/>
          </p:cNvCxnSpPr>
          <p:nvPr/>
        </p:nvCxnSpPr>
        <p:spPr bwMode="auto">
          <a:xfrm rot="10800000">
            <a:off x="5386020" y="5503103"/>
            <a:ext cx="437945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80" name="Прямая со стрелкой 48"/>
          <p:cNvCxnSpPr>
            <a:cxnSpLocks noChangeShapeType="1"/>
          </p:cNvCxnSpPr>
          <p:nvPr/>
        </p:nvCxnSpPr>
        <p:spPr bwMode="auto">
          <a:xfrm flipV="1">
            <a:off x="3507726" y="2067623"/>
            <a:ext cx="665953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sp>
        <p:nvSpPr>
          <p:cNvPr id="51" name="Прямоугольник 50"/>
          <p:cNvSpPr/>
          <p:nvPr/>
        </p:nvSpPr>
        <p:spPr>
          <a:xfrm>
            <a:off x="192526" y="642873"/>
            <a:ext cx="8821512" cy="1051562"/>
          </a:xfrm>
          <a:prstGeom prst="rect">
            <a:avLst/>
          </a:prstGeom>
        </p:spPr>
        <p:txBody>
          <a:bodyPr lIns="81272" tIns="40636" rIns="81272" bIns="40636"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The digestive system consists of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:  </a:t>
            </a:r>
            <a:endParaRPr lang="en-US" sz="28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5000"/>
              </a:lnSpc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 the digestive canal</a:t>
            </a:r>
          </a:p>
          <a:p>
            <a:pPr>
              <a:lnSpc>
                <a:spcPct val="75000"/>
              </a:lnSpc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 digestive glands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4336112"/>
            <a:ext cx="8696384" cy="2339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In its walls are the glands 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</a:t>
            </a:r>
            <a:endParaRPr lang="en-US" sz="2500" b="1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</a:rPr>
              <a:t>1. Secreting gastric juice, which contains the enzyme pepsin, splitting proteins to polypeptides</a:t>
            </a:r>
          </a:p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</a:rPr>
              <a:t>2. Secreting acid, creating an acidic environment in the stomach and depressing microorganisms trapped in the stomach</a:t>
            </a:r>
          </a:p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</a:rPr>
              <a:t>3. Secreting mucus, which protects the walls of the stomach from the action of enzymes and hydrochloric acid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51474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ANATOMY AND PHYSIOLOGY OF THE STOMACH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489" y="772460"/>
            <a:ext cx="4817420" cy="3070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Stomach 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– 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en-US" sz="2500" b="1" dirty="0" err="1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sacciform</a:t>
            </a:r>
            <a:r>
              <a:rPr lang="en-US" sz="2500" b="1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 expansion of the digestive tract</a:t>
            </a: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it distinguishes </a:t>
            </a:r>
            <a:r>
              <a:rPr lang="ru-RU" sz="25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:</a:t>
            </a:r>
            <a:endParaRPr lang="ru-RU" sz="2500" b="1" dirty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cardial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fundus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) part, consisting of the bottom, the body and the actual cardiac area</a:t>
            </a:r>
          </a:p>
          <a:p>
            <a:pPr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ü"/>
              <a:defRPr/>
            </a:pP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pyloric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antral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) part, which includes the actual </a:t>
            </a:r>
            <a:r>
              <a:rPr lang="en-US" sz="25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antral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region, pylorus and pyloric canal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40548"/>
            <a:ext cx="8696384" cy="693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Further, the food in the form of a semi-liquid slurry is pushed in portions into the duodenum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Physiology of the duodenum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34564" y="1549984"/>
            <a:ext cx="4254345" cy="34240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The duodenum has a length of 25-30 cm.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It opens the ducts of the pancreas and liver.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The pancreas produces: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- hormones (insulin, etc., entering the blood);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- digestive enzymes involved in the subsequent digestion of food.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2526" y="5502397"/>
            <a:ext cx="8195873" cy="1013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Under the influence of the enzyme </a:t>
            </a:r>
            <a:r>
              <a:rPr lang="en-US" sz="2500" b="1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trypsin</a:t>
            </a:r>
            <a:r>
              <a:rPr lang="en-US" sz="2500" b="1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there is a splitting of proteins to amino acids. Other enzymes are involved in the cleavage of nucleic acids, carbohydrates and fats.</a:t>
            </a:r>
            <a:endParaRPr lang="ru-RU" sz="2500" b="1" dirty="0">
              <a:ln>
                <a:solidFill>
                  <a:srgbClr val="99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Diseases of the digestive tract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1"/>
            <a:ext cx="8696384" cy="61863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en-US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Diseases of the digestive system are divided into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: </a:t>
            </a:r>
            <a:endParaRPr lang="ru-RU" sz="2800" b="1" dirty="0">
              <a:ln>
                <a:solidFill>
                  <a:srgbClr val="A50021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Diseases of the mouth</a:t>
            </a: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Diseases of the esophagus</a:t>
            </a:r>
            <a:endParaRPr lang="ru-RU" sz="2500" b="1" dirty="0">
              <a:ln>
                <a:solidFill>
                  <a:srgbClr val="006600"/>
                </a:solidFill>
              </a:ln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0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esophagitis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inflammation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 mucosa of the esophagus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tumors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of the esophagus</a:t>
            </a: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Diseases of the stomach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n>
                <a:solidFill>
                  <a:srgbClr val="006600"/>
                </a:solidFill>
              </a:ln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gastritis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inflammation of the gastric mucosa: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-- acute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-- chronic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peptic ulcer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chronic stomach disease - ulceration 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of the mucous membrane of the stomach or duodenum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- 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stomach cancer</a:t>
            </a:r>
            <a:r>
              <a:rPr lang="en-US" sz="2000" b="1" dirty="0" smtClean="0">
                <a:ln>
                  <a:solidFill>
                    <a:srgbClr val="006600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etc.</a:t>
            </a:r>
          </a:p>
          <a:p>
            <a:pPr>
              <a:lnSpc>
                <a:spcPts val="2169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Bowel diseases 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500" b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–  </a:t>
            </a:r>
            <a:endParaRPr lang="en-US" sz="2500" b="1" dirty="0" smtClean="0"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enteritis -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inflammation of the small intestine</a:t>
            </a: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colitis -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inflammation of the large intestine</a:t>
            </a:r>
          </a:p>
          <a:p>
            <a:pPr>
              <a:lnSpc>
                <a:spcPts val="2169"/>
              </a:lnSpc>
              <a:spcBef>
                <a:spcPts val="533"/>
              </a:spcBef>
              <a:defRPr/>
            </a:pP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500" b="1" dirty="0" err="1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enterocolitis</a:t>
            </a:r>
            <a:r>
              <a:rPr lang="en-US" sz="2500" b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simultaneous defeat of the small and large intestine </a:t>
            </a:r>
            <a:endParaRPr lang="ru-RU" sz="25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9430" y="1095726"/>
            <a:ext cx="2435805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5234" y="2974728"/>
            <a:ext cx="1718410" cy="84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4142445"/>
            <a:ext cx="1968996" cy="174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diseases of the esophagus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0"/>
            <a:ext cx="8696384" cy="6416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D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ysphagia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— </a:t>
            </a:r>
            <a:r>
              <a:rPr lang="en-US" sz="2800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swallowing act violation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Pain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in inflammatory diseases of the esophagus</a:t>
            </a: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in burns</a:t>
            </a: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in esophagus cancer</a:t>
            </a: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00B050"/>
                </a:solidFill>
              </a:rPr>
              <a:t>usually the pain is observed: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                </a:t>
            </a: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- all over the esophagus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                - increases during swallowing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                - is preserved and at rest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                - irradiation of pain in the </a:t>
            </a:r>
            <a:r>
              <a:rPr lang="en-US" sz="2500" dirty="0" err="1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interscapular</a:t>
            </a:r>
            <a:r>
              <a:rPr lang="en-US" sz="2500" dirty="0" smtClean="0">
                <a:ln>
                  <a:solidFill>
                    <a:srgbClr val="CC00CC"/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 space</a:t>
            </a:r>
          </a:p>
          <a:p>
            <a:pPr marL="318879" indent="-318879">
              <a:lnSpc>
                <a:spcPct val="70000"/>
              </a:lnSpc>
              <a:defRPr/>
            </a:pPr>
            <a:r>
              <a:rPr lang="en-US" sz="2500" i="1" dirty="0" smtClean="0">
                <a:ln>
                  <a:solidFill>
                    <a:srgbClr val="CC00CC"/>
                  </a:solidFill>
                </a:ln>
                <a:solidFill>
                  <a:srgbClr val="C00000"/>
                </a:solidFill>
              </a:rPr>
              <a:t>Esophageal vomiting</a:t>
            </a:r>
            <a:endParaRPr lang="ru-RU" sz="2500" i="1" dirty="0">
              <a:ln>
                <a:solidFill>
                  <a:srgbClr val="CC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is associated with food stagnation in the esophagus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occurs without prior nausea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without the participation of the musculature of the stomach and abdominal press.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vomit consist of </a:t>
            </a:r>
            <a:r>
              <a:rPr lang="en-US" sz="2400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unboiled</a:t>
            </a: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food, they do not contain either hydrochloric acid or pepsin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800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Regurgitation</a:t>
            </a:r>
            <a:r>
              <a:rPr lang="ru-RU" sz="2800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— </a:t>
            </a:r>
            <a:endParaRPr lang="en-US" sz="2800" i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return part of the taken food back to the oral cavity -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at neurotics or at a spasm of cardiac department of a stomach</a:t>
            </a:r>
            <a:endParaRPr lang="ru-RU" sz="24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7290" y="1354898"/>
            <a:ext cx="2189722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6528" y="642172"/>
            <a:ext cx="3065611" cy="259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diseases of the esophagus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837254"/>
            <a:ext cx="5630752" cy="5495599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Salivation</a:t>
            </a:r>
          </a:p>
          <a:p>
            <a:pPr>
              <a:lnSpc>
                <a:spcPts val="2098"/>
              </a:lnSpc>
              <a:defRPr/>
            </a:pP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Heartburn (</a:t>
            </a:r>
            <a:r>
              <a:rPr lang="en-US" sz="2800" i="1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pirosis</a:t>
            </a: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)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a peculiar, painful, burning sensation behind the sternum, which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occurs as a result of the throwing of gastric contents into the lower part of the esophagus through the gaping cardiac part, which can lead to the development of reflux </a:t>
            </a:r>
            <a:r>
              <a:rPr lang="en-US" sz="2800" dirty="0" err="1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esophagitis</a:t>
            </a:r>
            <a:endParaRPr lang="en-US" sz="2800" dirty="0" smtClean="0">
              <a:ln>
                <a:solidFill>
                  <a:srgbClr val="CC00CC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en-US" sz="2800" i="1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Esophageal hemorrhage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from varicose veins with: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cirrhosis of the liver or with a sub-hepatic portal block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err="1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neoplastic</a:t>
            </a: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 lesion of the esophagus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hernia of the esophageal opening of the diaphragm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as a result of severe vomiting - tearing of the mucous membrane and this can also lead to bleeding</a:t>
            </a:r>
          </a:p>
          <a:p>
            <a:pPr>
              <a:lnSpc>
                <a:spcPts val="2098"/>
              </a:lnSpc>
              <a:defRPr/>
            </a:pPr>
            <a:r>
              <a:rPr lang="en-US" sz="2800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</a:rPr>
              <a:t>(Mallory-Weiss Syndrome)</a:t>
            </a:r>
            <a:endParaRPr lang="ru-RU" sz="2800" dirty="0">
              <a:ln>
                <a:solidFill>
                  <a:srgbClr val="CC00CC"/>
                </a:solidFill>
              </a:ln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746066" cy="526932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Dyspeptic syndrome 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combines symptoms: a taste perversion, belching, heartburn, nausea and vomiting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Appetite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 is a very important factor regulating food intake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Disturbance of appetite is observed: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with many diseases of the digestive tract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central origin, i.e. these changes occur under the influence of impulses coming from the central nervous system - with neuroses, psychoses and with organic lesions of the brain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Perversion of taste 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unpleasant taste in the mouth or dullness of taste sensations - with acute and chronic gastritis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When dulling sensations, as a rule, a lined tongue is found - which is formed as a result of swelling, death of the epithelium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Change in appetite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Anorexia - a complete loss of appetite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with acute gastritis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with gastric cancer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Decreased appetite - with chronic gastritis</a:t>
            </a:r>
          </a:p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Increased appetite - when </a:t>
            </a:r>
            <a:r>
              <a:rPr lang="en-US" sz="2400" i="1" dirty="0" err="1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hypersecretion</a:t>
            </a: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 of gastric juice often experience a frequent need for food, frequent intake of food reduces in these cases painful sensations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071942"/>
            <a:ext cx="1438960" cy="1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633820" cy="87427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400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Perversion of appetite </a:t>
            </a: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- selective attitude to food</a:t>
            </a:r>
          </a:p>
          <a:p>
            <a:pPr>
              <a:lnSpc>
                <a:spcPct val="70000"/>
              </a:lnSpc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For example, with chronic gastritis, with stomach cancer – </a:t>
            </a:r>
          </a:p>
          <a:p>
            <a:pPr>
              <a:lnSpc>
                <a:spcPct val="70000"/>
              </a:lnSpc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patients often note an aversion to meat, to fatty foods</a:t>
            </a:r>
            <a:endParaRPr lang="ru-RU" sz="2400" dirty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92526" y="1744365"/>
            <a:ext cx="8826346" cy="8686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 anchor="ctr">
            <a:spAutoFit/>
          </a:bodyPr>
          <a:lstStyle/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400" i="1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Reinforced thirst (</a:t>
            </a:r>
            <a:r>
              <a:rPr lang="en-US" sz="2400" i="1" dirty="0" err="1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polydipsia</a:t>
            </a:r>
            <a:r>
              <a:rPr lang="en-US" sz="2400" i="1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)</a:t>
            </a:r>
          </a:p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4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at a </a:t>
            </a:r>
            <a:r>
              <a:rPr lang="en-US" sz="2400" dirty="0" err="1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hypersecretion</a:t>
            </a:r>
            <a:r>
              <a:rPr lang="en-US" sz="24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 - there is a dilution of the acidic gastric contents</a:t>
            </a:r>
          </a:p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4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</a:rPr>
              <a:t>when vomiting - is caused by dehydration of the body</a:t>
            </a:r>
            <a:endParaRPr lang="ru-RU" sz="2400" dirty="0">
              <a:ln>
                <a:solidFill>
                  <a:srgbClr val="CC0000"/>
                </a:solidFill>
              </a:ln>
              <a:solidFill>
                <a:srgbClr val="CC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3000372"/>
            <a:ext cx="8758948" cy="367978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Belching (</a:t>
            </a:r>
            <a:r>
              <a:rPr lang="en-US" sz="2100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eructatio</a:t>
            </a:r>
            <a:r>
              <a:rPr lang="en-US" sz="21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- belching with air, </a:t>
            </a:r>
            <a:r>
              <a:rPr lang="en-US" sz="2100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regurgitatio</a:t>
            </a:r>
            <a:r>
              <a:rPr lang="en-US" sz="21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-burping food):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belching with air - a sudden, and sometimes audible, exit through the mouth of air that has accumulated in the stomach or esophagus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burping food - mouth in the mouth of a small part of the gastric contents: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the smell of "rotten eggs" (hydrogen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sulphide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) - indicates the far-gone decay of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albuminous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substances, such an eructation in the morning, on an empty stomach,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stenosis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of the pylorus,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the expansion of the stomach,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with gastric cancer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belching sour - with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hypersecretion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, with peptic ulcer disease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belching bitter taste - when thrown into the stomach bile from the duodenum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burping with rancid oil - with reduced acidity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or complete absence of hydrochloric acid</a:t>
            </a:r>
            <a:endParaRPr lang="ru-RU" sz="2100" dirty="0">
              <a:ln>
                <a:solidFill>
                  <a:srgbClr val="006600"/>
                </a:solidFill>
              </a:ln>
              <a:solidFill>
                <a:srgbClr val="000000"/>
              </a:solidFill>
            </a:endParaRP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1123" y="1095725"/>
            <a:ext cx="1063579" cy="10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6944594" cy="2100760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Heartburn (</a:t>
            </a:r>
            <a:r>
              <a:rPr lang="en-US" sz="2400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pirosis</a:t>
            </a: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) </a:t>
            </a: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 a kind of feeling of heat and burning in the lower part of the esophagus, which is associated with regurgitation of the contents of the stomach into the esophagus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Observed: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-at high acidity of gastric juice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en-US" sz="24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-can be with normal or even reduced secretion</a:t>
            </a:r>
            <a:endParaRPr lang="ru-RU" sz="24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5090" y="3143248"/>
            <a:ext cx="6569211" cy="36003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Nausea </a:t>
            </a: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is an unpleasant sensation (pressure) in the pit of the stomach, followed by: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sensation of faintness,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dizziness,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drooling,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cold extremities,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pallor of the skin,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a drop in blood pressure,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sometimes even a semi-fainting condition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  Observed: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-with liver and kidney diseases 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-</a:t>
            </a:r>
            <a:r>
              <a:rPr lang="en-US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helminthic</a:t>
            </a:r>
            <a:r>
              <a:rPr lang="en-US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invasion, during pregnancy, may be of central origin, with CNS involvement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4812" y="772460"/>
            <a:ext cx="1626662" cy="1814222"/>
          </a:xfrm>
          <a:prstGeom prst="rect">
            <a:avLst/>
          </a:prstGeom>
          <a:noFill/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6865" y="3057523"/>
            <a:ext cx="2069443" cy="2315287"/>
          </a:xfrm>
          <a:prstGeom prst="rect">
            <a:avLst/>
          </a:prstGeom>
          <a:noFill/>
          <a:ln w="9525">
            <a:solidFill>
              <a:schemeClr val="accent4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3646" y="706966"/>
            <a:ext cx="3231056" cy="298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7"/>
            <a:ext cx="5755880" cy="5200390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189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Vomiting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vomitus</a:t>
            </a:r>
            <a:r>
              <a:rPr lang="en-US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emesis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</a:t>
            </a:r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This is an involuntary trembling of the contents of the stomach through the mouth.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1. Vomiting of nervous origin - characteristic: persistence; lack of relief after vomiting; appearance without nausea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2. Reflex vomiting - occurs due to irritation - the root of the tongue, soft palate and pharynx, surface of the peritoneum, etc.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5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There are the following vomiting of gastric character </a:t>
            </a:r>
            <a:r>
              <a:rPr lang="ru-RU" sz="2500" b="1" dirty="0" smtClean="0">
                <a:ln>
                  <a:solidFill>
                    <a:srgbClr val="7030A0"/>
                  </a:solidFill>
                </a:ln>
                <a:solidFill>
                  <a:srgbClr val="0000CC"/>
                </a:solidFill>
              </a:rPr>
              <a:t>:</a:t>
            </a:r>
            <a:endParaRPr lang="en-US" sz="2500" b="1" dirty="0" smtClean="0">
              <a:ln>
                <a:solidFill>
                  <a:srgbClr val="7030A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- vomiting from irritation of the gastric mucosa: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=chemical substances (acids, alkalis, arsenic, etc.)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=medicinal substances (digitalis, aspirin)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=consumption of poor-quality food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- vomiting due to organic </a:t>
            </a:r>
            <a:r>
              <a:rPr lang="en-US" sz="20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stenosis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of the pylorus: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=late in the evening or at night,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</a:t>
            </a:r>
            <a:r>
              <a:rPr lang="en-US" sz="2000" b="1" dirty="0" err="1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vomitous</a:t>
            </a: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 putrefactive or sour taste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en-US" sz="2000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=after vomiting, the patient usually notes the relief and reduction of pain</a:t>
            </a:r>
            <a:endParaRPr lang="ru-RU" sz="2000" b="1" dirty="0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6078368" y="3817762"/>
            <a:ext cx="2873106" cy="20569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Help the patient with vomiting: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— 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in the patient's sitting position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>
                <a:ln>
                  <a:solidFill>
                    <a:srgbClr val="993300"/>
                  </a:solidFill>
                </a:ln>
              </a:rPr>
              <a:t>  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b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— </a:t>
            </a:r>
            <a:r>
              <a:rPr lang="en-US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in the patient’s lying position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C00CC"/>
              </a:solidFill>
            </a:endParaRP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6324473" y="3233900"/>
            <a:ext cx="312817" cy="53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13015" y="3234619"/>
            <a:ext cx="341423" cy="530386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en-US" sz="2800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b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CC00C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6"/>
            <a:ext cx="8696384" cy="54545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      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Vomiting</a:t>
            </a:r>
            <a:endParaRPr lang="ru-RU" sz="2800" b="1" i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en-US" sz="21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When diagnosing vomiting, you need to consider: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vomiting time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number of vomit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reaction - pH</a:t>
            </a:r>
          </a:p>
          <a:p>
            <a:pPr>
              <a:lnSpc>
                <a:spcPct val="67000"/>
              </a:lnSpc>
              <a:defRPr/>
            </a:pPr>
            <a:r>
              <a:rPr lang="en-US" sz="2100" b="1" dirty="0" smtClean="0">
                <a:ln>
                  <a:solidFill>
                    <a:srgbClr val="0000CC"/>
                  </a:solidFill>
                </a:ln>
                <a:solidFill>
                  <a:srgbClr val="006600"/>
                </a:solidFill>
              </a:rPr>
              <a:t>- character of impurities</a:t>
            </a:r>
            <a:endParaRPr lang="ru-RU" sz="2100" b="1" dirty="0">
              <a:ln>
                <a:solidFill>
                  <a:srgbClr val="0000CC"/>
                </a:solidFill>
              </a:ln>
              <a:solidFill>
                <a:srgbClr val="0066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Vomiting in the morning on an empty stomach -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- with alcoholic gastritis and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hypersecretion</a:t>
            </a:r>
            <a:endParaRPr lang="en-US" sz="2000" b="1" dirty="0" smtClean="0">
              <a:ln>
                <a:solidFill>
                  <a:srgbClr val="9933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- when gastric juice is accumulated in the stomach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Vomiting in 5-10 minutes after eating -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- with ulcers and carcinoma of the stomach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with neurosis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Vomiting 2-3 hours after eating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in the midst of digestion is characteristic of: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gastritis, ulcers, stomach cancer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Vomiting 4-6 hours after eating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with pylorus or duodenal ulcer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with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atony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 of the stomach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Vomiting after 6-12 hours or more after a meal</a:t>
            </a:r>
          </a:p>
          <a:p>
            <a:pPr>
              <a:lnSpc>
                <a:spcPct val="67000"/>
              </a:lnSpc>
              <a:spcBef>
                <a:spcPts val="533"/>
              </a:spcBef>
              <a:buFontTx/>
              <a:buChar char="-"/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on the eve of a meal eaten by a pyloric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0000FF"/>
                </a:solidFill>
              </a:rPr>
              <a:t>stenosis</a:t>
            </a:r>
            <a:endParaRPr lang="en-US" sz="2000" b="1" dirty="0" smtClean="0">
              <a:ln>
                <a:solidFill>
                  <a:srgbClr val="9933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7383" y="1354898"/>
            <a:ext cx="2919629" cy="27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63892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Vomiting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of bile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felliosus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–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in the vomit, bile is present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when the canal of the pylorus is gaping, due to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achilliness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 or narrowing of the duodenum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hysterical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hystericus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—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arising as a manifestation of hysteria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Faeces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vomiting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copremesis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sz="2100" dirty="0">
                <a:ln>
                  <a:solidFill>
                    <a:srgbClr val="993300"/>
                  </a:solidFill>
                </a:ln>
              </a:rPr>
              <a:t>— </a:t>
            </a: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vomit has a fecal odor or admixture of stool; observed: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with intestinal obstruction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in the presence of an </a:t>
            </a:r>
            <a:r>
              <a:rPr lang="en-US" sz="2100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entero</a:t>
            </a:r>
            <a:r>
              <a:rPr lang="en-US" sz="2100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-gastric fistula</a:t>
            </a:r>
            <a:endParaRPr lang="ru-RU" sz="2100" dirty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"coffee grounds" or bloody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>
                <a:ln>
                  <a:solidFill>
                    <a:srgbClr val="993300"/>
                  </a:solidFill>
                </a:ln>
              </a:rPr>
              <a:t>–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vomit have a black-brown color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bloody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haematemesis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cruentus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–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with blood or an admixture of blood to the vomit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occurs with gastric bleeding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Brain vomiting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cerebralis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—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paroxysmal, arising regardless of food intake in patients with organic lesion of the central nervous system</a:t>
            </a:r>
            <a:endParaRPr lang="ru-RU" sz="2000" dirty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Vomiting indomitable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hyperemesis</a:t>
            </a:r>
            <a:r>
              <a:rPr lang="ru-RU" sz="2500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— 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persistently repeated several times a day, incl. and at night: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with severe forms of infectious diseases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poisoning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- </a:t>
            </a:r>
            <a:r>
              <a:rPr lang="en-US" sz="20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toxicosis</a:t>
            </a:r>
            <a:r>
              <a:rPr lang="en-US" sz="20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</a:rPr>
              <a:t> of pregnant women</a:t>
            </a:r>
            <a:endParaRPr lang="ru-RU" sz="2000" dirty="0">
              <a:ln>
                <a:solidFill>
                  <a:srgbClr val="993300"/>
                </a:solidFill>
              </a:ln>
              <a:solidFill>
                <a:srgbClr val="7030A0"/>
              </a:solidFill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301" y="2845857"/>
            <a:ext cx="2002045" cy="194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48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1678864"/>
            <a:ext cx="988502" cy="84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560819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Pain syndrome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50"/>
                </a:solidFill>
              </a:rPr>
              <a:t>Distinguish: periodic pain and persistent (constant) pain</a:t>
            </a:r>
          </a:p>
          <a:p>
            <a:pPr marL="457200" indent="-457200">
              <a:lnSpc>
                <a:spcPct val="67000"/>
              </a:lnSpc>
              <a:buAutoNum type="arabicPeriod"/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Periodic pain may be early pain that occurs 30 minutes </a:t>
            </a:r>
          </a:p>
          <a:p>
            <a:pPr marL="457200" indent="-457200"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to 3 hours after eating - 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characteristic of peptic ulcer disease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2. Periodic pains hungry and nocturnal (late pains) - 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with constant </a:t>
            </a: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hypersecretion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are burning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are very strong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appear on an empty stomach and especially at night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("Night pain"), subsided after eating</a:t>
            </a:r>
          </a:p>
          <a:p>
            <a:pPr>
              <a:lnSpc>
                <a:spcPct val="67000"/>
              </a:lnSpc>
              <a:defRPr/>
            </a:pP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Constant pains are observed:</a:t>
            </a:r>
          </a:p>
          <a:p>
            <a:pPr>
              <a:lnSpc>
                <a:spcPct val="67000"/>
              </a:lnSpc>
              <a:buFontTx/>
              <a:buChar char="-"/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with an ulcer complicated by </a:t>
            </a: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perigastritis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or 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periduodenitis</a:t>
            </a: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with gastric cancer</a:t>
            </a:r>
          </a:p>
          <a:p>
            <a:pPr>
              <a:lnSpc>
                <a:spcPct val="67000"/>
              </a:lnSpc>
              <a:defRPr/>
            </a:pPr>
            <a:endParaRPr lang="en-US" sz="2400" b="1" dirty="0" smtClean="0">
              <a:ln>
                <a:solidFill>
                  <a:srgbClr val="0000CC"/>
                </a:solidFill>
              </a:ln>
              <a:solidFill>
                <a:srgbClr val="00B0F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The pain can be irradiated in the back, the scapula, into the lower part of the </a:t>
            </a:r>
            <a:r>
              <a:rPr lang="en-US" sz="2400" b="1" dirty="0" err="1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interscapular</a:t>
            </a: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 space.</a:t>
            </a:r>
          </a:p>
          <a:p>
            <a:pPr>
              <a:lnSpc>
                <a:spcPct val="67000"/>
              </a:lnSpc>
              <a:defRPr/>
            </a:pPr>
            <a:r>
              <a:rPr lang="en-US" sz="2400" b="1" dirty="0" smtClean="0">
                <a:ln>
                  <a:solidFill>
                    <a:srgbClr val="0000CC"/>
                  </a:solidFill>
                </a:ln>
                <a:solidFill>
                  <a:srgbClr val="00B0F0"/>
                </a:solidFill>
              </a:rPr>
              <a:t>Localization of pain, their irradiation allow us to judge the involvement of certain digestive organs in the pathological process.</a:t>
            </a:r>
          </a:p>
          <a:p>
            <a:pPr>
              <a:lnSpc>
                <a:spcPct val="67000"/>
              </a:lnSpc>
              <a:defRPr/>
            </a:pPr>
            <a:endParaRPr lang="ru-RU" sz="2800" b="1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8305" y="836553"/>
            <a:ext cx="1230415" cy="161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108" y="2845142"/>
            <a:ext cx="1876904" cy="136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Symptomatology</a:t>
            </a: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of stomach diseases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5582316" y="3278882"/>
            <a:ext cx="4479543" cy="3818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vert" lIns="81272" tIns="40636" rIns="81272" bIns="40636">
            <a:spAutoFit/>
          </a:bodyPr>
          <a:lstStyle/>
          <a:p>
            <a:pPr marL="60672">
              <a:lnSpc>
                <a:spcPct val="67000"/>
              </a:lnSpc>
              <a:defRPr/>
            </a:pPr>
            <a:r>
              <a:rPr lang="en-US" sz="3200" b="1" i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PAIN SYNDROME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218" y="772460"/>
            <a:ext cx="6318955" cy="58962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TextBox 7"/>
          <p:cNvSpPr txBox="1"/>
          <p:nvPr/>
        </p:nvSpPr>
        <p:spPr>
          <a:xfrm>
            <a:off x="2571736" y="2784183"/>
            <a:ext cx="1976487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Stomach and heart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798" y="3519082"/>
            <a:ext cx="3065632" cy="3385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Liver and gallbladder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489" y="3493794"/>
            <a:ext cx="1016288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Pancreas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19815" y="4336111"/>
            <a:ext cx="1003015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Intestine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6183" y="4336111"/>
            <a:ext cx="1285884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Intestine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9947" y="5427389"/>
            <a:ext cx="1751789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Appendix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4564" y="4984048"/>
            <a:ext cx="1009006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Kidneys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0210" y="5891159"/>
            <a:ext cx="3190760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en-US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Intestine and kidneys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Methods 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772460"/>
            <a:ext cx="8634485" cy="57252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Inspection of the oral cavity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the presence of odor (putrefactive ammonia, apples,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alcohol, etc.). 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the condition of the mucosa of oral cavity, gums, 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palate, tonsils, tongue, teeth.</a:t>
            </a:r>
          </a:p>
          <a:p>
            <a:pPr>
              <a:lnSpc>
                <a:spcPts val="2169"/>
              </a:lnSpc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Examination of the abdomen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determine the shape of the abdomen in a standing position;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the shape of the abdomen in the lying position on the back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(drawn, stuck out);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to determine the presence or absence of asymmetry in the abdomen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identify the involvement of the abdomen in the act of breathing;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assess the condition of the skin;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 assess the condition of the navel and the presence of a venous vascular pattern.</a:t>
            </a:r>
          </a:p>
          <a:p>
            <a:pPr>
              <a:lnSpc>
                <a:spcPts val="2169"/>
              </a:lnSpc>
              <a:defRPr/>
            </a:pPr>
            <a:r>
              <a:rPr lang="en-US" sz="2400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Superficial palpation of the abdomen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-determine the presence of a common or limited soreness of the abdominal wall;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-to reveal the tension of the abdominal wall, the presence of </a:t>
            </a:r>
            <a:r>
              <a:rPr lang="en-US" sz="2100" dirty="0" err="1" smtClean="0">
                <a:ln>
                  <a:solidFill>
                    <a:srgbClr val="006600"/>
                  </a:solidFill>
                </a:ln>
              </a:rPr>
              <a:t>hernial</a:t>
            </a: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 protrusions;</a:t>
            </a:r>
          </a:p>
          <a:p>
            <a:pPr>
              <a:lnSpc>
                <a:spcPts val="2169"/>
              </a:lnSpc>
              <a:defRPr/>
            </a:pPr>
            <a:r>
              <a:rPr lang="en-US" sz="2100" dirty="0" smtClean="0">
                <a:ln>
                  <a:solidFill>
                    <a:srgbClr val="006600"/>
                  </a:solidFill>
                </a:ln>
              </a:rPr>
              <a:t>-to reveal superficially located tumors and enlarged organs (liver, spleen).</a:t>
            </a:r>
            <a:endParaRPr lang="ru-RU" sz="2100" dirty="0">
              <a:ln>
                <a:solidFill>
                  <a:srgbClr val="006600"/>
                </a:solidFill>
              </a:ln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2585968"/>
            <a:ext cx="992674" cy="136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361" y="771759"/>
            <a:ext cx="1651676" cy="16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02047"/>
            <a:ext cx="6256391" cy="5198851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Endoscopic examination of the gastrointestinal tract.</a:t>
            </a:r>
          </a:p>
          <a:p>
            <a:pPr>
              <a:lnSpc>
                <a:spcPct val="70000"/>
              </a:lnSpc>
              <a:defRPr/>
            </a:pPr>
            <a:endParaRPr lang="en-US" sz="25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Endoscopy is a direct examination of the internal surface of the cavity or tubular organs (esophagus, stomach, duodenum, large intestine) with the help of special instruments – endoscopes.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Endoscopy is used for: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research of the esophagus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esophagoscopy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stomach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gastroscopy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12 duodenal ulcer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duodenoscopy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rectum and sigmoid intestines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sigmoidoscopy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the entire colon (colonoscopy)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Investigation of the upper sections of the gastrointestinal tract - esophagus, stomach, duodenum (</a:t>
            </a:r>
            <a:r>
              <a:rPr lang="en-US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esophagogastroduodenoscopy</a:t>
            </a:r>
            <a:r>
              <a:rPr lang="en-US" sz="25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FGDS) - is usually carried out simultaneously</a:t>
            </a:r>
            <a:endParaRPr lang="ru-RU" sz="2500" b="1" i="1" dirty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6625" y="1031635"/>
            <a:ext cx="2252285" cy="17537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92526" y="902048"/>
            <a:ext cx="8696384" cy="5263484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During endoscopy: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can take the material from the surface of the 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mucosa shell for cytological analysis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(i.e., studying the shape and structure of tissue cells)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can take pieces of tissue for histological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and </a:t>
            </a:r>
            <a:r>
              <a:rPr lang="en-US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histochemical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 research (biopsy)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can photograph the areas of interest to document the identified changes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Doctor can record on a VCR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to trace the dynamics of pathological processes or healing of the resulting disorders in repeated endoscopic studies (for example, the development of polyps, the course of scarring of stomach ulcers, etc.)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Endoscopy is often performed with a therapeutic purpose: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-A small polyps is removed through the endoscope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-stop bleeding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-cauterize, glue, medicate ulcers, erosion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-conduct laser therapy, etc.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The most accurate instrumental research</a:t>
            </a:r>
          </a:p>
          <a:p>
            <a:pPr>
              <a:lnSpc>
                <a:spcPct val="70000"/>
              </a:lnSpc>
              <a:defRPr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</a:rPr>
              <a:t>perform with a video camera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7376" y="966841"/>
            <a:ext cx="1501534" cy="12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0606" y="901345"/>
            <a:ext cx="2394096" cy="240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35844" name="Прямоугольник 4"/>
          <p:cNvSpPr>
            <a:spLocks noChangeArrowheads="1"/>
          </p:cNvSpPr>
          <p:nvPr/>
        </p:nvSpPr>
        <p:spPr bwMode="auto">
          <a:xfrm>
            <a:off x="253760" y="966841"/>
            <a:ext cx="8635150" cy="575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00FF"/>
                </a:solidFill>
              </a:rPr>
              <a:t>Ultrasound of the stomach with contrasting </a:t>
            </a: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-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this study of the stomach in the process of its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filling 400-500 ml. boiled water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It allows to detect: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tumors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stomach ulcer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motor function impairment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hernia of the esophageal opening of the diaphragm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casting of the contents of the duodenum into the stomach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throwing the contents of the stomach into the esophagus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The method has low </a:t>
            </a:r>
            <a:r>
              <a:rPr lang="en-US" sz="25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informativeness</a:t>
            </a: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 in the diagnosis of gastritis and duodenal ulcer.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Very effective in childhood.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The study includes 3 inspections: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on an empty stomach,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after filling the stomach with water (the patient drinks water directly during the study)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in 20 minutes. to assess the degree of emptying.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It is carried out on an empty stomach, it is not allowed to eat for 6 hours.</a:t>
            </a:r>
          </a:p>
          <a:p>
            <a:pPr>
              <a:lnSpc>
                <a:spcPct val="70000"/>
              </a:lnSpc>
              <a:defRPr/>
            </a:pPr>
            <a:r>
              <a:rPr lang="en-US" sz="25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before the study, drink 2 hours before the study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77528" y="0"/>
            <a:ext cx="8826346" cy="85723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Instrumental methods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en-US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of GIT research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33820" cy="4677554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X-ray examination</a:t>
            </a:r>
          </a:p>
          <a:p>
            <a:pPr>
              <a:lnSpc>
                <a:spcPct val="70000"/>
              </a:lnSpc>
              <a:defRPr/>
            </a:pPr>
            <a:endParaRPr lang="en-US" sz="2500" b="1" dirty="0" smtClean="0">
              <a:ln>
                <a:solidFill>
                  <a:srgbClr val="0066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esophagus, stomach and intestines -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allows to specify: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form of these organs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their position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tone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peristalsis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condition of mucosal relief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This method plays an important role in the diagnosis: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peptic ulcer disease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tumors of the gastrointestinal tract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anomalies in the development of 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cholelithiasis</a:t>
            </a:r>
            <a:endParaRPr lang="en-US" sz="2500" b="1" dirty="0" smtClean="0">
              <a:ln>
                <a:solidFill>
                  <a:srgbClr val="0066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complications (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stenosis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 of the stomach, penetration of the ulcer, varicose veins of the esophagus, 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dolichosigma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500" b="1" dirty="0" err="1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megacolon</a:t>
            </a: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, etc.)</a:t>
            </a:r>
          </a:p>
          <a:p>
            <a:pPr>
              <a:lnSpc>
                <a:spcPct val="70000"/>
              </a:lnSpc>
              <a:defRPr/>
            </a:pPr>
            <a:r>
              <a:rPr lang="en-US" sz="2500" b="1" dirty="0" smtClean="0">
                <a:ln>
                  <a:solidFill>
                    <a:srgbClr val="006600"/>
                  </a:solidFill>
                </a:ln>
                <a:solidFill>
                  <a:srgbClr val="002060"/>
                </a:solidFill>
              </a:rPr>
              <a:t>also assess the nature of functional (motor-evacuation) disorders</a:t>
            </a:r>
            <a:endParaRPr lang="ru-RU" sz="2500" b="1" dirty="0">
              <a:ln>
                <a:solidFill>
                  <a:srgbClr val="00660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31" y="1000108"/>
            <a:ext cx="31337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2505</Words>
  <PresentationFormat>Экран (4:3)</PresentationFormat>
  <Paragraphs>328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54</cp:revision>
  <dcterms:created xsi:type="dcterms:W3CDTF">2013-05-17T10:45:05Z</dcterms:created>
  <dcterms:modified xsi:type="dcterms:W3CDTF">2026-04-18T16:35:54Z</dcterms:modified>
</cp:coreProperties>
</file>