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7" r:id="rId2"/>
    <p:sldId id="317" r:id="rId3"/>
    <p:sldId id="259" r:id="rId4"/>
    <p:sldId id="262" r:id="rId5"/>
    <p:sldId id="318" r:id="rId6"/>
    <p:sldId id="261" r:id="rId7"/>
    <p:sldId id="260" r:id="rId8"/>
    <p:sldId id="263" r:id="rId9"/>
    <p:sldId id="264" r:id="rId10"/>
    <p:sldId id="265" r:id="rId11"/>
    <p:sldId id="266" r:id="rId12"/>
    <p:sldId id="267" r:id="rId13"/>
    <p:sldId id="268" r:id="rId14"/>
    <p:sldId id="270" r:id="rId15"/>
    <p:sldId id="277" r:id="rId16"/>
    <p:sldId id="269" r:id="rId17"/>
    <p:sldId id="271" r:id="rId18"/>
    <p:sldId id="273" r:id="rId19"/>
    <p:sldId id="272" r:id="rId20"/>
    <p:sldId id="275" r:id="rId21"/>
    <p:sldId id="274" r:id="rId22"/>
    <p:sldId id="276" r:id="rId23"/>
    <p:sldId id="278" r:id="rId24"/>
    <p:sldId id="281" r:id="rId25"/>
    <p:sldId id="283" r:id="rId26"/>
    <p:sldId id="285" r:id="rId27"/>
    <p:sldId id="286" r:id="rId28"/>
    <p:sldId id="287" r:id="rId29"/>
    <p:sldId id="288" r:id="rId30"/>
    <p:sldId id="290" r:id="rId31"/>
    <p:sldId id="291" r:id="rId32"/>
    <p:sldId id="292" r:id="rId33"/>
    <p:sldId id="293" r:id="rId34"/>
    <p:sldId id="294" r:id="rId35"/>
    <p:sldId id="295" r:id="rId36"/>
    <p:sldId id="296" r:id="rId37"/>
    <p:sldId id="298" r:id="rId38"/>
    <p:sldId id="299" r:id="rId39"/>
    <p:sldId id="300" r:id="rId40"/>
    <p:sldId id="301" r:id="rId41"/>
    <p:sldId id="302" r:id="rId42"/>
    <p:sldId id="303" r:id="rId43"/>
    <p:sldId id="304" r:id="rId44"/>
    <p:sldId id="305" r:id="rId45"/>
    <p:sldId id="306" r:id="rId46"/>
    <p:sldId id="307" r:id="rId47"/>
    <p:sldId id="308" r:id="rId48"/>
    <p:sldId id="309" r:id="rId49"/>
    <p:sldId id="310" r:id="rId50"/>
    <p:sldId id="311" r:id="rId51"/>
    <p:sldId id="312" r:id="rId52"/>
    <p:sldId id="313" r:id="rId53"/>
    <p:sldId id="314" r:id="rId54"/>
    <p:sldId id="315" r:id="rId55"/>
    <p:sldId id="316" r:id="rId5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2" d="100"/>
          <a:sy n="82" d="100"/>
        </p:scale>
        <p:origin x="-112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Скругленный прямоугольник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ru-RU" smtClean="0"/>
              <a:t>Образец заголовка</a:t>
            </a:r>
            <a:endParaRPr kumimoji="0" lang="en-US"/>
          </a:p>
        </p:txBody>
      </p:sp>
      <p:sp>
        <p:nvSpPr>
          <p:cNvPr id="20" name="Подзаголовок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9" name="Дата 18"/>
          <p:cNvSpPr>
            <a:spLocks noGrp="1"/>
          </p:cNvSpPr>
          <p:nvPr>
            <p:ph type="dt" sz="half" idx="10"/>
          </p:nvPr>
        </p:nvSpPr>
        <p:spPr/>
        <p:txBody>
          <a:bodyPr/>
          <a:lstStyle>
            <a:extLst/>
          </a:lstStyle>
          <a:p>
            <a:fld id="{5B106E36-FD25-4E2D-B0AA-010F637433A0}" type="datetimeFigureOut">
              <a:rPr lang="ru-RU" smtClean="0"/>
              <a:pPr/>
              <a:t>18.04.2026</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11" name="Номер слайда 10"/>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a:xfrm>
            <a:off x="502920" y="530352"/>
            <a:ext cx="8183880" cy="4187952"/>
          </a:xfrm>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Скругленный прямоугольник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Скругленный прямоугольник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18.04.2026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nchor="b"/>
          <a:lstStyle>
            <a:lvl1pPr>
              <a:defRPr b="1"/>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18.04.2026</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18.04.2026</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5B106E36-FD25-4E2D-B0AA-010F637433A0}" type="datetimeFigureOut">
              <a:rPr lang="ru-RU" smtClean="0"/>
              <a:pPr/>
              <a:t>18.04.2026</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18.04.2026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Прямоугольник с одним скругленным углом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18.04.2026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3" name="Рисунок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ru-RU" smtClean="0"/>
              <a:t>Вставка рисунка</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02920" y="530352"/>
            <a:ext cx="8183880" cy="4187952"/>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533404"/>
            <a:ext cx="1981200" cy="5257799"/>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33400" y="533402"/>
            <a:ext cx="5943600" cy="525780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495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48200" y="1600200"/>
            <a:ext cx="4038600" cy="21717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648200" y="3924300"/>
            <a:ext cx="4038600" cy="21717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Дата 5"/>
          <p:cNvSpPr>
            <a:spLocks noGrp="1"/>
          </p:cNvSpPr>
          <p:nvPr>
            <p:ph type="dt" sz="half" idx="10"/>
          </p:nvPr>
        </p:nvSpPr>
        <p:spPr>
          <a:xfrm>
            <a:off x="457200" y="6248400"/>
            <a:ext cx="2133600" cy="457200"/>
          </a:xfrm>
        </p:spPr>
        <p:txBody>
          <a:bodyPr/>
          <a:lstStyle>
            <a:lvl1pPr>
              <a:defRPr/>
            </a:lvl1pPr>
          </a:lstStyle>
          <a:p>
            <a:endParaRPr lang="ru-RU"/>
          </a:p>
        </p:txBody>
      </p:sp>
      <p:sp>
        <p:nvSpPr>
          <p:cNvPr id="7" name="Нижний колонтитул 6"/>
          <p:cNvSpPr>
            <a:spLocks noGrp="1"/>
          </p:cNvSpPr>
          <p:nvPr>
            <p:ph type="ftr" sz="quarter" idx="11"/>
          </p:nvPr>
        </p:nvSpPr>
        <p:spPr>
          <a:xfrm>
            <a:off x="3124200" y="6248400"/>
            <a:ext cx="2895600" cy="457200"/>
          </a:xfrm>
        </p:spPr>
        <p:txBody>
          <a:bodyPr/>
          <a:lstStyle>
            <a:lvl1pPr>
              <a:defRPr/>
            </a:lvl1pPr>
          </a:lstStyle>
          <a:p>
            <a:endParaRPr lang="ru-RU"/>
          </a:p>
        </p:txBody>
      </p:sp>
      <p:sp>
        <p:nvSpPr>
          <p:cNvPr id="8" name="Номер слайда 7"/>
          <p:cNvSpPr>
            <a:spLocks noGrp="1"/>
          </p:cNvSpPr>
          <p:nvPr>
            <p:ph type="sldNum" sz="quarter" idx="12"/>
          </p:nvPr>
        </p:nvSpPr>
        <p:spPr>
          <a:xfrm>
            <a:off x="6553200" y="6248400"/>
            <a:ext cx="2133600" cy="457200"/>
          </a:xfrm>
        </p:spPr>
        <p:txBody>
          <a:bodyPr/>
          <a:lstStyle>
            <a:lvl1pPr>
              <a:defRPr/>
            </a:lvl1pPr>
          </a:lstStyle>
          <a:p>
            <a:fld id="{A4BC2FE5-788A-4379-AC20-E7FD73847A3F}" type="slidenum">
              <a:rPr lang="ru-RU"/>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Скругленный прямоугольник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Заголовок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ru-RU" smtClean="0"/>
              <a:t>Образец заголовка</a:t>
            </a:r>
            <a:endParaRPr kumimoji="0" lang="en-US"/>
          </a:p>
        </p:txBody>
      </p:sp>
      <p:sp>
        <p:nvSpPr>
          <p:cNvPr id="4" name="Текст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5" name="Дата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5B106E36-FD25-4E2D-B0AA-010F637433A0}" type="datetimeFigureOut">
              <a:rPr lang="ru-RU" smtClean="0"/>
              <a:pPr/>
              <a:t>18.04.2026</a:t>
            </a:fld>
            <a:endParaRPr lang="ru-RU"/>
          </a:p>
        </p:txBody>
      </p:sp>
      <p:sp>
        <p:nvSpPr>
          <p:cNvPr id="18" name="Нижний колонтитул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ru-RU"/>
          </a:p>
        </p:txBody>
      </p:sp>
      <p:sp>
        <p:nvSpPr>
          <p:cNvPr id="5" name="Номер слайда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WordArt 4"/>
          <p:cNvSpPr>
            <a:spLocks noChangeArrowheads="1" noChangeShapeType="1" noTextEdit="1"/>
          </p:cNvSpPr>
          <p:nvPr/>
        </p:nvSpPr>
        <p:spPr bwMode="auto">
          <a:xfrm>
            <a:off x="255090" y="489548"/>
            <a:ext cx="8633820" cy="5583439"/>
          </a:xfrm>
          <a:prstGeom prst="rect">
            <a:avLst/>
          </a:prstGeom>
          <a:blipFill>
            <a:blip r:embed="rId2">
              <a:duotone>
                <a:schemeClr val="accent2">
                  <a:shade val="45000"/>
                  <a:satMod val="135000"/>
                </a:schemeClr>
                <a:prstClr val="white"/>
              </a:duotone>
            </a:blip>
            <a:tile tx="0" ty="0" sx="100000" sy="100000" flip="none" algn="tl"/>
          </a:blipFill>
          <a:scene3d>
            <a:camera prst="isometricOffAxis1Right"/>
            <a:lightRig rig="threePt" dir="t">
              <a:rot lat="0" lon="0" rev="1200000"/>
            </a:lightRig>
          </a:scene3d>
          <a:sp3d contourW="12700">
            <a:bevelT w="63500" h="25400"/>
            <a:contourClr>
              <a:srgbClr val="0000CC"/>
            </a:contourClr>
          </a:sp3d>
        </p:spPr>
        <p:style>
          <a:lnRef idx="0">
            <a:schemeClr val="accent3"/>
          </a:lnRef>
          <a:fillRef idx="3">
            <a:schemeClr val="accent3"/>
          </a:fillRef>
          <a:effectRef idx="3">
            <a:schemeClr val="accent3"/>
          </a:effectRef>
          <a:fontRef idx="minor">
            <a:schemeClr val="lt1"/>
          </a:fontRef>
        </p:style>
        <p:txBody>
          <a:bodyPr wrap="none" lIns="81272" tIns="40636" rIns="81272" bIns="40636" fromWordArt="1">
            <a:prstTxWarp prst="textPlain">
              <a:avLst>
                <a:gd name="adj" fmla="val 50000"/>
              </a:avLst>
            </a:prstTxWarp>
          </a:bodyPr>
          <a:lstStyle/>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Principles</a:t>
            </a:r>
          </a:p>
          <a:p>
            <a:pPr algn="ctr">
              <a:defRPr/>
            </a:pPr>
            <a:r>
              <a:rPr lang="en-US" sz="3200" b="1" kern="10" dirty="0" err="1" smtClean="0">
                <a:ln w="19050">
                  <a:solidFill>
                    <a:srgbClr val="CC00CC"/>
                  </a:solidFill>
                  <a:round/>
                  <a:headEnd/>
                  <a:tailEnd/>
                </a:ln>
                <a:solidFill>
                  <a:srgbClr val="0000FF"/>
                </a:solidFill>
                <a:effectLst>
                  <a:outerShdw dist="35921" dir="2700000" algn="ctr" rotWithShape="0">
                    <a:srgbClr val="990000"/>
                  </a:outerShdw>
                </a:effectLst>
                <a:latin typeface="Impact"/>
              </a:rPr>
              <a:t>clinico</a:t>
            </a: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-pharmaceutical</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approach to the selection of drugs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for the treatment of diseases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thyroid gland</a:t>
            </a:r>
            <a:endParaRPr lang="ru-RU" sz="3200" b="1" kern="10" dirty="0">
              <a:ln w="19050">
                <a:solidFill>
                  <a:srgbClr val="CC00CC"/>
                </a:solidFill>
                <a:round/>
                <a:headEnd/>
                <a:tailEnd/>
              </a:ln>
              <a:solidFill>
                <a:srgbClr val="0000FF"/>
              </a:solidFill>
              <a:effectLst>
                <a:outerShdw dist="35921" dir="2700000" algn="ctr" rotWithShape="0">
                  <a:srgbClr val="990000"/>
                </a:outerShdw>
              </a:effectLst>
              <a:latin typeface="Impact"/>
            </a:endParaRPr>
          </a:p>
        </p:txBody>
      </p:sp>
      <p:sp>
        <p:nvSpPr>
          <p:cNvPr id="5125" name="AutoShape 5"/>
          <p:cNvSpPr>
            <a:spLocks noChangeArrowheads="1"/>
          </p:cNvSpPr>
          <p:nvPr/>
        </p:nvSpPr>
        <p:spPr bwMode="auto">
          <a:xfrm>
            <a:off x="62564" y="0"/>
            <a:ext cx="8952138" cy="6669379"/>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68313" y="0"/>
            <a:ext cx="8229600" cy="549275"/>
          </a:xfrm>
        </p:spPr>
        <p:txBody>
          <a:bodyPr/>
          <a:lstStyle/>
          <a:p>
            <a:pPr algn="ctr"/>
            <a:r>
              <a:rPr lang="en-US" sz="2800" dirty="0" err="1" smtClean="0"/>
              <a:t>Macroanatomy</a:t>
            </a:r>
            <a:r>
              <a:rPr lang="en-US" sz="2800" dirty="0" smtClean="0"/>
              <a:t> of the thyroid gland</a:t>
            </a:r>
            <a:endParaRPr lang="ru-RU" sz="2800" b="1" dirty="0"/>
          </a:p>
        </p:txBody>
      </p:sp>
      <p:pic>
        <p:nvPicPr>
          <p:cNvPr id="15364" name="Picture 4"/>
          <p:cNvPicPr>
            <a:picLocks noGrp="1" noChangeAspect="1" noChangeArrowheads="1"/>
          </p:cNvPicPr>
          <p:nvPr>
            <p:ph idx="1"/>
          </p:nvPr>
        </p:nvPicPr>
        <p:blipFill>
          <a:blip r:embed="rId2"/>
          <a:srcRect/>
          <a:stretch>
            <a:fillRect/>
          </a:stretch>
        </p:blipFill>
        <p:spPr>
          <a:xfrm>
            <a:off x="1835150" y="500042"/>
            <a:ext cx="5473700" cy="5832475"/>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80157"/>
            <a:ext cx="8786874" cy="6426375"/>
          </a:xfrm>
          <a:prstGeom prst="rect">
            <a:avLst/>
          </a:prstGeom>
          <a:noFill/>
          <a:ln w="9525">
            <a:noFill/>
            <a:miter lim="800000"/>
            <a:headEnd/>
            <a:tailEnd/>
          </a:ln>
          <a:effectLst/>
        </p:spPr>
        <p:txBody>
          <a:bodyPr anchor="ctr">
            <a:spAutoFit/>
          </a:bodyPr>
          <a:lstStyle/>
          <a:p>
            <a:pPr eaLnBrk="0" hangingPunct="0">
              <a:lnSpc>
                <a:spcPct val="70000"/>
              </a:lnSpc>
              <a:defRPr/>
            </a:pPr>
            <a:r>
              <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Synthesis and secretion of them is regulated by the thyroid-stimulating hormone (TSH) of the pituitary gland, and the formation of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tetraiodothyronine</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and TSH is regulated by the principle of negative feedback.</a:t>
            </a:r>
          </a:p>
          <a:p>
            <a:pPr eaLnBrk="0" hangingPunct="0">
              <a:lnSpc>
                <a:spcPct val="70000"/>
              </a:lnSpc>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a:t>
            </a:r>
          </a:p>
          <a:p>
            <a:pPr eaLnBrk="0" hangingPunct="0">
              <a:lnSpc>
                <a:spcPct val="70000"/>
              </a:lnSpc>
              <a:defRPr/>
            </a:pP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Thyroxine</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- 3,5,31,51-tetraiodothyronine</a:t>
            </a:r>
          </a:p>
          <a:p>
            <a:pPr eaLnBrk="0" hangingPunct="0">
              <a:lnSpc>
                <a:spcPct val="70000"/>
              </a:lnSpc>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is produced by follicles of the thyroid gland. Synthesized by iodination of the amino acid tyrosine and oxidative condensation of 2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diiodotyrosine</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molecules with the elimination of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alanine</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a:t>
            </a: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Thyroid hormones</a:t>
            </a:r>
            <a:endParaRPr lang="ru-RU" sz="3200" dirty="0">
              <a:latin typeface="+mn-lt"/>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428604"/>
            <a:ext cx="8786874" cy="7029617"/>
          </a:xfrm>
          <a:prstGeom prst="rect">
            <a:avLst/>
          </a:prstGeom>
          <a:noFill/>
          <a:ln w="9525">
            <a:noFill/>
            <a:miter lim="800000"/>
            <a:headEnd/>
            <a:tailEnd/>
          </a:ln>
          <a:effectLst/>
        </p:spPr>
        <p:txBody>
          <a:bodyPr anchor="ctr">
            <a:spAutoFit/>
          </a:bodyPr>
          <a:lstStyle/>
          <a:p>
            <a:pPr eaLnBrk="0" hangingPunct="0">
              <a:lnSpc>
                <a:spcPct val="70000"/>
              </a:lnSpc>
              <a:defRPr/>
            </a:pP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Thyroxine</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p>
          <a:p>
            <a:pPr eaLnBrk="0" hangingPunct="0">
              <a:lnSpc>
                <a:spcPct val="70000"/>
              </a:lnSpc>
              <a:defRPr/>
            </a:pPr>
            <a:endParaRPr lang="ru-RU" sz="2800" b="1" dirty="0" smtClean="0">
              <a:ln>
                <a:solidFill>
                  <a:srgbClr val="0000CC"/>
                </a:solidFill>
              </a:ln>
              <a:solidFill>
                <a:srgbClr val="0070C0"/>
              </a:solidFill>
              <a:latin typeface="Times New Roman" pitchFamily="18" charset="0"/>
              <a:ea typeface="Times New Roman" pitchFamily="18" charset="0"/>
              <a:cs typeface="Times New Roman" pitchFamily="18" charset="0"/>
            </a:endParaRPr>
          </a:p>
          <a:p>
            <a:pPr eaLnBrk="0" hangingPunct="0">
              <a:lnSpc>
                <a:spcPct val="70000"/>
              </a:lnSpc>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Increases the intensity of basal metabolism and thereby increases heat production, affects the growth and differentiation of tissues. Introduction to the body of thyroxin after a day causes an increase in basal metabolism (which is accompanied by increased oxygen consumption), increased heart rate, increased excitability of the nervous system</a:t>
            </a:r>
            <a:r>
              <a:rPr lang="ru-RU"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a:t>
            </a:r>
            <a:endPar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endParaRPr>
          </a:p>
          <a:p>
            <a:pPr eaLnBrk="0" hangingPunct="0">
              <a:lnSpc>
                <a:spcPct val="70000"/>
              </a:lnSpc>
              <a:defRPr/>
            </a:pPr>
            <a:endPar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endParaRPr>
          </a:p>
          <a:p>
            <a:pPr eaLnBrk="0" hangingPunct="0">
              <a:lnSpc>
                <a:spcPct val="70000"/>
              </a:lnSpc>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In high concentrations, thyroxin causes an uncoupling of oxidative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phosphorylation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As a result, the energy of the electron flow into the respiratory chains is not stored in the form of energy-rich compounds (ATP, etc.), but is released as heat. The effect of thyroxin on the enzymes of oxidative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phosphorylation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is explained by its ability to bind the metal ions necessary for the activity of these enzymes.</a:t>
            </a:r>
            <a:r>
              <a:rPr lang="ru-RU"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a:t>
            </a: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6" name="Прямоугольник 5"/>
          <p:cNvSpPr/>
          <p:nvPr/>
        </p:nvSpPr>
        <p:spPr>
          <a:xfrm>
            <a:off x="4429124" y="214290"/>
            <a:ext cx="4497388" cy="402674"/>
          </a:xfrm>
          <a:prstGeom prst="rect">
            <a:avLst/>
          </a:prstGeom>
        </p:spPr>
        <p:txBody>
          <a:bodyPr wrap="square">
            <a:spAutoFit/>
          </a:bodyPr>
          <a:lstStyle/>
          <a:p>
            <a:pPr algn="r" eaLnBrk="0" hangingPunct="0">
              <a:lnSpc>
                <a:spcPct val="70000"/>
              </a:lnSpc>
              <a:defRPr/>
            </a:pPr>
            <a:r>
              <a:rPr lang="en-US"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Thyroid hormones</a:t>
            </a:r>
            <a:r>
              <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428604"/>
            <a:ext cx="8786874" cy="5521512"/>
          </a:xfrm>
          <a:prstGeom prst="rect">
            <a:avLst/>
          </a:prstGeom>
          <a:noFill/>
          <a:ln w="9525">
            <a:noFill/>
            <a:miter lim="800000"/>
            <a:headEnd/>
            <a:tailEnd/>
          </a:ln>
          <a:effectLst/>
        </p:spPr>
        <p:txBody>
          <a:bodyPr anchor="ctr">
            <a:spAutoFit/>
          </a:bodyPr>
          <a:lstStyle/>
          <a:p>
            <a:pPr eaLnBrk="0" hangingPunct="0">
              <a:lnSpc>
                <a:spcPct val="70000"/>
              </a:lnSpc>
              <a:defRPr/>
            </a:pPr>
            <a:endPar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It is secreted into the blood in much smaller quantities than the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thyroxine</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but has a more rapid effect on metabolism, since it is less tightly bound to specific plasma proteins and therefore easier to penetrate into the tissue fluid and cells.</a:t>
            </a:r>
          </a:p>
          <a:p>
            <a:pPr eaLnBrk="0" hangingPunct="0">
              <a:lnSpc>
                <a:spcPct val="70000"/>
              </a:lnSpc>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Insufficient production of these hormones by the thyroid leads to the development of a clinical picture of hypothyroidism or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myxedema</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This disease can occur as a result of prompt removal of the thyroid gland or treatment with radioactive iodine due to hyperthyroidism, as well as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thyroiditis</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In some cases, insufficient production of thyroid hormones is associated with impaired function of the pituitary gland secreting the thyroid-stimulating hormone, and (or) the hypothalamus releasing the corresponding releasing factor.   </a:t>
            </a:r>
            <a:endParaRPr lang="ru-RU" sz="2400" dirty="0">
              <a:latin typeface="Arial" pitchFamily="34" charset="0"/>
              <a:cs typeface="Arial" pitchFamily="34" charset="0"/>
            </a:endParaRPr>
          </a:p>
        </p:txBody>
      </p:sp>
      <p:sp>
        <p:nvSpPr>
          <p:cNvPr id="3" name="AutoShape 6"/>
          <p:cNvSpPr>
            <a:spLocks noChangeArrowheads="1"/>
          </p:cNvSpPr>
          <p:nvPr/>
        </p:nvSpPr>
        <p:spPr bwMode="auto">
          <a:xfrm>
            <a:off x="285750" y="500042"/>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6" name="Прямоугольник 5"/>
          <p:cNvSpPr/>
          <p:nvPr/>
        </p:nvSpPr>
        <p:spPr>
          <a:xfrm>
            <a:off x="4429124" y="214290"/>
            <a:ext cx="4497388" cy="402674"/>
          </a:xfrm>
          <a:prstGeom prst="rect">
            <a:avLst/>
          </a:prstGeom>
        </p:spPr>
        <p:txBody>
          <a:bodyPr wrap="square">
            <a:spAutoFit/>
          </a:bodyPr>
          <a:lstStyle/>
          <a:p>
            <a:pPr algn="r" eaLnBrk="0" hangingPunct="0">
              <a:lnSpc>
                <a:spcPct val="70000"/>
              </a:lnSpc>
              <a:defRPr/>
            </a:pPr>
            <a:r>
              <a:rPr lang="en-US" sz="28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Thyroid hormones</a:t>
            </a:r>
            <a:r>
              <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42918"/>
            <a:ext cx="8786874" cy="5219891"/>
          </a:xfrm>
          <a:prstGeom prst="rect">
            <a:avLst/>
          </a:prstGeom>
          <a:noFill/>
          <a:ln w="9525">
            <a:noFill/>
            <a:miter lim="800000"/>
            <a:headEnd/>
            <a:tailEnd/>
          </a:ln>
          <a:effectLst/>
        </p:spPr>
        <p:txBody>
          <a:bodyPr anchor="ctr">
            <a:spAutoFit/>
          </a:bodyPr>
          <a:lstStyle/>
          <a:p>
            <a:pPr eaLnBrk="0" hangingPunct="0">
              <a:lnSpc>
                <a:spcPct val="70000"/>
              </a:lnSpc>
              <a:defRPr/>
            </a:pP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Triiodothyronine</a:t>
            </a:r>
            <a:endPar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a:p>
            <a:pPr eaLnBrk="0" hangingPunct="0">
              <a:lnSpc>
                <a:spcPct val="70000"/>
              </a:lnSpc>
              <a:defRPr/>
            </a:pP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Triiodothyronine</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- 3, 5, 3'-triiodothyronine,</a:t>
            </a:r>
          </a:p>
          <a:p>
            <a:pPr eaLnBrk="0" hangingPunct="0">
              <a:lnSpc>
                <a:spcPct val="70000"/>
              </a:lnSpc>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is formed in the follicles of the thyroid gland during oxidative condensation of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monoiodothyrosine</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and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diiodotyrosine</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molecules. Like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thyroxine</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it has a diverse effect on the body, its growth, differentiation and metabolism.</a:t>
            </a: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It is secreted into the blood in much smaller quantities than the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thyroxine</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but it has a more rapid effect on metabolism, since it is less tightly bound to specific plasma proteins and therefore easier to penetrate into the tissue fluid and cells.</a:t>
            </a: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a:defRPr/>
            </a:pPr>
            <a:r>
              <a:rPr lang="en-US" sz="32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Thyroid hormones</a:t>
            </a:r>
            <a:r>
              <a:rPr lang="ru-RU" sz="3200" b="1" dirty="0" smtClean="0">
                <a:ln>
                  <a:solidFill>
                    <a:srgbClr val="0000CC"/>
                  </a:solidFill>
                </a:ln>
                <a:solidFill>
                  <a:srgbClr val="0000CC"/>
                </a:solidFill>
                <a:latin typeface="Times New Roman" pitchFamily="18" charset="0"/>
                <a:ea typeface="Times New Roman" pitchFamily="18" charset="0"/>
                <a:cs typeface="Times New Roman" pitchFamily="18" charset="0"/>
              </a:rPr>
              <a:t> </a:t>
            </a:r>
          </a:p>
        </p:txBody>
      </p:sp>
      <p:pic>
        <p:nvPicPr>
          <p:cNvPr id="1026" name="Picture 2"/>
          <p:cNvPicPr>
            <a:picLocks noChangeAspect="1" noChangeArrowheads="1"/>
          </p:cNvPicPr>
          <p:nvPr/>
        </p:nvPicPr>
        <p:blipFill>
          <a:blip r:embed="rId2"/>
          <a:srcRect/>
          <a:stretch>
            <a:fillRect/>
          </a:stretch>
        </p:blipFill>
        <p:spPr bwMode="auto">
          <a:xfrm>
            <a:off x="1357290" y="2857497"/>
            <a:ext cx="5286412" cy="1143007"/>
          </a:xfrm>
          <a:prstGeom prst="rect">
            <a:avLst/>
          </a:prstGeom>
          <a:noFill/>
          <a:ln w="9525">
            <a:noFill/>
            <a:miter lim="800000"/>
            <a:headEnd/>
            <a:tailEnd/>
          </a:ln>
          <a:effectLst/>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714356"/>
            <a:ext cx="8786874" cy="4398127"/>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endPar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Insufficient production of these hormones by the thyroid leads to the development of a clinical picture</a:t>
            </a:r>
          </a:p>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hypothyroidism or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myxedema</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endPar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This disease can occur as a result of prompt removal of the thyroid gland or treatment with radioactive iodine due to hyperthyroidism, as well as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thyroiditis</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In some cases, insufficient production of thyroid hormones is associated with impaired function of the pituitary gland secreting the thyroid-stimulating hormone, and (or) the hypothalamus releasing the corresponding releasing factor.</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a:defRPr/>
            </a:pPr>
            <a:r>
              <a:rPr lang="en-US" sz="32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Thyroid hormones</a:t>
            </a:r>
            <a:r>
              <a:rPr lang="ru-RU" sz="3200" b="1" dirty="0" smtClean="0">
                <a:ln>
                  <a:solidFill>
                    <a:srgbClr val="0000CC"/>
                  </a:solidFill>
                </a:ln>
                <a:solidFill>
                  <a:srgbClr val="0000CC"/>
                </a:solidFill>
                <a:latin typeface="Times New Roman" pitchFamily="18" charset="0"/>
                <a:ea typeface="Times New Roman" pitchFamily="18" charset="0"/>
                <a:cs typeface="Times New Roman" pitchFamily="18" charset="0"/>
              </a:rPr>
              <a:t> </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714356"/>
            <a:ext cx="8786874" cy="5232202"/>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The determination in the blood of the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radioimmune</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method of thyroid hormones, as well as the hormones of the pituitary gland, the hypothalamus -</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is becoming more common in clinical practice and allows not only to diagnose hypothyroidism, but also to clarify its origin.</a:t>
            </a:r>
          </a:p>
          <a:p>
            <a:pPr eaLnBrk="0" hangingPunct="0">
              <a:lnSpc>
                <a:spcPct val="70000"/>
              </a:lnSpc>
              <a:spcBef>
                <a:spcPts val="600"/>
              </a:spcBef>
              <a:defRPr/>
            </a:pPr>
            <a:endPar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Thyroid hormones include:</a:t>
            </a:r>
          </a:p>
          <a:p>
            <a:pPr eaLnBrk="0" hangingPunct="0">
              <a:lnSpc>
                <a:spcPct val="70000"/>
              </a:lnSpc>
              <a:spcBef>
                <a:spcPts val="600"/>
              </a:spcBef>
              <a:defRPr/>
            </a:pP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levothyroxine</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(or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thyroxine</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or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tetraiodothyronine</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T4)</a:t>
            </a:r>
          </a:p>
          <a:p>
            <a:pPr eaLnBrk="0" hangingPunct="0">
              <a:lnSpc>
                <a:spcPct val="70000"/>
              </a:lnSpc>
              <a:spcBef>
                <a:spcPts val="600"/>
              </a:spcBef>
              <a:defRPr/>
            </a:pP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lyotyronine</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(or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triiodothyronine</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T3).</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Thyroid hormones accumulate in the thyroid gland in the form of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thyroglobulin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from which, as a result of hydrolysis, they are released and enter the bloodstream.</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About 30%</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of T4 in peripheral tissues</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goes to T3.</a:t>
            </a:r>
            <a:endParaRPr lang="ru-RU" sz="2800" b="1" dirty="0" smtClean="0">
              <a:ln>
                <a:solidFill>
                  <a:srgbClr val="0000CC"/>
                </a:solidFill>
              </a:ln>
              <a:solidFill>
                <a:srgbClr val="0070C0"/>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a:defRPr/>
            </a:pPr>
            <a:r>
              <a:rPr lang="en-US" sz="32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Thyroid hormones</a:t>
            </a:r>
            <a:endParaRPr lang="ru-RU" sz="32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714356"/>
            <a:ext cx="8786874" cy="5604611"/>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The transformation of hormones in the liver leads to a loss of activity.</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When entering the blood, T3 and T4 actively bind to the plasma protein.</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Therefore, it is necessary to make corrections to the clinical evaluation of the data obtained when determining the iodine bound to the protein in plasma and the total concentration of thyroid hormones.</a:t>
            </a:r>
          </a:p>
          <a:p>
            <a:pPr eaLnBrk="0" hangingPunct="0">
              <a:lnSpc>
                <a:spcPct val="70000"/>
              </a:lnSpc>
              <a:spcBef>
                <a:spcPts val="600"/>
              </a:spcBef>
              <a:defRPr/>
            </a:pP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Lytryronin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is approximately 5 times more biologically active than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levothyroxine</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The once-administered dose (20-25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μg</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gives the maximum effect after 24 hours, the effect of the drug gradually decreases during the week (T1 / 2 is 2 days).</a:t>
            </a:r>
          </a:p>
          <a:p>
            <a:pPr eaLnBrk="0" hangingPunct="0">
              <a:lnSpc>
                <a:spcPct val="70000"/>
              </a:lnSpc>
              <a:spcBef>
                <a:spcPts val="600"/>
              </a:spcBef>
              <a:defRPr/>
            </a:pPr>
            <a:endPar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A single dose of thyroxin can achieve maximum effect after 10 days, its effect lasts for 2-3 weeks (T1 / 2 equals 7 days).</a:t>
            </a:r>
            <a:endParaRPr lang="ru-RU" sz="2400" dirty="0">
              <a:solidFill>
                <a:srgbClr val="0070C0"/>
              </a:solidFill>
              <a:latin typeface="Arial" pitchFamily="34" charset="0"/>
              <a:cs typeface="Arial" pitchFamily="34"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a:defRPr/>
            </a:pPr>
            <a:r>
              <a:rPr lang="en-US" sz="32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Thyroid hormones</a:t>
            </a:r>
            <a:endParaRPr lang="ru-RU" sz="32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714356"/>
            <a:ext cx="8786874" cy="6124754"/>
          </a:xfrm>
          <a:prstGeom prst="rect">
            <a:avLst/>
          </a:prstGeom>
          <a:noFill/>
          <a:ln w="9525">
            <a:noFill/>
            <a:miter lim="800000"/>
            <a:headEnd/>
            <a:tailEnd/>
          </a:ln>
          <a:effectLst/>
        </p:spPr>
        <p:txBody>
          <a:bodyPr anchor="ctr">
            <a:spAutoFit/>
          </a:bodyPr>
          <a:lstStyle/>
          <a:p>
            <a:pPr algn="just"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The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hypophyseal</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-thyroid function is evaluated </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by determining the concentrations of T3, T4 and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thyrotropin-thyrotropic</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hormone (TSH) in the plasma, and also by the ability of the pituitary to respond to the introduction of a releasing hormone stimulating TSH. The results of these definitions are more informative than tests based on measuring the absorption of radioactive iodine by the thyroid gland. The intake of drugs containing iodine,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salicylates</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and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pyrazolones</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leads to a decrease in the absorption of radioactive iodine. The introduction of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lyotiron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(120 mcg/day) inhibits the secretion of TSH. In a healthy person, a decrease in the TSH content leads to a decrease in the uptake of radioactive iodine. With hyperthyroidism, this is not observed, since the thyroid gland is often not controlled by a thyroid-stimulating hormone. The administration of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thyrotropin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-releasing hormone allows to diagnose hypothyroidism, which depends on the decrease in thyroid function, pituitary gland and hypothalamus.</a:t>
            </a:r>
            <a:endParaRPr lang="ru-RU" sz="2400" dirty="0">
              <a:solidFill>
                <a:srgbClr val="0070C0"/>
              </a:solidFill>
              <a:latin typeface="Arial" pitchFamily="34" charset="0"/>
              <a:cs typeface="Arial" pitchFamily="34"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a:defRPr/>
            </a:pPr>
            <a:r>
              <a:rPr lang="en-US" sz="32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Thyroid hormones</a:t>
            </a:r>
            <a:endParaRPr lang="ru-RU" sz="32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566078"/>
            <a:ext cx="8786874" cy="5610767"/>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endPar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endPar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Indications for the appointment of thyroid hormones </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is the need </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for replacement therapy </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for thyroid insufficiency in the form</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of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myxedema</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and cretinism.</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The need for this hormone is stable.</a:t>
            </a:r>
          </a:p>
          <a:p>
            <a:pPr eaLnBrk="0" hangingPunct="0">
              <a:lnSpc>
                <a:spcPct val="70000"/>
              </a:lnSpc>
              <a:spcBef>
                <a:spcPts val="600"/>
              </a:spcBef>
              <a:defRPr/>
            </a:pP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Thyreoidin</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containing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levothyroxine</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and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lyotyronine</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are obtained from dried nonfat thyroid glands of cattle. The initial dose of the drug can be 0.06-0.1 g / day,</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then it is constantly increased until the symptoms of the disease are eliminated, achieving an increase in the pulse, lowering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cholesterolemia</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after that they switch to a maintenance dose.</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In the treatment with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levothyroxine</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100-200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mkg</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of the drug.</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endParaRPr lang="ru-RU" sz="2400" dirty="0">
              <a:latin typeface="Arial" pitchFamily="34" charset="0"/>
              <a:cs typeface="Arial" pitchFamily="34"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1077218"/>
          </a:xfrm>
          <a:prstGeom prst="rect">
            <a:avLst/>
          </a:prstGeom>
        </p:spPr>
        <p:txBody>
          <a:bodyPr>
            <a:spAutoFit/>
          </a:bodyPr>
          <a:lstStyle/>
          <a:p>
            <a:pPr algn="r">
              <a:defRPr/>
            </a:pPr>
            <a:endParaRPr lang="en-US" sz="32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endParaRPr>
          </a:p>
          <a:p>
            <a:pPr algn="r">
              <a:defRPr/>
            </a:pPr>
            <a:r>
              <a:rPr lang="en-US" sz="32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Thyroid hormones</a:t>
            </a:r>
            <a:endParaRPr lang="ru-RU" sz="32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566078"/>
            <a:ext cx="8786874" cy="5837560"/>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endPar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Lyotyronin</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triiodothyronine</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hydrochloride </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is a high-speed synthetic drug and is used for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myxedematous</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coma and psychosis, less often for chronic hypothyroidism.</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Along with the reception of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thyroidin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which acts more slowly, every 8 hours,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lyotyronine</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is administered, starting at 10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μg</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(up to 40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μg</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on the 1st day). The dose rises after 3 days with the subsequent transition to treatment with one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thyroidin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The effectiveness of 20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mkg</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of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lyotyronine</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corresponds to 0.1 g of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thyroidin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Side effect of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lyotyronin</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is associated with rapid intensification of basal metabolism. In this case, the aggravation of angina attacks, heart failure,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atrial</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fibrillation may be provoked. In such cases, treatment with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thyroidin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should be interrupted and a week later started at a lower dose.  </a:t>
            </a:r>
            <a:endParaRPr lang="ru-RU" sz="2400" dirty="0">
              <a:solidFill>
                <a:srgbClr val="0070C0"/>
              </a:solidFill>
              <a:latin typeface="Arial" pitchFamily="34" charset="0"/>
              <a:cs typeface="Arial" pitchFamily="34"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a:defRPr/>
            </a:pPr>
            <a:r>
              <a:rPr lang="en-US" sz="32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Thyroid hormones</a:t>
            </a:r>
            <a:endParaRPr lang="ru-RU" sz="32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71546"/>
            <a:ext cx="8786874" cy="5302990"/>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Thyreocomb</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is a combined preparation containing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lyotyronine</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(10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mkg</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levothyroxine</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(70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mkg</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and potassium iodide (150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mkg</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Apply for hypothyroidism and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thyroiditis</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Treatment is long, starting with 1 tablet a day, gradually increasing the dose to 2 tablets 3 times a day.</a:t>
            </a:r>
          </a:p>
          <a:p>
            <a:pPr eaLnBrk="0" hangingPunct="0">
              <a:lnSpc>
                <a:spcPct val="70000"/>
              </a:lnSpc>
              <a:spcBef>
                <a:spcPts val="600"/>
              </a:spcBef>
              <a:defRPr/>
            </a:pP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Thyreotome</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produced in tablets containing 40 mg of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lyotyronine</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and 120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mkg</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of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levothyroxine</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is a highly effective drug for the treatment of severe hypothyroidism.</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In hypothyroid coma, it is advisable to administer high doses of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levothyroxine</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(400-500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mkg</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10-25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mkg</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of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lyotyronine</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intravenously or through a probe 100-200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mkg</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2 times per day.</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Thyroid drugs are combined with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glucocorticoids</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(100-300 mg hydrocortisone).  </a:t>
            </a:r>
            <a:endParaRPr lang="ru-RU" sz="2400" dirty="0">
              <a:solidFill>
                <a:srgbClr val="0070C0"/>
              </a:solidFill>
              <a:latin typeface="Arial" pitchFamily="34" charset="0"/>
              <a:cs typeface="Arial" pitchFamily="34"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a:defRPr/>
            </a:pPr>
            <a:r>
              <a:rPr lang="en-US" sz="32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Thyroid hormones</a:t>
            </a:r>
            <a:endParaRPr lang="ru-RU" sz="32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71546"/>
            <a:ext cx="8786874" cy="6223242"/>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3200" b="1" dirty="0" smtClean="0">
                <a:ln>
                  <a:solidFill>
                    <a:srgbClr val="0000CC"/>
                  </a:solidFill>
                </a:ln>
                <a:solidFill>
                  <a:srgbClr val="FF0000"/>
                </a:solidFill>
                <a:latin typeface="Times New Roman" pitchFamily="18" charset="0"/>
                <a:ea typeface="Times New Roman" pitchFamily="18" charset="0"/>
                <a:cs typeface="Times New Roman" pitchFamily="18" charset="0"/>
              </a:rPr>
              <a:t>Hyperthyroidism - </a:t>
            </a: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associated with increased thyroid function and thyroid hormone levels in the blood.</a:t>
            </a:r>
          </a:p>
          <a:p>
            <a:pPr eaLnBrk="0" hangingPunct="0">
              <a:lnSpc>
                <a:spcPct val="70000"/>
              </a:lnSpc>
              <a:spcBef>
                <a:spcPts val="600"/>
              </a:spcBef>
              <a:defRPr/>
            </a:pPr>
            <a:r>
              <a:rPr lang="en-US" sz="3200" b="1" dirty="0" smtClean="0">
                <a:ln>
                  <a:solidFill>
                    <a:srgbClr val="0000CC"/>
                  </a:solidFill>
                </a:ln>
                <a:solidFill>
                  <a:srgbClr val="FF0000"/>
                </a:solidFill>
                <a:latin typeface="Times New Roman" pitchFamily="18" charset="0"/>
                <a:ea typeface="Times New Roman" pitchFamily="18" charset="0"/>
                <a:cs typeface="Times New Roman" pitchFamily="18" charset="0"/>
              </a:rPr>
              <a:t>Characterized by:</a:t>
            </a:r>
          </a:p>
          <a:p>
            <a:pPr eaLnBrk="0" hangingPunct="0">
              <a:lnSpc>
                <a:spcPct val="70000"/>
              </a:lnSpc>
              <a:spcBef>
                <a:spcPts val="600"/>
              </a:spcBef>
              <a:defRPr/>
            </a:pP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 an increase in the thyroid gland,</a:t>
            </a:r>
          </a:p>
          <a:p>
            <a:pPr eaLnBrk="0" hangingPunct="0">
              <a:lnSpc>
                <a:spcPct val="70000"/>
              </a:lnSpc>
              <a:spcBef>
                <a:spcPts val="600"/>
              </a:spcBef>
              <a:defRPr/>
            </a:pP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 increased metabolism,</a:t>
            </a:r>
          </a:p>
          <a:p>
            <a:pPr eaLnBrk="0" hangingPunct="0">
              <a:lnSpc>
                <a:spcPct val="70000"/>
              </a:lnSpc>
              <a:spcBef>
                <a:spcPts val="600"/>
              </a:spcBef>
              <a:defRPr/>
            </a:pP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 tachycardia,</a:t>
            </a:r>
          </a:p>
          <a:p>
            <a:pPr eaLnBrk="0" hangingPunct="0">
              <a:lnSpc>
                <a:spcPct val="70000"/>
              </a:lnSpc>
              <a:spcBef>
                <a:spcPts val="600"/>
              </a:spcBef>
              <a:defRPr/>
            </a:pP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 changes in the heart,</a:t>
            </a:r>
          </a:p>
          <a:p>
            <a:pPr eaLnBrk="0" hangingPunct="0">
              <a:lnSpc>
                <a:spcPct val="70000"/>
              </a:lnSpc>
              <a:spcBef>
                <a:spcPts val="600"/>
              </a:spcBef>
              <a:defRPr/>
            </a:pP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 eyelids, the so-called eye symptoms,</a:t>
            </a:r>
          </a:p>
          <a:p>
            <a:pPr eaLnBrk="0" hangingPunct="0">
              <a:lnSpc>
                <a:spcPct val="70000"/>
              </a:lnSpc>
              <a:spcBef>
                <a:spcPts val="600"/>
              </a:spcBef>
              <a:defRPr/>
            </a:pP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 </a:t>
            </a:r>
            <a:r>
              <a:rPr lang="en-US" sz="32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hypocholesterolemia</a:t>
            </a: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The cause of hyperthyroidism are most often </a:t>
            </a:r>
            <a:r>
              <a:rPr lang="en-US" sz="32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Basedova</a:t>
            </a: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 disease - diffuse toxic goiter, toxic </a:t>
            </a:r>
            <a:r>
              <a:rPr lang="en-US" sz="32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multinodular</a:t>
            </a: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 goiter, adenoma of the thyroid gland. Significantly less often, hyperthyroidism can be associated with </a:t>
            </a:r>
            <a:r>
              <a:rPr lang="en-US" sz="32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subacute</a:t>
            </a: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 </a:t>
            </a:r>
            <a:r>
              <a:rPr lang="en-US" sz="32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thyroiditis</a:t>
            </a: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 and some other causes.  </a:t>
            </a:r>
            <a:endParaRPr lang="ru-RU" sz="2800" b="1" dirty="0" smtClean="0">
              <a:ln>
                <a:solidFill>
                  <a:srgbClr val="0000CC"/>
                </a:solidFill>
              </a:ln>
              <a:solidFill>
                <a:srgbClr val="0070C0"/>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Antithyroid</a:t>
            </a:r>
            <a:r>
              <a:rPr lang="en-US" sz="3200" b="1" dirty="0" smtClean="0">
                <a:ln>
                  <a:solidFill>
                    <a:srgbClr val="0000CC"/>
                  </a:solidFill>
                </a:ln>
                <a:solidFill>
                  <a:srgbClr val="7030A0"/>
                </a:solidFill>
                <a:latin typeface="Times New Roman" pitchFamily="18" charset="0"/>
                <a:ea typeface="Times New Roman" pitchFamily="18" charset="0"/>
                <a:cs typeface="Times New Roman" pitchFamily="18" charset="0"/>
              </a:rPr>
              <a:t> drugs</a:t>
            </a:r>
            <a:endParaRPr lang="ru-RU" sz="3200" dirty="0">
              <a:solidFill>
                <a:srgbClr val="7030A0"/>
              </a:solidFill>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71546"/>
            <a:ext cx="8786874" cy="4078039"/>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3200" b="1" dirty="0" smtClean="0">
                <a:ln>
                  <a:solidFill>
                    <a:srgbClr val="0000CC"/>
                  </a:solidFill>
                </a:ln>
                <a:solidFill>
                  <a:srgbClr val="FF0000"/>
                </a:solidFill>
                <a:latin typeface="Times New Roman" pitchFamily="18" charset="0"/>
                <a:ea typeface="Times New Roman" pitchFamily="18" charset="0"/>
                <a:cs typeface="Times New Roman" pitchFamily="18" charset="0"/>
              </a:rPr>
              <a:t>Hyperthyroidism -</a:t>
            </a:r>
          </a:p>
          <a:p>
            <a:pPr eaLnBrk="0" hangingPunct="0">
              <a:lnSpc>
                <a:spcPct val="70000"/>
              </a:lnSpc>
              <a:spcBef>
                <a:spcPts val="600"/>
              </a:spcBef>
              <a:defRPr/>
            </a:pP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There are drugs that cause the development of hyperthyroidism as a side effect with long-term admission:</a:t>
            </a:r>
          </a:p>
          <a:p>
            <a:pPr eaLnBrk="0" hangingPunct="0">
              <a:lnSpc>
                <a:spcPct val="70000"/>
              </a:lnSpc>
              <a:spcBef>
                <a:spcPts val="600"/>
              </a:spcBef>
              <a:defRPr/>
            </a:pP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 PASK,</a:t>
            </a:r>
          </a:p>
          <a:p>
            <a:pPr eaLnBrk="0" hangingPunct="0">
              <a:lnSpc>
                <a:spcPct val="70000"/>
              </a:lnSpc>
              <a:spcBef>
                <a:spcPts val="600"/>
              </a:spcBef>
              <a:defRPr/>
            </a:pP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 </a:t>
            </a:r>
            <a:r>
              <a:rPr lang="en-US" sz="32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fenylbutazone</a:t>
            </a: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 cobalt compounds,</a:t>
            </a:r>
          </a:p>
          <a:p>
            <a:pPr eaLnBrk="0" hangingPunct="0">
              <a:lnSpc>
                <a:spcPct val="70000"/>
              </a:lnSpc>
              <a:spcBef>
                <a:spcPts val="600"/>
              </a:spcBef>
              <a:defRPr/>
            </a:pP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 sulfonylurea,</a:t>
            </a:r>
          </a:p>
          <a:p>
            <a:pPr eaLnBrk="0" hangingPunct="0">
              <a:lnSpc>
                <a:spcPct val="70000"/>
              </a:lnSpc>
              <a:spcBef>
                <a:spcPts val="600"/>
              </a:spcBef>
              <a:defRPr/>
            </a:pP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 lithium,</a:t>
            </a:r>
          </a:p>
          <a:p>
            <a:pPr eaLnBrk="0" hangingPunct="0">
              <a:lnSpc>
                <a:spcPct val="70000"/>
              </a:lnSpc>
              <a:spcBef>
                <a:spcPts val="600"/>
              </a:spcBef>
              <a:defRPr/>
            </a:pPr>
            <a:r>
              <a:rPr lang="en-US" sz="3200" b="1" dirty="0" smtClean="0">
                <a:ln>
                  <a:solidFill>
                    <a:srgbClr val="0000CC"/>
                  </a:solidFill>
                </a:ln>
                <a:solidFill>
                  <a:srgbClr val="0070C0"/>
                </a:solidFill>
                <a:latin typeface="Times New Roman" pitchFamily="18" charset="0"/>
                <a:ea typeface="Times New Roman" pitchFamily="18" charset="0"/>
                <a:cs typeface="Times New Roman" pitchFamily="18" charset="0"/>
              </a:rPr>
              <a:t>- </a:t>
            </a:r>
            <a:r>
              <a:rPr lang="en-US" sz="32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cordaron</a:t>
            </a:r>
            <a:endParaRPr lang="ru-RU" sz="2800" b="1" dirty="0" smtClean="0">
              <a:ln>
                <a:solidFill>
                  <a:srgbClr val="0000CC"/>
                </a:solidFill>
              </a:ln>
              <a:solidFill>
                <a:srgbClr val="0070C0"/>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a:defRPr/>
            </a:pPr>
            <a:r>
              <a:rPr lang="en-US" sz="32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Antithyroid</a:t>
            </a:r>
            <a:r>
              <a:rPr lang="en-US" sz="3200" b="1" dirty="0" smtClean="0">
                <a:ln>
                  <a:solidFill>
                    <a:srgbClr val="0000CC"/>
                  </a:solidFill>
                </a:ln>
                <a:solidFill>
                  <a:srgbClr val="7030A0"/>
                </a:solidFill>
                <a:latin typeface="Times New Roman" pitchFamily="18" charset="0"/>
                <a:ea typeface="Times New Roman" pitchFamily="18" charset="0"/>
                <a:cs typeface="Times New Roman" pitchFamily="18" charset="0"/>
              </a:rPr>
              <a:t> drugs</a:t>
            </a:r>
            <a:endParaRPr lang="ru-RU" sz="3200" dirty="0" smtClean="0">
              <a:solidFill>
                <a:srgbClr val="7030A0"/>
              </a:solidFill>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71546"/>
            <a:ext cx="8786874" cy="5539978"/>
          </a:xfrm>
          <a:prstGeom prst="rect">
            <a:avLst/>
          </a:prstGeom>
          <a:noFill/>
          <a:ln w="9525">
            <a:noFill/>
            <a:miter lim="800000"/>
            <a:headEnd/>
            <a:tailEnd/>
          </a:ln>
          <a:effectLst/>
        </p:spPr>
        <p:txBody>
          <a:bodyPr anchor="ctr">
            <a:spAutoFit/>
          </a:bodyPr>
          <a:lstStyle/>
          <a:p>
            <a:pPr marL="531813" indent="-531813" eaLnBrk="0" hangingPunct="0">
              <a:lnSpc>
                <a:spcPct val="70000"/>
              </a:lnSpc>
              <a:spcBef>
                <a:spcPts val="1200"/>
              </a:spcBef>
              <a:defRPr/>
            </a:pP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Antithyroid</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drugs include:</a:t>
            </a:r>
          </a:p>
          <a:p>
            <a:pPr marL="531813" indent="-531813" eaLnBrk="0" hangingPunct="0">
              <a:lnSpc>
                <a:spcPct val="70000"/>
              </a:lnSpc>
              <a:spcBef>
                <a:spcPts val="12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inorganic iodides,</a:t>
            </a:r>
          </a:p>
          <a:p>
            <a:pPr marL="531813" indent="-531813" eaLnBrk="0" hangingPunct="0">
              <a:lnSpc>
                <a:spcPct val="70000"/>
              </a:lnSpc>
              <a:spcBef>
                <a:spcPts val="12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the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thiourea</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derivatives that block the synthesis of T4,</a:t>
            </a:r>
          </a:p>
          <a:p>
            <a:pPr marL="531813" indent="-531813" eaLnBrk="0" hangingPunct="0">
              <a:lnSpc>
                <a:spcPct val="70000"/>
              </a:lnSpc>
              <a:spcBef>
                <a:spcPts val="12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radioactive iodine, which destroys cells that synthesize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thyroxine</a:t>
            </a:r>
            <a:endPar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a:p>
            <a:pPr marL="531813" indent="-531813" eaLnBrk="0" hangingPunct="0">
              <a:lnSpc>
                <a:spcPct val="70000"/>
              </a:lnSpc>
              <a:spcBef>
                <a:spcPts val="1200"/>
              </a:spcBef>
              <a:defRPr/>
            </a:pPr>
            <a:endPar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endParaRPr>
          </a:p>
          <a:p>
            <a:pPr marL="531813" indent="-531813" eaLnBrk="0" hangingPunct="0">
              <a:lnSpc>
                <a:spcPct val="70000"/>
              </a:lnSpc>
              <a:spcBef>
                <a:spcPts val="1200"/>
              </a:spcBef>
              <a:defRPr/>
            </a:pP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Iodides -</a:t>
            </a:r>
          </a:p>
          <a:p>
            <a:pPr marL="531813" indent="-531813" eaLnBrk="0" hangingPunct="0">
              <a:lnSpc>
                <a:spcPct val="70000"/>
              </a:lnSpc>
              <a:spcBef>
                <a:spcPts val="12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in hyperthyroidism, the introduction of a significant amount of iodine inhibits the release of hormones and leads to the reverse development of the gland. The mechanism of this effect is not completely clear, since moderate doses of iodine are necessary in the norm for the synthesis of thyroid hormones. Large doses of iodides are used to prepare patients for resection of the thyroid gland and for thyroid crises.  </a:t>
            </a:r>
            <a:endParaRPr lang="ru-RU" sz="2400" dirty="0">
              <a:solidFill>
                <a:srgbClr val="FF0000"/>
              </a:solidFill>
              <a:latin typeface="Arial" pitchFamily="34" charset="0"/>
              <a:cs typeface="Arial" pitchFamily="34"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a:defRPr/>
            </a:pPr>
            <a:r>
              <a:rPr lang="en-US" sz="32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Antithyroid</a:t>
            </a:r>
            <a:r>
              <a:rPr lang="en-US" sz="3200" b="1" dirty="0" smtClean="0">
                <a:ln>
                  <a:solidFill>
                    <a:srgbClr val="0000CC"/>
                  </a:solidFill>
                </a:ln>
                <a:solidFill>
                  <a:srgbClr val="7030A0"/>
                </a:solidFill>
                <a:latin typeface="Times New Roman" pitchFamily="18" charset="0"/>
                <a:ea typeface="Times New Roman" pitchFamily="18" charset="0"/>
                <a:cs typeface="Times New Roman" pitchFamily="18" charset="0"/>
              </a:rPr>
              <a:t> drugs</a:t>
            </a:r>
            <a:endParaRPr lang="ru-RU" sz="3200" dirty="0" smtClean="0">
              <a:solidFill>
                <a:srgbClr val="7030A0"/>
              </a:solidFill>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71546"/>
            <a:ext cx="8786874" cy="4782848"/>
          </a:xfrm>
          <a:prstGeom prst="rect">
            <a:avLst/>
          </a:prstGeom>
          <a:noFill/>
          <a:ln w="9525">
            <a:noFill/>
            <a:miter lim="800000"/>
            <a:headEnd/>
            <a:tailEnd/>
          </a:ln>
          <a:effectLst/>
        </p:spPr>
        <p:txBody>
          <a:bodyPr anchor="ctr">
            <a:spAutoFit/>
          </a:bodyPr>
          <a:lstStyle/>
          <a:p>
            <a:pPr eaLnBrk="0" hangingPunct="0">
              <a:lnSpc>
                <a:spcPct val="70000"/>
              </a:lnSpc>
              <a:spcBef>
                <a:spcPts val="12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Potassium iodide</a:t>
            </a:r>
          </a:p>
          <a:p>
            <a:pPr eaLnBrk="0" hangingPunct="0">
              <a:lnSpc>
                <a:spcPct val="70000"/>
              </a:lnSpc>
              <a:spcBef>
                <a:spcPts val="12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in a dose of 60 mg orally gives some effect in 1-2 days, as much as 10-14 days.</a:t>
            </a:r>
          </a:p>
          <a:p>
            <a:pPr eaLnBrk="0" hangingPunct="0">
              <a:lnSpc>
                <a:spcPct val="70000"/>
              </a:lnSpc>
              <a:spcBef>
                <a:spcPts val="12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Widely distributed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Lugol</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solution - 5% aqueous solution of iodine with 10% potassium iodide. Take inside 0.5 ml every 12 hours.</a:t>
            </a:r>
          </a:p>
          <a:p>
            <a:pPr eaLnBrk="0" hangingPunct="0">
              <a:lnSpc>
                <a:spcPct val="70000"/>
              </a:lnSpc>
              <a:spcBef>
                <a:spcPts val="12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Residents of areas where endemic goiter is common, it is recommended to take iodine preparations periodically.</a:t>
            </a:r>
          </a:p>
          <a:p>
            <a:pPr eaLnBrk="0" hangingPunct="0">
              <a:lnSpc>
                <a:spcPct val="70000"/>
              </a:lnSpc>
              <a:spcBef>
                <a:spcPts val="12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Iodides </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are also used as an expectorant, usually added to the appropriate medicines.</a:t>
            </a:r>
          </a:p>
          <a:p>
            <a:pPr eaLnBrk="0" hangingPunct="0">
              <a:lnSpc>
                <a:spcPct val="70000"/>
              </a:lnSpc>
              <a:spcBef>
                <a:spcPts val="12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Organic compounds of iodine </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are widely used as contrast agents in the radiographic study of kidneys, gall bladder, angiography,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bronchography</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a:t>
            </a:r>
            <a:endParaRPr lang="ru-RU" sz="2800" b="1" dirty="0" smtClean="0">
              <a:ln>
                <a:solidFill>
                  <a:srgbClr val="0000CC"/>
                </a:solidFill>
              </a:ln>
              <a:solidFill>
                <a:srgbClr val="0070C0"/>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a:defRPr/>
            </a:pPr>
            <a:r>
              <a:rPr lang="en-US" sz="32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Antithyroid</a:t>
            </a:r>
            <a:r>
              <a:rPr lang="en-US" sz="3200" b="1" dirty="0" smtClean="0">
                <a:ln>
                  <a:solidFill>
                    <a:srgbClr val="0000CC"/>
                  </a:solidFill>
                </a:ln>
                <a:solidFill>
                  <a:srgbClr val="7030A0"/>
                </a:solidFill>
                <a:latin typeface="Times New Roman" pitchFamily="18" charset="0"/>
                <a:ea typeface="Times New Roman" pitchFamily="18" charset="0"/>
                <a:cs typeface="Times New Roman" pitchFamily="18" charset="0"/>
              </a:rPr>
              <a:t> drugs</a:t>
            </a:r>
            <a:endParaRPr lang="ru-RU" sz="3200" dirty="0" smtClean="0">
              <a:solidFill>
                <a:srgbClr val="7030A0"/>
              </a:solidFill>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71546"/>
            <a:ext cx="8786874" cy="5398401"/>
          </a:xfrm>
          <a:prstGeom prst="rect">
            <a:avLst/>
          </a:prstGeom>
          <a:noFill/>
          <a:ln w="9525">
            <a:noFill/>
            <a:miter lim="800000"/>
            <a:headEnd/>
            <a:tailEnd/>
          </a:ln>
          <a:effectLst/>
        </p:spPr>
        <p:txBody>
          <a:bodyPr anchor="ctr">
            <a:spAutoFit/>
          </a:bodyPr>
          <a:lstStyle/>
          <a:p>
            <a:pPr eaLnBrk="0" hangingPunct="0">
              <a:lnSpc>
                <a:spcPct val="70000"/>
              </a:lnSpc>
              <a:spcBef>
                <a:spcPts val="12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The tolerability of iodine preparations varies widely.</a:t>
            </a:r>
          </a:p>
          <a:p>
            <a:pPr eaLnBrk="0" hangingPunct="0">
              <a:lnSpc>
                <a:spcPct val="70000"/>
              </a:lnSpc>
              <a:spcBef>
                <a:spcPts val="12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Symptoms of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iodism</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are manifested:</a:t>
            </a:r>
          </a:p>
          <a:p>
            <a:pPr eaLnBrk="0" hangingPunct="0">
              <a:lnSpc>
                <a:spcPct val="70000"/>
              </a:lnSpc>
              <a:spcBef>
                <a:spcPts val="12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metallic taste in the mouth,</a:t>
            </a:r>
          </a:p>
          <a:p>
            <a:pPr eaLnBrk="0" hangingPunct="0">
              <a:lnSpc>
                <a:spcPct val="70000"/>
              </a:lnSpc>
              <a:spcBef>
                <a:spcPts val="12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excess salivation,</a:t>
            </a:r>
          </a:p>
          <a:p>
            <a:pPr eaLnBrk="0" hangingPunct="0">
              <a:lnSpc>
                <a:spcPct val="70000"/>
              </a:lnSpc>
              <a:spcBef>
                <a:spcPts val="12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lacrimation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a:t>
            </a:r>
          </a:p>
          <a:p>
            <a:pPr eaLnBrk="0" hangingPunct="0">
              <a:lnSpc>
                <a:spcPct val="70000"/>
              </a:lnSpc>
              <a:spcBef>
                <a:spcPts val="12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productive cough,</a:t>
            </a:r>
          </a:p>
          <a:p>
            <a:pPr eaLnBrk="0" hangingPunct="0">
              <a:lnSpc>
                <a:spcPct val="70000"/>
              </a:lnSpc>
              <a:spcBef>
                <a:spcPts val="12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diarrhea,</a:t>
            </a:r>
          </a:p>
          <a:p>
            <a:pPr eaLnBrk="0" hangingPunct="0">
              <a:lnSpc>
                <a:spcPct val="70000"/>
              </a:lnSpc>
              <a:spcBef>
                <a:spcPts val="12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various rashes.</a:t>
            </a:r>
          </a:p>
          <a:p>
            <a:pPr eaLnBrk="0" hangingPunct="0">
              <a:lnSpc>
                <a:spcPct val="70000"/>
              </a:lnSpc>
              <a:spcBef>
                <a:spcPts val="12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A small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hyperfunction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of the thyroid gland can develop with prolonged intake of iodides as expectorants.</a:t>
            </a:r>
          </a:p>
          <a:p>
            <a:pPr eaLnBrk="0" hangingPunct="0">
              <a:lnSpc>
                <a:spcPct val="70000"/>
              </a:lnSpc>
              <a:spcBef>
                <a:spcPts val="12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The introduction of iodine preparations in contrast studies limits the possibility of using radioiodine for diagnostic purposes.  </a:t>
            </a:r>
            <a:endParaRPr lang="ru-RU" sz="2800" b="1" dirty="0" smtClean="0">
              <a:ln>
                <a:solidFill>
                  <a:srgbClr val="0000CC"/>
                </a:solidFill>
              </a:ln>
              <a:solidFill>
                <a:srgbClr val="0070C0"/>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a:defRPr/>
            </a:pPr>
            <a:r>
              <a:rPr lang="en-US" sz="32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Antithyroid</a:t>
            </a:r>
            <a:r>
              <a:rPr lang="en-US" sz="3200" b="1" dirty="0" smtClean="0">
                <a:ln>
                  <a:solidFill>
                    <a:srgbClr val="0000CC"/>
                  </a:solidFill>
                </a:ln>
                <a:solidFill>
                  <a:srgbClr val="7030A0"/>
                </a:solidFill>
                <a:latin typeface="Times New Roman" pitchFamily="18" charset="0"/>
                <a:ea typeface="Times New Roman" pitchFamily="18" charset="0"/>
                <a:cs typeface="Times New Roman" pitchFamily="18" charset="0"/>
              </a:rPr>
              <a:t> drugs</a:t>
            </a:r>
            <a:endParaRPr lang="ru-RU" sz="3200" dirty="0" smtClean="0">
              <a:solidFill>
                <a:srgbClr val="7030A0"/>
              </a:solidFill>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71546"/>
            <a:ext cx="8786874" cy="4481227"/>
          </a:xfrm>
          <a:prstGeom prst="rect">
            <a:avLst/>
          </a:prstGeom>
          <a:noFill/>
          <a:ln w="9525">
            <a:noFill/>
            <a:miter lim="800000"/>
            <a:headEnd/>
            <a:tailEnd/>
          </a:ln>
          <a:effectLst/>
        </p:spPr>
        <p:txBody>
          <a:bodyPr anchor="ctr">
            <a:spAutoFit/>
          </a:bodyPr>
          <a:lstStyle/>
          <a:p>
            <a:pPr eaLnBrk="0" hangingPunct="0">
              <a:lnSpc>
                <a:spcPct val="70000"/>
              </a:lnSpc>
              <a:spcBef>
                <a:spcPts val="1200"/>
              </a:spcBef>
              <a:defRPr/>
            </a:pPr>
            <a:r>
              <a:rPr lang="en-US" sz="2800" b="1" dirty="0" err="1" smtClean="0">
                <a:ln>
                  <a:solidFill>
                    <a:srgbClr val="0000CC"/>
                  </a:solidFill>
                </a:ln>
                <a:solidFill>
                  <a:srgbClr val="002060"/>
                </a:solidFill>
                <a:latin typeface="Times New Roman" pitchFamily="18" charset="0"/>
                <a:ea typeface="Times New Roman" pitchFamily="18" charset="0"/>
                <a:cs typeface="Times New Roman" pitchFamily="18" charset="0"/>
              </a:rPr>
              <a:t>Thiourea</a:t>
            </a: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 preparations</a:t>
            </a:r>
          </a:p>
          <a:p>
            <a:pPr eaLnBrk="0" hangingPunct="0">
              <a:lnSpc>
                <a:spcPct val="70000"/>
              </a:lnSpc>
              <a:spcBef>
                <a:spcPts val="1200"/>
              </a:spcBef>
              <a:defRPr/>
            </a:pP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carbimazole</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mercazolyl</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 (T1 / 2 is 6 hours)</a:t>
            </a:r>
          </a:p>
          <a:p>
            <a:pPr eaLnBrk="0" hangingPunct="0">
              <a:lnSpc>
                <a:spcPct val="70000"/>
              </a:lnSpc>
              <a:spcBef>
                <a:spcPts val="1200"/>
              </a:spcBef>
              <a:defRPr/>
            </a:pP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reduce the formation of thyroid hormones</a:t>
            </a:r>
          </a:p>
          <a:p>
            <a:pPr eaLnBrk="0" hangingPunct="0">
              <a:lnSpc>
                <a:spcPct val="70000"/>
              </a:lnSpc>
              <a:spcBef>
                <a:spcPts val="1200"/>
              </a:spcBef>
              <a:defRPr/>
            </a:pP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by inhibiting the incorporation of iodine into tyrosine by suppressing the corresponding </a:t>
            </a:r>
            <a:r>
              <a:rPr lang="en-US" sz="2800" b="1" dirty="0" err="1" smtClean="0">
                <a:ln>
                  <a:solidFill>
                    <a:srgbClr val="0000CC"/>
                  </a:solidFill>
                </a:ln>
                <a:solidFill>
                  <a:srgbClr val="002060"/>
                </a:solidFill>
                <a:latin typeface="Times New Roman" pitchFamily="18" charset="0"/>
                <a:ea typeface="Times New Roman" pitchFamily="18" charset="0"/>
                <a:cs typeface="Times New Roman" pitchFamily="18" charset="0"/>
              </a:rPr>
              <a:t>oxidase</a:t>
            </a: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a:t>
            </a:r>
          </a:p>
          <a:p>
            <a:pPr eaLnBrk="0" hangingPunct="0">
              <a:lnSpc>
                <a:spcPct val="70000"/>
              </a:lnSpc>
              <a:spcBef>
                <a:spcPts val="1200"/>
              </a:spcBef>
              <a:defRPr/>
            </a:pP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With sufficient dosage, these drugs lead to the activity of the pituitary gland TSH, which is accompanied by some hyperplasia of the thyroid gland.</a:t>
            </a:r>
          </a:p>
          <a:p>
            <a:pPr eaLnBrk="0" hangingPunct="0">
              <a:lnSpc>
                <a:spcPct val="70000"/>
              </a:lnSpc>
              <a:spcBef>
                <a:spcPts val="1200"/>
              </a:spcBef>
              <a:defRPr/>
            </a:pPr>
            <a:r>
              <a:rPr lang="en-US" sz="2800" b="1" dirty="0" err="1" smtClean="0">
                <a:ln>
                  <a:solidFill>
                    <a:srgbClr val="0000CC"/>
                  </a:solidFill>
                </a:ln>
                <a:solidFill>
                  <a:srgbClr val="002060"/>
                </a:solidFill>
                <a:latin typeface="Times New Roman" pitchFamily="18" charset="0"/>
                <a:ea typeface="Times New Roman" pitchFamily="18" charset="0"/>
                <a:cs typeface="Times New Roman" pitchFamily="18" charset="0"/>
              </a:rPr>
              <a:t>Propylthiouracil</a:t>
            </a: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 also inhibits peripheral transformations of T4 and T3. </a:t>
            </a:r>
            <a:r>
              <a:rPr lang="en-US" sz="2800" b="1" dirty="0" err="1" smtClean="0">
                <a:ln>
                  <a:solidFill>
                    <a:srgbClr val="0000CC"/>
                  </a:solidFill>
                </a:ln>
                <a:solidFill>
                  <a:srgbClr val="002060"/>
                </a:solidFill>
                <a:latin typeface="Times New Roman" pitchFamily="18" charset="0"/>
                <a:ea typeface="Times New Roman" pitchFamily="18" charset="0"/>
                <a:cs typeface="Times New Roman" pitchFamily="18" charset="0"/>
              </a:rPr>
              <a:t>Mercazolil</a:t>
            </a: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002060"/>
                </a:solidFill>
                <a:latin typeface="Times New Roman" pitchFamily="18" charset="0"/>
                <a:ea typeface="Times New Roman" pitchFamily="18" charset="0"/>
                <a:cs typeface="Times New Roman" pitchFamily="18" charset="0"/>
              </a:rPr>
              <a:t>metimazol</a:t>
            </a: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002060"/>
                </a:solidFill>
                <a:latin typeface="Times New Roman" pitchFamily="18" charset="0"/>
                <a:ea typeface="Times New Roman" pitchFamily="18" charset="0"/>
                <a:cs typeface="Times New Roman" pitchFamily="18" charset="0"/>
              </a:rPr>
              <a:t>tarazol</a:t>
            </a: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 is in many respects similar to </a:t>
            </a:r>
            <a:r>
              <a:rPr lang="en-US" sz="2800" b="1" dirty="0" err="1" smtClean="0">
                <a:ln>
                  <a:solidFill>
                    <a:srgbClr val="0000CC"/>
                  </a:solidFill>
                </a:ln>
                <a:solidFill>
                  <a:srgbClr val="002060"/>
                </a:solidFill>
                <a:latin typeface="Times New Roman" pitchFamily="18" charset="0"/>
                <a:ea typeface="Times New Roman" pitchFamily="18" charset="0"/>
                <a:cs typeface="Times New Roman" pitchFamily="18" charset="0"/>
              </a:rPr>
              <a:t>propylthiouracil</a:t>
            </a: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 but it significantly exceeds its effectiveness.  </a:t>
            </a:r>
            <a:endParaRPr lang="ru-RU" sz="2400" dirty="0">
              <a:solidFill>
                <a:srgbClr val="FF0000"/>
              </a:solidFill>
              <a:latin typeface="Arial" pitchFamily="34" charset="0"/>
              <a:cs typeface="Arial" pitchFamily="34"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a:defRPr/>
            </a:pPr>
            <a:r>
              <a:rPr lang="en-US" sz="32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Antithyroid</a:t>
            </a:r>
            <a:r>
              <a:rPr lang="en-US" sz="3200" b="1" dirty="0" smtClean="0">
                <a:ln>
                  <a:solidFill>
                    <a:srgbClr val="0000CC"/>
                  </a:solidFill>
                </a:ln>
                <a:solidFill>
                  <a:srgbClr val="7030A0"/>
                </a:solidFill>
                <a:latin typeface="Times New Roman" pitchFamily="18" charset="0"/>
                <a:ea typeface="Times New Roman" pitchFamily="18" charset="0"/>
                <a:cs typeface="Times New Roman" pitchFamily="18" charset="0"/>
              </a:rPr>
              <a:t> drugs</a:t>
            </a:r>
            <a:endParaRPr lang="ru-RU" sz="3200" dirty="0" smtClean="0">
              <a:solidFill>
                <a:srgbClr val="7030A0"/>
              </a:solidFill>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71546"/>
            <a:ext cx="8786874" cy="6149376"/>
          </a:xfrm>
          <a:prstGeom prst="rect">
            <a:avLst/>
          </a:prstGeom>
          <a:noFill/>
          <a:ln w="9525">
            <a:solidFill>
              <a:schemeClr val="accent1"/>
            </a:solidFill>
            <a:miter lim="800000"/>
            <a:headEnd/>
            <a:tailEnd/>
          </a:ln>
          <a:effectLst/>
        </p:spPr>
        <p:txBody>
          <a:bodyPr anchor="ctr">
            <a:spAutoFit/>
          </a:bodyPr>
          <a:lstStyle/>
          <a:p>
            <a:pPr eaLnBrk="0" hangingPunct="0">
              <a:lnSpc>
                <a:spcPct val="70000"/>
              </a:lnSpc>
              <a:spcBef>
                <a:spcPts val="1200"/>
              </a:spcBef>
              <a:defRPr/>
            </a:pPr>
            <a:r>
              <a:rPr lang="en-US" sz="2800" b="1" dirty="0" err="1" smtClean="0">
                <a:ln>
                  <a:solidFill>
                    <a:srgbClr val="0000CC"/>
                  </a:solidFill>
                </a:ln>
                <a:solidFill>
                  <a:srgbClr val="002060"/>
                </a:solidFill>
                <a:latin typeface="Times New Roman" pitchFamily="18" charset="0"/>
                <a:ea typeface="Times New Roman" pitchFamily="18" charset="0"/>
                <a:cs typeface="Times New Roman" pitchFamily="18" charset="0"/>
              </a:rPr>
              <a:t>Thiourea</a:t>
            </a: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 preparations</a:t>
            </a:r>
          </a:p>
          <a:p>
            <a:pPr eaLnBrk="0" hangingPunct="0">
              <a:lnSpc>
                <a:spcPct val="70000"/>
              </a:lnSpc>
              <a:spcBef>
                <a:spcPts val="1200"/>
              </a:spcBef>
              <a:defRPr/>
            </a:pP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Mercazolil</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and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carbimazole</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(tablets of 5 mg) are prescribed, starting with 10 mg three times a day; the maintenance dose is 5-10 mg / day.</a:t>
            </a:r>
          </a:p>
          <a:p>
            <a:pPr eaLnBrk="0" hangingPunct="0">
              <a:lnSpc>
                <a:spcPct val="70000"/>
              </a:lnSpc>
              <a:spcBef>
                <a:spcPts val="1200"/>
              </a:spcBef>
              <a:defRPr/>
            </a:pP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Propylthiouracil</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(tablets of 50 mg) take 100 mg 3 times a day. The maintenance dose is 50-150 mg. It is possible to take the drug once in a daily dose.</a:t>
            </a:r>
          </a:p>
          <a:p>
            <a:pPr eaLnBrk="0" hangingPunct="0">
              <a:lnSpc>
                <a:spcPct val="70000"/>
              </a:lnSpc>
              <a:spcBef>
                <a:spcPts val="1200"/>
              </a:spcBef>
              <a:defRPr/>
            </a:pP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Clinical improvement occurs in a week, and the full effect - in most cases within 4-8 weeks. After that, they switch to a maintenance dose.</a:t>
            </a:r>
          </a:p>
          <a:p>
            <a:pPr eaLnBrk="0" hangingPunct="0">
              <a:lnSpc>
                <a:spcPct val="70000"/>
              </a:lnSpc>
              <a:spcBef>
                <a:spcPts val="1200"/>
              </a:spcBef>
              <a:defRPr/>
            </a:pP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Evaluate the effect of the drug:</a:t>
            </a:r>
          </a:p>
          <a:p>
            <a:pPr eaLnBrk="0" hangingPunct="0">
              <a:lnSpc>
                <a:spcPct val="70000"/>
              </a:lnSpc>
              <a:spcBef>
                <a:spcPts val="1200"/>
              </a:spcBef>
              <a:defRPr/>
            </a:pP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 to improve the patient's health,</a:t>
            </a:r>
          </a:p>
          <a:p>
            <a:pPr eaLnBrk="0" hangingPunct="0">
              <a:lnSpc>
                <a:spcPct val="70000"/>
              </a:lnSpc>
              <a:spcBef>
                <a:spcPts val="1200"/>
              </a:spcBef>
              <a:defRPr/>
            </a:pP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increase in body weight,</a:t>
            </a:r>
          </a:p>
          <a:p>
            <a:pPr eaLnBrk="0" hangingPunct="0">
              <a:lnSpc>
                <a:spcPct val="70000"/>
              </a:lnSpc>
              <a:spcBef>
                <a:spcPts val="1200"/>
              </a:spcBef>
              <a:defRPr/>
            </a:pP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reduction of pulse.</a:t>
            </a:r>
          </a:p>
          <a:p>
            <a:pPr eaLnBrk="0" hangingPunct="0">
              <a:lnSpc>
                <a:spcPct val="70000"/>
              </a:lnSpc>
              <a:spcBef>
                <a:spcPts val="1200"/>
              </a:spcBef>
              <a:defRPr/>
            </a:pP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Evaluation of the effect of these drugs is difficult with the simultaneous administration of </a:t>
            </a:r>
            <a:r>
              <a:rPr lang="en-US" sz="2800" b="1" dirty="0" err="1" smtClean="0">
                <a:ln>
                  <a:solidFill>
                    <a:srgbClr val="0000CC"/>
                  </a:solidFill>
                </a:ln>
                <a:solidFill>
                  <a:srgbClr val="002060"/>
                </a:solidFill>
                <a:latin typeface="Times New Roman" pitchFamily="18" charset="0"/>
                <a:ea typeface="Times New Roman" pitchFamily="18" charset="0"/>
                <a:cs typeface="Times New Roman" pitchFamily="18" charset="0"/>
              </a:rPr>
              <a:t>adrenoblockers</a:t>
            </a: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  </a:t>
            </a: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a:defRPr/>
            </a:pPr>
            <a:r>
              <a:rPr lang="en-US" sz="32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Antithyroid</a:t>
            </a:r>
            <a:r>
              <a:rPr lang="en-US" sz="3200" b="1" dirty="0" smtClean="0">
                <a:ln>
                  <a:solidFill>
                    <a:srgbClr val="0000CC"/>
                  </a:solidFill>
                </a:ln>
                <a:solidFill>
                  <a:srgbClr val="7030A0"/>
                </a:solidFill>
                <a:latin typeface="Times New Roman" pitchFamily="18" charset="0"/>
                <a:ea typeface="Times New Roman" pitchFamily="18" charset="0"/>
                <a:cs typeface="Times New Roman" pitchFamily="18" charset="0"/>
              </a:rPr>
              <a:t> drugs</a:t>
            </a:r>
            <a:endParaRPr lang="ru-RU" sz="3200" dirty="0" smtClean="0">
              <a:solidFill>
                <a:srgbClr val="7030A0"/>
              </a:solidFill>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71546"/>
            <a:ext cx="8786874" cy="5090624"/>
          </a:xfrm>
          <a:prstGeom prst="rect">
            <a:avLst/>
          </a:prstGeom>
          <a:noFill/>
          <a:ln w="9525">
            <a:solidFill>
              <a:schemeClr val="accent1"/>
            </a:solidFill>
            <a:miter lim="800000"/>
            <a:headEnd/>
            <a:tailEnd/>
          </a:ln>
          <a:effectLst/>
        </p:spPr>
        <p:txBody>
          <a:bodyPr anchor="ctr">
            <a:spAutoFit/>
          </a:bodyPr>
          <a:lstStyle/>
          <a:p>
            <a:pPr eaLnBrk="0" hangingPunct="0">
              <a:lnSpc>
                <a:spcPct val="70000"/>
              </a:lnSpc>
              <a:spcBef>
                <a:spcPts val="1200"/>
              </a:spcBef>
              <a:defRPr/>
            </a:pP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Thiourea</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preparations</a:t>
            </a:r>
          </a:p>
          <a:p>
            <a:pPr eaLnBrk="0" hangingPunct="0">
              <a:lnSpc>
                <a:spcPct val="70000"/>
              </a:lnSpc>
              <a:spcBef>
                <a:spcPts val="1200"/>
              </a:spcBef>
              <a:defRPr/>
            </a:pPr>
            <a:endPar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endParaRPr>
          </a:p>
          <a:p>
            <a:pPr eaLnBrk="0" hangingPunct="0">
              <a:lnSpc>
                <a:spcPct val="70000"/>
              </a:lnSpc>
              <a:spcBef>
                <a:spcPts val="1200"/>
              </a:spcBef>
              <a:defRPr/>
            </a:pP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Side effects of </a:t>
            </a:r>
            <a:r>
              <a:rPr lang="en-US" sz="2800" b="1" dirty="0" err="1" smtClean="0">
                <a:ln>
                  <a:solidFill>
                    <a:srgbClr val="0000CC"/>
                  </a:solidFill>
                </a:ln>
                <a:solidFill>
                  <a:srgbClr val="002060"/>
                </a:solidFill>
                <a:latin typeface="Times New Roman" pitchFamily="18" charset="0"/>
                <a:ea typeface="Times New Roman" pitchFamily="18" charset="0"/>
                <a:cs typeface="Times New Roman" pitchFamily="18" charset="0"/>
              </a:rPr>
              <a:t>thiourea</a:t>
            </a: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 drugs are manifested:</a:t>
            </a:r>
          </a:p>
          <a:p>
            <a:pPr eaLnBrk="0" hangingPunct="0">
              <a:lnSpc>
                <a:spcPct val="70000"/>
              </a:lnSpc>
              <a:spcBef>
                <a:spcPts val="1200"/>
              </a:spcBef>
              <a:defRPr/>
            </a:pP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 allergic reactions, especially rashes on the skin,</a:t>
            </a:r>
          </a:p>
          <a:p>
            <a:pPr eaLnBrk="0" hangingPunct="0">
              <a:lnSpc>
                <a:spcPct val="70000"/>
              </a:lnSpc>
              <a:spcBef>
                <a:spcPts val="1200"/>
              </a:spcBef>
              <a:defRPr/>
            </a:pP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002060"/>
                </a:solidFill>
                <a:latin typeface="Times New Roman" pitchFamily="18" charset="0"/>
                <a:ea typeface="Times New Roman" pitchFamily="18" charset="0"/>
                <a:cs typeface="Times New Roman" pitchFamily="18" charset="0"/>
              </a:rPr>
              <a:t>lymphadenopathy</a:t>
            </a: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a:t>
            </a:r>
          </a:p>
          <a:p>
            <a:pPr eaLnBrk="0" hangingPunct="0">
              <a:lnSpc>
                <a:spcPct val="70000"/>
              </a:lnSpc>
              <a:spcBef>
                <a:spcPts val="1200"/>
              </a:spcBef>
              <a:defRPr/>
            </a:pP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002060"/>
                </a:solidFill>
                <a:latin typeface="Times New Roman" pitchFamily="18" charset="0"/>
                <a:ea typeface="Times New Roman" pitchFamily="18" charset="0"/>
                <a:cs typeface="Times New Roman" pitchFamily="18" charset="0"/>
              </a:rPr>
              <a:t>leukopenia</a:t>
            </a: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 up to </a:t>
            </a:r>
            <a:r>
              <a:rPr lang="en-US" sz="2800" b="1" dirty="0" err="1" smtClean="0">
                <a:ln>
                  <a:solidFill>
                    <a:srgbClr val="0000CC"/>
                  </a:solidFill>
                </a:ln>
                <a:solidFill>
                  <a:srgbClr val="002060"/>
                </a:solidFill>
                <a:latin typeface="Times New Roman" pitchFamily="18" charset="0"/>
                <a:ea typeface="Times New Roman" pitchFamily="18" charset="0"/>
                <a:cs typeface="Times New Roman" pitchFamily="18" charset="0"/>
              </a:rPr>
              <a:t>agranulocytosis</a:t>
            </a: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a:t>
            </a:r>
          </a:p>
          <a:p>
            <a:pPr eaLnBrk="0" hangingPunct="0">
              <a:lnSpc>
                <a:spcPct val="70000"/>
              </a:lnSpc>
              <a:spcBef>
                <a:spcPts val="1200"/>
              </a:spcBef>
              <a:defRPr/>
            </a:pP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002060"/>
                </a:solidFill>
                <a:latin typeface="Times New Roman" pitchFamily="18" charset="0"/>
                <a:ea typeface="Times New Roman" pitchFamily="18" charset="0"/>
                <a:cs typeface="Times New Roman" pitchFamily="18" charset="0"/>
              </a:rPr>
              <a:t>aplastic</a:t>
            </a: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 anemia.</a:t>
            </a:r>
          </a:p>
          <a:p>
            <a:pPr eaLnBrk="0" hangingPunct="0">
              <a:lnSpc>
                <a:spcPct val="70000"/>
              </a:lnSpc>
              <a:spcBef>
                <a:spcPts val="1200"/>
              </a:spcBef>
              <a:defRPr/>
            </a:pP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Changes in blood are most likely during treatment with large doses of drugs. In this case </a:t>
            </a:r>
            <a:r>
              <a:rPr lang="en-US" sz="2800" b="1" dirty="0" err="1" smtClean="0">
                <a:ln>
                  <a:solidFill>
                    <a:srgbClr val="0000CC"/>
                  </a:solidFill>
                </a:ln>
                <a:solidFill>
                  <a:srgbClr val="002060"/>
                </a:solidFill>
                <a:latin typeface="Times New Roman" pitchFamily="18" charset="0"/>
                <a:ea typeface="Times New Roman" pitchFamily="18" charset="0"/>
                <a:cs typeface="Times New Roman" pitchFamily="18" charset="0"/>
              </a:rPr>
              <a:t>agranulocytosis</a:t>
            </a: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 can develop very acutely. </a:t>
            </a:r>
            <a:r>
              <a:rPr lang="en-US" sz="2800" b="1" dirty="0" err="1" smtClean="0">
                <a:ln>
                  <a:solidFill>
                    <a:srgbClr val="0000CC"/>
                  </a:solidFill>
                </a:ln>
                <a:solidFill>
                  <a:srgbClr val="002060"/>
                </a:solidFill>
                <a:latin typeface="Times New Roman" pitchFamily="18" charset="0"/>
                <a:ea typeface="Times New Roman" pitchFamily="18" charset="0"/>
                <a:cs typeface="Times New Roman" pitchFamily="18" charset="0"/>
              </a:rPr>
              <a:t>Antithyroid</a:t>
            </a:r>
            <a:r>
              <a:rPr lang="en-US" sz="2800" b="1" dirty="0" smtClean="0">
                <a:ln>
                  <a:solidFill>
                    <a:srgbClr val="0000CC"/>
                  </a:solidFill>
                </a:ln>
                <a:solidFill>
                  <a:srgbClr val="002060"/>
                </a:solidFill>
                <a:latin typeface="Times New Roman" pitchFamily="18" charset="0"/>
                <a:ea typeface="Times New Roman" pitchFamily="18" charset="0"/>
                <a:cs typeface="Times New Roman" pitchFamily="18" charset="0"/>
              </a:rPr>
              <a:t> drugs should not be administered during lactation, as they accumulate in milk, during pregnancy they should be consumed with caution and in minimal doses. </a:t>
            </a:r>
            <a:endParaRPr lang="ru-RU" sz="2400" dirty="0">
              <a:solidFill>
                <a:srgbClr val="FF0000"/>
              </a:solidFill>
              <a:latin typeface="Arial" pitchFamily="34" charset="0"/>
              <a:cs typeface="Arial" pitchFamily="34"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a:defRPr/>
            </a:pPr>
            <a:r>
              <a:rPr lang="en-US" sz="32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Antithyroid</a:t>
            </a:r>
            <a:r>
              <a:rPr lang="en-US" sz="3200" b="1" dirty="0" smtClean="0">
                <a:ln>
                  <a:solidFill>
                    <a:srgbClr val="0000CC"/>
                  </a:solidFill>
                </a:ln>
                <a:solidFill>
                  <a:srgbClr val="7030A0"/>
                </a:solidFill>
                <a:latin typeface="Times New Roman" pitchFamily="18" charset="0"/>
                <a:ea typeface="Times New Roman" pitchFamily="18" charset="0"/>
                <a:cs typeface="Times New Roman" pitchFamily="18" charset="0"/>
              </a:rPr>
              <a:t> drugs</a:t>
            </a:r>
            <a:endParaRPr lang="ru-RU" sz="3200" dirty="0" smtClean="0">
              <a:solidFill>
                <a:srgbClr val="7030A0"/>
              </a:solidFill>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71546"/>
            <a:ext cx="8786874" cy="4918269"/>
          </a:xfrm>
          <a:prstGeom prst="rect">
            <a:avLst/>
          </a:prstGeom>
          <a:noFill/>
          <a:ln w="9525">
            <a:solidFill>
              <a:schemeClr val="accent1"/>
            </a:solidFill>
            <a:miter lim="800000"/>
            <a:headEnd/>
            <a:tailEnd/>
          </a:ln>
          <a:effectLst/>
        </p:spPr>
        <p:txBody>
          <a:bodyPr anchor="ctr">
            <a:spAutoFit/>
          </a:bodyPr>
          <a:lstStyle/>
          <a:p>
            <a:pPr eaLnBrk="0" hangingPunct="0">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Potassium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perchlorate</a:t>
            </a:r>
            <a:endPar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a:p>
            <a:pPr eaLnBrk="0" hangingPunct="0">
              <a:lnSpc>
                <a:spcPct val="70000"/>
              </a:lnSpc>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violates the active absorption of iodine by the thyroid gland and thus interferes with the synthesis of hormones, less often it is prescribed for diagnostic purposes. Because it can cause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aplastic</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anemia, for the treatment of hyperthyroidism is practically not used.</a:t>
            </a:r>
          </a:p>
          <a:p>
            <a:pPr eaLnBrk="0" hangingPunct="0">
              <a:lnSpc>
                <a:spcPct val="70000"/>
              </a:lnSpc>
              <a:defRPr/>
            </a:pPr>
            <a:endPar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endParaRPr>
          </a:p>
          <a:p>
            <a:pPr eaLnBrk="0" hangingPunct="0">
              <a:lnSpc>
                <a:spcPct val="70000"/>
              </a:lnSpc>
              <a:defRPr/>
            </a:pP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Propranolol</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 </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to reduce tachycardia.</a:t>
            </a:r>
          </a:p>
          <a:p>
            <a:pPr eaLnBrk="0" hangingPunct="0">
              <a:lnSpc>
                <a:spcPct val="70000"/>
              </a:lnSpc>
              <a:defRPr/>
            </a:pPr>
            <a:endPar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a:p>
            <a:pPr eaLnBrk="0" hangingPunct="0">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With thyroid crisis:</a:t>
            </a:r>
          </a:p>
          <a:p>
            <a:pPr eaLnBrk="0" hangingPunct="0">
              <a:lnSpc>
                <a:spcPct val="70000"/>
              </a:lnSpc>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injected into the vein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propranolol</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- 5 mg,</a:t>
            </a:r>
          </a:p>
          <a:p>
            <a:pPr eaLnBrk="0" hangingPunct="0">
              <a:lnSpc>
                <a:spcPct val="70000"/>
              </a:lnSpc>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iodides (potassium iodide 1-2 g per day inside),</a:t>
            </a:r>
          </a:p>
          <a:p>
            <a:pPr eaLnBrk="0" hangingPunct="0">
              <a:lnSpc>
                <a:spcPct val="70000"/>
              </a:lnSpc>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symptomatic means for correction of heart failure and hyperpyrexia.</a:t>
            </a:r>
          </a:p>
          <a:p>
            <a:pPr eaLnBrk="0" hangingPunct="0">
              <a:lnSpc>
                <a:spcPct val="70000"/>
              </a:lnSpc>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 hydrocortisone,</a:t>
            </a:r>
          </a:p>
          <a:p>
            <a:pPr eaLnBrk="0" hangingPunct="0">
              <a:lnSpc>
                <a:spcPct val="70000"/>
              </a:lnSpc>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at a psychosis - chlorpromazine. </a:t>
            </a:r>
            <a:endParaRPr lang="ru-RU" sz="2400" dirty="0">
              <a:solidFill>
                <a:srgbClr val="0070C0"/>
              </a:solidFill>
              <a:latin typeface="Arial" pitchFamily="34" charset="0"/>
              <a:cs typeface="Arial" pitchFamily="34"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a:defRPr/>
            </a:pPr>
            <a:r>
              <a:rPr lang="en-US" sz="32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Antithyroid</a:t>
            </a:r>
            <a:r>
              <a:rPr lang="en-US" sz="3200" b="1" dirty="0" smtClean="0">
                <a:ln>
                  <a:solidFill>
                    <a:srgbClr val="0000CC"/>
                  </a:solidFill>
                </a:ln>
                <a:solidFill>
                  <a:srgbClr val="7030A0"/>
                </a:solidFill>
                <a:latin typeface="Times New Roman" pitchFamily="18" charset="0"/>
                <a:ea typeface="Times New Roman" pitchFamily="18" charset="0"/>
                <a:cs typeface="Times New Roman" pitchFamily="18" charset="0"/>
              </a:rPr>
              <a:t> drugs</a:t>
            </a:r>
            <a:endParaRPr lang="ru-RU" sz="3200" dirty="0" smtClean="0">
              <a:solidFill>
                <a:srgbClr val="7030A0"/>
              </a:solidFill>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71546"/>
            <a:ext cx="8786874" cy="4995214"/>
          </a:xfrm>
          <a:prstGeom prst="rect">
            <a:avLst/>
          </a:prstGeom>
          <a:noFill/>
          <a:ln w="9525">
            <a:solidFill>
              <a:schemeClr val="accent1"/>
            </a:solid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Radioactive iodine (131I), </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taken internally, accumulates in the thyroid gland. In connection with b-radiation, which penetrates 0.5 mm into the tissue, it has a therapeutic effect on the thyroid gland, without damaging the surrounding tissues, in particular the parathyroid glands. The half-life of 131I is 8 days. It is used to treat hyperthyroidism, sometimes in combination with surgery, in particular for thyroid cancer, the metastases of which may decrease with 131I therapy.</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In hyperthyroidism, the effect after administration of a single dose of 131I is observed within 1-3 months. During the first year after treatment, 15% of patients have signs of hypothyroidism, in the future the number of such patients increases, and after this, patients should be constantly monitored by radioiodine.</a:t>
            </a:r>
            <a:endParaRPr lang="ru-RU" sz="2400" dirty="0">
              <a:solidFill>
                <a:srgbClr val="0070C0"/>
              </a:solidFill>
              <a:latin typeface="Arial" pitchFamily="34" charset="0"/>
              <a:cs typeface="Arial" pitchFamily="34"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a:defRPr/>
            </a:pPr>
            <a:r>
              <a:rPr lang="en-US" sz="32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Antithyroid</a:t>
            </a:r>
            <a:r>
              <a:rPr lang="en-US" sz="3200" b="1" dirty="0" smtClean="0">
                <a:ln>
                  <a:solidFill>
                    <a:srgbClr val="0000CC"/>
                  </a:solidFill>
                </a:ln>
                <a:solidFill>
                  <a:srgbClr val="7030A0"/>
                </a:solidFill>
                <a:latin typeface="Times New Roman" pitchFamily="18" charset="0"/>
                <a:ea typeface="Times New Roman" pitchFamily="18" charset="0"/>
                <a:cs typeface="Times New Roman" pitchFamily="18" charset="0"/>
              </a:rPr>
              <a:t> drugs</a:t>
            </a:r>
            <a:endParaRPr lang="ru-RU" sz="3200" dirty="0" smtClean="0">
              <a:solidFill>
                <a:srgbClr val="7030A0"/>
              </a:solidFill>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normAutofit fontScale="90000"/>
          </a:bodyPr>
          <a:lstStyle/>
          <a:p>
            <a:r>
              <a:rPr lang="en-US" sz="4000" dirty="0" smtClean="0"/>
              <a:t>Hormones synthesized by thyroid cells.</a:t>
            </a:r>
            <a:endParaRPr lang="ru-RU" sz="4000" dirty="0"/>
          </a:p>
        </p:txBody>
      </p:sp>
      <p:sp>
        <p:nvSpPr>
          <p:cNvPr id="72707" name="Rectangle 3"/>
          <p:cNvSpPr>
            <a:spLocks noGrp="1" noChangeArrowheads="1"/>
          </p:cNvSpPr>
          <p:nvPr>
            <p:ph idx="1"/>
          </p:nvPr>
        </p:nvSpPr>
        <p:spPr/>
        <p:txBody>
          <a:bodyPr/>
          <a:lstStyle/>
          <a:p>
            <a:pPr>
              <a:lnSpc>
                <a:spcPct val="90000"/>
              </a:lnSpc>
            </a:pPr>
            <a:r>
              <a:rPr lang="en-US" dirty="0" smtClean="0"/>
              <a:t>1) hormones - </a:t>
            </a:r>
            <a:r>
              <a:rPr lang="en-US" dirty="0" err="1" smtClean="0"/>
              <a:t>tetraiodothyronine</a:t>
            </a:r>
            <a:r>
              <a:rPr lang="en-US" dirty="0" smtClean="0"/>
              <a:t> (</a:t>
            </a:r>
            <a:r>
              <a:rPr lang="en-US" dirty="0" err="1" smtClean="0"/>
              <a:t>thyroxine</a:t>
            </a:r>
            <a:r>
              <a:rPr lang="en-US" dirty="0" smtClean="0"/>
              <a:t>, T4); </a:t>
            </a:r>
            <a:r>
              <a:rPr lang="en-US" dirty="0" err="1" smtClean="0"/>
              <a:t>triiodothyronine</a:t>
            </a:r>
            <a:r>
              <a:rPr lang="en-US" dirty="0" smtClean="0"/>
              <a:t> (T3), reversible </a:t>
            </a:r>
            <a:r>
              <a:rPr lang="en-US" dirty="0" err="1" smtClean="0"/>
              <a:t>triiodothyronine</a:t>
            </a:r>
            <a:r>
              <a:rPr lang="en-US" dirty="0" smtClean="0"/>
              <a:t> (p-T3), </a:t>
            </a:r>
            <a:r>
              <a:rPr lang="en-US" dirty="0" err="1" smtClean="0"/>
              <a:t>diiodotyrosine</a:t>
            </a:r>
            <a:r>
              <a:rPr lang="en-US" dirty="0" smtClean="0"/>
              <a:t> (DIT) and </a:t>
            </a:r>
            <a:r>
              <a:rPr lang="en-US" dirty="0" err="1" smtClean="0"/>
              <a:t>monoiodothyrosine</a:t>
            </a:r>
            <a:r>
              <a:rPr lang="en-US" dirty="0" smtClean="0"/>
              <a:t> (MIT);</a:t>
            </a:r>
          </a:p>
          <a:p>
            <a:pPr>
              <a:lnSpc>
                <a:spcPct val="90000"/>
              </a:lnSpc>
            </a:pPr>
            <a:r>
              <a:rPr lang="en-US" dirty="0" smtClean="0"/>
              <a:t>2) protein compounds - </a:t>
            </a:r>
            <a:r>
              <a:rPr lang="en-US" dirty="0" err="1" smtClean="0"/>
              <a:t>thyroglobulins</a:t>
            </a:r>
            <a:r>
              <a:rPr lang="en-US" dirty="0" smtClean="0"/>
              <a:t>.</a:t>
            </a:r>
          </a:p>
          <a:p>
            <a:pPr>
              <a:lnSpc>
                <a:spcPct val="90000"/>
              </a:lnSpc>
            </a:pPr>
            <a:r>
              <a:rPr lang="en-US" dirty="0" smtClean="0"/>
              <a:t>The precursor of T3 and T4 is the amino acid L-tyrosine.</a:t>
            </a:r>
            <a:endParaRPr lang="ru-RU"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0" name="Rectangle 10"/>
          <p:cNvSpPr>
            <a:spLocks noGrp="1" noChangeArrowheads="1"/>
          </p:cNvSpPr>
          <p:nvPr>
            <p:ph type="title"/>
          </p:nvPr>
        </p:nvSpPr>
        <p:spPr>
          <a:xfrm>
            <a:off x="468313" y="0"/>
            <a:ext cx="8229600" cy="723900"/>
          </a:xfrm>
        </p:spPr>
        <p:txBody>
          <a:bodyPr>
            <a:noAutofit/>
          </a:bodyPr>
          <a:lstStyle/>
          <a:p>
            <a:r>
              <a:rPr lang="en-US" sz="2400" dirty="0" smtClean="0"/>
              <a:t>Function of iodine-containing hormones:</a:t>
            </a:r>
            <a:endParaRPr lang="ru-RU" sz="2400" b="1" dirty="0"/>
          </a:p>
        </p:txBody>
      </p:sp>
      <p:sp>
        <p:nvSpPr>
          <p:cNvPr id="20491" name="Rectangle 11"/>
          <p:cNvSpPr>
            <a:spLocks noGrp="1" noChangeArrowheads="1"/>
          </p:cNvSpPr>
          <p:nvPr>
            <p:ph idx="1"/>
          </p:nvPr>
        </p:nvSpPr>
        <p:spPr>
          <a:xfrm>
            <a:off x="0" y="836613"/>
            <a:ext cx="9144000" cy="5616575"/>
          </a:xfrm>
        </p:spPr>
        <p:txBody>
          <a:bodyPr>
            <a:normAutofit lnSpcReduction="10000"/>
          </a:bodyPr>
          <a:lstStyle/>
          <a:p>
            <a:r>
              <a:rPr lang="en-US" b="1" dirty="0" smtClean="0"/>
              <a:t>1.Activate the processes of energy production, accelerate the catabolism of proteins, fats and carbohydrates (increases basal metabolism and consumption of O2, stimulates protein synthesis and activity of Na *, K *, </a:t>
            </a:r>
            <a:r>
              <a:rPr lang="en-US" b="1" dirty="0" err="1" smtClean="0"/>
              <a:t>ATPase</a:t>
            </a:r>
            <a:r>
              <a:rPr lang="en-US" b="1" dirty="0" smtClean="0"/>
              <a:t>)</a:t>
            </a:r>
          </a:p>
          <a:p>
            <a:r>
              <a:rPr lang="en-US" b="1" dirty="0" smtClean="0"/>
              <a:t>2. Increase </a:t>
            </a:r>
            <a:r>
              <a:rPr lang="en-US" b="1" dirty="0" err="1" smtClean="0"/>
              <a:t>glycogenolysis</a:t>
            </a:r>
            <a:r>
              <a:rPr lang="en-US" b="1" dirty="0" smtClean="0"/>
              <a:t> (blood sugar level rises)</a:t>
            </a:r>
          </a:p>
          <a:p>
            <a:r>
              <a:rPr lang="en-US" b="1" dirty="0" smtClean="0"/>
              <a:t>3. Strengthen the effect of </a:t>
            </a:r>
            <a:r>
              <a:rPr lang="en-US" b="1" dirty="0" err="1" smtClean="0"/>
              <a:t>catecholamines</a:t>
            </a:r>
            <a:r>
              <a:rPr lang="en-US" b="1" dirty="0" smtClean="0"/>
              <a:t> (increased heart rate and cardiac output, there is nervousness, irritability, muscle tremor and muscle malnutrition occurs)</a:t>
            </a:r>
            <a:endParaRPr lang="ru-RU" sz="2800"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normAutofit/>
          </a:bodyPr>
          <a:lstStyle/>
          <a:p>
            <a:r>
              <a:rPr lang="en-US" sz="2800" dirty="0" smtClean="0">
                <a:solidFill>
                  <a:schemeClr val="accent1"/>
                </a:solidFill>
              </a:rPr>
              <a:t>The main symptoms that characterize hypothyroidism of the thyroid gland.</a:t>
            </a:r>
            <a:endParaRPr lang="ru-RU" sz="2800" b="1" dirty="0">
              <a:solidFill>
                <a:schemeClr val="accent1"/>
              </a:solidFill>
            </a:endParaRPr>
          </a:p>
        </p:txBody>
      </p:sp>
      <p:sp>
        <p:nvSpPr>
          <p:cNvPr id="79875" name="Rectangle 3"/>
          <p:cNvSpPr>
            <a:spLocks noGrp="1" noChangeArrowheads="1"/>
          </p:cNvSpPr>
          <p:nvPr>
            <p:ph idx="1"/>
          </p:nvPr>
        </p:nvSpPr>
        <p:spPr/>
        <p:txBody>
          <a:bodyPr>
            <a:normAutofit/>
          </a:bodyPr>
          <a:lstStyle/>
          <a:p>
            <a:r>
              <a:rPr lang="en-US" dirty="0" smtClean="0"/>
              <a:t>Apathy and drowsiness</a:t>
            </a:r>
          </a:p>
          <a:p>
            <a:r>
              <a:rPr lang="en-US" dirty="0" smtClean="0"/>
              <a:t>Memory loss</a:t>
            </a:r>
          </a:p>
          <a:p>
            <a:r>
              <a:rPr lang="en-US" dirty="0" smtClean="0"/>
              <a:t>Chilliness and poor tolerance of cold</a:t>
            </a:r>
          </a:p>
          <a:p>
            <a:r>
              <a:rPr lang="en-US" dirty="0" smtClean="0"/>
              <a:t>Weight gain with reduced appetite</a:t>
            </a:r>
          </a:p>
          <a:p>
            <a:r>
              <a:rPr lang="en-US" dirty="0" smtClean="0"/>
              <a:t>Pain in the muscles</a:t>
            </a:r>
          </a:p>
          <a:p>
            <a:r>
              <a:rPr lang="en-US" dirty="0" smtClean="0"/>
              <a:t>Swelling of the face and extremities</a:t>
            </a:r>
          </a:p>
          <a:p>
            <a:r>
              <a:rPr lang="en-US" dirty="0" smtClean="0"/>
              <a:t>Hair loss, brittle nails</a:t>
            </a:r>
            <a:endParaRPr lang="ru-RU" sz="2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normAutofit/>
          </a:bodyPr>
          <a:lstStyle/>
          <a:p>
            <a:r>
              <a:rPr lang="en-US" sz="2800" dirty="0" smtClean="0">
                <a:solidFill>
                  <a:schemeClr val="accent1"/>
                </a:solidFill>
              </a:rPr>
              <a:t>The main symptoms characterizing hyperthyroidism of the thyroid gland.</a:t>
            </a:r>
            <a:endParaRPr lang="ru-RU" sz="2800" b="1" dirty="0">
              <a:solidFill>
                <a:schemeClr val="accent1"/>
              </a:solidFill>
            </a:endParaRPr>
          </a:p>
        </p:txBody>
      </p:sp>
      <p:sp>
        <p:nvSpPr>
          <p:cNvPr id="80899" name="Rectangle 3"/>
          <p:cNvSpPr>
            <a:spLocks noGrp="1" noChangeArrowheads="1"/>
          </p:cNvSpPr>
          <p:nvPr>
            <p:ph idx="1"/>
          </p:nvPr>
        </p:nvSpPr>
        <p:spPr/>
        <p:txBody>
          <a:bodyPr/>
          <a:lstStyle/>
          <a:p>
            <a:r>
              <a:rPr lang="en-US" dirty="0" smtClean="0"/>
              <a:t>Tearfulness and irritability</a:t>
            </a:r>
          </a:p>
          <a:p>
            <a:r>
              <a:rPr lang="en-US" dirty="0" smtClean="0"/>
              <a:t>Feeling of heat and poor heat tolerance</a:t>
            </a:r>
          </a:p>
          <a:p>
            <a:r>
              <a:rPr lang="en-US" dirty="0" smtClean="0"/>
              <a:t>Decreased body weight with increased appetite</a:t>
            </a:r>
          </a:p>
          <a:p>
            <a:r>
              <a:rPr lang="en-US" dirty="0" smtClean="0"/>
              <a:t>Sweating, palpitation, diarrhea.</a:t>
            </a:r>
          </a:p>
          <a:p>
            <a:r>
              <a:rPr lang="en-US" dirty="0" smtClean="0"/>
              <a:t>Tachycardia, tremors, eye </a:t>
            </a:r>
            <a:r>
              <a:rPr lang="en-US" dirty="0" err="1" smtClean="0"/>
              <a:t>simtomy</a:t>
            </a:r>
            <a:r>
              <a:rPr lang="en-US" dirty="0" smtClean="0"/>
              <a:t> and goiter.</a:t>
            </a:r>
            <a:endParaRPr lang="ru-RU"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sz="2800" dirty="0" smtClean="0"/>
              <a:t>Diagnosis of thyroid diseases</a:t>
            </a:r>
            <a:endParaRPr lang="ru-RU" sz="2800" dirty="0"/>
          </a:p>
        </p:txBody>
      </p:sp>
      <p:sp>
        <p:nvSpPr>
          <p:cNvPr id="27651" name="Rectangle 3"/>
          <p:cNvSpPr>
            <a:spLocks noGrp="1" noChangeArrowheads="1"/>
          </p:cNvSpPr>
          <p:nvPr>
            <p:ph type="body" sz="half" idx="1"/>
          </p:nvPr>
        </p:nvSpPr>
        <p:spPr/>
        <p:txBody>
          <a:bodyPr/>
          <a:lstStyle/>
          <a:p>
            <a:r>
              <a:rPr lang="en-US" sz="2400" b="1" dirty="0" smtClean="0"/>
              <a:t>Examination and palpation</a:t>
            </a:r>
            <a:endParaRPr lang="ru-RU" sz="2400" b="1" dirty="0"/>
          </a:p>
        </p:txBody>
      </p:sp>
      <p:pic>
        <p:nvPicPr>
          <p:cNvPr id="27652" name="Picture 4" descr="P1010010"/>
          <p:cNvPicPr>
            <a:picLocks noGrp="1" noChangeAspect="1" noChangeArrowheads="1"/>
          </p:cNvPicPr>
          <p:nvPr>
            <p:ph sz="quarter" idx="2"/>
          </p:nvPr>
        </p:nvPicPr>
        <p:blipFill>
          <a:blip r:embed="rId2" cstate="print"/>
          <a:srcRect/>
          <a:stretch>
            <a:fillRect/>
          </a:stretch>
        </p:blipFill>
        <p:spPr>
          <a:xfrm>
            <a:off x="250825" y="2276475"/>
            <a:ext cx="4249738" cy="3529013"/>
          </a:xfrm>
          <a:noFill/>
          <a:ln/>
        </p:spPr>
      </p:pic>
      <p:pic>
        <p:nvPicPr>
          <p:cNvPr id="27654" name="Picture 6" descr="P1010011"/>
          <p:cNvPicPr>
            <a:picLocks noGrp="1" noChangeAspect="1" noChangeArrowheads="1"/>
          </p:cNvPicPr>
          <p:nvPr>
            <p:ph sz="quarter" idx="3"/>
          </p:nvPr>
        </p:nvPicPr>
        <p:blipFill>
          <a:blip r:embed="rId3" cstate="print"/>
          <a:srcRect/>
          <a:stretch>
            <a:fillRect/>
          </a:stretch>
        </p:blipFill>
        <p:spPr>
          <a:xfrm>
            <a:off x="4716463" y="2276475"/>
            <a:ext cx="4248150" cy="3529013"/>
          </a:xfrm>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714348" y="285728"/>
            <a:ext cx="8686800" cy="1371600"/>
          </a:xfrm>
        </p:spPr>
        <p:txBody>
          <a:bodyPr>
            <a:normAutofit/>
          </a:bodyPr>
          <a:lstStyle/>
          <a:p>
            <a:r>
              <a:rPr lang="en-US" sz="2400" dirty="0" smtClean="0"/>
              <a:t>Radioisotope scanning (</a:t>
            </a:r>
            <a:r>
              <a:rPr lang="en-US" sz="2400" dirty="0" err="1" smtClean="0"/>
              <a:t>scintigraphy</a:t>
            </a:r>
            <a:r>
              <a:rPr lang="en-US" sz="2400" dirty="0" smtClean="0"/>
              <a:t> of the thyroid gland) (Iodine-131, preferably iodine-123 and technetium-99)</a:t>
            </a:r>
            <a:endParaRPr lang="ru-RU" sz="2400" b="1" dirty="0"/>
          </a:p>
        </p:txBody>
      </p:sp>
      <p:pic>
        <p:nvPicPr>
          <p:cNvPr id="30724" name="Picture 4"/>
          <p:cNvPicPr>
            <a:picLocks noGrp="1" noChangeAspect="1" noChangeArrowheads="1"/>
          </p:cNvPicPr>
          <p:nvPr>
            <p:ph idx="1"/>
          </p:nvPr>
        </p:nvPicPr>
        <p:blipFill>
          <a:blip r:embed="rId2"/>
          <a:srcRect/>
          <a:stretch>
            <a:fillRect/>
          </a:stretch>
        </p:blipFill>
        <p:spPr>
          <a:xfrm>
            <a:off x="2555875" y="2060575"/>
            <a:ext cx="3840163" cy="4608513"/>
          </a:xfrm>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4"/>
          <p:cNvSpPr>
            <a:spLocks noGrp="1" noChangeArrowheads="1"/>
          </p:cNvSpPr>
          <p:nvPr>
            <p:ph type="title"/>
          </p:nvPr>
        </p:nvSpPr>
        <p:spPr>
          <a:xfrm>
            <a:off x="0" y="228600"/>
            <a:ext cx="9144000" cy="5864225"/>
          </a:xfrm>
        </p:spPr>
        <p:txBody>
          <a:bodyPr/>
          <a:lstStyle/>
          <a:p>
            <a:r>
              <a:rPr lang="en-US" sz="3200" dirty="0" smtClean="0"/>
              <a:t>Ultrasound examination (size, volume of shares, </a:t>
            </a:r>
            <a:r>
              <a:rPr lang="en-US" sz="3200" dirty="0" err="1" smtClean="0"/>
              <a:t>ehostrukture</a:t>
            </a:r>
            <a:r>
              <a:rPr lang="en-US" sz="3200" dirty="0" smtClean="0"/>
              <a:t>). </a:t>
            </a:r>
            <a:br>
              <a:rPr lang="en-US" sz="3200" dirty="0" smtClean="0"/>
            </a:br>
            <a:r>
              <a:rPr lang="en-US" sz="3200" dirty="0" smtClean="0"/>
              <a:t>X-ray examination - soft tissue </a:t>
            </a:r>
            <a:r>
              <a:rPr lang="en-US" sz="3200" dirty="0" err="1" smtClean="0"/>
              <a:t>renintegronia</a:t>
            </a:r>
            <a:r>
              <a:rPr lang="en-US" sz="3200" dirty="0" smtClean="0"/>
              <a:t> and CT scan of the cervical trachea (displacement, narrowing of the trachea and esophagus, </a:t>
            </a:r>
            <a:r>
              <a:rPr lang="en-US" sz="3200" dirty="0" err="1" smtClean="0"/>
              <a:t>retrosternal</a:t>
            </a:r>
            <a:r>
              <a:rPr lang="en-US" sz="3200" dirty="0" smtClean="0"/>
              <a:t> goiter). </a:t>
            </a:r>
            <a:br>
              <a:rPr lang="en-US" sz="3200" dirty="0" smtClean="0"/>
            </a:br>
            <a:r>
              <a:rPr lang="en-US" sz="3200" dirty="0" smtClean="0"/>
              <a:t>A biopsy of the thyroid gland (fine-needle, trepan-biopsy) under the supervision of ultrasound. </a:t>
            </a:r>
            <a:r>
              <a:rPr lang="ru-RU" sz="3200" b="1" dirty="0"/>
              <a:t/>
            </a:r>
            <a:br>
              <a:rPr lang="ru-RU" sz="3200" b="1" dirty="0"/>
            </a:br>
            <a:endParaRPr lang="ru-RU" sz="3200" b="1"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57200" y="228600"/>
            <a:ext cx="8229600" cy="608013"/>
          </a:xfrm>
        </p:spPr>
        <p:txBody>
          <a:bodyPr>
            <a:normAutofit/>
          </a:bodyPr>
          <a:lstStyle/>
          <a:p>
            <a:r>
              <a:rPr lang="en-US" sz="2800" dirty="0" smtClean="0"/>
              <a:t>Ultrasound of the thyroid gland</a:t>
            </a:r>
            <a:endParaRPr lang="ru-RU" sz="2800" dirty="0"/>
          </a:p>
        </p:txBody>
      </p:sp>
      <p:pic>
        <p:nvPicPr>
          <p:cNvPr id="74756" name="Picture 4" descr="DEC18-00"/>
          <p:cNvPicPr>
            <a:picLocks noGrp="1" noChangeAspect="1" noChangeArrowheads="1"/>
          </p:cNvPicPr>
          <p:nvPr>
            <p:ph idx="1"/>
          </p:nvPr>
        </p:nvPicPr>
        <p:blipFill>
          <a:blip r:embed="rId2"/>
          <a:srcRect/>
          <a:stretch>
            <a:fillRect/>
          </a:stretch>
        </p:blipFill>
        <p:spPr>
          <a:xfrm>
            <a:off x="0" y="1003300"/>
            <a:ext cx="5076825" cy="3913188"/>
          </a:xfrm>
          <a:noFill/>
          <a:ln/>
        </p:spPr>
      </p:pic>
      <p:pic>
        <p:nvPicPr>
          <p:cNvPr id="74757" name="Picture 5" descr="JAN17-03"/>
          <p:cNvPicPr>
            <a:picLocks noChangeAspect="1" noChangeArrowheads="1"/>
          </p:cNvPicPr>
          <p:nvPr/>
        </p:nvPicPr>
        <p:blipFill>
          <a:blip r:embed="rId3"/>
          <a:srcRect/>
          <a:stretch>
            <a:fillRect/>
          </a:stretch>
        </p:blipFill>
        <p:spPr bwMode="auto">
          <a:xfrm>
            <a:off x="4356100" y="2852738"/>
            <a:ext cx="4787900" cy="40052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0" y="0"/>
            <a:ext cx="9144000" cy="692150"/>
          </a:xfrm>
        </p:spPr>
        <p:txBody>
          <a:bodyPr>
            <a:normAutofit fontScale="90000"/>
          </a:bodyPr>
          <a:lstStyle/>
          <a:p>
            <a:r>
              <a:rPr lang="en-US" sz="2800" dirty="0" smtClean="0"/>
              <a:t>Research of functional activity of thyroid</a:t>
            </a:r>
            <a:r>
              <a:rPr lang="ru-RU" sz="2800" dirty="0" smtClean="0"/>
              <a:t> </a:t>
            </a:r>
            <a:r>
              <a:rPr lang="en-US" sz="2800" dirty="0" smtClean="0"/>
              <a:t>gland</a:t>
            </a:r>
            <a:endParaRPr lang="ru-RU" sz="2800" dirty="0"/>
          </a:p>
        </p:txBody>
      </p:sp>
      <p:sp>
        <p:nvSpPr>
          <p:cNvPr id="35843" name="Rectangle 3"/>
          <p:cNvSpPr>
            <a:spLocks noGrp="1" noChangeArrowheads="1"/>
          </p:cNvSpPr>
          <p:nvPr>
            <p:ph idx="1"/>
          </p:nvPr>
        </p:nvSpPr>
        <p:spPr>
          <a:xfrm>
            <a:off x="250825" y="692150"/>
            <a:ext cx="8893175" cy="5832475"/>
          </a:xfrm>
        </p:spPr>
        <p:txBody>
          <a:bodyPr>
            <a:normAutofit/>
          </a:bodyPr>
          <a:lstStyle/>
          <a:p>
            <a:r>
              <a:rPr lang="en-US" b="1" dirty="0" smtClean="0"/>
              <a:t>Main markers:</a:t>
            </a:r>
          </a:p>
          <a:p>
            <a:r>
              <a:rPr lang="en-US" b="1" dirty="0" smtClean="0"/>
              <a:t>     total and free </a:t>
            </a:r>
            <a:r>
              <a:rPr lang="en-US" b="1" dirty="0" err="1" smtClean="0"/>
              <a:t>thyroxine</a:t>
            </a:r>
            <a:r>
              <a:rPr lang="en-US" b="1" dirty="0" smtClean="0"/>
              <a:t> (T4)</a:t>
            </a:r>
          </a:p>
          <a:p>
            <a:r>
              <a:rPr lang="en-US" b="1" dirty="0" smtClean="0"/>
              <a:t>     total and free </a:t>
            </a:r>
            <a:r>
              <a:rPr lang="en-US" b="1" dirty="0" err="1" smtClean="0"/>
              <a:t>triiodothyronine</a:t>
            </a:r>
            <a:r>
              <a:rPr lang="en-US" b="1" dirty="0" smtClean="0"/>
              <a:t> (T3)</a:t>
            </a:r>
          </a:p>
          <a:p>
            <a:r>
              <a:rPr lang="en-US" b="1" dirty="0" smtClean="0"/>
              <a:t>     thyroid-stimulating hormone of the pituitary (TSH)</a:t>
            </a:r>
          </a:p>
          <a:p>
            <a:r>
              <a:rPr lang="en-US" b="1" dirty="0" smtClean="0"/>
              <a:t>With latent diseases, special functional tests (stimulating test with </a:t>
            </a:r>
            <a:r>
              <a:rPr lang="en-US" b="1" dirty="0" err="1" smtClean="0"/>
              <a:t>tyroliberin</a:t>
            </a:r>
            <a:r>
              <a:rPr lang="en-US" b="1" dirty="0" smtClean="0"/>
              <a:t>, a sample of inhibition using </a:t>
            </a:r>
            <a:r>
              <a:rPr lang="en-US" b="1" dirty="0" err="1" smtClean="0"/>
              <a:t>triiodothyronine</a:t>
            </a:r>
            <a:r>
              <a:rPr lang="en-US" b="1" dirty="0" smtClean="0"/>
              <a:t>)</a:t>
            </a:r>
          </a:p>
          <a:p>
            <a:r>
              <a:rPr lang="en-US" b="1" dirty="0" smtClean="0"/>
              <a:t>Achieving the last years is more sensitive non-isotopic technologies of hormone immunoassay</a:t>
            </a:r>
            <a:endParaRPr lang="ru-RU" sz="2800" b="1"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457200" y="0"/>
            <a:ext cx="8229600" cy="836613"/>
          </a:xfrm>
        </p:spPr>
        <p:txBody>
          <a:bodyPr>
            <a:normAutofit fontScale="90000"/>
          </a:bodyPr>
          <a:lstStyle/>
          <a:p>
            <a:r>
              <a:rPr lang="en-US" sz="2800" dirty="0" smtClean="0"/>
              <a:t>Classification of diseases of thyroid gland</a:t>
            </a:r>
            <a:endParaRPr lang="ru-RU" sz="2800" b="1" dirty="0"/>
          </a:p>
        </p:txBody>
      </p:sp>
      <p:sp>
        <p:nvSpPr>
          <p:cNvPr id="76803" name="Rectangle 3"/>
          <p:cNvSpPr>
            <a:spLocks noGrp="1" noChangeArrowheads="1"/>
          </p:cNvSpPr>
          <p:nvPr>
            <p:ph idx="1"/>
          </p:nvPr>
        </p:nvSpPr>
        <p:spPr>
          <a:xfrm>
            <a:off x="0" y="765175"/>
            <a:ext cx="9324975" cy="5832475"/>
          </a:xfrm>
        </p:spPr>
        <p:txBody>
          <a:bodyPr>
            <a:normAutofit/>
          </a:bodyPr>
          <a:lstStyle/>
          <a:p>
            <a:pPr>
              <a:lnSpc>
                <a:spcPct val="90000"/>
              </a:lnSpc>
            </a:pPr>
            <a:r>
              <a:rPr lang="en-US" sz="2700" b="1" dirty="0" smtClean="0"/>
              <a:t>I. Congenital abnormalities: a) </a:t>
            </a:r>
            <a:r>
              <a:rPr lang="en-US" sz="2700" b="1" dirty="0" err="1" smtClean="0"/>
              <a:t>aplasia</a:t>
            </a:r>
            <a:r>
              <a:rPr lang="en-US" sz="2700" b="1" dirty="0" smtClean="0"/>
              <a:t> and </a:t>
            </a:r>
            <a:r>
              <a:rPr lang="en-US" sz="2700" b="1" dirty="0" err="1" smtClean="0"/>
              <a:t>hypoplasia</a:t>
            </a:r>
            <a:r>
              <a:rPr lang="en-US" sz="2700" b="1" dirty="0" smtClean="0"/>
              <a:t> (with hypothyroidism or </a:t>
            </a:r>
            <a:r>
              <a:rPr lang="en-US" sz="2700" b="1" dirty="0" err="1" smtClean="0"/>
              <a:t>myxedema</a:t>
            </a:r>
            <a:r>
              <a:rPr lang="en-US" sz="2700" b="1" dirty="0" smtClean="0"/>
              <a:t>);</a:t>
            </a:r>
          </a:p>
          <a:p>
            <a:pPr>
              <a:lnSpc>
                <a:spcPct val="90000"/>
              </a:lnSpc>
            </a:pPr>
            <a:r>
              <a:rPr lang="en-US" sz="2700" b="1" dirty="0" smtClean="0"/>
              <a:t>b) </a:t>
            </a:r>
            <a:r>
              <a:rPr lang="en-US" sz="2700" b="1" dirty="0" err="1" smtClean="0"/>
              <a:t>ectopia</a:t>
            </a:r>
            <a:r>
              <a:rPr lang="en-US" sz="2700" b="1" dirty="0" smtClean="0"/>
              <a:t> of the gland tissue (aberrant forms of goiter)</a:t>
            </a:r>
          </a:p>
          <a:p>
            <a:pPr>
              <a:lnSpc>
                <a:spcPct val="90000"/>
              </a:lnSpc>
            </a:pPr>
            <a:r>
              <a:rPr lang="en-US" sz="2700" b="1" dirty="0" smtClean="0"/>
              <a:t>c) non-healing of the lingual-thyroid duct (median cysts and fistula of the neck)</a:t>
            </a:r>
          </a:p>
          <a:p>
            <a:pPr>
              <a:lnSpc>
                <a:spcPct val="90000"/>
              </a:lnSpc>
            </a:pPr>
            <a:r>
              <a:rPr lang="en-US" sz="2700" b="1" dirty="0" smtClean="0"/>
              <a:t>II. Endemic goiter: a) 0, I, II </a:t>
            </a:r>
            <a:r>
              <a:rPr lang="en-US" sz="2700" b="1" dirty="0" err="1" smtClean="0"/>
              <a:t>st</a:t>
            </a:r>
            <a:r>
              <a:rPr lang="en-US" sz="2700" b="1" dirty="0" smtClean="0"/>
              <a:t>. enlargement </a:t>
            </a:r>
          </a:p>
          <a:p>
            <a:pPr>
              <a:lnSpc>
                <a:spcPct val="90000"/>
              </a:lnSpc>
            </a:pPr>
            <a:r>
              <a:rPr lang="en-US" sz="2700" b="1" dirty="0" smtClean="0"/>
              <a:t>           b) in shape: diffuse, nodular, mixed</a:t>
            </a:r>
          </a:p>
          <a:p>
            <a:pPr>
              <a:lnSpc>
                <a:spcPct val="90000"/>
              </a:lnSpc>
            </a:pPr>
            <a:r>
              <a:rPr lang="en-US" sz="2700" b="1" dirty="0" smtClean="0"/>
              <a:t>           c) Functional manifestations: </a:t>
            </a:r>
            <a:r>
              <a:rPr lang="en-US" sz="2700" b="1" dirty="0" err="1" smtClean="0"/>
              <a:t>euthyroid</a:t>
            </a:r>
            <a:r>
              <a:rPr lang="en-US" sz="2700" b="1" dirty="0" smtClean="0"/>
              <a:t>, hyperthyroid, hypothyroid</a:t>
            </a:r>
          </a:p>
          <a:p>
            <a:pPr>
              <a:lnSpc>
                <a:spcPct val="90000"/>
              </a:lnSpc>
            </a:pPr>
            <a:r>
              <a:rPr lang="en-US" sz="2700" b="1" dirty="0" smtClean="0"/>
              <a:t>III. Sporadic goiter with division according to the same parameters as the endemic</a:t>
            </a:r>
            <a:endParaRPr lang="ru-RU" sz="2700" b="1"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468313" y="0"/>
            <a:ext cx="8229600" cy="679450"/>
          </a:xfrm>
        </p:spPr>
        <p:txBody>
          <a:bodyPr>
            <a:normAutofit/>
          </a:bodyPr>
          <a:lstStyle/>
          <a:p>
            <a:r>
              <a:rPr lang="en-US" dirty="0" smtClean="0"/>
              <a:t>Classification (continued)</a:t>
            </a:r>
            <a:endParaRPr lang="ru-RU" sz="3600" b="1" dirty="0"/>
          </a:p>
        </p:txBody>
      </p:sp>
      <p:sp>
        <p:nvSpPr>
          <p:cNvPr id="78851" name="Rectangle 3"/>
          <p:cNvSpPr>
            <a:spLocks noGrp="1" noChangeArrowheads="1"/>
          </p:cNvSpPr>
          <p:nvPr>
            <p:ph idx="1"/>
          </p:nvPr>
        </p:nvSpPr>
        <p:spPr>
          <a:xfrm>
            <a:off x="250825" y="765175"/>
            <a:ext cx="8713788" cy="5832475"/>
          </a:xfrm>
        </p:spPr>
        <p:txBody>
          <a:bodyPr/>
          <a:lstStyle/>
          <a:p>
            <a:pPr>
              <a:lnSpc>
                <a:spcPct val="80000"/>
              </a:lnSpc>
            </a:pPr>
            <a:r>
              <a:rPr lang="en-US" sz="2400" dirty="0" smtClean="0"/>
              <a:t>IV. Diffuse toxic goiter with severity division of forms:</a:t>
            </a:r>
          </a:p>
          <a:p>
            <a:pPr>
              <a:lnSpc>
                <a:spcPct val="80000"/>
              </a:lnSpc>
            </a:pPr>
            <a:r>
              <a:rPr lang="en-US" sz="2400" dirty="0" smtClean="0"/>
              <a:t>           a) light, b) medium, c) heavy.</a:t>
            </a:r>
          </a:p>
          <a:p>
            <a:pPr>
              <a:lnSpc>
                <a:spcPct val="80000"/>
              </a:lnSpc>
            </a:pPr>
            <a:r>
              <a:rPr lang="en-US" sz="2400" dirty="0" smtClean="0"/>
              <a:t>V. Hypothyroidism with severity division:</a:t>
            </a:r>
          </a:p>
          <a:p>
            <a:pPr>
              <a:lnSpc>
                <a:spcPct val="80000"/>
              </a:lnSpc>
            </a:pPr>
            <a:r>
              <a:rPr lang="en-US" sz="2400" dirty="0" smtClean="0"/>
              <a:t>          a) light, b) medium, c) heavy (</a:t>
            </a:r>
            <a:r>
              <a:rPr lang="en-US" sz="2400" dirty="0" err="1" smtClean="0"/>
              <a:t>myxedema</a:t>
            </a:r>
            <a:r>
              <a:rPr lang="en-US" sz="2400" dirty="0" smtClean="0"/>
              <a:t>).</a:t>
            </a:r>
          </a:p>
          <a:p>
            <a:pPr>
              <a:lnSpc>
                <a:spcPct val="80000"/>
              </a:lnSpc>
            </a:pPr>
            <a:r>
              <a:rPr lang="en-US" sz="2400" dirty="0" smtClean="0"/>
              <a:t>VI. Inflammatory diseases of the thyroid gland:</a:t>
            </a:r>
          </a:p>
          <a:p>
            <a:pPr>
              <a:lnSpc>
                <a:spcPct val="80000"/>
              </a:lnSpc>
            </a:pPr>
            <a:r>
              <a:rPr lang="en-US" sz="2400" dirty="0" smtClean="0"/>
              <a:t>      a) acute </a:t>
            </a:r>
            <a:r>
              <a:rPr lang="en-US" sz="2400" dirty="0" err="1" smtClean="0"/>
              <a:t>thyroiditis</a:t>
            </a:r>
            <a:r>
              <a:rPr lang="en-US" sz="2400" dirty="0" smtClean="0"/>
              <a:t> and </a:t>
            </a:r>
            <a:r>
              <a:rPr lang="en-US" sz="2400" dirty="0" err="1" smtClean="0"/>
              <a:t>struma</a:t>
            </a:r>
            <a:r>
              <a:rPr lang="en-US" sz="2400" dirty="0" smtClean="0"/>
              <a:t>;</a:t>
            </a:r>
          </a:p>
          <a:p>
            <a:pPr>
              <a:lnSpc>
                <a:spcPct val="80000"/>
              </a:lnSpc>
            </a:pPr>
            <a:r>
              <a:rPr lang="en-US" sz="2400" dirty="0" smtClean="0"/>
              <a:t>b) </a:t>
            </a:r>
            <a:r>
              <a:rPr lang="en-US" sz="2400" dirty="0" err="1" smtClean="0"/>
              <a:t>subacute</a:t>
            </a:r>
            <a:r>
              <a:rPr lang="en-US" sz="2400" dirty="0" smtClean="0"/>
              <a:t> </a:t>
            </a:r>
            <a:r>
              <a:rPr lang="en-US" sz="2400" dirty="0" err="1" smtClean="0"/>
              <a:t>thyroiditis</a:t>
            </a:r>
            <a:r>
              <a:rPr lang="en-US" sz="2400" dirty="0" smtClean="0"/>
              <a:t> (de </a:t>
            </a:r>
            <a:r>
              <a:rPr lang="en-US" sz="2400" dirty="0" err="1" smtClean="0"/>
              <a:t>Kervena</a:t>
            </a:r>
            <a:r>
              <a:rPr lang="en-US" sz="2400" dirty="0" smtClean="0"/>
              <a:t>);</a:t>
            </a:r>
          </a:p>
          <a:p>
            <a:pPr>
              <a:lnSpc>
                <a:spcPct val="80000"/>
              </a:lnSpc>
            </a:pPr>
            <a:r>
              <a:rPr lang="en-US" sz="2400" dirty="0" smtClean="0"/>
              <a:t>c) chronic </a:t>
            </a:r>
            <a:r>
              <a:rPr lang="en-US" sz="2400" dirty="0" err="1" smtClean="0"/>
              <a:t>thyroiditis</a:t>
            </a:r>
            <a:r>
              <a:rPr lang="en-US" sz="2400" dirty="0" smtClean="0"/>
              <a:t> (fibroid </a:t>
            </a:r>
            <a:r>
              <a:rPr lang="en-US" sz="2400" dirty="0" err="1" smtClean="0"/>
              <a:t>Ridel</a:t>
            </a:r>
            <a:r>
              <a:rPr lang="en-US" sz="2400" dirty="0" smtClean="0"/>
              <a:t>, </a:t>
            </a:r>
            <a:r>
              <a:rPr lang="en-US" sz="2400" dirty="0" err="1" smtClean="0"/>
              <a:t>lymphomatous</a:t>
            </a:r>
            <a:r>
              <a:rPr lang="en-US" sz="2400" dirty="0" smtClean="0"/>
              <a:t> Hashimoto);</a:t>
            </a:r>
          </a:p>
          <a:p>
            <a:pPr>
              <a:lnSpc>
                <a:spcPct val="80000"/>
              </a:lnSpc>
            </a:pPr>
            <a:r>
              <a:rPr lang="en-US" sz="2400" dirty="0" smtClean="0"/>
              <a:t>d) specific (tuberculosis, syphilis), fungal and parasitic</a:t>
            </a:r>
          </a:p>
          <a:p>
            <a:pPr>
              <a:lnSpc>
                <a:spcPct val="80000"/>
              </a:lnSpc>
            </a:pPr>
            <a:r>
              <a:rPr lang="en-US" sz="2400" dirty="0" smtClean="0"/>
              <a:t>VII. Damage to the gland: a) open, b) closed.</a:t>
            </a:r>
          </a:p>
          <a:p>
            <a:pPr>
              <a:lnSpc>
                <a:spcPct val="80000"/>
              </a:lnSpc>
            </a:pPr>
            <a:r>
              <a:rPr lang="en-US" sz="2400" dirty="0" smtClean="0"/>
              <a:t>VIII. Malignant tumors.</a:t>
            </a:r>
            <a:endParaRPr lang="ru-RU" sz="24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68313" y="188913"/>
            <a:ext cx="8229600" cy="719137"/>
          </a:xfrm>
        </p:spPr>
        <p:txBody>
          <a:bodyPr/>
          <a:lstStyle/>
          <a:p>
            <a:r>
              <a:rPr lang="en-US" sz="4000" dirty="0" smtClean="0"/>
              <a:t>Goiter</a:t>
            </a:r>
            <a:r>
              <a:rPr lang="ru-RU" sz="4000" dirty="0" smtClean="0"/>
              <a:t> </a:t>
            </a:r>
            <a:endParaRPr lang="ru-RU" sz="4000" dirty="0"/>
          </a:p>
        </p:txBody>
      </p:sp>
      <p:sp>
        <p:nvSpPr>
          <p:cNvPr id="36867" name="Rectangle 3"/>
          <p:cNvSpPr>
            <a:spLocks noGrp="1" noChangeArrowheads="1"/>
          </p:cNvSpPr>
          <p:nvPr>
            <p:ph idx="1"/>
          </p:nvPr>
        </p:nvSpPr>
        <p:spPr>
          <a:xfrm>
            <a:off x="0" y="765175"/>
            <a:ext cx="9144000" cy="5688013"/>
          </a:xfrm>
        </p:spPr>
        <p:txBody>
          <a:bodyPr>
            <a:normAutofit/>
          </a:bodyPr>
          <a:lstStyle/>
          <a:p>
            <a:pPr>
              <a:lnSpc>
                <a:spcPct val="90000"/>
              </a:lnSpc>
            </a:pPr>
            <a:endParaRPr lang="en-US" dirty="0" smtClean="0"/>
          </a:p>
          <a:p>
            <a:pPr>
              <a:lnSpc>
                <a:spcPct val="90000"/>
              </a:lnSpc>
            </a:pPr>
            <a:r>
              <a:rPr lang="en-US" u="sng" dirty="0" smtClean="0"/>
              <a:t>A goiter </a:t>
            </a:r>
            <a:r>
              <a:rPr lang="en-US" dirty="0" smtClean="0"/>
              <a:t>is usually called an enlargement of the thyroid gland due to the growth of its tissue, not associated with inflammation, hemorrhage or malignant growth.</a:t>
            </a:r>
          </a:p>
          <a:p>
            <a:pPr>
              <a:lnSpc>
                <a:spcPct val="90000"/>
              </a:lnSpc>
            </a:pPr>
            <a:endParaRPr lang="en-US" dirty="0" smtClean="0"/>
          </a:p>
          <a:p>
            <a:pPr>
              <a:lnSpc>
                <a:spcPct val="90000"/>
              </a:lnSpc>
            </a:pPr>
            <a:r>
              <a:rPr lang="en-US" dirty="0" smtClean="0"/>
              <a:t>The appearance of goiter is a compensatory-adaptive reaction of the organism to specific features of the environment.</a:t>
            </a:r>
            <a:endParaRPr lang="ru-RU"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250825" y="0"/>
            <a:ext cx="8893175" cy="692150"/>
          </a:xfrm>
        </p:spPr>
        <p:txBody>
          <a:bodyPr>
            <a:normAutofit/>
          </a:bodyPr>
          <a:lstStyle/>
          <a:p>
            <a:r>
              <a:rPr lang="en-US" sz="2800" dirty="0" smtClean="0"/>
              <a:t>Classification of thyroid enlargement</a:t>
            </a:r>
            <a:endParaRPr lang="ru-RU" sz="2800" dirty="0"/>
          </a:p>
        </p:txBody>
      </p:sp>
      <p:sp>
        <p:nvSpPr>
          <p:cNvPr id="37891" name="Rectangle 3"/>
          <p:cNvSpPr>
            <a:spLocks noGrp="1" noChangeArrowheads="1"/>
          </p:cNvSpPr>
          <p:nvPr>
            <p:ph idx="1"/>
          </p:nvPr>
        </p:nvSpPr>
        <p:spPr>
          <a:xfrm>
            <a:off x="250825" y="765175"/>
            <a:ext cx="8713788" cy="5688013"/>
          </a:xfrm>
        </p:spPr>
        <p:txBody>
          <a:bodyPr/>
          <a:lstStyle/>
          <a:p>
            <a:pPr algn="ctr">
              <a:buFontTx/>
              <a:buNone/>
            </a:pPr>
            <a:r>
              <a:rPr lang="ru-RU" dirty="0"/>
              <a:t> </a:t>
            </a:r>
            <a:r>
              <a:rPr lang="en-US" u="sng" dirty="0" smtClean="0"/>
              <a:t>WHO</a:t>
            </a:r>
            <a:r>
              <a:rPr lang="ru-RU" b="1" u="sng" dirty="0" smtClean="0"/>
              <a:t> </a:t>
            </a:r>
            <a:endParaRPr lang="ru-RU" b="1" u="sng" dirty="0"/>
          </a:p>
          <a:p>
            <a:pPr>
              <a:buFontTx/>
              <a:buNone/>
            </a:pPr>
            <a:r>
              <a:rPr lang="ru-RU" b="1" dirty="0"/>
              <a:t>   </a:t>
            </a:r>
            <a:r>
              <a:rPr lang="en-US" b="1" dirty="0" smtClean="0"/>
              <a:t>0 level - no goiter</a:t>
            </a:r>
          </a:p>
          <a:p>
            <a:pPr>
              <a:buFontTx/>
              <a:buNone/>
            </a:pPr>
            <a:r>
              <a:rPr lang="en-US" b="1" dirty="0" smtClean="0"/>
              <a:t>    I level - the size is larger than the distal phalanx of the big toe, the craw is palpated, but not visible</a:t>
            </a:r>
          </a:p>
          <a:p>
            <a:pPr>
              <a:buFontTx/>
              <a:buNone/>
            </a:pPr>
            <a:r>
              <a:rPr lang="en-US" b="1" dirty="0" smtClean="0"/>
              <a:t>    II level - the </a:t>
            </a:r>
            <a:r>
              <a:rPr lang="en-US" b="1" dirty="0" err="1" smtClean="0"/>
              <a:t>struma</a:t>
            </a:r>
            <a:r>
              <a:rPr lang="en-US" b="1" dirty="0" smtClean="0"/>
              <a:t> is palpated and visible</a:t>
            </a:r>
          </a:p>
          <a:p>
            <a:pPr>
              <a:buFontTx/>
              <a:buNone/>
            </a:pPr>
            <a:r>
              <a:rPr lang="en-US" b="1" dirty="0" smtClean="0"/>
              <a:t>   Ultrasound: the volume of the thyroid gland in women is more than 18 ml, and in men more than 25 ml - the goiter is diagnosed</a:t>
            </a:r>
            <a:endParaRPr lang="ru-RU" b="1"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68313" y="333375"/>
            <a:ext cx="8229600" cy="404813"/>
          </a:xfrm>
        </p:spPr>
        <p:txBody>
          <a:bodyPr>
            <a:noAutofit/>
          </a:bodyPr>
          <a:lstStyle/>
          <a:p>
            <a:r>
              <a:rPr lang="en-US" sz="2400" dirty="0" smtClean="0"/>
              <a:t>Endemic goiter - etiology and pathogenesis</a:t>
            </a:r>
            <a:endParaRPr lang="ru-RU" sz="2400" dirty="0"/>
          </a:p>
        </p:txBody>
      </p:sp>
      <p:sp>
        <p:nvSpPr>
          <p:cNvPr id="41987" name="Rectangle 3"/>
          <p:cNvSpPr>
            <a:spLocks noGrp="1" noChangeArrowheads="1"/>
          </p:cNvSpPr>
          <p:nvPr>
            <p:ph idx="1"/>
          </p:nvPr>
        </p:nvSpPr>
        <p:spPr>
          <a:xfrm>
            <a:off x="0" y="1025525"/>
            <a:ext cx="9144000" cy="5832475"/>
          </a:xfrm>
        </p:spPr>
        <p:txBody>
          <a:bodyPr/>
          <a:lstStyle/>
          <a:p>
            <a:r>
              <a:rPr lang="en-US" b="1" dirty="0" smtClean="0"/>
              <a:t>The main reason - iodine deficiency</a:t>
            </a:r>
            <a:r>
              <a:rPr lang="ru-RU" b="1" dirty="0" smtClean="0"/>
              <a:t>.</a:t>
            </a:r>
            <a:r>
              <a:rPr lang="en-US" b="1" dirty="0" smtClean="0"/>
              <a:t> Consumption of less than 150-300 mcg per day leads to a decrease in the production of thyroid hormones.</a:t>
            </a:r>
          </a:p>
          <a:p>
            <a:r>
              <a:rPr lang="en-US" b="1" dirty="0" smtClean="0"/>
              <a:t>The principle of feedback causes an increase in secretion of TSH.</a:t>
            </a:r>
          </a:p>
          <a:p>
            <a:r>
              <a:rPr lang="en-US" b="1" dirty="0" smtClean="0"/>
              <a:t>Stimulated proliferation of thyroid epithelium (to ensure the necessary level of secretion of thyroid hormones).</a:t>
            </a:r>
          </a:p>
          <a:p>
            <a:r>
              <a:rPr lang="en-US" b="1" dirty="0" smtClean="0"/>
              <a:t>Compensatory increases the mass of thyroid.</a:t>
            </a:r>
            <a:endParaRPr lang="ru-RU" b="1"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4"/>
          <p:cNvSpPr>
            <a:spLocks noGrp="1" noChangeArrowheads="1"/>
          </p:cNvSpPr>
          <p:nvPr>
            <p:ph type="title"/>
          </p:nvPr>
        </p:nvSpPr>
        <p:spPr>
          <a:xfrm>
            <a:off x="0" y="228600"/>
            <a:ext cx="9144000" cy="6080125"/>
          </a:xfrm>
        </p:spPr>
        <p:txBody>
          <a:bodyPr/>
          <a:lstStyle/>
          <a:p>
            <a:pPr algn="just"/>
            <a:r>
              <a:rPr lang="en-US" u="sng" dirty="0" smtClean="0"/>
              <a:t>             Morphology </a:t>
            </a:r>
            <a:r>
              <a:rPr lang="en-US" dirty="0" smtClean="0"/>
              <a:t/>
            </a:r>
            <a:br>
              <a:rPr lang="en-US" dirty="0" smtClean="0"/>
            </a:br>
            <a:r>
              <a:rPr lang="en-US" dirty="0" smtClean="0"/>
              <a:t>Three forms of endemic goiter: diffuse, nodular (</a:t>
            </a:r>
            <a:r>
              <a:rPr lang="en-US" dirty="0" err="1" smtClean="0"/>
              <a:t>adenomatous</a:t>
            </a:r>
            <a:r>
              <a:rPr lang="en-US" dirty="0" smtClean="0"/>
              <a:t>) and mixed</a:t>
            </a:r>
            <a:br>
              <a:rPr lang="en-US" dirty="0" smtClean="0"/>
            </a:br>
            <a:r>
              <a:rPr lang="en-US" dirty="0" smtClean="0"/>
              <a:t> </a:t>
            </a:r>
            <a:br>
              <a:rPr lang="en-US" dirty="0" smtClean="0"/>
            </a:br>
            <a:r>
              <a:rPr lang="en-US" dirty="0" err="1" smtClean="0"/>
              <a:t>Histologically</a:t>
            </a:r>
            <a:r>
              <a:rPr lang="en-US" dirty="0" smtClean="0"/>
              <a:t> - diffuse micro- or </a:t>
            </a:r>
            <a:r>
              <a:rPr lang="en-US" dirty="0" err="1" smtClean="0"/>
              <a:t>macrofollicular</a:t>
            </a:r>
            <a:r>
              <a:rPr lang="en-US" dirty="0" smtClean="0"/>
              <a:t> goiter </a:t>
            </a:r>
            <a:br>
              <a:rPr lang="en-US" dirty="0" smtClean="0"/>
            </a:br>
            <a:r>
              <a:rPr lang="en-US" dirty="0" smtClean="0"/>
              <a:t/>
            </a:r>
            <a:br>
              <a:rPr lang="en-US" dirty="0" smtClean="0"/>
            </a:br>
            <a:r>
              <a:rPr lang="en-US" dirty="0" smtClean="0"/>
              <a:t>Colloidal Vascular</a:t>
            </a:r>
            <a:endParaRPr lang="ru-RU" b="1"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57200" y="0"/>
            <a:ext cx="8229600" cy="620713"/>
          </a:xfrm>
        </p:spPr>
        <p:txBody>
          <a:bodyPr>
            <a:normAutofit fontScale="90000"/>
          </a:bodyPr>
          <a:lstStyle/>
          <a:p>
            <a:r>
              <a:rPr lang="en-US" sz="4000" dirty="0" smtClean="0"/>
              <a:t>Clinic</a:t>
            </a:r>
            <a:endParaRPr lang="ru-RU" sz="4000" dirty="0"/>
          </a:p>
        </p:txBody>
      </p:sp>
      <p:sp>
        <p:nvSpPr>
          <p:cNvPr id="46083" name="Rectangle 3"/>
          <p:cNvSpPr>
            <a:spLocks noGrp="1" noChangeArrowheads="1"/>
          </p:cNvSpPr>
          <p:nvPr>
            <p:ph idx="1"/>
          </p:nvPr>
        </p:nvSpPr>
        <p:spPr>
          <a:xfrm>
            <a:off x="0" y="620713"/>
            <a:ext cx="9144000" cy="5832475"/>
          </a:xfrm>
        </p:spPr>
        <p:txBody>
          <a:bodyPr>
            <a:normAutofit/>
          </a:bodyPr>
          <a:lstStyle/>
          <a:p>
            <a:pPr>
              <a:buNone/>
            </a:pPr>
            <a:r>
              <a:rPr lang="en-US" sz="4000" b="1" u="sng" dirty="0" smtClean="0"/>
              <a:t>   Determined by:</a:t>
            </a:r>
          </a:p>
          <a:p>
            <a:r>
              <a:rPr lang="en-US" sz="4000" b="1" dirty="0" smtClean="0"/>
              <a:t>Functional state of the thyroid gland</a:t>
            </a:r>
          </a:p>
          <a:p>
            <a:r>
              <a:rPr lang="en-US" sz="4000" b="1" dirty="0" smtClean="0"/>
              <a:t>The size of the goiter</a:t>
            </a:r>
          </a:p>
          <a:p>
            <a:r>
              <a:rPr lang="en-US" sz="4000" b="1" dirty="0" smtClean="0"/>
              <a:t>Localization</a:t>
            </a:r>
          </a:p>
          <a:p>
            <a:pPr>
              <a:buNone/>
            </a:pPr>
            <a:r>
              <a:rPr lang="en-US" sz="4000" b="1" dirty="0" smtClean="0"/>
              <a:t>   (There is no correlation between the size of goiter and the degree of functional changes)</a:t>
            </a:r>
            <a:endParaRPr lang="ru-RU" sz="4000" b="1"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0" y="0"/>
            <a:ext cx="9144000" cy="1341438"/>
          </a:xfrm>
        </p:spPr>
        <p:txBody>
          <a:bodyPr>
            <a:normAutofit fontScale="90000"/>
          </a:bodyPr>
          <a:lstStyle/>
          <a:p>
            <a:r>
              <a:rPr lang="en-US" sz="2800" dirty="0" smtClean="0"/>
              <a:t>With a significant deficiency of iodine hypothyroidism appears (the disease develops gradually)</a:t>
            </a:r>
            <a:endParaRPr lang="ru-RU" sz="2800" b="1" dirty="0"/>
          </a:p>
        </p:txBody>
      </p:sp>
      <p:sp>
        <p:nvSpPr>
          <p:cNvPr id="47107" name="Rectangle 3"/>
          <p:cNvSpPr>
            <a:spLocks noGrp="1" noChangeArrowheads="1"/>
          </p:cNvSpPr>
          <p:nvPr>
            <p:ph idx="1"/>
          </p:nvPr>
        </p:nvSpPr>
        <p:spPr>
          <a:xfrm>
            <a:off x="0" y="1341438"/>
            <a:ext cx="9144000" cy="5184775"/>
          </a:xfrm>
        </p:spPr>
        <p:txBody>
          <a:bodyPr>
            <a:normAutofit/>
          </a:bodyPr>
          <a:lstStyle/>
          <a:p>
            <a:pPr>
              <a:lnSpc>
                <a:spcPct val="90000"/>
              </a:lnSpc>
            </a:pPr>
            <a:r>
              <a:rPr lang="en-US" sz="2400" b="1" u="sng" dirty="0" smtClean="0"/>
              <a:t>Complaints:</a:t>
            </a:r>
          </a:p>
          <a:p>
            <a:pPr>
              <a:lnSpc>
                <a:spcPct val="90000"/>
              </a:lnSpc>
              <a:buNone/>
            </a:pPr>
            <a:r>
              <a:rPr lang="en-US" sz="2400" b="1" dirty="0" smtClean="0"/>
              <a:t>    Lethargy, drowsiness, apathy, slowness,</a:t>
            </a:r>
          </a:p>
          <a:p>
            <a:pPr>
              <a:lnSpc>
                <a:spcPct val="90000"/>
              </a:lnSpc>
              <a:buNone/>
            </a:pPr>
            <a:r>
              <a:rPr lang="en-US" sz="2400" b="1" dirty="0" smtClean="0"/>
              <a:t>    chilliness, memory weakness, constipation</a:t>
            </a:r>
          </a:p>
          <a:p>
            <a:pPr>
              <a:lnSpc>
                <a:spcPct val="90000"/>
              </a:lnSpc>
            </a:pPr>
            <a:r>
              <a:rPr lang="en-US" sz="2400" b="1" u="sng" dirty="0" smtClean="0"/>
              <a:t>On examination:</a:t>
            </a:r>
          </a:p>
          <a:p>
            <a:pPr>
              <a:lnSpc>
                <a:spcPct val="90000"/>
              </a:lnSpc>
            </a:pPr>
            <a:r>
              <a:rPr lang="en-US" sz="2400" b="1" dirty="0" smtClean="0"/>
              <a:t>   "Puffiness" of a face with poor facial expressions</a:t>
            </a:r>
          </a:p>
          <a:p>
            <a:pPr>
              <a:lnSpc>
                <a:spcPct val="90000"/>
              </a:lnSpc>
            </a:pPr>
            <a:r>
              <a:rPr lang="en-US" sz="2400" b="1" dirty="0" smtClean="0"/>
              <a:t>    Edema on the body and limbs</a:t>
            </a:r>
          </a:p>
          <a:p>
            <a:pPr>
              <a:lnSpc>
                <a:spcPct val="90000"/>
              </a:lnSpc>
            </a:pPr>
            <a:r>
              <a:rPr lang="en-US" sz="2400" b="1" dirty="0" smtClean="0"/>
              <a:t>    </a:t>
            </a:r>
            <a:r>
              <a:rPr lang="en-US" sz="2400" b="1" dirty="0" err="1" smtClean="0"/>
              <a:t>Bradycardia</a:t>
            </a:r>
            <a:r>
              <a:rPr lang="en-US" sz="2400" b="1" dirty="0" smtClean="0"/>
              <a:t>, lowering of blood pressure</a:t>
            </a:r>
          </a:p>
          <a:p>
            <a:pPr>
              <a:lnSpc>
                <a:spcPct val="90000"/>
              </a:lnSpc>
            </a:pPr>
            <a:r>
              <a:rPr lang="en-US" sz="2400" b="1" dirty="0" smtClean="0"/>
              <a:t>    Oppression of factors of nonspecific protection </a:t>
            </a:r>
          </a:p>
          <a:p>
            <a:pPr>
              <a:lnSpc>
                <a:spcPct val="90000"/>
              </a:lnSpc>
              <a:buNone/>
            </a:pPr>
            <a:endParaRPr lang="en-US" sz="2400" b="1" dirty="0" smtClean="0"/>
          </a:p>
          <a:p>
            <a:pPr>
              <a:lnSpc>
                <a:spcPct val="90000"/>
              </a:lnSpc>
              <a:buNone/>
            </a:pPr>
            <a:r>
              <a:rPr lang="en-US" sz="2400" b="1" dirty="0" smtClean="0"/>
              <a:t>  (Hypothyroidism in early childhood can lead to a decrease in mental development up to cretinism)</a:t>
            </a:r>
            <a:endParaRPr lang="ru-RU" sz="2400" b="1"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57200" y="0"/>
            <a:ext cx="8229600" cy="692150"/>
          </a:xfrm>
        </p:spPr>
        <p:txBody>
          <a:bodyPr>
            <a:normAutofit fontScale="90000"/>
          </a:bodyPr>
          <a:lstStyle/>
          <a:p>
            <a:r>
              <a:rPr lang="en-US" sz="4000" dirty="0" smtClean="0"/>
              <a:t>Diagnostics</a:t>
            </a:r>
            <a:endParaRPr lang="ru-RU" sz="4000" dirty="0"/>
          </a:p>
        </p:txBody>
      </p:sp>
      <p:sp>
        <p:nvSpPr>
          <p:cNvPr id="48131" name="Rectangle 3"/>
          <p:cNvSpPr>
            <a:spLocks noGrp="1" noChangeArrowheads="1"/>
          </p:cNvSpPr>
          <p:nvPr>
            <p:ph idx="1"/>
          </p:nvPr>
        </p:nvSpPr>
        <p:spPr>
          <a:xfrm>
            <a:off x="250825" y="908050"/>
            <a:ext cx="8713788" cy="5473700"/>
          </a:xfrm>
        </p:spPr>
        <p:txBody>
          <a:bodyPr/>
          <a:lstStyle/>
          <a:p>
            <a:r>
              <a:rPr lang="en-US" sz="3600" b="1" dirty="0" smtClean="0"/>
              <a:t>Living in areas of iodine deficiency</a:t>
            </a:r>
          </a:p>
          <a:p>
            <a:r>
              <a:rPr lang="en-US" sz="3600" b="1" dirty="0" smtClean="0"/>
              <a:t>At a primary </a:t>
            </a:r>
            <a:r>
              <a:rPr lang="en-US" sz="3600" b="1" dirty="0" err="1" smtClean="0"/>
              <a:t>hypothyrosis</a:t>
            </a:r>
            <a:r>
              <a:rPr lang="en-US" sz="3600" b="1" dirty="0" smtClean="0"/>
              <a:t> level TTG it is raised</a:t>
            </a:r>
          </a:p>
          <a:p>
            <a:r>
              <a:rPr lang="en-US" sz="3600" b="1" dirty="0" smtClean="0"/>
              <a:t>The content of T3 and T4 is reduced</a:t>
            </a:r>
          </a:p>
          <a:p>
            <a:r>
              <a:rPr lang="en-US" sz="3600" b="1" dirty="0" smtClean="0"/>
              <a:t>The test with </a:t>
            </a:r>
            <a:r>
              <a:rPr lang="en-US" sz="3600" b="1" dirty="0" err="1" smtClean="0"/>
              <a:t>tyroliberin</a:t>
            </a:r>
            <a:r>
              <a:rPr lang="en-US" sz="3600" b="1" dirty="0" smtClean="0"/>
              <a:t> is positive.</a:t>
            </a:r>
            <a:endParaRPr lang="ru-RU" sz="3600" b="1"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395288" y="260350"/>
            <a:ext cx="8229600" cy="620713"/>
          </a:xfrm>
        </p:spPr>
        <p:txBody>
          <a:bodyPr>
            <a:normAutofit fontScale="90000"/>
          </a:bodyPr>
          <a:lstStyle/>
          <a:p>
            <a:r>
              <a:rPr lang="en-US" sz="4000" dirty="0" smtClean="0"/>
              <a:t>Treatment</a:t>
            </a:r>
            <a:r>
              <a:rPr lang="ru-RU" sz="4000" dirty="0" smtClean="0"/>
              <a:t> </a:t>
            </a:r>
            <a:endParaRPr lang="ru-RU" sz="4000" dirty="0"/>
          </a:p>
        </p:txBody>
      </p:sp>
      <p:sp>
        <p:nvSpPr>
          <p:cNvPr id="49155" name="Rectangle 3"/>
          <p:cNvSpPr>
            <a:spLocks noGrp="1" noChangeArrowheads="1"/>
          </p:cNvSpPr>
          <p:nvPr>
            <p:ph idx="1"/>
          </p:nvPr>
        </p:nvSpPr>
        <p:spPr>
          <a:xfrm>
            <a:off x="0" y="954088"/>
            <a:ext cx="9144000" cy="5903912"/>
          </a:xfrm>
        </p:spPr>
        <p:txBody>
          <a:bodyPr>
            <a:normAutofit/>
          </a:bodyPr>
          <a:lstStyle/>
          <a:p>
            <a:r>
              <a:rPr lang="en-US" sz="3000" b="1" dirty="0" smtClean="0"/>
              <a:t>Methods of treatment depend on the size, morphological changes and functional state of the thyroid</a:t>
            </a:r>
          </a:p>
          <a:p>
            <a:r>
              <a:rPr lang="en-US" sz="3000" b="1" dirty="0" smtClean="0"/>
              <a:t>Diffuse goiter - conservative treatment (</a:t>
            </a:r>
            <a:r>
              <a:rPr lang="en-US" sz="3000" b="1" dirty="0" err="1" smtClean="0"/>
              <a:t>thyroidin</a:t>
            </a:r>
            <a:r>
              <a:rPr lang="en-US" sz="3000" b="1" dirty="0" smtClean="0"/>
              <a:t>, </a:t>
            </a:r>
            <a:r>
              <a:rPr lang="en-US" sz="3000" b="1" dirty="0" err="1" smtClean="0"/>
              <a:t>triiodothyronine</a:t>
            </a:r>
            <a:r>
              <a:rPr lang="en-US" sz="3000" b="1" dirty="0" smtClean="0"/>
              <a:t>)</a:t>
            </a:r>
          </a:p>
          <a:p>
            <a:r>
              <a:rPr lang="en-US" sz="3000" b="1" dirty="0" smtClean="0"/>
              <a:t>Operative treatment:</a:t>
            </a:r>
          </a:p>
          <a:p>
            <a:r>
              <a:rPr lang="en-US" sz="3000" b="1" dirty="0" smtClean="0"/>
              <a:t>     Nodal and mixed goiter (large size, violation of the function of neighboring organs) - </a:t>
            </a:r>
            <a:r>
              <a:rPr lang="en-US" sz="3000" b="1" dirty="0" err="1" smtClean="0"/>
              <a:t>hemithyroidectomy</a:t>
            </a:r>
            <a:endParaRPr lang="en-US" sz="3000" b="1" dirty="0" smtClean="0"/>
          </a:p>
          <a:p>
            <a:r>
              <a:rPr lang="en-US" sz="3000" b="1" dirty="0" err="1" smtClean="0"/>
              <a:t>Multinodular</a:t>
            </a:r>
            <a:r>
              <a:rPr lang="en-US" sz="3000" b="1" dirty="0" smtClean="0"/>
              <a:t> or mixed goiter - subtotal resection of the thyroid gland</a:t>
            </a:r>
            <a:endParaRPr lang="ru-RU" sz="3000" b="1"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57200" y="0"/>
            <a:ext cx="8229600" cy="549275"/>
          </a:xfrm>
        </p:spPr>
        <p:txBody>
          <a:bodyPr>
            <a:normAutofit fontScale="90000"/>
          </a:bodyPr>
          <a:lstStyle/>
          <a:p>
            <a:r>
              <a:rPr lang="en-US" sz="4000" dirty="0" smtClean="0"/>
              <a:t>Sporadic goiter</a:t>
            </a:r>
            <a:endParaRPr lang="ru-RU" sz="4000" dirty="0"/>
          </a:p>
        </p:txBody>
      </p:sp>
      <p:sp>
        <p:nvSpPr>
          <p:cNvPr id="50179" name="Rectangle 3"/>
          <p:cNvSpPr>
            <a:spLocks noGrp="1" noChangeArrowheads="1"/>
          </p:cNvSpPr>
          <p:nvPr>
            <p:ph idx="1"/>
          </p:nvPr>
        </p:nvSpPr>
        <p:spPr>
          <a:xfrm>
            <a:off x="0" y="549275"/>
            <a:ext cx="9144000" cy="6048375"/>
          </a:xfrm>
        </p:spPr>
        <p:txBody>
          <a:bodyPr>
            <a:normAutofit lnSpcReduction="10000"/>
          </a:bodyPr>
          <a:lstStyle/>
          <a:p>
            <a:r>
              <a:rPr lang="en-US" b="1" dirty="0" smtClean="0"/>
              <a:t>The etiology is not definitively established (separation of sporadic and endemic conditional)</a:t>
            </a:r>
          </a:p>
          <a:p>
            <a:r>
              <a:rPr lang="en-US" b="1" dirty="0" smtClean="0"/>
              <a:t>It is assumed:</a:t>
            </a:r>
          </a:p>
          <a:p>
            <a:r>
              <a:rPr lang="en-US" b="1" dirty="0" smtClean="0"/>
              <a:t>      1. A number of genetic factors leads to</a:t>
            </a:r>
          </a:p>
          <a:p>
            <a:r>
              <a:rPr lang="en-US" b="1" dirty="0" smtClean="0"/>
              <a:t>        deficit of TG</a:t>
            </a:r>
          </a:p>
          <a:p>
            <a:r>
              <a:rPr lang="en-US" b="1" dirty="0" smtClean="0"/>
              <a:t>      2. Promotes food rich in </a:t>
            </a:r>
            <a:r>
              <a:rPr lang="en-US" b="1" dirty="0" err="1" smtClean="0"/>
              <a:t>strumogens</a:t>
            </a:r>
            <a:r>
              <a:rPr lang="en-US" b="1" dirty="0" smtClean="0"/>
              <a:t>-</a:t>
            </a:r>
          </a:p>
          <a:p>
            <a:r>
              <a:rPr lang="en-US" b="1" dirty="0" smtClean="0"/>
              <a:t>      </a:t>
            </a:r>
            <a:r>
              <a:rPr lang="en-US" b="1" dirty="0" err="1" smtClean="0"/>
              <a:t>thiocyanates</a:t>
            </a:r>
            <a:r>
              <a:rPr lang="en-US" b="1" dirty="0" smtClean="0"/>
              <a:t> (cabbage, turnip, soy, etc.) -</a:t>
            </a:r>
          </a:p>
          <a:p>
            <a:r>
              <a:rPr lang="en-US" b="1" dirty="0" smtClean="0"/>
              <a:t>      decreases iodine content and synthesis of TG</a:t>
            </a:r>
          </a:p>
          <a:p>
            <a:r>
              <a:rPr lang="en-US" b="1" dirty="0" smtClean="0"/>
              <a:t>Lack of TG includes the same mechanism of development of thyroid hyperplasia as in endemic goiter</a:t>
            </a:r>
            <a:endParaRPr lang="ru-RU" sz="2800" b="1"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68313" y="260350"/>
            <a:ext cx="8435975" cy="549275"/>
          </a:xfrm>
        </p:spPr>
        <p:txBody>
          <a:bodyPr>
            <a:normAutofit fontScale="90000"/>
          </a:bodyPr>
          <a:lstStyle/>
          <a:p>
            <a:r>
              <a:rPr lang="en-US" sz="4000" dirty="0" smtClean="0"/>
              <a:t>Diagnostics</a:t>
            </a:r>
            <a:r>
              <a:rPr lang="ru-RU" sz="4000" dirty="0" smtClean="0"/>
              <a:t> </a:t>
            </a:r>
            <a:endParaRPr lang="ru-RU" sz="4000" dirty="0"/>
          </a:p>
        </p:txBody>
      </p:sp>
      <p:sp>
        <p:nvSpPr>
          <p:cNvPr id="51203" name="Rectangle 3"/>
          <p:cNvSpPr>
            <a:spLocks noGrp="1" noChangeArrowheads="1"/>
          </p:cNvSpPr>
          <p:nvPr>
            <p:ph idx="1"/>
          </p:nvPr>
        </p:nvSpPr>
        <p:spPr>
          <a:xfrm>
            <a:off x="179388" y="1125538"/>
            <a:ext cx="8785225" cy="5327650"/>
          </a:xfrm>
        </p:spPr>
        <p:txBody>
          <a:bodyPr>
            <a:normAutofit/>
          </a:bodyPr>
          <a:lstStyle/>
          <a:p>
            <a:r>
              <a:rPr lang="en-US" b="1" dirty="0" smtClean="0"/>
              <a:t>Enlarged thyroid (node presence)</a:t>
            </a:r>
          </a:p>
          <a:p>
            <a:r>
              <a:rPr lang="en-US" b="1" dirty="0" smtClean="0"/>
              <a:t>Palpation data</a:t>
            </a:r>
          </a:p>
          <a:p>
            <a:r>
              <a:rPr lang="en-US" b="1" dirty="0" smtClean="0"/>
              <a:t>Puncture in nodular goiter</a:t>
            </a:r>
          </a:p>
          <a:p>
            <a:r>
              <a:rPr lang="en-US" b="1" dirty="0" smtClean="0"/>
              <a:t>Additionally</a:t>
            </a:r>
          </a:p>
          <a:p>
            <a:r>
              <a:rPr lang="en-US" b="1" dirty="0" smtClean="0"/>
              <a:t>          Functional state (T3, T4, TTG)</a:t>
            </a:r>
          </a:p>
          <a:p>
            <a:r>
              <a:rPr lang="en-US" b="1" dirty="0" smtClean="0"/>
              <a:t>          If n / n can not be detected</a:t>
            </a:r>
          </a:p>
          <a:p>
            <a:r>
              <a:rPr lang="en-US" b="1" dirty="0" smtClean="0"/>
              <a:t>          location in a typical place</a:t>
            </a:r>
          </a:p>
          <a:p>
            <a:r>
              <a:rPr lang="en-US" b="1" dirty="0" smtClean="0"/>
              <a:t>          or is noted for its unusual growth - ultrasound,</a:t>
            </a:r>
          </a:p>
          <a:p>
            <a:r>
              <a:rPr lang="en-US" b="1" dirty="0" smtClean="0"/>
              <a:t>          CT, isotope study</a:t>
            </a:r>
            <a:endParaRPr lang="ru-RU" sz="2800" b="1" dirty="0"/>
          </a:p>
          <a:p>
            <a:pPr>
              <a:buFontTx/>
              <a:buNone/>
            </a:pPr>
            <a:r>
              <a:rPr lang="ru-RU" sz="2800" b="1" dirty="0"/>
              <a:t>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57200" y="0"/>
            <a:ext cx="8229600" cy="692150"/>
          </a:xfrm>
        </p:spPr>
        <p:txBody>
          <a:bodyPr/>
          <a:lstStyle/>
          <a:p>
            <a:r>
              <a:rPr lang="en-US" sz="2800" dirty="0" smtClean="0"/>
              <a:t>Treatment</a:t>
            </a:r>
            <a:endParaRPr lang="ru-RU" sz="2800" b="1" dirty="0"/>
          </a:p>
        </p:txBody>
      </p:sp>
      <p:sp>
        <p:nvSpPr>
          <p:cNvPr id="52227" name="Rectangle 3"/>
          <p:cNvSpPr>
            <a:spLocks noGrp="1" noChangeArrowheads="1"/>
          </p:cNvSpPr>
          <p:nvPr>
            <p:ph idx="1"/>
          </p:nvPr>
        </p:nvSpPr>
        <p:spPr>
          <a:xfrm>
            <a:off x="0" y="908050"/>
            <a:ext cx="9144000" cy="5329238"/>
          </a:xfrm>
        </p:spPr>
        <p:txBody>
          <a:bodyPr/>
          <a:lstStyle/>
          <a:p>
            <a:r>
              <a:rPr lang="en-US" b="1" dirty="0" smtClean="0"/>
              <a:t>The principles of treatment of sporadic goiter do not differ from the principles of treatment of endemic goiter</a:t>
            </a:r>
          </a:p>
          <a:p>
            <a:r>
              <a:rPr lang="en-US" b="1" dirty="0" smtClean="0"/>
              <a:t>The maximum remains unchanged thyroid tissue</a:t>
            </a:r>
            <a:endParaRPr lang="ru-RU" b="1"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57200" y="0"/>
            <a:ext cx="8229600" cy="620713"/>
          </a:xfrm>
        </p:spPr>
        <p:txBody>
          <a:bodyPr/>
          <a:lstStyle/>
          <a:p>
            <a:r>
              <a:rPr lang="en-US" sz="2400" dirty="0" smtClean="0"/>
              <a:t>Syndrome of </a:t>
            </a:r>
            <a:r>
              <a:rPr lang="en-US" sz="2400" dirty="0" err="1" smtClean="0"/>
              <a:t>thyrotoxicosis</a:t>
            </a:r>
            <a:endParaRPr lang="ru-RU" sz="2400" b="1" dirty="0"/>
          </a:p>
        </p:txBody>
      </p:sp>
      <p:sp>
        <p:nvSpPr>
          <p:cNvPr id="53251" name="Rectangle 3"/>
          <p:cNvSpPr>
            <a:spLocks noGrp="1" noChangeArrowheads="1"/>
          </p:cNvSpPr>
          <p:nvPr>
            <p:ph idx="1"/>
          </p:nvPr>
        </p:nvSpPr>
        <p:spPr>
          <a:xfrm>
            <a:off x="0" y="692150"/>
            <a:ext cx="9144000" cy="5616575"/>
          </a:xfrm>
        </p:spPr>
        <p:txBody>
          <a:bodyPr>
            <a:normAutofit lnSpcReduction="10000"/>
          </a:bodyPr>
          <a:lstStyle/>
          <a:p>
            <a:pPr>
              <a:lnSpc>
                <a:spcPct val="90000"/>
              </a:lnSpc>
              <a:buFontTx/>
              <a:buNone/>
            </a:pPr>
            <a:r>
              <a:rPr lang="ru-RU" sz="2400" b="1" dirty="0" smtClean="0"/>
              <a:t>  </a:t>
            </a:r>
            <a:r>
              <a:rPr lang="en-US" sz="2400" b="1" dirty="0" smtClean="0"/>
              <a:t>The term of </a:t>
            </a:r>
            <a:r>
              <a:rPr lang="en-US" sz="2400" b="1" dirty="0" err="1" smtClean="0"/>
              <a:t>thyrotoxicosis</a:t>
            </a:r>
            <a:r>
              <a:rPr lang="en-US" sz="2400" b="1" dirty="0" smtClean="0"/>
              <a:t> refers to persistent </a:t>
            </a:r>
            <a:r>
              <a:rPr lang="en-US" sz="2400" b="1" dirty="0" err="1" smtClean="0"/>
              <a:t>hyperfunction</a:t>
            </a:r>
            <a:r>
              <a:rPr lang="en-US" sz="2400" b="1" dirty="0" smtClean="0"/>
              <a:t> of the thyroid gland associated with </a:t>
            </a:r>
            <a:r>
              <a:rPr lang="en-US" sz="2400" b="1" dirty="0" err="1" smtClean="0"/>
              <a:t>hyperproduction</a:t>
            </a:r>
            <a:r>
              <a:rPr lang="en-US" sz="2400" b="1" dirty="0" smtClean="0"/>
              <a:t> of thyroid hormones (T4 and T3) and endogenous intoxication.</a:t>
            </a:r>
          </a:p>
          <a:p>
            <a:pPr>
              <a:lnSpc>
                <a:spcPct val="90000"/>
              </a:lnSpc>
              <a:buFontTx/>
              <a:buNone/>
            </a:pPr>
            <a:r>
              <a:rPr lang="en-US" sz="2400" b="1" dirty="0" smtClean="0"/>
              <a:t> </a:t>
            </a:r>
            <a:r>
              <a:rPr lang="en-US" sz="2400" b="1" u="sng" dirty="0" smtClean="0"/>
              <a:t>Causes of </a:t>
            </a:r>
            <a:r>
              <a:rPr lang="en-US" sz="2400" b="1" u="sng" dirty="0" err="1" smtClean="0"/>
              <a:t>thyrotoxicosis</a:t>
            </a:r>
            <a:endParaRPr lang="en-US" sz="2400" b="1" u="sng" dirty="0" smtClean="0"/>
          </a:p>
          <a:p>
            <a:pPr>
              <a:lnSpc>
                <a:spcPct val="90000"/>
              </a:lnSpc>
              <a:buFontTx/>
              <a:buNone/>
            </a:pPr>
            <a:r>
              <a:rPr lang="en-US" sz="2400" b="1" dirty="0" smtClean="0"/>
              <a:t>1. Diffuse toxic goiter, as one of the</a:t>
            </a:r>
          </a:p>
          <a:p>
            <a:pPr>
              <a:lnSpc>
                <a:spcPct val="90000"/>
              </a:lnSpc>
              <a:buFontTx/>
              <a:buNone/>
            </a:pPr>
            <a:r>
              <a:rPr lang="en-US" sz="2400" b="1" dirty="0" smtClean="0"/>
              <a:t>        manifestations of Graves' disease (</a:t>
            </a:r>
            <a:r>
              <a:rPr lang="en-US" sz="2400" b="1" dirty="0" err="1" smtClean="0"/>
              <a:t>Basedov</a:t>
            </a:r>
            <a:r>
              <a:rPr lang="en-US" sz="2400" b="1" dirty="0" smtClean="0"/>
              <a:t> goiter)</a:t>
            </a:r>
          </a:p>
          <a:p>
            <a:pPr>
              <a:lnSpc>
                <a:spcPct val="90000"/>
              </a:lnSpc>
              <a:buFontTx/>
              <a:buNone/>
            </a:pPr>
            <a:r>
              <a:rPr lang="en-US" sz="2400" b="1" dirty="0" smtClean="0"/>
              <a:t>        (1835 - the disease is described by Graves, 1821 - </a:t>
            </a:r>
            <a:r>
              <a:rPr lang="en-US" sz="2400" b="1" dirty="0" err="1" smtClean="0"/>
              <a:t>Peri</a:t>
            </a:r>
            <a:r>
              <a:rPr lang="en-US" sz="2400" b="1" dirty="0" smtClean="0"/>
              <a:t>; 1840 - Karl </a:t>
            </a:r>
            <a:r>
              <a:rPr lang="en-US" sz="2400" b="1" dirty="0" err="1" smtClean="0"/>
              <a:t>Basedov</a:t>
            </a:r>
            <a:r>
              <a:rPr lang="en-US" sz="2400" b="1" dirty="0" smtClean="0"/>
              <a:t>)</a:t>
            </a:r>
          </a:p>
          <a:p>
            <a:pPr>
              <a:lnSpc>
                <a:spcPct val="90000"/>
              </a:lnSpc>
              <a:buFontTx/>
              <a:buNone/>
            </a:pPr>
            <a:r>
              <a:rPr lang="en-US" sz="2400" b="1" dirty="0" smtClean="0"/>
              <a:t>2. Toxic adenoma of the thyroid gland is Plumper's disease.</a:t>
            </a:r>
          </a:p>
          <a:p>
            <a:pPr>
              <a:lnSpc>
                <a:spcPct val="90000"/>
              </a:lnSpc>
              <a:buFontTx/>
              <a:buNone/>
            </a:pPr>
            <a:r>
              <a:rPr lang="en-US" sz="2400" b="1" dirty="0" smtClean="0"/>
              <a:t>3. Multi-nodular toxic goiter (Graves' disease) is a multi-system, autoimmune disease that proceeds according to the type of delayed type hypersensitivity.</a:t>
            </a:r>
            <a:r>
              <a:rPr lang="ru-RU" sz="2400" b="1" dirty="0" smtClean="0"/>
              <a:t>   </a:t>
            </a:r>
            <a:endParaRPr lang="ru-RU" sz="2400" b="1"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57200" y="0"/>
            <a:ext cx="8229600" cy="692150"/>
          </a:xfrm>
        </p:spPr>
        <p:txBody>
          <a:bodyPr>
            <a:normAutofit fontScale="90000"/>
          </a:bodyPr>
          <a:lstStyle/>
          <a:p>
            <a:r>
              <a:rPr lang="en-US" sz="3100" dirty="0" smtClean="0"/>
              <a:t/>
            </a:r>
            <a:br>
              <a:rPr lang="en-US" sz="3100" dirty="0" smtClean="0"/>
            </a:br>
            <a:r>
              <a:rPr lang="en-US" sz="3100" dirty="0" smtClean="0"/>
              <a:t/>
            </a:r>
            <a:br>
              <a:rPr lang="en-US" sz="3100" dirty="0" smtClean="0"/>
            </a:br>
            <a:r>
              <a:rPr lang="en-US" sz="3100" dirty="0" smtClean="0"/>
              <a:t/>
            </a:r>
            <a:br>
              <a:rPr lang="en-US" sz="3100" dirty="0" smtClean="0"/>
            </a:br>
            <a:r>
              <a:rPr lang="en-US" sz="3100" dirty="0" smtClean="0"/>
              <a:t>Diffuse toxic goiter</a:t>
            </a:r>
            <a:r>
              <a:rPr lang="en-US" sz="4000" dirty="0" smtClean="0"/>
              <a:t/>
            </a:r>
            <a:br>
              <a:rPr lang="en-US" sz="4000" dirty="0" smtClean="0"/>
            </a:br>
            <a:endParaRPr lang="ru-RU" sz="4000" dirty="0"/>
          </a:p>
        </p:txBody>
      </p:sp>
      <p:sp>
        <p:nvSpPr>
          <p:cNvPr id="54275" name="Rectangle 3"/>
          <p:cNvSpPr>
            <a:spLocks noGrp="1" noChangeArrowheads="1"/>
          </p:cNvSpPr>
          <p:nvPr>
            <p:ph idx="1"/>
          </p:nvPr>
        </p:nvSpPr>
        <p:spPr>
          <a:xfrm>
            <a:off x="0" y="620713"/>
            <a:ext cx="9144000" cy="5761037"/>
          </a:xfrm>
        </p:spPr>
        <p:txBody>
          <a:bodyPr>
            <a:normAutofit/>
          </a:bodyPr>
          <a:lstStyle/>
          <a:p>
            <a:pPr>
              <a:buFontTx/>
              <a:buNone/>
            </a:pPr>
            <a:r>
              <a:rPr lang="ru-RU" sz="2800" b="1" dirty="0" smtClean="0"/>
              <a:t> </a:t>
            </a:r>
            <a:r>
              <a:rPr lang="en-US" b="1" dirty="0" smtClean="0"/>
              <a:t>Occurs everywhere</a:t>
            </a:r>
          </a:p>
          <a:p>
            <a:pPr>
              <a:buFontTx/>
              <a:buNone/>
            </a:pPr>
            <a:r>
              <a:rPr lang="en-US" b="1" dirty="0" smtClean="0"/>
              <a:t> It affects mainly women (the ratio of women and men is 10: 1)</a:t>
            </a:r>
          </a:p>
          <a:p>
            <a:pPr>
              <a:buFontTx/>
              <a:buNone/>
            </a:pPr>
            <a:r>
              <a:rPr lang="en-US" b="1" dirty="0" smtClean="0"/>
              <a:t> Age from 20 to 50 years</a:t>
            </a:r>
          </a:p>
          <a:p>
            <a:pPr>
              <a:buFontTx/>
              <a:buNone/>
            </a:pPr>
            <a:r>
              <a:rPr lang="en-US" b="1" dirty="0" smtClean="0"/>
              <a:t> Autoimmune disease (occurs in persons with a congenital immune defect - an inherited special recessive gene)</a:t>
            </a:r>
          </a:p>
          <a:p>
            <a:pPr>
              <a:buFontTx/>
              <a:buNone/>
            </a:pPr>
            <a:r>
              <a:rPr lang="en-US" b="1" dirty="0" smtClean="0"/>
              <a:t> At the heart of the disease is a defect of T-suppressors</a:t>
            </a:r>
          </a:p>
          <a:p>
            <a:pPr>
              <a:buFontTx/>
              <a:buNone/>
            </a:pPr>
            <a:r>
              <a:rPr lang="en-US" b="1" dirty="0" smtClean="0"/>
              <a:t> Causes: infection, </a:t>
            </a:r>
            <a:r>
              <a:rPr lang="en-US" b="1" dirty="0" err="1" smtClean="0"/>
              <a:t>insolation</a:t>
            </a:r>
            <a:r>
              <a:rPr lang="en-US" b="1" dirty="0" smtClean="0"/>
              <a:t>, severe emotional stress</a:t>
            </a:r>
            <a:endParaRPr lang="ru-RU" sz="2800" b="1"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57200" y="228600"/>
            <a:ext cx="8229600" cy="2624138"/>
          </a:xfrm>
        </p:spPr>
        <p:txBody>
          <a:bodyPr>
            <a:normAutofit/>
          </a:bodyPr>
          <a:lstStyle/>
          <a:p>
            <a:r>
              <a:rPr lang="ru-RU" sz="2800" b="1" dirty="0"/>
              <a:t> </a:t>
            </a:r>
            <a:r>
              <a:rPr lang="en-US" sz="2800" dirty="0" smtClean="0"/>
              <a:t>T-helpers stimulate B cells, produce thyroid stimulating antibodies (</a:t>
            </a:r>
            <a:r>
              <a:rPr lang="en-US" sz="2800" dirty="0" err="1" smtClean="0"/>
              <a:t>TSaB</a:t>
            </a:r>
            <a:r>
              <a:rPr lang="en-US" sz="2800" dirty="0" smtClean="0"/>
              <a:t>) With excess </a:t>
            </a:r>
            <a:r>
              <a:rPr lang="en-US" sz="2800" dirty="0" err="1" smtClean="0"/>
              <a:t>cortisol</a:t>
            </a:r>
            <a:r>
              <a:rPr lang="en-US" sz="2800" dirty="0" smtClean="0"/>
              <a:t>, control of T-suppressors is impaired</a:t>
            </a:r>
            <a:r>
              <a:rPr lang="ru-RU" sz="2800" b="1" dirty="0" smtClean="0"/>
              <a:t> </a:t>
            </a:r>
            <a:endParaRPr lang="ru-RU" dirty="0"/>
          </a:p>
        </p:txBody>
      </p:sp>
      <p:sp>
        <p:nvSpPr>
          <p:cNvPr id="55299" name="Rectangle 3"/>
          <p:cNvSpPr>
            <a:spLocks noGrp="1" noChangeArrowheads="1"/>
          </p:cNvSpPr>
          <p:nvPr>
            <p:ph idx="1"/>
          </p:nvPr>
        </p:nvSpPr>
        <p:spPr>
          <a:xfrm>
            <a:off x="250825" y="3068638"/>
            <a:ext cx="8642350" cy="3027362"/>
          </a:xfrm>
        </p:spPr>
        <p:txBody>
          <a:bodyPr/>
          <a:lstStyle/>
          <a:p>
            <a:r>
              <a:rPr lang="en-US" b="1" dirty="0" err="1" smtClean="0"/>
              <a:t>TSaB</a:t>
            </a:r>
            <a:r>
              <a:rPr lang="en-US" b="1" dirty="0" smtClean="0"/>
              <a:t> "sit down" on receptors, the iron becomes controlled by antibodies</a:t>
            </a:r>
          </a:p>
          <a:p>
            <a:r>
              <a:rPr lang="en-US" b="1" dirty="0" smtClean="0"/>
              <a:t>Stimulates the growth of the gland</a:t>
            </a:r>
          </a:p>
          <a:p>
            <a:r>
              <a:rPr lang="en-US" b="1" dirty="0" smtClean="0"/>
              <a:t>Generates more T3 and T4</a:t>
            </a:r>
            <a:endParaRPr lang="ru-RU" sz="2800" b="1"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0"/>
            <a:ext cx="8229600" cy="692150"/>
          </a:xfrm>
        </p:spPr>
        <p:txBody>
          <a:bodyPr>
            <a:normAutofit fontScale="90000"/>
          </a:bodyPr>
          <a:lstStyle/>
          <a:p>
            <a:r>
              <a:rPr lang="en-US" sz="2800" dirty="0" smtClean="0"/>
              <a:t>Clinic</a:t>
            </a:r>
            <a:r>
              <a:rPr lang="ru-RU" sz="4000" dirty="0" smtClean="0"/>
              <a:t> </a:t>
            </a:r>
            <a:endParaRPr lang="ru-RU" sz="4000" dirty="0"/>
          </a:p>
        </p:txBody>
      </p:sp>
      <p:sp>
        <p:nvSpPr>
          <p:cNvPr id="56323" name="Rectangle 3"/>
          <p:cNvSpPr>
            <a:spLocks noGrp="1" noChangeArrowheads="1"/>
          </p:cNvSpPr>
          <p:nvPr>
            <p:ph idx="1"/>
          </p:nvPr>
        </p:nvSpPr>
        <p:spPr>
          <a:xfrm>
            <a:off x="250825" y="765175"/>
            <a:ext cx="8893175" cy="5688013"/>
          </a:xfrm>
        </p:spPr>
        <p:txBody>
          <a:bodyPr/>
          <a:lstStyle/>
          <a:p>
            <a:pPr algn="just">
              <a:buFontTx/>
              <a:buNone/>
            </a:pPr>
            <a:r>
              <a:rPr lang="en-US" b="1" dirty="0" smtClean="0"/>
              <a:t>- The clinical picture of diffuse toxic goiter is diverse</a:t>
            </a:r>
          </a:p>
          <a:p>
            <a:pPr algn="just">
              <a:buFontTx/>
              <a:buNone/>
            </a:pPr>
            <a:r>
              <a:rPr lang="en-US" b="1" dirty="0" smtClean="0"/>
              <a:t>- It is determined by the severity of </a:t>
            </a:r>
            <a:r>
              <a:rPr lang="en-US" b="1" dirty="0" err="1" smtClean="0"/>
              <a:t>thyrotoxicosis</a:t>
            </a:r>
            <a:endParaRPr lang="en-US" b="1" dirty="0" smtClean="0"/>
          </a:p>
          <a:p>
            <a:pPr algn="ctr">
              <a:buFontTx/>
              <a:buNone/>
            </a:pPr>
            <a:endParaRPr lang="en-US" b="1" dirty="0" smtClean="0"/>
          </a:p>
          <a:p>
            <a:pPr algn="ctr">
              <a:buFontTx/>
              <a:buNone/>
            </a:pPr>
            <a:r>
              <a:rPr lang="en-US" b="1" dirty="0" smtClean="0"/>
              <a:t>Classical </a:t>
            </a:r>
            <a:r>
              <a:rPr lang="en-US" b="1" dirty="0" err="1" smtClean="0"/>
              <a:t>Basedov</a:t>
            </a:r>
            <a:r>
              <a:rPr lang="en-US" b="1" dirty="0" smtClean="0"/>
              <a:t> triad include: </a:t>
            </a:r>
            <a:r>
              <a:rPr lang="en-US" b="1" dirty="0" err="1" smtClean="0"/>
              <a:t>exophthalmos</a:t>
            </a:r>
            <a:r>
              <a:rPr lang="en-US" b="1" dirty="0" smtClean="0"/>
              <a:t>, tachycardia, goiter</a:t>
            </a:r>
            <a:r>
              <a:rPr lang="ru-RU" b="1" dirty="0" smtClean="0"/>
              <a:t> </a:t>
            </a:r>
            <a:endParaRPr lang="ru-RU" b="1"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57200" y="0"/>
            <a:ext cx="8229600" cy="620713"/>
          </a:xfrm>
        </p:spPr>
        <p:txBody>
          <a:bodyPr/>
          <a:lstStyle/>
          <a:p>
            <a:r>
              <a:rPr lang="en-US" sz="2800" dirty="0" smtClean="0"/>
              <a:t>Degrees of severity of </a:t>
            </a:r>
            <a:r>
              <a:rPr lang="en-US" sz="2800" dirty="0" err="1" smtClean="0"/>
              <a:t>thyrotoxicosis</a:t>
            </a:r>
            <a:endParaRPr lang="ru-RU" sz="2800" b="1" dirty="0"/>
          </a:p>
        </p:txBody>
      </p:sp>
      <p:sp>
        <p:nvSpPr>
          <p:cNvPr id="57347" name="Rectangle 3"/>
          <p:cNvSpPr>
            <a:spLocks noGrp="1" noChangeArrowheads="1"/>
          </p:cNvSpPr>
          <p:nvPr>
            <p:ph idx="1"/>
          </p:nvPr>
        </p:nvSpPr>
        <p:spPr>
          <a:xfrm>
            <a:off x="250825" y="620713"/>
            <a:ext cx="8893175" cy="5903912"/>
          </a:xfrm>
        </p:spPr>
        <p:txBody>
          <a:bodyPr/>
          <a:lstStyle/>
          <a:p>
            <a:r>
              <a:rPr lang="en-US" b="1" u="sng" dirty="0" smtClean="0"/>
              <a:t>Easy form: </a:t>
            </a:r>
          </a:p>
          <a:p>
            <a:pPr>
              <a:buNone/>
            </a:pPr>
            <a:r>
              <a:rPr lang="en-US" b="1" u="sng" dirty="0" smtClean="0"/>
              <a:t>   </a:t>
            </a:r>
            <a:r>
              <a:rPr lang="en-US" b="1" dirty="0" smtClean="0"/>
              <a:t>moderate weight loss (by 10-15%)</a:t>
            </a:r>
          </a:p>
          <a:p>
            <a:pPr>
              <a:buNone/>
            </a:pPr>
            <a:r>
              <a:rPr lang="en-US" b="1" dirty="0" smtClean="0"/>
              <a:t>--Nervous excitability</a:t>
            </a:r>
          </a:p>
          <a:p>
            <a:pPr>
              <a:buNone/>
            </a:pPr>
            <a:r>
              <a:rPr lang="en-US" b="1" dirty="0" smtClean="0"/>
              <a:t>--Pulse is not more than 100 per 1min without disturbing the rhythm and function of other organs and systems</a:t>
            </a:r>
          </a:p>
          <a:p>
            <a:pPr>
              <a:buNone/>
            </a:pPr>
            <a:r>
              <a:rPr lang="en-US" b="1" dirty="0" smtClean="0"/>
              <a:t>--The basic exchange does not exceed </a:t>
            </a:r>
          </a:p>
          <a:p>
            <a:pPr>
              <a:buNone/>
            </a:pPr>
            <a:r>
              <a:rPr lang="en-US" b="1" dirty="0" smtClean="0"/>
              <a:t>+ 30%</a:t>
            </a:r>
          </a:p>
          <a:p>
            <a:pPr>
              <a:buNone/>
            </a:pPr>
            <a:r>
              <a:rPr lang="en-US" b="1" dirty="0" smtClean="0"/>
              <a:t>--Some decrease in efficiency</a:t>
            </a:r>
            <a:endParaRPr lang="ru-RU" b="1"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57200" y="0"/>
            <a:ext cx="8229600" cy="765175"/>
          </a:xfrm>
        </p:spPr>
        <p:txBody>
          <a:bodyPr/>
          <a:lstStyle/>
          <a:p>
            <a:r>
              <a:rPr lang="en-US" sz="2800" dirty="0" err="1" smtClean="0"/>
              <a:t>Thyrotoxicosis</a:t>
            </a:r>
            <a:r>
              <a:rPr lang="en-US" sz="2800" dirty="0" smtClean="0"/>
              <a:t> of medium severity</a:t>
            </a:r>
            <a:endParaRPr lang="ru-RU" sz="2800" b="1" dirty="0"/>
          </a:p>
        </p:txBody>
      </p:sp>
      <p:sp>
        <p:nvSpPr>
          <p:cNvPr id="58371" name="Rectangle 3"/>
          <p:cNvSpPr>
            <a:spLocks noGrp="1" noChangeArrowheads="1"/>
          </p:cNvSpPr>
          <p:nvPr>
            <p:ph idx="1"/>
          </p:nvPr>
        </p:nvSpPr>
        <p:spPr>
          <a:xfrm>
            <a:off x="179388" y="836613"/>
            <a:ext cx="8713787" cy="5472112"/>
          </a:xfrm>
        </p:spPr>
        <p:txBody>
          <a:bodyPr/>
          <a:lstStyle/>
          <a:p>
            <a:pPr>
              <a:lnSpc>
                <a:spcPct val="90000"/>
              </a:lnSpc>
            </a:pPr>
            <a:r>
              <a:rPr lang="en-US" b="1" dirty="0" smtClean="0"/>
              <a:t>Weight loss is more significant</a:t>
            </a:r>
          </a:p>
          <a:p>
            <a:pPr>
              <a:lnSpc>
                <a:spcPct val="90000"/>
              </a:lnSpc>
            </a:pPr>
            <a:r>
              <a:rPr lang="en-US" b="1" dirty="0" smtClean="0"/>
              <a:t>Increased nervous excitability (slight irritability, tearfulness)</a:t>
            </a:r>
          </a:p>
          <a:p>
            <a:pPr>
              <a:lnSpc>
                <a:spcPct val="90000"/>
              </a:lnSpc>
            </a:pPr>
            <a:r>
              <a:rPr lang="en-US" b="1" dirty="0" smtClean="0"/>
              <a:t>Tachycardia up to 100-120 per 1 minute</a:t>
            </a:r>
          </a:p>
          <a:p>
            <a:pPr>
              <a:lnSpc>
                <a:spcPct val="90000"/>
              </a:lnSpc>
            </a:pPr>
            <a:r>
              <a:rPr lang="en-US" b="1" dirty="0" smtClean="0"/>
              <a:t>Short-term rhythm disturbances</a:t>
            </a:r>
          </a:p>
          <a:p>
            <a:pPr>
              <a:lnSpc>
                <a:spcPct val="90000"/>
              </a:lnSpc>
            </a:pPr>
            <a:r>
              <a:rPr lang="en-US" b="1" dirty="0" smtClean="0"/>
              <a:t>Increased systolic blood pressure</a:t>
            </a:r>
          </a:p>
          <a:p>
            <a:pPr>
              <a:lnSpc>
                <a:spcPct val="90000"/>
              </a:lnSpc>
            </a:pPr>
            <a:r>
              <a:rPr lang="en-US" b="1" dirty="0" smtClean="0"/>
              <a:t>Changes in carbohydrate metabolism</a:t>
            </a:r>
          </a:p>
          <a:p>
            <a:pPr>
              <a:lnSpc>
                <a:spcPct val="90000"/>
              </a:lnSpc>
            </a:pPr>
            <a:r>
              <a:rPr lang="en-US" b="1" dirty="0" smtClean="0"/>
              <a:t>Gastrointestinal disorders (frequent loose stools)</a:t>
            </a:r>
          </a:p>
          <a:p>
            <a:pPr>
              <a:lnSpc>
                <a:spcPct val="90000"/>
              </a:lnSpc>
            </a:pPr>
            <a:r>
              <a:rPr lang="en-US" b="1" dirty="0" smtClean="0"/>
              <a:t>The basic exchange is increased to + 60%.</a:t>
            </a:r>
          </a:p>
          <a:p>
            <a:pPr>
              <a:lnSpc>
                <a:spcPct val="90000"/>
              </a:lnSpc>
            </a:pPr>
            <a:r>
              <a:rPr lang="en-US" b="1" dirty="0" smtClean="0"/>
              <a:t>Significant decrease in efficiency</a:t>
            </a:r>
            <a:endParaRPr lang="ru-RU" sz="2800" b="1"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57200" y="0"/>
            <a:ext cx="8229600" cy="908050"/>
          </a:xfrm>
        </p:spPr>
        <p:txBody>
          <a:bodyPr>
            <a:noAutofit/>
          </a:bodyPr>
          <a:lstStyle/>
          <a:p>
            <a:r>
              <a:rPr lang="en-US" sz="2800" dirty="0" smtClean="0"/>
              <a:t>Heavy (</a:t>
            </a:r>
            <a:r>
              <a:rPr lang="en-US" sz="2800" dirty="0" err="1" smtClean="0"/>
              <a:t>visceropathic</a:t>
            </a:r>
            <a:r>
              <a:rPr lang="en-US" sz="2800" dirty="0" smtClean="0"/>
              <a:t>) form of </a:t>
            </a:r>
            <a:r>
              <a:rPr lang="en-US" sz="2800" dirty="0" err="1" smtClean="0"/>
              <a:t>thyrotoxicosis</a:t>
            </a:r>
            <a:endParaRPr lang="ru-RU" sz="2800" dirty="0"/>
          </a:p>
        </p:txBody>
      </p:sp>
      <p:sp>
        <p:nvSpPr>
          <p:cNvPr id="59395" name="Rectangle 3"/>
          <p:cNvSpPr>
            <a:spLocks noGrp="1" noChangeArrowheads="1"/>
          </p:cNvSpPr>
          <p:nvPr>
            <p:ph idx="1"/>
          </p:nvPr>
        </p:nvSpPr>
        <p:spPr>
          <a:xfrm>
            <a:off x="179388" y="908050"/>
            <a:ext cx="8964612" cy="5400675"/>
          </a:xfrm>
        </p:spPr>
        <p:txBody>
          <a:bodyPr/>
          <a:lstStyle/>
          <a:p>
            <a:pPr>
              <a:lnSpc>
                <a:spcPct val="90000"/>
              </a:lnSpc>
            </a:pPr>
            <a:r>
              <a:rPr lang="en-US" b="1" dirty="0" smtClean="0"/>
              <a:t>Abruptly increased nervous excitability</a:t>
            </a:r>
          </a:p>
          <a:p>
            <a:pPr>
              <a:lnSpc>
                <a:spcPct val="90000"/>
              </a:lnSpc>
            </a:pPr>
            <a:r>
              <a:rPr lang="en-US" b="1" dirty="0" smtClean="0"/>
              <a:t>Significant weight loss up to </a:t>
            </a:r>
            <a:r>
              <a:rPr lang="en-US" b="1" dirty="0" err="1" smtClean="0"/>
              <a:t>cachexia</a:t>
            </a:r>
            <a:endParaRPr lang="en-US" b="1" dirty="0" smtClean="0"/>
          </a:p>
          <a:p>
            <a:pPr>
              <a:lnSpc>
                <a:spcPct val="90000"/>
              </a:lnSpc>
            </a:pPr>
            <a:r>
              <a:rPr lang="en-US" b="1" dirty="0" smtClean="0"/>
              <a:t>Tachycardia more than 120 per 1 min, </a:t>
            </a:r>
            <a:r>
              <a:rPr lang="en-US" b="1" dirty="0" err="1" smtClean="0"/>
              <a:t>atrial</a:t>
            </a:r>
            <a:r>
              <a:rPr lang="en-US" b="1" dirty="0" smtClean="0"/>
              <a:t> fibrillation</a:t>
            </a:r>
          </a:p>
          <a:p>
            <a:pPr>
              <a:lnSpc>
                <a:spcPct val="90000"/>
              </a:lnSpc>
            </a:pPr>
            <a:r>
              <a:rPr lang="en-US" b="1" dirty="0" smtClean="0"/>
              <a:t>Heart failure</a:t>
            </a:r>
          </a:p>
          <a:p>
            <a:pPr>
              <a:lnSpc>
                <a:spcPct val="90000"/>
              </a:lnSpc>
            </a:pPr>
            <a:r>
              <a:rPr lang="en-US" b="1" dirty="0" smtClean="0"/>
              <a:t>The basic exchange is exceeded to + 60%</a:t>
            </a:r>
          </a:p>
          <a:p>
            <a:pPr>
              <a:lnSpc>
                <a:spcPct val="90000"/>
              </a:lnSpc>
            </a:pPr>
            <a:r>
              <a:rPr lang="en-US" b="1" dirty="0" smtClean="0"/>
              <a:t>Manifest changes in the cardiovascular and nervous systems</a:t>
            </a:r>
          </a:p>
          <a:p>
            <a:pPr>
              <a:lnSpc>
                <a:spcPct val="90000"/>
              </a:lnSpc>
            </a:pPr>
            <a:r>
              <a:rPr lang="en-US" b="1" dirty="0" smtClean="0"/>
              <a:t>Total loss of efficiency</a:t>
            </a:r>
            <a:endParaRPr lang="ru-RU" sz="2800" b="1"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0" y="0"/>
            <a:ext cx="9144000" cy="1412875"/>
          </a:xfrm>
        </p:spPr>
        <p:txBody>
          <a:bodyPr/>
          <a:lstStyle/>
          <a:p>
            <a:r>
              <a:rPr lang="ru-RU" dirty="0"/>
              <a:t> </a:t>
            </a:r>
            <a:r>
              <a:rPr lang="en-US" sz="3200" dirty="0" smtClean="0"/>
              <a:t>The main clinical manifestations of </a:t>
            </a:r>
            <a:r>
              <a:rPr lang="en-US" sz="3200" dirty="0" err="1" smtClean="0"/>
              <a:t>thyrotoxicosis</a:t>
            </a:r>
            <a:endParaRPr lang="ru-RU" sz="3200" dirty="0"/>
          </a:p>
        </p:txBody>
      </p:sp>
      <p:sp>
        <p:nvSpPr>
          <p:cNvPr id="60419" name="Rectangle 3"/>
          <p:cNvSpPr>
            <a:spLocks noGrp="1" noChangeArrowheads="1"/>
          </p:cNvSpPr>
          <p:nvPr>
            <p:ph idx="1"/>
          </p:nvPr>
        </p:nvSpPr>
        <p:spPr>
          <a:xfrm>
            <a:off x="0" y="1484313"/>
            <a:ext cx="9144000" cy="4824412"/>
          </a:xfrm>
        </p:spPr>
        <p:txBody>
          <a:bodyPr/>
          <a:lstStyle/>
          <a:p>
            <a:pPr>
              <a:buFontTx/>
              <a:buNone/>
            </a:pPr>
            <a:r>
              <a:rPr lang="en-US" b="1" u="sng" dirty="0" smtClean="0"/>
              <a:t>Complaints about: </a:t>
            </a:r>
            <a:r>
              <a:rPr lang="en-US" b="1" dirty="0" smtClean="0"/>
              <a:t>a feeling of heat (a lot of heat is generated)</a:t>
            </a:r>
          </a:p>
          <a:p>
            <a:pPr>
              <a:buFontTx/>
              <a:buNone/>
            </a:pPr>
            <a:r>
              <a:rPr lang="en-US" b="1" dirty="0" smtClean="0"/>
              <a:t>Sweating, skin hot, wet</a:t>
            </a:r>
          </a:p>
          <a:p>
            <a:pPr>
              <a:buFontTx/>
              <a:buNone/>
            </a:pPr>
            <a:r>
              <a:rPr lang="en-US" b="1" dirty="0" smtClean="0"/>
              <a:t>Feeling of inner trembling, trembling of the hands (typical is a small tremor of outstretched hands, eyelids with closed eyes)</a:t>
            </a:r>
          </a:p>
          <a:p>
            <a:pPr>
              <a:buFontTx/>
              <a:buNone/>
            </a:pPr>
            <a:r>
              <a:rPr lang="en-US" b="1" dirty="0" smtClean="0"/>
              <a:t>Fussiness, anxiety, fast speech, irritability, touchiness, tearfulness, bad sleep</a:t>
            </a:r>
            <a:endParaRPr lang="ru-RU" b="1" dirty="0"/>
          </a:p>
          <a:p>
            <a:pPr>
              <a:buFontTx/>
              <a:buNone/>
            </a:pPr>
            <a:endParaRPr lang="ru-RU" b="1"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457200" y="0"/>
            <a:ext cx="8229600" cy="692150"/>
          </a:xfrm>
        </p:spPr>
        <p:txBody>
          <a:bodyPr>
            <a:noAutofit/>
          </a:bodyPr>
          <a:lstStyle/>
          <a:p>
            <a:r>
              <a:rPr lang="en-US" sz="2800" dirty="0" smtClean="0"/>
              <a:t>Changes in the cardiovascular system</a:t>
            </a:r>
            <a:endParaRPr lang="ru-RU" sz="2800" dirty="0"/>
          </a:p>
        </p:txBody>
      </p:sp>
      <p:sp>
        <p:nvSpPr>
          <p:cNvPr id="61443" name="Rectangle 3"/>
          <p:cNvSpPr>
            <a:spLocks noGrp="1" noChangeArrowheads="1"/>
          </p:cNvSpPr>
          <p:nvPr>
            <p:ph idx="1"/>
          </p:nvPr>
        </p:nvSpPr>
        <p:spPr>
          <a:xfrm>
            <a:off x="0" y="908050"/>
            <a:ext cx="8686800" cy="5187950"/>
          </a:xfrm>
        </p:spPr>
        <p:txBody>
          <a:bodyPr/>
          <a:lstStyle/>
          <a:p>
            <a:r>
              <a:rPr lang="en-US" b="1" dirty="0" smtClean="0"/>
              <a:t>Tachycardia</a:t>
            </a:r>
          </a:p>
          <a:p>
            <a:r>
              <a:rPr lang="en-US" b="1" dirty="0" smtClean="0"/>
              <a:t>Increased systolic and decreased diastolic blood pressure</a:t>
            </a:r>
          </a:p>
          <a:p>
            <a:r>
              <a:rPr lang="en-US" b="1" dirty="0" smtClean="0"/>
              <a:t>Left ventricular hypertrophy</a:t>
            </a:r>
          </a:p>
          <a:p>
            <a:r>
              <a:rPr lang="en-US" b="1" dirty="0" err="1" smtClean="0"/>
              <a:t>Atrial</a:t>
            </a:r>
            <a:r>
              <a:rPr lang="en-US" b="1" dirty="0" smtClean="0"/>
              <a:t> fibrillation</a:t>
            </a:r>
          </a:p>
          <a:p>
            <a:pPr>
              <a:buNone/>
            </a:pPr>
            <a:r>
              <a:rPr lang="en-US" b="1" dirty="0" smtClean="0"/>
              <a:t>  </a:t>
            </a:r>
          </a:p>
          <a:p>
            <a:r>
              <a:rPr lang="en-US" b="1" dirty="0" smtClean="0"/>
              <a:t>Eye symptoms: </a:t>
            </a:r>
            <a:r>
              <a:rPr lang="en-US" b="1" dirty="0" err="1" smtClean="0"/>
              <a:t>exophthalmos</a:t>
            </a:r>
            <a:r>
              <a:rPr lang="en-US" b="1" dirty="0" smtClean="0"/>
              <a:t>, </a:t>
            </a:r>
            <a:r>
              <a:rPr lang="en-US" b="1" dirty="0" err="1" smtClean="0"/>
              <a:t>Stelvag</a:t>
            </a:r>
            <a:r>
              <a:rPr lang="en-US" b="1" dirty="0" smtClean="0"/>
              <a:t>, </a:t>
            </a:r>
            <a:r>
              <a:rPr lang="en-US" b="1" dirty="0" err="1" smtClean="0"/>
              <a:t>Dalrymple</a:t>
            </a:r>
            <a:r>
              <a:rPr lang="en-US" b="1" dirty="0" smtClean="0"/>
              <a:t>, Kraus, </a:t>
            </a:r>
            <a:r>
              <a:rPr lang="en-US" b="1" dirty="0" err="1" smtClean="0"/>
              <a:t>Gref</a:t>
            </a:r>
            <a:r>
              <a:rPr lang="en-US" b="1" dirty="0" smtClean="0"/>
              <a:t>, </a:t>
            </a:r>
            <a:r>
              <a:rPr lang="en-US" b="1" dirty="0" err="1" smtClean="0"/>
              <a:t>Koher</a:t>
            </a:r>
            <a:r>
              <a:rPr lang="en-US" b="1" dirty="0" smtClean="0"/>
              <a:t>, </a:t>
            </a:r>
            <a:r>
              <a:rPr lang="en-US" b="1" dirty="0" err="1" smtClean="0"/>
              <a:t>Mobius</a:t>
            </a:r>
            <a:r>
              <a:rPr lang="en-US" b="1" dirty="0" smtClean="0"/>
              <a:t> symptoms (defeat </a:t>
            </a:r>
            <a:r>
              <a:rPr lang="en-US" b="1" dirty="0" err="1" smtClean="0"/>
              <a:t>retrobulbary</a:t>
            </a:r>
            <a:r>
              <a:rPr lang="en-US" b="1" dirty="0" smtClean="0"/>
              <a:t> fiber)</a:t>
            </a:r>
            <a:endParaRPr lang="ru-RU" b="1"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0" y="228600"/>
            <a:ext cx="9144000" cy="1143000"/>
          </a:xfrm>
        </p:spPr>
        <p:txBody>
          <a:bodyPr>
            <a:normAutofit fontScale="90000"/>
          </a:bodyPr>
          <a:lstStyle/>
          <a:p>
            <a:r>
              <a:rPr lang="en-US" dirty="0" smtClean="0"/>
              <a:t>Criteria for diagnosis of "diffuse toxic </a:t>
            </a:r>
            <a:r>
              <a:rPr lang="en-US" smtClean="0"/>
              <a:t>goiter"</a:t>
            </a:r>
            <a:endParaRPr lang="ru-RU" dirty="0"/>
          </a:p>
        </p:txBody>
      </p:sp>
      <p:sp>
        <p:nvSpPr>
          <p:cNvPr id="62467" name="Rectangle 3"/>
          <p:cNvSpPr>
            <a:spLocks noGrp="1" noChangeArrowheads="1"/>
          </p:cNvSpPr>
          <p:nvPr>
            <p:ph idx="1"/>
          </p:nvPr>
        </p:nvSpPr>
        <p:spPr>
          <a:xfrm>
            <a:off x="0" y="1484313"/>
            <a:ext cx="9144000" cy="4752975"/>
          </a:xfrm>
        </p:spPr>
        <p:txBody>
          <a:bodyPr>
            <a:normAutofit fontScale="92500"/>
          </a:bodyPr>
          <a:lstStyle/>
          <a:p>
            <a:r>
              <a:rPr lang="en-US" b="1" dirty="0" smtClean="0"/>
              <a:t>1. High level of thyroid hormones and normal or reduced content of </a:t>
            </a:r>
            <a:r>
              <a:rPr lang="en-US" b="1" dirty="0" err="1" smtClean="0"/>
              <a:t>thyrotropin</a:t>
            </a:r>
            <a:r>
              <a:rPr lang="en-US" b="1" dirty="0" smtClean="0"/>
              <a:t> in the blood</a:t>
            </a:r>
          </a:p>
          <a:p>
            <a:r>
              <a:rPr lang="en-US" b="1" dirty="0" smtClean="0"/>
              <a:t>2. The presence of thyroid-stimulating antibodies and antibodies to </a:t>
            </a:r>
            <a:r>
              <a:rPr lang="en-US" b="1" dirty="0" err="1" smtClean="0"/>
              <a:t>thyroglobulin</a:t>
            </a:r>
            <a:r>
              <a:rPr lang="en-US" b="1" dirty="0" smtClean="0"/>
              <a:t> and the </a:t>
            </a:r>
            <a:r>
              <a:rPr lang="en-US" b="1" dirty="0" err="1" smtClean="0"/>
              <a:t>microsomal</a:t>
            </a:r>
            <a:r>
              <a:rPr lang="en-US" b="1" dirty="0" smtClean="0"/>
              <a:t> fraction of the thyroid gland in the blood</a:t>
            </a:r>
          </a:p>
          <a:p>
            <a:r>
              <a:rPr lang="en-US" b="1" dirty="0" smtClean="0"/>
              <a:t>3. Diffuse enlargement of the thyroid gland, determined by palpation</a:t>
            </a:r>
          </a:p>
          <a:p>
            <a:r>
              <a:rPr lang="en-US" b="1" dirty="0" smtClean="0"/>
              <a:t>4. Increase in volume and diffuse decrease in </a:t>
            </a:r>
            <a:r>
              <a:rPr lang="en-US" b="1" dirty="0" err="1" smtClean="0"/>
              <a:t>echogenicity</a:t>
            </a:r>
            <a:r>
              <a:rPr lang="en-US" b="1" dirty="0" smtClean="0"/>
              <a:t> of thyroid tissue with ultrasound</a:t>
            </a:r>
          </a:p>
          <a:p>
            <a:endParaRPr lang="ru-RU" sz="2800" b="1"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Аспект">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439</TotalTime>
  <Words>3298</Words>
  <PresentationFormat>Экран (4:3)</PresentationFormat>
  <Paragraphs>370</Paragraphs>
  <Slides>55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55</vt:i4>
      </vt:variant>
    </vt:vector>
  </HeadingPairs>
  <TitlesOfParts>
    <vt:vector size="56" baseType="lpstr">
      <vt:lpstr>Аспект</vt:lpstr>
      <vt:lpstr>Слайд 1</vt:lpstr>
      <vt:lpstr>Macroanatomy of the thyroid gland</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Hormones synthesized by thyroid cells.</vt:lpstr>
      <vt:lpstr>Function of iodine-containing hormones:</vt:lpstr>
      <vt:lpstr>The main symptoms that characterize hypothyroidism of the thyroid gland.</vt:lpstr>
      <vt:lpstr>The main symptoms characterizing hyperthyroidism of the thyroid gland.</vt:lpstr>
      <vt:lpstr>Diagnosis of thyroid diseases</vt:lpstr>
      <vt:lpstr>Radioisotope scanning (scintigraphy of the thyroid gland) (Iodine-131, preferably iodine-123 and technetium-99)</vt:lpstr>
      <vt:lpstr>Ultrasound examination (size, volume of shares, ehostrukture).  X-ray examination - soft tissue renintegronia and CT scan of the cervical trachea (displacement, narrowing of the trachea and esophagus, retrosternal goiter).  A biopsy of the thyroid gland (fine-needle, trepan-biopsy) under the supervision of ultrasound.  </vt:lpstr>
      <vt:lpstr>Ultrasound of the thyroid gland</vt:lpstr>
      <vt:lpstr>Research of functional activity of thyroid gland</vt:lpstr>
      <vt:lpstr>Classification of diseases of thyroid gland</vt:lpstr>
      <vt:lpstr>Classification (continued)</vt:lpstr>
      <vt:lpstr>Goiter </vt:lpstr>
      <vt:lpstr>Classification of thyroid enlargement</vt:lpstr>
      <vt:lpstr>Endemic goiter - etiology and pathogenesis</vt:lpstr>
      <vt:lpstr>             Morphology  Three forms of endemic goiter: diffuse, nodular (adenomatous) and mixed   Histologically - diffuse micro- or macrofollicular goiter   Colloidal Vascular</vt:lpstr>
      <vt:lpstr>Clinic</vt:lpstr>
      <vt:lpstr>With a significant deficiency of iodine hypothyroidism appears (the disease develops gradually)</vt:lpstr>
      <vt:lpstr>Diagnostics</vt:lpstr>
      <vt:lpstr>Treatment </vt:lpstr>
      <vt:lpstr>Sporadic goiter</vt:lpstr>
      <vt:lpstr>Diagnostics </vt:lpstr>
      <vt:lpstr>Treatment</vt:lpstr>
      <vt:lpstr>Syndrome of thyrotoxicosis</vt:lpstr>
      <vt:lpstr>   Diffuse toxic goiter </vt:lpstr>
      <vt:lpstr> T-helpers stimulate B cells, produce thyroid stimulating antibodies (TSaB) With excess cortisol, control of T-suppressors is impaired </vt:lpstr>
      <vt:lpstr>Clinic </vt:lpstr>
      <vt:lpstr>Degrees of severity of thyrotoxicosis</vt:lpstr>
      <vt:lpstr>Thyrotoxicosis of medium severity</vt:lpstr>
      <vt:lpstr>Heavy (visceropathic) form of thyrotoxicosis</vt:lpstr>
      <vt:lpstr> The main clinical manifestations of thyrotoxicosis</vt:lpstr>
      <vt:lpstr>Changes in the cardiovascular system</vt:lpstr>
      <vt:lpstr>Criteria for diagnosis of "diffuse toxic goiter"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Анна</dc:creator>
  <cp:lastModifiedBy>Sergey</cp:lastModifiedBy>
  <cp:revision>35</cp:revision>
  <dcterms:created xsi:type="dcterms:W3CDTF">2013-05-17T16:40:53Z</dcterms:created>
  <dcterms:modified xsi:type="dcterms:W3CDTF">2026-04-18T16:32:29Z</dcterms:modified>
</cp:coreProperties>
</file>