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35"/>
  </p:notesMasterIdLst>
  <p:handoutMasterIdLst>
    <p:handoutMasterId r:id="rId36"/>
  </p:handoutMasterIdLst>
  <p:sldIdLst>
    <p:sldId id="272" r:id="rId2"/>
    <p:sldId id="469" r:id="rId3"/>
    <p:sldId id="470" r:id="rId4"/>
    <p:sldId id="471" r:id="rId5"/>
    <p:sldId id="472" r:id="rId6"/>
    <p:sldId id="474" r:id="rId7"/>
    <p:sldId id="473" r:id="rId8"/>
    <p:sldId id="475" r:id="rId9"/>
    <p:sldId id="476" r:id="rId10"/>
    <p:sldId id="477" r:id="rId11"/>
    <p:sldId id="478" r:id="rId12"/>
    <p:sldId id="481" r:id="rId13"/>
    <p:sldId id="482" r:id="rId14"/>
    <p:sldId id="483" r:id="rId15"/>
    <p:sldId id="480" r:id="rId16"/>
    <p:sldId id="487" r:id="rId17"/>
    <p:sldId id="485" r:id="rId18"/>
    <p:sldId id="486" r:id="rId19"/>
    <p:sldId id="489" r:id="rId20"/>
    <p:sldId id="488" r:id="rId21"/>
    <p:sldId id="493" r:id="rId22"/>
    <p:sldId id="484" r:id="rId23"/>
    <p:sldId id="491" r:id="rId24"/>
    <p:sldId id="492" r:id="rId25"/>
    <p:sldId id="490" r:id="rId26"/>
    <p:sldId id="496" r:id="rId27"/>
    <p:sldId id="497" r:id="rId28"/>
    <p:sldId id="498" r:id="rId29"/>
    <p:sldId id="494" r:id="rId30"/>
    <p:sldId id="499" r:id="rId31"/>
    <p:sldId id="495" r:id="rId32"/>
    <p:sldId id="479" r:id="rId33"/>
    <p:sldId id="468" r:id="rId34"/>
  </p:sldIdLst>
  <p:sldSz cx="9144000" cy="6858000" type="screen4x3"/>
  <p:notesSz cx="6761163" cy="9931400"/>
  <p:defaultTextStyle>
    <a:defPPr>
      <a:defRPr lang="ru-RU"/>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FF5757"/>
    <a:srgbClr val="FF0000"/>
    <a:srgbClr val="5EFB33"/>
    <a:srgbClr val="000099"/>
    <a:srgbClr val="AC0000"/>
    <a:srgbClr val="FFFF3B"/>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51" autoAdjust="0"/>
    <p:restoredTop sz="99105" autoAdjust="0"/>
  </p:normalViewPr>
  <p:slideViewPr>
    <p:cSldViewPr>
      <p:cViewPr varScale="1">
        <p:scale>
          <a:sx n="69" d="100"/>
          <a:sy n="69" d="100"/>
        </p:scale>
        <p:origin x="1312"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28938" cy="495300"/>
          </a:xfrm>
          <a:prstGeom prst="rect">
            <a:avLst/>
          </a:prstGeom>
          <a:noFill/>
          <a:ln w="9525">
            <a:noFill/>
            <a:miter lim="800000"/>
            <a:headEnd/>
            <a:tailEnd/>
          </a:ln>
          <a:effectLst/>
        </p:spPr>
        <p:txBody>
          <a:bodyPr vert="horz" wrap="square" lIns="91029" tIns="45514" rIns="91029" bIns="45514" numCol="1" anchor="t" anchorCtr="0" compatLnSpc="1">
            <a:prstTxWarp prst="textNoShape">
              <a:avLst/>
            </a:prstTxWarp>
          </a:bodyPr>
          <a:lstStyle>
            <a:lvl1pPr eaLnBrk="0" hangingPunct="0">
              <a:defRPr sz="1200">
                <a:latin typeface="Arial" charset="0"/>
              </a:defRPr>
            </a:lvl1pPr>
          </a:lstStyle>
          <a:p>
            <a:pPr>
              <a:defRPr/>
            </a:pPr>
            <a:endParaRPr lang="uk-UA"/>
          </a:p>
        </p:txBody>
      </p:sp>
      <p:sp>
        <p:nvSpPr>
          <p:cNvPr id="24579" name="Rectangle 3"/>
          <p:cNvSpPr>
            <a:spLocks noGrp="1" noChangeArrowheads="1"/>
          </p:cNvSpPr>
          <p:nvPr>
            <p:ph type="dt" sz="quarter" idx="1"/>
          </p:nvPr>
        </p:nvSpPr>
        <p:spPr bwMode="auto">
          <a:xfrm>
            <a:off x="3830638" y="0"/>
            <a:ext cx="2928937" cy="495300"/>
          </a:xfrm>
          <a:prstGeom prst="rect">
            <a:avLst/>
          </a:prstGeom>
          <a:noFill/>
          <a:ln w="9525">
            <a:noFill/>
            <a:miter lim="800000"/>
            <a:headEnd/>
            <a:tailEnd/>
          </a:ln>
          <a:effectLst/>
        </p:spPr>
        <p:txBody>
          <a:bodyPr vert="horz" wrap="square" lIns="91029" tIns="45514" rIns="91029" bIns="45514" numCol="1" anchor="t" anchorCtr="0" compatLnSpc="1">
            <a:prstTxWarp prst="textNoShape">
              <a:avLst/>
            </a:prstTxWarp>
          </a:bodyPr>
          <a:lstStyle>
            <a:lvl1pPr algn="r" eaLnBrk="0" hangingPunct="0">
              <a:defRPr sz="1200">
                <a:latin typeface="Arial" charset="0"/>
              </a:defRPr>
            </a:lvl1pPr>
          </a:lstStyle>
          <a:p>
            <a:pPr>
              <a:defRPr/>
            </a:pPr>
            <a:fld id="{B7F652F3-B9ED-4DB5-9EC9-B38CEEE9D578}" type="datetimeFigureOut">
              <a:rPr lang="uk-UA"/>
              <a:pPr>
                <a:defRPr/>
              </a:pPr>
              <a:t>22.06.2026</a:t>
            </a:fld>
            <a:endParaRPr lang="uk-UA"/>
          </a:p>
        </p:txBody>
      </p:sp>
      <p:sp>
        <p:nvSpPr>
          <p:cNvPr id="24580" name="Rectangle 4"/>
          <p:cNvSpPr>
            <a:spLocks noGrp="1" noChangeArrowheads="1"/>
          </p:cNvSpPr>
          <p:nvPr>
            <p:ph type="ftr" sz="quarter" idx="2"/>
          </p:nvPr>
        </p:nvSpPr>
        <p:spPr bwMode="auto">
          <a:xfrm>
            <a:off x="0" y="9432925"/>
            <a:ext cx="2928938" cy="496888"/>
          </a:xfrm>
          <a:prstGeom prst="rect">
            <a:avLst/>
          </a:prstGeom>
          <a:noFill/>
          <a:ln w="9525">
            <a:noFill/>
            <a:miter lim="800000"/>
            <a:headEnd/>
            <a:tailEnd/>
          </a:ln>
          <a:effectLst/>
        </p:spPr>
        <p:txBody>
          <a:bodyPr vert="horz" wrap="square" lIns="91029" tIns="45514" rIns="91029" bIns="45514" numCol="1" anchor="b" anchorCtr="0" compatLnSpc="1">
            <a:prstTxWarp prst="textNoShape">
              <a:avLst/>
            </a:prstTxWarp>
          </a:bodyPr>
          <a:lstStyle>
            <a:lvl1pPr eaLnBrk="0" hangingPunct="0">
              <a:defRPr sz="1200">
                <a:latin typeface="Arial" charset="0"/>
              </a:defRPr>
            </a:lvl1pPr>
          </a:lstStyle>
          <a:p>
            <a:pPr>
              <a:defRPr/>
            </a:pPr>
            <a:endParaRPr lang="uk-UA"/>
          </a:p>
        </p:txBody>
      </p:sp>
      <p:sp>
        <p:nvSpPr>
          <p:cNvPr id="24581" name="Rectangle 5"/>
          <p:cNvSpPr>
            <a:spLocks noGrp="1" noChangeArrowheads="1"/>
          </p:cNvSpPr>
          <p:nvPr>
            <p:ph type="sldNum" sz="quarter" idx="3"/>
          </p:nvPr>
        </p:nvSpPr>
        <p:spPr bwMode="auto">
          <a:xfrm>
            <a:off x="3830638" y="9432925"/>
            <a:ext cx="2928937" cy="496888"/>
          </a:xfrm>
          <a:prstGeom prst="rect">
            <a:avLst/>
          </a:prstGeom>
          <a:noFill/>
          <a:ln w="9525">
            <a:noFill/>
            <a:miter lim="800000"/>
            <a:headEnd/>
            <a:tailEnd/>
          </a:ln>
          <a:effectLst/>
        </p:spPr>
        <p:txBody>
          <a:bodyPr vert="horz" wrap="square" lIns="91029" tIns="45514" rIns="91029" bIns="45514" numCol="1" anchor="b" anchorCtr="0" compatLnSpc="1">
            <a:prstTxWarp prst="textNoShape">
              <a:avLst/>
            </a:prstTxWarp>
          </a:bodyPr>
          <a:lstStyle>
            <a:lvl1pPr algn="r">
              <a:defRPr sz="1200" smtClean="0"/>
            </a:lvl1pPr>
          </a:lstStyle>
          <a:p>
            <a:pPr>
              <a:defRPr/>
            </a:pPr>
            <a:fld id="{4E9CC30B-3E94-4CFC-96A4-E9BDC2994A0D}" type="slidenum">
              <a:rPr lang="uk-UA" altLang="uk-UA"/>
              <a:pPr>
                <a:defRPr/>
              </a:pPr>
              <a:t>‹№›</a:t>
            </a:fld>
            <a:endParaRPr lang="uk-UA" altLang="uk-U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28938" cy="495300"/>
          </a:xfrm>
          <a:prstGeom prst="rect">
            <a:avLst/>
          </a:prstGeom>
          <a:noFill/>
          <a:ln w="9525">
            <a:noFill/>
            <a:miter lim="800000"/>
            <a:headEnd/>
            <a:tailEnd/>
          </a:ln>
          <a:effectLst/>
        </p:spPr>
        <p:txBody>
          <a:bodyPr vert="horz" wrap="square" lIns="91029" tIns="45514" rIns="91029" bIns="45514" numCol="1" anchor="t" anchorCtr="0" compatLnSpc="1">
            <a:prstTxWarp prst="textNoShape">
              <a:avLst/>
            </a:prstTxWarp>
          </a:bodyPr>
          <a:lstStyle>
            <a:lvl1pPr eaLnBrk="1" hangingPunct="1">
              <a:defRPr sz="1200">
                <a:latin typeface="Arial" pitchFamily="34" charset="0"/>
              </a:defRPr>
            </a:lvl1pPr>
          </a:lstStyle>
          <a:p>
            <a:pPr>
              <a:defRPr/>
            </a:pPr>
            <a:endParaRPr lang="ru-RU"/>
          </a:p>
        </p:txBody>
      </p:sp>
      <p:sp>
        <p:nvSpPr>
          <p:cNvPr id="4099" name="Rectangle 3"/>
          <p:cNvSpPr>
            <a:spLocks noGrp="1" noChangeArrowheads="1"/>
          </p:cNvSpPr>
          <p:nvPr>
            <p:ph type="dt" idx="1"/>
          </p:nvPr>
        </p:nvSpPr>
        <p:spPr bwMode="auto">
          <a:xfrm>
            <a:off x="3830638" y="0"/>
            <a:ext cx="2928937" cy="495300"/>
          </a:xfrm>
          <a:prstGeom prst="rect">
            <a:avLst/>
          </a:prstGeom>
          <a:noFill/>
          <a:ln w="9525">
            <a:noFill/>
            <a:miter lim="800000"/>
            <a:headEnd/>
            <a:tailEnd/>
          </a:ln>
          <a:effectLst/>
        </p:spPr>
        <p:txBody>
          <a:bodyPr vert="horz" wrap="square" lIns="91029" tIns="45514" rIns="91029" bIns="45514" numCol="1" anchor="t" anchorCtr="0" compatLnSpc="1">
            <a:prstTxWarp prst="textNoShape">
              <a:avLst/>
            </a:prstTxWarp>
          </a:bodyPr>
          <a:lstStyle>
            <a:lvl1pPr algn="r" eaLnBrk="1" hangingPunct="1">
              <a:defRPr sz="1200">
                <a:latin typeface="Arial" pitchFamily="34" charset="0"/>
              </a:defRPr>
            </a:lvl1pPr>
          </a:lstStyle>
          <a:p>
            <a:pPr>
              <a:defRPr/>
            </a:pPr>
            <a:endParaRPr lang="ru-RU"/>
          </a:p>
        </p:txBody>
      </p:sp>
      <p:sp>
        <p:nvSpPr>
          <p:cNvPr id="9220" name="Rectangle 4"/>
          <p:cNvSpPr>
            <a:spLocks noGrp="1" noRot="1" noChangeAspect="1" noChangeArrowheads="1" noTextEdit="1"/>
          </p:cNvSpPr>
          <p:nvPr>
            <p:ph type="sldImg" idx="2"/>
          </p:nvPr>
        </p:nvSpPr>
        <p:spPr bwMode="auto">
          <a:xfrm>
            <a:off x="900113" y="744538"/>
            <a:ext cx="4964112" cy="3724275"/>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76275" y="4718050"/>
            <a:ext cx="5408613" cy="4468813"/>
          </a:xfrm>
          <a:prstGeom prst="rect">
            <a:avLst/>
          </a:prstGeom>
          <a:noFill/>
          <a:ln w="9525">
            <a:noFill/>
            <a:miter lim="800000"/>
            <a:headEnd/>
            <a:tailEnd/>
          </a:ln>
          <a:effectLst/>
        </p:spPr>
        <p:txBody>
          <a:bodyPr vert="horz" wrap="square" lIns="91029" tIns="45514" rIns="91029" bIns="45514"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4102" name="Rectangle 6"/>
          <p:cNvSpPr>
            <a:spLocks noGrp="1" noChangeArrowheads="1"/>
          </p:cNvSpPr>
          <p:nvPr>
            <p:ph type="ftr" sz="quarter" idx="4"/>
          </p:nvPr>
        </p:nvSpPr>
        <p:spPr bwMode="auto">
          <a:xfrm>
            <a:off x="0" y="9432925"/>
            <a:ext cx="2928938" cy="496888"/>
          </a:xfrm>
          <a:prstGeom prst="rect">
            <a:avLst/>
          </a:prstGeom>
          <a:noFill/>
          <a:ln w="9525">
            <a:noFill/>
            <a:miter lim="800000"/>
            <a:headEnd/>
            <a:tailEnd/>
          </a:ln>
          <a:effectLst/>
        </p:spPr>
        <p:txBody>
          <a:bodyPr vert="horz" wrap="square" lIns="91029" tIns="45514" rIns="91029" bIns="45514" numCol="1" anchor="b" anchorCtr="0" compatLnSpc="1">
            <a:prstTxWarp prst="textNoShape">
              <a:avLst/>
            </a:prstTxWarp>
          </a:bodyPr>
          <a:lstStyle>
            <a:lvl1pPr eaLnBrk="1" hangingPunct="1">
              <a:defRPr sz="1200">
                <a:latin typeface="Arial" pitchFamily="34" charset="0"/>
              </a:defRPr>
            </a:lvl1pPr>
          </a:lstStyle>
          <a:p>
            <a:pPr>
              <a:defRPr/>
            </a:pPr>
            <a:endParaRPr lang="ru-RU"/>
          </a:p>
        </p:txBody>
      </p:sp>
      <p:sp>
        <p:nvSpPr>
          <p:cNvPr id="4103" name="Rectangle 7"/>
          <p:cNvSpPr>
            <a:spLocks noGrp="1" noChangeArrowheads="1"/>
          </p:cNvSpPr>
          <p:nvPr>
            <p:ph type="sldNum" sz="quarter" idx="5"/>
          </p:nvPr>
        </p:nvSpPr>
        <p:spPr bwMode="auto">
          <a:xfrm>
            <a:off x="3830638" y="9432925"/>
            <a:ext cx="2928937" cy="496888"/>
          </a:xfrm>
          <a:prstGeom prst="rect">
            <a:avLst/>
          </a:prstGeom>
          <a:noFill/>
          <a:ln w="9525">
            <a:noFill/>
            <a:miter lim="800000"/>
            <a:headEnd/>
            <a:tailEnd/>
          </a:ln>
          <a:effectLst/>
        </p:spPr>
        <p:txBody>
          <a:bodyPr vert="horz" wrap="square" lIns="91029" tIns="45514" rIns="91029" bIns="45514" numCol="1" anchor="b" anchorCtr="0" compatLnSpc="1">
            <a:prstTxWarp prst="textNoShape">
              <a:avLst/>
            </a:prstTxWarp>
          </a:bodyPr>
          <a:lstStyle>
            <a:lvl1pPr algn="r" eaLnBrk="1" hangingPunct="1">
              <a:defRPr sz="1200" smtClean="0"/>
            </a:lvl1pPr>
          </a:lstStyle>
          <a:p>
            <a:pPr>
              <a:defRPr/>
            </a:pPr>
            <a:fld id="{84425C61-27DF-429D-9052-F2200C7D29F0}" type="slidenum">
              <a:rPr lang="ru-RU" altLang="uk-UA"/>
              <a:pPr>
                <a:defRPr/>
              </a:pPr>
              <a:t>‹№›</a:t>
            </a:fld>
            <a:endParaRPr lang="ru-RU" altLang="uk-UA"/>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32225" y="9436100"/>
            <a:ext cx="2928938" cy="495300"/>
          </a:xfrm>
          <a:prstGeom prst="rect">
            <a:avLst/>
          </a:prstGeom>
          <a:noFill/>
          <a:ln w="9525">
            <a:noFill/>
            <a:miter lim="800000"/>
            <a:headEnd/>
            <a:tailEnd/>
          </a:ln>
        </p:spPr>
        <p:txBody>
          <a:bodyPr lIns="91984" tIns="45992" rIns="91984" bIns="45992" anchor="b"/>
          <a:lstStyle/>
          <a:p>
            <a:pPr algn="r" defTabSz="908050" eaLnBrk="1" hangingPunct="1"/>
            <a:fld id="{0838E82B-7B25-4E22-936B-4154992A1233}" type="slidenum">
              <a:rPr lang="ru-RU" altLang="ru-RU" sz="1200">
                <a:latin typeface="Times New Roman" pitchFamily="18" charset="0"/>
              </a:rPr>
              <a:pPr algn="r" defTabSz="908050" eaLnBrk="1" hangingPunct="1"/>
              <a:t>1</a:t>
            </a:fld>
            <a:endParaRPr lang="ru-RU" altLang="ru-RU" sz="1200">
              <a:latin typeface="Times New Roman" pitchFamily="18" charset="0"/>
            </a:endParaRPr>
          </a:p>
        </p:txBody>
      </p:sp>
      <p:sp>
        <p:nvSpPr>
          <p:cNvPr id="10243" name="Rectangle 2"/>
          <p:cNvSpPr>
            <a:spLocks noGrp="1" noRot="1" noChangeAspect="1" noChangeArrowheads="1" noTextEdit="1"/>
          </p:cNvSpPr>
          <p:nvPr>
            <p:ph type="sldImg"/>
          </p:nvPr>
        </p:nvSpPr>
        <p:spPr>
          <a:xfrm>
            <a:off x="901700" y="744538"/>
            <a:ext cx="4960938" cy="3722687"/>
          </a:xfrm>
          <a:ln w="12700" cap="flat"/>
        </p:spPr>
      </p:sp>
      <p:sp>
        <p:nvSpPr>
          <p:cNvPr id="10244" name="Rectangle 3"/>
          <p:cNvSpPr>
            <a:spLocks noGrp="1" noChangeArrowheads="1"/>
          </p:cNvSpPr>
          <p:nvPr>
            <p:ph type="body" idx="1"/>
          </p:nvPr>
        </p:nvSpPr>
        <p:spPr>
          <a:xfrm>
            <a:off x="900113" y="4719638"/>
            <a:ext cx="4960937" cy="4468812"/>
          </a:xfrm>
          <a:noFill/>
          <a:ln/>
        </p:spPr>
        <p:txBody>
          <a:bodyPr lIns="92690" tIns="46346" rIns="92690" bIns="46346"/>
          <a:lstStyle/>
          <a:p>
            <a:pPr defTabSz="908050" eaLnBrk="1" hangingPunct="1"/>
            <a:endParaRPr lang="uk-UA" altLang="ru-RU"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txBox="1">
            <a:spLocks noGrp="1" noChangeArrowheads="1"/>
          </p:cNvSpPr>
          <p:nvPr/>
        </p:nvSpPr>
        <p:spPr bwMode="auto">
          <a:xfrm>
            <a:off x="3832225" y="9436100"/>
            <a:ext cx="2928938" cy="495300"/>
          </a:xfrm>
          <a:prstGeom prst="rect">
            <a:avLst/>
          </a:prstGeom>
          <a:noFill/>
          <a:ln w="9525">
            <a:noFill/>
            <a:miter lim="800000"/>
            <a:headEnd/>
            <a:tailEnd/>
          </a:ln>
        </p:spPr>
        <p:txBody>
          <a:bodyPr lIns="91984" tIns="45992" rIns="91984" bIns="45992" anchor="b"/>
          <a:lstStyle/>
          <a:p>
            <a:pPr algn="r" defTabSz="908050" eaLnBrk="1" hangingPunct="1"/>
            <a:fld id="{69023376-421F-400B-BFFC-9DC0D4C2D5C8}" type="slidenum">
              <a:rPr lang="ru-RU" altLang="ru-RU" sz="1200">
                <a:solidFill>
                  <a:srgbClr val="000000"/>
                </a:solidFill>
                <a:latin typeface="Times New Roman" pitchFamily="18" charset="0"/>
              </a:rPr>
              <a:pPr algn="r" defTabSz="908050" eaLnBrk="1" hangingPunct="1"/>
              <a:t>33</a:t>
            </a:fld>
            <a:endParaRPr lang="ru-RU" altLang="ru-RU" sz="1200">
              <a:solidFill>
                <a:srgbClr val="000000"/>
              </a:solidFill>
              <a:latin typeface="Times New Roman" pitchFamily="18" charset="0"/>
            </a:endParaRPr>
          </a:p>
        </p:txBody>
      </p:sp>
      <p:sp>
        <p:nvSpPr>
          <p:cNvPr id="13315" name="Rectangle 2"/>
          <p:cNvSpPr>
            <a:spLocks noGrp="1" noRot="1" noChangeAspect="1" noChangeArrowheads="1" noTextEdit="1"/>
          </p:cNvSpPr>
          <p:nvPr>
            <p:ph type="sldImg"/>
          </p:nvPr>
        </p:nvSpPr>
        <p:spPr>
          <a:xfrm>
            <a:off x="901700" y="744538"/>
            <a:ext cx="4960938" cy="3722687"/>
          </a:xfrm>
          <a:ln w="12700" cap="flat"/>
        </p:spPr>
      </p:sp>
      <p:sp>
        <p:nvSpPr>
          <p:cNvPr id="13316" name="Rectangle 3"/>
          <p:cNvSpPr>
            <a:spLocks noGrp="1" noChangeArrowheads="1"/>
          </p:cNvSpPr>
          <p:nvPr>
            <p:ph type="body" idx="1"/>
          </p:nvPr>
        </p:nvSpPr>
        <p:spPr>
          <a:xfrm>
            <a:off x="900113" y="4719638"/>
            <a:ext cx="4960937" cy="4468812"/>
          </a:xfrm>
          <a:noFill/>
          <a:ln/>
        </p:spPr>
        <p:txBody>
          <a:bodyPr lIns="92690" tIns="46346" rIns="92690" bIns="46346"/>
          <a:lstStyle/>
          <a:p>
            <a:pPr defTabSz="908050" eaLnBrk="1" hangingPunct="1"/>
            <a:endParaRPr lang="uk-UA" altLang="ru-RU"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29"/>
          <p:cNvSpPr>
            <a:spLocks noGrp="1"/>
          </p:cNvSpPr>
          <p:nvPr>
            <p:ph type="dt" sz="half" idx="10"/>
          </p:nvPr>
        </p:nvSpPr>
        <p:spPr/>
        <p:txBody>
          <a:bodyPr/>
          <a:lstStyle>
            <a:lvl1pPr>
              <a:defRPr/>
            </a:lvl1pPr>
          </a:lstStyle>
          <a:p>
            <a:pPr>
              <a:defRPr/>
            </a:pPr>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lvl1pPr>
          </a:lstStyle>
          <a:p>
            <a:pPr>
              <a:defRPr/>
            </a:pPr>
            <a:fld id="{299A63ED-8162-4812-8577-8939E317144D}" type="slidenum">
              <a:rPr lang="ru-RU" altLang="uk-UA"/>
              <a:pPr>
                <a:defRPr/>
              </a:pPr>
              <a:t>‹№›</a:t>
            </a:fld>
            <a:endParaRPr lang="ru-RU" altLang="uk-U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29"/>
          <p:cNvSpPr>
            <a:spLocks noGrp="1"/>
          </p:cNvSpPr>
          <p:nvPr>
            <p:ph type="dt" sz="half" idx="10"/>
          </p:nvPr>
        </p:nvSpPr>
        <p:spPr/>
        <p:txBody>
          <a:bodyPr/>
          <a:lstStyle>
            <a:lvl1pPr>
              <a:defRPr/>
            </a:lvl1pPr>
          </a:lstStyle>
          <a:p>
            <a:pPr>
              <a:defRPr/>
            </a:pPr>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lvl1pPr>
          </a:lstStyle>
          <a:p>
            <a:pPr>
              <a:defRPr/>
            </a:pPr>
            <a:fld id="{9C728E8D-AE10-44F4-8B54-9D11CB20C5DA}" type="slidenum">
              <a:rPr lang="ru-RU" altLang="uk-UA"/>
              <a:pPr>
                <a:defRPr/>
              </a:pPr>
              <a:t>‹№›</a:t>
            </a:fld>
            <a:endParaRPr lang="ru-RU" altLang="uk-U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29"/>
          <p:cNvSpPr>
            <a:spLocks noGrp="1"/>
          </p:cNvSpPr>
          <p:nvPr>
            <p:ph type="dt" sz="half" idx="10"/>
          </p:nvPr>
        </p:nvSpPr>
        <p:spPr/>
        <p:txBody>
          <a:bodyPr/>
          <a:lstStyle>
            <a:lvl1pPr>
              <a:defRPr/>
            </a:lvl1pPr>
          </a:lstStyle>
          <a:p>
            <a:pPr>
              <a:defRPr/>
            </a:pPr>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lvl1pPr>
          </a:lstStyle>
          <a:p>
            <a:pPr>
              <a:defRPr/>
            </a:pPr>
            <a:fld id="{CC4B18BE-47F8-43F4-A000-1B9AB8B2862D}" type="slidenum">
              <a:rPr lang="ru-RU" altLang="uk-UA"/>
              <a:pPr>
                <a:defRPr/>
              </a:pPr>
              <a:t>‹№›</a:t>
            </a:fld>
            <a:endParaRPr lang="ru-RU" altLang="uk-U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29"/>
          <p:cNvSpPr>
            <a:spLocks noGrp="1"/>
          </p:cNvSpPr>
          <p:nvPr>
            <p:ph type="dt" sz="half" idx="10"/>
          </p:nvPr>
        </p:nvSpPr>
        <p:spPr/>
        <p:txBody>
          <a:bodyPr/>
          <a:lstStyle>
            <a:lvl1pPr>
              <a:defRPr/>
            </a:lvl1pPr>
          </a:lstStyle>
          <a:p>
            <a:pPr>
              <a:defRPr/>
            </a:pPr>
            <a:endParaRPr lang="ru-RU"/>
          </a:p>
        </p:txBody>
      </p:sp>
      <p:sp>
        <p:nvSpPr>
          <p:cNvPr id="6" name="Нижний колонтитул 18"/>
          <p:cNvSpPr>
            <a:spLocks noGrp="1"/>
          </p:cNvSpPr>
          <p:nvPr>
            <p:ph type="ftr" sz="quarter" idx="11"/>
          </p:nvPr>
        </p:nvSpPr>
        <p:spPr/>
        <p:txBody>
          <a:bodyPr/>
          <a:lstStyle>
            <a:lvl1pPr>
              <a:defRPr/>
            </a:lvl1pPr>
          </a:lstStyle>
          <a:p>
            <a:pPr>
              <a:defRPr/>
            </a:pPr>
            <a:endParaRPr lang="ru-RU"/>
          </a:p>
        </p:txBody>
      </p:sp>
      <p:sp>
        <p:nvSpPr>
          <p:cNvPr id="7" name="Номер слайда 26"/>
          <p:cNvSpPr>
            <a:spLocks noGrp="1"/>
          </p:cNvSpPr>
          <p:nvPr>
            <p:ph type="sldNum" sz="quarter" idx="12"/>
          </p:nvPr>
        </p:nvSpPr>
        <p:spPr/>
        <p:txBody>
          <a:bodyPr/>
          <a:lstStyle>
            <a:lvl1pPr>
              <a:defRPr/>
            </a:lvl1pPr>
          </a:lstStyle>
          <a:p>
            <a:pPr>
              <a:defRPr/>
            </a:pPr>
            <a:fld id="{5F226248-0448-4117-A13B-1CEA668BF162}" type="slidenum">
              <a:rPr lang="ru-RU" altLang="uk-UA"/>
              <a:pPr>
                <a:defRPr/>
              </a:pPr>
              <a:t>‹№›</a:t>
            </a:fld>
            <a:endParaRPr lang="ru-RU" altLang="uk-U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29"/>
          <p:cNvSpPr>
            <a:spLocks noGrp="1"/>
          </p:cNvSpPr>
          <p:nvPr>
            <p:ph type="dt" sz="half" idx="10"/>
          </p:nvPr>
        </p:nvSpPr>
        <p:spPr/>
        <p:txBody>
          <a:bodyPr/>
          <a:lstStyle>
            <a:lvl1pPr>
              <a:defRPr/>
            </a:lvl1pPr>
          </a:lstStyle>
          <a:p>
            <a:pPr>
              <a:defRPr/>
            </a:pPr>
            <a:endParaRPr lang="ru-RU"/>
          </a:p>
        </p:txBody>
      </p:sp>
      <p:sp>
        <p:nvSpPr>
          <p:cNvPr id="8" name="Нижний колонтитул 18"/>
          <p:cNvSpPr>
            <a:spLocks noGrp="1"/>
          </p:cNvSpPr>
          <p:nvPr>
            <p:ph type="ftr" sz="quarter" idx="11"/>
          </p:nvPr>
        </p:nvSpPr>
        <p:spPr/>
        <p:txBody>
          <a:bodyPr/>
          <a:lstStyle>
            <a:lvl1pPr>
              <a:defRPr/>
            </a:lvl1pPr>
          </a:lstStyle>
          <a:p>
            <a:pPr>
              <a:defRPr/>
            </a:pPr>
            <a:endParaRPr lang="ru-RU"/>
          </a:p>
        </p:txBody>
      </p:sp>
      <p:sp>
        <p:nvSpPr>
          <p:cNvPr id="9" name="Номер слайда 26"/>
          <p:cNvSpPr>
            <a:spLocks noGrp="1"/>
          </p:cNvSpPr>
          <p:nvPr>
            <p:ph type="sldNum" sz="quarter" idx="12"/>
          </p:nvPr>
        </p:nvSpPr>
        <p:spPr/>
        <p:txBody>
          <a:bodyPr/>
          <a:lstStyle>
            <a:lvl1pPr>
              <a:defRPr/>
            </a:lvl1pPr>
          </a:lstStyle>
          <a:p>
            <a:pPr>
              <a:defRPr/>
            </a:pPr>
            <a:fld id="{39D5088C-7236-4C78-8E76-18B0CE391F14}" type="slidenum">
              <a:rPr lang="ru-RU" altLang="uk-UA"/>
              <a:pPr>
                <a:defRPr/>
              </a:pPr>
              <a:t>‹№›</a:t>
            </a:fld>
            <a:endParaRPr lang="ru-RU" altLang="uk-U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9"/>
          <p:cNvSpPr>
            <a:spLocks noGrp="1"/>
          </p:cNvSpPr>
          <p:nvPr>
            <p:ph type="dt" sz="half" idx="10"/>
          </p:nvPr>
        </p:nvSpPr>
        <p:spPr/>
        <p:txBody>
          <a:bodyPr/>
          <a:lstStyle>
            <a:lvl1pPr>
              <a:defRPr/>
            </a:lvl1pPr>
          </a:lstStyle>
          <a:p>
            <a:pPr>
              <a:defRPr/>
            </a:pPr>
            <a:endParaRPr lang="ru-RU"/>
          </a:p>
        </p:txBody>
      </p:sp>
      <p:sp>
        <p:nvSpPr>
          <p:cNvPr id="4" name="Нижний колонтитул 18"/>
          <p:cNvSpPr>
            <a:spLocks noGrp="1"/>
          </p:cNvSpPr>
          <p:nvPr>
            <p:ph type="ftr" sz="quarter" idx="11"/>
          </p:nvPr>
        </p:nvSpPr>
        <p:spPr/>
        <p:txBody>
          <a:bodyPr/>
          <a:lstStyle>
            <a:lvl1pPr>
              <a:defRPr/>
            </a:lvl1pPr>
          </a:lstStyle>
          <a:p>
            <a:pPr>
              <a:defRPr/>
            </a:pPr>
            <a:endParaRPr lang="ru-RU"/>
          </a:p>
        </p:txBody>
      </p:sp>
      <p:sp>
        <p:nvSpPr>
          <p:cNvPr id="5" name="Номер слайда 26"/>
          <p:cNvSpPr>
            <a:spLocks noGrp="1"/>
          </p:cNvSpPr>
          <p:nvPr>
            <p:ph type="sldNum" sz="quarter" idx="12"/>
          </p:nvPr>
        </p:nvSpPr>
        <p:spPr/>
        <p:txBody>
          <a:bodyPr/>
          <a:lstStyle>
            <a:lvl1pPr>
              <a:defRPr/>
            </a:lvl1pPr>
          </a:lstStyle>
          <a:p>
            <a:pPr>
              <a:defRPr/>
            </a:pPr>
            <a:fld id="{9101691B-B4AC-4ECF-B381-D21DEA59D9C2}" type="slidenum">
              <a:rPr lang="ru-RU" altLang="uk-UA"/>
              <a:pPr>
                <a:defRPr/>
              </a:pPr>
              <a:t>‹№›</a:t>
            </a:fld>
            <a:endParaRPr lang="ru-RU" altLang="uk-U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29"/>
          <p:cNvSpPr>
            <a:spLocks noGrp="1"/>
          </p:cNvSpPr>
          <p:nvPr>
            <p:ph type="dt" sz="half" idx="10"/>
          </p:nvPr>
        </p:nvSpPr>
        <p:spPr/>
        <p:txBody>
          <a:bodyPr/>
          <a:lstStyle>
            <a:lvl1pPr>
              <a:defRPr/>
            </a:lvl1pPr>
          </a:lstStyle>
          <a:p>
            <a:pPr>
              <a:defRPr/>
            </a:pPr>
            <a:endParaRPr lang="ru-RU"/>
          </a:p>
        </p:txBody>
      </p:sp>
      <p:sp>
        <p:nvSpPr>
          <p:cNvPr id="3" name="Нижний колонтитул 18"/>
          <p:cNvSpPr>
            <a:spLocks noGrp="1"/>
          </p:cNvSpPr>
          <p:nvPr>
            <p:ph type="ftr" sz="quarter" idx="11"/>
          </p:nvPr>
        </p:nvSpPr>
        <p:spPr/>
        <p:txBody>
          <a:bodyPr/>
          <a:lstStyle>
            <a:lvl1pPr>
              <a:defRPr/>
            </a:lvl1pPr>
          </a:lstStyle>
          <a:p>
            <a:pPr>
              <a:defRPr/>
            </a:pPr>
            <a:endParaRPr lang="ru-RU"/>
          </a:p>
        </p:txBody>
      </p:sp>
      <p:sp>
        <p:nvSpPr>
          <p:cNvPr id="4" name="Номер слайда 26"/>
          <p:cNvSpPr>
            <a:spLocks noGrp="1"/>
          </p:cNvSpPr>
          <p:nvPr>
            <p:ph type="sldNum" sz="quarter" idx="12"/>
          </p:nvPr>
        </p:nvSpPr>
        <p:spPr/>
        <p:txBody>
          <a:bodyPr/>
          <a:lstStyle>
            <a:lvl1pPr>
              <a:defRPr/>
            </a:lvl1pPr>
          </a:lstStyle>
          <a:p>
            <a:pPr>
              <a:defRPr/>
            </a:pPr>
            <a:fld id="{2FBD0D34-05FA-46BD-B3E4-32A45BE21DCF}" type="slidenum">
              <a:rPr lang="ru-RU" altLang="uk-UA"/>
              <a:pPr>
                <a:defRPr/>
              </a:pPr>
              <a:t>‹№›</a:t>
            </a:fld>
            <a:endParaRPr lang="ru-RU" altLang="uk-U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29"/>
          <p:cNvSpPr>
            <a:spLocks noGrp="1"/>
          </p:cNvSpPr>
          <p:nvPr>
            <p:ph type="dt" sz="half" idx="10"/>
          </p:nvPr>
        </p:nvSpPr>
        <p:spPr/>
        <p:txBody>
          <a:bodyPr/>
          <a:lstStyle>
            <a:lvl1pPr>
              <a:defRPr/>
            </a:lvl1pPr>
          </a:lstStyle>
          <a:p>
            <a:pPr>
              <a:defRPr/>
            </a:pPr>
            <a:endParaRPr lang="ru-RU"/>
          </a:p>
        </p:txBody>
      </p:sp>
      <p:sp>
        <p:nvSpPr>
          <p:cNvPr id="6" name="Нижний колонтитул 18"/>
          <p:cNvSpPr>
            <a:spLocks noGrp="1"/>
          </p:cNvSpPr>
          <p:nvPr>
            <p:ph type="ftr" sz="quarter" idx="11"/>
          </p:nvPr>
        </p:nvSpPr>
        <p:spPr/>
        <p:txBody>
          <a:bodyPr/>
          <a:lstStyle>
            <a:lvl1pPr>
              <a:defRPr/>
            </a:lvl1pPr>
          </a:lstStyle>
          <a:p>
            <a:pPr>
              <a:defRPr/>
            </a:pPr>
            <a:endParaRPr lang="ru-RU"/>
          </a:p>
        </p:txBody>
      </p:sp>
      <p:sp>
        <p:nvSpPr>
          <p:cNvPr id="7" name="Номер слайда 26"/>
          <p:cNvSpPr>
            <a:spLocks noGrp="1"/>
          </p:cNvSpPr>
          <p:nvPr>
            <p:ph type="sldNum" sz="quarter" idx="12"/>
          </p:nvPr>
        </p:nvSpPr>
        <p:spPr/>
        <p:txBody>
          <a:bodyPr/>
          <a:lstStyle>
            <a:lvl1pPr>
              <a:defRPr/>
            </a:lvl1pPr>
          </a:lstStyle>
          <a:p>
            <a:pPr>
              <a:defRPr/>
            </a:pPr>
            <a:fld id="{0E0344A5-1397-4A00-80C0-E2E8E76B6046}" type="slidenum">
              <a:rPr lang="ru-RU" altLang="uk-UA"/>
              <a:pPr>
                <a:defRPr/>
              </a:pPr>
              <a:t>‹№›</a:t>
            </a:fld>
            <a:endParaRPr lang="ru-RU" altLang="uk-U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29"/>
          <p:cNvSpPr>
            <a:spLocks noGrp="1"/>
          </p:cNvSpPr>
          <p:nvPr>
            <p:ph type="dt" sz="half" idx="10"/>
          </p:nvPr>
        </p:nvSpPr>
        <p:spPr/>
        <p:txBody>
          <a:bodyPr/>
          <a:lstStyle>
            <a:lvl1pPr>
              <a:defRPr/>
            </a:lvl1pPr>
          </a:lstStyle>
          <a:p>
            <a:pPr>
              <a:defRPr/>
            </a:pPr>
            <a:endParaRPr lang="ru-RU"/>
          </a:p>
        </p:txBody>
      </p:sp>
      <p:sp>
        <p:nvSpPr>
          <p:cNvPr id="6" name="Нижний колонтитул 18"/>
          <p:cNvSpPr>
            <a:spLocks noGrp="1"/>
          </p:cNvSpPr>
          <p:nvPr>
            <p:ph type="ftr" sz="quarter" idx="11"/>
          </p:nvPr>
        </p:nvSpPr>
        <p:spPr/>
        <p:txBody>
          <a:bodyPr/>
          <a:lstStyle>
            <a:lvl1pPr>
              <a:defRPr/>
            </a:lvl1pPr>
          </a:lstStyle>
          <a:p>
            <a:pPr>
              <a:defRPr/>
            </a:pPr>
            <a:endParaRPr lang="ru-RU"/>
          </a:p>
        </p:txBody>
      </p:sp>
      <p:sp>
        <p:nvSpPr>
          <p:cNvPr id="7" name="Номер слайда 26"/>
          <p:cNvSpPr>
            <a:spLocks noGrp="1"/>
          </p:cNvSpPr>
          <p:nvPr>
            <p:ph type="sldNum" sz="quarter" idx="12"/>
          </p:nvPr>
        </p:nvSpPr>
        <p:spPr/>
        <p:txBody>
          <a:bodyPr/>
          <a:lstStyle>
            <a:lvl1pPr>
              <a:defRPr/>
            </a:lvl1pPr>
          </a:lstStyle>
          <a:p>
            <a:pPr>
              <a:defRPr/>
            </a:pPr>
            <a:fld id="{D5630B1B-8C7F-43E1-BC2E-4B4B86EF13BA}" type="slidenum">
              <a:rPr lang="ru-RU" altLang="uk-UA"/>
              <a:pPr>
                <a:defRPr/>
              </a:pPr>
              <a:t>‹№›</a:t>
            </a:fld>
            <a:endParaRPr lang="ru-RU" altLang="uk-U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29"/>
          <p:cNvSpPr>
            <a:spLocks noGrp="1"/>
          </p:cNvSpPr>
          <p:nvPr>
            <p:ph type="dt" sz="half" idx="10"/>
          </p:nvPr>
        </p:nvSpPr>
        <p:spPr/>
        <p:txBody>
          <a:bodyPr/>
          <a:lstStyle>
            <a:lvl1pPr>
              <a:defRPr/>
            </a:lvl1pPr>
          </a:lstStyle>
          <a:p>
            <a:pPr>
              <a:defRPr/>
            </a:pPr>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lvl1pPr>
          </a:lstStyle>
          <a:p>
            <a:pPr>
              <a:defRPr/>
            </a:pPr>
            <a:fld id="{91A9137D-D2E1-4237-AFAB-05BF467D2222}" type="slidenum">
              <a:rPr lang="ru-RU" altLang="uk-UA"/>
              <a:pPr>
                <a:defRPr/>
              </a:pPr>
              <a:t>‹№›</a:t>
            </a:fld>
            <a:endParaRPr lang="ru-RU" altLang="uk-U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704850"/>
            <a:ext cx="2057400" cy="561975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704850"/>
            <a:ext cx="6019800" cy="56197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29"/>
          <p:cNvSpPr>
            <a:spLocks noGrp="1"/>
          </p:cNvSpPr>
          <p:nvPr>
            <p:ph type="dt" sz="half" idx="10"/>
          </p:nvPr>
        </p:nvSpPr>
        <p:spPr/>
        <p:txBody>
          <a:bodyPr/>
          <a:lstStyle>
            <a:lvl1pPr>
              <a:defRPr/>
            </a:lvl1pPr>
          </a:lstStyle>
          <a:p>
            <a:pPr>
              <a:defRPr/>
            </a:pPr>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lvl1pPr>
          </a:lstStyle>
          <a:p>
            <a:pPr>
              <a:defRPr/>
            </a:pPr>
            <a:fld id="{CE155FF9-17FC-4E5F-8851-03AC8D846C42}" type="slidenum">
              <a:rPr lang="ru-RU" altLang="uk-UA"/>
              <a:pPr>
                <a:defRPr/>
              </a:pPr>
              <a:t>‹№›</a:t>
            </a:fld>
            <a:endParaRPr lang="ru-RU" altLang="uk-U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accent2"/>
            </a:gs>
            <a:gs pos="100000">
              <a:srgbClr val="FFFF3B"/>
            </a:gs>
          </a:gsLst>
          <a:lin ang="5400000" scaled="1"/>
        </a:gradFill>
        <a:effectLst/>
      </p:bgPr>
    </p:bg>
    <p:spTree>
      <p:nvGrpSpPr>
        <p:cNvPr id="1" name=""/>
        <p:cNvGrpSpPr/>
        <p:nvPr/>
      </p:nvGrpSpPr>
      <p:grpSpPr>
        <a:xfrm>
          <a:off x="0" y="0"/>
          <a:ext cx="0" cy="0"/>
          <a:chOff x="0" y="0"/>
          <a:chExt cx="0" cy="0"/>
        </a:xfrm>
      </p:grpSpPr>
      <p:sp>
        <p:nvSpPr>
          <p:cNvPr id="7" name="Полилиния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lnSpc>
                <a:spcPct val="90000"/>
              </a:lnSpc>
              <a:defRPr/>
            </a:pPr>
            <a:endParaRPr lang="en-US" sz="2000">
              <a:latin typeface="+mn-lt"/>
            </a:endParaRPr>
          </a:p>
        </p:txBody>
      </p:sp>
      <p:sp>
        <p:nvSpPr>
          <p:cNvPr id="8" name="Полилиния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lnSpc>
                <a:spcPct val="90000"/>
              </a:lnSpc>
              <a:defRPr/>
            </a:pPr>
            <a:endParaRPr lang="en-US" sz="2000">
              <a:latin typeface="+mn-lt"/>
            </a:endParaRPr>
          </a:p>
        </p:txBody>
      </p:sp>
      <p:grpSp>
        <p:nvGrpSpPr>
          <p:cNvPr id="1028" name="Группа 1"/>
          <p:cNvGrpSpPr>
            <a:grpSpLocks/>
          </p:cNvGrpSpPr>
          <p:nvPr/>
        </p:nvGrpSpPr>
        <p:grpSpPr bwMode="auto">
          <a:xfrm>
            <a:off x="-19050" y="203200"/>
            <a:ext cx="9180513" cy="647700"/>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lgn="ctr" eaLnBrk="1" hangingPunct="1">
                <a:lnSpc>
                  <a:spcPct val="90000"/>
                </a:lnSpc>
                <a:defRPr/>
              </a:pPr>
              <a:endParaRPr lang="en-US" sz="2000">
                <a:latin typeface="Times New Roman" pitchFamily="18" charset="0"/>
              </a:endParaRPr>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lgn="ctr" eaLnBrk="1" hangingPunct="1">
                <a:lnSpc>
                  <a:spcPct val="90000"/>
                </a:lnSpc>
                <a:defRPr/>
              </a:pPr>
              <a:endParaRPr lang="en-US" sz="2000">
                <a:latin typeface="Times New Roman" pitchFamily="18" charset="0"/>
              </a:endParaRPr>
            </a:p>
          </p:txBody>
        </p:sp>
      </p:grpSp>
      <p:sp>
        <p:nvSpPr>
          <p:cNvPr id="1029" name="Заголовок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ru-RU" altLang="ru-RU" smtClean="0"/>
              <a:t>Образец заголовка</a:t>
            </a:r>
            <a:endParaRPr lang="en-US" altLang="ru-RU" smtClean="0"/>
          </a:p>
        </p:txBody>
      </p:sp>
      <p:sp>
        <p:nvSpPr>
          <p:cNvPr id="1030" name="Текст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endParaRPr lang="en-US" altLang="ru-RU" smtClean="0"/>
          </a:p>
        </p:txBody>
      </p:sp>
      <p:sp>
        <p:nvSpPr>
          <p:cNvPr id="14" name="Дата 29"/>
          <p:cNvSpPr>
            <a:spLocks noGrp="1"/>
          </p:cNvSpPr>
          <p:nvPr>
            <p:ph type="dt" sz="half" idx="2"/>
          </p:nvPr>
        </p:nvSpPr>
        <p:spPr>
          <a:xfrm>
            <a:off x="457200" y="6356350"/>
            <a:ext cx="2133600" cy="365125"/>
          </a:xfrm>
          <a:prstGeom prst="rect">
            <a:avLst/>
          </a:prstGeom>
        </p:spPr>
        <p:txBody>
          <a:bodyPr vert="horz" wrap="square" lIns="0" tIns="0" rIns="0" bIns="0" numCol="1" anchor="b" anchorCtr="0" compatLnSpc="1">
            <a:prstTxWarp prst="textNoShape">
              <a:avLst/>
            </a:prstTxWarp>
          </a:bodyPr>
          <a:lstStyle>
            <a:lvl1pPr eaLnBrk="1" hangingPunct="1">
              <a:lnSpc>
                <a:spcPct val="90000"/>
              </a:lnSpc>
              <a:defRPr sz="1200">
                <a:solidFill>
                  <a:srgbClr val="D1EAEE"/>
                </a:solidFill>
                <a:latin typeface="Times New Roman" pitchFamily="18" charset="0"/>
              </a:defRPr>
            </a:lvl1pPr>
          </a:lstStyle>
          <a:p>
            <a:pPr>
              <a:defRPr/>
            </a:pPr>
            <a:endParaRPr lang="ru-RU"/>
          </a:p>
        </p:txBody>
      </p:sp>
      <p:sp>
        <p:nvSpPr>
          <p:cNvPr id="15" name="Нижний колонтитул 18"/>
          <p:cNvSpPr>
            <a:spLocks noGrp="1"/>
          </p:cNvSpPr>
          <p:nvPr>
            <p:ph type="ftr" sz="quarter" idx="3"/>
          </p:nvPr>
        </p:nvSpPr>
        <p:spPr>
          <a:xfrm>
            <a:off x="2667000" y="6356350"/>
            <a:ext cx="3352800" cy="365125"/>
          </a:xfrm>
          <a:prstGeom prst="rect">
            <a:avLst/>
          </a:prstGeom>
        </p:spPr>
        <p:txBody>
          <a:bodyPr vert="horz" wrap="square" lIns="0" tIns="0" rIns="0" bIns="0" numCol="1" anchor="b" anchorCtr="0" compatLnSpc="1">
            <a:prstTxWarp prst="textNoShape">
              <a:avLst/>
            </a:prstTxWarp>
          </a:bodyPr>
          <a:lstStyle>
            <a:lvl1pPr eaLnBrk="1" hangingPunct="1">
              <a:lnSpc>
                <a:spcPct val="90000"/>
              </a:lnSpc>
              <a:defRPr sz="1200">
                <a:solidFill>
                  <a:srgbClr val="D1EAEE"/>
                </a:solidFill>
                <a:latin typeface="Times New Roman" pitchFamily="18" charset="0"/>
              </a:defRPr>
            </a:lvl1pPr>
          </a:lstStyle>
          <a:p>
            <a:pPr>
              <a:defRPr/>
            </a:pPr>
            <a:endParaRPr lang="ru-RU"/>
          </a:p>
        </p:txBody>
      </p:sp>
      <p:sp>
        <p:nvSpPr>
          <p:cNvPr id="16" name="Номер слайда 26"/>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lnSpc>
                <a:spcPct val="90000"/>
              </a:lnSpc>
              <a:defRPr sz="1200" smtClean="0">
                <a:solidFill>
                  <a:srgbClr val="D1EAEE"/>
                </a:solidFill>
                <a:latin typeface="Times New Roman" pitchFamily="18" charset="0"/>
              </a:defRPr>
            </a:lvl1pPr>
          </a:lstStyle>
          <a:p>
            <a:pPr>
              <a:defRPr/>
            </a:pPr>
            <a:fld id="{F6826511-9228-444D-A31A-B8D1ABD97548}" type="slidenum">
              <a:rPr lang="ru-RU" altLang="uk-UA"/>
              <a:pPr>
                <a:defRPr/>
              </a:pPr>
              <a:t>‹№›</a:t>
            </a:fld>
            <a:endParaRPr lang="ru-RU" altLang="uk-UA"/>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l" rtl="0" eaLnBrk="0" fontAlgn="base" hangingPunct="0">
        <a:spcBef>
          <a:spcPct val="0"/>
        </a:spcBef>
        <a:spcAft>
          <a:spcPct val="0"/>
        </a:spcAft>
        <a:defRPr sz="50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1463" indent="-271463" algn="l" rtl="0" eaLnBrk="0" fontAlgn="base" hangingPunct="0">
        <a:spcBef>
          <a:spcPct val="20000"/>
        </a:spcBef>
        <a:spcAft>
          <a:spcPct val="0"/>
        </a:spcAft>
        <a:buClr>
          <a:srgbClr val="0BD0D9"/>
        </a:buClr>
        <a:buSzPct val="95000"/>
        <a:buFont typeface="Wingdings 2" pitchFamily="18" charset="2"/>
        <a:buChar char=""/>
        <a:defRPr sz="26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a:solidFill>
            <a:schemeClr val="tx1"/>
          </a:solidFill>
          <a:latin typeface="+mn-lt"/>
        </a:defRPr>
      </a:lvl2pPr>
      <a:lvl3pPr marL="912813" indent="-246063" algn="l" rtl="0" eaLnBrk="0" fontAlgn="base" hangingPunct="0">
        <a:spcBef>
          <a:spcPct val="20000"/>
        </a:spcBef>
        <a:spcAft>
          <a:spcPct val="0"/>
        </a:spcAft>
        <a:buClr>
          <a:schemeClr val="accent2"/>
        </a:buClr>
        <a:buSzPct val="70000"/>
        <a:buFont typeface="Wingdings 2" pitchFamily="18" charset="2"/>
        <a:buChar char=""/>
        <a:defRPr sz="2100">
          <a:solidFill>
            <a:schemeClr val="tx1"/>
          </a:solidFill>
          <a:latin typeface="+mn-lt"/>
        </a:defRPr>
      </a:lvl3pPr>
      <a:lvl4pPr marL="1185863" indent="-207963" algn="l" rtl="0" eaLnBrk="0" fontAlgn="base" hangingPunct="0">
        <a:spcBef>
          <a:spcPct val="20000"/>
        </a:spcBef>
        <a:spcAft>
          <a:spcPct val="0"/>
        </a:spcAft>
        <a:buClr>
          <a:srgbClr val="0BD0D9"/>
        </a:buClr>
        <a:buSzPct val="65000"/>
        <a:buFont typeface="Wingdings 2" pitchFamily="18" charset="2"/>
        <a:buChar char=""/>
        <a:defRPr sz="2000">
          <a:solidFill>
            <a:schemeClr val="tx1"/>
          </a:solidFill>
          <a:latin typeface="+mn-lt"/>
        </a:defRPr>
      </a:lvl4pPr>
      <a:lvl5pPr marL="1462088" indent="-207963"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5pPr>
      <a:lvl6pPr marL="1919288" indent="-207963" algn="l" rtl="0" fontAlgn="base">
        <a:spcBef>
          <a:spcPct val="20000"/>
        </a:spcBef>
        <a:spcAft>
          <a:spcPct val="0"/>
        </a:spcAft>
        <a:buClr>
          <a:srgbClr val="10CF9B"/>
        </a:buClr>
        <a:buSzPct val="65000"/>
        <a:buFont typeface="Wingdings 2" pitchFamily="18" charset="2"/>
        <a:buChar char=""/>
        <a:defRPr sz="2000">
          <a:solidFill>
            <a:schemeClr val="tx1"/>
          </a:solidFill>
          <a:latin typeface="+mn-lt"/>
        </a:defRPr>
      </a:lvl6pPr>
      <a:lvl7pPr marL="2376488" indent="-207963" algn="l" rtl="0" fontAlgn="base">
        <a:spcBef>
          <a:spcPct val="20000"/>
        </a:spcBef>
        <a:spcAft>
          <a:spcPct val="0"/>
        </a:spcAft>
        <a:buClr>
          <a:srgbClr val="10CF9B"/>
        </a:buClr>
        <a:buSzPct val="65000"/>
        <a:buFont typeface="Wingdings 2" pitchFamily="18" charset="2"/>
        <a:buChar char=""/>
        <a:defRPr sz="2000">
          <a:solidFill>
            <a:schemeClr val="tx1"/>
          </a:solidFill>
          <a:latin typeface="+mn-lt"/>
        </a:defRPr>
      </a:lvl7pPr>
      <a:lvl8pPr marL="2833688" indent="-207963" algn="l" rtl="0" fontAlgn="base">
        <a:spcBef>
          <a:spcPct val="20000"/>
        </a:spcBef>
        <a:spcAft>
          <a:spcPct val="0"/>
        </a:spcAft>
        <a:buClr>
          <a:srgbClr val="10CF9B"/>
        </a:buClr>
        <a:buSzPct val="65000"/>
        <a:buFont typeface="Wingdings 2" pitchFamily="18" charset="2"/>
        <a:buChar char=""/>
        <a:defRPr sz="2000">
          <a:solidFill>
            <a:schemeClr val="tx1"/>
          </a:solidFill>
          <a:latin typeface="+mn-lt"/>
        </a:defRPr>
      </a:lvl8pPr>
      <a:lvl9pPr marL="3290888" indent="-207963" algn="l" rtl="0" fontAlgn="base">
        <a:spcBef>
          <a:spcPct val="20000"/>
        </a:spcBef>
        <a:spcAft>
          <a:spcPct val="0"/>
        </a:spcAft>
        <a:buClr>
          <a:srgbClr val="10CF9B"/>
        </a:buClr>
        <a:buSzPct val="65000"/>
        <a:buFont typeface="Wingdings 2" pitchFamily="18" charset="2"/>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7"/>
          <p:cNvSpPr>
            <a:spLocks noChangeArrowheads="1"/>
          </p:cNvSpPr>
          <p:nvPr/>
        </p:nvSpPr>
        <p:spPr bwMode="auto">
          <a:xfrm>
            <a:off x="251520" y="5772965"/>
            <a:ext cx="8748712" cy="276999"/>
          </a:xfrm>
          <a:prstGeom prst="rect">
            <a:avLst/>
          </a:prstGeom>
          <a:noFill/>
          <a:ln w="9525">
            <a:noFill/>
            <a:miter lim="800000"/>
            <a:headEnd/>
            <a:tailEnd/>
          </a:ln>
        </p:spPr>
        <p:txBody>
          <a:bodyPr lIns="0" tIns="0" rIns="0" bIns="0">
            <a:spAutoFit/>
          </a:bodyPr>
          <a:lstStyle/>
          <a:p>
            <a:pPr indent="457200" algn="ctr">
              <a:buFont typeface="Wingdings 2" pitchFamily="18" charset="2"/>
              <a:buNone/>
            </a:pPr>
            <a:r>
              <a:rPr lang="uk-UA" altLang="ru-RU" b="1" dirty="0" smtClean="0">
                <a:solidFill>
                  <a:schemeClr val="bg1"/>
                </a:solidFill>
                <a:latin typeface="Times New Roman" pitchFamily="18" charset="0"/>
                <a:cs typeface="Times New Roman" pitchFamily="18" charset="0"/>
              </a:rPr>
              <a:t>ОДЕСА - 2026</a:t>
            </a:r>
            <a:endParaRPr lang="uk-UA" altLang="ru-RU" sz="1050" b="1" dirty="0">
              <a:solidFill>
                <a:srgbClr val="000000"/>
              </a:solidFill>
              <a:latin typeface="Times New Roman" pitchFamily="18" charset="0"/>
            </a:endParaRPr>
          </a:p>
        </p:txBody>
      </p:sp>
      <p:sp>
        <p:nvSpPr>
          <p:cNvPr id="2051" name="TextBox 8"/>
          <p:cNvSpPr txBox="1">
            <a:spLocks noChangeArrowheads="1"/>
          </p:cNvSpPr>
          <p:nvPr/>
        </p:nvSpPr>
        <p:spPr bwMode="auto">
          <a:xfrm>
            <a:off x="1187450" y="620713"/>
            <a:ext cx="7723188" cy="1016000"/>
          </a:xfrm>
          <a:prstGeom prst="rect">
            <a:avLst/>
          </a:prstGeom>
          <a:noFill/>
          <a:ln w="9525">
            <a:noFill/>
            <a:miter lim="800000"/>
            <a:headEnd/>
            <a:tailEnd/>
          </a:ln>
        </p:spPr>
        <p:txBody>
          <a:bodyPr>
            <a:spAutoFit/>
          </a:bodyPr>
          <a:lstStyle/>
          <a:p>
            <a:pPr algn="ctr" eaLnBrk="1" hangingPunct="1"/>
            <a:r>
              <a:rPr lang="ru-RU" altLang="ru-RU" sz="2000" b="1" dirty="0">
                <a:solidFill>
                  <a:srgbClr val="000000"/>
                </a:solidFill>
                <a:latin typeface="Times New Roman" pitchFamily="18" charset="0"/>
                <a:cs typeface="Times New Roman" pitchFamily="18" charset="0"/>
              </a:rPr>
              <a:t>ОДЕСЬКИЙ НАЦІОНАЛЬНИЙ МЕДИЧНИЙ УНІВЕРСИТЕТ</a:t>
            </a:r>
          </a:p>
          <a:p>
            <a:pPr algn="ctr" eaLnBrk="1" hangingPunct="1"/>
            <a:endParaRPr lang="ru-RU" altLang="ru-RU" sz="2000" b="1" dirty="0">
              <a:solidFill>
                <a:srgbClr val="000000"/>
              </a:solidFill>
              <a:latin typeface="Times New Roman" pitchFamily="18" charset="0"/>
              <a:cs typeface="Times New Roman" pitchFamily="18" charset="0"/>
            </a:endParaRPr>
          </a:p>
          <a:p>
            <a:pPr algn="ctr" eaLnBrk="1" hangingPunct="1"/>
            <a:r>
              <a:rPr lang="uk-UA" sz="2000" b="1" dirty="0">
                <a:solidFill>
                  <a:schemeClr val="bg1"/>
                </a:solidFill>
                <a:latin typeface="Times New Roman" pitchFamily="18" charset="0"/>
                <a:cs typeface="Times New Roman" pitchFamily="18" charset="0"/>
              </a:rPr>
              <a:t>Кафедра медицини катастроф та військової медицини</a:t>
            </a:r>
            <a:endParaRPr lang="ru-RU" altLang="ru-RU" b="1" dirty="0">
              <a:solidFill>
                <a:srgbClr val="000000"/>
              </a:solidFill>
              <a:cs typeface="Arial" charset="0"/>
            </a:endParaRPr>
          </a:p>
        </p:txBody>
      </p:sp>
      <p:pic>
        <p:nvPicPr>
          <p:cNvPr id="2052" name="Picture 8" descr="ОНМедУ Одеський національний медичний університет"/>
          <p:cNvPicPr>
            <a:picLocks noChangeAspect="1" noChangeArrowheads="1"/>
          </p:cNvPicPr>
          <p:nvPr/>
        </p:nvPicPr>
        <p:blipFill>
          <a:blip r:embed="rId3" cstate="print"/>
          <a:srcRect/>
          <a:stretch>
            <a:fillRect/>
          </a:stretch>
        </p:blipFill>
        <p:spPr bwMode="auto">
          <a:xfrm>
            <a:off x="611188" y="1282700"/>
            <a:ext cx="914400" cy="1066800"/>
          </a:xfrm>
          <a:prstGeom prst="rect">
            <a:avLst/>
          </a:prstGeom>
          <a:noFill/>
          <a:ln w="9525">
            <a:noFill/>
            <a:miter lim="800000"/>
            <a:headEnd/>
            <a:tailEnd/>
          </a:ln>
        </p:spPr>
      </p:pic>
      <p:sp>
        <p:nvSpPr>
          <p:cNvPr id="2053" name="Rectangle 7"/>
          <p:cNvSpPr>
            <a:spLocks noChangeArrowheads="1"/>
          </p:cNvSpPr>
          <p:nvPr/>
        </p:nvSpPr>
        <p:spPr bwMode="auto">
          <a:xfrm>
            <a:off x="0" y="2327944"/>
            <a:ext cx="8604250" cy="2646878"/>
          </a:xfrm>
          <a:prstGeom prst="rect">
            <a:avLst/>
          </a:prstGeom>
          <a:noFill/>
          <a:ln w="9525">
            <a:noFill/>
            <a:miter lim="800000"/>
            <a:headEnd/>
            <a:tailEnd/>
          </a:ln>
        </p:spPr>
        <p:txBody>
          <a:bodyPr lIns="0" tIns="0" rIns="0" bIns="0">
            <a:spAutoFit/>
          </a:bodyPr>
          <a:lstStyle/>
          <a:p>
            <a:pPr indent="457200" algn="ctr"/>
            <a:r>
              <a:rPr lang="uk-UA" sz="2000" dirty="0">
                <a:solidFill>
                  <a:schemeClr val="bg1"/>
                </a:solidFill>
                <a:latin typeface="Times New Roman" pitchFamily="18" charset="0"/>
                <a:cs typeface="Times New Roman" pitchFamily="18" charset="0"/>
              </a:rPr>
              <a:t>Навчальна дисципліна  </a:t>
            </a:r>
          </a:p>
          <a:p>
            <a:pPr indent="457200" algn="ctr"/>
            <a:r>
              <a:rPr lang="uk-UA" sz="2000" b="1" dirty="0">
                <a:solidFill>
                  <a:schemeClr val="bg1"/>
                </a:solidFill>
                <a:latin typeface="Times New Roman" pitchFamily="18" charset="0"/>
                <a:cs typeface="Times New Roman" pitchFamily="18" charset="0"/>
              </a:rPr>
              <a:t>«Підготовка  офіцерів запасу галузі знань «Охорона здоров’я</a:t>
            </a:r>
            <a:r>
              <a:rPr lang="uk-UA" sz="2000" b="1" dirty="0" smtClean="0">
                <a:solidFill>
                  <a:schemeClr val="bg1"/>
                </a:solidFill>
                <a:latin typeface="Times New Roman" pitchFamily="18" charset="0"/>
                <a:cs typeface="Times New Roman" pitchFamily="18" charset="0"/>
              </a:rPr>
              <a:t>»» Спеціальність «Медицина»</a:t>
            </a:r>
            <a:endParaRPr lang="uk-UA" sz="2000" b="1" dirty="0">
              <a:solidFill>
                <a:schemeClr val="bg1"/>
              </a:solidFill>
              <a:latin typeface="Times New Roman" pitchFamily="18" charset="0"/>
              <a:cs typeface="Times New Roman" pitchFamily="18" charset="0"/>
            </a:endParaRPr>
          </a:p>
          <a:p>
            <a:pPr indent="457200" algn="ctr"/>
            <a:endParaRPr lang="uk-UA" altLang="ru-RU" sz="2400" b="1" dirty="0">
              <a:solidFill>
                <a:schemeClr val="bg1"/>
              </a:solidFill>
              <a:latin typeface="Times New Roman" pitchFamily="18" charset="0"/>
              <a:cs typeface="Times New Roman" pitchFamily="18" charset="0"/>
            </a:endParaRPr>
          </a:p>
          <a:p>
            <a:pPr indent="457200" algn="ctr"/>
            <a:endParaRPr lang="uk-UA" altLang="ru-RU" sz="2400" b="1" dirty="0">
              <a:solidFill>
                <a:schemeClr val="bg1"/>
              </a:solidFill>
              <a:latin typeface="Times New Roman" pitchFamily="18" charset="0"/>
              <a:cs typeface="Times New Roman" pitchFamily="18" charset="0"/>
            </a:endParaRPr>
          </a:p>
          <a:p>
            <a:pPr indent="457200" algn="ctr">
              <a:buFont typeface="Wingdings 2" pitchFamily="18" charset="2"/>
              <a:buNone/>
            </a:pPr>
            <a:r>
              <a:rPr lang="uk-UA" altLang="ru-RU" sz="2800" dirty="0">
                <a:solidFill>
                  <a:srgbClr val="000000"/>
                </a:solidFill>
                <a:latin typeface="Times New Roman" pitchFamily="18" charset="0"/>
              </a:rPr>
              <a:t> </a:t>
            </a:r>
            <a:r>
              <a:rPr lang="uk-UA" altLang="ru-RU" sz="3200" dirty="0">
                <a:solidFill>
                  <a:schemeClr val="bg1"/>
                </a:solidFill>
                <a:latin typeface="Times New Roman" pitchFamily="18" charset="0"/>
                <a:cs typeface="Times New Roman" pitchFamily="18" charset="0"/>
              </a:rPr>
              <a:t>Лекція</a:t>
            </a:r>
            <a:r>
              <a:rPr lang="uk-UA" altLang="ru-RU" sz="3200" b="1" dirty="0">
                <a:solidFill>
                  <a:schemeClr val="bg1"/>
                </a:solidFill>
                <a:latin typeface="Times New Roman" pitchFamily="18" charset="0"/>
                <a:cs typeface="Times New Roman" pitchFamily="18" charset="0"/>
              </a:rPr>
              <a:t> </a:t>
            </a:r>
            <a:r>
              <a:rPr lang="uk-UA" sz="3200" b="1" dirty="0" smtClean="0">
                <a:solidFill>
                  <a:schemeClr val="bg1"/>
                </a:solidFill>
                <a:latin typeface="Times New Roman" pitchFamily="18" charset="0"/>
                <a:cs typeface="Times New Roman" pitchFamily="18" charset="0"/>
              </a:rPr>
              <a:t>«</a:t>
            </a:r>
            <a:r>
              <a:rPr lang="ru-RU" sz="3200" b="1" dirty="0" err="1">
                <a:solidFill>
                  <a:schemeClr val="bg1"/>
                </a:solidFill>
                <a:latin typeface="Times New Roman" pitchFamily="18" charset="0"/>
                <a:cs typeface="Times New Roman" pitchFamily="18" charset="0"/>
              </a:rPr>
              <a:t>Засоби</a:t>
            </a:r>
            <a:r>
              <a:rPr lang="ru-RU" sz="3200" b="1" dirty="0">
                <a:solidFill>
                  <a:schemeClr val="bg1"/>
                </a:solidFill>
                <a:latin typeface="Times New Roman" pitchFamily="18" charset="0"/>
                <a:cs typeface="Times New Roman" pitchFamily="18" charset="0"/>
              </a:rPr>
              <a:t> </a:t>
            </a:r>
            <a:r>
              <a:rPr lang="ru-RU" sz="3200" b="1" dirty="0" err="1">
                <a:solidFill>
                  <a:schemeClr val="bg1"/>
                </a:solidFill>
                <a:latin typeface="Times New Roman" pitchFamily="18" charset="0"/>
                <a:cs typeface="Times New Roman" pitchFamily="18" charset="0"/>
              </a:rPr>
              <a:t>масового</a:t>
            </a:r>
            <a:r>
              <a:rPr lang="ru-RU" sz="3200" b="1" dirty="0">
                <a:solidFill>
                  <a:schemeClr val="bg1"/>
                </a:solidFill>
                <a:latin typeface="Times New Roman" pitchFamily="18" charset="0"/>
                <a:cs typeface="Times New Roman" pitchFamily="18" charset="0"/>
              </a:rPr>
              <a:t> </a:t>
            </a:r>
            <a:r>
              <a:rPr lang="ru-RU" sz="3200" b="1" dirty="0" err="1">
                <a:solidFill>
                  <a:schemeClr val="bg1"/>
                </a:solidFill>
                <a:latin typeface="Times New Roman" pitchFamily="18" charset="0"/>
                <a:cs typeface="Times New Roman" pitchFamily="18" charset="0"/>
              </a:rPr>
              <a:t>ураження</a:t>
            </a:r>
            <a:r>
              <a:rPr lang="ru-RU" sz="3200" b="1" dirty="0">
                <a:solidFill>
                  <a:schemeClr val="bg1"/>
                </a:solidFill>
                <a:latin typeface="Times New Roman" pitchFamily="18" charset="0"/>
                <a:cs typeface="Times New Roman" pitchFamily="18" charset="0"/>
              </a:rPr>
              <a:t>. Домедична </a:t>
            </a:r>
            <a:r>
              <a:rPr lang="ru-RU" sz="3200" b="1" dirty="0" err="1" smtClean="0">
                <a:solidFill>
                  <a:schemeClr val="bg1"/>
                </a:solidFill>
                <a:latin typeface="Times New Roman" pitchFamily="18" charset="0"/>
                <a:cs typeface="Times New Roman" pitchFamily="18" charset="0"/>
              </a:rPr>
              <a:t>допомога</a:t>
            </a:r>
            <a:r>
              <a:rPr lang="uk-UA" sz="3200" b="1" dirty="0" smtClean="0">
                <a:solidFill>
                  <a:schemeClr val="bg1"/>
                </a:solidFill>
                <a:latin typeface="Times New Roman" pitchFamily="18" charset="0"/>
                <a:cs typeface="Times New Roman" pitchFamily="18" charset="0"/>
              </a:rPr>
              <a:t>»</a:t>
            </a:r>
            <a:endParaRPr lang="uk-UA" altLang="ru-RU" sz="3200" b="1" dirty="0">
              <a:solidFill>
                <a:srgbClr val="000000"/>
              </a:solidFill>
              <a:latin typeface="Times New Roman" pitchFamily="18" charset="0"/>
            </a:endParaRPr>
          </a:p>
        </p:txBody>
      </p:sp>
      <p:sp>
        <p:nvSpPr>
          <p:cNvPr id="2054" name="AutoShape 7" descr="https://oblrada.od.gov.ua/wp-content/uploads/813.png"/>
          <p:cNvSpPr>
            <a:spLocks noChangeAspect="1" noChangeArrowheads="1"/>
          </p:cNvSpPr>
          <p:nvPr/>
        </p:nvSpPr>
        <p:spPr bwMode="auto">
          <a:xfrm>
            <a:off x="155575" y="-2605088"/>
            <a:ext cx="3933825" cy="5429251"/>
          </a:xfrm>
          <a:prstGeom prst="rect">
            <a:avLst/>
          </a:prstGeom>
          <a:noFill/>
          <a:ln w="9525">
            <a:noFill/>
            <a:miter lim="800000"/>
            <a:headEnd/>
            <a:tailEnd/>
          </a:ln>
        </p:spPr>
        <p:txBody>
          <a:bodyPr/>
          <a:lstStyle/>
          <a:p>
            <a:endParaRPr lang="uk-UA"/>
          </a:p>
        </p:txBody>
      </p:sp>
      <p:sp>
        <p:nvSpPr>
          <p:cNvPr id="2" name="Номер слайда 1"/>
          <p:cNvSpPr>
            <a:spLocks noGrp="1"/>
          </p:cNvSpPr>
          <p:nvPr>
            <p:ph type="sldNum" sz="quarter" idx="12"/>
          </p:nvPr>
        </p:nvSpPr>
        <p:spPr/>
        <p:txBody>
          <a:bodyPr/>
          <a:lstStyle/>
          <a:p>
            <a:pPr>
              <a:defRPr/>
            </a:pPr>
            <a:fld id="{2FBD0D34-05FA-46BD-B3E4-32A45BE21DCF}" type="slidenum">
              <a:rPr lang="ru-RU" altLang="uk-UA" smtClean="0"/>
              <a:pPr>
                <a:defRPr/>
              </a:pPr>
              <a:t>1</a:t>
            </a:fld>
            <a:endParaRPr lang="ru-RU" altLang="uk-UA"/>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3200" dirty="0" smtClean="0">
                <a:solidFill>
                  <a:srgbClr val="FFFF00"/>
                </a:solidFill>
              </a:rPr>
              <a:t>План лекції:</a:t>
            </a:r>
            <a:endParaRPr lang="uk-UA" sz="3200" dirty="0">
              <a:solidFill>
                <a:srgbClr val="FFFF00"/>
              </a:solidFill>
            </a:endParaRPr>
          </a:p>
        </p:txBody>
      </p:sp>
      <p:sp>
        <p:nvSpPr>
          <p:cNvPr id="4" name="Прямоугольник 3"/>
          <p:cNvSpPr/>
          <p:nvPr/>
        </p:nvSpPr>
        <p:spPr>
          <a:xfrm>
            <a:off x="575556" y="2420888"/>
            <a:ext cx="7992888" cy="3385542"/>
          </a:xfrm>
          <a:prstGeom prst="rect">
            <a:avLst/>
          </a:prstGeom>
        </p:spPr>
        <p:txBody>
          <a:bodyPr wrap="square">
            <a:spAutoFit/>
          </a:bodyPr>
          <a:lstStyle/>
          <a:p>
            <a:pPr indent="450215" algn="just">
              <a:lnSpc>
                <a:spcPct val="107000"/>
              </a:lnSpc>
              <a:spcAft>
                <a:spcPts val="0"/>
              </a:spcAft>
            </a:pPr>
            <a:r>
              <a:rPr lang="uk-UA" sz="20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Аварії на хімічно-небезпечних об’єктах. </a:t>
            </a:r>
            <a:endParaRPr lang="uk-UA" sz="20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Класифікація та характеристика сильнодіючих отруйних речовин. </a:t>
            </a:r>
            <a:endParaRPr lang="uk-UA" sz="20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Домедична допомога при ураженні сильнодіючими отруйними речовинами. </a:t>
            </a:r>
            <a:endParaRPr lang="uk-UA" sz="20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Вражаючі фактори аварій на радіаційно небезпечних об’єктах. </a:t>
            </a:r>
            <a:endParaRPr lang="uk-UA" sz="20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Радіаційні ураження. </a:t>
            </a:r>
            <a:endParaRPr lang="uk-UA" sz="20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Променева </a:t>
            </a:r>
            <a:r>
              <a:rPr lang="uk-UA" sz="20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хвороба, ознаки. </a:t>
            </a:r>
            <a:endParaRPr lang="uk-UA" sz="20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Радіопротектори. </a:t>
            </a:r>
            <a:endParaRPr lang="uk-UA" sz="20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Домедична допомога в бойових та не бойових умовах.</a:t>
            </a:r>
            <a:endParaRPr lang="uk-UA" sz="2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2</a:t>
            </a:fld>
            <a:endParaRPr lang="ru-RU" altLang="uk-UA" sz="2000" dirty="0">
              <a:solidFill>
                <a:srgbClr val="0070C0"/>
              </a:solidFill>
            </a:endParaRPr>
          </a:p>
        </p:txBody>
      </p:sp>
    </p:spTree>
    <p:extLst>
      <p:ext uri="{BB962C8B-B14F-4D97-AF65-F5344CB8AC3E}">
        <p14:creationId xmlns:p14="http://schemas.microsoft.com/office/powerpoint/2010/main" val="2019347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3200" dirty="0" smtClean="0">
                <a:solidFill>
                  <a:srgbClr val="FFFF00"/>
                </a:solidFill>
              </a:rPr>
              <a:t>Зброя масового ураження</a:t>
            </a:r>
            <a:endParaRPr lang="uk-UA" sz="3200" dirty="0">
              <a:solidFill>
                <a:srgbClr val="FFFF00"/>
              </a:solidFill>
            </a:endParaRPr>
          </a:p>
        </p:txBody>
      </p:sp>
      <p:sp>
        <p:nvSpPr>
          <p:cNvPr id="4" name="Прямоугольник 3"/>
          <p:cNvSpPr/>
          <p:nvPr/>
        </p:nvSpPr>
        <p:spPr>
          <a:xfrm>
            <a:off x="575556" y="2420888"/>
            <a:ext cx="7992888" cy="3692614"/>
          </a:xfrm>
          <a:prstGeom prst="rect">
            <a:avLst/>
          </a:prstGeom>
        </p:spPr>
        <p:txBody>
          <a:bodyPr wrap="square">
            <a:spAutoFit/>
          </a:bodyPr>
          <a:lstStyle/>
          <a:p>
            <a:pPr indent="450215" algn="just">
              <a:lnSpc>
                <a:spcPct val="107000"/>
              </a:lnSpc>
              <a:spcAft>
                <a:spcPts val="0"/>
              </a:spcAft>
            </a:pP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Зброя масового ураження</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або зброя масового знищення — засоби ведення війни, які за силою руйнування та ураження у багато разів переважають конвенційне озброєння.</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Об’єктами ураження зброєю масового знищення є люди, продукти їхньої праці, а також природне середовище їхнього проживання (кліматичні та географічні умови, рослини, тварини, ґрунти). Фактори ураження зброєю масового знищення, як правило, мають певну інерцію дії після її застосування, тому можуть справляти негативний морально-психологічний вплив на супротивну сторону.</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Серед існуючих видів зброї масового знищення – хімічна зброя, біологічна зброя, ядерна зброя.</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3</a:t>
            </a:fld>
            <a:endParaRPr lang="ru-RU" altLang="uk-UA" sz="2000" dirty="0">
              <a:solidFill>
                <a:srgbClr val="0070C0"/>
              </a:solidFill>
            </a:endParaRPr>
          </a:p>
        </p:txBody>
      </p:sp>
    </p:spTree>
    <p:extLst>
      <p:ext uri="{BB962C8B-B14F-4D97-AF65-F5344CB8AC3E}">
        <p14:creationId xmlns:p14="http://schemas.microsoft.com/office/powerpoint/2010/main" val="3722394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3200" dirty="0">
                <a:solidFill>
                  <a:srgbClr val="FFFF00"/>
                </a:solidFill>
              </a:rPr>
              <a:t>Хімічна зброя та </a:t>
            </a:r>
            <a:r>
              <a:rPr lang="uk-UA" sz="3200" dirty="0" smtClean="0">
                <a:solidFill>
                  <a:srgbClr val="FFFF00"/>
                </a:solidFill>
              </a:rPr>
              <a:t>отруйні </a:t>
            </a:r>
            <a:r>
              <a:rPr lang="uk-UA" sz="3200" dirty="0">
                <a:solidFill>
                  <a:srgbClr val="FFFF00"/>
                </a:solidFill>
              </a:rPr>
              <a:t>речовини </a:t>
            </a:r>
          </a:p>
        </p:txBody>
      </p:sp>
      <p:sp>
        <p:nvSpPr>
          <p:cNvPr id="4" name="Прямоугольник 3"/>
          <p:cNvSpPr/>
          <p:nvPr/>
        </p:nvSpPr>
        <p:spPr>
          <a:xfrm>
            <a:off x="575556" y="2420888"/>
            <a:ext cx="7992888" cy="2375330"/>
          </a:xfrm>
          <a:prstGeom prst="rect">
            <a:avLst/>
          </a:prstGeom>
        </p:spPr>
        <p:txBody>
          <a:bodyPr wrap="square">
            <a:spAutoFit/>
          </a:bodyPr>
          <a:lstStyle/>
          <a:p>
            <a:pPr indent="450215" algn="just">
              <a:lnSpc>
                <a:spcPct val="107000"/>
              </a:lnSpc>
              <a:spcAft>
                <a:spcPts val="0"/>
              </a:spcAft>
            </a:pP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Хімічна зброя </a:t>
            </a:r>
            <a:r>
              <a:rPr lang="uk-UA" sz="20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(ХЗ) </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це один із видів зброї масового ураження, дія якої заснована на використанні токсичних властивостях деяких хімічних речовин; включає бойові отруйні речовини і засоби їх доставки до цілі.</a:t>
            </a:r>
          </a:p>
          <a:p>
            <a:pPr indent="450215" algn="just">
              <a:lnSpc>
                <a:spcPct val="107000"/>
              </a:lnSpc>
              <a:spcAft>
                <a:spcPts val="0"/>
              </a:spcAft>
            </a:pP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Отруйні речовини (ОР)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це хімічні сполуки, які при застосуванні здатні уражати людей та тварин на великих територіях, заражати повітря, місцевість, водойми та  проникати в різні будівлі.</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4</a:t>
            </a:fld>
            <a:endParaRPr lang="ru-RU" altLang="uk-UA" sz="2000" dirty="0">
              <a:solidFill>
                <a:srgbClr val="0070C0"/>
              </a:solidFill>
            </a:endParaRPr>
          </a:p>
        </p:txBody>
      </p:sp>
    </p:spTree>
    <p:extLst>
      <p:ext uri="{BB962C8B-B14F-4D97-AF65-F5344CB8AC3E}">
        <p14:creationId xmlns:p14="http://schemas.microsoft.com/office/powerpoint/2010/main" val="2690791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3200" dirty="0">
                <a:solidFill>
                  <a:srgbClr val="FFFF00"/>
                </a:solidFill>
              </a:rPr>
              <a:t>Аварії на хімічно-небезпечних об’єктах</a:t>
            </a:r>
          </a:p>
        </p:txBody>
      </p:sp>
      <p:sp>
        <p:nvSpPr>
          <p:cNvPr id="4" name="Прямоугольник 3"/>
          <p:cNvSpPr/>
          <p:nvPr/>
        </p:nvSpPr>
        <p:spPr>
          <a:xfrm>
            <a:off x="575556" y="2134873"/>
            <a:ext cx="7992888" cy="4221477"/>
          </a:xfrm>
          <a:prstGeom prst="rect">
            <a:avLst/>
          </a:prstGeom>
        </p:spPr>
        <p:txBody>
          <a:bodyPr wrap="square">
            <a:spAutoFit/>
          </a:bodyPr>
          <a:lstStyle/>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Головним </a:t>
            </a:r>
            <a:r>
              <a:rPr lang="uk-UA" dirty="0" err="1"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уражуючим</a:t>
            </a:r>
            <a:r>
              <a:rPr lang="uk-UA"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чинником під час аварій на хімічно небезпечних об'єктах  (ХНО) є зараження повітря, що призводить до ураження людей, які знаходяться в зоні дії сильнодіючих отруйних речовин (СДОР).</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Відмінною особливістю аварій на хімічно небезпечних об'єктах з викидом сильнодіючих отруйних речовин є те, що при високих концентраціях хімічних речовин ураження людей може відбуватися в короткі терміни. Тому збереження життя і здоров'я людей буде залежати від умілих і швидких дій населення. Масове ураження людей може статися, якщо при аварійному викиді небезпечної хімічної речовини утворюється осередок хімічного ураження, що представляє небезпеку для робітників і службовців виробничої дільниці (на об'єкті народного господарства), для населення житлових кварталів (у місті) і робочих селищ чи сільських населених пунктів (у заміській зоні). Головний вражаючий фактор тут - хімічне зараження приземного шару атмосфери. Можливо також зараження водних джерел, </a:t>
            </a:r>
            <a:r>
              <a:rPr lang="uk-UA"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ґрунту, </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рослинності </a:t>
            </a:r>
            <a:r>
              <a:rPr lang="uk-UA"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тощо. </a:t>
            </a:r>
            <a:endParaRPr lang="uk-UA"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5</a:t>
            </a:fld>
            <a:endParaRPr lang="ru-RU" altLang="uk-UA" sz="2000" dirty="0">
              <a:solidFill>
                <a:srgbClr val="0070C0"/>
              </a:solidFill>
            </a:endParaRPr>
          </a:p>
        </p:txBody>
      </p:sp>
    </p:spTree>
    <p:extLst>
      <p:ext uri="{BB962C8B-B14F-4D97-AF65-F5344CB8AC3E}">
        <p14:creationId xmlns:p14="http://schemas.microsoft.com/office/powerpoint/2010/main" val="2784851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6928" y="692696"/>
            <a:ext cx="8229600" cy="1143000"/>
          </a:xfrm>
        </p:spPr>
        <p:txBody>
          <a:bodyPr/>
          <a:lstStyle/>
          <a:p>
            <a:r>
              <a:rPr lang="uk-UA" sz="3200" dirty="0" smtClean="0">
                <a:solidFill>
                  <a:srgbClr val="FFFF00"/>
                </a:solidFill>
              </a:rPr>
              <a:t>Причини аварій </a:t>
            </a:r>
            <a:r>
              <a:rPr lang="uk-UA" sz="3200" dirty="0">
                <a:solidFill>
                  <a:srgbClr val="FFFF00"/>
                </a:solidFill>
              </a:rPr>
              <a:t>на хімічно-небезпечних об’єктах</a:t>
            </a:r>
          </a:p>
        </p:txBody>
      </p:sp>
      <p:sp>
        <p:nvSpPr>
          <p:cNvPr id="4" name="Прямоугольник 3"/>
          <p:cNvSpPr/>
          <p:nvPr/>
        </p:nvSpPr>
        <p:spPr>
          <a:xfrm>
            <a:off x="447473" y="1884203"/>
            <a:ext cx="7992888" cy="4680577"/>
          </a:xfrm>
          <a:prstGeom prst="rect">
            <a:avLst/>
          </a:prstGeom>
        </p:spPr>
        <p:txBody>
          <a:bodyPr wrap="square">
            <a:spAutoFit/>
          </a:bodyPr>
          <a:lstStyle/>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Причинами аварій на хімічно небезпечних об'єктах найчастіше бувають: високий рівень зносу основних виробничих фондів (технологічного обладнання); недосконалість технологій виробництва; халатність промислового персоналу при зливних операціях; відсутність сучасних систем управління технологічними процесами та протиаварійного захисту. Крім того, хімічна аварія може статися в результаті стихійного лиха (надзвичайної ситуації природного характеру). </a:t>
            </a:r>
            <a:endPar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Більшість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небезпечних хімічних речовин становлять небезпеку для людини і при їх вдиханні (інгаляційному впливі), і при попаданні на шкірні покриви. Основні впливають фактори на шкіру людей при аваріях на хімічно небезпечних об'єктах: вражаюча концентрація сильнодіючих отруйних речовин в повітрі, рідка фаза речовин і теплове випромінювання при пожежах. </a:t>
            </a:r>
            <a:endParaRPr lang="uk-UA"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6</a:t>
            </a:fld>
            <a:endParaRPr lang="ru-RU" altLang="uk-UA" sz="2000" dirty="0">
              <a:solidFill>
                <a:srgbClr val="0070C0"/>
              </a:solidFill>
            </a:endParaRPr>
          </a:p>
        </p:txBody>
      </p:sp>
    </p:spTree>
    <p:extLst>
      <p:ext uri="{BB962C8B-B14F-4D97-AF65-F5344CB8AC3E}">
        <p14:creationId xmlns:p14="http://schemas.microsoft.com/office/powerpoint/2010/main" val="6562856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3200" dirty="0">
                <a:solidFill>
                  <a:srgbClr val="FFFF00"/>
                </a:solidFill>
              </a:rPr>
              <a:t>Осередок хімічного ураження</a:t>
            </a:r>
          </a:p>
        </p:txBody>
      </p:sp>
      <p:sp>
        <p:nvSpPr>
          <p:cNvPr id="4" name="Прямоугольник 3"/>
          <p:cNvSpPr/>
          <p:nvPr/>
        </p:nvSpPr>
        <p:spPr>
          <a:xfrm>
            <a:off x="457200" y="2060848"/>
            <a:ext cx="7992888" cy="4351256"/>
          </a:xfrm>
          <a:prstGeom prst="rect">
            <a:avLst/>
          </a:prstGeom>
        </p:spPr>
        <p:txBody>
          <a:bodyPr wrap="square">
            <a:spAutoFit/>
          </a:bodyPr>
          <a:lstStyle/>
          <a:p>
            <a:pPr indent="450215" algn="just">
              <a:lnSpc>
                <a:spcPct val="107000"/>
              </a:lnSpc>
              <a:spcAft>
                <a:spcPts val="0"/>
              </a:spcAft>
            </a:pP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Осередок хімічного ураження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охоплює ділянку місцевості, на якому розлився токсичний продукт, а також зону хімічного зараження з підвітряного боку від місця розливу (джерела зараження). Розміри вогнища хімічного ураження залежать від обсягів розлився хімічно небезпечної речовини, характеру розливу (вільно, в піддон або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обваловку</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метеоумов</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токсичності речовини і ступеня захищеності людей. </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При викиді (протоці) токсичних речовин територію навколо хімічно небезпечних об'єктів умовно можна поділити за рівнями вражаючих факторів на три зони хімічного зараження (в залежності від рівня вражаючою концентрації сильнодіючих отруйних речовин, часу їх впливу, а також від наявності їх рідкої фази і відкритого полум'я пожежі). </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7</a:t>
            </a:fld>
            <a:endParaRPr lang="ru-RU" altLang="uk-UA" sz="2000" dirty="0">
              <a:solidFill>
                <a:srgbClr val="0070C0"/>
              </a:solidFill>
            </a:endParaRPr>
          </a:p>
        </p:txBody>
      </p:sp>
    </p:spTree>
    <p:extLst>
      <p:ext uri="{BB962C8B-B14F-4D97-AF65-F5344CB8AC3E}">
        <p14:creationId xmlns:p14="http://schemas.microsoft.com/office/powerpoint/2010/main" val="7362375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3200" dirty="0">
                <a:solidFill>
                  <a:srgbClr val="FFFF00"/>
                </a:solidFill>
              </a:rPr>
              <a:t>Зона хімічного зараження</a:t>
            </a:r>
          </a:p>
        </p:txBody>
      </p:sp>
      <p:sp>
        <p:nvSpPr>
          <p:cNvPr id="4" name="Прямоугольник 3"/>
          <p:cNvSpPr/>
          <p:nvPr/>
        </p:nvSpPr>
        <p:spPr>
          <a:xfrm>
            <a:off x="575556" y="2013522"/>
            <a:ext cx="7992888" cy="4351256"/>
          </a:xfrm>
          <a:prstGeom prst="rect">
            <a:avLst/>
          </a:prstGeom>
        </p:spPr>
        <p:txBody>
          <a:bodyPr wrap="square">
            <a:spAutoFit/>
          </a:bodyPr>
          <a:lstStyle/>
          <a:p>
            <a:pPr indent="450215" algn="just">
              <a:lnSpc>
                <a:spcPct val="107000"/>
              </a:lnSpc>
              <a:spcAft>
                <a:spcPts val="0"/>
              </a:spcAft>
            </a:pP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Зона хімічного зараження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територія або акваторія, в межах якої поширені (або куди привнесені) небезпечні хімічні речовини в концентраціях і кількостях, що створюють небезпеку для життя і здоров'я людей, для сільськогосподарських тварин і рослин протягом того чи іншого часу. </a:t>
            </a:r>
          </a:p>
          <a:p>
            <a:pPr indent="450215" algn="just">
              <a:lnSpc>
                <a:spcPct val="107000"/>
              </a:lnSpc>
              <a:spcAft>
                <a:spcPts val="0"/>
              </a:spcAft>
            </a:pP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Перша зона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найбільш небезпечна через підвищеної концентрації сильнодіючих отруйних речовин, можливості контакту з рідкою фазою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облива</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і дії відкритого полум'я пожеж. Вона може розвиватися приблизно на 250 м від джерела зараження. </a:t>
            </a:r>
          </a:p>
          <a:p>
            <a:pPr indent="450215" algn="just">
              <a:lnSpc>
                <a:spcPct val="107000"/>
              </a:lnSpc>
              <a:spcAft>
                <a:spcPts val="0"/>
              </a:spcAft>
            </a:pP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Друга зона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менш небезпечна: концентрація сильнодіючих отруйних речовин тут приблизно на 2-3 порядки менше максимально можливої, вплив рідкої фази і вогню малоймовірно. До цієї зони можна віднести місцевість на відстані 250-1000 м від джерела зараження. </a:t>
            </a:r>
            <a:endParaRPr lang="uk-UA"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8</a:t>
            </a:fld>
            <a:endParaRPr lang="ru-RU" altLang="uk-UA" sz="2000" dirty="0">
              <a:solidFill>
                <a:srgbClr val="0070C0"/>
              </a:solidFill>
            </a:endParaRPr>
          </a:p>
        </p:txBody>
      </p:sp>
    </p:spTree>
    <p:extLst>
      <p:ext uri="{BB962C8B-B14F-4D97-AF65-F5344CB8AC3E}">
        <p14:creationId xmlns:p14="http://schemas.microsoft.com/office/powerpoint/2010/main" val="38582668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3200" dirty="0">
                <a:solidFill>
                  <a:srgbClr val="FFFF00"/>
                </a:solidFill>
              </a:rPr>
              <a:t>Зона хімічного зараження</a:t>
            </a:r>
          </a:p>
        </p:txBody>
      </p:sp>
      <p:sp>
        <p:nvSpPr>
          <p:cNvPr id="4" name="Прямоугольник 3"/>
          <p:cNvSpPr/>
          <p:nvPr/>
        </p:nvSpPr>
        <p:spPr>
          <a:xfrm>
            <a:off x="575556" y="2005094"/>
            <a:ext cx="7992888" cy="4351256"/>
          </a:xfrm>
          <a:prstGeom prst="rect">
            <a:avLst/>
          </a:prstGeom>
        </p:spPr>
        <p:txBody>
          <a:bodyPr wrap="square">
            <a:spAutoFit/>
          </a:bodyPr>
          <a:lstStyle/>
          <a:p>
            <a:pPr indent="450215" algn="just">
              <a:lnSpc>
                <a:spcPct val="107000"/>
              </a:lnSpc>
              <a:spcAft>
                <a:spcPts val="0"/>
              </a:spcAft>
            </a:pP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Третя зона хімічного зараження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звичайно має концентрацію сильнодіючих отруйних речовин на 4-5 порядків нижче максимально можливою. Ця зона може бути вилучена на відстань 1000 м і більше від джерела зараження. </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Особливо небезпечні аварії, при яких відбувається некерований викид отруйних хімічних речовин, що виникає в результаті вибуху, пожежі або поломки технологічного устаткування, транспортної ємності або трубопроводу. </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За таких аваріях токсичні продукти виділяються в атмосферу у вигляді газу, пари або аерозолю, утворюючи хмару зараженого повітря, яке може поширюватися на великі відстані. У цьому випадку глибина зони поширення зараженого повітря залежить від концентрації небезпечного хімічної речовини і швидкості вітру. </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9</a:t>
            </a:fld>
            <a:endParaRPr lang="ru-RU" altLang="uk-UA" sz="2000" dirty="0">
              <a:solidFill>
                <a:srgbClr val="0070C0"/>
              </a:solidFill>
            </a:endParaRPr>
          </a:p>
        </p:txBody>
      </p:sp>
    </p:spTree>
    <p:extLst>
      <p:ext uri="{BB962C8B-B14F-4D97-AF65-F5344CB8AC3E}">
        <p14:creationId xmlns:p14="http://schemas.microsoft.com/office/powerpoint/2010/main" val="1919066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ru-RU" sz="3200" dirty="0" err="1">
                <a:solidFill>
                  <a:srgbClr val="FFFF00"/>
                </a:solidFill>
              </a:rPr>
              <a:t>Класифікація</a:t>
            </a:r>
            <a:r>
              <a:rPr lang="ru-RU" sz="3200" dirty="0">
                <a:solidFill>
                  <a:srgbClr val="FFFF00"/>
                </a:solidFill>
              </a:rPr>
              <a:t> та характеристика </a:t>
            </a:r>
            <a:r>
              <a:rPr lang="ru-RU" sz="3200" dirty="0" err="1">
                <a:solidFill>
                  <a:srgbClr val="FFFF00"/>
                </a:solidFill>
              </a:rPr>
              <a:t>сильнодіючих</a:t>
            </a:r>
            <a:r>
              <a:rPr lang="ru-RU" sz="3200" dirty="0">
                <a:solidFill>
                  <a:srgbClr val="FFFF00"/>
                </a:solidFill>
              </a:rPr>
              <a:t> </a:t>
            </a:r>
            <a:r>
              <a:rPr lang="ru-RU" sz="3200" dirty="0" err="1">
                <a:solidFill>
                  <a:srgbClr val="FFFF00"/>
                </a:solidFill>
              </a:rPr>
              <a:t>отруйних</a:t>
            </a:r>
            <a:r>
              <a:rPr lang="ru-RU" sz="3200" dirty="0">
                <a:solidFill>
                  <a:srgbClr val="FFFF00"/>
                </a:solidFill>
              </a:rPr>
              <a:t> </a:t>
            </a:r>
            <a:r>
              <a:rPr lang="ru-RU" sz="3200" dirty="0" err="1" smtClean="0">
                <a:solidFill>
                  <a:srgbClr val="FFFF00"/>
                </a:solidFill>
              </a:rPr>
              <a:t>речовин</a:t>
            </a:r>
            <a:endParaRPr lang="ru-RU" sz="3200" dirty="0">
              <a:solidFill>
                <a:srgbClr val="FFFF00"/>
              </a:solidFill>
            </a:endParaRPr>
          </a:p>
        </p:txBody>
      </p:sp>
      <p:sp>
        <p:nvSpPr>
          <p:cNvPr id="4" name="Прямоугольник 3"/>
          <p:cNvSpPr/>
          <p:nvPr/>
        </p:nvSpPr>
        <p:spPr>
          <a:xfrm>
            <a:off x="457200" y="1988840"/>
            <a:ext cx="8229600" cy="3925113"/>
          </a:xfrm>
          <a:prstGeom prst="rect">
            <a:avLst/>
          </a:prstGeom>
        </p:spPr>
        <p:txBody>
          <a:bodyPr wrap="square">
            <a:spAutoFit/>
          </a:bodyPr>
          <a:lstStyle/>
          <a:p>
            <a:pPr indent="450215" algn="just">
              <a:lnSpc>
                <a:spcPct val="107000"/>
              </a:lnSpc>
              <a:spcAft>
                <a:spcPts val="0"/>
              </a:spcAft>
            </a:pPr>
            <a:r>
              <a:rPr lang="uk-UA"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Найбільш </a:t>
            </a:r>
            <a:r>
              <a:rPr lang="uk-UA"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практичною є класифікація М.В. </a:t>
            </a:r>
            <a:r>
              <a:rPr lang="uk-UA"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Саватєєва</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1. Речовини з переважно задушливою дією (хлор,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трихлористий</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фосфор,</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фосген, хлорид сірки та інші);</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2. Речовини переважно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загальноотруйної</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дії (окис вуглецю,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синільна</a:t>
            </a:r>
            <a:endPar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кислота,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динітрофенол</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етиленхлоргідрин</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3. Речовини, які мають задушливу та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загальноотруйну</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дію (акрилонітрил,</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окисли азоту, сірчистий ангідрид, сірководень та інші).</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4. Нейротропні отрути - речовини, що впливають на генерацію, проведення</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і передачу нервового імпульсу (ФОР, сірковуглець та інші).</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5. Речовини, які мають задушливу та нейротропну дію (аміак).</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6. Речовини, які порушують обмін речовин і структуру клітини (діоксин);</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7. Метаболічні отрути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метилбромід</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метилхлорид,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диметилсульфат</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етиленоксид, та інші).</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10</a:t>
            </a:fld>
            <a:endParaRPr lang="ru-RU" altLang="uk-UA" sz="2000" dirty="0">
              <a:solidFill>
                <a:srgbClr val="0070C0"/>
              </a:solidFill>
            </a:endParaRPr>
          </a:p>
        </p:txBody>
      </p:sp>
    </p:spTree>
    <p:extLst>
      <p:ext uri="{BB962C8B-B14F-4D97-AF65-F5344CB8AC3E}">
        <p14:creationId xmlns:p14="http://schemas.microsoft.com/office/powerpoint/2010/main" val="702572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ru-RU" sz="3200" dirty="0" err="1">
                <a:solidFill>
                  <a:srgbClr val="FFFF00"/>
                </a:solidFill>
              </a:rPr>
              <a:t>Класифікація</a:t>
            </a:r>
            <a:r>
              <a:rPr lang="ru-RU" sz="3200" dirty="0">
                <a:solidFill>
                  <a:srgbClr val="FFFF00"/>
                </a:solidFill>
              </a:rPr>
              <a:t> та характеристика </a:t>
            </a:r>
            <a:r>
              <a:rPr lang="ru-RU" sz="3200" dirty="0" err="1">
                <a:solidFill>
                  <a:srgbClr val="FFFF00"/>
                </a:solidFill>
              </a:rPr>
              <a:t>сильнодіючих</a:t>
            </a:r>
            <a:r>
              <a:rPr lang="ru-RU" sz="3200" dirty="0">
                <a:solidFill>
                  <a:srgbClr val="FFFF00"/>
                </a:solidFill>
              </a:rPr>
              <a:t> </a:t>
            </a:r>
            <a:r>
              <a:rPr lang="ru-RU" sz="3200" dirty="0" err="1">
                <a:solidFill>
                  <a:srgbClr val="FFFF00"/>
                </a:solidFill>
              </a:rPr>
              <a:t>отруйних</a:t>
            </a:r>
            <a:r>
              <a:rPr lang="ru-RU" sz="3200" dirty="0">
                <a:solidFill>
                  <a:srgbClr val="FFFF00"/>
                </a:solidFill>
              </a:rPr>
              <a:t> </a:t>
            </a:r>
            <a:r>
              <a:rPr lang="ru-RU" sz="3200" dirty="0" err="1">
                <a:solidFill>
                  <a:srgbClr val="FFFF00"/>
                </a:solidFill>
              </a:rPr>
              <a:t>речовин</a:t>
            </a:r>
            <a:endParaRPr lang="uk-UA" sz="3200" dirty="0">
              <a:solidFill>
                <a:srgbClr val="FFFF00"/>
              </a:solidFill>
            </a:endParaRPr>
          </a:p>
        </p:txBody>
      </p:sp>
      <p:sp>
        <p:nvSpPr>
          <p:cNvPr id="4" name="Прямоугольник 3"/>
          <p:cNvSpPr/>
          <p:nvPr/>
        </p:nvSpPr>
        <p:spPr>
          <a:xfrm>
            <a:off x="457200" y="2040898"/>
            <a:ext cx="8229600" cy="4680577"/>
          </a:xfrm>
          <a:prstGeom prst="rect">
            <a:avLst/>
          </a:prstGeom>
        </p:spPr>
        <p:txBody>
          <a:bodyPr wrap="square">
            <a:spAutoFit/>
          </a:bodyPr>
          <a:lstStyle/>
          <a:p>
            <a:pPr indent="450215" algn="just">
              <a:lnSpc>
                <a:spcPct val="107000"/>
              </a:lnSpc>
              <a:spcAft>
                <a:spcPts val="0"/>
              </a:spcAft>
            </a:pP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Відносно швидкості формування санітарних втрат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прийнята наступна класифікація СДОР:</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1. Швидкої дії. Характерним є розвиток симптомів інтоксикації на протязі кількох хвилин. До них відносяться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синільна</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кислота, акрилонітрил, сірководень, окис вуглецю, окисли азоту (у високих концентраціях), хлор (у високих концентраціях), аміак, фосфорорганічні речовини.</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2. Сповільненої дії (розвиток симптомів на протязі години). До цієї групи відносять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динітрофенол</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диметилсульфат</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метилбромід</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метилхлорид,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оксихлорид</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фосфору, окисли азоту, хлор, окис етилену, сірковуглець,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трихлористий</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фосфор, фосген, хлорид сірки,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етиленхлоргідрин</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3. Вкрай сповільненої дії. Для цих СДОР є характерним розвиток симптомів на протязі понад годину (метиловий спирт).</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11</a:t>
            </a:fld>
            <a:endParaRPr lang="ru-RU" altLang="uk-UA" sz="2000" dirty="0">
              <a:solidFill>
                <a:srgbClr val="0070C0"/>
              </a:solidFill>
            </a:endParaRPr>
          </a:p>
        </p:txBody>
      </p:sp>
    </p:spTree>
    <p:extLst>
      <p:ext uri="{BB962C8B-B14F-4D97-AF65-F5344CB8AC3E}">
        <p14:creationId xmlns:p14="http://schemas.microsoft.com/office/powerpoint/2010/main" val="20041441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ru-RU" sz="3200" dirty="0" err="1">
                <a:solidFill>
                  <a:srgbClr val="FFFF00"/>
                </a:solidFill>
              </a:rPr>
              <a:t>Класифікація</a:t>
            </a:r>
            <a:r>
              <a:rPr lang="ru-RU" sz="3200" dirty="0">
                <a:solidFill>
                  <a:srgbClr val="FFFF00"/>
                </a:solidFill>
              </a:rPr>
              <a:t> та характеристика </a:t>
            </a:r>
            <a:r>
              <a:rPr lang="ru-RU" sz="3200" dirty="0" err="1">
                <a:solidFill>
                  <a:srgbClr val="FFFF00"/>
                </a:solidFill>
              </a:rPr>
              <a:t>сильнодіючих</a:t>
            </a:r>
            <a:r>
              <a:rPr lang="ru-RU" sz="3200" dirty="0">
                <a:solidFill>
                  <a:srgbClr val="FFFF00"/>
                </a:solidFill>
              </a:rPr>
              <a:t> </a:t>
            </a:r>
            <a:r>
              <a:rPr lang="ru-RU" sz="3200" dirty="0" err="1">
                <a:solidFill>
                  <a:srgbClr val="FFFF00"/>
                </a:solidFill>
              </a:rPr>
              <a:t>отруйних</a:t>
            </a:r>
            <a:r>
              <a:rPr lang="ru-RU" sz="3200" dirty="0">
                <a:solidFill>
                  <a:srgbClr val="FFFF00"/>
                </a:solidFill>
              </a:rPr>
              <a:t> </a:t>
            </a:r>
            <a:r>
              <a:rPr lang="ru-RU" sz="3200" dirty="0" err="1">
                <a:solidFill>
                  <a:srgbClr val="FFFF00"/>
                </a:solidFill>
              </a:rPr>
              <a:t>речовин</a:t>
            </a:r>
            <a:endParaRPr lang="uk-UA" sz="3200" dirty="0">
              <a:solidFill>
                <a:srgbClr val="FFFF00"/>
              </a:solidFill>
            </a:endParaRPr>
          </a:p>
        </p:txBody>
      </p:sp>
      <p:sp>
        <p:nvSpPr>
          <p:cNvPr id="4" name="Прямоугольник 3"/>
          <p:cNvSpPr/>
          <p:nvPr/>
        </p:nvSpPr>
        <p:spPr>
          <a:xfrm>
            <a:off x="457200" y="1858335"/>
            <a:ext cx="8075240" cy="4373505"/>
          </a:xfrm>
          <a:prstGeom prst="rect">
            <a:avLst/>
          </a:prstGeom>
        </p:spPr>
        <p:txBody>
          <a:bodyPr wrap="square">
            <a:spAutoFit/>
          </a:bodyPr>
          <a:lstStyle/>
          <a:p>
            <a:pPr indent="450215" algn="just">
              <a:lnSpc>
                <a:spcPct val="107000"/>
              </a:lnSpc>
              <a:spcAft>
                <a:spcPts val="0"/>
              </a:spcAft>
            </a:pP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За хімічною структурою виділяють 22 класи СДОР</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Основні із них наступні:</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1. Мінеральні та органічні кислоти (сірчана, хлористоводнева, фосфорна, оцтова та інші);</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2. Основи (їдкий натр, калі, розчини аміаку);</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3. Спирти (метиловий,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бутиловий</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та інші) і альдегіди кислот.</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4. Органічні та неорганічні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нітро</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і аміносполуки (анілін, </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нітробензол, нітротолуол</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5. Феноли, крезоли та їх похідні.</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6. Гетероциклічні сполуки.</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7. Пестициди: фосфорорганічні (хлорофос, карбофос), карбонати</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карботіон</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хлорорганічні (ДДТ, гексахлоран), ртутьорганічні</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метилртуть</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похідні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фенолоцтової</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кислоти,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діпіріділ</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паракват</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12</a:t>
            </a:fld>
            <a:endParaRPr lang="ru-RU" altLang="uk-UA" sz="2000" dirty="0">
              <a:solidFill>
                <a:srgbClr val="0070C0"/>
              </a:solidFill>
            </a:endParaRPr>
          </a:p>
        </p:txBody>
      </p:sp>
    </p:spTree>
    <p:extLst>
      <p:ext uri="{BB962C8B-B14F-4D97-AF65-F5344CB8AC3E}">
        <p14:creationId xmlns:p14="http://schemas.microsoft.com/office/powerpoint/2010/main" val="18847715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ru-RU" sz="3200" dirty="0" err="1">
                <a:solidFill>
                  <a:srgbClr val="FFFF00"/>
                </a:solidFill>
              </a:rPr>
              <a:t>Класифікація</a:t>
            </a:r>
            <a:r>
              <a:rPr lang="ru-RU" sz="3200" dirty="0">
                <a:solidFill>
                  <a:srgbClr val="FFFF00"/>
                </a:solidFill>
              </a:rPr>
              <a:t> та характеристика </a:t>
            </a:r>
            <a:r>
              <a:rPr lang="ru-RU" sz="3200" dirty="0" err="1">
                <a:solidFill>
                  <a:srgbClr val="FFFF00"/>
                </a:solidFill>
              </a:rPr>
              <a:t>сильнодіючих</a:t>
            </a:r>
            <a:r>
              <a:rPr lang="ru-RU" sz="3200" dirty="0">
                <a:solidFill>
                  <a:srgbClr val="FFFF00"/>
                </a:solidFill>
              </a:rPr>
              <a:t> </a:t>
            </a:r>
            <a:r>
              <a:rPr lang="ru-RU" sz="3200" dirty="0" err="1">
                <a:solidFill>
                  <a:srgbClr val="FFFF00"/>
                </a:solidFill>
              </a:rPr>
              <a:t>отруйних</a:t>
            </a:r>
            <a:r>
              <a:rPr lang="ru-RU" sz="3200" dirty="0">
                <a:solidFill>
                  <a:srgbClr val="FFFF00"/>
                </a:solidFill>
              </a:rPr>
              <a:t> </a:t>
            </a:r>
            <a:r>
              <a:rPr lang="ru-RU" sz="3200" dirty="0" err="1">
                <a:solidFill>
                  <a:srgbClr val="FFFF00"/>
                </a:solidFill>
              </a:rPr>
              <a:t>речовин</a:t>
            </a:r>
            <a:endParaRPr lang="uk-UA" sz="3200" dirty="0">
              <a:solidFill>
                <a:srgbClr val="FFFF00"/>
              </a:solidFill>
            </a:endParaRPr>
          </a:p>
        </p:txBody>
      </p:sp>
      <p:sp>
        <p:nvSpPr>
          <p:cNvPr id="4" name="Прямоугольник 3"/>
          <p:cNvSpPr/>
          <p:nvPr/>
        </p:nvSpPr>
        <p:spPr>
          <a:xfrm>
            <a:off x="575556" y="2420888"/>
            <a:ext cx="7992888" cy="2704651"/>
          </a:xfrm>
          <a:prstGeom prst="rect">
            <a:avLst/>
          </a:prstGeom>
        </p:spPr>
        <p:txBody>
          <a:bodyPr wrap="square">
            <a:spAutoFit/>
          </a:bodyPr>
          <a:lstStyle/>
          <a:p>
            <a:pPr indent="450215" algn="just">
              <a:lnSpc>
                <a:spcPct val="107000"/>
              </a:lnSpc>
              <a:spcAft>
                <a:spcPts val="0"/>
              </a:spcAft>
            </a:pP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За ступенем токсичності хімічні речовини ділять:</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Надзвичайно токсичні (смертельна концентрація менше 1 </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мг/л</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тобто викликає смерть у 50% уражених);</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Високотоксичні (смертельна концентрація складає 1-5 </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мг/л</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Сильно токсичні (смертельна концентрація 6-20 </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мг/л</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Помірно</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токсичні (смертельна концентрація 21-80 </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мг/л</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Малотоксичні (смертельна доза 81-160 </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мг/л</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Практично нетоксичні (смертельна доза понад 160 </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мг/л)</a:t>
            </a:r>
            <a:endPar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13</a:t>
            </a:fld>
            <a:endParaRPr lang="ru-RU" altLang="uk-UA" sz="2000" dirty="0">
              <a:solidFill>
                <a:srgbClr val="0070C0"/>
              </a:solidFill>
            </a:endParaRPr>
          </a:p>
        </p:txBody>
      </p:sp>
    </p:spTree>
    <p:extLst>
      <p:ext uri="{BB962C8B-B14F-4D97-AF65-F5344CB8AC3E}">
        <p14:creationId xmlns:p14="http://schemas.microsoft.com/office/powerpoint/2010/main" val="23456858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5556" y="704850"/>
            <a:ext cx="8111244" cy="1143000"/>
          </a:xfrm>
        </p:spPr>
        <p:txBody>
          <a:bodyPr anchor="ctr"/>
          <a:lstStyle/>
          <a:p>
            <a:r>
              <a:rPr lang="uk-UA" sz="3200" dirty="0" smtClean="0">
                <a:solidFill>
                  <a:srgbClr val="FFFF00"/>
                </a:solidFill>
              </a:rPr>
              <a:t>Сильнодіючі отруйні речовини</a:t>
            </a:r>
            <a:endParaRPr lang="uk-UA" sz="3200" dirty="0">
              <a:solidFill>
                <a:srgbClr val="FFFF00"/>
              </a:solidFill>
            </a:endParaRPr>
          </a:p>
        </p:txBody>
      </p:sp>
      <p:sp>
        <p:nvSpPr>
          <p:cNvPr id="4" name="Прямоугольник 3"/>
          <p:cNvSpPr/>
          <p:nvPr/>
        </p:nvSpPr>
        <p:spPr>
          <a:xfrm>
            <a:off x="550287" y="1847850"/>
            <a:ext cx="7992888" cy="4814203"/>
          </a:xfrm>
          <a:prstGeom prst="rect">
            <a:avLst/>
          </a:prstGeom>
        </p:spPr>
        <p:txBody>
          <a:bodyPr wrap="square">
            <a:spAutoFit/>
          </a:bodyPr>
          <a:lstStyle/>
          <a:p>
            <a:pPr indent="450215" algn="just">
              <a:lnSpc>
                <a:spcPct val="107000"/>
              </a:lnSpc>
              <a:spcAft>
                <a:spcPts val="0"/>
              </a:spcAft>
            </a:pPr>
            <a:r>
              <a:rPr lang="uk-UA"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До надзвичайно токсичних і високотоксичних речовин відносяться</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Деякі сполуки металів (органічні і неорганічні похідні миш'яку, ртуті, кадмію, свинцю, талію, цинку);</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Карбоніли</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металів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тетракарбоніл</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нікелю,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пентакарбоніл</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заліза);</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Речовини, що містять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нітрильну</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(синильна кислота і її солі,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нітоіли</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органічні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ізоціанати</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З'єднання фосфору (хлорид фосфору, фосфін,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фосфідин</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та ін..);</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Фторорганічні з'єднання (фосген, етиленоксиду, хлор, бром).</a:t>
            </a:r>
          </a:p>
          <a:p>
            <a:pPr indent="450215" algn="just">
              <a:lnSpc>
                <a:spcPct val="107000"/>
              </a:lnSpc>
              <a:spcAft>
                <a:spcPts val="0"/>
              </a:spcAft>
            </a:pPr>
            <a:r>
              <a:rPr lang="uk-UA"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До сильно токсичних відносяться</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Мінеральні та органічні кислоти (сірчана, азотна, фосфорна, оцтова, соляна);</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Луги (аміак, натронна вапно);</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З'єднання сірки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диметилсульфат</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розчинні сульфіди, сірковуглець, хлорид сірки,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фторид</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сірки, розчинні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тіоціанати</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Хлористий і бромистий метил;</a:t>
            </a:r>
          </a:p>
          <a:p>
            <a:pPr indent="450215" algn="just">
              <a:lnSpc>
                <a:spcPct val="107000"/>
              </a:lnSpc>
              <a:spcAft>
                <a:spcPts val="0"/>
              </a:spcAft>
            </a:pP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Органічні і неорганічні нітратні аміносполуки.</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14</a:t>
            </a:fld>
            <a:endParaRPr lang="ru-RU" altLang="uk-UA" sz="2000" dirty="0">
              <a:solidFill>
                <a:srgbClr val="0070C0"/>
              </a:solidFill>
            </a:endParaRPr>
          </a:p>
        </p:txBody>
      </p:sp>
    </p:spTree>
    <p:extLst>
      <p:ext uri="{BB962C8B-B14F-4D97-AF65-F5344CB8AC3E}">
        <p14:creationId xmlns:p14="http://schemas.microsoft.com/office/powerpoint/2010/main" val="3079398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ru-RU" sz="3200" dirty="0">
                <a:solidFill>
                  <a:srgbClr val="FFFF00"/>
                </a:solidFill>
              </a:rPr>
              <a:t>Домедична </a:t>
            </a:r>
            <a:r>
              <a:rPr lang="ru-RU" sz="3200" dirty="0" err="1">
                <a:solidFill>
                  <a:srgbClr val="FFFF00"/>
                </a:solidFill>
              </a:rPr>
              <a:t>допомога</a:t>
            </a:r>
            <a:r>
              <a:rPr lang="ru-RU" sz="3200" dirty="0">
                <a:solidFill>
                  <a:srgbClr val="FFFF00"/>
                </a:solidFill>
              </a:rPr>
              <a:t> при </a:t>
            </a:r>
            <a:r>
              <a:rPr lang="ru-RU" sz="3200" dirty="0" err="1">
                <a:solidFill>
                  <a:srgbClr val="FFFF00"/>
                </a:solidFill>
              </a:rPr>
              <a:t>ураженні</a:t>
            </a:r>
            <a:r>
              <a:rPr lang="ru-RU" sz="3200" dirty="0">
                <a:solidFill>
                  <a:srgbClr val="FFFF00"/>
                </a:solidFill>
              </a:rPr>
              <a:t> </a:t>
            </a:r>
            <a:r>
              <a:rPr lang="ru-RU" sz="3200" dirty="0" err="1">
                <a:solidFill>
                  <a:srgbClr val="FFFF00"/>
                </a:solidFill>
              </a:rPr>
              <a:t>сильнодіючими</a:t>
            </a:r>
            <a:r>
              <a:rPr lang="ru-RU" sz="3200" dirty="0">
                <a:solidFill>
                  <a:srgbClr val="FFFF00"/>
                </a:solidFill>
              </a:rPr>
              <a:t> </a:t>
            </a:r>
            <a:r>
              <a:rPr lang="ru-RU" sz="3200" dirty="0" err="1">
                <a:solidFill>
                  <a:srgbClr val="FFFF00"/>
                </a:solidFill>
              </a:rPr>
              <a:t>отруйними</a:t>
            </a:r>
            <a:r>
              <a:rPr lang="ru-RU" sz="3200" dirty="0">
                <a:solidFill>
                  <a:srgbClr val="FFFF00"/>
                </a:solidFill>
              </a:rPr>
              <a:t> </a:t>
            </a:r>
            <a:r>
              <a:rPr lang="ru-RU" sz="3200" dirty="0" err="1">
                <a:solidFill>
                  <a:srgbClr val="FFFF00"/>
                </a:solidFill>
              </a:rPr>
              <a:t>речовинами</a:t>
            </a:r>
            <a:endParaRPr lang="uk-UA" sz="3200" dirty="0">
              <a:solidFill>
                <a:srgbClr val="FFFF00"/>
              </a:solidFill>
            </a:endParaRPr>
          </a:p>
        </p:txBody>
      </p:sp>
      <p:sp>
        <p:nvSpPr>
          <p:cNvPr id="4" name="Прямоугольник 3"/>
          <p:cNvSpPr/>
          <p:nvPr/>
        </p:nvSpPr>
        <p:spPr>
          <a:xfrm>
            <a:off x="575556" y="2492896"/>
            <a:ext cx="7992888" cy="3056221"/>
          </a:xfrm>
          <a:prstGeom prst="rect">
            <a:avLst/>
          </a:prstGeom>
        </p:spPr>
        <p:txBody>
          <a:bodyPr wrap="square">
            <a:spAutoFit/>
          </a:bodyPr>
          <a:lstStyle/>
          <a:p>
            <a:pPr indent="450215" algn="just">
              <a:lnSpc>
                <a:spcPct val="107000"/>
              </a:lnSpc>
              <a:spcAft>
                <a:spcPts val="0"/>
              </a:spcAft>
            </a:pP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Причиною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ураження особового складу сильнодіючими отруйними речовинами можуть стати пошкодження промислових підприємств (сховищ, трубопроводів тощо) у ході бойових дій або стихійного лиха</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07000"/>
              </a:lnSpc>
              <a:spcAft>
                <a:spcPts val="0"/>
              </a:spcAft>
            </a:pP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Перебуваючи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на території таких підприємств чи поблизу них слід </a:t>
            </a: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уважно слідкувати за самопочуттям та ознаками, що супроводжують викиди СДОР</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у атмосферу і забруднення </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місцевості!</a:t>
            </a:r>
          </a:p>
          <a:p>
            <a:pPr indent="450215" algn="just">
              <a:lnSpc>
                <a:spcPct val="107000"/>
              </a:lnSpc>
              <a:spcAft>
                <a:spcPts val="0"/>
              </a:spcAft>
            </a:pPr>
            <a:r>
              <a:rPr lang="ru-RU"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Засоби</a:t>
            </a:r>
            <a:r>
              <a:rPr lang="ru-RU"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індивідуального</a:t>
            </a:r>
            <a:r>
              <a:rPr lang="ru-RU"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захисту</a:t>
            </a:r>
            <a:r>
              <a:rPr lang="ru-RU"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військовослужбовця</a:t>
            </a:r>
            <a:r>
              <a:rPr lang="ru-RU"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протигаз</a:t>
            </a:r>
            <a:r>
              <a:rPr lang="ru-RU"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загальновійськовий</a:t>
            </a:r>
            <a:r>
              <a:rPr lang="ru-RU"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захисний</a:t>
            </a:r>
            <a:r>
              <a:rPr lang="ru-RU"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комплект - </a:t>
            </a:r>
            <a:r>
              <a:rPr lang="ru-RU" sz="2000" dirty="0" err="1"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використовувати</a:t>
            </a:r>
            <a:r>
              <a:rPr lang="ru-RU"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негайно</a:t>
            </a:r>
            <a:r>
              <a:rPr lang="ru-RU"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за командою </a:t>
            </a:r>
            <a:r>
              <a:rPr lang="ru-RU" sz="2000" dirty="0" err="1"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або</a:t>
            </a:r>
            <a:r>
              <a:rPr lang="ru-RU"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при </a:t>
            </a:r>
            <a:r>
              <a:rPr lang="ru-RU" sz="2000" dirty="0" err="1"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виявленні</a:t>
            </a:r>
            <a:r>
              <a:rPr lang="ru-RU"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ознак</a:t>
            </a:r>
            <a:r>
              <a:rPr lang="ru-RU"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загрози</a:t>
            </a:r>
            <a:r>
              <a:rPr lang="ru-RU"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отруєння</a:t>
            </a:r>
            <a:r>
              <a:rPr lang="ru-RU"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СДОР.</a:t>
            </a:r>
            <a:endPar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15</a:t>
            </a:fld>
            <a:endParaRPr lang="ru-RU" altLang="uk-UA" sz="2000" dirty="0">
              <a:solidFill>
                <a:srgbClr val="0070C0"/>
              </a:solidFill>
            </a:endParaRPr>
          </a:p>
        </p:txBody>
      </p:sp>
    </p:spTree>
    <p:extLst>
      <p:ext uri="{BB962C8B-B14F-4D97-AF65-F5344CB8AC3E}">
        <p14:creationId xmlns:p14="http://schemas.microsoft.com/office/powerpoint/2010/main" val="8766989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5962" y="692696"/>
            <a:ext cx="8229600" cy="864096"/>
          </a:xfrm>
        </p:spPr>
        <p:txBody>
          <a:bodyPr anchor="t"/>
          <a:lstStyle/>
          <a:p>
            <a:r>
              <a:rPr lang="ru-RU" sz="3200" dirty="0">
                <a:solidFill>
                  <a:srgbClr val="FFFF00"/>
                </a:solidFill>
              </a:rPr>
              <a:t>Домедична </a:t>
            </a:r>
            <a:r>
              <a:rPr lang="ru-RU" sz="3200" dirty="0" err="1">
                <a:solidFill>
                  <a:srgbClr val="FFFF00"/>
                </a:solidFill>
              </a:rPr>
              <a:t>допомога</a:t>
            </a:r>
            <a:r>
              <a:rPr lang="ru-RU" sz="3200" dirty="0">
                <a:solidFill>
                  <a:srgbClr val="FFFF00"/>
                </a:solidFill>
              </a:rPr>
              <a:t> при </a:t>
            </a:r>
            <a:r>
              <a:rPr lang="ru-RU" sz="3200" dirty="0" err="1">
                <a:solidFill>
                  <a:srgbClr val="FFFF00"/>
                </a:solidFill>
              </a:rPr>
              <a:t>ураженні</a:t>
            </a:r>
            <a:r>
              <a:rPr lang="ru-RU" sz="3200" dirty="0">
                <a:solidFill>
                  <a:srgbClr val="FFFF00"/>
                </a:solidFill>
              </a:rPr>
              <a:t> </a:t>
            </a:r>
            <a:r>
              <a:rPr lang="ru-RU" sz="3200" dirty="0" smtClean="0">
                <a:solidFill>
                  <a:srgbClr val="FFFF00"/>
                </a:solidFill>
              </a:rPr>
              <a:t>ХЛОРОМ</a:t>
            </a:r>
            <a:endParaRPr lang="uk-UA" sz="3200" dirty="0">
              <a:solidFill>
                <a:srgbClr val="FFFF00"/>
              </a:solidFill>
            </a:endParaRPr>
          </a:p>
        </p:txBody>
      </p:sp>
      <p:sp>
        <p:nvSpPr>
          <p:cNvPr id="4" name="Прямоугольник 3"/>
          <p:cNvSpPr/>
          <p:nvPr/>
        </p:nvSpPr>
        <p:spPr>
          <a:xfrm>
            <a:off x="435962" y="1626879"/>
            <a:ext cx="8229600" cy="4702826"/>
          </a:xfrm>
          <a:prstGeom prst="rect">
            <a:avLst/>
          </a:prstGeom>
        </p:spPr>
        <p:txBody>
          <a:bodyPr wrap="square">
            <a:spAutoFit/>
          </a:bodyPr>
          <a:lstStyle/>
          <a:p>
            <a:pPr indent="450215" algn="just">
              <a:lnSpc>
                <a:spcPct val="107000"/>
              </a:lnSpc>
              <a:spcAft>
                <a:spcPts val="0"/>
              </a:spcAft>
            </a:pPr>
            <a:r>
              <a:rPr lang="uk-UA" sz="20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Хлор. </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Хімічно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надзвичайно активний, безпосередньо з’єднується з більшістю хімічних елементів. Концентрація хлору у воді 0,001-0,006 мг/л призводить до подразливої дії, концентрація 0,1-0,2 мг/л при 30-хвилинній дії небезпечна для життя, концентрація 0,5 мг/л при 15-хвилинній дії – смертельна.</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Для особового складу військових підрозділів та цивільного населення найбільш небезпечні пошкодження та аварії на підприємствах і сховищах, де зберігається саме хлор. При концентрації його у повітрі 1 мг/л смерть наступає миттєво. </a:t>
            </a:r>
          </a:p>
          <a:p>
            <a:pPr indent="450215" algn="just">
              <a:lnSpc>
                <a:spcPct val="107000"/>
              </a:lnSpc>
              <a:spcAft>
                <a:spcPts val="0"/>
              </a:spcAft>
            </a:pPr>
            <a:r>
              <a:rPr lang="uk-UA" sz="2000" u="sng"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Домедична допомога</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Винести потерпілого на свіже повітря, при тяжкому ураженні показана киснева терапія, ввести хлористий кальцій, глюкозу, препарати, що стимулюють дихання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етимізол</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бімегрид</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07000"/>
              </a:lnSpc>
              <a:spcAft>
                <a:spcPts val="0"/>
              </a:spcAft>
            </a:pP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Потерпілого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негайно евакуюють на вищий рівень медичного забезпечення</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endPar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16</a:t>
            </a:fld>
            <a:endParaRPr lang="ru-RU" altLang="uk-UA" sz="2000" dirty="0">
              <a:solidFill>
                <a:srgbClr val="0070C0"/>
              </a:solidFill>
            </a:endParaRPr>
          </a:p>
        </p:txBody>
      </p:sp>
    </p:spTree>
    <p:extLst>
      <p:ext uri="{BB962C8B-B14F-4D97-AF65-F5344CB8AC3E}">
        <p14:creationId xmlns:p14="http://schemas.microsoft.com/office/powerpoint/2010/main" val="13287162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5962" y="692696"/>
            <a:ext cx="8229600" cy="1143000"/>
          </a:xfrm>
        </p:spPr>
        <p:txBody>
          <a:bodyPr anchor="t"/>
          <a:lstStyle/>
          <a:p>
            <a:r>
              <a:rPr lang="ru-RU" sz="3200" dirty="0">
                <a:solidFill>
                  <a:srgbClr val="FFFF00"/>
                </a:solidFill>
              </a:rPr>
              <a:t>Домедична </a:t>
            </a:r>
            <a:r>
              <a:rPr lang="ru-RU" sz="3200" dirty="0" err="1">
                <a:solidFill>
                  <a:srgbClr val="FFFF00"/>
                </a:solidFill>
              </a:rPr>
              <a:t>допомога</a:t>
            </a:r>
            <a:r>
              <a:rPr lang="ru-RU" sz="3200" dirty="0">
                <a:solidFill>
                  <a:srgbClr val="FFFF00"/>
                </a:solidFill>
              </a:rPr>
              <a:t> при </a:t>
            </a:r>
            <a:r>
              <a:rPr lang="ru-RU" sz="3200" dirty="0" err="1">
                <a:solidFill>
                  <a:srgbClr val="FFFF00"/>
                </a:solidFill>
              </a:rPr>
              <a:t>ураженні</a:t>
            </a:r>
            <a:r>
              <a:rPr lang="ru-RU" sz="3200" dirty="0">
                <a:solidFill>
                  <a:srgbClr val="FFFF00"/>
                </a:solidFill>
              </a:rPr>
              <a:t> </a:t>
            </a:r>
            <a:r>
              <a:rPr lang="ru-RU" sz="3200" dirty="0" smtClean="0">
                <a:solidFill>
                  <a:srgbClr val="FFFF00"/>
                </a:solidFill>
              </a:rPr>
              <a:t>АМІАКОМ</a:t>
            </a:r>
            <a:endParaRPr lang="uk-UA" sz="3200" dirty="0">
              <a:solidFill>
                <a:srgbClr val="FFFF00"/>
              </a:solidFill>
            </a:endParaRPr>
          </a:p>
        </p:txBody>
      </p:sp>
      <p:sp>
        <p:nvSpPr>
          <p:cNvPr id="4" name="Прямоугольник 3"/>
          <p:cNvSpPr/>
          <p:nvPr/>
        </p:nvSpPr>
        <p:spPr>
          <a:xfrm>
            <a:off x="267178" y="1672654"/>
            <a:ext cx="8625302" cy="5130507"/>
          </a:xfrm>
          <a:prstGeom prst="rect">
            <a:avLst/>
          </a:prstGeom>
        </p:spPr>
        <p:txBody>
          <a:bodyPr wrap="square">
            <a:spAutoFit/>
          </a:bodyPr>
          <a:lstStyle/>
          <a:p>
            <a:pPr indent="450215" algn="just">
              <a:lnSpc>
                <a:spcPct val="107000"/>
              </a:lnSpc>
              <a:spcAft>
                <a:spcPts val="0"/>
              </a:spcAft>
            </a:pPr>
            <a:r>
              <a:rPr lang="uk-UA"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Аміак:</a:t>
            </a:r>
            <a:r>
              <a:rPr lang="uk-UA"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Безбарвний </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газ з подразнюючим запахом. Невеликі концентрації викликають подразнення слизової оболонки очей та верхніх дихальних шляхів. У потерпілих з’являється нудота, головний біль, слиновиділення, чхання, почервоніння обличчя, потовиділення, біль у грудях, поклики до сечовиділення. Висока концентрація викликає біль в очах і сильну сльозотечу, задушливість, сильні приступи кашлю, біль у шлунку, блювання, затримку сечі. Після цього розвиваються розлади дихання та кровообігу, може наступити смерть від серцевої недостатності, набряку дихальних шляхів.</a:t>
            </a:r>
          </a:p>
          <a:p>
            <a:pPr indent="450215" algn="just">
              <a:lnSpc>
                <a:spcPct val="107000"/>
              </a:lnSpc>
              <a:spcAft>
                <a:spcPts val="0"/>
              </a:spcAft>
            </a:pPr>
            <a:r>
              <a:rPr lang="uk-UA" u="sng"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Домедична допомога</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Надіти протигаз, винести потерпілого із зони ураження на свіже повітря, застосувати ІПП, забезпечити дихання через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ватно</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-марлеву пов’язку, зволожену у 5% розчині лимонної або оцтової кислоти. При попаданні аміаку в очі їх слід добре промити водою. Для послаблення больових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відчуттів</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потерпілому </a:t>
            </a:r>
            <a:r>
              <a:rPr lang="uk-UA"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внутрішньом’язово</a:t>
            </a:r>
            <a:r>
              <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вводять знеболюючий засіб із аптечки медичної загальновійськової індивідуальної. При спазмах гортані – ставлять гірчичник та вводять підшкірно атропін. При зупинці дихання – проводять штучне дихання та вводять стимулятори серцевої діяльності та дихання. Потерпілого негайно евакуюють на вищий рівень медичного забезпечення</a:t>
            </a:r>
            <a:r>
              <a:rPr lang="uk-UA"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endParaRPr lang="uk-UA"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17</a:t>
            </a:fld>
            <a:endParaRPr lang="ru-RU" altLang="uk-UA" sz="2000" dirty="0">
              <a:solidFill>
                <a:srgbClr val="0070C0"/>
              </a:solidFill>
            </a:endParaRPr>
          </a:p>
        </p:txBody>
      </p:sp>
    </p:spTree>
    <p:extLst>
      <p:ext uri="{BB962C8B-B14F-4D97-AF65-F5344CB8AC3E}">
        <p14:creationId xmlns:p14="http://schemas.microsoft.com/office/powerpoint/2010/main" val="32962502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5962" y="692696"/>
            <a:ext cx="8229600" cy="1143000"/>
          </a:xfrm>
        </p:spPr>
        <p:txBody>
          <a:bodyPr anchor="t"/>
          <a:lstStyle/>
          <a:p>
            <a:r>
              <a:rPr lang="ru-RU" sz="3200" dirty="0">
                <a:solidFill>
                  <a:srgbClr val="FFFF00"/>
                </a:solidFill>
              </a:rPr>
              <a:t>Домедична </a:t>
            </a:r>
            <a:r>
              <a:rPr lang="ru-RU" sz="3200" dirty="0" err="1">
                <a:solidFill>
                  <a:srgbClr val="FFFF00"/>
                </a:solidFill>
              </a:rPr>
              <a:t>допомога</a:t>
            </a:r>
            <a:r>
              <a:rPr lang="ru-RU" sz="3200" dirty="0">
                <a:solidFill>
                  <a:srgbClr val="FFFF00"/>
                </a:solidFill>
              </a:rPr>
              <a:t> при </a:t>
            </a:r>
            <a:r>
              <a:rPr lang="ru-RU" sz="3200" dirty="0" err="1">
                <a:solidFill>
                  <a:srgbClr val="FFFF00"/>
                </a:solidFill>
              </a:rPr>
              <a:t>ураженні</a:t>
            </a:r>
            <a:r>
              <a:rPr lang="ru-RU" sz="3200" dirty="0">
                <a:solidFill>
                  <a:srgbClr val="FFFF00"/>
                </a:solidFill>
              </a:rPr>
              <a:t> </a:t>
            </a:r>
            <a:r>
              <a:rPr lang="ru-RU" sz="3200" dirty="0" smtClean="0">
                <a:solidFill>
                  <a:srgbClr val="FFFF00"/>
                </a:solidFill>
              </a:rPr>
              <a:t>СІРКОВОДНЕМ</a:t>
            </a:r>
            <a:endParaRPr lang="uk-UA" sz="3200" dirty="0">
              <a:solidFill>
                <a:srgbClr val="FFFF00"/>
              </a:solidFill>
            </a:endParaRPr>
          </a:p>
        </p:txBody>
      </p:sp>
      <p:sp>
        <p:nvSpPr>
          <p:cNvPr id="4" name="Прямоугольник 3"/>
          <p:cNvSpPr/>
          <p:nvPr/>
        </p:nvSpPr>
        <p:spPr>
          <a:xfrm>
            <a:off x="435963" y="2073931"/>
            <a:ext cx="8229600" cy="4044184"/>
          </a:xfrm>
          <a:prstGeom prst="rect">
            <a:avLst/>
          </a:prstGeom>
        </p:spPr>
        <p:txBody>
          <a:bodyPr wrap="square">
            <a:spAutoFit/>
          </a:bodyPr>
          <a:lstStyle/>
          <a:p>
            <a:pPr indent="450215" algn="just">
              <a:lnSpc>
                <a:spcPct val="107000"/>
              </a:lnSpc>
              <a:spcAft>
                <a:spcPts val="0"/>
              </a:spcAft>
            </a:pP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Сірководень</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Безбарвний газ із запахом тухлих яєць. Отруєння відбувається через дихальні шляхи, незначною мірою через шкіру. Проникнення у кров сірководню супроводжується сильною нервово-паралітичною дією.</a:t>
            </a:r>
          </a:p>
          <a:p>
            <a:pPr indent="450215" algn="just">
              <a:lnSpc>
                <a:spcPct val="107000"/>
              </a:lnSpc>
              <a:spcAft>
                <a:spcPts val="0"/>
              </a:spcAft>
            </a:pPr>
            <a:r>
              <a:rPr lang="uk-UA" sz="2000" u="sng"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Домедична допомога</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Перш за все, необхідно усунути дію сірководню, при порушенні дихання або задишці – проводять штучне дихання. При ураженнях очей використовують очні каплі – 0,5% розчин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дикаїну</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Рекомендується вдихання хлору (хустку змочують в розчині хлорного вапна). У випадку судинної недостатності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блідосірий</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колір губ і шкіри на обличчі, слабкий пульс) вводять адреналін або кофеїн. </a:t>
            </a:r>
            <a:endPar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Потерпілого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негайно евакуюють на вищий рівень медичного забезпечення.</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18</a:t>
            </a:fld>
            <a:endParaRPr lang="ru-RU" altLang="uk-UA" sz="2000" dirty="0">
              <a:solidFill>
                <a:srgbClr val="0070C0"/>
              </a:solidFill>
            </a:endParaRPr>
          </a:p>
        </p:txBody>
      </p:sp>
    </p:spTree>
    <p:extLst>
      <p:ext uri="{BB962C8B-B14F-4D97-AF65-F5344CB8AC3E}">
        <p14:creationId xmlns:p14="http://schemas.microsoft.com/office/powerpoint/2010/main" val="41543321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ru-RU" sz="3200" dirty="0" err="1" smtClean="0">
                <a:solidFill>
                  <a:srgbClr val="FFFF00"/>
                </a:solidFill>
              </a:rPr>
              <a:t>Аварії</a:t>
            </a:r>
            <a:r>
              <a:rPr lang="ru-RU" sz="3200" dirty="0" smtClean="0">
                <a:solidFill>
                  <a:srgbClr val="FFFF00"/>
                </a:solidFill>
              </a:rPr>
              <a:t> </a:t>
            </a:r>
            <a:r>
              <a:rPr lang="ru-RU" sz="3200" dirty="0">
                <a:solidFill>
                  <a:srgbClr val="FFFF00"/>
                </a:solidFill>
              </a:rPr>
              <a:t>на </a:t>
            </a:r>
            <a:r>
              <a:rPr lang="ru-RU" sz="3200" dirty="0" err="1">
                <a:solidFill>
                  <a:srgbClr val="FFFF00"/>
                </a:solidFill>
              </a:rPr>
              <a:t>радіаційно</a:t>
            </a:r>
            <a:r>
              <a:rPr lang="ru-RU" sz="3200" dirty="0">
                <a:solidFill>
                  <a:srgbClr val="FFFF00"/>
                </a:solidFill>
              </a:rPr>
              <a:t> </a:t>
            </a:r>
            <a:r>
              <a:rPr lang="ru-RU" sz="3200" dirty="0" err="1">
                <a:solidFill>
                  <a:srgbClr val="FFFF00"/>
                </a:solidFill>
              </a:rPr>
              <a:t>небезпечних</a:t>
            </a:r>
            <a:r>
              <a:rPr lang="ru-RU" sz="3200" dirty="0">
                <a:solidFill>
                  <a:srgbClr val="FFFF00"/>
                </a:solidFill>
              </a:rPr>
              <a:t> </a:t>
            </a:r>
            <a:r>
              <a:rPr lang="ru-RU" sz="3200" dirty="0" err="1">
                <a:solidFill>
                  <a:srgbClr val="FFFF00"/>
                </a:solidFill>
              </a:rPr>
              <a:t>об’єктах</a:t>
            </a:r>
            <a:endParaRPr lang="uk-UA" sz="3200" dirty="0">
              <a:solidFill>
                <a:srgbClr val="FFFF00"/>
              </a:solidFill>
            </a:endParaRPr>
          </a:p>
        </p:txBody>
      </p:sp>
      <p:sp>
        <p:nvSpPr>
          <p:cNvPr id="4" name="Прямоугольник 3"/>
          <p:cNvSpPr/>
          <p:nvPr/>
        </p:nvSpPr>
        <p:spPr>
          <a:xfrm>
            <a:off x="611560" y="2780928"/>
            <a:ext cx="7992888" cy="3714863"/>
          </a:xfrm>
          <a:prstGeom prst="rect">
            <a:avLst/>
          </a:prstGeom>
        </p:spPr>
        <p:txBody>
          <a:bodyPr wrap="square">
            <a:spAutoFit/>
          </a:bodyPr>
          <a:lstStyle/>
          <a:p>
            <a:pPr indent="450215" algn="just">
              <a:lnSpc>
                <a:spcPct val="107000"/>
              </a:lnSpc>
              <a:spcAft>
                <a:spcPts val="0"/>
              </a:spcAft>
            </a:pPr>
            <a:r>
              <a:rPr lang="uk-UA" sz="20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Радіаційні аварії по масштабах поділяються на 3 типи:</a:t>
            </a:r>
          </a:p>
          <a:p>
            <a:pPr indent="450215" algn="just">
              <a:lnSpc>
                <a:spcPct val="107000"/>
              </a:lnSpc>
              <a:spcAft>
                <a:spcPts val="0"/>
              </a:spcAft>
            </a:pPr>
            <a:r>
              <a:rPr lang="uk-UA" sz="2000" u="sng"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локальна аварія </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це аварія, радіаційні наслідки якої обмежуються однією будівлею;</a:t>
            </a:r>
          </a:p>
          <a:p>
            <a:pPr indent="450215" algn="just">
              <a:lnSpc>
                <a:spcPct val="107000"/>
              </a:lnSpc>
              <a:spcAft>
                <a:spcPts val="0"/>
              </a:spcAft>
            </a:pPr>
            <a:r>
              <a:rPr lang="uk-UA" sz="2000" u="sng"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місцева </a:t>
            </a:r>
            <a:r>
              <a:rPr lang="uk-UA" sz="2000" u="sng"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аварія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радіоактивні речовини не поширюються за межи території АЕС;</a:t>
            </a:r>
          </a:p>
          <a:p>
            <a:pPr indent="450215" algn="just">
              <a:lnSpc>
                <a:spcPct val="107000"/>
              </a:lnSpc>
              <a:spcAft>
                <a:spcPts val="0"/>
              </a:spcAft>
            </a:pPr>
            <a:r>
              <a:rPr lang="uk-UA" sz="2000" u="sng"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загальна аварія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аварія, радіаційні наслідки якої поширюються за територію АЕС</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endPar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Крім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небезпеки, що створюють аварії на АЕС, існують ще багато різних </a:t>
            </a:r>
            <a:r>
              <a:rPr lang="uk-UA" sz="2000" u="sng"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джерел радіоактивного зараження</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Вони безпосередньо зв'язані з видобутком урану, його збагаченням, переробкою, транспортуванням, збереженням і похованням відходів. </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19</a:t>
            </a:fld>
            <a:endParaRPr lang="ru-RU" altLang="uk-UA" sz="2000" dirty="0">
              <a:solidFill>
                <a:srgbClr val="0070C0"/>
              </a:solidFill>
            </a:endParaRPr>
          </a:p>
        </p:txBody>
      </p:sp>
      <p:sp>
        <p:nvSpPr>
          <p:cNvPr id="7" name="Прямоугольник 6"/>
          <p:cNvSpPr/>
          <p:nvPr/>
        </p:nvSpPr>
        <p:spPr>
          <a:xfrm>
            <a:off x="251520" y="1628800"/>
            <a:ext cx="8712968" cy="1015663"/>
          </a:xfrm>
          <a:prstGeom prst="rect">
            <a:avLst/>
          </a:prstGeom>
        </p:spPr>
        <p:txBody>
          <a:bodyPr wrap="square">
            <a:spAutoFit/>
          </a:bodyPr>
          <a:lstStyle/>
          <a:p>
            <a:r>
              <a:rPr lang="uk-UA" sz="2000" b="1" i="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Радіаційно-небезпечними називають об'єкти народного господарства, що використовують у своїй діяльності джерела іонізуючого випромінювання, або такі утворюються в процесі їхнього функціонування.</a:t>
            </a:r>
          </a:p>
        </p:txBody>
      </p:sp>
    </p:spTree>
    <p:extLst>
      <p:ext uri="{BB962C8B-B14F-4D97-AF65-F5344CB8AC3E}">
        <p14:creationId xmlns:p14="http://schemas.microsoft.com/office/powerpoint/2010/main" val="11725952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ru-RU" sz="3200" dirty="0" err="1" smtClean="0">
                <a:solidFill>
                  <a:srgbClr val="FFFF00"/>
                </a:solidFill>
              </a:rPr>
              <a:t>Уражуючі</a:t>
            </a:r>
            <a:r>
              <a:rPr lang="ru-RU" sz="3200" dirty="0" smtClean="0">
                <a:solidFill>
                  <a:srgbClr val="FFFF00"/>
                </a:solidFill>
              </a:rPr>
              <a:t> </a:t>
            </a:r>
            <a:r>
              <a:rPr lang="ru-RU" sz="3200" dirty="0" err="1">
                <a:solidFill>
                  <a:srgbClr val="FFFF00"/>
                </a:solidFill>
              </a:rPr>
              <a:t>фактори</a:t>
            </a:r>
            <a:r>
              <a:rPr lang="ru-RU" sz="3200" dirty="0">
                <a:solidFill>
                  <a:srgbClr val="FFFF00"/>
                </a:solidFill>
              </a:rPr>
              <a:t> </a:t>
            </a:r>
            <a:r>
              <a:rPr lang="ru-RU" sz="3200" dirty="0" err="1" smtClean="0">
                <a:solidFill>
                  <a:srgbClr val="FFFF00"/>
                </a:solidFill>
              </a:rPr>
              <a:t>аварій</a:t>
            </a:r>
            <a:r>
              <a:rPr lang="ru-RU" sz="3200" dirty="0" smtClean="0">
                <a:solidFill>
                  <a:srgbClr val="FFFF00"/>
                </a:solidFill>
              </a:rPr>
              <a:t> </a:t>
            </a:r>
            <a:r>
              <a:rPr lang="ru-RU" sz="3200" dirty="0">
                <a:solidFill>
                  <a:srgbClr val="FFFF00"/>
                </a:solidFill>
              </a:rPr>
              <a:t>на </a:t>
            </a:r>
            <a:r>
              <a:rPr lang="ru-RU" sz="3200" dirty="0" err="1">
                <a:solidFill>
                  <a:srgbClr val="FFFF00"/>
                </a:solidFill>
              </a:rPr>
              <a:t>радіаційно</a:t>
            </a:r>
            <a:r>
              <a:rPr lang="ru-RU" sz="3200" dirty="0">
                <a:solidFill>
                  <a:srgbClr val="FFFF00"/>
                </a:solidFill>
              </a:rPr>
              <a:t> </a:t>
            </a:r>
            <a:r>
              <a:rPr lang="ru-RU" sz="3200" dirty="0" err="1">
                <a:solidFill>
                  <a:srgbClr val="FFFF00"/>
                </a:solidFill>
              </a:rPr>
              <a:t>небезпечних</a:t>
            </a:r>
            <a:r>
              <a:rPr lang="ru-RU" sz="3200" dirty="0">
                <a:solidFill>
                  <a:srgbClr val="FFFF00"/>
                </a:solidFill>
              </a:rPr>
              <a:t> </a:t>
            </a:r>
            <a:r>
              <a:rPr lang="ru-RU" sz="3200" dirty="0" err="1">
                <a:solidFill>
                  <a:srgbClr val="FFFF00"/>
                </a:solidFill>
              </a:rPr>
              <a:t>об’єктах</a:t>
            </a:r>
            <a:endParaRPr lang="uk-UA" sz="3200" dirty="0">
              <a:solidFill>
                <a:srgbClr val="FFFF00"/>
              </a:solidFill>
            </a:endParaRPr>
          </a:p>
        </p:txBody>
      </p:sp>
      <p:sp>
        <p:nvSpPr>
          <p:cNvPr id="4" name="Прямоугольник 3"/>
          <p:cNvSpPr/>
          <p:nvPr/>
        </p:nvSpPr>
        <p:spPr>
          <a:xfrm>
            <a:off x="312912" y="1988840"/>
            <a:ext cx="8373888" cy="4373505"/>
          </a:xfrm>
          <a:prstGeom prst="rect">
            <a:avLst/>
          </a:prstGeom>
        </p:spPr>
        <p:txBody>
          <a:bodyPr wrap="square">
            <a:spAutoFit/>
          </a:bodyPr>
          <a:lstStyle/>
          <a:p>
            <a:pPr indent="450215" algn="just">
              <a:lnSpc>
                <a:spcPct val="107000"/>
              </a:lnSpc>
              <a:spcAft>
                <a:spcPts val="0"/>
              </a:spcAft>
            </a:pP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Основними </a:t>
            </a:r>
            <a:r>
              <a:rPr lang="uk-UA" sz="2000" dirty="0" err="1"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уражуючими</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факторами аварій на радіаційно-небезпечних об’єктах є:</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хмара зараженого повітря, що утворюється в перший період аварії і поширюється за вітром;</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радіоактивно заражена місцевість;</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радіоізотопи, що потрапили у нутро організму людини з водою та їжею; </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комбінований вплив як радіоактивних, так і нерадіоактивних факторів:</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механічна дія уламків інженерних конструкцій, термічні травми, хімічний</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опік, інтоксикація, опромінення організму </a:t>
            </a:r>
            <a:r>
              <a:rPr lang="uk-UA" sz="2000" dirty="0" err="1"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уражуючими</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дозами,</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психотравматичний</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ефект та ін.</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20</a:t>
            </a:fld>
            <a:endParaRPr lang="ru-RU" altLang="uk-UA" sz="2000" dirty="0">
              <a:solidFill>
                <a:srgbClr val="0070C0"/>
              </a:solidFill>
            </a:endParaRPr>
          </a:p>
        </p:txBody>
      </p:sp>
    </p:spTree>
    <p:extLst>
      <p:ext uri="{BB962C8B-B14F-4D97-AF65-F5344CB8AC3E}">
        <p14:creationId xmlns:p14="http://schemas.microsoft.com/office/powerpoint/2010/main" val="5063166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ru-RU" sz="3200" dirty="0" err="1" smtClean="0">
                <a:solidFill>
                  <a:srgbClr val="FFFF00"/>
                </a:solidFill>
              </a:rPr>
              <a:t>Уражуючі</a:t>
            </a:r>
            <a:r>
              <a:rPr lang="ru-RU" sz="3200" dirty="0" smtClean="0">
                <a:solidFill>
                  <a:srgbClr val="FFFF00"/>
                </a:solidFill>
              </a:rPr>
              <a:t> </a:t>
            </a:r>
            <a:r>
              <a:rPr lang="ru-RU" sz="3200" dirty="0" err="1">
                <a:solidFill>
                  <a:srgbClr val="FFFF00"/>
                </a:solidFill>
              </a:rPr>
              <a:t>фактори</a:t>
            </a:r>
            <a:r>
              <a:rPr lang="ru-RU" sz="3200" dirty="0">
                <a:solidFill>
                  <a:srgbClr val="FFFF00"/>
                </a:solidFill>
              </a:rPr>
              <a:t> </a:t>
            </a:r>
            <a:r>
              <a:rPr lang="ru-RU" sz="3200" dirty="0" smtClean="0">
                <a:solidFill>
                  <a:srgbClr val="FFFF00"/>
                </a:solidFill>
              </a:rPr>
              <a:t>ядерного </a:t>
            </a:r>
            <a:r>
              <a:rPr lang="ru-RU" sz="3200" dirty="0" err="1" smtClean="0">
                <a:solidFill>
                  <a:srgbClr val="FFFF00"/>
                </a:solidFill>
              </a:rPr>
              <a:t>вибуху</a:t>
            </a:r>
            <a:r>
              <a:rPr lang="ru-RU" sz="3200" dirty="0" smtClean="0">
                <a:solidFill>
                  <a:srgbClr val="FFFF00"/>
                </a:solidFill>
              </a:rPr>
              <a:t> </a:t>
            </a:r>
            <a:r>
              <a:rPr lang="ru-RU" sz="3200" dirty="0" err="1" smtClean="0">
                <a:solidFill>
                  <a:srgbClr val="FFFF00"/>
                </a:solidFill>
              </a:rPr>
              <a:t>радіаційно</a:t>
            </a:r>
            <a:r>
              <a:rPr lang="ru-RU" sz="3200" dirty="0" smtClean="0">
                <a:solidFill>
                  <a:srgbClr val="FFFF00"/>
                </a:solidFill>
              </a:rPr>
              <a:t> </a:t>
            </a:r>
            <a:r>
              <a:rPr lang="ru-RU" sz="3200" dirty="0" err="1">
                <a:solidFill>
                  <a:srgbClr val="FFFF00"/>
                </a:solidFill>
              </a:rPr>
              <a:t>небезпечних</a:t>
            </a:r>
            <a:r>
              <a:rPr lang="ru-RU" sz="3200" dirty="0">
                <a:solidFill>
                  <a:srgbClr val="FFFF00"/>
                </a:solidFill>
              </a:rPr>
              <a:t> </a:t>
            </a:r>
            <a:r>
              <a:rPr lang="ru-RU" sz="3200" dirty="0" err="1">
                <a:solidFill>
                  <a:srgbClr val="FFFF00"/>
                </a:solidFill>
              </a:rPr>
              <a:t>об’єктах</a:t>
            </a:r>
            <a:endParaRPr lang="uk-UA" sz="3200" dirty="0">
              <a:solidFill>
                <a:srgbClr val="FFFF00"/>
              </a:solidFill>
            </a:endParaRPr>
          </a:p>
        </p:txBody>
      </p:sp>
      <p:sp>
        <p:nvSpPr>
          <p:cNvPr id="4" name="Прямоугольник 3"/>
          <p:cNvSpPr/>
          <p:nvPr/>
        </p:nvSpPr>
        <p:spPr>
          <a:xfrm>
            <a:off x="312912" y="1988840"/>
            <a:ext cx="8373888" cy="4702826"/>
          </a:xfrm>
          <a:prstGeom prst="rect">
            <a:avLst/>
          </a:prstGeom>
        </p:spPr>
        <p:txBody>
          <a:bodyPr wrap="square">
            <a:spAutoFit/>
          </a:bodyPr>
          <a:lstStyle/>
          <a:p>
            <a:pPr indent="450215" algn="just">
              <a:lnSpc>
                <a:spcPct val="107000"/>
              </a:lnSpc>
              <a:spcAft>
                <a:spcPts val="0"/>
              </a:spcAft>
            </a:pPr>
            <a:r>
              <a:rPr lang="uk-UA" sz="2000" b="1" dirty="0" err="1"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Уражуючими</a:t>
            </a:r>
            <a:r>
              <a:rPr lang="uk-UA" sz="20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факторами ядерного вибуху є:</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ударна хвиля в повітрі (сейсмічні хвилі у воді, ґрунті),</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світлове випромінювання,</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проникаюча радіація,</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радіаційне зараження,</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електромагнітний імпульс,</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психічна дія.</a:t>
            </a:r>
          </a:p>
          <a:p>
            <a:pPr indent="450215" algn="just">
              <a:lnSpc>
                <a:spcPct val="107000"/>
              </a:lnSpc>
              <a:spcAft>
                <a:spcPts val="0"/>
              </a:spcAft>
            </a:pPr>
            <a:r>
              <a:rPr lang="uk-UA" sz="2000" u="sng"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Ударна </a:t>
            </a:r>
            <a:r>
              <a:rPr lang="uk-UA" sz="2000" u="sng"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хвиля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головний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уражаючий</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фактор ядерного вибуху, являє собою зону сильного стиснення повітря, що поширюється в усі сторони від центру вибуху з великою швидкістю. За зоною стиснення утворюється зона розрідження, яка поширюється у зворотному напрямку (до центру вибуху) від зони тиску. Ударна хвиля призводить до руйнування і пошкодження бойової техніки, будівель, а також до механічних травм серед особового складу.</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21</a:t>
            </a:fld>
            <a:endParaRPr lang="ru-RU" altLang="uk-UA" sz="2000" dirty="0">
              <a:solidFill>
                <a:srgbClr val="0070C0"/>
              </a:solidFill>
            </a:endParaRPr>
          </a:p>
        </p:txBody>
      </p:sp>
    </p:spTree>
    <p:extLst>
      <p:ext uri="{BB962C8B-B14F-4D97-AF65-F5344CB8AC3E}">
        <p14:creationId xmlns:p14="http://schemas.microsoft.com/office/powerpoint/2010/main" val="17435177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ru-RU" sz="3200" dirty="0" err="1">
                <a:solidFill>
                  <a:srgbClr val="FFFF00"/>
                </a:solidFill>
              </a:rPr>
              <a:t>Уражуючі</a:t>
            </a:r>
            <a:r>
              <a:rPr lang="ru-RU" sz="3200" dirty="0">
                <a:solidFill>
                  <a:srgbClr val="FFFF00"/>
                </a:solidFill>
              </a:rPr>
              <a:t> </a:t>
            </a:r>
            <a:r>
              <a:rPr lang="ru-RU" sz="3200" dirty="0" err="1">
                <a:solidFill>
                  <a:srgbClr val="FFFF00"/>
                </a:solidFill>
              </a:rPr>
              <a:t>фактори</a:t>
            </a:r>
            <a:r>
              <a:rPr lang="ru-RU" sz="3200" dirty="0">
                <a:solidFill>
                  <a:srgbClr val="FFFF00"/>
                </a:solidFill>
              </a:rPr>
              <a:t> ядерного </a:t>
            </a:r>
            <a:r>
              <a:rPr lang="ru-RU" sz="3200" dirty="0" err="1">
                <a:solidFill>
                  <a:srgbClr val="FFFF00"/>
                </a:solidFill>
              </a:rPr>
              <a:t>вибуху</a:t>
            </a:r>
            <a:r>
              <a:rPr lang="ru-RU" sz="3200" dirty="0">
                <a:solidFill>
                  <a:srgbClr val="FFFF00"/>
                </a:solidFill>
              </a:rPr>
              <a:t> та </a:t>
            </a:r>
            <a:r>
              <a:rPr lang="ru-RU" sz="3200" dirty="0" err="1">
                <a:solidFill>
                  <a:srgbClr val="FFFF00"/>
                </a:solidFill>
              </a:rPr>
              <a:t>аварій</a:t>
            </a:r>
            <a:r>
              <a:rPr lang="ru-RU" sz="3200" dirty="0">
                <a:solidFill>
                  <a:srgbClr val="FFFF00"/>
                </a:solidFill>
              </a:rPr>
              <a:t> на </a:t>
            </a:r>
            <a:r>
              <a:rPr lang="ru-RU" sz="3200" dirty="0" err="1">
                <a:solidFill>
                  <a:srgbClr val="FFFF00"/>
                </a:solidFill>
              </a:rPr>
              <a:t>радіаційно</a:t>
            </a:r>
            <a:r>
              <a:rPr lang="ru-RU" sz="3200" dirty="0">
                <a:solidFill>
                  <a:srgbClr val="FFFF00"/>
                </a:solidFill>
              </a:rPr>
              <a:t> </a:t>
            </a:r>
            <a:r>
              <a:rPr lang="ru-RU" sz="3200" dirty="0" err="1">
                <a:solidFill>
                  <a:srgbClr val="FFFF00"/>
                </a:solidFill>
              </a:rPr>
              <a:t>небезпечних</a:t>
            </a:r>
            <a:r>
              <a:rPr lang="ru-RU" sz="3200" dirty="0">
                <a:solidFill>
                  <a:srgbClr val="FFFF00"/>
                </a:solidFill>
              </a:rPr>
              <a:t> </a:t>
            </a:r>
            <a:r>
              <a:rPr lang="ru-RU" sz="3200" dirty="0" err="1">
                <a:solidFill>
                  <a:srgbClr val="FFFF00"/>
                </a:solidFill>
              </a:rPr>
              <a:t>об’єктах</a:t>
            </a:r>
            <a:endParaRPr lang="uk-UA" sz="3200" dirty="0">
              <a:solidFill>
                <a:srgbClr val="FFFF00"/>
              </a:solidFill>
            </a:endParaRPr>
          </a:p>
        </p:txBody>
      </p:sp>
      <p:sp>
        <p:nvSpPr>
          <p:cNvPr id="4" name="Прямоугольник 3"/>
          <p:cNvSpPr/>
          <p:nvPr/>
        </p:nvSpPr>
        <p:spPr>
          <a:xfrm>
            <a:off x="435846" y="2005094"/>
            <a:ext cx="8168602" cy="4680577"/>
          </a:xfrm>
          <a:prstGeom prst="rect">
            <a:avLst/>
          </a:prstGeom>
        </p:spPr>
        <p:txBody>
          <a:bodyPr wrap="square">
            <a:spAutoFit/>
          </a:bodyPr>
          <a:lstStyle/>
          <a:p>
            <a:pPr indent="450215" algn="just">
              <a:lnSpc>
                <a:spcPct val="107000"/>
              </a:lnSpc>
              <a:spcAft>
                <a:spcPts val="0"/>
              </a:spcAft>
            </a:pP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Світлове випромінювання</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 потік променевої енергії, поширюється практично миттєво і триває залежно від потужності ядерного вибуху до 20 с, здатний викликати опіки шкіри, ураження (постійне або тимчасове) органів зору та займання горючих матеріалів та об’єктів.</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Розрізняють </a:t>
            </a: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три ступеня </a:t>
            </a:r>
            <a:r>
              <a:rPr lang="uk-UA" sz="2000"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опіків</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Опіки першого ступеня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еритематозний</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характеризуються почервонінням, появою набряку та болю; другого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бульозний</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 утворенням пухирів із серозною рідиною; третього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виразково</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-некротичний) – змертвінням шкіри і утворенням виразок. Для захисту від світлового випромінювання використовують сховища, фортифікаційні споруди, та предмети, що створюють тінь.</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Існує </a:t>
            </a: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три види ураження очей</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тимчасова сліпота (до декількох хвилин); опік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дна</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ока при прямому погляді на вибух; опіки роговиці та повік.</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22</a:t>
            </a:fld>
            <a:endParaRPr lang="ru-RU" altLang="uk-UA" sz="2000" dirty="0">
              <a:solidFill>
                <a:srgbClr val="0070C0"/>
              </a:solidFill>
            </a:endParaRPr>
          </a:p>
        </p:txBody>
      </p:sp>
    </p:spTree>
    <p:extLst>
      <p:ext uri="{BB962C8B-B14F-4D97-AF65-F5344CB8AC3E}">
        <p14:creationId xmlns:p14="http://schemas.microsoft.com/office/powerpoint/2010/main" val="42012814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ru-RU" sz="3200" dirty="0" err="1">
                <a:solidFill>
                  <a:srgbClr val="FFFF00"/>
                </a:solidFill>
              </a:rPr>
              <a:t>Уражуючі</a:t>
            </a:r>
            <a:r>
              <a:rPr lang="ru-RU" sz="3200" dirty="0">
                <a:solidFill>
                  <a:srgbClr val="FFFF00"/>
                </a:solidFill>
              </a:rPr>
              <a:t> </a:t>
            </a:r>
            <a:r>
              <a:rPr lang="ru-RU" sz="3200" dirty="0" err="1">
                <a:solidFill>
                  <a:srgbClr val="FFFF00"/>
                </a:solidFill>
              </a:rPr>
              <a:t>фактори</a:t>
            </a:r>
            <a:r>
              <a:rPr lang="ru-RU" sz="3200" dirty="0">
                <a:solidFill>
                  <a:srgbClr val="FFFF00"/>
                </a:solidFill>
              </a:rPr>
              <a:t> ядерного </a:t>
            </a:r>
            <a:r>
              <a:rPr lang="ru-RU" sz="3200" dirty="0" err="1">
                <a:solidFill>
                  <a:srgbClr val="FFFF00"/>
                </a:solidFill>
              </a:rPr>
              <a:t>вибуху</a:t>
            </a:r>
            <a:r>
              <a:rPr lang="ru-RU" sz="3200" dirty="0">
                <a:solidFill>
                  <a:srgbClr val="FFFF00"/>
                </a:solidFill>
              </a:rPr>
              <a:t> та </a:t>
            </a:r>
            <a:r>
              <a:rPr lang="ru-RU" sz="3200" dirty="0" err="1">
                <a:solidFill>
                  <a:srgbClr val="FFFF00"/>
                </a:solidFill>
              </a:rPr>
              <a:t>аварій</a:t>
            </a:r>
            <a:r>
              <a:rPr lang="ru-RU" sz="3200" dirty="0">
                <a:solidFill>
                  <a:srgbClr val="FFFF00"/>
                </a:solidFill>
              </a:rPr>
              <a:t> на </a:t>
            </a:r>
            <a:r>
              <a:rPr lang="ru-RU" sz="3200" dirty="0" err="1">
                <a:solidFill>
                  <a:srgbClr val="FFFF00"/>
                </a:solidFill>
              </a:rPr>
              <a:t>радіаційно</a:t>
            </a:r>
            <a:r>
              <a:rPr lang="ru-RU" sz="3200" dirty="0">
                <a:solidFill>
                  <a:srgbClr val="FFFF00"/>
                </a:solidFill>
              </a:rPr>
              <a:t> </a:t>
            </a:r>
            <a:r>
              <a:rPr lang="ru-RU" sz="3200" dirty="0" err="1">
                <a:solidFill>
                  <a:srgbClr val="FFFF00"/>
                </a:solidFill>
              </a:rPr>
              <a:t>небезпечних</a:t>
            </a:r>
            <a:r>
              <a:rPr lang="ru-RU" sz="3200" dirty="0">
                <a:solidFill>
                  <a:srgbClr val="FFFF00"/>
                </a:solidFill>
              </a:rPr>
              <a:t> </a:t>
            </a:r>
            <a:r>
              <a:rPr lang="ru-RU" sz="3200" dirty="0" err="1">
                <a:solidFill>
                  <a:srgbClr val="FFFF00"/>
                </a:solidFill>
              </a:rPr>
              <a:t>об’єктах</a:t>
            </a:r>
            <a:endParaRPr lang="uk-UA" sz="3200" dirty="0">
              <a:solidFill>
                <a:srgbClr val="FFFF00"/>
              </a:solidFill>
            </a:endParaRPr>
          </a:p>
        </p:txBody>
      </p:sp>
      <p:sp>
        <p:nvSpPr>
          <p:cNvPr id="4" name="Прямоугольник 3"/>
          <p:cNvSpPr/>
          <p:nvPr/>
        </p:nvSpPr>
        <p:spPr>
          <a:xfrm>
            <a:off x="435846" y="2005094"/>
            <a:ext cx="8168602" cy="4702826"/>
          </a:xfrm>
          <a:prstGeom prst="rect">
            <a:avLst/>
          </a:prstGeom>
        </p:spPr>
        <p:txBody>
          <a:bodyPr wrap="square">
            <a:spAutoFit/>
          </a:bodyPr>
          <a:lstStyle/>
          <a:p>
            <a:pPr indent="450215" algn="just">
              <a:lnSpc>
                <a:spcPct val="107000"/>
              </a:lnSpc>
              <a:spcAft>
                <a:spcPts val="0"/>
              </a:spcAft>
            </a:pP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Електромагнітний імпульс –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короткочасне електромагнітне поле, що виникає під час вибуху ядерного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боєприпасу</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Наслідком його дії (десятки- сотні км) може бути перегорання або пробої окремих елементів радіоелектронної і електротехнічної апаратури. Ураження людей можливе тільки в тих випадках, коли вони в момент вибуху контактують з лініями електромереж.</a:t>
            </a:r>
          </a:p>
          <a:p>
            <a:pPr indent="450215" algn="just">
              <a:lnSpc>
                <a:spcPct val="107000"/>
              </a:lnSpc>
              <a:spcAft>
                <a:spcPts val="0"/>
              </a:spcAft>
            </a:pP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Іонізуюче випромінювання –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потік гамма-променів та нейтронів, триває до 20 с. Проникаючи через живу тканину, останні іонізують молекули клітин, під впливом іонізації в організмі виникають біологічні процеси, що призводять до порушення життєвих функцій окремих органів та розвитку променевої хвороби, а при перебуванні людини в епіцентрі </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вибуху,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аварії на </a:t>
            </a: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РНО настає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смерть.</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Сховища та протирадіаційні укриття практично повністю захищають від впливу іонізуючого випромінювання.</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23</a:t>
            </a:fld>
            <a:endParaRPr lang="ru-RU" altLang="uk-UA" sz="2000" dirty="0">
              <a:solidFill>
                <a:srgbClr val="0070C0"/>
              </a:solidFill>
            </a:endParaRPr>
          </a:p>
        </p:txBody>
      </p:sp>
    </p:spTree>
    <p:extLst>
      <p:ext uri="{BB962C8B-B14F-4D97-AF65-F5344CB8AC3E}">
        <p14:creationId xmlns:p14="http://schemas.microsoft.com/office/powerpoint/2010/main" val="4069255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ru-RU" sz="3200" dirty="0" err="1">
                <a:solidFill>
                  <a:srgbClr val="FFFF00"/>
                </a:solidFill>
              </a:rPr>
              <a:t>Уражуючі</a:t>
            </a:r>
            <a:r>
              <a:rPr lang="ru-RU" sz="3200" dirty="0">
                <a:solidFill>
                  <a:srgbClr val="FFFF00"/>
                </a:solidFill>
              </a:rPr>
              <a:t> </a:t>
            </a:r>
            <a:r>
              <a:rPr lang="ru-RU" sz="3200" dirty="0" err="1">
                <a:solidFill>
                  <a:srgbClr val="FFFF00"/>
                </a:solidFill>
              </a:rPr>
              <a:t>фактори</a:t>
            </a:r>
            <a:r>
              <a:rPr lang="ru-RU" sz="3200" dirty="0">
                <a:solidFill>
                  <a:srgbClr val="FFFF00"/>
                </a:solidFill>
              </a:rPr>
              <a:t> ядерного </a:t>
            </a:r>
            <a:r>
              <a:rPr lang="ru-RU" sz="3200" dirty="0" err="1">
                <a:solidFill>
                  <a:srgbClr val="FFFF00"/>
                </a:solidFill>
              </a:rPr>
              <a:t>вибуху</a:t>
            </a:r>
            <a:r>
              <a:rPr lang="ru-RU" sz="3200" dirty="0">
                <a:solidFill>
                  <a:srgbClr val="FFFF00"/>
                </a:solidFill>
              </a:rPr>
              <a:t> та </a:t>
            </a:r>
            <a:r>
              <a:rPr lang="ru-RU" sz="3200" dirty="0" err="1">
                <a:solidFill>
                  <a:srgbClr val="FFFF00"/>
                </a:solidFill>
              </a:rPr>
              <a:t>аварій</a:t>
            </a:r>
            <a:r>
              <a:rPr lang="ru-RU" sz="3200" dirty="0">
                <a:solidFill>
                  <a:srgbClr val="FFFF00"/>
                </a:solidFill>
              </a:rPr>
              <a:t> на </a:t>
            </a:r>
            <a:r>
              <a:rPr lang="ru-RU" sz="3200" dirty="0" err="1">
                <a:solidFill>
                  <a:srgbClr val="FFFF00"/>
                </a:solidFill>
              </a:rPr>
              <a:t>радіаційно</a:t>
            </a:r>
            <a:r>
              <a:rPr lang="ru-RU" sz="3200" dirty="0">
                <a:solidFill>
                  <a:srgbClr val="FFFF00"/>
                </a:solidFill>
              </a:rPr>
              <a:t> </a:t>
            </a:r>
            <a:r>
              <a:rPr lang="ru-RU" sz="3200" dirty="0" err="1">
                <a:solidFill>
                  <a:srgbClr val="FFFF00"/>
                </a:solidFill>
              </a:rPr>
              <a:t>небезпечних</a:t>
            </a:r>
            <a:r>
              <a:rPr lang="ru-RU" sz="3200" dirty="0">
                <a:solidFill>
                  <a:srgbClr val="FFFF00"/>
                </a:solidFill>
              </a:rPr>
              <a:t> </a:t>
            </a:r>
            <a:r>
              <a:rPr lang="ru-RU" sz="3200" dirty="0" err="1">
                <a:solidFill>
                  <a:srgbClr val="FFFF00"/>
                </a:solidFill>
              </a:rPr>
              <a:t>об’єктах</a:t>
            </a:r>
            <a:endParaRPr lang="uk-UA" sz="3200" dirty="0">
              <a:solidFill>
                <a:srgbClr val="FFFF00"/>
              </a:solidFill>
            </a:endParaRPr>
          </a:p>
        </p:txBody>
      </p:sp>
      <p:sp>
        <p:nvSpPr>
          <p:cNvPr id="4" name="Прямоугольник 3"/>
          <p:cNvSpPr/>
          <p:nvPr/>
        </p:nvSpPr>
        <p:spPr>
          <a:xfrm>
            <a:off x="323528" y="1916832"/>
            <a:ext cx="8496944" cy="4702826"/>
          </a:xfrm>
          <a:prstGeom prst="rect">
            <a:avLst/>
          </a:prstGeom>
        </p:spPr>
        <p:txBody>
          <a:bodyPr wrap="square">
            <a:spAutoFit/>
          </a:bodyPr>
          <a:lstStyle/>
          <a:p>
            <a:pPr indent="450215" algn="just">
              <a:lnSpc>
                <a:spcPct val="107000"/>
              </a:lnSpc>
              <a:spcAft>
                <a:spcPts val="0"/>
              </a:spcAft>
            </a:pP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Радіаційне зараження.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В результаті вибуху, під впливом потоку нейтронів на ядра атомів молекул речовин, що знаходяться у зовнішньому середовищі (ґрунті), утворюються радіоактивні ізотопи, при розпаді яких виникає </a:t>
            </a:r>
            <a:r>
              <a:rPr lang="uk-UA" sz="2000"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альфа, бета та гамма-випромінювання</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Значна частина радіоактивних речовин піднімається висхідними потоками розпеченого повітря на багатокілометрову висоту, де разом з пилом утворює радіоактивну хмару. </a:t>
            </a:r>
            <a:endPar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Найбільш </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великі частинки радіоактивних продуктів вибуху випадають на землю поблизу району вибуху, інші відносяться потоками повітря та поступово осідають на землю, утворюючи зону радіоактивного зараження, довжина якої може досягати декількох </a:t>
            </a:r>
            <a:r>
              <a:rPr lang="uk-UA" sz="20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сот</a:t>
            </a: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кілометрів. При цьому заражається місцевість, будівлі, водоймища, повітря, живі істоти. Найбільшу небезпеку радіоактивні речовини становлять в перші години після випадання, так як їх активність в цей період найвища.</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24</a:t>
            </a:fld>
            <a:endParaRPr lang="ru-RU" altLang="uk-UA" sz="2000" dirty="0">
              <a:solidFill>
                <a:srgbClr val="0070C0"/>
              </a:solidFill>
            </a:endParaRPr>
          </a:p>
        </p:txBody>
      </p:sp>
    </p:spTree>
    <p:extLst>
      <p:ext uri="{BB962C8B-B14F-4D97-AF65-F5344CB8AC3E}">
        <p14:creationId xmlns:p14="http://schemas.microsoft.com/office/powerpoint/2010/main" val="23133028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3200" dirty="0" smtClean="0">
                <a:solidFill>
                  <a:srgbClr val="FFFF00"/>
                </a:solidFill>
              </a:rPr>
              <a:t>Променева хвороба</a:t>
            </a:r>
            <a:endParaRPr lang="uk-UA" sz="3200" dirty="0">
              <a:solidFill>
                <a:srgbClr val="FFFF00"/>
              </a:solidFill>
            </a:endParaRPr>
          </a:p>
        </p:txBody>
      </p:sp>
      <p:sp>
        <p:nvSpPr>
          <p:cNvPr id="4" name="Прямоугольник 3"/>
          <p:cNvSpPr/>
          <p:nvPr/>
        </p:nvSpPr>
        <p:spPr>
          <a:xfrm>
            <a:off x="441659" y="1988840"/>
            <a:ext cx="7992888" cy="3692614"/>
          </a:xfrm>
          <a:prstGeom prst="rect">
            <a:avLst/>
          </a:prstGeom>
        </p:spPr>
        <p:txBody>
          <a:bodyPr wrap="square">
            <a:spAutoFit/>
          </a:bodyPr>
          <a:lstStyle/>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Можливі три види уражень, які можуть призвести до розвитку променевої хвороби:</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зовнішнє опромінення;</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інкорпорація радіоактивних речовин;</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контактні ураження тіла (при забрудненні тіла і одягу).</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Доза опромінення незахищеного особового складу на забрудненій території залежить від рівня радіації, часу перебування на зараженій території, швидкості спаду рівня радіації.</a:t>
            </a:r>
          </a:p>
          <a:p>
            <a:pPr indent="450215" algn="just">
              <a:lnSpc>
                <a:spcPct val="107000"/>
              </a:lnSpc>
              <a:spcAft>
                <a:spcPts val="0"/>
              </a:spcAft>
            </a:pPr>
            <a:r>
              <a:rPr lang="uk-UA"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При радіаційних аваріях найбільш небезпечним є іонізуюче випромінювання та радіаційне зараження місцевості – причинні фактори розвитку променевої хвороби.</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25</a:t>
            </a:fld>
            <a:endParaRPr lang="ru-RU" altLang="uk-UA" sz="2000" dirty="0">
              <a:solidFill>
                <a:srgbClr val="0070C0"/>
              </a:solidFill>
            </a:endParaRPr>
          </a:p>
        </p:txBody>
      </p:sp>
    </p:spTree>
    <p:extLst>
      <p:ext uri="{BB962C8B-B14F-4D97-AF65-F5344CB8AC3E}">
        <p14:creationId xmlns:p14="http://schemas.microsoft.com/office/powerpoint/2010/main" val="23946698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3200" dirty="0" smtClean="0">
                <a:solidFill>
                  <a:srgbClr val="FFFF00"/>
                </a:solidFill>
              </a:rPr>
              <a:t>Променева хвороба, ознаки</a:t>
            </a:r>
            <a:endParaRPr lang="uk-UA" sz="3200" dirty="0">
              <a:solidFill>
                <a:srgbClr val="FFFF00"/>
              </a:solidFill>
            </a:endParaRPr>
          </a:p>
        </p:txBody>
      </p:sp>
      <p:sp>
        <p:nvSpPr>
          <p:cNvPr id="4" name="Прямоугольник 3"/>
          <p:cNvSpPr/>
          <p:nvPr/>
        </p:nvSpPr>
        <p:spPr>
          <a:xfrm>
            <a:off x="441659" y="1988840"/>
            <a:ext cx="7992888" cy="4247317"/>
          </a:xfrm>
          <a:prstGeom prst="rect">
            <a:avLst/>
          </a:prstGeom>
        </p:spPr>
        <p:txBody>
          <a:bodyPr wrap="square">
            <a:spAutoFit/>
          </a:bodyPr>
          <a:lstStyle/>
          <a:p>
            <a:r>
              <a:rPr lang="uk-UA" dirty="0" smtClean="0">
                <a:solidFill>
                  <a:schemeClr val="bg1"/>
                </a:solidFill>
                <a:latin typeface="Times New Roman" pitchFamily="18" charset="0"/>
                <a:cs typeface="Times New Roman" pitchFamily="18" charset="0"/>
              </a:rPr>
              <a:t>         Розрізняють дві форми променевої хвороби: гостру та хронічну.</a:t>
            </a:r>
          </a:p>
          <a:p>
            <a:r>
              <a:rPr lang="uk-UA" b="1" i="1" dirty="0" smtClean="0">
                <a:solidFill>
                  <a:schemeClr val="bg1"/>
                </a:solidFill>
                <a:latin typeface="Times New Roman" pitchFamily="18" charset="0"/>
                <a:cs typeface="Times New Roman" pitchFamily="18" charset="0"/>
              </a:rPr>
              <a:t>Гостра променева хвороба.</a:t>
            </a:r>
            <a:r>
              <a:rPr lang="uk-UA" i="1" dirty="0" smtClean="0">
                <a:solidFill>
                  <a:schemeClr val="bg1"/>
                </a:solidFill>
                <a:latin typeface="Times New Roman" pitchFamily="18" charset="0"/>
                <a:cs typeface="Times New Roman" pitchFamily="18" charset="0"/>
              </a:rPr>
              <a:t> </a:t>
            </a:r>
            <a:r>
              <a:rPr lang="uk-UA" dirty="0" smtClean="0">
                <a:solidFill>
                  <a:schemeClr val="bg1"/>
                </a:solidFill>
                <a:latin typeface="Times New Roman" pitchFamily="18" charset="0"/>
                <a:cs typeface="Times New Roman" pitchFamily="18" charset="0"/>
              </a:rPr>
              <a:t>Частіше за все виникає за відносно короткий проміжок часу в результаті загального зовнішнього опромінення (гамма-рентгенівським випромінюванням, нейтронами) в дозі, що перевищує 1,0 </a:t>
            </a:r>
            <a:r>
              <a:rPr lang="uk-UA" dirty="0" err="1" smtClean="0">
                <a:solidFill>
                  <a:schemeClr val="bg1"/>
                </a:solidFill>
                <a:latin typeface="Times New Roman" pitchFamily="18" charset="0"/>
                <a:cs typeface="Times New Roman" pitchFamily="18" charset="0"/>
              </a:rPr>
              <a:t>Гр</a:t>
            </a:r>
            <a:r>
              <a:rPr lang="uk-UA" dirty="0" smtClean="0">
                <a:solidFill>
                  <a:schemeClr val="bg1"/>
                </a:solidFill>
                <a:latin typeface="Times New Roman" pitchFamily="18" charset="0"/>
                <a:cs typeface="Times New Roman" pitchFamily="18" charset="0"/>
              </a:rPr>
              <a:t>; характеризується циклічним перебігом (первинна реакція, прихований період, </a:t>
            </a:r>
            <a:r>
              <a:rPr lang="uk-UA" dirty="0" err="1" smtClean="0">
                <a:solidFill>
                  <a:schemeClr val="bg1"/>
                </a:solidFill>
                <a:latin typeface="Times New Roman" pitchFamily="18" charset="0"/>
                <a:cs typeface="Times New Roman" pitchFamily="18" charset="0"/>
              </a:rPr>
              <a:t>період</a:t>
            </a:r>
            <a:r>
              <a:rPr lang="uk-UA" dirty="0" smtClean="0">
                <a:solidFill>
                  <a:schemeClr val="bg1"/>
                </a:solidFill>
                <a:latin typeface="Times New Roman" pitchFamily="18" charset="0"/>
                <a:cs typeface="Times New Roman" pitchFamily="18" charset="0"/>
              </a:rPr>
              <a:t> розпаду й відновлення) і переважним пошкодженням </a:t>
            </a:r>
            <a:r>
              <a:rPr lang="uk-UA" dirty="0" err="1" smtClean="0">
                <a:solidFill>
                  <a:schemeClr val="bg1"/>
                </a:solidFill>
                <a:latin typeface="Times New Roman" pitchFamily="18" charset="0"/>
                <a:cs typeface="Times New Roman" pitchFamily="18" charset="0"/>
              </a:rPr>
              <a:t>радіочутливих</a:t>
            </a:r>
            <a:r>
              <a:rPr lang="uk-UA" dirty="0" smtClean="0">
                <a:solidFill>
                  <a:schemeClr val="bg1"/>
                </a:solidFill>
                <a:latin typeface="Times New Roman" pitchFamily="18" charset="0"/>
                <a:cs typeface="Times New Roman" pitchFamily="18" charset="0"/>
              </a:rPr>
              <a:t> органів і тканин (кровотворна тканина, кишковий епітелій, чоловічі статеві залози тощо).</a:t>
            </a:r>
          </a:p>
          <a:p>
            <a:r>
              <a:rPr lang="uk-UA" dirty="0" smtClean="0">
                <a:solidFill>
                  <a:schemeClr val="bg1"/>
                </a:solidFill>
                <a:latin typeface="Times New Roman" pitchFamily="18" charset="0"/>
                <a:cs typeface="Times New Roman" pitchFamily="18" charset="0"/>
              </a:rPr>
              <a:t>Період первинної реакції починається залежно від дози опромінення через декілька хвилин (при великих дозах) або декілька годин (при менших дозах). Спочатку виникає збудження, яке швидко змінюється пригніченим станом; розвивається загальна слабкість, втомлюваність, з’являються головний біль, відраза до їжі, спрага, нудота, блювання (інколи багаторазове), біль у животі. У тяжких випадках прояви первинної реакції тривають до 2-3 днів, при легких – декілька годин.</a:t>
            </a:r>
            <a:endParaRPr lang="uk-UA" dirty="0">
              <a:solidFill>
                <a:schemeClr val="bg1"/>
              </a:solidFill>
              <a:latin typeface="Times New Roman" pitchFamily="18" charset="0"/>
              <a:cs typeface="Times New Roman" pitchFamily="18" charset="0"/>
            </a:endParaRP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26</a:t>
            </a:fld>
            <a:endParaRPr lang="ru-RU" altLang="uk-UA" sz="2000" dirty="0">
              <a:solidFill>
                <a:srgbClr val="0070C0"/>
              </a:solidFill>
            </a:endParaRPr>
          </a:p>
        </p:txBody>
      </p:sp>
    </p:spTree>
    <p:extLst>
      <p:ext uri="{BB962C8B-B14F-4D97-AF65-F5344CB8AC3E}">
        <p14:creationId xmlns:p14="http://schemas.microsoft.com/office/powerpoint/2010/main" val="23946698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3200" dirty="0" smtClean="0">
                <a:solidFill>
                  <a:srgbClr val="FFFF00"/>
                </a:solidFill>
              </a:rPr>
              <a:t>Променева хвороба, ознаки</a:t>
            </a:r>
            <a:endParaRPr lang="uk-UA" sz="3200" dirty="0">
              <a:solidFill>
                <a:srgbClr val="FFFF00"/>
              </a:solidFill>
            </a:endParaRPr>
          </a:p>
        </p:txBody>
      </p:sp>
      <p:sp>
        <p:nvSpPr>
          <p:cNvPr id="4" name="Прямоугольник 3"/>
          <p:cNvSpPr/>
          <p:nvPr/>
        </p:nvSpPr>
        <p:spPr>
          <a:xfrm>
            <a:off x="441659" y="1988840"/>
            <a:ext cx="7992888" cy="3693319"/>
          </a:xfrm>
          <a:prstGeom prst="rect">
            <a:avLst/>
          </a:prstGeom>
        </p:spPr>
        <p:txBody>
          <a:bodyPr wrap="square">
            <a:spAutoFit/>
          </a:bodyPr>
          <a:lstStyle/>
          <a:p>
            <a:r>
              <a:rPr lang="uk-UA" dirty="0" smtClean="0">
                <a:solidFill>
                  <a:schemeClr val="bg1"/>
                </a:solidFill>
                <a:latin typeface="Times New Roman" pitchFamily="18" charset="0"/>
                <a:cs typeface="Times New Roman" pitchFamily="18" charset="0"/>
              </a:rPr>
              <a:t>         Прихований період характеризується відсутністю будь-яких скарг з боку потерпілого. При тяжкій променевій хворобі його тривалість дуже незначна (при високих дозах опромінення може бути відсутній), у випадку середніх та легких форм хвороби триває до 2 тижнів.</a:t>
            </a:r>
          </a:p>
          <a:p>
            <a:r>
              <a:rPr lang="uk-UA" dirty="0" smtClean="0">
                <a:solidFill>
                  <a:schemeClr val="bg1"/>
                </a:solidFill>
                <a:latin typeface="Times New Roman" pitchFamily="18" charset="0"/>
                <a:cs typeface="Times New Roman" pitchFamily="18" charset="0"/>
              </a:rPr>
              <a:t>Період розпаду характеризується погіршенням стану потерпілого, підйомом температури тіла, появою проносу з кров’ю та слизом, крововиливів у слизові оболонки очей, ротової порожнини, на шкірі, носових кровотеч, випаданням волосся. </a:t>
            </a:r>
          </a:p>
          <a:p>
            <a:r>
              <a:rPr lang="uk-UA" dirty="0" smtClean="0">
                <a:solidFill>
                  <a:schemeClr val="bg1"/>
                </a:solidFill>
                <a:latin typeface="Times New Roman" pitchFamily="18" charset="0"/>
                <a:cs typeface="Times New Roman" pitchFamily="18" charset="0"/>
              </a:rPr>
              <a:t>Період розпаду променевої хвороби залежно від ступеня її тяжкості триває до 6 тижнів. Смерть може наступити внаслідок різкого пригнічення кровотворення, розвитку виразково-некротичних змін, інфекційних захворювань та ін.</a:t>
            </a:r>
          </a:p>
          <a:p>
            <a:r>
              <a:rPr lang="uk-UA" dirty="0" smtClean="0">
                <a:solidFill>
                  <a:schemeClr val="bg1"/>
                </a:solidFill>
                <a:latin typeface="Times New Roman" pitchFamily="18" charset="0"/>
                <a:cs typeface="Times New Roman" pitchFamily="18" charset="0"/>
              </a:rPr>
              <a:t>Період відновлення може тривати до декількох місяців і характеризується поступовим відновленням </a:t>
            </a:r>
            <a:r>
              <a:rPr lang="uk-UA" dirty="0" err="1" smtClean="0">
                <a:solidFill>
                  <a:schemeClr val="bg1"/>
                </a:solidFill>
                <a:latin typeface="Times New Roman" pitchFamily="18" charset="0"/>
                <a:cs typeface="Times New Roman" pitchFamily="18" charset="0"/>
              </a:rPr>
              <a:t>боє-</a:t>
            </a:r>
            <a:r>
              <a:rPr lang="uk-UA" dirty="0" smtClean="0">
                <a:solidFill>
                  <a:schemeClr val="bg1"/>
                </a:solidFill>
                <a:latin typeface="Times New Roman" pitchFamily="18" charset="0"/>
                <a:cs typeface="Times New Roman" pitchFamily="18" charset="0"/>
              </a:rPr>
              <a:t> та працездатності потерпілих.</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27</a:t>
            </a:fld>
            <a:endParaRPr lang="ru-RU" altLang="uk-UA" sz="2000" dirty="0">
              <a:solidFill>
                <a:srgbClr val="0070C0"/>
              </a:solidFill>
            </a:endParaRPr>
          </a:p>
        </p:txBody>
      </p:sp>
    </p:spTree>
    <p:extLst>
      <p:ext uri="{BB962C8B-B14F-4D97-AF65-F5344CB8AC3E}">
        <p14:creationId xmlns:p14="http://schemas.microsoft.com/office/powerpoint/2010/main" val="23946698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3200" dirty="0" smtClean="0">
                <a:solidFill>
                  <a:srgbClr val="FFFF00"/>
                </a:solidFill>
              </a:rPr>
              <a:t>Променева хвороба, ознаки</a:t>
            </a:r>
            <a:endParaRPr lang="uk-UA" sz="3200" dirty="0">
              <a:solidFill>
                <a:srgbClr val="FFFF00"/>
              </a:solidFill>
            </a:endParaRPr>
          </a:p>
        </p:txBody>
      </p:sp>
      <p:sp>
        <p:nvSpPr>
          <p:cNvPr id="4" name="Прямоугольник 3"/>
          <p:cNvSpPr/>
          <p:nvPr/>
        </p:nvSpPr>
        <p:spPr>
          <a:xfrm>
            <a:off x="441659" y="1988840"/>
            <a:ext cx="7992888" cy="3785652"/>
          </a:xfrm>
          <a:prstGeom prst="rect">
            <a:avLst/>
          </a:prstGeom>
        </p:spPr>
        <p:txBody>
          <a:bodyPr wrap="square">
            <a:spAutoFit/>
          </a:bodyPr>
          <a:lstStyle/>
          <a:p>
            <a:r>
              <a:rPr lang="uk-UA" dirty="0" smtClean="0">
                <a:solidFill>
                  <a:schemeClr val="bg1"/>
                </a:solidFill>
                <a:latin typeface="Times New Roman" pitchFamily="18" charset="0"/>
                <a:cs typeface="Times New Roman" pitchFamily="18" charset="0"/>
              </a:rPr>
              <a:t>         </a:t>
            </a:r>
            <a:r>
              <a:rPr lang="uk-UA" sz="2000" b="1" i="1" dirty="0" smtClean="0">
                <a:solidFill>
                  <a:schemeClr val="bg1"/>
                </a:solidFill>
                <a:latin typeface="Times New Roman" pitchFamily="18" charset="0"/>
                <a:cs typeface="Times New Roman" pitchFamily="18" charset="0"/>
              </a:rPr>
              <a:t>Хронічна променева хвороба</a:t>
            </a:r>
            <a:r>
              <a:rPr lang="uk-UA" sz="2000" dirty="0" smtClean="0">
                <a:solidFill>
                  <a:schemeClr val="bg1"/>
                </a:solidFill>
                <a:latin typeface="Times New Roman" pitchFamily="18" charset="0"/>
                <a:cs typeface="Times New Roman" pitchFamily="18" charset="0"/>
              </a:rPr>
              <a:t> розвивається внаслідок тривалого іонізуючого опромінення в малих (але значно більших, ніж допустимі) дозах, а також у результаті інкорпорації радіоактивних речовин, що довго затримуються в організмі</a:t>
            </a:r>
            <a:r>
              <a:rPr lang="uk-UA" sz="2000" i="1" dirty="0" smtClean="0">
                <a:solidFill>
                  <a:schemeClr val="bg1"/>
                </a:solidFill>
                <a:latin typeface="Times New Roman" pitchFamily="18" charset="0"/>
                <a:cs typeface="Times New Roman" pitchFamily="18" charset="0"/>
              </a:rPr>
              <a:t>.</a:t>
            </a:r>
            <a:endParaRPr lang="uk-UA" sz="2000" dirty="0" smtClean="0">
              <a:solidFill>
                <a:schemeClr val="bg1"/>
              </a:solidFill>
              <a:latin typeface="Times New Roman" pitchFamily="18" charset="0"/>
              <a:cs typeface="Times New Roman" pitchFamily="18" charset="0"/>
            </a:endParaRPr>
          </a:p>
          <a:p>
            <a:r>
              <a:rPr lang="uk-UA" sz="2000" dirty="0" smtClean="0">
                <a:solidFill>
                  <a:schemeClr val="bg1"/>
                </a:solidFill>
                <a:latin typeface="Times New Roman" pitchFamily="18" charset="0"/>
                <a:cs typeface="Times New Roman" pitchFamily="18" charset="0"/>
              </a:rPr>
              <a:t>Клінічні прояви: втомлюваність, дратівливість, задишка, пітливість, погіршення сну, пам’яті, головний біль, проноси або запори, біль у м’язах, кістках та ін. </a:t>
            </a:r>
          </a:p>
          <a:p>
            <a:r>
              <a:rPr lang="uk-UA" sz="2000" dirty="0" smtClean="0">
                <a:solidFill>
                  <a:schemeClr val="bg1"/>
                </a:solidFill>
                <a:latin typeface="Times New Roman" pitchFamily="18" charset="0"/>
                <a:cs typeface="Times New Roman" pitchFamily="18" charset="0"/>
              </a:rPr>
              <a:t>        </a:t>
            </a:r>
            <a:r>
              <a:rPr lang="uk-UA" sz="2000" b="1" i="1" dirty="0" smtClean="0">
                <a:solidFill>
                  <a:schemeClr val="bg1"/>
                </a:solidFill>
                <a:latin typeface="Times New Roman" pitchFamily="18" charset="0"/>
                <a:cs typeface="Times New Roman" pitchFamily="18" charset="0"/>
              </a:rPr>
              <a:t>Радіаційні ураження шкіри</a:t>
            </a:r>
          </a:p>
          <a:p>
            <a:r>
              <a:rPr lang="uk-UA" sz="2000" dirty="0" smtClean="0">
                <a:solidFill>
                  <a:schemeClr val="bg1"/>
                </a:solidFill>
                <a:latin typeface="Times New Roman" pitchFamily="18" charset="0"/>
                <a:cs typeface="Times New Roman" pitchFamily="18" charset="0"/>
              </a:rPr>
              <a:t>Забруднення шкіри та обмундирування радіоактивними речовинами або тривалий контакт з забрудненими поверхнями може призвести до уражень шкіри, головним чином за рахунок бета-випромінювання.</a:t>
            </a:r>
          </a:p>
          <a:p>
            <a:endParaRPr lang="uk-UA" sz="2000" dirty="0">
              <a:solidFill>
                <a:schemeClr val="bg1"/>
              </a:solidFill>
              <a:latin typeface="Times New Roman" pitchFamily="18" charset="0"/>
              <a:cs typeface="Times New Roman" pitchFamily="18" charset="0"/>
            </a:endParaRP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28</a:t>
            </a:fld>
            <a:endParaRPr lang="ru-RU" altLang="uk-UA" sz="2000" dirty="0">
              <a:solidFill>
                <a:srgbClr val="0070C0"/>
              </a:solidFill>
            </a:endParaRPr>
          </a:p>
        </p:txBody>
      </p:sp>
    </p:spTree>
    <p:extLst>
      <p:ext uri="{BB962C8B-B14F-4D97-AF65-F5344CB8AC3E}">
        <p14:creationId xmlns:p14="http://schemas.microsoft.com/office/powerpoint/2010/main" val="23946698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3200" b="1" dirty="0" smtClean="0">
                <a:solidFill>
                  <a:srgbClr val="FFFF00"/>
                </a:solidFill>
              </a:rPr>
              <a:t>Радіопротектори</a:t>
            </a:r>
            <a:endParaRPr lang="uk-UA" sz="3200" dirty="0">
              <a:solidFill>
                <a:srgbClr val="FFFF00"/>
              </a:solidFill>
            </a:endParaRPr>
          </a:p>
        </p:txBody>
      </p:sp>
      <p:sp>
        <p:nvSpPr>
          <p:cNvPr id="4" name="Прямоугольник 3"/>
          <p:cNvSpPr/>
          <p:nvPr/>
        </p:nvSpPr>
        <p:spPr>
          <a:xfrm>
            <a:off x="539552" y="1988840"/>
            <a:ext cx="7992888" cy="3970318"/>
          </a:xfrm>
          <a:prstGeom prst="rect">
            <a:avLst/>
          </a:prstGeom>
        </p:spPr>
        <p:txBody>
          <a:bodyPr wrap="square">
            <a:spAutoFit/>
          </a:bodyPr>
          <a:lstStyle/>
          <a:p>
            <a:r>
              <a:rPr lang="uk-UA" b="1" dirty="0" smtClean="0">
                <a:solidFill>
                  <a:schemeClr val="bg1"/>
                </a:solidFill>
                <a:latin typeface="Times New Roman" pitchFamily="18" charset="0"/>
                <a:cs typeface="Times New Roman" pitchFamily="18" charset="0"/>
              </a:rPr>
              <a:t>          Радіопротектори -</a:t>
            </a:r>
            <a:r>
              <a:rPr lang="uk-UA" dirty="0" smtClean="0">
                <a:solidFill>
                  <a:schemeClr val="bg1"/>
                </a:solidFill>
                <a:latin typeface="Times New Roman" pitchFamily="18" charset="0"/>
                <a:cs typeface="Times New Roman" pitchFamily="18" charset="0"/>
              </a:rPr>
              <a:t> це речовини або лікарські засоби, переважно синтетичного походження, введення яких перед (або в процесі) опроміненням в організм, </a:t>
            </a:r>
            <a:r>
              <a:rPr lang="uk-UA" u="sng" dirty="0" smtClean="0">
                <a:solidFill>
                  <a:schemeClr val="bg1"/>
                </a:solidFill>
                <a:latin typeface="Times New Roman" pitchFamily="18" charset="0"/>
                <a:cs typeface="Times New Roman" pitchFamily="18" charset="0"/>
              </a:rPr>
              <a:t>знижує вражаючу дію іонізуючого опромінення</a:t>
            </a:r>
            <a:r>
              <a:rPr lang="uk-UA" dirty="0" smtClean="0">
                <a:solidFill>
                  <a:schemeClr val="bg1"/>
                </a:solidFill>
                <a:latin typeface="Times New Roman" pitchFamily="18" charset="0"/>
                <a:cs typeface="Times New Roman" pitchFamily="18" charset="0"/>
              </a:rPr>
              <a:t> в процесі його поглинання шляхом підвищення радіорезистентності або зниження радіочутливості та реалізують протипроменеві ефекти на фізико-хімічному і біохімічному рівнях.</a:t>
            </a:r>
          </a:p>
          <a:p>
            <a:r>
              <a:rPr lang="uk-UA" dirty="0" smtClean="0">
                <a:solidFill>
                  <a:schemeClr val="bg1"/>
                </a:solidFill>
                <a:latin typeface="Times New Roman" pitchFamily="18" charset="0"/>
                <a:cs typeface="Times New Roman" pitchFamily="18" charset="0"/>
              </a:rPr>
              <a:t>          За механізмом реалізації протипроменевого ефекту РП поділяють на індуктори гіпоксії та лікарські засоби з </a:t>
            </a:r>
            <a:r>
              <a:rPr lang="uk-UA" dirty="0" err="1" smtClean="0">
                <a:solidFill>
                  <a:schemeClr val="bg1"/>
                </a:solidFill>
                <a:latin typeface="Times New Roman" pitchFamily="18" charset="0"/>
                <a:cs typeface="Times New Roman" pitchFamily="18" charset="0"/>
              </a:rPr>
              <a:t>негіпоксичним</a:t>
            </a:r>
            <a:r>
              <a:rPr lang="uk-UA" dirty="0" smtClean="0">
                <a:solidFill>
                  <a:schemeClr val="bg1"/>
                </a:solidFill>
                <a:latin typeface="Times New Roman" pitchFamily="18" charset="0"/>
                <a:cs typeface="Times New Roman" pitchFamily="18" charset="0"/>
              </a:rPr>
              <a:t> механізмом дії.</a:t>
            </a:r>
          </a:p>
          <a:p>
            <a:r>
              <a:rPr lang="uk-UA" dirty="0" smtClean="0">
                <a:solidFill>
                  <a:schemeClr val="bg1"/>
                </a:solidFill>
                <a:latin typeface="Times New Roman" pitchFamily="18" charset="0"/>
                <a:cs typeface="Times New Roman" pitchFamily="18" charset="0"/>
              </a:rPr>
              <a:t>          До числа радіопротектори з </a:t>
            </a:r>
            <a:r>
              <a:rPr lang="uk-UA" dirty="0" err="1" smtClean="0">
                <a:solidFill>
                  <a:schemeClr val="bg1"/>
                </a:solidFill>
                <a:latin typeface="Times New Roman" pitchFamily="18" charset="0"/>
                <a:cs typeface="Times New Roman" pitchFamily="18" charset="0"/>
              </a:rPr>
              <a:t>гіпоксичним</a:t>
            </a:r>
            <a:r>
              <a:rPr lang="uk-UA" dirty="0" smtClean="0">
                <a:solidFill>
                  <a:schemeClr val="bg1"/>
                </a:solidFill>
                <a:latin typeface="Times New Roman" pitchFamily="18" charset="0"/>
                <a:cs typeface="Times New Roman" pitchFamily="18" charset="0"/>
              </a:rPr>
              <a:t> механізмом дії віднесено </a:t>
            </a:r>
            <a:r>
              <a:rPr lang="uk-UA" dirty="0" err="1" smtClean="0">
                <a:solidFill>
                  <a:schemeClr val="bg1"/>
                </a:solidFill>
                <a:latin typeface="Times New Roman" pitchFamily="18" charset="0"/>
                <a:cs typeface="Times New Roman" pitchFamily="18" charset="0"/>
              </a:rPr>
              <a:t>вазоактивні</a:t>
            </a:r>
            <a:r>
              <a:rPr lang="uk-UA" dirty="0" smtClean="0">
                <a:solidFill>
                  <a:schemeClr val="bg1"/>
                </a:solidFill>
                <a:latin typeface="Times New Roman" pitchFamily="18" charset="0"/>
                <a:cs typeface="Times New Roman" pitchFamily="18" charset="0"/>
              </a:rPr>
              <a:t> аміни, модулятори синтезу оксиду азоту та лікарські засоби, які порушують в організмі транспорт кисню або його утилізацію клітинами.</a:t>
            </a:r>
          </a:p>
          <a:p>
            <a:r>
              <a:rPr lang="uk-UA" dirty="0" smtClean="0">
                <a:solidFill>
                  <a:schemeClr val="bg1"/>
                </a:solidFill>
                <a:latin typeface="Times New Roman" pitchFamily="18" charset="0"/>
                <a:cs typeface="Times New Roman" pitchFamily="18" charset="0"/>
              </a:rPr>
              <a:t>До радіопротекторів з </a:t>
            </a:r>
            <a:r>
              <a:rPr lang="uk-UA" dirty="0" err="1" smtClean="0">
                <a:solidFill>
                  <a:schemeClr val="bg1"/>
                </a:solidFill>
                <a:latin typeface="Times New Roman" pitchFamily="18" charset="0"/>
                <a:cs typeface="Times New Roman" pitchFamily="18" charset="0"/>
              </a:rPr>
              <a:t>негіпоксичним</a:t>
            </a:r>
            <a:r>
              <a:rPr lang="uk-UA" dirty="0" smtClean="0">
                <a:solidFill>
                  <a:schemeClr val="bg1"/>
                </a:solidFill>
                <a:latin typeface="Times New Roman" pitchFamily="18" charset="0"/>
                <a:cs typeface="Times New Roman" pitchFamily="18" charset="0"/>
              </a:rPr>
              <a:t> механізмом дії належать сірковмісні сполуки, антиоксиданти, </a:t>
            </a:r>
            <a:r>
              <a:rPr lang="uk-UA" dirty="0" err="1" smtClean="0">
                <a:solidFill>
                  <a:schemeClr val="bg1"/>
                </a:solidFill>
                <a:latin typeface="Times New Roman" pitchFamily="18" charset="0"/>
                <a:cs typeface="Times New Roman" pitchFamily="18" charset="0"/>
              </a:rPr>
              <a:t>імуномодулятори</a:t>
            </a:r>
            <a:r>
              <a:rPr lang="uk-UA" dirty="0" smtClean="0">
                <a:solidFill>
                  <a:schemeClr val="bg1"/>
                </a:solidFill>
                <a:latin typeface="Times New Roman" pitchFamily="18" charset="0"/>
                <a:cs typeface="Times New Roman" pitchFamily="18" charset="0"/>
              </a:rPr>
              <a:t>, стероїди, полісахариди, </a:t>
            </a:r>
            <a:r>
              <a:rPr lang="uk-UA" dirty="0" err="1" smtClean="0">
                <a:solidFill>
                  <a:schemeClr val="bg1"/>
                </a:solidFill>
                <a:latin typeface="Times New Roman" pitchFamily="18" charset="0"/>
                <a:cs typeface="Times New Roman" pitchFamily="18" charset="0"/>
              </a:rPr>
              <a:t>несірковмісні</a:t>
            </a:r>
            <a:r>
              <a:rPr lang="uk-UA" dirty="0" smtClean="0">
                <a:solidFill>
                  <a:schemeClr val="bg1"/>
                </a:solidFill>
                <a:latin typeface="Times New Roman" pitchFamily="18" charset="0"/>
                <a:cs typeface="Times New Roman" pitchFamily="18" charset="0"/>
              </a:rPr>
              <a:t> амінокислоти, деякі антибіотики, спирти та вітаміни.</a:t>
            </a:r>
            <a:endParaRPr lang="uk-UA" dirty="0">
              <a:solidFill>
                <a:schemeClr val="bg1"/>
              </a:solidFill>
              <a:latin typeface="Times New Roman" pitchFamily="18" charset="0"/>
              <a:cs typeface="Times New Roman" pitchFamily="18" charset="0"/>
            </a:endParaRP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29</a:t>
            </a:fld>
            <a:endParaRPr lang="ru-RU" altLang="uk-UA" sz="2000" dirty="0">
              <a:solidFill>
                <a:srgbClr val="0070C0"/>
              </a:solidFill>
            </a:endParaRPr>
          </a:p>
        </p:txBody>
      </p:sp>
    </p:spTree>
    <p:extLst>
      <p:ext uri="{BB962C8B-B14F-4D97-AF65-F5344CB8AC3E}">
        <p14:creationId xmlns:p14="http://schemas.microsoft.com/office/powerpoint/2010/main" val="16183228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3200" dirty="0" err="1" smtClean="0">
                <a:solidFill>
                  <a:srgbClr val="FFFF00"/>
                </a:solidFill>
              </a:rPr>
              <a:t>Домедична</a:t>
            </a:r>
            <a:r>
              <a:rPr lang="uk-UA" sz="3200" dirty="0" smtClean="0">
                <a:solidFill>
                  <a:srgbClr val="FFFF00"/>
                </a:solidFill>
              </a:rPr>
              <a:t> допомога </a:t>
            </a:r>
            <a:br>
              <a:rPr lang="uk-UA" sz="3200" dirty="0" smtClean="0">
                <a:solidFill>
                  <a:srgbClr val="FFFF00"/>
                </a:solidFill>
              </a:rPr>
            </a:br>
            <a:r>
              <a:rPr lang="uk-UA" sz="3200" dirty="0" smtClean="0">
                <a:solidFill>
                  <a:srgbClr val="FFFF00"/>
                </a:solidFill>
              </a:rPr>
              <a:t>в бойових та не бойових умовах</a:t>
            </a:r>
            <a:endParaRPr lang="uk-UA" sz="3200" dirty="0">
              <a:solidFill>
                <a:srgbClr val="FFFF00"/>
              </a:solidFill>
            </a:endParaRPr>
          </a:p>
        </p:txBody>
      </p:sp>
      <p:sp>
        <p:nvSpPr>
          <p:cNvPr id="4" name="Прямоугольник 3"/>
          <p:cNvSpPr/>
          <p:nvPr/>
        </p:nvSpPr>
        <p:spPr>
          <a:xfrm>
            <a:off x="611560" y="1988840"/>
            <a:ext cx="7992888" cy="3785652"/>
          </a:xfrm>
          <a:prstGeom prst="rect">
            <a:avLst/>
          </a:prstGeom>
        </p:spPr>
        <p:txBody>
          <a:bodyPr wrap="square">
            <a:spAutoFit/>
          </a:bodyPr>
          <a:lstStyle/>
          <a:p>
            <a:r>
              <a:rPr lang="uk-UA" sz="2000" dirty="0" smtClean="0">
                <a:solidFill>
                  <a:schemeClr val="bg1"/>
                </a:solidFill>
                <a:latin typeface="Times New Roman" pitchFamily="18" charset="0"/>
                <a:cs typeface="Times New Roman" pitchFamily="18" charset="0"/>
              </a:rPr>
              <a:t> </a:t>
            </a:r>
            <a:r>
              <a:rPr lang="uk-UA" sz="2000" dirty="0" err="1" smtClean="0">
                <a:solidFill>
                  <a:schemeClr val="bg1"/>
                </a:solidFill>
                <a:latin typeface="Times New Roman" pitchFamily="18" charset="0"/>
                <a:cs typeface="Times New Roman" pitchFamily="18" charset="0"/>
              </a:rPr>
              <a:t>Домедична</a:t>
            </a:r>
            <a:r>
              <a:rPr lang="uk-UA" sz="2000" dirty="0" smtClean="0">
                <a:solidFill>
                  <a:schemeClr val="bg1"/>
                </a:solidFill>
                <a:latin typeface="Times New Roman" pitchFamily="18" charset="0"/>
                <a:cs typeface="Times New Roman" pitchFamily="18" charset="0"/>
              </a:rPr>
              <a:t> допомога:</a:t>
            </a:r>
          </a:p>
          <a:p>
            <a:pPr lvl="0"/>
            <a:r>
              <a:rPr lang="uk-UA" sz="2000" dirty="0" smtClean="0">
                <a:solidFill>
                  <a:schemeClr val="bg1"/>
                </a:solidFill>
                <a:latin typeface="Times New Roman" pitchFamily="18" charset="0"/>
                <a:cs typeface="Times New Roman" pitchFamily="18" charset="0"/>
              </a:rPr>
              <a:t>- організація </a:t>
            </a:r>
            <a:r>
              <a:rPr lang="uk-UA" sz="2000" dirty="0" err="1" smtClean="0">
                <a:solidFill>
                  <a:schemeClr val="bg1"/>
                </a:solidFill>
                <a:latin typeface="Times New Roman" pitchFamily="18" charset="0"/>
                <a:cs typeface="Times New Roman" pitchFamily="18" charset="0"/>
              </a:rPr>
              <a:t>домедичної</a:t>
            </a:r>
            <a:r>
              <a:rPr lang="uk-UA" sz="2000" dirty="0" smtClean="0">
                <a:solidFill>
                  <a:schemeClr val="bg1"/>
                </a:solidFill>
                <a:latin typeface="Times New Roman" pitchFamily="18" charset="0"/>
                <a:cs typeface="Times New Roman" pitchFamily="18" charset="0"/>
              </a:rPr>
              <a:t> допомоги ураженим з урахуванням їх кількості, тяжкості ураження, радіаційної обстановки;</a:t>
            </a:r>
          </a:p>
          <a:p>
            <a:pPr lvl="0"/>
            <a:r>
              <a:rPr lang="uk-UA" sz="2000" dirty="0" smtClean="0">
                <a:solidFill>
                  <a:schemeClr val="bg1"/>
                </a:solidFill>
                <a:latin typeface="Times New Roman" pitchFamily="18" charset="0"/>
                <a:cs typeface="Times New Roman" pitchFamily="18" charset="0"/>
              </a:rPr>
              <a:t>- організація часткової санітарної обробки;</a:t>
            </a:r>
          </a:p>
          <a:p>
            <a:pPr lvl="0"/>
            <a:r>
              <a:rPr lang="uk-UA" sz="2000" dirty="0" smtClean="0">
                <a:solidFill>
                  <a:schemeClr val="bg1"/>
                </a:solidFill>
                <a:latin typeface="Times New Roman" pitchFamily="18" charset="0"/>
                <a:cs typeface="Times New Roman" pitchFamily="18" charset="0"/>
              </a:rPr>
              <a:t>навчання особового складу навичкам користування індивідуальними засобами захисту, заходам </a:t>
            </a:r>
            <a:r>
              <a:rPr lang="uk-UA" sz="2000" dirty="0" err="1" smtClean="0">
                <a:solidFill>
                  <a:schemeClr val="bg1"/>
                </a:solidFill>
                <a:latin typeface="Times New Roman" pitchFamily="18" charset="0"/>
                <a:cs typeface="Times New Roman" pitchFamily="18" charset="0"/>
              </a:rPr>
              <a:t>само-</a:t>
            </a:r>
            <a:r>
              <a:rPr lang="uk-UA" sz="2000" dirty="0" smtClean="0">
                <a:solidFill>
                  <a:schemeClr val="bg1"/>
                </a:solidFill>
                <a:latin typeface="Times New Roman" pitchFamily="18" charset="0"/>
                <a:cs typeface="Times New Roman" pitchFamily="18" charset="0"/>
              </a:rPr>
              <a:t> і взаємодопомоги; </a:t>
            </a:r>
          </a:p>
          <a:p>
            <a:pPr lvl="0"/>
            <a:r>
              <a:rPr lang="uk-UA" sz="2000" dirty="0" smtClean="0">
                <a:solidFill>
                  <a:schemeClr val="bg1"/>
                </a:solidFill>
                <a:latin typeface="Times New Roman" pitchFamily="18" charset="0"/>
                <a:cs typeface="Times New Roman" pitchFamily="18" charset="0"/>
              </a:rPr>
              <a:t>- укриття від </a:t>
            </a:r>
            <a:r>
              <a:rPr lang="uk-UA" sz="2000" dirty="0" err="1" smtClean="0">
                <a:solidFill>
                  <a:schemeClr val="bg1"/>
                </a:solidFill>
                <a:latin typeface="Times New Roman" pitchFamily="18" charset="0"/>
                <a:cs typeface="Times New Roman" pitchFamily="18" charset="0"/>
              </a:rPr>
              <a:t>уражаючих</a:t>
            </a:r>
            <a:r>
              <a:rPr lang="uk-UA" sz="2000" dirty="0" smtClean="0">
                <a:solidFill>
                  <a:schemeClr val="bg1"/>
                </a:solidFill>
                <a:latin typeface="Times New Roman" pitchFamily="18" charset="0"/>
                <a:cs typeface="Times New Roman" pitchFamily="18" charset="0"/>
              </a:rPr>
              <a:t> факторів ядерного вибуху на місцевості та в захисних спорудах;</a:t>
            </a:r>
          </a:p>
          <a:p>
            <a:pPr lvl="0"/>
            <a:r>
              <a:rPr lang="uk-UA" sz="2000" dirty="0" smtClean="0">
                <a:solidFill>
                  <a:schemeClr val="bg1"/>
                </a:solidFill>
                <a:latin typeface="Times New Roman" pitchFamily="18" charset="0"/>
                <a:cs typeface="Times New Roman" pitchFamily="18" charset="0"/>
              </a:rPr>
              <a:t>- контроль за недопущенням вживання води та продуктів харчування на забруднених територіях;</a:t>
            </a:r>
          </a:p>
          <a:p>
            <a:pPr lvl="0"/>
            <a:r>
              <a:rPr lang="uk-UA" sz="2000" dirty="0" smtClean="0">
                <a:solidFill>
                  <a:schemeClr val="bg1"/>
                </a:solidFill>
                <a:latin typeface="Times New Roman" pitchFamily="18" charset="0"/>
                <a:cs typeface="Times New Roman" pitchFamily="18" charset="0"/>
              </a:rPr>
              <a:t>- організація евакуації уражених на вищий рівень медичного забезпечення. </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30</a:t>
            </a:fld>
            <a:endParaRPr lang="ru-RU" altLang="uk-UA" sz="2000" dirty="0">
              <a:solidFill>
                <a:srgbClr val="0070C0"/>
              </a:solidFill>
            </a:endParaRPr>
          </a:p>
        </p:txBody>
      </p:sp>
    </p:spTree>
    <p:extLst>
      <p:ext uri="{BB962C8B-B14F-4D97-AF65-F5344CB8AC3E}">
        <p14:creationId xmlns:p14="http://schemas.microsoft.com/office/powerpoint/2010/main" val="33640421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3200" dirty="0" err="1" smtClean="0">
                <a:solidFill>
                  <a:srgbClr val="FFFF00"/>
                </a:solidFill>
              </a:rPr>
              <a:t>Домедична</a:t>
            </a:r>
            <a:r>
              <a:rPr lang="uk-UA" sz="3200" dirty="0" smtClean="0">
                <a:solidFill>
                  <a:srgbClr val="FFFF00"/>
                </a:solidFill>
              </a:rPr>
              <a:t> допомога </a:t>
            </a:r>
            <a:br>
              <a:rPr lang="uk-UA" sz="3200" dirty="0" smtClean="0">
                <a:solidFill>
                  <a:srgbClr val="FFFF00"/>
                </a:solidFill>
              </a:rPr>
            </a:br>
            <a:r>
              <a:rPr lang="uk-UA" sz="3200" dirty="0" smtClean="0">
                <a:solidFill>
                  <a:srgbClr val="FFFF00"/>
                </a:solidFill>
              </a:rPr>
              <a:t>в бойових та не бойових умовах</a:t>
            </a:r>
            <a:endParaRPr lang="uk-UA" sz="3200" dirty="0">
              <a:solidFill>
                <a:srgbClr val="FFFF00"/>
              </a:solidFill>
            </a:endParaRPr>
          </a:p>
        </p:txBody>
      </p:sp>
      <p:sp>
        <p:nvSpPr>
          <p:cNvPr id="4" name="Прямоугольник 3"/>
          <p:cNvSpPr/>
          <p:nvPr/>
        </p:nvSpPr>
        <p:spPr>
          <a:xfrm>
            <a:off x="611560" y="1988840"/>
            <a:ext cx="7992888" cy="4093428"/>
          </a:xfrm>
          <a:prstGeom prst="rect">
            <a:avLst/>
          </a:prstGeom>
        </p:spPr>
        <p:txBody>
          <a:bodyPr wrap="square">
            <a:spAutoFit/>
          </a:bodyPr>
          <a:lstStyle/>
          <a:p>
            <a:r>
              <a:rPr lang="uk-UA" sz="2000" dirty="0" smtClean="0">
                <a:solidFill>
                  <a:schemeClr val="bg1"/>
                </a:solidFill>
                <a:latin typeface="Times New Roman" pitchFamily="18" charset="0"/>
                <a:cs typeface="Times New Roman" pitchFamily="18" charset="0"/>
              </a:rPr>
              <a:t>     Заходи </a:t>
            </a:r>
            <a:r>
              <a:rPr lang="uk-UA" sz="2000" dirty="0" err="1" smtClean="0">
                <a:solidFill>
                  <a:schemeClr val="bg1"/>
                </a:solidFill>
                <a:latin typeface="Times New Roman" pitchFamily="18" charset="0"/>
                <a:cs typeface="Times New Roman" pitchFamily="18" charset="0"/>
              </a:rPr>
              <a:t>домедичної</a:t>
            </a:r>
            <a:r>
              <a:rPr lang="uk-UA" sz="2000" dirty="0" smtClean="0">
                <a:solidFill>
                  <a:schemeClr val="bg1"/>
                </a:solidFill>
                <a:latin typeface="Times New Roman" pitchFamily="18" charset="0"/>
                <a:cs typeface="Times New Roman" pitchFamily="18" charset="0"/>
              </a:rPr>
              <a:t> допомоги в осередку ядерного вибуху (катастрофи) надаються відповідно до виявлених симптомів у потерпілого і направлені на усунення або послаблення початкових ознак променевої хвороби. </a:t>
            </a:r>
          </a:p>
          <a:p>
            <a:r>
              <a:rPr lang="uk-UA" sz="2000" dirty="0" smtClean="0">
                <a:solidFill>
                  <a:schemeClr val="bg1"/>
                </a:solidFill>
                <a:latin typeface="Times New Roman" pitchFamily="18" charset="0"/>
                <a:cs typeface="Times New Roman" pitchFamily="18" charset="0"/>
              </a:rPr>
              <a:t>     З цією метою особовий склад безпосередньо після вибуху по команді командира одягає індивідуальні засоби захисту органів дихання (протигази, респіратори, пов’язки тощо) та шкіри. </a:t>
            </a:r>
          </a:p>
          <a:p>
            <a:r>
              <a:rPr lang="uk-UA" sz="2000" dirty="0" smtClean="0">
                <a:solidFill>
                  <a:schemeClr val="bg1"/>
                </a:solidFill>
                <a:latin typeface="Times New Roman" pitchFamily="18" charset="0"/>
                <a:cs typeface="Times New Roman" pitchFamily="18" charset="0"/>
              </a:rPr>
              <a:t>     З метою попередження попадання радіоактивних речовин в організм і ураження шкіри в порядку </a:t>
            </a:r>
            <a:r>
              <a:rPr lang="uk-UA" sz="2000" dirty="0" err="1" smtClean="0">
                <a:solidFill>
                  <a:schemeClr val="bg1"/>
                </a:solidFill>
                <a:latin typeface="Times New Roman" pitchFamily="18" charset="0"/>
                <a:cs typeface="Times New Roman" pitchFamily="18" charset="0"/>
              </a:rPr>
              <a:t>само-</a:t>
            </a:r>
            <a:r>
              <a:rPr lang="uk-UA" sz="2000" dirty="0" smtClean="0">
                <a:solidFill>
                  <a:schemeClr val="bg1"/>
                </a:solidFill>
                <a:latin typeface="Times New Roman" pitchFamily="18" charset="0"/>
                <a:cs typeface="Times New Roman" pitchFamily="18" charset="0"/>
              </a:rPr>
              <a:t> і взаємодопомоги (або санітарами чи санітарними інструкторами) проводиться часткова санітарна обробка. Вона здійснюється як на зараженій місцевості, так і по виході з неї, її повторюють перед кожним прийомом їжі (в осередку забруднення – тільки за дозволом командира).</a:t>
            </a: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31</a:t>
            </a:fld>
            <a:endParaRPr lang="ru-RU" altLang="uk-UA" sz="2000" dirty="0">
              <a:solidFill>
                <a:srgbClr val="0070C0"/>
              </a:solidFill>
            </a:endParaRPr>
          </a:p>
        </p:txBody>
      </p:sp>
    </p:spTree>
    <p:extLst>
      <p:ext uri="{BB962C8B-B14F-4D97-AF65-F5344CB8AC3E}">
        <p14:creationId xmlns:p14="http://schemas.microsoft.com/office/powerpoint/2010/main" val="33640421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r>
              <a:rPr lang="uk-UA" sz="3200" dirty="0" err="1" smtClean="0">
                <a:solidFill>
                  <a:srgbClr val="FFFF00"/>
                </a:solidFill>
              </a:rPr>
              <a:t>Домедична</a:t>
            </a:r>
            <a:r>
              <a:rPr lang="uk-UA" sz="3200" dirty="0" smtClean="0">
                <a:solidFill>
                  <a:srgbClr val="FFFF00"/>
                </a:solidFill>
              </a:rPr>
              <a:t> допомога </a:t>
            </a:r>
            <a:br>
              <a:rPr lang="uk-UA" sz="3200" dirty="0" smtClean="0">
                <a:solidFill>
                  <a:srgbClr val="FFFF00"/>
                </a:solidFill>
              </a:rPr>
            </a:br>
            <a:r>
              <a:rPr lang="uk-UA" sz="3200" dirty="0" smtClean="0">
                <a:solidFill>
                  <a:srgbClr val="FFFF00"/>
                </a:solidFill>
              </a:rPr>
              <a:t>в бойових та не бойових умовах</a:t>
            </a:r>
            <a:endParaRPr lang="uk-UA" sz="3200" dirty="0">
              <a:solidFill>
                <a:srgbClr val="FFFF00"/>
              </a:solidFill>
            </a:endParaRPr>
          </a:p>
        </p:txBody>
      </p:sp>
      <p:sp>
        <p:nvSpPr>
          <p:cNvPr id="4" name="Прямоугольник 3"/>
          <p:cNvSpPr/>
          <p:nvPr/>
        </p:nvSpPr>
        <p:spPr>
          <a:xfrm>
            <a:off x="575556" y="2420888"/>
            <a:ext cx="7992888" cy="3477875"/>
          </a:xfrm>
          <a:prstGeom prst="rect">
            <a:avLst/>
          </a:prstGeom>
        </p:spPr>
        <p:txBody>
          <a:bodyPr wrap="square">
            <a:spAutoFit/>
          </a:bodyPr>
          <a:lstStyle/>
          <a:p>
            <a:r>
              <a:rPr lang="uk-UA" sz="2000" dirty="0" smtClean="0">
                <a:solidFill>
                  <a:schemeClr val="bg1"/>
                </a:solidFill>
                <a:latin typeface="Times New Roman" pitchFamily="18" charset="0"/>
                <a:cs typeface="Times New Roman" pitchFamily="18" charset="0"/>
              </a:rPr>
              <a:t>- В осередку наземних ядерних вибухів (аварій) необхідно забезпечити найшвидшу евакуацію уражених із зон сильного радіоактивного зараження. </a:t>
            </a:r>
          </a:p>
          <a:p>
            <a:pPr>
              <a:buFontTx/>
              <a:buChar char="-"/>
            </a:pPr>
            <a:r>
              <a:rPr lang="uk-UA" sz="2000" dirty="0" smtClean="0">
                <a:solidFill>
                  <a:schemeClr val="bg1"/>
                </a:solidFill>
                <a:latin typeface="Times New Roman" pitchFamily="18" charset="0"/>
                <a:cs typeface="Times New Roman" pitchFamily="18" charset="0"/>
              </a:rPr>
              <a:t> </a:t>
            </a:r>
            <a:r>
              <a:rPr lang="uk-UA" sz="2000" dirty="0" err="1" smtClean="0">
                <a:solidFill>
                  <a:schemeClr val="bg1"/>
                </a:solidFill>
                <a:latin typeface="Times New Roman" pitchFamily="18" charset="0"/>
                <a:cs typeface="Times New Roman" pitchFamily="18" charset="0"/>
              </a:rPr>
              <a:t>Домедична</a:t>
            </a:r>
            <a:r>
              <a:rPr lang="uk-UA" sz="2000" dirty="0" smtClean="0">
                <a:solidFill>
                  <a:schemeClr val="bg1"/>
                </a:solidFill>
                <a:latin typeface="Times New Roman" pitchFamily="18" charset="0"/>
                <a:cs typeface="Times New Roman" pitchFamily="18" charset="0"/>
              </a:rPr>
              <a:t> допомога ураженим, евакуйованим із зон радіоактивного зараження повинна надаватися на місцевості з рівнем радіації, який дозволяє медичному персоналу працювати без ризику переопромінення. </a:t>
            </a:r>
          </a:p>
          <a:p>
            <a:pPr>
              <a:buFontTx/>
              <a:buChar char="-"/>
            </a:pPr>
            <a:r>
              <a:rPr lang="uk-UA" sz="2000" dirty="0" smtClean="0">
                <a:solidFill>
                  <a:schemeClr val="bg1"/>
                </a:solidFill>
                <a:latin typeface="Times New Roman" pitchFamily="18" charset="0"/>
                <a:cs typeface="Times New Roman" pitchFamily="18" charset="0"/>
              </a:rPr>
              <a:t> Місця для надання першої допомоги визначаються </a:t>
            </a:r>
            <a:r>
              <a:rPr lang="uk-UA" sz="2000" dirty="0" err="1" smtClean="0">
                <a:solidFill>
                  <a:schemeClr val="bg1"/>
                </a:solidFill>
                <a:latin typeface="Times New Roman" pitchFamily="18" charset="0"/>
                <a:cs typeface="Times New Roman" pitchFamily="18" charset="0"/>
              </a:rPr>
              <a:t>хіміком-дозиметристом</a:t>
            </a:r>
            <a:r>
              <a:rPr lang="uk-UA" sz="2000" dirty="0" smtClean="0">
                <a:solidFill>
                  <a:schemeClr val="bg1"/>
                </a:solidFill>
                <a:latin typeface="Times New Roman" pitchFamily="18" charset="0"/>
                <a:cs typeface="Times New Roman" pitchFamily="18" charset="0"/>
              </a:rPr>
              <a:t> або санітарним </a:t>
            </a:r>
            <a:r>
              <a:rPr lang="uk-UA" sz="2000" dirty="0" err="1" smtClean="0">
                <a:solidFill>
                  <a:schemeClr val="bg1"/>
                </a:solidFill>
                <a:latin typeface="Times New Roman" pitchFamily="18" charset="0"/>
                <a:cs typeface="Times New Roman" pitchFamily="18" charset="0"/>
              </a:rPr>
              <a:t>інструктором-дозиметристом</a:t>
            </a:r>
            <a:r>
              <a:rPr lang="uk-UA" sz="2000" dirty="0" smtClean="0">
                <a:solidFill>
                  <a:schemeClr val="bg1"/>
                </a:solidFill>
                <a:latin typeface="Times New Roman" pitchFamily="18" charset="0"/>
                <a:cs typeface="Times New Roman" pitchFamily="18" charset="0"/>
              </a:rPr>
              <a:t>. В них же зосереджуються уражені, які очікують евакуації на вищий рівень медичного забезпечення.</a:t>
            </a:r>
            <a:endParaRPr lang="uk-UA" sz="2000" dirty="0">
              <a:solidFill>
                <a:schemeClr val="bg1"/>
              </a:solidFill>
              <a:latin typeface="Times New Roman" pitchFamily="18" charset="0"/>
              <a:cs typeface="Times New Roman" pitchFamily="18" charset="0"/>
            </a:endParaRPr>
          </a:p>
        </p:txBody>
      </p:sp>
      <p:sp>
        <p:nvSpPr>
          <p:cNvPr id="5" name="Номер слайда 4"/>
          <p:cNvSpPr>
            <a:spLocks noGrp="1"/>
          </p:cNvSpPr>
          <p:nvPr>
            <p:ph type="sldNum" sz="quarter" idx="12"/>
          </p:nvPr>
        </p:nvSpPr>
        <p:spPr/>
        <p:txBody>
          <a:bodyPr anchor="ctr"/>
          <a:lstStyle/>
          <a:p>
            <a:pPr algn="ctr">
              <a:defRPr/>
            </a:pPr>
            <a:fld id="{9101691B-B4AC-4ECF-B381-D21DEA59D9C2}" type="slidenum">
              <a:rPr lang="ru-RU" altLang="uk-UA" sz="2000" smtClean="0">
                <a:solidFill>
                  <a:srgbClr val="0070C0"/>
                </a:solidFill>
              </a:rPr>
              <a:pPr algn="ctr">
                <a:defRPr/>
              </a:pPr>
              <a:t>32</a:t>
            </a:fld>
            <a:endParaRPr lang="ru-RU" altLang="uk-UA" sz="2000" dirty="0">
              <a:solidFill>
                <a:srgbClr val="0070C0"/>
              </a:solidFill>
            </a:endParaRPr>
          </a:p>
        </p:txBody>
      </p:sp>
    </p:spTree>
    <p:extLst>
      <p:ext uri="{BB962C8B-B14F-4D97-AF65-F5344CB8AC3E}">
        <p14:creationId xmlns:p14="http://schemas.microsoft.com/office/powerpoint/2010/main" val="31192715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8"/>
          <p:cNvSpPr txBox="1">
            <a:spLocks noChangeArrowheads="1"/>
          </p:cNvSpPr>
          <p:nvPr/>
        </p:nvSpPr>
        <p:spPr bwMode="auto">
          <a:xfrm>
            <a:off x="1116013" y="476250"/>
            <a:ext cx="7723187" cy="1262063"/>
          </a:xfrm>
          <a:prstGeom prst="rect">
            <a:avLst/>
          </a:prstGeom>
          <a:noFill/>
          <a:ln w="9525">
            <a:noFill/>
            <a:miter lim="800000"/>
            <a:headEnd/>
            <a:tailEnd/>
          </a:ln>
        </p:spPr>
        <p:txBody>
          <a:bodyPr>
            <a:spAutoFit/>
          </a:bodyPr>
          <a:lstStyle/>
          <a:p>
            <a:pPr algn="ctr" eaLnBrk="1" hangingPunct="1"/>
            <a:r>
              <a:rPr lang="ru-RU" altLang="ru-RU" sz="2000" b="1">
                <a:solidFill>
                  <a:srgbClr val="000000"/>
                </a:solidFill>
                <a:latin typeface="Times New Roman" pitchFamily="18" charset="0"/>
                <a:cs typeface="Times New Roman" pitchFamily="18" charset="0"/>
              </a:rPr>
              <a:t>ОДЕСЬКИЙ НАЦІОНАЛЬНИЙ МЕДИЧНИЙ УНІВЕРСИТЕТ</a:t>
            </a:r>
          </a:p>
          <a:p>
            <a:pPr algn="ctr" eaLnBrk="1" hangingPunct="1"/>
            <a:endParaRPr lang="ru-RU" altLang="ru-RU" b="1">
              <a:solidFill>
                <a:srgbClr val="000000"/>
              </a:solidFill>
              <a:latin typeface="Times New Roman" pitchFamily="18" charset="0"/>
              <a:cs typeface="Times New Roman" pitchFamily="18" charset="0"/>
            </a:endParaRPr>
          </a:p>
          <a:p>
            <a:pPr algn="ctr" eaLnBrk="1" hangingPunct="1"/>
            <a:r>
              <a:rPr lang="uk-UA" sz="2000" b="1">
                <a:solidFill>
                  <a:schemeClr val="bg1"/>
                </a:solidFill>
                <a:latin typeface="Times New Roman" pitchFamily="18" charset="0"/>
                <a:cs typeface="Times New Roman" pitchFamily="18" charset="0"/>
              </a:rPr>
              <a:t>Кафедра медицини катастроф та військової медицини</a:t>
            </a:r>
            <a:endParaRPr lang="uk-UA" altLang="ru-RU" sz="2000" b="1">
              <a:solidFill>
                <a:schemeClr val="bg1"/>
              </a:solidFill>
              <a:latin typeface="Times New Roman" pitchFamily="18" charset="0"/>
              <a:cs typeface="Times New Roman" pitchFamily="18" charset="0"/>
            </a:endParaRPr>
          </a:p>
          <a:p>
            <a:pPr algn="ctr" eaLnBrk="1" hangingPunct="1"/>
            <a:endParaRPr lang="ru-RU" altLang="ru-RU" b="1">
              <a:solidFill>
                <a:srgbClr val="000000"/>
              </a:solidFill>
              <a:cs typeface="Arial" charset="0"/>
            </a:endParaRPr>
          </a:p>
        </p:txBody>
      </p:sp>
      <p:pic>
        <p:nvPicPr>
          <p:cNvPr id="8195" name="Picture 8" descr="ОНМедУ Одеський національний медичний університет"/>
          <p:cNvPicPr>
            <a:picLocks noChangeAspect="1" noChangeArrowheads="1"/>
          </p:cNvPicPr>
          <p:nvPr/>
        </p:nvPicPr>
        <p:blipFill>
          <a:blip r:embed="rId3" cstate="print"/>
          <a:srcRect/>
          <a:stretch>
            <a:fillRect/>
          </a:stretch>
        </p:blipFill>
        <p:spPr bwMode="auto">
          <a:xfrm>
            <a:off x="611188" y="1066800"/>
            <a:ext cx="914400" cy="1066800"/>
          </a:xfrm>
          <a:prstGeom prst="rect">
            <a:avLst/>
          </a:prstGeom>
          <a:noFill/>
          <a:ln w="9525">
            <a:noFill/>
            <a:miter lim="800000"/>
            <a:headEnd/>
            <a:tailEnd/>
          </a:ln>
        </p:spPr>
      </p:pic>
      <p:sp>
        <p:nvSpPr>
          <p:cNvPr id="6" name="Заголовок 1"/>
          <p:cNvSpPr txBox="1">
            <a:spLocks/>
          </p:cNvSpPr>
          <p:nvPr/>
        </p:nvSpPr>
        <p:spPr>
          <a:xfrm>
            <a:off x="1492491" y="1988840"/>
            <a:ext cx="5805943" cy="1752600"/>
          </a:xfrm>
          <a:prstGeom prst="rect">
            <a:avLst/>
          </a:prstGeom>
          <a:extLst/>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r" eaLnBrk="1" fontAlgn="auto" hangingPunct="1">
              <a:spcAft>
                <a:spcPts val="0"/>
              </a:spcAft>
              <a:defRPr/>
            </a:pPr>
            <a:r>
              <a:rPr lang="uk-UA" sz="8000" dirty="0" smtClean="0">
                <a:ln w="6350">
                  <a:solidFill>
                    <a:prstClr val="black"/>
                  </a:solidFill>
                </a:ln>
                <a:solidFill>
                  <a:srgbClr val="2B16AA"/>
                </a:solidFill>
                <a:effectLst>
                  <a:glow rad="101600">
                    <a:prstClr val="black">
                      <a:alpha val="60000"/>
                    </a:prstClr>
                  </a:glow>
                  <a:outerShdw blurRad="114300" dist="101600" dir="2700000" algn="tl" rotWithShape="0">
                    <a:srgbClr val="000000">
                      <a:alpha val="40000"/>
                    </a:srgbClr>
                  </a:outerShdw>
                </a:effectLst>
                <a:latin typeface="Times New Roman" panose="02020603050405020304" pitchFamily="18" charset="0"/>
                <a:cs typeface="Times New Roman" panose="02020603050405020304" pitchFamily="18" charset="0"/>
              </a:rPr>
              <a:t>Дякую за увагу!</a:t>
            </a:r>
            <a:endParaRPr lang="uk-UA" sz="8000" dirty="0">
              <a:ln w="6350">
                <a:solidFill>
                  <a:prstClr val="black"/>
                </a:solidFill>
              </a:ln>
              <a:solidFill>
                <a:srgbClr val="2B16AA"/>
              </a:solidFill>
              <a:effectLst>
                <a:glow rad="101600">
                  <a:prstClr val="black">
                    <a:alpha val="60000"/>
                  </a:prstClr>
                </a:glow>
                <a:outerShdw blurRad="114300" dist="101600" dir="2700000" algn="tl" rotWithShape="0">
                  <a:srgbClr val="000000">
                    <a:alpha val="40000"/>
                  </a:srgbClr>
                </a:outerShdw>
              </a:effectLst>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1116013" y="4869160"/>
            <a:ext cx="7272411" cy="646331"/>
          </a:xfrm>
          <a:prstGeom prst="rect">
            <a:avLst/>
          </a:prstGeom>
        </p:spPr>
        <p:txBody>
          <a:bodyPr wrap="square">
            <a:spAutoFit/>
          </a:bodyPr>
          <a:lstStyle/>
          <a:p>
            <a:pPr eaLnBrk="1" hangingPunct="1"/>
            <a:r>
              <a:rPr lang="uk-UA" b="1" dirty="0">
                <a:solidFill>
                  <a:srgbClr val="000000"/>
                </a:solidFill>
                <a:latin typeface="Times New Roman" pitchFamily="18" charset="0"/>
                <a:cs typeface="Times New Roman" pitchFamily="18" charset="0"/>
              </a:rPr>
              <a:t>Асистент кафедри медицини катастроф та військової медицини Станіслав Цілько</a:t>
            </a:r>
            <a:endParaRPr lang="ru-RU" altLang="ru-RU" b="1" dirty="0">
              <a:solidFill>
                <a:srgbClr val="000000"/>
              </a:solidFill>
              <a:latin typeface="Times New Roman" pitchFamily="18" charset="0"/>
              <a:cs typeface="Times New Roman" pitchFamily="18" charset="0"/>
            </a:endParaRPr>
          </a:p>
        </p:txBody>
      </p:sp>
      <p:sp>
        <p:nvSpPr>
          <p:cNvPr id="4" name="Номер слайда 3"/>
          <p:cNvSpPr>
            <a:spLocks noGrp="1"/>
          </p:cNvSpPr>
          <p:nvPr>
            <p:ph type="sldNum" sz="quarter" idx="12"/>
          </p:nvPr>
        </p:nvSpPr>
        <p:spPr>
          <a:xfrm>
            <a:off x="8045385" y="6460648"/>
            <a:ext cx="762000" cy="365125"/>
          </a:xfrm>
        </p:spPr>
        <p:txBody>
          <a:bodyPr/>
          <a:lstStyle/>
          <a:p>
            <a:pPr>
              <a:defRPr/>
            </a:pPr>
            <a:fld id="{2FBD0D34-05FA-46BD-B3E4-32A45BE21DCF}" type="slidenum">
              <a:rPr lang="ru-RU" altLang="uk-UA" smtClean="0"/>
              <a:pPr>
                <a:defRPr/>
              </a:pPr>
              <a:t>33</a:t>
            </a:fld>
            <a:endParaRPr lang="ru-RU" altLang="uk-UA"/>
          </a:p>
        </p:txBody>
      </p:sp>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1_Поток">
  <a:themeElements>
    <a:clrScheme name="1_Поток 1">
      <a:dk1>
        <a:srgbClr val="04617B"/>
      </a:dk1>
      <a:lt1>
        <a:srgbClr val="FFFFFF"/>
      </a:lt1>
      <a:dk2>
        <a:srgbClr val="000000"/>
      </a:dk2>
      <a:lt2>
        <a:srgbClr val="DBF5F9"/>
      </a:lt2>
      <a:accent1>
        <a:srgbClr val="0F6FC6"/>
      </a:accent1>
      <a:accent2>
        <a:srgbClr val="009DD9"/>
      </a:accent2>
      <a:accent3>
        <a:srgbClr val="AAAAAA"/>
      </a:accent3>
      <a:accent4>
        <a:srgbClr val="DADADA"/>
      </a:accent4>
      <a:accent5>
        <a:srgbClr val="AABBDF"/>
      </a:accent5>
      <a:accent6>
        <a:srgbClr val="008EC4"/>
      </a:accent6>
      <a:hlink>
        <a:srgbClr val="E2D700"/>
      </a:hlink>
      <a:folHlink>
        <a:srgbClr val="85DFD0"/>
      </a:folHlink>
    </a:clrScheme>
    <a:fontScheme name="1_Поток">
      <a:majorFont>
        <a:latin typeface="Calibri"/>
        <a:ea typeface=""/>
        <a:cs typeface=""/>
      </a:majorFont>
      <a:minorFont>
        <a:latin typeface="Constanti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Поток 1">
        <a:dk1>
          <a:srgbClr val="04617B"/>
        </a:dk1>
        <a:lt1>
          <a:srgbClr val="FFFFFF"/>
        </a:lt1>
        <a:dk2>
          <a:srgbClr val="000000"/>
        </a:dk2>
        <a:lt2>
          <a:srgbClr val="DBF5F9"/>
        </a:lt2>
        <a:accent1>
          <a:srgbClr val="0F6FC6"/>
        </a:accent1>
        <a:accent2>
          <a:srgbClr val="009DD9"/>
        </a:accent2>
        <a:accent3>
          <a:srgbClr val="AAAAAA"/>
        </a:accent3>
        <a:accent4>
          <a:srgbClr val="DADADA"/>
        </a:accent4>
        <a:accent5>
          <a:srgbClr val="AABBDF"/>
        </a:accent5>
        <a:accent6>
          <a:srgbClr val="008EC4"/>
        </a:accent6>
        <a:hlink>
          <a:srgbClr val="E2D700"/>
        </a:hlink>
        <a:folHlink>
          <a:srgbClr val="85DFD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10137</TotalTime>
  <Words>3692</Words>
  <Application>Microsoft Office PowerPoint</Application>
  <PresentationFormat>Екран (4:3)</PresentationFormat>
  <Paragraphs>228</Paragraphs>
  <Slides>33</Slides>
  <Notes>2</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33</vt:i4>
      </vt:variant>
    </vt:vector>
  </HeadingPairs>
  <TitlesOfParts>
    <vt:vector size="39" baseType="lpstr">
      <vt:lpstr>Arial</vt:lpstr>
      <vt:lpstr>Calibri</vt:lpstr>
      <vt:lpstr>Constantia</vt:lpstr>
      <vt:lpstr>Times New Roman</vt:lpstr>
      <vt:lpstr>Wingdings 2</vt:lpstr>
      <vt:lpstr>1_Поток</vt:lpstr>
      <vt:lpstr>Презентація PowerPoint</vt:lpstr>
      <vt:lpstr>План лекції:</vt:lpstr>
      <vt:lpstr>Зброя масового ураження</vt:lpstr>
      <vt:lpstr>Хімічна зброя та отруйні речовини </vt:lpstr>
      <vt:lpstr>Аварії на хімічно-небезпечних об’єктах</vt:lpstr>
      <vt:lpstr>Причини аварій на хімічно-небезпечних об’єктах</vt:lpstr>
      <vt:lpstr>Осередок хімічного ураження</vt:lpstr>
      <vt:lpstr>Зона хімічного зараження</vt:lpstr>
      <vt:lpstr>Зона хімічного зараження</vt:lpstr>
      <vt:lpstr>Класифікація та характеристика сильнодіючих отруйних речовин</vt:lpstr>
      <vt:lpstr>Класифікація та характеристика сильнодіючих отруйних речовин</vt:lpstr>
      <vt:lpstr>Класифікація та характеристика сильнодіючих отруйних речовин</vt:lpstr>
      <vt:lpstr>Класифікація та характеристика сильнодіючих отруйних речовин</vt:lpstr>
      <vt:lpstr>Сильнодіючі отруйні речовини</vt:lpstr>
      <vt:lpstr>Домедична допомога при ураженні сильнодіючими отруйними речовинами</vt:lpstr>
      <vt:lpstr>Домедична допомога при ураженні ХЛОРОМ</vt:lpstr>
      <vt:lpstr>Домедична допомога при ураженні АМІАКОМ</vt:lpstr>
      <vt:lpstr>Домедична допомога при ураженні СІРКОВОДНЕМ</vt:lpstr>
      <vt:lpstr>Аварії на радіаційно небезпечних об’єктах</vt:lpstr>
      <vt:lpstr>Уражуючі фактори аварій на радіаційно небезпечних об’єктах</vt:lpstr>
      <vt:lpstr>Уражуючі фактори ядерного вибуху радіаційно небезпечних об’єктах</vt:lpstr>
      <vt:lpstr>Уражуючі фактори ядерного вибуху та аварій на радіаційно небезпечних об’єктах</vt:lpstr>
      <vt:lpstr>Уражуючі фактори ядерного вибуху та аварій на радіаційно небезпечних об’єктах</vt:lpstr>
      <vt:lpstr>Уражуючі фактори ядерного вибуху та аварій на радіаційно небезпечних об’єктах</vt:lpstr>
      <vt:lpstr>Променева хвороба</vt:lpstr>
      <vt:lpstr>Променева хвороба, ознаки</vt:lpstr>
      <vt:lpstr>Променева хвороба, ознаки</vt:lpstr>
      <vt:lpstr>Променева хвороба, ознаки</vt:lpstr>
      <vt:lpstr>Радіопротектори</vt:lpstr>
      <vt:lpstr>Домедична допомога  в бойових та не бойових умовах</vt:lpstr>
      <vt:lpstr>Домедична допомога  в бойових та не бойових умовах</vt:lpstr>
      <vt:lpstr>Домедична допомога  в бойових та не бойових умовах</vt:lpstr>
      <vt:lpstr>Презентація PowerPoint</vt:lpstr>
    </vt:vector>
  </TitlesOfParts>
  <Company>MoBIL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dc:creator>
  <cp:lastModifiedBy>Admin</cp:lastModifiedBy>
  <cp:revision>719</cp:revision>
  <dcterms:created xsi:type="dcterms:W3CDTF">2010-07-29T15:26:50Z</dcterms:created>
  <dcterms:modified xsi:type="dcterms:W3CDTF">2026-06-22T14:24:03Z</dcterms:modified>
</cp:coreProperties>
</file>