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bookmarkIdSeed="3">
  <p:sldMasterIdLst>
    <p:sldMasterId id="2147483649" r:id="rId1"/>
  </p:sldMasterIdLst>
  <p:notesMasterIdLst>
    <p:notesMasterId r:id="rId31"/>
  </p:notesMasterIdLst>
  <p:handoutMasterIdLst>
    <p:handoutMasterId r:id="rId32"/>
  </p:handoutMasterIdLst>
  <p:sldIdLst>
    <p:sldId id="272" r:id="rId2"/>
    <p:sldId id="489" r:id="rId3"/>
    <p:sldId id="469" r:id="rId4"/>
    <p:sldId id="470" r:id="rId5"/>
    <p:sldId id="477" r:id="rId6"/>
    <p:sldId id="471" r:id="rId7"/>
    <p:sldId id="472" r:id="rId8"/>
    <p:sldId id="474" r:id="rId9"/>
    <p:sldId id="480" r:id="rId10"/>
    <p:sldId id="479" r:id="rId11"/>
    <p:sldId id="484" r:id="rId12"/>
    <p:sldId id="483" r:id="rId13"/>
    <p:sldId id="482" r:id="rId14"/>
    <p:sldId id="481" r:id="rId15"/>
    <p:sldId id="485" r:id="rId16"/>
    <p:sldId id="488" r:id="rId17"/>
    <p:sldId id="478" r:id="rId18"/>
    <p:sldId id="486" r:id="rId19"/>
    <p:sldId id="476" r:id="rId20"/>
    <p:sldId id="490" r:id="rId21"/>
    <p:sldId id="487" r:id="rId22"/>
    <p:sldId id="491" r:id="rId23"/>
    <p:sldId id="475" r:id="rId24"/>
    <p:sldId id="494" r:id="rId25"/>
    <p:sldId id="493" r:id="rId26"/>
    <p:sldId id="495" r:id="rId27"/>
    <p:sldId id="496" r:id="rId28"/>
    <p:sldId id="497" r:id="rId29"/>
    <p:sldId id="468" r:id="rId30"/>
  </p:sldIdLst>
  <p:sldSz cx="9144000" cy="6858000" type="screen4x3"/>
  <p:notesSz cx="6761163" cy="9931400"/>
  <p:defaultTextStyle>
    <a:defPPr>
      <a:defRPr lang="ru-RU"/>
    </a:defPPr>
    <a:lvl1pPr algn="l" rtl="0" eaLnBrk="0" fontAlgn="base" hangingPunct="0">
      <a:spcBef>
        <a:spcPct val="0"/>
      </a:spcBef>
      <a:spcAft>
        <a:spcPct val="0"/>
      </a:spcAft>
      <a:defRPr kern="1200">
        <a:solidFill>
          <a:schemeClr val="tx1"/>
        </a:solidFill>
        <a:latin typeface="Arial" charset="0"/>
        <a:ea typeface="+mn-ea"/>
        <a:cs typeface="+mn-cs"/>
      </a:defRPr>
    </a:lvl1pPr>
    <a:lvl2pPr marL="457200" algn="l" rtl="0" eaLnBrk="0" fontAlgn="base" hangingPunct="0">
      <a:spcBef>
        <a:spcPct val="0"/>
      </a:spcBef>
      <a:spcAft>
        <a:spcPct val="0"/>
      </a:spcAft>
      <a:defRPr kern="1200">
        <a:solidFill>
          <a:schemeClr val="tx1"/>
        </a:solidFill>
        <a:latin typeface="Arial" charset="0"/>
        <a:ea typeface="+mn-ea"/>
        <a:cs typeface="+mn-cs"/>
      </a:defRPr>
    </a:lvl2pPr>
    <a:lvl3pPr marL="914400" algn="l" rtl="0" eaLnBrk="0" fontAlgn="base" hangingPunct="0">
      <a:spcBef>
        <a:spcPct val="0"/>
      </a:spcBef>
      <a:spcAft>
        <a:spcPct val="0"/>
      </a:spcAft>
      <a:defRPr kern="1200">
        <a:solidFill>
          <a:schemeClr val="tx1"/>
        </a:solidFill>
        <a:latin typeface="Arial" charset="0"/>
        <a:ea typeface="+mn-ea"/>
        <a:cs typeface="+mn-cs"/>
      </a:defRPr>
    </a:lvl3pPr>
    <a:lvl4pPr marL="1371600" algn="l" rtl="0" eaLnBrk="0" fontAlgn="base" hangingPunct="0">
      <a:spcBef>
        <a:spcPct val="0"/>
      </a:spcBef>
      <a:spcAft>
        <a:spcPct val="0"/>
      </a:spcAft>
      <a:defRPr kern="1200">
        <a:solidFill>
          <a:schemeClr val="tx1"/>
        </a:solidFill>
        <a:latin typeface="Arial" charset="0"/>
        <a:ea typeface="+mn-ea"/>
        <a:cs typeface="+mn-cs"/>
      </a:defRPr>
    </a:lvl4pPr>
    <a:lvl5pPr marL="1828800" algn="l" rtl="0" eaLnBrk="0" fontAlgn="base" hangingPunct="0">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3B"/>
    <a:srgbClr val="A50021"/>
    <a:srgbClr val="FF5757"/>
    <a:srgbClr val="FF0000"/>
    <a:srgbClr val="5EFB33"/>
    <a:srgbClr val="000099"/>
    <a:srgbClr val="AC0000"/>
    <a:srgbClr val="008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2651" autoAdjust="0"/>
    <p:restoredTop sz="99105" autoAdjust="0"/>
  </p:normalViewPr>
  <p:slideViewPr>
    <p:cSldViewPr>
      <p:cViewPr varScale="1">
        <p:scale>
          <a:sx n="69" d="100"/>
          <a:sy n="69" d="100"/>
        </p:scale>
        <p:origin x="1312" y="5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 Id="rId8" Type="http://schemas.openxmlformats.org/officeDocument/2006/relationships/slide" Target="slides/slide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4578" name="Rectangle 2"/>
          <p:cNvSpPr>
            <a:spLocks noGrp="1" noChangeArrowheads="1"/>
          </p:cNvSpPr>
          <p:nvPr>
            <p:ph type="hdr" sz="quarter"/>
          </p:nvPr>
        </p:nvSpPr>
        <p:spPr bwMode="auto">
          <a:xfrm>
            <a:off x="0" y="0"/>
            <a:ext cx="2928938" cy="495300"/>
          </a:xfrm>
          <a:prstGeom prst="rect">
            <a:avLst/>
          </a:prstGeom>
          <a:noFill/>
          <a:ln w="9525">
            <a:noFill/>
            <a:miter lim="800000"/>
            <a:headEnd/>
            <a:tailEnd/>
          </a:ln>
          <a:effectLst/>
        </p:spPr>
        <p:txBody>
          <a:bodyPr vert="horz" wrap="square" lIns="91029" tIns="45514" rIns="91029" bIns="45514" numCol="1" anchor="t" anchorCtr="0" compatLnSpc="1">
            <a:prstTxWarp prst="textNoShape">
              <a:avLst/>
            </a:prstTxWarp>
          </a:bodyPr>
          <a:lstStyle>
            <a:lvl1pPr eaLnBrk="0" hangingPunct="0">
              <a:defRPr sz="1200">
                <a:latin typeface="Arial" charset="0"/>
              </a:defRPr>
            </a:lvl1pPr>
          </a:lstStyle>
          <a:p>
            <a:pPr>
              <a:defRPr/>
            </a:pPr>
            <a:endParaRPr lang="uk-UA"/>
          </a:p>
        </p:txBody>
      </p:sp>
      <p:sp>
        <p:nvSpPr>
          <p:cNvPr id="24579" name="Rectangle 3"/>
          <p:cNvSpPr>
            <a:spLocks noGrp="1" noChangeArrowheads="1"/>
          </p:cNvSpPr>
          <p:nvPr>
            <p:ph type="dt" sz="quarter" idx="1"/>
          </p:nvPr>
        </p:nvSpPr>
        <p:spPr bwMode="auto">
          <a:xfrm>
            <a:off x="3830638" y="0"/>
            <a:ext cx="2928937" cy="495300"/>
          </a:xfrm>
          <a:prstGeom prst="rect">
            <a:avLst/>
          </a:prstGeom>
          <a:noFill/>
          <a:ln w="9525">
            <a:noFill/>
            <a:miter lim="800000"/>
            <a:headEnd/>
            <a:tailEnd/>
          </a:ln>
          <a:effectLst/>
        </p:spPr>
        <p:txBody>
          <a:bodyPr vert="horz" wrap="square" lIns="91029" tIns="45514" rIns="91029" bIns="45514" numCol="1" anchor="t" anchorCtr="0" compatLnSpc="1">
            <a:prstTxWarp prst="textNoShape">
              <a:avLst/>
            </a:prstTxWarp>
          </a:bodyPr>
          <a:lstStyle>
            <a:lvl1pPr algn="r" eaLnBrk="0" hangingPunct="0">
              <a:defRPr sz="1200">
                <a:latin typeface="Arial" charset="0"/>
              </a:defRPr>
            </a:lvl1pPr>
          </a:lstStyle>
          <a:p>
            <a:pPr>
              <a:defRPr/>
            </a:pPr>
            <a:fld id="{B7F652F3-B9ED-4DB5-9EC9-B38CEEE9D578}" type="datetimeFigureOut">
              <a:rPr lang="uk-UA"/>
              <a:pPr>
                <a:defRPr/>
              </a:pPr>
              <a:t>22.06.2026</a:t>
            </a:fld>
            <a:endParaRPr lang="uk-UA"/>
          </a:p>
        </p:txBody>
      </p:sp>
      <p:sp>
        <p:nvSpPr>
          <p:cNvPr id="24580" name="Rectangle 4"/>
          <p:cNvSpPr>
            <a:spLocks noGrp="1" noChangeArrowheads="1"/>
          </p:cNvSpPr>
          <p:nvPr>
            <p:ph type="ftr" sz="quarter" idx="2"/>
          </p:nvPr>
        </p:nvSpPr>
        <p:spPr bwMode="auto">
          <a:xfrm>
            <a:off x="0" y="9432925"/>
            <a:ext cx="2928938" cy="496888"/>
          </a:xfrm>
          <a:prstGeom prst="rect">
            <a:avLst/>
          </a:prstGeom>
          <a:noFill/>
          <a:ln w="9525">
            <a:noFill/>
            <a:miter lim="800000"/>
            <a:headEnd/>
            <a:tailEnd/>
          </a:ln>
          <a:effectLst/>
        </p:spPr>
        <p:txBody>
          <a:bodyPr vert="horz" wrap="square" lIns="91029" tIns="45514" rIns="91029" bIns="45514" numCol="1" anchor="b" anchorCtr="0" compatLnSpc="1">
            <a:prstTxWarp prst="textNoShape">
              <a:avLst/>
            </a:prstTxWarp>
          </a:bodyPr>
          <a:lstStyle>
            <a:lvl1pPr eaLnBrk="0" hangingPunct="0">
              <a:defRPr sz="1200">
                <a:latin typeface="Arial" charset="0"/>
              </a:defRPr>
            </a:lvl1pPr>
          </a:lstStyle>
          <a:p>
            <a:pPr>
              <a:defRPr/>
            </a:pPr>
            <a:endParaRPr lang="uk-UA"/>
          </a:p>
        </p:txBody>
      </p:sp>
      <p:sp>
        <p:nvSpPr>
          <p:cNvPr id="24581" name="Rectangle 5"/>
          <p:cNvSpPr>
            <a:spLocks noGrp="1" noChangeArrowheads="1"/>
          </p:cNvSpPr>
          <p:nvPr>
            <p:ph type="sldNum" sz="quarter" idx="3"/>
          </p:nvPr>
        </p:nvSpPr>
        <p:spPr bwMode="auto">
          <a:xfrm>
            <a:off x="3830638" y="9432925"/>
            <a:ext cx="2928937" cy="496888"/>
          </a:xfrm>
          <a:prstGeom prst="rect">
            <a:avLst/>
          </a:prstGeom>
          <a:noFill/>
          <a:ln w="9525">
            <a:noFill/>
            <a:miter lim="800000"/>
            <a:headEnd/>
            <a:tailEnd/>
          </a:ln>
          <a:effectLst/>
        </p:spPr>
        <p:txBody>
          <a:bodyPr vert="horz" wrap="square" lIns="91029" tIns="45514" rIns="91029" bIns="45514" numCol="1" anchor="b" anchorCtr="0" compatLnSpc="1">
            <a:prstTxWarp prst="textNoShape">
              <a:avLst/>
            </a:prstTxWarp>
          </a:bodyPr>
          <a:lstStyle>
            <a:lvl1pPr algn="r">
              <a:defRPr sz="1200" smtClean="0"/>
            </a:lvl1pPr>
          </a:lstStyle>
          <a:p>
            <a:pPr>
              <a:defRPr/>
            </a:pPr>
            <a:fld id="{4E9CC30B-3E94-4CFC-96A4-E9BDC2994A0D}" type="slidenum">
              <a:rPr lang="uk-UA" altLang="uk-UA"/>
              <a:pPr>
                <a:defRPr/>
              </a:pPr>
              <a:t>‹№›</a:t>
            </a:fld>
            <a:endParaRPr lang="uk-UA" altLang="uk-UA"/>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hdr" sz="quarter"/>
          </p:nvPr>
        </p:nvSpPr>
        <p:spPr bwMode="auto">
          <a:xfrm>
            <a:off x="0" y="0"/>
            <a:ext cx="2928938" cy="495300"/>
          </a:xfrm>
          <a:prstGeom prst="rect">
            <a:avLst/>
          </a:prstGeom>
          <a:noFill/>
          <a:ln w="9525">
            <a:noFill/>
            <a:miter lim="800000"/>
            <a:headEnd/>
            <a:tailEnd/>
          </a:ln>
          <a:effectLst/>
        </p:spPr>
        <p:txBody>
          <a:bodyPr vert="horz" wrap="square" lIns="91029" tIns="45514" rIns="91029" bIns="45514" numCol="1" anchor="t" anchorCtr="0" compatLnSpc="1">
            <a:prstTxWarp prst="textNoShape">
              <a:avLst/>
            </a:prstTxWarp>
          </a:bodyPr>
          <a:lstStyle>
            <a:lvl1pPr eaLnBrk="1" hangingPunct="1">
              <a:defRPr sz="1200">
                <a:latin typeface="Arial" pitchFamily="34" charset="0"/>
              </a:defRPr>
            </a:lvl1pPr>
          </a:lstStyle>
          <a:p>
            <a:pPr>
              <a:defRPr/>
            </a:pPr>
            <a:endParaRPr lang="ru-RU"/>
          </a:p>
        </p:txBody>
      </p:sp>
      <p:sp>
        <p:nvSpPr>
          <p:cNvPr id="4099" name="Rectangle 3"/>
          <p:cNvSpPr>
            <a:spLocks noGrp="1" noChangeArrowheads="1"/>
          </p:cNvSpPr>
          <p:nvPr>
            <p:ph type="dt" idx="1"/>
          </p:nvPr>
        </p:nvSpPr>
        <p:spPr bwMode="auto">
          <a:xfrm>
            <a:off x="3830638" y="0"/>
            <a:ext cx="2928937" cy="495300"/>
          </a:xfrm>
          <a:prstGeom prst="rect">
            <a:avLst/>
          </a:prstGeom>
          <a:noFill/>
          <a:ln w="9525">
            <a:noFill/>
            <a:miter lim="800000"/>
            <a:headEnd/>
            <a:tailEnd/>
          </a:ln>
          <a:effectLst/>
        </p:spPr>
        <p:txBody>
          <a:bodyPr vert="horz" wrap="square" lIns="91029" tIns="45514" rIns="91029" bIns="45514" numCol="1" anchor="t" anchorCtr="0" compatLnSpc="1">
            <a:prstTxWarp prst="textNoShape">
              <a:avLst/>
            </a:prstTxWarp>
          </a:bodyPr>
          <a:lstStyle>
            <a:lvl1pPr algn="r" eaLnBrk="1" hangingPunct="1">
              <a:defRPr sz="1200">
                <a:latin typeface="Arial" pitchFamily="34" charset="0"/>
              </a:defRPr>
            </a:lvl1pPr>
          </a:lstStyle>
          <a:p>
            <a:pPr>
              <a:defRPr/>
            </a:pPr>
            <a:endParaRPr lang="ru-RU"/>
          </a:p>
        </p:txBody>
      </p:sp>
      <p:sp>
        <p:nvSpPr>
          <p:cNvPr id="9220" name="Rectangle 4"/>
          <p:cNvSpPr>
            <a:spLocks noGrp="1" noRot="1" noChangeAspect="1" noChangeArrowheads="1" noTextEdit="1"/>
          </p:cNvSpPr>
          <p:nvPr>
            <p:ph type="sldImg" idx="2"/>
          </p:nvPr>
        </p:nvSpPr>
        <p:spPr bwMode="auto">
          <a:xfrm>
            <a:off x="900113" y="744538"/>
            <a:ext cx="4964112" cy="3724275"/>
          </a:xfrm>
          <a:prstGeom prst="rect">
            <a:avLst/>
          </a:prstGeom>
          <a:noFill/>
          <a:ln w="9525">
            <a:solidFill>
              <a:srgbClr val="000000"/>
            </a:solidFill>
            <a:miter lim="800000"/>
            <a:headEnd/>
            <a:tailEnd/>
          </a:ln>
        </p:spPr>
      </p:sp>
      <p:sp>
        <p:nvSpPr>
          <p:cNvPr id="4101" name="Rectangle 5"/>
          <p:cNvSpPr>
            <a:spLocks noGrp="1" noChangeArrowheads="1"/>
          </p:cNvSpPr>
          <p:nvPr>
            <p:ph type="body" sz="quarter" idx="3"/>
          </p:nvPr>
        </p:nvSpPr>
        <p:spPr bwMode="auto">
          <a:xfrm>
            <a:off x="676275" y="4718050"/>
            <a:ext cx="5408613" cy="4468813"/>
          </a:xfrm>
          <a:prstGeom prst="rect">
            <a:avLst/>
          </a:prstGeom>
          <a:noFill/>
          <a:ln w="9525">
            <a:noFill/>
            <a:miter lim="800000"/>
            <a:headEnd/>
            <a:tailEnd/>
          </a:ln>
          <a:effectLst/>
        </p:spPr>
        <p:txBody>
          <a:bodyPr vert="horz" wrap="square" lIns="91029" tIns="45514" rIns="91029" bIns="45514" numCol="1" anchor="t" anchorCtr="0" compatLnSpc="1">
            <a:prstTxWarp prst="textNoShape">
              <a:avLst/>
            </a:prstTxWarp>
          </a:bodyPr>
          <a:lstStyle/>
          <a:p>
            <a:pPr lvl="0"/>
            <a:r>
              <a:rPr lang="ru-RU" noProof="0" smtClean="0"/>
              <a:t>Образец текста</a:t>
            </a:r>
          </a:p>
          <a:p>
            <a:pPr lvl="1"/>
            <a:r>
              <a:rPr lang="ru-RU" noProof="0" smtClean="0"/>
              <a:t>Второй уровень</a:t>
            </a:r>
          </a:p>
          <a:p>
            <a:pPr lvl="2"/>
            <a:r>
              <a:rPr lang="ru-RU" noProof="0" smtClean="0"/>
              <a:t>Третий уровень</a:t>
            </a:r>
          </a:p>
          <a:p>
            <a:pPr lvl="3"/>
            <a:r>
              <a:rPr lang="ru-RU" noProof="0" smtClean="0"/>
              <a:t>Четвертый уровень</a:t>
            </a:r>
          </a:p>
          <a:p>
            <a:pPr lvl="4"/>
            <a:r>
              <a:rPr lang="ru-RU" noProof="0" smtClean="0"/>
              <a:t>Пятый уровень</a:t>
            </a:r>
          </a:p>
        </p:txBody>
      </p:sp>
      <p:sp>
        <p:nvSpPr>
          <p:cNvPr id="4102" name="Rectangle 6"/>
          <p:cNvSpPr>
            <a:spLocks noGrp="1" noChangeArrowheads="1"/>
          </p:cNvSpPr>
          <p:nvPr>
            <p:ph type="ftr" sz="quarter" idx="4"/>
          </p:nvPr>
        </p:nvSpPr>
        <p:spPr bwMode="auto">
          <a:xfrm>
            <a:off x="0" y="9432925"/>
            <a:ext cx="2928938" cy="496888"/>
          </a:xfrm>
          <a:prstGeom prst="rect">
            <a:avLst/>
          </a:prstGeom>
          <a:noFill/>
          <a:ln w="9525">
            <a:noFill/>
            <a:miter lim="800000"/>
            <a:headEnd/>
            <a:tailEnd/>
          </a:ln>
          <a:effectLst/>
        </p:spPr>
        <p:txBody>
          <a:bodyPr vert="horz" wrap="square" lIns="91029" tIns="45514" rIns="91029" bIns="45514" numCol="1" anchor="b" anchorCtr="0" compatLnSpc="1">
            <a:prstTxWarp prst="textNoShape">
              <a:avLst/>
            </a:prstTxWarp>
          </a:bodyPr>
          <a:lstStyle>
            <a:lvl1pPr eaLnBrk="1" hangingPunct="1">
              <a:defRPr sz="1200">
                <a:latin typeface="Arial" pitchFamily="34" charset="0"/>
              </a:defRPr>
            </a:lvl1pPr>
          </a:lstStyle>
          <a:p>
            <a:pPr>
              <a:defRPr/>
            </a:pPr>
            <a:endParaRPr lang="ru-RU"/>
          </a:p>
        </p:txBody>
      </p:sp>
      <p:sp>
        <p:nvSpPr>
          <p:cNvPr id="4103" name="Rectangle 7"/>
          <p:cNvSpPr>
            <a:spLocks noGrp="1" noChangeArrowheads="1"/>
          </p:cNvSpPr>
          <p:nvPr>
            <p:ph type="sldNum" sz="quarter" idx="5"/>
          </p:nvPr>
        </p:nvSpPr>
        <p:spPr bwMode="auto">
          <a:xfrm>
            <a:off x="3830638" y="9432925"/>
            <a:ext cx="2928937" cy="496888"/>
          </a:xfrm>
          <a:prstGeom prst="rect">
            <a:avLst/>
          </a:prstGeom>
          <a:noFill/>
          <a:ln w="9525">
            <a:noFill/>
            <a:miter lim="800000"/>
            <a:headEnd/>
            <a:tailEnd/>
          </a:ln>
          <a:effectLst/>
        </p:spPr>
        <p:txBody>
          <a:bodyPr vert="horz" wrap="square" lIns="91029" tIns="45514" rIns="91029" bIns="45514" numCol="1" anchor="b" anchorCtr="0" compatLnSpc="1">
            <a:prstTxWarp prst="textNoShape">
              <a:avLst/>
            </a:prstTxWarp>
          </a:bodyPr>
          <a:lstStyle>
            <a:lvl1pPr algn="r" eaLnBrk="1" hangingPunct="1">
              <a:defRPr sz="1200" smtClean="0"/>
            </a:lvl1pPr>
          </a:lstStyle>
          <a:p>
            <a:pPr>
              <a:defRPr/>
            </a:pPr>
            <a:fld id="{84425C61-27DF-429D-9052-F2200C7D29F0}" type="slidenum">
              <a:rPr lang="ru-RU" altLang="uk-UA"/>
              <a:pPr>
                <a:defRPr/>
              </a:pPr>
              <a:t>‹№›</a:t>
            </a:fld>
            <a:endParaRPr lang="ru-RU" altLang="uk-UA"/>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pitchFamily="34" charset="0"/>
        <a:ea typeface="+mn-ea"/>
        <a:cs typeface="+mn-cs"/>
      </a:defRPr>
    </a:lvl1pPr>
    <a:lvl2pPr marL="457200" algn="l" rtl="0" eaLnBrk="0" fontAlgn="base" hangingPunct="0">
      <a:spcBef>
        <a:spcPct val="30000"/>
      </a:spcBef>
      <a:spcAft>
        <a:spcPct val="0"/>
      </a:spcAft>
      <a:defRPr sz="1200" kern="1200">
        <a:solidFill>
          <a:schemeClr val="tx1"/>
        </a:solidFill>
        <a:latin typeface="Arial" pitchFamily="34" charset="0"/>
        <a:ea typeface="+mn-ea"/>
        <a:cs typeface="+mn-cs"/>
      </a:defRPr>
    </a:lvl2pPr>
    <a:lvl3pPr marL="914400" algn="l" rtl="0" eaLnBrk="0" fontAlgn="base" hangingPunct="0">
      <a:spcBef>
        <a:spcPct val="30000"/>
      </a:spcBef>
      <a:spcAft>
        <a:spcPct val="0"/>
      </a:spcAft>
      <a:defRPr sz="1200" kern="1200">
        <a:solidFill>
          <a:schemeClr val="tx1"/>
        </a:solidFill>
        <a:latin typeface="Arial" pitchFamily="34" charset="0"/>
        <a:ea typeface="+mn-ea"/>
        <a:cs typeface="+mn-cs"/>
      </a:defRPr>
    </a:lvl3pPr>
    <a:lvl4pPr marL="1371600" algn="l" rtl="0" eaLnBrk="0" fontAlgn="base" hangingPunct="0">
      <a:spcBef>
        <a:spcPct val="30000"/>
      </a:spcBef>
      <a:spcAft>
        <a:spcPct val="0"/>
      </a:spcAft>
      <a:defRPr sz="1200" kern="1200">
        <a:solidFill>
          <a:schemeClr val="tx1"/>
        </a:solidFill>
        <a:latin typeface="Arial" pitchFamily="34" charset="0"/>
        <a:ea typeface="+mn-ea"/>
        <a:cs typeface="+mn-cs"/>
      </a:defRPr>
    </a:lvl4pPr>
    <a:lvl5pPr marL="1828800" algn="l" rtl="0" eaLnBrk="0" fontAlgn="base" hangingPunct="0">
      <a:spcBef>
        <a:spcPct val="30000"/>
      </a:spcBef>
      <a:spcAft>
        <a:spcPct val="0"/>
      </a:spcAft>
      <a:defRPr sz="1200" kern="1200">
        <a:solidFill>
          <a:schemeClr val="tx1"/>
        </a:solidFill>
        <a:latin typeface="Arial"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7"/>
          <p:cNvSpPr txBox="1">
            <a:spLocks noGrp="1" noChangeArrowheads="1"/>
          </p:cNvSpPr>
          <p:nvPr/>
        </p:nvSpPr>
        <p:spPr bwMode="auto">
          <a:xfrm>
            <a:off x="3832225" y="9436100"/>
            <a:ext cx="2928938" cy="495300"/>
          </a:xfrm>
          <a:prstGeom prst="rect">
            <a:avLst/>
          </a:prstGeom>
          <a:noFill/>
          <a:ln w="9525">
            <a:noFill/>
            <a:miter lim="800000"/>
            <a:headEnd/>
            <a:tailEnd/>
          </a:ln>
        </p:spPr>
        <p:txBody>
          <a:bodyPr lIns="91984" tIns="45992" rIns="91984" bIns="45992" anchor="b"/>
          <a:lstStyle/>
          <a:p>
            <a:pPr algn="r" defTabSz="908050" eaLnBrk="1" hangingPunct="1"/>
            <a:fld id="{0838E82B-7B25-4E22-936B-4154992A1233}" type="slidenum">
              <a:rPr lang="ru-RU" altLang="ru-RU" sz="1200">
                <a:latin typeface="Times New Roman" pitchFamily="18" charset="0"/>
              </a:rPr>
              <a:pPr algn="r" defTabSz="908050" eaLnBrk="1" hangingPunct="1"/>
              <a:t>1</a:t>
            </a:fld>
            <a:endParaRPr lang="ru-RU" altLang="ru-RU" sz="1200">
              <a:latin typeface="Times New Roman" pitchFamily="18" charset="0"/>
            </a:endParaRPr>
          </a:p>
        </p:txBody>
      </p:sp>
      <p:sp>
        <p:nvSpPr>
          <p:cNvPr id="10243" name="Rectangle 2"/>
          <p:cNvSpPr>
            <a:spLocks noGrp="1" noRot="1" noChangeAspect="1" noChangeArrowheads="1" noTextEdit="1"/>
          </p:cNvSpPr>
          <p:nvPr>
            <p:ph type="sldImg"/>
          </p:nvPr>
        </p:nvSpPr>
        <p:spPr>
          <a:xfrm>
            <a:off x="901700" y="744538"/>
            <a:ext cx="4960938" cy="3722687"/>
          </a:xfrm>
          <a:ln w="12700" cap="flat"/>
        </p:spPr>
      </p:sp>
      <p:sp>
        <p:nvSpPr>
          <p:cNvPr id="10244" name="Rectangle 3"/>
          <p:cNvSpPr>
            <a:spLocks noGrp="1" noChangeArrowheads="1"/>
          </p:cNvSpPr>
          <p:nvPr>
            <p:ph type="body" idx="1"/>
          </p:nvPr>
        </p:nvSpPr>
        <p:spPr>
          <a:xfrm>
            <a:off x="900113" y="4719638"/>
            <a:ext cx="4960937" cy="4468812"/>
          </a:xfrm>
          <a:noFill/>
          <a:ln/>
        </p:spPr>
        <p:txBody>
          <a:bodyPr lIns="92690" tIns="46346" rIns="92690" bIns="46346"/>
          <a:lstStyle/>
          <a:p>
            <a:pPr defTabSz="908050" eaLnBrk="1" hangingPunct="1"/>
            <a:endParaRPr lang="uk-UA" altLang="ru-RU" smtClean="0">
              <a:latin typeface="Arial"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7"/>
          <p:cNvSpPr txBox="1">
            <a:spLocks noGrp="1" noChangeArrowheads="1"/>
          </p:cNvSpPr>
          <p:nvPr/>
        </p:nvSpPr>
        <p:spPr bwMode="auto">
          <a:xfrm>
            <a:off x="3832225" y="9436100"/>
            <a:ext cx="2928938" cy="495300"/>
          </a:xfrm>
          <a:prstGeom prst="rect">
            <a:avLst/>
          </a:prstGeom>
          <a:noFill/>
          <a:ln w="9525">
            <a:noFill/>
            <a:miter lim="800000"/>
            <a:headEnd/>
            <a:tailEnd/>
          </a:ln>
        </p:spPr>
        <p:txBody>
          <a:bodyPr lIns="91984" tIns="45992" rIns="91984" bIns="45992" anchor="b"/>
          <a:lstStyle/>
          <a:p>
            <a:pPr algn="r" defTabSz="908050" eaLnBrk="1" hangingPunct="1"/>
            <a:fld id="{69023376-421F-400B-BFFC-9DC0D4C2D5C8}" type="slidenum">
              <a:rPr lang="ru-RU" altLang="ru-RU" sz="1200">
                <a:solidFill>
                  <a:srgbClr val="000000"/>
                </a:solidFill>
                <a:latin typeface="Times New Roman" pitchFamily="18" charset="0"/>
              </a:rPr>
              <a:pPr algn="r" defTabSz="908050" eaLnBrk="1" hangingPunct="1"/>
              <a:t>29</a:t>
            </a:fld>
            <a:endParaRPr lang="ru-RU" altLang="ru-RU" sz="1200">
              <a:solidFill>
                <a:srgbClr val="000000"/>
              </a:solidFill>
              <a:latin typeface="Times New Roman" pitchFamily="18" charset="0"/>
            </a:endParaRPr>
          </a:p>
        </p:txBody>
      </p:sp>
      <p:sp>
        <p:nvSpPr>
          <p:cNvPr id="13315" name="Rectangle 2"/>
          <p:cNvSpPr>
            <a:spLocks noGrp="1" noRot="1" noChangeAspect="1" noChangeArrowheads="1" noTextEdit="1"/>
          </p:cNvSpPr>
          <p:nvPr>
            <p:ph type="sldImg"/>
          </p:nvPr>
        </p:nvSpPr>
        <p:spPr>
          <a:xfrm>
            <a:off x="901700" y="744538"/>
            <a:ext cx="4960938" cy="3722687"/>
          </a:xfrm>
          <a:ln w="12700" cap="flat"/>
        </p:spPr>
      </p:sp>
      <p:sp>
        <p:nvSpPr>
          <p:cNvPr id="13316" name="Rectangle 3"/>
          <p:cNvSpPr>
            <a:spLocks noGrp="1" noChangeArrowheads="1"/>
          </p:cNvSpPr>
          <p:nvPr>
            <p:ph type="body" idx="1"/>
          </p:nvPr>
        </p:nvSpPr>
        <p:spPr>
          <a:xfrm>
            <a:off x="900113" y="4719638"/>
            <a:ext cx="4960937" cy="4468812"/>
          </a:xfrm>
          <a:noFill/>
          <a:ln/>
        </p:spPr>
        <p:txBody>
          <a:bodyPr lIns="92690" tIns="46346" rIns="92690" bIns="46346"/>
          <a:lstStyle/>
          <a:p>
            <a:pPr defTabSz="908050" eaLnBrk="1" hangingPunct="1"/>
            <a:endParaRPr lang="uk-UA" altLang="ru-RU" smtClean="0">
              <a:latin typeface="Arial"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ru-RU" smtClean="0"/>
              <a:t>Образец подзаголовка</a:t>
            </a:r>
            <a:endParaRPr lang="ru-RU"/>
          </a:p>
        </p:txBody>
      </p:sp>
      <p:sp>
        <p:nvSpPr>
          <p:cNvPr id="4" name="Дата 29"/>
          <p:cNvSpPr>
            <a:spLocks noGrp="1"/>
          </p:cNvSpPr>
          <p:nvPr>
            <p:ph type="dt" sz="half" idx="10"/>
          </p:nvPr>
        </p:nvSpPr>
        <p:spPr/>
        <p:txBody>
          <a:bodyPr/>
          <a:lstStyle>
            <a:lvl1pPr>
              <a:defRPr/>
            </a:lvl1pPr>
          </a:lstStyle>
          <a:p>
            <a:pPr>
              <a:defRPr/>
            </a:pPr>
            <a:endParaRPr lang="ru-RU"/>
          </a:p>
        </p:txBody>
      </p:sp>
      <p:sp>
        <p:nvSpPr>
          <p:cNvPr id="5" name="Нижний колонтитул 18"/>
          <p:cNvSpPr>
            <a:spLocks noGrp="1"/>
          </p:cNvSpPr>
          <p:nvPr>
            <p:ph type="ftr" sz="quarter" idx="11"/>
          </p:nvPr>
        </p:nvSpPr>
        <p:spPr/>
        <p:txBody>
          <a:bodyPr/>
          <a:lstStyle>
            <a:lvl1pPr>
              <a:defRPr/>
            </a:lvl1pPr>
          </a:lstStyle>
          <a:p>
            <a:pPr>
              <a:defRPr/>
            </a:pPr>
            <a:endParaRPr lang="ru-RU"/>
          </a:p>
        </p:txBody>
      </p:sp>
      <p:sp>
        <p:nvSpPr>
          <p:cNvPr id="6" name="Номер слайда 26"/>
          <p:cNvSpPr>
            <a:spLocks noGrp="1"/>
          </p:cNvSpPr>
          <p:nvPr>
            <p:ph type="sldNum" sz="quarter" idx="12"/>
          </p:nvPr>
        </p:nvSpPr>
        <p:spPr/>
        <p:txBody>
          <a:bodyPr/>
          <a:lstStyle>
            <a:lvl1pPr>
              <a:defRPr/>
            </a:lvl1pPr>
          </a:lstStyle>
          <a:p>
            <a:pPr>
              <a:defRPr/>
            </a:pPr>
            <a:fld id="{299A63ED-8162-4812-8577-8939E317144D}" type="slidenum">
              <a:rPr lang="ru-RU" altLang="uk-UA"/>
              <a:pPr>
                <a:defRPr/>
              </a:pPr>
              <a:t>‹№›</a:t>
            </a:fld>
            <a:endParaRPr lang="ru-RU" altLang="uk-UA"/>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29"/>
          <p:cNvSpPr>
            <a:spLocks noGrp="1"/>
          </p:cNvSpPr>
          <p:nvPr>
            <p:ph type="dt" sz="half" idx="10"/>
          </p:nvPr>
        </p:nvSpPr>
        <p:spPr/>
        <p:txBody>
          <a:bodyPr/>
          <a:lstStyle>
            <a:lvl1pPr>
              <a:defRPr/>
            </a:lvl1pPr>
          </a:lstStyle>
          <a:p>
            <a:pPr>
              <a:defRPr/>
            </a:pPr>
            <a:endParaRPr lang="ru-RU"/>
          </a:p>
        </p:txBody>
      </p:sp>
      <p:sp>
        <p:nvSpPr>
          <p:cNvPr id="5" name="Нижний колонтитул 18"/>
          <p:cNvSpPr>
            <a:spLocks noGrp="1"/>
          </p:cNvSpPr>
          <p:nvPr>
            <p:ph type="ftr" sz="quarter" idx="11"/>
          </p:nvPr>
        </p:nvSpPr>
        <p:spPr/>
        <p:txBody>
          <a:bodyPr/>
          <a:lstStyle>
            <a:lvl1pPr>
              <a:defRPr/>
            </a:lvl1pPr>
          </a:lstStyle>
          <a:p>
            <a:pPr>
              <a:defRPr/>
            </a:pPr>
            <a:endParaRPr lang="ru-RU"/>
          </a:p>
        </p:txBody>
      </p:sp>
      <p:sp>
        <p:nvSpPr>
          <p:cNvPr id="6" name="Номер слайда 26"/>
          <p:cNvSpPr>
            <a:spLocks noGrp="1"/>
          </p:cNvSpPr>
          <p:nvPr>
            <p:ph type="sldNum" sz="quarter" idx="12"/>
          </p:nvPr>
        </p:nvSpPr>
        <p:spPr/>
        <p:txBody>
          <a:bodyPr/>
          <a:lstStyle>
            <a:lvl1pPr>
              <a:defRPr/>
            </a:lvl1pPr>
          </a:lstStyle>
          <a:p>
            <a:pPr>
              <a:defRPr/>
            </a:pPr>
            <a:fld id="{9C728E8D-AE10-44F4-8B54-9D11CB20C5DA}" type="slidenum">
              <a:rPr lang="ru-RU" altLang="uk-UA"/>
              <a:pPr>
                <a:defRPr/>
              </a:pPr>
              <a:t>‹№›</a:t>
            </a:fld>
            <a:endParaRPr lang="ru-RU" altLang="uk-U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ru-RU" smtClean="0"/>
              <a:t>Образец текста</a:t>
            </a:r>
          </a:p>
        </p:txBody>
      </p:sp>
      <p:sp>
        <p:nvSpPr>
          <p:cNvPr id="4" name="Дата 29"/>
          <p:cNvSpPr>
            <a:spLocks noGrp="1"/>
          </p:cNvSpPr>
          <p:nvPr>
            <p:ph type="dt" sz="half" idx="10"/>
          </p:nvPr>
        </p:nvSpPr>
        <p:spPr/>
        <p:txBody>
          <a:bodyPr/>
          <a:lstStyle>
            <a:lvl1pPr>
              <a:defRPr/>
            </a:lvl1pPr>
          </a:lstStyle>
          <a:p>
            <a:pPr>
              <a:defRPr/>
            </a:pPr>
            <a:endParaRPr lang="ru-RU"/>
          </a:p>
        </p:txBody>
      </p:sp>
      <p:sp>
        <p:nvSpPr>
          <p:cNvPr id="5" name="Нижний колонтитул 18"/>
          <p:cNvSpPr>
            <a:spLocks noGrp="1"/>
          </p:cNvSpPr>
          <p:nvPr>
            <p:ph type="ftr" sz="quarter" idx="11"/>
          </p:nvPr>
        </p:nvSpPr>
        <p:spPr/>
        <p:txBody>
          <a:bodyPr/>
          <a:lstStyle>
            <a:lvl1pPr>
              <a:defRPr/>
            </a:lvl1pPr>
          </a:lstStyle>
          <a:p>
            <a:pPr>
              <a:defRPr/>
            </a:pPr>
            <a:endParaRPr lang="ru-RU"/>
          </a:p>
        </p:txBody>
      </p:sp>
      <p:sp>
        <p:nvSpPr>
          <p:cNvPr id="6" name="Номер слайда 26"/>
          <p:cNvSpPr>
            <a:spLocks noGrp="1"/>
          </p:cNvSpPr>
          <p:nvPr>
            <p:ph type="sldNum" sz="quarter" idx="12"/>
          </p:nvPr>
        </p:nvSpPr>
        <p:spPr/>
        <p:txBody>
          <a:bodyPr/>
          <a:lstStyle>
            <a:lvl1pPr>
              <a:defRPr/>
            </a:lvl1pPr>
          </a:lstStyle>
          <a:p>
            <a:pPr>
              <a:defRPr/>
            </a:pPr>
            <a:fld id="{CC4B18BE-47F8-43F4-A000-1B9AB8B2862D}" type="slidenum">
              <a:rPr lang="ru-RU" altLang="uk-UA"/>
              <a:pPr>
                <a:defRPr/>
              </a:pPr>
              <a:t>‹№›</a:t>
            </a:fld>
            <a:endParaRPr lang="ru-RU" altLang="uk-UA"/>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935163"/>
            <a:ext cx="4038600" cy="438943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935163"/>
            <a:ext cx="4038600" cy="438943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29"/>
          <p:cNvSpPr>
            <a:spLocks noGrp="1"/>
          </p:cNvSpPr>
          <p:nvPr>
            <p:ph type="dt" sz="half" idx="10"/>
          </p:nvPr>
        </p:nvSpPr>
        <p:spPr/>
        <p:txBody>
          <a:bodyPr/>
          <a:lstStyle>
            <a:lvl1pPr>
              <a:defRPr/>
            </a:lvl1pPr>
          </a:lstStyle>
          <a:p>
            <a:pPr>
              <a:defRPr/>
            </a:pPr>
            <a:endParaRPr lang="ru-RU"/>
          </a:p>
        </p:txBody>
      </p:sp>
      <p:sp>
        <p:nvSpPr>
          <p:cNvPr id="6" name="Нижний колонтитул 18"/>
          <p:cNvSpPr>
            <a:spLocks noGrp="1"/>
          </p:cNvSpPr>
          <p:nvPr>
            <p:ph type="ftr" sz="quarter" idx="11"/>
          </p:nvPr>
        </p:nvSpPr>
        <p:spPr/>
        <p:txBody>
          <a:bodyPr/>
          <a:lstStyle>
            <a:lvl1pPr>
              <a:defRPr/>
            </a:lvl1pPr>
          </a:lstStyle>
          <a:p>
            <a:pPr>
              <a:defRPr/>
            </a:pPr>
            <a:endParaRPr lang="ru-RU"/>
          </a:p>
        </p:txBody>
      </p:sp>
      <p:sp>
        <p:nvSpPr>
          <p:cNvPr id="7" name="Номер слайда 26"/>
          <p:cNvSpPr>
            <a:spLocks noGrp="1"/>
          </p:cNvSpPr>
          <p:nvPr>
            <p:ph type="sldNum" sz="quarter" idx="12"/>
          </p:nvPr>
        </p:nvSpPr>
        <p:spPr/>
        <p:txBody>
          <a:bodyPr/>
          <a:lstStyle>
            <a:lvl1pPr>
              <a:defRPr/>
            </a:lvl1pPr>
          </a:lstStyle>
          <a:p>
            <a:pPr>
              <a:defRPr/>
            </a:pPr>
            <a:fld id="{5F226248-0448-4117-A13B-1CEA668BF162}" type="slidenum">
              <a:rPr lang="ru-RU" altLang="uk-UA"/>
              <a:pPr>
                <a:defRPr/>
              </a:pPr>
              <a:t>‹№›</a:t>
            </a:fld>
            <a:endParaRPr lang="ru-RU" altLang="uk-U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29"/>
          <p:cNvSpPr>
            <a:spLocks noGrp="1"/>
          </p:cNvSpPr>
          <p:nvPr>
            <p:ph type="dt" sz="half" idx="10"/>
          </p:nvPr>
        </p:nvSpPr>
        <p:spPr/>
        <p:txBody>
          <a:bodyPr/>
          <a:lstStyle>
            <a:lvl1pPr>
              <a:defRPr/>
            </a:lvl1pPr>
          </a:lstStyle>
          <a:p>
            <a:pPr>
              <a:defRPr/>
            </a:pPr>
            <a:endParaRPr lang="ru-RU"/>
          </a:p>
        </p:txBody>
      </p:sp>
      <p:sp>
        <p:nvSpPr>
          <p:cNvPr id="8" name="Нижний колонтитул 18"/>
          <p:cNvSpPr>
            <a:spLocks noGrp="1"/>
          </p:cNvSpPr>
          <p:nvPr>
            <p:ph type="ftr" sz="quarter" idx="11"/>
          </p:nvPr>
        </p:nvSpPr>
        <p:spPr/>
        <p:txBody>
          <a:bodyPr/>
          <a:lstStyle>
            <a:lvl1pPr>
              <a:defRPr/>
            </a:lvl1pPr>
          </a:lstStyle>
          <a:p>
            <a:pPr>
              <a:defRPr/>
            </a:pPr>
            <a:endParaRPr lang="ru-RU"/>
          </a:p>
        </p:txBody>
      </p:sp>
      <p:sp>
        <p:nvSpPr>
          <p:cNvPr id="9" name="Номер слайда 26"/>
          <p:cNvSpPr>
            <a:spLocks noGrp="1"/>
          </p:cNvSpPr>
          <p:nvPr>
            <p:ph type="sldNum" sz="quarter" idx="12"/>
          </p:nvPr>
        </p:nvSpPr>
        <p:spPr/>
        <p:txBody>
          <a:bodyPr/>
          <a:lstStyle>
            <a:lvl1pPr>
              <a:defRPr/>
            </a:lvl1pPr>
          </a:lstStyle>
          <a:p>
            <a:pPr>
              <a:defRPr/>
            </a:pPr>
            <a:fld id="{39D5088C-7236-4C78-8E76-18B0CE391F14}" type="slidenum">
              <a:rPr lang="ru-RU" altLang="uk-UA"/>
              <a:pPr>
                <a:defRPr/>
              </a:pPr>
              <a:t>‹№›</a:t>
            </a:fld>
            <a:endParaRPr lang="ru-RU" altLang="uk-U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9"/>
          <p:cNvSpPr>
            <a:spLocks noGrp="1"/>
          </p:cNvSpPr>
          <p:nvPr>
            <p:ph type="dt" sz="half" idx="10"/>
          </p:nvPr>
        </p:nvSpPr>
        <p:spPr/>
        <p:txBody>
          <a:bodyPr/>
          <a:lstStyle>
            <a:lvl1pPr>
              <a:defRPr/>
            </a:lvl1pPr>
          </a:lstStyle>
          <a:p>
            <a:pPr>
              <a:defRPr/>
            </a:pPr>
            <a:endParaRPr lang="ru-RU"/>
          </a:p>
        </p:txBody>
      </p:sp>
      <p:sp>
        <p:nvSpPr>
          <p:cNvPr id="4" name="Нижний колонтитул 18"/>
          <p:cNvSpPr>
            <a:spLocks noGrp="1"/>
          </p:cNvSpPr>
          <p:nvPr>
            <p:ph type="ftr" sz="quarter" idx="11"/>
          </p:nvPr>
        </p:nvSpPr>
        <p:spPr/>
        <p:txBody>
          <a:bodyPr/>
          <a:lstStyle>
            <a:lvl1pPr>
              <a:defRPr/>
            </a:lvl1pPr>
          </a:lstStyle>
          <a:p>
            <a:pPr>
              <a:defRPr/>
            </a:pPr>
            <a:endParaRPr lang="ru-RU"/>
          </a:p>
        </p:txBody>
      </p:sp>
      <p:sp>
        <p:nvSpPr>
          <p:cNvPr id="5" name="Номер слайда 26"/>
          <p:cNvSpPr>
            <a:spLocks noGrp="1"/>
          </p:cNvSpPr>
          <p:nvPr>
            <p:ph type="sldNum" sz="quarter" idx="12"/>
          </p:nvPr>
        </p:nvSpPr>
        <p:spPr/>
        <p:txBody>
          <a:bodyPr/>
          <a:lstStyle>
            <a:lvl1pPr>
              <a:defRPr/>
            </a:lvl1pPr>
          </a:lstStyle>
          <a:p>
            <a:pPr>
              <a:defRPr/>
            </a:pPr>
            <a:fld id="{9101691B-B4AC-4ECF-B381-D21DEA59D9C2}" type="slidenum">
              <a:rPr lang="ru-RU" altLang="uk-UA"/>
              <a:pPr>
                <a:defRPr/>
              </a:pPr>
              <a:t>‹№›</a:t>
            </a:fld>
            <a:endParaRPr lang="ru-RU" altLang="uk-U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29"/>
          <p:cNvSpPr>
            <a:spLocks noGrp="1"/>
          </p:cNvSpPr>
          <p:nvPr>
            <p:ph type="dt" sz="half" idx="10"/>
          </p:nvPr>
        </p:nvSpPr>
        <p:spPr/>
        <p:txBody>
          <a:bodyPr/>
          <a:lstStyle>
            <a:lvl1pPr>
              <a:defRPr/>
            </a:lvl1pPr>
          </a:lstStyle>
          <a:p>
            <a:pPr>
              <a:defRPr/>
            </a:pPr>
            <a:endParaRPr lang="ru-RU"/>
          </a:p>
        </p:txBody>
      </p:sp>
      <p:sp>
        <p:nvSpPr>
          <p:cNvPr id="3" name="Нижний колонтитул 18"/>
          <p:cNvSpPr>
            <a:spLocks noGrp="1"/>
          </p:cNvSpPr>
          <p:nvPr>
            <p:ph type="ftr" sz="quarter" idx="11"/>
          </p:nvPr>
        </p:nvSpPr>
        <p:spPr/>
        <p:txBody>
          <a:bodyPr/>
          <a:lstStyle>
            <a:lvl1pPr>
              <a:defRPr/>
            </a:lvl1pPr>
          </a:lstStyle>
          <a:p>
            <a:pPr>
              <a:defRPr/>
            </a:pPr>
            <a:endParaRPr lang="ru-RU"/>
          </a:p>
        </p:txBody>
      </p:sp>
      <p:sp>
        <p:nvSpPr>
          <p:cNvPr id="4" name="Номер слайда 26"/>
          <p:cNvSpPr>
            <a:spLocks noGrp="1"/>
          </p:cNvSpPr>
          <p:nvPr>
            <p:ph type="sldNum" sz="quarter" idx="12"/>
          </p:nvPr>
        </p:nvSpPr>
        <p:spPr/>
        <p:txBody>
          <a:bodyPr/>
          <a:lstStyle>
            <a:lvl1pPr>
              <a:defRPr/>
            </a:lvl1pPr>
          </a:lstStyle>
          <a:p>
            <a:pPr>
              <a:defRPr/>
            </a:pPr>
            <a:fld id="{2FBD0D34-05FA-46BD-B3E4-32A45BE21DCF}" type="slidenum">
              <a:rPr lang="ru-RU" altLang="uk-UA"/>
              <a:pPr>
                <a:defRPr/>
              </a:pPr>
              <a:t>‹№›</a:t>
            </a:fld>
            <a:endParaRPr lang="ru-RU" altLang="uk-U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29"/>
          <p:cNvSpPr>
            <a:spLocks noGrp="1"/>
          </p:cNvSpPr>
          <p:nvPr>
            <p:ph type="dt" sz="half" idx="10"/>
          </p:nvPr>
        </p:nvSpPr>
        <p:spPr/>
        <p:txBody>
          <a:bodyPr/>
          <a:lstStyle>
            <a:lvl1pPr>
              <a:defRPr/>
            </a:lvl1pPr>
          </a:lstStyle>
          <a:p>
            <a:pPr>
              <a:defRPr/>
            </a:pPr>
            <a:endParaRPr lang="ru-RU"/>
          </a:p>
        </p:txBody>
      </p:sp>
      <p:sp>
        <p:nvSpPr>
          <p:cNvPr id="6" name="Нижний колонтитул 18"/>
          <p:cNvSpPr>
            <a:spLocks noGrp="1"/>
          </p:cNvSpPr>
          <p:nvPr>
            <p:ph type="ftr" sz="quarter" idx="11"/>
          </p:nvPr>
        </p:nvSpPr>
        <p:spPr/>
        <p:txBody>
          <a:bodyPr/>
          <a:lstStyle>
            <a:lvl1pPr>
              <a:defRPr/>
            </a:lvl1pPr>
          </a:lstStyle>
          <a:p>
            <a:pPr>
              <a:defRPr/>
            </a:pPr>
            <a:endParaRPr lang="ru-RU"/>
          </a:p>
        </p:txBody>
      </p:sp>
      <p:sp>
        <p:nvSpPr>
          <p:cNvPr id="7" name="Номер слайда 26"/>
          <p:cNvSpPr>
            <a:spLocks noGrp="1"/>
          </p:cNvSpPr>
          <p:nvPr>
            <p:ph type="sldNum" sz="quarter" idx="12"/>
          </p:nvPr>
        </p:nvSpPr>
        <p:spPr/>
        <p:txBody>
          <a:bodyPr/>
          <a:lstStyle>
            <a:lvl1pPr>
              <a:defRPr/>
            </a:lvl1pPr>
          </a:lstStyle>
          <a:p>
            <a:pPr>
              <a:defRPr/>
            </a:pPr>
            <a:fld id="{0E0344A5-1397-4A00-80C0-E2E8E76B6046}" type="slidenum">
              <a:rPr lang="ru-RU" altLang="uk-UA"/>
              <a:pPr>
                <a:defRPr/>
              </a:pPr>
              <a:t>‹№›</a:t>
            </a:fld>
            <a:endParaRPr lang="ru-RU" altLang="uk-U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ru-RU" noProof="0" smtClean="0"/>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29"/>
          <p:cNvSpPr>
            <a:spLocks noGrp="1"/>
          </p:cNvSpPr>
          <p:nvPr>
            <p:ph type="dt" sz="half" idx="10"/>
          </p:nvPr>
        </p:nvSpPr>
        <p:spPr/>
        <p:txBody>
          <a:bodyPr/>
          <a:lstStyle>
            <a:lvl1pPr>
              <a:defRPr/>
            </a:lvl1pPr>
          </a:lstStyle>
          <a:p>
            <a:pPr>
              <a:defRPr/>
            </a:pPr>
            <a:endParaRPr lang="ru-RU"/>
          </a:p>
        </p:txBody>
      </p:sp>
      <p:sp>
        <p:nvSpPr>
          <p:cNvPr id="6" name="Нижний колонтитул 18"/>
          <p:cNvSpPr>
            <a:spLocks noGrp="1"/>
          </p:cNvSpPr>
          <p:nvPr>
            <p:ph type="ftr" sz="quarter" idx="11"/>
          </p:nvPr>
        </p:nvSpPr>
        <p:spPr/>
        <p:txBody>
          <a:bodyPr/>
          <a:lstStyle>
            <a:lvl1pPr>
              <a:defRPr/>
            </a:lvl1pPr>
          </a:lstStyle>
          <a:p>
            <a:pPr>
              <a:defRPr/>
            </a:pPr>
            <a:endParaRPr lang="ru-RU"/>
          </a:p>
        </p:txBody>
      </p:sp>
      <p:sp>
        <p:nvSpPr>
          <p:cNvPr id="7" name="Номер слайда 26"/>
          <p:cNvSpPr>
            <a:spLocks noGrp="1"/>
          </p:cNvSpPr>
          <p:nvPr>
            <p:ph type="sldNum" sz="quarter" idx="12"/>
          </p:nvPr>
        </p:nvSpPr>
        <p:spPr/>
        <p:txBody>
          <a:bodyPr/>
          <a:lstStyle>
            <a:lvl1pPr>
              <a:defRPr/>
            </a:lvl1pPr>
          </a:lstStyle>
          <a:p>
            <a:pPr>
              <a:defRPr/>
            </a:pPr>
            <a:fld id="{D5630B1B-8C7F-43E1-BC2E-4B4B86EF13BA}" type="slidenum">
              <a:rPr lang="ru-RU" altLang="uk-UA"/>
              <a:pPr>
                <a:defRPr/>
              </a:pPr>
              <a:t>‹№›</a:t>
            </a:fld>
            <a:endParaRPr lang="ru-RU" altLang="uk-UA"/>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29"/>
          <p:cNvSpPr>
            <a:spLocks noGrp="1"/>
          </p:cNvSpPr>
          <p:nvPr>
            <p:ph type="dt" sz="half" idx="10"/>
          </p:nvPr>
        </p:nvSpPr>
        <p:spPr/>
        <p:txBody>
          <a:bodyPr/>
          <a:lstStyle>
            <a:lvl1pPr>
              <a:defRPr/>
            </a:lvl1pPr>
          </a:lstStyle>
          <a:p>
            <a:pPr>
              <a:defRPr/>
            </a:pPr>
            <a:endParaRPr lang="ru-RU"/>
          </a:p>
        </p:txBody>
      </p:sp>
      <p:sp>
        <p:nvSpPr>
          <p:cNvPr id="5" name="Нижний колонтитул 18"/>
          <p:cNvSpPr>
            <a:spLocks noGrp="1"/>
          </p:cNvSpPr>
          <p:nvPr>
            <p:ph type="ftr" sz="quarter" idx="11"/>
          </p:nvPr>
        </p:nvSpPr>
        <p:spPr/>
        <p:txBody>
          <a:bodyPr/>
          <a:lstStyle>
            <a:lvl1pPr>
              <a:defRPr/>
            </a:lvl1pPr>
          </a:lstStyle>
          <a:p>
            <a:pPr>
              <a:defRPr/>
            </a:pPr>
            <a:endParaRPr lang="ru-RU"/>
          </a:p>
        </p:txBody>
      </p:sp>
      <p:sp>
        <p:nvSpPr>
          <p:cNvPr id="6" name="Номер слайда 26"/>
          <p:cNvSpPr>
            <a:spLocks noGrp="1"/>
          </p:cNvSpPr>
          <p:nvPr>
            <p:ph type="sldNum" sz="quarter" idx="12"/>
          </p:nvPr>
        </p:nvSpPr>
        <p:spPr/>
        <p:txBody>
          <a:bodyPr/>
          <a:lstStyle>
            <a:lvl1pPr>
              <a:defRPr/>
            </a:lvl1pPr>
          </a:lstStyle>
          <a:p>
            <a:pPr>
              <a:defRPr/>
            </a:pPr>
            <a:fld id="{91A9137D-D2E1-4237-AFAB-05BF467D2222}" type="slidenum">
              <a:rPr lang="ru-RU" altLang="uk-UA"/>
              <a:pPr>
                <a:defRPr/>
              </a:pPr>
              <a:t>‹№›</a:t>
            </a:fld>
            <a:endParaRPr lang="ru-RU" altLang="uk-U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704850"/>
            <a:ext cx="2057400" cy="5619750"/>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704850"/>
            <a:ext cx="6019800" cy="5619750"/>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29"/>
          <p:cNvSpPr>
            <a:spLocks noGrp="1"/>
          </p:cNvSpPr>
          <p:nvPr>
            <p:ph type="dt" sz="half" idx="10"/>
          </p:nvPr>
        </p:nvSpPr>
        <p:spPr/>
        <p:txBody>
          <a:bodyPr/>
          <a:lstStyle>
            <a:lvl1pPr>
              <a:defRPr/>
            </a:lvl1pPr>
          </a:lstStyle>
          <a:p>
            <a:pPr>
              <a:defRPr/>
            </a:pPr>
            <a:endParaRPr lang="ru-RU"/>
          </a:p>
        </p:txBody>
      </p:sp>
      <p:sp>
        <p:nvSpPr>
          <p:cNvPr id="5" name="Нижний колонтитул 18"/>
          <p:cNvSpPr>
            <a:spLocks noGrp="1"/>
          </p:cNvSpPr>
          <p:nvPr>
            <p:ph type="ftr" sz="quarter" idx="11"/>
          </p:nvPr>
        </p:nvSpPr>
        <p:spPr/>
        <p:txBody>
          <a:bodyPr/>
          <a:lstStyle>
            <a:lvl1pPr>
              <a:defRPr/>
            </a:lvl1pPr>
          </a:lstStyle>
          <a:p>
            <a:pPr>
              <a:defRPr/>
            </a:pPr>
            <a:endParaRPr lang="ru-RU"/>
          </a:p>
        </p:txBody>
      </p:sp>
      <p:sp>
        <p:nvSpPr>
          <p:cNvPr id="6" name="Номер слайда 26"/>
          <p:cNvSpPr>
            <a:spLocks noGrp="1"/>
          </p:cNvSpPr>
          <p:nvPr>
            <p:ph type="sldNum" sz="quarter" idx="12"/>
          </p:nvPr>
        </p:nvSpPr>
        <p:spPr/>
        <p:txBody>
          <a:bodyPr/>
          <a:lstStyle>
            <a:lvl1pPr>
              <a:defRPr/>
            </a:lvl1pPr>
          </a:lstStyle>
          <a:p>
            <a:pPr>
              <a:defRPr/>
            </a:pPr>
            <a:fld id="{CE155FF9-17FC-4E5F-8851-03AC8D846C42}" type="slidenum">
              <a:rPr lang="ru-RU" altLang="uk-UA"/>
              <a:pPr>
                <a:defRPr/>
              </a:pPr>
              <a:t>‹№›</a:t>
            </a:fld>
            <a:endParaRPr lang="ru-RU" altLang="uk-U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rotWithShape="0">
          <a:gsLst>
            <a:gs pos="0">
              <a:schemeClr val="accent2"/>
            </a:gs>
            <a:gs pos="100000">
              <a:srgbClr val="FFFF3B"/>
            </a:gs>
          </a:gsLst>
          <a:lin ang="5400000" scaled="1"/>
        </a:gradFill>
        <a:effectLst/>
      </p:bgPr>
    </p:bg>
    <p:spTree>
      <p:nvGrpSpPr>
        <p:cNvPr id="1" name=""/>
        <p:cNvGrpSpPr/>
        <p:nvPr/>
      </p:nvGrpSpPr>
      <p:grpSpPr>
        <a:xfrm>
          <a:off x="0" y="0"/>
          <a:ext cx="0" cy="0"/>
          <a:chOff x="0" y="0"/>
          <a:chExt cx="0" cy="0"/>
        </a:xfrm>
      </p:grpSpPr>
      <p:sp>
        <p:nvSpPr>
          <p:cNvPr id="7" name="Полилиния 6"/>
          <p:cNvSpPr>
            <a:spLocks/>
          </p:cNvSpPr>
          <p:nvPr/>
        </p:nvSpPr>
        <p:spPr bwMode="auto">
          <a:xfrm>
            <a:off x="-9525" y="-7938"/>
            <a:ext cx="9163050" cy="1041401"/>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a:lstStyle/>
          <a:p>
            <a:pPr eaLnBrk="1" hangingPunct="1">
              <a:lnSpc>
                <a:spcPct val="90000"/>
              </a:lnSpc>
              <a:defRPr/>
            </a:pPr>
            <a:endParaRPr lang="en-US" sz="2000">
              <a:latin typeface="+mn-lt"/>
            </a:endParaRPr>
          </a:p>
        </p:txBody>
      </p:sp>
      <p:sp>
        <p:nvSpPr>
          <p:cNvPr id="8" name="Полилиния 7"/>
          <p:cNvSpPr>
            <a:spLocks/>
          </p:cNvSpPr>
          <p:nvPr/>
        </p:nvSpPr>
        <p:spPr bwMode="auto">
          <a:xfrm>
            <a:off x="4381500" y="-7938"/>
            <a:ext cx="4762500" cy="638176"/>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a:lstStyle/>
          <a:p>
            <a:pPr eaLnBrk="1" hangingPunct="1">
              <a:lnSpc>
                <a:spcPct val="90000"/>
              </a:lnSpc>
              <a:defRPr/>
            </a:pPr>
            <a:endParaRPr lang="en-US" sz="2000">
              <a:latin typeface="+mn-lt"/>
            </a:endParaRPr>
          </a:p>
        </p:txBody>
      </p:sp>
      <p:grpSp>
        <p:nvGrpSpPr>
          <p:cNvPr id="1028" name="Группа 1"/>
          <p:cNvGrpSpPr>
            <a:grpSpLocks/>
          </p:cNvGrpSpPr>
          <p:nvPr/>
        </p:nvGrpSpPr>
        <p:grpSpPr bwMode="auto">
          <a:xfrm>
            <a:off x="-19050" y="203200"/>
            <a:ext cx="9180513" cy="647700"/>
            <a:chOff x="-19045" y="216550"/>
            <a:chExt cx="9180548" cy="649224"/>
          </a:xfrm>
        </p:grpSpPr>
        <p:sp>
          <p:nvSpPr>
            <p:cNvPr id="12" name="Полилиния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a:lstStyle/>
            <a:p>
              <a:pPr algn="ctr" eaLnBrk="1" hangingPunct="1">
                <a:lnSpc>
                  <a:spcPct val="90000"/>
                </a:lnSpc>
                <a:defRPr/>
              </a:pPr>
              <a:endParaRPr lang="en-US" sz="2000">
                <a:latin typeface="Times New Roman" pitchFamily="18" charset="0"/>
              </a:endParaRPr>
            </a:p>
          </p:txBody>
        </p:sp>
        <p:sp>
          <p:nvSpPr>
            <p:cNvPr id="13" name="Полилиния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a:lstStyle/>
            <a:p>
              <a:pPr algn="ctr" eaLnBrk="1" hangingPunct="1">
                <a:lnSpc>
                  <a:spcPct val="90000"/>
                </a:lnSpc>
                <a:defRPr/>
              </a:pPr>
              <a:endParaRPr lang="en-US" sz="2000">
                <a:latin typeface="Times New Roman" pitchFamily="18" charset="0"/>
              </a:endParaRPr>
            </a:p>
          </p:txBody>
        </p:sp>
      </p:grpSp>
      <p:sp>
        <p:nvSpPr>
          <p:cNvPr id="1029" name="Заголовок 8"/>
          <p:cNvSpPr>
            <a:spLocks noGrp="1"/>
          </p:cNvSpPr>
          <p:nvPr>
            <p:ph type="title"/>
          </p:nvPr>
        </p:nvSpPr>
        <p:spPr bwMode="auto">
          <a:xfrm>
            <a:off x="457200" y="704850"/>
            <a:ext cx="8229600" cy="1143000"/>
          </a:xfrm>
          <a:prstGeom prst="rect">
            <a:avLst/>
          </a:prstGeom>
          <a:noFill/>
          <a:ln w="9525">
            <a:noFill/>
            <a:miter lim="800000"/>
            <a:headEnd/>
            <a:tailEnd/>
          </a:ln>
        </p:spPr>
        <p:txBody>
          <a:bodyPr vert="horz" wrap="square" lIns="0" tIns="45720" rIns="0" bIns="0" numCol="1" anchor="b" anchorCtr="0" compatLnSpc="1">
            <a:prstTxWarp prst="textNoShape">
              <a:avLst/>
            </a:prstTxWarp>
          </a:bodyPr>
          <a:lstStyle/>
          <a:p>
            <a:pPr lvl="0"/>
            <a:r>
              <a:rPr lang="ru-RU" altLang="ru-RU" smtClean="0"/>
              <a:t>Образец заголовка</a:t>
            </a:r>
            <a:endParaRPr lang="en-US" altLang="ru-RU" smtClean="0"/>
          </a:p>
        </p:txBody>
      </p:sp>
      <p:sp>
        <p:nvSpPr>
          <p:cNvPr id="1030" name="Текст 29"/>
          <p:cNvSpPr>
            <a:spLocks noGrp="1"/>
          </p:cNvSpPr>
          <p:nvPr>
            <p:ph type="body" idx="1"/>
          </p:nvPr>
        </p:nvSpPr>
        <p:spPr bwMode="auto">
          <a:xfrm>
            <a:off x="457200" y="1935163"/>
            <a:ext cx="8229600" cy="438943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ru-RU" altLang="ru-RU" smtClean="0"/>
              <a:t>Образец текста</a:t>
            </a:r>
          </a:p>
          <a:p>
            <a:pPr lvl="1"/>
            <a:r>
              <a:rPr lang="ru-RU" altLang="ru-RU" smtClean="0"/>
              <a:t>Второй уровень</a:t>
            </a:r>
          </a:p>
          <a:p>
            <a:pPr lvl="2"/>
            <a:r>
              <a:rPr lang="ru-RU" altLang="ru-RU" smtClean="0"/>
              <a:t>Третий уровень</a:t>
            </a:r>
          </a:p>
          <a:p>
            <a:pPr lvl="3"/>
            <a:r>
              <a:rPr lang="ru-RU" altLang="ru-RU" smtClean="0"/>
              <a:t>Четвертый уровень</a:t>
            </a:r>
          </a:p>
          <a:p>
            <a:pPr lvl="4"/>
            <a:r>
              <a:rPr lang="ru-RU" altLang="ru-RU" smtClean="0"/>
              <a:t>Пятый уровень</a:t>
            </a:r>
            <a:endParaRPr lang="en-US" altLang="ru-RU" smtClean="0"/>
          </a:p>
        </p:txBody>
      </p:sp>
      <p:sp>
        <p:nvSpPr>
          <p:cNvPr id="14" name="Дата 29"/>
          <p:cNvSpPr>
            <a:spLocks noGrp="1"/>
          </p:cNvSpPr>
          <p:nvPr>
            <p:ph type="dt" sz="half" idx="2"/>
          </p:nvPr>
        </p:nvSpPr>
        <p:spPr>
          <a:xfrm>
            <a:off x="457200" y="6356350"/>
            <a:ext cx="2133600" cy="365125"/>
          </a:xfrm>
          <a:prstGeom prst="rect">
            <a:avLst/>
          </a:prstGeom>
        </p:spPr>
        <p:txBody>
          <a:bodyPr vert="horz" wrap="square" lIns="0" tIns="0" rIns="0" bIns="0" numCol="1" anchor="b" anchorCtr="0" compatLnSpc="1">
            <a:prstTxWarp prst="textNoShape">
              <a:avLst/>
            </a:prstTxWarp>
          </a:bodyPr>
          <a:lstStyle>
            <a:lvl1pPr eaLnBrk="1" hangingPunct="1">
              <a:lnSpc>
                <a:spcPct val="90000"/>
              </a:lnSpc>
              <a:defRPr sz="1200">
                <a:solidFill>
                  <a:srgbClr val="D1EAEE"/>
                </a:solidFill>
                <a:latin typeface="Times New Roman" pitchFamily="18" charset="0"/>
              </a:defRPr>
            </a:lvl1pPr>
          </a:lstStyle>
          <a:p>
            <a:pPr>
              <a:defRPr/>
            </a:pPr>
            <a:endParaRPr lang="ru-RU"/>
          </a:p>
        </p:txBody>
      </p:sp>
      <p:sp>
        <p:nvSpPr>
          <p:cNvPr id="15" name="Нижний колонтитул 18"/>
          <p:cNvSpPr>
            <a:spLocks noGrp="1"/>
          </p:cNvSpPr>
          <p:nvPr>
            <p:ph type="ftr" sz="quarter" idx="3"/>
          </p:nvPr>
        </p:nvSpPr>
        <p:spPr>
          <a:xfrm>
            <a:off x="2667000" y="6356350"/>
            <a:ext cx="3352800" cy="365125"/>
          </a:xfrm>
          <a:prstGeom prst="rect">
            <a:avLst/>
          </a:prstGeom>
        </p:spPr>
        <p:txBody>
          <a:bodyPr vert="horz" wrap="square" lIns="0" tIns="0" rIns="0" bIns="0" numCol="1" anchor="b" anchorCtr="0" compatLnSpc="1">
            <a:prstTxWarp prst="textNoShape">
              <a:avLst/>
            </a:prstTxWarp>
          </a:bodyPr>
          <a:lstStyle>
            <a:lvl1pPr eaLnBrk="1" hangingPunct="1">
              <a:lnSpc>
                <a:spcPct val="90000"/>
              </a:lnSpc>
              <a:defRPr sz="1200">
                <a:solidFill>
                  <a:srgbClr val="D1EAEE"/>
                </a:solidFill>
                <a:latin typeface="Times New Roman" pitchFamily="18" charset="0"/>
              </a:defRPr>
            </a:lvl1pPr>
          </a:lstStyle>
          <a:p>
            <a:pPr>
              <a:defRPr/>
            </a:pPr>
            <a:endParaRPr lang="ru-RU"/>
          </a:p>
        </p:txBody>
      </p:sp>
      <p:sp>
        <p:nvSpPr>
          <p:cNvPr id="16" name="Номер слайда 26"/>
          <p:cNvSpPr>
            <a:spLocks noGrp="1"/>
          </p:cNvSpPr>
          <p:nvPr>
            <p:ph type="sldNum" sz="quarter" idx="4"/>
          </p:nvPr>
        </p:nvSpPr>
        <p:spPr>
          <a:xfrm>
            <a:off x="7924800" y="6356350"/>
            <a:ext cx="762000" cy="365125"/>
          </a:xfrm>
          <a:prstGeom prst="rect">
            <a:avLst/>
          </a:prstGeom>
        </p:spPr>
        <p:txBody>
          <a:bodyPr vert="horz" wrap="square" lIns="0" tIns="0" rIns="0" bIns="0" numCol="1" anchor="b" anchorCtr="0" compatLnSpc="1">
            <a:prstTxWarp prst="textNoShape">
              <a:avLst/>
            </a:prstTxWarp>
          </a:bodyPr>
          <a:lstStyle>
            <a:lvl1pPr algn="r" eaLnBrk="1" hangingPunct="1">
              <a:lnSpc>
                <a:spcPct val="90000"/>
              </a:lnSpc>
              <a:defRPr sz="1200" smtClean="0">
                <a:solidFill>
                  <a:srgbClr val="D1EAEE"/>
                </a:solidFill>
                <a:latin typeface="Times New Roman" pitchFamily="18" charset="0"/>
              </a:defRPr>
            </a:lvl1pPr>
          </a:lstStyle>
          <a:p>
            <a:pPr>
              <a:defRPr/>
            </a:pPr>
            <a:fld id="{F6826511-9228-444D-A31A-B8D1ABD97548}" type="slidenum">
              <a:rPr lang="ru-RU" altLang="uk-UA"/>
              <a:pPr>
                <a:defRPr/>
              </a:pPr>
              <a:t>‹№›</a:t>
            </a:fld>
            <a:endParaRPr lang="ru-RU" altLang="uk-UA"/>
          </a:p>
        </p:txBody>
      </p:sp>
    </p:spTree>
  </p:cSld>
  <p:clrMap bg1="dk2" tx1="lt1" bg2="dk1" tx2="lt2" accent1="accent1" accent2="accent2" accent3="accent3" accent4="accent4" accent5="accent5" accent6="accent6" hlink="hlink" folHlink="folHlink"/>
  <p:sldLayoutIdLst>
    <p:sldLayoutId id="2147483650" r:id="rId1"/>
    <p:sldLayoutId id="2147483651" r:id="rId2"/>
    <p:sldLayoutId id="2147483652" r:id="rId3"/>
    <p:sldLayoutId id="2147483653" r:id="rId4"/>
    <p:sldLayoutId id="2147483654" r:id="rId5"/>
    <p:sldLayoutId id="2147483655" r:id="rId6"/>
    <p:sldLayoutId id="2147483656" r:id="rId7"/>
    <p:sldLayoutId id="2147483657" r:id="rId8"/>
    <p:sldLayoutId id="2147483658" r:id="rId9"/>
    <p:sldLayoutId id="2147483659" r:id="rId10"/>
    <p:sldLayoutId id="2147483660" r:id="rId11"/>
  </p:sldLayoutIdLst>
  <p:hf hdr="0" ftr="0" dt="0"/>
  <p:txStyles>
    <p:titleStyle>
      <a:lvl1pPr algn="l" rtl="0" eaLnBrk="0" fontAlgn="base" hangingPunct="0">
        <a:spcBef>
          <a:spcPct val="0"/>
        </a:spcBef>
        <a:spcAft>
          <a:spcPct val="0"/>
        </a:spcAft>
        <a:defRPr sz="5000">
          <a:solidFill>
            <a:schemeClr val="tx2"/>
          </a:solidFill>
          <a:latin typeface="+mj-lt"/>
          <a:ea typeface="+mj-ea"/>
          <a:cs typeface="+mj-cs"/>
        </a:defRPr>
      </a:lvl1pPr>
      <a:lvl2pPr algn="l" rtl="0" eaLnBrk="0" fontAlgn="base" hangingPunct="0">
        <a:spcBef>
          <a:spcPct val="0"/>
        </a:spcBef>
        <a:spcAft>
          <a:spcPct val="0"/>
        </a:spcAft>
        <a:defRPr sz="5000">
          <a:solidFill>
            <a:schemeClr val="tx2"/>
          </a:solidFill>
          <a:latin typeface="Calibri" pitchFamily="34" charset="0"/>
        </a:defRPr>
      </a:lvl2pPr>
      <a:lvl3pPr algn="l" rtl="0" eaLnBrk="0" fontAlgn="base" hangingPunct="0">
        <a:spcBef>
          <a:spcPct val="0"/>
        </a:spcBef>
        <a:spcAft>
          <a:spcPct val="0"/>
        </a:spcAft>
        <a:defRPr sz="5000">
          <a:solidFill>
            <a:schemeClr val="tx2"/>
          </a:solidFill>
          <a:latin typeface="Calibri" pitchFamily="34" charset="0"/>
        </a:defRPr>
      </a:lvl3pPr>
      <a:lvl4pPr algn="l" rtl="0" eaLnBrk="0" fontAlgn="base" hangingPunct="0">
        <a:spcBef>
          <a:spcPct val="0"/>
        </a:spcBef>
        <a:spcAft>
          <a:spcPct val="0"/>
        </a:spcAft>
        <a:defRPr sz="5000">
          <a:solidFill>
            <a:schemeClr val="tx2"/>
          </a:solidFill>
          <a:latin typeface="Calibri" pitchFamily="34" charset="0"/>
        </a:defRPr>
      </a:lvl4pPr>
      <a:lvl5pPr algn="l" rtl="0" eaLnBrk="0" fontAlgn="base" hangingPunct="0">
        <a:spcBef>
          <a:spcPct val="0"/>
        </a:spcBef>
        <a:spcAft>
          <a:spcPct val="0"/>
        </a:spcAft>
        <a:defRPr sz="5000">
          <a:solidFill>
            <a:schemeClr val="tx2"/>
          </a:solidFill>
          <a:latin typeface="Calibri" pitchFamily="34" charset="0"/>
        </a:defRPr>
      </a:lvl5pPr>
      <a:lvl6pPr marL="457200" algn="l" rtl="0" fontAlgn="base">
        <a:spcBef>
          <a:spcPct val="0"/>
        </a:spcBef>
        <a:spcAft>
          <a:spcPct val="0"/>
        </a:spcAft>
        <a:defRPr sz="5000">
          <a:solidFill>
            <a:schemeClr val="tx2"/>
          </a:solidFill>
          <a:latin typeface="Calibri" pitchFamily="34" charset="0"/>
        </a:defRPr>
      </a:lvl6pPr>
      <a:lvl7pPr marL="914400" algn="l" rtl="0" fontAlgn="base">
        <a:spcBef>
          <a:spcPct val="0"/>
        </a:spcBef>
        <a:spcAft>
          <a:spcPct val="0"/>
        </a:spcAft>
        <a:defRPr sz="5000">
          <a:solidFill>
            <a:schemeClr val="tx2"/>
          </a:solidFill>
          <a:latin typeface="Calibri" pitchFamily="34" charset="0"/>
        </a:defRPr>
      </a:lvl7pPr>
      <a:lvl8pPr marL="1371600" algn="l" rtl="0" fontAlgn="base">
        <a:spcBef>
          <a:spcPct val="0"/>
        </a:spcBef>
        <a:spcAft>
          <a:spcPct val="0"/>
        </a:spcAft>
        <a:defRPr sz="5000">
          <a:solidFill>
            <a:schemeClr val="tx2"/>
          </a:solidFill>
          <a:latin typeface="Calibri" pitchFamily="34" charset="0"/>
        </a:defRPr>
      </a:lvl8pPr>
      <a:lvl9pPr marL="1828800" algn="l" rtl="0" fontAlgn="base">
        <a:spcBef>
          <a:spcPct val="0"/>
        </a:spcBef>
        <a:spcAft>
          <a:spcPct val="0"/>
        </a:spcAft>
        <a:defRPr sz="5000">
          <a:solidFill>
            <a:schemeClr val="tx2"/>
          </a:solidFill>
          <a:latin typeface="Calibri" pitchFamily="34" charset="0"/>
        </a:defRPr>
      </a:lvl9pPr>
    </p:titleStyle>
    <p:bodyStyle>
      <a:lvl1pPr marL="271463" indent="-271463" algn="l" rtl="0" eaLnBrk="0" fontAlgn="base" hangingPunct="0">
        <a:spcBef>
          <a:spcPct val="20000"/>
        </a:spcBef>
        <a:spcAft>
          <a:spcPct val="0"/>
        </a:spcAft>
        <a:buClr>
          <a:srgbClr val="0BD0D9"/>
        </a:buClr>
        <a:buSzPct val="95000"/>
        <a:buFont typeface="Wingdings 2" pitchFamily="18" charset="2"/>
        <a:buChar char=""/>
        <a:defRPr sz="2600">
          <a:solidFill>
            <a:schemeClr val="tx1"/>
          </a:solidFill>
          <a:latin typeface="+mn-lt"/>
          <a:ea typeface="+mn-ea"/>
          <a:cs typeface="+mn-cs"/>
        </a:defRPr>
      </a:lvl1pPr>
      <a:lvl2pPr marL="639763" indent="-246063" algn="l" rtl="0" eaLnBrk="0" fontAlgn="base" hangingPunct="0">
        <a:spcBef>
          <a:spcPct val="20000"/>
        </a:spcBef>
        <a:spcAft>
          <a:spcPct val="0"/>
        </a:spcAft>
        <a:buClr>
          <a:schemeClr val="accent1"/>
        </a:buClr>
        <a:buSzPct val="85000"/>
        <a:buFont typeface="Wingdings 2" pitchFamily="18" charset="2"/>
        <a:buChar char=""/>
        <a:defRPr sz="2400">
          <a:solidFill>
            <a:schemeClr val="tx1"/>
          </a:solidFill>
          <a:latin typeface="+mn-lt"/>
        </a:defRPr>
      </a:lvl2pPr>
      <a:lvl3pPr marL="912813" indent="-246063" algn="l" rtl="0" eaLnBrk="0" fontAlgn="base" hangingPunct="0">
        <a:spcBef>
          <a:spcPct val="20000"/>
        </a:spcBef>
        <a:spcAft>
          <a:spcPct val="0"/>
        </a:spcAft>
        <a:buClr>
          <a:schemeClr val="accent2"/>
        </a:buClr>
        <a:buSzPct val="70000"/>
        <a:buFont typeface="Wingdings 2" pitchFamily="18" charset="2"/>
        <a:buChar char=""/>
        <a:defRPr sz="2100">
          <a:solidFill>
            <a:schemeClr val="tx1"/>
          </a:solidFill>
          <a:latin typeface="+mn-lt"/>
        </a:defRPr>
      </a:lvl3pPr>
      <a:lvl4pPr marL="1185863" indent="-207963" algn="l" rtl="0" eaLnBrk="0" fontAlgn="base" hangingPunct="0">
        <a:spcBef>
          <a:spcPct val="20000"/>
        </a:spcBef>
        <a:spcAft>
          <a:spcPct val="0"/>
        </a:spcAft>
        <a:buClr>
          <a:srgbClr val="0BD0D9"/>
        </a:buClr>
        <a:buSzPct val="65000"/>
        <a:buFont typeface="Wingdings 2" pitchFamily="18" charset="2"/>
        <a:buChar char=""/>
        <a:defRPr sz="2000">
          <a:solidFill>
            <a:schemeClr val="tx1"/>
          </a:solidFill>
          <a:latin typeface="+mn-lt"/>
        </a:defRPr>
      </a:lvl4pPr>
      <a:lvl5pPr marL="1462088" indent="-207963" algn="l" rtl="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mn-lt"/>
        </a:defRPr>
      </a:lvl5pPr>
      <a:lvl6pPr marL="1919288" indent="-207963" algn="l" rtl="0" fontAlgn="base">
        <a:spcBef>
          <a:spcPct val="20000"/>
        </a:spcBef>
        <a:spcAft>
          <a:spcPct val="0"/>
        </a:spcAft>
        <a:buClr>
          <a:srgbClr val="10CF9B"/>
        </a:buClr>
        <a:buSzPct val="65000"/>
        <a:buFont typeface="Wingdings 2" pitchFamily="18" charset="2"/>
        <a:buChar char=""/>
        <a:defRPr sz="2000">
          <a:solidFill>
            <a:schemeClr val="tx1"/>
          </a:solidFill>
          <a:latin typeface="+mn-lt"/>
        </a:defRPr>
      </a:lvl6pPr>
      <a:lvl7pPr marL="2376488" indent="-207963" algn="l" rtl="0" fontAlgn="base">
        <a:spcBef>
          <a:spcPct val="20000"/>
        </a:spcBef>
        <a:spcAft>
          <a:spcPct val="0"/>
        </a:spcAft>
        <a:buClr>
          <a:srgbClr val="10CF9B"/>
        </a:buClr>
        <a:buSzPct val="65000"/>
        <a:buFont typeface="Wingdings 2" pitchFamily="18" charset="2"/>
        <a:buChar char=""/>
        <a:defRPr sz="2000">
          <a:solidFill>
            <a:schemeClr val="tx1"/>
          </a:solidFill>
          <a:latin typeface="+mn-lt"/>
        </a:defRPr>
      </a:lvl7pPr>
      <a:lvl8pPr marL="2833688" indent="-207963" algn="l" rtl="0" fontAlgn="base">
        <a:spcBef>
          <a:spcPct val="20000"/>
        </a:spcBef>
        <a:spcAft>
          <a:spcPct val="0"/>
        </a:spcAft>
        <a:buClr>
          <a:srgbClr val="10CF9B"/>
        </a:buClr>
        <a:buSzPct val="65000"/>
        <a:buFont typeface="Wingdings 2" pitchFamily="18" charset="2"/>
        <a:buChar char=""/>
        <a:defRPr sz="2000">
          <a:solidFill>
            <a:schemeClr val="tx1"/>
          </a:solidFill>
          <a:latin typeface="+mn-lt"/>
        </a:defRPr>
      </a:lvl8pPr>
      <a:lvl9pPr marL="3290888" indent="-207963" algn="l" rtl="0" fontAlgn="base">
        <a:spcBef>
          <a:spcPct val="20000"/>
        </a:spcBef>
        <a:spcAft>
          <a:spcPct val="0"/>
        </a:spcAft>
        <a:buClr>
          <a:srgbClr val="10CF9B"/>
        </a:buClr>
        <a:buSzPct val="65000"/>
        <a:buFont typeface="Wingdings 2" pitchFamily="18" charset="2"/>
        <a:buChar char=""/>
        <a:defRPr sz="2000">
          <a:solidFill>
            <a:schemeClr val="tx1"/>
          </a:solidFill>
          <a:latin typeface="+mn-lt"/>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7"/>
          <p:cNvSpPr>
            <a:spLocks noChangeArrowheads="1"/>
          </p:cNvSpPr>
          <p:nvPr/>
        </p:nvSpPr>
        <p:spPr bwMode="auto">
          <a:xfrm>
            <a:off x="179388" y="5373688"/>
            <a:ext cx="8748712" cy="523220"/>
          </a:xfrm>
          <a:prstGeom prst="rect">
            <a:avLst/>
          </a:prstGeom>
          <a:noFill/>
          <a:ln w="9525">
            <a:noFill/>
            <a:miter lim="800000"/>
            <a:headEnd/>
            <a:tailEnd/>
          </a:ln>
        </p:spPr>
        <p:txBody>
          <a:bodyPr lIns="0" tIns="0" rIns="0" bIns="0">
            <a:spAutoFit/>
          </a:bodyPr>
          <a:lstStyle/>
          <a:p>
            <a:pPr indent="457200" algn="ctr">
              <a:buFont typeface="Wingdings 2" pitchFamily="18" charset="2"/>
              <a:buNone/>
            </a:pPr>
            <a:endParaRPr lang="uk-UA" altLang="ru-RU" sz="1600" b="1" dirty="0" smtClean="0">
              <a:solidFill>
                <a:schemeClr val="bg1"/>
              </a:solidFill>
              <a:latin typeface="Times New Roman" pitchFamily="18" charset="0"/>
              <a:cs typeface="Times New Roman" pitchFamily="18" charset="0"/>
            </a:endParaRPr>
          </a:p>
          <a:p>
            <a:pPr indent="457200" algn="ctr">
              <a:buFont typeface="Wingdings 2" pitchFamily="18" charset="2"/>
              <a:buNone/>
            </a:pPr>
            <a:r>
              <a:rPr lang="uk-UA" altLang="ru-RU" b="1" dirty="0" smtClean="0">
                <a:solidFill>
                  <a:schemeClr val="bg1"/>
                </a:solidFill>
                <a:latin typeface="Times New Roman" pitchFamily="18" charset="0"/>
                <a:cs typeface="Times New Roman" pitchFamily="18" charset="0"/>
              </a:rPr>
              <a:t>ОДЕСА - 2026</a:t>
            </a:r>
            <a:endParaRPr lang="uk-UA" altLang="ru-RU" sz="1050" b="1" dirty="0">
              <a:solidFill>
                <a:srgbClr val="000000"/>
              </a:solidFill>
              <a:latin typeface="Times New Roman" pitchFamily="18" charset="0"/>
            </a:endParaRPr>
          </a:p>
        </p:txBody>
      </p:sp>
      <p:sp>
        <p:nvSpPr>
          <p:cNvPr id="2051" name="TextBox 8"/>
          <p:cNvSpPr txBox="1">
            <a:spLocks noChangeArrowheads="1"/>
          </p:cNvSpPr>
          <p:nvPr/>
        </p:nvSpPr>
        <p:spPr bwMode="auto">
          <a:xfrm>
            <a:off x="1187450" y="620713"/>
            <a:ext cx="7723188" cy="1016000"/>
          </a:xfrm>
          <a:prstGeom prst="rect">
            <a:avLst/>
          </a:prstGeom>
          <a:noFill/>
          <a:ln w="9525">
            <a:noFill/>
            <a:miter lim="800000"/>
            <a:headEnd/>
            <a:tailEnd/>
          </a:ln>
        </p:spPr>
        <p:txBody>
          <a:bodyPr>
            <a:spAutoFit/>
          </a:bodyPr>
          <a:lstStyle/>
          <a:p>
            <a:pPr algn="ctr" eaLnBrk="1" hangingPunct="1"/>
            <a:r>
              <a:rPr lang="ru-RU" altLang="ru-RU" sz="2000" b="1">
                <a:solidFill>
                  <a:srgbClr val="000000"/>
                </a:solidFill>
                <a:latin typeface="Times New Roman" pitchFamily="18" charset="0"/>
                <a:cs typeface="Times New Roman" pitchFamily="18" charset="0"/>
              </a:rPr>
              <a:t>ОДЕСЬКИЙ НАЦІОНАЛЬНИЙ МЕДИЧНИЙ УНІВЕРСИТЕТ</a:t>
            </a:r>
          </a:p>
          <a:p>
            <a:pPr algn="ctr" eaLnBrk="1" hangingPunct="1"/>
            <a:endParaRPr lang="ru-RU" altLang="ru-RU" sz="2000" b="1">
              <a:solidFill>
                <a:srgbClr val="000000"/>
              </a:solidFill>
              <a:latin typeface="Times New Roman" pitchFamily="18" charset="0"/>
              <a:cs typeface="Times New Roman" pitchFamily="18" charset="0"/>
            </a:endParaRPr>
          </a:p>
          <a:p>
            <a:pPr algn="ctr" eaLnBrk="1" hangingPunct="1"/>
            <a:r>
              <a:rPr lang="uk-UA" sz="2000" b="1">
                <a:solidFill>
                  <a:schemeClr val="bg1"/>
                </a:solidFill>
                <a:latin typeface="Times New Roman" pitchFamily="18" charset="0"/>
                <a:cs typeface="Times New Roman" pitchFamily="18" charset="0"/>
              </a:rPr>
              <a:t>Кафедра медицини катастроф та військової медицини</a:t>
            </a:r>
            <a:endParaRPr lang="ru-RU" altLang="ru-RU" b="1">
              <a:solidFill>
                <a:srgbClr val="000000"/>
              </a:solidFill>
              <a:cs typeface="Arial" charset="0"/>
            </a:endParaRPr>
          </a:p>
        </p:txBody>
      </p:sp>
      <p:pic>
        <p:nvPicPr>
          <p:cNvPr id="2052" name="Picture 8" descr="ОНМедУ Одеський національний медичний університет"/>
          <p:cNvPicPr>
            <a:picLocks noChangeAspect="1" noChangeArrowheads="1"/>
          </p:cNvPicPr>
          <p:nvPr/>
        </p:nvPicPr>
        <p:blipFill>
          <a:blip r:embed="rId3" cstate="print"/>
          <a:srcRect/>
          <a:stretch>
            <a:fillRect/>
          </a:stretch>
        </p:blipFill>
        <p:spPr bwMode="auto">
          <a:xfrm>
            <a:off x="611188" y="1282700"/>
            <a:ext cx="914400" cy="1066800"/>
          </a:xfrm>
          <a:prstGeom prst="rect">
            <a:avLst/>
          </a:prstGeom>
          <a:noFill/>
          <a:ln w="9525">
            <a:noFill/>
            <a:miter lim="800000"/>
            <a:headEnd/>
            <a:tailEnd/>
          </a:ln>
        </p:spPr>
      </p:pic>
      <p:sp>
        <p:nvSpPr>
          <p:cNvPr id="2053" name="Rectangle 7"/>
          <p:cNvSpPr>
            <a:spLocks noChangeArrowheads="1"/>
          </p:cNvSpPr>
          <p:nvPr/>
        </p:nvSpPr>
        <p:spPr bwMode="auto">
          <a:xfrm>
            <a:off x="323850" y="2419350"/>
            <a:ext cx="8604250" cy="2524125"/>
          </a:xfrm>
          <a:prstGeom prst="rect">
            <a:avLst/>
          </a:prstGeom>
          <a:noFill/>
          <a:ln w="9525">
            <a:noFill/>
            <a:miter lim="800000"/>
            <a:headEnd/>
            <a:tailEnd/>
          </a:ln>
        </p:spPr>
        <p:txBody>
          <a:bodyPr lIns="0" tIns="0" rIns="0" bIns="0">
            <a:spAutoFit/>
          </a:bodyPr>
          <a:lstStyle/>
          <a:p>
            <a:pPr indent="457200" algn="ctr"/>
            <a:r>
              <a:rPr lang="uk-UA" sz="2000" dirty="0">
                <a:solidFill>
                  <a:schemeClr val="bg1"/>
                </a:solidFill>
                <a:latin typeface="Times New Roman" pitchFamily="18" charset="0"/>
                <a:cs typeface="Times New Roman" pitchFamily="18" charset="0"/>
              </a:rPr>
              <a:t>Навчальна дисципліна  </a:t>
            </a:r>
          </a:p>
          <a:p>
            <a:pPr indent="457200" algn="ctr"/>
            <a:r>
              <a:rPr lang="uk-UA" sz="2000" b="1" dirty="0">
                <a:solidFill>
                  <a:schemeClr val="bg1"/>
                </a:solidFill>
                <a:latin typeface="Times New Roman" pitchFamily="18" charset="0"/>
                <a:cs typeface="Times New Roman" pitchFamily="18" charset="0"/>
              </a:rPr>
              <a:t>«Підготовка  офіцерів запасу галузі знань «Охорона здоров’я»»</a:t>
            </a:r>
          </a:p>
          <a:p>
            <a:pPr indent="457200" algn="ctr"/>
            <a:endParaRPr lang="uk-UA" altLang="ru-RU" sz="2400" b="1" dirty="0">
              <a:solidFill>
                <a:schemeClr val="bg1"/>
              </a:solidFill>
              <a:latin typeface="Times New Roman" pitchFamily="18" charset="0"/>
              <a:cs typeface="Times New Roman" pitchFamily="18" charset="0"/>
            </a:endParaRPr>
          </a:p>
          <a:p>
            <a:pPr indent="457200" algn="ctr"/>
            <a:endParaRPr lang="uk-UA" altLang="ru-RU" sz="2400" b="1" dirty="0">
              <a:solidFill>
                <a:schemeClr val="bg1"/>
              </a:solidFill>
              <a:latin typeface="Times New Roman" pitchFamily="18" charset="0"/>
              <a:cs typeface="Times New Roman" pitchFamily="18" charset="0"/>
            </a:endParaRPr>
          </a:p>
          <a:p>
            <a:pPr indent="457200" algn="ctr">
              <a:buFont typeface="Wingdings 2" pitchFamily="18" charset="2"/>
              <a:buNone/>
            </a:pPr>
            <a:r>
              <a:rPr lang="uk-UA" altLang="ru-RU" sz="2800" dirty="0">
                <a:solidFill>
                  <a:srgbClr val="000000"/>
                </a:solidFill>
                <a:latin typeface="Times New Roman" pitchFamily="18" charset="0"/>
              </a:rPr>
              <a:t> </a:t>
            </a:r>
            <a:r>
              <a:rPr lang="uk-UA" altLang="ru-RU" sz="2400" dirty="0">
                <a:solidFill>
                  <a:schemeClr val="bg1"/>
                </a:solidFill>
                <a:latin typeface="Times New Roman" pitchFamily="18" charset="0"/>
                <a:cs typeface="Times New Roman" pitchFamily="18" charset="0"/>
              </a:rPr>
              <a:t>Лекція</a:t>
            </a:r>
            <a:r>
              <a:rPr lang="uk-UA" altLang="ru-RU" sz="2400" b="1" dirty="0">
                <a:solidFill>
                  <a:schemeClr val="bg1"/>
                </a:solidFill>
                <a:latin typeface="Times New Roman" pitchFamily="18" charset="0"/>
                <a:cs typeface="Times New Roman" pitchFamily="18" charset="0"/>
              </a:rPr>
              <a:t> </a:t>
            </a:r>
            <a:r>
              <a:rPr lang="uk-UA" sz="2400" b="1" dirty="0" smtClean="0">
                <a:solidFill>
                  <a:schemeClr val="bg1"/>
                </a:solidFill>
                <a:latin typeface="Times New Roman" pitchFamily="18" charset="0"/>
                <a:cs typeface="Times New Roman" pitchFamily="18" charset="0"/>
              </a:rPr>
              <a:t>«</a:t>
            </a:r>
            <a:r>
              <a:rPr lang="ru-RU" sz="2400" b="1" dirty="0" err="1">
                <a:solidFill>
                  <a:schemeClr val="bg1"/>
                </a:solidFill>
                <a:latin typeface="Times New Roman" pitchFamily="18" charset="0"/>
                <a:cs typeface="Times New Roman" pitchFamily="18" charset="0"/>
              </a:rPr>
              <a:t>Медичне</a:t>
            </a:r>
            <a:r>
              <a:rPr lang="ru-RU" sz="2400" b="1" dirty="0">
                <a:solidFill>
                  <a:schemeClr val="bg1"/>
                </a:solidFill>
                <a:latin typeface="Times New Roman" pitchFamily="18" charset="0"/>
                <a:cs typeface="Times New Roman" pitchFamily="18" charset="0"/>
              </a:rPr>
              <a:t> </a:t>
            </a:r>
            <a:r>
              <a:rPr lang="ru-RU" sz="2400" b="1" dirty="0" err="1">
                <a:solidFill>
                  <a:schemeClr val="bg1"/>
                </a:solidFill>
                <a:latin typeface="Times New Roman" pitchFamily="18" charset="0"/>
                <a:cs typeface="Times New Roman" pitchFamily="18" charset="0"/>
              </a:rPr>
              <a:t>сортування</a:t>
            </a:r>
            <a:r>
              <a:rPr lang="ru-RU" sz="2400" b="1" dirty="0">
                <a:solidFill>
                  <a:schemeClr val="bg1"/>
                </a:solidFill>
                <a:latin typeface="Times New Roman" pitchFamily="18" charset="0"/>
                <a:cs typeface="Times New Roman" pitchFamily="18" charset="0"/>
              </a:rPr>
              <a:t> при </a:t>
            </a:r>
            <a:r>
              <a:rPr lang="ru-RU" sz="2400" b="1" dirty="0" err="1">
                <a:solidFill>
                  <a:schemeClr val="bg1"/>
                </a:solidFill>
                <a:latin typeface="Times New Roman" pitchFamily="18" charset="0"/>
                <a:cs typeface="Times New Roman" pitchFamily="18" charset="0"/>
              </a:rPr>
              <a:t>виникненні</a:t>
            </a:r>
            <a:r>
              <a:rPr lang="ru-RU" sz="2400" b="1" dirty="0">
                <a:solidFill>
                  <a:schemeClr val="bg1"/>
                </a:solidFill>
                <a:latin typeface="Times New Roman" pitchFamily="18" charset="0"/>
                <a:cs typeface="Times New Roman" pitchFamily="18" charset="0"/>
              </a:rPr>
              <a:t> </a:t>
            </a:r>
            <a:endParaRPr lang="ru-RU" sz="2400" b="1" dirty="0" smtClean="0">
              <a:solidFill>
                <a:schemeClr val="bg1"/>
              </a:solidFill>
              <a:latin typeface="Times New Roman" pitchFamily="18" charset="0"/>
              <a:cs typeface="Times New Roman" pitchFamily="18" charset="0"/>
            </a:endParaRPr>
          </a:p>
          <a:p>
            <a:pPr indent="457200" algn="ctr">
              <a:buFont typeface="Wingdings 2" pitchFamily="18" charset="2"/>
              <a:buNone/>
            </a:pPr>
            <a:r>
              <a:rPr lang="ru-RU" sz="2400" b="1" dirty="0" err="1" smtClean="0">
                <a:solidFill>
                  <a:schemeClr val="bg1"/>
                </a:solidFill>
                <a:latin typeface="Times New Roman" pitchFamily="18" charset="0"/>
                <a:cs typeface="Times New Roman" pitchFamily="18" charset="0"/>
              </a:rPr>
              <a:t>масових</a:t>
            </a:r>
            <a:r>
              <a:rPr lang="ru-RU" sz="2400" b="1" dirty="0" smtClean="0">
                <a:solidFill>
                  <a:schemeClr val="bg1"/>
                </a:solidFill>
                <a:latin typeface="Times New Roman" pitchFamily="18" charset="0"/>
                <a:cs typeface="Times New Roman" pitchFamily="18" charset="0"/>
              </a:rPr>
              <a:t> </a:t>
            </a:r>
            <a:r>
              <a:rPr lang="ru-RU" sz="2400" b="1" dirty="0" err="1">
                <a:solidFill>
                  <a:schemeClr val="bg1"/>
                </a:solidFill>
                <a:latin typeface="Times New Roman" pitchFamily="18" charset="0"/>
                <a:cs typeface="Times New Roman" pitchFamily="18" charset="0"/>
              </a:rPr>
              <a:t>санітарних</a:t>
            </a:r>
            <a:r>
              <a:rPr lang="ru-RU" sz="2400" b="1" dirty="0">
                <a:solidFill>
                  <a:schemeClr val="bg1"/>
                </a:solidFill>
                <a:latin typeface="Times New Roman" pitchFamily="18" charset="0"/>
                <a:cs typeface="Times New Roman" pitchFamily="18" charset="0"/>
              </a:rPr>
              <a:t> </a:t>
            </a:r>
            <a:r>
              <a:rPr lang="ru-RU" sz="2400" b="1" dirty="0" err="1">
                <a:solidFill>
                  <a:schemeClr val="bg1"/>
                </a:solidFill>
                <a:latin typeface="Times New Roman" pitchFamily="18" charset="0"/>
                <a:cs typeface="Times New Roman" pitchFamily="18" charset="0"/>
              </a:rPr>
              <a:t>втрат</a:t>
            </a:r>
            <a:r>
              <a:rPr lang="ru-RU" sz="2400" b="1" dirty="0">
                <a:solidFill>
                  <a:schemeClr val="bg1"/>
                </a:solidFill>
                <a:latin typeface="Times New Roman" pitchFamily="18" charset="0"/>
                <a:cs typeface="Times New Roman" pitchFamily="18" charset="0"/>
              </a:rPr>
              <a:t>. </a:t>
            </a:r>
            <a:endParaRPr lang="ru-RU" sz="2400" b="1" dirty="0" smtClean="0">
              <a:solidFill>
                <a:schemeClr val="bg1"/>
              </a:solidFill>
              <a:latin typeface="Times New Roman" pitchFamily="18" charset="0"/>
              <a:cs typeface="Times New Roman" pitchFamily="18" charset="0"/>
            </a:endParaRPr>
          </a:p>
          <a:p>
            <a:pPr indent="457200" algn="ctr">
              <a:buFont typeface="Wingdings 2" pitchFamily="18" charset="2"/>
              <a:buNone/>
            </a:pPr>
            <a:r>
              <a:rPr lang="ru-RU" sz="2400" b="1" dirty="0" err="1" smtClean="0">
                <a:solidFill>
                  <a:schemeClr val="bg1"/>
                </a:solidFill>
                <a:latin typeface="Times New Roman" pitchFamily="18" charset="0"/>
                <a:cs typeface="Times New Roman" pitchFamily="18" charset="0"/>
              </a:rPr>
              <a:t>Організація</a:t>
            </a:r>
            <a:r>
              <a:rPr lang="ru-RU" sz="2400" b="1" dirty="0" smtClean="0">
                <a:solidFill>
                  <a:schemeClr val="bg1"/>
                </a:solidFill>
                <a:latin typeface="Times New Roman" pitchFamily="18" charset="0"/>
                <a:cs typeface="Times New Roman" pitchFamily="18" charset="0"/>
              </a:rPr>
              <a:t> </a:t>
            </a:r>
            <a:r>
              <a:rPr lang="ru-RU" sz="2400" b="1" dirty="0">
                <a:solidFill>
                  <a:schemeClr val="bg1"/>
                </a:solidFill>
                <a:latin typeface="Times New Roman" pitchFamily="18" charset="0"/>
                <a:cs typeface="Times New Roman" pitchFamily="18" charset="0"/>
              </a:rPr>
              <a:t>та </a:t>
            </a:r>
            <a:r>
              <a:rPr lang="ru-RU" sz="2400" b="1" dirty="0" err="1">
                <a:solidFill>
                  <a:schemeClr val="bg1"/>
                </a:solidFill>
                <a:latin typeface="Times New Roman" pitchFamily="18" charset="0"/>
                <a:cs typeface="Times New Roman" pitchFamily="18" charset="0"/>
              </a:rPr>
              <a:t>проведення</a:t>
            </a:r>
            <a:r>
              <a:rPr lang="ru-RU" sz="2400" b="1" dirty="0">
                <a:solidFill>
                  <a:schemeClr val="bg1"/>
                </a:solidFill>
                <a:latin typeface="Times New Roman" pitchFamily="18" charset="0"/>
                <a:cs typeface="Times New Roman" pitchFamily="18" charset="0"/>
              </a:rPr>
              <a:t> </a:t>
            </a:r>
            <a:r>
              <a:rPr lang="ru-RU" sz="2400" b="1" dirty="0" err="1">
                <a:solidFill>
                  <a:schemeClr val="bg1"/>
                </a:solidFill>
                <a:latin typeface="Times New Roman" pitchFamily="18" charset="0"/>
                <a:cs typeface="Times New Roman" pitchFamily="18" charset="0"/>
              </a:rPr>
              <a:t>евакуації</a:t>
            </a:r>
            <a:r>
              <a:rPr lang="ru-RU" sz="2400" b="1" dirty="0">
                <a:solidFill>
                  <a:schemeClr val="bg1"/>
                </a:solidFill>
                <a:latin typeface="Times New Roman" pitchFamily="18" charset="0"/>
                <a:cs typeface="Times New Roman" pitchFamily="18" charset="0"/>
              </a:rPr>
              <a:t> </a:t>
            </a:r>
            <a:r>
              <a:rPr lang="ru-RU" sz="2400" b="1" dirty="0" err="1">
                <a:solidFill>
                  <a:schemeClr val="bg1"/>
                </a:solidFill>
                <a:latin typeface="Times New Roman" pitchFamily="18" charset="0"/>
                <a:cs typeface="Times New Roman" pitchFamily="18" charset="0"/>
              </a:rPr>
              <a:t>пораненого</a:t>
            </a:r>
            <a:r>
              <a:rPr lang="uk-UA" sz="2400" b="1" dirty="0" smtClean="0">
                <a:solidFill>
                  <a:schemeClr val="bg1"/>
                </a:solidFill>
                <a:latin typeface="Times New Roman" pitchFamily="18" charset="0"/>
                <a:cs typeface="Times New Roman" pitchFamily="18" charset="0"/>
              </a:rPr>
              <a:t>»</a:t>
            </a:r>
            <a:endParaRPr lang="uk-UA" altLang="ru-RU" sz="1200" b="1" dirty="0">
              <a:solidFill>
                <a:srgbClr val="000000"/>
              </a:solidFill>
              <a:latin typeface="Times New Roman" pitchFamily="18" charset="0"/>
            </a:endParaRPr>
          </a:p>
        </p:txBody>
      </p:sp>
      <p:sp>
        <p:nvSpPr>
          <p:cNvPr id="2054" name="AutoShape 7" descr="https://oblrada.od.gov.ua/wp-content/uploads/813.png"/>
          <p:cNvSpPr>
            <a:spLocks noChangeAspect="1" noChangeArrowheads="1"/>
          </p:cNvSpPr>
          <p:nvPr/>
        </p:nvSpPr>
        <p:spPr bwMode="auto">
          <a:xfrm>
            <a:off x="155575" y="-2605088"/>
            <a:ext cx="3933825" cy="5429251"/>
          </a:xfrm>
          <a:prstGeom prst="rect">
            <a:avLst/>
          </a:prstGeom>
          <a:noFill/>
          <a:ln w="9525">
            <a:noFill/>
            <a:miter lim="800000"/>
            <a:headEnd/>
            <a:tailEnd/>
          </a:ln>
        </p:spPr>
        <p:txBody>
          <a:bodyPr/>
          <a:lstStyle/>
          <a:p>
            <a:endParaRPr lang="uk-UA"/>
          </a:p>
        </p:txBody>
      </p:sp>
      <p:sp>
        <p:nvSpPr>
          <p:cNvPr id="2" name="Номер слайда 1"/>
          <p:cNvSpPr>
            <a:spLocks noGrp="1"/>
          </p:cNvSpPr>
          <p:nvPr>
            <p:ph type="sldNum" sz="quarter" idx="12"/>
          </p:nvPr>
        </p:nvSpPr>
        <p:spPr/>
        <p:txBody>
          <a:bodyPr/>
          <a:lstStyle/>
          <a:p>
            <a:pPr>
              <a:defRPr/>
            </a:pPr>
            <a:fld id="{2FBD0D34-05FA-46BD-B3E4-32A45BE21DCF}" type="slidenum">
              <a:rPr lang="ru-RU" altLang="uk-UA" smtClean="0"/>
              <a:pPr>
                <a:defRPr/>
              </a:pPr>
              <a:t>1</a:t>
            </a:fld>
            <a:endParaRPr lang="ru-RU" altLang="uk-UA"/>
          </a:p>
        </p:txBody>
      </p:sp>
    </p:spTree>
  </p:cSld>
  <p:clrMapOvr>
    <a:masterClrMapping/>
  </p:clrMapOvr>
  <p:transition>
    <p:dissolv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z="4000" dirty="0" smtClean="0">
                <a:solidFill>
                  <a:srgbClr val="FFFF3B"/>
                </a:solidFill>
              </a:rPr>
              <a:t>План </a:t>
            </a:r>
            <a:r>
              <a:rPr lang="ru-RU" sz="4000" dirty="0" err="1" smtClean="0">
                <a:solidFill>
                  <a:srgbClr val="FFFF3B"/>
                </a:solidFill>
              </a:rPr>
              <a:t>лекц</a:t>
            </a:r>
            <a:r>
              <a:rPr lang="uk-UA" sz="4000" dirty="0" err="1" smtClean="0">
                <a:solidFill>
                  <a:srgbClr val="FFFF3B"/>
                </a:solidFill>
              </a:rPr>
              <a:t>ії</a:t>
            </a:r>
            <a:r>
              <a:rPr lang="uk-UA" sz="4000" dirty="0" smtClean="0">
                <a:solidFill>
                  <a:srgbClr val="FFFF3B"/>
                </a:solidFill>
              </a:rPr>
              <a:t>:</a:t>
            </a:r>
            <a:endParaRPr lang="uk-UA" sz="4000" dirty="0">
              <a:solidFill>
                <a:srgbClr val="FFFF3B"/>
              </a:solidFill>
            </a:endParaRPr>
          </a:p>
        </p:txBody>
      </p:sp>
      <p:sp>
        <p:nvSpPr>
          <p:cNvPr id="3" name="Номер слайда 2"/>
          <p:cNvSpPr>
            <a:spLocks noGrp="1"/>
          </p:cNvSpPr>
          <p:nvPr>
            <p:ph type="sldNum" sz="quarter" idx="12"/>
          </p:nvPr>
        </p:nvSpPr>
        <p:spPr>
          <a:xfrm>
            <a:off x="7956376" y="6309320"/>
            <a:ext cx="762000" cy="365125"/>
          </a:xfrm>
        </p:spPr>
        <p:txBody>
          <a:bodyPr anchor="ctr"/>
          <a:lstStyle/>
          <a:p>
            <a:pPr algn="ctr">
              <a:defRPr/>
            </a:pPr>
            <a:r>
              <a:rPr lang="ru-RU" altLang="uk-UA" sz="1800" dirty="0" smtClean="0"/>
              <a:t>2</a:t>
            </a:r>
            <a:r>
              <a:rPr lang="ru-RU" altLang="uk-UA" sz="1800" dirty="0" smtClean="0">
                <a:solidFill>
                  <a:schemeClr val="bg1"/>
                </a:solidFill>
              </a:rPr>
              <a:t>2</a:t>
            </a:r>
            <a:endParaRPr lang="ru-RU" altLang="uk-UA" sz="1800" dirty="0"/>
          </a:p>
        </p:txBody>
      </p:sp>
      <p:sp>
        <p:nvSpPr>
          <p:cNvPr id="1025" name="Rectangle 1"/>
          <p:cNvSpPr>
            <a:spLocks noChangeArrowheads="1"/>
          </p:cNvSpPr>
          <p:nvPr/>
        </p:nvSpPr>
        <p:spPr bwMode="auto">
          <a:xfrm>
            <a:off x="611560" y="2780928"/>
            <a:ext cx="7776864" cy="313932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450850" algn="just" defTabSz="914400" rtl="0" eaLnBrk="1" fontAlgn="base" latinLnBrk="0" hangingPunct="1">
              <a:lnSpc>
                <a:spcPct val="100000"/>
              </a:lnSpc>
              <a:spcBef>
                <a:spcPct val="0"/>
              </a:spcBef>
              <a:spcAft>
                <a:spcPct val="0"/>
              </a:spcAft>
              <a:buClrTx/>
              <a:buSzTx/>
              <a:buFontTx/>
              <a:buNone/>
              <a:tabLst/>
            </a:pPr>
            <a:r>
              <a:rPr kumimoji="0" lang="uk-UA" b="1" i="0" u="none" strike="noStrike" cap="none" normalizeH="0" baseline="0" dirty="0" smtClean="0">
                <a:ln>
                  <a:noFill/>
                </a:ln>
                <a:solidFill>
                  <a:schemeClr val="bg2"/>
                </a:solidFill>
                <a:effectLst/>
                <a:latin typeface="Times New Roman" pitchFamily="18" charset="0"/>
                <a:ea typeface="Calibri" pitchFamily="34" charset="0"/>
                <a:cs typeface="Times New Roman" pitchFamily="18" charset="0"/>
              </a:rPr>
              <a:t>Організація та проведення медичного сортування при виникненні масових санітарних втрат. </a:t>
            </a:r>
            <a:endParaRPr kumimoji="0" lang="uk-UA" b="0" i="0" u="none" strike="noStrike" cap="none" normalizeH="0" baseline="0" dirty="0" smtClean="0">
              <a:ln>
                <a:noFill/>
              </a:ln>
              <a:solidFill>
                <a:schemeClr val="bg2"/>
              </a:solidFill>
              <a:effectLst/>
              <a:latin typeface="Times New Roman" pitchFamily="18" charset="0"/>
              <a:cs typeface="Times New Roman" pitchFamily="18" charset="0"/>
            </a:endParaRPr>
          </a:p>
          <a:p>
            <a:pPr marL="0" marR="0" lvl="0" indent="450850" algn="just" defTabSz="914400" rtl="0" eaLnBrk="0" fontAlgn="base" latinLnBrk="0" hangingPunct="0">
              <a:lnSpc>
                <a:spcPct val="100000"/>
              </a:lnSpc>
              <a:spcBef>
                <a:spcPct val="0"/>
              </a:spcBef>
              <a:spcAft>
                <a:spcPct val="0"/>
              </a:spcAft>
              <a:buClrTx/>
              <a:buSzTx/>
              <a:buFontTx/>
              <a:buNone/>
              <a:tabLst/>
            </a:pPr>
            <a:r>
              <a:rPr kumimoji="0" lang="uk-UA" b="1" i="0" u="none" strike="noStrike" cap="none" normalizeH="0" baseline="0" dirty="0" smtClean="0">
                <a:ln>
                  <a:noFill/>
                </a:ln>
                <a:solidFill>
                  <a:schemeClr val="bg2"/>
                </a:solidFill>
                <a:effectLst/>
                <a:latin typeface="Times New Roman" pitchFamily="18" charset="0"/>
                <a:ea typeface="Calibri" pitchFamily="34" charset="0"/>
                <a:cs typeface="Times New Roman" pitchFamily="18" charset="0"/>
              </a:rPr>
              <a:t>Алгоритм проведення медичного сортування. </a:t>
            </a:r>
            <a:endParaRPr kumimoji="0" lang="uk-UA" b="0" i="0" u="none" strike="noStrike" cap="none" normalizeH="0" baseline="0" dirty="0" smtClean="0">
              <a:ln>
                <a:noFill/>
              </a:ln>
              <a:solidFill>
                <a:schemeClr val="bg2"/>
              </a:solidFill>
              <a:effectLst/>
              <a:latin typeface="Times New Roman" pitchFamily="18" charset="0"/>
              <a:cs typeface="Times New Roman" pitchFamily="18" charset="0"/>
            </a:endParaRPr>
          </a:p>
          <a:p>
            <a:pPr marL="0" marR="0" lvl="0" indent="450850" algn="just" defTabSz="914400" rtl="0" eaLnBrk="0" fontAlgn="base" latinLnBrk="0" hangingPunct="0">
              <a:lnSpc>
                <a:spcPct val="100000"/>
              </a:lnSpc>
              <a:spcBef>
                <a:spcPct val="0"/>
              </a:spcBef>
              <a:spcAft>
                <a:spcPct val="0"/>
              </a:spcAft>
              <a:buClrTx/>
              <a:buSzTx/>
              <a:buFontTx/>
              <a:buNone/>
              <a:tabLst/>
            </a:pPr>
            <a:r>
              <a:rPr kumimoji="0" lang="uk-UA" b="1" i="0" u="none" strike="noStrike" cap="none" normalizeH="0" baseline="0" dirty="0" smtClean="0">
                <a:ln>
                  <a:noFill/>
                </a:ln>
                <a:solidFill>
                  <a:schemeClr val="bg2"/>
                </a:solidFill>
                <a:effectLst/>
                <a:latin typeface="Times New Roman" pitchFamily="18" charset="0"/>
                <a:ea typeface="Calibri" pitchFamily="34" charset="0"/>
                <a:cs typeface="Times New Roman" pitchFamily="18" charset="0"/>
              </a:rPr>
              <a:t>Медична інформаційна картка: призначення, правила заповнення. </a:t>
            </a:r>
            <a:endParaRPr kumimoji="0" lang="uk-UA" b="0" i="0" u="none" strike="noStrike" cap="none" normalizeH="0" baseline="0" dirty="0" smtClean="0">
              <a:ln>
                <a:noFill/>
              </a:ln>
              <a:solidFill>
                <a:schemeClr val="bg2"/>
              </a:solidFill>
              <a:effectLst/>
              <a:latin typeface="Times New Roman" pitchFamily="18" charset="0"/>
              <a:cs typeface="Times New Roman" pitchFamily="18" charset="0"/>
            </a:endParaRPr>
          </a:p>
          <a:p>
            <a:pPr marL="0" marR="0" lvl="0" indent="450850" algn="just" defTabSz="914400" rtl="0" eaLnBrk="0" fontAlgn="base" latinLnBrk="0" hangingPunct="0">
              <a:lnSpc>
                <a:spcPct val="100000"/>
              </a:lnSpc>
              <a:spcBef>
                <a:spcPct val="0"/>
              </a:spcBef>
              <a:spcAft>
                <a:spcPct val="0"/>
              </a:spcAft>
              <a:buClrTx/>
              <a:buSzTx/>
              <a:buFontTx/>
              <a:buNone/>
              <a:tabLst/>
            </a:pPr>
            <a:r>
              <a:rPr kumimoji="0" lang="uk-UA" b="1" i="0" u="none" strike="noStrike" cap="none" normalizeH="0" baseline="0" dirty="0" smtClean="0">
                <a:ln>
                  <a:noFill/>
                </a:ln>
                <a:solidFill>
                  <a:schemeClr val="bg2"/>
                </a:solidFill>
                <a:effectLst/>
                <a:latin typeface="Times New Roman" pitchFamily="18" charset="0"/>
                <a:ea typeface="Calibri" pitchFamily="34" charset="0"/>
                <a:cs typeface="Times New Roman" pitchFamily="18" charset="0"/>
              </a:rPr>
              <a:t>Організація та проведення переміщення (відтягування, винесення) пораненого в укриття у бойових (секторах обстрілу, укриття та евакуації) та не бойових умовах.</a:t>
            </a:r>
            <a:endParaRPr kumimoji="0" lang="uk-UA" b="0" i="0" u="none" strike="noStrike" cap="none" normalizeH="0" baseline="0" dirty="0" smtClean="0">
              <a:ln>
                <a:noFill/>
              </a:ln>
              <a:solidFill>
                <a:schemeClr val="bg2"/>
              </a:solidFill>
              <a:effectLst/>
              <a:latin typeface="Times New Roman" pitchFamily="18" charset="0"/>
              <a:cs typeface="Times New Roman" pitchFamily="18" charset="0"/>
            </a:endParaRPr>
          </a:p>
          <a:p>
            <a:pPr marL="0" marR="0" lvl="0" indent="450850" algn="just" defTabSz="914400" rtl="0" eaLnBrk="0" fontAlgn="base" latinLnBrk="0" hangingPunct="0">
              <a:lnSpc>
                <a:spcPct val="100000"/>
              </a:lnSpc>
              <a:spcBef>
                <a:spcPct val="0"/>
              </a:spcBef>
              <a:spcAft>
                <a:spcPct val="0"/>
              </a:spcAft>
              <a:buClrTx/>
              <a:buSzTx/>
              <a:buFontTx/>
              <a:buNone/>
              <a:tabLst/>
            </a:pPr>
            <a:r>
              <a:rPr kumimoji="0" lang="uk-UA" b="1" i="0" u="none" strike="noStrike" cap="none" normalizeH="0" baseline="0" dirty="0" smtClean="0">
                <a:ln>
                  <a:noFill/>
                </a:ln>
                <a:solidFill>
                  <a:schemeClr val="bg2"/>
                </a:solidFill>
                <a:effectLst/>
                <a:latin typeface="Times New Roman" pitchFamily="18" charset="0"/>
                <a:ea typeface="Calibri" pitchFamily="34" charset="0"/>
                <a:cs typeface="Times New Roman" pitchFamily="18" charset="0"/>
              </a:rPr>
              <a:t>Підготовка поранених (уражених) до евакуації. </a:t>
            </a:r>
            <a:endParaRPr kumimoji="0" lang="uk-UA" b="0" i="0" u="none" strike="noStrike" cap="none" normalizeH="0" baseline="0" dirty="0" smtClean="0">
              <a:ln>
                <a:noFill/>
              </a:ln>
              <a:solidFill>
                <a:schemeClr val="bg2"/>
              </a:solidFill>
              <a:effectLst/>
              <a:latin typeface="Times New Roman" pitchFamily="18" charset="0"/>
              <a:cs typeface="Times New Roman" pitchFamily="18" charset="0"/>
            </a:endParaRPr>
          </a:p>
          <a:p>
            <a:pPr marL="0" marR="0" lvl="0" indent="450850" algn="just" defTabSz="914400" rtl="0" eaLnBrk="0" fontAlgn="base" latinLnBrk="0" hangingPunct="0">
              <a:lnSpc>
                <a:spcPct val="100000"/>
              </a:lnSpc>
              <a:spcBef>
                <a:spcPct val="0"/>
              </a:spcBef>
              <a:spcAft>
                <a:spcPct val="0"/>
              </a:spcAft>
              <a:buClrTx/>
              <a:buSzTx/>
              <a:buFontTx/>
              <a:buNone/>
              <a:tabLst/>
            </a:pPr>
            <a:r>
              <a:rPr kumimoji="0" lang="uk-UA" b="1" i="0" u="none" strike="noStrike" cap="none" normalizeH="0" baseline="0" dirty="0" smtClean="0">
                <a:ln>
                  <a:noFill/>
                </a:ln>
                <a:solidFill>
                  <a:schemeClr val="bg2"/>
                </a:solidFill>
                <a:effectLst/>
                <a:latin typeface="Times New Roman" pitchFamily="18" charset="0"/>
                <a:ea typeface="Calibri" pitchFamily="34" charset="0"/>
                <a:cs typeface="Times New Roman" pitchFamily="18" charset="0"/>
              </a:rPr>
              <a:t>Медична евакуація.</a:t>
            </a:r>
            <a:endParaRPr kumimoji="0" lang="uk-UA" b="0" i="0" u="none" strike="noStrike" cap="none" normalizeH="0" baseline="0" dirty="0" smtClean="0">
              <a:ln>
                <a:noFill/>
              </a:ln>
              <a:solidFill>
                <a:schemeClr val="bg2"/>
              </a:solidFill>
              <a:effectLst/>
              <a:latin typeface="Times New Roman" pitchFamily="18" charset="0"/>
              <a:cs typeface="Times New Roman" pitchFamily="18" charset="0"/>
            </a:endParaRPr>
          </a:p>
          <a:p>
            <a:pPr marL="0" marR="0" lvl="0" indent="450850" algn="just" defTabSz="914400" rtl="0" eaLnBrk="0" fontAlgn="base" latinLnBrk="0" hangingPunct="0">
              <a:lnSpc>
                <a:spcPct val="100000"/>
              </a:lnSpc>
              <a:spcBef>
                <a:spcPct val="0"/>
              </a:spcBef>
              <a:spcAft>
                <a:spcPct val="0"/>
              </a:spcAft>
              <a:buClrTx/>
              <a:buSzTx/>
              <a:buFontTx/>
              <a:buNone/>
              <a:tabLst/>
            </a:pPr>
            <a:r>
              <a:rPr kumimoji="0" lang="uk-UA" b="1" i="0" u="none" strike="noStrike" cap="none" normalizeH="0" baseline="0" dirty="0" smtClean="0">
                <a:ln>
                  <a:noFill/>
                </a:ln>
                <a:solidFill>
                  <a:schemeClr val="bg2"/>
                </a:solidFill>
                <a:effectLst/>
                <a:latin typeface="Times New Roman" pitchFamily="18" charset="0"/>
                <a:ea typeface="Calibri" pitchFamily="34" charset="0"/>
                <a:cs typeface="Times New Roman" pitchFamily="18" charset="0"/>
              </a:rPr>
              <a:t>Організація надання допомоги під час транспортування в бойових (сектор укриття та евакуації) і не бойових умовах.</a:t>
            </a:r>
            <a:endParaRPr kumimoji="0" lang="uk-UA" b="0" i="0" u="none" strike="noStrike" cap="none" normalizeH="0" baseline="0" dirty="0" smtClean="0">
              <a:ln>
                <a:noFill/>
              </a:ln>
              <a:solidFill>
                <a:schemeClr val="bg2"/>
              </a:solidFill>
              <a:effectLst/>
              <a:latin typeface="Times New Roman" pitchFamily="18" charset="0"/>
              <a:cs typeface="Times New Roman" pitchFamily="18" charset="0"/>
            </a:endParaRPr>
          </a:p>
        </p:txBody>
      </p:sp>
      <p:pic>
        <p:nvPicPr>
          <p:cNvPr id="5" name="Рисунок 4"/>
          <p:cNvPicPr/>
          <p:nvPr/>
        </p:nvPicPr>
        <p:blipFill>
          <a:blip r:embed="rId2" cstate="print"/>
          <a:srcRect/>
          <a:stretch>
            <a:fillRect/>
          </a:stretch>
        </p:blipFill>
        <p:spPr bwMode="auto">
          <a:xfrm>
            <a:off x="4283968" y="836712"/>
            <a:ext cx="2693035" cy="1762938"/>
          </a:xfrm>
          <a:prstGeom prst="rect">
            <a:avLst/>
          </a:prstGeom>
          <a:noFill/>
          <a:ln w="9525">
            <a:noFill/>
            <a:miter lim="800000"/>
            <a:headEnd/>
            <a:tailEnd/>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chor="ctr"/>
          <a:lstStyle/>
          <a:p>
            <a:pPr algn="ctr"/>
            <a:r>
              <a:rPr lang="uk-UA" sz="2800" b="1" dirty="0">
                <a:solidFill>
                  <a:srgbClr val="FFFF3B"/>
                </a:solidFill>
              </a:rPr>
              <a:t>Організація та проведення медичного сортування при виникненні масових санітарних </a:t>
            </a:r>
            <a:r>
              <a:rPr lang="uk-UA" sz="2800" b="1" dirty="0" smtClean="0">
                <a:solidFill>
                  <a:srgbClr val="FFFF3B"/>
                </a:solidFill>
              </a:rPr>
              <a:t>втрат</a:t>
            </a:r>
            <a:endParaRPr lang="uk-UA" sz="2800" dirty="0">
              <a:solidFill>
                <a:srgbClr val="FFFF3B"/>
              </a:solidFill>
            </a:endParaRPr>
          </a:p>
        </p:txBody>
      </p:sp>
      <p:sp>
        <p:nvSpPr>
          <p:cNvPr id="3" name="Номер слайда 2"/>
          <p:cNvSpPr>
            <a:spLocks noGrp="1"/>
          </p:cNvSpPr>
          <p:nvPr>
            <p:ph type="sldNum" sz="quarter" idx="12"/>
          </p:nvPr>
        </p:nvSpPr>
        <p:spPr>
          <a:xfrm>
            <a:off x="7902712" y="6237313"/>
            <a:ext cx="784087" cy="360040"/>
          </a:xfrm>
        </p:spPr>
        <p:txBody>
          <a:bodyPr anchor="ctr"/>
          <a:lstStyle/>
          <a:p>
            <a:pPr algn="ctr">
              <a:defRPr/>
            </a:pPr>
            <a:r>
              <a:rPr lang="ru-RU" altLang="uk-UA" sz="1600" dirty="0" smtClean="0">
                <a:solidFill>
                  <a:schemeClr val="bg1"/>
                </a:solidFill>
              </a:rPr>
              <a:t>3</a:t>
            </a:r>
            <a:endParaRPr lang="ru-RU" altLang="uk-UA" sz="1600" dirty="0">
              <a:solidFill>
                <a:schemeClr val="bg1"/>
              </a:solidFill>
            </a:endParaRPr>
          </a:p>
        </p:txBody>
      </p:sp>
      <p:sp>
        <p:nvSpPr>
          <p:cNvPr id="4" name="Прямоугольник 3"/>
          <p:cNvSpPr/>
          <p:nvPr/>
        </p:nvSpPr>
        <p:spPr>
          <a:xfrm>
            <a:off x="395536" y="2463175"/>
            <a:ext cx="8229599" cy="3158813"/>
          </a:xfrm>
          <a:prstGeom prst="rect">
            <a:avLst/>
          </a:prstGeom>
        </p:spPr>
        <p:txBody>
          <a:bodyPr wrap="square">
            <a:spAutoFit/>
          </a:bodyPr>
          <a:lstStyle/>
          <a:p>
            <a:pPr indent="450215">
              <a:lnSpc>
                <a:spcPct val="107000"/>
              </a:lnSpc>
              <a:spcAft>
                <a:spcPts val="800"/>
              </a:spcAft>
            </a:pPr>
            <a:r>
              <a:rPr lang="uk-UA" sz="2000"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Сучасне збільшення вогневих і маневрених можливостей військ (сил) призводить до суттєвого підвищення інтенсивності і напруженості бойових дій в ході операцій. Ворогуючі сторони несуть втрати не лише на лінії зіткнення, але й у період зближення, проведення маневру і навіть перебуваючи в тилу. При зростанні інтенсивності бойових дій відповідно зростає і кількість санітарних втрат.</a:t>
            </a:r>
            <a:endParaRPr lang="uk-UA" sz="2000" dirty="0">
              <a:solidFill>
                <a:schemeClr val="bg1"/>
              </a:solidFill>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uk-UA" sz="2000"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Асиметричні бойові дії можуть ускладнити ситуацію з великою кількістю потерпілих, включивши до поранених медичний персонал, санітарних інструкторів та громадян інших країн.</a:t>
            </a:r>
            <a:endParaRPr lang="uk-UA" sz="20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80068322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94827" y="692696"/>
            <a:ext cx="8229600" cy="1143000"/>
          </a:xfrm>
        </p:spPr>
        <p:txBody>
          <a:bodyPr/>
          <a:lstStyle/>
          <a:p>
            <a:pPr algn="ctr"/>
            <a:r>
              <a:rPr lang="ru-RU" sz="3200" dirty="0" err="1">
                <a:solidFill>
                  <a:srgbClr val="FFFF3B"/>
                </a:solidFill>
              </a:rPr>
              <a:t>Організація</a:t>
            </a:r>
            <a:r>
              <a:rPr lang="ru-RU" sz="3200" dirty="0">
                <a:solidFill>
                  <a:srgbClr val="FFFF3B"/>
                </a:solidFill>
              </a:rPr>
              <a:t> та </a:t>
            </a:r>
            <a:r>
              <a:rPr lang="ru-RU" sz="3200" dirty="0" err="1">
                <a:solidFill>
                  <a:srgbClr val="FFFF3B"/>
                </a:solidFill>
              </a:rPr>
              <a:t>проведення</a:t>
            </a:r>
            <a:r>
              <a:rPr lang="ru-RU" sz="3200" dirty="0">
                <a:solidFill>
                  <a:srgbClr val="FFFF3B"/>
                </a:solidFill>
              </a:rPr>
              <a:t> </a:t>
            </a:r>
            <a:r>
              <a:rPr lang="ru-RU" sz="3200" dirty="0" err="1">
                <a:solidFill>
                  <a:srgbClr val="FFFF3B"/>
                </a:solidFill>
              </a:rPr>
              <a:t>медичного</a:t>
            </a:r>
            <a:r>
              <a:rPr lang="ru-RU" sz="3200" dirty="0">
                <a:solidFill>
                  <a:srgbClr val="FFFF3B"/>
                </a:solidFill>
              </a:rPr>
              <a:t> </a:t>
            </a:r>
            <a:r>
              <a:rPr lang="ru-RU" sz="3200" dirty="0" err="1">
                <a:solidFill>
                  <a:srgbClr val="FFFF3B"/>
                </a:solidFill>
              </a:rPr>
              <a:t>сортування</a:t>
            </a:r>
            <a:r>
              <a:rPr lang="ru-RU" sz="3200" dirty="0">
                <a:solidFill>
                  <a:srgbClr val="FFFF3B"/>
                </a:solidFill>
              </a:rPr>
              <a:t> при </a:t>
            </a:r>
            <a:r>
              <a:rPr lang="ru-RU" sz="3200" dirty="0" err="1">
                <a:solidFill>
                  <a:srgbClr val="FFFF3B"/>
                </a:solidFill>
              </a:rPr>
              <a:t>виникненні</a:t>
            </a:r>
            <a:r>
              <a:rPr lang="ru-RU" sz="3200" dirty="0">
                <a:solidFill>
                  <a:srgbClr val="FFFF3B"/>
                </a:solidFill>
              </a:rPr>
              <a:t> </a:t>
            </a:r>
            <a:r>
              <a:rPr lang="ru-RU" sz="3200" dirty="0" err="1">
                <a:solidFill>
                  <a:srgbClr val="FFFF3B"/>
                </a:solidFill>
              </a:rPr>
              <a:t>масових</a:t>
            </a:r>
            <a:r>
              <a:rPr lang="ru-RU" sz="3200" dirty="0">
                <a:solidFill>
                  <a:srgbClr val="FFFF3B"/>
                </a:solidFill>
              </a:rPr>
              <a:t> </a:t>
            </a:r>
            <a:r>
              <a:rPr lang="ru-RU" sz="3200" dirty="0" err="1">
                <a:solidFill>
                  <a:srgbClr val="FFFF3B"/>
                </a:solidFill>
              </a:rPr>
              <a:t>санітарних</a:t>
            </a:r>
            <a:r>
              <a:rPr lang="ru-RU" sz="3200" dirty="0">
                <a:solidFill>
                  <a:srgbClr val="FFFF3B"/>
                </a:solidFill>
              </a:rPr>
              <a:t> </a:t>
            </a:r>
            <a:r>
              <a:rPr lang="ru-RU" sz="3200" dirty="0" err="1">
                <a:solidFill>
                  <a:srgbClr val="FFFF3B"/>
                </a:solidFill>
              </a:rPr>
              <a:t>втрат</a:t>
            </a:r>
            <a:endParaRPr lang="uk-UA" sz="3200" dirty="0">
              <a:solidFill>
                <a:srgbClr val="FFFF3B"/>
              </a:solidFill>
            </a:endParaRPr>
          </a:p>
        </p:txBody>
      </p:sp>
      <p:sp>
        <p:nvSpPr>
          <p:cNvPr id="3" name="Номер слайда 2"/>
          <p:cNvSpPr>
            <a:spLocks noGrp="1"/>
          </p:cNvSpPr>
          <p:nvPr>
            <p:ph type="sldNum" sz="quarter" idx="12"/>
          </p:nvPr>
        </p:nvSpPr>
        <p:spPr>
          <a:xfrm>
            <a:off x="7902712" y="6237313"/>
            <a:ext cx="784087" cy="360040"/>
          </a:xfrm>
        </p:spPr>
        <p:txBody>
          <a:bodyPr anchor="ctr"/>
          <a:lstStyle/>
          <a:p>
            <a:pPr algn="ctr">
              <a:defRPr/>
            </a:pPr>
            <a:r>
              <a:rPr lang="ru-RU" altLang="uk-UA" sz="1600" dirty="0" smtClean="0">
                <a:solidFill>
                  <a:schemeClr val="bg1"/>
                </a:solidFill>
              </a:rPr>
              <a:t>4</a:t>
            </a:r>
            <a:endParaRPr lang="ru-RU" altLang="uk-UA" sz="1600" dirty="0">
              <a:solidFill>
                <a:schemeClr val="bg1"/>
              </a:solidFill>
            </a:endParaRPr>
          </a:p>
        </p:txBody>
      </p:sp>
      <p:sp>
        <p:nvSpPr>
          <p:cNvPr id="4" name="Прямоугольник 3"/>
          <p:cNvSpPr/>
          <p:nvPr/>
        </p:nvSpPr>
        <p:spPr>
          <a:xfrm>
            <a:off x="683568" y="2492896"/>
            <a:ext cx="7776864" cy="3645485"/>
          </a:xfrm>
          <a:prstGeom prst="rect">
            <a:avLst/>
          </a:prstGeom>
        </p:spPr>
        <p:txBody>
          <a:bodyPr wrap="square">
            <a:spAutoFit/>
          </a:bodyPr>
          <a:lstStyle/>
          <a:p>
            <a:pPr indent="450215">
              <a:lnSpc>
                <a:spcPct val="107000"/>
              </a:lnSpc>
              <a:spcAft>
                <a:spcPts val="800"/>
              </a:spcAft>
            </a:pPr>
            <a:r>
              <a:rPr lang="uk-UA"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Випадки з великою кількістю поранених вимагають швидкого переходу від звичайної роботи до роботи у нештатній медичній ситуації, спричиненого швидким визначенням такої загрози у конфлікті.</a:t>
            </a:r>
            <a:endParaRPr lang="uk-UA" dirty="0">
              <a:solidFill>
                <a:schemeClr val="bg1"/>
              </a:solidFill>
              <a:latin typeface="Calibri" panose="020F0502020204030204" pitchFamily="34" charset="0"/>
              <a:ea typeface="Calibri" panose="020F0502020204030204" pitchFamily="34" charset="0"/>
              <a:cs typeface="Times New Roman" panose="02020603050405020304" pitchFamily="18" charset="0"/>
            </a:endParaRPr>
          </a:p>
          <a:p>
            <a:pPr indent="450215">
              <a:lnSpc>
                <a:spcPct val="107000"/>
              </a:lnSpc>
              <a:spcAft>
                <a:spcPts val="800"/>
              </a:spcAft>
            </a:pPr>
            <a:r>
              <a:rPr lang="uk-UA"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Цей перехід буде простіше зробити за наявності плану реагування на великі кількості постраждалих, який слід розробити, відпрацьовувати та оцінювати, щоб він відповідав місцю та можливостям евакуації.</a:t>
            </a:r>
            <a:endParaRPr lang="uk-UA" dirty="0">
              <a:solidFill>
                <a:schemeClr val="bg1"/>
              </a:solidFill>
              <a:latin typeface="Calibri" panose="020F0502020204030204" pitchFamily="34" charset="0"/>
              <a:ea typeface="Calibri" panose="020F0502020204030204" pitchFamily="34" charset="0"/>
              <a:cs typeface="Times New Roman" panose="02020603050405020304" pitchFamily="18" charset="0"/>
            </a:endParaRPr>
          </a:p>
          <a:p>
            <a:pPr indent="447675">
              <a:lnSpc>
                <a:spcPct val="107000"/>
              </a:lnSpc>
              <a:spcAft>
                <a:spcPts val="800"/>
              </a:spcAft>
            </a:pPr>
            <a:r>
              <a:rPr lang="uk-UA"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Для дотримання плану медичного забезпечення необхідна чітка координація роботи всіх представників медичної служби починаючі від поля бою і до найвищих її рівнів. </a:t>
            </a:r>
            <a:endParaRPr lang="uk-UA" dirty="0" smtClean="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endParaRPr>
          </a:p>
          <a:p>
            <a:pPr indent="447675">
              <a:lnSpc>
                <a:spcPct val="107000"/>
              </a:lnSpc>
              <a:spcAft>
                <a:spcPts val="800"/>
              </a:spcAft>
            </a:pPr>
            <a:r>
              <a:rPr lang="uk-UA" dirty="0" smtClean="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Координація </a:t>
            </a:r>
            <a:r>
              <a:rPr lang="uk-UA"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роботи досягається за рахунок багатьох складових, основною з яких є медичне сортування.</a:t>
            </a:r>
            <a:endParaRPr lang="uk-UA"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3337120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chor="ctr"/>
          <a:lstStyle/>
          <a:p>
            <a:pPr algn="ctr"/>
            <a:r>
              <a:rPr lang="uk-UA" sz="3200" dirty="0">
                <a:solidFill>
                  <a:srgbClr val="FFFF3B"/>
                </a:solidFill>
              </a:rPr>
              <a:t>Медичне сортування</a:t>
            </a:r>
          </a:p>
        </p:txBody>
      </p:sp>
      <p:sp>
        <p:nvSpPr>
          <p:cNvPr id="3" name="Номер слайда 2"/>
          <p:cNvSpPr>
            <a:spLocks noGrp="1"/>
          </p:cNvSpPr>
          <p:nvPr>
            <p:ph type="sldNum" sz="quarter" idx="12"/>
          </p:nvPr>
        </p:nvSpPr>
        <p:spPr>
          <a:xfrm>
            <a:off x="7902712" y="6237313"/>
            <a:ext cx="784087" cy="360040"/>
          </a:xfrm>
        </p:spPr>
        <p:txBody>
          <a:bodyPr anchor="ctr"/>
          <a:lstStyle/>
          <a:p>
            <a:pPr algn="ctr">
              <a:defRPr/>
            </a:pPr>
            <a:r>
              <a:rPr lang="ru-RU" altLang="uk-UA" sz="1600" dirty="0" smtClean="0">
                <a:solidFill>
                  <a:schemeClr val="bg1"/>
                </a:solidFill>
              </a:rPr>
              <a:t>5</a:t>
            </a:r>
            <a:endParaRPr lang="ru-RU" altLang="uk-UA" sz="1600" dirty="0">
              <a:solidFill>
                <a:schemeClr val="bg1"/>
              </a:solidFill>
            </a:endParaRPr>
          </a:p>
        </p:txBody>
      </p:sp>
      <p:sp>
        <p:nvSpPr>
          <p:cNvPr id="4" name="Прямоугольник 3"/>
          <p:cNvSpPr/>
          <p:nvPr/>
        </p:nvSpPr>
        <p:spPr>
          <a:xfrm>
            <a:off x="827584" y="2197381"/>
            <a:ext cx="7488832" cy="3319498"/>
          </a:xfrm>
          <a:prstGeom prst="rect">
            <a:avLst/>
          </a:prstGeom>
        </p:spPr>
        <p:txBody>
          <a:bodyPr wrap="square">
            <a:spAutoFit/>
          </a:bodyPr>
          <a:lstStyle/>
          <a:p>
            <a:pPr indent="450215">
              <a:lnSpc>
                <a:spcPct val="107000"/>
              </a:lnSpc>
              <a:spcAft>
                <a:spcPts val="800"/>
              </a:spcAft>
            </a:pPr>
            <a:r>
              <a:rPr lang="uk-UA" sz="2800" b="1" i="1"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Медичне сортування</a:t>
            </a:r>
            <a:r>
              <a:rPr lang="uk-UA" sz="2800"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 – це розподіл поранених і хворих на групи за ознаками потреби в однорідних лікувально-евакуаційних і профілактичних заходах. Зміст цих заходів визначається відповідно до медичних показань, обсягу наданої медичної допомоги і прийнятого порядку евакуації.</a:t>
            </a:r>
            <a:endParaRPr lang="uk-UA" sz="28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98581483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uk-UA" sz="3200" dirty="0">
                <a:solidFill>
                  <a:srgbClr val="FFFF3B"/>
                </a:solidFill>
              </a:rPr>
              <a:t>Алгоритм проведення медичного сортування. </a:t>
            </a:r>
            <a:r>
              <a:rPr lang="uk-UA" sz="2400" dirty="0">
                <a:latin typeface="Calibri" panose="020F0502020204030204" pitchFamily="34" charset="0"/>
                <a:ea typeface="Calibri" panose="020F0502020204030204" pitchFamily="34" charset="0"/>
                <a:cs typeface="Times New Roman" panose="02020603050405020304" pitchFamily="18" charset="0"/>
              </a:rPr>
              <a:t/>
            </a:r>
            <a:br>
              <a:rPr lang="uk-UA" sz="2400" dirty="0">
                <a:latin typeface="Calibri" panose="020F0502020204030204" pitchFamily="34" charset="0"/>
                <a:ea typeface="Calibri" panose="020F0502020204030204" pitchFamily="34" charset="0"/>
                <a:cs typeface="Times New Roman" panose="02020603050405020304" pitchFamily="18" charset="0"/>
              </a:rPr>
            </a:br>
            <a:endParaRPr lang="uk-UA" sz="3200" dirty="0">
              <a:solidFill>
                <a:srgbClr val="FFFF3B"/>
              </a:solidFill>
            </a:endParaRPr>
          </a:p>
        </p:txBody>
      </p:sp>
      <p:sp>
        <p:nvSpPr>
          <p:cNvPr id="3" name="Номер слайда 2"/>
          <p:cNvSpPr>
            <a:spLocks noGrp="1"/>
          </p:cNvSpPr>
          <p:nvPr>
            <p:ph type="sldNum" sz="quarter" idx="12"/>
          </p:nvPr>
        </p:nvSpPr>
        <p:spPr>
          <a:xfrm>
            <a:off x="7902712" y="6237313"/>
            <a:ext cx="784087" cy="360040"/>
          </a:xfrm>
        </p:spPr>
        <p:txBody>
          <a:bodyPr anchor="ctr"/>
          <a:lstStyle/>
          <a:p>
            <a:pPr algn="ctr">
              <a:defRPr/>
            </a:pPr>
            <a:r>
              <a:rPr lang="ru-RU" altLang="uk-UA" sz="1600" dirty="0" smtClean="0">
                <a:solidFill>
                  <a:schemeClr val="bg1"/>
                </a:solidFill>
              </a:rPr>
              <a:t>6</a:t>
            </a:r>
            <a:endParaRPr lang="ru-RU" altLang="uk-UA" sz="1600" dirty="0">
              <a:solidFill>
                <a:schemeClr val="bg1"/>
              </a:solidFill>
            </a:endParaRPr>
          </a:p>
        </p:txBody>
      </p:sp>
      <p:sp>
        <p:nvSpPr>
          <p:cNvPr id="4" name="Прямоугольник 3"/>
          <p:cNvSpPr/>
          <p:nvPr/>
        </p:nvSpPr>
        <p:spPr>
          <a:xfrm>
            <a:off x="2699792" y="3429000"/>
            <a:ext cx="4572000" cy="2710614"/>
          </a:xfrm>
          <a:prstGeom prst="rect">
            <a:avLst/>
          </a:prstGeom>
        </p:spPr>
        <p:txBody>
          <a:bodyPr>
            <a:spAutoFit/>
          </a:bodyPr>
          <a:lstStyle/>
          <a:p>
            <a:pPr indent="450215" algn="just">
              <a:lnSpc>
                <a:spcPct val="107000"/>
              </a:lnSpc>
              <a:spcAft>
                <a:spcPts val="800"/>
              </a:spcAft>
            </a:pPr>
            <a:r>
              <a:rPr lang="uk-UA" sz="2000" dirty="0" smtClean="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Основними </a:t>
            </a:r>
            <a:r>
              <a:rPr lang="uk-UA" sz="2000"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завданнями медичного сортування є визначення характеру поранення, встановлення необхідності, черговості і місця (функціональний підрозділ) надання домедичної допомоги або лікування, визначення порядку, способу та черговості подальшої евакуації постраждалих.</a:t>
            </a:r>
            <a:endParaRPr lang="uk-UA" sz="20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30451170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z="3200" dirty="0" err="1">
                <a:solidFill>
                  <a:srgbClr val="FFFF3B"/>
                </a:solidFill>
              </a:rPr>
              <a:t>Вимоги</a:t>
            </a:r>
            <a:r>
              <a:rPr lang="ru-RU" sz="3200" dirty="0">
                <a:solidFill>
                  <a:srgbClr val="FFFF3B"/>
                </a:solidFill>
              </a:rPr>
              <a:t> до </a:t>
            </a:r>
            <a:r>
              <a:rPr lang="ru-RU" sz="3200" dirty="0" err="1">
                <a:solidFill>
                  <a:srgbClr val="FFFF3B"/>
                </a:solidFill>
              </a:rPr>
              <a:t>сучасного</a:t>
            </a:r>
            <a:r>
              <a:rPr lang="ru-RU" sz="3200" dirty="0">
                <a:solidFill>
                  <a:srgbClr val="FFFF3B"/>
                </a:solidFill>
              </a:rPr>
              <a:t> </a:t>
            </a:r>
            <a:r>
              <a:rPr lang="ru-RU" sz="3200" dirty="0" err="1">
                <a:solidFill>
                  <a:srgbClr val="FFFF3B"/>
                </a:solidFill>
              </a:rPr>
              <a:t>медичного</a:t>
            </a:r>
            <a:r>
              <a:rPr lang="ru-RU" sz="3200" dirty="0">
                <a:solidFill>
                  <a:srgbClr val="FFFF3B"/>
                </a:solidFill>
              </a:rPr>
              <a:t> </a:t>
            </a:r>
            <a:r>
              <a:rPr lang="ru-RU" sz="3200" dirty="0" err="1">
                <a:solidFill>
                  <a:srgbClr val="FFFF3B"/>
                </a:solidFill>
              </a:rPr>
              <a:t>сортування</a:t>
            </a:r>
            <a:r>
              <a:rPr lang="ru-RU" sz="3200" dirty="0">
                <a:solidFill>
                  <a:srgbClr val="FFFF3B"/>
                </a:solidFill>
              </a:rPr>
              <a:t> </a:t>
            </a:r>
            <a:r>
              <a:rPr lang="ru-RU" sz="3200" dirty="0" err="1">
                <a:solidFill>
                  <a:srgbClr val="FFFF3B"/>
                </a:solidFill>
              </a:rPr>
              <a:t>базуються</a:t>
            </a:r>
            <a:r>
              <a:rPr lang="ru-RU" sz="3200" dirty="0">
                <a:solidFill>
                  <a:srgbClr val="FFFF3B"/>
                </a:solidFill>
              </a:rPr>
              <a:t> на </a:t>
            </a:r>
            <a:r>
              <a:rPr lang="ru-RU" sz="3200" dirty="0" err="1">
                <a:solidFill>
                  <a:srgbClr val="FFFF3B"/>
                </a:solidFill>
              </a:rPr>
              <a:t>наступних</a:t>
            </a:r>
            <a:r>
              <a:rPr lang="ru-RU" sz="3200" dirty="0">
                <a:solidFill>
                  <a:srgbClr val="FFFF3B"/>
                </a:solidFill>
              </a:rPr>
              <a:t> принципах:</a:t>
            </a:r>
            <a:br>
              <a:rPr lang="ru-RU" sz="3200" dirty="0">
                <a:solidFill>
                  <a:srgbClr val="FFFF3B"/>
                </a:solidFill>
              </a:rPr>
            </a:br>
            <a:endParaRPr lang="uk-UA" sz="3200" dirty="0">
              <a:solidFill>
                <a:srgbClr val="FFFF3B"/>
              </a:solidFill>
            </a:endParaRPr>
          </a:p>
        </p:txBody>
      </p:sp>
      <p:sp>
        <p:nvSpPr>
          <p:cNvPr id="3" name="Номер слайда 2"/>
          <p:cNvSpPr>
            <a:spLocks noGrp="1"/>
          </p:cNvSpPr>
          <p:nvPr>
            <p:ph type="sldNum" sz="quarter" idx="12"/>
          </p:nvPr>
        </p:nvSpPr>
        <p:spPr>
          <a:xfrm>
            <a:off x="7902712" y="6237313"/>
            <a:ext cx="784087" cy="360040"/>
          </a:xfrm>
        </p:spPr>
        <p:txBody>
          <a:bodyPr anchor="ctr"/>
          <a:lstStyle/>
          <a:p>
            <a:pPr algn="ctr">
              <a:defRPr/>
            </a:pPr>
            <a:r>
              <a:rPr lang="ru-RU" altLang="uk-UA" sz="1600" dirty="0" smtClean="0">
                <a:solidFill>
                  <a:schemeClr val="bg1"/>
                </a:solidFill>
              </a:rPr>
              <a:t>7</a:t>
            </a:r>
            <a:endParaRPr lang="ru-RU" altLang="uk-UA" sz="1600" dirty="0">
              <a:solidFill>
                <a:schemeClr val="bg1"/>
              </a:solidFill>
            </a:endParaRPr>
          </a:p>
        </p:txBody>
      </p:sp>
      <p:sp>
        <p:nvSpPr>
          <p:cNvPr id="4" name="Прямоугольник 3"/>
          <p:cNvSpPr/>
          <p:nvPr/>
        </p:nvSpPr>
        <p:spPr>
          <a:xfrm>
            <a:off x="323528" y="1665997"/>
            <a:ext cx="8496944" cy="4571316"/>
          </a:xfrm>
          <a:prstGeom prst="rect">
            <a:avLst/>
          </a:prstGeom>
        </p:spPr>
        <p:txBody>
          <a:bodyPr wrap="square">
            <a:spAutoFit/>
          </a:bodyPr>
          <a:lstStyle/>
          <a:p>
            <a:pPr marL="342900" lvl="0" indent="-342900" algn="just">
              <a:lnSpc>
                <a:spcPct val="107000"/>
              </a:lnSpc>
              <a:spcAft>
                <a:spcPts val="0"/>
              </a:spcAft>
              <a:buFont typeface="Times New Roman" panose="02020603050405020304" pitchFamily="18" charset="0"/>
              <a:buChar char="-"/>
              <a:tabLst>
                <a:tab pos="630555" algn="l"/>
              </a:tabLst>
            </a:pPr>
            <a:r>
              <a:rPr lang="uk-UA" sz="1600" dirty="0" smtClean="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медичне </a:t>
            </a:r>
            <a:r>
              <a:rPr lang="uk-UA" sz="1600"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сортування слід розпочати від сектору укриття і продовжувати на всіх етапах медичної евакуації;</a:t>
            </a:r>
            <a:endParaRPr lang="uk-UA" sz="1600" dirty="0">
              <a:solidFill>
                <a:schemeClr val="bg1"/>
              </a:solidFill>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lgn="just">
              <a:lnSpc>
                <a:spcPct val="107000"/>
              </a:lnSpc>
              <a:spcAft>
                <a:spcPts val="0"/>
              </a:spcAft>
              <a:buFont typeface="Times New Roman" panose="02020603050405020304" pitchFamily="18" charset="0"/>
              <a:buChar char="-"/>
              <a:tabLst>
                <a:tab pos="630555" algn="l"/>
              </a:tabLst>
            </a:pPr>
            <a:r>
              <a:rPr lang="uk-UA" sz="1600"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медичне сортування пораненого (хворого) це комплексний процес, який включає послідовні і спадкоємні заходи його проведення на всіх рівнях з метою створення єдиного евакуаційного висновку в кожному окремому випадку;</a:t>
            </a:r>
            <a:endParaRPr lang="uk-UA" sz="1600" dirty="0">
              <a:solidFill>
                <a:schemeClr val="bg1"/>
              </a:solidFill>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lgn="just">
              <a:lnSpc>
                <a:spcPct val="107000"/>
              </a:lnSpc>
              <a:spcAft>
                <a:spcPts val="0"/>
              </a:spcAft>
              <a:buFont typeface="Times New Roman" panose="02020603050405020304" pitchFamily="18" charset="0"/>
              <a:buChar char="-"/>
              <a:tabLst>
                <a:tab pos="630555" algn="l"/>
              </a:tabLst>
            </a:pPr>
            <a:r>
              <a:rPr lang="uk-UA" sz="1600"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у разі потреби, постраждалого неодноразово сортують на кожному із рівнів з метою вчасного виявлення змін у його стані, які можуть потребувати переведення його до іншої категорії;</a:t>
            </a:r>
            <a:endParaRPr lang="uk-UA" sz="1600" dirty="0">
              <a:solidFill>
                <a:schemeClr val="bg1"/>
              </a:solidFill>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lgn="just">
              <a:lnSpc>
                <a:spcPct val="107000"/>
              </a:lnSpc>
              <a:spcAft>
                <a:spcPts val="0"/>
              </a:spcAft>
              <a:buFont typeface="Times New Roman" panose="02020603050405020304" pitchFamily="18" charset="0"/>
              <a:buChar char="-"/>
              <a:tabLst>
                <a:tab pos="630555" algn="l"/>
              </a:tabLst>
            </a:pPr>
            <a:r>
              <a:rPr lang="uk-UA" sz="1600"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медичне сортування повинно проводитись </a:t>
            </a:r>
            <a:r>
              <a:rPr lang="uk-UA" sz="1600" dirty="0" err="1">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найкваліфікованішою</a:t>
            </a:r>
            <a:r>
              <a:rPr lang="uk-UA" sz="1600"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 особою з метою зменшення ризику помилки;</a:t>
            </a:r>
            <a:endParaRPr lang="uk-UA" sz="1600" dirty="0">
              <a:solidFill>
                <a:schemeClr val="bg1"/>
              </a:solidFill>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lgn="just">
              <a:lnSpc>
                <a:spcPct val="107000"/>
              </a:lnSpc>
              <a:spcAft>
                <a:spcPts val="0"/>
              </a:spcAft>
              <a:buFont typeface="Times New Roman" panose="02020603050405020304" pitchFamily="18" charset="0"/>
              <a:buChar char="-"/>
              <a:tabLst>
                <a:tab pos="630555" algn="l"/>
              </a:tabLst>
            </a:pPr>
            <a:r>
              <a:rPr lang="uk-UA" sz="1600"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особи, що проводять медичне сортування, повинні керуватись єдиними правилами та вимогами до методики його проведення та оцінки результатів;</a:t>
            </a:r>
            <a:endParaRPr lang="uk-UA" sz="1600" dirty="0">
              <a:solidFill>
                <a:schemeClr val="bg1"/>
              </a:solidFill>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lgn="just">
              <a:lnSpc>
                <a:spcPct val="107000"/>
              </a:lnSpc>
              <a:spcAft>
                <a:spcPts val="0"/>
              </a:spcAft>
              <a:buFont typeface="Times New Roman" panose="02020603050405020304" pitchFamily="18" charset="0"/>
              <a:buChar char="-"/>
              <a:tabLst>
                <a:tab pos="630555" algn="l"/>
              </a:tabLst>
            </a:pPr>
            <a:r>
              <a:rPr lang="uk-UA" sz="1600"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результати медичного сортування фіксуються загально визначеними позначеннями в визначених зразках медичної документації; </a:t>
            </a:r>
            <a:endParaRPr lang="uk-UA" sz="1600" dirty="0">
              <a:solidFill>
                <a:schemeClr val="bg1"/>
              </a:solidFill>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lgn="just">
              <a:lnSpc>
                <a:spcPct val="107000"/>
              </a:lnSpc>
              <a:spcAft>
                <a:spcPts val="0"/>
              </a:spcAft>
              <a:buFont typeface="Times New Roman" panose="02020603050405020304" pitchFamily="18" charset="0"/>
              <a:buChar char="-"/>
              <a:tabLst>
                <a:tab pos="630555" algn="l"/>
              </a:tabLst>
            </a:pPr>
            <a:r>
              <a:rPr lang="uk-UA" sz="1600"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медичне сортування здійснюється в інтересах більшості постраждалих і спрямовується на надання першочергової допомоги пораненим, що перебувають у критичному стані, та перспективним пораненим, які мають більше шансів повернутись до строю.</a:t>
            </a:r>
            <a:endParaRPr lang="uk-UA" sz="1600" dirty="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45486465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4" y="1124744"/>
            <a:ext cx="8229600" cy="1143000"/>
          </a:xfrm>
        </p:spPr>
        <p:txBody>
          <a:bodyPr/>
          <a:lstStyle/>
          <a:p>
            <a:r>
              <a:rPr lang="uk-UA" sz="2400" dirty="0" smtClean="0">
                <a:solidFill>
                  <a:srgbClr val="FFFF3B"/>
                </a:solidFill>
                <a:latin typeface="Arial" pitchFamily="34" charset="0"/>
                <a:ea typeface="Times New Roman" panose="02020603050405020304" pitchFamily="18" charset="0"/>
                <a:cs typeface="Arial" pitchFamily="34" charset="0"/>
              </a:rPr>
              <a:t>Медичне сортування здійснюється в інтересах більшості постраждалих і спрямовується на надання першочергової допомоги пораненим, що перебувають у критичному стані, та перспективним пораненим, які мають більше шансів повернутись до строю</a:t>
            </a:r>
            <a:endParaRPr lang="uk-UA" sz="2400" dirty="0">
              <a:solidFill>
                <a:srgbClr val="FFFF3B"/>
              </a:solidFill>
              <a:latin typeface="Arial" pitchFamily="34" charset="0"/>
              <a:cs typeface="Arial" pitchFamily="34" charset="0"/>
            </a:endParaRPr>
          </a:p>
        </p:txBody>
      </p:sp>
      <p:sp>
        <p:nvSpPr>
          <p:cNvPr id="3" name="Номер слайда 2"/>
          <p:cNvSpPr>
            <a:spLocks noGrp="1"/>
          </p:cNvSpPr>
          <p:nvPr>
            <p:ph type="sldNum" sz="quarter" idx="12"/>
          </p:nvPr>
        </p:nvSpPr>
        <p:spPr>
          <a:xfrm>
            <a:off x="7902712" y="6237313"/>
            <a:ext cx="784087" cy="360040"/>
          </a:xfrm>
        </p:spPr>
        <p:txBody>
          <a:bodyPr anchor="ctr"/>
          <a:lstStyle/>
          <a:p>
            <a:pPr algn="ctr">
              <a:defRPr/>
            </a:pPr>
            <a:r>
              <a:rPr lang="ru-RU" altLang="uk-UA" sz="1600" dirty="0" smtClean="0">
                <a:solidFill>
                  <a:schemeClr val="bg1"/>
                </a:solidFill>
              </a:rPr>
              <a:t>8</a:t>
            </a:r>
            <a:endParaRPr lang="ru-RU" altLang="uk-UA" sz="1600" dirty="0">
              <a:solidFill>
                <a:schemeClr val="bg1"/>
              </a:solidFill>
            </a:endParaRPr>
          </a:p>
        </p:txBody>
      </p:sp>
      <p:sp>
        <p:nvSpPr>
          <p:cNvPr id="5" name="Прямоугольник 4"/>
          <p:cNvSpPr/>
          <p:nvPr/>
        </p:nvSpPr>
        <p:spPr>
          <a:xfrm>
            <a:off x="827584" y="2636912"/>
            <a:ext cx="7632848" cy="3055965"/>
          </a:xfrm>
          <a:prstGeom prst="rect">
            <a:avLst/>
          </a:prstGeom>
        </p:spPr>
        <p:txBody>
          <a:bodyPr wrap="square">
            <a:spAutoFit/>
          </a:bodyPr>
          <a:lstStyle/>
          <a:p>
            <a:pPr indent="450215" algn="just">
              <a:lnSpc>
                <a:spcPct val="107000"/>
              </a:lnSpc>
              <a:spcAft>
                <a:spcPts val="800"/>
              </a:spcAft>
            </a:pPr>
            <a:r>
              <a:rPr lang="uk-UA"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Ряд експертів заперечують правомірність останнього принципу. На їхню думку, він прирікає на смерть багатьох бійців з умовно смертельними пораненнями. У зв’язку з цим, одним з першочергових завдань стає об’єктивізація медичного сортування, у тому числі визначення критеріїв зарахування поранених і хворих до групи </a:t>
            </a:r>
            <a:r>
              <a:rPr lang="uk-UA" spc="10"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“безнадійних”, а також перегляд тактики надання їм домедичної допомоги. Правомірною є відмова від їх надання допомоги не взагалі, а лише на даному рівні, лише в разі надмірного перевантаження. Досвід роботи медичних служб ряду країн НАТО свідчить, що такий підхід дає змогу скоротити чисельність категорії “безнадійних” до 3-5%.</a:t>
            </a:r>
            <a:endParaRPr lang="uk-UA" sz="14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88029824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uk-UA" sz="3200" b="1" i="1" dirty="0">
                <a:solidFill>
                  <a:srgbClr val="FFFF3B"/>
                </a:solidFill>
                <a:latin typeface="Times New Roman" panose="02020603050405020304" pitchFamily="18" charset="0"/>
                <a:ea typeface="Times New Roman" panose="02020603050405020304" pitchFamily="18" charset="0"/>
                <a:cs typeface="Times New Roman" panose="02020603050405020304" pitchFamily="18" charset="0"/>
              </a:rPr>
              <a:t>Сортування</a:t>
            </a:r>
            <a:r>
              <a:rPr lang="uk-UA" sz="3200" dirty="0">
                <a:solidFill>
                  <a:srgbClr val="FFFF3B"/>
                </a:solidFill>
                <a:latin typeface="Times New Roman" panose="02020603050405020304" pitchFamily="18" charset="0"/>
                <a:ea typeface="Times New Roman" panose="02020603050405020304" pitchFamily="18" charset="0"/>
                <a:cs typeface="Times New Roman" panose="02020603050405020304" pitchFamily="18" charset="0"/>
              </a:rPr>
              <a:t> </a:t>
            </a:r>
            <a:r>
              <a:rPr lang="uk-UA" sz="3200" spc="10" dirty="0">
                <a:solidFill>
                  <a:srgbClr val="FFFF3B"/>
                </a:solidFill>
                <a:latin typeface="Times New Roman" panose="02020603050405020304" pitchFamily="18" charset="0"/>
                <a:ea typeface="Times New Roman" panose="02020603050405020304" pitchFamily="18" charset="0"/>
                <a:cs typeface="Times New Roman" panose="02020603050405020304" pitchFamily="18" charset="0"/>
              </a:rPr>
              <a:t>–</a:t>
            </a:r>
            <a:r>
              <a:rPr lang="uk-UA" sz="3200" b="1" spc="10" dirty="0">
                <a:solidFill>
                  <a:srgbClr val="FFFF3B"/>
                </a:solidFill>
                <a:latin typeface="Times New Roman" panose="02020603050405020304" pitchFamily="18" charset="0"/>
                <a:ea typeface="Times New Roman" panose="02020603050405020304" pitchFamily="18" charset="0"/>
                <a:cs typeface="Times New Roman" panose="02020603050405020304" pitchFamily="18" charset="0"/>
              </a:rPr>
              <a:t> </a:t>
            </a:r>
            <a:r>
              <a:rPr lang="uk-UA" sz="3200" dirty="0">
                <a:solidFill>
                  <a:srgbClr val="FFFF3B"/>
                </a:solidFill>
                <a:latin typeface="Times New Roman" panose="02020603050405020304" pitchFamily="18" charset="0"/>
                <a:ea typeface="Times New Roman" panose="02020603050405020304" pitchFamily="18" charset="0"/>
                <a:cs typeface="Times New Roman" panose="02020603050405020304" pitchFamily="18" charset="0"/>
              </a:rPr>
              <a:t>це постійний і динамічний процес, який триває під час переміщення постраждалих по системі допомоги</a:t>
            </a:r>
            <a:endParaRPr lang="uk-UA" sz="3200" dirty="0">
              <a:solidFill>
                <a:srgbClr val="FFFF3B"/>
              </a:solidFill>
            </a:endParaRPr>
          </a:p>
        </p:txBody>
      </p:sp>
      <p:sp>
        <p:nvSpPr>
          <p:cNvPr id="3" name="Номер слайда 2"/>
          <p:cNvSpPr>
            <a:spLocks noGrp="1"/>
          </p:cNvSpPr>
          <p:nvPr>
            <p:ph type="sldNum" sz="quarter" idx="12"/>
          </p:nvPr>
        </p:nvSpPr>
        <p:spPr>
          <a:xfrm>
            <a:off x="7902712" y="6237313"/>
            <a:ext cx="784087" cy="360040"/>
          </a:xfrm>
        </p:spPr>
        <p:txBody>
          <a:bodyPr anchor="ctr"/>
          <a:lstStyle/>
          <a:p>
            <a:pPr algn="ctr">
              <a:defRPr/>
            </a:pPr>
            <a:r>
              <a:rPr lang="ru-RU" altLang="uk-UA" sz="1600" dirty="0" smtClean="0">
                <a:solidFill>
                  <a:schemeClr val="bg1"/>
                </a:solidFill>
              </a:rPr>
              <a:t>9</a:t>
            </a:r>
            <a:endParaRPr lang="ru-RU" altLang="uk-UA" sz="1600" dirty="0">
              <a:solidFill>
                <a:schemeClr val="bg1"/>
              </a:solidFill>
            </a:endParaRPr>
          </a:p>
        </p:txBody>
      </p:sp>
      <p:sp>
        <p:nvSpPr>
          <p:cNvPr id="5" name="Прямоугольник 4"/>
          <p:cNvSpPr/>
          <p:nvPr/>
        </p:nvSpPr>
        <p:spPr>
          <a:xfrm>
            <a:off x="683568" y="2060848"/>
            <a:ext cx="7560840" cy="4640373"/>
          </a:xfrm>
          <a:prstGeom prst="rect">
            <a:avLst/>
          </a:prstGeom>
        </p:spPr>
        <p:txBody>
          <a:bodyPr wrap="square">
            <a:spAutoFit/>
          </a:bodyPr>
          <a:lstStyle/>
          <a:p>
            <a:pPr indent="450215" algn="just">
              <a:lnSpc>
                <a:spcPct val="107000"/>
              </a:lnSpc>
              <a:spcAft>
                <a:spcPts val="800"/>
              </a:spcAft>
            </a:pPr>
            <a:r>
              <a:rPr lang="uk-UA"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У результаті медичного сортування на всіх рівнях повинні бути виділені наступні основні групи поранених і хворих:</a:t>
            </a:r>
            <a:endParaRPr lang="uk-UA" sz="1400" dirty="0">
              <a:solidFill>
                <a:schemeClr val="bg1"/>
              </a:solidFill>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7000"/>
              </a:lnSpc>
              <a:spcAft>
                <a:spcPts val="0"/>
              </a:spcAft>
              <a:buFont typeface="Times New Roman" panose="02020603050405020304" pitchFamily="18" charset="0"/>
              <a:buChar char="-"/>
              <a:tabLst>
                <a:tab pos="630555" algn="l"/>
              </a:tabLst>
            </a:pPr>
            <a:r>
              <a:rPr lang="uk-UA"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небезпечні для оточуючих (інфекційні хворі, заражені отруйними речовинами, бактеріальними засобами, які мають забруднення шкірного покрову та обмундирування радіоактивними речовинами з небезпечними для оточуючих дозами опромінення та особи у стані психомоторного збудження), що підлягають ізоляції або спеціальній обробці;</a:t>
            </a:r>
            <a:endParaRPr lang="uk-UA" sz="1400" dirty="0">
              <a:solidFill>
                <a:schemeClr val="bg1"/>
              </a:solidFill>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lnSpc>
                <a:spcPct val="107000"/>
              </a:lnSpc>
              <a:spcAft>
                <a:spcPts val="0"/>
              </a:spcAft>
              <a:buFont typeface="Times New Roman" panose="02020603050405020304" pitchFamily="18" charset="0"/>
              <a:buChar char="-"/>
              <a:tabLst>
                <a:tab pos="630555" algn="l"/>
              </a:tabLst>
            </a:pPr>
            <a:r>
              <a:rPr lang="uk-UA"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особи, які потребують надання домедичної допомоги на цьому рівні;</a:t>
            </a:r>
            <a:endParaRPr lang="uk-UA" sz="1400" dirty="0">
              <a:solidFill>
                <a:schemeClr val="bg1"/>
              </a:solidFill>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lnSpc>
                <a:spcPct val="107000"/>
              </a:lnSpc>
              <a:spcAft>
                <a:spcPts val="0"/>
              </a:spcAft>
              <a:buFont typeface="Times New Roman" panose="02020603050405020304" pitchFamily="18" charset="0"/>
              <a:buChar char="-"/>
              <a:tabLst>
                <a:tab pos="630555" algn="l"/>
              </a:tabLst>
            </a:pPr>
            <a:r>
              <a:rPr lang="uk-UA"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особи, які підлягають подальшій евакуації без надання їм медичної допомоги;</a:t>
            </a:r>
            <a:endParaRPr lang="uk-UA" sz="1400" dirty="0">
              <a:solidFill>
                <a:schemeClr val="bg1"/>
              </a:solidFill>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lnSpc>
                <a:spcPct val="107000"/>
              </a:lnSpc>
              <a:spcAft>
                <a:spcPts val="0"/>
              </a:spcAft>
              <a:buFont typeface="Times New Roman" panose="02020603050405020304" pitchFamily="18" charset="0"/>
              <a:buChar char="-"/>
              <a:tabLst>
                <a:tab pos="630555" algn="l"/>
              </a:tabLst>
            </a:pPr>
            <a:r>
              <a:rPr lang="uk-UA"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особи, які отримали поранення несумісне з життям і потребують тільки догляду та симптоматичного лікування (</a:t>
            </a:r>
            <a:r>
              <a:rPr lang="uk-UA" spc="10"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„безнадійні”);</a:t>
            </a:r>
            <a:endParaRPr lang="uk-UA" sz="1400" dirty="0">
              <a:solidFill>
                <a:schemeClr val="bg1"/>
              </a:solidFill>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lnSpc>
                <a:spcPct val="107000"/>
              </a:lnSpc>
              <a:spcAft>
                <a:spcPts val="0"/>
              </a:spcAft>
              <a:buFont typeface="Times New Roman" panose="02020603050405020304" pitchFamily="18" charset="0"/>
              <a:buChar char="-"/>
              <a:tabLst>
                <a:tab pos="630555" algn="l"/>
              </a:tabLst>
            </a:pPr>
            <a:r>
              <a:rPr lang="uk-UA"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особи, які </a:t>
            </a:r>
            <a:r>
              <a:rPr lang="uk-UA" spc="10"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підлягають поверненню у свої підрозділи після отримання відповідної домедичної допомоги. </a:t>
            </a:r>
            <a:endParaRPr lang="uk-UA" sz="1400" dirty="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89908002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chor="ctr"/>
          <a:lstStyle/>
          <a:p>
            <a:r>
              <a:rPr lang="uk-UA" sz="2400" b="1" dirty="0" smtClean="0">
                <a:solidFill>
                  <a:srgbClr val="FFFF3B"/>
                </a:solidFill>
              </a:rPr>
              <a:t>Виділяють чотири категорії серед постраждалих:</a:t>
            </a:r>
            <a:r>
              <a:rPr lang="uk-UA" sz="2400" dirty="0" smtClean="0">
                <a:solidFill>
                  <a:srgbClr val="FFFF3B"/>
                </a:solidFill>
              </a:rPr>
              <a:t/>
            </a:r>
            <a:br>
              <a:rPr lang="uk-UA" sz="2400" dirty="0" smtClean="0">
                <a:solidFill>
                  <a:srgbClr val="FFFF3B"/>
                </a:solidFill>
              </a:rPr>
            </a:br>
            <a:r>
              <a:rPr lang="uk-UA" sz="2400" b="1" dirty="0" smtClean="0">
                <a:solidFill>
                  <a:srgbClr val="FFFF3B"/>
                </a:solidFill>
              </a:rPr>
              <a:t>-	термінові; -	відкладені; -	мінімальні;-	безнадійні.</a:t>
            </a:r>
            <a:endParaRPr lang="uk-UA" sz="3200" dirty="0">
              <a:solidFill>
                <a:srgbClr val="FFFF3B"/>
              </a:solidFill>
            </a:endParaRPr>
          </a:p>
        </p:txBody>
      </p:sp>
      <p:sp>
        <p:nvSpPr>
          <p:cNvPr id="3" name="Номер слайда 2"/>
          <p:cNvSpPr>
            <a:spLocks noGrp="1"/>
          </p:cNvSpPr>
          <p:nvPr>
            <p:ph type="sldNum" sz="quarter" idx="12"/>
          </p:nvPr>
        </p:nvSpPr>
        <p:spPr>
          <a:xfrm>
            <a:off x="7902712" y="6237313"/>
            <a:ext cx="784087" cy="360040"/>
          </a:xfrm>
        </p:spPr>
        <p:txBody>
          <a:bodyPr anchor="ctr"/>
          <a:lstStyle/>
          <a:p>
            <a:pPr algn="ctr">
              <a:defRPr/>
            </a:pPr>
            <a:r>
              <a:rPr lang="ru-RU" altLang="uk-UA" sz="1600" dirty="0" smtClean="0">
                <a:solidFill>
                  <a:schemeClr val="bg1"/>
                </a:solidFill>
              </a:rPr>
              <a:t>10</a:t>
            </a:r>
            <a:endParaRPr lang="ru-RU" altLang="uk-UA" sz="1600" dirty="0">
              <a:solidFill>
                <a:schemeClr val="bg1"/>
              </a:solidFill>
            </a:endParaRPr>
          </a:p>
        </p:txBody>
      </p:sp>
      <p:sp>
        <p:nvSpPr>
          <p:cNvPr id="11265" name="Rectangle 1"/>
          <p:cNvSpPr>
            <a:spLocks noChangeArrowheads="1"/>
          </p:cNvSpPr>
          <p:nvPr/>
        </p:nvSpPr>
        <p:spPr bwMode="auto">
          <a:xfrm>
            <a:off x="395536" y="1916832"/>
            <a:ext cx="7992888" cy="409342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Char char="•"/>
              <a:tabLst/>
            </a:pPr>
            <a:r>
              <a:rPr kumimoji="0" lang="uk-UA" sz="2000" b="1" i="1" u="none" strike="noStrike" cap="none" normalizeH="0" baseline="0" dirty="0" smtClean="0">
                <a:ln>
                  <a:noFill/>
                </a:ln>
                <a:solidFill>
                  <a:schemeClr val="bg1"/>
                </a:solidFill>
                <a:effectLst/>
                <a:latin typeface="Times New Roman" pitchFamily="18" charset="0"/>
                <a:ea typeface="Times New Roman" pitchFamily="18" charset="0"/>
                <a:cs typeface="Times New Roman" pitchFamily="18" charset="0"/>
              </a:rPr>
              <a:t>Термінові</a:t>
            </a:r>
            <a:r>
              <a:rPr kumimoji="0" lang="uk-UA" sz="2000" b="1" i="0" u="none" strike="noStrike" cap="none" normalizeH="0" baseline="0" dirty="0" smtClean="0">
                <a:ln>
                  <a:noFill/>
                </a:ln>
                <a:solidFill>
                  <a:schemeClr val="bg1"/>
                </a:solidFill>
                <a:effectLst/>
                <a:latin typeface="Times New Roman" pitchFamily="18" charset="0"/>
                <a:ea typeface="Times New Roman" pitchFamily="18" charset="0"/>
                <a:cs typeface="Times New Roman" pitchFamily="18" charset="0"/>
              </a:rPr>
              <a:t>. </a:t>
            </a:r>
            <a:r>
              <a:rPr kumimoji="0" lang="uk-UA" sz="2000" b="0" i="0" u="none" strike="noStrike" cap="none" normalizeH="0" baseline="0" dirty="0" smtClean="0">
                <a:ln>
                  <a:noFill/>
                </a:ln>
                <a:solidFill>
                  <a:schemeClr val="bg1"/>
                </a:solidFill>
                <a:effectLst/>
                <a:latin typeface="Times New Roman" pitchFamily="18" charset="0"/>
                <a:ea typeface="Times New Roman" pitchFamily="18" charset="0"/>
                <a:cs typeface="Times New Roman" pitchFamily="18" charset="0"/>
              </a:rPr>
              <a:t>Ця група постраждалих вимагає уваги у період від хвилин до 2 годин по прибутті, щоб уникнути смерті або серйозної втрати працездатності. Процедури у цій категорії повинні зосередитися на пацієнтах з високими шансами на виживання при негайному втручанні.</a:t>
            </a:r>
            <a:endParaRPr kumimoji="0" lang="uk-UA" sz="2000" b="0" i="0" u="none" strike="noStrike" cap="none" normalizeH="0" baseline="0" dirty="0" smtClean="0">
              <a:ln>
                <a:noFill/>
              </a:ln>
              <a:solidFill>
                <a:schemeClr val="bg1"/>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uk-UA" sz="2000" b="0" i="1" u="none" strike="noStrike" cap="none" normalizeH="0" baseline="0" dirty="0" smtClean="0">
                <a:ln>
                  <a:noFill/>
                </a:ln>
                <a:solidFill>
                  <a:schemeClr val="bg1"/>
                </a:solidFill>
                <a:effectLst/>
                <a:latin typeface="Times New Roman" pitchFamily="18" charset="0"/>
                <a:ea typeface="Times New Roman" pitchFamily="18" charset="0"/>
                <a:cs typeface="Times New Roman" pitchFamily="18" charset="0"/>
              </a:rPr>
              <a:t>До термінових відносяться такі поранення:</a:t>
            </a:r>
            <a:endParaRPr kumimoji="0" lang="uk-UA" sz="2000" b="0" i="0" u="none" strike="noStrike" cap="none" normalizeH="0" baseline="0" dirty="0" smtClean="0">
              <a:ln>
                <a:noFill/>
              </a:ln>
              <a:solidFill>
                <a:schemeClr val="bg1"/>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uk-UA" sz="2000" b="0" i="0" u="none" strike="noStrike" cap="none" normalizeH="0" baseline="0" dirty="0" smtClean="0">
                <a:ln>
                  <a:noFill/>
                </a:ln>
                <a:solidFill>
                  <a:schemeClr val="bg1"/>
                </a:solidFill>
                <a:effectLst/>
                <a:latin typeface="Times New Roman" pitchFamily="18" charset="0"/>
                <a:ea typeface="Times New Roman" pitchFamily="18" charset="0"/>
                <a:cs typeface="Times New Roman" pitchFamily="18" charset="0"/>
              </a:rPr>
              <a:t>порушення прохідності дихальних шляхів або загроза виникнення порушення; </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uk-UA" sz="2000" b="0" i="0" u="none" strike="noStrike" cap="none" normalizeH="0" baseline="0" dirty="0" smtClean="0">
                <a:ln>
                  <a:noFill/>
                </a:ln>
                <a:solidFill>
                  <a:schemeClr val="bg1"/>
                </a:solidFill>
                <a:effectLst/>
                <a:latin typeface="Times New Roman" pitchFamily="18" charset="0"/>
                <a:ea typeface="Times New Roman" pitchFamily="18" charset="0"/>
                <a:cs typeface="Times New Roman" pitchFamily="18" charset="0"/>
              </a:rPr>
              <a:t>напружений пневмоторакс; </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uk-UA" sz="2000" b="0" i="0" u="none" strike="noStrike" cap="none" normalizeH="0" baseline="0" dirty="0" err="1" smtClean="0">
                <a:ln>
                  <a:noFill/>
                </a:ln>
                <a:solidFill>
                  <a:schemeClr val="bg1"/>
                </a:solidFill>
                <a:effectLst/>
                <a:latin typeface="Times New Roman" pitchFamily="18" charset="0"/>
                <a:ea typeface="Times New Roman" pitchFamily="18" charset="0"/>
                <a:cs typeface="Times New Roman" pitchFamily="18" charset="0"/>
              </a:rPr>
              <a:t>незупинена</a:t>
            </a:r>
            <a:r>
              <a:rPr kumimoji="0" lang="uk-UA" sz="2000" b="0" i="0" u="none" strike="noStrike" cap="none" normalizeH="0" baseline="0" dirty="0" smtClean="0">
                <a:ln>
                  <a:noFill/>
                </a:ln>
                <a:solidFill>
                  <a:schemeClr val="bg1"/>
                </a:solidFill>
                <a:effectLst/>
                <a:latin typeface="Times New Roman" pitchFamily="18" charset="0"/>
                <a:ea typeface="Times New Roman" pitchFamily="18" charset="0"/>
                <a:cs typeface="Times New Roman" pitchFamily="18" charset="0"/>
              </a:rPr>
              <a:t> кровотеча; </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uk-UA" sz="2000" b="0" i="0" u="none" strike="noStrike" cap="none" normalizeH="0" baseline="0" dirty="0" smtClean="0">
                <a:ln>
                  <a:noFill/>
                </a:ln>
                <a:solidFill>
                  <a:schemeClr val="bg1"/>
                </a:solidFill>
                <a:effectLst/>
                <a:latin typeface="Times New Roman" pitchFamily="18" charset="0"/>
                <a:ea typeface="Times New Roman" pitchFamily="18" charset="0"/>
                <a:cs typeface="Times New Roman" pitchFamily="18" charset="0"/>
              </a:rPr>
              <a:t>ушкодження торсу, шиї або тазу з ознаками шоку; </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uk-UA" sz="2000" b="0" i="0" u="none" strike="noStrike" cap="none" normalizeH="0" baseline="0" dirty="0" smtClean="0">
                <a:ln>
                  <a:noFill/>
                </a:ln>
                <a:solidFill>
                  <a:schemeClr val="bg1"/>
                </a:solidFill>
                <a:effectLst/>
                <a:latin typeface="Times New Roman" pitchFamily="18" charset="0"/>
                <a:ea typeface="Times New Roman" pitchFamily="18" charset="0"/>
                <a:cs typeface="Times New Roman" pitchFamily="18" charset="0"/>
              </a:rPr>
              <a:t>травми голови, що вимагають негайної декомпресії; </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uk-UA" sz="2000" b="0" i="0" u="none" strike="noStrike" cap="none" normalizeH="0" baseline="0" dirty="0" smtClean="0">
                <a:ln>
                  <a:noFill/>
                </a:ln>
                <a:solidFill>
                  <a:schemeClr val="bg1"/>
                </a:solidFill>
                <a:effectLst/>
                <a:latin typeface="Times New Roman" pitchFamily="18" charset="0"/>
                <a:ea typeface="Times New Roman" pitchFamily="18" charset="0"/>
                <a:cs typeface="Times New Roman" pitchFamily="18" charset="0"/>
              </a:rPr>
              <a:t>загроза втрати кінцівки; очна гематома; </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uk-UA" sz="2000" b="0" i="0" u="none" strike="noStrike" cap="none" normalizeH="0" baseline="0" dirty="0" smtClean="0">
                <a:ln>
                  <a:noFill/>
                </a:ln>
                <a:solidFill>
                  <a:schemeClr val="bg1"/>
                </a:solidFill>
                <a:effectLst/>
                <a:latin typeface="Times New Roman" pitchFamily="18" charset="0"/>
                <a:ea typeface="Times New Roman" pitchFamily="18" charset="0"/>
                <a:cs typeface="Times New Roman" pitchFamily="18" charset="0"/>
              </a:rPr>
              <a:t>численні ампутації кінцівок.</a:t>
            </a:r>
            <a:endParaRPr kumimoji="0" lang="uk-UA" sz="2000" b="0" i="0" u="none" strike="noStrike" cap="none" normalizeH="0" baseline="0" dirty="0" smtClean="0">
              <a:ln>
                <a:noFill/>
              </a:ln>
              <a:solidFill>
                <a:schemeClr val="bg1"/>
              </a:solidFill>
              <a:effectLst/>
              <a:latin typeface="Times New Roman" pitchFamily="18" charset="0"/>
              <a:cs typeface="Times New Roman" pitchFamily="18" charset="0"/>
            </a:endParaRPr>
          </a:p>
        </p:txBody>
      </p:sp>
    </p:spTree>
    <p:extLst>
      <p:ext uri="{BB962C8B-B14F-4D97-AF65-F5344CB8AC3E}">
        <p14:creationId xmlns:p14="http://schemas.microsoft.com/office/powerpoint/2010/main" val="176499315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chor="ctr"/>
          <a:lstStyle/>
          <a:p>
            <a:r>
              <a:rPr lang="uk-UA" sz="2400" b="1" dirty="0" smtClean="0">
                <a:solidFill>
                  <a:srgbClr val="FFFF3B"/>
                </a:solidFill>
              </a:rPr>
              <a:t>Виділяють чотири категорії серед постраждалих:</a:t>
            </a:r>
            <a:r>
              <a:rPr lang="uk-UA" sz="2400" dirty="0" smtClean="0">
                <a:solidFill>
                  <a:srgbClr val="FFFF3B"/>
                </a:solidFill>
              </a:rPr>
              <a:t/>
            </a:r>
            <a:br>
              <a:rPr lang="uk-UA" sz="2400" dirty="0" smtClean="0">
                <a:solidFill>
                  <a:srgbClr val="FFFF3B"/>
                </a:solidFill>
              </a:rPr>
            </a:br>
            <a:r>
              <a:rPr lang="uk-UA" sz="2400" b="1" dirty="0" smtClean="0">
                <a:solidFill>
                  <a:srgbClr val="FFFF3B"/>
                </a:solidFill>
              </a:rPr>
              <a:t>-	термінові; -	відкладені; -	мінімальні;-	безнадійні.</a:t>
            </a:r>
            <a:endParaRPr lang="uk-UA" sz="3200" dirty="0">
              <a:solidFill>
                <a:srgbClr val="FFFF3B"/>
              </a:solidFill>
            </a:endParaRPr>
          </a:p>
        </p:txBody>
      </p:sp>
      <p:sp>
        <p:nvSpPr>
          <p:cNvPr id="3" name="Номер слайда 2"/>
          <p:cNvSpPr>
            <a:spLocks noGrp="1"/>
          </p:cNvSpPr>
          <p:nvPr>
            <p:ph type="sldNum" sz="quarter" idx="12"/>
          </p:nvPr>
        </p:nvSpPr>
        <p:spPr>
          <a:xfrm>
            <a:off x="7902712" y="6237313"/>
            <a:ext cx="784087" cy="360040"/>
          </a:xfrm>
        </p:spPr>
        <p:txBody>
          <a:bodyPr anchor="ctr"/>
          <a:lstStyle/>
          <a:p>
            <a:pPr algn="ctr">
              <a:defRPr/>
            </a:pPr>
            <a:r>
              <a:rPr lang="ru-RU" altLang="uk-UA" sz="1600" dirty="0" smtClean="0">
                <a:solidFill>
                  <a:schemeClr val="bg1"/>
                </a:solidFill>
              </a:rPr>
              <a:t>11</a:t>
            </a:r>
            <a:endParaRPr lang="ru-RU" altLang="uk-UA" sz="1600" dirty="0">
              <a:solidFill>
                <a:schemeClr val="bg1"/>
              </a:solidFill>
            </a:endParaRPr>
          </a:p>
        </p:txBody>
      </p:sp>
      <p:sp>
        <p:nvSpPr>
          <p:cNvPr id="1025" name="Rectangle 1"/>
          <p:cNvSpPr>
            <a:spLocks noChangeArrowheads="1"/>
          </p:cNvSpPr>
          <p:nvPr/>
        </p:nvSpPr>
        <p:spPr bwMode="auto">
          <a:xfrm>
            <a:off x="827584" y="2072025"/>
            <a:ext cx="7919864" cy="347787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Char char="•"/>
              <a:tabLst/>
            </a:pPr>
            <a:r>
              <a:rPr kumimoji="0" lang="uk-UA" sz="2000" b="1" i="1" u="none" strike="noStrike" cap="none" normalizeH="0" baseline="0" dirty="0" smtClean="0">
                <a:ln>
                  <a:noFill/>
                </a:ln>
                <a:solidFill>
                  <a:schemeClr val="bg1"/>
                </a:solidFill>
                <a:effectLst/>
                <a:latin typeface="Times New Roman" pitchFamily="18" charset="0"/>
                <a:ea typeface="Times New Roman" pitchFamily="18" charset="0"/>
                <a:cs typeface="Times New Roman" pitchFamily="18" charset="0"/>
              </a:rPr>
              <a:t>Відкладені</a:t>
            </a:r>
            <a:r>
              <a:rPr kumimoji="0" lang="uk-UA" sz="2000" b="1" i="0" u="none" strike="noStrike" cap="none" normalizeH="0" baseline="0" dirty="0" smtClean="0">
                <a:ln>
                  <a:noFill/>
                </a:ln>
                <a:solidFill>
                  <a:schemeClr val="bg1"/>
                </a:solidFill>
                <a:effectLst/>
                <a:latin typeface="Times New Roman" pitchFamily="18" charset="0"/>
                <a:ea typeface="Times New Roman" pitchFamily="18" charset="0"/>
                <a:cs typeface="Times New Roman" pitchFamily="18" charset="0"/>
              </a:rPr>
              <a:t>. </a:t>
            </a:r>
            <a:r>
              <a:rPr kumimoji="0" lang="uk-UA" sz="2000" b="0" i="0" u="none" strike="noStrike" cap="none" normalizeH="0" baseline="0" dirty="0" smtClean="0">
                <a:ln>
                  <a:noFill/>
                </a:ln>
                <a:solidFill>
                  <a:schemeClr val="bg1"/>
                </a:solidFill>
                <a:effectLst/>
                <a:latin typeface="Times New Roman" pitchFamily="18" charset="0"/>
                <a:ea typeface="Times New Roman" pitchFamily="18" charset="0"/>
                <a:cs typeface="Times New Roman" pitchFamily="18" charset="0"/>
              </a:rPr>
              <a:t>Ця категорія</a:t>
            </a:r>
            <a:r>
              <a:rPr kumimoji="0" lang="uk-UA" sz="2000" b="1" i="0" u="none" strike="noStrike" cap="none" normalizeH="0" baseline="0" dirty="0" smtClean="0">
                <a:ln>
                  <a:noFill/>
                </a:ln>
                <a:solidFill>
                  <a:schemeClr val="bg1"/>
                </a:solidFill>
                <a:effectLst/>
                <a:latin typeface="Times New Roman" pitchFamily="18" charset="0"/>
                <a:ea typeface="Times New Roman" pitchFamily="18" charset="0"/>
                <a:cs typeface="Times New Roman" pitchFamily="18" charset="0"/>
              </a:rPr>
              <a:t> </a:t>
            </a:r>
            <a:r>
              <a:rPr kumimoji="0" lang="uk-UA" sz="2000" b="0" i="0" u="none" strike="noStrike" cap="none" normalizeH="0" baseline="0" dirty="0" smtClean="0">
                <a:ln>
                  <a:noFill/>
                </a:ln>
                <a:solidFill>
                  <a:schemeClr val="bg1"/>
                </a:solidFill>
                <a:effectLst/>
                <a:latin typeface="Times New Roman" pitchFamily="18" charset="0"/>
                <a:ea typeface="Times New Roman" pitchFamily="18" charset="0"/>
                <a:cs typeface="Times New Roman" pitchFamily="18" charset="0"/>
              </a:rPr>
              <a:t>потребує хірургічного втручання, проте загальний стан дозволяє відкласти допомогу, не піддаючи зайвому ризику життя, кінцівки або зір. Необхідна допомога полягає в проведенні направленої рідинної реанімації, стабілізації переломів, катетеризації сечового міхура, шлункової декомпресії і знеболювання.</a:t>
            </a:r>
            <a:endParaRPr kumimoji="0" lang="uk-UA" sz="2000" b="0" i="0" u="none" strike="noStrike" cap="none" normalizeH="0" baseline="0" dirty="0" smtClean="0">
              <a:ln>
                <a:noFill/>
              </a:ln>
              <a:solidFill>
                <a:schemeClr val="bg1"/>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uk-UA" sz="2000" b="1" i="1" u="none" strike="noStrike" cap="none" normalizeH="0" baseline="0" dirty="0" smtClean="0">
                <a:ln>
                  <a:noFill/>
                </a:ln>
                <a:solidFill>
                  <a:schemeClr val="bg1"/>
                </a:solidFill>
                <a:effectLst/>
                <a:latin typeface="Times New Roman" pitchFamily="18" charset="0"/>
                <a:ea typeface="Times New Roman" pitchFamily="18" charset="0"/>
                <a:cs typeface="Times New Roman" pitchFamily="18" charset="0"/>
              </a:rPr>
              <a:t>Відкладеними </a:t>
            </a:r>
            <a:r>
              <a:rPr kumimoji="0" lang="uk-UA" sz="2000" i="1" u="none" strike="noStrike" cap="none" normalizeH="0" baseline="0" dirty="0" smtClean="0">
                <a:ln>
                  <a:noFill/>
                </a:ln>
                <a:solidFill>
                  <a:schemeClr val="bg1"/>
                </a:solidFill>
                <a:effectLst/>
                <a:latin typeface="Times New Roman" pitchFamily="18" charset="0"/>
                <a:ea typeface="Times New Roman" pitchFamily="18" charset="0"/>
                <a:cs typeface="Times New Roman" pitchFamily="18" charset="0"/>
              </a:rPr>
              <a:t>м</a:t>
            </a:r>
            <a:r>
              <a:rPr kumimoji="0" lang="uk-UA" sz="2000" b="0" i="1" u="none" strike="noStrike" cap="none" normalizeH="0" baseline="0" dirty="0" smtClean="0">
                <a:ln>
                  <a:noFill/>
                </a:ln>
                <a:solidFill>
                  <a:schemeClr val="bg1"/>
                </a:solidFill>
                <a:effectLst/>
                <a:latin typeface="Times New Roman" pitchFamily="18" charset="0"/>
                <a:ea typeface="Times New Roman" pitchFamily="18" charset="0"/>
                <a:cs typeface="Times New Roman" pitchFamily="18" charset="0"/>
              </a:rPr>
              <a:t>ожуть бути такі поранення:</a:t>
            </a:r>
            <a:endParaRPr kumimoji="0" lang="uk-UA" sz="2000" b="0" i="0" u="none" strike="noStrike" cap="none" normalizeH="0" baseline="0" dirty="0" smtClean="0">
              <a:ln>
                <a:noFill/>
              </a:ln>
              <a:solidFill>
                <a:schemeClr val="bg1"/>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uk-UA" sz="2000" b="0" i="0" u="none" strike="noStrike" cap="none" normalizeH="0" baseline="0" dirty="0" smtClean="0">
                <a:ln>
                  <a:noFill/>
                </a:ln>
                <a:solidFill>
                  <a:schemeClr val="bg1"/>
                </a:solidFill>
                <a:effectLst/>
                <a:latin typeface="Times New Roman" pitchFamily="18" charset="0"/>
                <a:ea typeface="Times New Roman" pitchFamily="18" charset="0"/>
                <a:cs typeface="Times New Roman" pitchFamily="18" charset="0"/>
              </a:rPr>
              <a:t>тупі або проникаючі травми торсу без ознак шоку; </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uk-UA" sz="2000" b="0" i="0" u="none" strike="noStrike" cap="none" normalizeH="0" baseline="0" dirty="0" smtClean="0">
                <a:ln>
                  <a:noFill/>
                </a:ln>
                <a:solidFill>
                  <a:schemeClr val="bg1"/>
                </a:solidFill>
                <a:effectLst/>
                <a:latin typeface="Times New Roman" pitchFamily="18" charset="0"/>
                <a:ea typeface="Times New Roman" pitchFamily="18" charset="0"/>
                <a:cs typeface="Times New Roman" pitchFamily="18" charset="0"/>
              </a:rPr>
              <a:t>переломи; </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uk-UA" sz="2000" b="0" i="0" u="none" strike="noStrike" cap="none" normalizeH="0" baseline="0" dirty="0" smtClean="0">
                <a:ln>
                  <a:noFill/>
                </a:ln>
                <a:solidFill>
                  <a:schemeClr val="bg1"/>
                </a:solidFill>
                <a:effectLst/>
                <a:latin typeface="Times New Roman" pitchFamily="18" charset="0"/>
                <a:ea typeface="Times New Roman" pitchFamily="18" charset="0"/>
                <a:cs typeface="Times New Roman" pitchFamily="18" charset="0"/>
              </a:rPr>
              <a:t>ушкодження м’яких тканин без значної кровотечі; </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uk-UA" sz="2000" b="0" i="0" u="none" strike="noStrike" cap="none" normalizeH="0" baseline="0" dirty="0" smtClean="0">
                <a:ln>
                  <a:noFill/>
                </a:ln>
                <a:solidFill>
                  <a:schemeClr val="bg1"/>
                </a:solidFill>
                <a:effectLst/>
                <a:latin typeface="Times New Roman" pitchFamily="18" charset="0"/>
                <a:ea typeface="Times New Roman" pitchFamily="18" charset="0"/>
                <a:cs typeface="Times New Roman" pitchFamily="18" charset="0"/>
              </a:rPr>
              <a:t>лицьові переломи без порушення прохідності дихальних шляхів; </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uk-UA" sz="2000" b="0" i="0" u="none" strike="noStrike" cap="none" normalizeH="0" baseline="0" dirty="0" smtClean="0">
                <a:ln>
                  <a:noFill/>
                </a:ln>
                <a:solidFill>
                  <a:schemeClr val="bg1"/>
                </a:solidFill>
                <a:effectLst/>
                <a:latin typeface="Times New Roman" pitchFamily="18" charset="0"/>
                <a:ea typeface="Times New Roman" pitchFamily="18" charset="0"/>
                <a:cs typeface="Times New Roman" pitchFamily="18" charset="0"/>
              </a:rPr>
              <a:t>травми навколо ока; опіки, при яких можна вижити.</a:t>
            </a:r>
            <a:endParaRPr kumimoji="0" lang="uk-UA" sz="2000" b="0" i="0" u="none" strike="noStrike" cap="none" normalizeH="0" baseline="0" dirty="0" smtClean="0">
              <a:ln>
                <a:noFill/>
              </a:ln>
              <a:solidFill>
                <a:schemeClr val="bg1"/>
              </a:solidFill>
              <a:effectLst/>
              <a:latin typeface="Times New Roman" pitchFamily="18" charset="0"/>
              <a:cs typeface="Times New Roman" pitchFamily="18" charset="0"/>
            </a:endParaRPr>
          </a:p>
        </p:txBody>
      </p:sp>
    </p:spTree>
    <p:extLst>
      <p:ext uri="{BB962C8B-B14F-4D97-AF65-F5344CB8AC3E}">
        <p14:creationId xmlns:p14="http://schemas.microsoft.com/office/powerpoint/2010/main" val="176499315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chor="ctr"/>
          <a:lstStyle/>
          <a:p>
            <a:r>
              <a:rPr lang="uk-UA" sz="2400" b="1" dirty="0" smtClean="0">
                <a:solidFill>
                  <a:srgbClr val="FFFF3B"/>
                </a:solidFill>
              </a:rPr>
              <a:t>Виділяють чотири категорії серед постраждалих:</a:t>
            </a:r>
            <a:r>
              <a:rPr lang="uk-UA" sz="2400" dirty="0" smtClean="0">
                <a:solidFill>
                  <a:srgbClr val="FFFF3B"/>
                </a:solidFill>
              </a:rPr>
              <a:t/>
            </a:r>
            <a:br>
              <a:rPr lang="uk-UA" sz="2400" dirty="0" smtClean="0">
                <a:solidFill>
                  <a:srgbClr val="FFFF3B"/>
                </a:solidFill>
              </a:rPr>
            </a:br>
            <a:r>
              <a:rPr lang="uk-UA" sz="2400" b="1" dirty="0" smtClean="0">
                <a:solidFill>
                  <a:srgbClr val="FFFF3B"/>
                </a:solidFill>
              </a:rPr>
              <a:t>-	термінові; -	відкладені; -	мінімальні;-	безнадійні.</a:t>
            </a:r>
            <a:endParaRPr lang="uk-UA" sz="3200" dirty="0">
              <a:solidFill>
                <a:srgbClr val="FFFF3B"/>
              </a:solidFill>
            </a:endParaRPr>
          </a:p>
        </p:txBody>
      </p:sp>
      <p:sp>
        <p:nvSpPr>
          <p:cNvPr id="3" name="Номер слайда 2"/>
          <p:cNvSpPr>
            <a:spLocks noGrp="1"/>
          </p:cNvSpPr>
          <p:nvPr>
            <p:ph type="sldNum" sz="quarter" idx="12"/>
          </p:nvPr>
        </p:nvSpPr>
        <p:spPr>
          <a:xfrm>
            <a:off x="7902712" y="6237313"/>
            <a:ext cx="784087" cy="360040"/>
          </a:xfrm>
        </p:spPr>
        <p:txBody>
          <a:bodyPr anchor="ctr"/>
          <a:lstStyle/>
          <a:p>
            <a:pPr algn="ctr">
              <a:defRPr/>
            </a:pPr>
            <a:r>
              <a:rPr lang="ru-RU" altLang="uk-UA" sz="1600" dirty="0" smtClean="0">
                <a:solidFill>
                  <a:schemeClr val="bg1"/>
                </a:solidFill>
              </a:rPr>
              <a:t>12</a:t>
            </a:r>
            <a:endParaRPr lang="ru-RU" altLang="uk-UA" sz="1600" dirty="0">
              <a:solidFill>
                <a:schemeClr val="bg1"/>
              </a:solidFill>
            </a:endParaRPr>
          </a:p>
        </p:txBody>
      </p:sp>
      <p:sp>
        <p:nvSpPr>
          <p:cNvPr id="2049" name="Rectangle 1"/>
          <p:cNvSpPr>
            <a:spLocks noChangeArrowheads="1"/>
          </p:cNvSpPr>
          <p:nvPr/>
        </p:nvSpPr>
        <p:spPr bwMode="auto">
          <a:xfrm>
            <a:off x="323528" y="2112041"/>
            <a:ext cx="8352928" cy="193899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Char char="•"/>
              <a:tabLst/>
            </a:pPr>
            <a:r>
              <a:rPr kumimoji="0" lang="uk-UA" sz="2000" b="1" i="1" u="none" strike="noStrike" cap="none" normalizeH="0" baseline="0" dirty="0" smtClean="0">
                <a:ln>
                  <a:noFill/>
                </a:ln>
                <a:solidFill>
                  <a:schemeClr val="bg1"/>
                </a:solidFill>
                <a:effectLst/>
                <a:latin typeface="Times New Roman" pitchFamily="18" charset="0"/>
                <a:ea typeface="Times New Roman" pitchFamily="18" charset="0"/>
                <a:cs typeface="Times New Roman" pitchFamily="18" charset="0"/>
              </a:rPr>
              <a:t>Мінімальні.</a:t>
            </a:r>
            <a:r>
              <a:rPr kumimoji="0" lang="uk-UA" sz="2000" b="1" i="0" u="none" strike="noStrike" cap="none" normalizeH="0" baseline="0" dirty="0" smtClean="0">
                <a:ln>
                  <a:noFill/>
                </a:ln>
                <a:solidFill>
                  <a:schemeClr val="bg1"/>
                </a:solidFill>
                <a:effectLst/>
                <a:latin typeface="Times New Roman" pitchFamily="18" charset="0"/>
                <a:ea typeface="Times New Roman" pitchFamily="18" charset="0"/>
                <a:cs typeface="Times New Roman" pitchFamily="18" charset="0"/>
              </a:rPr>
              <a:t> </a:t>
            </a:r>
            <a:r>
              <a:rPr kumimoji="0" lang="uk-UA" sz="2000" b="0" i="0" u="none" strike="noStrike" cap="none" normalizeH="0" baseline="0" dirty="0" smtClean="0">
                <a:ln>
                  <a:noFill/>
                </a:ln>
                <a:solidFill>
                  <a:schemeClr val="bg1"/>
                </a:solidFill>
                <a:effectLst/>
                <a:latin typeface="Times New Roman" pitchFamily="18" charset="0"/>
                <a:ea typeface="Times New Roman" pitchFamily="18" charset="0"/>
                <a:cs typeface="Times New Roman" pitchFamily="18" charset="0"/>
              </a:rPr>
              <a:t>Ця група має відносно легкі ушкодження:</a:t>
            </a:r>
            <a:endParaRPr kumimoji="0" lang="uk-UA" sz="2000" b="0" i="0" u="none" strike="noStrike" cap="none" normalizeH="0" baseline="0" dirty="0" smtClean="0">
              <a:ln>
                <a:noFill/>
              </a:ln>
              <a:solidFill>
                <a:schemeClr val="bg1"/>
              </a:solidFill>
              <a:effectLst/>
              <a:latin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Char char="•"/>
              <a:tabLst/>
            </a:pPr>
            <a:r>
              <a:rPr kumimoji="0" lang="uk-UA" sz="2000" b="0" i="0" u="none" strike="noStrike" cap="none" normalizeH="0" baseline="0" dirty="0" smtClean="0">
                <a:ln>
                  <a:noFill/>
                </a:ln>
                <a:solidFill>
                  <a:schemeClr val="bg1"/>
                </a:solidFill>
                <a:effectLst/>
                <a:latin typeface="Times New Roman" pitchFamily="18" charset="0"/>
                <a:ea typeface="Times New Roman" pitchFamily="18" charset="0"/>
                <a:cs typeface="Times New Roman" pitchFamily="18" charset="0"/>
              </a:rPr>
              <a:t>порізи, подряпини; </a:t>
            </a:r>
          </a:p>
          <a:p>
            <a:pPr marL="0" marR="0" lvl="0" indent="0" algn="just" defTabSz="914400" rtl="0" eaLnBrk="0" fontAlgn="base" latinLnBrk="0" hangingPunct="0">
              <a:lnSpc>
                <a:spcPct val="100000"/>
              </a:lnSpc>
              <a:spcBef>
                <a:spcPct val="0"/>
              </a:spcBef>
              <a:spcAft>
                <a:spcPct val="0"/>
              </a:spcAft>
              <a:buClrTx/>
              <a:buSzTx/>
              <a:buFontTx/>
              <a:buChar char="•"/>
              <a:tabLst/>
            </a:pPr>
            <a:r>
              <a:rPr kumimoji="0" lang="uk-UA" sz="2000" b="0" i="0" u="none" strike="noStrike" cap="none" normalizeH="0" baseline="0" dirty="0" smtClean="0">
                <a:ln>
                  <a:noFill/>
                </a:ln>
                <a:solidFill>
                  <a:schemeClr val="bg1"/>
                </a:solidFill>
                <a:effectLst/>
                <a:latin typeface="Times New Roman" pitchFamily="18" charset="0"/>
                <a:ea typeface="Times New Roman" pitchFamily="18" charset="0"/>
                <a:cs typeface="Times New Roman" pitchFamily="18" charset="0"/>
              </a:rPr>
              <a:t>переломи малих кісток; </a:t>
            </a:r>
          </a:p>
          <a:p>
            <a:pPr marL="0" marR="0" lvl="0" indent="0" algn="just" defTabSz="914400" rtl="0" eaLnBrk="0" fontAlgn="base" latinLnBrk="0" hangingPunct="0">
              <a:lnSpc>
                <a:spcPct val="100000"/>
              </a:lnSpc>
              <a:spcBef>
                <a:spcPct val="0"/>
              </a:spcBef>
              <a:spcAft>
                <a:spcPct val="0"/>
              </a:spcAft>
              <a:buClrTx/>
              <a:buSzTx/>
              <a:buFontTx/>
              <a:buChar char="•"/>
              <a:tabLst/>
            </a:pPr>
            <a:r>
              <a:rPr kumimoji="0" lang="uk-UA" sz="2000" b="0" i="0" u="none" strike="noStrike" cap="none" normalizeH="0" baseline="0" dirty="0" smtClean="0">
                <a:ln>
                  <a:noFill/>
                </a:ln>
                <a:solidFill>
                  <a:schemeClr val="bg1"/>
                </a:solidFill>
                <a:effectLst/>
                <a:latin typeface="Times New Roman" pitchFamily="18" charset="0"/>
                <a:ea typeface="Times New Roman" pitchFamily="18" charset="0"/>
                <a:cs typeface="Times New Roman" pitchFamily="18" charset="0"/>
              </a:rPr>
              <a:t>незначні опіки.</a:t>
            </a:r>
            <a:endParaRPr kumimoji="0" lang="uk-UA" sz="2000" b="0" i="0" u="none" strike="noStrike" cap="none" normalizeH="0" baseline="0" dirty="0" smtClean="0">
              <a:ln>
                <a:noFill/>
              </a:ln>
              <a:solidFill>
                <a:schemeClr val="bg1"/>
              </a:solidFill>
              <a:effectLst/>
              <a:latin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tabLst/>
            </a:pPr>
            <a:endParaRPr kumimoji="0" lang="uk-UA" sz="2000" b="0" i="0" u="none" strike="noStrike" cap="none" normalizeH="0" baseline="0" dirty="0" smtClean="0">
              <a:ln>
                <a:noFill/>
              </a:ln>
              <a:solidFill>
                <a:schemeClr val="bg1"/>
              </a:solidFill>
              <a:effectLst/>
              <a:latin typeface="Times New Roman" pitchFamily="18" charset="0"/>
              <a:ea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tabLst/>
            </a:pPr>
            <a:r>
              <a:rPr kumimoji="0" lang="uk-UA" sz="2000" b="0" i="0" u="none" strike="noStrike" cap="none" normalizeH="0" baseline="0" dirty="0" smtClean="0">
                <a:ln>
                  <a:noFill/>
                </a:ln>
                <a:solidFill>
                  <a:schemeClr val="bg1"/>
                </a:solidFill>
                <a:effectLst/>
                <a:latin typeface="Times New Roman" pitchFamily="18" charset="0"/>
                <a:ea typeface="Times New Roman" pitchFamily="18" charset="0"/>
                <a:cs typeface="Times New Roman" pitchFamily="18" charset="0"/>
              </a:rPr>
              <a:t>Ці постраждалі можуть також допомагати при роботі з пораненими.</a:t>
            </a:r>
            <a:endParaRPr kumimoji="0" lang="uk-UA" sz="2000" b="0" i="0" u="none" strike="noStrike" cap="none" normalizeH="0" baseline="0" dirty="0" smtClean="0">
              <a:ln>
                <a:noFill/>
              </a:ln>
              <a:solidFill>
                <a:schemeClr val="bg1"/>
              </a:solidFill>
              <a:effectLst/>
              <a:latin typeface="Times New Roman" pitchFamily="18" charset="0"/>
              <a:cs typeface="Times New Roman" pitchFamily="18" charset="0"/>
            </a:endParaRPr>
          </a:p>
        </p:txBody>
      </p:sp>
    </p:spTree>
    <p:extLst>
      <p:ext uri="{BB962C8B-B14F-4D97-AF65-F5344CB8AC3E}">
        <p14:creationId xmlns:p14="http://schemas.microsoft.com/office/powerpoint/2010/main" val="176499315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chor="ctr"/>
          <a:lstStyle/>
          <a:p>
            <a:r>
              <a:rPr lang="uk-UA" sz="2400" b="1" dirty="0" smtClean="0">
                <a:solidFill>
                  <a:srgbClr val="FFFF3B"/>
                </a:solidFill>
              </a:rPr>
              <a:t>Виділяють чотири категорії серед постраждалих:</a:t>
            </a:r>
            <a:r>
              <a:rPr lang="uk-UA" sz="2400" dirty="0" smtClean="0">
                <a:solidFill>
                  <a:srgbClr val="FFFF3B"/>
                </a:solidFill>
              </a:rPr>
              <a:t/>
            </a:r>
            <a:br>
              <a:rPr lang="uk-UA" sz="2400" dirty="0" smtClean="0">
                <a:solidFill>
                  <a:srgbClr val="FFFF3B"/>
                </a:solidFill>
              </a:rPr>
            </a:br>
            <a:r>
              <a:rPr lang="uk-UA" sz="2400" b="1" dirty="0" smtClean="0">
                <a:solidFill>
                  <a:srgbClr val="FFFF3B"/>
                </a:solidFill>
              </a:rPr>
              <a:t>-	термінові; -	відкладені; -	мінімальні;-	безнадійні.</a:t>
            </a:r>
            <a:endParaRPr lang="uk-UA" sz="3200" dirty="0">
              <a:solidFill>
                <a:srgbClr val="FFFF3B"/>
              </a:solidFill>
            </a:endParaRPr>
          </a:p>
        </p:txBody>
      </p:sp>
      <p:sp>
        <p:nvSpPr>
          <p:cNvPr id="3" name="Номер слайда 2"/>
          <p:cNvSpPr>
            <a:spLocks noGrp="1"/>
          </p:cNvSpPr>
          <p:nvPr>
            <p:ph type="sldNum" sz="quarter" idx="12"/>
          </p:nvPr>
        </p:nvSpPr>
        <p:spPr>
          <a:xfrm>
            <a:off x="7902712" y="6237313"/>
            <a:ext cx="784087" cy="360040"/>
          </a:xfrm>
        </p:spPr>
        <p:txBody>
          <a:bodyPr anchor="ctr"/>
          <a:lstStyle/>
          <a:p>
            <a:pPr algn="ctr">
              <a:defRPr/>
            </a:pPr>
            <a:r>
              <a:rPr lang="ru-RU" altLang="uk-UA" sz="1600" dirty="0" smtClean="0">
                <a:solidFill>
                  <a:schemeClr val="bg1"/>
                </a:solidFill>
              </a:rPr>
              <a:t>13</a:t>
            </a:r>
            <a:endParaRPr lang="ru-RU" altLang="uk-UA" sz="1600" dirty="0">
              <a:solidFill>
                <a:schemeClr val="bg1"/>
              </a:solidFill>
            </a:endParaRPr>
          </a:p>
        </p:txBody>
      </p:sp>
      <p:sp>
        <p:nvSpPr>
          <p:cNvPr id="3073" name="Rectangle 1"/>
          <p:cNvSpPr>
            <a:spLocks noChangeArrowheads="1"/>
          </p:cNvSpPr>
          <p:nvPr/>
        </p:nvSpPr>
        <p:spPr bwMode="auto">
          <a:xfrm>
            <a:off x="539552" y="1916832"/>
            <a:ext cx="8136904" cy="440120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Char char="•"/>
              <a:tabLst/>
            </a:pPr>
            <a:r>
              <a:rPr kumimoji="0" lang="uk-UA" sz="2000" b="1" i="1" u="none" strike="noStrike" cap="none" normalizeH="0" baseline="0" dirty="0" smtClean="0">
                <a:ln>
                  <a:noFill/>
                </a:ln>
                <a:solidFill>
                  <a:schemeClr val="bg1"/>
                </a:solidFill>
                <a:effectLst/>
                <a:latin typeface="Times New Roman" pitchFamily="18" charset="0"/>
                <a:ea typeface="Times New Roman" pitchFamily="18" charset="0"/>
                <a:cs typeface="Times New Roman" pitchFamily="18" charset="0"/>
              </a:rPr>
              <a:t>Безнадійні.</a:t>
            </a:r>
            <a:r>
              <a:rPr kumimoji="0" lang="uk-UA" sz="2000" b="1" i="0" u="none" strike="noStrike" cap="none" normalizeH="0" baseline="0" dirty="0" smtClean="0">
                <a:ln>
                  <a:noFill/>
                </a:ln>
                <a:solidFill>
                  <a:schemeClr val="bg1"/>
                </a:solidFill>
                <a:effectLst/>
                <a:latin typeface="Times New Roman" pitchFamily="18" charset="0"/>
                <a:ea typeface="Times New Roman" pitchFamily="18" charset="0"/>
                <a:cs typeface="Times New Roman" pitchFamily="18" charset="0"/>
              </a:rPr>
              <a:t> </a:t>
            </a:r>
            <a:r>
              <a:rPr kumimoji="0" lang="uk-UA" sz="2000" b="0" i="0" u="none" strike="noStrike" cap="none" normalizeH="0" baseline="0" dirty="0" smtClean="0">
                <a:ln>
                  <a:noFill/>
                </a:ln>
                <a:solidFill>
                  <a:schemeClr val="bg1"/>
                </a:solidFill>
                <a:effectLst/>
                <a:latin typeface="Times New Roman" pitchFamily="18" charset="0"/>
                <a:ea typeface="Times New Roman" pitchFamily="18" charset="0"/>
                <a:cs typeface="Times New Roman" pitchFamily="18" charset="0"/>
              </a:rPr>
              <a:t>Ця група має поранення, що перевантажують наявні медичні ресурси за рахунок лікування пацієнтів, які можуть вижити. </a:t>
            </a:r>
            <a:r>
              <a:rPr kumimoji="0" lang="uk-UA" sz="2000" b="0" i="0" u="none" strike="noStrike" cap="none" normalizeH="0" baseline="0" dirty="0" err="1" smtClean="0">
                <a:ln>
                  <a:noFill/>
                </a:ln>
                <a:solidFill>
                  <a:schemeClr val="bg1"/>
                </a:solidFill>
                <a:effectLst/>
                <a:latin typeface="Times New Roman" pitchFamily="18" charset="0"/>
                <a:ea typeface="Times New Roman" pitchFamily="18" charset="0"/>
                <a:cs typeface="Times New Roman" pitchFamily="18" charset="0"/>
              </a:rPr>
              <a:t>“Безнадійних”</a:t>
            </a:r>
            <a:r>
              <a:rPr kumimoji="0" lang="uk-UA" sz="2000" b="0" i="0" u="none" strike="noStrike" cap="none" normalizeH="0" baseline="0" dirty="0" smtClean="0">
                <a:ln>
                  <a:noFill/>
                </a:ln>
                <a:solidFill>
                  <a:schemeClr val="bg1"/>
                </a:solidFill>
                <a:effectLst/>
                <a:latin typeface="Times New Roman" pitchFamily="18" charset="0"/>
                <a:ea typeface="Times New Roman" pitchFamily="18" charset="0"/>
                <a:cs typeface="Times New Roman" pitchFamily="18" charset="0"/>
              </a:rPr>
              <a:t> поранених не слід покидати, проте слід забрати з поля зору інших постраждалих та періодично оглядати. Цим постраждалим необхідний персонал, що може стежити за їхнім станом та підтримувати і заспокоювати їх.</a:t>
            </a:r>
            <a:endParaRPr kumimoji="0" lang="uk-UA" sz="2000" b="0" i="0" u="none" strike="noStrike" cap="none" normalizeH="0" baseline="0" dirty="0" smtClean="0">
              <a:ln>
                <a:noFill/>
              </a:ln>
              <a:solidFill>
                <a:schemeClr val="bg1"/>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uk-UA" sz="2000" b="0" i="0" u="none" strike="noStrike" cap="none" normalizeH="0" baseline="0" dirty="0" smtClean="0">
                <a:ln>
                  <a:noFill/>
                </a:ln>
                <a:solidFill>
                  <a:schemeClr val="bg1"/>
                </a:solidFill>
                <a:effectLst/>
                <a:latin typeface="Times New Roman" pitchFamily="18" charset="0"/>
                <a:ea typeface="Times New Roman" pitchFamily="18" charset="0"/>
                <a:cs typeface="Times New Roman" pitchFamily="18" charset="0"/>
              </a:rPr>
              <a:t>Можуть бути такі поранення:</a:t>
            </a:r>
            <a:endParaRPr kumimoji="0" lang="uk-UA" sz="2000" b="0" i="0" u="none" strike="noStrike" cap="none" normalizeH="0" baseline="0" dirty="0" smtClean="0">
              <a:ln>
                <a:noFill/>
              </a:ln>
              <a:solidFill>
                <a:schemeClr val="bg1"/>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uk-UA" sz="2000" b="0" i="0" u="none" strike="noStrike" cap="none" normalizeH="0" baseline="0" dirty="0" smtClean="0">
                <a:ln>
                  <a:noFill/>
                </a:ln>
                <a:solidFill>
                  <a:schemeClr val="bg1"/>
                </a:solidFill>
                <a:effectLst/>
                <a:latin typeface="Times New Roman" pitchFamily="18" charset="0"/>
                <a:ea typeface="Times New Roman" pitchFamily="18" charset="0"/>
                <a:cs typeface="Times New Roman" pitchFamily="18" charset="0"/>
              </a:rPr>
              <a:t>усі постраждалі, що прибувають без життєвих показників або ознак життя, незалежно від механізму ушкодження;</a:t>
            </a:r>
            <a:endParaRPr kumimoji="0" lang="uk-UA" sz="2000" b="0" i="0" u="none" strike="noStrike" cap="none" normalizeH="0" baseline="0" dirty="0" smtClean="0">
              <a:ln>
                <a:noFill/>
              </a:ln>
              <a:solidFill>
                <a:schemeClr val="bg1"/>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uk-UA" sz="2000" b="0" i="0" u="none" strike="noStrike" cap="none" normalizeH="0" baseline="0" dirty="0" smtClean="0">
                <a:ln>
                  <a:noFill/>
                </a:ln>
                <a:solidFill>
                  <a:schemeClr val="bg1"/>
                </a:solidFill>
                <a:effectLst/>
                <a:latin typeface="Times New Roman" pitchFamily="18" charset="0"/>
                <a:ea typeface="Times New Roman" pitchFamily="18" charset="0"/>
                <a:cs typeface="Times New Roman" pitchFamily="18" charset="0"/>
              </a:rPr>
              <a:t>кульові поранення крізь голову з ознаками коми;</a:t>
            </a:r>
            <a:endParaRPr kumimoji="0" lang="uk-UA" sz="2000" b="0" i="0" u="none" strike="noStrike" cap="none" normalizeH="0" baseline="0" dirty="0" smtClean="0">
              <a:ln>
                <a:noFill/>
              </a:ln>
              <a:solidFill>
                <a:schemeClr val="bg1"/>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uk-UA" sz="2000" b="0" i="0" u="none" strike="noStrike" cap="none" normalizeH="0" baseline="0" dirty="0" smtClean="0">
                <a:ln>
                  <a:noFill/>
                </a:ln>
                <a:solidFill>
                  <a:schemeClr val="bg1"/>
                </a:solidFill>
                <a:effectLst/>
                <a:latin typeface="Times New Roman" pitchFamily="18" charset="0"/>
                <a:ea typeface="Times New Roman" pitchFamily="18" charset="0"/>
                <a:cs typeface="Times New Roman" pitchFamily="18" charset="0"/>
              </a:rPr>
              <a:t>відкриті ушкодження тазу з </a:t>
            </a:r>
            <a:r>
              <a:rPr kumimoji="0" lang="uk-UA" sz="2000" b="0" i="0" u="none" strike="noStrike" cap="none" normalizeH="0" baseline="0" dirty="0" err="1" smtClean="0">
                <a:ln>
                  <a:noFill/>
                </a:ln>
                <a:solidFill>
                  <a:schemeClr val="bg1"/>
                </a:solidFill>
                <a:effectLst/>
                <a:latin typeface="Times New Roman" pitchFamily="18" charset="0"/>
                <a:ea typeface="Times New Roman" pitchFamily="18" charset="0"/>
                <a:cs typeface="Times New Roman" pitchFamily="18" charset="0"/>
              </a:rPr>
              <a:t>незупиненою</a:t>
            </a:r>
            <a:r>
              <a:rPr kumimoji="0" lang="uk-UA" sz="2000" b="0" i="0" u="none" strike="noStrike" cap="none" normalizeH="0" baseline="0" dirty="0" smtClean="0">
                <a:ln>
                  <a:noFill/>
                </a:ln>
                <a:solidFill>
                  <a:schemeClr val="bg1"/>
                </a:solidFill>
                <a:effectLst/>
                <a:latin typeface="Times New Roman" pitchFamily="18" charset="0"/>
                <a:ea typeface="Times New Roman" pitchFamily="18" charset="0"/>
                <a:cs typeface="Times New Roman" pitchFamily="18" charset="0"/>
              </a:rPr>
              <a:t> кровотечею та шоком IV ступеня;</a:t>
            </a:r>
            <a:endParaRPr kumimoji="0" lang="uk-UA" sz="2000" b="0" i="0" u="none" strike="noStrike" cap="none" normalizeH="0" baseline="0" dirty="0" smtClean="0">
              <a:ln>
                <a:noFill/>
              </a:ln>
              <a:solidFill>
                <a:schemeClr val="bg1"/>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uk-UA" sz="2000" b="0" i="0" u="none" strike="noStrike" cap="none" normalizeH="0" baseline="0" dirty="0" smtClean="0">
                <a:ln>
                  <a:noFill/>
                </a:ln>
                <a:solidFill>
                  <a:schemeClr val="bg1"/>
                </a:solidFill>
                <a:effectLst/>
                <a:latin typeface="Times New Roman" pitchFamily="18" charset="0"/>
                <a:ea typeface="Times New Roman" pitchFamily="18" charset="0"/>
                <a:cs typeface="Times New Roman" pitchFamily="18" charset="0"/>
              </a:rPr>
              <a:t>опіки без розумних шансів вижити або одужати;</a:t>
            </a:r>
            <a:endParaRPr kumimoji="0" lang="uk-UA" sz="2000" b="0" i="0" u="none" strike="noStrike" cap="none" normalizeH="0" baseline="0" dirty="0" smtClean="0">
              <a:ln>
                <a:noFill/>
              </a:ln>
              <a:solidFill>
                <a:schemeClr val="bg1"/>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uk-UA" sz="2000" b="0" i="0" u="none" strike="noStrike" cap="none" normalizeH="0" baseline="0" dirty="0" smtClean="0">
                <a:ln>
                  <a:noFill/>
                </a:ln>
                <a:solidFill>
                  <a:schemeClr val="bg1"/>
                </a:solidFill>
                <a:effectLst/>
                <a:latin typeface="Times New Roman" pitchFamily="18" charset="0"/>
                <a:ea typeface="Times New Roman" pitchFamily="18" charset="0"/>
                <a:cs typeface="Times New Roman" pitchFamily="18" charset="0"/>
              </a:rPr>
              <a:t>ушкодження верхнього відділу хребта.</a:t>
            </a:r>
            <a:endParaRPr kumimoji="0" lang="uk-UA" sz="2000" b="0" i="0" u="none" strike="noStrike" cap="none" normalizeH="0" baseline="0" dirty="0" smtClean="0">
              <a:ln>
                <a:noFill/>
              </a:ln>
              <a:solidFill>
                <a:schemeClr val="bg1"/>
              </a:solidFill>
              <a:effectLst/>
              <a:latin typeface="Times New Roman" pitchFamily="18" charset="0"/>
              <a:cs typeface="Times New Roman" pitchFamily="18" charset="0"/>
            </a:endParaRPr>
          </a:p>
        </p:txBody>
      </p:sp>
    </p:spTree>
    <p:extLst>
      <p:ext uri="{BB962C8B-B14F-4D97-AF65-F5344CB8AC3E}">
        <p14:creationId xmlns:p14="http://schemas.microsoft.com/office/powerpoint/2010/main" val="176499315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lvl="0"/>
            <a:r>
              <a:rPr lang="uk-UA" sz="2400" b="1" dirty="0" smtClean="0">
                <a:solidFill>
                  <a:srgbClr val="FFFF3B"/>
                </a:solidFill>
              </a:rPr>
              <a:t>Медична інформаційна картка: </a:t>
            </a:r>
            <a:br>
              <a:rPr lang="uk-UA" sz="2400" b="1" dirty="0" smtClean="0">
                <a:solidFill>
                  <a:srgbClr val="FFFF3B"/>
                </a:solidFill>
              </a:rPr>
            </a:br>
            <a:r>
              <a:rPr lang="uk-UA" sz="2400" b="1" dirty="0" smtClean="0">
                <a:solidFill>
                  <a:srgbClr val="FFFF3B"/>
                </a:solidFill>
              </a:rPr>
              <a:t>призначення, правила заповнення. </a:t>
            </a:r>
            <a:br>
              <a:rPr lang="uk-UA" sz="2400" b="1" dirty="0" smtClean="0">
                <a:solidFill>
                  <a:srgbClr val="FFFF3B"/>
                </a:solidFill>
              </a:rPr>
            </a:br>
            <a:endParaRPr lang="uk-UA" sz="2400" b="1" dirty="0">
              <a:solidFill>
                <a:srgbClr val="FFFF3B"/>
              </a:solidFill>
            </a:endParaRPr>
          </a:p>
        </p:txBody>
      </p:sp>
      <p:sp>
        <p:nvSpPr>
          <p:cNvPr id="3" name="Номер слайда 2"/>
          <p:cNvSpPr>
            <a:spLocks noGrp="1"/>
          </p:cNvSpPr>
          <p:nvPr>
            <p:ph type="sldNum" sz="quarter" idx="12"/>
          </p:nvPr>
        </p:nvSpPr>
        <p:spPr>
          <a:xfrm>
            <a:off x="7902712" y="6237313"/>
            <a:ext cx="784087" cy="360040"/>
          </a:xfrm>
        </p:spPr>
        <p:txBody>
          <a:bodyPr anchor="ctr"/>
          <a:lstStyle/>
          <a:p>
            <a:pPr algn="ctr">
              <a:defRPr/>
            </a:pPr>
            <a:r>
              <a:rPr lang="ru-RU" altLang="uk-UA" sz="1600" dirty="0" smtClean="0">
                <a:solidFill>
                  <a:schemeClr val="bg1"/>
                </a:solidFill>
              </a:rPr>
              <a:t>14</a:t>
            </a:r>
            <a:endParaRPr lang="ru-RU" altLang="uk-UA" sz="1600" dirty="0">
              <a:solidFill>
                <a:schemeClr val="bg1"/>
              </a:solidFill>
            </a:endParaRPr>
          </a:p>
        </p:txBody>
      </p:sp>
      <p:sp>
        <p:nvSpPr>
          <p:cNvPr id="4097" name="Rectangle 1"/>
          <p:cNvSpPr>
            <a:spLocks noChangeArrowheads="1"/>
          </p:cNvSpPr>
          <p:nvPr/>
        </p:nvSpPr>
        <p:spPr bwMode="auto">
          <a:xfrm>
            <a:off x="395536" y="1700808"/>
            <a:ext cx="8208912" cy="470898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450850" algn="l" defTabSz="914400" rtl="0" eaLnBrk="0" fontAlgn="base" latinLnBrk="0" hangingPunct="0">
              <a:lnSpc>
                <a:spcPct val="100000"/>
              </a:lnSpc>
              <a:spcBef>
                <a:spcPct val="0"/>
              </a:spcBef>
              <a:spcAft>
                <a:spcPct val="0"/>
              </a:spcAft>
              <a:buClrTx/>
              <a:buSzTx/>
              <a:buFontTx/>
              <a:buNone/>
              <a:tabLst/>
            </a:pPr>
            <a:r>
              <a:rPr kumimoji="0" lang="uk-UA" sz="2000" b="0" i="0" u="none" strike="noStrike" cap="none" normalizeH="0" baseline="0" dirty="0" smtClean="0">
                <a:ln>
                  <a:noFill/>
                </a:ln>
                <a:solidFill>
                  <a:schemeClr val="bg1"/>
                </a:solidFill>
                <a:effectLst/>
                <a:latin typeface="Times New Roman" pitchFamily="18" charset="0"/>
                <a:ea typeface="Times New Roman" pitchFamily="18" charset="0"/>
                <a:cs typeface="Times New Roman" pitchFamily="18" charset="0"/>
              </a:rPr>
              <a:t>Медична інформаційна картка призначена для реєстрації бойової патології і моніторингу основних життєвих показників постраждалого. Медична інформаційна картка не є документом, що має юридичну силу і впроваджується тільки з метою допомоги військовому лікарю правильно оцінити бойову травму постраждалого, скоригувати лікування і спланувати його евакуацію. Також заповнена картка може використовуватись для статистичного аналізу.</a:t>
            </a:r>
            <a:endParaRPr kumimoji="0" lang="uk-UA" sz="2000" b="0" i="0" u="none" strike="noStrike" cap="none" normalizeH="0" baseline="0" dirty="0" smtClean="0">
              <a:ln>
                <a:noFill/>
              </a:ln>
              <a:solidFill>
                <a:schemeClr val="bg1"/>
              </a:solidFill>
              <a:effectLst/>
              <a:latin typeface="Times New Roman" pitchFamily="18" charset="0"/>
              <a:cs typeface="Times New Roman" pitchFamily="18" charset="0"/>
            </a:endParaRPr>
          </a:p>
          <a:p>
            <a:pPr marL="0" marR="0" lvl="0" indent="450850" algn="l" defTabSz="914400" rtl="0" eaLnBrk="0" fontAlgn="base" latinLnBrk="0" hangingPunct="0">
              <a:lnSpc>
                <a:spcPct val="100000"/>
              </a:lnSpc>
              <a:spcBef>
                <a:spcPct val="0"/>
              </a:spcBef>
              <a:spcAft>
                <a:spcPct val="0"/>
              </a:spcAft>
              <a:buClrTx/>
              <a:buSzTx/>
              <a:buFontTx/>
              <a:buNone/>
              <a:tabLst/>
            </a:pPr>
            <a:r>
              <a:rPr kumimoji="0" lang="uk-UA" sz="2000" b="0" i="0" u="none" strike="noStrike" cap="none" normalizeH="0" baseline="0" dirty="0" smtClean="0">
                <a:ln>
                  <a:noFill/>
                </a:ln>
                <a:solidFill>
                  <a:schemeClr val="bg1"/>
                </a:solidFill>
                <a:effectLst/>
                <a:latin typeface="Times New Roman" pitchFamily="18" charset="0"/>
                <a:ea typeface="Times New Roman" pitchFamily="18" charset="0"/>
                <a:cs typeface="Times New Roman" pitchFamily="18" charset="0"/>
              </a:rPr>
              <a:t>Медична інформаційна картка має розміри 18,5 </a:t>
            </a:r>
            <a:r>
              <a:rPr kumimoji="0" lang="uk-UA" sz="1600" b="0" i="0" u="none" strike="noStrike" cap="none" normalizeH="0" baseline="0" dirty="0" smtClean="0">
                <a:ln>
                  <a:noFill/>
                </a:ln>
                <a:solidFill>
                  <a:schemeClr val="bg1"/>
                </a:solidFill>
                <a:effectLst/>
                <a:latin typeface="Times New Roman" pitchFamily="18" charset="0"/>
                <a:ea typeface="Times New Roman" pitchFamily="18" charset="0"/>
                <a:cs typeface="Times New Roman" pitchFamily="18" charset="0"/>
              </a:rPr>
              <a:t>Х</a:t>
            </a:r>
            <a:r>
              <a:rPr kumimoji="0" lang="uk-UA" sz="2000" b="0" i="0" u="none" strike="noStrike" cap="none" normalizeH="0" baseline="0" dirty="0" smtClean="0">
                <a:ln>
                  <a:noFill/>
                </a:ln>
                <a:solidFill>
                  <a:schemeClr val="bg1"/>
                </a:solidFill>
                <a:effectLst/>
                <a:latin typeface="Times New Roman" pitchFamily="18" charset="0"/>
                <a:ea typeface="Times New Roman" pitchFamily="18" charset="0"/>
                <a:cs typeface="Times New Roman" pitchFamily="18" charset="0"/>
              </a:rPr>
              <a:t> 13 см і зберігається в індивідуальній аптечці військовослужбовця.</a:t>
            </a:r>
            <a:endParaRPr kumimoji="0" lang="uk-UA" sz="2000" b="0" i="0" u="none" strike="noStrike" cap="none" normalizeH="0" baseline="0" dirty="0" smtClean="0">
              <a:ln>
                <a:noFill/>
              </a:ln>
              <a:solidFill>
                <a:schemeClr val="bg1"/>
              </a:solidFill>
              <a:effectLst/>
              <a:latin typeface="Times New Roman" pitchFamily="18" charset="0"/>
              <a:cs typeface="Times New Roman" pitchFamily="18" charset="0"/>
            </a:endParaRPr>
          </a:p>
          <a:p>
            <a:pPr marL="0" marR="0" lvl="0" indent="450850" algn="l" defTabSz="914400" rtl="0" eaLnBrk="0" fontAlgn="base" latinLnBrk="0" hangingPunct="0">
              <a:lnSpc>
                <a:spcPct val="100000"/>
              </a:lnSpc>
              <a:spcBef>
                <a:spcPct val="0"/>
              </a:spcBef>
              <a:spcAft>
                <a:spcPct val="0"/>
              </a:spcAft>
              <a:buClrTx/>
              <a:buSzTx/>
              <a:buFontTx/>
              <a:buNone/>
              <a:tabLst/>
            </a:pPr>
            <a:r>
              <a:rPr kumimoji="0" lang="uk-UA" sz="2000" b="0" i="0" u="none" strike="noStrike" cap="none" normalizeH="0" baseline="0" dirty="0" smtClean="0">
                <a:ln>
                  <a:noFill/>
                </a:ln>
                <a:solidFill>
                  <a:schemeClr val="bg1"/>
                </a:solidFill>
                <a:effectLst/>
                <a:latin typeface="Times New Roman" pitchFamily="18" charset="0"/>
                <a:ea typeface="Times New Roman" pitchFamily="18" charset="0"/>
                <a:cs typeface="Times New Roman" pitchFamily="18" charset="0"/>
              </a:rPr>
              <a:t>Паспортна частина та графа щодо наявних алергічних реакцій заповнюється заздалегідь власником картки. Решта інформації заповнюється безпосередньо після поранення в зручний час іншим військовослужбовцем, навіть тим, що не має медичної освіти. Відповідальність за незаповнений документ несе старший у визначеному військовому підрозділі.</a:t>
            </a:r>
            <a:endParaRPr kumimoji="0" lang="uk-UA" sz="2000" b="0" i="0" u="none" strike="noStrike" cap="none" normalizeH="0" baseline="0" dirty="0" smtClean="0">
              <a:ln>
                <a:noFill/>
              </a:ln>
              <a:solidFill>
                <a:schemeClr val="bg1"/>
              </a:solidFill>
              <a:effectLst/>
              <a:latin typeface="Times New Roman" pitchFamily="18" charset="0"/>
              <a:cs typeface="Times New Roman" pitchFamily="18" charset="0"/>
            </a:endParaRPr>
          </a:p>
        </p:txBody>
      </p:sp>
    </p:spTree>
    <p:extLst>
      <p:ext uri="{BB962C8B-B14F-4D97-AF65-F5344CB8AC3E}">
        <p14:creationId xmlns:p14="http://schemas.microsoft.com/office/powerpoint/2010/main" val="176499315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lvl="0"/>
            <a:r>
              <a:rPr lang="uk-UA" sz="2400" b="1" dirty="0" smtClean="0">
                <a:solidFill>
                  <a:srgbClr val="FFFF3B"/>
                </a:solidFill>
              </a:rPr>
              <a:t>Медична інформаційна картка: </a:t>
            </a:r>
            <a:br>
              <a:rPr lang="uk-UA" sz="2400" b="1" dirty="0" smtClean="0">
                <a:solidFill>
                  <a:srgbClr val="FFFF3B"/>
                </a:solidFill>
              </a:rPr>
            </a:br>
            <a:r>
              <a:rPr lang="uk-UA" sz="2400" b="1" dirty="0" smtClean="0">
                <a:solidFill>
                  <a:srgbClr val="FFFF3B"/>
                </a:solidFill>
              </a:rPr>
              <a:t>призначення, правила заповнення. </a:t>
            </a:r>
            <a:br>
              <a:rPr lang="uk-UA" sz="2400" b="1" dirty="0" smtClean="0">
                <a:solidFill>
                  <a:srgbClr val="FFFF3B"/>
                </a:solidFill>
              </a:rPr>
            </a:br>
            <a:endParaRPr lang="uk-UA" sz="2400" b="1" dirty="0">
              <a:solidFill>
                <a:srgbClr val="FFFF3B"/>
              </a:solidFill>
            </a:endParaRPr>
          </a:p>
        </p:txBody>
      </p:sp>
      <p:sp>
        <p:nvSpPr>
          <p:cNvPr id="3" name="Номер слайда 2"/>
          <p:cNvSpPr>
            <a:spLocks noGrp="1"/>
          </p:cNvSpPr>
          <p:nvPr>
            <p:ph type="sldNum" sz="quarter" idx="12"/>
          </p:nvPr>
        </p:nvSpPr>
        <p:spPr>
          <a:xfrm>
            <a:off x="7902712" y="6237313"/>
            <a:ext cx="784087" cy="360040"/>
          </a:xfrm>
        </p:spPr>
        <p:txBody>
          <a:bodyPr anchor="ctr"/>
          <a:lstStyle/>
          <a:p>
            <a:pPr algn="ctr">
              <a:defRPr/>
            </a:pPr>
            <a:r>
              <a:rPr lang="ru-RU" altLang="uk-UA" sz="1600" dirty="0" smtClean="0">
                <a:solidFill>
                  <a:schemeClr val="bg1"/>
                </a:solidFill>
              </a:rPr>
              <a:t>15</a:t>
            </a:r>
            <a:endParaRPr lang="ru-RU" altLang="uk-UA" sz="1600" dirty="0">
              <a:solidFill>
                <a:schemeClr val="bg1"/>
              </a:solidFill>
            </a:endParaRPr>
          </a:p>
        </p:txBody>
      </p:sp>
      <p:sp>
        <p:nvSpPr>
          <p:cNvPr id="4097" name="Rectangle 1"/>
          <p:cNvSpPr>
            <a:spLocks noChangeArrowheads="1"/>
          </p:cNvSpPr>
          <p:nvPr/>
        </p:nvSpPr>
        <p:spPr bwMode="auto">
          <a:xfrm>
            <a:off x="611560" y="1844824"/>
            <a:ext cx="6120680" cy="255454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450850" algn="l" defTabSz="914400" rtl="0" eaLnBrk="0" fontAlgn="base" latinLnBrk="0" hangingPunct="0">
              <a:lnSpc>
                <a:spcPct val="100000"/>
              </a:lnSpc>
              <a:spcBef>
                <a:spcPct val="0"/>
              </a:spcBef>
              <a:spcAft>
                <a:spcPct val="0"/>
              </a:spcAft>
              <a:buClrTx/>
              <a:buSzTx/>
              <a:buFontTx/>
              <a:buNone/>
              <a:tabLst/>
            </a:pPr>
            <a:r>
              <a:rPr kumimoji="0" lang="uk-UA" sz="2000" b="0" i="0" u="none" strike="noStrike" cap="none" normalizeH="0" baseline="0" dirty="0" smtClean="0">
                <a:ln>
                  <a:noFill/>
                </a:ln>
                <a:solidFill>
                  <a:schemeClr val="bg1"/>
                </a:solidFill>
                <a:effectLst/>
                <a:latin typeface="Times New Roman" pitchFamily="18" charset="0"/>
                <a:ea typeface="Times New Roman" pitchFamily="18" charset="0"/>
                <a:cs typeface="Times New Roman" pitchFamily="18" charset="0"/>
              </a:rPr>
              <a:t>Заповнена медична інформаційна картка передається представнику медичної служби разом з постраждалим. За необхідністю картка тактичної бойової допомоги пораненому може бути доповнена ще одним примірником.</a:t>
            </a:r>
            <a:endParaRPr kumimoji="0" lang="uk-UA" sz="2000" b="0" i="0" u="none" strike="noStrike" cap="none" normalizeH="0" baseline="0" dirty="0" smtClean="0">
              <a:ln>
                <a:noFill/>
              </a:ln>
              <a:solidFill>
                <a:schemeClr val="bg1"/>
              </a:solidFill>
              <a:effectLst/>
              <a:latin typeface="Times New Roman" pitchFamily="18" charset="0"/>
              <a:cs typeface="Times New Roman" pitchFamily="18" charset="0"/>
            </a:endParaRPr>
          </a:p>
          <a:p>
            <a:pPr marL="0" marR="0" lvl="0" indent="450850" algn="l" defTabSz="914400" rtl="0" eaLnBrk="0" fontAlgn="base" latinLnBrk="0" hangingPunct="0">
              <a:lnSpc>
                <a:spcPct val="100000"/>
              </a:lnSpc>
              <a:spcBef>
                <a:spcPct val="0"/>
              </a:spcBef>
              <a:spcAft>
                <a:spcPct val="0"/>
              </a:spcAft>
              <a:buClrTx/>
              <a:buSzTx/>
              <a:buFontTx/>
              <a:buNone/>
              <a:tabLst/>
            </a:pPr>
            <a:r>
              <a:rPr kumimoji="0" lang="uk-UA" sz="2000" b="0" i="0" u="none" strike="noStrike" cap="none" normalizeH="0" baseline="0" dirty="0" smtClean="0">
                <a:ln>
                  <a:noFill/>
                </a:ln>
                <a:solidFill>
                  <a:schemeClr val="bg1"/>
                </a:solidFill>
                <a:effectLst/>
                <a:latin typeface="Times New Roman" pitchFamily="18" charset="0"/>
                <a:ea typeface="Times New Roman" pitchFamily="18" charset="0"/>
                <a:cs typeface="Times New Roman" pitchFamily="18" charset="0"/>
              </a:rPr>
              <a:t>У разі втрати або при необхідності поновлення картки, чисті бланки повинні знаходитись у санітарного інструктора.</a:t>
            </a:r>
            <a:endParaRPr kumimoji="0" lang="uk-UA" sz="2000" b="0" i="0" u="none" strike="noStrike" cap="none" normalizeH="0" baseline="0" dirty="0" smtClean="0">
              <a:ln>
                <a:noFill/>
              </a:ln>
              <a:solidFill>
                <a:schemeClr val="bg1"/>
              </a:solidFill>
              <a:effectLst/>
              <a:latin typeface="Times New Roman" pitchFamily="18" charset="0"/>
              <a:cs typeface="Times New Roman" pitchFamily="18" charset="0"/>
            </a:endParaRPr>
          </a:p>
        </p:txBody>
      </p:sp>
    </p:spTree>
    <p:extLst>
      <p:ext uri="{BB962C8B-B14F-4D97-AF65-F5344CB8AC3E}">
        <p14:creationId xmlns:p14="http://schemas.microsoft.com/office/powerpoint/2010/main" val="176499315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chor="ctr"/>
          <a:lstStyle/>
          <a:p>
            <a:r>
              <a:rPr lang="uk-UA" sz="2800" dirty="0" smtClean="0">
                <a:solidFill>
                  <a:srgbClr val="FFFF3B"/>
                </a:solidFill>
              </a:rPr>
              <a:t>Медична інформаційна картка складається з лицьової та зворотної частин.</a:t>
            </a:r>
            <a:endParaRPr lang="uk-UA" sz="2800" dirty="0">
              <a:solidFill>
                <a:srgbClr val="FFFF3B"/>
              </a:solidFill>
            </a:endParaRPr>
          </a:p>
        </p:txBody>
      </p:sp>
      <p:sp>
        <p:nvSpPr>
          <p:cNvPr id="3" name="Номер слайда 2"/>
          <p:cNvSpPr>
            <a:spLocks noGrp="1"/>
          </p:cNvSpPr>
          <p:nvPr>
            <p:ph type="sldNum" sz="quarter" idx="12"/>
          </p:nvPr>
        </p:nvSpPr>
        <p:spPr>
          <a:xfrm>
            <a:off x="7902712" y="6237313"/>
            <a:ext cx="784087" cy="360040"/>
          </a:xfrm>
        </p:spPr>
        <p:txBody>
          <a:bodyPr anchor="ctr"/>
          <a:lstStyle/>
          <a:p>
            <a:pPr algn="ctr">
              <a:defRPr/>
            </a:pPr>
            <a:r>
              <a:rPr lang="ru-RU" altLang="uk-UA" sz="1600" dirty="0" smtClean="0">
                <a:solidFill>
                  <a:schemeClr val="bg1"/>
                </a:solidFill>
              </a:rPr>
              <a:t>16</a:t>
            </a:r>
            <a:endParaRPr lang="ru-RU" altLang="uk-UA" sz="1600" dirty="0">
              <a:solidFill>
                <a:schemeClr val="bg1"/>
              </a:solidFill>
            </a:endParaRPr>
          </a:p>
        </p:txBody>
      </p:sp>
      <p:sp>
        <p:nvSpPr>
          <p:cNvPr id="10241" name="Rectangle 1"/>
          <p:cNvSpPr>
            <a:spLocks noChangeArrowheads="1"/>
          </p:cNvSpPr>
          <p:nvPr/>
        </p:nvSpPr>
        <p:spPr bwMode="auto">
          <a:xfrm>
            <a:off x="251520" y="1762945"/>
            <a:ext cx="8568952" cy="470898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r>
              <a:rPr lang="uk-UA" sz="2000" dirty="0" smtClean="0">
                <a:solidFill>
                  <a:schemeClr val="bg1"/>
                </a:solidFill>
                <a:latin typeface="Times New Roman" pitchFamily="18" charset="0"/>
                <a:cs typeface="Times New Roman" pitchFamily="18" charset="0"/>
              </a:rPr>
              <a:t>       На лицьовій частині знаходиться інформація про прізвище та ім’я пораненого, його бойовий підрозділ. Вказуються дані про наявні алергічні реакції. Позначається дата і час отримання бойового ушкодження з позначенням його причини. Далі відмічається проведення огляду постраждалого за протоколом </a:t>
            </a:r>
            <a:r>
              <a:rPr lang="uk-UA" sz="2000" dirty="0" err="1" smtClean="0">
                <a:solidFill>
                  <a:schemeClr val="bg1"/>
                </a:solidFill>
                <a:latin typeface="Times New Roman" pitchFamily="18" charset="0"/>
                <a:cs typeface="Times New Roman" pitchFamily="18" charset="0"/>
              </a:rPr>
              <a:t>САВС</a:t>
            </a:r>
            <a:r>
              <a:rPr lang="uk-UA" sz="2000" dirty="0" smtClean="0">
                <a:solidFill>
                  <a:schemeClr val="bg1"/>
                </a:solidFill>
                <a:latin typeface="Times New Roman" pitchFamily="18" charset="0"/>
                <a:cs typeface="Times New Roman" pitchFamily="18" charset="0"/>
              </a:rPr>
              <a:t>. </a:t>
            </a:r>
          </a:p>
          <a:p>
            <a:r>
              <a:rPr lang="uk-UA" sz="2000" dirty="0" smtClean="0">
                <a:solidFill>
                  <a:schemeClr val="bg1"/>
                </a:solidFill>
                <a:latin typeface="Times New Roman" pitchFamily="18" charset="0"/>
                <a:cs typeface="Times New Roman" pitchFamily="18" charset="0"/>
              </a:rPr>
              <a:t>        В центральній частині картки намальовані два силуети людини на яких слід відмічати виявлені бойові ушкодження. Для визначення площі опіку на силуетах позначено відсоткове значення тієї чи іншої ділянки тіла. Також в центральній частині картки позначається інформація про накладений джгут, проведення </a:t>
            </a:r>
            <a:r>
              <a:rPr lang="uk-UA" sz="2000" dirty="0" err="1" smtClean="0">
                <a:solidFill>
                  <a:schemeClr val="bg1"/>
                </a:solidFill>
                <a:latin typeface="Times New Roman" pitchFamily="18" charset="0"/>
                <a:cs typeface="Times New Roman" pitchFamily="18" charset="0"/>
              </a:rPr>
              <a:t>реперфузії</a:t>
            </a:r>
            <a:r>
              <a:rPr lang="uk-UA" sz="2000" dirty="0" smtClean="0">
                <a:solidFill>
                  <a:schemeClr val="bg1"/>
                </a:solidFill>
                <a:latin typeface="Times New Roman" pitchFamily="18" charset="0"/>
                <a:cs typeface="Times New Roman" pitchFamily="18" charset="0"/>
              </a:rPr>
              <a:t> та введення </a:t>
            </a:r>
            <a:r>
              <a:rPr lang="uk-UA" sz="2000" dirty="0" err="1" smtClean="0">
                <a:solidFill>
                  <a:schemeClr val="bg1"/>
                </a:solidFill>
                <a:latin typeface="Times New Roman" pitchFamily="18" charset="0"/>
                <a:cs typeface="Times New Roman" pitchFamily="18" charset="0"/>
              </a:rPr>
              <a:t>транексамової</a:t>
            </a:r>
            <a:r>
              <a:rPr lang="uk-UA" sz="2000" dirty="0" smtClean="0">
                <a:solidFill>
                  <a:schemeClr val="bg1"/>
                </a:solidFill>
                <a:latin typeface="Times New Roman" pitchFamily="18" charset="0"/>
                <a:cs typeface="Times New Roman" pitchFamily="18" charset="0"/>
              </a:rPr>
              <a:t> кислоти.</a:t>
            </a:r>
          </a:p>
          <a:p>
            <a:r>
              <a:rPr lang="uk-UA" sz="2000" dirty="0" smtClean="0">
                <a:solidFill>
                  <a:schemeClr val="bg1"/>
                </a:solidFill>
                <a:latin typeface="Times New Roman" pitchFamily="18" charset="0"/>
                <a:cs typeface="Times New Roman" pitchFamily="18" charset="0"/>
              </a:rPr>
              <a:t>Права половина центральної частини картки відведена для короткого опису поранення. </a:t>
            </a:r>
          </a:p>
          <a:p>
            <a:r>
              <a:rPr lang="uk-UA" sz="2000" dirty="0" smtClean="0">
                <a:solidFill>
                  <a:schemeClr val="bg1"/>
                </a:solidFill>
                <a:latin typeface="Times New Roman" pitchFamily="18" charset="0"/>
                <a:cs typeface="Times New Roman" pitchFamily="18" charset="0"/>
              </a:rPr>
              <a:t>         Нижня частина лицьової сторони картки містить інформацію про наявність свідомості у пораненого, наявність </a:t>
            </a:r>
            <a:r>
              <a:rPr lang="uk-UA" sz="2000" dirty="0" err="1" smtClean="0">
                <a:solidFill>
                  <a:schemeClr val="bg1"/>
                </a:solidFill>
                <a:latin typeface="Times New Roman" pitchFamily="18" charset="0"/>
                <a:cs typeface="Times New Roman" pitchFamily="18" charset="0"/>
              </a:rPr>
              <a:t>оклюзійної</a:t>
            </a:r>
            <a:r>
              <a:rPr lang="uk-UA" sz="2000" dirty="0" smtClean="0">
                <a:solidFill>
                  <a:schemeClr val="bg1"/>
                </a:solidFill>
                <a:latin typeface="Times New Roman" pitchFamily="18" charset="0"/>
                <a:cs typeface="Times New Roman" pitchFamily="18" charset="0"/>
              </a:rPr>
              <a:t> пов’язки, дренажної трубки, декомпресійної пункції. </a:t>
            </a:r>
            <a:endParaRPr lang="uk-UA" sz="2000" dirty="0">
              <a:solidFill>
                <a:schemeClr val="bg1"/>
              </a:solidFill>
              <a:latin typeface="Times New Roman" pitchFamily="18" charset="0"/>
              <a:cs typeface="Times New Roman" pitchFamily="18" charset="0"/>
            </a:endParaRPr>
          </a:p>
        </p:txBody>
      </p:sp>
    </p:spTree>
    <p:extLst>
      <p:ext uri="{BB962C8B-B14F-4D97-AF65-F5344CB8AC3E}">
        <p14:creationId xmlns:p14="http://schemas.microsoft.com/office/powerpoint/2010/main" val="426090693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uk-UA" sz="2800" dirty="0" smtClean="0">
                <a:solidFill>
                  <a:srgbClr val="FFFF3B"/>
                </a:solidFill>
              </a:rPr>
              <a:t>Медична інформаційна картка складається з лицьової та зворотної частин.</a:t>
            </a:r>
            <a:endParaRPr lang="uk-UA" sz="2800" dirty="0">
              <a:solidFill>
                <a:srgbClr val="FFFF3B"/>
              </a:solidFill>
            </a:endParaRPr>
          </a:p>
        </p:txBody>
      </p:sp>
      <p:sp>
        <p:nvSpPr>
          <p:cNvPr id="3" name="Номер слайда 2"/>
          <p:cNvSpPr>
            <a:spLocks noGrp="1"/>
          </p:cNvSpPr>
          <p:nvPr>
            <p:ph type="sldNum" sz="quarter" idx="12"/>
          </p:nvPr>
        </p:nvSpPr>
        <p:spPr>
          <a:xfrm>
            <a:off x="7902712" y="6237313"/>
            <a:ext cx="784087" cy="360040"/>
          </a:xfrm>
        </p:spPr>
        <p:txBody>
          <a:bodyPr anchor="ctr"/>
          <a:lstStyle/>
          <a:p>
            <a:pPr algn="ctr">
              <a:defRPr/>
            </a:pPr>
            <a:r>
              <a:rPr lang="ru-RU" altLang="uk-UA" sz="1600" dirty="0" smtClean="0">
                <a:solidFill>
                  <a:schemeClr val="bg1"/>
                </a:solidFill>
              </a:rPr>
              <a:t>17</a:t>
            </a:r>
            <a:endParaRPr lang="ru-RU" altLang="uk-UA" sz="1600" dirty="0">
              <a:solidFill>
                <a:schemeClr val="bg1"/>
              </a:solidFill>
            </a:endParaRPr>
          </a:p>
        </p:txBody>
      </p:sp>
      <p:sp>
        <p:nvSpPr>
          <p:cNvPr id="10241" name="Rectangle 1"/>
          <p:cNvSpPr>
            <a:spLocks noChangeArrowheads="1"/>
          </p:cNvSpPr>
          <p:nvPr/>
        </p:nvSpPr>
        <p:spPr bwMode="auto">
          <a:xfrm>
            <a:off x="467544" y="2224609"/>
            <a:ext cx="8208912" cy="378565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r>
              <a:rPr lang="uk-UA" sz="2000" dirty="0" smtClean="0">
                <a:solidFill>
                  <a:schemeClr val="bg1"/>
                </a:solidFill>
                <a:latin typeface="Times New Roman" pitchFamily="18" charset="0"/>
                <a:cs typeface="Times New Roman" pitchFamily="18" charset="0"/>
              </a:rPr>
              <a:t>         У вигляді таблиць представлені розділи «Медикаменти» та «Рідини». </a:t>
            </a:r>
          </a:p>
          <a:p>
            <a:r>
              <a:rPr lang="uk-UA" sz="2000" dirty="0" smtClean="0">
                <a:solidFill>
                  <a:schemeClr val="bg1"/>
                </a:solidFill>
                <a:latin typeface="Times New Roman" pitchFamily="18" charset="0"/>
                <a:cs typeface="Times New Roman" pitchFamily="18" charset="0"/>
              </a:rPr>
              <a:t>         В розділ «Медикаменти» вноситься інформація про знеболення, застосування антибіотиків та інших медикаментів. В розділ рідини вноситься інформація про назву препарату, який застосували, час, об’єм і місце введення, а також інформацію про наявність внутрішньовенного катетеру.</a:t>
            </a:r>
          </a:p>
          <a:p>
            <a:r>
              <a:rPr lang="uk-UA" sz="2000" dirty="0" smtClean="0">
                <a:solidFill>
                  <a:schemeClr val="bg1"/>
                </a:solidFill>
                <a:latin typeface="Times New Roman" pitchFamily="18" charset="0"/>
                <a:cs typeface="Times New Roman" pitchFamily="18" charset="0"/>
              </a:rPr>
              <a:t>          Зворотна частина медичної інформаційної картки для зручності моніторингу у вигляді таблиці надає інформацію про час, коли проводилось визначення основних показників життєдіяльності постраждалого. Відмічаються показники частоти пульсу, частоти дихання, сатурація, показник за шкалою болю і температура тіла. </a:t>
            </a:r>
            <a:endParaRPr lang="uk-UA" sz="2000" dirty="0">
              <a:solidFill>
                <a:schemeClr val="bg1"/>
              </a:solidFill>
              <a:latin typeface="Times New Roman" pitchFamily="18" charset="0"/>
              <a:cs typeface="Times New Roman" pitchFamily="18" charset="0"/>
            </a:endParaRPr>
          </a:p>
        </p:txBody>
      </p:sp>
    </p:spTree>
    <p:extLst>
      <p:ext uri="{BB962C8B-B14F-4D97-AF65-F5344CB8AC3E}">
        <p14:creationId xmlns:p14="http://schemas.microsoft.com/office/powerpoint/2010/main" val="426090693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uk-UA" sz="2800" dirty="0" smtClean="0">
                <a:solidFill>
                  <a:srgbClr val="FFFF3B"/>
                </a:solidFill>
              </a:rPr>
              <a:t>Медична інформаційна картка складається з лицьової та зворотної частин.</a:t>
            </a:r>
            <a:endParaRPr lang="uk-UA" sz="2800" dirty="0">
              <a:solidFill>
                <a:srgbClr val="FFFF3B"/>
              </a:solidFill>
            </a:endParaRPr>
          </a:p>
        </p:txBody>
      </p:sp>
      <p:sp>
        <p:nvSpPr>
          <p:cNvPr id="3" name="Номер слайда 2"/>
          <p:cNvSpPr>
            <a:spLocks noGrp="1"/>
          </p:cNvSpPr>
          <p:nvPr>
            <p:ph type="sldNum" sz="quarter" idx="12"/>
          </p:nvPr>
        </p:nvSpPr>
        <p:spPr>
          <a:xfrm>
            <a:off x="7902712" y="6237313"/>
            <a:ext cx="784087" cy="360040"/>
          </a:xfrm>
        </p:spPr>
        <p:txBody>
          <a:bodyPr anchor="ctr"/>
          <a:lstStyle/>
          <a:p>
            <a:pPr algn="ctr">
              <a:defRPr/>
            </a:pPr>
            <a:r>
              <a:rPr lang="ru-RU" altLang="uk-UA" sz="1600" dirty="0" smtClean="0">
                <a:solidFill>
                  <a:schemeClr val="bg1"/>
                </a:solidFill>
              </a:rPr>
              <a:t>18</a:t>
            </a:r>
            <a:endParaRPr lang="ru-RU" altLang="uk-UA" sz="1600" dirty="0">
              <a:solidFill>
                <a:schemeClr val="bg1"/>
              </a:solidFill>
            </a:endParaRPr>
          </a:p>
        </p:txBody>
      </p:sp>
      <p:sp>
        <p:nvSpPr>
          <p:cNvPr id="10241" name="Rectangle 1"/>
          <p:cNvSpPr>
            <a:spLocks noChangeArrowheads="1"/>
          </p:cNvSpPr>
          <p:nvPr/>
        </p:nvSpPr>
        <p:spPr bwMode="auto">
          <a:xfrm>
            <a:off x="467544" y="2686274"/>
            <a:ext cx="8208912" cy="286232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indent="450850" eaLnBrk="1" hangingPunct="1"/>
            <a:r>
              <a:rPr lang="uk-UA" sz="2000" dirty="0" smtClean="0">
                <a:solidFill>
                  <a:schemeClr val="bg1"/>
                </a:solidFill>
                <a:latin typeface="Times New Roman" pitchFamily="18" charset="0"/>
                <a:cs typeface="Times New Roman" pitchFamily="18" charset="0"/>
              </a:rPr>
              <a:t>Центральна частина зворотного боку картки представлена розділом «Надана допомога». В цьому розділі стисло описуються проведені заходи </a:t>
            </a:r>
            <a:r>
              <a:rPr lang="uk-UA" sz="2000" dirty="0" err="1" smtClean="0">
                <a:solidFill>
                  <a:schemeClr val="bg1"/>
                </a:solidFill>
                <a:latin typeface="Times New Roman" pitchFamily="18" charset="0"/>
                <a:cs typeface="Times New Roman" pitchFamily="18" charset="0"/>
              </a:rPr>
              <a:t>домедичної</a:t>
            </a:r>
            <a:r>
              <a:rPr lang="uk-UA" sz="2000" dirty="0" smtClean="0">
                <a:solidFill>
                  <a:schemeClr val="bg1"/>
                </a:solidFill>
                <a:latin typeface="Times New Roman" pitchFamily="18" charset="0"/>
                <a:cs typeface="Times New Roman" pitchFamily="18" charset="0"/>
              </a:rPr>
              <a:t> допомоги. </a:t>
            </a:r>
          </a:p>
          <a:p>
            <a:pPr lvl="0" indent="450850" eaLnBrk="1" hangingPunct="1"/>
            <a:r>
              <a:rPr lang="uk-UA" sz="2000" dirty="0" smtClean="0">
                <a:solidFill>
                  <a:schemeClr val="bg1"/>
                </a:solidFill>
                <a:latin typeface="Times New Roman" pitchFamily="18" charset="0"/>
                <a:cs typeface="Times New Roman" pitchFamily="18" charset="0"/>
              </a:rPr>
              <a:t>Нижня частина представлена розділом «Інше», де слід вносити інформацію, що не ввійшла в основні розділи картки але, на думку заповнювача картки, може бути корисною. </a:t>
            </a:r>
          </a:p>
          <a:p>
            <a:pPr lvl="0" indent="450850" eaLnBrk="1" hangingPunct="1"/>
            <a:r>
              <a:rPr lang="uk-UA" sz="2000" dirty="0" smtClean="0">
                <a:solidFill>
                  <a:schemeClr val="bg1"/>
                </a:solidFill>
                <a:latin typeface="Times New Roman" pitchFamily="18" charset="0"/>
                <a:cs typeface="Times New Roman" pitchFamily="18" charset="0"/>
              </a:rPr>
              <a:t>Закінчується картка розділом «Перша відповідальна особа», в якому той, хто заповнював картку, вказує своє прізвище і завіряє власним підписом.</a:t>
            </a:r>
            <a:endParaRPr kumimoji="0" lang="uk-UA" sz="2000" b="0" i="0" u="none" strike="noStrike" cap="none" normalizeH="0" baseline="0" dirty="0" smtClean="0">
              <a:ln>
                <a:noFill/>
              </a:ln>
              <a:solidFill>
                <a:schemeClr val="bg1"/>
              </a:solidFill>
              <a:effectLst/>
              <a:latin typeface="Times New Roman" pitchFamily="18" charset="0"/>
              <a:cs typeface="Times New Roman" pitchFamily="18" charset="0"/>
            </a:endParaRPr>
          </a:p>
        </p:txBody>
      </p:sp>
    </p:spTree>
    <p:extLst>
      <p:ext uri="{BB962C8B-B14F-4D97-AF65-F5344CB8AC3E}">
        <p14:creationId xmlns:p14="http://schemas.microsoft.com/office/powerpoint/2010/main" val="426090693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chor="ctr"/>
          <a:lstStyle/>
          <a:p>
            <a:r>
              <a:rPr lang="uk-UA" sz="2400" b="1" dirty="0" smtClean="0">
                <a:solidFill>
                  <a:srgbClr val="FFFF3B"/>
                </a:solidFill>
              </a:rPr>
              <a:t>Організація та проведення переміщення (відтягування, винесення) пораненого в укриття у бойових (секторах обстрілу, укриття та евакуації) та не бойових умовах.</a:t>
            </a:r>
            <a:r>
              <a:rPr lang="uk-UA" sz="3200" dirty="0" smtClean="0"/>
              <a:t/>
            </a:r>
            <a:br>
              <a:rPr lang="uk-UA" sz="3200" dirty="0" smtClean="0"/>
            </a:br>
            <a:endParaRPr lang="uk-UA" sz="3200" dirty="0">
              <a:solidFill>
                <a:srgbClr val="FFFF3B"/>
              </a:solidFill>
            </a:endParaRPr>
          </a:p>
        </p:txBody>
      </p:sp>
      <p:sp>
        <p:nvSpPr>
          <p:cNvPr id="3" name="Номер слайда 2"/>
          <p:cNvSpPr>
            <a:spLocks noGrp="1"/>
          </p:cNvSpPr>
          <p:nvPr>
            <p:ph type="sldNum" sz="quarter" idx="12"/>
          </p:nvPr>
        </p:nvSpPr>
        <p:spPr>
          <a:xfrm>
            <a:off x="7902712" y="6237313"/>
            <a:ext cx="784087" cy="360040"/>
          </a:xfrm>
        </p:spPr>
        <p:txBody>
          <a:bodyPr anchor="ctr"/>
          <a:lstStyle/>
          <a:p>
            <a:pPr algn="ctr">
              <a:defRPr/>
            </a:pPr>
            <a:r>
              <a:rPr lang="ru-RU" altLang="uk-UA" sz="1600" dirty="0" smtClean="0">
                <a:solidFill>
                  <a:schemeClr val="bg1"/>
                </a:solidFill>
              </a:rPr>
              <a:t>19</a:t>
            </a:r>
            <a:endParaRPr lang="ru-RU" altLang="uk-UA" sz="1600" dirty="0">
              <a:solidFill>
                <a:schemeClr val="bg1"/>
              </a:solidFill>
            </a:endParaRPr>
          </a:p>
        </p:txBody>
      </p:sp>
      <p:sp>
        <p:nvSpPr>
          <p:cNvPr id="7170" name="Rectangle 2"/>
          <p:cNvSpPr>
            <a:spLocks noChangeArrowheads="1"/>
          </p:cNvSpPr>
          <p:nvPr/>
        </p:nvSpPr>
        <p:spPr bwMode="auto">
          <a:xfrm>
            <a:off x="539552" y="1844824"/>
            <a:ext cx="7956375" cy="409342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450850" algn="l" defTabSz="914400" rtl="0" eaLnBrk="1" fontAlgn="base" latinLnBrk="0" hangingPunct="1">
              <a:lnSpc>
                <a:spcPct val="100000"/>
              </a:lnSpc>
              <a:spcBef>
                <a:spcPct val="0"/>
              </a:spcBef>
              <a:spcAft>
                <a:spcPct val="0"/>
              </a:spcAft>
              <a:buClrTx/>
              <a:buSzTx/>
              <a:buFontTx/>
              <a:buNone/>
              <a:tabLst/>
            </a:pPr>
            <a:r>
              <a:rPr kumimoji="0" lang="uk-UA" sz="2000" b="0" i="0" u="none" strike="noStrike" cap="none" normalizeH="0" baseline="0" dirty="0" smtClean="0">
                <a:ln>
                  <a:noFill/>
                </a:ln>
                <a:solidFill>
                  <a:schemeClr val="bg1"/>
                </a:solidFill>
                <a:effectLst/>
                <a:latin typeface="Times New Roman" pitchFamily="18" charset="0"/>
                <a:ea typeface="Times New Roman" pitchFamily="18" charset="0"/>
                <a:cs typeface="Times New Roman" pitchFamily="18" charset="0"/>
              </a:rPr>
              <a:t>Сучасні бойові дії характеризуються швидкоплинністю, мінливістю бойової обстановки, відсутністю чіткої лінії фронту, широким застосуванням сучасних засобів ураження на всю оперативну глибину. </a:t>
            </a:r>
            <a:endParaRPr kumimoji="0" lang="uk-UA" sz="2000" b="0" i="0" u="none" strike="noStrike" cap="none" normalizeH="0" baseline="0" dirty="0" smtClean="0">
              <a:ln>
                <a:noFill/>
              </a:ln>
              <a:solidFill>
                <a:schemeClr val="bg1"/>
              </a:solidFill>
              <a:effectLst/>
              <a:latin typeface="Times New Roman" pitchFamily="18" charset="0"/>
              <a:cs typeface="Times New Roman" pitchFamily="18" charset="0"/>
            </a:endParaRPr>
          </a:p>
          <a:p>
            <a:pPr marL="0" marR="0" lvl="0" indent="450850" algn="l" defTabSz="914400" rtl="0" eaLnBrk="0" fontAlgn="base" latinLnBrk="0" hangingPunct="0">
              <a:lnSpc>
                <a:spcPct val="100000"/>
              </a:lnSpc>
              <a:spcBef>
                <a:spcPct val="0"/>
              </a:spcBef>
              <a:spcAft>
                <a:spcPct val="0"/>
              </a:spcAft>
              <a:buClrTx/>
              <a:buSzTx/>
              <a:buFontTx/>
              <a:buNone/>
              <a:tabLst/>
            </a:pPr>
            <a:r>
              <a:rPr kumimoji="0" lang="uk-UA" sz="2000" b="0" i="0" u="none" strike="noStrike" cap="none" normalizeH="0" baseline="0" dirty="0" smtClean="0">
                <a:ln>
                  <a:noFill/>
                </a:ln>
                <a:solidFill>
                  <a:schemeClr val="bg1"/>
                </a:solidFill>
                <a:effectLst/>
                <a:latin typeface="Times New Roman" pitchFamily="18" charset="0"/>
                <a:ea typeface="Times New Roman" pitchFamily="18" charset="0"/>
                <a:cs typeface="Times New Roman" pitchFamily="18" charset="0"/>
              </a:rPr>
              <a:t>Найскладнішою є евакуація поранених з поля бою, що здійснюється шляхом ручного виносу та за допомогою різних транспортних засобів. Виніс поранених здійснюється особовим складом підрозділів збору й евакуації, а також військовослужбовцями, які призначаються для цієї мети розпорядженням командирів (начальників). В бойових умовах можливість швидкої евакуації поранених не завжди можлива. На полі бою пораненими використовується</a:t>
            </a:r>
            <a:r>
              <a:rPr kumimoji="0" lang="uk-UA" sz="2000" b="1" i="1" u="none" strike="noStrike" cap="none" normalizeH="0" baseline="0" dirty="0" smtClean="0">
                <a:ln>
                  <a:noFill/>
                </a:ln>
                <a:solidFill>
                  <a:schemeClr val="bg1"/>
                </a:solidFill>
                <a:effectLst/>
                <a:latin typeface="Times New Roman" pitchFamily="18" charset="0"/>
                <a:ea typeface="Times New Roman" pitchFamily="18" charset="0"/>
                <a:cs typeface="Times New Roman" pitchFamily="18" charset="0"/>
              </a:rPr>
              <a:t> Індивідуальна техніка пересування</a:t>
            </a:r>
            <a:r>
              <a:rPr kumimoji="0" lang="uk-UA" sz="2000" b="0" i="0" u="none" strike="noStrike" cap="none" normalizeH="0" baseline="0" dirty="0" smtClean="0">
                <a:ln>
                  <a:noFill/>
                </a:ln>
                <a:solidFill>
                  <a:schemeClr val="bg1"/>
                </a:solidFill>
                <a:effectLst/>
                <a:latin typeface="Times New Roman" pitchFamily="18" charset="0"/>
                <a:ea typeface="Times New Roman" pitchFamily="18" charset="0"/>
                <a:cs typeface="Times New Roman" pitchFamily="18" charset="0"/>
              </a:rPr>
              <a:t> – це специфічна техніка для </a:t>
            </a:r>
            <a:r>
              <a:rPr kumimoji="0" lang="uk-UA" sz="2000" b="0" i="0" u="sng" strike="noStrike" cap="none" normalizeH="0" baseline="0" dirty="0" smtClean="0">
                <a:ln>
                  <a:noFill/>
                </a:ln>
                <a:solidFill>
                  <a:schemeClr val="bg1"/>
                </a:solidFill>
                <a:effectLst/>
                <a:latin typeface="Times New Roman" pitchFamily="18" charset="0"/>
                <a:ea typeface="Times New Roman" pitchFamily="18" charset="0"/>
                <a:cs typeface="Times New Roman" pitchFamily="18" charset="0"/>
              </a:rPr>
              <a:t>самопересування</a:t>
            </a:r>
            <a:r>
              <a:rPr kumimoji="0" lang="uk-UA" sz="2000" b="0" i="0" u="none" strike="noStrike" cap="none" normalizeH="0" baseline="0" dirty="0" smtClean="0">
                <a:ln>
                  <a:noFill/>
                </a:ln>
                <a:solidFill>
                  <a:schemeClr val="bg1"/>
                </a:solidFill>
                <a:effectLst/>
                <a:latin typeface="Times New Roman" pitchFamily="18" charset="0"/>
                <a:ea typeface="Times New Roman" pitchFamily="18" charset="0"/>
                <a:cs typeface="Times New Roman" pitchFamily="18" charset="0"/>
              </a:rPr>
              <a:t> в укриття.</a:t>
            </a:r>
            <a:endParaRPr kumimoji="0" lang="uk-UA" sz="2000" b="0" i="0" u="none" strike="noStrike" cap="none" normalizeH="0" baseline="0" dirty="0" smtClean="0">
              <a:ln>
                <a:noFill/>
              </a:ln>
              <a:solidFill>
                <a:schemeClr val="bg1"/>
              </a:solidFill>
              <a:effectLst/>
              <a:latin typeface="Times New Roman" pitchFamily="18" charset="0"/>
              <a:cs typeface="Times New Roman" pitchFamily="18" charset="0"/>
            </a:endParaRPr>
          </a:p>
        </p:txBody>
      </p:sp>
    </p:spTree>
    <p:extLst>
      <p:ext uri="{BB962C8B-B14F-4D97-AF65-F5344CB8AC3E}">
        <p14:creationId xmlns:p14="http://schemas.microsoft.com/office/powerpoint/2010/main" val="1131698782"/>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chor="ctr"/>
          <a:lstStyle/>
          <a:p>
            <a:r>
              <a:rPr lang="uk-UA" sz="2400" b="1" dirty="0" smtClean="0">
                <a:solidFill>
                  <a:srgbClr val="FFFF3B"/>
                </a:solidFill>
              </a:rPr>
              <a:t>Організація та проведення переміщення (відтягування, винесення) пораненого в укриття у бойових (секторах обстрілу, укриття та евакуації) та не бойових умовах.</a:t>
            </a:r>
            <a:r>
              <a:rPr lang="uk-UA" sz="3200" dirty="0" smtClean="0"/>
              <a:t/>
            </a:r>
            <a:br>
              <a:rPr lang="uk-UA" sz="3200" dirty="0" smtClean="0"/>
            </a:br>
            <a:endParaRPr lang="uk-UA" sz="3200" dirty="0">
              <a:solidFill>
                <a:srgbClr val="FFFF3B"/>
              </a:solidFill>
            </a:endParaRPr>
          </a:p>
        </p:txBody>
      </p:sp>
      <p:sp>
        <p:nvSpPr>
          <p:cNvPr id="3" name="Номер слайда 2"/>
          <p:cNvSpPr>
            <a:spLocks noGrp="1"/>
          </p:cNvSpPr>
          <p:nvPr>
            <p:ph type="sldNum" sz="quarter" idx="12"/>
          </p:nvPr>
        </p:nvSpPr>
        <p:spPr>
          <a:xfrm>
            <a:off x="7902712" y="6237313"/>
            <a:ext cx="784087" cy="360040"/>
          </a:xfrm>
        </p:spPr>
        <p:txBody>
          <a:bodyPr anchor="ctr"/>
          <a:lstStyle/>
          <a:p>
            <a:pPr algn="ctr">
              <a:defRPr/>
            </a:pPr>
            <a:r>
              <a:rPr lang="ru-RU" altLang="uk-UA" sz="1600" dirty="0" smtClean="0">
                <a:solidFill>
                  <a:schemeClr val="bg1"/>
                </a:solidFill>
              </a:rPr>
              <a:t>20</a:t>
            </a:r>
            <a:endParaRPr lang="ru-RU" altLang="uk-UA" sz="1600" dirty="0">
              <a:solidFill>
                <a:schemeClr val="bg1"/>
              </a:solidFill>
            </a:endParaRPr>
          </a:p>
        </p:txBody>
      </p:sp>
      <p:sp>
        <p:nvSpPr>
          <p:cNvPr id="7170" name="Rectangle 2"/>
          <p:cNvSpPr>
            <a:spLocks noChangeArrowheads="1"/>
          </p:cNvSpPr>
          <p:nvPr/>
        </p:nvSpPr>
        <p:spPr bwMode="auto">
          <a:xfrm>
            <a:off x="539552" y="1844824"/>
            <a:ext cx="7956375" cy="409342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r>
              <a:rPr lang="uk-UA" sz="2000" dirty="0" smtClean="0">
                <a:solidFill>
                  <a:schemeClr val="bg1"/>
                </a:solidFill>
                <a:latin typeface="Times New Roman" pitchFamily="18" charset="0"/>
                <a:cs typeface="Times New Roman" pitchFamily="18" charset="0"/>
              </a:rPr>
              <a:t>Поранені та хворі, які евакуюються санітарним транспортом або транспортом загального призначення, супроводжуються медичним персоналом, особливо в тих випадках, коли евакуація здійснюється на великі відстані. Медичний персонал, який супроводжує поранених, здійснює нагляд за їх станом і, у випадку необхідності, надає </a:t>
            </a:r>
            <a:r>
              <a:rPr lang="uk-UA" sz="2000" dirty="0" err="1" smtClean="0">
                <a:solidFill>
                  <a:schemeClr val="bg1"/>
                </a:solidFill>
                <a:latin typeface="Times New Roman" pitchFamily="18" charset="0"/>
                <a:cs typeface="Times New Roman" pitchFamily="18" charset="0"/>
              </a:rPr>
              <a:t>домедичну</a:t>
            </a:r>
            <a:r>
              <a:rPr lang="uk-UA" sz="2000" dirty="0" smtClean="0">
                <a:solidFill>
                  <a:schemeClr val="bg1"/>
                </a:solidFill>
                <a:latin typeface="Times New Roman" pitchFamily="18" charset="0"/>
                <a:cs typeface="Times New Roman" pitchFamily="18" charset="0"/>
              </a:rPr>
              <a:t> допомогу.</a:t>
            </a:r>
          </a:p>
          <a:p>
            <a:r>
              <a:rPr lang="uk-UA" sz="2000" dirty="0" smtClean="0">
                <a:solidFill>
                  <a:schemeClr val="bg1"/>
                </a:solidFill>
                <a:latin typeface="Times New Roman" pitchFamily="18" charset="0"/>
                <a:cs typeface="Times New Roman" pitchFamily="18" charset="0"/>
              </a:rPr>
              <a:t>Водії автомобілів та супроводжуючий медичний персонал повинні добре знати маршрут (шляхи) евакуації, розташування медичних пунктів, медичних рот, військових польових пересувних госпіталів, лікувальних закладів госпітальних баз.</a:t>
            </a:r>
          </a:p>
          <a:p>
            <a:r>
              <a:rPr lang="uk-UA" sz="2000" dirty="0" smtClean="0">
                <a:solidFill>
                  <a:schemeClr val="bg1"/>
                </a:solidFill>
                <a:latin typeface="Times New Roman" pitchFamily="18" charset="0"/>
                <a:cs typeface="Times New Roman" pitchFamily="18" charset="0"/>
              </a:rPr>
              <a:t>Для охорони транспортних засобів з пораненими та хворими в необхідних випадках розпорядженням командира бригади (підрозділу) призначається особовий склад.</a:t>
            </a:r>
            <a:endParaRPr lang="uk-UA" sz="2000" dirty="0">
              <a:solidFill>
                <a:schemeClr val="bg1"/>
              </a:solidFill>
              <a:latin typeface="Times New Roman" pitchFamily="18" charset="0"/>
              <a:cs typeface="Times New Roman" pitchFamily="18" charset="0"/>
            </a:endParaRPr>
          </a:p>
        </p:txBody>
      </p:sp>
    </p:spTree>
    <p:extLst>
      <p:ext uri="{BB962C8B-B14F-4D97-AF65-F5344CB8AC3E}">
        <p14:creationId xmlns:p14="http://schemas.microsoft.com/office/powerpoint/2010/main" val="1131698782"/>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4" y="692696"/>
            <a:ext cx="8229600" cy="1143000"/>
          </a:xfrm>
        </p:spPr>
        <p:txBody>
          <a:bodyPr/>
          <a:lstStyle/>
          <a:p>
            <a:pPr lvl="0"/>
            <a:r>
              <a:rPr lang="uk-UA" sz="2800" b="1" dirty="0" smtClean="0">
                <a:solidFill>
                  <a:srgbClr val="FFFF3B"/>
                </a:solidFill>
              </a:rPr>
              <a:t>Підготовка поранених (уражених) до евакуації. </a:t>
            </a:r>
            <a:br>
              <a:rPr lang="uk-UA" sz="2800" b="1" dirty="0" smtClean="0">
                <a:solidFill>
                  <a:srgbClr val="FFFF3B"/>
                </a:solidFill>
              </a:rPr>
            </a:br>
            <a:endParaRPr lang="uk-UA" sz="2800" b="1" dirty="0">
              <a:solidFill>
                <a:srgbClr val="FFFF3B"/>
              </a:solidFill>
            </a:endParaRPr>
          </a:p>
        </p:txBody>
      </p:sp>
      <p:sp>
        <p:nvSpPr>
          <p:cNvPr id="3" name="Номер слайда 2"/>
          <p:cNvSpPr>
            <a:spLocks noGrp="1"/>
          </p:cNvSpPr>
          <p:nvPr>
            <p:ph type="sldNum" sz="quarter" idx="12"/>
          </p:nvPr>
        </p:nvSpPr>
        <p:spPr>
          <a:xfrm>
            <a:off x="7902712" y="6237313"/>
            <a:ext cx="784087" cy="360040"/>
          </a:xfrm>
        </p:spPr>
        <p:txBody>
          <a:bodyPr anchor="ctr"/>
          <a:lstStyle/>
          <a:p>
            <a:pPr algn="ctr">
              <a:defRPr/>
            </a:pPr>
            <a:r>
              <a:rPr lang="ru-RU" altLang="uk-UA" sz="1600" dirty="0" smtClean="0">
                <a:solidFill>
                  <a:schemeClr val="bg1"/>
                </a:solidFill>
              </a:rPr>
              <a:t>21</a:t>
            </a:r>
            <a:endParaRPr lang="ru-RU" altLang="uk-UA" sz="1600" dirty="0">
              <a:solidFill>
                <a:schemeClr val="bg1"/>
              </a:solidFill>
            </a:endParaRPr>
          </a:p>
        </p:txBody>
      </p:sp>
      <p:sp>
        <p:nvSpPr>
          <p:cNvPr id="6145" name="Rectangle 1"/>
          <p:cNvSpPr>
            <a:spLocks noChangeArrowheads="1"/>
          </p:cNvSpPr>
          <p:nvPr/>
        </p:nvSpPr>
        <p:spPr bwMode="auto">
          <a:xfrm>
            <a:off x="467544" y="1911893"/>
            <a:ext cx="8136904" cy="397031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457200" algn="just" defTabSz="914400" rtl="0" eaLnBrk="0" fontAlgn="base" latinLnBrk="0" hangingPunct="0">
              <a:lnSpc>
                <a:spcPct val="100000"/>
              </a:lnSpc>
              <a:spcBef>
                <a:spcPct val="0"/>
              </a:spcBef>
              <a:spcAft>
                <a:spcPct val="0"/>
              </a:spcAft>
              <a:buClrTx/>
              <a:buSzTx/>
              <a:buFontTx/>
              <a:buNone/>
              <a:tabLst/>
            </a:pPr>
            <a:r>
              <a:rPr kumimoji="0" lang="uk-UA" b="0" i="0" u="none" strike="noStrike" cap="none" normalizeH="0" baseline="0" dirty="0" smtClean="0">
                <a:ln>
                  <a:noFill/>
                </a:ln>
                <a:solidFill>
                  <a:schemeClr val="bg1"/>
                </a:solidFill>
                <a:effectLst/>
                <a:latin typeface="Times New Roman" pitchFamily="18" charset="0"/>
                <a:ea typeface="Times New Roman" pitchFamily="18" charset="0"/>
                <a:cs typeface="Times New Roman" pitchFamily="18" charset="0"/>
              </a:rPr>
              <a:t>В</a:t>
            </a:r>
            <a:r>
              <a:rPr kumimoji="0" lang="uk-UA" b="0" i="0" u="none" strike="noStrike" cap="none" normalizeH="0" baseline="0" dirty="0" smtClean="0" bmk="">
                <a:ln>
                  <a:noFill/>
                </a:ln>
                <a:solidFill>
                  <a:schemeClr val="bg1"/>
                </a:solidFill>
                <a:effectLst/>
                <a:latin typeface="Times New Roman" pitchFamily="18" charset="0"/>
                <a:ea typeface="Times New Roman" pitchFamily="18" charset="0"/>
                <a:cs typeface="Times New Roman" pitchFamily="18" charset="0"/>
              </a:rPr>
              <a:t> умовах, коли немає можливості для евакуації санітарний інструктор повинен доглядати за пораненими. </a:t>
            </a:r>
            <a:endParaRPr kumimoji="0" lang="uk-UA" b="0" i="0" u="none" strike="noStrike" cap="none" normalizeH="0" baseline="0" dirty="0" smtClean="0">
              <a:ln>
                <a:noFill/>
              </a:ln>
              <a:solidFill>
                <a:schemeClr val="bg1"/>
              </a:solidFill>
              <a:effectLst/>
              <a:latin typeface="Times New Roman" pitchFamily="18" charset="0"/>
              <a:cs typeface="Times New Roman" pitchFamily="18" charset="0"/>
            </a:endParaRPr>
          </a:p>
          <a:p>
            <a:pPr marL="0" marR="0" lvl="0" indent="457200" algn="just" defTabSz="914400" rtl="0" eaLnBrk="0" fontAlgn="base" latinLnBrk="0" hangingPunct="0">
              <a:lnSpc>
                <a:spcPct val="100000"/>
              </a:lnSpc>
              <a:spcBef>
                <a:spcPct val="0"/>
              </a:spcBef>
              <a:spcAft>
                <a:spcPct val="0"/>
              </a:spcAft>
              <a:buClrTx/>
              <a:buSzTx/>
              <a:buFontTx/>
              <a:buNone/>
              <a:tabLst/>
            </a:pPr>
            <a:r>
              <a:rPr kumimoji="0" lang="uk-UA" b="0" i="0" u="none" strike="noStrike" cap="none" normalizeH="0" baseline="0" dirty="0" smtClean="0" bmk="_Toc412212386">
                <a:ln>
                  <a:noFill/>
                </a:ln>
                <a:solidFill>
                  <a:schemeClr val="bg1"/>
                </a:solidFill>
                <a:effectLst/>
                <a:latin typeface="Times New Roman" pitchFamily="18" charset="0"/>
                <a:ea typeface="Times New Roman" pitchFamily="18" charset="0"/>
                <a:cs typeface="Times New Roman" pitchFamily="18" charset="0"/>
              </a:rPr>
              <a:t>В таких умовах проводяться наступні</a:t>
            </a:r>
            <a:r>
              <a:rPr kumimoji="0" lang="uk-UA" b="1" i="0" u="none" strike="noStrike" cap="none" normalizeH="0" baseline="0" dirty="0" smtClean="0" bmk="_Toc412212386">
                <a:ln>
                  <a:noFill/>
                </a:ln>
                <a:solidFill>
                  <a:schemeClr val="bg1"/>
                </a:solidFill>
                <a:effectLst/>
                <a:latin typeface="Times New Roman" pitchFamily="18" charset="0"/>
                <a:ea typeface="Times New Roman" pitchFamily="18" charset="0"/>
                <a:cs typeface="Times New Roman" pitchFamily="18" charset="0"/>
              </a:rPr>
              <a:t> заходи догляду за пораненим</a:t>
            </a:r>
            <a:r>
              <a:rPr kumimoji="0" lang="uk-UA" b="1" i="0" u="none" strike="noStrike" cap="none" normalizeH="0" baseline="0" dirty="0" smtClean="0">
                <a:ln>
                  <a:noFill/>
                </a:ln>
                <a:solidFill>
                  <a:schemeClr val="bg1"/>
                </a:solidFill>
                <a:effectLst/>
                <a:latin typeface="Times New Roman" pitchFamily="18" charset="0"/>
                <a:ea typeface="Times New Roman" pitchFamily="18" charset="0"/>
                <a:cs typeface="Times New Roman" pitchFamily="18" charset="0"/>
              </a:rPr>
              <a:t>:</a:t>
            </a:r>
            <a:endParaRPr kumimoji="0" lang="uk-UA" b="0" i="0" u="none" strike="noStrike" cap="none" normalizeH="0" baseline="0" dirty="0" smtClean="0">
              <a:ln>
                <a:noFill/>
              </a:ln>
              <a:solidFill>
                <a:schemeClr val="bg1"/>
              </a:solidFill>
              <a:effectLst/>
              <a:latin typeface="Times New Roman" pitchFamily="18" charset="0"/>
              <a:cs typeface="Times New Roman" pitchFamily="18" charset="0"/>
            </a:endParaRPr>
          </a:p>
          <a:p>
            <a:pPr marL="0" marR="0" lvl="0" indent="457200" algn="just" defTabSz="914400" rtl="0" eaLnBrk="0" fontAlgn="base" latinLnBrk="0" hangingPunct="0">
              <a:lnSpc>
                <a:spcPct val="100000"/>
              </a:lnSpc>
              <a:spcBef>
                <a:spcPct val="0"/>
              </a:spcBef>
              <a:spcAft>
                <a:spcPct val="0"/>
              </a:spcAft>
              <a:buClrTx/>
              <a:buSzTx/>
              <a:buFontTx/>
              <a:buNone/>
              <a:tabLst/>
            </a:pPr>
            <a:r>
              <a:rPr kumimoji="0" lang="uk-UA" b="0" i="0" u="none" strike="noStrike" cap="none" normalizeH="0" baseline="0" dirty="0" smtClean="0">
                <a:ln>
                  <a:noFill/>
                </a:ln>
                <a:solidFill>
                  <a:schemeClr val="bg1"/>
                </a:solidFill>
                <a:effectLst/>
                <a:latin typeface="Times New Roman" pitchFamily="18" charset="0"/>
                <a:ea typeface="Times New Roman" pitchFamily="18" charset="0"/>
                <a:cs typeface="Times New Roman" pitchFamily="18" charset="0"/>
              </a:rPr>
              <a:t>Захистіть пацієнта від погодних умов.</a:t>
            </a:r>
            <a:endParaRPr kumimoji="0" lang="uk-UA" b="0" i="0" u="none" strike="noStrike" cap="none" normalizeH="0" baseline="0" dirty="0" smtClean="0">
              <a:ln>
                <a:noFill/>
              </a:ln>
              <a:solidFill>
                <a:schemeClr val="bg1"/>
              </a:solidFill>
              <a:effectLst/>
              <a:latin typeface="Times New Roman" pitchFamily="18" charset="0"/>
              <a:cs typeface="Times New Roman" pitchFamily="18" charset="0"/>
            </a:endParaRPr>
          </a:p>
          <a:p>
            <a:pPr marL="0" marR="0" lvl="0" indent="457200" algn="just" defTabSz="914400" rtl="0" eaLnBrk="0" fontAlgn="base" latinLnBrk="0" hangingPunct="0">
              <a:lnSpc>
                <a:spcPct val="100000"/>
              </a:lnSpc>
              <a:spcBef>
                <a:spcPct val="0"/>
              </a:spcBef>
              <a:spcAft>
                <a:spcPct val="0"/>
              </a:spcAft>
              <a:buClrTx/>
              <a:buSzTx/>
              <a:buFontTx/>
              <a:buNone/>
              <a:tabLst/>
            </a:pPr>
            <a:r>
              <a:rPr kumimoji="0" lang="uk-UA" b="0" i="0" u="none" strike="noStrike" cap="none" normalizeH="0" baseline="0" dirty="0" smtClean="0">
                <a:ln>
                  <a:noFill/>
                </a:ln>
                <a:solidFill>
                  <a:schemeClr val="bg1"/>
                </a:solidFill>
                <a:effectLst/>
                <a:latin typeface="Times New Roman" pitchFamily="18" charset="0"/>
                <a:ea typeface="Times New Roman" pitchFamily="18" charset="0"/>
                <a:cs typeface="Times New Roman" pitchFamily="18" charset="0"/>
              </a:rPr>
              <a:t>Залиште одяг і спорядження на пацієнті, якщо це можливо.</a:t>
            </a:r>
            <a:endParaRPr kumimoji="0" lang="uk-UA" b="0" i="0" u="none" strike="noStrike" cap="none" normalizeH="0" baseline="0" dirty="0" smtClean="0">
              <a:ln>
                <a:noFill/>
              </a:ln>
              <a:solidFill>
                <a:schemeClr val="bg1"/>
              </a:solidFill>
              <a:effectLst/>
              <a:latin typeface="Times New Roman" pitchFamily="18" charset="0"/>
              <a:cs typeface="Times New Roman" pitchFamily="18" charset="0"/>
            </a:endParaRPr>
          </a:p>
          <a:p>
            <a:pPr marL="0" marR="0" lvl="0" indent="457200" algn="just" defTabSz="914400" rtl="0" eaLnBrk="0" fontAlgn="base" latinLnBrk="0" hangingPunct="0">
              <a:lnSpc>
                <a:spcPct val="100000"/>
              </a:lnSpc>
              <a:spcBef>
                <a:spcPct val="0"/>
              </a:spcBef>
              <a:spcAft>
                <a:spcPct val="0"/>
              </a:spcAft>
              <a:buClrTx/>
              <a:buSzTx/>
              <a:buFontTx/>
              <a:buNone/>
              <a:tabLst/>
            </a:pPr>
            <a:r>
              <a:rPr kumimoji="0" lang="uk-UA" b="0" i="0" u="none" strike="noStrike" cap="none" normalizeH="0" baseline="0" dirty="0" smtClean="0">
                <a:ln>
                  <a:noFill/>
                </a:ln>
                <a:solidFill>
                  <a:schemeClr val="bg1"/>
                </a:solidFill>
                <a:effectLst/>
                <a:latin typeface="Times New Roman" pitchFamily="18" charset="0"/>
                <a:ea typeface="Times New Roman" pitchFamily="18" charset="0"/>
                <a:cs typeface="Times New Roman" pitchFamily="18" charset="0"/>
              </a:rPr>
              <a:t>Знімайте одяг та захисне спорядження пацієнта тільки при потребі (значні ушкодження) і на мінімальний час.</a:t>
            </a:r>
            <a:endParaRPr kumimoji="0" lang="uk-UA" b="0" i="0" u="none" strike="noStrike" cap="none" normalizeH="0" baseline="0" dirty="0" smtClean="0">
              <a:ln>
                <a:noFill/>
              </a:ln>
              <a:solidFill>
                <a:schemeClr val="bg1"/>
              </a:solidFill>
              <a:effectLst/>
              <a:latin typeface="Times New Roman" pitchFamily="18" charset="0"/>
              <a:cs typeface="Times New Roman" pitchFamily="18" charset="0"/>
            </a:endParaRPr>
          </a:p>
          <a:p>
            <a:pPr marL="0" marR="0" lvl="0" indent="457200" algn="just" defTabSz="914400" rtl="0" eaLnBrk="0" fontAlgn="base" latinLnBrk="0" hangingPunct="0">
              <a:lnSpc>
                <a:spcPct val="100000"/>
              </a:lnSpc>
              <a:spcBef>
                <a:spcPct val="0"/>
              </a:spcBef>
              <a:spcAft>
                <a:spcPct val="0"/>
              </a:spcAft>
              <a:buClrTx/>
              <a:buSzTx/>
              <a:buFontTx/>
              <a:buNone/>
              <a:tabLst/>
            </a:pPr>
            <a:r>
              <a:rPr kumimoji="0" lang="uk-UA" b="0" i="0" u="none" strike="noStrike" cap="none" normalizeH="0" baseline="0" dirty="0" smtClean="0">
                <a:ln>
                  <a:noFill/>
                </a:ln>
                <a:solidFill>
                  <a:schemeClr val="bg1"/>
                </a:solidFill>
                <a:effectLst/>
                <a:latin typeface="Times New Roman" pitchFamily="18" charset="0"/>
                <a:ea typeface="Times New Roman" pitchFamily="18" charset="0"/>
                <a:cs typeface="Times New Roman" pitchFamily="18" charset="0"/>
              </a:rPr>
              <a:t>Якнайшвидше замініть мокрий одяг сухим. Пацієнт має бути в теплі.</a:t>
            </a:r>
            <a:endParaRPr kumimoji="0" lang="uk-UA" b="0" i="0" u="none" strike="noStrike" cap="none" normalizeH="0" baseline="0" dirty="0" smtClean="0">
              <a:ln>
                <a:noFill/>
              </a:ln>
              <a:solidFill>
                <a:schemeClr val="bg1"/>
              </a:solidFill>
              <a:effectLst/>
              <a:latin typeface="Times New Roman" pitchFamily="18" charset="0"/>
              <a:cs typeface="Times New Roman" pitchFamily="18" charset="0"/>
            </a:endParaRPr>
          </a:p>
          <a:p>
            <a:pPr marL="0" marR="0" lvl="0" indent="457200" algn="just" defTabSz="914400" rtl="0" eaLnBrk="0" fontAlgn="base" latinLnBrk="0" hangingPunct="0">
              <a:lnSpc>
                <a:spcPct val="100000"/>
              </a:lnSpc>
              <a:spcBef>
                <a:spcPct val="0"/>
              </a:spcBef>
              <a:spcAft>
                <a:spcPct val="0"/>
              </a:spcAft>
              <a:buClrTx/>
              <a:buSzTx/>
              <a:buFontTx/>
              <a:buNone/>
              <a:tabLst/>
            </a:pPr>
            <a:r>
              <a:rPr kumimoji="0" lang="uk-UA" b="0" i="0" u="none" strike="noStrike" cap="none" normalizeH="0" baseline="0" dirty="0" smtClean="0">
                <a:ln>
                  <a:noFill/>
                </a:ln>
                <a:solidFill>
                  <a:schemeClr val="bg1"/>
                </a:solidFill>
                <a:effectLst/>
                <a:latin typeface="Times New Roman" pitchFamily="18" charset="0"/>
                <a:ea typeface="Times New Roman" pitchFamily="18" charset="0"/>
                <a:cs typeface="Times New Roman" pitchFamily="18" charset="0"/>
              </a:rPr>
              <a:t>Часто витирайте і висушуйте пацієнта від усіх рідин (напр. крові, розчину з крапельниць, поту, дощу).</a:t>
            </a:r>
            <a:endParaRPr kumimoji="0" lang="uk-UA" b="0" i="0" u="none" strike="noStrike" cap="none" normalizeH="0" baseline="0" dirty="0" smtClean="0">
              <a:ln>
                <a:noFill/>
              </a:ln>
              <a:solidFill>
                <a:schemeClr val="bg1"/>
              </a:solidFill>
              <a:effectLst/>
              <a:latin typeface="Times New Roman" pitchFamily="18" charset="0"/>
              <a:cs typeface="Times New Roman" pitchFamily="18" charset="0"/>
            </a:endParaRPr>
          </a:p>
          <a:p>
            <a:pPr marL="0" marR="0" lvl="0" indent="457200" algn="just" defTabSz="914400" rtl="0" eaLnBrk="0" fontAlgn="base" latinLnBrk="0" hangingPunct="0">
              <a:lnSpc>
                <a:spcPct val="100000"/>
              </a:lnSpc>
              <a:spcBef>
                <a:spcPct val="0"/>
              </a:spcBef>
              <a:spcAft>
                <a:spcPct val="0"/>
              </a:spcAft>
              <a:buClrTx/>
              <a:buSzTx/>
              <a:buFontTx/>
              <a:buNone/>
              <a:tabLst/>
            </a:pPr>
            <a:r>
              <a:rPr kumimoji="0" lang="uk-UA" b="0" i="0" u="none" strike="noStrike" cap="none" normalizeH="0" baseline="0" dirty="0" smtClean="0">
                <a:ln>
                  <a:noFill/>
                </a:ln>
                <a:solidFill>
                  <a:schemeClr val="bg1"/>
                </a:solidFill>
                <a:effectLst/>
                <a:latin typeface="Times New Roman" pitchFamily="18" charset="0"/>
                <a:ea typeface="Times New Roman" pitchFamily="18" charset="0"/>
                <a:cs typeface="Times New Roman" pitchFamily="18" charset="0"/>
              </a:rPr>
              <a:t>Загорніть пацієнта у </a:t>
            </a:r>
            <a:r>
              <a:rPr kumimoji="0" lang="uk-UA" b="0" i="0" u="none" strike="noStrike" cap="none" normalizeH="0" baseline="0" dirty="0" err="1" smtClean="0">
                <a:ln>
                  <a:noFill/>
                </a:ln>
                <a:solidFill>
                  <a:schemeClr val="bg1"/>
                </a:solidFill>
                <a:effectLst/>
                <a:latin typeface="Times New Roman" pitchFamily="18" charset="0"/>
                <a:ea typeface="Times New Roman" pitchFamily="18" charset="0"/>
                <a:cs typeface="Times New Roman" pitchFamily="18" charset="0"/>
              </a:rPr>
              <a:t>термоковдру</a:t>
            </a:r>
            <a:r>
              <a:rPr kumimoji="0" lang="uk-UA" b="0" i="0" u="none" strike="noStrike" cap="none" normalizeH="0" baseline="0" dirty="0" smtClean="0">
                <a:ln>
                  <a:noFill/>
                </a:ln>
                <a:solidFill>
                  <a:schemeClr val="bg1"/>
                </a:solidFill>
                <a:effectLst/>
                <a:latin typeface="Times New Roman" pitchFamily="18" charset="0"/>
                <a:ea typeface="Times New Roman" pitchFamily="18" charset="0"/>
                <a:cs typeface="Times New Roman" pitchFamily="18" charset="0"/>
              </a:rPr>
              <a:t> (при наявності).</a:t>
            </a:r>
            <a:endParaRPr kumimoji="0" lang="uk-UA" b="0" i="0" u="none" strike="noStrike" cap="none" normalizeH="0" baseline="0" dirty="0" smtClean="0">
              <a:ln>
                <a:noFill/>
              </a:ln>
              <a:solidFill>
                <a:schemeClr val="bg1"/>
              </a:solidFill>
              <a:effectLst/>
              <a:latin typeface="Times New Roman" pitchFamily="18" charset="0"/>
              <a:cs typeface="Times New Roman" pitchFamily="18" charset="0"/>
            </a:endParaRPr>
          </a:p>
          <a:p>
            <a:pPr marL="0" marR="0" lvl="0" indent="457200" algn="just" defTabSz="914400" rtl="0" eaLnBrk="0" fontAlgn="base" latinLnBrk="0" hangingPunct="0">
              <a:lnSpc>
                <a:spcPct val="100000"/>
              </a:lnSpc>
              <a:spcBef>
                <a:spcPct val="0"/>
              </a:spcBef>
              <a:spcAft>
                <a:spcPct val="0"/>
              </a:spcAft>
              <a:buClrTx/>
              <a:buSzTx/>
              <a:buFontTx/>
              <a:buNone/>
              <a:tabLst/>
            </a:pPr>
            <a:r>
              <a:rPr kumimoji="0" lang="uk-UA" b="0" i="0" u="none" strike="noStrike" cap="none" normalizeH="0" baseline="0" dirty="0" smtClean="0">
                <a:ln>
                  <a:noFill/>
                </a:ln>
                <a:solidFill>
                  <a:schemeClr val="bg1"/>
                </a:solidFill>
                <a:effectLst/>
                <a:latin typeface="Times New Roman" pitchFamily="18" charset="0"/>
                <a:ea typeface="Times New Roman" pitchFamily="18" charset="0"/>
                <a:cs typeface="Times New Roman" pitchFamily="18" charset="0"/>
              </a:rPr>
              <a:t>Надягніть на голову пацієнта шапку, щоб запобігти переохолодженню.</a:t>
            </a:r>
            <a:endParaRPr kumimoji="0" lang="uk-UA" b="0" i="0" u="none" strike="noStrike" cap="none" normalizeH="0" baseline="0" dirty="0" smtClean="0">
              <a:ln>
                <a:noFill/>
              </a:ln>
              <a:solidFill>
                <a:schemeClr val="bg1"/>
              </a:solidFill>
              <a:effectLst/>
              <a:latin typeface="Times New Roman" pitchFamily="18" charset="0"/>
              <a:cs typeface="Times New Roman" pitchFamily="18" charset="0"/>
            </a:endParaRPr>
          </a:p>
          <a:p>
            <a:pPr marL="0" marR="0" lvl="0" indent="457200" algn="just" defTabSz="914400" rtl="0" eaLnBrk="0" fontAlgn="base" latinLnBrk="0" hangingPunct="0">
              <a:lnSpc>
                <a:spcPct val="100000"/>
              </a:lnSpc>
              <a:spcBef>
                <a:spcPct val="0"/>
              </a:spcBef>
              <a:spcAft>
                <a:spcPct val="0"/>
              </a:spcAft>
              <a:buClrTx/>
              <a:buSzTx/>
              <a:buFontTx/>
              <a:buNone/>
              <a:tabLst/>
            </a:pPr>
            <a:r>
              <a:rPr kumimoji="0" lang="uk-UA" b="0" i="0" u="none" strike="noStrike" cap="none" normalizeH="0" baseline="0" dirty="0" smtClean="0">
                <a:ln>
                  <a:noFill/>
                </a:ln>
                <a:solidFill>
                  <a:schemeClr val="bg1"/>
                </a:solidFill>
                <a:effectLst/>
                <a:latin typeface="Times New Roman" pitchFamily="18" charset="0"/>
                <a:ea typeface="Times New Roman" pitchFamily="18" charset="0"/>
                <a:cs typeface="Times New Roman" pitchFamily="18" charset="0"/>
              </a:rPr>
              <a:t>Для рідинної реанімації використовуйте засоби для зігрівання рідини або уже нагріту рідину, якщо наявна.</a:t>
            </a:r>
            <a:endParaRPr kumimoji="0" lang="uk-UA" b="0" i="0" u="none" strike="noStrike" cap="none" normalizeH="0" baseline="0" dirty="0" smtClean="0">
              <a:ln>
                <a:noFill/>
              </a:ln>
              <a:solidFill>
                <a:schemeClr val="bg1"/>
              </a:solidFill>
              <a:effectLst/>
              <a:latin typeface="Times New Roman" pitchFamily="18" charset="0"/>
              <a:cs typeface="Times New Roman" pitchFamily="18" charset="0"/>
            </a:endParaRPr>
          </a:p>
        </p:txBody>
      </p:sp>
    </p:spTree>
    <p:extLst>
      <p:ext uri="{BB962C8B-B14F-4D97-AF65-F5344CB8AC3E}">
        <p14:creationId xmlns:p14="http://schemas.microsoft.com/office/powerpoint/2010/main" val="1131698782"/>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4" y="692696"/>
            <a:ext cx="8229600" cy="1143000"/>
          </a:xfrm>
        </p:spPr>
        <p:txBody>
          <a:bodyPr/>
          <a:lstStyle/>
          <a:p>
            <a:pPr lvl="0"/>
            <a:r>
              <a:rPr lang="uk-UA" sz="2800" b="1" dirty="0" smtClean="0">
                <a:solidFill>
                  <a:srgbClr val="FFFF3B"/>
                </a:solidFill>
              </a:rPr>
              <a:t>Підготовка поранених (уражених) до евакуації. </a:t>
            </a:r>
            <a:br>
              <a:rPr lang="uk-UA" sz="2800" b="1" dirty="0" smtClean="0">
                <a:solidFill>
                  <a:srgbClr val="FFFF3B"/>
                </a:solidFill>
              </a:rPr>
            </a:br>
            <a:endParaRPr lang="uk-UA" sz="2800" b="1" dirty="0">
              <a:solidFill>
                <a:srgbClr val="FFFF3B"/>
              </a:solidFill>
            </a:endParaRPr>
          </a:p>
        </p:txBody>
      </p:sp>
      <p:sp>
        <p:nvSpPr>
          <p:cNvPr id="3" name="Номер слайда 2"/>
          <p:cNvSpPr>
            <a:spLocks noGrp="1"/>
          </p:cNvSpPr>
          <p:nvPr>
            <p:ph type="sldNum" sz="quarter" idx="12"/>
          </p:nvPr>
        </p:nvSpPr>
        <p:spPr>
          <a:xfrm>
            <a:off x="7902712" y="6237313"/>
            <a:ext cx="784087" cy="360040"/>
          </a:xfrm>
        </p:spPr>
        <p:txBody>
          <a:bodyPr anchor="ctr"/>
          <a:lstStyle/>
          <a:p>
            <a:pPr algn="ctr">
              <a:defRPr/>
            </a:pPr>
            <a:r>
              <a:rPr lang="ru-RU" altLang="uk-UA" sz="1600" dirty="0" smtClean="0">
                <a:solidFill>
                  <a:schemeClr val="bg1"/>
                </a:solidFill>
              </a:rPr>
              <a:t>22</a:t>
            </a:r>
            <a:endParaRPr lang="ru-RU" altLang="uk-UA" sz="1600" dirty="0">
              <a:solidFill>
                <a:schemeClr val="bg1"/>
              </a:solidFill>
            </a:endParaRPr>
          </a:p>
        </p:txBody>
      </p:sp>
      <p:sp>
        <p:nvSpPr>
          <p:cNvPr id="6145" name="Rectangle 1"/>
          <p:cNvSpPr>
            <a:spLocks noChangeArrowheads="1"/>
          </p:cNvSpPr>
          <p:nvPr/>
        </p:nvSpPr>
        <p:spPr bwMode="auto">
          <a:xfrm>
            <a:off x="467544" y="1542562"/>
            <a:ext cx="8136904" cy="470898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r>
              <a:rPr lang="uk-UA" sz="2000" dirty="0" smtClean="0">
                <a:solidFill>
                  <a:schemeClr val="bg1"/>
                </a:solidFill>
                <a:latin typeface="Times New Roman" pitchFamily="18" charset="0"/>
                <a:cs typeface="Times New Roman" pitchFamily="18" charset="0"/>
              </a:rPr>
              <a:t>Якщо температура тіла опускається нижче за нормальну температуру тіла пацієнта, прийміть заходи для того, щоб знову зігріти його.</a:t>
            </a:r>
          </a:p>
          <a:p>
            <a:r>
              <a:rPr lang="uk-UA" sz="2000" dirty="0" smtClean="0">
                <a:solidFill>
                  <a:schemeClr val="bg1"/>
                </a:solidFill>
                <a:latin typeface="Times New Roman" pitchFamily="18" charset="0"/>
                <a:cs typeface="Times New Roman" pitchFamily="18" charset="0"/>
              </a:rPr>
              <a:t>Загорніть пацієнта у велику кількість ковдр, покладіть зігріваючі предмети біля шиї, під пахвами, між ногами та біля долонь. Завжди кладіть між шкірою та зігріваючим предметом тканину або інший матеріал, тому що переохолоджену шкіру можна легко обпекти при низькій температурі. </a:t>
            </a:r>
          </a:p>
          <a:p>
            <a:r>
              <a:rPr lang="uk-UA" sz="2000" dirty="0" smtClean="0">
                <a:solidFill>
                  <a:schemeClr val="bg1"/>
                </a:solidFill>
                <a:latin typeface="Times New Roman" pitchFamily="18" charset="0"/>
                <a:cs typeface="Times New Roman" pitchFamily="18" charset="0"/>
              </a:rPr>
              <a:t>Закріплення пацієнта перед евакуацією є дуже важливим, щоб не завдати йому ще більше ушкоджень. Так само важливо закріпити будь-яке медичне спорядження, яке везтимуть разом з пацієнтом. Крапельниці (пакети та системи) легко висмикуються з тіла пацієнта під час перевезення. Інше спорядження, наприклад балони з киснем, може стати небезпечним, якщо його не закріпити. Особливо важливо це при завантаженні у «жовтій зоні» або коли евакуацію проводять під обстрілом.</a:t>
            </a:r>
            <a:endParaRPr lang="uk-UA" sz="2000" dirty="0">
              <a:solidFill>
                <a:schemeClr val="bg1"/>
              </a:solidFill>
              <a:latin typeface="Times New Roman" pitchFamily="18" charset="0"/>
              <a:cs typeface="Times New Roman" pitchFamily="18" charset="0"/>
            </a:endParaRPr>
          </a:p>
        </p:txBody>
      </p:sp>
    </p:spTree>
    <p:extLst>
      <p:ext uri="{BB962C8B-B14F-4D97-AF65-F5344CB8AC3E}">
        <p14:creationId xmlns:p14="http://schemas.microsoft.com/office/powerpoint/2010/main" val="1131698782"/>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lvl="0"/>
            <a:r>
              <a:rPr lang="uk-UA" sz="2800" b="1" dirty="0" smtClean="0">
                <a:solidFill>
                  <a:srgbClr val="FFFF3B"/>
                </a:solidFill>
              </a:rPr>
              <a:t>Медична евакуація.</a:t>
            </a:r>
            <a:br>
              <a:rPr lang="uk-UA" sz="2800" b="1" dirty="0" smtClean="0">
                <a:solidFill>
                  <a:srgbClr val="FFFF3B"/>
                </a:solidFill>
              </a:rPr>
            </a:br>
            <a:endParaRPr lang="uk-UA" sz="2800" b="1" dirty="0">
              <a:solidFill>
                <a:srgbClr val="FFFF3B"/>
              </a:solidFill>
            </a:endParaRPr>
          </a:p>
        </p:txBody>
      </p:sp>
      <p:sp>
        <p:nvSpPr>
          <p:cNvPr id="3" name="Номер слайда 2"/>
          <p:cNvSpPr>
            <a:spLocks noGrp="1"/>
          </p:cNvSpPr>
          <p:nvPr>
            <p:ph type="sldNum" sz="quarter" idx="12"/>
          </p:nvPr>
        </p:nvSpPr>
        <p:spPr>
          <a:xfrm>
            <a:off x="7902712" y="6237313"/>
            <a:ext cx="784087" cy="360040"/>
          </a:xfrm>
        </p:spPr>
        <p:txBody>
          <a:bodyPr anchor="ctr"/>
          <a:lstStyle/>
          <a:p>
            <a:pPr algn="ctr">
              <a:defRPr/>
            </a:pPr>
            <a:r>
              <a:rPr lang="ru-RU" altLang="uk-UA" sz="1600" dirty="0" smtClean="0">
                <a:solidFill>
                  <a:schemeClr val="bg1"/>
                </a:solidFill>
              </a:rPr>
              <a:t>23</a:t>
            </a:r>
            <a:endParaRPr lang="ru-RU" altLang="uk-UA" sz="1600" dirty="0">
              <a:solidFill>
                <a:schemeClr val="bg1"/>
              </a:solidFill>
            </a:endParaRPr>
          </a:p>
        </p:txBody>
      </p:sp>
      <p:sp>
        <p:nvSpPr>
          <p:cNvPr id="5121" name="Rectangle 1"/>
          <p:cNvSpPr>
            <a:spLocks noChangeArrowheads="1"/>
          </p:cNvSpPr>
          <p:nvPr/>
        </p:nvSpPr>
        <p:spPr bwMode="auto">
          <a:xfrm>
            <a:off x="467544" y="1628800"/>
            <a:ext cx="7920880" cy="304698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450850" algn="l" defTabSz="914400" rtl="0" eaLnBrk="0" fontAlgn="base" latinLnBrk="0" hangingPunct="0">
              <a:lnSpc>
                <a:spcPct val="100000"/>
              </a:lnSpc>
              <a:spcBef>
                <a:spcPct val="0"/>
              </a:spcBef>
              <a:spcAft>
                <a:spcPct val="0"/>
              </a:spcAft>
              <a:buClrTx/>
              <a:buSzTx/>
              <a:buFontTx/>
              <a:buNone/>
              <a:tabLst/>
            </a:pPr>
            <a:r>
              <a:rPr kumimoji="0" lang="uk-UA" sz="2400" b="1" i="1" u="none" strike="noStrike" cap="none" normalizeH="0" baseline="0" dirty="0" smtClean="0">
                <a:ln>
                  <a:noFill/>
                </a:ln>
                <a:solidFill>
                  <a:schemeClr val="bg1"/>
                </a:solidFill>
                <a:effectLst/>
                <a:latin typeface="Times New Roman" pitchFamily="18" charset="0"/>
                <a:ea typeface="Times New Roman" pitchFamily="18" charset="0"/>
                <a:cs typeface="Times New Roman" pitchFamily="18" charset="0"/>
              </a:rPr>
              <a:t>Медична евакуація</a:t>
            </a:r>
            <a:r>
              <a:rPr kumimoji="0" lang="uk-UA" sz="2400" b="0" i="0" u="none" strike="noStrike" cap="none" normalizeH="0" baseline="0" dirty="0" smtClean="0">
                <a:ln>
                  <a:noFill/>
                </a:ln>
                <a:solidFill>
                  <a:schemeClr val="bg1"/>
                </a:solidFill>
                <a:effectLst/>
                <a:latin typeface="Times New Roman" pitchFamily="18" charset="0"/>
                <a:ea typeface="Times New Roman" pitchFamily="18" charset="0"/>
                <a:cs typeface="Times New Roman" pitchFamily="18" charset="0"/>
              </a:rPr>
              <a:t> – це сукупність заходів щодо транспортування поранених i хворих на етапи медичної евакуації з метою своєчасного i повного надання їм медичної допомоги i лікування. Крім того, медична евакуація забезпечує звільнення етапів медичної евакуації від поранених і хворих, створюючи умови для їх переміщення у відповідності з бойовою та медичною обстановкою.</a:t>
            </a:r>
            <a:endParaRPr kumimoji="0" lang="uk-UA" sz="2400" b="0" i="0" u="none" strike="noStrike" cap="none" normalizeH="0" baseline="0" dirty="0" smtClean="0">
              <a:ln>
                <a:noFill/>
              </a:ln>
              <a:solidFill>
                <a:schemeClr val="bg1"/>
              </a:solidFill>
              <a:effectLst/>
              <a:latin typeface="Times New Roman" pitchFamily="18" charset="0"/>
              <a:cs typeface="Times New Roman" pitchFamily="18" charset="0"/>
            </a:endParaRPr>
          </a:p>
        </p:txBody>
      </p:sp>
    </p:spTree>
    <p:extLst>
      <p:ext uri="{BB962C8B-B14F-4D97-AF65-F5344CB8AC3E}">
        <p14:creationId xmlns:p14="http://schemas.microsoft.com/office/powerpoint/2010/main" val="2798268373"/>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chor="ctr"/>
          <a:lstStyle/>
          <a:p>
            <a:r>
              <a:rPr lang="uk-UA" sz="2800" b="1" dirty="0" smtClean="0">
                <a:solidFill>
                  <a:srgbClr val="FFFF3B"/>
                </a:solidFill>
              </a:rPr>
              <a:t>Вимоги до проведення медичної евакуації:</a:t>
            </a:r>
            <a:endParaRPr lang="uk-UA" sz="2800" b="1" dirty="0">
              <a:solidFill>
                <a:srgbClr val="FFFF3B"/>
              </a:solidFill>
            </a:endParaRPr>
          </a:p>
        </p:txBody>
      </p:sp>
      <p:sp>
        <p:nvSpPr>
          <p:cNvPr id="3" name="Номер слайда 2"/>
          <p:cNvSpPr>
            <a:spLocks noGrp="1"/>
          </p:cNvSpPr>
          <p:nvPr>
            <p:ph type="sldNum" sz="quarter" idx="12"/>
          </p:nvPr>
        </p:nvSpPr>
        <p:spPr>
          <a:xfrm>
            <a:off x="7902712" y="6237313"/>
            <a:ext cx="784087" cy="360040"/>
          </a:xfrm>
        </p:spPr>
        <p:txBody>
          <a:bodyPr anchor="ctr"/>
          <a:lstStyle/>
          <a:p>
            <a:pPr algn="ctr">
              <a:defRPr/>
            </a:pPr>
            <a:r>
              <a:rPr lang="ru-RU" altLang="uk-UA" sz="1600" dirty="0" smtClean="0">
                <a:solidFill>
                  <a:schemeClr val="bg1"/>
                </a:solidFill>
              </a:rPr>
              <a:t>24</a:t>
            </a:r>
            <a:endParaRPr lang="ru-RU" altLang="uk-UA" sz="1600" dirty="0">
              <a:solidFill>
                <a:schemeClr val="bg1"/>
              </a:solidFill>
            </a:endParaRPr>
          </a:p>
        </p:txBody>
      </p:sp>
      <p:sp>
        <p:nvSpPr>
          <p:cNvPr id="5121" name="Rectangle 1"/>
          <p:cNvSpPr>
            <a:spLocks noChangeArrowheads="1"/>
          </p:cNvSpPr>
          <p:nvPr/>
        </p:nvSpPr>
        <p:spPr bwMode="auto">
          <a:xfrm>
            <a:off x="467544" y="1894617"/>
            <a:ext cx="8280921" cy="440120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a:r>
              <a:rPr lang="uk-UA" sz="2000" dirty="0" smtClean="0">
                <a:solidFill>
                  <a:schemeClr val="bg1"/>
                </a:solidFill>
                <a:latin typeface="Times New Roman" pitchFamily="18" charset="0"/>
                <a:cs typeface="Times New Roman" pitchFamily="18" charset="0"/>
              </a:rPr>
              <a:t>- медична евакуація є складовою частиною лікувально-евакуаційного забезпечення військ, оскільки вона передбачає не лише транспортування постраждалих до лікувального закладу, а й надання їм необхідної медичної допомоги в дорозі;</a:t>
            </a:r>
          </a:p>
          <a:p>
            <a:pPr lvl="0"/>
            <a:r>
              <a:rPr lang="uk-UA" sz="2000" dirty="0" smtClean="0">
                <a:solidFill>
                  <a:schemeClr val="bg1"/>
                </a:solidFill>
                <a:latin typeface="Times New Roman" pitchFamily="18" charset="0"/>
                <a:cs typeface="Times New Roman" pitchFamily="18" charset="0"/>
              </a:rPr>
              <a:t>- медична евакуація як вид діяльності командування та медичної служби під час бойових дій за своєю важливістю поступається лише пріоритету виконання бойових (оперативних) завдань;</a:t>
            </a:r>
          </a:p>
          <a:p>
            <a:pPr lvl="0"/>
            <a:r>
              <a:rPr lang="uk-UA" sz="2000" dirty="0" smtClean="0">
                <a:solidFill>
                  <a:schemeClr val="bg1"/>
                </a:solidFill>
                <a:latin typeface="Times New Roman" pitchFamily="18" charset="0"/>
                <a:cs typeface="Times New Roman" pitchFamily="18" charset="0"/>
              </a:rPr>
              <a:t>- медична евакуація тісно пов’язана з медичним сортуванням, що розподіляє поранених і хворих на категорії залежно від того, в який лікувальний заклад, яким видом транспорту, в якому положенні і як швидко має бути евакуйований кожен поранений чи хворий.</a:t>
            </a:r>
          </a:p>
          <a:p>
            <a:pPr lvl="0"/>
            <a:r>
              <a:rPr lang="uk-UA" sz="2000" dirty="0" smtClean="0">
                <a:solidFill>
                  <a:schemeClr val="bg1"/>
                </a:solidFill>
                <a:latin typeface="Times New Roman" pitchFamily="18" charset="0"/>
                <a:cs typeface="Times New Roman" pitchFamily="18" charset="0"/>
              </a:rPr>
              <a:t>- у сучасних війнах різко зросла роль </a:t>
            </a:r>
            <a:r>
              <a:rPr lang="uk-UA" sz="2000" dirty="0" err="1" smtClean="0">
                <a:solidFill>
                  <a:schemeClr val="bg1"/>
                </a:solidFill>
                <a:latin typeface="Times New Roman" pitchFamily="18" charset="0"/>
                <a:cs typeface="Times New Roman" pitchFamily="18" charset="0"/>
              </a:rPr>
              <a:t>аеромедичної</a:t>
            </a:r>
            <a:r>
              <a:rPr lang="uk-UA" sz="2000" dirty="0" smtClean="0">
                <a:solidFill>
                  <a:schemeClr val="bg1"/>
                </a:solidFill>
                <a:latin typeface="Times New Roman" pitchFamily="18" charset="0"/>
                <a:cs typeface="Times New Roman" pitchFamily="18" charset="0"/>
              </a:rPr>
              <a:t> евакуації як найшвидшого способу транспортування поранених і хворих у лікувальні заклади з використанням спеціально обладнаних вертольотів і літаків.</a:t>
            </a:r>
            <a:endParaRPr lang="uk-UA" sz="2000" dirty="0">
              <a:solidFill>
                <a:schemeClr val="bg1"/>
              </a:solidFill>
              <a:latin typeface="Times New Roman" pitchFamily="18" charset="0"/>
              <a:cs typeface="Times New Roman" pitchFamily="18" charset="0"/>
            </a:endParaRPr>
          </a:p>
        </p:txBody>
      </p:sp>
    </p:spTree>
    <p:extLst>
      <p:ext uri="{BB962C8B-B14F-4D97-AF65-F5344CB8AC3E}">
        <p14:creationId xmlns:p14="http://schemas.microsoft.com/office/powerpoint/2010/main" val="2798268373"/>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uk-UA" sz="2800" b="1" dirty="0" smtClean="0">
                <a:solidFill>
                  <a:srgbClr val="FFFF3B"/>
                </a:solidFill>
              </a:rPr>
              <a:t>Організація надання допомоги під час транспортування в бойових (сектор укриття та евакуації) і не бойових умовах.</a:t>
            </a:r>
            <a:endParaRPr lang="uk-UA" sz="3200" dirty="0">
              <a:solidFill>
                <a:srgbClr val="FFFF3B"/>
              </a:solidFill>
            </a:endParaRPr>
          </a:p>
        </p:txBody>
      </p:sp>
      <p:sp>
        <p:nvSpPr>
          <p:cNvPr id="3" name="Номер слайда 2"/>
          <p:cNvSpPr>
            <a:spLocks noGrp="1"/>
          </p:cNvSpPr>
          <p:nvPr>
            <p:ph type="sldNum" sz="quarter" idx="12"/>
          </p:nvPr>
        </p:nvSpPr>
        <p:spPr>
          <a:xfrm>
            <a:off x="7902712" y="6237313"/>
            <a:ext cx="784087" cy="360040"/>
          </a:xfrm>
        </p:spPr>
        <p:txBody>
          <a:bodyPr anchor="ctr"/>
          <a:lstStyle/>
          <a:p>
            <a:pPr algn="ctr">
              <a:defRPr/>
            </a:pPr>
            <a:r>
              <a:rPr lang="ru-RU" altLang="uk-UA" sz="1600" dirty="0" smtClean="0">
                <a:solidFill>
                  <a:schemeClr val="bg1"/>
                </a:solidFill>
              </a:rPr>
              <a:t>25</a:t>
            </a:r>
            <a:endParaRPr lang="ru-RU" altLang="uk-UA" sz="1600" dirty="0">
              <a:solidFill>
                <a:schemeClr val="bg1"/>
              </a:solidFill>
            </a:endParaRPr>
          </a:p>
        </p:txBody>
      </p:sp>
      <p:sp>
        <p:nvSpPr>
          <p:cNvPr id="41985" name="Rectangle 1"/>
          <p:cNvSpPr>
            <a:spLocks noChangeArrowheads="1"/>
          </p:cNvSpPr>
          <p:nvPr/>
        </p:nvSpPr>
        <p:spPr bwMode="auto">
          <a:xfrm>
            <a:off x="467544" y="2230559"/>
            <a:ext cx="8280920" cy="378565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539750" algn="l" defTabSz="914400" rtl="0" eaLnBrk="1" fontAlgn="base" latinLnBrk="0" hangingPunct="1">
              <a:lnSpc>
                <a:spcPct val="100000"/>
              </a:lnSpc>
              <a:spcBef>
                <a:spcPct val="0"/>
              </a:spcBef>
              <a:spcAft>
                <a:spcPct val="0"/>
              </a:spcAft>
              <a:buClrTx/>
              <a:buSzTx/>
              <a:buFontTx/>
              <a:buNone/>
              <a:tabLst/>
            </a:pPr>
            <a:r>
              <a:rPr kumimoji="0" lang="uk-UA" sz="2000" b="0" i="0" u="none" strike="noStrike" cap="none" normalizeH="0" baseline="0" dirty="0" smtClean="0">
                <a:ln>
                  <a:noFill/>
                </a:ln>
                <a:solidFill>
                  <a:schemeClr val="bg1"/>
                </a:solidFill>
                <a:effectLst/>
                <a:latin typeface="Times New Roman" pitchFamily="18" charset="0"/>
                <a:ea typeface="Times New Roman" pitchFamily="18" charset="0"/>
                <a:cs typeface="Times New Roman" pitchFamily="18" charset="0"/>
              </a:rPr>
              <a:t>На усі види санітарного транспорту наноситься знак Червоного Хреста. На санітарних автомобілях знак Червоного Хреста наноситься на передню, задню і бокові стінки, а у воєнний час – і на дах. З метою маскування при проведенні антитерористичної операції символіка медичної служби не наноситься.</a:t>
            </a:r>
            <a:endParaRPr kumimoji="0" lang="uk-UA" sz="2000" b="0" i="0" u="none" strike="noStrike" cap="none" normalizeH="0" baseline="0" dirty="0" smtClean="0">
              <a:ln>
                <a:noFill/>
              </a:ln>
              <a:solidFill>
                <a:schemeClr val="bg1"/>
              </a:solidFill>
              <a:effectLst/>
              <a:latin typeface="Times New Roman" pitchFamily="18" charset="0"/>
              <a:cs typeface="Times New Roman" pitchFamily="18" charset="0"/>
            </a:endParaRPr>
          </a:p>
          <a:p>
            <a:pPr marL="0" marR="0" lvl="0" indent="539750" algn="l" defTabSz="914400" rtl="0" eaLnBrk="0" fontAlgn="base" latinLnBrk="0" hangingPunct="0">
              <a:lnSpc>
                <a:spcPct val="100000"/>
              </a:lnSpc>
              <a:spcBef>
                <a:spcPct val="0"/>
              </a:spcBef>
              <a:spcAft>
                <a:spcPct val="0"/>
              </a:spcAft>
              <a:buClrTx/>
              <a:buSzTx/>
              <a:buFontTx/>
              <a:buNone/>
              <a:tabLst/>
            </a:pPr>
            <a:r>
              <a:rPr kumimoji="0" lang="uk-UA" sz="2000" b="0" i="0" u="none" strike="noStrike" cap="none" normalizeH="0" baseline="0" dirty="0" smtClean="0">
                <a:ln>
                  <a:noFill/>
                </a:ln>
                <a:solidFill>
                  <a:schemeClr val="bg1"/>
                </a:solidFill>
                <a:effectLst/>
                <a:latin typeface="Times New Roman" pitchFamily="18" charset="0"/>
                <a:ea typeface="Times New Roman" pitchFamily="18" charset="0"/>
                <a:cs typeface="Times New Roman" pitchFamily="18" charset="0"/>
              </a:rPr>
              <a:t>Особливих вимог необхідно дотримуватися при евакуації інфекційних хворих. Інфекційні хворі, як правило, повинні знаходитись  у інфекційному госпіталі до повного одужання, тільки особливі умови можуть змусити провести їх евакуацію. Інфекційних хворих перевозять на санітарному чи пристосованому з для цієї мети транспорті. На одній машині не дозволяється перевозити хворих з різними інфекціями чи разом з пораненими і соматичними хворими. </a:t>
            </a:r>
            <a:endParaRPr kumimoji="0" lang="uk-UA" sz="2000" b="0" i="0" u="none" strike="noStrike" cap="none" normalizeH="0" baseline="0" dirty="0" smtClean="0">
              <a:ln>
                <a:noFill/>
              </a:ln>
              <a:solidFill>
                <a:schemeClr val="bg1"/>
              </a:solidFill>
              <a:effectLst/>
              <a:latin typeface="Times New Roman" pitchFamily="18" charset="0"/>
              <a:cs typeface="Times New Roman" pitchFamily="18" charset="0"/>
            </a:endParaRPr>
          </a:p>
        </p:txBody>
      </p:sp>
    </p:spTree>
    <p:extLst>
      <p:ext uri="{BB962C8B-B14F-4D97-AF65-F5344CB8AC3E}">
        <p14:creationId xmlns:p14="http://schemas.microsoft.com/office/powerpoint/2010/main" val="2798268373"/>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uk-UA" sz="2800" b="1" dirty="0" smtClean="0">
                <a:solidFill>
                  <a:srgbClr val="FFFF3B"/>
                </a:solidFill>
              </a:rPr>
              <a:t>Організація надання допомоги під час транспортування в бойових (сектор укриття та евакуації) і не бойових умовах.</a:t>
            </a:r>
            <a:endParaRPr lang="uk-UA" sz="3200" dirty="0">
              <a:solidFill>
                <a:srgbClr val="FFFF3B"/>
              </a:solidFill>
            </a:endParaRPr>
          </a:p>
        </p:txBody>
      </p:sp>
      <p:sp>
        <p:nvSpPr>
          <p:cNvPr id="3" name="Номер слайда 2"/>
          <p:cNvSpPr>
            <a:spLocks noGrp="1"/>
          </p:cNvSpPr>
          <p:nvPr>
            <p:ph type="sldNum" sz="quarter" idx="12"/>
          </p:nvPr>
        </p:nvSpPr>
        <p:spPr>
          <a:xfrm>
            <a:off x="7902712" y="6237313"/>
            <a:ext cx="784087" cy="360040"/>
          </a:xfrm>
        </p:spPr>
        <p:txBody>
          <a:bodyPr anchor="ctr"/>
          <a:lstStyle/>
          <a:p>
            <a:pPr algn="ctr">
              <a:defRPr/>
            </a:pPr>
            <a:r>
              <a:rPr lang="ru-RU" altLang="uk-UA" sz="1600" dirty="0" smtClean="0">
                <a:solidFill>
                  <a:schemeClr val="bg1"/>
                </a:solidFill>
              </a:rPr>
              <a:t>26</a:t>
            </a:r>
            <a:endParaRPr lang="ru-RU" altLang="uk-UA" sz="1600" dirty="0">
              <a:solidFill>
                <a:schemeClr val="bg1"/>
              </a:solidFill>
            </a:endParaRPr>
          </a:p>
        </p:txBody>
      </p:sp>
      <p:sp>
        <p:nvSpPr>
          <p:cNvPr id="41985" name="Rectangle 1"/>
          <p:cNvSpPr>
            <a:spLocks noChangeArrowheads="1"/>
          </p:cNvSpPr>
          <p:nvPr/>
        </p:nvSpPr>
        <p:spPr bwMode="auto">
          <a:xfrm>
            <a:off x="467544" y="2692224"/>
            <a:ext cx="8280920" cy="286232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r>
              <a:rPr lang="uk-UA" sz="2000" dirty="0" smtClean="0">
                <a:solidFill>
                  <a:schemeClr val="bg1"/>
                </a:solidFill>
                <a:latin typeface="Times New Roman" pitchFamily="18" charset="0"/>
                <a:cs typeface="Times New Roman" pitchFamily="18" charset="0"/>
              </a:rPr>
              <a:t>Медичні працівники, які супроводжують інфекційних хворих, повинні мати при собі необхідні медикаменти для надання невідкладної допомоги, підкладні судна і дезінфікуючі засоби. На шляху пересування хворим категорично забороняється виходити з машини, спілкуватися з населенням і особовим складом підрозділів.</a:t>
            </a:r>
          </a:p>
          <a:p>
            <a:r>
              <a:rPr lang="uk-UA" sz="2000" dirty="0" smtClean="0">
                <a:solidFill>
                  <a:schemeClr val="bg1"/>
                </a:solidFill>
                <a:latin typeface="Times New Roman" pitchFamily="18" charset="0"/>
                <a:cs typeface="Times New Roman" pitchFamily="18" charset="0"/>
              </a:rPr>
              <a:t>Передача (перевантаження) поранених i хворих із одного транспортного засобу на інший, а також вивантаження на етапах медичної евакуації здійснюється без зняття їх з нош. Санітарні транспортні засоби укомплектовуються ношами з обмінного фонду.</a:t>
            </a:r>
            <a:endParaRPr kumimoji="0" lang="uk-UA" sz="2000" b="0" i="0" u="none" strike="noStrike" cap="none" normalizeH="0" baseline="0" dirty="0" smtClean="0">
              <a:ln>
                <a:noFill/>
              </a:ln>
              <a:solidFill>
                <a:schemeClr val="bg1"/>
              </a:solidFill>
              <a:effectLst/>
              <a:latin typeface="Times New Roman" pitchFamily="18" charset="0"/>
              <a:cs typeface="Times New Roman" pitchFamily="18" charset="0"/>
            </a:endParaRPr>
          </a:p>
        </p:txBody>
      </p:sp>
    </p:spTree>
    <p:extLst>
      <p:ext uri="{BB962C8B-B14F-4D97-AF65-F5344CB8AC3E}">
        <p14:creationId xmlns:p14="http://schemas.microsoft.com/office/powerpoint/2010/main" val="2798268373"/>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uk-UA" sz="2800" b="1" dirty="0" smtClean="0">
                <a:solidFill>
                  <a:srgbClr val="FFFF3B"/>
                </a:solidFill>
              </a:rPr>
              <a:t>Організація надання допомоги під час транспортування в бойових (сектор укриття та евакуації) і не бойових умовах.</a:t>
            </a:r>
            <a:endParaRPr lang="uk-UA" sz="3200" dirty="0">
              <a:solidFill>
                <a:srgbClr val="FFFF3B"/>
              </a:solidFill>
            </a:endParaRPr>
          </a:p>
        </p:txBody>
      </p:sp>
      <p:sp>
        <p:nvSpPr>
          <p:cNvPr id="3" name="Номер слайда 2"/>
          <p:cNvSpPr>
            <a:spLocks noGrp="1"/>
          </p:cNvSpPr>
          <p:nvPr>
            <p:ph type="sldNum" sz="quarter" idx="12"/>
          </p:nvPr>
        </p:nvSpPr>
        <p:spPr>
          <a:xfrm>
            <a:off x="7902712" y="6237313"/>
            <a:ext cx="784087" cy="360040"/>
          </a:xfrm>
        </p:spPr>
        <p:txBody>
          <a:bodyPr anchor="ctr"/>
          <a:lstStyle/>
          <a:p>
            <a:pPr algn="ctr">
              <a:defRPr/>
            </a:pPr>
            <a:r>
              <a:rPr lang="ru-RU" altLang="uk-UA" sz="1600" dirty="0" smtClean="0">
                <a:solidFill>
                  <a:schemeClr val="bg1"/>
                </a:solidFill>
              </a:rPr>
              <a:t>27</a:t>
            </a:r>
            <a:endParaRPr lang="ru-RU" altLang="uk-UA" sz="1600" dirty="0">
              <a:solidFill>
                <a:schemeClr val="bg1"/>
              </a:solidFill>
            </a:endParaRPr>
          </a:p>
        </p:txBody>
      </p:sp>
      <p:sp>
        <p:nvSpPr>
          <p:cNvPr id="41985" name="Rectangle 1"/>
          <p:cNvSpPr>
            <a:spLocks noChangeArrowheads="1"/>
          </p:cNvSpPr>
          <p:nvPr/>
        </p:nvSpPr>
        <p:spPr bwMode="auto">
          <a:xfrm>
            <a:off x="467544" y="2692224"/>
            <a:ext cx="8280920" cy="286232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r>
              <a:rPr lang="uk-UA" sz="2000" dirty="0" smtClean="0">
                <a:solidFill>
                  <a:schemeClr val="bg1"/>
                </a:solidFill>
                <a:latin typeface="Times New Roman" pitchFamily="18" charset="0"/>
                <a:cs typeface="Times New Roman" pitchFamily="18" charset="0"/>
              </a:rPr>
              <a:t>У військовому польовому пересувному госпіталі на кожний транспортний засіб (автомашину, вертоліт, літак), що здійснює евакуацію поранених i хворих, у трьох екземплярах складається евакуаційна відомість (один екземпляр з підписом начальника колони, супроводжуючого або водія транспортного засобу залишається у військовому польовому пересувному госпіталі, другий – передається у лікувальний заклад, у який </a:t>
            </a:r>
            <a:r>
              <a:rPr lang="uk-UA" sz="2000" dirty="0" err="1" smtClean="0">
                <a:solidFill>
                  <a:schemeClr val="bg1"/>
                </a:solidFill>
                <a:latin typeface="Times New Roman" pitchFamily="18" charset="0"/>
                <a:cs typeface="Times New Roman" pitchFamily="18" charset="0"/>
              </a:rPr>
              <a:t>евакуйовано</a:t>
            </a:r>
            <a:r>
              <a:rPr lang="uk-UA" sz="2000" dirty="0" smtClean="0">
                <a:solidFill>
                  <a:schemeClr val="bg1"/>
                </a:solidFill>
                <a:latin typeface="Times New Roman" pitchFamily="18" charset="0"/>
                <a:cs typeface="Times New Roman" pitchFamily="18" charset="0"/>
              </a:rPr>
              <a:t> поранених i хворих, третій – з розписом начальника закладу, який прийняв поранених i хворих, залишається на транспортному засобі для складання звіту).</a:t>
            </a:r>
            <a:endParaRPr lang="uk-UA" sz="2000" dirty="0">
              <a:solidFill>
                <a:schemeClr val="bg1"/>
              </a:solidFill>
              <a:latin typeface="Times New Roman" pitchFamily="18" charset="0"/>
              <a:cs typeface="Times New Roman" pitchFamily="18" charset="0"/>
            </a:endParaRPr>
          </a:p>
        </p:txBody>
      </p:sp>
    </p:spTree>
    <p:extLst>
      <p:ext uri="{BB962C8B-B14F-4D97-AF65-F5344CB8AC3E}">
        <p14:creationId xmlns:p14="http://schemas.microsoft.com/office/powerpoint/2010/main" val="2798268373"/>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uk-UA" sz="2800" b="1" dirty="0" smtClean="0">
                <a:solidFill>
                  <a:srgbClr val="FFFF3B"/>
                </a:solidFill>
              </a:rPr>
              <a:t>Організація надання допомоги під час транспортування в бойових (сектор укриття та евакуації) і не бойових умовах.</a:t>
            </a:r>
            <a:endParaRPr lang="uk-UA" sz="3200" dirty="0">
              <a:solidFill>
                <a:srgbClr val="FFFF3B"/>
              </a:solidFill>
            </a:endParaRPr>
          </a:p>
        </p:txBody>
      </p:sp>
      <p:sp>
        <p:nvSpPr>
          <p:cNvPr id="3" name="Номер слайда 2"/>
          <p:cNvSpPr>
            <a:spLocks noGrp="1"/>
          </p:cNvSpPr>
          <p:nvPr>
            <p:ph type="sldNum" sz="quarter" idx="12"/>
          </p:nvPr>
        </p:nvSpPr>
        <p:spPr>
          <a:xfrm>
            <a:off x="7902712" y="6237313"/>
            <a:ext cx="784087" cy="360040"/>
          </a:xfrm>
        </p:spPr>
        <p:txBody>
          <a:bodyPr anchor="ctr"/>
          <a:lstStyle/>
          <a:p>
            <a:pPr algn="ctr">
              <a:defRPr/>
            </a:pPr>
            <a:r>
              <a:rPr lang="ru-RU" altLang="uk-UA" sz="1600" dirty="0" smtClean="0">
                <a:solidFill>
                  <a:schemeClr val="bg1"/>
                </a:solidFill>
              </a:rPr>
              <a:t>28</a:t>
            </a:r>
            <a:endParaRPr lang="ru-RU" altLang="uk-UA" sz="1600" dirty="0">
              <a:solidFill>
                <a:schemeClr val="bg1"/>
              </a:solidFill>
            </a:endParaRPr>
          </a:p>
        </p:txBody>
      </p:sp>
      <p:sp>
        <p:nvSpPr>
          <p:cNvPr id="41985" name="Rectangle 1"/>
          <p:cNvSpPr>
            <a:spLocks noChangeArrowheads="1"/>
          </p:cNvSpPr>
          <p:nvPr/>
        </p:nvSpPr>
        <p:spPr bwMode="auto">
          <a:xfrm>
            <a:off x="467544" y="1922782"/>
            <a:ext cx="8280920" cy="440120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r>
              <a:rPr lang="uk-UA" sz="2000" dirty="0" smtClean="0">
                <a:solidFill>
                  <a:schemeClr val="bg1"/>
                </a:solidFill>
                <a:latin typeface="Times New Roman" pitchFamily="18" charset="0"/>
                <a:cs typeface="Times New Roman" pitchFamily="18" charset="0"/>
              </a:rPr>
              <a:t>Евакуація поранених і хворих організується старшим начальником медичної служби і здійснюється підпорядкованими йому транспортними засобами. Наприклад, старший начальник медичної служби направляє санітарний транспорт медичної бригади корпусу на медичні роти бригад для евакуації поранених і хворих до військового польового пересувного госпіталю. Такий порядок евакуації отримав найменування </a:t>
            </a:r>
            <a:r>
              <a:rPr lang="uk-UA" sz="2000" dirty="0" err="1" smtClean="0">
                <a:solidFill>
                  <a:schemeClr val="bg1"/>
                </a:solidFill>
                <a:latin typeface="Times New Roman" pitchFamily="18" charset="0"/>
                <a:cs typeface="Times New Roman" pitchFamily="18" charset="0"/>
              </a:rPr>
              <a:t>“евакуація</a:t>
            </a:r>
            <a:r>
              <a:rPr lang="uk-UA" sz="2000" dirty="0" smtClean="0">
                <a:solidFill>
                  <a:schemeClr val="bg1"/>
                </a:solidFill>
                <a:latin typeface="Times New Roman" pitchFamily="18" charset="0"/>
                <a:cs typeface="Times New Roman" pitchFamily="18" charset="0"/>
              </a:rPr>
              <a:t> на </a:t>
            </a:r>
            <a:r>
              <a:rPr lang="uk-UA" sz="2000" dirty="0" err="1" smtClean="0">
                <a:solidFill>
                  <a:schemeClr val="bg1"/>
                </a:solidFill>
                <a:latin typeface="Times New Roman" pitchFamily="18" charset="0"/>
                <a:cs typeface="Times New Roman" pitchFamily="18" charset="0"/>
              </a:rPr>
              <a:t>себе”</a:t>
            </a:r>
            <a:r>
              <a:rPr lang="uk-UA" sz="2000" dirty="0" smtClean="0">
                <a:solidFill>
                  <a:schemeClr val="bg1"/>
                </a:solidFill>
                <a:latin typeface="Times New Roman" pitchFamily="18" charset="0"/>
                <a:cs typeface="Times New Roman" pitchFamily="18" charset="0"/>
              </a:rPr>
              <a:t>. Не виключена, однак, можливість або необхідність евакуації в тил своїми транспортними засобами, тобто </a:t>
            </a:r>
            <a:r>
              <a:rPr lang="uk-UA" sz="2000" dirty="0" err="1" smtClean="0">
                <a:solidFill>
                  <a:schemeClr val="bg1"/>
                </a:solidFill>
                <a:latin typeface="Times New Roman" pitchFamily="18" charset="0"/>
                <a:cs typeface="Times New Roman" pitchFamily="18" charset="0"/>
              </a:rPr>
              <a:t>“від</a:t>
            </a:r>
            <a:r>
              <a:rPr lang="uk-UA" sz="2000" dirty="0" smtClean="0">
                <a:solidFill>
                  <a:schemeClr val="bg1"/>
                </a:solidFill>
                <a:latin typeface="Times New Roman" pitchFamily="18" charset="0"/>
                <a:cs typeface="Times New Roman" pitchFamily="18" charset="0"/>
              </a:rPr>
              <a:t> </a:t>
            </a:r>
            <a:r>
              <a:rPr lang="uk-UA" sz="2000" dirty="0" err="1" smtClean="0">
                <a:solidFill>
                  <a:schemeClr val="bg1"/>
                </a:solidFill>
                <a:latin typeface="Times New Roman" pitchFamily="18" charset="0"/>
                <a:cs typeface="Times New Roman" pitchFamily="18" charset="0"/>
              </a:rPr>
              <a:t>себе”</a:t>
            </a:r>
            <a:r>
              <a:rPr lang="uk-UA" sz="2000" dirty="0" smtClean="0">
                <a:solidFill>
                  <a:schemeClr val="bg1"/>
                </a:solidFill>
                <a:latin typeface="Times New Roman" pitchFamily="18" charset="0"/>
                <a:cs typeface="Times New Roman" pitchFamily="18" charset="0"/>
              </a:rPr>
              <a:t>. Існує також можливість евакуації поранених за принципами: </a:t>
            </a:r>
            <a:r>
              <a:rPr lang="uk-UA" sz="2000" dirty="0" err="1" smtClean="0">
                <a:solidFill>
                  <a:schemeClr val="bg1"/>
                </a:solidFill>
                <a:latin typeface="Times New Roman" pitchFamily="18" charset="0"/>
                <a:cs typeface="Times New Roman" pitchFamily="18" charset="0"/>
              </a:rPr>
              <a:t>“евакуація</a:t>
            </a:r>
            <a:r>
              <a:rPr lang="uk-UA" sz="2000" dirty="0" smtClean="0">
                <a:solidFill>
                  <a:schemeClr val="bg1"/>
                </a:solidFill>
                <a:latin typeface="Times New Roman" pitchFamily="18" charset="0"/>
                <a:cs typeface="Times New Roman" pitchFamily="18" charset="0"/>
              </a:rPr>
              <a:t> на </a:t>
            </a:r>
            <a:r>
              <a:rPr lang="uk-UA" sz="2000" dirty="0" err="1" smtClean="0">
                <a:solidFill>
                  <a:schemeClr val="bg1"/>
                </a:solidFill>
                <a:latin typeface="Times New Roman" pitchFamily="18" charset="0"/>
                <a:cs typeface="Times New Roman" pitchFamily="18" charset="0"/>
              </a:rPr>
              <a:t>сусіда”</a:t>
            </a:r>
            <a:r>
              <a:rPr lang="uk-UA" sz="2000" dirty="0" smtClean="0">
                <a:solidFill>
                  <a:schemeClr val="bg1"/>
                </a:solidFill>
                <a:latin typeface="Times New Roman" pitchFamily="18" charset="0"/>
                <a:cs typeface="Times New Roman" pitchFamily="18" charset="0"/>
              </a:rPr>
              <a:t>, </a:t>
            </a:r>
            <a:r>
              <a:rPr lang="uk-UA" sz="2000" dirty="0" err="1" smtClean="0">
                <a:solidFill>
                  <a:schemeClr val="bg1"/>
                </a:solidFill>
                <a:latin typeface="Times New Roman" pitchFamily="18" charset="0"/>
                <a:cs typeface="Times New Roman" pitchFamily="18" charset="0"/>
              </a:rPr>
              <a:t>“евакуація</a:t>
            </a:r>
            <a:r>
              <a:rPr lang="uk-UA" sz="2000" dirty="0" smtClean="0">
                <a:solidFill>
                  <a:schemeClr val="bg1"/>
                </a:solidFill>
                <a:latin typeface="Times New Roman" pitchFamily="18" charset="0"/>
                <a:cs typeface="Times New Roman" pitchFamily="18" charset="0"/>
              </a:rPr>
              <a:t> за </a:t>
            </a:r>
            <a:r>
              <a:rPr lang="uk-UA" sz="2000" dirty="0" err="1" smtClean="0">
                <a:solidFill>
                  <a:schemeClr val="bg1"/>
                </a:solidFill>
                <a:latin typeface="Times New Roman" pitchFamily="18" charset="0"/>
                <a:cs typeface="Times New Roman" pitchFamily="18" charset="0"/>
              </a:rPr>
              <a:t>собою”</a:t>
            </a:r>
            <a:r>
              <a:rPr lang="uk-UA" sz="2000" dirty="0" smtClean="0">
                <a:solidFill>
                  <a:schemeClr val="bg1"/>
                </a:solidFill>
                <a:latin typeface="Times New Roman" pitchFamily="18" charset="0"/>
                <a:cs typeface="Times New Roman" pitchFamily="18" charset="0"/>
              </a:rPr>
              <a:t>, </a:t>
            </a:r>
            <a:r>
              <a:rPr lang="uk-UA" sz="2000" dirty="0" err="1" smtClean="0">
                <a:solidFill>
                  <a:schemeClr val="bg1"/>
                </a:solidFill>
                <a:latin typeface="Times New Roman" pitchFamily="18" charset="0"/>
                <a:cs typeface="Times New Roman" pitchFamily="18" charset="0"/>
              </a:rPr>
              <a:t>“евакуація</a:t>
            </a:r>
            <a:r>
              <a:rPr lang="uk-UA" sz="2000" dirty="0" smtClean="0">
                <a:solidFill>
                  <a:schemeClr val="bg1"/>
                </a:solidFill>
                <a:latin typeface="Times New Roman" pitchFamily="18" charset="0"/>
                <a:cs typeface="Times New Roman" pitchFamily="18" charset="0"/>
              </a:rPr>
              <a:t> через </a:t>
            </a:r>
            <a:r>
              <a:rPr lang="uk-UA" sz="2000" dirty="0" err="1" smtClean="0">
                <a:solidFill>
                  <a:schemeClr val="bg1"/>
                </a:solidFill>
                <a:latin typeface="Times New Roman" pitchFamily="18" charset="0"/>
                <a:cs typeface="Times New Roman" pitchFamily="18" charset="0"/>
              </a:rPr>
              <a:t>себе”</a:t>
            </a:r>
            <a:r>
              <a:rPr lang="uk-UA" sz="2000" dirty="0" smtClean="0">
                <a:solidFill>
                  <a:schemeClr val="bg1"/>
                </a:solidFill>
                <a:latin typeface="Times New Roman" pitchFamily="18" charset="0"/>
                <a:cs typeface="Times New Roman" pitchFamily="18" charset="0"/>
              </a:rPr>
              <a:t>. Перевага евакуації </a:t>
            </a:r>
            <a:r>
              <a:rPr lang="uk-UA" sz="2000" dirty="0" err="1" smtClean="0">
                <a:solidFill>
                  <a:schemeClr val="bg1"/>
                </a:solidFill>
                <a:latin typeface="Times New Roman" pitchFamily="18" charset="0"/>
                <a:cs typeface="Times New Roman" pitchFamily="18" charset="0"/>
              </a:rPr>
              <a:t>“на</a:t>
            </a:r>
            <a:r>
              <a:rPr lang="uk-UA" sz="2000" dirty="0" smtClean="0">
                <a:solidFill>
                  <a:schemeClr val="bg1"/>
                </a:solidFill>
                <a:latin typeface="Times New Roman" pitchFamily="18" charset="0"/>
                <a:cs typeface="Times New Roman" pitchFamily="18" charset="0"/>
              </a:rPr>
              <a:t> </a:t>
            </a:r>
            <a:r>
              <a:rPr lang="uk-UA" sz="2000" dirty="0" err="1" smtClean="0">
                <a:solidFill>
                  <a:schemeClr val="bg1"/>
                </a:solidFill>
                <a:latin typeface="Times New Roman" pitchFamily="18" charset="0"/>
                <a:cs typeface="Times New Roman" pitchFamily="18" charset="0"/>
              </a:rPr>
              <a:t>себе”</a:t>
            </a:r>
            <a:r>
              <a:rPr lang="uk-UA" sz="2000" dirty="0" smtClean="0">
                <a:solidFill>
                  <a:schemeClr val="bg1"/>
                </a:solidFill>
                <a:latin typeface="Times New Roman" pitchFamily="18" charset="0"/>
                <a:cs typeface="Times New Roman" pitchFamily="18" charset="0"/>
              </a:rPr>
              <a:t> перед іншими порядками її організації полягає в тому, що старший начальник медичної служби, який направляє транспорт вперед, має можливість використовувати його ефективніше відповідно до обстановки, а також краще ним маневрувати.</a:t>
            </a:r>
            <a:endParaRPr lang="uk-UA" sz="2000" dirty="0">
              <a:solidFill>
                <a:schemeClr val="bg1"/>
              </a:solidFill>
              <a:latin typeface="Times New Roman" pitchFamily="18" charset="0"/>
              <a:cs typeface="Times New Roman" pitchFamily="18" charset="0"/>
            </a:endParaRPr>
          </a:p>
        </p:txBody>
      </p:sp>
    </p:spTree>
    <p:extLst>
      <p:ext uri="{BB962C8B-B14F-4D97-AF65-F5344CB8AC3E}">
        <p14:creationId xmlns:p14="http://schemas.microsoft.com/office/powerpoint/2010/main" val="2798268373"/>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extBox 8"/>
          <p:cNvSpPr txBox="1">
            <a:spLocks noChangeArrowheads="1"/>
          </p:cNvSpPr>
          <p:nvPr/>
        </p:nvSpPr>
        <p:spPr bwMode="auto">
          <a:xfrm>
            <a:off x="1116013" y="476250"/>
            <a:ext cx="7723187" cy="1262063"/>
          </a:xfrm>
          <a:prstGeom prst="rect">
            <a:avLst/>
          </a:prstGeom>
          <a:noFill/>
          <a:ln w="9525">
            <a:noFill/>
            <a:miter lim="800000"/>
            <a:headEnd/>
            <a:tailEnd/>
          </a:ln>
        </p:spPr>
        <p:txBody>
          <a:bodyPr>
            <a:spAutoFit/>
          </a:bodyPr>
          <a:lstStyle/>
          <a:p>
            <a:pPr algn="ctr" eaLnBrk="1" hangingPunct="1"/>
            <a:r>
              <a:rPr lang="ru-RU" altLang="ru-RU" sz="2000" b="1">
                <a:solidFill>
                  <a:srgbClr val="000000"/>
                </a:solidFill>
                <a:latin typeface="Times New Roman" pitchFamily="18" charset="0"/>
                <a:cs typeface="Times New Roman" pitchFamily="18" charset="0"/>
              </a:rPr>
              <a:t>ОДЕСЬКИЙ НАЦІОНАЛЬНИЙ МЕДИЧНИЙ УНІВЕРСИТЕТ</a:t>
            </a:r>
          </a:p>
          <a:p>
            <a:pPr algn="ctr" eaLnBrk="1" hangingPunct="1"/>
            <a:endParaRPr lang="ru-RU" altLang="ru-RU" b="1">
              <a:solidFill>
                <a:srgbClr val="000000"/>
              </a:solidFill>
              <a:latin typeface="Times New Roman" pitchFamily="18" charset="0"/>
              <a:cs typeface="Times New Roman" pitchFamily="18" charset="0"/>
            </a:endParaRPr>
          </a:p>
          <a:p>
            <a:pPr algn="ctr" eaLnBrk="1" hangingPunct="1"/>
            <a:r>
              <a:rPr lang="uk-UA" sz="2000" b="1">
                <a:solidFill>
                  <a:schemeClr val="bg1"/>
                </a:solidFill>
                <a:latin typeface="Times New Roman" pitchFamily="18" charset="0"/>
                <a:cs typeface="Times New Roman" pitchFamily="18" charset="0"/>
              </a:rPr>
              <a:t>Кафедра медицини катастроф та військової медицини</a:t>
            </a:r>
            <a:endParaRPr lang="uk-UA" altLang="ru-RU" sz="2000" b="1">
              <a:solidFill>
                <a:schemeClr val="bg1"/>
              </a:solidFill>
              <a:latin typeface="Times New Roman" pitchFamily="18" charset="0"/>
              <a:cs typeface="Times New Roman" pitchFamily="18" charset="0"/>
            </a:endParaRPr>
          </a:p>
          <a:p>
            <a:pPr algn="ctr" eaLnBrk="1" hangingPunct="1"/>
            <a:endParaRPr lang="ru-RU" altLang="ru-RU" b="1">
              <a:solidFill>
                <a:srgbClr val="000000"/>
              </a:solidFill>
              <a:cs typeface="Arial" charset="0"/>
            </a:endParaRPr>
          </a:p>
        </p:txBody>
      </p:sp>
      <p:pic>
        <p:nvPicPr>
          <p:cNvPr id="8195" name="Picture 8" descr="ОНМедУ Одеський національний медичний університет"/>
          <p:cNvPicPr>
            <a:picLocks noChangeAspect="1" noChangeArrowheads="1"/>
          </p:cNvPicPr>
          <p:nvPr/>
        </p:nvPicPr>
        <p:blipFill>
          <a:blip r:embed="rId3" cstate="print"/>
          <a:srcRect/>
          <a:stretch>
            <a:fillRect/>
          </a:stretch>
        </p:blipFill>
        <p:spPr bwMode="auto">
          <a:xfrm>
            <a:off x="611188" y="1066800"/>
            <a:ext cx="914400" cy="1066800"/>
          </a:xfrm>
          <a:prstGeom prst="rect">
            <a:avLst/>
          </a:prstGeom>
          <a:noFill/>
          <a:ln w="9525">
            <a:noFill/>
            <a:miter lim="800000"/>
            <a:headEnd/>
            <a:tailEnd/>
          </a:ln>
        </p:spPr>
      </p:pic>
      <p:sp>
        <p:nvSpPr>
          <p:cNvPr id="8196" name="Rectangle 7"/>
          <p:cNvSpPr>
            <a:spLocks noChangeArrowheads="1"/>
          </p:cNvSpPr>
          <p:nvPr/>
        </p:nvSpPr>
        <p:spPr bwMode="auto">
          <a:xfrm>
            <a:off x="1259632" y="4509120"/>
            <a:ext cx="7709743" cy="923330"/>
          </a:xfrm>
          <a:prstGeom prst="rect">
            <a:avLst/>
          </a:prstGeom>
          <a:noFill/>
          <a:ln w="9525">
            <a:noFill/>
            <a:miter lim="800000"/>
            <a:headEnd/>
            <a:tailEnd/>
          </a:ln>
        </p:spPr>
        <p:txBody>
          <a:bodyPr wrap="square" lIns="0" tIns="0" rIns="0" bIns="0">
            <a:spAutoFit/>
          </a:bodyPr>
          <a:lstStyle/>
          <a:p>
            <a:pPr indent="457200" algn="ctr"/>
            <a:endParaRPr lang="uk-UA" sz="2000" dirty="0">
              <a:solidFill>
                <a:schemeClr val="bg1"/>
              </a:solidFill>
              <a:latin typeface="Times New Roman" pitchFamily="18" charset="0"/>
              <a:cs typeface="Times New Roman" pitchFamily="18" charset="0"/>
            </a:endParaRPr>
          </a:p>
          <a:p>
            <a:pPr marL="514350" indent="-514350" eaLnBrk="1" hangingPunct="1"/>
            <a:r>
              <a:rPr lang="uk-UA" sz="2000" b="1" dirty="0" smtClean="0">
                <a:solidFill>
                  <a:srgbClr val="000000"/>
                </a:solidFill>
                <a:latin typeface="Times New Roman" pitchFamily="18" charset="0"/>
                <a:cs typeface="Times New Roman" pitchFamily="18" charset="0"/>
              </a:rPr>
              <a:t>Асистент кафедри медицини катастроф та військової медицини </a:t>
            </a:r>
          </a:p>
          <a:p>
            <a:pPr marL="514350" indent="-514350" eaLnBrk="1" hangingPunct="1"/>
            <a:r>
              <a:rPr lang="uk-UA" sz="2000" b="1" dirty="0" smtClean="0">
                <a:solidFill>
                  <a:srgbClr val="000000"/>
                </a:solidFill>
                <a:latin typeface="Times New Roman" pitchFamily="18" charset="0"/>
                <a:cs typeface="Times New Roman" pitchFamily="18" charset="0"/>
              </a:rPr>
              <a:t>Станіслав Цілько</a:t>
            </a:r>
            <a:endParaRPr lang="ru-RU" altLang="ru-RU" sz="2000" b="1" dirty="0">
              <a:solidFill>
                <a:srgbClr val="000000"/>
              </a:solidFill>
              <a:latin typeface="Times New Roman" pitchFamily="18" charset="0"/>
              <a:cs typeface="Times New Roman" pitchFamily="18" charset="0"/>
            </a:endParaRPr>
          </a:p>
        </p:txBody>
      </p:sp>
      <p:sp>
        <p:nvSpPr>
          <p:cNvPr id="6" name="Заголовок 1"/>
          <p:cNvSpPr txBox="1">
            <a:spLocks/>
          </p:cNvSpPr>
          <p:nvPr/>
        </p:nvSpPr>
        <p:spPr>
          <a:xfrm>
            <a:off x="1475656" y="1988840"/>
            <a:ext cx="5805943" cy="1752600"/>
          </a:xfrm>
          <a:prstGeom prst="rect">
            <a:avLst/>
          </a:prstGeom>
          <a:extLst/>
        </p:spPr>
        <p:txBody>
          <a:bodyPr/>
          <a:lst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a:lstStyle>
          <a:p>
            <a:pPr algn="r" eaLnBrk="1" fontAlgn="auto" hangingPunct="1">
              <a:spcAft>
                <a:spcPts val="0"/>
              </a:spcAft>
              <a:defRPr/>
            </a:pPr>
            <a:r>
              <a:rPr lang="uk-UA" sz="8000" dirty="0" smtClean="0">
                <a:ln w="6350">
                  <a:solidFill>
                    <a:prstClr val="black"/>
                  </a:solidFill>
                </a:ln>
                <a:solidFill>
                  <a:srgbClr val="2B16AA"/>
                </a:solidFill>
                <a:effectLst>
                  <a:glow rad="101600">
                    <a:prstClr val="black">
                      <a:alpha val="60000"/>
                    </a:prstClr>
                  </a:glow>
                  <a:outerShdw blurRad="114300" dist="101600" dir="2700000" algn="tl" rotWithShape="0">
                    <a:srgbClr val="000000">
                      <a:alpha val="40000"/>
                    </a:srgbClr>
                  </a:outerShdw>
                </a:effectLst>
                <a:latin typeface="Times New Roman" panose="02020603050405020304" pitchFamily="18" charset="0"/>
                <a:cs typeface="Times New Roman" panose="02020603050405020304" pitchFamily="18" charset="0"/>
              </a:rPr>
              <a:t>Дякую за увагу!</a:t>
            </a:r>
            <a:endParaRPr lang="uk-UA" sz="8000" dirty="0">
              <a:ln w="6350">
                <a:solidFill>
                  <a:prstClr val="black"/>
                </a:solidFill>
              </a:ln>
              <a:solidFill>
                <a:srgbClr val="2B16AA"/>
              </a:solidFill>
              <a:effectLst>
                <a:glow rad="101600">
                  <a:prstClr val="black">
                    <a:alpha val="60000"/>
                  </a:prstClr>
                </a:glow>
                <a:outerShdw blurRad="114300" dist="101600" dir="2700000" algn="tl" rotWithShape="0">
                  <a:srgbClr val="000000">
                    <a:alpha val="40000"/>
                  </a:srgbClr>
                </a:outerShdw>
              </a:effectLst>
              <a:latin typeface="Times New Roman" panose="02020603050405020304" pitchFamily="18" charset="0"/>
              <a:cs typeface="Times New Roman" panose="02020603050405020304" pitchFamily="18" charset="0"/>
            </a:endParaRPr>
          </a:p>
        </p:txBody>
      </p:sp>
      <p:sp>
        <p:nvSpPr>
          <p:cNvPr id="2" name="Номер слайда 1"/>
          <p:cNvSpPr>
            <a:spLocks noGrp="1"/>
          </p:cNvSpPr>
          <p:nvPr>
            <p:ph type="sldNum" sz="quarter" idx="12"/>
          </p:nvPr>
        </p:nvSpPr>
        <p:spPr/>
        <p:txBody>
          <a:bodyPr/>
          <a:lstStyle/>
          <a:p>
            <a:pPr>
              <a:defRPr/>
            </a:pPr>
            <a:r>
              <a:rPr lang="ru-RU" altLang="uk-UA" dirty="0" smtClean="0"/>
              <a:t>29</a:t>
            </a:r>
            <a:endParaRPr lang="ru-RU" altLang="uk-UA" dirty="0"/>
          </a:p>
        </p:txBody>
      </p:sp>
    </p:spTree>
  </p:cSld>
  <p:clrMapOvr>
    <a:masterClrMapping/>
  </p:clrMapOvr>
  <p:transition>
    <p:dissolve/>
  </p:transition>
  <p:timing>
    <p:tnLst>
      <p:par>
        <p:cTn id="1" dur="indefinite" restart="never" nodeType="tmRoot"/>
      </p:par>
    </p:tnLst>
  </p:timing>
</p:sld>
</file>

<file path=ppt/theme/theme1.xml><?xml version="1.0" encoding="utf-8"?>
<a:theme xmlns:a="http://schemas.openxmlformats.org/drawingml/2006/main" name="1_Поток">
  <a:themeElements>
    <a:clrScheme name="1_Поток 1">
      <a:dk1>
        <a:srgbClr val="04617B"/>
      </a:dk1>
      <a:lt1>
        <a:srgbClr val="FFFFFF"/>
      </a:lt1>
      <a:dk2>
        <a:srgbClr val="000000"/>
      </a:dk2>
      <a:lt2>
        <a:srgbClr val="DBF5F9"/>
      </a:lt2>
      <a:accent1>
        <a:srgbClr val="0F6FC6"/>
      </a:accent1>
      <a:accent2>
        <a:srgbClr val="009DD9"/>
      </a:accent2>
      <a:accent3>
        <a:srgbClr val="AAAAAA"/>
      </a:accent3>
      <a:accent4>
        <a:srgbClr val="DADADA"/>
      </a:accent4>
      <a:accent5>
        <a:srgbClr val="AABBDF"/>
      </a:accent5>
      <a:accent6>
        <a:srgbClr val="008EC4"/>
      </a:accent6>
      <a:hlink>
        <a:srgbClr val="E2D700"/>
      </a:hlink>
      <a:folHlink>
        <a:srgbClr val="85DFD0"/>
      </a:folHlink>
    </a:clrScheme>
    <a:fontScheme name="1_Поток">
      <a:majorFont>
        <a:latin typeface="Calibri"/>
        <a:ea typeface=""/>
        <a:cs typeface=""/>
      </a:majorFont>
      <a:minorFont>
        <a:latin typeface="Constantia"/>
        <a:ea typeface=""/>
        <a:cs typeface=""/>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1_Поток 1">
        <a:dk1>
          <a:srgbClr val="04617B"/>
        </a:dk1>
        <a:lt1>
          <a:srgbClr val="FFFFFF"/>
        </a:lt1>
        <a:dk2>
          <a:srgbClr val="000000"/>
        </a:dk2>
        <a:lt2>
          <a:srgbClr val="DBF5F9"/>
        </a:lt2>
        <a:accent1>
          <a:srgbClr val="0F6FC6"/>
        </a:accent1>
        <a:accent2>
          <a:srgbClr val="009DD9"/>
        </a:accent2>
        <a:accent3>
          <a:srgbClr val="AAAAAA"/>
        </a:accent3>
        <a:accent4>
          <a:srgbClr val="DADADA"/>
        </a:accent4>
        <a:accent5>
          <a:srgbClr val="AABBDF"/>
        </a:accent5>
        <a:accent6>
          <a:srgbClr val="008EC4"/>
        </a:accent6>
        <a:hlink>
          <a:srgbClr val="E2D700"/>
        </a:hlink>
        <a:folHlink>
          <a:srgbClr val="85DFD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Тема 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Тема 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10189</TotalTime>
  <Words>3049</Words>
  <Application>Microsoft Office PowerPoint</Application>
  <PresentationFormat>Екран (4:3)</PresentationFormat>
  <Paragraphs>179</Paragraphs>
  <Slides>29</Slides>
  <Notes>2</Notes>
  <HiddenSlides>0</HiddenSlides>
  <MMClips>0</MMClips>
  <ScaleCrop>false</ScaleCrop>
  <HeadingPairs>
    <vt:vector size="6" baseType="variant">
      <vt:variant>
        <vt:lpstr>Використані шрифти</vt:lpstr>
      </vt:variant>
      <vt:variant>
        <vt:i4>5</vt:i4>
      </vt:variant>
      <vt:variant>
        <vt:lpstr>Тема</vt:lpstr>
      </vt:variant>
      <vt:variant>
        <vt:i4>1</vt:i4>
      </vt:variant>
      <vt:variant>
        <vt:lpstr>Заголовки слайдів</vt:lpstr>
      </vt:variant>
      <vt:variant>
        <vt:i4>29</vt:i4>
      </vt:variant>
    </vt:vector>
  </HeadingPairs>
  <TitlesOfParts>
    <vt:vector size="35" baseType="lpstr">
      <vt:lpstr>Arial</vt:lpstr>
      <vt:lpstr>Calibri</vt:lpstr>
      <vt:lpstr>Constantia</vt:lpstr>
      <vt:lpstr>Times New Roman</vt:lpstr>
      <vt:lpstr>Wingdings 2</vt:lpstr>
      <vt:lpstr>1_Поток</vt:lpstr>
      <vt:lpstr>Презентація PowerPoint</vt:lpstr>
      <vt:lpstr>План лекції:</vt:lpstr>
      <vt:lpstr>Організація та проведення медичного сортування при виникненні масових санітарних втрат</vt:lpstr>
      <vt:lpstr>Організація та проведення медичного сортування при виникненні масових санітарних втрат</vt:lpstr>
      <vt:lpstr>Медичне сортування</vt:lpstr>
      <vt:lpstr>Алгоритм проведення медичного сортування.  </vt:lpstr>
      <vt:lpstr>Вимоги до сучасного медичного сортування базуються на наступних принципах: </vt:lpstr>
      <vt:lpstr>Медичне сортування здійснюється в інтересах більшості постраждалих і спрямовується на надання першочергової допомоги пораненим, що перебувають у критичному стані, та перспективним пораненим, які мають більше шансів повернутись до строю</vt:lpstr>
      <vt:lpstr>Сортування – це постійний і динамічний процес, який триває під час переміщення постраждалих по системі допомоги</vt:lpstr>
      <vt:lpstr>Виділяють чотири категорії серед постраждалих: - термінові; - відкладені; - мінімальні;- безнадійні.</vt:lpstr>
      <vt:lpstr>Виділяють чотири категорії серед постраждалих: - термінові; - відкладені; - мінімальні;- безнадійні.</vt:lpstr>
      <vt:lpstr>Виділяють чотири категорії серед постраждалих: - термінові; - відкладені; - мінімальні;- безнадійні.</vt:lpstr>
      <vt:lpstr>Виділяють чотири категорії серед постраждалих: - термінові; - відкладені; - мінімальні;- безнадійні.</vt:lpstr>
      <vt:lpstr>Медична інформаційна картка:  призначення, правила заповнення.  </vt:lpstr>
      <vt:lpstr>Медична інформаційна картка:  призначення, правила заповнення.  </vt:lpstr>
      <vt:lpstr>Медична інформаційна картка складається з лицьової та зворотної частин.</vt:lpstr>
      <vt:lpstr>Медична інформаційна картка складається з лицьової та зворотної частин.</vt:lpstr>
      <vt:lpstr>Медична інформаційна картка складається з лицьової та зворотної частин.</vt:lpstr>
      <vt:lpstr>Організація та проведення переміщення (відтягування, винесення) пораненого в укриття у бойових (секторах обстрілу, укриття та евакуації) та не бойових умовах. </vt:lpstr>
      <vt:lpstr>Організація та проведення переміщення (відтягування, винесення) пораненого в укриття у бойових (секторах обстрілу, укриття та евакуації) та не бойових умовах. </vt:lpstr>
      <vt:lpstr>Підготовка поранених (уражених) до евакуації.  </vt:lpstr>
      <vt:lpstr>Підготовка поранених (уражених) до евакуації.  </vt:lpstr>
      <vt:lpstr>Медична евакуація. </vt:lpstr>
      <vt:lpstr>Вимоги до проведення медичної евакуації:</vt:lpstr>
      <vt:lpstr>Організація надання допомоги під час транспортування в бойових (сектор укриття та евакуації) і не бойових умовах.</vt:lpstr>
      <vt:lpstr>Організація надання допомоги під час транспортування в бойових (сектор укриття та евакуації) і не бойових умовах.</vt:lpstr>
      <vt:lpstr>Організація надання допомоги під час транспортування в бойових (сектор укриття та евакуації) і не бойових умовах.</vt:lpstr>
      <vt:lpstr>Організація надання допомоги під час транспортування в бойових (сектор укриття та евакуації) і не бойових умовах.</vt:lpstr>
      <vt:lpstr>Презентація PowerPoint</vt:lpstr>
    </vt:vector>
  </TitlesOfParts>
  <Company>MoBIL GROUP</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Слайд 1</dc:title>
  <dc:creator>Admin</dc:creator>
  <cp:lastModifiedBy>Admin</cp:lastModifiedBy>
  <cp:revision>715</cp:revision>
  <dcterms:created xsi:type="dcterms:W3CDTF">2010-07-29T15:26:50Z</dcterms:created>
  <dcterms:modified xsi:type="dcterms:W3CDTF">2026-06-22T14:23:40Z</dcterms:modified>
</cp:coreProperties>
</file>