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316" r:id="rId2"/>
    <p:sldId id="256" r:id="rId3"/>
    <p:sldId id="257" r:id="rId4"/>
    <p:sldId id="298" r:id="rId5"/>
    <p:sldId id="258" r:id="rId6"/>
    <p:sldId id="259" r:id="rId7"/>
    <p:sldId id="300" r:id="rId8"/>
    <p:sldId id="260" r:id="rId9"/>
    <p:sldId id="299" r:id="rId10"/>
    <p:sldId id="301"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90" r:id="rId52"/>
    <p:sldId id="289" r:id="rId53"/>
    <p:sldId id="291" r:id="rId54"/>
    <p:sldId id="292" r:id="rId55"/>
    <p:sldId id="293" r:id="rId56"/>
    <p:sldId id="294" r:id="rId57"/>
    <p:sldId id="295" r:id="rId58"/>
    <p:sldId id="296" r:id="rId59"/>
    <p:sldId id="297" r:id="rId60"/>
    <p:sldId id="317"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FF66"/>
    <a:srgbClr val="66FF33"/>
    <a:srgbClr val="00FF00"/>
    <a:srgbClr val="FF66CC"/>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5865" autoAdjust="0"/>
  </p:normalViewPr>
  <p:slideViewPr>
    <p:cSldViewPr snapToGrid="0">
      <p:cViewPr varScale="1">
        <p:scale>
          <a:sx n="69" d="100"/>
          <a:sy n="69" d="100"/>
        </p:scale>
        <p:origin x="1564"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83906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968330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1817642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1217874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445387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568269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92449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2565953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257658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224123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689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979452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172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84863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1489902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81DEA22-7AC5-4237-A849-3C0763BFE521}" type="datetimeFigureOut">
              <a:rPr lang="uk-UA" smtClean="0"/>
              <a:pPr/>
              <a:t>22.06.2026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4D23514-DD2D-40AF-AE57-08B488080CD1}" type="slidenum">
              <a:rPr lang="uk-UA" smtClean="0"/>
              <a:pPr/>
              <a:t>‹№›</a:t>
            </a:fld>
            <a:endParaRPr lang="uk-UA"/>
          </a:p>
        </p:txBody>
      </p:sp>
    </p:spTree>
    <p:extLst>
      <p:ext uri="{BB962C8B-B14F-4D97-AF65-F5344CB8AC3E}">
        <p14:creationId xmlns:p14="http://schemas.microsoft.com/office/powerpoint/2010/main" val="3928834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1DEA22-7AC5-4237-A849-3C0763BFE521}" type="datetimeFigureOut">
              <a:rPr lang="uk-UA" smtClean="0"/>
              <a:pPr/>
              <a:t>22.06.2026</a:t>
            </a:fld>
            <a:endParaRPr lang="uk-U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24D23514-DD2D-40AF-AE57-08B488080CD1}" type="slidenum">
              <a:rPr lang="uk-UA" smtClean="0"/>
              <a:pPr/>
              <a:t>‹№›</a:t>
            </a:fld>
            <a:endParaRPr lang="uk-UA"/>
          </a:p>
        </p:txBody>
      </p:sp>
    </p:spTree>
    <p:extLst>
      <p:ext uri="{BB962C8B-B14F-4D97-AF65-F5344CB8AC3E}">
        <p14:creationId xmlns:p14="http://schemas.microsoft.com/office/powerpoint/2010/main" val="312365205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1138"/>
            <a:ext cx="7267575" cy="1320800"/>
          </a:xfrm>
          <a:solidFill>
            <a:srgbClr val="00FFFF"/>
          </a:solidFill>
        </p:spPr>
        <p:txBody>
          <a:bodyPr>
            <a:normAutofit fontScale="90000"/>
          </a:bodyPr>
          <a:lstStyle/>
          <a:p>
            <a:pPr algn="ctr"/>
            <a:r>
              <a:rPr lang="uk-UA" sz="1800" dirty="0" smtClean="0">
                <a:latin typeface="Times New Roman" pitchFamily="18" charset="0"/>
                <a:cs typeface="Times New Roman" pitchFamily="18" charset="0"/>
              </a:rPr>
              <a:t> </a:t>
            </a:r>
            <a:r>
              <a:rPr lang="uk-UA" sz="2000" dirty="0" smtClean="0"/>
              <a:t/>
            </a:r>
            <a:br>
              <a:rPr lang="uk-UA" sz="2000" dirty="0" smtClean="0"/>
            </a:br>
            <a:r>
              <a:rPr lang="ru-RU" altLang="ru-RU" sz="1800" b="1" dirty="0" smtClean="0">
                <a:solidFill>
                  <a:srgbClr val="000000"/>
                </a:solidFill>
                <a:latin typeface="Times New Roman" pitchFamily="18" charset="0"/>
                <a:cs typeface="Times New Roman" pitchFamily="18" charset="0"/>
              </a:rPr>
              <a:t>ОДЕСЬКИЙ НАЦІОНАЛЬНИЙ МЕДИЧНИЙ УНІВЕРСИТЕТ</a:t>
            </a:r>
            <a:r>
              <a:rPr lang="ru-RU" altLang="ru-RU" sz="1800" b="1" dirty="0" smtClean="0">
                <a:solidFill>
                  <a:schemeClr val="tx1"/>
                </a:solidFill>
                <a:latin typeface="Times New Roman" pitchFamily="18" charset="0"/>
                <a:cs typeface="Times New Roman" pitchFamily="18" charset="0"/>
              </a:rPr>
              <a:t/>
            </a:r>
            <a:br>
              <a:rPr lang="ru-RU" altLang="ru-RU" sz="1800" b="1" dirty="0" smtClean="0">
                <a:solidFill>
                  <a:schemeClr val="tx1"/>
                </a:solidFill>
                <a:latin typeface="Times New Roman" pitchFamily="18" charset="0"/>
                <a:cs typeface="Times New Roman" pitchFamily="18" charset="0"/>
              </a:rPr>
            </a:br>
            <a:r>
              <a:rPr lang="uk-UA" sz="2000" b="1" dirty="0" smtClean="0">
                <a:solidFill>
                  <a:schemeClr val="tx1"/>
                </a:solidFill>
                <a:latin typeface="Times New Roman" pitchFamily="18" charset="0"/>
                <a:cs typeface="Times New Roman" pitchFamily="18" charset="0"/>
              </a:rPr>
              <a:t>Кафедра медицини катастроф та військової медицини</a:t>
            </a:r>
            <a:r>
              <a:rPr lang="ru-RU" altLang="ru-RU" sz="1800" b="1" dirty="0" smtClean="0">
                <a:solidFill>
                  <a:schemeClr val="tx1"/>
                </a:solidFill>
                <a:cs typeface="Arial" charset="0"/>
              </a:rPr>
              <a:t/>
            </a:r>
            <a:br>
              <a:rPr lang="ru-RU" altLang="ru-RU" sz="1800" b="1" dirty="0" smtClean="0">
                <a:solidFill>
                  <a:schemeClr val="tx1"/>
                </a:solidFill>
                <a:cs typeface="Arial" charset="0"/>
              </a:rPr>
            </a:br>
            <a:r>
              <a:rPr lang="uk-UA" sz="1800" dirty="0" smtClean="0"/>
              <a:t/>
            </a:r>
            <a:br>
              <a:rPr lang="uk-UA" sz="1800" dirty="0" smtClean="0"/>
            </a:br>
            <a:r>
              <a:rPr lang="uk-UA" sz="2000" dirty="0" smtClean="0"/>
              <a:t> </a:t>
            </a:r>
            <a:r>
              <a:rPr lang="uk-UA" sz="2400" dirty="0" smtClean="0"/>
              <a:t/>
            </a:r>
            <a:br>
              <a:rPr lang="uk-UA" sz="2400" dirty="0" smtClean="0"/>
            </a:br>
            <a:r>
              <a:rPr lang="uk-UA" sz="2400" dirty="0" smtClean="0"/>
              <a:t>  </a:t>
            </a:r>
            <a:r>
              <a:rPr lang="uk-UA" sz="2000" dirty="0" smtClean="0"/>
              <a:t/>
            </a:r>
            <a:br>
              <a:rPr lang="uk-UA" sz="2000" dirty="0" smtClean="0"/>
            </a:br>
            <a:r>
              <a:rPr lang="uk-UA" sz="2000" dirty="0" smtClean="0"/>
              <a:t>   </a:t>
            </a:r>
            <a:endParaRPr lang="uk-UA" sz="2000" dirty="0"/>
          </a:p>
        </p:txBody>
      </p:sp>
      <p:sp>
        <p:nvSpPr>
          <p:cNvPr id="3" name="Объект 2"/>
          <p:cNvSpPr>
            <a:spLocks noGrp="1"/>
          </p:cNvSpPr>
          <p:nvPr>
            <p:ph idx="1"/>
          </p:nvPr>
        </p:nvSpPr>
        <p:spPr>
          <a:xfrm>
            <a:off x="1" y="1552575"/>
            <a:ext cx="7290147" cy="4390466"/>
          </a:xfrm>
          <a:solidFill>
            <a:srgbClr val="FFFF66"/>
          </a:solidFill>
        </p:spPr>
        <p:txBody>
          <a:bodyPr>
            <a:normAutofit/>
          </a:bodyPr>
          <a:lstStyle/>
          <a:p>
            <a:pPr>
              <a:buNone/>
            </a:pPr>
            <a:endParaRPr lang="uk-UA" sz="1300" dirty="0"/>
          </a:p>
          <a:p>
            <a:pPr indent="457200" algn="ctr">
              <a:buNone/>
            </a:pPr>
            <a:r>
              <a:rPr lang="uk-UA" sz="1600" dirty="0" smtClean="0">
                <a:solidFill>
                  <a:schemeClr val="tx1"/>
                </a:solidFill>
                <a:latin typeface="Times New Roman" pitchFamily="18" charset="0"/>
                <a:cs typeface="Times New Roman" pitchFamily="18" charset="0"/>
              </a:rPr>
              <a:t>Навчальна дисципліна: </a:t>
            </a:r>
            <a:endParaRPr lang="uk-UA" sz="1400" dirty="0" smtClean="0">
              <a:solidFill>
                <a:schemeClr val="tx1"/>
              </a:solidFill>
              <a:latin typeface="Times New Roman" pitchFamily="18" charset="0"/>
              <a:cs typeface="Times New Roman" pitchFamily="18" charset="0"/>
            </a:endParaRPr>
          </a:p>
          <a:p>
            <a:pPr>
              <a:buNone/>
              <a:tabLst>
                <a:tab pos="5559425" algn="l"/>
              </a:tabLst>
            </a:pPr>
            <a:r>
              <a:rPr lang="uk-UA" sz="1600" dirty="0" smtClean="0">
                <a:solidFill>
                  <a:schemeClr val="tx1"/>
                </a:solidFill>
                <a:latin typeface="Times New Roman" pitchFamily="18" charset="0"/>
                <a:cs typeface="Times New Roman" pitchFamily="18" charset="0"/>
              </a:rPr>
              <a:t>    «Підготовка  офіцерів запасу галузі знань «Охорона здоров’я»</a:t>
            </a:r>
          </a:p>
          <a:p>
            <a:pPr>
              <a:buNone/>
              <a:tabLst>
                <a:tab pos="5559425" algn="l"/>
              </a:tabLst>
            </a:pPr>
            <a:r>
              <a:rPr lang="uk-UA" sz="1600" dirty="0" smtClean="0">
                <a:solidFill>
                  <a:schemeClr val="tx1"/>
                </a:solidFill>
                <a:latin typeface="Times New Roman" pitchFamily="18" charset="0"/>
                <a:ea typeface="Times New Roman" panose="02020603050405020304" pitchFamily="18" charset="0"/>
                <a:cs typeface="Times New Roman" pitchFamily="18" charset="0"/>
              </a:rPr>
              <a:t>     </a:t>
            </a:r>
            <a:r>
              <a:rPr lang="uk-UA" sz="1600" dirty="0" smtClean="0">
                <a:solidFill>
                  <a:schemeClr val="tx1"/>
                </a:solidFill>
                <a:latin typeface="Times New Roman" panose="02020603050405020304" pitchFamily="18" charset="0"/>
                <a:ea typeface="Times New Roman" panose="02020603050405020304" pitchFamily="18" charset="0"/>
                <a:cs typeface="Microsoft YaHei" panose="020B0503020204020204" pitchFamily="34" charset="-122"/>
              </a:rPr>
              <a:t>Спеціальність «Медицина»</a:t>
            </a:r>
            <a:endParaRPr lang="uk-UA" sz="1600" dirty="0" smtClean="0">
              <a:solidFill>
                <a:schemeClr val="tx1"/>
              </a:solidFill>
              <a:latin typeface="Microsoft YaHei" panose="020B0503020204020204" pitchFamily="34" charset="-122"/>
              <a:ea typeface="Microsoft YaHei" panose="020B0503020204020204" pitchFamily="34" charset="-122"/>
              <a:cs typeface="Microsoft YaHei" panose="020B0503020204020204" pitchFamily="34" charset="-122"/>
            </a:endParaRPr>
          </a:p>
          <a:p>
            <a:pPr>
              <a:buNone/>
              <a:tabLst>
                <a:tab pos="5559425" algn="l"/>
              </a:tabLst>
            </a:pPr>
            <a:r>
              <a:rPr lang="uk-UA" sz="1600" dirty="0" smtClean="0">
                <a:solidFill>
                  <a:schemeClr val="tx1"/>
                </a:solidFill>
                <a:latin typeface="Times New Roman" panose="02020603050405020304" pitchFamily="18" charset="0"/>
                <a:ea typeface="Times New Roman" panose="02020603050405020304" pitchFamily="18" charset="0"/>
                <a:cs typeface="Microsoft YaHei" panose="020B0503020204020204" pitchFamily="34" charset="-122"/>
              </a:rPr>
              <a:t>      Факультет медичний,  курс 2 </a:t>
            </a:r>
            <a:endParaRPr lang="uk-UA" sz="1600" dirty="0"/>
          </a:p>
          <a:p>
            <a:pPr marL="137160" indent="0" algn="ctr">
              <a:buNone/>
            </a:pPr>
            <a:r>
              <a:rPr lang="uk-UA" b="1" dirty="0" smtClean="0">
                <a:solidFill>
                  <a:schemeClr val="tx1"/>
                </a:solidFill>
                <a:latin typeface="Times New Roman" pitchFamily="18" charset="0"/>
                <a:cs typeface="Times New Roman" pitchFamily="18" charset="0"/>
              </a:rPr>
              <a:t>Лекція </a:t>
            </a:r>
            <a:r>
              <a:rPr lang="uk-UA" sz="2000" b="1" dirty="0" smtClean="0">
                <a:solidFill>
                  <a:schemeClr val="tx1"/>
                </a:solidFill>
                <a:latin typeface="Times New Roman" pitchFamily="18" charset="0"/>
                <a:cs typeface="Times New Roman" pitchFamily="18" charset="0"/>
              </a:rPr>
              <a:t>«</a:t>
            </a:r>
            <a:r>
              <a:rPr lang="uk-UA" b="1" dirty="0" smtClean="0">
                <a:solidFill>
                  <a:schemeClr val="tx1"/>
                </a:solidFill>
                <a:latin typeface="Times New Roman" pitchFamily="18" charset="0"/>
                <a:cs typeface="Times New Roman" pitchFamily="18" charset="0"/>
              </a:rPr>
              <a:t>Медичний,біологічний і психологічний захист, забеспечення санітарного та епідемічного благополуччя населення</a:t>
            </a:r>
            <a:r>
              <a:rPr lang="uk-UA" sz="2000" b="1" dirty="0" smtClean="0">
                <a:solidFill>
                  <a:schemeClr val="tx1"/>
                </a:solidFill>
                <a:latin typeface="Times New Roman" pitchFamily="18" charset="0"/>
                <a:cs typeface="Times New Roman" pitchFamily="18" charset="0"/>
              </a:rPr>
              <a:t>»</a:t>
            </a:r>
            <a:r>
              <a:rPr lang="uk-UA" b="1" dirty="0" smtClean="0">
                <a:solidFill>
                  <a:schemeClr val="tx1"/>
                </a:solidFill>
                <a:latin typeface="Times New Roman" pitchFamily="18" charset="0"/>
                <a:cs typeface="Times New Roman" pitchFamily="18" charset="0"/>
              </a:rPr>
              <a:t>. </a:t>
            </a:r>
          </a:p>
          <a:p>
            <a:pPr marL="137160" indent="0" algn="ctr">
              <a:buNone/>
            </a:pPr>
            <a:endParaRPr lang="uk-UA" b="1" dirty="0">
              <a:solidFill>
                <a:schemeClr val="tx1"/>
              </a:solidFill>
              <a:latin typeface="Times New Roman" pitchFamily="18" charset="0"/>
              <a:cs typeface="Times New Roman" pitchFamily="18" charset="0"/>
            </a:endParaRPr>
          </a:p>
          <a:p>
            <a:pPr marL="137160" indent="0" algn="ctr">
              <a:buNone/>
            </a:pPr>
            <a:r>
              <a:rPr lang="uk-UA" sz="3200" dirty="0" smtClean="0"/>
              <a:t> </a:t>
            </a:r>
            <a:r>
              <a:rPr lang="uk-UA" altLang="ru-RU" sz="1600" b="1" dirty="0" smtClean="0">
                <a:solidFill>
                  <a:schemeClr val="tx1"/>
                </a:solidFill>
                <a:latin typeface="Times New Roman" pitchFamily="18" charset="0"/>
                <a:cs typeface="Times New Roman" pitchFamily="18" charset="0"/>
              </a:rPr>
              <a:t>ОДЕСА - 2026</a:t>
            </a:r>
            <a:endParaRPr lang="uk-UA" altLang="ru-RU" sz="1600" b="1" dirty="0" smtClean="0">
              <a:solidFill>
                <a:schemeClr val="tx1"/>
              </a:solidFill>
              <a:latin typeface="Times New Roman" pitchFamily="18" charset="0"/>
            </a:endParaRPr>
          </a:p>
          <a:p>
            <a:pPr marL="137160" indent="0">
              <a:buNone/>
            </a:pPr>
            <a:endParaRPr lang="uk-UA" sz="3200" dirty="0"/>
          </a:p>
        </p:txBody>
      </p:sp>
      <p:pic>
        <p:nvPicPr>
          <p:cNvPr id="4" name="Picture 8" descr="ОНМедУ Одеський національний медичний університет"/>
          <p:cNvPicPr>
            <a:picLocks noChangeAspect="1" noChangeArrowheads="1"/>
          </p:cNvPicPr>
          <p:nvPr/>
        </p:nvPicPr>
        <p:blipFill>
          <a:blip r:embed="rId2" cstate="print"/>
          <a:srcRect/>
          <a:stretch>
            <a:fillRect/>
          </a:stretch>
        </p:blipFill>
        <p:spPr bwMode="auto">
          <a:xfrm>
            <a:off x="0" y="725835"/>
            <a:ext cx="666750" cy="617190"/>
          </a:xfrm>
          <a:prstGeom prst="rect">
            <a:avLst/>
          </a:prstGeom>
          <a:noFill/>
          <a:ln w="9525">
            <a:noFill/>
            <a:miter lim="800000"/>
            <a:headEnd/>
            <a:tailEnd/>
          </a:ln>
        </p:spPr>
      </p:pic>
    </p:spTree>
    <p:extLst>
      <p:ext uri="{BB962C8B-B14F-4D97-AF65-F5344CB8AC3E}">
        <p14:creationId xmlns:p14="http://schemas.microsoft.com/office/powerpoint/2010/main" val="1572623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110069"/>
            <a:ext cx="6347713" cy="550332"/>
          </a:xfrm>
          <a:solidFill>
            <a:srgbClr val="FFFF00"/>
          </a:solidFill>
        </p:spPr>
        <p:txBody>
          <a:bodyPr>
            <a:normAutofit fontScale="90000"/>
          </a:bodyPr>
          <a:lstStyle/>
          <a:p>
            <a:pPr algn="ctr"/>
            <a:r>
              <a:rPr lang="uk-UA" sz="1600" b="1" i="1" dirty="0" smtClean="0">
                <a:solidFill>
                  <a:schemeClr val="tx1"/>
                </a:solidFill>
              </a:rPr>
              <a:t>Медичний,біологічний, і психологічний захист,</a:t>
            </a:r>
            <a:r>
              <a:rPr lang="uk-UA" sz="1600" b="1" i="1" dirty="0" err="1" smtClean="0">
                <a:solidFill>
                  <a:schemeClr val="tx1"/>
                </a:solidFill>
              </a:rPr>
              <a:t>забеспечення</a:t>
            </a:r>
            <a:r>
              <a:rPr lang="uk-UA" sz="1600" b="1" i="1" dirty="0" smtClean="0">
                <a:solidFill>
                  <a:schemeClr val="tx1"/>
                </a:solidFill>
              </a:rPr>
              <a:t> санітарного та епідемічного благополуччя населення.  </a:t>
            </a:r>
            <a:endParaRPr lang="uk-UA" sz="1000" dirty="0">
              <a:solidFill>
                <a:schemeClr val="tx1"/>
              </a:solidFill>
            </a:endParaRPr>
          </a:p>
        </p:txBody>
      </p:sp>
      <p:sp>
        <p:nvSpPr>
          <p:cNvPr id="3" name="Объект 2"/>
          <p:cNvSpPr>
            <a:spLocks noGrp="1"/>
          </p:cNvSpPr>
          <p:nvPr>
            <p:ph idx="1"/>
          </p:nvPr>
        </p:nvSpPr>
        <p:spPr>
          <a:xfrm>
            <a:off x="127000" y="778932"/>
            <a:ext cx="8043333" cy="5952067"/>
          </a:xfrm>
          <a:solidFill>
            <a:schemeClr val="accent6">
              <a:lumMod val="40000"/>
              <a:lumOff val="60000"/>
            </a:schemeClr>
          </a:solidFill>
        </p:spPr>
        <p:txBody>
          <a:bodyPr>
            <a:noAutofit/>
          </a:bodyPr>
          <a:lstStyle/>
          <a:p>
            <a:pPr>
              <a:lnSpc>
                <a:spcPts val="1680"/>
              </a:lnSpc>
            </a:pPr>
            <a:r>
              <a:rPr lang="ru-RU" sz="1600" b="1" i="1" dirty="0" err="1">
                <a:solidFill>
                  <a:srgbClr val="FF0000"/>
                </a:solidFill>
                <a:latin typeface="Times New Roman" panose="02020603050405020304" pitchFamily="18" charset="0"/>
                <a:cs typeface="Times New Roman" panose="02020603050405020304" pitchFamily="18" charset="0"/>
              </a:rPr>
              <a:t>Медичні</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засоби</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захисту</a:t>
            </a:r>
            <a:r>
              <a:rPr lang="ru-RU" sz="1600" b="1" i="1" dirty="0">
                <a:solidFill>
                  <a:srgbClr val="FF0000"/>
                </a:solidFill>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призначені</a:t>
            </a:r>
            <a:r>
              <a:rPr lang="ru-RU" sz="1400" dirty="0">
                <a:latin typeface="Times New Roman" panose="02020603050405020304" pitchFamily="18" charset="0"/>
                <a:cs typeface="Times New Roman" panose="02020603050405020304" pitchFamily="18" charset="0"/>
              </a:rPr>
              <a:t> для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і </a:t>
            </a:r>
            <a:r>
              <a:rPr lang="ru-RU" sz="1400" dirty="0" err="1">
                <a:latin typeface="Times New Roman" panose="02020603050405020304" pitchFamily="18" charset="0"/>
                <a:cs typeface="Times New Roman" panose="02020603050405020304" pitchFamily="18" charset="0"/>
              </a:rPr>
              <a:t>надання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допомоги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населенню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що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потерпіло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від</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надзвичайних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ситуацій</a:t>
            </a:r>
            <a:r>
              <a:rPr lang="ru-RU" sz="1400" dirty="0">
                <a:latin typeface="Times New Roman" panose="02020603050405020304" pitchFamily="18" charset="0"/>
                <a:cs typeface="Times New Roman" panose="02020603050405020304" pitchFamily="18" charset="0"/>
              </a:rPr>
              <a:t>. За </a:t>
            </a:r>
            <a:r>
              <a:rPr lang="ru-RU" sz="1400" dirty="0" err="1">
                <a:latin typeface="Times New Roman" panose="02020603050405020304" pitchFamily="18" charset="0"/>
                <a:cs typeface="Times New Roman" panose="02020603050405020304" pitchFamily="18" charset="0"/>
              </a:rPr>
              <a:t>їх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допомогою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можна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врятувати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життя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більшій</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кількості</a:t>
            </a:r>
            <a:r>
              <a:rPr lang="ru-RU" sz="1400" dirty="0">
                <a:latin typeface="Times New Roman" panose="02020603050405020304" pitchFamily="18" charset="0"/>
                <a:cs typeface="Times New Roman" panose="02020603050405020304" pitchFamily="18" charset="0"/>
              </a:rPr>
              <a:t> людей, </a:t>
            </a:r>
            <a:r>
              <a:rPr lang="ru-RU" sz="1400" dirty="0" err="1">
                <a:latin typeface="Times New Roman" panose="02020603050405020304" pitchFamily="18" charset="0"/>
                <a:cs typeface="Times New Roman" panose="02020603050405020304" pitchFamily="18" charset="0"/>
              </a:rPr>
              <a:t>повністю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попередити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або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значно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знизити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розвиток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уражень</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підвищити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стійкість</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організму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людини</a:t>
            </a:r>
            <a:r>
              <a:rPr lang="ru-RU" sz="1400" dirty="0">
                <a:latin typeface="Times New Roman" panose="02020603050405020304" pitchFamily="18" charset="0"/>
                <a:cs typeface="Times New Roman" panose="02020603050405020304" pitchFamily="18" charset="0"/>
              </a:rPr>
              <a:t> до </a:t>
            </a:r>
            <a:r>
              <a:rPr lang="ru-RU" sz="1400" dirty="0" err="1">
                <a:latin typeface="Times New Roman" panose="02020603050405020304" pitchFamily="18" charset="0"/>
                <a:cs typeface="Times New Roman" panose="02020603050405020304" pitchFamily="18" charset="0"/>
              </a:rPr>
              <a:t>протидії</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ураженню</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радіоактивними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отруйними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речовинами</a:t>
            </a:r>
            <a:r>
              <a:rPr lang="ru-RU" sz="1400" dirty="0">
                <a:latin typeface="Times New Roman" panose="02020603050405020304" pitchFamily="18" charset="0"/>
                <a:cs typeface="Times New Roman" panose="02020603050405020304" pitchFamily="18" charset="0"/>
              </a:rPr>
              <a:t> і </a:t>
            </a:r>
            <a:r>
              <a:rPr lang="ru-RU" sz="1400" dirty="0" err="1">
                <a:latin typeface="Times New Roman" panose="02020603050405020304" pitchFamily="18" charset="0"/>
                <a:cs typeface="Times New Roman" panose="02020603050405020304" pitchFamily="18" charset="0"/>
              </a:rPr>
              <a:t>бактеріальними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засобами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pPr>
              <a:lnSpc>
                <a:spcPts val="1680"/>
              </a:lnSpc>
            </a:pPr>
            <a:r>
              <a:rPr lang="uk-UA" sz="1400" dirty="0">
                <a:latin typeface="Times New Roman" panose="02020603050405020304" pitchFamily="18" charset="0"/>
                <a:cs typeface="Times New Roman" panose="02020603050405020304" pitchFamily="18" charset="0"/>
              </a:rPr>
              <a:t>Для профілактики ураження НХР та надання першої медичної допомоги у надзвичайних ситуаціях використовуються </a:t>
            </a:r>
            <a:r>
              <a:rPr lang="uk-UA" sz="1400" i="1" dirty="0">
                <a:latin typeface="Times New Roman" panose="02020603050405020304" pitchFamily="18" charset="0"/>
                <a:cs typeface="Times New Roman" panose="02020603050405020304" pitchFamily="18" charset="0"/>
              </a:rPr>
              <a:t>табельні засоби</a:t>
            </a:r>
            <a:r>
              <a:rPr lang="uk-UA" sz="1400" dirty="0">
                <a:latin typeface="Times New Roman" panose="02020603050405020304" pitchFamily="18" charset="0"/>
                <a:cs typeface="Times New Roman" panose="02020603050405020304" pitchFamily="18" charset="0"/>
              </a:rPr>
              <a:t> – індивідуальна аптечка АІ-2 (та її аналоги), індивідуальний протихімічний пакет ІПП-8 та індивідуальний перев’язувальний пакет ІПП.</a:t>
            </a:r>
          </a:p>
          <a:p>
            <a:r>
              <a:rPr lang="ru-RU" sz="1400" b="1" i="1" dirty="0">
                <a:solidFill>
                  <a:srgbClr val="FF0000"/>
                </a:solidFill>
                <a:latin typeface="Times New Roman" panose="02020603050405020304" pitchFamily="18" charset="0"/>
                <a:cs typeface="Times New Roman" panose="02020603050405020304" pitchFamily="18" charset="0"/>
              </a:rPr>
              <a:t>До </a:t>
            </a:r>
            <a:r>
              <a:rPr lang="ru-RU" sz="1400" b="1" i="1" dirty="0" err="1">
                <a:solidFill>
                  <a:srgbClr val="FF0000"/>
                </a:solidFill>
                <a:latin typeface="Times New Roman" panose="02020603050405020304" pitchFamily="18" charset="0"/>
                <a:cs typeface="Times New Roman" panose="02020603050405020304" pitchFamily="18" charset="0"/>
              </a:rPr>
              <a:t>медичних</a:t>
            </a:r>
            <a:r>
              <a:rPr lang="ru-RU" sz="1400" b="1" i="1" dirty="0">
                <a:solidFill>
                  <a:srgbClr val="FF0000"/>
                </a:solidFill>
                <a:latin typeface="Times New Roman" panose="02020603050405020304" pitchFamily="18" charset="0"/>
                <a:cs typeface="Times New Roman" panose="02020603050405020304" pitchFamily="18" charset="0"/>
              </a:rPr>
              <a:t> </a:t>
            </a:r>
            <a:r>
              <a:rPr lang="ru-RU" sz="1400" b="1" i="1" dirty="0" err="1">
                <a:solidFill>
                  <a:srgbClr val="FF0000"/>
                </a:solidFill>
                <a:latin typeface="Times New Roman" panose="02020603050405020304" pitchFamily="18" charset="0"/>
                <a:cs typeface="Times New Roman" panose="02020603050405020304" pitchFamily="18" charset="0"/>
              </a:rPr>
              <a:t>засобів</a:t>
            </a:r>
            <a:r>
              <a:rPr lang="ru-RU" sz="1400" b="1" i="1" dirty="0">
                <a:solidFill>
                  <a:srgbClr val="FF0000"/>
                </a:solidFill>
                <a:latin typeface="Times New Roman" panose="02020603050405020304" pitchFamily="18" charset="0"/>
                <a:cs typeface="Times New Roman" panose="02020603050405020304" pitchFamily="18" charset="0"/>
              </a:rPr>
              <a:t> </a:t>
            </a:r>
            <a:r>
              <a:rPr lang="ru-RU" sz="1400" b="1" i="1" dirty="0" err="1">
                <a:solidFill>
                  <a:srgbClr val="FF0000"/>
                </a:solidFill>
                <a:latin typeface="Times New Roman" panose="02020603050405020304" pitchFamily="18" charset="0"/>
                <a:cs typeface="Times New Roman" panose="02020603050405020304" pitchFamily="18" charset="0"/>
              </a:rPr>
              <a:t>захисту</a:t>
            </a:r>
            <a:r>
              <a:rPr lang="ru-RU" sz="1400" b="1" i="1" dirty="0">
                <a:solidFill>
                  <a:srgbClr val="FF0000"/>
                </a:solidFill>
                <a:latin typeface="Times New Roman" panose="02020603050405020304" pitchFamily="18" charset="0"/>
                <a:cs typeface="Times New Roman" panose="02020603050405020304" pitchFamily="18" charset="0"/>
              </a:rPr>
              <a:t> належать:</a:t>
            </a:r>
            <a:endParaRPr lang="uk-UA" sz="1400" dirty="0">
              <a:solidFill>
                <a:srgbClr val="FF0000"/>
              </a:solidFill>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1. </a:t>
            </a:r>
            <a:r>
              <a:rPr lang="ru-RU" sz="1400" dirty="0" err="1">
                <a:latin typeface="Times New Roman" panose="02020603050405020304" pitchFamily="18" charset="0"/>
                <a:cs typeface="Times New Roman" panose="02020603050405020304" pitchFamily="18" charset="0"/>
              </a:rPr>
              <a:t>радіозахисні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препарати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2. </a:t>
            </a:r>
            <a:r>
              <a:rPr lang="ru-RU" sz="1400" dirty="0" err="1">
                <a:latin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захисту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від</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дії</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отруйних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речовин</a:t>
            </a:r>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антидоти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протибактеріальні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антибіотики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вакцини,сиворотки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тощо</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i="1" dirty="0" err="1">
                <a:latin typeface="Times New Roman" panose="02020603050405020304" pitchFamily="18" charset="0"/>
                <a:cs typeface="Times New Roman" panose="02020603050405020304" pitchFamily="18" charset="0"/>
              </a:rPr>
              <a:t>Радіозахисні</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препарати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призначаються</a:t>
            </a:r>
            <a:r>
              <a:rPr lang="ru-RU" sz="1400" dirty="0">
                <a:latin typeface="Times New Roman" panose="02020603050405020304" pitchFamily="18" charset="0"/>
                <a:cs typeface="Times New Roman" panose="02020603050405020304" pitchFamily="18" charset="0"/>
              </a:rPr>
              <a:t> для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уражень</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іонізуючими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випромінюваннями</a:t>
            </a:r>
            <a:r>
              <a:rPr lang="ru-RU" sz="1400" dirty="0">
                <a:latin typeface="Times New Roman" panose="02020603050405020304" pitchFamily="18" charset="0"/>
                <a:cs typeface="Times New Roman" panose="02020603050405020304" pitchFamily="18" charset="0"/>
              </a:rPr>
              <a:t> і </a:t>
            </a:r>
            <a:r>
              <a:rPr lang="ru-RU" sz="1400" dirty="0" err="1">
                <a:latin typeface="Times New Roman" panose="02020603050405020304" pitchFamily="18" charset="0"/>
                <a:cs typeface="Times New Roman" panose="02020603050405020304" pitchFamily="18" charset="0"/>
              </a:rPr>
              <a:t>послаблення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проявів</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променевої</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хвороби</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i="1" dirty="0" err="1">
                <a:latin typeface="Times New Roman" panose="02020603050405020304" pitchFamily="18" charset="0"/>
                <a:cs typeface="Times New Roman" panose="02020603050405020304" pitchFamily="18" charset="0"/>
              </a:rPr>
              <a:t>Антидоти</a:t>
            </a:r>
            <a:r>
              <a:rPr lang="ru-RU" sz="1400" i="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специфічні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протиотрути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використовуються</a:t>
            </a:r>
            <a:r>
              <a:rPr lang="ru-RU" sz="1400" dirty="0">
                <a:latin typeface="Times New Roman" panose="02020603050405020304" pitchFamily="18" charset="0"/>
                <a:cs typeface="Times New Roman" panose="02020603050405020304" pitchFamily="18" charset="0"/>
              </a:rPr>
              <a:t> для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ураження</a:t>
            </a:r>
            <a:r>
              <a:rPr lang="ru-RU" sz="1400" dirty="0">
                <a:latin typeface="Times New Roman" panose="02020603050405020304" pitchFamily="18" charset="0"/>
                <a:cs typeface="Times New Roman" panose="02020603050405020304" pitchFamily="18" charset="0"/>
              </a:rPr>
              <a:t> людей </a:t>
            </a:r>
            <a:r>
              <a:rPr lang="ru-RU" sz="1400" dirty="0" err="1">
                <a:latin typeface="Times New Roman" panose="02020603050405020304" pitchFamily="18" charset="0"/>
                <a:cs typeface="Times New Roman" panose="02020603050405020304" pitchFamily="18" charset="0"/>
              </a:rPr>
              <a:t>отруйними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речовинами</a:t>
            </a:r>
            <a:r>
              <a:rPr lang="ru-RU" sz="1400" dirty="0">
                <a:latin typeface="Times New Roman" panose="02020603050405020304" pitchFamily="18" charset="0"/>
                <a:cs typeface="Times New Roman" panose="02020603050405020304" pitchFamily="18" charset="0"/>
              </a:rPr>
              <a:t>. У </a:t>
            </a:r>
            <a:r>
              <a:rPr lang="ru-RU" sz="1400" dirty="0" err="1">
                <a:latin typeface="Times New Roman" panose="02020603050405020304" pitchFamily="18" charset="0"/>
                <a:cs typeface="Times New Roman" panose="02020603050405020304" pitchFamily="18" charset="0"/>
              </a:rPr>
              <a:t>випадку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їх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раннього</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застосування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досягається</a:t>
            </a:r>
            <a:r>
              <a:rPr lang="ru-RU" sz="1400" dirty="0">
                <a:latin typeface="Times New Roman" panose="02020603050405020304" pitchFamily="18" charset="0"/>
                <a:cs typeface="Times New Roman" panose="02020603050405020304" pitchFamily="18" charset="0"/>
              </a:rPr>
              <a:t> великий </a:t>
            </a:r>
            <a:r>
              <a:rPr lang="ru-RU" sz="1400" dirty="0" err="1">
                <a:latin typeface="Times New Roman" panose="02020603050405020304" pitchFamily="18" charset="0"/>
                <a:cs typeface="Times New Roman" panose="02020603050405020304" pitchFamily="18" charset="0"/>
              </a:rPr>
              <a:t>ефект</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r>
              <a:rPr lang="ru-RU" sz="1400" i="1" dirty="0" err="1">
                <a:latin typeface="Times New Roman" panose="02020603050405020304" pitchFamily="18" charset="0"/>
                <a:cs typeface="Times New Roman" panose="02020603050405020304" pitchFamily="18" charset="0"/>
              </a:rPr>
              <a:t>Протибактеріальні</a:t>
            </a:r>
            <a:r>
              <a:rPr lang="ru-RU" sz="1400" i="1" dirty="0">
                <a:latin typeface="Times New Roman" panose="02020603050405020304" pitchFamily="18" charset="0"/>
                <a:cs typeface="Times New Roman" panose="02020603050405020304" pitchFamily="18" charset="0"/>
              </a:rPr>
              <a:t> </a:t>
            </a:r>
            <a:r>
              <a:rPr lang="ru-RU" sz="1400" i="1" dirty="0" err="1">
                <a:latin typeface="Times New Roman" panose="02020603050405020304" pitchFamily="18" charset="0"/>
                <a:cs typeface="Times New Roman" panose="02020603050405020304" pitchFamily="18" charset="0"/>
              </a:rPr>
              <a:t>препарати</a:t>
            </a:r>
            <a:r>
              <a:rPr lang="ru-RU" sz="1400" dirty="0">
                <a:latin typeface="Times New Roman" panose="02020603050405020304" pitchFamily="18" charset="0"/>
                <a:cs typeface="Times New Roman" panose="02020603050405020304" pitchFamily="18" charset="0"/>
              </a:rPr>
              <a:t> – </a:t>
            </a:r>
            <a:r>
              <a:rPr lang="ru-RU" sz="1400" dirty="0" err="1">
                <a:latin typeface="Times New Roman" panose="02020603050405020304" pitchFamily="18" charset="0"/>
                <a:cs typeface="Times New Roman" panose="02020603050405020304" pitchFamily="18" charset="0"/>
              </a:rPr>
              <a:t>засоби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профілактики</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інфекційних</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захворювань</a:t>
            </a:r>
            <a:r>
              <a:rPr lang="ru-RU" sz="1400"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pPr>
              <a:lnSpc>
                <a:spcPts val="1680"/>
              </a:lnSpc>
            </a:pPr>
            <a:r>
              <a:rPr lang="uk-UA" sz="1400" dirty="0">
                <a:latin typeface="Times New Roman" panose="02020603050405020304" pitchFamily="18" charset="0"/>
                <a:cs typeface="Times New Roman" panose="02020603050405020304" pitchFamily="18" charset="0"/>
              </a:rPr>
              <a:t>Вказані вище медичні засоби захисту включаються в основному до аптечок індивідуальних (АІ). Вони містять препарати: радіозахисні – засоби № 1 і 2; засіб, що використовується при отруєнні фосфорорганічними речовинами (ФОР); засіб проти блювоти; протибактеріальні засоби № 1і №2. Передбачено також включення протибольового засобу. В АІ-2 є інструкція щодо порядку застосування медичних засобів.</a:t>
            </a:r>
          </a:p>
          <a:p>
            <a:pPr>
              <a:lnSpc>
                <a:spcPts val="1680"/>
              </a:lnSpc>
            </a:pPr>
            <a:r>
              <a:rPr lang="uk-UA" sz="1400" dirty="0" smtClean="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45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1000"/>
                                        <p:tgtEl>
                                          <p:spTgt spid="3">
                                            <p:txEl>
                                              <p:pRg st="8" end="8"/>
                                            </p:txEl>
                                          </p:spTgt>
                                        </p:tgtEl>
                                      </p:cBhvr>
                                    </p:animEffect>
                                    <p:anim calcmode="lin" valueType="num">
                                      <p:cBhvr>
                                        <p:cTn id="3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6667" y="912449"/>
            <a:ext cx="6333066" cy="4683333"/>
          </a:xfrm>
          <a:prstGeom prst="rect">
            <a:avLst/>
          </a:prstGeom>
          <a:solidFill>
            <a:schemeClr val="accent6">
              <a:lumMod val="40000"/>
              <a:lumOff val="60000"/>
            </a:schemeClr>
          </a:solidFill>
        </p:spPr>
        <p:txBody>
          <a:bodyPr wrap="square">
            <a:spAutoFit/>
          </a:bodyPr>
          <a:lstStyle/>
          <a:p>
            <a:pPr>
              <a:lnSpc>
                <a:spcPts val="2160"/>
              </a:lnSpc>
              <a:spcAft>
                <a:spcPts val="0"/>
              </a:spcAft>
            </a:pPr>
            <a:r>
              <a:rPr lang="uk-UA" i="1" dirty="0">
                <a:solidFill>
                  <a:srgbClr val="FF0000"/>
                </a:solidFill>
                <a:latin typeface="Times New Roman" panose="02020603050405020304" pitchFamily="18" charset="0"/>
                <a:ea typeface="Times New Roman" panose="02020603050405020304" pitchFamily="18" charset="0"/>
              </a:rPr>
              <a:t>Пакет перев’язувальний медичний</a:t>
            </a:r>
            <a:r>
              <a:rPr lang="ru-RU"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випускається промисловістю трьох типів: індивідуальний звичайний, першої допомоги з однією подушечкою і першої допомоги з двома подушечками. </a:t>
            </a:r>
            <a:r>
              <a:rPr lang="ru-RU" dirty="0" err="1">
                <a:latin typeface="Times New Roman" panose="02020603050405020304" pitchFamily="18" charset="0"/>
                <a:ea typeface="Times New Roman" panose="02020603050405020304" pitchFamily="18" charset="0"/>
              </a:rPr>
              <a:t>Розрізняються</a:t>
            </a:r>
            <a:r>
              <a:rPr lang="ru-RU" dirty="0">
                <a:latin typeface="Times New Roman" panose="02020603050405020304" pitchFamily="18" charset="0"/>
                <a:ea typeface="Times New Roman" panose="02020603050405020304" pitchFamily="18" charset="0"/>
              </a:rPr>
              <a:t> вони за способом </a:t>
            </a:r>
            <a:r>
              <a:rPr lang="ru-RU" dirty="0" err="1">
                <a:latin typeface="Times New Roman" panose="02020603050405020304" pitchFamily="18" charset="0"/>
                <a:ea typeface="Times New Roman" panose="02020603050405020304" pitchFamily="18" charset="0"/>
              </a:rPr>
              <a:t>упакування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кількістю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подушечок</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розмірами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lnSpc>
                <a:spcPts val="2160"/>
              </a:lnSpc>
              <a:spcAft>
                <a:spcPts val="0"/>
              </a:spcAft>
            </a:pPr>
            <a:r>
              <a:rPr lang="ru-RU" i="1" dirty="0">
                <a:solidFill>
                  <a:srgbClr val="FF0000"/>
                </a:solidFill>
                <a:latin typeface="Times New Roman" panose="02020603050405020304" pitchFamily="18" charset="0"/>
                <a:ea typeface="Times New Roman" panose="02020603050405020304" pitchFamily="18" charset="0"/>
              </a:rPr>
              <a:t>Пакет </a:t>
            </a:r>
            <a:r>
              <a:rPr lang="ru-RU" i="1" dirty="0" err="1">
                <a:solidFill>
                  <a:srgbClr val="FF0000"/>
                </a:solidFill>
                <a:latin typeface="Times New Roman" panose="02020603050405020304" pitchFamily="18" charset="0"/>
                <a:ea typeface="Times New Roman" panose="02020603050405020304" pitchFamily="18" charset="0"/>
              </a:rPr>
              <a:t>перев`язувальний</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індивідуальний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складається</a:t>
            </a:r>
            <a:r>
              <a:rPr lang="ru-RU" dirty="0">
                <a:latin typeface="Times New Roman" panose="02020603050405020304" pitchFamily="18" charset="0"/>
                <a:ea typeface="Times New Roman" panose="02020603050405020304" pitchFamily="18" charset="0"/>
              </a:rPr>
              <a:t> з бинта шириною 10 см та </a:t>
            </a:r>
            <a:r>
              <a:rPr lang="ru-RU" dirty="0" err="1">
                <a:latin typeface="Times New Roman" panose="02020603050405020304" pitchFamily="18" charset="0"/>
                <a:ea typeface="Times New Roman" panose="02020603050405020304" pitchFamily="18" charset="0"/>
              </a:rPr>
              <a:t>довжиною</a:t>
            </a:r>
            <a:r>
              <a:rPr lang="ru-RU" dirty="0">
                <a:latin typeface="Times New Roman" panose="02020603050405020304" pitchFamily="18" charset="0"/>
                <a:ea typeface="Times New Roman" panose="02020603050405020304" pitchFamily="18" charset="0"/>
              </a:rPr>
              <a:t> 7 м  і </a:t>
            </a:r>
            <a:r>
              <a:rPr lang="ru-RU" dirty="0" err="1">
                <a:latin typeface="Times New Roman" panose="02020603050405020304" pitchFamily="18" charset="0"/>
                <a:ea typeface="Times New Roman" panose="02020603050405020304" pitchFamily="18" charset="0"/>
              </a:rPr>
              <a:t>двох</a:t>
            </a:r>
            <a:r>
              <a:rPr lang="ru-RU" dirty="0">
                <a:latin typeface="Times New Roman" panose="02020603050405020304" pitchFamily="18" charset="0"/>
                <a:ea typeface="Times New Roman" panose="02020603050405020304" pitchFamily="18" charset="0"/>
              </a:rPr>
              <a:t> ватно-</a:t>
            </a:r>
            <a:r>
              <a:rPr lang="ru-RU" dirty="0" err="1">
                <a:latin typeface="Times New Roman" panose="02020603050405020304" pitchFamily="18" charset="0"/>
                <a:ea typeface="Times New Roman" panose="02020603050405020304" pitchFamily="18" charset="0"/>
              </a:rPr>
              <a:t>марлевих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подушок</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17,5</a:t>
            </a:r>
            <a:r>
              <a:rPr lang="uk-UA" dirty="0" smtClean="0">
                <a:latin typeface="Times New Roman" panose="02020603050405020304" pitchFamily="18" charset="0"/>
                <a:ea typeface="Times New Roman" panose="02020603050405020304" pitchFamily="18" charset="0"/>
              </a:rPr>
              <a:t>х</a:t>
            </a:r>
            <a:r>
              <a:rPr lang="ru-RU" dirty="0" smtClean="0">
                <a:latin typeface="Times New Roman" panose="02020603050405020304" pitchFamily="18" charset="0"/>
                <a:ea typeface="Times New Roman" panose="02020603050405020304" pitchFamily="18" charset="0"/>
              </a:rPr>
              <a:t>32</a:t>
            </a:r>
            <a:r>
              <a:rPr lang="ru-RU" dirty="0">
                <a:latin typeface="Times New Roman" panose="02020603050405020304" pitchFamily="18" charset="0"/>
                <a:ea typeface="Times New Roman" panose="02020603050405020304" pitchFamily="18" charset="0"/>
              </a:rPr>
              <a:t>):  1 – </a:t>
            </a:r>
            <a:r>
              <a:rPr lang="ru-RU" dirty="0" err="1">
                <a:latin typeface="Times New Roman" panose="02020603050405020304" pitchFamily="18" charset="0"/>
                <a:ea typeface="Times New Roman" panose="02020603050405020304" pitchFamily="18" charset="0"/>
              </a:rPr>
              <a:t>кольорова</a:t>
            </a:r>
            <a:r>
              <a:rPr lang="ru-RU" dirty="0">
                <a:latin typeface="Times New Roman" panose="02020603050405020304" pitchFamily="18" charset="0"/>
                <a:ea typeface="Times New Roman" panose="02020603050405020304" pitchFamily="18" charset="0"/>
              </a:rPr>
              <a:t> нитка; </a:t>
            </a:r>
            <a:r>
              <a:rPr lang="ru-RU" dirty="0" smtClean="0">
                <a:latin typeface="Times New Roman" panose="02020603050405020304" pitchFamily="18" charset="0"/>
                <a:ea typeface="Times New Roman" panose="02020603050405020304" pitchFamily="18" charset="0"/>
              </a:rPr>
              <a:t>2– </a:t>
            </a:r>
            <a:r>
              <a:rPr lang="ru-RU" dirty="0">
                <a:latin typeface="Times New Roman" panose="02020603050405020304" pitchFamily="18" charset="0"/>
                <a:ea typeface="Times New Roman" panose="02020603050405020304" pitchFamily="18" charset="0"/>
              </a:rPr>
              <a:t>бинт; 3 – </a:t>
            </a:r>
            <a:r>
              <a:rPr lang="ru-RU" dirty="0" err="1">
                <a:latin typeface="Times New Roman" panose="02020603050405020304" pitchFamily="18" charset="0"/>
                <a:ea typeface="Times New Roman" panose="02020603050405020304" pitchFamily="18" charset="0"/>
              </a:rPr>
              <a:t>рухома</a:t>
            </a:r>
            <a:r>
              <a:rPr lang="ru-RU" dirty="0">
                <a:latin typeface="Times New Roman" panose="02020603050405020304" pitchFamily="18" charset="0"/>
                <a:ea typeface="Times New Roman" panose="02020603050405020304" pitchFamily="18" charset="0"/>
              </a:rPr>
              <a:t> подушечка; 5 – </a:t>
            </a:r>
            <a:r>
              <a:rPr lang="ru-RU" dirty="0" err="1">
                <a:latin typeface="Times New Roman" panose="02020603050405020304" pitchFamily="18" charset="0"/>
                <a:ea typeface="Times New Roman" panose="02020603050405020304" pitchFamily="18" charset="0"/>
              </a:rPr>
              <a:t>фіксована</a:t>
            </a:r>
            <a:r>
              <a:rPr lang="ru-RU" dirty="0">
                <a:latin typeface="Times New Roman" panose="02020603050405020304" pitchFamily="18" charset="0"/>
                <a:ea typeface="Times New Roman" panose="02020603050405020304" pitchFamily="18" charset="0"/>
              </a:rPr>
              <a:t> подушечка. Одна з </a:t>
            </a:r>
            <a:r>
              <a:rPr lang="ru-RU" dirty="0" err="1">
                <a:latin typeface="Times New Roman" panose="02020603050405020304" pitchFamily="18" charset="0"/>
                <a:ea typeface="Times New Roman" panose="02020603050405020304" pitchFamily="18" charset="0"/>
              </a:rPr>
              <a:t>подушечок</a:t>
            </a:r>
            <a:r>
              <a:rPr lang="ru-RU" dirty="0">
                <a:latin typeface="Times New Roman" panose="02020603050405020304" pitchFamily="18" charset="0"/>
                <a:ea typeface="Times New Roman" panose="02020603050405020304" pitchFamily="18" charset="0"/>
              </a:rPr>
              <a:t> пришита </a:t>
            </a:r>
            <a:r>
              <a:rPr lang="ru-RU" dirty="0" err="1">
                <a:latin typeface="Times New Roman" panose="02020603050405020304" pitchFamily="18" charset="0"/>
                <a:ea typeface="Times New Roman" panose="02020603050405020304" pitchFamily="18" charset="0"/>
              </a:rPr>
              <a:t>біля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нерухомо</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іншу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рухати</a:t>
            </a:r>
            <a:r>
              <a:rPr lang="ru-RU" dirty="0">
                <a:latin typeface="Times New Roman" panose="02020603050405020304" pitchFamily="18" charset="0"/>
                <a:ea typeface="Times New Roman" panose="02020603050405020304" pitchFamily="18" charset="0"/>
              </a:rPr>
              <a:t> по бинту.</a:t>
            </a:r>
            <a:endParaRPr lang="uk-UA" sz="1600" dirty="0">
              <a:latin typeface="Times New Roman" panose="02020603050405020304" pitchFamily="18" charset="0"/>
              <a:ea typeface="Times New Roman" panose="02020603050405020304" pitchFamily="18" charset="0"/>
            </a:endParaRPr>
          </a:p>
          <a:p>
            <a:pPr algn="just">
              <a:lnSpc>
                <a:spcPts val="2160"/>
              </a:lnSpc>
              <a:spcAft>
                <a:spcPts val="600"/>
              </a:spcAft>
            </a:pPr>
            <a:r>
              <a:rPr lang="uk-UA" dirty="0">
                <a:solidFill>
                  <a:srgbClr val="000000"/>
                </a:solidFill>
                <a:latin typeface="Times New Roman" panose="02020603050405020304" pitchFamily="18" charset="0"/>
                <a:ea typeface="Times New Roman" panose="02020603050405020304" pitchFamily="18" charset="0"/>
              </a:rPr>
              <a:t>Згорнуті подушечки та бинт загорнуті у вощений папір та вкладені в герметичний чохол з прорезиненої тканини, целофану чи пергаментного паперу. У пакеті є булавка, на чохлі вказані правила користування пакетом.</a:t>
            </a:r>
            <a:endParaRPr lang="uk-UA" sz="1600" dirty="0">
              <a:latin typeface="Times New Roman" panose="02020603050405020304" pitchFamily="18" charset="0"/>
              <a:ea typeface="Times New Roman" panose="02020603050405020304" pitchFamily="18" charset="0"/>
            </a:endParaRPr>
          </a:p>
          <a:p>
            <a:pPr algn="just">
              <a:lnSpc>
                <a:spcPts val="2160"/>
              </a:lnSpc>
              <a:spcAft>
                <a:spcPts val="0"/>
              </a:spcAft>
            </a:pPr>
            <a:r>
              <a:rPr lang="uk-UA" dirty="0">
                <a:solidFill>
                  <a:srgbClr val="000000"/>
                </a:solidFill>
                <a:latin typeface="Times New Roman" panose="02020603050405020304" pitchFamily="18" charset="0"/>
                <a:ea typeface="Times New Roman" panose="02020603050405020304" pitchFamily="18" charset="0"/>
              </a:rPr>
              <a:t>Зовнішній чохол пакета, внутрішня поверхня якого стерильна, використовується для  накладення стерильних пов`язок.</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25761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828801" y="662940"/>
            <a:ext cx="4907280" cy="2415540"/>
          </a:xfrm>
          <a:prstGeom prst="rect">
            <a:avLst/>
          </a:prstGeom>
        </p:spPr>
      </p:pic>
      <p:pic>
        <p:nvPicPr>
          <p:cNvPr id="5" name="Рисунок 4"/>
          <p:cNvPicPr>
            <a:picLocks noChangeAspect="1"/>
          </p:cNvPicPr>
          <p:nvPr/>
        </p:nvPicPr>
        <p:blipFill>
          <a:blip r:embed="rId3" cstate="print"/>
          <a:stretch>
            <a:fillRect/>
          </a:stretch>
        </p:blipFill>
        <p:spPr>
          <a:xfrm>
            <a:off x="1828800" y="3609974"/>
            <a:ext cx="4846320" cy="2767965"/>
          </a:xfrm>
          <a:prstGeom prst="rect">
            <a:avLst/>
          </a:prstGeom>
        </p:spPr>
      </p:pic>
    </p:spTree>
    <p:extLst>
      <p:ext uri="{BB962C8B-B14F-4D97-AF65-F5344CB8AC3E}">
        <p14:creationId xmlns:p14="http://schemas.microsoft.com/office/powerpoint/2010/main" val="1510803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588" y="407049"/>
            <a:ext cx="6456218" cy="6317114"/>
          </a:xfrm>
          <a:prstGeom prst="rect">
            <a:avLst/>
          </a:prstGeom>
          <a:solidFill>
            <a:schemeClr val="accent6">
              <a:lumMod val="40000"/>
              <a:lumOff val="60000"/>
            </a:schemeClr>
          </a:solidFill>
        </p:spPr>
        <p:txBody>
          <a:bodyPr wrap="square">
            <a:spAutoFit/>
          </a:bodyPr>
          <a:lstStyle/>
          <a:p>
            <a:pPr>
              <a:spcAft>
                <a:spcPts val="0"/>
              </a:spcAft>
            </a:pPr>
            <a:r>
              <a:rPr lang="uk-UA"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Аптечка індивідуальна (АІ-2) призначена для</a:t>
            </a: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-надання самодопомоги і взаємодопомоги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при пораненнях і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опіках</a:t>
            </a:r>
            <a:r>
              <a:rPr lang="uk-UA" dirty="0">
                <a:latin typeface="Times New Roman" panose="02020603050405020304" pitchFamily="18" charset="0"/>
                <a:ea typeface="Times New Roman" panose="02020603050405020304" pitchFamily="18" charset="0"/>
                <a:cs typeface="Times New Roman" panose="02020603050405020304" pitchFamily="18" charset="0"/>
              </a:rPr>
              <a:t> (для зняття болю),попередження або послаблення ураження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РР, ОР або НХР,</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також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попередження інфекційним захворюванням.</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 ній міститься набір медичних засобів, що розподілені по гніздах. Розмір аптечки складає: 90 × 100 × 20 мм. Маса – 130 г.</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переломах, значних ранах і </a:t>
            </a:r>
            <a:r>
              <a:rPr lang="uk-UA"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опіках</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застосовується протибольовий засіб, він знаходиться у гнізді № 1 і у шприці-тюбику. На наш час це гніздо резервне. </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Засоби для попередження отруєння фосфорорганічними ОР</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(антидоти) знаходиться у гнізді №2 у круглому пеналі червоного кольору. Приймають його за сигналом аварії на хімічно небезпечному об’єкті або загрозі хімічного зараження – 1 таблетку. Після цього одразу ж одягають протигаз. При появі і наростанні ознак отруєння слід прийняти ще одну таблетку. Повторно приймати препарат рекомендується не раніше ніж, через 5-6 годин</a:t>
            </a:r>
            <a:r>
              <a:rPr lang="uk-UA"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457200" algn="just">
              <a:lnSpc>
                <a:spcPts val="2100"/>
              </a:lnSpc>
            </a:pPr>
            <a:r>
              <a:rPr lang="uk-UA" i="1" dirty="0">
                <a:solidFill>
                  <a:srgbClr val="FF0000"/>
                </a:solidFill>
                <a:latin typeface="Times New Roman" panose="02020603050405020304" pitchFamily="18" charset="0"/>
                <a:cs typeface="Times New Roman" panose="02020603050405020304" pitchFamily="18" charset="0"/>
              </a:rPr>
              <a:t>Протибактеріальний засіб №2</a:t>
            </a:r>
            <a:r>
              <a:rPr lang="uk-UA" dirty="0">
                <a:latin typeface="Times New Roman" panose="02020603050405020304" pitchFamily="18" charset="0"/>
                <a:cs typeface="Times New Roman" panose="02020603050405020304" pitchFamily="18" charset="0"/>
              </a:rPr>
              <a:t> знаходиться у гнізді № 3 у великому круглому пеналі без пофарбування. Використовувати його слід при шлунково-кишкових розладах, що виникають після опромінення. У першу добу приймають 7 таблеток (за один прийом), а у наступні дві доби по 4 таблетки.</a:t>
            </a:r>
          </a:p>
          <a:p>
            <a:pPr indent="457200" algn="just">
              <a:lnSpc>
                <a:spcPts val="2100"/>
              </a:lnSpc>
              <a:spcAft>
                <a:spcPts val="0"/>
              </a:spcAft>
            </a:pPr>
            <a:r>
              <a:rPr lang="uk-UA" sz="1600" dirty="0" smtClean="0">
                <a:effectLst/>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0431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673" y="266714"/>
            <a:ext cx="8298873" cy="6286336"/>
          </a:xfrm>
          <a:prstGeom prst="rect">
            <a:avLst/>
          </a:prstGeom>
          <a:solidFill>
            <a:schemeClr val="accent6">
              <a:lumMod val="40000"/>
              <a:lumOff val="60000"/>
            </a:schemeClr>
          </a:solidFill>
        </p:spPr>
        <p:txBody>
          <a:bodyPr wrap="square">
            <a:spAutoFit/>
          </a:bodyPr>
          <a:lstStyle/>
          <a:p>
            <a:pPr indent="45720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Радіозахисний засіб №1</a:t>
            </a:r>
            <a:r>
              <a:rPr lang="uk-UA" dirty="0">
                <a:solidFill>
                  <a:srgbClr val="000000"/>
                </a:solidFill>
                <a:latin typeface="Times New Roman" panose="02020603050405020304" pitchFamily="18" charset="0"/>
                <a:ea typeface="Times New Roman" panose="02020603050405020304" pitchFamily="18" charset="0"/>
              </a:rPr>
              <a:t> знаходиться у гнізді № 4 у двох восьмигранних пеналах рожевого кольору. Цей препарат приймається за сигналом „Аварія на АЕС” і „Загроза радіоактивного зараження” по 6 таблеток за 30-40 хвилин до входу на територію, заражену радіоактивними речовинами або одразу ж по отриманні розпорядження управління (відділу) з питань надзвичайних ситуацій та цивільного захисту населення (штабу ЦО). Якщо тривалість перебування на території, зараженій радіоактивними речовинами, перевищує 55 годин, прийняти вміст ще одного пеналу (6 таблеток),тому що тривалість дії ліків – 5-6 діб.</a:t>
            </a:r>
            <a:endParaRPr lang="uk-UA" sz="1600" dirty="0">
              <a:latin typeface="Times New Roman" panose="02020603050405020304" pitchFamily="18" charset="0"/>
              <a:ea typeface="Times New Roman" panose="02020603050405020304" pitchFamily="18" charset="0"/>
            </a:endParaRPr>
          </a:p>
          <a:p>
            <a:pPr indent="45720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Радіоактивний засіб №2</a:t>
            </a:r>
            <a:r>
              <a:rPr lang="uk-UA" dirty="0">
                <a:solidFill>
                  <a:srgbClr val="000000"/>
                </a:solidFill>
                <a:latin typeface="Times New Roman" panose="02020603050405020304" pitchFamily="18" charset="0"/>
                <a:ea typeface="Times New Roman" panose="02020603050405020304" pitchFamily="18" charset="0"/>
              </a:rPr>
              <a:t> знаходиться у гнізді № 6 у </a:t>
            </a:r>
            <a:r>
              <a:rPr lang="uk-UA" dirty="0" err="1">
                <a:solidFill>
                  <a:srgbClr val="000000"/>
                </a:solidFill>
                <a:latin typeface="Times New Roman" panose="02020603050405020304" pitchFamily="18" charset="0"/>
                <a:ea typeface="Times New Roman" panose="02020603050405020304" pitchFamily="18" charset="0"/>
              </a:rPr>
              <a:t>чотирьохгранному</a:t>
            </a:r>
            <a:r>
              <a:rPr lang="uk-UA" dirty="0">
                <a:solidFill>
                  <a:srgbClr val="000000"/>
                </a:solidFill>
                <a:latin typeface="Times New Roman" panose="02020603050405020304" pitchFamily="18" charset="0"/>
                <a:ea typeface="Times New Roman" panose="02020603050405020304" pitchFamily="18" charset="0"/>
              </a:rPr>
              <a:t> пеналі білого кольору. Приймати його треба по одній таблетці щоденно протягом 10 днів після випадання радіоактивних опадів при умові вживання в їжу свіжого молока. У першу чергу препарат давати дітям.</a:t>
            </a:r>
            <a:endParaRPr lang="uk-UA" sz="1600" dirty="0">
              <a:latin typeface="Times New Roman" panose="02020603050405020304" pitchFamily="18" charset="0"/>
              <a:ea typeface="Times New Roman" panose="02020603050405020304" pitchFamily="18" charset="0"/>
            </a:endParaRPr>
          </a:p>
          <a:p>
            <a:pPr indent="45720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Засіб проти блювоти</a:t>
            </a:r>
            <a:r>
              <a:rPr lang="uk-UA" dirty="0">
                <a:solidFill>
                  <a:srgbClr val="000000"/>
                </a:solidFill>
                <a:latin typeface="Times New Roman" panose="02020603050405020304" pitchFamily="18" charset="0"/>
                <a:ea typeface="Times New Roman" panose="02020603050405020304" pitchFamily="18" charset="0"/>
              </a:rPr>
              <a:t> знаходиться у гнізді №7 у круглому пеналі голубого кольору. Одразу ж після опромінення, а також при появі нудоти, після ударів голови рекомендується приймати по одній таблетці через 3-4 години.</a:t>
            </a:r>
            <a:endParaRPr lang="uk-UA" sz="1600" dirty="0">
              <a:latin typeface="Times New Roman" panose="02020603050405020304" pitchFamily="18" charset="0"/>
              <a:ea typeface="Times New Roman" panose="02020603050405020304" pitchFamily="18" charset="0"/>
            </a:endParaRPr>
          </a:p>
          <a:p>
            <a:pPr indent="45720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У деяких випадках знадобиться приймати одночасно декілька медичних засобів. Так, при перших ознаках гострої променевої хвороби окрім профілактичного прийому радіозахисного засобу № 1 і протибактеріального засобу № 2 у випадках появи нудоти приймається ще й засіб проти блювоти (гніздо №7). А при загрозі виникнення осередків комбінованого ураження фосфорорганічними отруйними речовинами і бактеріальними засобами виникає необхідність прийому у профілактичних цілях антидоту проти ФОР і протибактеріального засобу №1</a:t>
            </a:r>
            <a:r>
              <a:rPr lang="uk-UA" dirty="0" smtClean="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62658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299411" y="3561347"/>
            <a:ext cx="5911515" cy="3160295"/>
          </a:xfrm>
          <a:prstGeom prst="rect">
            <a:avLst/>
          </a:prstGeom>
        </p:spPr>
      </p:pic>
      <p:sp>
        <p:nvSpPr>
          <p:cNvPr id="3" name="Прямоугольник 2"/>
          <p:cNvSpPr/>
          <p:nvPr/>
        </p:nvSpPr>
        <p:spPr>
          <a:xfrm>
            <a:off x="1299410" y="714976"/>
            <a:ext cx="5911515" cy="2308324"/>
          </a:xfrm>
          <a:prstGeom prst="rect">
            <a:avLst/>
          </a:prstGeom>
        </p:spPr>
        <p:txBody>
          <a:bodyPr wrap="square">
            <a:spAutoFit/>
          </a:bodyPr>
          <a:lstStyle/>
          <a:p>
            <a:r>
              <a:rPr lang="uk-UA" sz="1200" b="1" i="1" dirty="0">
                <a:solidFill>
                  <a:srgbClr val="FF0000"/>
                </a:solidFill>
                <a:latin typeface="Arial" panose="020B0604020202020204" pitchFamily="34" charset="0"/>
              </a:rPr>
              <a:t>Аптечка індивідуальна (АІ – 2)</a:t>
            </a:r>
            <a:r>
              <a:rPr lang="uk-UA" sz="1200" i="1" dirty="0">
                <a:solidFill>
                  <a:srgbClr val="FF0000"/>
                </a:solidFill>
                <a:latin typeface="Arial" panose="020B0604020202020204" pitchFamily="34" charset="0"/>
              </a:rPr>
              <a:t> </a:t>
            </a:r>
            <a:r>
              <a:rPr lang="uk-UA" sz="1200" i="1" dirty="0">
                <a:solidFill>
                  <a:srgbClr val="000000"/>
                </a:solidFill>
                <a:latin typeface="Arial" panose="020B0604020202020204" pitchFamily="34" charset="0"/>
              </a:rPr>
              <a:t>призначена для самодопомоги при пораненнях та </a:t>
            </a:r>
            <a:r>
              <a:rPr lang="uk-UA" sz="1200" i="1" dirty="0" err="1">
                <a:solidFill>
                  <a:srgbClr val="000000"/>
                </a:solidFill>
                <a:latin typeface="Arial" panose="020B0604020202020204" pitchFamily="34" charset="0"/>
              </a:rPr>
              <a:t>опіках</a:t>
            </a:r>
            <a:r>
              <a:rPr lang="uk-UA" sz="1200" i="1" dirty="0">
                <a:solidFill>
                  <a:srgbClr val="000000"/>
                </a:solidFill>
                <a:latin typeface="Arial" panose="020B0604020202020204" pitchFamily="34" charset="0"/>
              </a:rPr>
              <a:t> (обезболювання), для профілактики або послаблення ураження РР, БЗ і ОР нервово-паралітичної </a:t>
            </a:r>
            <a:r>
              <a:rPr lang="uk-UA" sz="1200" i="1" dirty="0" err="1">
                <a:solidFill>
                  <a:srgbClr val="000000"/>
                </a:solidFill>
                <a:latin typeface="Arial" panose="020B0604020202020204" pitchFamily="34" charset="0"/>
              </a:rPr>
              <a:t>дії.В</a:t>
            </a:r>
            <a:r>
              <a:rPr lang="uk-UA" sz="1200" i="1" dirty="0">
                <a:solidFill>
                  <a:srgbClr val="000000"/>
                </a:solidFill>
                <a:latin typeface="Arial" panose="020B0604020202020204" pitchFamily="34" charset="0"/>
              </a:rPr>
              <a:t> її гніздах зберігаються такі медичні засоби індивідуального захисту</a:t>
            </a:r>
            <a:r>
              <a:rPr lang="uk-UA" sz="1200" i="1" dirty="0" smtClean="0">
                <a:solidFill>
                  <a:srgbClr val="000000"/>
                </a:solidFill>
                <a:latin typeface="Arial" panose="020B0604020202020204" pitchFamily="34" charset="0"/>
              </a:rPr>
              <a:t>:</a:t>
            </a:r>
          </a:p>
          <a:p>
            <a:r>
              <a:rPr lang="uk-UA" sz="1200" b="1" i="1" dirty="0" smtClean="0">
                <a:solidFill>
                  <a:srgbClr val="FF0000"/>
                </a:solidFill>
                <a:latin typeface="Arial" panose="020B0604020202020204" pitchFamily="34" charset="0"/>
              </a:rPr>
              <a:t>Гніздо </a:t>
            </a:r>
            <a:r>
              <a:rPr lang="uk-UA" sz="1200" b="1" i="1" dirty="0">
                <a:solidFill>
                  <a:srgbClr val="FF0000"/>
                </a:solidFill>
                <a:latin typeface="Arial" panose="020B0604020202020204" pitchFamily="34" charset="0"/>
              </a:rPr>
              <a:t>І – протибольовий засіб для зняття больового шоку</a:t>
            </a:r>
            <a:r>
              <a:rPr lang="uk-UA" sz="1200" b="1" i="1" dirty="0" smtClean="0">
                <a:solidFill>
                  <a:srgbClr val="FF0000"/>
                </a:solidFill>
                <a:latin typeface="Arial" panose="020B0604020202020204" pitchFamily="34" charset="0"/>
              </a:rPr>
              <a:t>;</a:t>
            </a:r>
          </a:p>
          <a:p>
            <a:r>
              <a:rPr lang="uk-UA" sz="1200" b="1" i="1" dirty="0" smtClean="0">
                <a:solidFill>
                  <a:srgbClr val="FF0000"/>
                </a:solidFill>
                <a:latin typeface="Arial" panose="020B0604020202020204" pitchFamily="34" charset="0"/>
              </a:rPr>
              <a:t>Гніздо </a:t>
            </a:r>
            <a:r>
              <a:rPr lang="uk-UA" sz="1200" b="1" i="1" dirty="0">
                <a:solidFill>
                  <a:srgbClr val="FF0000"/>
                </a:solidFill>
                <a:latin typeface="Arial" panose="020B0604020202020204" pitchFamily="34" charset="0"/>
              </a:rPr>
              <a:t>ІІ – засіб при отруєнні фосфорорганічними ОР;·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 </a:t>
            </a:r>
            <a:r>
              <a:rPr lang="uk-UA" sz="1200" b="1" i="1" dirty="0">
                <a:solidFill>
                  <a:srgbClr val="FF0000"/>
                </a:solidFill>
                <a:latin typeface="Arial" panose="020B0604020202020204" pitchFamily="34" charset="0"/>
              </a:rPr>
              <a:t>ІІІ – протибактеріальний засіб № 2;·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IV – </a:t>
            </a:r>
            <a:r>
              <a:rPr lang="uk-UA" sz="1200" b="1" i="1" dirty="0">
                <a:solidFill>
                  <a:srgbClr val="FF0000"/>
                </a:solidFill>
                <a:latin typeface="Arial" panose="020B0604020202020204" pitchFamily="34" charset="0"/>
              </a:rPr>
              <a:t>радіозахисний засіб № 1;·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V – </a:t>
            </a:r>
            <a:r>
              <a:rPr lang="uk-UA" sz="1200" b="1" i="1" dirty="0">
                <a:solidFill>
                  <a:srgbClr val="FF0000"/>
                </a:solidFill>
                <a:latin typeface="Arial" panose="020B0604020202020204" pitchFamily="34" charset="0"/>
              </a:rPr>
              <a:t>протибактеріальний засіб № 1;·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V</a:t>
            </a:r>
            <a:r>
              <a:rPr lang="uk-UA" sz="1200" b="1" i="1" dirty="0">
                <a:solidFill>
                  <a:srgbClr val="FF0000"/>
                </a:solidFill>
                <a:latin typeface="Arial" panose="020B0604020202020204" pitchFamily="34" charset="0"/>
              </a:rPr>
              <a:t>І – радіозахисний засіб № 2;·        </a:t>
            </a:r>
            <a:endParaRPr lang="uk-UA" sz="1200" b="1" i="1" dirty="0" smtClean="0">
              <a:solidFill>
                <a:srgbClr val="FF0000"/>
              </a:solidFill>
              <a:latin typeface="Arial" panose="020B0604020202020204" pitchFamily="34" charset="0"/>
            </a:endParaRPr>
          </a:p>
          <a:p>
            <a:r>
              <a:rPr lang="uk-UA" sz="1200" b="1" i="1" dirty="0" smtClean="0">
                <a:solidFill>
                  <a:srgbClr val="FF0000"/>
                </a:solidFill>
                <a:latin typeface="Arial" panose="020B0604020202020204" pitchFamily="34" charset="0"/>
              </a:rPr>
              <a:t>Гніздо</a:t>
            </a:r>
            <a:r>
              <a:rPr lang="uk-UA" sz="1200" b="1" i="1" dirty="0">
                <a:solidFill>
                  <a:srgbClr val="FF0000"/>
                </a:solidFill>
                <a:latin typeface="Arial" panose="020B0604020202020204" pitchFamily="34" charset="0"/>
              </a:rPr>
              <a:t> </a:t>
            </a:r>
            <a:r>
              <a:rPr lang="en-US" sz="1200" b="1" i="1" dirty="0">
                <a:solidFill>
                  <a:srgbClr val="FF0000"/>
                </a:solidFill>
                <a:latin typeface="Arial" panose="020B0604020202020204" pitchFamily="34" charset="0"/>
              </a:rPr>
              <a:t>V</a:t>
            </a:r>
            <a:r>
              <a:rPr lang="uk-UA" sz="1200" b="1" i="1" dirty="0">
                <a:solidFill>
                  <a:srgbClr val="FF0000"/>
                </a:solidFill>
                <a:latin typeface="Arial" panose="020B0604020202020204" pitchFamily="34" charset="0"/>
              </a:rPr>
              <a:t>ІІ – </a:t>
            </a:r>
            <a:r>
              <a:rPr lang="uk-UA" sz="1200" b="1" i="1" dirty="0" err="1">
                <a:solidFill>
                  <a:srgbClr val="FF0000"/>
                </a:solidFill>
                <a:latin typeface="Arial" panose="020B0604020202020204" pitchFamily="34" charset="0"/>
              </a:rPr>
              <a:t>протиблювотний</a:t>
            </a:r>
            <a:r>
              <a:rPr lang="uk-UA" sz="1200" b="1" i="1" dirty="0">
                <a:solidFill>
                  <a:srgbClr val="FF0000"/>
                </a:solidFill>
                <a:latin typeface="Arial" panose="020B0604020202020204" pitchFamily="34" charset="0"/>
              </a:rPr>
              <a:t> засіб.</a:t>
            </a:r>
            <a:r>
              <a:rPr lang="uk-UA" sz="1200" i="1" dirty="0">
                <a:solidFill>
                  <a:srgbClr val="000000"/>
                </a:solidFill>
                <a:latin typeface="Arial" panose="020B0604020202020204" pitchFamily="34" charset="0"/>
              </a:rPr>
              <a:t>        </a:t>
            </a:r>
            <a:endParaRPr lang="uk-UA" sz="1200" i="1" dirty="0" smtClean="0">
              <a:solidFill>
                <a:srgbClr val="000000"/>
              </a:solidFill>
              <a:latin typeface="Arial" panose="020B0604020202020204" pitchFamily="34" charset="0"/>
            </a:endParaRPr>
          </a:p>
          <a:p>
            <a:r>
              <a:rPr lang="uk-UA" sz="1200" i="1" dirty="0" smtClean="0">
                <a:solidFill>
                  <a:srgbClr val="000000"/>
                </a:solidFill>
                <a:latin typeface="Arial" panose="020B0604020202020204" pitchFamily="34" charset="0"/>
              </a:rPr>
              <a:t> </a:t>
            </a:r>
            <a:r>
              <a:rPr lang="uk-UA" sz="1200" i="1" dirty="0">
                <a:solidFill>
                  <a:srgbClr val="000000"/>
                </a:solidFill>
                <a:latin typeface="Arial" panose="020B0604020202020204" pitchFamily="34" charset="0"/>
              </a:rPr>
              <a:t>В інструкції, що додається до АІ – 2 описано порядок прийому ліків.</a:t>
            </a:r>
            <a:endParaRPr lang="uk-UA" sz="1200" dirty="0"/>
          </a:p>
        </p:txBody>
      </p:sp>
    </p:spTree>
    <p:extLst>
      <p:ext uri="{BB962C8B-B14F-4D97-AF65-F5344CB8AC3E}">
        <p14:creationId xmlns:p14="http://schemas.microsoft.com/office/powerpoint/2010/main" val="103820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599" y="620931"/>
            <a:ext cx="6733309" cy="5816977"/>
          </a:xfrm>
          <a:prstGeom prst="rect">
            <a:avLst/>
          </a:prstGeom>
          <a:solidFill>
            <a:schemeClr val="accent6">
              <a:lumMod val="40000"/>
              <a:lumOff val="60000"/>
            </a:schemeClr>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Індивідуальний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протихімічний</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пакет (ІПП-8)</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призначений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знезараження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скраплених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ОР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деяких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НХР,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попали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тіло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одяг</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людини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індивідуального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інструмент</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ts val="2100"/>
              </a:lnSpc>
              <a:spcAft>
                <a:spcPts val="0"/>
              </a:spcAft>
            </a:pP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Пакет складається із складного флакону з розчином для дегазації і чотирьох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ватно</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-марлевих тампонів. Коли необхідно, рідиною із флакону змочуються тампони і у першу чергу протираються відкриті ділянки шкіри (наприклад, кисті рук, обличчя), а потім краї коміру і манжети одягу, засоби індивідуального захисту і спорядження. При обробці рідиною може виникнути відчуття печії шкіри, яке швидко зникає і не впливає на саме почуття і працездатність. Рідина пакету отруйна – вона не повинна потрапити в очі. Рідина для дегазації здатна вбивати мікробів, тобто володіє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дегазуючими</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властивостями: пакет може використовуватись і при зараженні бактеріальними засобами. Однак цільове його призначення – це проведення часткової санітарної обробки при зараженні отруйними речовинами.</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 відсутності індивідуального протихімічного пакету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обеззаражувати</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краплиннорідкі отруйні речовини можна побутовими хімічними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засобами</a:t>
            </a:r>
          </a:p>
          <a:p>
            <a:r>
              <a:rPr lang="uk-UA" sz="1600" b="1" dirty="0">
                <a:latin typeface="Times New Roman" panose="02020603050405020304" pitchFamily="18" charset="0"/>
                <a:cs typeface="Times New Roman" panose="02020603050405020304" pitchFamily="18" charset="0"/>
              </a:rPr>
              <a:t>Висновок:</a:t>
            </a:r>
            <a:r>
              <a:rPr lang="uk-UA" sz="1600" dirty="0">
                <a:latin typeface="Times New Roman" panose="02020603050405020304" pitchFamily="18" charset="0"/>
                <a:cs typeface="Times New Roman" panose="02020603050405020304" pitchFamily="18" charset="0"/>
              </a:rPr>
              <a:t> Застосування медичних засобів захисту допоможе особовому складу формувань та населенню уникнути важких наслідків радіоактивного зараження, дії отруйних речовин, принесе полегшення ураженим, </a:t>
            </a:r>
            <a:r>
              <a:rPr lang="uk-UA" sz="1600" dirty="0" err="1">
                <a:latin typeface="Times New Roman" panose="02020603050405020304" pitchFamily="18" charset="0"/>
                <a:cs typeface="Times New Roman" panose="02020603050405020304" pitchFamily="18" charset="0"/>
              </a:rPr>
              <a:t>перебуваючим</a:t>
            </a:r>
            <a:r>
              <a:rPr lang="uk-UA" sz="1600" dirty="0">
                <a:latin typeface="Times New Roman" panose="02020603050405020304" pitchFamily="18" charset="0"/>
                <a:cs typeface="Times New Roman" panose="02020603050405020304" pitchFamily="18" charset="0"/>
              </a:rPr>
              <a:t> у зоні надзвичайних ситуацій.</a:t>
            </a:r>
          </a:p>
          <a:p>
            <a:r>
              <a:rPr lang="uk-UA" dirty="0" smtClean="0">
                <a:solidFill>
                  <a:srgbClr val="000000"/>
                </a:solidFill>
                <a:latin typeface="Times New Roman" panose="02020603050405020304" pitchFamily="18" charset="0"/>
                <a:ea typeface="Times New Roman" panose="02020603050405020304" pitchFamily="18" charset="0"/>
              </a:rPr>
              <a:t> </a:t>
            </a:r>
            <a:endParaRPr lang="uk-UA" dirty="0"/>
          </a:p>
        </p:txBody>
      </p:sp>
    </p:spTree>
    <p:extLst>
      <p:ext uri="{BB962C8B-B14F-4D97-AF65-F5344CB8AC3E}">
        <p14:creationId xmlns:p14="http://schemas.microsoft.com/office/powerpoint/2010/main" val="3921651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104274" y="104273"/>
            <a:ext cx="8911390" cy="6681537"/>
          </a:xfrm>
          <a:prstGeom prst="rect">
            <a:avLst/>
          </a:prstGeom>
        </p:spPr>
      </p:pic>
    </p:spTree>
    <p:extLst>
      <p:ext uri="{BB962C8B-B14F-4D97-AF65-F5344CB8AC3E}">
        <p14:creationId xmlns:p14="http://schemas.microsoft.com/office/powerpoint/2010/main" val="19288901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5237747" y="1073076"/>
            <a:ext cx="2534654" cy="3774430"/>
          </a:xfrm>
          <a:prstGeom prst="rect">
            <a:avLst/>
          </a:prstGeom>
        </p:spPr>
      </p:pic>
      <p:pic>
        <p:nvPicPr>
          <p:cNvPr id="5" name="Рисунок 4"/>
          <p:cNvPicPr>
            <a:picLocks noChangeAspect="1"/>
          </p:cNvPicPr>
          <p:nvPr/>
        </p:nvPicPr>
        <p:blipFill>
          <a:blip r:embed="rId3" cstate="print"/>
          <a:stretch>
            <a:fillRect/>
          </a:stretch>
        </p:blipFill>
        <p:spPr>
          <a:xfrm>
            <a:off x="1080532" y="3145504"/>
            <a:ext cx="3595740" cy="3534921"/>
          </a:xfrm>
          <a:prstGeom prst="rect">
            <a:avLst/>
          </a:prstGeom>
        </p:spPr>
      </p:pic>
    </p:spTree>
    <p:extLst>
      <p:ext uri="{BB962C8B-B14F-4D97-AF65-F5344CB8AC3E}">
        <p14:creationId xmlns:p14="http://schemas.microsoft.com/office/powerpoint/2010/main" val="2004552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8544" y="110836"/>
            <a:ext cx="8783783" cy="6517169"/>
          </a:xfrm>
          <a:prstGeom prst="rect">
            <a:avLst/>
          </a:prstGeom>
          <a:solidFill>
            <a:srgbClr val="92D050"/>
          </a:solidFill>
        </p:spPr>
        <p:txBody>
          <a:bodyPr wrap="square">
            <a:spAutoFit/>
          </a:bodyPr>
          <a:lstStyle/>
          <a:p>
            <a:pPr>
              <a:lnSpc>
                <a:spcPts val="2100"/>
              </a:lnSpc>
              <a:spcAft>
                <a:spcPts val="0"/>
              </a:spcAft>
            </a:pPr>
            <a:r>
              <a:rPr lang="uk-UA" sz="2000" dirty="0">
                <a:solidFill>
                  <a:srgbClr val="000000"/>
                </a:solidFill>
                <a:latin typeface="Times New Roman" panose="02020603050405020304" pitchFamily="18" charset="0"/>
                <a:ea typeface="Times New Roman" panose="02020603050405020304" pitchFamily="18" charset="0"/>
              </a:rPr>
              <a:t> </a:t>
            </a:r>
            <a:endParaRPr lang="uk-UA" i="1" dirty="0">
              <a:solidFill>
                <a:srgbClr val="FF0000"/>
              </a:solidFill>
              <a:latin typeface="Times New Roman" panose="02020603050405020304" pitchFamily="18" charset="0"/>
              <a:ea typeface="Times New Roman" panose="02020603050405020304" pitchFamily="18" charset="0"/>
            </a:endParaRPr>
          </a:p>
          <a:p>
            <a:r>
              <a:rPr lang="uk-UA" sz="2000" b="1" i="1" dirty="0">
                <a:solidFill>
                  <a:srgbClr val="FF0000"/>
                </a:solidFill>
                <a:latin typeface="Times New Roman" panose="02020603050405020304" pitchFamily="18" charset="0"/>
                <a:ea typeface="Times New Roman" panose="02020603050405020304" pitchFamily="18" charset="0"/>
              </a:rPr>
              <a:t>Санітарно-гігієнічне забезпечення</a:t>
            </a:r>
            <a:r>
              <a:rPr lang="ru-RU" dirty="0">
                <a:solidFill>
                  <a:srgbClr val="000000"/>
                </a:solidFill>
                <a:latin typeface="Arial" panose="020B0604020202020204" pitchFamily="34" charset="0"/>
                <a:ea typeface="Times New Roman" panose="02020603050405020304" pitchFamily="18" charset="0"/>
              </a:rPr>
              <a:t> </a:t>
            </a:r>
            <a:r>
              <a:rPr lang="uk-UA" dirty="0">
                <a:solidFill>
                  <a:srgbClr val="000000"/>
                </a:solidFill>
                <a:latin typeface="Arial" panose="020B0604020202020204" pitchFamily="34" charset="0"/>
                <a:ea typeface="Times New Roman" panose="02020603050405020304" pitchFamily="18" charset="0"/>
              </a:rPr>
              <a:t>населення при надзвичайній ситуації проводиться з метою збереження здоров'я населення, підтримки його працездатності та забезпечення санітар-но-гігієнічного благополуччя. Воно реалізується шляхом проведенням санітарного нагляду за умовами виробничої діяльності, виконанням норм і правил харчування, водопостачання, розміщення населення, санітарним станом території, а також комплексом заходів щодо поперед-</a:t>
            </a:r>
            <a:r>
              <a:rPr lang="uk-UA" dirty="0" err="1">
                <a:solidFill>
                  <a:srgbClr val="000000"/>
                </a:solidFill>
                <a:latin typeface="Arial" panose="020B0604020202020204" pitchFamily="34" charset="0"/>
                <a:ea typeface="Times New Roman" panose="02020603050405020304" pitchFamily="18" charset="0"/>
              </a:rPr>
              <a:t>ження</a:t>
            </a:r>
            <a:r>
              <a:rPr lang="uk-UA" dirty="0">
                <a:solidFill>
                  <a:srgbClr val="000000"/>
                </a:solidFill>
                <a:latin typeface="Arial" panose="020B0604020202020204" pitchFamily="34" charset="0"/>
                <a:ea typeface="Times New Roman" panose="02020603050405020304" pitchFamily="18" charset="0"/>
              </a:rPr>
              <a:t> виникнення та масового розповсюдження захворювань неінфекційної природи серед населення.</a:t>
            </a:r>
            <a:endParaRPr lang="uk-UA" dirty="0">
              <a:latin typeface="Times New Roman" panose="02020603050405020304" pitchFamily="18" charset="0"/>
              <a:ea typeface="Times New Roman" panose="02020603050405020304" pitchFamily="18" charset="0"/>
            </a:endParaRPr>
          </a:p>
          <a:p>
            <a:r>
              <a:rPr lang="uk-UA" sz="2000" b="1" i="1" dirty="0">
                <a:solidFill>
                  <a:srgbClr val="FF0000"/>
                </a:solidFill>
                <a:latin typeface="Times New Roman" panose="02020603050405020304" pitchFamily="18" charset="0"/>
                <a:ea typeface="Times New Roman" panose="02020603050405020304" pitchFamily="18" charset="0"/>
              </a:rPr>
              <a:t>Основна мета санітарно-гігієнічних заходів</a:t>
            </a:r>
            <a:r>
              <a:rPr lang="ru-RU" dirty="0">
                <a:solidFill>
                  <a:srgbClr val="000000"/>
                </a:solidFill>
                <a:latin typeface="Arial" panose="020B0604020202020204" pitchFamily="34" charset="0"/>
                <a:ea typeface="Times New Roman" panose="02020603050405020304" pitchFamily="18" charset="0"/>
              </a:rPr>
              <a:t> </a:t>
            </a:r>
            <a:r>
              <a:rPr lang="uk-UA" dirty="0">
                <a:solidFill>
                  <a:srgbClr val="000000"/>
                </a:solidFill>
                <a:latin typeface="Arial" panose="020B0604020202020204" pitchFamily="34" charset="0"/>
                <a:ea typeface="Times New Roman" panose="02020603050405020304" pitchFamily="18" charset="0"/>
              </a:rPr>
              <a:t>- збереження здоров'я людини та попередження інфекційних, професійних і інших захворювань. У разі виникнення катастрофи будь-якого типу для всього населення, що опинилося в екстремальній ситуації, неодмінною умовою збереження здоров'я є суворе виконання правил особистої і колективної гігієни. Якщо дотримання норм і правил особистої гігієни насамперед залежить від конкретної особистості, то у виконанні норм і правил колективної гігієни бере участь як населення, так і місцеві органи влади і управління, а також медичні працівники. Найважливішим є дотримання оптимальних умов розміщення людей, які залишили постійні місця мешкання, організація їх харчування, водопостачання, банно-прального обслуговування, попередження дії таких шкідливих чинників зовнішнього середовища, як зараження повітря, води, продуктів харчування радіонуклідами, шкідливими для здоров'я хімічними речовинами, а також виключення переохолодження і перегрівання.</a:t>
            </a:r>
            <a:endParaRPr lang="uk-UA"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00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0148" y="62832"/>
            <a:ext cx="8669867" cy="601133"/>
          </a:xfrm>
          <a:solidFill>
            <a:srgbClr val="FFFF00"/>
          </a:solidFill>
        </p:spPr>
        <p:txBody>
          <a:bodyPr>
            <a:normAutofit fontScale="90000"/>
          </a:bodyPr>
          <a:lstStyle/>
          <a:p>
            <a:r>
              <a:rPr lang="ru-RU" sz="2000" b="1" dirty="0"/>
              <a:t>ПЛАНУВАННЯ ЗАХОДІВ МЕДИЧНОГО ЗАБЕЗПЕЧЕННЯ НАСЕЛЕННЯ ПРИ НС.</a:t>
            </a:r>
            <a:r>
              <a:rPr lang="uk-UA" dirty="0"/>
              <a:t/>
            </a:r>
            <a:br>
              <a:rPr lang="uk-UA" dirty="0"/>
            </a:br>
            <a:r>
              <a:rPr lang="uk-UA" dirty="0" smtClean="0"/>
              <a:t> </a:t>
            </a:r>
            <a:endParaRPr lang="uk-UA" dirty="0"/>
          </a:p>
        </p:txBody>
      </p:sp>
      <p:sp>
        <p:nvSpPr>
          <p:cNvPr id="3" name="Объект 2"/>
          <p:cNvSpPr>
            <a:spLocks noGrp="1"/>
          </p:cNvSpPr>
          <p:nvPr>
            <p:ph idx="1"/>
          </p:nvPr>
        </p:nvSpPr>
        <p:spPr>
          <a:xfrm>
            <a:off x="254000" y="787400"/>
            <a:ext cx="8669867" cy="5918200"/>
          </a:xfrm>
          <a:solidFill>
            <a:srgbClr val="92D050"/>
          </a:solidFill>
        </p:spPr>
        <p:txBody>
          <a:bodyPr>
            <a:normAutofit fontScale="92500" lnSpcReduction="20000"/>
          </a:bodyPr>
          <a:lstStyle/>
          <a:p>
            <a:r>
              <a:rPr lang="ru-RU" b="1" i="1" dirty="0">
                <a:solidFill>
                  <a:srgbClr val="FF0000"/>
                </a:solidFill>
                <a:latin typeface="Times New Roman" panose="02020603050405020304" pitchFamily="18" charset="0"/>
                <a:cs typeface="Times New Roman" panose="02020603050405020304" pitchFamily="18" charset="0"/>
              </a:rPr>
              <a:t>Метою </a:t>
            </a:r>
            <a:r>
              <a:rPr lang="ru-RU" b="1" i="1" dirty="0" err="1">
                <a:solidFill>
                  <a:srgbClr val="FF0000"/>
                </a:solidFill>
                <a:latin typeface="Times New Roman" panose="02020603050405020304" pitchFamily="18" charset="0"/>
                <a:cs typeface="Times New Roman" panose="02020603050405020304" pitchFamily="18" charset="0"/>
              </a:rPr>
              <a:t>планування</a:t>
            </a:r>
            <a:r>
              <a:rPr lang="ru-RU" dirty="0">
                <a:latin typeface="Times New Roman" panose="02020603050405020304" pitchFamily="18" charset="0"/>
                <a:cs typeface="Times New Roman" panose="02020603050405020304" pitchFamily="18" charset="0"/>
              </a:rPr>
              <a:t> медико-</a:t>
            </a:r>
            <a:r>
              <a:rPr lang="ru-RU" dirty="0" err="1">
                <a:latin typeface="Times New Roman" panose="02020603050405020304" pitchFamily="18" charset="0"/>
                <a:cs typeface="Times New Roman" panose="02020603050405020304" pitchFamily="18" charset="0"/>
              </a:rPr>
              <a:t>санітарного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в НС є:</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аналіз</a:t>
            </a:r>
            <a:r>
              <a:rPr lang="ru-RU" dirty="0">
                <a:latin typeface="Times New Roman" panose="02020603050405020304" pitchFamily="18" charset="0"/>
                <a:cs typeface="Times New Roman" panose="02020603050405020304" pitchFamily="18" charset="0"/>
              </a:rPr>
              <a:t> реального стану </a:t>
            </a:r>
            <a:r>
              <a:rPr lang="ru-RU" dirty="0" err="1">
                <a:latin typeface="Times New Roman" panose="02020603050405020304" pitchFamily="18" charset="0"/>
                <a:cs typeface="Times New Roman" panose="02020603050405020304" pitchFamily="18" charset="0"/>
              </a:rPr>
              <a:t>всіх</a:t>
            </a:r>
            <a:r>
              <a:rPr lang="ru-RU" dirty="0">
                <a:latin typeface="Times New Roman" panose="02020603050405020304" pitchFamily="18" charset="0"/>
                <a:cs typeface="Times New Roman" panose="02020603050405020304" pitchFamily="18" charset="0"/>
              </a:rPr>
              <a:t> ланок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охорони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здоров’я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адміністративної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території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готовності</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функціонування</a:t>
            </a:r>
            <a:r>
              <a:rPr lang="ru-RU" dirty="0">
                <a:latin typeface="Times New Roman" panose="02020603050405020304" pitchFamily="18" charset="0"/>
                <a:cs typeface="Times New Roman" panose="02020603050405020304" pitchFamily="18" charset="0"/>
              </a:rPr>
              <a:t> за умов НС: стан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рівня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підготовки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кадрів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можливості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залучення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роботи</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зоні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надзвичайної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ситуації</a:t>
            </a:r>
            <a:r>
              <a:rPr lang="ru-RU" dirty="0">
                <a:latin typeface="Times New Roman" panose="02020603050405020304" pitchFamily="18" charset="0"/>
                <a:cs typeface="Times New Roman" panose="02020603050405020304" pitchFamily="18" charset="0"/>
              </a:rPr>
              <a:t> і на </a:t>
            </a:r>
            <a:r>
              <a:rPr lang="ru-RU" dirty="0" err="1">
                <a:latin typeface="Times New Roman" panose="02020603050405020304" pitchFamily="18" charset="0"/>
                <a:cs typeface="Times New Roman" panose="02020603050405020304" pitchFamily="18" charset="0"/>
              </a:rPr>
              <a:t>етапах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евакуації</a:t>
            </a:r>
            <a:r>
              <a:rPr lang="ru-RU" dirty="0">
                <a:latin typeface="Times New Roman" panose="02020603050405020304" pitchFamily="18" charset="0"/>
                <a:cs typeface="Times New Roman" panose="02020603050405020304" pitchFamily="18" charset="0"/>
              </a:rPr>
              <a:t>; стан </a:t>
            </a:r>
            <a:r>
              <a:rPr lang="ru-RU" dirty="0" err="1">
                <a:latin typeface="Times New Roman" panose="02020603050405020304" pitchFamily="18" charset="0"/>
                <a:cs typeface="Times New Roman" panose="02020603050405020304" pitchFamily="18" charset="0"/>
              </a:rPr>
              <a:t>ліжкофонду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можливість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перепрофілювання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розгортання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додаткового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ліжкофонду</a:t>
            </a:r>
            <a:r>
              <a:rPr lang="ru-RU" dirty="0">
                <a:latin typeface="Times New Roman" panose="02020603050405020304" pitchFamily="18" charset="0"/>
                <a:cs typeface="Times New Roman" panose="02020603050405020304" pitchFamily="18" charset="0"/>
              </a:rPr>
              <a:t>; стан </a:t>
            </a:r>
            <a:r>
              <a:rPr lang="ru-RU" dirty="0" err="1">
                <a:latin typeface="Times New Roman" panose="02020603050405020304" pitchFamily="18" charset="0"/>
                <a:cs typeface="Times New Roman" panose="02020603050405020304" pitchFamily="18" charset="0"/>
              </a:rPr>
              <a:t>матеріально-технічного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створених</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мобільних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наявність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резервів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санітарно-гігієнічного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спеціального</a:t>
            </a:r>
            <a:r>
              <a:rPr lang="ru-RU" dirty="0">
                <a:latin typeface="Times New Roman" panose="02020603050405020304" pitchFamily="18" charset="0"/>
                <a:cs typeface="Times New Roman" panose="02020603050405020304" pitchFamily="18" charset="0"/>
              </a:rPr>
              <a:t> майна на </a:t>
            </a:r>
            <a:r>
              <a:rPr lang="ru-RU" dirty="0" err="1">
                <a:latin typeface="Times New Roman" panose="02020603050405020304" pitchFamily="18" charset="0"/>
                <a:cs typeface="Times New Roman" panose="02020603050405020304" pitchFamily="18" charset="0"/>
              </a:rPr>
              <a:t>випадок</a:t>
            </a:r>
            <a:r>
              <a:rPr lang="ru-RU" dirty="0">
                <a:latin typeface="Times New Roman" panose="02020603050405020304" pitchFamily="18" charset="0"/>
                <a:cs typeface="Times New Roman" panose="02020603050405020304" pitchFamily="18" charset="0"/>
              </a:rPr>
              <a:t> НС; </a:t>
            </a:r>
            <a:r>
              <a:rPr lang="ru-RU" dirty="0" err="1">
                <a:latin typeface="Times New Roman" panose="02020603050405020304" pitchFamily="18" charset="0"/>
                <a:cs typeface="Times New Roman" panose="02020603050405020304" pitchFamily="18" charset="0"/>
              </a:rPr>
              <a:t>наявність</a:t>
            </a:r>
            <a:r>
              <a:rPr lang="ru-RU" dirty="0">
                <a:latin typeface="Times New Roman" panose="02020603050405020304" pitchFamily="18" charset="0"/>
                <a:cs typeface="Times New Roman" panose="02020603050405020304" pitchFamily="18" charset="0"/>
              </a:rPr>
              <a:t> і стан </a:t>
            </a:r>
            <a:r>
              <a:rPr lang="ru-RU" dirty="0" err="1">
                <a:latin typeface="Times New Roman" panose="02020603050405020304" pitchFamily="18" charset="0"/>
                <a:cs typeface="Times New Roman" panose="02020603050405020304" pitchFamily="18" charset="0"/>
              </a:rPr>
              <a:t>санітарного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допоміжного</a:t>
            </a:r>
            <a:r>
              <a:rPr lang="ru-RU" dirty="0">
                <a:latin typeface="Times New Roman" panose="02020603050405020304" pitchFamily="18" charset="0"/>
                <a:cs typeface="Times New Roman" panose="02020603050405020304" pitchFamily="18" charset="0"/>
              </a:rPr>
              <a:t> автотранспорту і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видів</a:t>
            </a:r>
            <a:r>
              <a:rPr lang="ru-RU" dirty="0">
                <a:latin typeface="Times New Roman" panose="02020603050405020304" pitchFamily="18" charset="0"/>
                <a:cs typeface="Times New Roman" panose="02020603050405020304" pitchFamily="18" charset="0"/>
              </a:rPr>
              <a:t> транспорту для </a:t>
            </a:r>
            <a:r>
              <a:rPr lang="ru-RU" dirty="0" err="1">
                <a:latin typeface="Times New Roman" panose="02020603050405020304" pitchFamily="18" charset="0"/>
                <a:cs typeface="Times New Roman" panose="02020603050405020304" pitchFamily="18" charset="0"/>
              </a:rPr>
              <a:t>розгортання</a:t>
            </a:r>
            <a:r>
              <a:rPr lang="ru-RU" dirty="0">
                <a:latin typeface="Times New Roman" panose="02020603050405020304" pitchFamily="18" charset="0"/>
                <a:cs typeface="Times New Roman" panose="02020603050405020304" pitchFamily="18" charset="0"/>
              </a:rPr>
              <a:t> сил ДСМК та </a:t>
            </a:r>
            <a:r>
              <a:rPr lang="ru-RU" dirty="0" err="1">
                <a:latin typeface="Times New Roman" panose="02020603050405020304" pitchFamily="18" charset="0"/>
                <a:cs typeface="Times New Roman" panose="02020603050405020304" pitchFamily="18" charset="0"/>
              </a:rPr>
              <a:t>евакуації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постраждалих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стан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оперативного </a:t>
            </a:r>
            <a:r>
              <a:rPr lang="ru-RU" dirty="0" err="1">
                <a:latin typeface="Times New Roman" panose="02020603050405020304" pitchFamily="18" charset="0"/>
                <a:cs typeface="Times New Roman" panose="02020603050405020304" pitchFamily="18" charset="0"/>
              </a:rPr>
              <a:t>зв’язку</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можливість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обладнання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сучасним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зв’язком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ДСМК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розрахунки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можливих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виходу</a:t>
            </a:r>
            <a:r>
              <a:rPr lang="ru-RU" dirty="0">
                <a:latin typeface="Times New Roman" panose="02020603050405020304" pitchFamily="18" charset="0"/>
                <a:cs typeface="Times New Roman" panose="02020603050405020304" pitchFamily="18" charset="0"/>
              </a:rPr>
              <a:t> з ладу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закладів</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персоналу при НС;</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розрахунки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необхідної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кадрів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додаткового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ліжкофонду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запасів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санітарно-гігієнічного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спеціального</a:t>
            </a:r>
            <a:r>
              <a:rPr lang="ru-RU" dirty="0">
                <a:latin typeface="Times New Roman" panose="02020603050405020304" pitchFamily="18" charset="0"/>
                <a:cs typeface="Times New Roman" panose="02020603050405020304" pitchFamily="18" charset="0"/>
              </a:rPr>
              <a:t> майна, транспорту та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матеріально-технічних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ліквідації</a:t>
            </a:r>
            <a:r>
              <a:rPr lang="ru-RU" dirty="0">
                <a:latin typeface="Times New Roman" panose="02020603050405020304" pitchFamily="18" charset="0"/>
                <a:cs typeface="Times New Roman" panose="02020603050405020304" pitchFamily="18" charset="0"/>
              </a:rPr>
              <a:t> медико-</a:t>
            </a:r>
            <a:r>
              <a:rPr lang="ru-RU" dirty="0" err="1">
                <a:latin typeface="Times New Roman" panose="02020603050405020304" pitchFamily="18" charset="0"/>
                <a:cs typeface="Times New Roman" panose="02020603050405020304" pitchFamily="18" charset="0"/>
              </a:rPr>
              <a:t>санітарних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наслідків</a:t>
            </a:r>
            <a:r>
              <a:rPr lang="ru-RU" dirty="0">
                <a:latin typeface="Times New Roman" panose="02020603050405020304" pitchFamily="18" charset="0"/>
                <a:cs typeface="Times New Roman" panose="02020603050405020304" pitchFamily="18" charset="0"/>
              </a:rPr>
              <a:t> НС;</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підставі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порівняння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потенціалу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охорони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здоров’я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розрахованих</a:t>
            </a:r>
            <a:r>
              <a:rPr lang="ru-RU" dirty="0">
                <a:latin typeface="Times New Roman" panose="02020603050405020304" pitchFamily="18" charset="0"/>
                <a:cs typeface="Times New Roman" panose="02020603050405020304" pitchFamily="18" charset="0"/>
              </a:rPr>
              <a:t> потреб </a:t>
            </a:r>
            <a:r>
              <a:rPr lang="ru-RU" dirty="0" err="1">
                <a:latin typeface="Times New Roman" panose="02020603050405020304" pitchFamily="18" charset="0"/>
                <a:cs typeface="Times New Roman" panose="02020603050405020304" pitchFamily="18" charset="0"/>
              </a:rPr>
              <a:t>визначення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формувань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кадрів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матеріально-технічних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санітарно-гігієнічного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медичного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спеціального</a:t>
            </a:r>
            <a:r>
              <a:rPr lang="ru-RU" dirty="0">
                <a:latin typeface="Times New Roman" panose="02020603050405020304" pitchFamily="18" charset="0"/>
                <a:cs typeface="Times New Roman" panose="02020603050405020304" pitchFamily="18" charset="0"/>
              </a:rPr>
              <a:t> майна,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необхідно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залучити</a:t>
            </a:r>
            <a:r>
              <a:rPr lang="ru-RU" dirty="0">
                <a:latin typeface="Times New Roman" panose="02020603050405020304" pitchFamily="18" charset="0"/>
                <a:cs typeface="Times New Roman" panose="02020603050405020304" pitchFamily="18" charset="0"/>
              </a:rPr>
              <a:t> до ДСМК при НС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відомств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підприємств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різної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власності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громадських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організацій</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745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090" y="436709"/>
            <a:ext cx="8663710" cy="6278642"/>
          </a:xfrm>
          <a:prstGeom prst="rect">
            <a:avLst/>
          </a:prstGeom>
          <a:solidFill>
            <a:srgbClr val="92D050"/>
          </a:solidFill>
        </p:spPr>
        <p:txBody>
          <a:bodyPr wrap="square">
            <a:spAutoFit/>
          </a:bodyPr>
          <a:lstStyle/>
          <a:p>
            <a:pPr>
              <a:spcAft>
                <a:spcPts val="0"/>
              </a:spcAft>
            </a:pP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Організація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планування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медико-</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санітарного</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населення</a:t>
            </a: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в НС.</a:t>
            </a:r>
            <a:endParaRPr lang="uk-UA"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Підставою</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організації</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розробки</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“Плану медико-</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санітарного</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населення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в НС” є Наказ МОЗ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України</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затверджене</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цим</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наказом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завдання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на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планування</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p>
          <a:p>
            <a:r>
              <a:rPr lang="ru-RU" sz="1600" i="1" dirty="0" err="1">
                <a:solidFill>
                  <a:srgbClr val="FF0000"/>
                </a:solidFill>
                <a:latin typeface="Times New Roman" panose="02020603050405020304" pitchFamily="18" charset="0"/>
                <a:cs typeface="Times New Roman" panose="02020603050405020304" pitchFamily="18" charset="0"/>
              </a:rPr>
              <a:t>Завдання</a:t>
            </a:r>
            <a:r>
              <a:rPr lang="ru-RU" sz="1600" i="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є </a:t>
            </a:r>
            <a:r>
              <a:rPr lang="ru-RU" sz="1600" dirty="0" err="1">
                <a:latin typeface="Times New Roman" panose="02020603050405020304" pitchFamily="18" charset="0"/>
                <a:cs typeface="Times New Roman" panose="02020603050405020304" pitchFamily="18" charset="0"/>
              </a:rPr>
              <a:t>нормативним</a:t>
            </a:r>
            <a:r>
              <a:rPr lang="ru-RU" sz="1600" dirty="0">
                <a:latin typeface="Times New Roman" panose="02020603050405020304" pitchFamily="18" charset="0"/>
                <a:cs typeface="Times New Roman" panose="02020603050405020304" pitchFamily="18" charset="0"/>
              </a:rPr>
              <a:t> документом,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i="1" dirty="0" err="1">
                <a:solidFill>
                  <a:srgbClr val="FF0000"/>
                </a:solidFill>
                <a:latin typeface="Times New Roman" panose="02020603050405020304" pitchFamily="18" charset="0"/>
                <a:cs typeface="Times New Roman" panose="02020603050405020304" pitchFamily="18" charset="0"/>
              </a:rPr>
              <a:t>визначає</a:t>
            </a:r>
            <a:r>
              <a:rPr lang="ru-RU" sz="1600" i="1" dirty="0">
                <a:solidFill>
                  <a:srgbClr val="FF0000"/>
                </a:solidFill>
                <a:latin typeface="Times New Roman" panose="02020603050405020304" pitchFamily="18" charset="0"/>
                <a:cs typeface="Times New Roman" panose="02020603050405020304" pitchFamily="18" charset="0"/>
              </a:rPr>
              <a:t> </a:t>
            </a:r>
            <a:r>
              <a:rPr lang="ru-RU" sz="1600" i="1" dirty="0" err="1">
                <a:solidFill>
                  <a:srgbClr val="FF0000"/>
                </a:solidFill>
                <a:latin typeface="Times New Roman" panose="02020603050405020304" pitchFamily="18" charset="0"/>
                <a:cs typeface="Times New Roman" panose="02020603050405020304" pitchFamily="18" charset="0"/>
              </a:rPr>
              <a:t>мінімум</a:t>
            </a:r>
            <a:r>
              <a:rPr lang="ru-RU" sz="1600" i="1" dirty="0">
                <a:solidFill>
                  <a:srgbClr val="FF0000"/>
                </a:solidFill>
                <a:latin typeface="Times New Roman" panose="02020603050405020304" pitchFamily="18" charset="0"/>
                <a:cs typeface="Times New Roman" panose="02020603050405020304" pitchFamily="18" charset="0"/>
              </a:rPr>
              <a:t> </a:t>
            </a:r>
            <a:r>
              <a:rPr lang="ru-RU" sz="1600" i="1" dirty="0" err="1">
                <a:solidFill>
                  <a:srgbClr val="FF0000"/>
                </a:solidFill>
                <a:latin typeface="Times New Roman" panose="02020603050405020304" pitchFamily="18" charset="0"/>
                <a:cs typeface="Times New Roman" panose="02020603050405020304" pitchFamily="18" charset="0"/>
              </a:rPr>
              <a:t>вимог</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обов’язкових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виконання</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плануванні</a:t>
            </a:r>
            <a:r>
              <a:rPr lang="ru-RU" sz="1600" dirty="0">
                <a:latin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cs typeface="Times New Roman" panose="02020603050405020304" pitchFamily="18" charset="0"/>
              </a:rPr>
              <a:t>саме</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прогноз медико-</a:t>
            </a:r>
            <a:r>
              <a:rPr lang="ru-RU" sz="1600" dirty="0" err="1">
                <a:latin typeface="Times New Roman" panose="02020603050405020304" pitchFamily="18" charset="0"/>
                <a:cs typeface="Times New Roman" panose="02020603050405020304" pitchFamily="18" charset="0"/>
              </a:rPr>
              <a:t>тактичної</a:t>
            </a:r>
            <a:r>
              <a:rPr lang="ru-RU" sz="1600" dirty="0">
                <a:latin typeface="Times New Roman" panose="02020603050405020304" pitchFamily="18" charset="0"/>
                <a:cs typeface="Times New Roman" panose="02020603050405020304" pitchFamily="18" charset="0"/>
              </a:rPr>
              <a:t> обстановки в межах </a:t>
            </a:r>
            <a:r>
              <a:rPr lang="ru-RU" sz="1600" dirty="0" err="1">
                <a:latin typeface="Times New Roman" panose="02020603050405020304" pitchFamily="18" charset="0"/>
                <a:cs typeface="Times New Roman" panose="02020603050405020304" pitchFamily="18" charset="0"/>
              </a:rPr>
              <a:t>адміністративної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території</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основні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задачі</a:t>
            </a:r>
            <a:r>
              <a:rPr lang="ru-RU" sz="1600" dirty="0">
                <a:latin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cs typeface="Times New Roman" panose="02020603050405020304" pitchFamily="18" charset="0"/>
              </a:rPr>
              <a:t>санітарного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населення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витікають</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прогнозованої</a:t>
            </a:r>
            <a:r>
              <a:rPr lang="ru-RU" sz="1600" dirty="0">
                <a:latin typeface="Times New Roman" panose="02020603050405020304" pitchFamily="18" charset="0"/>
                <a:cs typeface="Times New Roman" panose="02020603050405020304" pitchFamily="18" charset="0"/>
              </a:rPr>
              <a:t> обстановки при </a:t>
            </a:r>
            <a:r>
              <a:rPr lang="ru-RU" sz="1600" dirty="0" err="1">
                <a:latin typeface="Times New Roman" panose="02020603050405020304" pitchFamily="18" charset="0"/>
                <a:cs typeface="Times New Roman" panose="02020603050405020304" pitchFamily="18" charset="0"/>
              </a:rPr>
              <a:t>можливих</a:t>
            </a:r>
            <a:r>
              <a:rPr lang="ru-RU" sz="1600" dirty="0">
                <a:latin typeface="Times New Roman" panose="02020603050405020304" pitchFamily="18" charset="0"/>
                <a:cs typeface="Times New Roman" panose="02020603050405020304" pitchFamily="18" charset="0"/>
              </a:rPr>
              <a:t> НС;</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чисельність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утворюваних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ДСМК державного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мінімальна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чисельність</a:t>
            </a:r>
            <a:r>
              <a:rPr lang="ru-RU" sz="1600" dirty="0">
                <a:latin typeface="Times New Roman" panose="02020603050405020304" pitchFamily="18" charset="0"/>
                <a:cs typeface="Times New Roman" panose="02020603050405020304" pitchFamily="18" charset="0"/>
              </a:rPr>
              <a:t> і склад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ДСМК </a:t>
            </a:r>
            <a:r>
              <a:rPr lang="ru-RU" sz="1600" dirty="0" err="1">
                <a:latin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кількість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лікувально-профілактичних</a:t>
            </a:r>
            <a:r>
              <a:rPr lang="ru-RU" sz="1600" dirty="0">
                <a:latin typeface="Times New Roman" panose="02020603050405020304" pitchFamily="18" charset="0"/>
                <a:cs typeface="Times New Roman" panose="02020603050405020304" pitchFamily="18" charset="0"/>
              </a:rPr>
              <a:t> закладах (ЛПЗ), </a:t>
            </a:r>
            <a:r>
              <a:rPr lang="ru-RU" sz="1600" dirty="0" err="1">
                <a:latin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 НС, </a:t>
            </a:r>
            <a:r>
              <a:rPr lang="ru-RU" sz="1600" dirty="0" err="1">
                <a:latin typeface="Times New Roman" panose="02020603050405020304" pitchFamily="18" charset="0"/>
                <a:cs typeface="Times New Roman" panose="02020603050405020304" pitchFamily="18" charset="0"/>
              </a:rPr>
              <a:t>віднесених</a:t>
            </a:r>
            <a:r>
              <a:rPr lang="ru-RU" sz="1600" dirty="0">
                <a:latin typeface="Times New Roman" panose="02020603050405020304" pitchFamily="18" charset="0"/>
                <a:cs typeface="Times New Roman" panose="02020603050405020304" pitchFamily="18" charset="0"/>
              </a:rPr>
              <a:t> до ДСМК державного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мінімальна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кількість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cs typeface="Times New Roman" panose="02020603050405020304" pitchFamily="18" charset="0"/>
              </a:rPr>
              <a:t> у ЛПЗ, </a:t>
            </a:r>
            <a:r>
              <a:rPr lang="ru-RU" sz="1600" dirty="0" err="1">
                <a:latin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 НС, </a:t>
            </a:r>
            <a:r>
              <a:rPr lang="ru-RU" sz="1600" dirty="0" err="1">
                <a:latin typeface="Times New Roman" panose="02020603050405020304" pitchFamily="18" charset="0"/>
                <a:cs typeface="Times New Roman" panose="02020603050405020304" pitchFamily="18" charset="0"/>
              </a:rPr>
              <a:t>віднесених</a:t>
            </a:r>
            <a:r>
              <a:rPr lang="ru-RU" sz="1600" dirty="0">
                <a:latin typeface="Times New Roman" panose="02020603050405020304" pitchFamily="18" charset="0"/>
                <a:cs typeface="Times New Roman" panose="02020603050405020304" pitchFamily="18" charset="0"/>
              </a:rPr>
              <a:t> до ДСМК </a:t>
            </a:r>
            <a:r>
              <a:rPr lang="ru-RU" sz="1600" dirty="0" err="1">
                <a:latin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ліжкової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мережі</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cs typeface="Times New Roman" panose="02020603050405020304" pitchFamily="18" charset="0"/>
              </a:rPr>
              <a:t>постачання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санітарно-господарським</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спеціальним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майном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утворю-ваних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cs typeface="Times New Roman" panose="02020603050405020304" pitchFamily="18" charset="0"/>
              </a:rPr>
              <a:t> у ЛПЗ, </a:t>
            </a:r>
            <a:r>
              <a:rPr lang="ru-RU" sz="1600" dirty="0" err="1">
                <a:latin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приймання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cs typeface="Times New Roman" panose="02020603050405020304" pitchFamily="18" charset="0"/>
              </a:rPr>
              <a:t>матеріально-технічного</a:t>
            </a:r>
            <a:r>
              <a:rPr lang="ru-RU" sz="1600" dirty="0">
                <a:latin typeface="Times New Roman" panose="02020603050405020304" pitchFamily="18" charset="0"/>
                <a:cs typeface="Times New Roman" panose="02020603050405020304" pitchFamily="18" charset="0"/>
              </a:rPr>
              <a:t> і транспортного </a:t>
            </a:r>
            <a:r>
              <a:rPr lang="ru-RU" sz="1600" dirty="0" err="1">
                <a:latin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закладів</a:t>
            </a:r>
            <a:r>
              <a:rPr lang="ru-RU" sz="1600" dirty="0">
                <a:latin typeface="Times New Roman" panose="02020603050405020304" pitchFamily="18" charset="0"/>
                <a:cs typeface="Times New Roman" panose="02020603050405020304" pitchFamily="18" charset="0"/>
              </a:rPr>
              <a:t> ДСМК;</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призначення</a:t>
            </a:r>
            <a:r>
              <a:rPr lang="ru-RU" sz="1600" dirty="0">
                <a:latin typeface="Times New Roman" panose="02020603050405020304" pitchFamily="18" charset="0"/>
                <a:cs typeface="Times New Roman" panose="02020603050405020304" pitchFamily="18" charset="0"/>
              </a:rPr>
              <a:t> сил і </a:t>
            </a:r>
            <a:r>
              <a:rPr lang="ru-RU" sz="1600" dirty="0" err="1">
                <a:latin typeface="Times New Roman" panose="02020603050405020304" pitchFamily="18" charset="0"/>
                <a:cs typeface="Times New Roman" panose="02020603050405020304" pitchFamily="18" charset="0"/>
              </a:rPr>
              <a:t>засобів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виділяються</a:t>
            </a:r>
            <a:r>
              <a:rPr lang="ru-RU" sz="1600" dirty="0">
                <a:latin typeface="Times New Roman" panose="02020603050405020304" pitchFamily="18" charset="0"/>
                <a:cs typeface="Times New Roman" panose="02020603050405020304" pitchFamily="18" charset="0"/>
              </a:rPr>
              <a:t> в порядку </a:t>
            </a:r>
            <a:r>
              <a:rPr lang="ru-RU" sz="1600" dirty="0" err="1">
                <a:latin typeface="Times New Roman" panose="02020603050405020304" pitchFamily="18" charset="0"/>
                <a:cs typeface="Times New Roman" panose="02020603050405020304" pitchFamily="18" charset="0"/>
              </a:rPr>
              <a:t>взаємодії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різними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відомствами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приватними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підприємствами</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громадськими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організаціями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які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беруть</a:t>
            </a:r>
            <a:r>
              <a:rPr lang="ru-RU" sz="1600" dirty="0">
                <a:latin typeface="Times New Roman" panose="02020603050405020304" pitchFamily="18" charset="0"/>
                <a:cs typeface="Times New Roman" panose="02020603050405020304" pitchFamily="18" charset="0"/>
              </a:rPr>
              <a:t> участь у </a:t>
            </a:r>
            <a:r>
              <a:rPr lang="ru-RU" sz="1600" dirty="0" err="1">
                <a:latin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cs typeface="Times New Roman" panose="02020603050405020304" pitchFamily="18" charset="0"/>
              </a:rPr>
              <a:t>санітарних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розташування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пунктів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управління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ліквідацією</a:t>
            </a:r>
            <a:r>
              <a:rPr lang="ru-RU" sz="1600" dirty="0">
                <a:latin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cs typeface="Times New Roman" panose="02020603050405020304" pitchFamily="18" charset="0"/>
              </a:rPr>
              <a:t>санітарних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cs typeface="Times New Roman" panose="02020603050405020304" pitchFamily="18" charset="0"/>
              </a:rPr>
              <a:t> НС і порядок </a:t>
            </a:r>
            <a:r>
              <a:rPr lang="ru-RU" sz="1600" dirty="0" err="1">
                <a:latin typeface="Times New Roman" panose="02020603050405020304" pitchFamily="18" charset="0"/>
                <a:cs typeface="Times New Roman" panose="02020603050405020304" pitchFamily="18" charset="0"/>
              </a:rPr>
              <a:t>подання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повідомлень</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523124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473" y="853411"/>
            <a:ext cx="7536872" cy="4939814"/>
          </a:xfrm>
          <a:prstGeom prst="rect">
            <a:avLst/>
          </a:prstGeom>
          <a:solidFill>
            <a:srgbClr val="92D050"/>
          </a:solidFill>
        </p:spPr>
        <p:txBody>
          <a:bodyPr wrap="square">
            <a:spAutoFit/>
          </a:bodyPr>
          <a:lstStyle/>
          <a:p>
            <a:pPr indent="180340" algn="just">
              <a:lnSpc>
                <a:spcPts val="2100"/>
              </a:lnSpc>
              <a:spcAft>
                <a:spcPts val="0"/>
              </a:spcAft>
            </a:pPr>
            <a:r>
              <a:rPr lang="uk-UA" i="1" dirty="0">
                <a:solidFill>
                  <a:srgbClr val="000000"/>
                </a:solidFill>
                <a:latin typeface="Times New Roman" panose="02020603050405020304" pitchFamily="18" charset="0"/>
                <a:ea typeface="Times New Roman" panose="02020603050405020304" pitchFamily="18" charset="0"/>
              </a:rPr>
              <a:t>Розробка та </a:t>
            </a:r>
            <a:r>
              <a:rPr lang="uk-UA" i="1" dirty="0" err="1">
                <a:solidFill>
                  <a:srgbClr val="000000"/>
                </a:solidFill>
                <a:latin typeface="Times New Roman" panose="02020603050405020304" pitchFamily="18" charset="0"/>
                <a:ea typeface="Times New Roman" panose="02020603050405020304" pitchFamily="18" charset="0"/>
              </a:rPr>
              <a:t>обгрунтування</a:t>
            </a:r>
            <a:r>
              <a:rPr lang="uk-UA" i="1" dirty="0">
                <a:solidFill>
                  <a:srgbClr val="000000"/>
                </a:solidFill>
                <a:latin typeface="Times New Roman" panose="02020603050405020304" pitchFamily="18" charset="0"/>
                <a:ea typeface="Times New Roman" panose="02020603050405020304" pitchFamily="18" charset="0"/>
              </a:rPr>
              <a:t> </a:t>
            </a:r>
            <a:r>
              <a:rPr lang="uk-UA" dirty="0">
                <a:solidFill>
                  <a:srgbClr val="FF0000"/>
                </a:solidFill>
                <a:latin typeface="Times New Roman" panose="02020603050405020304" pitchFamily="18" charset="0"/>
                <a:ea typeface="Times New Roman" panose="02020603050405020304" pitchFamily="18" charset="0"/>
              </a:rPr>
              <a:t>“Плану медико-санітарного забезпечення населення області, міста Києва при НС” </a:t>
            </a:r>
            <a:r>
              <a:rPr lang="uk-UA" dirty="0">
                <a:solidFill>
                  <a:srgbClr val="000000"/>
                </a:solidFill>
                <a:latin typeface="Times New Roman" panose="02020603050405020304" pitchFamily="18" charset="0"/>
                <a:ea typeface="Times New Roman" panose="02020603050405020304" pitchFamily="18" charset="0"/>
              </a:rPr>
              <a:t>згідно </a:t>
            </a:r>
            <a:r>
              <a:rPr lang="uk-UA" dirty="0" err="1">
                <a:solidFill>
                  <a:srgbClr val="000000"/>
                </a:solidFill>
                <a:latin typeface="Times New Roman" panose="02020603050405020304" pitchFamily="18" charset="0"/>
                <a:ea typeface="Times New Roman" panose="02020603050405020304" pitchFamily="18" charset="0"/>
              </a:rPr>
              <a:t>функціональ</a:t>
            </a:r>
            <a:r>
              <a:rPr lang="uk-UA" dirty="0">
                <a:solidFill>
                  <a:srgbClr val="000000"/>
                </a:solidFill>
                <a:latin typeface="Times New Roman" panose="02020603050405020304" pitchFamily="18" charset="0"/>
                <a:ea typeface="Times New Roman" panose="02020603050405020304" pitchFamily="18" charset="0"/>
              </a:rPr>
              <a:t>-них обов’язків </a:t>
            </a:r>
            <a:r>
              <a:rPr lang="uk-UA" i="1" dirty="0">
                <a:solidFill>
                  <a:srgbClr val="000000"/>
                </a:solidFill>
                <a:latin typeface="Times New Roman" panose="02020603050405020304" pitchFamily="18" charset="0"/>
                <a:ea typeface="Times New Roman" panose="02020603050405020304" pitchFamily="18" charset="0"/>
              </a:rPr>
              <a:t>покладається на територіальний центр екстреної медичної допомоги відповідно області, міста Києва. </a:t>
            </a:r>
            <a:endParaRPr lang="uk-UA" i="1" dirty="0" smtClean="0">
              <a:solidFill>
                <a:srgbClr val="000000"/>
              </a:solidFill>
              <a:latin typeface="Times New Roman" panose="02020603050405020304" pitchFamily="18" charset="0"/>
              <a:ea typeface="Times New Roman" panose="02020603050405020304" pitchFamily="18" charset="0"/>
            </a:endParaRPr>
          </a:p>
          <a:p>
            <a:pPr indent="180340" algn="just">
              <a:lnSpc>
                <a:spcPts val="2100"/>
              </a:lnSpc>
              <a:spcAft>
                <a:spcPts val="0"/>
              </a:spcAft>
            </a:pPr>
            <a:r>
              <a:rPr lang="uk-UA" dirty="0" smtClean="0">
                <a:solidFill>
                  <a:srgbClr val="000000"/>
                </a:solidFill>
                <a:latin typeface="Times New Roman" panose="02020603050405020304" pitchFamily="18" charset="0"/>
                <a:ea typeface="Times New Roman" panose="02020603050405020304" pitchFamily="18" charset="0"/>
              </a:rPr>
              <a:t>Після </a:t>
            </a:r>
            <a:r>
              <a:rPr lang="uk-UA" dirty="0">
                <a:solidFill>
                  <a:srgbClr val="000000"/>
                </a:solidFill>
                <a:latin typeface="Times New Roman" panose="02020603050405020304" pitchFamily="18" charset="0"/>
                <a:ea typeface="Times New Roman" panose="02020603050405020304" pitchFamily="18" charset="0"/>
              </a:rPr>
              <a:t>отримання Наказу МОЗ України та завдання на планування територіальний центр екстреної медичної допомоги (за дорученням органу управління охороною здоров’я адміністративної території) готує проект наказу органу управління охороною здоров’я адміністративної території щодо організації планування і узгоджує з медичними закладами ДСМК всіх відомств і форм власності проекти завдання цим закладам на організацію планування ними медико-санітарного забезпечення населення за умов НС. У наказі на організацію планування медико-санітарного забезпечення населення в НС визначається склад групи розробників, терміни розробки плануючих документів, порядок їх узгодження і подання на затвердження, терміни експертної перевірки реальності </a:t>
            </a:r>
            <a:r>
              <a:rPr lang="uk-UA" dirty="0" err="1">
                <a:solidFill>
                  <a:srgbClr val="000000"/>
                </a:solidFill>
                <a:latin typeface="Times New Roman" panose="02020603050405020304" pitchFamily="18" charset="0"/>
                <a:ea typeface="Times New Roman" panose="02020603050405020304" pitchFamily="18" charset="0"/>
              </a:rPr>
              <a:t>відпра-цьованого</a:t>
            </a:r>
            <a:r>
              <a:rPr lang="uk-UA" dirty="0">
                <a:solidFill>
                  <a:srgbClr val="000000"/>
                </a:solidFill>
                <a:latin typeface="Times New Roman" panose="02020603050405020304" pitchFamily="18" charset="0"/>
                <a:ea typeface="Times New Roman" panose="02020603050405020304" pitchFamily="18" charset="0"/>
              </a:rPr>
              <a:t> плану і внесення в нього відповідних коректив. Наказ затверджує завдання закладам ДСМК на планування заходів з медико-санітарного забезпечення населення за умов НС</a:t>
            </a:r>
            <a:r>
              <a:rPr lang="uk-UA" dirty="0" smtClean="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022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3248" y="501093"/>
            <a:ext cx="8014085" cy="6001643"/>
          </a:xfrm>
          <a:prstGeom prst="rect">
            <a:avLst/>
          </a:prstGeom>
          <a:solidFill>
            <a:srgbClr val="92D050"/>
          </a:solidFill>
        </p:spPr>
        <p:txBody>
          <a:bodyPr wrap="square">
            <a:spAutoFit/>
          </a:bodyPr>
          <a:lstStyle/>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Завдання</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закладам ДСМК </a:t>
            </a:r>
            <a:r>
              <a:rPr lang="ru-RU" sz="16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визначають</a:t>
            </a:r>
            <a:r>
              <a:rPr lang="ru-RU" sz="1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чисельність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утворюваних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ДСМК державного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рівнів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кількість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профіль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НС,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віднесених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до ДСМК державного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відправки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район НС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додаткового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ліжкофонду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прийому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постачання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санітарно-господарським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спеціальним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майном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утворюваних</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ліжок</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ЛПЗ,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призначених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приймання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уражених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хворих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порядок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матеріально-технічного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транспортного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закладів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ДСМК;</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склад,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терміни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приведення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готовність</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сил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різних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відомств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приватних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підприємств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громадських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організацій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виділяються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порядку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взаємодії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розпорядження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закладу ДСМК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ліквідації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медико-</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НС;</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розташування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пунктів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ЛПЗ ДСМК, шляхи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матеріально-технічне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транспортне</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евакуаційних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uk-UA" sz="1600" spc="-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розробці завдань закладам ДСМК проводяться відповідні розрахунки і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визначається кількість і профіль формувань та додаткового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ліжкофонду</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ДСМК територіального рівня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залеж</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-но від прогнозованих санітарних втрат при </a:t>
            </a:r>
            <a:r>
              <a:rPr lang="uk-UA" sz="1600" spc="-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можливих НС техногенного та природного характеру в межах їх нормативів. Як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правило, всі формування та додатковий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ліжкофонд</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ДСМК державного рівня, </a:t>
            </a:r>
            <a:r>
              <a:rPr lang="uk-UA" sz="1600" spc="-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визначений для адміністративної території завданням МОЗ України, входить до </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складу формувань і </a:t>
            </a:r>
            <a:r>
              <a:rPr lang="uk-UA"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ліжкофонду</a:t>
            </a:r>
            <a:r>
              <a:rPr lang="uk-UA"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територіального рівня. </a:t>
            </a:r>
            <a:r>
              <a:rPr lang="uk-UA"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uk-UA"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1665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7090" y="241952"/>
            <a:ext cx="8562110" cy="6378669"/>
          </a:xfrm>
          <a:prstGeom prst="rect">
            <a:avLst/>
          </a:prstGeom>
          <a:solidFill>
            <a:srgbClr val="00B0F0"/>
          </a:solidFill>
        </p:spPr>
        <p:txBody>
          <a:bodyPr wrap="square">
            <a:spAutoFit/>
          </a:bodyPr>
          <a:lstStyle/>
          <a:p>
            <a:pPr>
              <a:spcAft>
                <a:spcPts val="0"/>
              </a:spcAft>
            </a:pPr>
            <a:r>
              <a:rPr lang="uk-UA" dirty="0">
                <a:latin typeface="Times New Roman" panose="02020603050405020304" pitchFamily="18" charset="0"/>
                <a:ea typeface="Times New Roman" panose="02020603050405020304" pitchFamily="18" charset="0"/>
              </a:rPr>
              <a:t>З метою єдиного розуміння і послідовності проведення плануючих заходів щодо медико-санітарного забезпечення населення</a:t>
            </a:r>
            <a:r>
              <a:rPr lang="ru-RU" dirty="0">
                <a:latin typeface="Times New Roman" panose="02020603050405020304" pitchFamily="18" charset="0"/>
                <a:ea typeface="Times New Roman" panose="02020603050405020304" pitchFamily="18" charset="0"/>
              </a:rPr>
              <a:t> </a:t>
            </a:r>
            <a:r>
              <a:rPr lang="uk-UA" b="1" i="1" dirty="0">
                <a:solidFill>
                  <a:srgbClr val="FF0000"/>
                </a:solidFill>
                <a:latin typeface="Times New Roman" panose="02020603050405020304" pitchFamily="18" charset="0"/>
                <a:ea typeface="Times New Roman" panose="02020603050405020304" pitchFamily="18" charset="0"/>
              </a:rPr>
              <a:t>плануючі документи</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що </a:t>
            </a:r>
            <a:r>
              <a:rPr lang="uk-UA" dirty="0" err="1">
                <a:latin typeface="Times New Roman" panose="02020603050405020304" pitchFamily="18" charset="0"/>
                <a:ea typeface="Times New Roman" panose="02020603050405020304" pitchFamily="18" charset="0"/>
              </a:rPr>
              <a:t>відпрацьовуються,</a:t>
            </a:r>
            <a:r>
              <a:rPr lang="uk-UA" i="1" dirty="0" err="1">
                <a:solidFill>
                  <a:srgbClr val="FF0000"/>
                </a:solidFill>
                <a:latin typeface="Times New Roman" panose="02020603050405020304" pitchFamily="18" charset="0"/>
                <a:ea typeface="Times New Roman" panose="02020603050405020304" pitchFamily="18" charset="0"/>
              </a:rPr>
              <a:t>повинні</a:t>
            </a:r>
            <a:r>
              <a:rPr lang="uk-UA" i="1" dirty="0">
                <a:solidFill>
                  <a:srgbClr val="FF0000"/>
                </a:solidFill>
                <a:latin typeface="Times New Roman" panose="02020603050405020304" pitchFamily="18" charset="0"/>
                <a:ea typeface="Times New Roman" panose="02020603050405020304" pitchFamily="18" charset="0"/>
              </a:rPr>
              <a:t> відповідати таким вимогам:</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відповідати сучасним поглядам на організацію і тактику служби медицини катастроф, технології виконання заходів при лікувально-евакуаційному, санітарно-гігієнічному і протиепідемічному забезпеченні населення в НС;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відтворювати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реальне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положення</a:t>
            </a:r>
            <a:r>
              <a:rPr lang="ru-RU" dirty="0">
                <a:latin typeface="Times New Roman" panose="02020603050405020304" pitchFamily="18" charset="0"/>
                <a:ea typeface="Times New Roman" panose="02020603050405020304" pitchFamily="18" charset="0"/>
              </a:rPr>
              <a:t> стану сил і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ДСМК,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відомчого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підпорядкування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містити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зайвої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невідповідної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планування</a:t>
            </a:r>
            <a:r>
              <a:rPr lang="ru-RU" dirty="0">
                <a:latin typeface="Times New Roman" panose="02020603050405020304" pitchFamily="18" charset="0"/>
                <a:ea typeface="Times New Roman" panose="02020603050405020304" pitchFamily="18" charset="0"/>
              </a:rPr>
              <a:t> медико-</a:t>
            </a:r>
            <a:r>
              <a:rPr lang="ru-RU" dirty="0" err="1">
                <a:latin typeface="Times New Roman" panose="02020603050405020304" pitchFamily="18" charset="0"/>
                <a:ea typeface="Times New Roman" panose="02020603050405020304" pitchFamily="18" charset="0"/>
              </a:rPr>
              <a:t>санітарного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інформації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доступними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розумінню</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аналізу</a:t>
            </a:r>
            <a:r>
              <a:rPr lang="ru-RU" dirty="0">
                <a:latin typeface="Times New Roman" panose="02020603050405020304" pitchFamily="18" charset="0"/>
                <a:ea typeface="Times New Roman" panose="02020603050405020304" pitchFamily="18" charset="0"/>
              </a:rPr>
              <a:t> без </a:t>
            </a:r>
            <a:r>
              <a:rPr lang="ru-RU" dirty="0" err="1">
                <a:latin typeface="Times New Roman" panose="02020603050405020304" pitchFamily="18" charset="0"/>
                <a:ea typeface="Times New Roman" panose="02020603050405020304" pitchFamily="18" charset="0"/>
              </a:rPr>
              <a:t>додаткових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розрахунків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зручними</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користуванні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оброблятися</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використанням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достовірних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офіційних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вихідних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даних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marR="12065" indent="18034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План повинен оформлятися у 3 примірниках</a:t>
            </a:r>
            <a:r>
              <a:rPr lang="uk-UA" dirty="0">
                <a:solidFill>
                  <a:srgbClr val="000000"/>
                </a:solidFill>
                <a:latin typeface="Times New Roman" panose="02020603050405020304" pitchFamily="18" charset="0"/>
                <a:ea typeface="Times New Roman" panose="02020603050405020304" pitchFamily="18" charset="0"/>
              </a:rPr>
              <a:t>, що зберігаються</a:t>
            </a:r>
            <a:r>
              <a:rPr lang="uk-UA" dirty="0" smtClean="0">
                <a:solidFill>
                  <a:srgbClr val="000000"/>
                </a:solidFill>
                <a:latin typeface="Times New Roman" panose="02020603050405020304" pitchFamily="18" charset="0"/>
                <a:ea typeface="Times New Roman" panose="02020603050405020304" pitchFamily="18" charset="0"/>
              </a:rPr>
              <a:t>:</a:t>
            </a:r>
          </a:p>
          <a:p>
            <a:pPr marR="12065" algn="just">
              <a:lnSpc>
                <a:spcPts val="2100"/>
              </a:lnSpc>
              <a:spcAft>
                <a:spcPts val="0"/>
              </a:spcAft>
            </a:pPr>
            <a:r>
              <a:rPr lang="uk-UA" dirty="0" smtClean="0">
                <a:solidFill>
                  <a:srgbClr val="000000"/>
                </a:solidFill>
                <a:latin typeface="Times New Roman" panose="02020603050405020304" pitchFamily="18" charset="0"/>
                <a:ea typeface="Times New Roman" panose="02020603050405020304" pitchFamily="18" charset="0"/>
              </a:rPr>
              <a:t>-</a:t>
            </a:r>
            <a:r>
              <a:rPr lang="uk-UA" i="1" dirty="0" smtClean="0">
                <a:solidFill>
                  <a:srgbClr val="000000"/>
                </a:solidFill>
                <a:latin typeface="Times New Roman" panose="02020603050405020304" pitchFamily="18" charset="0"/>
                <a:ea typeface="Times New Roman" panose="02020603050405020304" pitchFamily="18" charset="0"/>
              </a:rPr>
              <a:t>перший </a:t>
            </a:r>
            <a:r>
              <a:rPr lang="uk-UA" i="1" dirty="0">
                <a:solidFill>
                  <a:srgbClr val="000000"/>
                </a:solidFill>
                <a:latin typeface="Times New Roman" panose="02020603050405020304" pitchFamily="18" charset="0"/>
                <a:ea typeface="Times New Roman" panose="02020603050405020304" pitchFamily="18" charset="0"/>
              </a:rPr>
              <a:t>примірник </a:t>
            </a:r>
            <a:r>
              <a:rPr lang="uk-UA" dirty="0">
                <a:solidFill>
                  <a:srgbClr val="000000"/>
                </a:solidFill>
                <a:latin typeface="Times New Roman" panose="02020603050405020304" pitchFamily="18" charset="0"/>
                <a:ea typeface="Times New Roman" panose="02020603050405020304" pitchFamily="18" charset="0"/>
              </a:rPr>
              <a:t>– в органі управління охорони здоров’я адміністративної території; </a:t>
            </a:r>
            <a:endParaRPr lang="uk-UA" dirty="0" smtClean="0">
              <a:solidFill>
                <a:srgbClr val="000000"/>
              </a:solidFill>
              <a:latin typeface="Times New Roman" panose="02020603050405020304" pitchFamily="18" charset="0"/>
              <a:ea typeface="Times New Roman" panose="02020603050405020304" pitchFamily="18" charset="0"/>
            </a:endParaRPr>
          </a:p>
          <a:p>
            <a:pPr marR="12065"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a:t>
            </a:r>
            <a:r>
              <a:rPr lang="uk-UA" i="1" dirty="0" smtClean="0">
                <a:solidFill>
                  <a:srgbClr val="000000"/>
                </a:solidFill>
                <a:latin typeface="Times New Roman" panose="02020603050405020304" pitchFamily="18" charset="0"/>
                <a:ea typeface="Times New Roman" panose="02020603050405020304" pitchFamily="18" charset="0"/>
              </a:rPr>
              <a:t>другий</a:t>
            </a:r>
            <a:r>
              <a:rPr lang="uk-UA" dirty="0" smtClean="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у територіальному центрі медицини катастроф; </a:t>
            </a:r>
            <a:endParaRPr lang="uk-UA" dirty="0" smtClean="0">
              <a:solidFill>
                <a:srgbClr val="000000"/>
              </a:solidFill>
              <a:latin typeface="Times New Roman" panose="02020603050405020304" pitchFamily="18" charset="0"/>
              <a:ea typeface="Times New Roman" panose="02020603050405020304" pitchFamily="18" charset="0"/>
            </a:endParaRPr>
          </a:p>
          <a:p>
            <a:pPr marR="12065"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a:t>
            </a:r>
            <a:r>
              <a:rPr lang="uk-UA" i="1" dirty="0" smtClean="0">
                <a:solidFill>
                  <a:srgbClr val="000000"/>
                </a:solidFill>
                <a:latin typeface="Times New Roman" panose="02020603050405020304" pitchFamily="18" charset="0"/>
                <a:ea typeface="Times New Roman" panose="02020603050405020304" pitchFamily="18" charset="0"/>
              </a:rPr>
              <a:t>третій</a:t>
            </a:r>
            <a:r>
              <a:rPr lang="uk-UA" dirty="0" smtClean="0">
                <a:solidFill>
                  <a:srgbClr val="00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 у державному (регіональному) центрі медицини катастроф</a:t>
            </a:r>
            <a:r>
              <a:rPr lang="uk-UA" dirty="0" smtClean="0">
                <a:solidFill>
                  <a:srgbClr val="000000"/>
                </a:solidFill>
                <a:latin typeface="Times New Roman" panose="02020603050405020304" pitchFamily="18" charset="0"/>
                <a:ea typeface="Times New Roman" panose="02020603050405020304" pitchFamily="18" charset="0"/>
              </a:rPr>
              <a:t>.</a:t>
            </a:r>
          </a:p>
          <a:p>
            <a:pPr marR="12065" algn="just">
              <a:lnSpc>
                <a:spcPts val="2100"/>
              </a:lnSpc>
              <a:spcAft>
                <a:spcPts val="0"/>
              </a:spcAft>
            </a:pPr>
            <a:r>
              <a:rPr lang="uk-UA" spc="-5" dirty="0">
                <a:solidFill>
                  <a:srgbClr val="000000"/>
                </a:solidFill>
                <a:latin typeface="Times New Roman" panose="02020603050405020304" pitchFamily="18" charset="0"/>
                <a:ea typeface="Times New Roman" panose="02020603050405020304" pitchFamily="18" charset="0"/>
              </a:rPr>
              <a:t> Доброякісно складений план дозволяє ще в повсякденних умовах </a:t>
            </a:r>
            <a:r>
              <a:rPr lang="uk-UA" dirty="0">
                <a:solidFill>
                  <a:srgbClr val="000000"/>
                </a:solidFill>
                <a:latin typeface="Times New Roman" panose="02020603050405020304" pitchFamily="18" charset="0"/>
                <a:ea typeface="Times New Roman" panose="02020603050405020304" pitchFamily="18" charset="0"/>
              </a:rPr>
              <a:t>урахувати та підготувати необхідні кадри, накопичити та тримати в готовності до використання в НС резерви санітарно-гігієнічного, медичного та спеціального майна, сприяє оперативному використанню всіх можливостей адміністративної території, завчасному прийняттю рішення щодо необхідності залучення допомоги та резервів державного рівня ДСМК</a:t>
            </a:r>
            <a:r>
              <a:rPr lang="uk-UA" dirty="0" smtClean="0">
                <a:solidFill>
                  <a:srgbClr val="000000"/>
                </a:solidFill>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1119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794100"/>
            <a:ext cx="6608618" cy="5478423"/>
          </a:xfrm>
          <a:prstGeom prst="rect">
            <a:avLst/>
          </a:prstGeom>
          <a:solidFill>
            <a:srgbClr val="00B0F0"/>
          </a:solidFill>
        </p:spPr>
        <p:txBody>
          <a:bodyPr wrap="square">
            <a:spAutoFit/>
          </a:bodyPr>
          <a:lstStyle/>
          <a:p>
            <a:pPr indent="180340" algn="just">
              <a:lnSpc>
                <a:spcPts val="2100"/>
              </a:lnSpc>
              <a:spcAft>
                <a:spcPts val="0"/>
              </a:spcAft>
            </a:pP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Плани медико-санітарного забезпечення населення в екстремальних ситуаціях на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державному рівні </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розробляються МОЗ України, попередньо розглядаються Центральною координаційною комісією і затверджуються Кабінетом Міністрів України.</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marR="6350" indent="180340" algn="just">
              <a:lnSpc>
                <a:spcPts val="2100"/>
              </a:lnSpc>
              <a:spcAft>
                <a:spcPts val="0"/>
              </a:spcAft>
            </a:pPr>
            <a:r>
              <a:rPr lang="uk-UA"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 медико-санітарного забезпечення населення в екстремальних ситуаціях Служби на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територіальному рівні </a:t>
            </a: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розробляється управліннями охорони здоров’я обласних, Київської  державної адміністрації, попередньо розглядаються територіальними координаційними комісіями Служби і затверджуються відповідно обласними, Київською  міськими державними адміністраціями.</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marR="6350" indent="18034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План медико-санітарного забезпечення населення адміністративної території ( області, міста Києва ) за умов НС відображає зміст й обсяг заходів щодо мінімізації і ліквідації медико-санітарних наслідків прогнозованих НС у масштабі всієї території, окремих міст і районів і є </a:t>
            </a:r>
            <a:r>
              <a:rPr lang="uk-UA"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вихідним документом для визначення потреб фінансування, медичного постачання, матеріально-технічного і транспортного забезпечення планованих заходів.</a:t>
            </a:r>
            <a:endParaRPr lang="uk-UA" sz="16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237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1842" y="482595"/>
            <a:ext cx="6720224" cy="5909310"/>
          </a:xfrm>
          <a:prstGeom prst="rect">
            <a:avLst/>
          </a:prstGeom>
          <a:solidFill>
            <a:srgbClr val="00B0F0"/>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ru-RU" sz="1400" b="1" i="1" dirty="0">
                <a:solidFill>
                  <a:srgbClr val="FF0000"/>
                </a:solidFill>
                <a:latin typeface="Times New Roman" panose="02020603050405020304" pitchFamily="18" charset="0"/>
                <a:ea typeface="Times New Roman" panose="02020603050405020304" pitchFamily="18" charset="0"/>
              </a:rPr>
              <a:t>СТРУКТУРА ПЛАНУ ТА ЗМІСТ ЙОГО РОЗДІЛІВ.</a:t>
            </a:r>
            <a:endParaRPr lang="uk-UA" sz="14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Планування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щодо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надзвичайних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ситуаціях</a:t>
            </a:r>
            <a:r>
              <a:rPr lang="ru-RU" dirty="0">
                <a:latin typeface="Times New Roman" panose="02020603050405020304" pitchFamily="18" charset="0"/>
                <a:ea typeface="Times New Roman" panose="02020603050405020304" pitchFamily="18" charset="0"/>
              </a:rPr>
              <a:t> проводиться </a:t>
            </a:r>
            <a:r>
              <a:rPr lang="ru-RU" i="1" dirty="0" err="1" smtClean="0">
                <a:solidFill>
                  <a:srgbClr val="FF0000"/>
                </a:solidFill>
                <a:latin typeface="Times New Roman" panose="02020603050405020304" pitchFamily="18" charset="0"/>
                <a:ea typeface="Times New Roman" panose="02020603050405020304" pitchFamily="18" charset="0"/>
              </a:rPr>
              <a:t>п'ятьма</a:t>
            </a:r>
            <a:r>
              <a:rPr lang="ru-RU" i="1" dirty="0" smtClean="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рівнями</a:t>
            </a:r>
            <a:r>
              <a:rPr lang="ru-RU"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Плани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першого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розробляються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фахівцями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медичною</a:t>
            </a:r>
            <a:r>
              <a:rPr lang="ru-RU" dirty="0">
                <a:latin typeface="Times New Roman" panose="02020603050405020304" pitchFamily="18" charset="0"/>
                <a:ea typeface="Times New Roman" panose="02020603050405020304" pitchFamily="18" charset="0"/>
              </a:rPr>
              <a:t> закладу, </a:t>
            </a:r>
            <a:r>
              <a:rPr lang="ru-RU" dirty="0" err="1">
                <a:latin typeface="Times New Roman" panose="02020603050405020304" pitchFamily="18" charset="0"/>
                <a:ea typeface="Times New Roman" panose="02020603050405020304" pitchFamily="18" charset="0"/>
              </a:rPr>
              <a:t>узгоджуються</a:t>
            </a:r>
            <a:r>
              <a:rPr lang="ru-RU" dirty="0">
                <a:latin typeface="Times New Roman" panose="02020603050405020304" pitchFamily="18" charset="0"/>
                <a:ea typeface="Times New Roman" panose="02020603050405020304" pitchFamily="18" charset="0"/>
              </a:rPr>
              <a:t> з органами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підпорядкованістю</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керівником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закладу.</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Другий</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третій</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рівні</a:t>
            </a:r>
            <a:r>
              <a:rPr lang="ru-RU" dirty="0">
                <a:solidFill>
                  <a:srgbClr val="FF0000"/>
                </a:solidFill>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Плани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адміністративного</a:t>
            </a:r>
            <a:r>
              <a:rPr lang="ru-RU" dirty="0">
                <a:latin typeface="Times New Roman" panose="02020603050405020304" pitchFamily="18" charset="0"/>
                <a:ea typeface="Times New Roman" panose="02020603050405020304" pitchFamily="18" charset="0"/>
              </a:rPr>
              <a:t> району,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 без районного </a:t>
            </a:r>
            <a:r>
              <a:rPr lang="ru-RU" dirty="0" err="1">
                <a:latin typeface="Times New Roman" panose="02020603050405020304" pitchFamily="18" charset="0"/>
                <a:ea typeface="Times New Roman" panose="02020603050405020304" pitchFamily="18" charset="0"/>
              </a:rPr>
              <a:t>поділу</a:t>
            </a:r>
            <a:r>
              <a:rPr lang="ru-RU" dirty="0">
                <a:latin typeface="Times New Roman" panose="02020603050405020304" pitchFamily="18" charset="0"/>
                <a:ea typeface="Times New Roman" panose="02020603050405020304" pitchFamily="18" charset="0"/>
              </a:rPr>
              <a:t> і з </a:t>
            </a:r>
            <a:r>
              <a:rPr lang="ru-RU" dirty="0" err="1">
                <a:latin typeface="Times New Roman" panose="02020603050405020304" pitchFamily="18" charset="0"/>
                <a:ea typeface="Times New Roman" panose="02020603050405020304" pitchFamily="18" charset="0"/>
              </a:rPr>
              <a:t>районним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розробляються</a:t>
            </a:r>
            <a:r>
              <a:rPr lang="ru-RU" dirty="0">
                <a:latin typeface="Times New Roman" panose="02020603050405020304" pitchFamily="18" charset="0"/>
                <a:ea typeface="Times New Roman" panose="02020603050405020304" pitchFamily="18" charset="0"/>
              </a:rPr>
              <a:t> органами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узгоджуються</a:t>
            </a:r>
            <a:r>
              <a:rPr lang="ru-RU" dirty="0">
                <a:latin typeface="Times New Roman" panose="02020603050405020304" pitchFamily="18" charset="0"/>
                <a:ea typeface="Times New Roman" panose="02020603050405020304" pitchFamily="18" charset="0"/>
              </a:rPr>
              <a:t> з органами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вищого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затверджуються</a:t>
            </a:r>
            <a:r>
              <a:rPr lang="ru-RU" dirty="0">
                <a:latin typeface="Times New Roman" panose="02020603050405020304" pitchFamily="18" charset="0"/>
                <a:ea typeface="Times New Roman" panose="02020603050405020304" pitchFamily="18" charset="0"/>
              </a:rPr>
              <a:t> органами </a:t>
            </a:r>
            <a:r>
              <a:rPr lang="ru-RU" dirty="0" err="1">
                <a:latin typeface="Times New Roman" panose="02020603050405020304" pitchFamily="18" charset="0"/>
                <a:ea typeface="Times New Roman" panose="02020603050405020304" pitchFamily="18" charset="0"/>
              </a:rPr>
              <a:t>виконавчої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адміністративного</a:t>
            </a:r>
            <a:r>
              <a:rPr lang="ru-RU" dirty="0">
                <a:latin typeface="Times New Roman" panose="02020603050405020304" pitchFamily="18" charset="0"/>
                <a:ea typeface="Times New Roman" panose="02020603050405020304" pitchFamily="18" charset="0"/>
              </a:rPr>
              <a:t> району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Плани</a:t>
            </a:r>
            <a:r>
              <a:rPr lang="ru-RU" b="1" i="1" dirty="0">
                <a:solidFill>
                  <a:srgbClr val="FF0000"/>
                </a:solidFill>
                <a:latin typeface="Times New Roman" panose="02020603050405020304" pitchFamily="18" charset="0"/>
                <a:ea typeface="Times New Roman" panose="02020603050405020304" pitchFamily="18" charset="0"/>
              </a:rPr>
              <a:t> четвертого </a:t>
            </a:r>
            <a:r>
              <a:rPr lang="ru-RU" b="1" i="1" dirty="0" err="1">
                <a:solidFill>
                  <a:srgbClr val="FF0000"/>
                </a:solidFill>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складаються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управліннями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облдержадміністрацій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Київської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міськадміністрації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розглядаються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засіданні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координаційної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комісії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відповідним</a:t>
            </a:r>
            <a:r>
              <a:rPr lang="ru-RU" dirty="0">
                <a:latin typeface="Times New Roman" panose="02020603050405020304" pitchFamily="18" charset="0"/>
                <a:ea typeface="Times New Roman" panose="02020603050405020304" pitchFamily="18" charset="0"/>
              </a:rPr>
              <a:t> органом </a:t>
            </a:r>
            <a:r>
              <a:rPr lang="ru-RU" dirty="0" err="1">
                <a:latin typeface="Times New Roman" panose="02020603050405020304" pitchFamily="18" charset="0"/>
                <a:ea typeface="Times New Roman" panose="02020603050405020304" pitchFamily="18" charset="0"/>
              </a:rPr>
              <a:t>виконавчої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влади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План </a:t>
            </a:r>
            <a:r>
              <a:rPr lang="ru-RU" b="1" i="1" dirty="0" err="1">
                <a:solidFill>
                  <a:srgbClr val="FF0000"/>
                </a:solidFill>
                <a:latin typeface="Times New Roman" panose="02020603050405020304" pitchFamily="18" charset="0"/>
                <a:ea typeface="Times New Roman" panose="02020603050405020304" pitchFamily="18" charset="0"/>
              </a:rPr>
              <a:t>п'ятого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розробляється</a:t>
            </a:r>
            <a:r>
              <a:rPr lang="ru-RU" dirty="0">
                <a:latin typeface="Times New Roman" panose="02020603050405020304" pitchFamily="18" charset="0"/>
                <a:ea typeface="Times New Roman" panose="02020603050405020304" pitchFamily="18" charset="0"/>
              </a:rPr>
              <a:t> МОЗ </a:t>
            </a:r>
            <a:r>
              <a:rPr lang="ru-RU" dirty="0" err="1">
                <a:latin typeface="Times New Roman" panose="02020603050405020304" pitchFamily="18" charset="0"/>
                <a:ea typeface="Times New Roman" panose="02020603050405020304" pitchFamily="18" charset="0"/>
              </a:rPr>
              <a:t>України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узгоджується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засіданні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Центральної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координаційної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комісії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затверджується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Кабінетом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Міністрів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України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узгодженням</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Міністерством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надзвичайних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ситуацій</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13574007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6473" y="350299"/>
            <a:ext cx="7924800" cy="5909310"/>
          </a:xfrm>
          <a:prstGeom prst="rect">
            <a:avLst/>
          </a:prstGeom>
          <a:solidFill>
            <a:srgbClr val="00B0F0"/>
          </a:solidFill>
        </p:spPr>
        <p:txBody>
          <a:bodyPr wrap="square">
            <a:spAutoFit/>
          </a:bodyPr>
          <a:lstStyle/>
          <a:p>
            <a:pPr>
              <a:spcAft>
                <a:spcPts val="0"/>
              </a:spcAft>
            </a:pPr>
            <a:r>
              <a:rPr lang="ru-RU" b="1" dirty="0" err="1">
                <a:solidFill>
                  <a:srgbClr val="FF0000"/>
                </a:solidFill>
                <a:latin typeface="Times New Roman" panose="02020603050405020304" pitchFamily="18" charset="0"/>
                <a:ea typeface="Times New Roman" panose="02020603050405020304" pitchFamily="18" charset="0"/>
              </a:rPr>
              <a:t>Плани</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медичного</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забезпечення</a:t>
            </a:r>
            <a:r>
              <a:rPr lang="ru-RU" b="1" dirty="0">
                <a:solidFill>
                  <a:srgbClr val="FF0000"/>
                </a:solidFill>
                <a:latin typeface="Times New Roman" panose="02020603050405020304" pitchFamily="18" charset="0"/>
                <a:ea typeface="Times New Roman" panose="02020603050405020304" pitchFamily="18" charset="0"/>
              </a:rPr>
              <a:t> при НС </a:t>
            </a:r>
            <a:r>
              <a:rPr lang="ru-RU" b="1" dirty="0" err="1">
                <a:solidFill>
                  <a:srgbClr val="FF0000"/>
                </a:solidFill>
                <a:latin typeface="Times New Roman" panose="02020603050405020304" pitchFamily="18" charset="0"/>
                <a:ea typeface="Times New Roman" panose="02020603050405020304" pitchFamily="18" charset="0"/>
              </a:rPr>
              <a:t>повинні</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включати</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такі</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основні</a:t>
            </a:r>
            <a:r>
              <a:rPr lang="ru-RU" b="1" dirty="0">
                <a:solidFill>
                  <a:srgbClr val="FF0000"/>
                </a:solidFill>
                <a:latin typeface="Times New Roman" panose="02020603050405020304" pitchFamily="18" charset="0"/>
                <a:ea typeface="Times New Roman" panose="02020603050405020304" pitchFamily="18" charset="0"/>
              </a:rPr>
              <a:t> </a:t>
            </a:r>
            <a:r>
              <a:rPr lang="ru-RU" b="1" dirty="0" err="1">
                <a:solidFill>
                  <a:srgbClr val="FF0000"/>
                </a:solidFill>
                <a:latin typeface="Times New Roman" panose="02020603050405020304" pitchFamily="18" charset="0"/>
                <a:ea typeface="Times New Roman" panose="02020603050405020304" pitchFamily="18" charset="0"/>
              </a:rPr>
              <a:t>розділи</a:t>
            </a:r>
            <a:r>
              <a:rPr lang="ru-RU" b="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1.</a:t>
            </a:r>
            <a:r>
              <a:rPr lang="ru-RU" dirty="0">
                <a:latin typeface="Times New Roman" panose="02020603050405020304" pitchFamily="18" charset="0"/>
                <a:ea typeface="Times New Roman" panose="02020603050405020304" pitchFamily="18" charset="0"/>
              </a:rPr>
              <a:t> </a:t>
            </a:r>
            <a:r>
              <a:rPr lang="ru-RU" i="1" dirty="0">
                <a:latin typeface="Times New Roman" panose="02020603050405020304" pitchFamily="18" charset="0"/>
                <a:ea typeface="Times New Roman" panose="02020603050405020304" pitchFamily="18" charset="0"/>
              </a:rPr>
              <a:t>Коротка характеристика сил і </a:t>
            </a:r>
            <a:r>
              <a:rPr lang="ru-RU" i="1" dirty="0" err="1">
                <a:latin typeface="Times New Roman" panose="02020603050405020304" pitchFamily="18" charset="0"/>
                <a:ea typeface="Times New Roman" panose="02020603050405020304" pitchFamily="18" charset="0"/>
              </a:rPr>
              <a:t>засобів</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системи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охорони</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здоров'я</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об'єкт</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адміністративна</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територія</a:t>
            </a:r>
            <a:r>
              <a:rPr lang="ru-RU" i="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2.</a:t>
            </a:r>
            <a:r>
              <a:rPr lang="ru-RU" i="1" dirty="0">
                <a:latin typeface="Times New Roman" panose="02020603050405020304" pitchFamily="18" charset="0"/>
                <a:ea typeface="Times New Roman" panose="02020603050405020304" pitchFamily="18" charset="0"/>
              </a:rPr>
              <a:t> Прогноз медико-</a:t>
            </a:r>
            <a:r>
              <a:rPr lang="ru-RU" i="1" dirty="0" err="1">
                <a:latin typeface="Times New Roman" panose="02020603050405020304" pitchFamily="18" charset="0"/>
                <a:ea typeface="Times New Roman" panose="02020603050405020304" pitchFamily="18" charset="0"/>
              </a:rPr>
              <a:t>санітарної</a:t>
            </a:r>
            <a:r>
              <a:rPr lang="ru-RU" i="1" dirty="0">
                <a:latin typeface="Times New Roman" panose="02020603050405020304" pitchFamily="18" charset="0"/>
                <a:ea typeface="Times New Roman" panose="02020603050405020304" pitchFamily="18" charset="0"/>
              </a:rPr>
              <a:t> обстановки в </a:t>
            </a:r>
            <a:r>
              <a:rPr lang="ru-RU" i="1" dirty="0" err="1">
                <a:latin typeface="Times New Roman" panose="02020603050405020304" pitchFamily="18" charset="0"/>
                <a:ea typeface="Times New Roman" panose="02020603050405020304" pitchFamily="18" charset="0"/>
              </a:rPr>
              <a:t>районі</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медичного</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обслуговування</a:t>
            </a:r>
            <a:r>
              <a:rPr lang="ru-RU" i="1" dirty="0">
                <a:latin typeface="Times New Roman" panose="02020603050405020304" pitchFamily="18" charset="0"/>
                <a:ea typeface="Times New Roman" panose="02020603050405020304" pitchFamily="18" charset="0"/>
              </a:rPr>
              <a:t> при </a:t>
            </a:r>
            <a:r>
              <a:rPr lang="ru-RU" i="1" dirty="0" err="1">
                <a:latin typeface="Times New Roman" panose="02020603050405020304" pitchFamily="18" charset="0"/>
                <a:ea typeface="Times New Roman" panose="02020603050405020304" pitchFamily="18" charset="0"/>
              </a:rPr>
              <a:t>виникненні</a:t>
            </a:r>
            <a:r>
              <a:rPr lang="ru-RU" i="1" dirty="0">
                <a:latin typeface="Times New Roman" panose="02020603050405020304" pitchFamily="18" charset="0"/>
                <a:ea typeface="Times New Roman" panose="02020603050405020304" pitchFamily="18" charset="0"/>
              </a:rPr>
              <a:t> НС.</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3.</a:t>
            </a:r>
            <a:r>
              <a:rPr lang="ru-RU" i="1" dirty="0">
                <a:latin typeface="Times New Roman" panose="02020603050405020304" pitchFamily="18" charset="0"/>
                <a:ea typeface="Times New Roman" panose="02020603050405020304" pitchFamily="18" charset="0"/>
              </a:rPr>
              <a:t> Заходи </a:t>
            </a:r>
            <a:r>
              <a:rPr lang="ru-RU" i="1" dirty="0" err="1">
                <a:latin typeface="Times New Roman" panose="02020603050405020304" pitchFamily="18" charset="0"/>
                <a:ea typeface="Times New Roman" panose="02020603050405020304" pitchFamily="18" charset="0"/>
              </a:rPr>
              <a:t>щодо</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ліквідації</a:t>
            </a:r>
            <a:r>
              <a:rPr lang="ru-RU" i="1" dirty="0">
                <a:latin typeface="Times New Roman" panose="02020603050405020304" pitchFamily="18" charset="0"/>
                <a:ea typeface="Times New Roman" panose="02020603050405020304" pitchFamily="18" charset="0"/>
              </a:rPr>
              <a:t> медико-</a:t>
            </a:r>
            <a:r>
              <a:rPr lang="ru-RU" i="1" dirty="0" err="1">
                <a:latin typeface="Times New Roman" panose="02020603050405020304" pitchFamily="18" charset="0"/>
                <a:ea typeface="Times New Roman" panose="02020603050405020304" pitchFamily="18" charset="0"/>
              </a:rPr>
              <a:t>санітарних</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наслідків</a:t>
            </a:r>
            <a:r>
              <a:rPr lang="ru-RU" i="1" dirty="0">
                <a:latin typeface="Times New Roman" panose="02020603050405020304" pitchFamily="18" charset="0"/>
                <a:ea typeface="Times New Roman" panose="02020603050405020304" pitchFamily="18" charset="0"/>
              </a:rPr>
              <a:t> НС.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3.1. </a:t>
            </a:r>
            <a:r>
              <a:rPr lang="ru-RU" dirty="0" err="1">
                <a:latin typeface="Times New Roman" panose="02020603050405020304" pitchFamily="18" charset="0"/>
                <a:ea typeface="Times New Roman" panose="02020603050405020304" pitchFamily="18" charset="0"/>
              </a:rPr>
              <a:t>Організації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розвідки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3.2. </a:t>
            </a:r>
            <a:r>
              <a:rPr lang="ru-RU" dirty="0" err="1">
                <a:latin typeface="Times New Roman" panose="02020603050405020304" pitchFamily="18" charset="0"/>
                <a:ea typeface="Times New Roman" panose="02020603050405020304" pitchFamily="18" charset="0"/>
              </a:rPr>
              <a:t>Організації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лікувально-евакуаційних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3.3. </a:t>
            </a:r>
            <a:r>
              <a:rPr lang="ru-RU" dirty="0" err="1">
                <a:latin typeface="Times New Roman" panose="02020603050405020304" pitchFamily="18" charset="0"/>
                <a:ea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санітарно-гігієнічних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протиепідемічних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3.4. </a:t>
            </a:r>
            <a:r>
              <a:rPr lang="ru-RU" dirty="0" err="1">
                <a:latin typeface="Times New Roman" panose="02020603050405020304" pitchFamily="18" charset="0"/>
                <a:ea typeface="Times New Roman" panose="02020603050405020304" pitchFamily="18" charset="0"/>
              </a:rPr>
              <a:t>Організація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матеріально-технічного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Розділ</a:t>
            </a:r>
            <a:r>
              <a:rPr lang="ru-RU" b="1" i="1" dirty="0">
                <a:solidFill>
                  <a:srgbClr val="FF0000"/>
                </a:solidFill>
                <a:latin typeface="Times New Roman" panose="02020603050405020304" pitchFamily="18" charset="0"/>
                <a:ea typeface="Times New Roman" panose="02020603050405020304" pitchFamily="18" charset="0"/>
              </a:rPr>
              <a:t> 4</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Організація</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управління</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зв'язку</a:t>
            </a:r>
            <a:r>
              <a:rPr lang="ru-RU" i="1" dirty="0">
                <a:latin typeface="Times New Roman" panose="02020603050405020304" pitchFamily="18" charset="0"/>
                <a:ea typeface="Times New Roman" panose="02020603050405020304" pitchFamily="18" charset="0"/>
              </a:rPr>
              <a:t> й </a:t>
            </a:r>
            <a:r>
              <a:rPr lang="ru-RU" i="1" dirty="0" err="1">
                <a:latin typeface="Times New Roman" panose="02020603050405020304" pitchFamily="18" charset="0"/>
                <a:ea typeface="Times New Roman" panose="02020603050405020304" pitchFamily="18" charset="0"/>
              </a:rPr>
              <a:t>оповіщення</a:t>
            </a:r>
            <a:r>
              <a:rPr lang="ru-RU" i="1" dirty="0">
                <a:latin typeface="Times New Roman" panose="02020603050405020304" pitchFamily="18" charset="0"/>
                <a:ea typeface="Times New Roman" panose="02020603050405020304" pitchFamily="18" charset="0"/>
              </a:rPr>
              <a:t> у </a:t>
            </a:r>
            <a:r>
              <a:rPr lang="ru-RU" i="1" dirty="0" err="1">
                <a:latin typeface="Times New Roman" panose="02020603050405020304" pitchFamily="18" charset="0"/>
                <a:ea typeface="Times New Roman" panose="02020603050405020304" pitchFamily="18" charset="0"/>
              </a:rPr>
              <a:t>разі</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надзвичайних</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ситуацій</a:t>
            </a:r>
            <a:r>
              <a:rPr lang="ru-RU" i="1" dirty="0" smtClean="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У першому розділі</a:t>
            </a:r>
            <a:r>
              <a:rPr lang="ru-RU" i="1" dirty="0">
                <a:solidFill>
                  <a:srgbClr val="FF0000"/>
                </a:solidFill>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плану </a:t>
            </a:r>
            <a:r>
              <a:rPr lang="uk-UA" dirty="0">
                <a:latin typeface="Times New Roman" panose="02020603050405020304" pitchFamily="18" charset="0"/>
                <a:ea typeface="Times New Roman" panose="02020603050405020304" pitchFamily="18" charset="0"/>
              </a:rPr>
              <a:t>дається характеристика медичних закладів на відповідній адміністративній території, кількості лікарів (усього і за окремими спеціальностями), кількості середнього медичного персоналу і структура його спеціалізації, загальної кількості і спеціалізації ліжкового фонду.</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Окремим підрозділом дається характеристика сил, засобів і формувань, які включено до складу ДСМК центрального і територіального рівнів, можливостей розгортання додаткового ліжкового фонду, його </a:t>
            </a:r>
            <a:r>
              <a:rPr lang="uk-UA" dirty="0" err="1">
                <a:latin typeface="Times New Roman" panose="02020603050405020304" pitchFamily="18" charset="0"/>
                <a:ea typeface="Times New Roman" panose="02020603050405020304" pitchFamily="18" charset="0"/>
              </a:rPr>
              <a:t>профільність</a:t>
            </a:r>
            <a:r>
              <a:rPr lang="uk-UA" dirty="0">
                <a:latin typeface="Times New Roman" panose="02020603050405020304" pitchFamily="18" charset="0"/>
                <a:ea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rPr>
              <a:t>перепрофілізація</a:t>
            </a:r>
            <a:r>
              <a:rPr lang="uk-UA" dirty="0">
                <a:latin typeface="Times New Roman" panose="02020603050405020304" pitchFamily="18" charset="0"/>
                <a:ea typeface="Times New Roman" panose="02020603050405020304" pitchFamily="18" charset="0"/>
              </a:rPr>
              <a:t> залежно від медико-санітарної ситуації</a:t>
            </a:r>
            <a:r>
              <a:rPr lang="uk-UA" dirty="0" smtClean="0">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0923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817" y="268000"/>
            <a:ext cx="8368145" cy="6247864"/>
          </a:xfrm>
          <a:prstGeom prst="rect">
            <a:avLst/>
          </a:prstGeom>
          <a:solidFill>
            <a:srgbClr val="00B0F0"/>
          </a:solidFill>
        </p:spPr>
        <p:txBody>
          <a:bodyPr wrap="square">
            <a:spAutoFit/>
          </a:bodyPr>
          <a:lstStyle/>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Другий</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розділ</a:t>
            </a:r>
            <a:r>
              <a:rPr lang="ru-RU" sz="1600" i="1" dirty="0">
                <a:solidFill>
                  <a:srgbClr val="FF0000"/>
                </a:solidFill>
                <a:latin typeface="Times New Roman" panose="02020603050405020304" pitchFamily="18" charset="0"/>
                <a:ea typeface="Times New Roman" panose="02020603050405020304" pitchFamily="18" charset="0"/>
              </a:rPr>
              <a:t> плану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присвячується</a:t>
            </a:r>
            <a:r>
              <a:rPr lang="ru-RU" sz="1600" dirty="0">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прогнозу медико-</a:t>
            </a:r>
            <a:r>
              <a:rPr lang="ru-RU" sz="1600" i="1" dirty="0" err="1">
                <a:solidFill>
                  <a:srgbClr val="FF0000"/>
                </a:solidFill>
                <a:latin typeface="Times New Roman" panose="02020603050405020304" pitchFamily="18" charset="0"/>
                <a:ea typeface="Times New Roman" panose="02020603050405020304" pitchFamily="18" charset="0"/>
              </a:rPr>
              <a:t>санітарної</a:t>
            </a:r>
            <a:r>
              <a:rPr lang="ru-RU" sz="1600" i="1" dirty="0">
                <a:solidFill>
                  <a:srgbClr val="FF0000"/>
                </a:solidFill>
                <a:latin typeface="Times New Roman" panose="02020603050405020304" pitchFamily="18" charset="0"/>
                <a:ea typeface="Times New Roman" panose="02020603050405020304" pitchFamily="18" charset="0"/>
              </a:rPr>
              <a:t> обстановки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виникнути</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разі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найбільш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ймовірних</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даної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адміністративної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території</a:t>
            </a:r>
            <a:r>
              <a:rPr lang="ru-RU" sz="1600" dirty="0">
                <a:latin typeface="Times New Roman" panose="02020603050405020304" pitchFamily="18" charset="0"/>
                <a:ea typeface="Times New Roman" panose="02020603050405020304" pitchFamily="18" charset="0"/>
              </a:rPr>
              <a:t> катастроф природного і техногенного характеру. </a:t>
            </a:r>
            <a:r>
              <a:rPr lang="ru-RU" sz="1600" dirty="0" err="1">
                <a:latin typeface="Times New Roman" panose="02020603050405020304" pitchFamily="18" charset="0"/>
                <a:ea typeface="Times New Roman" panose="02020603050405020304" pitchFamily="18" charset="0"/>
              </a:rPr>
              <a:t>Він</a:t>
            </a:r>
            <a:r>
              <a:rPr lang="ru-RU" sz="1600" dirty="0">
                <a:latin typeface="Times New Roman" panose="02020603050405020304" pitchFamily="18" charset="0"/>
                <a:ea typeface="Times New Roman" panose="02020603050405020304" pitchFamily="18" charset="0"/>
              </a:rPr>
              <a:t> повинен </a:t>
            </a:r>
            <a:r>
              <a:rPr lang="ru-RU" sz="1600" dirty="0" err="1">
                <a:latin typeface="Times New Roman" panose="02020603050405020304" pitchFamily="18" charset="0"/>
                <a:ea typeface="Times New Roman" panose="02020603050405020304" pitchFamily="18" charset="0"/>
              </a:rPr>
              <a:t>включати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ретроспективний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аналіз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природних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техногенних</a:t>
            </a:r>
            <a:r>
              <a:rPr lang="ru-RU" sz="1600" dirty="0">
                <a:latin typeface="Times New Roman" panose="02020603050405020304" pitchFamily="18" charset="0"/>
                <a:ea typeface="Times New Roman" panose="02020603050405020304" pitchFamily="18" charset="0"/>
              </a:rPr>
              <a:t> катастроф,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виникали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даній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адміністративній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території</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їхніх</a:t>
            </a:r>
            <a:r>
              <a:rPr lang="ru-RU" sz="1600" dirty="0">
                <a:latin typeface="Times New Roman" panose="02020603050405020304" pitchFamily="18" charset="0"/>
                <a:ea typeface="Times New Roman" panose="02020603050405020304" pitchFamily="18" charset="0"/>
              </a:rPr>
              <a:t> медико-</a:t>
            </a:r>
            <a:r>
              <a:rPr lang="ru-RU" sz="1600" dirty="0" err="1">
                <a:latin typeface="Times New Roman" panose="02020603050405020304" pitchFamily="18" charset="0"/>
                <a:ea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наслідків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перелік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потенційно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небезпечних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об'єктів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можуть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викликати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різке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погіршення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санітарно-епідеміологічної</a:t>
            </a:r>
            <a:r>
              <a:rPr lang="ru-RU" sz="1600" dirty="0">
                <a:latin typeface="Times New Roman" panose="02020603050405020304" pitchFamily="18" charset="0"/>
                <a:ea typeface="Times New Roman" panose="02020603050405020304" pitchFamily="18" charset="0"/>
              </a:rPr>
              <a:t> обстановки, з </a:t>
            </a:r>
            <a:r>
              <a:rPr lang="ru-RU" sz="1600" dirty="0" err="1">
                <a:latin typeface="Times New Roman" panose="02020603050405020304" pitchFamily="18" charset="0"/>
                <a:ea typeface="Times New Roman" panose="02020603050405020304" pitchFamily="18" charset="0"/>
              </a:rPr>
              <a:t>визначенням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вражаючих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факторів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фізико-географічних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особливостей</a:t>
            </a:r>
            <a:r>
              <a:rPr lang="ru-RU" sz="1600" dirty="0">
                <a:latin typeface="Times New Roman" panose="02020603050405020304" pitchFamily="18" charset="0"/>
                <a:ea typeface="Times New Roman" panose="02020603050405020304" pitchFamily="18" charset="0"/>
              </a:rPr>
              <a:t> і т.д. </a:t>
            </a:r>
            <a:r>
              <a:rPr lang="ru-RU" sz="1600" dirty="0" err="1">
                <a:latin typeface="Times New Roman" panose="02020603050405020304" pitchFamily="18" charset="0"/>
                <a:ea typeface="Times New Roman" panose="02020603050405020304" pitchFamily="18" charset="0"/>
              </a:rPr>
              <a:t>Одне</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основних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місць</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цьому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розділі</a:t>
            </a:r>
            <a:r>
              <a:rPr lang="ru-RU" sz="1600" dirty="0">
                <a:latin typeface="Times New Roman" panose="02020603050405020304" pitchFamily="18" charset="0"/>
                <a:ea typeface="Times New Roman" panose="02020603050405020304" pitchFamily="18" charset="0"/>
              </a:rPr>
              <a:t> повинен </a:t>
            </a:r>
            <a:r>
              <a:rPr lang="ru-RU" sz="1600" dirty="0" err="1">
                <a:latin typeface="Times New Roman" panose="02020603050405020304" pitchFamily="18" charset="0"/>
                <a:ea typeface="Times New Roman" panose="02020603050405020304" pitchFamily="18" charset="0"/>
              </a:rPr>
              <a:t>посідати</a:t>
            </a:r>
            <a:r>
              <a:rPr lang="ru-RU" sz="1600" dirty="0">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прогноз медико-</a:t>
            </a:r>
            <a:r>
              <a:rPr lang="ru-RU" sz="1600" i="1" dirty="0" err="1">
                <a:solidFill>
                  <a:srgbClr val="FF0000"/>
                </a:solidFill>
                <a:latin typeface="Times New Roman" panose="02020603050405020304" pitchFamily="18" charset="0"/>
                <a:ea typeface="Times New Roman" panose="02020603050405020304" pitchFamily="18" charset="0"/>
              </a:rPr>
              <a:t>санітарних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наслідків</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можливих</a:t>
            </a:r>
            <a:r>
              <a:rPr lang="ru-RU" sz="1600" i="1" dirty="0">
                <a:solidFill>
                  <a:srgbClr val="FF0000"/>
                </a:solidFill>
                <a:latin typeface="Times New Roman" panose="02020603050405020304" pitchFamily="18" charset="0"/>
                <a:ea typeface="Times New Roman" panose="02020603050405020304" pitchFamily="18" charset="0"/>
              </a:rPr>
              <a:t> катастроф з </a:t>
            </a:r>
            <a:r>
              <a:rPr lang="ru-RU" sz="1600" i="1" dirty="0" err="1">
                <a:solidFill>
                  <a:srgbClr val="FF0000"/>
                </a:solidFill>
                <a:latin typeface="Times New Roman" panose="02020603050405020304" pitchFamily="18" charset="0"/>
                <a:ea typeface="Times New Roman" panose="02020603050405020304" pitchFamily="18" charset="0"/>
              </a:rPr>
              <a:t>розрахунком</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величини</a:t>
            </a:r>
            <a:r>
              <a:rPr lang="ru-RU" sz="1600" i="1" dirty="0">
                <a:solidFill>
                  <a:srgbClr val="FF0000"/>
                </a:solidFill>
                <a:latin typeface="Times New Roman" panose="02020603050405020304" pitchFamily="18" charset="0"/>
                <a:ea typeface="Times New Roman" panose="02020603050405020304" pitchFamily="18" charset="0"/>
              </a:rPr>
              <a:t> і </a:t>
            </a:r>
            <a:r>
              <a:rPr lang="ru-RU" sz="1600" i="1" dirty="0" err="1">
                <a:solidFill>
                  <a:srgbClr val="FF0000"/>
                </a:solidFill>
                <a:latin typeface="Times New Roman" panose="02020603050405020304" pitchFamily="18" charset="0"/>
                <a:ea typeface="Times New Roman" panose="02020603050405020304" pitchFamily="18" charset="0"/>
              </a:rPr>
              <a:t>структури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санітарних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втрат</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серед</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населення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Окремо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можливість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потрапляння</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осередок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медичних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закладів</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прогнозуються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можливі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наслідки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Детальні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розрахунки</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цього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розділу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виносити</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додаток</a:t>
            </a:r>
            <a:r>
              <a:rPr lang="ru-RU" sz="1600" dirty="0">
                <a:latin typeface="Times New Roman" panose="02020603050405020304" pitchFamily="18" charset="0"/>
                <a:ea typeface="Times New Roman" panose="02020603050405020304" pitchFamily="18" charset="0"/>
              </a:rPr>
              <a:t> до плану.</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У </a:t>
            </a:r>
            <a:r>
              <a:rPr lang="ru-RU" sz="1600" i="1" dirty="0" err="1">
                <a:solidFill>
                  <a:srgbClr val="FF0000"/>
                </a:solidFill>
                <a:latin typeface="Times New Roman" panose="02020603050405020304" pitchFamily="18" charset="0"/>
                <a:ea typeface="Times New Roman" panose="02020603050405020304" pitchFamily="18" charset="0"/>
              </a:rPr>
              <a:t>третьому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розділі</a:t>
            </a:r>
            <a:r>
              <a:rPr lang="ru-RU" sz="1600" i="1" dirty="0">
                <a:solidFill>
                  <a:srgbClr val="FF0000"/>
                </a:solidFill>
                <a:latin typeface="Times New Roman" panose="02020603050405020304" pitchFamily="18" charset="0"/>
                <a:ea typeface="Times New Roman" panose="02020603050405020304" pitchFamily="18" charset="0"/>
              </a:rPr>
              <a:t> плану </a:t>
            </a:r>
            <a:r>
              <a:rPr lang="ru-RU" sz="1600" dirty="0" err="1">
                <a:latin typeface="Times New Roman" panose="02020603050405020304" pitchFamily="18" charset="0"/>
                <a:ea typeface="Times New Roman" panose="02020603050405020304" pitchFamily="18" charset="0"/>
              </a:rPr>
              <a:t>висвітлюється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хто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якими</a:t>
            </a:r>
            <a:r>
              <a:rPr lang="ru-RU" sz="1600" dirty="0">
                <a:latin typeface="Times New Roman" panose="02020603050405020304" pitchFamily="18" charset="0"/>
                <a:ea typeface="Times New Roman" panose="02020603050405020304" pitchFamily="18" charset="0"/>
              </a:rPr>
              <a:t> силами і де проводить </a:t>
            </a:r>
            <a:r>
              <a:rPr lang="ru-RU" sz="1600" i="1" dirty="0" err="1">
                <a:solidFill>
                  <a:srgbClr val="FF0000"/>
                </a:solidFill>
                <a:latin typeface="Times New Roman" panose="02020603050405020304" pitchFamily="18" charset="0"/>
                <a:ea typeface="Times New Roman" panose="02020603050405020304" pitchFamily="18" charset="0"/>
              </a:rPr>
              <a:t>медичну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розвідку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a:t>
            </a:r>
            <a:r>
              <a:rPr lang="ru-RU" sz="1600" dirty="0" err="1">
                <a:latin typeface="Times New Roman" panose="02020603050405020304" pitchFamily="18" charset="0"/>
                <a:ea typeface="Times New Roman" panose="02020603050405020304" pitchFamily="18" charset="0"/>
              </a:rPr>
              <a:t>зокрема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санітарно-епідеміологічну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осередку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куди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передається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отримана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інформація</a:t>
            </a:r>
            <a:r>
              <a:rPr lang="ru-RU" sz="1600" dirty="0">
                <a:latin typeface="Times New Roman" panose="02020603050405020304" pitchFamily="18" charset="0"/>
                <a:ea typeface="Times New Roman" panose="02020603050405020304" pitchFamily="18" charset="0"/>
              </a:rPr>
              <a:t> і з </a:t>
            </a:r>
            <a:r>
              <a:rPr lang="ru-RU" sz="1600" dirty="0" err="1">
                <a:latin typeface="Times New Roman" panose="02020603050405020304" pitchFamily="18" charset="0"/>
                <a:ea typeface="Times New Roman" panose="02020603050405020304" pitchFamily="18" charset="0"/>
              </a:rPr>
              <a:t>якою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періодичністю</a:t>
            </a:r>
            <a:r>
              <a:rPr lang="ru-RU" sz="1600" dirty="0">
                <a:latin typeface="Times New Roman" panose="02020603050405020304" pitchFamily="18" charset="0"/>
                <a:ea typeface="Times New Roman" panose="02020603050405020304" pitchFamily="18" charset="0"/>
              </a:rPr>
              <a:t>, як </a:t>
            </a:r>
            <a:r>
              <a:rPr lang="ru-RU" sz="1600" dirty="0" err="1">
                <a:latin typeface="Times New Roman" panose="02020603050405020304" pitchFamily="18" charset="0"/>
                <a:ea typeface="Times New Roman" panose="02020603050405020304" pitchFamily="18" charset="0"/>
              </a:rPr>
              <a:t>виробляється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поповнення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оснащення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розвідувальних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груп</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позначенням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системи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їхнього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особового</a:t>
            </a:r>
            <a:r>
              <a:rPr lang="ru-RU" sz="1600" dirty="0">
                <a:latin typeface="Times New Roman" panose="02020603050405020304" pitchFamily="18" charset="0"/>
                <a:ea typeface="Times New Roman" panose="02020603050405020304" pitchFamily="18" charset="0"/>
              </a:rPr>
              <a:t> складу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вражаючих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факторів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діють</a:t>
            </a:r>
            <a:r>
              <a:rPr lang="ru-RU" sz="1600" dirty="0">
                <a:latin typeface="Times New Roman" panose="02020603050405020304" pitchFamily="18" charset="0"/>
                <a:ea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rPr>
              <a:t>осередку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Визначається</a:t>
            </a:r>
            <a:r>
              <a:rPr lang="ru-RU" sz="1600" dirty="0">
                <a:latin typeface="Times New Roman" panose="02020603050405020304" pitchFamily="18" charset="0"/>
                <a:ea typeface="Times New Roman" panose="02020603050405020304" pitchFamily="18" charset="0"/>
              </a:rPr>
              <a:t> </a:t>
            </a:r>
            <a:r>
              <a:rPr lang="ru-RU" sz="1600" i="1" dirty="0">
                <a:solidFill>
                  <a:srgbClr val="FF0000"/>
                </a:solidFill>
                <a:latin typeface="Times New Roman" panose="02020603050405020304" pitchFamily="18" charset="0"/>
                <a:ea typeface="Times New Roman" panose="02020603050405020304" pitchFamily="18" charset="0"/>
              </a:rPr>
              <a:t>порядок </a:t>
            </a:r>
            <a:r>
              <a:rPr lang="ru-RU" sz="1600" i="1" dirty="0" err="1">
                <a:solidFill>
                  <a:srgbClr val="FF0000"/>
                </a:solidFill>
                <a:latin typeface="Times New Roman" panose="02020603050405020304" pitchFamily="18" charset="0"/>
                <a:ea typeface="Times New Roman" panose="02020603050405020304" pitchFamily="18" charset="0"/>
              </a:rPr>
              <a:t>організації</a:t>
            </a:r>
            <a:r>
              <a:rPr lang="ru-RU" sz="1600" i="1" dirty="0">
                <a:solidFill>
                  <a:srgbClr val="FF0000"/>
                </a:solidFill>
                <a:latin typeface="Times New Roman" panose="02020603050405020304" pitchFamily="18" charset="0"/>
                <a:ea typeface="Times New Roman" panose="02020603050405020304" pitchFamily="18" charset="0"/>
              </a:rPr>
              <a:t> і </a:t>
            </a:r>
            <a:r>
              <a:rPr lang="ru-RU" sz="1600" i="1" dirty="0" err="1">
                <a:solidFill>
                  <a:srgbClr val="FF0000"/>
                </a:solidFill>
                <a:latin typeface="Times New Roman" panose="02020603050405020304" pitchFamily="18" charset="0"/>
                <a:ea typeface="Times New Roman" panose="02020603050405020304" pitchFamily="18" charset="0"/>
              </a:rPr>
              <a:t>проведення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захисту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особового</a:t>
            </a:r>
            <a:r>
              <a:rPr lang="ru-RU" sz="1600" i="1" dirty="0">
                <a:solidFill>
                  <a:srgbClr val="FF0000"/>
                </a:solidFill>
                <a:latin typeface="Times New Roman" panose="02020603050405020304" pitchFamily="18" charset="0"/>
                <a:ea typeface="Times New Roman" panose="02020603050405020304" pitchFamily="18" charset="0"/>
              </a:rPr>
              <a:t> складу </a:t>
            </a:r>
            <a:r>
              <a:rPr lang="ru-RU" sz="1600" i="1" dirty="0" err="1">
                <a:solidFill>
                  <a:srgbClr val="FF0000"/>
                </a:solidFill>
                <a:latin typeface="Times New Roman" panose="02020603050405020304" pitchFamily="18" charset="0"/>
                <a:ea typeface="Times New Roman" panose="02020603050405020304" pitchFamily="18" charset="0"/>
              </a:rPr>
              <a:t>медичних</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закладів</a:t>
            </a:r>
            <a:r>
              <a:rPr lang="ru-RU" sz="1600" i="1" dirty="0">
                <a:solidFill>
                  <a:srgbClr val="FF0000"/>
                </a:solidFill>
                <a:latin typeface="Times New Roman" panose="02020603050405020304" pitchFamily="18" charset="0"/>
                <a:ea typeface="Times New Roman" panose="02020603050405020304" pitchFamily="18" charset="0"/>
              </a:rPr>
              <a:t> та </a:t>
            </a:r>
            <a:r>
              <a:rPr lang="ru-RU" sz="1600" i="1" dirty="0" err="1">
                <a:solidFill>
                  <a:srgbClr val="FF0000"/>
                </a:solidFill>
                <a:latin typeface="Times New Roman" panose="02020603050405020304" pitchFamily="18" charset="0"/>
                <a:ea typeface="Times New Roman" panose="02020603050405020304" pitchFamily="18" charset="0"/>
              </a:rPr>
              <a:t>формувань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потрапляють</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осередок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природних</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техногенних</a:t>
            </a:r>
            <a:r>
              <a:rPr lang="ru-RU" sz="1600" dirty="0">
                <a:latin typeface="Times New Roman" panose="02020603050405020304" pitchFamily="18" charset="0"/>
                <a:ea typeface="Times New Roman" panose="02020603050405020304" pitchFamily="18" charset="0"/>
              </a:rPr>
              <a:t> катастроф.</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smtClean="0">
                <a:solidFill>
                  <a:srgbClr val="FF0000"/>
                </a:solidFill>
                <a:latin typeface="Times New Roman" panose="02020603050405020304" pitchFamily="18" charset="0"/>
                <a:ea typeface="Times New Roman" panose="02020603050405020304" pitchFamily="18" charset="0"/>
              </a:rPr>
              <a:t>Четвертий</a:t>
            </a:r>
            <a:r>
              <a:rPr lang="ru-RU" sz="1600" i="1" dirty="0" smtClean="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розділ</a:t>
            </a:r>
            <a:r>
              <a:rPr lang="ru-RU" sz="1600" i="1" dirty="0">
                <a:solidFill>
                  <a:srgbClr val="FF0000"/>
                </a:solidFill>
                <a:latin typeface="Times New Roman" panose="02020603050405020304" pitchFamily="18" charset="0"/>
                <a:ea typeface="Times New Roman" panose="02020603050405020304" pitchFamily="18" charset="0"/>
              </a:rPr>
              <a:t> плану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присвячено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питанням</a:t>
            </a:r>
            <a:r>
              <a:rPr lang="ru-RU" sz="1600" dirty="0">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управління</a:t>
            </a:r>
            <a:r>
              <a:rPr lang="ru-RU" sz="1600" i="1" dirty="0">
                <a:solidFill>
                  <a:srgbClr val="FF0000"/>
                </a:solidFill>
                <a:latin typeface="Times New Roman" panose="02020603050405020304" pitchFamily="18" charset="0"/>
                <a:ea typeface="Times New Roman" panose="02020603050405020304" pitchFamily="18" charset="0"/>
              </a:rPr>
              <a:t> системою </a:t>
            </a:r>
            <a:r>
              <a:rPr lang="ru-RU" sz="1600" i="1" dirty="0" err="1">
                <a:solidFill>
                  <a:srgbClr val="FF0000"/>
                </a:solidFill>
                <a:latin typeface="Times New Roman" panose="02020603050405020304" pitchFamily="18" charset="0"/>
                <a:ea typeface="Times New Roman" panose="02020603050405020304" pitchFamily="18" charset="0"/>
              </a:rPr>
              <a:t>охорони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здоров'я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відповідного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рівня</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умовах</a:t>
            </a:r>
            <a:r>
              <a:rPr lang="ru-RU" sz="1600" dirty="0">
                <a:latin typeface="Times New Roman" panose="02020603050405020304" pitchFamily="18" charset="0"/>
                <a:ea typeface="Times New Roman" panose="02020603050405020304" pitchFamily="18" charset="0"/>
              </a:rPr>
              <a:t> НС, </a:t>
            </a:r>
            <a:r>
              <a:rPr lang="ru-RU" sz="1600" dirty="0" err="1">
                <a:latin typeface="Times New Roman" panose="02020603050405020304" pitchFamily="18" charset="0"/>
                <a:ea typeface="Times New Roman" panose="02020603050405020304" pitchFamily="18" charset="0"/>
              </a:rPr>
              <a:t>організації</a:t>
            </a:r>
            <a:r>
              <a:rPr lang="ru-RU" sz="1600" dirty="0">
                <a:latin typeface="Times New Roman" panose="02020603050405020304" pitchFamily="18" charset="0"/>
                <a:ea typeface="Times New Roman" panose="02020603050405020304" pitchFamily="18" charset="0"/>
              </a:rPr>
              <a:t> </a:t>
            </a:r>
            <a:r>
              <a:rPr lang="ru-RU" sz="1600" dirty="0" smtClean="0">
                <a:latin typeface="Times New Roman" panose="02020603050405020304" pitchFamily="18" charset="0"/>
                <a:ea typeface="Times New Roman" panose="02020603050405020304" pitchFamily="18" charset="0"/>
              </a:rPr>
              <a:t>про </a:t>
            </a:r>
            <a:r>
              <a:rPr lang="ru-RU" sz="1600" dirty="0">
                <a:latin typeface="Times New Roman" panose="02020603050405020304" pitchFamily="18" charset="0"/>
                <a:ea typeface="Times New Roman" panose="02020603050405020304" pitchFamily="18" charset="0"/>
              </a:rPr>
              <a:t>катастрофу і </a:t>
            </a:r>
            <a:r>
              <a:rPr lang="ru-RU" sz="1600" dirty="0" err="1">
                <a:latin typeface="Times New Roman" panose="02020603050405020304" pitchFamily="18" charset="0"/>
                <a:ea typeface="Times New Roman" panose="02020603050405020304" pitchFamily="18" charset="0"/>
              </a:rPr>
              <a:t>виникнення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надзвичайної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ситуації</a:t>
            </a:r>
            <a:r>
              <a:rPr lang="ru-RU" sz="1600" dirty="0" smtClean="0">
                <a:latin typeface="Times New Roman" panose="02020603050405020304" pitchFamily="18" charset="0"/>
                <a:ea typeface="Times New Roman" panose="02020603050405020304" pitchFamily="18" charset="0"/>
              </a:rPr>
              <a:t>.</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зв'язку</a:t>
            </a:r>
            <a:r>
              <a:rPr lang="ru-RU" sz="1600" i="1" dirty="0">
                <a:solidFill>
                  <a:srgbClr val="FF0000"/>
                </a:solidFill>
                <a:latin typeface="Times New Roman" panose="02020603050405020304" pitchFamily="18" charset="0"/>
                <a:ea typeface="Times New Roman" panose="02020603050405020304" pitchFamily="18" charset="0"/>
              </a:rPr>
              <a:t> й </a:t>
            </a:r>
            <a:r>
              <a:rPr lang="ru-RU" sz="1600" i="1" dirty="0" err="1">
                <a:solidFill>
                  <a:srgbClr val="FF0000"/>
                </a:solidFill>
                <a:latin typeface="Times New Roman" panose="02020603050405020304" pitchFamily="18" charset="0"/>
                <a:ea typeface="Times New Roman" panose="02020603050405020304" pitchFamily="18" charset="0"/>
              </a:rPr>
              <a:t>оповіщення</a:t>
            </a:r>
            <a:r>
              <a:rPr lang="ru-RU" sz="1600" i="1" dirty="0">
                <a:solidFill>
                  <a:srgbClr val="FF0000"/>
                </a:solidFill>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Управління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включає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збір</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інформації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її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аналіз</a:t>
            </a:r>
            <a:r>
              <a:rPr lang="ru-RU" sz="1600" dirty="0">
                <a:latin typeface="Times New Roman" panose="02020603050405020304" pitchFamily="18" charset="0"/>
                <a:ea typeface="Times New Roman" panose="02020603050405020304" pitchFamily="18" charset="0"/>
              </a:rPr>
              <a:t> і </a:t>
            </a:r>
            <a:r>
              <a:rPr lang="ru-RU" sz="1600" dirty="0" err="1">
                <a:latin typeface="Times New Roman" panose="02020603050405020304" pitchFamily="18" charset="0"/>
                <a:ea typeface="Times New Roman" panose="02020603050405020304" pitchFamily="18" charset="0"/>
              </a:rPr>
              <a:t>оцінку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ухвалення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управлінського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рішення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планування</a:t>
            </a:r>
            <a:r>
              <a:rPr lang="ru-RU" sz="1600" dirty="0">
                <a:latin typeface="Times New Roman" panose="02020603050405020304" pitchFamily="18" charset="0"/>
                <a:ea typeface="Times New Roman" panose="02020603050405020304" pitchFamily="18" charset="0"/>
              </a:rPr>
              <a:t> й </a:t>
            </a:r>
            <a:r>
              <a:rPr lang="ru-RU" sz="1600" dirty="0" err="1">
                <a:latin typeface="Times New Roman" panose="02020603050405020304" pitchFamily="18" charset="0"/>
                <a:ea typeface="Times New Roman" panose="02020603050405020304" pitchFamily="18" charset="0"/>
              </a:rPr>
              <a:t>організацію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його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виконання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доведення</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виконавців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організацію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взаємодії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системи</a:t>
            </a:r>
            <a:r>
              <a:rPr lang="ru-RU" sz="1600" dirty="0">
                <a:latin typeface="Times New Roman" panose="02020603050405020304" pitchFamily="18" charset="0"/>
                <a:ea typeface="Times New Roman" panose="02020603050405020304" pitchFamily="18" charset="0"/>
              </a:rPr>
              <a:t> оперативного </a:t>
            </a:r>
            <a:r>
              <a:rPr lang="ru-RU" sz="1600" dirty="0" err="1">
                <a:latin typeface="Times New Roman" panose="02020603050405020304" pitchFamily="18" charset="0"/>
                <a:ea typeface="Times New Roman" panose="02020603050405020304" pitchFamily="18" charset="0"/>
              </a:rPr>
              <a:t>управління</a:t>
            </a:r>
            <a:r>
              <a:rPr lang="ru-RU" sz="1600" dirty="0">
                <a:latin typeface="Times New Roman" panose="02020603050405020304" pitchFamily="18" charset="0"/>
                <a:ea typeface="Times New Roman" panose="02020603050405020304" pitchFamily="18" charset="0"/>
              </a:rPr>
              <a:t>, контроль за </a:t>
            </a:r>
            <a:r>
              <a:rPr lang="ru-RU" sz="1600" dirty="0" err="1">
                <a:latin typeface="Times New Roman" panose="02020603050405020304" pitchFamily="18" charset="0"/>
                <a:ea typeface="Times New Roman" panose="02020603050405020304" pitchFamily="18" charset="0"/>
              </a:rPr>
              <a:t>виконанням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поставлених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завдань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одержання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зворотної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інформації</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прийняття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подальших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рішень</a:t>
            </a:r>
            <a:r>
              <a:rPr lang="ru-RU" sz="1600"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64746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4691" y="117693"/>
            <a:ext cx="8756072" cy="6740307"/>
          </a:xfrm>
          <a:prstGeom prst="rect">
            <a:avLst/>
          </a:prstGeom>
          <a:solidFill>
            <a:srgbClr val="FFFF66"/>
          </a:solidFill>
        </p:spPr>
        <p:txBody>
          <a:bodyPr wrap="square">
            <a:spAutoFit/>
          </a:bodyPr>
          <a:lstStyle/>
          <a:p>
            <a:pPr>
              <a:spcAft>
                <a:spcPts val="0"/>
              </a:spcAft>
            </a:pPr>
            <a:r>
              <a:rPr lang="ru-RU" i="1" dirty="0">
                <a:solidFill>
                  <a:srgbClr val="FF0000"/>
                </a:solidFill>
                <a:latin typeface="Times New Roman" panose="02020603050405020304" pitchFamily="18" charset="0"/>
                <a:ea typeface="Times New Roman" panose="02020603050405020304" pitchFamily="18" charset="0"/>
              </a:rPr>
              <a:t>На </a:t>
            </a:r>
            <a:r>
              <a:rPr lang="ru-RU" i="1" dirty="0" err="1">
                <a:solidFill>
                  <a:srgbClr val="FF0000"/>
                </a:solidFill>
                <a:latin typeface="Times New Roman" panose="02020603050405020304" pitchFamily="18" charset="0"/>
                <a:ea typeface="Times New Roman" panose="02020603050405020304" pitchFamily="18" charset="0"/>
              </a:rPr>
              <a:t>карті</a:t>
            </a:r>
            <a:r>
              <a:rPr lang="ru-RU" i="1" dirty="0">
                <a:solidFill>
                  <a:srgbClr val="FF0000"/>
                </a:solidFill>
                <a:latin typeface="Times New Roman" panose="02020603050405020304" pitchFamily="18" charset="0"/>
                <a:ea typeface="Times New Roman" panose="02020603050405020304" pitchFamily="18" charset="0"/>
              </a:rPr>
              <a:t> наноситься:</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межі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назви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неї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прилягають</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назви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районів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важливих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потенційно-небезпечних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економіки</a:t>
            </a:r>
            <a:r>
              <a:rPr lang="ru-RU" dirty="0">
                <a:latin typeface="Times New Roman" panose="02020603050405020304" pitchFamily="18" charset="0"/>
                <a:ea typeface="Times New Roman" panose="02020603050405020304" pitchFamily="18" charset="0"/>
              </a:rPr>
              <a:t> (АЕС, </a:t>
            </a:r>
            <a:r>
              <a:rPr lang="ru-RU" dirty="0" err="1">
                <a:latin typeface="Times New Roman" panose="02020603050405020304" pitchFamily="18" charset="0"/>
                <a:ea typeface="Times New Roman" panose="02020603050405020304" pitchFamily="18" charset="0"/>
              </a:rPr>
              <a:t>хімічно-небезпечних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нафтогазопроводів</a:t>
            </a:r>
            <a:r>
              <a:rPr lang="ru-RU" dirty="0">
                <a:latin typeface="Times New Roman" panose="02020603050405020304" pitchFamily="18" charset="0"/>
                <a:ea typeface="Times New Roman" panose="02020603050405020304" pitchFamily="18" charset="0"/>
              </a:rPr>
              <a:t> і т.д.);</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автомобільні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залізничні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водні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магістралі</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зазначенням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прийнятої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нумерації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вузлові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пристані</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зараження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аварій</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радіаційно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біологічно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хімічно-небезпечних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об’єктах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можливого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затоплення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впливу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селевих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потоків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тощо</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сейсмічно-небезпечні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вказівкою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останнього</a:t>
            </a:r>
            <a:r>
              <a:rPr lang="ru-RU" dirty="0">
                <a:latin typeface="Times New Roman" panose="02020603050405020304" pitchFamily="18" charset="0"/>
                <a:ea typeface="Times New Roman" panose="02020603050405020304" pitchFamily="18" charset="0"/>
              </a:rPr>
              <a:t> року </a:t>
            </a:r>
            <a:r>
              <a:rPr lang="ru-RU" dirty="0" err="1">
                <a:latin typeface="Times New Roman" panose="02020603050405020304" pitchFamily="18" charset="0"/>
                <a:ea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активності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потужності</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природно-</a:t>
            </a:r>
            <a:r>
              <a:rPr lang="ru-RU" dirty="0" err="1">
                <a:latin typeface="Times New Roman" panose="02020603050405020304" pitchFamily="18" charset="0"/>
                <a:ea typeface="Times New Roman" panose="02020603050405020304" pitchFamily="18" charset="0"/>
              </a:rPr>
              <a:t>осередкових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інфекцій</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вказівкою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останнього</a:t>
            </a:r>
            <a:r>
              <a:rPr lang="ru-RU" dirty="0">
                <a:latin typeface="Times New Roman" panose="02020603050405020304" pitchFamily="18" charset="0"/>
                <a:ea typeface="Times New Roman" panose="02020603050405020304" pitchFamily="18" charset="0"/>
              </a:rPr>
              <a:t> дня </a:t>
            </a:r>
            <a:r>
              <a:rPr lang="ru-RU" dirty="0" err="1">
                <a:latin typeface="Times New Roman" panose="02020603050405020304" pitchFamily="18" charset="0"/>
                <a:ea typeface="Times New Roman" panose="02020603050405020304" pitchFamily="18" charset="0"/>
              </a:rPr>
              <a:t>реєстрації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інфекції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випадків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захворювань</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охорони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здоров’я</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містах</a:t>
            </a:r>
            <a:r>
              <a:rPr lang="ru-RU" dirty="0">
                <a:latin typeface="Times New Roman" panose="02020603050405020304" pitchFamily="18" charset="0"/>
                <a:ea typeface="Times New Roman" panose="02020603050405020304" pitchFamily="18" charset="0"/>
              </a:rPr>
              <a:t> і районах </a:t>
            </a:r>
            <a:r>
              <a:rPr lang="ru-RU" dirty="0" err="1">
                <a:latin typeface="Times New Roman" panose="02020603050405020304" pitchFamily="18" charset="0"/>
                <a:ea typeface="Times New Roman" panose="02020603050405020304" pitchFamily="18" charset="0"/>
              </a:rPr>
              <a:t>території</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зазначенням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ліжково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ємкості</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перепрофілюється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прийому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хворих</a:t>
            </a:r>
            <a:r>
              <a:rPr lang="ru-RU" dirty="0">
                <a:latin typeface="Times New Roman" panose="02020603050405020304" pitchFamily="18" charset="0"/>
                <a:ea typeface="Times New Roman" panose="02020603050405020304" pitchFamily="18" charset="0"/>
              </a:rPr>
              <a:t> при НС;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створених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формувань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по </a:t>
            </a:r>
            <a:r>
              <a:rPr lang="ru-RU" dirty="0" err="1">
                <a:latin typeface="Times New Roman" panose="02020603050405020304" pitchFamily="18" charset="0"/>
                <a:ea typeface="Times New Roman" panose="02020603050405020304" pitchFamily="18" charset="0"/>
              </a:rPr>
              <a:t>містах</a:t>
            </a:r>
            <a:r>
              <a:rPr lang="ru-RU" dirty="0">
                <a:latin typeface="Times New Roman" panose="02020603050405020304" pitchFamily="18" charset="0"/>
                <a:ea typeface="Times New Roman" panose="02020603050405020304" pitchFamily="18" charset="0"/>
              </a:rPr>
              <a:t> і районах, у </a:t>
            </a:r>
            <a:r>
              <a:rPr lang="ru-RU" dirty="0" err="1">
                <a:latin typeface="Times New Roman" panose="02020603050405020304" pitchFamily="18" charset="0"/>
                <a:ea typeface="Times New Roman" panose="02020603050405020304" pitchFamily="18" charset="0"/>
              </a:rPr>
              <a:t>т.ч</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відомчого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підпорядкування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держсанепіднагляду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фармації</a:t>
            </a:r>
            <a:r>
              <a:rPr lang="ru-RU" dirty="0">
                <a:latin typeface="Times New Roman" panose="02020603050405020304" pitchFamily="18" charset="0"/>
                <a:ea typeface="Times New Roman" panose="02020603050405020304" pitchFamily="18" charset="0"/>
              </a:rPr>
              <a:t> й </a:t>
            </a:r>
            <a:r>
              <a:rPr lang="ru-RU" dirty="0" err="1">
                <a:latin typeface="Times New Roman" panose="02020603050405020304" pitchFamily="18" charset="0"/>
                <a:ea typeface="Times New Roman" panose="02020603050405020304" pitchFamily="18" charset="0"/>
              </a:rPr>
              <a:t>інші</a:t>
            </a:r>
            <a:r>
              <a:rPr lang="ru-RU" dirty="0">
                <a:latin typeface="Times New Roman" panose="02020603050405020304" pitchFamily="18" charset="0"/>
                <a:ea typeface="Times New Roman" panose="02020603050405020304" pitchFamily="18" charset="0"/>
              </a:rPr>
              <a:t> і т.п.;</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дислокація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управління</a:t>
            </a:r>
            <a:r>
              <a:rPr lang="ru-RU" dirty="0">
                <a:latin typeface="Times New Roman" panose="02020603050405020304" pitchFamily="18" charset="0"/>
                <a:ea typeface="Times New Roman" panose="02020603050405020304" pitchFamily="18" charset="0"/>
              </a:rPr>
              <a:t> службою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a:t>
            </a:r>
            <a:r>
              <a:rPr lang="ru-RU" dirty="0" err="1">
                <a:latin typeface="Times New Roman" panose="02020603050405020304" pitchFamily="18" charset="0"/>
                <a:ea typeface="Times New Roman" panose="02020603050405020304" pitchFamily="18" charset="0"/>
              </a:rPr>
              <a:t>наявність</a:t>
            </a:r>
            <a:r>
              <a:rPr lang="ru-RU" dirty="0">
                <a:latin typeface="Times New Roman" panose="02020603050405020304" pitchFamily="18" charset="0"/>
                <a:ea typeface="Times New Roman" panose="02020603050405020304" pitchFamily="18" charset="0"/>
              </a:rPr>
              <a:t> і марка </a:t>
            </a:r>
            <a:r>
              <a:rPr lang="ru-RU" dirty="0" err="1">
                <a:latin typeface="Times New Roman" panose="02020603050405020304" pitchFamily="18" charset="0"/>
                <a:ea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радіозв’язку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інших</a:t>
            </a:r>
            <a:r>
              <a:rPr lang="ru-RU" dirty="0">
                <a:latin typeface="Times New Roman" panose="02020603050405020304" pitchFamily="18" charset="0"/>
                <a:ea typeface="Times New Roman" panose="02020603050405020304" pitchFamily="18" charset="0"/>
              </a:rPr>
              <a:t> форм </a:t>
            </a:r>
            <a:r>
              <a:rPr lang="ru-RU" dirty="0" err="1">
                <a:latin typeface="Times New Roman" panose="02020603050405020304" pitchFamily="18" charset="0"/>
                <a:ea typeface="Times New Roman" panose="02020603050405020304" pitchFamily="18" charset="0"/>
              </a:rPr>
              <a:t>зв’язку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490082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7" y="406400"/>
            <a:ext cx="8645236" cy="6340197"/>
          </a:xfrm>
          <a:prstGeom prst="rect">
            <a:avLst/>
          </a:prstGeom>
          <a:solidFill>
            <a:srgbClr val="FFFF66"/>
          </a:solidFill>
        </p:spPr>
        <p:txBody>
          <a:bodyPr wrap="square">
            <a:spAutoFit/>
          </a:bodyPr>
          <a:lstStyle/>
          <a:p>
            <a:pPr>
              <a:spcAft>
                <a:spcPts val="0"/>
              </a:spcAft>
            </a:pPr>
            <a:r>
              <a:rPr lang="ru-RU" sz="1600" i="1" dirty="0">
                <a:solidFill>
                  <a:srgbClr val="FF0000"/>
                </a:solidFill>
                <a:latin typeface="Times New Roman" panose="02020603050405020304" pitchFamily="18" charset="0"/>
                <a:ea typeface="Times New Roman" panose="02020603050405020304" pitchFamily="18" charset="0"/>
              </a:rPr>
              <a:t>У </a:t>
            </a:r>
            <a:r>
              <a:rPr lang="ru-RU" sz="1600" i="1" dirty="0" err="1">
                <a:solidFill>
                  <a:srgbClr val="FF0000"/>
                </a:solidFill>
                <a:latin typeface="Times New Roman" panose="02020603050405020304" pitchFamily="18" charset="0"/>
                <a:ea typeface="Times New Roman" panose="02020603050405020304" pitchFamily="18" charset="0"/>
              </a:rPr>
              <a:t>пояснювальній</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записці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відображаються</a:t>
            </a:r>
            <a:r>
              <a:rPr lang="ru-RU" sz="1600"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висновки</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тактичної</a:t>
            </a:r>
            <a:r>
              <a:rPr lang="ru-RU" sz="1400" dirty="0">
                <a:latin typeface="Times New Roman" panose="02020603050405020304" pitchFamily="18" charset="0"/>
                <a:ea typeface="Times New Roman" panose="02020603050405020304" pitchFamily="18" charset="0"/>
              </a:rPr>
              <a:t> обстановки, </a:t>
            </a:r>
            <a:r>
              <a:rPr lang="ru-RU" sz="1400" dirty="0" err="1">
                <a:latin typeface="Times New Roman" panose="02020603050405020304" pitchFamily="18" charset="0"/>
                <a:ea typeface="Times New Roman" panose="02020603050405020304" pitchFamily="18" charset="0"/>
              </a:rPr>
              <a:t>можливі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санітарні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втрати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населення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їх</a:t>
            </a:r>
            <a:r>
              <a:rPr lang="ru-RU" sz="1400" dirty="0">
                <a:latin typeface="Times New Roman" panose="02020603050405020304" pitchFamily="18" charset="0"/>
                <a:ea typeface="Times New Roman" panose="02020603050405020304" pitchFamily="18" charset="0"/>
              </a:rPr>
              <a:t> структуру, </a:t>
            </a:r>
            <a:r>
              <a:rPr lang="ru-RU" sz="1400" dirty="0" err="1">
                <a:latin typeface="Times New Roman" panose="02020603050405020304" pitchFamily="18" charset="0"/>
                <a:ea typeface="Times New Roman" panose="02020603050405020304" pitchFamily="18" charset="0"/>
              </a:rPr>
              <a:t>вихід</a:t>
            </a:r>
            <a:r>
              <a:rPr lang="ru-RU" sz="1400" dirty="0">
                <a:latin typeface="Times New Roman" panose="02020603050405020304" pitchFamily="18" charset="0"/>
                <a:ea typeface="Times New Roman" panose="02020603050405020304" pitchFamily="18" charset="0"/>
              </a:rPr>
              <a:t> з ладу </a:t>
            </a:r>
            <a:r>
              <a:rPr lang="ru-RU" sz="1400" dirty="0" err="1">
                <a:latin typeface="Times New Roman" panose="02020603050405020304" pitchFamily="18" charset="0"/>
                <a:ea typeface="Times New Roman" panose="02020603050405020304" pitchFamily="18" charset="0"/>
              </a:rPr>
              <a:t>медичних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втрати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медичного</a:t>
            </a:r>
            <a:r>
              <a:rPr lang="ru-RU" sz="1400" dirty="0">
                <a:latin typeface="Times New Roman" panose="02020603050405020304" pitchFamily="18" charset="0"/>
                <a:ea typeface="Times New Roman" panose="02020603050405020304" pitchFamily="18" charset="0"/>
              </a:rPr>
              <a:t> персоналу, </a:t>
            </a:r>
            <a:r>
              <a:rPr lang="ru-RU" sz="1400" dirty="0" err="1">
                <a:latin typeface="Times New Roman" panose="02020603050405020304" pitchFamily="18" charset="0"/>
                <a:ea typeface="Times New Roman" panose="02020603050405020304" pitchFamily="18" charset="0"/>
              </a:rPr>
              <a:t>вплив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наслідків</a:t>
            </a:r>
            <a:r>
              <a:rPr lang="ru-RU" sz="1400" dirty="0">
                <a:latin typeface="Times New Roman" panose="02020603050405020304" pitchFamily="18" charset="0"/>
                <a:ea typeface="Times New Roman" panose="02020603050405020304" pitchFamily="18" charset="0"/>
              </a:rPr>
              <a:t> НС на </a:t>
            </a:r>
            <a:r>
              <a:rPr lang="ru-RU" sz="1400" dirty="0" err="1">
                <a:latin typeface="Times New Roman" panose="02020603050405020304" pitchFamily="18" charset="0"/>
                <a:ea typeface="Times New Roman" panose="02020603050405020304" pitchFamily="18" charset="0"/>
              </a:rPr>
              <a:t>організацію</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санітарного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забезпечення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населення</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стисла</a:t>
            </a:r>
            <a:r>
              <a:rPr lang="ru-RU" sz="1400" dirty="0">
                <a:latin typeface="Times New Roman" panose="02020603050405020304" pitchFamily="18" charset="0"/>
                <a:ea typeface="Times New Roman" panose="02020603050405020304" pitchFamily="18" charset="0"/>
              </a:rPr>
              <a:t> характеристика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територіального</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відомчого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підпорядкування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що</a:t>
            </a:r>
            <a:r>
              <a:rPr lang="ru-RU" sz="1400" dirty="0">
                <a:latin typeface="Times New Roman" panose="02020603050405020304" pitchFamily="18" charset="0"/>
                <a:ea typeface="Times New Roman" panose="02020603050405020304" pitchFamily="18" charset="0"/>
              </a:rPr>
              <a:t> є базою </a:t>
            </a:r>
            <a:r>
              <a:rPr lang="ru-RU" sz="1400" dirty="0" err="1">
                <a:latin typeface="Times New Roman" panose="02020603050405020304" pitchFamily="18" charset="0"/>
                <a:ea typeface="Times New Roman" panose="02020603050405020304" pitchFamily="18" charset="0"/>
              </a:rPr>
              <a:t>утворення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служби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медицини</a:t>
            </a:r>
            <a:r>
              <a:rPr lang="ru-RU" sz="1400" dirty="0">
                <a:latin typeface="Times New Roman" panose="02020603050405020304" pitchFamily="18" charset="0"/>
                <a:ea typeface="Times New Roman" panose="02020603050405020304" pitchFamily="18" charset="0"/>
              </a:rPr>
              <a:t> катастроф. </a:t>
            </a:r>
            <a:r>
              <a:rPr lang="ru-RU" sz="1400" dirty="0" err="1">
                <a:latin typeface="Times New Roman" panose="02020603050405020304" pitchFamily="18" charset="0"/>
                <a:ea typeface="Times New Roman" panose="02020603050405020304" pitchFamily="18" charset="0"/>
              </a:rPr>
              <a:t>Дислокація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 у </a:t>
            </a:r>
            <a:r>
              <a:rPr lang="ru-RU" sz="1400" dirty="0" err="1">
                <a:latin typeface="Times New Roman" panose="02020603050405020304" pitchFamily="18" charset="0"/>
                <a:ea typeface="Times New Roman" panose="02020603050405020304" pitchFamily="18" charset="0"/>
              </a:rPr>
              <a:t>т.ч</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відомчого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підпорядкування</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завдання</a:t>
            </a:r>
            <a:r>
              <a:rPr lang="ru-RU" sz="1400" dirty="0">
                <a:latin typeface="Times New Roman" panose="02020603050405020304" pitchFamily="18" charset="0"/>
                <a:ea typeface="Times New Roman" panose="02020603050405020304" pitchFamily="18" charset="0"/>
              </a:rPr>
              <a:t> ДСМК </a:t>
            </a:r>
            <a:r>
              <a:rPr lang="ru-RU" sz="1400" dirty="0" err="1">
                <a:latin typeface="Times New Roman" panose="02020603050405020304" pitchFamily="18" charset="0"/>
                <a:ea typeface="Times New Roman" panose="02020603050405020304" pitchFamily="18" charset="0"/>
              </a:rPr>
              <a:t>територіального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рівня</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урахуванням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обстановки і </a:t>
            </a:r>
            <a:r>
              <a:rPr lang="ru-RU" sz="1400" dirty="0" err="1">
                <a:latin typeface="Times New Roman" panose="02020603050405020304" pitchFamily="18" charset="0"/>
                <a:ea typeface="Times New Roman" panose="02020603050405020304" pitchFamily="18" charset="0"/>
              </a:rPr>
              <a:t>наявних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можливостей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щодо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створення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її</a:t>
            </a:r>
            <a:r>
              <a:rPr lang="ru-RU" sz="1400" dirty="0">
                <a:latin typeface="Times New Roman" panose="02020603050405020304" pitchFamily="18" charset="0"/>
                <a:ea typeface="Times New Roman" panose="02020603050405020304" pitchFamily="18" charset="0"/>
              </a:rPr>
              <a:t> сил і </a:t>
            </a:r>
            <a:r>
              <a:rPr lang="ru-RU" sz="1400" dirty="0" err="1">
                <a:latin typeface="Times New Roman" panose="02020603050405020304" pitchFamily="18" charset="0"/>
                <a:ea typeface="Times New Roman" panose="02020603050405020304" pitchFamily="18" charset="0"/>
              </a:rPr>
              <a:t>засобів</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сили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підрозділи</a:t>
            </a:r>
            <a:r>
              <a:rPr lang="ru-RU" sz="1400" dirty="0">
                <a:latin typeface="Times New Roman" panose="02020603050405020304" pitchFamily="18" charset="0"/>
                <a:ea typeface="Times New Roman" panose="02020603050405020304" pitchFamily="18" charset="0"/>
              </a:rPr>
              <a:t>) ДСМК </a:t>
            </a:r>
            <a:r>
              <a:rPr lang="ru-RU" sz="1400" dirty="0" err="1">
                <a:latin typeface="Times New Roman" panose="02020603050405020304" pitchFamily="18" charset="0"/>
                <a:ea typeface="Times New Roman" panose="02020603050405020304" pitchFamily="18" charset="0"/>
              </a:rPr>
              <a:t>системи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територіальних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відомчого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підпорядкування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приватної</a:t>
            </a:r>
            <a:r>
              <a:rPr lang="ru-RU" sz="1400" dirty="0">
                <a:latin typeface="Times New Roman" panose="02020603050405020304" pitchFamily="18" charset="0"/>
                <a:ea typeface="Times New Roman" panose="02020603050405020304" pitchFamily="18" charset="0"/>
              </a:rPr>
              <a:t> та </a:t>
            </a:r>
            <a:r>
              <a:rPr lang="ru-RU" sz="1400" dirty="0" err="1">
                <a:latin typeface="Times New Roman" panose="02020603050405020304" pitchFamily="18" charset="0"/>
                <a:ea typeface="Times New Roman" panose="02020603050405020304" pitchFamily="18" charset="0"/>
              </a:rPr>
              <a:t>громадської</a:t>
            </a:r>
            <a:r>
              <a:rPr lang="ru-RU" sz="1400" dirty="0">
                <a:latin typeface="Times New Roman" panose="02020603050405020304" pitchFamily="18" charset="0"/>
                <a:ea typeface="Times New Roman" panose="02020603050405020304" pitchFamily="18" charset="0"/>
              </a:rPr>
              <a:t> форм </a:t>
            </a:r>
            <a:r>
              <a:rPr lang="ru-RU" sz="1400" dirty="0" err="1">
                <a:latin typeface="Times New Roman" panose="02020603050405020304" pitchFamily="18" charset="0"/>
                <a:ea typeface="Times New Roman" panose="02020603050405020304" pitchFamily="18" charset="0"/>
              </a:rPr>
              <a:t>власності</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зазначенням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термінів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приведення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їх</a:t>
            </a:r>
            <a:r>
              <a:rPr lang="ru-RU" sz="1400" dirty="0">
                <a:latin typeface="Times New Roman" panose="02020603050405020304" pitchFamily="18" charset="0"/>
                <a:ea typeface="Times New Roman" panose="02020603050405020304" pitchFamily="18" charset="0"/>
              </a:rPr>
              <a:t> у </a:t>
            </a:r>
            <a:r>
              <a:rPr lang="ru-RU" sz="1400" dirty="0" err="1">
                <a:latin typeface="Times New Roman" panose="02020603050405020304" pitchFamily="18" charset="0"/>
                <a:ea typeface="Times New Roman" panose="02020603050405020304" pitchFamily="18" charset="0"/>
              </a:rPr>
              <a:t>готовність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роботи</a:t>
            </a:r>
            <a:r>
              <a:rPr lang="ru-RU" sz="1400" dirty="0">
                <a:latin typeface="Times New Roman" panose="02020603050405020304" pitchFamily="18" charset="0"/>
                <a:ea typeface="Times New Roman" panose="02020603050405020304" pitchFamily="18" charset="0"/>
              </a:rPr>
              <a:t> при НС;</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постачання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створених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формувань</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медичних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ліжкової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мережі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медичним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санітарно-господарським</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спеціальним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майном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кров’ю</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її</a:t>
            </a:r>
            <a:r>
              <a:rPr lang="ru-RU" sz="1400" dirty="0">
                <a:latin typeface="Times New Roman" panose="02020603050405020304" pitchFamily="18" charset="0"/>
                <a:ea typeface="Times New Roman" panose="02020603050405020304" pitchFamily="18" charset="0"/>
              </a:rPr>
              <a:t> препаратами;</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транспортного </a:t>
            </a:r>
            <a:r>
              <a:rPr lang="ru-RU" sz="1400" dirty="0" err="1">
                <a:latin typeface="Times New Roman" panose="02020603050405020304" pitchFamily="18" charset="0"/>
                <a:ea typeface="Times New Roman" panose="02020603050405020304" pitchFamily="18" charset="0"/>
              </a:rPr>
              <a:t>забезпечення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формувань</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ДСМК, </a:t>
            </a:r>
            <a:r>
              <a:rPr lang="ru-RU" sz="1400" dirty="0" err="1">
                <a:latin typeface="Times New Roman" panose="02020603050405020304" pitchFamily="18" charset="0"/>
                <a:ea typeface="Times New Roman" panose="02020603050405020304" pitchFamily="18" charset="0"/>
              </a:rPr>
              <a:t>відповідно</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проведеними</a:t>
            </a:r>
            <a:r>
              <a:rPr lang="ru-RU" sz="1400" dirty="0">
                <a:latin typeface="Times New Roman" panose="02020603050405020304" pitchFamily="18" charset="0"/>
                <a:ea typeface="Times New Roman" panose="02020603050405020304" pitchFamily="18" charset="0"/>
              </a:rPr>
              <a:t> службою заходами;</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захисту</a:t>
            </a:r>
            <a:r>
              <a:rPr lang="ru-RU" sz="1400" dirty="0">
                <a:latin typeface="Times New Roman" panose="02020603050405020304" pitchFamily="18" charset="0"/>
                <a:ea typeface="Times New Roman" panose="02020603050405020304" pitchFamily="18" charset="0"/>
              </a:rPr>
              <a:t> персоналу </a:t>
            </a:r>
            <a:r>
              <a:rPr lang="ru-RU" sz="1400" dirty="0" err="1">
                <a:latin typeface="Times New Roman" panose="02020603050405020304" pitchFamily="18" charset="0"/>
                <a:ea typeface="Times New Roman" panose="02020603050405020304" pitchFamily="18" charset="0"/>
              </a:rPr>
              <a:t>служби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медицини</a:t>
            </a:r>
            <a:r>
              <a:rPr lang="ru-RU" sz="1400" dirty="0">
                <a:latin typeface="Times New Roman" panose="02020603050405020304" pitchFamily="18" charset="0"/>
                <a:ea typeface="Times New Roman" panose="02020603050405020304" pitchFamily="18" charset="0"/>
              </a:rPr>
              <a:t> катастроф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впливу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уражаючих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чинників</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виникненні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надзвичайних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ситуацій</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плануванні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залежно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тактичної</a:t>
            </a:r>
            <a:r>
              <a:rPr lang="ru-RU" sz="1400" dirty="0">
                <a:latin typeface="Times New Roman" panose="02020603050405020304" pitchFamily="18" charset="0"/>
                <a:ea typeface="Times New Roman" panose="02020603050405020304" pitchFamily="18" charset="0"/>
              </a:rPr>
              <a:t> обстановки) </a:t>
            </a:r>
            <a:r>
              <a:rPr lang="ru-RU" sz="1400" dirty="0" err="1">
                <a:latin typeface="Times New Roman" panose="02020603050405020304" pitchFamily="18" charset="0"/>
                <a:ea typeface="Times New Roman" panose="02020603050405020304" pitchFamily="18" charset="0"/>
              </a:rPr>
              <a:t>евакуації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лікувально-профілактичних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відпрацьовується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розрахунок</a:t>
            </a:r>
            <a:r>
              <a:rPr lang="ru-RU" sz="1400" dirty="0">
                <a:latin typeface="Times New Roman" panose="02020603050405020304" pitchFamily="18" charset="0"/>
                <a:ea typeface="Times New Roman" panose="02020603050405020304" pitchFamily="18" charset="0"/>
              </a:rPr>
              <a:t> транспорту для </a:t>
            </a:r>
            <a:r>
              <a:rPr lang="ru-RU" sz="1400" dirty="0" err="1">
                <a:latin typeface="Times New Roman" panose="02020603050405020304" pitchFamily="18" charset="0"/>
                <a:ea typeface="Times New Roman" panose="02020603050405020304" pitchFamily="18" charset="0"/>
              </a:rPr>
              <a:t>їхньої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евакуації</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матеріально-технічного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продовольчого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постачання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формувань</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закладів</a:t>
            </a:r>
            <a:r>
              <a:rPr lang="ru-RU" sz="1400" dirty="0">
                <a:latin typeface="Times New Roman" panose="02020603050405020304" pitchFamily="18" charset="0"/>
                <a:ea typeface="Times New Roman" panose="02020603050405020304" pitchFamily="18" charset="0"/>
              </a:rPr>
              <a:t> ДСМК при </a:t>
            </a:r>
            <a:r>
              <a:rPr lang="ru-RU" sz="1400" dirty="0" err="1">
                <a:latin typeface="Times New Roman" panose="02020603050405020304" pitchFamily="18" charset="0"/>
                <a:ea typeface="Times New Roman" panose="02020603050405020304" pitchFamily="18" charset="0"/>
              </a:rPr>
              <a:t>ліквідації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санітарних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наслідків</a:t>
            </a:r>
            <a:r>
              <a:rPr lang="ru-RU" sz="1400" dirty="0">
                <a:latin typeface="Times New Roman" panose="02020603050405020304" pitchFamily="18" charset="0"/>
                <a:ea typeface="Times New Roman" panose="02020603050405020304" pitchFamily="18" charset="0"/>
              </a:rPr>
              <a:t> НС (в тому </a:t>
            </a:r>
            <a:r>
              <a:rPr lang="ru-RU" sz="1400" dirty="0" err="1">
                <a:latin typeface="Times New Roman" panose="02020603050405020304" pitchFamily="18" charset="0"/>
                <a:ea typeface="Times New Roman" panose="02020603050405020304" pitchFamily="18" charset="0"/>
              </a:rPr>
              <a:t>числі</a:t>
            </a:r>
            <a:r>
              <a:rPr lang="ru-RU" sz="1400" dirty="0">
                <a:latin typeface="Times New Roman" panose="02020603050405020304" pitchFamily="18" charset="0"/>
                <a:ea typeface="Times New Roman" panose="02020603050405020304" pitchFamily="18" charset="0"/>
              </a:rPr>
              <a:t> порядок </a:t>
            </a:r>
            <a:r>
              <a:rPr lang="ru-RU" sz="1400" dirty="0" err="1">
                <a:latin typeface="Times New Roman" panose="02020603050405020304" pitchFamily="18" charset="0"/>
                <a:ea typeface="Times New Roman" panose="02020603050405020304" pitchFamily="18" charset="0"/>
              </a:rPr>
              <a:t>технічного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обслуговування</a:t>
            </a:r>
            <a:r>
              <a:rPr lang="ru-RU" sz="1400" dirty="0">
                <a:latin typeface="Times New Roman" panose="02020603050405020304" pitchFamily="18" charset="0"/>
                <a:ea typeface="Times New Roman" panose="02020603050405020304" pitchFamily="18" charset="0"/>
              </a:rPr>
              <a:t> транспорту, </a:t>
            </a:r>
            <a:r>
              <a:rPr lang="ru-RU" sz="1400" dirty="0" err="1">
                <a:latin typeface="Times New Roman" panose="02020603050405020304" pitchFamily="18" charset="0"/>
                <a:ea typeface="Times New Roman" panose="02020603050405020304" pitchFamily="18" charset="0"/>
              </a:rPr>
              <a:t>забезпечення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паливно-мастильними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матеріалами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продовольчими</a:t>
            </a:r>
            <a:r>
              <a:rPr lang="ru-RU" sz="1400" dirty="0">
                <a:latin typeface="Times New Roman" panose="02020603050405020304" pitchFamily="18" charset="0"/>
                <a:ea typeface="Times New Roman" panose="02020603050405020304" pitchFamily="18" charset="0"/>
              </a:rPr>
              <a:t> товарами і водою, </a:t>
            </a:r>
            <a:r>
              <a:rPr lang="ru-RU" sz="1400" dirty="0" err="1">
                <a:latin typeface="Times New Roman" panose="02020603050405020304" pitchFamily="18" charset="0"/>
                <a:ea typeface="Times New Roman" panose="02020603050405020304" pitchFamily="18" charset="0"/>
              </a:rPr>
              <a:t>засобами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зв’язку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речовим</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іншим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майном</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організація</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зміст</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заходів</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введенням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режимів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підвищеної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готовності</a:t>
            </a:r>
            <a:r>
              <a:rPr lang="ru-RU" sz="1400" dirty="0">
                <a:latin typeface="Times New Roman" panose="02020603050405020304" pitchFamily="18" charset="0"/>
                <a:ea typeface="Times New Roman" panose="02020603050405020304" pitchFamily="18" charset="0"/>
              </a:rPr>
              <a:t> та </a:t>
            </a:r>
            <a:r>
              <a:rPr lang="ru-RU" sz="1400" dirty="0" err="1">
                <a:latin typeface="Times New Roman" panose="02020603050405020304" pitchFamily="18" charset="0"/>
                <a:ea typeface="Times New Roman" panose="02020603050405020304" pitchFamily="18" charset="0"/>
              </a:rPr>
              <a:t>надзвичайної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ситуації</a:t>
            </a:r>
            <a:r>
              <a:rPr lang="ru-RU" sz="1400" dirty="0">
                <a:latin typeface="Times New Roman" panose="02020603050405020304" pitchFamily="18" charset="0"/>
                <a:ea typeface="Times New Roman" panose="02020603050405020304" pitchFamily="18" charset="0"/>
              </a:rPr>
              <a:t> з </a:t>
            </a:r>
            <a:r>
              <a:rPr lang="ru-RU" sz="1400" dirty="0" err="1">
                <a:latin typeface="Times New Roman" panose="02020603050405020304" pitchFamily="18" charset="0"/>
                <a:ea typeface="Times New Roman" panose="02020603050405020304" pitchFamily="18" charset="0"/>
              </a:rPr>
              <a:t>урахуванням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прогнозованої</a:t>
            </a:r>
            <a:r>
              <a:rPr lang="ru-RU" sz="1400" dirty="0">
                <a:latin typeface="Times New Roman" panose="02020603050405020304" pitchFamily="18" charset="0"/>
                <a:ea typeface="Times New Roman" panose="02020603050405020304" pitchFamily="18" charset="0"/>
              </a:rPr>
              <a:t> медико-</a:t>
            </a:r>
            <a:r>
              <a:rPr lang="ru-RU" sz="1400" dirty="0" err="1">
                <a:latin typeface="Times New Roman" panose="02020603050405020304" pitchFamily="18" charset="0"/>
                <a:ea typeface="Times New Roman" panose="02020603050405020304" pitchFamily="18" charset="0"/>
              </a:rPr>
              <a:t>тактичної</a:t>
            </a:r>
            <a:r>
              <a:rPr lang="ru-RU" sz="1400" dirty="0">
                <a:latin typeface="Times New Roman" panose="02020603050405020304" pitchFamily="18" charset="0"/>
                <a:ea typeface="Times New Roman" panose="02020603050405020304" pitchFamily="18" charset="0"/>
              </a:rPr>
              <a:t> обстановки і </a:t>
            </a:r>
            <a:r>
              <a:rPr lang="ru-RU" sz="1400" dirty="0" err="1">
                <a:latin typeface="Times New Roman" panose="02020603050405020304" pitchFamily="18" charset="0"/>
                <a:ea typeface="Times New Roman" panose="02020603050405020304" pitchFamily="18" charset="0"/>
              </a:rPr>
              <a:t>особливостей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територіальної</a:t>
            </a:r>
            <a:r>
              <a:rPr lang="ru-RU" sz="1400" dirty="0">
                <a:latin typeface="Times New Roman" panose="02020603050405020304" pitchFamily="18" charset="0"/>
                <a:ea typeface="Times New Roman" panose="02020603050405020304" pitchFamily="18" charset="0"/>
              </a:rPr>
              <a:t> і </a:t>
            </a:r>
            <a:r>
              <a:rPr lang="ru-RU" sz="1400" dirty="0" err="1">
                <a:latin typeface="Times New Roman" panose="02020603050405020304" pitchFamily="18" charset="0"/>
                <a:ea typeface="Times New Roman" panose="02020603050405020304" pitchFamily="18" charset="0"/>
              </a:rPr>
              <a:t>відомчої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системи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охорони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здоров’я</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а) заходи </a:t>
            </a:r>
            <a:r>
              <a:rPr lang="ru-RU" sz="1400" dirty="0" err="1">
                <a:latin typeface="Times New Roman" panose="02020603050405020304" pitchFamily="18" charset="0"/>
                <a:ea typeface="Times New Roman" panose="02020603050405020304" pitchFamily="18" charset="0"/>
              </a:rPr>
              <a:t>загального</a:t>
            </a:r>
            <a:r>
              <a:rPr lang="ru-RU" sz="1400" dirty="0">
                <a:latin typeface="Times New Roman" panose="02020603050405020304" pitchFamily="18" charset="0"/>
                <a:ea typeface="Times New Roman" panose="02020603050405020304" pitchFamily="18" charset="0"/>
              </a:rPr>
              <a:t> характеру;</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б) заходи </a:t>
            </a:r>
            <a:r>
              <a:rPr lang="ru-RU" sz="1400" dirty="0" err="1">
                <a:latin typeface="Times New Roman" panose="02020603050405020304" pitchFamily="18" charset="0"/>
                <a:ea typeface="Times New Roman" panose="02020603050405020304" pitchFamily="18" charset="0"/>
              </a:rPr>
              <a:t>залежно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видів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прогнозованих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надзвичайних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ситуацій</a:t>
            </a:r>
            <a:r>
              <a:rPr lang="ru-RU" sz="1400" dirty="0">
                <a:latin typeface="Times New Roman" panose="02020603050405020304" pitchFamily="18" charset="0"/>
                <a:ea typeface="Times New Roman" panose="02020603050405020304" pitchFamily="18" charset="0"/>
              </a:rPr>
              <a:t> (природного, техногенного характеру) для </a:t>
            </a:r>
            <a:r>
              <a:rPr lang="ru-RU" sz="1400" dirty="0" err="1">
                <a:latin typeface="Times New Roman" panose="02020603050405020304" pitchFamily="18" charset="0"/>
                <a:ea typeface="Times New Roman" panose="02020603050405020304" pitchFamily="18" charset="0"/>
              </a:rPr>
              <a:t>даної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території</a:t>
            </a:r>
            <a:r>
              <a:rPr lang="ru-RU" sz="1400" dirty="0">
                <a:latin typeface="Times New Roman" panose="02020603050405020304" pitchFamily="18" charset="0"/>
                <a:ea typeface="Times New Roman" panose="02020603050405020304" pitchFamily="18" charset="0"/>
              </a:rPr>
              <a:t>;</a:t>
            </a:r>
            <a:endParaRPr lang="uk-UA"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34222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497" y="679099"/>
            <a:ext cx="8534400" cy="6001643"/>
          </a:xfrm>
          <a:prstGeom prst="rect">
            <a:avLst/>
          </a:prstGeom>
          <a:solidFill>
            <a:srgbClr val="FFFF66"/>
          </a:solidFill>
        </p:spPr>
        <p:txBody>
          <a:bodyPr wrap="square">
            <a:spAutoFit/>
          </a:bodyPr>
          <a:lstStyle/>
          <a:p>
            <a:pPr indent="180340" algn="just">
              <a:spcAft>
                <a:spcPts val="0"/>
              </a:spcAft>
            </a:pPr>
            <a:r>
              <a:rPr lang="uk-UA"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Розрахунок потреби сил і засобів ДСМК </a:t>
            </a:r>
            <a:r>
              <a:rPr lang="uk-UA" sz="1600" dirty="0">
                <a:solidFill>
                  <a:srgbClr val="000000"/>
                </a:solidFill>
                <a:latin typeface="Times New Roman" panose="02020603050405020304" pitchFamily="18" charset="0"/>
                <a:ea typeface="Times New Roman" panose="02020603050405020304" pitchFamily="18" charset="0"/>
              </a:rPr>
              <a:t>проводиться для всіх НС відповідно завданню МОЗ України та додатково – по прогнозованих можливих катастрофах природного і техногенного характеру по містах і районах  з  урахуванням можливих найбільших збитків по одній ка-</a:t>
            </a:r>
            <a:r>
              <a:rPr lang="uk-UA" sz="1600" dirty="0" err="1">
                <a:solidFill>
                  <a:srgbClr val="000000"/>
                </a:solidFill>
                <a:latin typeface="Times New Roman" panose="02020603050405020304" pitchFamily="18" charset="0"/>
                <a:ea typeface="Times New Roman" panose="02020603050405020304" pitchFamily="18" charset="0"/>
              </a:rPr>
              <a:t>тастрофі</a:t>
            </a:r>
            <a:r>
              <a:rPr lang="uk-UA" sz="1600" dirty="0">
                <a:solidFill>
                  <a:srgbClr val="000000"/>
                </a:solidFill>
                <a:latin typeface="Times New Roman" panose="02020603050405020304" pitchFamily="18" charset="0"/>
                <a:ea typeface="Times New Roman" panose="02020603050405020304" pitchFamily="18" charset="0"/>
              </a:rPr>
              <a:t> кожного виду: при землетрусі, повені, аварії на об’єкті, що має СДОР; аварії на </a:t>
            </a:r>
            <a:r>
              <a:rPr lang="uk-UA" sz="1600" dirty="0" err="1">
                <a:solidFill>
                  <a:srgbClr val="000000"/>
                </a:solidFill>
                <a:latin typeface="Times New Roman" panose="02020603050405020304" pitchFamily="18" charset="0"/>
                <a:ea typeface="Times New Roman" panose="02020603050405020304" pitchFamily="18" charset="0"/>
              </a:rPr>
              <a:t>радіа</a:t>
            </a:r>
            <a:r>
              <a:rPr lang="uk-UA" sz="1600" dirty="0">
                <a:solidFill>
                  <a:srgbClr val="000000"/>
                </a:solidFill>
                <a:latin typeface="Times New Roman" panose="02020603050405020304" pitchFamily="18" charset="0"/>
                <a:ea typeface="Times New Roman" panose="02020603050405020304" pitchFamily="18" charset="0"/>
              </a:rPr>
              <a:t>-</a:t>
            </a:r>
            <a:r>
              <a:rPr lang="uk-UA" sz="1600" dirty="0" err="1">
                <a:solidFill>
                  <a:srgbClr val="000000"/>
                </a:solidFill>
                <a:latin typeface="Times New Roman" panose="02020603050405020304" pitchFamily="18" charset="0"/>
                <a:ea typeface="Times New Roman" panose="02020603050405020304" pitchFamily="18" charset="0"/>
              </a:rPr>
              <a:t>ційно</a:t>
            </a:r>
            <a:r>
              <a:rPr lang="uk-UA" sz="1600" dirty="0">
                <a:solidFill>
                  <a:srgbClr val="000000"/>
                </a:solidFill>
                <a:latin typeface="Times New Roman" panose="02020603050405020304" pitchFamily="18" charset="0"/>
                <a:ea typeface="Times New Roman" panose="02020603050405020304" pitchFamily="18" charset="0"/>
              </a:rPr>
              <a:t>-небезпечному об’єкті і </a:t>
            </a:r>
            <a:r>
              <a:rPr lang="uk-UA" sz="1600" dirty="0" err="1">
                <a:solidFill>
                  <a:srgbClr val="000000"/>
                </a:solidFill>
                <a:latin typeface="Times New Roman" panose="02020603050405020304" pitchFamily="18" charset="0"/>
                <a:ea typeface="Times New Roman" panose="02020603050405020304" pitchFamily="18" charset="0"/>
              </a:rPr>
              <a:t>т.д</a:t>
            </a:r>
            <a:r>
              <a:rPr lang="uk-UA" sz="1600" dirty="0">
                <a:solidFill>
                  <a:srgbClr val="000000"/>
                </a:solidFill>
                <a:latin typeface="Times New Roman" panose="02020603050405020304" pitchFamily="18" charset="0"/>
                <a:ea typeface="Times New Roman" panose="02020603050405020304" pitchFamily="18" charset="0"/>
              </a:rPr>
              <a:t>. Основним критерієм визначення потреби сил і засобів служби медицини </a:t>
            </a:r>
            <a:r>
              <a:rPr lang="uk-UA" sz="1600" spc="-10" dirty="0">
                <a:solidFill>
                  <a:srgbClr val="000000"/>
                </a:solidFill>
                <a:latin typeface="Times New Roman" panose="02020603050405020304" pitchFamily="18" charset="0"/>
                <a:ea typeface="Times New Roman" panose="02020603050405020304" pitchFamily="18" charset="0"/>
              </a:rPr>
              <a:t>катастроф і взаємодіючих формувань при цих розрахунках приймається </a:t>
            </a:r>
            <a:r>
              <a:rPr lang="uk-UA" sz="1600" spc="-5" dirty="0">
                <a:solidFill>
                  <a:srgbClr val="000000"/>
                </a:solidFill>
                <a:latin typeface="Times New Roman" panose="02020603050405020304" pitchFamily="18" charset="0"/>
                <a:ea typeface="Times New Roman" panose="02020603050405020304" pitchFamily="18" charset="0"/>
              </a:rPr>
              <a:t>розмір можливих санітарних втрат при катастрофах і виведення із ладу </a:t>
            </a:r>
            <a:r>
              <a:rPr lang="uk-UA" sz="1600" dirty="0">
                <a:solidFill>
                  <a:srgbClr val="000000"/>
                </a:solidFill>
                <a:latin typeface="Times New Roman" panose="02020603050405020304" pitchFamily="18" charset="0"/>
                <a:ea typeface="Times New Roman" panose="02020603050405020304" pitchFamily="18" charset="0"/>
              </a:rPr>
              <a:t>закладів охорони здоров’я, з урахуванням найбільш оптимальних термінів надання медичної допомоги на етапах медичної евакуації;</a:t>
            </a:r>
            <a:endParaRPr lang="uk-UA" sz="1600" dirty="0">
              <a:latin typeface="Times New Roman" panose="02020603050405020304" pitchFamily="18" charset="0"/>
              <a:ea typeface="Times New Roman" panose="02020603050405020304" pitchFamily="18" charset="0"/>
            </a:endParaRPr>
          </a:p>
          <a:p>
            <a:pPr indent="180340" algn="just">
              <a:spcAft>
                <a:spcPts val="0"/>
              </a:spcAft>
            </a:pPr>
            <a:r>
              <a:rPr lang="uk-UA" sz="1600" dirty="0">
                <a:solidFill>
                  <a:srgbClr val="000000"/>
                </a:solidFill>
                <a:latin typeface="Times New Roman" panose="02020603050405020304" pitchFamily="18" charset="0"/>
                <a:ea typeface="Times New Roman" panose="02020603050405020304" pitchFamily="18" charset="0"/>
              </a:rPr>
              <a:t>-    організація взаємодії територіальної служби медицини катастроф з органами управління, закладами і формуваннями охорони здоров’я відомчого підпорядкування, які функціонують в межах адміністративної території, із силами цивільної оборони. При цьому визначається порядок взаємного виділення відповідних сил і засобів </a:t>
            </a:r>
            <a:r>
              <a:rPr lang="uk-UA" sz="1600" spc="-10" dirty="0">
                <a:solidFill>
                  <a:srgbClr val="000000"/>
                </a:solidFill>
                <a:latin typeface="Times New Roman" panose="02020603050405020304" pitchFamily="18" charset="0"/>
                <a:ea typeface="Times New Roman" panose="02020603050405020304" pitchFamily="18" charset="0"/>
              </a:rPr>
              <a:t>для вирішення визначених завдань з медичного забезпечення населення </a:t>
            </a:r>
            <a:r>
              <a:rPr lang="uk-UA" sz="1600" dirty="0">
                <a:solidFill>
                  <a:srgbClr val="000000"/>
                </a:solidFill>
                <a:latin typeface="Times New Roman" panose="02020603050405020304" pitchFamily="18" charset="0"/>
                <a:ea typeface="Times New Roman" panose="02020603050405020304" pitchFamily="18" charset="0"/>
              </a:rPr>
              <a:t>при виникненні надзвичайних ситуацій. Сили, що виділяються в порядку взаємодії, повинні бути цілком укомплектовані персоналом і забезпечені майном відповідно до табеля оснащення. При плануванні </a:t>
            </a:r>
            <a:r>
              <a:rPr lang="uk-UA" sz="1600" spc="-5" dirty="0">
                <a:solidFill>
                  <a:srgbClr val="000000"/>
                </a:solidFill>
                <a:latin typeface="Times New Roman" panose="02020603050405020304" pitchFamily="18" charset="0"/>
                <a:ea typeface="Times New Roman" panose="02020603050405020304" pitchFamily="18" charset="0"/>
              </a:rPr>
              <a:t>виділення відповідних сил і засобів визначається їх місце призначення і </a:t>
            </a:r>
            <a:r>
              <a:rPr lang="uk-UA" sz="1600" dirty="0">
                <a:solidFill>
                  <a:srgbClr val="000000"/>
                </a:solidFill>
                <a:latin typeface="Times New Roman" panose="02020603050405020304" pitchFamily="18" charset="0"/>
                <a:ea typeface="Times New Roman" panose="02020603050405020304" pitchFamily="18" charset="0"/>
              </a:rPr>
              <a:t>термін готовності, прибуття в місце призначення;</a:t>
            </a:r>
            <a:endParaRPr lang="uk-UA" sz="1600" dirty="0">
              <a:latin typeface="Times New Roman" panose="02020603050405020304" pitchFamily="18" charset="0"/>
              <a:ea typeface="Times New Roman" panose="02020603050405020304" pitchFamily="18" charset="0"/>
            </a:endParaRPr>
          </a:p>
          <a:p>
            <a:pPr indent="180340" algn="just">
              <a:spcAft>
                <a:spcPts val="0"/>
              </a:spcAft>
            </a:pPr>
            <a:r>
              <a:rPr lang="uk-UA" sz="1600" dirty="0">
                <a:solidFill>
                  <a:srgbClr val="000000"/>
                </a:solidFill>
                <a:latin typeface="Times New Roman" panose="02020603050405020304" pitchFamily="18" charset="0"/>
                <a:ea typeface="Times New Roman" panose="02020603050405020304" pitchFamily="18" charset="0"/>
              </a:rPr>
              <a:t>-    організація управління силами і засобами ДСМК з вказівкою органів управління, термінів оповіщення і приведення їх у готовність, порядку подання повідомлень. План медико-санітарного забезпечення населення в надзвичайних ситуаціях підписується керівником центру медицини катастроф, погоджується з зацікавленими органами управління відомств, що беруть участь у ліквідації НС, розглядається на засіданні координаційної комісії адміністративної території і затверджується керівником органу управління охорони здоров’я адміністративної території.</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309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res.in.ua/tema-6-medichnij-ta-biologichnij-zahist-naselennya-ta-zabezpec/img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422" y="72189"/>
            <a:ext cx="7756357" cy="668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87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8948308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628389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9977107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41661464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1910788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4289005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144380"/>
            <a:ext cx="7620000" cy="3112168"/>
          </a:xfrm>
          <a:prstGeom prst="rect">
            <a:avLst/>
          </a:prstGeom>
        </p:spPr>
      </p:pic>
      <p:pic>
        <p:nvPicPr>
          <p:cNvPr id="3" name="Рисунок 2"/>
          <p:cNvPicPr>
            <a:picLocks noChangeAspect="1"/>
          </p:cNvPicPr>
          <p:nvPr/>
        </p:nvPicPr>
        <p:blipFill>
          <a:blip r:embed="rId3" cstate="print"/>
          <a:stretch>
            <a:fillRect/>
          </a:stretch>
        </p:blipFill>
        <p:spPr>
          <a:xfrm>
            <a:off x="1179094" y="3256547"/>
            <a:ext cx="6801853" cy="3489157"/>
          </a:xfrm>
          <a:prstGeom prst="rect">
            <a:avLst/>
          </a:prstGeom>
        </p:spPr>
      </p:pic>
    </p:spTree>
    <p:extLst>
      <p:ext uri="{BB962C8B-B14F-4D97-AF65-F5344CB8AC3E}">
        <p14:creationId xmlns:p14="http://schemas.microsoft.com/office/powerpoint/2010/main" val="19865538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211178" y="168442"/>
            <a:ext cx="5727033" cy="2991853"/>
          </a:xfrm>
          <a:prstGeom prst="rect">
            <a:avLst/>
          </a:prstGeom>
        </p:spPr>
      </p:pic>
      <p:pic>
        <p:nvPicPr>
          <p:cNvPr id="3" name="Рисунок 2"/>
          <p:cNvPicPr>
            <a:picLocks noChangeAspect="1"/>
          </p:cNvPicPr>
          <p:nvPr/>
        </p:nvPicPr>
        <p:blipFill>
          <a:blip r:embed="rId3" cstate="print"/>
          <a:stretch>
            <a:fillRect/>
          </a:stretch>
        </p:blipFill>
        <p:spPr>
          <a:xfrm>
            <a:off x="1211178" y="3280610"/>
            <a:ext cx="5783180" cy="3005889"/>
          </a:xfrm>
          <a:prstGeom prst="rect">
            <a:avLst/>
          </a:prstGeom>
        </p:spPr>
      </p:pic>
    </p:spTree>
    <p:extLst>
      <p:ext uri="{BB962C8B-B14F-4D97-AF65-F5344CB8AC3E}">
        <p14:creationId xmlns:p14="http://schemas.microsoft.com/office/powerpoint/2010/main" val="35246619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235241" y="104275"/>
            <a:ext cx="5735053" cy="2277978"/>
          </a:xfrm>
          <a:prstGeom prst="rect">
            <a:avLst/>
          </a:prstGeom>
        </p:spPr>
      </p:pic>
      <p:pic>
        <p:nvPicPr>
          <p:cNvPr id="3" name="Рисунок 2"/>
          <p:cNvPicPr>
            <a:picLocks noChangeAspect="1"/>
          </p:cNvPicPr>
          <p:nvPr/>
        </p:nvPicPr>
        <p:blipFill>
          <a:blip r:embed="rId3" cstate="print"/>
          <a:stretch>
            <a:fillRect/>
          </a:stretch>
        </p:blipFill>
        <p:spPr>
          <a:xfrm>
            <a:off x="1235241" y="2494547"/>
            <a:ext cx="5735054" cy="3791953"/>
          </a:xfrm>
          <a:prstGeom prst="rect">
            <a:avLst/>
          </a:prstGeom>
        </p:spPr>
      </p:pic>
    </p:spTree>
    <p:extLst>
      <p:ext uri="{BB962C8B-B14F-4D97-AF65-F5344CB8AC3E}">
        <p14:creationId xmlns:p14="http://schemas.microsoft.com/office/powerpoint/2010/main" val="25618528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99193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9622160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2050123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1" y="143934"/>
            <a:ext cx="8779932" cy="431799"/>
          </a:xfrm>
          <a:solidFill>
            <a:srgbClr val="FFFF00"/>
          </a:solidFill>
        </p:spPr>
        <p:txBody>
          <a:bodyPr>
            <a:normAutofit fontScale="90000"/>
          </a:bodyPr>
          <a:lstStyle/>
          <a:p>
            <a:r>
              <a:rPr lang="ru-RU" sz="2000" b="1" dirty="0" err="1"/>
              <a:t>Організація</a:t>
            </a:r>
            <a:r>
              <a:rPr lang="ru-RU" sz="2000" b="1" dirty="0"/>
              <a:t> та </a:t>
            </a:r>
            <a:r>
              <a:rPr lang="ru-RU" sz="2000" b="1" dirty="0" err="1"/>
              <a:t>проведення</a:t>
            </a:r>
            <a:r>
              <a:rPr lang="ru-RU" sz="2000" b="1" dirty="0"/>
              <a:t> </a:t>
            </a:r>
            <a:r>
              <a:rPr lang="ru-RU" sz="2000" b="1" dirty="0" err="1"/>
              <a:t>медичних</a:t>
            </a:r>
            <a:r>
              <a:rPr lang="ru-RU" sz="2000" b="1" dirty="0"/>
              <a:t> </a:t>
            </a:r>
            <a:r>
              <a:rPr lang="ru-RU" sz="2000" b="1" dirty="0" err="1"/>
              <a:t>заходів</a:t>
            </a:r>
            <a:r>
              <a:rPr lang="ru-RU" sz="2000" b="1" dirty="0"/>
              <a:t> у </a:t>
            </a:r>
            <a:r>
              <a:rPr lang="ru-RU" sz="2000" b="1" dirty="0" err="1"/>
              <a:t>надзвичайних</a:t>
            </a:r>
            <a:r>
              <a:rPr lang="ru-RU" sz="2000" b="1" dirty="0"/>
              <a:t> </a:t>
            </a:r>
            <a:r>
              <a:rPr lang="ru-RU" sz="2000" b="1" dirty="0" err="1"/>
              <a:t>ситуаціях</a:t>
            </a:r>
            <a:r>
              <a:rPr lang="uk-UA" dirty="0"/>
              <a:t/>
            </a:r>
            <a:br>
              <a:rPr lang="uk-UA" dirty="0"/>
            </a:br>
            <a:r>
              <a:rPr lang="uk-UA" dirty="0" smtClean="0"/>
              <a:t> </a:t>
            </a:r>
            <a:endParaRPr lang="uk-UA" dirty="0"/>
          </a:p>
        </p:txBody>
      </p:sp>
      <p:sp>
        <p:nvSpPr>
          <p:cNvPr id="3" name="Объект 2"/>
          <p:cNvSpPr>
            <a:spLocks noGrp="1"/>
          </p:cNvSpPr>
          <p:nvPr>
            <p:ph idx="1"/>
          </p:nvPr>
        </p:nvSpPr>
        <p:spPr>
          <a:xfrm>
            <a:off x="152400" y="762000"/>
            <a:ext cx="8779933" cy="5901267"/>
          </a:xfrm>
          <a:solidFill>
            <a:srgbClr val="FFFF66"/>
          </a:solidFill>
        </p:spPr>
        <p:txBody>
          <a:bodyPr>
            <a:normAutofit fontScale="85000" lnSpcReduction="10000"/>
          </a:bodyPr>
          <a:lstStyle/>
          <a:p>
            <a:r>
              <a:rPr lang="ru-RU" b="1" i="1" dirty="0" err="1">
                <a:solidFill>
                  <a:srgbClr val="FF0000"/>
                </a:solidFill>
              </a:rPr>
              <a:t>Медичний</a:t>
            </a:r>
            <a:r>
              <a:rPr lang="ru-RU" b="1" i="1" dirty="0">
                <a:solidFill>
                  <a:srgbClr val="FF0000"/>
                </a:solidFill>
              </a:rPr>
              <a:t> </a:t>
            </a:r>
            <a:r>
              <a:rPr lang="ru-RU" b="1" i="1" dirty="0" err="1">
                <a:solidFill>
                  <a:srgbClr val="FF0000"/>
                </a:solidFill>
              </a:rPr>
              <a:t>захист</a:t>
            </a:r>
            <a:r>
              <a:rPr lang="ru-RU" b="1" i="1" dirty="0">
                <a:solidFill>
                  <a:srgbClr val="FF0000"/>
                </a:solidFill>
              </a:rPr>
              <a:t> </a:t>
            </a:r>
            <a:r>
              <a:rPr lang="ru-RU" b="1" i="1" dirty="0" err="1">
                <a:solidFill>
                  <a:srgbClr val="FF0000"/>
                </a:solidFill>
              </a:rPr>
              <a:t>населення</a:t>
            </a:r>
            <a:r>
              <a:rPr lang="ru-RU" b="1" i="1" dirty="0">
                <a:solidFill>
                  <a:srgbClr val="FF0000"/>
                </a:solidFill>
              </a:rPr>
              <a:t>, яке </a:t>
            </a:r>
            <a:r>
              <a:rPr lang="ru-RU" b="1" i="1" dirty="0" err="1">
                <a:solidFill>
                  <a:srgbClr val="FF0000"/>
                </a:solidFill>
              </a:rPr>
              <a:t>мешкає</a:t>
            </a:r>
            <a:r>
              <a:rPr lang="ru-RU" b="1" i="1" dirty="0">
                <a:solidFill>
                  <a:srgbClr val="FF0000"/>
                </a:solidFill>
              </a:rPr>
              <a:t> в </a:t>
            </a:r>
            <a:r>
              <a:rPr lang="ru-RU" b="1" i="1" dirty="0" err="1">
                <a:solidFill>
                  <a:srgbClr val="FF0000"/>
                </a:solidFill>
              </a:rPr>
              <a:t>районі</a:t>
            </a:r>
            <a:r>
              <a:rPr lang="ru-RU" b="1" i="1" dirty="0">
                <a:solidFill>
                  <a:srgbClr val="FF0000"/>
                </a:solidFill>
              </a:rPr>
              <a:t> </a:t>
            </a:r>
            <a:r>
              <a:rPr lang="ru-RU" b="1" i="1" dirty="0" err="1">
                <a:solidFill>
                  <a:srgbClr val="FF0000"/>
                </a:solidFill>
              </a:rPr>
              <a:t>розташування</a:t>
            </a:r>
            <a:r>
              <a:rPr lang="ru-RU" b="1" i="1" dirty="0">
                <a:solidFill>
                  <a:srgbClr val="FF0000"/>
                </a:solidFill>
              </a:rPr>
              <a:t> АЕС</a:t>
            </a:r>
            <a:r>
              <a:rPr lang="ru-RU" dirty="0"/>
              <a:t>, </a:t>
            </a:r>
            <a:r>
              <a:rPr lang="ru-RU" dirty="0" err="1"/>
              <a:t>складає</a:t>
            </a:r>
            <a:r>
              <a:rPr lang="ru-RU" dirty="0"/>
              <a:t> </a:t>
            </a:r>
            <a:r>
              <a:rPr lang="ru-RU" dirty="0" err="1"/>
              <a:t>важливу</a:t>
            </a:r>
            <a:r>
              <a:rPr lang="ru-RU" dirty="0"/>
              <a:t> </a:t>
            </a:r>
            <a:r>
              <a:rPr lang="ru-RU" dirty="0" err="1"/>
              <a:t>частину</a:t>
            </a:r>
            <a:r>
              <a:rPr lang="ru-RU" dirty="0"/>
              <a:t> </a:t>
            </a:r>
            <a:r>
              <a:rPr lang="ru-RU" dirty="0" err="1"/>
              <a:t>цілого</a:t>
            </a:r>
            <a:r>
              <a:rPr lang="ru-RU" dirty="0"/>
              <a:t> комплексу </a:t>
            </a:r>
            <a:r>
              <a:rPr lang="ru-RU" dirty="0" err="1"/>
              <a:t>захисних</a:t>
            </a:r>
            <a:r>
              <a:rPr lang="ru-RU" dirty="0"/>
              <a:t> </a:t>
            </a:r>
            <a:r>
              <a:rPr lang="ru-RU" dirty="0" err="1"/>
              <a:t>заходів</a:t>
            </a:r>
            <a:r>
              <a:rPr lang="ru-RU" dirty="0"/>
              <a:t>, </a:t>
            </a:r>
            <a:r>
              <a:rPr lang="ru-RU" dirty="0" err="1"/>
              <a:t>які</a:t>
            </a:r>
            <a:r>
              <a:rPr lang="ru-RU" dirty="0"/>
              <a:t> </a:t>
            </a:r>
            <a:r>
              <a:rPr lang="ru-RU" dirty="0" err="1"/>
              <a:t>реалізовуються</a:t>
            </a:r>
            <a:r>
              <a:rPr lang="ru-RU" dirty="0"/>
              <a:t> штабами та службами ЦО у </a:t>
            </a:r>
            <a:r>
              <a:rPr lang="ru-RU" dirty="0" err="1"/>
              <a:t>випадку</a:t>
            </a:r>
            <a:r>
              <a:rPr lang="ru-RU" dirty="0"/>
              <a:t> </a:t>
            </a:r>
            <a:r>
              <a:rPr lang="ru-RU" dirty="0" err="1"/>
              <a:t>виникнення</a:t>
            </a:r>
            <a:r>
              <a:rPr lang="ru-RU" dirty="0"/>
              <a:t> </a:t>
            </a:r>
            <a:r>
              <a:rPr lang="ru-RU" dirty="0" err="1"/>
              <a:t>радіаційно</a:t>
            </a:r>
            <a:r>
              <a:rPr lang="ru-RU" dirty="0"/>
              <a:t> </a:t>
            </a:r>
            <a:r>
              <a:rPr lang="ru-RU" dirty="0" err="1"/>
              <a:t>небезпечної</a:t>
            </a:r>
            <a:r>
              <a:rPr lang="ru-RU" dirty="0"/>
              <a:t> </a:t>
            </a:r>
            <a:r>
              <a:rPr lang="ru-RU" dirty="0" err="1"/>
              <a:t>аварії</a:t>
            </a:r>
            <a:r>
              <a:rPr lang="ru-RU" dirty="0"/>
              <a:t> на </a:t>
            </a:r>
            <a:r>
              <a:rPr lang="ru-RU" dirty="0" err="1"/>
              <a:t>такій</a:t>
            </a:r>
            <a:r>
              <a:rPr lang="ru-RU" dirty="0"/>
              <a:t> </a:t>
            </a:r>
            <a:r>
              <a:rPr lang="ru-RU" dirty="0" err="1"/>
              <a:t>станції</a:t>
            </a:r>
            <a:r>
              <a:rPr lang="ru-RU" dirty="0"/>
              <a:t>.</a:t>
            </a:r>
            <a:endParaRPr lang="uk-UA" dirty="0"/>
          </a:p>
          <a:p>
            <a:r>
              <a:rPr lang="ru-RU" i="1" dirty="0">
                <a:solidFill>
                  <a:srgbClr val="FF0000"/>
                </a:solidFill>
              </a:rPr>
              <a:t>Основною метою </a:t>
            </a:r>
            <a:r>
              <a:rPr lang="ru-RU" i="1" dirty="0"/>
              <a:t>таких </a:t>
            </a:r>
            <a:r>
              <a:rPr lang="ru-RU" i="1" dirty="0" err="1"/>
              <a:t>заходів</a:t>
            </a:r>
            <a:r>
              <a:rPr lang="ru-RU" i="1" dirty="0"/>
              <a:t> є</a:t>
            </a:r>
            <a:r>
              <a:rPr lang="ru-RU" dirty="0"/>
              <a:t> </a:t>
            </a:r>
            <a:r>
              <a:rPr lang="ru-RU" dirty="0" err="1"/>
              <a:t>зведення</a:t>
            </a:r>
            <a:r>
              <a:rPr lang="ru-RU" dirty="0"/>
              <a:t> до </a:t>
            </a:r>
            <a:r>
              <a:rPr lang="ru-RU" dirty="0" err="1"/>
              <a:t>мінімуму</a:t>
            </a:r>
            <a:r>
              <a:rPr lang="ru-RU" dirty="0"/>
              <a:t> </a:t>
            </a:r>
            <a:r>
              <a:rPr lang="ru-RU" dirty="0" err="1"/>
              <a:t>кількості</a:t>
            </a:r>
            <a:r>
              <a:rPr lang="ru-RU" dirty="0"/>
              <a:t> </a:t>
            </a:r>
            <a:r>
              <a:rPr lang="ru-RU" dirty="0" err="1"/>
              <a:t>опромінених</a:t>
            </a:r>
            <a:r>
              <a:rPr lang="ru-RU" dirty="0"/>
              <a:t> людей та доз </a:t>
            </a:r>
            <a:r>
              <a:rPr lang="ru-RU" dirty="0" err="1"/>
              <a:t>їх</a:t>
            </a:r>
            <a:r>
              <a:rPr lang="ru-RU" dirty="0"/>
              <a:t> </a:t>
            </a:r>
            <a:r>
              <a:rPr lang="ru-RU" dirty="0" err="1"/>
              <a:t>опромінення</a:t>
            </a:r>
            <a:r>
              <a:rPr lang="ru-RU" dirty="0"/>
              <a:t>, </a:t>
            </a:r>
            <a:r>
              <a:rPr lang="ru-RU" dirty="0" err="1"/>
              <a:t>зумовлене</a:t>
            </a:r>
            <a:r>
              <a:rPr lang="ru-RU" dirty="0"/>
              <a:t> </a:t>
            </a:r>
            <a:r>
              <a:rPr lang="ru-RU" dirty="0" err="1"/>
              <a:t>знаходженням</a:t>
            </a:r>
            <a:r>
              <a:rPr lang="ru-RU" dirty="0"/>
              <a:t> на </a:t>
            </a:r>
            <a:r>
              <a:rPr lang="ru-RU" dirty="0" err="1"/>
              <a:t>радіаційно</a:t>
            </a:r>
            <a:r>
              <a:rPr lang="ru-RU" dirty="0"/>
              <a:t> </a:t>
            </a:r>
            <a:r>
              <a:rPr lang="ru-RU" dirty="0" err="1"/>
              <a:t>забрудненій</a:t>
            </a:r>
            <a:r>
              <a:rPr lang="ru-RU" dirty="0"/>
              <a:t> </a:t>
            </a:r>
            <a:r>
              <a:rPr lang="ru-RU" dirty="0" err="1"/>
              <a:t>території</a:t>
            </a:r>
            <a:r>
              <a:rPr lang="ru-RU" dirty="0"/>
              <a:t>.</a:t>
            </a:r>
            <a:endParaRPr lang="uk-UA" dirty="0"/>
          </a:p>
          <a:p>
            <a:r>
              <a:rPr lang="ru-RU" dirty="0"/>
              <a:t>Заходи </a:t>
            </a:r>
            <a:r>
              <a:rPr lang="ru-RU" dirty="0" err="1" smtClean="0"/>
              <a:t>щодо</a:t>
            </a:r>
            <a:r>
              <a:rPr lang="ru-RU" dirty="0" smtClean="0"/>
              <a:t>  </a:t>
            </a:r>
            <a:r>
              <a:rPr lang="ru-RU" dirty="0" err="1"/>
              <a:t>захисту</a:t>
            </a:r>
            <a:r>
              <a:rPr lang="ru-RU" dirty="0"/>
              <a:t> </a:t>
            </a:r>
            <a:r>
              <a:rPr lang="ru-RU" dirty="0" err="1"/>
              <a:t>населення</a:t>
            </a:r>
            <a:r>
              <a:rPr lang="ru-RU" dirty="0"/>
              <a:t> </a:t>
            </a:r>
            <a:r>
              <a:rPr lang="ru-RU" dirty="0" err="1"/>
              <a:t>плануються</a:t>
            </a:r>
            <a:r>
              <a:rPr lang="ru-RU" dirty="0"/>
              <a:t> та </a:t>
            </a:r>
            <a:r>
              <a:rPr lang="ru-RU" dirty="0" err="1"/>
              <a:t>реалізовуються</a:t>
            </a:r>
            <a:r>
              <a:rPr lang="ru-RU" dirty="0"/>
              <a:t> на </a:t>
            </a:r>
            <a:r>
              <a:rPr lang="ru-RU" dirty="0" err="1"/>
              <a:t>підставі</a:t>
            </a:r>
            <a:r>
              <a:rPr lang="ru-RU" dirty="0"/>
              <a:t> закону </a:t>
            </a:r>
            <a:r>
              <a:rPr lang="ru-RU" dirty="0" err="1"/>
              <a:t>України</a:t>
            </a:r>
            <a:r>
              <a:rPr lang="ru-RU" dirty="0"/>
              <a:t> “Про </a:t>
            </a:r>
            <a:r>
              <a:rPr lang="ru-RU" dirty="0" err="1"/>
              <a:t>захист</a:t>
            </a:r>
            <a:r>
              <a:rPr lang="ru-RU" dirty="0"/>
              <a:t> </a:t>
            </a:r>
            <a:r>
              <a:rPr lang="ru-RU" dirty="0" err="1"/>
              <a:t>людини</a:t>
            </a:r>
            <a:r>
              <a:rPr lang="ru-RU" dirty="0"/>
              <a:t> </a:t>
            </a:r>
            <a:r>
              <a:rPr lang="ru-RU" dirty="0" err="1"/>
              <a:t>від</a:t>
            </a:r>
            <a:r>
              <a:rPr lang="ru-RU" dirty="0"/>
              <a:t> </a:t>
            </a:r>
            <a:r>
              <a:rPr lang="ru-RU" dirty="0" err="1"/>
              <a:t>впливу</a:t>
            </a:r>
            <a:r>
              <a:rPr lang="ru-RU" dirty="0"/>
              <a:t> </a:t>
            </a:r>
            <a:r>
              <a:rPr lang="ru-RU" dirty="0" err="1"/>
              <a:t>іонізуючих</a:t>
            </a:r>
            <a:r>
              <a:rPr lang="ru-RU" dirty="0"/>
              <a:t> </a:t>
            </a:r>
            <a:r>
              <a:rPr lang="ru-RU" dirty="0" err="1"/>
              <a:t>випромінювань</a:t>
            </a:r>
            <a:r>
              <a:rPr lang="ru-RU" dirty="0" smtClean="0"/>
              <a:t>”</a:t>
            </a:r>
            <a:endParaRPr lang="uk-UA" dirty="0"/>
          </a:p>
          <a:p>
            <a:r>
              <a:rPr lang="ru-RU" dirty="0" err="1"/>
              <a:t>Планування</a:t>
            </a:r>
            <a:r>
              <a:rPr lang="ru-RU" dirty="0"/>
              <a:t> </a:t>
            </a:r>
            <a:r>
              <a:rPr lang="ru-RU" dirty="0" err="1"/>
              <a:t>вказаних</a:t>
            </a:r>
            <a:r>
              <a:rPr lang="ru-RU" dirty="0"/>
              <a:t> </a:t>
            </a:r>
            <a:r>
              <a:rPr lang="ru-RU" dirty="0" err="1"/>
              <a:t>заходів</a:t>
            </a:r>
            <a:r>
              <a:rPr lang="ru-RU" dirty="0"/>
              <a:t> </a:t>
            </a:r>
            <a:r>
              <a:rPr lang="ru-RU" dirty="0" err="1"/>
              <a:t>здійснюється</a:t>
            </a:r>
            <a:r>
              <a:rPr lang="ru-RU" dirty="0"/>
              <a:t> органами </a:t>
            </a:r>
            <a:r>
              <a:rPr lang="ru-RU" dirty="0" err="1"/>
              <a:t>управління</a:t>
            </a:r>
            <a:r>
              <a:rPr lang="ru-RU" dirty="0"/>
              <a:t> ЦО </a:t>
            </a:r>
            <a:r>
              <a:rPr lang="ru-RU" dirty="0" err="1"/>
              <a:t>згідно</a:t>
            </a:r>
            <a:r>
              <a:rPr lang="ru-RU" dirty="0"/>
              <a:t> з </a:t>
            </a:r>
            <a:r>
              <a:rPr lang="ru-RU" dirty="0" err="1"/>
              <a:t>вимогами</a:t>
            </a:r>
            <a:r>
              <a:rPr lang="ru-RU" dirty="0"/>
              <a:t> “Типового </a:t>
            </a:r>
            <a:r>
              <a:rPr lang="ru-RU" dirty="0" err="1"/>
              <a:t>змісту</a:t>
            </a:r>
            <a:r>
              <a:rPr lang="ru-RU" dirty="0"/>
              <a:t> плану </a:t>
            </a:r>
            <a:r>
              <a:rPr lang="ru-RU" dirty="0" err="1"/>
              <a:t>заходів</a:t>
            </a:r>
            <a:r>
              <a:rPr lang="ru-RU" dirty="0"/>
              <a:t> по </a:t>
            </a:r>
            <a:r>
              <a:rPr lang="ru-RU" dirty="0" err="1"/>
              <a:t>захисту</a:t>
            </a:r>
            <a:r>
              <a:rPr lang="ru-RU" dirty="0"/>
              <a:t> </a:t>
            </a:r>
            <a:r>
              <a:rPr lang="ru-RU" dirty="0" err="1"/>
              <a:t>населення</a:t>
            </a:r>
            <a:r>
              <a:rPr lang="ru-RU" dirty="0"/>
              <a:t> у </a:t>
            </a:r>
            <a:r>
              <a:rPr lang="ru-RU" dirty="0" err="1"/>
              <a:t>випадку</a:t>
            </a:r>
            <a:r>
              <a:rPr lang="ru-RU" dirty="0"/>
              <a:t> </a:t>
            </a:r>
            <a:r>
              <a:rPr lang="ru-RU" dirty="0" err="1"/>
              <a:t>загальної</a:t>
            </a:r>
            <a:r>
              <a:rPr lang="ru-RU" dirty="0"/>
              <a:t> </a:t>
            </a:r>
            <a:r>
              <a:rPr lang="ru-RU" dirty="0" err="1"/>
              <a:t>радіаційної</a:t>
            </a:r>
            <a:r>
              <a:rPr lang="ru-RU" dirty="0"/>
              <a:t> </a:t>
            </a:r>
            <a:r>
              <a:rPr lang="ru-RU" dirty="0" err="1"/>
              <a:t>аварії</a:t>
            </a:r>
            <a:r>
              <a:rPr lang="ru-RU" dirty="0"/>
              <a:t> на АЕС”.</a:t>
            </a:r>
            <a:endParaRPr lang="uk-UA" dirty="0"/>
          </a:p>
          <a:p>
            <a:r>
              <a:rPr lang="ru-RU" i="1" dirty="0" err="1"/>
              <a:t>Принципи</a:t>
            </a:r>
            <a:r>
              <a:rPr lang="ru-RU" i="1" dirty="0"/>
              <a:t> </a:t>
            </a:r>
            <a:r>
              <a:rPr lang="ru-RU" i="1" dirty="0" err="1"/>
              <a:t>організації</a:t>
            </a:r>
            <a:r>
              <a:rPr lang="ru-RU" i="1" dirty="0"/>
              <a:t> </a:t>
            </a:r>
            <a:r>
              <a:rPr lang="ru-RU" i="1" dirty="0" err="1"/>
              <a:t>медичної</a:t>
            </a:r>
            <a:r>
              <a:rPr lang="ru-RU" i="1" dirty="0"/>
              <a:t> </a:t>
            </a:r>
            <a:r>
              <a:rPr lang="ru-RU" i="1" dirty="0" err="1"/>
              <a:t>допомоги</a:t>
            </a:r>
            <a:r>
              <a:rPr lang="ru-RU" i="1" dirty="0"/>
              <a:t> </a:t>
            </a:r>
            <a:r>
              <a:rPr lang="ru-RU" i="1" dirty="0" err="1"/>
              <a:t>потерпілим</a:t>
            </a:r>
            <a:r>
              <a:rPr lang="ru-RU" i="1" dirty="0"/>
              <a:t> </a:t>
            </a:r>
            <a:r>
              <a:rPr lang="ru-RU" i="1" dirty="0" err="1"/>
              <a:t>внаслідок</a:t>
            </a:r>
            <a:r>
              <a:rPr lang="ru-RU" i="1" dirty="0"/>
              <a:t> </a:t>
            </a:r>
            <a:r>
              <a:rPr lang="ru-RU" i="1" dirty="0" err="1"/>
              <a:t>аварії</a:t>
            </a:r>
            <a:r>
              <a:rPr lang="ru-RU" i="1" dirty="0"/>
              <a:t> на </a:t>
            </a:r>
            <a:r>
              <a:rPr lang="ru-RU" i="1" dirty="0" err="1"/>
              <a:t>радіаційно</a:t>
            </a:r>
            <a:r>
              <a:rPr lang="ru-RU" i="1" dirty="0"/>
              <a:t> </a:t>
            </a:r>
            <a:r>
              <a:rPr lang="ru-RU" i="1" dirty="0" err="1"/>
              <a:t>небезпечному</a:t>
            </a:r>
            <a:r>
              <a:rPr lang="ru-RU" i="1" dirty="0"/>
              <a:t> </a:t>
            </a:r>
            <a:r>
              <a:rPr lang="ru-RU" i="1" dirty="0" err="1"/>
              <a:t>об’єкті</a:t>
            </a:r>
            <a:r>
              <a:rPr lang="ru-RU" i="1" dirty="0"/>
              <a:t>. </a:t>
            </a:r>
            <a:r>
              <a:rPr lang="ru-RU" i="1" dirty="0" err="1">
                <a:solidFill>
                  <a:srgbClr val="FF0000"/>
                </a:solidFill>
                <a:latin typeface="Times New Roman" panose="02020603050405020304" pitchFamily="18" charset="0"/>
                <a:cs typeface="Times New Roman" panose="02020603050405020304" pitchFamily="18" charset="0"/>
              </a:rPr>
              <a:t>Основні</a:t>
            </a:r>
            <a:r>
              <a:rPr lang="ru-RU" i="1" dirty="0">
                <a:solidFill>
                  <a:srgbClr val="FF0000"/>
                </a:solidFill>
                <a:latin typeface="Times New Roman" panose="02020603050405020304" pitchFamily="18" charset="0"/>
                <a:cs typeface="Times New Roman" panose="02020603050405020304" pitchFamily="18" charset="0"/>
              </a:rPr>
              <a:t> заходи </a:t>
            </a:r>
            <a:r>
              <a:rPr lang="ru-RU" i="1" dirty="0"/>
              <a:t>при </a:t>
            </a:r>
            <a:r>
              <a:rPr lang="ru-RU" i="1" dirty="0" err="1"/>
              <a:t>організації</a:t>
            </a:r>
            <a:r>
              <a:rPr lang="ru-RU" i="1" dirty="0"/>
              <a:t> </a:t>
            </a:r>
            <a:r>
              <a:rPr lang="ru-RU" i="1" dirty="0" err="1"/>
              <a:t>медичної</a:t>
            </a:r>
            <a:r>
              <a:rPr lang="ru-RU" i="1" dirty="0"/>
              <a:t> </a:t>
            </a:r>
            <a:r>
              <a:rPr lang="ru-RU" i="1" dirty="0" err="1"/>
              <a:t>допомоги</a:t>
            </a:r>
            <a:r>
              <a:rPr lang="ru-RU" i="1" dirty="0"/>
              <a:t> </a:t>
            </a:r>
            <a:r>
              <a:rPr lang="ru-RU" i="1" dirty="0" err="1"/>
              <a:t>ураженим</a:t>
            </a:r>
            <a:r>
              <a:rPr lang="ru-RU" i="1" dirty="0"/>
              <a:t> </a:t>
            </a:r>
            <a:r>
              <a:rPr lang="ru-RU" i="1" dirty="0" err="1"/>
              <a:t>включають</a:t>
            </a:r>
            <a:r>
              <a:rPr lang="ru-RU" i="1" dirty="0"/>
              <a:t>:</a:t>
            </a:r>
            <a:endParaRPr lang="uk-UA" dirty="0"/>
          </a:p>
          <a:p>
            <a:r>
              <a:rPr lang="ru-RU" dirty="0"/>
              <a:t>– </a:t>
            </a:r>
            <a:r>
              <a:rPr lang="ru-RU" dirty="0" err="1"/>
              <a:t>проведення</a:t>
            </a:r>
            <a:r>
              <a:rPr lang="ru-RU" dirty="0"/>
              <a:t> </a:t>
            </a:r>
            <a:r>
              <a:rPr lang="ru-RU" dirty="0" err="1"/>
              <a:t>заходів</a:t>
            </a:r>
            <a:r>
              <a:rPr lang="ru-RU" dirty="0"/>
              <a:t> </a:t>
            </a:r>
            <a:r>
              <a:rPr lang="ru-RU" dirty="0" err="1"/>
              <a:t>протирадіаційного</a:t>
            </a:r>
            <a:r>
              <a:rPr lang="ru-RU" dirty="0"/>
              <a:t> </a:t>
            </a:r>
            <a:r>
              <a:rPr lang="ru-RU" dirty="0" err="1"/>
              <a:t>захисту</a:t>
            </a:r>
            <a:r>
              <a:rPr lang="ru-RU" dirty="0"/>
              <a:t>;</a:t>
            </a:r>
            <a:endParaRPr lang="uk-UA" dirty="0"/>
          </a:p>
          <a:p>
            <a:r>
              <a:rPr lang="ru-RU" dirty="0"/>
              <a:t>– </a:t>
            </a:r>
            <a:r>
              <a:rPr lang="ru-RU" dirty="0" err="1"/>
              <a:t>надання</a:t>
            </a:r>
            <a:r>
              <a:rPr lang="ru-RU" dirty="0"/>
              <a:t> в максимально </a:t>
            </a:r>
            <a:r>
              <a:rPr lang="ru-RU" dirty="0" err="1"/>
              <a:t>короткі</a:t>
            </a:r>
            <a:r>
              <a:rPr lang="ru-RU" dirty="0"/>
              <a:t> строки </a:t>
            </a:r>
            <a:r>
              <a:rPr lang="ru-RU" dirty="0" err="1"/>
              <a:t>першої</a:t>
            </a:r>
            <a:r>
              <a:rPr lang="ru-RU" dirty="0"/>
              <a:t> </a:t>
            </a:r>
            <a:r>
              <a:rPr lang="ru-RU" dirty="0" err="1"/>
              <a:t>медичної</a:t>
            </a:r>
            <a:r>
              <a:rPr lang="ru-RU" dirty="0"/>
              <a:t> </a:t>
            </a:r>
            <a:r>
              <a:rPr lang="ru-RU" dirty="0" err="1"/>
              <a:t>допомоги</a:t>
            </a:r>
            <a:r>
              <a:rPr lang="ru-RU" dirty="0"/>
              <a:t>;</a:t>
            </a:r>
            <a:endParaRPr lang="uk-UA" dirty="0"/>
          </a:p>
          <a:p>
            <a:r>
              <a:rPr lang="ru-RU" dirty="0"/>
              <a:t>– </a:t>
            </a:r>
            <a:r>
              <a:rPr lang="ru-RU" dirty="0" err="1"/>
              <a:t>організація</a:t>
            </a:r>
            <a:r>
              <a:rPr lang="ru-RU" dirty="0"/>
              <a:t> </a:t>
            </a:r>
            <a:r>
              <a:rPr lang="ru-RU" dirty="0" err="1"/>
              <a:t>евакуації</a:t>
            </a:r>
            <a:r>
              <a:rPr lang="ru-RU" dirty="0"/>
              <a:t> </a:t>
            </a:r>
            <a:r>
              <a:rPr lang="ru-RU" dirty="0" err="1"/>
              <a:t>уражених</a:t>
            </a:r>
            <a:r>
              <a:rPr lang="ru-RU" dirty="0"/>
              <a:t> </a:t>
            </a:r>
            <a:r>
              <a:rPr lang="ru-RU" dirty="0" err="1"/>
              <a:t>із</a:t>
            </a:r>
            <a:r>
              <a:rPr lang="ru-RU" dirty="0"/>
              <a:t> </a:t>
            </a:r>
            <a:r>
              <a:rPr lang="ru-RU" dirty="0" err="1"/>
              <a:t>забрудненої</a:t>
            </a:r>
            <a:r>
              <a:rPr lang="ru-RU" dirty="0"/>
              <a:t> </a:t>
            </a:r>
            <a:r>
              <a:rPr lang="ru-RU" dirty="0" err="1"/>
              <a:t>зони</a:t>
            </a:r>
            <a:r>
              <a:rPr lang="ru-RU" dirty="0"/>
              <a:t>;</a:t>
            </a:r>
            <a:endParaRPr lang="uk-UA" dirty="0"/>
          </a:p>
          <a:p>
            <a:r>
              <a:rPr lang="ru-RU" dirty="0"/>
              <a:t>– </a:t>
            </a:r>
            <a:r>
              <a:rPr lang="ru-RU" dirty="0" err="1"/>
              <a:t>проведення</a:t>
            </a:r>
            <a:r>
              <a:rPr lang="ru-RU" dirty="0"/>
              <a:t> </a:t>
            </a:r>
            <a:r>
              <a:rPr lang="ru-RU" dirty="0" err="1"/>
              <a:t>санітарної</a:t>
            </a:r>
            <a:r>
              <a:rPr lang="ru-RU" dirty="0"/>
              <a:t> </a:t>
            </a:r>
            <a:r>
              <a:rPr lang="ru-RU" dirty="0" err="1"/>
              <a:t>обробки</a:t>
            </a:r>
            <a:r>
              <a:rPr lang="ru-RU" dirty="0"/>
              <a:t> </a:t>
            </a:r>
            <a:r>
              <a:rPr lang="ru-RU" dirty="0" err="1"/>
              <a:t>уражених</a:t>
            </a:r>
            <a:r>
              <a:rPr lang="ru-RU" dirty="0"/>
              <a:t> та </a:t>
            </a:r>
            <a:r>
              <a:rPr lang="ru-RU" dirty="0" err="1"/>
              <a:t>дезактивація</a:t>
            </a:r>
            <a:r>
              <a:rPr lang="ru-RU" dirty="0"/>
              <a:t> </a:t>
            </a:r>
            <a:r>
              <a:rPr lang="ru-RU" dirty="0" err="1"/>
              <a:t>їх</a:t>
            </a:r>
            <a:r>
              <a:rPr lang="ru-RU" dirty="0"/>
              <a:t> </a:t>
            </a:r>
            <a:r>
              <a:rPr lang="ru-RU" dirty="0" err="1"/>
              <a:t>одягу</a:t>
            </a:r>
            <a:r>
              <a:rPr lang="ru-RU" dirty="0"/>
              <a:t> та </a:t>
            </a:r>
            <a:r>
              <a:rPr lang="ru-RU" dirty="0" err="1"/>
              <a:t>взуття</a:t>
            </a:r>
            <a:r>
              <a:rPr lang="ru-RU" dirty="0"/>
              <a:t>;</a:t>
            </a:r>
            <a:endParaRPr lang="uk-UA" dirty="0"/>
          </a:p>
          <a:p>
            <a:r>
              <a:rPr lang="ru-RU" dirty="0"/>
              <a:t>– </a:t>
            </a:r>
            <a:r>
              <a:rPr lang="ru-RU" dirty="0" err="1"/>
              <a:t>максимальне</a:t>
            </a:r>
            <a:r>
              <a:rPr lang="ru-RU" dirty="0"/>
              <a:t> </a:t>
            </a:r>
            <a:r>
              <a:rPr lang="ru-RU" dirty="0" err="1"/>
              <a:t>наближення</a:t>
            </a:r>
            <a:r>
              <a:rPr lang="ru-RU" dirty="0"/>
              <a:t> до </a:t>
            </a:r>
            <a:r>
              <a:rPr lang="ru-RU" dirty="0" err="1"/>
              <a:t>місця</a:t>
            </a:r>
            <a:r>
              <a:rPr lang="ru-RU" dirty="0"/>
              <a:t> </a:t>
            </a:r>
            <a:r>
              <a:rPr lang="ru-RU" dirty="0" err="1"/>
              <a:t>аварії</a:t>
            </a:r>
            <a:r>
              <a:rPr lang="ru-RU" dirty="0"/>
              <a:t> </a:t>
            </a:r>
            <a:r>
              <a:rPr lang="ru-RU" dirty="0" err="1"/>
              <a:t>формувань</a:t>
            </a:r>
            <a:r>
              <a:rPr lang="ru-RU" dirty="0"/>
              <a:t> ЕМД, </a:t>
            </a:r>
            <a:r>
              <a:rPr lang="ru-RU" dirty="0" err="1"/>
              <a:t>що</a:t>
            </a:r>
            <a:r>
              <a:rPr lang="ru-RU" dirty="0"/>
              <a:t> </a:t>
            </a:r>
            <a:r>
              <a:rPr lang="ru-RU" dirty="0" err="1"/>
              <a:t>надають</a:t>
            </a:r>
            <a:r>
              <a:rPr lang="ru-RU" dirty="0"/>
              <a:t> першу </a:t>
            </a:r>
            <a:r>
              <a:rPr lang="ru-RU" dirty="0" err="1"/>
              <a:t>медичну</a:t>
            </a:r>
            <a:r>
              <a:rPr lang="ru-RU" dirty="0"/>
              <a:t> </a:t>
            </a:r>
            <a:r>
              <a:rPr lang="ru-RU" dirty="0" err="1"/>
              <a:t>допомогу</a:t>
            </a:r>
            <a:r>
              <a:rPr lang="ru-RU" dirty="0"/>
              <a:t>;</a:t>
            </a:r>
            <a:endParaRPr lang="uk-UA" dirty="0"/>
          </a:p>
          <a:p>
            <a:r>
              <a:rPr lang="ru-RU" dirty="0"/>
              <a:t>– </a:t>
            </a:r>
            <a:r>
              <a:rPr lang="ru-RU" dirty="0" err="1"/>
              <a:t>організація</a:t>
            </a:r>
            <a:r>
              <a:rPr lang="ru-RU" dirty="0"/>
              <a:t> </a:t>
            </a:r>
            <a:r>
              <a:rPr lang="ru-RU" dirty="0" err="1"/>
              <a:t>спеціалізованої</a:t>
            </a:r>
            <a:r>
              <a:rPr lang="ru-RU" dirty="0"/>
              <a:t> </a:t>
            </a:r>
            <a:r>
              <a:rPr lang="ru-RU" dirty="0" err="1"/>
              <a:t>медичної</a:t>
            </a:r>
            <a:r>
              <a:rPr lang="ru-RU" dirty="0"/>
              <a:t> </a:t>
            </a:r>
            <a:r>
              <a:rPr lang="ru-RU" dirty="0" err="1"/>
              <a:t>допомоги</a:t>
            </a:r>
            <a:r>
              <a:rPr lang="ru-RU" dirty="0"/>
              <a:t>;</a:t>
            </a:r>
            <a:endParaRPr lang="uk-UA" dirty="0"/>
          </a:p>
          <a:p>
            <a:endParaRPr lang="uk-UA" dirty="0"/>
          </a:p>
        </p:txBody>
      </p:sp>
    </p:spTree>
    <p:extLst>
      <p:ext uri="{BB962C8B-B14F-4D97-AF65-F5344CB8AC3E}">
        <p14:creationId xmlns:p14="http://schemas.microsoft.com/office/powerpoint/2010/main" val="24302814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399" y="420423"/>
            <a:ext cx="8769927" cy="6278642"/>
          </a:xfrm>
          <a:prstGeom prst="rect">
            <a:avLst/>
          </a:prstGeom>
          <a:solidFill>
            <a:srgbClr val="99CC00"/>
          </a:solidFill>
        </p:spPr>
        <p:txBody>
          <a:bodyPr wrap="square">
            <a:spAutoFit/>
          </a:bodyPr>
          <a:lstStyle/>
          <a:p>
            <a:pPr>
              <a:spcAft>
                <a:spcPts val="0"/>
              </a:spcAft>
            </a:pPr>
            <a:r>
              <a:rPr lang="ru-RU" sz="1400" b="1" i="1" dirty="0">
                <a:solidFill>
                  <a:srgbClr val="FF0000"/>
                </a:solidFill>
                <a:latin typeface="Times New Roman" panose="02020603050405020304" pitchFamily="18" charset="0"/>
                <a:ea typeface="Times New Roman" panose="02020603050405020304" pitchFamily="18" charset="0"/>
              </a:rPr>
              <a:t>У </a:t>
            </a:r>
            <a:r>
              <a:rPr lang="ru-RU" sz="1400" b="1" i="1" dirty="0" err="1">
                <a:solidFill>
                  <a:srgbClr val="FF0000"/>
                </a:solidFill>
                <a:latin typeface="Times New Roman" panose="02020603050405020304" pitchFamily="18" charset="0"/>
                <a:ea typeface="Times New Roman" panose="02020603050405020304" pitchFamily="18" charset="0"/>
              </a:rPr>
              <a:t>випадку</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виникнення</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загальної</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аварії</a:t>
            </a:r>
            <a:r>
              <a:rPr lang="ru-RU" sz="1400" b="1" i="1" dirty="0">
                <a:solidFill>
                  <a:srgbClr val="FF0000"/>
                </a:solidFill>
                <a:latin typeface="Times New Roman" panose="02020603050405020304" pitchFamily="18" charset="0"/>
                <a:ea typeface="Times New Roman" panose="02020603050405020304" pitchFamily="18" charset="0"/>
              </a:rPr>
              <a:t> на АЕС, </a:t>
            </a:r>
            <a:r>
              <a:rPr lang="ru-RU" sz="1400" b="1" i="1" dirty="0" err="1">
                <a:solidFill>
                  <a:srgbClr val="FF0000"/>
                </a:solidFill>
                <a:latin typeface="Times New Roman" panose="02020603050405020304" pitchFamily="18" charset="0"/>
                <a:ea typeface="Times New Roman" panose="02020603050405020304" pitchFamily="18" charset="0"/>
              </a:rPr>
              <a:t>основними</a:t>
            </a:r>
            <a:r>
              <a:rPr lang="ru-RU" sz="1400" b="1" i="1" dirty="0">
                <a:solidFill>
                  <a:srgbClr val="FF0000"/>
                </a:solidFill>
                <a:latin typeface="Times New Roman" panose="02020603050405020304" pitchFamily="18" charset="0"/>
                <a:ea typeface="Times New Roman" panose="02020603050405020304" pitchFamily="18" charset="0"/>
              </a:rPr>
              <a:t> заходами </a:t>
            </a:r>
            <a:r>
              <a:rPr lang="ru-RU" sz="1400" b="1" i="1" dirty="0" err="1">
                <a:solidFill>
                  <a:srgbClr val="FF0000"/>
                </a:solidFill>
                <a:latin typeface="Times New Roman" panose="02020603050405020304" pitchFamily="18" charset="0"/>
                <a:ea typeface="Times New Roman" panose="02020603050405020304" pitchFamily="18" charset="0"/>
              </a:rPr>
              <a:t>місцевих</a:t>
            </a:r>
            <a:r>
              <a:rPr lang="ru-RU" sz="1400" b="1" i="1" dirty="0">
                <a:solidFill>
                  <a:srgbClr val="FF0000"/>
                </a:solidFill>
                <a:latin typeface="Times New Roman" panose="02020603050405020304" pitchFamily="18" charset="0"/>
                <a:ea typeface="Times New Roman" panose="02020603050405020304" pitchFamily="18" charset="0"/>
              </a:rPr>
              <a:t> сил </a:t>
            </a:r>
            <a:r>
              <a:rPr lang="ru-RU" sz="1400" b="1" i="1" dirty="0" err="1">
                <a:solidFill>
                  <a:srgbClr val="FF0000"/>
                </a:solidFill>
                <a:latin typeface="Times New Roman" panose="02020603050405020304" pitchFamily="18" charset="0"/>
                <a:ea typeface="Times New Roman" panose="02020603050405020304" pitchFamily="18" charset="0"/>
              </a:rPr>
              <a:t>цивільної</a:t>
            </a:r>
            <a:r>
              <a:rPr lang="ru-RU" sz="1400" b="1" i="1" dirty="0">
                <a:solidFill>
                  <a:srgbClr val="FF0000"/>
                </a:solidFill>
                <a:latin typeface="Times New Roman" panose="02020603050405020304" pitchFamily="18" charset="0"/>
                <a:ea typeface="Times New Roman" panose="02020603050405020304" pitchFamily="18" charset="0"/>
              </a:rPr>
              <a:t> оборони є</a:t>
            </a:r>
            <a:r>
              <a:rPr lang="ru-RU" sz="1200" b="1" i="1"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проведення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йодної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профілактики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серед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лікувально-евакуаційне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радіацією</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ЗІЗ та </a:t>
            </a:r>
            <a:r>
              <a:rPr lang="ru-RU" sz="1200" dirty="0" err="1">
                <a:latin typeface="Times New Roman" panose="02020603050405020304" pitchFamily="18" charset="0"/>
                <a:ea typeface="Times New Roman" panose="02020603050405020304" pitchFamily="18" charset="0"/>
              </a:rPr>
              <a:t>укриття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хворих</a:t>
            </a:r>
            <a:r>
              <a:rPr lang="ru-RU" sz="1200" dirty="0">
                <a:latin typeface="Times New Roman" panose="02020603050405020304" pitchFamily="18" charset="0"/>
                <a:ea typeface="Times New Roman" panose="02020603050405020304" pitchFamily="18" charset="0"/>
              </a:rPr>
              <a:t> та персоналу </a:t>
            </a:r>
            <a:r>
              <a:rPr lang="ru-RU" sz="1200" dirty="0" err="1">
                <a:latin typeface="Times New Roman" panose="02020603050405020304" pitchFamily="18" charset="0"/>
                <a:ea typeface="Times New Roman" panose="02020603050405020304" pitchFamily="18" charset="0"/>
              </a:rPr>
              <a:t>медичних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закладів</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сховищах</a:t>
            </a:r>
            <a:r>
              <a:rPr lang="ru-RU" sz="1200" dirty="0">
                <a:latin typeface="Times New Roman" panose="02020603050405020304" pitchFamily="18" charset="0"/>
                <a:ea typeface="Times New Roman" panose="02020603050405020304" pitchFamily="18" charset="0"/>
              </a:rPr>
              <a:t>, ПРУ та </a:t>
            </a:r>
            <a:r>
              <a:rPr lang="ru-RU" sz="1200" dirty="0" err="1">
                <a:latin typeface="Times New Roman" panose="02020603050405020304" pitchFamily="18" charset="0"/>
                <a:ea typeface="Times New Roman" panose="02020603050405020304" pitchFamily="18" charset="0"/>
              </a:rPr>
              <a:t>пристосованих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приміщеннях</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евакуації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зони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забруднення</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–участь в </a:t>
            </a:r>
            <a:r>
              <a:rPr lang="ru-RU" sz="1200" dirty="0" err="1">
                <a:latin typeface="Times New Roman" panose="02020603050405020304" pitchFamily="18" charset="0"/>
                <a:ea typeface="Times New Roman" panose="02020603050405020304" pitchFamily="18" charset="0"/>
              </a:rPr>
              <a:t>контролі</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рівнями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радіації</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визначення</a:t>
            </a:r>
            <a:r>
              <a:rPr lang="ru-RU" sz="1200" dirty="0">
                <a:latin typeface="Times New Roman" panose="02020603050405020304" pitchFamily="18" charset="0"/>
                <a:ea typeface="Times New Roman" panose="02020603050405020304" pitchFamily="18" charset="0"/>
              </a:rPr>
              <a:t> режиму </a:t>
            </a:r>
            <a:r>
              <a:rPr lang="ru-RU" sz="1200" dirty="0" err="1">
                <a:latin typeface="Times New Roman" panose="02020603050405020304" pitchFamily="18" charset="0"/>
                <a:ea typeface="Times New Roman" panose="02020603050405020304" pitchFamily="18" charset="0"/>
              </a:rPr>
              <a:t>праці</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поведінки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забрудненій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радіаційними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речовинами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території</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радіометричний</a:t>
            </a:r>
            <a:r>
              <a:rPr lang="ru-RU" sz="1200" dirty="0">
                <a:latin typeface="Times New Roman" panose="02020603050405020304" pitchFamily="18" charset="0"/>
                <a:ea typeface="Times New Roman" panose="02020603050405020304" pitchFamily="18" charset="0"/>
              </a:rPr>
              <a:t> контроль за </a:t>
            </a:r>
            <a:r>
              <a:rPr lang="ru-RU" sz="1200" dirty="0" err="1">
                <a:latin typeface="Times New Roman" panose="02020603050405020304" pitchFamily="18" charset="0"/>
                <a:ea typeface="Times New Roman" panose="02020603050405020304" pitchFamily="18" charset="0"/>
              </a:rPr>
              <a:t>вмістом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в продуктах </a:t>
            </a:r>
            <a:r>
              <a:rPr lang="ru-RU" sz="1200" dirty="0" err="1">
                <a:latin typeface="Times New Roman" panose="02020603050405020304" pitchFamily="18" charset="0"/>
                <a:ea typeface="Times New Roman" panose="02020603050405020304" pitchFamily="18" charset="0"/>
              </a:rPr>
              <a:t>харчування</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питній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воді</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a:t>
            </a:r>
            <a:r>
              <a:rPr lang="ru-RU" sz="1200" dirty="0" err="1">
                <a:latin typeface="Times New Roman" panose="02020603050405020304" pitchFamily="18" charset="0"/>
                <a:ea typeface="Times New Roman" panose="02020603050405020304" pitchFamily="18" charset="0"/>
              </a:rPr>
              <a:t>здійснення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нагляду</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радіаційною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безпекою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різних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груп</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та за </a:t>
            </a:r>
            <a:r>
              <a:rPr lang="ru-RU" sz="1200" dirty="0" err="1">
                <a:latin typeface="Times New Roman" panose="02020603050405020304" pitchFamily="18" charset="0"/>
                <a:ea typeface="Times New Roman" panose="02020603050405020304" pitchFamily="18" charset="0"/>
              </a:rPr>
              <a:t>дотриманням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санітарних</a:t>
            </a:r>
            <a:r>
              <a:rPr lang="ru-RU" sz="1200" dirty="0">
                <a:latin typeface="Times New Roman" panose="02020603050405020304" pitchFamily="18" charset="0"/>
                <a:ea typeface="Times New Roman" panose="02020603050405020304" pitchFamily="18" charset="0"/>
              </a:rPr>
              <a:t> норм та </a:t>
            </a:r>
            <a:r>
              <a:rPr lang="ru-RU" sz="1200" dirty="0" err="1">
                <a:latin typeface="Times New Roman" panose="02020603050405020304" pitchFamily="18" charset="0"/>
                <a:ea typeface="Times New Roman" panose="02020603050405020304" pitchFamily="18" charset="0"/>
              </a:rPr>
              <a:t>вимог</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безпеки</a:t>
            </a:r>
            <a:r>
              <a:rPr lang="ru-RU" sz="1200" dirty="0">
                <a:latin typeface="Times New Roman" panose="02020603050405020304" pitchFamily="18" charset="0"/>
                <a:ea typeface="Times New Roman" panose="02020603050405020304" pitchFamily="18" charset="0"/>
              </a:rPr>
              <a:t> при </a:t>
            </a:r>
            <a:r>
              <a:rPr lang="ru-RU" sz="1200" dirty="0" err="1">
                <a:latin typeface="Times New Roman" panose="02020603050405020304" pitchFamily="18" charset="0"/>
                <a:ea typeface="Times New Roman" panose="02020603050405020304" pitchFamily="18" charset="0"/>
              </a:rPr>
              <a:t>проведенні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робіт</a:t>
            </a:r>
            <a:r>
              <a:rPr lang="ru-RU" sz="1200" dirty="0">
                <a:latin typeface="Times New Roman" panose="02020603050405020304" pitchFamily="18" charset="0"/>
                <a:ea typeface="Times New Roman" panose="02020603050405020304" pitchFamily="18" charset="0"/>
              </a:rPr>
              <a:t> по </a:t>
            </a:r>
            <a:r>
              <a:rPr lang="ru-RU" sz="1200" dirty="0" err="1">
                <a:latin typeface="Times New Roman" panose="02020603050405020304" pitchFamily="18" charset="0"/>
                <a:ea typeface="Times New Roman" panose="02020603050405020304" pitchFamily="18" charset="0"/>
              </a:rPr>
              <a:t>ліквідації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наслідків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медичний</a:t>
            </a:r>
            <a:r>
              <a:rPr lang="ru-RU" sz="1200" dirty="0">
                <a:latin typeface="Times New Roman" panose="02020603050405020304" pitchFamily="18" charset="0"/>
                <a:ea typeface="Times New Roman" panose="02020603050405020304" pitchFamily="18" charset="0"/>
              </a:rPr>
              <a:t> контроль за станом </a:t>
            </a:r>
            <a:r>
              <a:rPr lang="ru-RU" sz="1200" dirty="0" err="1">
                <a:latin typeface="Times New Roman" panose="02020603050405020304" pitchFamily="18" charset="0"/>
                <a:ea typeface="Times New Roman" panose="02020603050405020304" pitchFamily="18" charset="0"/>
              </a:rPr>
              <a:t>здоров’я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зазнало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впливу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випромінювання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внаслідок</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на АЕС;</a:t>
            </a:r>
            <a:endParaRPr lang="uk-UA" sz="1200" dirty="0">
              <a:latin typeface="Times New Roman" panose="02020603050405020304" pitchFamily="18" charset="0"/>
              <a:ea typeface="Times New Roman" panose="02020603050405020304" pitchFamily="18" charset="0"/>
            </a:endParaRPr>
          </a:p>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Згідно</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із</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завданнями</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місцевих</a:t>
            </a:r>
            <a:r>
              <a:rPr lang="ru-RU" sz="1400" i="1" dirty="0">
                <a:solidFill>
                  <a:srgbClr val="FF0000"/>
                </a:solidFill>
                <a:latin typeface="Times New Roman" panose="02020603050405020304" pitchFamily="18" charset="0"/>
                <a:ea typeface="Times New Roman" panose="02020603050405020304" pitchFamily="18" charset="0"/>
              </a:rPr>
              <a:t> сил ЦО та </a:t>
            </a:r>
            <a:r>
              <a:rPr lang="ru-RU" sz="1400" i="1" dirty="0" err="1">
                <a:solidFill>
                  <a:srgbClr val="FF0000"/>
                </a:solidFill>
                <a:latin typeface="Times New Roman" panose="02020603050405020304" pitchFamily="18" charset="0"/>
                <a:ea typeface="Times New Roman" panose="02020603050405020304" pitchFamily="18" charset="0"/>
              </a:rPr>
              <a:t>відповідно</a:t>
            </a:r>
            <a:r>
              <a:rPr lang="ru-RU" sz="1400" i="1" dirty="0">
                <a:solidFill>
                  <a:srgbClr val="FF0000"/>
                </a:solidFill>
                <a:latin typeface="Times New Roman" panose="02020603050405020304" pitchFamily="18" charset="0"/>
                <a:ea typeface="Times New Roman" panose="02020603050405020304" pitchFamily="18" charset="0"/>
              </a:rPr>
              <a:t> до </a:t>
            </a:r>
            <a:r>
              <a:rPr lang="ru-RU" sz="1400" i="1" dirty="0" err="1">
                <a:solidFill>
                  <a:srgbClr val="FF0000"/>
                </a:solidFill>
                <a:latin typeface="Times New Roman" panose="02020603050405020304" pitchFamily="18" charset="0"/>
                <a:ea typeface="Times New Roman" panose="02020603050405020304" pitchFamily="18" charset="0"/>
              </a:rPr>
              <a:t>конкретних</a:t>
            </a:r>
            <a:r>
              <a:rPr lang="ru-RU" sz="1400" i="1" dirty="0">
                <a:solidFill>
                  <a:srgbClr val="FF0000"/>
                </a:solidFill>
                <a:latin typeface="Times New Roman" panose="02020603050405020304" pitchFamily="18" charset="0"/>
                <a:ea typeface="Times New Roman" panose="02020603050405020304" pitchFamily="18" charset="0"/>
              </a:rPr>
              <a:t> умов </a:t>
            </a:r>
            <a:r>
              <a:rPr lang="ru-RU" sz="1400" i="1" dirty="0" err="1">
                <a:solidFill>
                  <a:srgbClr val="FF0000"/>
                </a:solidFill>
                <a:latin typeface="Times New Roman" panose="02020603050405020304" pitchFamily="18" charset="0"/>
                <a:ea typeface="Times New Roman" panose="02020603050405020304" pitchFamily="18" charset="0"/>
              </a:rPr>
              <a:t>аварії</a:t>
            </a:r>
            <a:r>
              <a:rPr lang="ru-RU" sz="1400" i="1" dirty="0">
                <a:solidFill>
                  <a:srgbClr val="FF0000"/>
                </a:solidFill>
                <a:latin typeface="Times New Roman" panose="02020603050405020304" pitchFamily="18" charset="0"/>
                <a:ea typeface="Times New Roman" panose="02020603050405020304" pitchFamily="18" charset="0"/>
              </a:rPr>
              <a:t> на АЕС </a:t>
            </a:r>
            <a:r>
              <a:rPr lang="ru-RU" sz="1400" i="1" dirty="0" err="1">
                <a:solidFill>
                  <a:srgbClr val="FF0000"/>
                </a:solidFill>
                <a:latin typeface="Times New Roman" panose="02020603050405020304" pitchFamily="18" charset="0"/>
                <a:ea typeface="Times New Roman" panose="02020603050405020304" pitchFamily="18" charset="0"/>
              </a:rPr>
              <a:t>повинні</a:t>
            </a:r>
            <a:r>
              <a:rPr lang="ru-RU" sz="1400" i="1" dirty="0">
                <a:solidFill>
                  <a:srgbClr val="FF0000"/>
                </a:solidFill>
                <a:latin typeface="Times New Roman" panose="02020603050405020304" pitchFamily="18" charset="0"/>
                <a:ea typeface="Times New Roman" panose="02020603050405020304" pitchFamily="18" charset="0"/>
              </a:rPr>
              <a:t> бути </a:t>
            </a:r>
            <a:r>
              <a:rPr lang="ru-RU" sz="1400" i="1" dirty="0" err="1">
                <a:solidFill>
                  <a:srgbClr val="FF0000"/>
                </a:solidFill>
                <a:latin typeface="Times New Roman" panose="02020603050405020304" pitchFamily="18" charset="0"/>
                <a:ea typeface="Times New Roman" panose="02020603050405020304" pitchFamily="18" charset="0"/>
              </a:rPr>
              <a:t>передбачені</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такі</a:t>
            </a:r>
            <a:r>
              <a:rPr lang="ru-RU" sz="1400" i="1" dirty="0">
                <a:solidFill>
                  <a:srgbClr val="FF0000"/>
                </a:solidFill>
                <a:latin typeface="Times New Roman" panose="02020603050405020304" pitchFamily="18" charset="0"/>
                <a:ea typeface="Times New Roman" panose="02020603050405020304" pitchFamily="18" charset="0"/>
              </a:rPr>
              <a:t> заходи </a:t>
            </a:r>
            <a:r>
              <a:rPr lang="ru-RU" sz="1400" i="1" dirty="0" err="1">
                <a:solidFill>
                  <a:srgbClr val="FF0000"/>
                </a:solidFill>
                <a:latin typeface="Times New Roman" panose="02020603050405020304" pitchFamily="18" charset="0"/>
                <a:ea typeface="Times New Roman" panose="02020603050405020304" pitchFamily="18" charset="0"/>
              </a:rPr>
              <a:t>місцевих</a:t>
            </a:r>
            <a:r>
              <a:rPr lang="ru-RU" sz="1400" i="1" dirty="0">
                <a:solidFill>
                  <a:srgbClr val="FF0000"/>
                </a:solidFill>
                <a:latin typeface="Times New Roman" panose="02020603050405020304" pitchFamily="18" charset="0"/>
                <a:ea typeface="Times New Roman" panose="02020603050405020304" pitchFamily="18" charset="0"/>
              </a:rPr>
              <a:t> сил:</a:t>
            </a:r>
            <a:endParaRPr lang="uk-UA" sz="14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також</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сили</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засоби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місцевих</a:t>
            </a:r>
            <a:r>
              <a:rPr lang="ru-RU" sz="1200" dirty="0">
                <a:latin typeface="Times New Roman" panose="02020603050405020304" pitchFamily="18" charset="0"/>
                <a:ea typeface="Times New Roman" panose="02020603050405020304" pitchFamily="18" charset="0"/>
              </a:rPr>
              <a:t> сил ЦО, </a:t>
            </a:r>
            <a:r>
              <a:rPr lang="ru-RU" sz="1200" dirty="0" err="1">
                <a:latin typeface="Times New Roman" panose="02020603050405020304" pitchFamily="18" charset="0"/>
                <a:ea typeface="Times New Roman" panose="02020603050405020304" pitchFamily="18" charset="0"/>
              </a:rPr>
              <a:t>необхідні</a:t>
            </a:r>
            <a:r>
              <a:rPr lang="ru-RU" sz="1200" dirty="0">
                <a:latin typeface="Times New Roman" panose="02020603050405020304" pitchFamily="18" charset="0"/>
                <a:ea typeface="Times New Roman" panose="02020603050405020304" pitchFamily="18" charset="0"/>
              </a:rPr>
              <a:t> для </a:t>
            </a:r>
            <a:r>
              <a:rPr lang="ru-RU" sz="1200" dirty="0" err="1" smtClean="0">
                <a:latin typeface="Times New Roman" panose="02020603050405020304" pitchFamily="18" charset="0"/>
                <a:ea typeface="Times New Roman" panose="02020603050405020304" pitchFamily="18" charset="0"/>
              </a:rPr>
              <a:t>надання</a:t>
            </a:r>
            <a:r>
              <a:rPr lang="ru-RU" sz="1200" dirty="0" smtClean="0">
                <a:latin typeface="Times New Roman" panose="02020603050405020304" pitchFamily="18" charset="0"/>
                <a:ea typeface="Times New Roman" panose="02020603050405020304" pitchFamily="18" charset="0"/>
              </a:rPr>
              <a:t> </a:t>
            </a:r>
            <a:r>
              <a:rPr lang="ru-RU" sz="1200" dirty="0" err="1" smtClean="0">
                <a:latin typeface="Times New Roman" panose="02020603050405020304" pitchFamily="18" charset="0"/>
                <a:ea typeface="Times New Roman" panose="02020603050405020304" pitchFamily="18" charset="0"/>
              </a:rPr>
              <a:t>домедичної</a:t>
            </a:r>
            <a:r>
              <a:rPr lang="ru-RU" sz="1200" dirty="0" smtClean="0">
                <a:latin typeface="Times New Roman" panose="02020603050405020304" pitchFamily="18" charset="0"/>
                <a:ea typeface="Times New Roman" panose="02020603050405020304" pitchFamily="18" charset="0"/>
              </a:rPr>
              <a:t> </a:t>
            </a:r>
            <a:r>
              <a:rPr lang="ru-RU" sz="1200" dirty="0">
                <a:latin typeface="Times New Roman" panose="02020603050405020304" pitchFamily="18" charset="0"/>
                <a:ea typeface="Times New Roman" panose="02020603050405020304" pitchFamily="18" charset="0"/>
              </a:rPr>
              <a:t>та </a:t>
            </a:r>
            <a:r>
              <a:rPr lang="ru-RU" sz="1200" dirty="0" err="1">
                <a:latin typeface="Times New Roman" panose="02020603050405020304" pitchFamily="18" charset="0"/>
                <a:ea typeface="Times New Roman" panose="02020603050405020304" pitchFamily="18" charset="0"/>
              </a:rPr>
              <a:t>першої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лікарняної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лікувально-профілактичні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заклади</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повинні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будуть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відправлятись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уражені</a:t>
            </a:r>
            <a:r>
              <a:rPr lang="ru-RU" sz="1200" dirty="0">
                <a:latin typeface="Times New Roman" panose="02020603050405020304" pitchFamily="18" charset="0"/>
                <a:ea typeface="Times New Roman" panose="02020603050405020304" pitchFamily="18" charset="0"/>
              </a:rPr>
              <a:t> (в т. ч. </a:t>
            </a:r>
            <a:r>
              <a:rPr lang="ru-RU" sz="1200" dirty="0" err="1">
                <a:latin typeface="Times New Roman" panose="02020603050405020304" pitchFamily="18" charset="0"/>
                <a:ea typeface="Times New Roman" panose="02020603050405020304" pitchFamily="18" charset="0"/>
              </a:rPr>
              <a:t>регіональні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центри</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надання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спеціалізованої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порядок </a:t>
            </a:r>
            <a:r>
              <a:rPr lang="ru-RU" sz="1200" dirty="0" err="1">
                <a:latin typeface="Times New Roman" panose="02020603050405020304" pitchFamily="18" charset="0"/>
                <a:ea typeface="Times New Roman" panose="02020603050405020304" pitchFamily="18" charset="0"/>
              </a:rPr>
              <a:t>евакуації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уражених</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джерела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препаратами </a:t>
            </a:r>
            <a:r>
              <a:rPr lang="ru-RU" sz="1200" dirty="0" err="1">
                <a:latin typeface="Times New Roman" panose="02020603050405020304" pitchFamily="18" charset="0"/>
                <a:ea typeface="Times New Roman" panose="02020603050405020304" pitchFamily="18" charset="0"/>
              </a:rPr>
              <a:t>стабільного</a:t>
            </a:r>
            <a:r>
              <a:rPr lang="ru-RU" sz="1200" dirty="0">
                <a:latin typeface="Times New Roman" panose="02020603050405020304" pitchFamily="18" charset="0"/>
                <a:ea typeface="Times New Roman" panose="02020603050405020304" pitchFamily="18" charset="0"/>
              </a:rPr>
              <a:t> йоду, </a:t>
            </a:r>
            <a:r>
              <a:rPr lang="ru-RU" sz="1200" dirty="0" err="1">
                <a:latin typeface="Times New Roman" panose="02020603050405020304" pitchFamily="18" charset="0"/>
                <a:ea typeface="Times New Roman" panose="02020603050405020304" pitchFamily="18" charset="0"/>
              </a:rPr>
              <a:t>необхідна</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фактично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накопичена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кількість</a:t>
            </a:r>
            <a:r>
              <a:rPr lang="ru-RU" sz="1200" dirty="0">
                <a:latin typeface="Times New Roman" panose="02020603050405020304" pitchFamily="18" charset="0"/>
                <a:ea typeface="Times New Roman" panose="02020603050405020304" pitchFamily="18" charset="0"/>
              </a:rPr>
              <a:t> таких </a:t>
            </a:r>
            <a:r>
              <a:rPr lang="ru-RU" sz="1200" dirty="0" err="1">
                <a:latin typeface="Times New Roman" panose="02020603050405020304" pitchFamily="18" charset="0"/>
                <a:ea typeface="Times New Roman" panose="02020603050405020304" pitchFamily="18" charset="0"/>
              </a:rPr>
              <a:t>препаратів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видачі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населенню</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робочий</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неробочий</a:t>
            </a:r>
            <a:r>
              <a:rPr lang="ru-RU" sz="1200" dirty="0">
                <a:latin typeface="Times New Roman" panose="02020603050405020304" pitchFamily="18" charset="0"/>
                <a:ea typeface="Times New Roman" panose="02020603050405020304" pitchFamily="18" charset="0"/>
              </a:rPr>
              <a:t> час) з </a:t>
            </a:r>
            <a:r>
              <a:rPr lang="ru-RU" sz="1200" dirty="0" err="1">
                <a:latin typeface="Times New Roman" panose="02020603050405020304" pitchFamily="18" charset="0"/>
                <a:ea typeface="Times New Roman" panose="02020603050405020304" pitchFamily="18" charset="0"/>
              </a:rPr>
              <a:t>перерахуванням</a:t>
            </a:r>
            <a:r>
              <a:rPr lang="ru-RU" sz="1200" dirty="0">
                <a:latin typeface="Times New Roman" panose="02020603050405020304" pitchFamily="18" charset="0"/>
                <a:ea typeface="Times New Roman" panose="02020603050405020304" pitchFamily="18" charset="0"/>
              </a:rPr>
              <a:t> сил та </a:t>
            </a:r>
            <a:r>
              <a:rPr lang="ru-RU" sz="1200" dirty="0" err="1">
                <a:latin typeface="Times New Roman" panose="02020603050405020304" pitchFamily="18" charset="0"/>
                <a:ea typeface="Times New Roman" panose="02020603050405020304" pitchFamily="18" charset="0"/>
              </a:rPr>
              <a:t>засобів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мають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відношення</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цього</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забезпечення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евакуюється</a:t>
            </a:r>
            <a:r>
              <a:rPr lang="ru-RU" sz="1200" dirty="0">
                <a:latin typeface="Times New Roman" panose="02020603050405020304" pitchFamily="18" charset="0"/>
                <a:ea typeface="Times New Roman" panose="02020603050405020304" pitchFamily="18" charset="0"/>
              </a:rPr>
              <a:t>, в пунктах посадки, на шляху </a:t>
            </a:r>
            <a:r>
              <a:rPr lang="ru-RU" sz="1200" dirty="0" err="1">
                <a:latin typeface="Times New Roman" panose="02020603050405020304" pitchFamily="18" charset="0"/>
                <a:ea typeface="Times New Roman" panose="02020603050405020304" pitchFamily="18" charset="0"/>
              </a:rPr>
              <a:t>прямування</a:t>
            </a:r>
            <a:r>
              <a:rPr lang="ru-RU" sz="1200" dirty="0">
                <a:latin typeface="Times New Roman" panose="02020603050405020304" pitchFamily="18" charset="0"/>
                <a:ea typeface="Times New Roman" panose="02020603050405020304" pitchFamily="18" charset="0"/>
              </a:rPr>
              <a:t> та в районах </a:t>
            </a:r>
            <a:r>
              <a:rPr lang="ru-RU" sz="1200" dirty="0" err="1">
                <a:latin typeface="Times New Roman" panose="02020603050405020304" pitchFamily="18" charset="0"/>
                <a:ea typeface="Times New Roman" panose="02020603050405020304" pitchFamily="18" charset="0"/>
              </a:rPr>
              <a:t>розміщення</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даній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території</a:t>
            </a:r>
            <a:r>
              <a:rPr lang="ru-RU" sz="1200" dirty="0">
                <a:latin typeface="Times New Roman" panose="02020603050405020304" pitchFamily="18" charset="0"/>
                <a:ea typeface="Times New Roman" panose="02020603050405020304" pitchFamily="18" charset="0"/>
              </a:rPr>
              <a:t> і порядку </a:t>
            </a:r>
            <a:r>
              <a:rPr lang="ru-RU" sz="1200" dirty="0" err="1">
                <a:latin typeface="Times New Roman" panose="02020603050405020304" pitchFamily="18" charset="0"/>
                <a:ea typeface="Times New Roman" panose="02020603050405020304" pitchFamily="18" charset="0"/>
              </a:rPr>
              <a:t>роботи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конкретні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заклади</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яких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лежить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відповідальність</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радіометричний</a:t>
            </a:r>
            <a:r>
              <a:rPr lang="ru-RU" sz="1200" dirty="0">
                <a:latin typeface="Times New Roman" panose="02020603050405020304" pitchFamily="18" charset="0"/>
                <a:ea typeface="Times New Roman" panose="02020603050405020304" pitchFamily="18" charset="0"/>
              </a:rPr>
              <a:t> контроль за </a:t>
            </a:r>
            <a:r>
              <a:rPr lang="ru-RU" sz="1200" dirty="0" err="1">
                <a:latin typeface="Times New Roman" panose="02020603050405020304" pitchFamily="18" charset="0"/>
                <a:ea typeface="Times New Roman" panose="02020603050405020304" pitchFamily="18" charset="0"/>
              </a:rPr>
              <a:t>вмістом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радіоактивних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питній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воді</a:t>
            </a:r>
            <a:r>
              <a:rPr lang="ru-RU" sz="1200" dirty="0">
                <a:latin typeface="Times New Roman" panose="02020603050405020304" pitchFamily="18" charset="0"/>
                <a:ea typeface="Times New Roman" panose="02020603050405020304" pitchFamily="18" charset="0"/>
              </a:rPr>
              <a:t> та продуктах </a:t>
            </a:r>
            <a:r>
              <a:rPr lang="ru-RU" sz="1200" dirty="0" err="1">
                <a:latin typeface="Times New Roman" panose="02020603050405020304" pitchFamily="18" charset="0"/>
                <a:ea typeface="Times New Roman" panose="02020603050405020304" pitchFamily="18" charset="0"/>
              </a:rPr>
              <a:t>харчування</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експертною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оцінкою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результатів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досліджень</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здійснення</a:t>
            </a:r>
            <a:r>
              <a:rPr lang="ru-RU" sz="1200" dirty="0">
                <a:latin typeface="Times New Roman" panose="02020603050405020304" pitchFamily="18" charset="0"/>
                <a:ea typeface="Times New Roman" panose="02020603050405020304" pitchFamily="18" charset="0"/>
              </a:rPr>
              <a:t> контролю за </a:t>
            </a:r>
            <a:r>
              <a:rPr lang="ru-RU" sz="1200" dirty="0" err="1">
                <a:latin typeface="Times New Roman" panose="02020603050405020304" pitchFamily="18" charset="0"/>
                <a:ea typeface="Times New Roman" panose="02020603050405020304" pitchFamily="18" charset="0"/>
              </a:rPr>
              <a:t>накопиченням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радіоактивних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організмі</a:t>
            </a:r>
            <a:r>
              <a:rPr lang="ru-RU" sz="1200" dirty="0">
                <a:latin typeface="Times New Roman" panose="02020603050405020304" pitchFamily="18" charset="0"/>
                <a:ea typeface="Times New Roman" panose="02020603050405020304" pitchFamily="18" charset="0"/>
              </a:rPr>
              <a:t> людей;</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участь в </a:t>
            </a:r>
            <a:r>
              <a:rPr lang="ru-RU" sz="1200" dirty="0" err="1">
                <a:latin typeface="Times New Roman" panose="02020603050405020304" pitchFamily="18" charset="0"/>
                <a:ea typeface="Times New Roman" panose="02020603050405020304" pitchFamily="18" charset="0"/>
              </a:rPr>
              <a:t>контролі</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рівнями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радіації</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місцевості</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порядок </a:t>
            </a:r>
            <a:r>
              <a:rPr lang="ru-RU" sz="1200" dirty="0" err="1">
                <a:latin typeface="Times New Roman" panose="02020603050405020304" pitchFamily="18" charset="0"/>
                <a:ea typeface="Times New Roman" panose="02020603050405020304" pitchFamily="18" charset="0"/>
              </a:rPr>
              <a:t>видачі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хворим</a:t>
            </a:r>
            <a:r>
              <a:rPr lang="ru-RU" sz="1200" dirty="0">
                <a:latin typeface="Times New Roman" panose="02020603050405020304" pitchFamily="18" charset="0"/>
                <a:ea typeface="Times New Roman" panose="02020603050405020304" pitchFamily="18" charset="0"/>
              </a:rPr>
              <a:t> та персоналу </a:t>
            </a:r>
            <a:r>
              <a:rPr lang="ru-RU" sz="1200" dirty="0" err="1">
                <a:latin typeface="Times New Roman" panose="02020603050405020304" pitchFamily="18" charset="0"/>
                <a:ea typeface="Times New Roman" panose="02020603050405020304" pitchFamily="18" charset="0"/>
              </a:rPr>
              <a:t>медичних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закладів</a:t>
            </a:r>
            <a:r>
              <a:rPr lang="ru-RU" sz="1200" dirty="0">
                <a:latin typeface="Times New Roman" panose="02020603050405020304" pitchFamily="18" charset="0"/>
                <a:ea typeface="Times New Roman" panose="02020603050405020304" pitchFamily="18" charset="0"/>
              </a:rPr>
              <a:t> ЗІЗ та </a:t>
            </a:r>
            <a:r>
              <a:rPr lang="ru-RU" sz="1200" dirty="0" err="1">
                <a:latin typeface="Times New Roman" panose="02020603050405020304" pitchFamily="18" charset="0"/>
                <a:ea typeface="Times New Roman" panose="02020603050405020304" pitchFamily="18" charset="0"/>
              </a:rPr>
              <a:t>використання</a:t>
            </a:r>
            <a:r>
              <a:rPr lang="ru-RU" sz="1200" dirty="0">
                <a:latin typeface="Times New Roman" panose="02020603050405020304" pitchFamily="18" charset="0"/>
                <a:ea typeface="Times New Roman" panose="02020603050405020304" pitchFamily="18" charset="0"/>
              </a:rPr>
              <a:t> ПРУ;</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нагляду</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радіаційною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безпекою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різних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груп</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також</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осіб</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беруть</a:t>
            </a:r>
            <a:r>
              <a:rPr lang="ru-RU" sz="1200" dirty="0">
                <a:latin typeface="Times New Roman" panose="02020603050405020304" pitchFamily="18" charset="0"/>
                <a:ea typeface="Times New Roman" panose="02020603050405020304" pitchFamily="18" charset="0"/>
              </a:rPr>
              <a:t> участь у </a:t>
            </a:r>
            <a:r>
              <a:rPr lang="ru-RU" sz="1200" dirty="0" err="1">
                <a:latin typeface="Times New Roman" panose="02020603050405020304" pitchFamily="18" charset="0"/>
                <a:ea typeface="Times New Roman" panose="02020603050405020304" pitchFamily="18" charset="0"/>
              </a:rPr>
              <a:t>ліквідації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наслідків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аварій</a:t>
            </a:r>
            <a:r>
              <a:rPr lang="ru-RU" sz="1200" dirty="0">
                <a:latin typeface="Times New Roman" panose="02020603050405020304" pitchFamily="18" charset="0"/>
                <a:ea typeface="Times New Roman" panose="02020603050405020304" pitchFamily="18" charset="0"/>
              </a:rPr>
              <a:t> на АЕС;</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обстеження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яке </a:t>
            </a:r>
            <a:r>
              <a:rPr lang="ru-RU" sz="1200" dirty="0" err="1">
                <a:latin typeface="Times New Roman" panose="02020603050405020304" pitchFamily="18" charset="0"/>
                <a:ea typeface="Times New Roman" panose="02020603050405020304" pitchFamily="18" charset="0"/>
              </a:rPr>
              <a:t>зазнало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іонізуючого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випромінювання</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диспансерний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нагляд</a:t>
            </a:r>
            <a:r>
              <a:rPr lang="ru-RU" sz="1200" dirty="0">
                <a:latin typeface="Times New Roman" panose="02020603050405020304" pitchFamily="18" charset="0"/>
                <a:ea typeface="Times New Roman" panose="02020603050405020304" pitchFamily="18" charset="0"/>
              </a:rPr>
              <a:t> за ними;</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загальні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санітарно-гігієнічні</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протиепідеміологічні</a:t>
            </a:r>
            <a:r>
              <a:rPr lang="ru-RU" sz="1200" dirty="0">
                <a:latin typeface="Times New Roman" panose="02020603050405020304" pitchFamily="18" charset="0"/>
                <a:ea typeface="Times New Roman" panose="02020603050405020304" pitchFamily="18" charset="0"/>
              </a:rPr>
              <a:t> заходи. З </a:t>
            </a:r>
            <a:r>
              <a:rPr lang="ru-RU" sz="1200" dirty="0" err="1">
                <a:latin typeface="Times New Roman" panose="02020603050405020304" pitchFamily="18" charset="0"/>
                <a:ea typeface="Times New Roman" panose="02020603050405020304" pitchFamily="18" charset="0"/>
              </a:rPr>
              <a:t>усіх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заходів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здійснює</a:t>
            </a:r>
            <a:r>
              <a:rPr lang="ru-RU" sz="1200" dirty="0">
                <a:latin typeface="Times New Roman" panose="02020603050405020304" pitchFamily="18" charset="0"/>
                <a:ea typeface="Times New Roman" panose="02020603050405020304" pitchFamily="18" charset="0"/>
              </a:rPr>
              <a:t> МСЦО </a:t>
            </a:r>
            <a:r>
              <a:rPr lang="ru-RU" sz="1200" dirty="0" err="1">
                <a:latin typeface="Times New Roman" panose="02020603050405020304" pitchFamily="18" charset="0"/>
                <a:ea typeface="Times New Roman" panose="02020603050405020304" pitchFamily="18" charset="0"/>
              </a:rPr>
              <a:t>стосовно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яке </a:t>
            </a:r>
            <a:r>
              <a:rPr lang="ru-RU" sz="1200" dirty="0" err="1">
                <a:latin typeface="Times New Roman" panose="02020603050405020304" pitchFamily="18" charset="0"/>
                <a:ea typeface="Times New Roman" panose="02020603050405020304" pitchFamily="18" charset="0"/>
              </a:rPr>
              <a:t>зазнало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іонізуючого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випромінювання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внаслідок</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на АЕС, </a:t>
            </a:r>
            <a:r>
              <a:rPr lang="ru-RU" sz="1200" dirty="0" err="1">
                <a:latin typeface="Times New Roman" panose="02020603050405020304" pitchFamily="18" charset="0"/>
                <a:ea typeface="Times New Roman" panose="02020603050405020304" pitchFamily="18" charset="0"/>
              </a:rPr>
              <a:t>найбільш</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важливим</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початковий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період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після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виникнення</a:t>
            </a:r>
            <a:r>
              <a:rPr lang="ru-RU" sz="1200" dirty="0">
                <a:latin typeface="Times New Roman" panose="02020603050405020304" pitchFamily="18" charset="0"/>
                <a:ea typeface="Times New Roman" panose="02020603050405020304" pitchFamily="18" charset="0"/>
              </a:rPr>
              <a:t> є </a:t>
            </a:r>
            <a:r>
              <a:rPr lang="ru-RU" sz="1200" dirty="0" err="1">
                <a:latin typeface="Times New Roman" panose="02020603050405020304" pitchFamily="18" charset="0"/>
                <a:ea typeface="Times New Roman" panose="02020603050405020304" pitchFamily="18" charset="0"/>
              </a:rPr>
              <a:t>йодна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профілактика</a:t>
            </a:r>
            <a:r>
              <a:rPr lang="ru-RU" sz="1200" dirty="0">
                <a:latin typeface="Times New Roman" panose="02020603050405020304" pitchFamily="18" charset="0"/>
                <a:ea typeface="Times New Roman" panose="02020603050405020304" pitchFamily="18" charset="0"/>
              </a:rPr>
              <a:t>, яка є </a:t>
            </a:r>
            <a:r>
              <a:rPr lang="ru-RU" sz="1200" dirty="0" err="1">
                <a:latin typeface="Times New Roman" panose="02020603050405020304" pitchFamily="18" charset="0"/>
                <a:ea typeface="Times New Roman" panose="02020603050405020304" pitchFamily="18" charset="0"/>
              </a:rPr>
              <a:t>достатньо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ефективним</a:t>
            </a:r>
            <a:r>
              <a:rPr lang="ru-RU" sz="1200" dirty="0">
                <a:latin typeface="Times New Roman" panose="02020603050405020304" pitchFamily="18" charset="0"/>
                <a:ea typeface="Times New Roman" panose="02020603050405020304" pitchFamily="18" charset="0"/>
              </a:rPr>
              <a:t> методом </a:t>
            </a:r>
            <a:r>
              <a:rPr lang="ru-RU" sz="1200" dirty="0" err="1">
                <a:latin typeface="Times New Roman" panose="02020603050405020304" pitchFamily="18" charset="0"/>
                <a:ea typeface="Times New Roman" panose="02020603050405020304" pitchFamily="18" charset="0"/>
              </a:rPr>
              <a:t>захисту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щитовидної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залози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радіаційних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ізотопів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надходять</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організм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людини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інгаляційним</a:t>
            </a:r>
            <a:r>
              <a:rPr lang="ru-RU" sz="1200" dirty="0">
                <a:latin typeface="Times New Roman" panose="02020603050405020304" pitchFamily="18" charset="0"/>
                <a:ea typeface="Times New Roman" panose="02020603050405020304" pitchFamily="18" charset="0"/>
              </a:rPr>
              <a:t> шляхом. </a:t>
            </a:r>
            <a:r>
              <a:rPr lang="ru-RU" sz="1200" dirty="0" err="1">
                <a:latin typeface="Times New Roman" panose="02020603050405020304" pitchFamily="18" charset="0"/>
                <a:ea typeface="Times New Roman" panose="02020603050405020304" pitchFamily="18" charset="0"/>
              </a:rPr>
              <a:t>Засоби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йодної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профілактики</a:t>
            </a:r>
            <a:r>
              <a:rPr lang="ru-RU" sz="1200" dirty="0">
                <a:latin typeface="Times New Roman" panose="02020603050405020304" pitchFamily="18" charset="0"/>
                <a:ea typeface="Times New Roman" panose="02020603050405020304" pitchFamily="18" charset="0"/>
              </a:rPr>
              <a:t> в таблетках, а через 1,5-2 </a:t>
            </a:r>
            <a:r>
              <a:rPr lang="ru-RU" sz="1200" dirty="0" err="1">
                <a:latin typeface="Times New Roman" panose="02020603050405020304" pitchFamily="18" charset="0"/>
                <a:ea typeface="Times New Roman" panose="02020603050405020304" pitchFamily="18" charset="0"/>
              </a:rPr>
              <a:t>місяці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після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виведення</a:t>
            </a:r>
            <a:r>
              <a:rPr lang="ru-RU" sz="1200" dirty="0">
                <a:latin typeface="Times New Roman" panose="02020603050405020304" pitchFamily="18" charset="0"/>
                <a:ea typeface="Times New Roman" panose="02020603050405020304" pitchFamily="18" charset="0"/>
              </a:rPr>
              <a:t> Л32, Л34 – </a:t>
            </a:r>
            <a:r>
              <a:rPr lang="ru-RU" sz="1200" dirty="0" err="1">
                <a:latin typeface="Times New Roman" panose="02020603050405020304" pitchFamily="18" charset="0"/>
                <a:ea typeface="Times New Roman" panose="02020603050405020304" pitchFamily="18" charset="0"/>
              </a:rPr>
              <a:t>фероцин</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вигляді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порошків</a:t>
            </a:r>
            <a:r>
              <a:rPr lang="ru-RU" sz="1200" dirty="0" smtClean="0">
                <a:latin typeface="Times New Roman" panose="02020603050405020304" pitchFamily="18" charset="0"/>
                <a:ea typeface="Times New Roman" panose="02020603050405020304" pitchFamily="18" charset="0"/>
              </a:rPr>
              <a:t>. </a:t>
            </a:r>
            <a:endParaRPr lang="uk-UA"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32684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799" y="694267"/>
            <a:ext cx="8609061" cy="5878532"/>
          </a:xfrm>
          <a:prstGeom prst="rect">
            <a:avLst/>
          </a:prstGeom>
          <a:solidFill>
            <a:srgbClr val="99CC00"/>
          </a:solidFill>
        </p:spPr>
        <p:txBody>
          <a:bodyPr wrap="square">
            <a:spAutoFit/>
          </a:bodyPr>
          <a:lstStyle/>
          <a:p>
            <a:pPr>
              <a:spcAft>
                <a:spcPts val="0"/>
              </a:spcAft>
            </a:pPr>
            <a:r>
              <a:rPr lang="ru-RU" sz="1400" b="1" i="1" dirty="0" err="1">
                <a:solidFill>
                  <a:srgbClr val="FF0000"/>
                </a:solidFill>
                <a:latin typeface="Times New Roman" panose="02020603050405020304" pitchFamily="18" charset="0"/>
                <a:ea typeface="Times New Roman" panose="02020603050405020304" pitchFamily="18" charset="0"/>
              </a:rPr>
              <a:t>Медичне</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забезпечення</a:t>
            </a:r>
            <a:r>
              <a:rPr lang="ru-RU" sz="1400" b="1" i="1" dirty="0">
                <a:solidFill>
                  <a:srgbClr val="FF0000"/>
                </a:solidFill>
                <a:latin typeface="Times New Roman" panose="02020603050405020304" pitchFamily="18" charset="0"/>
                <a:ea typeface="Times New Roman" panose="02020603050405020304" pitchFamily="18" charset="0"/>
              </a:rPr>
              <a:t> при </a:t>
            </a:r>
            <a:r>
              <a:rPr lang="ru-RU" sz="1400" b="1" i="1" dirty="0" err="1">
                <a:solidFill>
                  <a:srgbClr val="FF0000"/>
                </a:solidFill>
                <a:latin typeface="Times New Roman" panose="02020603050405020304" pitchFamily="18" charset="0"/>
                <a:ea typeface="Times New Roman" panose="02020603050405020304" pitchFamily="18" charset="0"/>
              </a:rPr>
              <a:t>аваріях</a:t>
            </a:r>
            <a:r>
              <a:rPr lang="ru-RU" sz="1400" b="1" i="1" dirty="0">
                <a:solidFill>
                  <a:srgbClr val="FF0000"/>
                </a:solidFill>
                <a:latin typeface="Times New Roman" panose="02020603050405020304" pitchFamily="18" charset="0"/>
                <a:ea typeface="Times New Roman" panose="02020603050405020304" pitchFamily="18" charset="0"/>
              </a:rPr>
              <a:t> на </a:t>
            </a:r>
            <a:r>
              <a:rPr lang="ru-RU" sz="1400" b="1" i="1" dirty="0" err="1">
                <a:solidFill>
                  <a:srgbClr val="FF0000"/>
                </a:solidFill>
                <a:latin typeface="Times New Roman" panose="02020603050405020304" pitchFamily="18" charset="0"/>
                <a:ea typeface="Times New Roman" panose="02020603050405020304" pitchFamily="18" charset="0"/>
              </a:rPr>
              <a:t>хімічно</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небезпечних</a:t>
            </a:r>
            <a:r>
              <a:rPr lang="ru-RU" sz="1400" b="1" i="1" dirty="0">
                <a:solidFill>
                  <a:srgbClr val="FF0000"/>
                </a:solidFill>
                <a:latin typeface="Times New Roman" panose="02020603050405020304" pitchFamily="18" charset="0"/>
                <a:ea typeface="Times New Roman" panose="02020603050405020304" pitchFamily="18" charset="0"/>
              </a:rPr>
              <a:t> </a:t>
            </a:r>
            <a:r>
              <a:rPr lang="ru-RU" sz="1400" b="1" i="1" dirty="0" err="1">
                <a:solidFill>
                  <a:srgbClr val="FF0000"/>
                </a:solidFill>
                <a:latin typeface="Times New Roman" panose="02020603050405020304" pitchFamily="18" charset="0"/>
                <a:ea typeface="Times New Roman" panose="02020603050405020304" pitchFamily="18" charset="0"/>
              </a:rPr>
              <a:t>об’єктах</a:t>
            </a:r>
            <a:r>
              <a:rPr lang="ru-RU" sz="1400" b="1" i="1" dirty="0">
                <a:solidFill>
                  <a:srgbClr val="FF0000"/>
                </a:solidFill>
                <a:latin typeface="Times New Roman" panose="02020603050405020304" pitchFamily="18" charset="0"/>
                <a:ea typeface="Times New Roman" panose="02020603050405020304" pitchFamily="18" charset="0"/>
              </a:rPr>
              <a:t>.</a:t>
            </a:r>
            <a:endParaRPr lang="uk-UA" sz="14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хімічно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небезпечних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об’єктах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являють</a:t>
            </a:r>
            <a:r>
              <a:rPr lang="ru-RU" sz="1200" dirty="0">
                <a:latin typeface="Times New Roman" panose="02020603050405020304" pitchFamily="18" charset="0"/>
                <a:ea typeface="Times New Roman" panose="02020603050405020304" pitchFamily="18" charset="0"/>
              </a:rPr>
              <a:t> собою </a:t>
            </a:r>
            <a:r>
              <a:rPr lang="ru-RU" sz="1200" dirty="0" err="1">
                <a:latin typeface="Times New Roman" panose="02020603050405020304" pitchFamily="18" charset="0"/>
                <a:ea typeface="Times New Roman" panose="02020603050405020304" pitchFamily="18" charset="0"/>
              </a:rPr>
              <a:t>серйозну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загрозу</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робітників</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службовців</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великі</a:t>
            </a:r>
            <a:r>
              <a:rPr lang="ru-RU" sz="1200" dirty="0">
                <a:latin typeface="Times New Roman" panose="02020603050405020304" pitchFamily="18" charset="0"/>
                <a:ea typeface="Times New Roman" panose="02020603050405020304" pitchFamily="18" charset="0"/>
              </a:rPr>
              <a:t> – і для </a:t>
            </a:r>
            <a:r>
              <a:rPr lang="ru-RU" sz="1200" dirty="0" err="1">
                <a:latin typeface="Times New Roman" panose="02020603050405020304" pitchFamily="18" charset="0"/>
                <a:ea typeface="Times New Roman" panose="02020603050405020304" pitchFamily="18" charset="0"/>
              </a:rPr>
              <a:t>населення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можуть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супроводжуватись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викидом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витіканням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сильнодіючих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отруйних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речовин</a:t>
            </a:r>
            <a:r>
              <a:rPr lang="ru-RU" sz="1200" dirty="0">
                <a:latin typeface="Times New Roman" panose="02020603050405020304" pitchFamily="18" charset="0"/>
                <a:ea typeface="Times New Roman" panose="02020603050405020304" pitchFamily="18" charset="0"/>
              </a:rPr>
              <a:t> в атмосферу. </a:t>
            </a:r>
            <a:r>
              <a:rPr lang="ru-RU" sz="1200" dirty="0" err="1">
                <a:latin typeface="Times New Roman" panose="02020603050405020304" pitchFamily="18" charset="0"/>
                <a:ea typeface="Times New Roman" panose="02020603050405020304" pitchFamily="18" charset="0"/>
              </a:rPr>
              <a:t>Розповсюдження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забрудненого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повітря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може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призвести</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органів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дихання</a:t>
            </a:r>
            <a:r>
              <a:rPr lang="ru-RU" sz="1200" dirty="0">
                <a:latin typeface="Times New Roman" panose="02020603050405020304" pitchFamily="18" charset="0"/>
                <a:ea typeface="Times New Roman" panose="02020603050405020304" pitchFamily="18" charset="0"/>
              </a:rPr>
              <a:t>, очей та </a:t>
            </a:r>
            <a:r>
              <a:rPr lang="ru-RU" sz="1200" dirty="0" err="1">
                <a:latin typeface="Times New Roman" panose="02020603050405020304" pitchFamily="18" charset="0"/>
                <a:ea typeface="Times New Roman" panose="02020603050405020304" pitchFamily="18" charset="0"/>
              </a:rPr>
              <a:t>шкіри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При </a:t>
            </a:r>
            <a:r>
              <a:rPr lang="ru-RU" sz="1200" dirty="0" err="1">
                <a:latin typeface="Times New Roman" panose="02020603050405020304" pitchFamily="18" charset="0"/>
                <a:ea typeface="Times New Roman" panose="02020603050405020304" pitchFamily="18" charset="0"/>
              </a:rPr>
              <a:t>виникненні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осередку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хімічного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для </a:t>
            </a:r>
            <a:r>
              <a:rPr lang="ru-RU" sz="1200" dirty="0" err="1">
                <a:latin typeface="Times New Roman" panose="02020603050405020304" pitchFamily="18" charset="0"/>
                <a:ea typeface="Times New Roman" panose="02020603050405020304" pitchFamily="18" charset="0"/>
              </a:rPr>
              <a:t>проведення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рятувальних</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інших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невідкладних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робіт</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осередок</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вводяться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сили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різних</a:t>
            </a:r>
            <a:r>
              <a:rPr lang="ru-RU" sz="1200" dirty="0">
                <a:latin typeface="Times New Roman" panose="02020603050405020304" pitchFamily="18" charset="0"/>
                <a:ea typeface="Times New Roman" panose="02020603050405020304" pitchFamily="18" charset="0"/>
              </a:rPr>
              <a:t> служб </a:t>
            </a:r>
            <a:r>
              <a:rPr lang="ru-RU" sz="1200" dirty="0" err="1">
                <a:latin typeface="Times New Roman" panose="02020603050405020304" pitchFamily="18" charset="0"/>
                <a:ea typeface="Times New Roman" panose="02020603050405020304" pitchFamily="18" charset="0"/>
              </a:rPr>
              <a:t>рятувальників</a:t>
            </a:r>
            <a:r>
              <a:rPr lang="ru-RU" sz="1200" dirty="0">
                <a:latin typeface="Times New Roman" panose="02020603050405020304" pitchFamily="18" charset="0"/>
                <a:ea typeface="Times New Roman" panose="02020603050405020304" pitchFamily="18" charset="0"/>
              </a:rPr>
              <a:t>, в тому </a:t>
            </a:r>
            <a:r>
              <a:rPr lang="ru-RU" sz="1200" dirty="0" err="1">
                <a:latin typeface="Times New Roman" panose="02020603050405020304" pitchFamily="18" charset="0"/>
                <a:ea typeface="Times New Roman" panose="02020603050405020304" pitchFamily="18" charset="0"/>
              </a:rPr>
              <a:t>числі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служби</a:t>
            </a:r>
            <a:r>
              <a:rPr lang="ru-RU" sz="1200" dirty="0">
                <a:latin typeface="Times New Roman" panose="02020603050405020304" pitchFamily="18" charset="0"/>
                <a:ea typeface="Times New Roman" panose="02020603050405020304" pitchFamily="18" charset="0"/>
              </a:rPr>
              <a:t>. Робота </a:t>
            </a:r>
            <a:r>
              <a:rPr lang="ru-RU" sz="1200" dirty="0" err="1">
                <a:latin typeface="Times New Roman" panose="02020603050405020304" pitchFamily="18" charset="0"/>
                <a:ea typeface="Times New Roman" panose="02020603050405020304" pitchFamily="18" charset="0"/>
              </a:rPr>
              <a:t>рятувальників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здійснюється</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використанням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засобів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індивідуального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захисту</a:t>
            </a:r>
            <a:r>
              <a:rPr lang="ru-RU" sz="1200" dirty="0">
                <a:latin typeface="Times New Roman" panose="02020603050405020304" pitchFamily="18" charset="0"/>
                <a:ea typeface="Times New Roman" panose="02020603050405020304" pitchFamily="18" charset="0"/>
              </a:rPr>
              <a:t> (</a:t>
            </a:r>
            <a:r>
              <a:rPr lang="ru-RU" sz="1200" dirty="0" smtClean="0">
                <a:latin typeface="Times New Roman" panose="02020603050405020304" pitchFamily="18" charset="0"/>
                <a:ea typeface="Times New Roman" panose="02020603050405020304" pitchFamily="18" charset="0"/>
              </a:rPr>
              <a:t>ЗІЗ)</a:t>
            </a:r>
            <a:r>
              <a:rPr lang="ru-RU" sz="1200" dirty="0" err="1" smtClean="0">
                <a:latin typeface="Times New Roman" panose="02020603050405020304" pitchFamily="18" charset="0"/>
                <a:ea typeface="Times New Roman" panose="02020603050405020304" pitchFamily="18" charset="0"/>
              </a:rPr>
              <a:t>Домедична</a:t>
            </a:r>
            <a:r>
              <a:rPr lang="ru-RU" sz="1200" dirty="0" smtClean="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здійснюється</a:t>
            </a:r>
            <a:r>
              <a:rPr lang="ru-RU" sz="1200" dirty="0">
                <a:latin typeface="Times New Roman" panose="02020603050405020304" pitchFamily="18" charset="0"/>
                <a:ea typeface="Times New Roman" panose="02020603050405020304" pitchFamily="18" charset="0"/>
              </a:rPr>
              <a:t> в першу </a:t>
            </a:r>
            <a:r>
              <a:rPr lang="ru-RU" sz="1200" dirty="0" err="1">
                <a:latin typeface="Times New Roman" panose="02020603050405020304" pitchFamily="18" charset="0"/>
                <a:ea typeface="Times New Roman" panose="02020603050405020304" pitchFamily="18" charset="0"/>
              </a:rPr>
              <a:t>чергу</a:t>
            </a:r>
            <a:r>
              <a:rPr lang="ru-RU" sz="1200" dirty="0">
                <a:latin typeface="Times New Roman" panose="02020603050405020304" pitchFamily="18" charset="0"/>
                <a:ea typeface="Times New Roman" panose="02020603050405020304" pitchFamily="18" charset="0"/>
              </a:rPr>
              <a:t> в порядку само- та </a:t>
            </a:r>
            <a:r>
              <a:rPr lang="ru-RU" sz="1200" dirty="0" err="1">
                <a:latin typeface="Times New Roman" panose="02020603050405020304" pitchFamily="18" charset="0"/>
                <a:ea typeface="Times New Roman" panose="02020603050405020304" pitchFamily="18" charset="0"/>
              </a:rPr>
              <a:t>взаємодопомоги</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також</a:t>
            </a:r>
            <a:r>
              <a:rPr lang="ru-RU" sz="1200" dirty="0">
                <a:latin typeface="Times New Roman" panose="02020603050405020304" pitchFamily="18" charset="0"/>
                <a:ea typeface="Times New Roman" panose="02020603050405020304" pitchFamily="18" charset="0"/>
              </a:rPr>
              <a:t> силами </a:t>
            </a:r>
            <a:r>
              <a:rPr lang="ru-RU" sz="1200" dirty="0" err="1">
                <a:latin typeface="Times New Roman" panose="02020603050405020304" pitchFamily="18" charset="0"/>
                <a:ea typeface="Times New Roman" panose="02020603050405020304" pitchFamily="18" charset="0"/>
              </a:rPr>
              <a:t>особового</a:t>
            </a:r>
            <a:r>
              <a:rPr lang="ru-RU" sz="1200" dirty="0">
                <a:latin typeface="Times New Roman" panose="02020603050405020304" pitchFamily="18" charset="0"/>
                <a:ea typeface="Times New Roman" panose="02020603050405020304" pitchFamily="18" charset="0"/>
              </a:rPr>
              <a:t> складу </a:t>
            </a:r>
            <a:r>
              <a:rPr lang="ru-RU" sz="1200" dirty="0" err="1">
                <a:latin typeface="Times New Roman" panose="02020603050405020304" pitchFamily="18" charset="0"/>
                <a:ea typeface="Times New Roman" panose="02020603050405020304" pitchFamily="18" charset="0"/>
              </a:rPr>
              <a:t>санітарного</a:t>
            </a:r>
            <a:r>
              <a:rPr lang="ru-RU" sz="1200" dirty="0">
                <a:latin typeface="Times New Roman" panose="02020603050405020304" pitchFamily="18" charset="0"/>
                <a:ea typeface="Times New Roman" panose="02020603050405020304" pitchFamily="18" charset="0"/>
              </a:rPr>
              <a:t> поста </a:t>
            </a:r>
            <a:r>
              <a:rPr lang="ru-RU" sz="1200" dirty="0" err="1">
                <a:latin typeface="Times New Roman" panose="02020603050405020304" pitchFamily="18" charset="0"/>
                <a:ea typeface="Times New Roman" panose="02020603050405020304" pitchFamily="18" charset="0"/>
              </a:rPr>
              <a:t>санітарної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дружини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об’єкта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спочатку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знаходяться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зовні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завалів</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пожеж</a:t>
            </a:r>
            <a:r>
              <a:rPr lang="ru-RU" sz="1200" dirty="0">
                <a:latin typeface="Times New Roman" panose="02020603050405020304" pitchFamily="18" charset="0"/>
                <a:ea typeface="Times New Roman" panose="02020603050405020304" pitchFamily="18" charset="0"/>
              </a:rPr>
              <a:t>, а </a:t>
            </a:r>
            <a:r>
              <a:rPr lang="ru-RU" sz="1200" dirty="0" err="1">
                <a:latin typeface="Times New Roman" panose="02020603050405020304" pitchFamily="18" charset="0"/>
                <a:ea typeface="Times New Roman" panose="02020603050405020304" pitchFamily="18" charset="0"/>
              </a:rPr>
              <a:t>потім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після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їх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звільнення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завалів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осередків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пожеж</a:t>
            </a:r>
            <a:r>
              <a:rPr lang="ru-RU" sz="1200" dirty="0">
                <a:latin typeface="Times New Roman" panose="02020603050405020304" pitchFamily="18" charset="0"/>
                <a:ea typeface="Times New Roman" panose="02020603050405020304" pitchFamily="18" charset="0"/>
              </a:rPr>
              <a:t> і т. д.</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Потерпілих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виносять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вивозять</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безпечну</a:t>
            </a:r>
            <a:r>
              <a:rPr lang="ru-RU" sz="1200" dirty="0">
                <a:latin typeface="Times New Roman" panose="02020603050405020304" pitchFamily="18" charset="0"/>
                <a:ea typeface="Times New Roman" panose="02020603050405020304" pitchFamily="18" charset="0"/>
              </a:rPr>
              <a:t> зону, де до </a:t>
            </a:r>
            <a:r>
              <a:rPr lang="ru-RU" sz="1200" dirty="0" err="1">
                <a:latin typeface="Times New Roman" panose="02020603050405020304" pitchFamily="18" charset="0"/>
                <a:ea typeface="Times New Roman" panose="02020603050405020304" pitchFamily="18" charset="0"/>
              </a:rPr>
              <a:t>цього</a:t>
            </a:r>
            <a:r>
              <a:rPr lang="ru-RU" sz="1200" dirty="0">
                <a:latin typeface="Times New Roman" panose="02020603050405020304" pitchFamily="18" charset="0"/>
                <a:ea typeface="Times New Roman" panose="02020603050405020304" pitchFamily="18" charset="0"/>
              </a:rPr>
              <a:t> часу </a:t>
            </a:r>
            <a:r>
              <a:rPr lang="ru-RU" sz="1200" dirty="0" err="1">
                <a:latin typeface="Times New Roman" panose="02020603050405020304" pitchFamily="18" charset="0"/>
                <a:ea typeface="Times New Roman" panose="02020603050405020304" pitchFamily="18" charset="0"/>
              </a:rPr>
              <a:t>розташовується</a:t>
            </a:r>
            <a:r>
              <a:rPr lang="ru-RU" sz="1200" dirty="0">
                <a:latin typeface="Times New Roman" panose="02020603050405020304" pitchFamily="18" charset="0"/>
                <a:ea typeface="Times New Roman" panose="02020603050405020304" pitchFamily="18" charset="0"/>
              </a:rPr>
              <a:t> бригада </a:t>
            </a:r>
            <a:r>
              <a:rPr lang="ru-RU" sz="1200" dirty="0" err="1">
                <a:latin typeface="Times New Roman" panose="02020603050405020304" pitchFamily="18" charset="0"/>
                <a:ea typeface="Times New Roman" panose="02020603050405020304" pitchFamily="18" charset="0"/>
              </a:rPr>
              <a:t>швидкої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декілька</a:t>
            </a:r>
            <a:r>
              <a:rPr lang="ru-RU" sz="1200" dirty="0">
                <a:latin typeface="Times New Roman" panose="02020603050405020304" pitchFamily="18" charset="0"/>
                <a:ea typeface="Times New Roman" panose="02020603050405020304" pitchFamily="18" charset="0"/>
              </a:rPr>
              <a:t> бригад).</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Силами бригад </a:t>
            </a:r>
            <a:r>
              <a:rPr lang="ru-RU" sz="1200" dirty="0" err="1">
                <a:latin typeface="Times New Roman" panose="02020603050405020304" pitchFamily="18" charset="0"/>
                <a:ea typeface="Times New Roman" panose="02020603050405020304" pitchFamily="18" charset="0"/>
              </a:rPr>
              <a:t>швидкої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надається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допомога</a:t>
            </a:r>
            <a:r>
              <a:rPr lang="ru-RU" sz="1200" dirty="0">
                <a:latin typeface="Times New Roman" panose="02020603050405020304" pitchFamily="18" charset="0"/>
                <a:ea typeface="Times New Roman" panose="02020603050405020304" pitchFamily="18" charset="0"/>
              </a:rPr>
              <a:t>, яка </a:t>
            </a:r>
            <a:r>
              <a:rPr lang="ru-RU" sz="1200" dirty="0" err="1">
                <a:latin typeface="Times New Roman" panose="02020603050405020304" pitchFamily="18" charset="0"/>
                <a:ea typeface="Times New Roman" panose="02020603050405020304" pitchFamily="18" charset="0"/>
              </a:rPr>
              <a:t>може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включати</a:t>
            </a:r>
            <a:r>
              <a:rPr lang="ru-RU" sz="1200" dirty="0">
                <a:latin typeface="Times New Roman" panose="02020603050405020304" pitchFamily="18" charset="0"/>
                <a:ea typeface="Times New Roman" panose="02020603050405020304" pitchFamily="18" charset="0"/>
              </a:rPr>
              <a:t> в себе і </a:t>
            </a:r>
            <a:r>
              <a:rPr lang="ru-RU" sz="1200" dirty="0" err="1">
                <a:latin typeface="Times New Roman" panose="02020603050405020304" pitchFamily="18" charset="0"/>
                <a:ea typeface="Times New Roman" panose="02020603050405020304" pitchFamily="18" charset="0"/>
              </a:rPr>
              <a:t>елементи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першої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лікарської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Легко </a:t>
            </a:r>
            <a:r>
              <a:rPr lang="ru-RU" sz="1200" dirty="0" err="1">
                <a:latin typeface="Times New Roman" panose="02020603050405020304" pitchFamily="18" charset="0"/>
                <a:ea typeface="Times New Roman" panose="02020603050405020304" pitchFamily="18" charset="0"/>
              </a:rPr>
              <a:t>травмовані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виходять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самостійно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за </a:t>
            </a:r>
            <a:r>
              <a:rPr lang="ru-RU" sz="1200" dirty="0" err="1">
                <a:latin typeface="Times New Roman" panose="02020603050405020304" pitchFamily="18" charset="0"/>
                <a:ea typeface="Times New Roman" panose="02020603050405020304" pitchFamily="18" charset="0"/>
              </a:rPr>
              <a:t>допомогою</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санітарної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дружини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smtClean="0">
                <a:latin typeface="Times New Roman" panose="02020603050405020304" pitchFamily="18" charset="0"/>
                <a:ea typeface="Times New Roman" panose="02020603050405020304" pitchFamily="18" charset="0"/>
              </a:rPr>
              <a:t>Домедична</a:t>
            </a:r>
            <a:r>
              <a:rPr lang="ru-RU" sz="1200" dirty="0" smtClean="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потерпілим</a:t>
            </a:r>
            <a:r>
              <a:rPr lang="ru-RU" sz="1200" dirty="0">
                <a:latin typeface="Times New Roman" panose="02020603050405020304" pitchFamily="18" charset="0"/>
                <a:ea typeface="Times New Roman" panose="02020603050405020304" pitchFamily="18" charset="0"/>
              </a:rPr>
              <a:t> в основному </a:t>
            </a:r>
            <a:r>
              <a:rPr lang="ru-RU" sz="1200" dirty="0" err="1">
                <a:latin typeface="Times New Roman" panose="02020603050405020304" pitchFamily="18" charset="0"/>
                <a:ea typeface="Times New Roman" panose="02020603050405020304" pitchFamily="18" charset="0"/>
              </a:rPr>
              <a:t>надається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медичними</a:t>
            </a:r>
            <a:r>
              <a:rPr lang="ru-RU" sz="1200" dirty="0">
                <a:latin typeface="Times New Roman" panose="02020603050405020304" pitchFamily="18" charset="0"/>
                <a:ea typeface="Times New Roman" panose="02020603050405020304" pitchFamily="18" charset="0"/>
              </a:rPr>
              <a:t> силами </a:t>
            </a:r>
            <a:r>
              <a:rPr lang="ru-RU" sz="1200" dirty="0" err="1">
                <a:latin typeface="Times New Roman" panose="02020603050405020304" pitchFamily="18" charset="0"/>
                <a:ea typeface="Times New Roman" panose="02020603050405020304" pitchFamily="18" charset="0"/>
              </a:rPr>
              <a:t>об’єктів</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яких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відбулася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аварія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поряд</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розташованих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лікувальних</a:t>
            </a:r>
            <a:r>
              <a:rPr lang="ru-RU" sz="1200" dirty="0">
                <a:latin typeface="Times New Roman" panose="02020603050405020304" pitchFamily="18" charset="0"/>
                <a:ea typeface="Times New Roman" panose="02020603050405020304" pitchFamily="18" charset="0"/>
              </a:rPr>
              <a:t> закладах, в </a:t>
            </a:r>
            <a:r>
              <a:rPr lang="ru-RU" sz="1200" dirty="0" err="1">
                <a:latin typeface="Times New Roman" panose="02020603050405020304" pitchFamily="18" charset="0"/>
                <a:ea typeface="Times New Roman" panose="02020603050405020304" pitchFamily="18" charset="0"/>
              </a:rPr>
              <a:t>яких</a:t>
            </a:r>
            <a:r>
              <a:rPr lang="ru-RU" sz="1200" dirty="0">
                <a:latin typeface="Times New Roman" panose="02020603050405020304" pitchFamily="18" charset="0"/>
                <a:ea typeface="Times New Roman" panose="02020603050405020304" pitchFamily="18" charset="0"/>
              </a:rPr>
              <a:t> до моменту </a:t>
            </a:r>
            <a:r>
              <a:rPr lang="ru-RU" sz="1200" dirty="0" err="1">
                <a:latin typeface="Times New Roman" panose="02020603050405020304" pitchFamily="18" charset="0"/>
                <a:ea typeface="Times New Roman" panose="02020603050405020304" pitchFamily="18" charset="0"/>
              </a:rPr>
              <a:t>надходження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вивільняються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ліжка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вони </a:t>
            </a:r>
            <a:r>
              <a:rPr lang="ru-RU" sz="1200" dirty="0" err="1">
                <a:latin typeface="Times New Roman" panose="02020603050405020304" pitchFamily="18" charset="0"/>
                <a:ea typeface="Times New Roman" panose="02020603050405020304" pitchFamily="18" charset="0"/>
              </a:rPr>
              <a:t>перепрофільовуються</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Такі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відділення</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лікувальних</a:t>
            </a:r>
            <a:r>
              <a:rPr lang="ru-RU" sz="1200" dirty="0">
                <a:latin typeface="Times New Roman" panose="02020603050405020304" pitchFamily="18" charset="0"/>
                <a:ea typeface="Times New Roman" panose="02020603050405020304" pitchFamily="18" charset="0"/>
              </a:rPr>
              <a:t> закладах, як правило, </a:t>
            </a:r>
            <a:r>
              <a:rPr lang="ru-RU" sz="1200" dirty="0" err="1">
                <a:latin typeface="Times New Roman" panose="02020603050405020304" pitchFamily="18" charset="0"/>
                <a:ea typeface="Times New Roman" panose="02020603050405020304" pitchFamily="18" charset="0"/>
              </a:rPr>
              <a:t>підсилюються</a:t>
            </a:r>
            <a:r>
              <a:rPr lang="ru-RU" sz="1200" dirty="0">
                <a:latin typeface="Times New Roman" panose="02020603050405020304" pitchFamily="18" charset="0"/>
                <a:ea typeface="Times New Roman" panose="02020603050405020304" pitchFamily="18" charset="0"/>
              </a:rPr>
              <a:t> токсико-</a:t>
            </a:r>
            <a:r>
              <a:rPr lang="ru-RU" sz="1200" dirty="0" err="1">
                <a:latin typeface="Times New Roman" panose="02020603050405020304" pitchFamily="18" charset="0"/>
                <a:ea typeface="Times New Roman" panose="02020603050405020304" pitchFamily="18" charset="0"/>
              </a:rPr>
              <a:t>терапевтичними</a:t>
            </a:r>
            <a:r>
              <a:rPr lang="ru-RU" sz="1200" dirty="0">
                <a:latin typeface="Times New Roman" panose="02020603050405020304" pitchFamily="18" charset="0"/>
                <a:ea typeface="Times New Roman" panose="02020603050405020304" pitchFamily="18" charset="0"/>
              </a:rPr>
              <a:t> бригадами, </a:t>
            </a:r>
            <a:r>
              <a:rPr lang="ru-RU" sz="1200" dirty="0" err="1">
                <a:latin typeface="Times New Roman" panose="02020603050405020304" pitchFamily="18" charset="0"/>
                <a:ea typeface="Times New Roman" panose="02020603050405020304" pitchFamily="18" charset="0"/>
              </a:rPr>
              <a:t>створеними</a:t>
            </a:r>
            <a:r>
              <a:rPr lang="ru-RU" sz="1200" dirty="0">
                <a:latin typeface="Times New Roman" panose="02020603050405020304" pitchFamily="18" charset="0"/>
                <a:ea typeface="Times New Roman" panose="02020603050405020304" pitchFamily="18" charset="0"/>
              </a:rPr>
              <a:t> з сил,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є </a:t>
            </a:r>
            <a:r>
              <a:rPr lang="ru-RU" sz="1200" dirty="0" err="1">
                <a:latin typeface="Times New Roman" panose="02020603050405020304" pitchFamily="18" charset="0"/>
                <a:ea typeface="Times New Roman" panose="02020603050405020304" pitchFamily="18" charset="0"/>
              </a:rPr>
              <a:t>наявними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тими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прибули</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сусідніх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районів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регіонів</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При </a:t>
            </a:r>
            <a:r>
              <a:rPr lang="ru-RU" sz="1200" dirty="0" err="1">
                <a:latin typeface="Times New Roman" panose="02020603050405020304" pitchFamily="18" charset="0"/>
                <a:ea typeface="Times New Roman" panose="02020603050405020304" pitchFamily="18" charset="0"/>
              </a:rPr>
              <a:t>цьому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особливе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значення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набуває</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підготовленість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персоналу та </a:t>
            </a:r>
            <a:r>
              <a:rPr lang="ru-RU" sz="1200" dirty="0" err="1">
                <a:latin typeface="Times New Roman" panose="02020603050405020304" pitchFamily="18" charset="0"/>
                <a:ea typeface="Times New Roman" panose="02020603050405020304" pitchFamily="18" charset="0"/>
              </a:rPr>
              <a:t>укомплектованість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його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засобами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надання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лікуванням</a:t>
            </a:r>
            <a:r>
              <a:rPr lang="ru-RU" sz="1200" dirty="0">
                <a:latin typeface="Times New Roman" panose="02020603050405020304" pitchFamily="18" charset="0"/>
                <a:ea typeface="Times New Roman" panose="02020603050405020304" pitchFamily="18" charset="0"/>
              </a:rPr>
              <a:t> з </a:t>
            </a:r>
            <a:r>
              <a:rPr lang="ru-RU" sz="1200" dirty="0" err="1">
                <a:latin typeface="Times New Roman" panose="02020603050405020304" pitchFamily="18" charset="0"/>
                <a:ea typeface="Times New Roman" panose="02020603050405020304" pitchFamily="18" charset="0"/>
              </a:rPr>
              <a:t>урахуванням</a:t>
            </a:r>
            <a:r>
              <a:rPr lang="ru-RU" sz="1200" dirty="0">
                <a:latin typeface="Times New Roman" panose="02020603050405020304" pitchFamily="18" charset="0"/>
                <a:ea typeface="Times New Roman" panose="02020603050405020304" pitchFamily="18" charset="0"/>
              </a:rPr>
              <a:t> характеру </a:t>
            </a:r>
            <a:r>
              <a:rPr lang="ru-RU" sz="1200" dirty="0" err="1">
                <a:latin typeface="Times New Roman" panose="02020603050405020304" pitchFamily="18" charset="0"/>
                <a:ea typeface="Times New Roman" panose="02020603050405020304" pitchFamily="18" charset="0"/>
              </a:rPr>
              <a:t>технологічних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процесів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виробництва</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err="1">
                <a:latin typeface="Times New Roman" panose="02020603050405020304" pitchFamily="18" charset="0"/>
                <a:ea typeface="Times New Roman" panose="02020603050405020304" pitchFamily="18" charset="0"/>
              </a:rPr>
              <a:t>Пізніше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потерпілі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можуть</a:t>
            </a:r>
            <a:r>
              <a:rPr lang="ru-RU" sz="1200" dirty="0">
                <a:latin typeface="Times New Roman" panose="02020603050405020304" pitchFamily="18" charset="0"/>
                <a:ea typeface="Times New Roman" panose="02020603050405020304" pitchFamily="18" charset="0"/>
              </a:rPr>
              <a:t> бути </a:t>
            </a:r>
            <a:r>
              <a:rPr lang="ru-RU" sz="1200" dirty="0" err="1">
                <a:latin typeface="Times New Roman" panose="02020603050405020304" pitchFamily="18" charset="0"/>
                <a:ea typeface="Times New Roman" panose="02020603050405020304" pitchFamily="18" charset="0"/>
              </a:rPr>
              <a:t>переведені</a:t>
            </a:r>
            <a:r>
              <a:rPr lang="ru-RU" sz="1200" dirty="0">
                <a:latin typeface="Times New Roman" panose="02020603050405020304" pitchFamily="18" charset="0"/>
                <a:ea typeface="Times New Roman" panose="02020603050405020304" pitchFamily="18" charset="0"/>
              </a:rPr>
              <a:t> в </a:t>
            </a:r>
            <a:r>
              <a:rPr lang="ru-RU" sz="1200" dirty="0" err="1">
                <a:latin typeface="Times New Roman" panose="02020603050405020304" pitchFamily="18" charset="0"/>
                <a:ea typeface="Times New Roman" panose="02020603050405020304" pitchFamily="18" charset="0"/>
              </a:rPr>
              <a:t>спеціалізовані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Особи, з легкими травмами, </a:t>
            </a:r>
            <a:r>
              <a:rPr lang="ru-RU" sz="1200" dirty="0" err="1">
                <a:latin typeface="Times New Roman" panose="02020603050405020304" pitchFamily="18" charset="0"/>
                <a:ea typeface="Times New Roman" panose="02020603050405020304" pitchFamily="18" charset="0"/>
              </a:rPr>
              <a:t>яким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госпіталізація</a:t>
            </a:r>
            <a:r>
              <a:rPr lang="ru-RU" sz="1200" dirty="0">
                <a:latin typeface="Times New Roman" panose="02020603050405020304" pitchFamily="18" charset="0"/>
                <a:ea typeface="Times New Roman" panose="02020603050405020304" pitchFamily="18" charset="0"/>
              </a:rPr>
              <a:t> не </a:t>
            </a:r>
            <a:r>
              <a:rPr lang="ru-RU" sz="1200" dirty="0" err="1">
                <a:latin typeface="Times New Roman" panose="02020603050405020304" pitchFamily="18" charset="0"/>
                <a:ea typeface="Times New Roman" panose="02020603050405020304" pitchFamily="18" charset="0"/>
              </a:rPr>
              <a:t>потрібна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продовжують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лікування</a:t>
            </a:r>
            <a:r>
              <a:rPr lang="ru-RU" sz="1200" dirty="0">
                <a:latin typeface="Times New Roman" panose="02020603050405020304" pitchFamily="18" charset="0"/>
                <a:ea typeface="Times New Roman" panose="02020603050405020304" pitchFamily="18" charset="0"/>
              </a:rPr>
              <a:t> в амбулаторно-</a:t>
            </a:r>
            <a:r>
              <a:rPr lang="ru-RU" sz="1200" dirty="0" err="1">
                <a:latin typeface="Times New Roman" panose="02020603050405020304" pitchFamily="18" charset="0"/>
                <a:ea typeface="Times New Roman" panose="02020603050405020304" pitchFamily="18" charset="0"/>
              </a:rPr>
              <a:t>поліклінічних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умовах</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вдома</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Для </a:t>
            </a:r>
            <a:r>
              <a:rPr lang="ru-RU" sz="1200" dirty="0" err="1">
                <a:latin typeface="Times New Roman" panose="02020603050405020304" pitchFamily="18" charset="0"/>
                <a:ea typeface="Times New Roman" panose="02020603050405020304" pitchFamily="18" charset="0"/>
              </a:rPr>
              <a:t>проведення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чіткої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евакуації</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організації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лікування</a:t>
            </a:r>
            <a:r>
              <a:rPr lang="ru-RU" sz="1200" dirty="0">
                <a:latin typeface="Times New Roman" panose="02020603050405020304" pitchFamily="18" charset="0"/>
                <a:ea typeface="Times New Roman" panose="02020603050405020304" pitchFamily="18" charset="0"/>
              </a:rPr>
              <a:t> штаб МСЦО району (</a:t>
            </a:r>
            <a:r>
              <a:rPr lang="ru-RU" sz="1200" dirty="0" err="1">
                <a:latin typeface="Times New Roman" panose="02020603050405020304" pitchFamily="18" charset="0"/>
                <a:ea typeface="Times New Roman" panose="02020603050405020304" pitchFamily="18" charset="0"/>
              </a:rPr>
              <a:t>міста</a:t>
            </a:r>
            <a:r>
              <a:rPr lang="ru-RU" sz="1200" dirty="0">
                <a:latin typeface="Times New Roman" panose="02020603050405020304" pitchFamily="18" charset="0"/>
                <a:ea typeface="Times New Roman" panose="02020603050405020304" pitchFamily="18" charset="0"/>
              </a:rPr>
              <a:t>) в оперативному порядку </a:t>
            </a:r>
            <a:r>
              <a:rPr lang="ru-RU" sz="1200" dirty="0" err="1">
                <a:latin typeface="Times New Roman" panose="02020603050405020304" pitchFamily="18" charset="0"/>
                <a:ea typeface="Times New Roman" panose="02020603050405020304" pitchFamily="18" charset="0"/>
              </a:rPr>
              <a:t>уточнює</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дані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щодо</a:t>
            </a:r>
            <a:r>
              <a:rPr lang="ru-RU" sz="1200" dirty="0">
                <a:latin typeface="Times New Roman" panose="02020603050405020304" pitchFamily="18" charset="0"/>
                <a:ea typeface="Times New Roman" panose="02020603050405020304" pitchFamily="18" charset="0"/>
              </a:rPr>
              <a:t> стану </a:t>
            </a:r>
            <a:r>
              <a:rPr lang="ru-RU" sz="1200" dirty="0" err="1">
                <a:latin typeface="Times New Roman" panose="02020603050405020304" pitchFamily="18" charset="0"/>
                <a:ea typeface="Times New Roman" panose="02020603050405020304" pitchFamily="18" charset="0"/>
              </a:rPr>
              <a:t>розташованих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навколо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лікувальних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закладів</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кількості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вільних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ліжок</a:t>
            </a:r>
            <a:r>
              <a:rPr lang="ru-RU" sz="1200" dirty="0">
                <a:latin typeface="Times New Roman" panose="02020603050405020304" pitchFamily="18" charset="0"/>
                <a:ea typeface="Times New Roman" panose="02020603050405020304" pitchFamily="18" charset="0"/>
              </a:rPr>
              <a:t> та числа </a:t>
            </a:r>
            <a:r>
              <a:rPr lang="ru-RU" sz="1200" dirty="0" err="1">
                <a:latin typeface="Times New Roman" panose="02020603050405020304" pitchFamily="18" charset="0"/>
                <a:ea typeface="Times New Roman" panose="02020603050405020304" pitchFamily="18" charset="0"/>
              </a:rPr>
              <a:t>потерпілих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яким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необхідна</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госпіталізація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Відповідно</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цього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видаються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необхідні</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розпорядження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головним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лікарям</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лікарень</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станцій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швидкої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медичної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допомоги</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Рекомендації</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потерпілим</a:t>
            </a:r>
            <a:r>
              <a:rPr lang="ru-RU" sz="1400" i="1" dirty="0">
                <a:solidFill>
                  <a:srgbClr val="FF0000"/>
                </a:solidFill>
                <a:latin typeface="Times New Roman" panose="02020603050405020304" pitchFamily="18" charset="0"/>
                <a:ea typeface="Times New Roman" panose="02020603050405020304" pitchFamily="18" charset="0"/>
              </a:rPr>
              <a:t>:</a:t>
            </a:r>
            <a:endParaRPr lang="uk-UA" sz="14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вийшовши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із</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зони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необхідно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зняти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верхній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одяг</a:t>
            </a:r>
            <a:r>
              <a:rPr lang="ru-RU" sz="1200" dirty="0">
                <a:latin typeface="Times New Roman" panose="02020603050405020304" pitchFamily="18" charset="0"/>
                <a:ea typeface="Times New Roman" panose="02020603050405020304" pitchFamily="18" charset="0"/>
              </a:rPr>
              <a:t> і </a:t>
            </a:r>
            <a:r>
              <a:rPr lang="ru-RU" sz="1200" dirty="0" err="1">
                <a:latin typeface="Times New Roman" panose="02020603050405020304" pitchFamily="18" charset="0"/>
                <a:ea typeface="Times New Roman" panose="02020603050405020304" pitchFamily="18" charset="0"/>
              </a:rPr>
              <a:t>залишити</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вулиці</a:t>
            </a:r>
            <a:r>
              <a:rPr lang="ru-RU" sz="1200" dirty="0">
                <a:latin typeface="Times New Roman" panose="02020603050405020304" pitchFamily="18" charset="0"/>
                <a:ea typeface="Times New Roman" panose="02020603050405020304" pitchFamily="18" charset="0"/>
              </a:rPr>
              <a:t>;</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прийняти</a:t>
            </a:r>
            <a:r>
              <a:rPr lang="ru-RU" sz="1200" dirty="0">
                <a:latin typeface="Times New Roman" panose="02020603050405020304" pitchFamily="18" charset="0"/>
                <a:ea typeface="Times New Roman" panose="02020603050405020304" pitchFamily="18" charset="0"/>
              </a:rPr>
              <a:t> душ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помитися</a:t>
            </a:r>
            <a:r>
              <a:rPr lang="ru-RU" sz="1200" dirty="0">
                <a:latin typeface="Times New Roman" panose="02020603050405020304" pitchFamily="18" charset="0"/>
                <a:ea typeface="Times New Roman" panose="02020603050405020304" pitchFamily="18" charset="0"/>
              </a:rPr>
              <a:t> з милом, </a:t>
            </a:r>
            <a:r>
              <a:rPr lang="ru-RU" sz="1200" dirty="0" err="1">
                <a:latin typeface="Times New Roman" panose="02020603050405020304" pitchFamily="18" charset="0"/>
                <a:ea typeface="Times New Roman" panose="02020603050405020304" pitchFamily="18" charset="0"/>
              </a:rPr>
              <a:t>ретельно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промити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очі</a:t>
            </a:r>
            <a:r>
              <a:rPr lang="ru-RU" sz="1200" dirty="0">
                <a:latin typeface="Times New Roman" panose="02020603050405020304" pitchFamily="18" charset="0"/>
                <a:ea typeface="Times New Roman" panose="02020603050405020304" pitchFamily="18" charset="0"/>
              </a:rPr>
              <a:t> та </a:t>
            </a:r>
            <a:r>
              <a:rPr lang="ru-RU" sz="1200" dirty="0" err="1">
                <a:latin typeface="Times New Roman" panose="02020603050405020304" pitchFamily="18" charset="0"/>
                <a:ea typeface="Times New Roman" panose="02020603050405020304" pitchFamily="18" charset="0"/>
              </a:rPr>
              <a:t>прополоскати</a:t>
            </a:r>
            <a:r>
              <a:rPr lang="ru-RU" sz="1200" dirty="0">
                <a:latin typeface="Times New Roman" panose="02020603050405020304" pitchFamily="18" charset="0"/>
                <a:ea typeface="Times New Roman" panose="02020603050405020304" pitchFamily="18" charset="0"/>
              </a:rPr>
              <a:t> рот;</a:t>
            </a:r>
            <a:endParaRPr lang="uk-UA" sz="1200" dirty="0">
              <a:latin typeface="Times New Roman" panose="02020603050405020304" pitchFamily="18" charset="0"/>
              <a:ea typeface="Times New Roman" panose="02020603050405020304" pitchFamily="18" charset="0"/>
            </a:endParaRPr>
          </a:p>
          <a:p>
            <a:pPr>
              <a:spcAft>
                <a:spcPts val="0"/>
              </a:spcAft>
            </a:pPr>
            <a:r>
              <a:rPr lang="ru-RU" sz="1200" dirty="0">
                <a:latin typeface="Times New Roman" panose="02020603050405020304" pitchFamily="18" charset="0"/>
                <a:ea typeface="Times New Roman" panose="02020603050405020304" pitchFamily="18" charset="0"/>
              </a:rPr>
              <a:t>– при </a:t>
            </a:r>
            <a:r>
              <a:rPr lang="ru-RU" sz="1200" dirty="0" err="1">
                <a:latin typeface="Times New Roman" panose="02020603050405020304" pitchFamily="18" charset="0"/>
                <a:ea typeface="Times New Roman" panose="02020603050405020304" pitchFamily="18" charset="0"/>
              </a:rPr>
              <a:t>підозрі</a:t>
            </a:r>
            <a:r>
              <a:rPr lang="ru-RU" sz="1200" dirty="0">
                <a:latin typeface="Times New Roman" panose="02020603050405020304" pitchFamily="18" charset="0"/>
                <a:ea typeface="Times New Roman" panose="02020603050405020304" pitchFamily="18" charset="0"/>
              </a:rPr>
              <a:t> на </a:t>
            </a:r>
            <a:r>
              <a:rPr lang="ru-RU" sz="1200" dirty="0" err="1">
                <a:latin typeface="Times New Roman" panose="02020603050405020304" pitchFamily="18" charset="0"/>
                <a:ea typeface="Times New Roman" panose="02020603050405020304" pitchFamily="18" charset="0"/>
              </a:rPr>
              <a:t>ураження</a:t>
            </a:r>
            <a:r>
              <a:rPr lang="ru-RU" sz="1200" dirty="0">
                <a:latin typeface="Times New Roman" panose="02020603050405020304" pitchFamily="18" charset="0"/>
                <a:ea typeface="Times New Roman" panose="02020603050405020304" pitchFamily="18" charset="0"/>
              </a:rPr>
              <a:t> СДОР </a:t>
            </a:r>
            <a:r>
              <a:rPr lang="ru-RU" sz="1200" dirty="0" err="1">
                <a:latin typeface="Times New Roman" panose="02020603050405020304" pitchFamily="18" charset="0"/>
                <a:ea typeface="Times New Roman" panose="02020603050405020304" pitchFamily="18" charset="0"/>
              </a:rPr>
              <a:t>уникати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фізичного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навантаження</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пити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багато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теплої</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рідини</a:t>
            </a:r>
            <a:r>
              <a:rPr lang="ru-RU" sz="1200" dirty="0">
                <a:latin typeface="Times New Roman" panose="02020603050405020304" pitchFamily="18" charset="0"/>
                <a:ea typeface="Times New Roman" panose="02020603050405020304" pitchFamily="18" charset="0"/>
              </a:rPr>
              <a:t> (чай, молоко і т. д.), </a:t>
            </a:r>
            <a:r>
              <a:rPr lang="ru-RU" sz="1200" dirty="0" err="1">
                <a:latin typeface="Times New Roman" panose="02020603050405020304" pitchFamily="18" charset="0"/>
                <a:ea typeface="Times New Roman" panose="02020603050405020304" pitchFamily="18" charset="0"/>
              </a:rPr>
              <a:t>звернутися</a:t>
            </a:r>
            <a:r>
              <a:rPr lang="ru-RU" sz="1200" dirty="0">
                <a:latin typeface="Times New Roman" panose="02020603050405020304" pitchFamily="18" charset="0"/>
                <a:ea typeface="Times New Roman" panose="02020603050405020304" pitchFamily="18" charset="0"/>
              </a:rPr>
              <a:t> до </a:t>
            </a:r>
            <a:r>
              <a:rPr lang="ru-RU" sz="1200" dirty="0" err="1">
                <a:latin typeface="Times New Roman" panose="02020603050405020304" pitchFamily="18" charset="0"/>
                <a:ea typeface="Times New Roman" panose="02020603050405020304" pitchFamily="18" charset="0"/>
              </a:rPr>
              <a:t>медичного</a:t>
            </a:r>
            <a:r>
              <a:rPr lang="ru-RU" sz="1200" dirty="0">
                <a:latin typeface="Times New Roman" panose="02020603050405020304" pitchFamily="18" charset="0"/>
                <a:ea typeface="Times New Roman" panose="02020603050405020304" pitchFamily="18" charset="0"/>
              </a:rPr>
              <a:t> закладу.</a:t>
            </a:r>
            <a:endParaRPr lang="uk-UA"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522441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5" y="628125"/>
            <a:ext cx="7689273" cy="5909310"/>
          </a:xfrm>
          <a:prstGeom prst="rect">
            <a:avLst/>
          </a:prstGeom>
          <a:solidFill>
            <a:srgbClr val="99CC00"/>
          </a:solidFill>
        </p:spPr>
        <p:txBody>
          <a:bodyPr wrap="square">
            <a:spAutoFit/>
          </a:bodyPr>
          <a:lstStyle/>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Працівникам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хімічно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небезпечних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об’єктів</a:t>
            </a:r>
            <a:r>
              <a:rPr lang="ru-RU" sz="1400" dirty="0">
                <a:latin typeface="Times New Roman" panose="02020603050405020304" pitchFamily="18" charset="0"/>
                <a:ea typeface="Times New Roman" panose="02020603050405020304" pitchFamily="18" charset="0"/>
              </a:rPr>
              <a:t> і </a:t>
            </a:r>
            <a:r>
              <a:rPr lang="ru-RU" sz="1400" i="1" dirty="0" err="1">
                <a:solidFill>
                  <a:srgbClr val="FF0000"/>
                </a:solidFill>
                <a:latin typeface="Times New Roman" panose="02020603050405020304" pitchFamily="18" charset="0"/>
                <a:ea typeface="Times New Roman" panose="02020603050405020304" pitchFamily="18" charset="0"/>
              </a:rPr>
              <a:t>населенню</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що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проживає</a:t>
            </a:r>
            <a:r>
              <a:rPr lang="ru-RU" sz="1400" dirty="0">
                <a:latin typeface="Times New Roman" panose="02020603050405020304" pitchFamily="18" charset="0"/>
                <a:ea typeface="Times New Roman" panose="02020603050405020304" pitchFamily="18" charset="0"/>
              </a:rPr>
              <a:t> в </a:t>
            </a:r>
            <a:r>
              <a:rPr lang="ru-RU" sz="1400" dirty="0" err="1">
                <a:latin typeface="Times New Roman" panose="02020603050405020304" pitchFamily="18" charset="0"/>
                <a:ea typeface="Times New Roman" panose="02020603050405020304" pitchFamily="18" charset="0"/>
              </a:rPr>
              <a:t>небезпечній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зоні</a:t>
            </a:r>
            <a:r>
              <a:rPr lang="ru-RU" sz="1400" dirty="0">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організовуються</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заняття</a:t>
            </a:r>
            <a:r>
              <a:rPr lang="ru-RU" sz="1400" i="1" dirty="0">
                <a:solidFill>
                  <a:srgbClr val="FF0000"/>
                </a:solidFill>
                <a:latin typeface="Times New Roman" panose="02020603050405020304" pitchFamily="18" charset="0"/>
                <a:ea typeface="Times New Roman" panose="02020603050405020304" pitchFamily="18" charset="0"/>
              </a:rPr>
              <a:t> з правил </a:t>
            </a:r>
            <a:r>
              <a:rPr lang="ru-RU" sz="1400" i="1" dirty="0" err="1" smtClean="0">
                <a:solidFill>
                  <a:srgbClr val="FF0000"/>
                </a:solidFill>
                <a:latin typeface="Times New Roman" panose="02020603050405020304" pitchFamily="18" charset="0"/>
                <a:ea typeface="Times New Roman" panose="02020603050405020304" pitchFamily="18" charset="0"/>
              </a:rPr>
              <a:t>надання</a:t>
            </a:r>
            <a:r>
              <a:rPr lang="ru-RU" sz="1400" i="1" dirty="0" smtClean="0">
                <a:solidFill>
                  <a:srgbClr val="FF0000"/>
                </a:solidFill>
                <a:latin typeface="Times New Roman" panose="02020603050405020304" pitchFamily="18" charset="0"/>
                <a:ea typeface="Times New Roman" panose="02020603050405020304" pitchFamily="18" charset="0"/>
              </a:rPr>
              <a:t> </a:t>
            </a:r>
            <a:r>
              <a:rPr lang="ru-RU" sz="1400" i="1" dirty="0" err="1" smtClean="0">
                <a:solidFill>
                  <a:srgbClr val="FF0000"/>
                </a:solidFill>
                <a:latin typeface="Times New Roman" panose="02020603050405020304" pitchFamily="18" charset="0"/>
                <a:ea typeface="Times New Roman" panose="02020603050405020304" pitchFamily="18" charset="0"/>
              </a:rPr>
              <a:t>домедичної</a:t>
            </a:r>
            <a:r>
              <a:rPr lang="ru-RU" sz="1400" i="1" dirty="0" smtClean="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допомоги</a:t>
            </a:r>
            <a:r>
              <a:rPr lang="ru-RU" sz="1400" dirty="0">
                <a:latin typeface="Times New Roman" panose="02020603050405020304" pitchFamily="18" charset="0"/>
                <a:ea typeface="Times New Roman" panose="02020603050405020304" pitchFamily="18" charset="0"/>
              </a:rPr>
              <a:t>, яка </a:t>
            </a:r>
            <a:r>
              <a:rPr lang="ru-RU" sz="1400" dirty="0" err="1">
                <a:latin typeface="Times New Roman" panose="02020603050405020304" pitchFamily="18" charset="0"/>
                <a:ea typeface="Times New Roman" panose="02020603050405020304" pitchFamily="18" charset="0"/>
              </a:rPr>
              <a:t>здійснюється</a:t>
            </a:r>
            <a:r>
              <a:rPr lang="ru-RU" sz="1400" dirty="0">
                <a:latin typeface="Times New Roman" panose="02020603050405020304" pitchFamily="18" charset="0"/>
                <a:ea typeface="Times New Roman" panose="02020603050405020304" pitchFamily="18" charset="0"/>
              </a:rPr>
              <a:t> в порядку само- і </a:t>
            </a:r>
            <a:r>
              <a:rPr lang="ru-RU" sz="1400" dirty="0" err="1">
                <a:latin typeface="Times New Roman" panose="02020603050405020304" pitchFamily="18" charset="0"/>
                <a:ea typeface="Times New Roman" panose="02020603050405020304" pitchFamily="18" charset="0"/>
              </a:rPr>
              <a:t>взаємодопомоги</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ураженні</a:t>
            </a:r>
            <a:r>
              <a:rPr lang="ru-RU" sz="1400" dirty="0">
                <a:latin typeface="Times New Roman" panose="02020603050405020304" pitchFamily="18" charset="0"/>
                <a:ea typeface="Times New Roman" panose="02020603050405020304" pitchFamily="18" charset="0"/>
              </a:rPr>
              <a:t> парами СДОР.</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Найбільш</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розповсюдженими</a:t>
            </a:r>
            <a:r>
              <a:rPr lang="ru-RU" sz="1400" dirty="0">
                <a:latin typeface="Times New Roman" panose="02020603050405020304" pitchFamily="18" charset="0"/>
                <a:ea typeface="Times New Roman" panose="02020603050405020304" pitchFamily="18" charset="0"/>
              </a:rPr>
              <a:t> СДОР є хлор і </a:t>
            </a:r>
            <a:r>
              <a:rPr lang="ru-RU" sz="1400" dirty="0" err="1">
                <a:latin typeface="Times New Roman" panose="02020603050405020304" pitchFamily="18" charset="0"/>
                <a:ea typeface="Times New Roman" panose="02020603050405020304" pitchFamily="18" charset="0"/>
              </a:rPr>
              <a:t>аміак</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i="1" dirty="0">
                <a:solidFill>
                  <a:srgbClr val="FF0000"/>
                </a:solidFill>
                <a:latin typeface="Times New Roman" panose="02020603050405020304" pitchFamily="18" charset="0"/>
                <a:ea typeface="Times New Roman" panose="02020603050405020304" pitchFamily="18" charset="0"/>
              </a:rPr>
              <a:t>Хлор</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належить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високотоксичних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хімічних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речовин</a:t>
            </a:r>
            <a:r>
              <a:rPr lang="ru-RU" sz="1400" dirty="0">
                <a:latin typeface="Times New Roman" panose="02020603050405020304" pitchFamily="18" charset="0"/>
                <a:ea typeface="Times New Roman" panose="02020603050405020304" pitchFamily="18" charset="0"/>
              </a:rPr>
              <a:t>. При </a:t>
            </a:r>
            <a:r>
              <a:rPr lang="ru-RU" sz="1400" dirty="0" err="1">
                <a:latin typeface="Times New Roman" panose="02020603050405020304" pitchFamily="18" charset="0"/>
                <a:ea typeface="Times New Roman" panose="02020603050405020304" pitchFamily="18" charset="0"/>
              </a:rPr>
              <a:t>концентрації</a:t>
            </a:r>
            <a:r>
              <a:rPr lang="ru-RU" sz="1400" dirty="0">
                <a:latin typeface="Times New Roman" panose="02020603050405020304" pitchFamily="18" charset="0"/>
                <a:ea typeface="Times New Roman" panose="02020603050405020304" pitchFamily="18" charset="0"/>
              </a:rPr>
              <a:t> 0,01 мг/л і </a:t>
            </a:r>
            <a:r>
              <a:rPr lang="ru-RU" sz="1400" dirty="0" err="1">
                <a:latin typeface="Times New Roman" panose="02020603050405020304" pitchFamily="18" charset="0"/>
                <a:ea typeface="Times New Roman" panose="02020603050405020304" pitchFamily="18" charset="0"/>
              </a:rPr>
              <a:t>дії</a:t>
            </a:r>
            <a:r>
              <a:rPr lang="ru-RU" sz="1400" dirty="0">
                <a:latin typeface="Times New Roman" panose="02020603050405020304" pitchFamily="18" charset="0"/>
                <a:ea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rPr>
              <a:t>незахищену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людину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протягом</a:t>
            </a:r>
            <a:r>
              <a:rPr lang="ru-RU" sz="1400" dirty="0">
                <a:latin typeface="Times New Roman" panose="02020603050405020304" pitchFamily="18" charset="0"/>
                <a:ea typeface="Times New Roman" panose="02020603050405020304" pitchFamily="18" charset="0"/>
              </a:rPr>
              <a:t> 1 </a:t>
            </a:r>
            <a:r>
              <a:rPr lang="ru-RU" sz="1400" dirty="0" err="1">
                <a:latin typeface="Times New Roman" panose="02020603050405020304" pitchFamily="18" charset="0"/>
                <a:ea typeface="Times New Roman" panose="02020603050405020304" pitchFamily="18" charset="0"/>
              </a:rPr>
              <a:t>години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призводить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ураження</a:t>
            </a:r>
            <a:r>
              <a:rPr lang="ru-RU" sz="1400" dirty="0">
                <a:latin typeface="Times New Roman" panose="02020603050405020304" pitchFamily="18" charset="0"/>
                <a:ea typeface="Times New Roman" panose="02020603050405020304" pitchFamily="18" charset="0"/>
              </a:rPr>
              <a:t>, а при </a:t>
            </a:r>
            <a:r>
              <a:rPr lang="ru-RU" sz="1400" i="1" dirty="0" err="1">
                <a:solidFill>
                  <a:srgbClr val="FF0000"/>
                </a:solidFill>
                <a:latin typeface="Times New Roman" panose="02020603050405020304" pitchFamily="18" charset="0"/>
                <a:ea typeface="Times New Roman" panose="02020603050405020304" pitchFamily="18" charset="0"/>
              </a:rPr>
              <a:t>концентрації</a:t>
            </a:r>
            <a:r>
              <a:rPr lang="ru-RU" sz="1400" i="1" dirty="0">
                <a:solidFill>
                  <a:srgbClr val="FF0000"/>
                </a:solidFill>
                <a:latin typeface="Times New Roman" panose="02020603050405020304" pitchFamily="18" charset="0"/>
                <a:ea typeface="Times New Roman" panose="02020603050405020304" pitchFamily="18" charset="0"/>
              </a:rPr>
              <a:t> 0,1-0,2 мг/л </a:t>
            </a:r>
            <a:r>
              <a:rPr lang="ru-RU" sz="1400" i="1" dirty="0" err="1">
                <a:solidFill>
                  <a:srgbClr val="FF0000"/>
                </a:solidFill>
                <a:latin typeface="Times New Roman" panose="02020603050405020304" pitchFamily="18" charset="0"/>
                <a:ea typeface="Times New Roman" panose="02020603050405020304" pitchFamily="18" charset="0"/>
              </a:rPr>
              <a:t>протягом</a:t>
            </a:r>
            <a:r>
              <a:rPr lang="ru-RU" sz="1400" i="1" dirty="0">
                <a:solidFill>
                  <a:srgbClr val="FF0000"/>
                </a:solidFill>
                <a:latin typeface="Times New Roman" panose="02020603050405020304" pitchFamily="18" charset="0"/>
                <a:ea typeface="Times New Roman" panose="02020603050405020304" pitchFamily="18" charset="0"/>
              </a:rPr>
              <a:t> такого ж часу </a:t>
            </a:r>
            <a:r>
              <a:rPr lang="ru-RU" sz="1400" i="1" dirty="0" err="1">
                <a:solidFill>
                  <a:srgbClr val="FF0000"/>
                </a:solidFill>
                <a:latin typeface="Times New Roman" panose="02020603050405020304" pitchFamily="18" charset="0"/>
                <a:ea typeface="Times New Roman" panose="02020603050405020304" pitchFamily="18" charset="0"/>
              </a:rPr>
              <a:t>дії</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може</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призвести</a:t>
            </a:r>
            <a:r>
              <a:rPr lang="ru-RU" sz="1400" i="1" dirty="0">
                <a:solidFill>
                  <a:srgbClr val="FF0000"/>
                </a:solidFill>
                <a:latin typeface="Times New Roman" panose="02020603050405020304" pitchFamily="18" charset="0"/>
                <a:ea typeface="Times New Roman" panose="02020603050405020304" pitchFamily="18" charset="0"/>
              </a:rPr>
              <a:t> до </a:t>
            </a:r>
            <a:r>
              <a:rPr lang="ru-RU" sz="1400" i="1" dirty="0" err="1">
                <a:solidFill>
                  <a:srgbClr val="FF0000"/>
                </a:solidFill>
                <a:latin typeface="Times New Roman" panose="02020603050405020304" pitchFamily="18" charset="0"/>
                <a:ea typeface="Times New Roman" panose="02020603050405020304" pitchFamily="18" charset="0"/>
              </a:rPr>
              <a:t>смерті</a:t>
            </a:r>
            <a:r>
              <a:rPr lang="ru-RU" sz="1400" i="1" dirty="0">
                <a:solidFill>
                  <a:srgbClr val="FF0000"/>
                </a:solidFill>
                <a:latin typeface="Times New Roman" panose="02020603050405020304" pitchFamily="18" charset="0"/>
                <a:ea typeface="Times New Roman" panose="02020603050405020304" pitchFamily="18" charset="0"/>
              </a:rPr>
              <a:t>.</a:t>
            </a:r>
            <a:endParaRPr lang="uk-UA" sz="14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ЗІЗ – </a:t>
            </a:r>
            <a:r>
              <a:rPr lang="ru-RU" sz="1400" dirty="0" err="1">
                <a:latin typeface="Times New Roman" panose="02020603050405020304" pitchFamily="18" charset="0"/>
                <a:ea typeface="Times New Roman" panose="02020603050405020304" pitchFamily="18" charset="0"/>
              </a:rPr>
              <a:t>спеціальні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типів</a:t>
            </a:r>
            <a:r>
              <a:rPr lang="ru-RU" sz="1400" dirty="0">
                <a:latin typeface="Times New Roman" panose="02020603050405020304" pitchFamily="18" charset="0"/>
                <a:ea typeface="Times New Roman" panose="02020603050405020304" pitchFamily="18" charset="0"/>
              </a:rPr>
              <a:t> В, В8, М, БКФ, </a:t>
            </a:r>
            <a:r>
              <a:rPr lang="ru-RU" sz="1400" dirty="0" err="1">
                <a:latin typeface="Times New Roman" panose="02020603050405020304" pitchFamily="18" charset="0"/>
                <a:ea typeface="Times New Roman" panose="02020603050405020304" pitchFamily="18" charset="0"/>
              </a:rPr>
              <a:t>цивільні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всіх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типів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камери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захисні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дитячі</a:t>
            </a:r>
            <a:r>
              <a:rPr lang="ru-RU" sz="1400" dirty="0">
                <a:latin typeface="Times New Roman" panose="02020603050405020304" pitchFamily="18" charset="0"/>
                <a:ea typeface="Times New Roman" panose="02020603050405020304" pitchFamily="18" charset="0"/>
              </a:rPr>
              <a:t>, а при </a:t>
            </a:r>
            <a:r>
              <a:rPr lang="ru-RU" sz="1400" dirty="0" err="1">
                <a:latin typeface="Times New Roman" panose="02020603050405020304" pitchFamily="18" charset="0"/>
                <a:ea typeface="Times New Roman" panose="02020603050405020304" pitchFamily="18" charset="0"/>
              </a:rPr>
              <a:t>їх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відсутності</a:t>
            </a:r>
            <a:r>
              <a:rPr lang="ru-RU" sz="1400" dirty="0">
                <a:latin typeface="Times New Roman" panose="02020603050405020304" pitchFamily="18" charset="0"/>
                <a:ea typeface="Times New Roman" panose="02020603050405020304" pitchFamily="18" charset="0"/>
              </a:rPr>
              <a:t> - ватно-</a:t>
            </a:r>
            <a:r>
              <a:rPr lang="ru-RU" sz="1400" dirty="0" err="1">
                <a:latin typeface="Times New Roman" panose="02020603050405020304" pitchFamily="18" charset="0"/>
                <a:ea typeface="Times New Roman" panose="02020603050405020304" pitchFamily="18" charset="0"/>
              </a:rPr>
              <a:t>марлева</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пов’язка</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попередньо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змочена</a:t>
            </a:r>
            <a:r>
              <a:rPr lang="ru-RU" sz="1400" dirty="0">
                <a:latin typeface="Times New Roman" panose="02020603050405020304" pitchFamily="18" charset="0"/>
                <a:ea typeface="Times New Roman" panose="02020603050405020304" pitchFamily="18" charset="0"/>
              </a:rPr>
              <a:t> водою </a:t>
            </a:r>
            <a:r>
              <a:rPr lang="ru-RU" sz="1400" dirty="0" err="1">
                <a:latin typeface="Times New Roman" panose="02020603050405020304" pitchFamily="18" charset="0"/>
                <a:ea typeface="Times New Roman" panose="02020603050405020304" pitchFamily="18" charset="0"/>
              </a:rPr>
              <a:t>чи</a:t>
            </a:r>
            <a:r>
              <a:rPr lang="ru-RU" sz="1400" dirty="0">
                <a:latin typeface="Times New Roman" panose="02020603050405020304" pitchFamily="18" charset="0"/>
                <a:ea typeface="Times New Roman" panose="02020603050405020304" pitchFamily="18" charset="0"/>
              </a:rPr>
              <a:t> 2% </a:t>
            </a:r>
            <a:r>
              <a:rPr lang="ru-RU" sz="1400" dirty="0" err="1">
                <a:latin typeface="Times New Roman" panose="02020603050405020304" pitchFamily="18" charset="0"/>
                <a:ea typeface="Times New Roman" panose="02020603050405020304" pitchFamily="18" charset="0"/>
              </a:rPr>
              <a:t>розчином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питної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соди</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Аміак</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належить</a:t>
            </a:r>
            <a:r>
              <a:rPr lang="ru-RU" sz="1400" dirty="0">
                <a:latin typeface="Times New Roman" panose="02020603050405020304" pitchFamily="18" charset="0"/>
                <a:ea typeface="Times New Roman" panose="02020603050405020304" pitchFamily="18" charset="0"/>
              </a:rPr>
              <a:t> до </a:t>
            </a:r>
            <a:r>
              <a:rPr lang="ru-RU" sz="1400" dirty="0" err="1">
                <a:latin typeface="Times New Roman" panose="02020603050405020304" pitchFamily="18" charset="0"/>
                <a:ea typeface="Times New Roman" panose="02020603050405020304" pitchFamily="18" charset="0"/>
              </a:rPr>
              <a:t>високотоксичних</a:t>
            </a:r>
            <a:r>
              <a:rPr lang="ru-RU" sz="1400" dirty="0">
                <a:latin typeface="Times New Roman" panose="02020603050405020304" pitchFamily="18" charset="0"/>
                <a:ea typeface="Times New Roman" panose="02020603050405020304" pitchFamily="18" charset="0"/>
              </a:rPr>
              <a:t> СДОР.</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ГДК </a:t>
            </a:r>
            <a:r>
              <a:rPr lang="ru-RU" sz="1400" dirty="0" err="1">
                <a:latin typeface="Times New Roman" panose="02020603050405020304" pitchFamily="18" charset="0"/>
                <a:ea typeface="Times New Roman" panose="02020603050405020304" pitchFamily="18" charset="0"/>
              </a:rPr>
              <a:t>аміаку</a:t>
            </a:r>
            <a:r>
              <a:rPr lang="ru-RU" sz="1400" dirty="0">
                <a:latin typeface="Times New Roman" panose="02020603050405020304" pitchFamily="18" charset="0"/>
                <a:ea typeface="Times New Roman" panose="02020603050405020304" pitchFamily="18" charset="0"/>
              </a:rPr>
              <a:t> у </a:t>
            </a:r>
            <a:r>
              <a:rPr lang="ru-RU" sz="1400" dirty="0" err="1">
                <a:latin typeface="Times New Roman" panose="02020603050405020304" pitchFamily="18" charset="0"/>
                <a:ea typeface="Times New Roman" panose="02020603050405020304" pitchFamily="18" charset="0"/>
              </a:rPr>
              <a:t>повітрі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населених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пунктів</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середньодобова</a:t>
            </a:r>
            <a:r>
              <a:rPr lang="ru-RU" sz="1400" dirty="0">
                <a:latin typeface="Times New Roman" panose="02020603050405020304" pitchFamily="18" charset="0"/>
                <a:ea typeface="Times New Roman" panose="02020603050405020304" pitchFamily="18" charset="0"/>
              </a:rPr>
              <a:t> - 0,04 мг/м3;</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максимальна </a:t>
            </a:r>
            <a:r>
              <a:rPr lang="ru-RU" sz="1400" dirty="0" err="1">
                <a:latin typeface="Times New Roman" panose="02020603050405020304" pitchFamily="18" charset="0"/>
                <a:ea typeface="Times New Roman" panose="02020603050405020304" pitchFamily="18" charset="0"/>
              </a:rPr>
              <a:t>разова</a:t>
            </a:r>
            <a:r>
              <a:rPr lang="ru-RU" sz="1400" dirty="0">
                <a:latin typeface="Times New Roman" panose="02020603050405020304" pitchFamily="18" charset="0"/>
                <a:ea typeface="Times New Roman" panose="02020603050405020304" pitchFamily="18" charset="0"/>
              </a:rPr>
              <a:t> - 0,2 мг/м3;</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поріг</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відчуття</a:t>
            </a:r>
            <a:r>
              <a:rPr lang="ru-RU" sz="1400" dirty="0">
                <a:latin typeface="Times New Roman" panose="02020603050405020304" pitchFamily="18" charset="0"/>
                <a:ea typeface="Times New Roman" panose="02020603050405020304" pitchFamily="18" charset="0"/>
              </a:rPr>
              <a:t> нюхом - 0,5 мг/м3.</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a:latin typeface="Times New Roman" panose="02020603050405020304" pitchFamily="18" charset="0"/>
                <a:ea typeface="Times New Roman" panose="02020603050405020304" pitchFamily="18" charset="0"/>
              </a:rPr>
              <a:t>При </a:t>
            </a:r>
            <a:r>
              <a:rPr lang="ru-RU" sz="1400" dirty="0" err="1">
                <a:latin typeface="Times New Roman" panose="02020603050405020304" pitchFamily="18" charset="0"/>
                <a:ea typeface="Times New Roman" panose="02020603050405020304" pitchFamily="18" charset="0"/>
              </a:rPr>
              <a:t>концентраціях</a:t>
            </a:r>
            <a:r>
              <a:rPr lang="ru-RU" sz="1400" dirty="0">
                <a:latin typeface="Times New Roman" panose="02020603050405020304" pitchFamily="18" charset="0"/>
                <a:ea typeface="Times New Roman" panose="02020603050405020304" pitchFamily="18" charset="0"/>
              </a:rPr>
              <a:t> 40-80 мг/м3 </a:t>
            </a:r>
            <a:r>
              <a:rPr lang="ru-RU" sz="1400" dirty="0" err="1">
                <a:latin typeface="Times New Roman" panose="02020603050405020304" pitchFamily="18" charset="0"/>
                <a:ea typeface="Times New Roman" panose="02020603050405020304" pitchFamily="18" charset="0"/>
              </a:rPr>
              <a:t>відбувається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різке</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подразнення</a:t>
            </a:r>
            <a:r>
              <a:rPr lang="ru-RU" sz="1400" dirty="0">
                <a:latin typeface="Times New Roman" panose="02020603050405020304" pitchFamily="18" charset="0"/>
                <a:ea typeface="Times New Roman" panose="02020603050405020304" pitchFamily="18" charset="0"/>
              </a:rPr>
              <a:t> очей, </a:t>
            </a:r>
            <a:r>
              <a:rPr lang="ru-RU" sz="1400" dirty="0" err="1">
                <a:latin typeface="Times New Roman" panose="02020603050405020304" pitchFamily="18" charset="0"/>
                <a:ea typeface="Times New Roman" panose="02020603050405020304" pitchFamily="18" charset="0"/>
              </a:rPr>
              <a:t>верхніх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дихальних</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шляхів</a:t>
            </a:r>
            <a:r>
              <a:rPr lang="ru-RU" sz="1400" dirty="0">
                <a:latin typeface="Times New Roman" panose="02020603050405020304" pitchFamily="18" charset="0"/>
                <a:ea typeface="Times New Roman" panose="02020603050405020304" pitchFamily="18" charset="0"/>
              </a:rPr>
              <a:t> аж до </a:t>
            </a:r>
            <a:r>
              <a:rPr lang="ru-RU" sz="1400" dirty="0" err="1">
                <a:latin typeface="Times New Roman" panose="02020603050405020304" pitchFamily="18" charset="0"/>
                <a:ea typeface="Times New Roman" panose="02020603050405020304" pitchFamily="18" charset="0"/>
              </a:rPr>
              <a:t>рефлекторної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затримки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дихання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з’являється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головний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біль</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i="1" dirty="0" err="1">
                <a:solidFill>
                  <a:srgbClr val="FF0000"/>
                </a:solidFill>
                <a:latin typeface="Times New Roman" panose="02020603050405020304" pitchFamily="18" charset="0"/>
                <a:ea typeface="Times New Roman" panose="02020603050405020304" pitchFamily="18" charset="0"/>
              </a:rPr>
              <a:t>Смертельними</a:t>
            </a:r>
            <a:r>
              <a:rPr lang="ru-RU" sz="1400" i="1" dirty="0">
                <a:solidFill>
                  <a:srgbClr val="FF0000"/>
                </a:solidFill>
                <a:latin typeface="Times New Roman" panose="02020603050405020304" pitchFamily="18" charset="0"/>
                <a:ea typeface="Times New Roman" panose="02020603050405020304" pitchFamily="18" charset="0"/>
              </a:rPr>
              <a:t> дозами </a:t>
            </a:r>
            <a:r>
              <a:rPr lang="ru-RU" sz="1400" i="1" dirty="0" err="1">
                <a:solidFill>
                  <a:srgbClr val="FF0000"/>
                </a:solidFill>
                <a:latin typeface="Times New Roman" panose="02020603050405020304" pitchFamily="18" charset="0"/>
                <a:ea typeface="Times New Roman" panose="02020603050405020304" pitchFamily="18" charset="0"/>
              </a:rPr>
              <a:t>вважаються</a:t>
            </a:r>
            <a:r>
              <a:rPr lang="ru-RU" sz="1400" i="1" dirty="0">
                <a:solidFill>
                  <a:srgbClr val="FF0000"/>
                </a:solidFill>
                <a:latin typeface="Times New Roman" panose="02020603050405020304" pitchFamily="18" charset="0"/>
                <a:ea typeface="Times New Roman" panose="02020603050405020304" pitchFamily="18" charset="0"/>
              </a:rPr>
              <a:t> </a:t>
            </a:r>
            <a:r>
              <a:rPr lang="ru-RU" sz="1400" i="1" dirty="0" err="1">
                <a:solidFill>
                  <a:srgbClr val="FF0000"/>
                </a:solidFill>
                <a:latin typeface="Times New Roman" panose="02020603050405020304" pitchFamily="18" charset="0"/>
                <a:ea typeface="Times New Roman" panose="02020603050405020304" pitchFamily="18" charset="0"/>
              </a:rPr>
              <a:t>концентрації</a:t>
            </a:r>
            <a:r>
              <a:rPr lang="ru-RU" sz="1400" i="1" dirty="0">
                <a:solidFill>
                  <a:srgbClr val="FF0000"/>
                </a:solidFill>
                <a:latin typeface="Times New Roman" panose="02020603050405020304" pitchFamily="18" charset="0"/>
                <a:ea typeface="Times New Roman" panose="02020603050405020304" pitchFamily="18" charset="0"/>
              </a:rPr>
              <a:t> 1500-2700 мг/м3 при </a:t>
            </a:r>
            <a:r>
              <a:rPr lang="ru-RU" sz="1400" i="1" dirty="0" err="1">
                <a:solidFill>
                  <a:srgbClr val="FF0000"/>
                </a:solidFill>
                <a:latin typeface="Times New Roman" panose="02020603050405020304" pitchFamily="18" charset="0"/>
                <a:ea typeface="Times New Roman" panose="02020603050405020304" pitchFamily="18" charset="0"/>
              </a:rPr>
              <a:t>експозиції</a:t>
            </a:r>
            <a:r>
              <a:rPr lang="ru-RU" sz="1400" i="1" dirty="0">
                <a:solidFill>
                  <a:srgbClr val="FF0000"/>
                </a:solidFill>
                <a:latin typeface="Times New Roman" panose="02020603050405020304" pitchFamily="18" charset="0"/>
                <a:ea typeface="Times New Roman" panose="02020603050405020304" pitchFamily="18" charset="0"/>
              </a:rPr>
              <a:t> 0,5-1 год.</a:t>
            </a:r>
            <a:endParaRPr lang="uk-UA" sz="14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Захист</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органів</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дихання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від</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аміаку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забезпечують</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промислові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протигази</a:t>
            </a:r>
            <a:r>
              <a:rPr lang="ru-RU" sz="1400" dirty="0">
                <a:latin typeface="Times New Roman" panose="02020603050405020304" pitchFamily="18" charset="0"/>
                <a:ea typeface="Times New Roman" panose="02020603050405020304" pitchFamily="18" charset="0"/>
              </a:rPr>
              <a:t> з коробками марок КД, К, М, </a:t>
            </a:r>
            <a:r>
              <a:rPr lang="ru-RU" sz="1400" dirty="0" err="1">
                <a:latin typeface="Times New Roman" panose="02020603050405020304" pitchFamily="18" charset="0"/>
                <a:ea typeface="Times New Roman" panose="02020603050405020304" pitchFamily="18" charset="0"/>
              </a:rPr>
              <a:t>додаткові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патрони</a:t>
            </a:r>
            <a:r>
              <a:rPr lang="ru-RU" sz="1400" dirty="0">
                <a:latin typeface="Times New Roman" panose="02020603050405020304" pitchFamily="18" charset="0"/>
                <a:ea typeface="Times New Roman" panose="02020603050405020304" pitchFamily="18" charset="0"/>
              </a:rPr>
              <a:t> ДПГ-3 та ПЗУ-К до ФП, </a:t>
            </a:r>
            <a:r>
              <a:rPr lang="ru-RU" sz="1400" dirty="0" err="1">
                <a:latin typeface="Times New Roman" panose="02020603050405020304" pitchFamily="18" charset="0"/>
                <a:ea typeface="Times New Roman" panose="02020603050405020304" pitchFamily="18" charset="0"/>
              </a:rPr>
              <a:t>протигазові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респіратори</a:t>
            </a:r>
            <a:r>
              <a:rPr lang="ru-RU" sz="1400" dirty="0">
                <a:latin typeface="Times New Roman" panose="02020603050405020304" pitchFamily="18" charset="0"/>
                <a:ea typeface="Times New Roman" panose="02020603050405020304" pitchFamily="18" charset="0"/>
              </a:rPr>
              <a:t>: РПГ-67 з патронами марок КД і К.</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Якщо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ураження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аміаком</a:t>
            </a:r>
            <a:r>
              <a:rPr lang="ru-RU" sz="1400" dirty="0">
                <a:latin typeface="Times New Roman" panose="02020603050405020304" pitchFamily="18" charset="0"/>
                <a:ea typeface="Times New Roman" panose="02020603050405020304" pitchFamily="18" charset="0"/>
              </a:rPr>
              <a:t> все ж </a:t>
            </a:r>
            <a:r>
              <a:rPr lang="ru-RU" sz="1400" dirty="0" err="1">
                <a:latin typeface="Times New Roman" panose="02020603050405020304" pitchFamily="18" charset="0"/>
                <a:ea typeface="Times New Roman" panose="02020603050405020304" pitchFamily="18" charset="0"/>
              </a:rPr>
              <a:t>відбулося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необхідно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терміново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винести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потерпілого</a:t>
            </a:r>
            <a:r>
              <a:rPr lang="ru-RU" sz="1400" dirty="0">
                <a:latin typeface="Times New Roman" panose="02020603050405020304" pitchFamily="18" charset="0"/>
                <a:ea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rPr>
              <a:t>свіже</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повітря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промити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очі</a:t>
            </a:r>
            <a:r>
              <a:rPr lang="ru-RU" sz="1400" dirty="0">
                <a:latin typeface="Times New Roman" panose="02020603050405020304" pitchFamily="18" charset="0"/>
                <a:ea typeface="Times New Roman" panose="02020603050405020304" pitchFamily="18" charset="0"/>
              </a:rPr>
              <a:t> та </a:t>
            </a:r>
            <a:r>
              <a:rPr lang="ru-RU" sz="1400" dirty="0" err="1">
                <a:latin typeface="Times New Roman" panose="02020603050405020304" pitchFamily="18" charset="0"/>
                <a:ea typeface="Times New Roman" panose="02020603050405020304" pitchFamily="18" charset="0"/>
              </a:rPr>
              <a:t>уражені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ділянки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шкіри</a:t>
            </a:r>
            <a:r>
              <a:rPr lang="ru-RU" sz="1400" dirty="0">
                <a:latin typeface="Times New Roman" panose="02020603050405020304" pitchFamily="18" charset="0"/>
                <a:ea typeface="Times New Roman" panose="02020603050405020304" pitchFamily="18" charset="0"/>
              </a:rPr>
              <a:t> великою </a:t>
            </a:r>
            <a:r>
              <a:rPr lang="ru-RU" sz="1400" dirty="0" err="1">
                <a:latin typeface="Times New Roman" panose="02020603050405020304" pitchFamily="18" charset="0"/>
                <a:ea typeface="Times New Roman" panose="02020603050405020304" pitchFamily="18" charset="0"/>
              </a:rPr>
              <a:t>кількістю</a:t>
            </a:r>
            <a:r>
              <a:rPr lang="ru-RU" sz="1400" dirty="0">
                <a:latin typeface="Times New Roman" panose="02020603050405020304" pitchFamily="18" charset="0"/>
                <a:ea typeface="Times New Roman" panose="02020603050405020304" pitchFamily="18" charset="0"/>
              </a:rPr>
              <a:t> води та </a:t>
            </a:r>
            <a:r>
              <a:rPr lang="ru-RU" sz="1400" dirty="0" err="1">
                <a:latin typeface="Times New Roman" panose="02020603050405020304" pitchFamily="18" charset="0"/>
                <a:ea typeface="Times New Roman" panose="02020603050405020304" pitchFamily="18" charset="0"/>
              </a:rPr>
              <a:t>одягти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протигаз</a:t>
            </a:r>
            <a:r>
              <a:rPr lang="ru-RU" sz="1400" dirty="0">
                <a:latin typeface="Times New Roman" panose="02020603050405020304" pitchFamily="18" charset="0"/>
                <a:ea typeface="Times New Roman" panose="02020603050405020304" pitchFamily="18" charset="0"/>
              </a:rPr>
              <a:t>.</a:t>
            </a:r>
            <a:endParaRPr lang="uk-UA" sz="1400" dirty="0">
              <a:latin typeface="Times New Roman" panose="02020603050405020304" pitchFamily="18" charset="0"/>
              <a:ea typeface="Times New Roman" panose="02020603050405020304" pitchFamily="18" charset="0"/>
            </a:endParaRPr>
          </a:p>
          <a:p>
            <a:pPr>
              <a:spcAft>
                <a:spcPts val="0"/>
              </a:spcAft>
            </a:pPr>
            <a:r>
              <a:rPr lang="ru-RU" sz="1400" dirty="0" err="1">
                <a:latin typeface="Times New Roman" panose="02020603050405020304" pitchFamily="18" charset="0"/>
                <a:ea typeface="Times New Roman" panose="02020603050405020304" pitchFamily="18" charset="0"/>
              </a:rPr>
              <a:t>Після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евакуації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потерпілому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необхідний</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спокій</a:t>
            </a:r>
            <a:r>
              <a:rPr lang="ru-RU" sz="1400" dirty="0">
                <a:latin typeface="Times New Roman" panose="02020603050405020304" pitchFamily="18" charset="0"/>
                <a:ea typeface="Times New Roman" panose="02020603050405020304" pitchFamily="18" charset="0"/>
              </a:rPr>
              <a:t>, тепло, при </a:t>
            </a:r>
            <a:r>
              <a:rPr lang="ru-RU" sz="1400" dirty="0" err="1">
                <a:latin typeface="Times New Roman" panose="02020603050405020304" pitchFamily="18" charset="0"/>
                <a:ea typeface="Times New Roman" panose="02020603050405020304" pitchFamily="18" charset="0"/>
              </a:rPr>
              <a:t>різкому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болі</a:t>
            </a:r>
            <a:r>
              <a:rPr lang="ru-RU" sz="1400" dirty="0">
                <a:latin typeface="Times New Roman" panose="02020603050405020304" pitchFamily="18" charset="0"/>
                <a:ea typeface="Times New Roman" panose="02020603050405020304" pitchFamily="18" charset="0"/>
              </a:rPr>
              <a:t> в очах 1% </a:t>
            </a:r>
            <a:r>
              <a:rPr lang="ru-RU" sz="1400" dirty="0" err="1">
                <a:latin typeface="Times New Roman" panose="02020603050405020304" pitchFamily="18" charset="0"/>
                <a:ea typeface="Times New Roman" panose="02020603050405020304" pitchFamily="18" charset="0"/>
              </a:rPr>
              <a:t>розчин</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новокаїну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або</a:t>
            </a:r>
            <a:r>
              <a:rPr lang="ru-RU" sz="1400" dirty="0">
                <a:latin typeface="Times New Roman" panose="02020603050405020304" pitchFamily="18" charset="0"/>
                <a:ea typeface="Times New Roman" panose="02020603050405020304" pitchFamily="18" charset="0"/>
              </a:rPr>
              <a:t> 1 </a:t>
            </a:r>
            <a:r>
              <a:rPr lang="ru-RU" sz="1400" dirty="0" err="1">
                <a:latin typeface="Times New Roman" panose="02020603050405020304" pitchFamily="18" charset="0"/>
                <a:ea typeface="Times New Roman" panose="02020603050405020304" pitchFamily="18" charset="0"/>
              </a:rPr>
              <a:t>краплю</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розчину</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дикаїну</a:t>
            </a:r>
            <a:r>
              <a:rPr lang="ru-RU" sz="1400" dirty="0">
                <a:latin typeface="Times New Roman" panose="02020603050405020304" pitchFamily="18" charset="0"/>
                <a:ea typeface="Times New Roman" panose="02020603050405020304" pitchFamily="18" charset="0"/>
              </a:rPr>
              <a:t> з 1% </a:t>
            </a:r>
            <a:r>
              <a:rPr lang="ru-RU" sz="1400" dirty="0" err="1">
                <a:latin typeface="Times New Roman" panose="02020603050405020304" pitchFamily="18" charset="0"/>
                <a:ea typeface="Times New Roman" panose="02020603050405020304" pitchFamily="18" charset="0"/>
              </a:rPr>
              <a:t>розчином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адреналіну</a:t>
            </a:r>
            <a:r>
              <a:rPr lang="ru-RU" sz="1400" dirty="0">
                <a:latin typeface="Times New Roman" panose="02020603050405020304" pitchFamily="18" charset="0"/>
                <a:ea typeface="Times New Roman" panose="02020603050405020304" pitchFamily="18" charset="0"/>
              </a:rPr>
              <a:t>. На </a:t>
            </a:r>
            <a:r>
              <a:rPr lang="ru-RU" sz="1400" dirty="0" err="1">
                <a:latin typeface="Times New Roman" panose="02020603050405020304" pitchFamily="18" charset="0"/>
                <a:ea typeface="Times New Roman" panose="02020603050405020304" pitchFamily="18" charset="0"/>
              </a:rPr>
              <a:t>уражені</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ділянки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шкіри</a:t>
            </a:r>
            <a:r>
              <a:rPr lang="ru-RU" sz="1400" dirty="0">
                <a:latin typeface="Times New Roman" panose="02020603050405020304" pitchFamily="18" charset="0"/>
                <a:ea typeface="Times New Roman" panose="02020603050405020304" pitchFamily="18" charset="0"/>
              </a:rPr>
              <a:t> - примочки 5% </a:t>
            </a:r>
            <a:r>
              <a:rPr lang="ru-RU" sz="1400" dirty="0" err="1">
                <a:latin typeface="Times New Roman" panose="02020603050405020304" pitchFamily="18" charset="0"/>
                <a:ea typeface="Times New Roman" panose="02020603050405020304" pitchFamily="18" charset="0"/>
              </a:rPr>
              <a:t>розчином</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оцтової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лимонної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або</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соляної</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кислоти</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Рекомендується</a:t>
            </a:r>
            <a:r>
              <a:rPr lang="ru-RU" sz="1400" dirty="0">
                <a:latin typeface="Times New Roman" panose="02020603050405020304" pitchFamily="18" charset="0"/>
                <a:ea typeface="Times New Roman" panose="02020603050405020304" pitchFamily="18" charset="0"/>
              </a:rPr>
              <a:t> </a:t>
            </a:r>
            <a:r>
              <a:rPr lang="ru-RU" sz="1400" dirty="0" err="1">
                <a:latin typeface="Times New Roman" panose="02020603050405020304" pitchFamily="18" charset="0"/>
                <a:ea typeface="Times New Roman" panose="02020603050405020304" pitchFamily="18" charset="0"/>
              </a:rPr>
              <a:t>пити</a:t>
            </a:r>
            <a:r>
              <a:rPr lang="ru-RU" sz="1400" dirty="0">
                <a:latin typeface="Times New Roman" panose="02020603050405020304" pitchFamily="18" charset="0"/>
                <a:ea typeface="Times New Roman" panose="02020603050405020304" pitchFamily="18" charset="0"/>
              </a:rPr>
              <a:t> тепле молоко з </a:t>
            </a:r>
            <a:r>
              <a:rPr lang="ru-RU" sz="1400" dirty="0" err="1">
                <a:latin typeface="Times New Roman" panose="02020603050405020304" pitchFamily="18" charset="0"/>
                <a:ea typeface="Times New Roman" panose="02020603050405020304" pitchFamily="18" charset="0"/>
              </a:rPr>
              <a:t>харчовою</a:t>
            </a:r>
            <a:r>
              <a:rPr lang="ru-RU" sz="1400" dirty="0">
                <a:latin typeface="Times New Roman" panose="02020603050405020304" pitchFamily="18" charset="0"/>
                <a:ea typeface="Times New Roman" panose="02020603050405020304" pitchFamily="18" charset="0"/>
              </a:rPr>
              <a:t> содою.</a:t>
            </a:r>
            <a:endParaRPr lang="uk-UA"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24727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6" y="543941"/>
            <a:ext cx="6747163" cy="5632311"/>
          </a:xfrm>
          <a:prstGeom prst="rect">
            <a:avLst/>
          </a:prstGeom>
          <a:solidFill>
            <a:srgbClr val="99CC00"/>
          </a:solidFill>
        </p:spPr>
        <p:txBody>
          <a:bodyPr wrap="square">
            <a:spAutoFit/>
          </a:bodyPr>
          <a:lstStyle/>
          <a:p>
            <a:pPr>
              <a:spcAft>
                <a:spcPts val="0"/>
              </a:spcAft>
            </a:pP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Медичне</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затопленнях</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повенях</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повенях</a:t>
            </a:r>
            <a:r>
              <a:rPr lang="ru-RU" dirty="0">
                <a:latin typeface="Times New Roman" panose="02020603050405020304" pitchFamily="18" charset="0"/>
                <a:ea typeface="Times New Roman" panose="02020603050405020304" pitchFamily="18" charset="0"/>
                <a:cs typeface="Times New Roman" panose="02020603050405020304" pitchFamily="18" charset="0"/>
              </a:rPr>
              <a:t>, селях, сильному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снігопаді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сході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сніжних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лавин 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cs typeface="Times New Roman" panose="02020603050405020304" pitchFamily="18" charset="0"/>
              </a:rPr>
              <a:t> людей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переохолодження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травми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домедичної</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потерпілим</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включає</a:t>
            </a:r>
            <a:r>
              <a:rPr lang="ru-RU" dirty="0">
                <a:latin typeface="Times New Roman" panose="02020603050405020304" pitchFamily="18" charset="0"/>
                <a:ea typeface="Times New Roman" panose="02020603050405020304" pitchFamily="18" charset="0"/>
                <a:cs typeface="Times New Roman" panose="02020603050405020304" pitchFamily="18" charset="0"/>
              </a:rPr>
              <a:t> у себе перш за все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зігрівання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укриття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від</a:t>
            </a:r>
            <a:r>
              <a:rPr lang="ru-RU" dirty="0">
                <a:latin typeface="Times New Roman" panose="02020603050405020304" pitchFamily="18" charset="0"/>
                <a:ea typeface="Times New Roman" panose="02020603050405020304" pitchFamily="18" charset="0"/>
                <a:cs typeface="Times New Roman" panose="02020603050405020304" pitchFamily="18" charset="0"/>
              </a:rPr>
              <a:t> холоду),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штучну</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вентиляцію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легенів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непрямий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масаж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серця</a:t>
            </a:r>
            <a:r>
              <a:rPr lang="ru-RU" dirty="0">
                <a:latin typeface="Times New Roman" panose="02020603050405020304" pitchFamily="18" charset="0"/>
                <a:ea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пов’язки</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травмах,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тимчасовою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іммобілізацію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переломів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знеболюючих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препаратів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Домедична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обмежується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найпростішими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заходами,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направленими</a:t>
            </a:r>
            <a:r>
              <a:rPr lang="ru-RU" dirty="0">
                <a:latin typeface="Times New Roman" panose="02020603050405020304" pitchFamily="18" charset="0"/>
                <a:ea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підтримання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життєвих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функцій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серцевих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заспокійливих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препаратів</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інгаляція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киснем,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зігрівання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транспортна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іммобілізація</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переломах,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введення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знеболюючих</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засобів</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населенню</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що</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потерпіло</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катастрофічній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повені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організовується</a:t>
            </a:r>
            <a:r>
              <a:rPr lang="ru-RU" dirty="0">
                <a:latin typeface="Times New Roman" panose="02020603050405020304" pitchFamily="18" charset="0"/>
                <a:ea typeface="Times New Roman" panose="02020603050405020304" pitchFamily="18" charset="0"/>
                <a:cs typeface="Times New Roman" panose="02020603050405020304" pitchFamily="18" charset="0"/>
              </a:rPr>
              <a:t> як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затопленій</a:t>
            </a:r>
            <a:r>
              <a:rPr lang="ru-RU" dirty="0">
                <a:latin typeface="Times New Roman" panose="02020603050405020304" pitchFamily="18" charset="0"/>
                <a:ea typeface="Times New Roman" panose="02020603050405020304" pitchFamily="18" charset="0"/>
                <a:cs typeface="Times New Roman" panose="02020603050405020304" pitchFamily="18" charset="0"/>
              </a:rPr>
              <a:t>, так і на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прилеглій</a:t>
            </a:r>
            <a:r>
              <a:rPr lang="ru-RU" dirty="0">
                <a:latin typeface="Times New Roman" panose="02020603050405020304" pitchFamily="18" charset="0"/>
                <a:ea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неї</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території</a:t>
            </a:r>
            <a:r>
              <a:rPr lang="ru-RU" b="1" i="1" dirty="0">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плануванні</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медичного</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цього</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виду катастроф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враховуються</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два </a:t>
            </a:r>
            <a:r>
              <a:rPr lang="ru-RU"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моменти</a:t>
            </a:r>
            <a:r>
              <a:rPr lang="ru-RU"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Перший</a:t>
            </a:r>
            <a:r>
              <a:rPr lang="ru-RU" i="1" dirty="0">
                <a:latin typeface="Times New Roman" panose="02020603050405020304" pitchFamily="18" charset="0"/>
                <a:ea typeface="Times New Roman" panose="02020603050405020304" pitchFamily="18" charset="0"/>
                <a:cs typeface="Times New Roman" panose="02020603050405020304" pitchFamily="18" charset="0"/>
              </a:rPr>
              <a:t> – при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виникненні</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загрози</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катастрофічного</a:t>
            </a:r>
            <a:r>
              <a:rPr lang="ru-RU" i="1" dirty="0">
                <a:latin typeface="Times New Roman" panose="02020603050405020304" pitchFamily="18" charset="0"/>
                <a:ea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cs typeface="Times New Roman" panose="02020603050405020304" pitchFamily="18" charset="0"/>
              </a:rPr>
              <a:t>затоплення</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u-RU" i="1" dirty="0" err="1">
                <a:solidFill>
                  <a:srgbClr val="FF0000"/>
                </a:solidFill>
                <a:latin typeface="Times New Roman" panose="02020603050405020304" pitchFamily="18" charset="0"/>
                <a:cs typeface="Times New Roman" panose="02020603050405020304" pitchFamily="18" charset="0"/>
              </a:rPr>
              <a:t>Другий</a:t>
            </a:r>
            <a:r>
              <a:rPr lang="ru-RU" i="1" dirty="0">
                <a:latin typeface="Times New Roman" panose="02020603050405020304" pitchFamily="18" charset="0"/>
                <a:cs typeface="Times New Roman" panose="02020603050405020304" pitchFamily="18" charset="0"/>
              </a:rPr>
              <a:t> – у </a:t>
            </a:r>
            <a:r>
              <a:rPr lang="ru-RU" i="1" dirty="0" err="1">
                <a:latin typeface="Times New Roman" panose="02020603050405020304" pitchFamily="18" charset="0"/>
                <a:cs typeface="Times New Roman" panose="02020603050405020304" pitchFamily="18" charset="0"/>
              </a:rPr>
              <a:t>випадку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виникнення</a:t>
            </a:r>
            <a:r>
              <a:rPr lang="ru-RU" i="1" dirty="0">
                <a:latin typeface="Times New Roman" panose="02020603050405020304" pitchFamily="18" charset="0"/>
                <a:cs typeface="Times New Roman" panose="02020603050405020304" pitchFamily="18" charset="0"/>
              </a:rPr>
              <a:t> зон </a:t>
            </a:r>
            <a:r>
              <a:rPr lang="ru-RU" i="1" dirty="0" err="1">
                <a:latin typeface="Times New Roman" panose="02020603050405020304" pitchFamily="18" charset="0"/>
                <a:cs typeface="Times New Roman" panose="02020603050405020304" pitchFamily="18" charset="0"/>
              </a:rPr>
              <a:t>катастрофічного</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затоплення</a:t>
            </a:r>
            <a:r>
              <a:rPr lang="ru-RU" i="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r>
              <a:rPr lang="uk-UA" dirty="0" smtClean="0"/>
              <a:t> </a:t>
            </a:r>
            <a:endParaRPr lang="uk-UA" dirty="0"/>
          </a:p>
        </p:txBody>
      </p:sp>
    </p:spTree>
    <p:extLst>
      <p:ext uri="{BB962C8B-B14F-4D97-AF65-F5344CB8AC3E}">
        <p14:creationId xmlns:p14="http://schemas.microsoft.com/office/powerpoint/2010/main" val="39937098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3236" y="142756"/>
            <a:ext cx="8548255" cy="6463308"/>
          </a:xfrm>
          <a:prstGeom prst="rect">
            <a:avLst/>
          </a:prstGeom>
          <a:solidFill>
            <a:srgbClr val="99CC00"/>
          </a:solidFill>
        </p:spPr>
        <p:txBody>
          <a:bodyPr wrap="square">
            <a:spAutoFit/>
          </a:bodyPr>
          <a:lstStyle/>
          <a:p>
            <a:pPr>
              <a:spcAft>
                <a:spcPts val="0"/>
              </a:spcAft>
            </a:pPr>
            <a:r>
              <a:rPr lang="uk-UA" b="1" dirty="0">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Медичне</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землетрусах</a:t>
            </a:r>
            <a:r>
              <a:rPr lang="ru-RU"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В момент </a:t>
            </a:r>
            <a:r>
              <a:rPr lang="ru-RU" dirty="0" err="1">
                <a:latin typeface="Times New Roman" panose="02020603050405020304" pitchFamily="18" charset="0"/>
                <a:ea typeface="Times New Roman" panose="02020603050405020304" pitchFamily="18" charset="0"/>
              </a:rPr>
              <a:t>виникнення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стихійного</a:t>
            </a:r>
            <a:r>
              <a:rPr lang="ru-RU" dirty="0">
                <a:latin typeface="Times New Roman" panose="02020603050405020304" pitchFamily="18" charset="0"/>
                <a:ea typeface="Times New Roman" panose="02020603050405020304" pitchFamily="18" charset="0"/>
              </a:rPr>
              <a:t> лиха </a:t>
            </a:r>
            <a:r>
              <a:rPr lang="ru-RU" dirty="0" err="1">
                <a:latin typeface="Times New Roman" panose="02020603050405020304" pitchFamily="18" charset="0"/>
                <a:ea typeface="Times New Roman" panose="02020603050405020304" pitchFamily="18" charset="0"/>
              </a:rPr>
              <a:t>організувати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здійснити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крім</a:t>
            </a:r>
            <a:r>
              <a:rPr lang="ru-RU" dirty="0">
                <a:latin typeface="Times New Roman" panose="02020603050405020304" pitchFamily="18" charset="0"/>
                <a:ea typeface="Times New Roman" panose="02020603050405020304" pitchFamily="18" charset="0"/>
              </a:rPr>
              <a:t> само- та </a:t>
            </a:r>
            <a:r>
              <a:rPr lang="ru-RU" dirty="0" err="1">
                <a:latin typeface="Times New Roman" panose="02020603050405020304" pitchFamily="18" charset="0"/>
                <a:ea typeface="Times New Roman" panose="02020603050405020304" pitchFamily="18" charset="0"/>
              </a:rPr>
              <a:t>взаємодопомоги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неможливо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Найбільш</a:t>
            </a:r>
            <a:r>
              <a:rPr lang="ru-RU" dirty="0">
                <a:latin typeface="Times New Roman" panose="02020603050405020304" pitchFamily="18" charset="0"/>
                <a:ea typeface="Times New Roman" panose="02020603050405020304" pitchFamily="18" charset="0"/>
              </a:rPr>
              <a:t> складна обстановка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землетрусу</a:t>
            </a:r>
            <a:r>
              <a:rPr lang="ru-RU" dirty="0">
                <a:latin typeface="Times New Roman" panose="02020603050405020304" pitchFamily="18" charset="0"/>
                <a:ea typeface="Times New Roman" panose="02020603050405020304" pitchFamily="18" charset="0"/>
              </a:rPr>
              <a:t> у великих </a:t>
            </a:r>
            <a:r>
              <a:rPr lang="ru-RU" dirty="0" err="1">
                <a:latin typeface="Times New Roman" panose="02020603050405020304" pitchFamily="18" charset="0"/>
                <a:ea typeface="Times New Roman" panose="02020603050405020304" pitchFamily="18" charset="0"/>
              </a:rPr>
              <a:t>містах</a:t>
            </a:r>
            <a:r>
              <a:rPr lang="ru-RU" dirty="0">
                <a:latin typeface="Times New Roman" panose="02020603050405020304" pitchFamily="18" charset="0"/>
                <a:ea typeface="Times New Roman" panose="02020603050405020304" pitchFamily="18" charset="0"/>
              </a:rPr>
              <a:t>, коли в </a:t>
            </a:r>
            <a:r>
              <a:rPr lang="ru-RU" dirty="0" err="1">
                <a:latin typeface="Times New Roman" panose="02020603050405020304" pitchFamily="18" charset="0"/>
                <a:ea typeface="Times New Roman" panose="02020603050405020304" pitchFamily="18" charset="0"/>
              </a:rPr>
              <a:t>результаті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руйнування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будівель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споруд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комунікацій</a:t>
            </a:r>
            <a:r>
              <a:rPr lang="ru-RU" dirty="0">
                <a:latin typeface="Times New Roman" panose="02020603050405020304" pitchFamily="18" charset="0"/>
                <a:ea typeface="Times New Roman" panose="02020603050405020304" pitchFamily="18" charset="0"/>
              </a:rPr>
              <a:t>, систем газо- та </a:t>
            </a:r>
            <a:r>
              <a:rPr lang="ru-RU" dirty="0" err="1">
                <a:latin typeface="Times New Roman" panose="02020603050405020304" pitchFamily="18" charset="0"/>
                <a:ea typeface="Times New Roman" panose="02020603050405020304" pitchFamily="18" charset="0"/>
              </a:rPr>
              <a:t>водопостачання</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каналізації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діяльність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пожежі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з’являється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значна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з травмами, </a:t>
            </a:r>
            <a:r>
              <a:rPr lang="ru-RU" dirty="0" err="1">
                <a:latin typeface="Times New Roman" panose="02020603050405020304" pitchFamily="18" charset="0"/>
                <a:ea typeface="Times New Roman" panose="02020603050405020304" pitchFamily="18" charset="0"/>
              </a:rPr>
              <a:t>опіками</a:t>
            </a:r>
            <a:r>
              <a:rPr lang="ru-RU" dirty="0">
                <a:latin typeface="Times New Roman" panose="02020603050405020304" pitchFamily="18" charset="0"/>
                <a:ea typeface="Times New Roman" panose="02020603050405020304" pitchFamily="18" charset="0"/>
              </a:rPr>
              <a:t>, синдромом </a:t>
            </a:r>
            <a:r>
              <a:rPr lang="ru-RU" dirty="0" err="1">
                <a:latin typeface="Times New Roman" panose="02020603050405020304" pitchFamily="18" charset="0"/>
                <a:ea typeface="Times New Roman" panose="02020603050405020304" pitchFamily="18" charset="0"/>
              </a:rPr>
              <a:t>тривалого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здавлювання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багатьох</a:t>
            </a:r>
            <a:r>
              <a:rPr lang="ru-RU" dirty="0">
                <a:latin typeface="Times New Roman" panose="02020603050405020304" pitchFamily="18" charset="0"/>
                <a:ea typeface="Times New Roman" panose="02020603050405020304" pitchFamily="18" charset="0"/>
              </a:rPr>
              <a:t> людей в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землетрусу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психіки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проявляються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вигляді</a:t>
            </a:r>
            <a:r>
              <a:rPr lang="ru-RU" dirty="0">
                <a:latin typeface="Times New Roman" panose="02020603050405020304" pitchFamily="18" charset="0"/>
                <a:ea typeface="Times New Roman" panose="02020603050405020304" pitchFamily="18" charset="0"/>
              </a:rPr>
              <a:t> страху, сильного </a:t>
            </a:r>
            <a:r>
              <a:rPr lang="ru-RU" dirty="0" err="1">
                <a:latin typeface="Times New Roman" panose="02020603050405020304" pitchFamily="18" charset="0"/>
                <a:ea typeface="Times New Roman" panose="02020603050405020304" pitchFamily="18" charset="0"/>
              </a:rPr>
              <a:t>збудження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заторможення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істерії</a:t>
            </a:r>
            <a:r>
              <a:rPr lang="ru-RU" dirty="0">
                <a:latin typeface="Times New Roman" panose="02020603050405020304" pitchFamily="18" charset="0"/>
                <a:ea typeface="Times New Roman" panose="02020603050405020304" pitchFamily="18" charset="0"/>
              </a:rPr>
              <a:t> і т.</a:t>
            </a:r>
            <a:r>
              <a:rPr lang="uk-UA" dirty="0">
                <a:latin typeface="Times New Roman" panose="02020603050405020304" pitchFamily="18" charset="0"/>
                <a:ea typeface="Times New Roman" panose="02020603050405020304" pitchFamily="18" charset="0"/>
              </a:rPr>
              <a:t>д. </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організації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забезпечення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потерпілих</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землетрусах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необхідно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передбачити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своєчасне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травмах, </a:t>
            </a:r>
            <a:r>
              <a:rPr lang="ru-RU" dirty="0" err="1">
                <a:latin typeface="Times New Roman" panose="02020603050405020304" pitchFamily="18" charset="0"/>
                <a:ea typeface="Times New Roman" panose="02020603050405020304" pitchFamily="18" charset="0"/>
              </a:rPr>
              <a:t>синдромі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тривалого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здавлювання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отруєннях</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нервово-психічних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інфекційних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захворюваннях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особовому</a:t>
            </a:r>
            <a:r>
              <a:rPr lang="ru-RU" dirty="0">
                <a:latin typeface="Times New Roman" panose="02020603050405020304" pitchFamily="18" charset="0"/>
                <a:ea typeface="Times New Roman" panose="02020603050405020304" pitchFamily="18" charset="0"/>
              </a:rPr>
              <a:t> складу сил, </a:t>
            </a:r>
            <a:r>
              <a:rPr lang="ru-RU" dirty="0" err="1">
                <a:latin typeface="Times New Roman" panose="02020603050405020304" pitchFamily="18" charset="0"/>
                <a:ea typeface="Times New Roman" panose="02020603050405020304" pitchFamily="18" charset="0"/>
              </a:rPr>
              <a:t>які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ведуть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рятувальні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роботи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лікувально-профілактичних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спрямовані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зменшення</a:t>
            </a:r>
            <a:r>
              <a:rPr lang="ru-RU" dirty="0">
                <a:latin typeface="Times New Roman" panose="02020603050405020304" pitchFamily="18" charset="0"/>
                <a:ea typeface="Times New Roman" panose="02020603050405020304" pitchFamily="18" charset="0"/>
              </a:rPr>
              <a:t> числа людей з </a:t>
            </a:r>
            <a:r>
              <a:rPr lang="ru-RU" dirty="0" err="1">
                <a:latin typeface="Times New Roman" panose="02020603050405020304" pitchFamily="18" charset="0"/>
                <a:ea typeface="Times New Roman" panose="02020603050405020304" pitchFamily="18" charset="0"/>
              </a:rPr>
              <a:t>нервово-психічними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захворюваннями</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також</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передчасних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звичайних</a:t>
            </a:r>
            <a:r>
              <a:rPr lang="ru-RU" dirty="0">
                <a:latin typeface="Times New Roman" panose="02020603050405020304" pitchFamily="18" charset="0"/>
                <a:ea typeface="Times New Roman" panose="02020603050405020304" pitchFamily="18" charset="0"/>
              </a:rPr>
              <a:t> пологах;</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попередження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масових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інфекційних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захворювань</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ліквідація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епідемічних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спалахів</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одразу</a:t>
            </a:r>
            <a:r>
              <a:rPr lang="ru-RU" dirty="0">
                <a:latin typeface="Times New Roman" panose="02020603050405020304" pitchFamily="18" charset="0"/>
                <a:ea typeface="Times New Roman" panose="02020603050405020304" pitchFamily="18" charset="0"/>
              </a:rPr>
              <a:t> ж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короткі</a:t>
            </a:r>
            <a:r>
              <a:rPr lang="ru-RU" dirty="0">
                <a:latin typeface="Times New Roman" panose="02020603050405020304" pitchFamily="18" charset="0"/>
                <a:ea typeface="Times New Roman" panose="02020603050405020304" pitchFamily="18" charset="0"/>
              </a:rPr>
              <a:t> строки </a:t>
            </a:r>
            <a:r>
              <a:rPr lang="ru-RU" dirty="0" err="1">
                <a:latin typeface="Times New Roman" panose="02020603050405020304" pitchFamily="18" charset="0"/>
                <a:ea typeface="Times New Roman" panose="02020603050405020304" pitchFamily="18" charset="0"/>
              </a:rPr>
              <a:t>повинні</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евакуйовані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надана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та проведено </a:t>
            </a:r>
            <a:r>
              <a:rPr lang="ru-RU" dirty="0" err="1">
                <a:latin typeface="Times New Roman" panose="02020603050405020304" pitchFamily="18" charset="0"/>
                <a:ea typeface="Times New Roman" panose="02020603050405020304" pitchFamily="18" charset="0"/>
              </a:rPr>
              <a:t>необхідне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a:t>
            </a:r>
            <a:endParaRPr lang="uk-UA" dirty="0"/>
          </a:p>
        </p:txBody>
      </p:sp>
    </p:spTree>
    <p:extLst>
      <p:ext uri="{BB962C8B-B14F-4D97-AF65-F5344CB8AC3E}">
        <p14:creationId xmlns:p14="http://schemas.microsoft.com/office/powerpoint/2010/main" val="17360882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109" y="462008"/>
            <a:ext cx="8700655" cy="6001643"/>
          </a:xfrm>
          <a:prstGeom prst="rect">
            <a:avLst/>
          </a:prstGeom>
          <a:solidFill>
            <a:schemeClr val="tx2">
              <a:lumMod val="20000"/>
              <a:lumOff val="80000"/>
            </a:schemeClr>
          </a:solidFill>
        </p:spPr>
        <p:txBody>
          <a:bodyPr wrap="square">
            <a:spAutoFit/>
          </a:bodyPr>
          <a:lstStyle/>
          <a:p>
            <a:pPr>
              <a:spcAft>
                <a:spcPts val="0"/>
              </a:spcAft>
              <a:tabLst>
                <a:tab pos="4420870" algn="l"/>
              </a:tabLst>
            </a:pPr>
            <a:r>
              <a:rPr lang="uk-UA" sz="1600" b="1" dirty="0">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Медична</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допомога</a:t>
            </a:r>
            <a:r>
              <a:rPr lang="ru-RU" sz="1600" b="1" i="1" dirty="0">
                <a:solidFill>
                  <a:srgbClr val="FF0000"/>
                </a:solidFill>
                <a:latin typeface="Times New Roman" panose="02020603050405020304" pitchFamily="18" charset="0"/>
                <a:ea typeface="Times New Roman" panose="02020603050405020304" pitchFamily="18" charset="0"/>
              </a:rPr>
              <a:t> при </a:t>
            </a:r>
            <a:r>
              <a:rPr lang="ru-RU" sz="1600" b="1" i="1" dirty="0" err="1">
                <a:solidFill>
                  <a:srgbClr val="FF0000"/>
                </a:solidFill>
                <a:latin typeface="Times New Roman" panose="02020603050405020304" pitchFamily="18" charset="0"/>
                <a:ea typeface="Times New Roman" panose="02020603050405020304" pitchFamily="18" charset="0"/>
              </a:rPr>
              <a:t>пожежах</a:t>
            </a:r>
            <a:r>
              <a:rPr lang="ru-RU" sz="1600" b="1" i="1" dirty="0">
                <a:solidFill>
                  <a:srgbClr val="FF0000"/>
                </a:solidFill>
                <a:latin typeface="Times New Roman" panose="02020603050405020304" pitchFamily="18" charset="0"/>
                <a:ea typeface="Times New Roman" panose="02020603050405020304" pitchFamily="18" charset="0"/>
              </a:rPr>
              <a:t>.</a:t>
            </a:r>
            <a:r>
              <a:rPr lang="ru-RU" sz="1600" b="1"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Необхідність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надання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великій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кількості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потерпілих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опіків</a:t>
            </a:r>
            <a:r>
              <a:rPr lang="ru-RU" sz="1600" dirty="0">
                <a:latin typeface="Times New Roman" panose="02020603050405020304" pitchFamily="18" charset="0"/>
                <a:ea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отруєним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монооксидом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вуглецю</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димом</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Ретельний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розшук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потерпілих</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задимленій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території</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усередині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приміщень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горять</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Перша </a:t>
            </a:r>
            <a:r>
              <a:rPr lang="ru-RU" sz="1600" dirty="0" err="1">
                <a:latin typeface="Times New Roman" panose="02020603050405020304" pitchFamily="18" charset="0"/>
                <a:ea typeface="Times New Roman" panose="02020603050405020304" pitchFamily="18" charset="0"/>
              </a:rPr>
              <a:t>лікарська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rPr>
              <a:t> повинна бути </a:t>
            </a:r>
            <a:r>
              <a:rPr lang="ru-RU" sz="1600" dirty="0" err="1">
                <a:latin typeface="Times New Roman" panose="02020603050405020304" pitchFamily="18" charset="0"/>
                <a:ea typeface="Times New Roman" panose="02020603050405020304" pitchFamily="18" charset="0"/>
              </a:rPr>
              <a:t>надана</a:t>
            </a:r>
            <a:r>
              <a:rPr lang="ru-RU" sz="1600" dirty="0">
                <a:latin typeface="Times New Roman" panose="02020603050405020304" pitchFamily="18" charset="0"/>
                <a:ea typeface="Times New Roman" panose="02020603050405020304" pitchFamily="18" charset="0"/>
              </a:rPr>
              <a:t> в максимально </a:t>
            </a:r>
            <a:r>
              <a:rPr lang="ru-RU" sz="1600" dirty="0" err="1">
                <a:latin typeface="Times New Roman" panose="02020603050405020304" pitchFamily="18" charset="0"/>
                <a:ea typeface="Times New Roman" panose="02020603050405020304" pitchFamily="18" charset="0"/>
              </a:rPr>
              <a:t>короткі</a:t>
            </a:r>
            <a:r>
              <a:rPr lang="ru-RU" sz="1600" dirty="0">
                <a:latin typeface="Times New Roman" panose="02020603050405020304" pitchFamily="18" charset="0"/>
                <a:ea typeface="Times New Roman" panose="02020603050405020304" pitchFamily="18" charset="0"/>
              </a:rPr>
              <a:t> строки та </a:t>
            </a:r>
            <a:r>
              <a:rPr lang="ru-RU" sz="1600" dirty="0" err="1">
                <a:latin typeface="Times New Roman" panose="02020603050405020304" pitchFamily="18" charset="0"/>
                <a:ea typeface="Times New Roman" panose="02020603050405020304" pitchFamily="18" charset="0"/>
              </a:rPr>
              <a:t>наближена</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місця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пожежі</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великій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чисельності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потерпілих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опіків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лікувальні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заклади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повинні</a:t>
            </a:r>
            <a:r>
              <a:rPr lang="ru-RU" sz="1600" dirty="0">
                <a:latin typeface="Times New Roman" panose="02020603050405020304" pitchFamily="18" charset="0"/>
                <a:ea typeface="Times New Roman" panose="02020603050405020304" pitchFamily="18" charset="0"/>
              </a:rPr>
              <a:t> бути </a:t>
            </a:r>
            <a:r>
              <a:rPr lang="ru-RU" sz="1600" dirty="0" err="1">
                <a:latin typeface="Times New Roman" panose="02020603050405020304" pitchFamily="18" charset="0"/>
                <a:ea typeface="Times New Roman" panose="02020603050405020304" pitchFamily="18" charset="0"/>
              </a:rPr>
              <a:t>підсилені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опіковими</a:t>
            </a:r>
            <a:r>
              <a:rPr lang="ru-RU" sz="1600" dirty="0">
                <a:latin typeface="Times New Roman" panose="02020603050405020304" pitchFamily="18" charset="0"/>
                <a:ea typeface="Times New Roman" panose="02020603050405020304" pitchFamily="18" charset="0"/>
              </a:rPr>
              <a:t> бригадами та </a:t>
            </a:r>
            <a:r>
              <a:rPr lang="ru-RU" sz="1600" dirty="0" err="1">
                <a:latin typeface="Times New Roman" panose="02020603050405020304" pitchFamily="18" charset="0"/>
                <a:ea typeface="Times New Roman" panose="02020603050405020304" pitchFamily="18" charset="0"/>
              </a:rPr>
              <a:t>мати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засоби</a:t>
            </a:r>
            <a:r>
              <a:rPr lang="ru-RU" sz="1600" dirty="0">
                <a:latin typeface="Times New Roman" panose="02020603050405020304" pitchFamily="18" charset="0"/>
                <a:ea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rPr>
              <a:t>надання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допомоги</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лікування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sz="1600" dirty="0">
                <a:latin typeface="Times New Roman" panose="02020603050405020304" pitchFamily="18" charset="0"/>
                <a:ea typeface="Times New Roman" panose="02020603050405020304" pitchFamily="18" charset="0"/>
              </a:rPr>
              <a:t> </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b="1" i="1" dirty="0" err="1">
                <a:solidFill>
                  <a:srgbClr val="FF0000"/>
                </a:solidFill>
                <a:latin typeface="Times New Roman" panose="02020603050405020304" pitchFamily="18" charset="0"/>
                <a:ea typeface="Times New Roman" panose="02020603050405020304" pitchFamily="18" charset="0"/>
              </a:rPr>
              <a:t>Особливості</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медичної</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допомоги</a:t>
            </a:r>
            <a:r>
              <a:rPr lang="ru-RU" sz="1600" b="1" i="1" dirty="0">
                <a:solidFill>
                  <a:srgbClr val="FF0000"/>
                </a:solidFill>
                <a:latin typeface="Times New Roman" panose="02020603050405020304" pitchFamily="18" charset="0"/>
                <a:ea typeface="Times New Roman" panose="02020603050405020304" pitchFamily="18" charset="0"/>
              </a:rPr>
              <a:t> при </a:t>
            </a:r>
            <a:r>
              <a:rPr lang="ru-RU" sz="1600" b="1" i="1" dirty="0" err="1">
                <a:solidFill>
                  <a:srgbClr val="FF0000"/>
                </a:solidFill>
                <a:latin typeface="Times New Roman" panose="02020603050405020304" pitchFamily="18" charset="0"/>
                <a:ea typeface="Times New Roman" panose="02020603050405020304" pitchFamily="18" charset="0"/>
              </a:rPr>
              <a:t>виникненні</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епідеміологічного</a:t>
            </a:r>
            <a:r>
              <a:rPr lang="ru-RU" sz="1600" b="1" i="1" dirty="0">
                <a:solidFill>
                  <a:srgbClr val="FF0000"/>
                </a:solidFill>
                <a:latin typeface="Times New Roman" panose="02020603050405020304" pitchFamily="18" charset="0"/>
                <a:ea typeface="Times New Roman" panose="02020603050405020304" pitchFamily="18" charset="0"/>
              </a:rPr>
              <a:t> </a:t>
            </a:r>
            <a:r>
              <a:rPr lang="ru-RU" sz="1600" b="1" i="1" dirty="0" err="1">
                <a:solidFill>
                  <a:srgbClr val="FF0000"/>
                </a:solidFill>
                <a:latin typeface="Times New Roman" panose="02020603050405020304" pitchFamily="18" charset="0"/>
                <a:ea typeface="Times New Roman" panose="02020603050405020304" pitchFamily="18" charset="0"/>
              </a:rPr>
              <a:t>осередку</a:t>
            </a:r>
            <a:r>
              <a:rPr lang="ru-RU" sz="1600" b="1"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В районах катастроф </a:t>
            </a:r>
            <a:r>
              <a:rPr lang="ru-RU" sz="1600" dirty="0" err="1">
                <a:latin typeface="Times New Roman" panose="02020603050405020304" pitchFamily="18" charset="0"/>
                <a:ea typeface="Times New Roman" panose="02020603050405020304" pitchFamily="18" charset="0"/>
              </a:rPr>
              <a:t>епідеміологічним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осередком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вважається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територія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якій</a:t>
            </a:r>
            <a:r>
              <a:rPr lang="ru-RU" sz="1600" dirty="0">
                <a:latin typeface="Times New Roman" panose="02020603050405020304" pitchFamily="18" charset="0"/>
                <a:ea typeface="Times New Roman" panose="02020603050405020304" pitchFamily="18" charset="0"/>
              </a:rPr>
              <a:t> в </a:t>
            </a:r>
            <a:r>
              <a:rPr lang="ru-RU" sz="1600" dirty="0" err="1">
                <a:latin typeface="Times New Roman" panose="02020603050405020304" pitchFamily="18" charset="0"/>
                <a:ea typeface="Times New Roman" panose="02020603050405020304" pitchFamily="18" charset="0"/>
              </a:rPr>
              <a:t>певний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відрізок</a:t>
            </a:r>
            <a:r>
              <a:rPr lang="ru-RU" sz="1600" dirty="0">
                <a:latin typeface="Times New Roman" panose="02020603050405020304" pitchFamily="18" charset="0"/>
                <a:ea typeface="Times New Roman" panose="02020603050405020304" pitchFamily="18" charset="0"/>
              </a:rPr>
              <a:t> часу та простору </a:t>
            </a:r>
            <a:r>
              <a:rPr lang="ru-RU" sz="1600" dirty="0" err="1">
                <a:latin typeface="Times New Roman" panose="02020603050405020304" pitchFamily="18" charset="0"/>
                <a:ea typeface="Times New Roman" panose="02020603050405020304" pitchFamily="18" charset="0"/>
              </a:rPr>
              <a:t>відбулося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ураження</a:t>
            </a:r>
            <a:r>
              <a:rPr lang="ru-RU" sz="1600" dirty="0">
                <a:latin typeface="Times New Roman" panose="02020603050405020304" pitchFamily="18" charset="0"/>
                <a:ea typeface="Times New Roman" panose="02020603050405020304" pitchFamily="18" charset="0"/>
              </a:rPr>
              <a:t> людей </a:t>
            </a:r>
            <a:r>
              <a:rPr lang="ru-RU" sz="1600" dirty="0" err="1">
                <a:latin typeface="Times New Roman" panose="02020603050405020304" pitchFamily="18" charset="0"/>
                <a:ea typeface="Times New Roman" panose="02020603050405020304" pitchFamily="18" charset="0"/>
              </a:rPr>
              <a:t>збудниками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захворювань</a:t>
            </a:r>
            <a:r>
              <a:rPr lang="ru-RU" sz="1600" dirty="0">
                <a:latin typeface="Times New Roman" panose="02020603050405020304" pitchFamily="18" charset="0"/>
                <a:ea typeface="Times New Roman" panose="02020603050405020304" pitchFamily="18" charset="0"/>
              </a:rPr>
              <a:t> з явною </a:t>
            </a:r>
            <a:r>
              <a:rPr lang="ru-RU" sz="1600" dirty="0" err="1">
                <a:latin typeface="Times New Roman" panose="02020603050405020304" pitchFamily="18" charset="0"/>
                <a:ea typeface="Times New Roman" panose="02020603050405020304" pitchFamily="18" charset="0"/>
              </a:rPr>
              <a:t>тенденцією</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розповсюдження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Внаслідок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серйозних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порушень</a:t>
            </a:r>
            <a:r>
              <a:rPr lang="ru-RU" sz="1600" dirty="0">
                <a:latin typeface="Times New Roman" panose="02020603050405020304" pitchFamily="18" charset="0"/>
                <a:ea typeface="Times New Roman" panose="02020603050405020304" pitchFamily="18" charset="0"/>
              </a:rPr>
              <a:t> умов </a:t>
            </a:r>
            <a:r>
              <a:rPr lang="ru-RU" sz="1600" dirty="0" err="1">
                <a:latin typeface="Times New Roman" panose="02020603050405020304" pitchFamily="18" charset="0"/>
                <a:ea typeface="Times New Roman" panose="02020603050405020304" pitchFamily="18" charset="0"/>
              </a:rPr>
              <a:t>побуту</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життя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населення</a:t>
            </a:r>
            <a:r>
              <a:rPr lang="ru-RU" sz="1600" dirty="0">
                <a:latin typeface="Times New Roman" panose="02020603050405020304" pitchFamily="18" charset="0"/>
                <a:ea typeface="Times New Roman" panose="02020603050405020304" pitchFamily="18" charset="0"/>
              </a:rPr>
              <a:t> в районах </a:t>
            </a:r>
            <a:r>
              <a:rPr lang="ru-RU" sz="1600" dirty="0" err="1">
                <a:latin typeface="Times New Roman" panose="02020603050405020304" pitchFamily="18" charset="0"/>
                <a:ea typeface="Times New Roman" panose="02020603050405020304" pitchFamily="18" charset="0"/>
              </a:rPr>
              <a:t>стихійного</a:t>
            </a:r>
            <a:r>
              <a:rPr lang="ru-RU" sz="1600" dirty="0">
                <a:latin typeface="Times New Roman" panose="02020603050405020304" pitchFamily="18" charset="0"/>
                <a:ea typeface="Times New Roman" panose="02020603050405020304" pitchFamily="18" charset="0"/>
              </a:rPr>
              <a:t> лиха </a:t>
            </a:r>
            <a:r>
              <a:rPr lang="ru-RU" sz="1600" dirty="0" err="1">
                <a:latin typeface="Times New Roman" panose="02020603050405020304" pitchFamily="18" charset="0"/>
                <a:ea typeface="Times New Roman" panose="02020603050405020304" pitchFamily="18" charset="0"/>
              </a:rPr>
              <a:t>суттєво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поширюються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кишкові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інфекції</a:t>
            </a:r>
            <a:r>
              <a:rPr lang="ru-RU" sz="1600" dirty="0">
                <a:latin typeface="Times New Roman" panose="02020603050405020304" pitchFamily="18" charset="0"/>
                <a:ea typeface="Times New Roman" panose="02020603050405020304" pitchFamily="18" charset="0"/>
              </a:rPr>
              <a:t>, в тому </a:t>
            </a:r>
            <a:r>
              <a:rPr lang="ru-RU" sz="1600" dirty="0" err="1">
                <a:latin typeface="Times New Roman" panose="02020603050405020304" pitchFamily="18" charset="0"/>
                <a:ea typeface="Times New Roman" panose="02020603050405020304" pitchFamily="18" charset="0"/>
              </a:rPr>
              <a:t>числі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черевного</a:t>
            </a:r>
            <a:r>
              <a:rPr lang="ru-RU" sz="1600" dirty="0">
                <a:latin typeface="Times New Roman" panose="02020603050405020304" pitchFamily="18" charset="0"/>
                <a:ea typeface="Times New Roman" panose="02020603050405020304" pitchFamily="18" charset="0"/>
              </a:rPr>
              <a:t> тифу, </a:t>
            </a:r>
            <a:r>
              <a:rPr lang="ru-RU" sz="1600" dirty="0" err="1">
                <a:latin typeface="Times New Roman" panose="02020603050405020304" pitchFamily="18" charset="0"/>
                <a:ea typeface="Times New Roman" panose="02020603050405020304" pitchFamily="18" charset="0"/>
              </a:rPr>
              <a:t>паратифів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інфекційного</a:t>
            </a:r>
            <a:r>
              <a:rPr lang="ru-RU" sz="1600" dirty="0">
                <a:latin typeface="Times New Roman" panose="02020603050405020304" pitchFamily="18" charset="0"/>
                <a:ea typeface="Times New Roman" panose="02020603050405020304" pitchFamily="18" charset="0"/>
              </a:rPr>
              <a:t> гепатиту, </a:t>
            </a:r>
            <a:r>
              <a:rPr lang="ru-RU" sz="1600" dirty="0" err="1">
                <a:latin typeface="Times New Roman" panose="02020603050405020304" pitchFamily="18" charset="0"/>
                <a:ea typeface="Times New Roman" panose="02020603050405020304" pitchFamily="18" charset="0"/>
              </a:rPr>
              <a:t>дизентерії</a:t>
            </a:r>
            <a:r>
              <a:rPr lang="ru-RU" sz="1600" dirty="0">
                <a:latin typeface="Times New Roman" panose="02020603050405020304" pitchFamily="18" charset="0"/>
                <a:ea typeface="Times New Roman" panose="02020603050405020304" pitchFamily="18" charset="0"/>
              </a:rPr>
              <a:t>. До числа </a:t>
            </a:r>
            <a:r>
              <a:rPr lang="ru-RU" sz="1600" dirty="0" err="1">
                <a:latin typeface="Times New Roman" panose="02020603050405020304" pitchFamily="18" charset="0"/>
                <a:ea typeface="Times New Roman" panose="02020603050405020304" pitchFamily="18" charset="0"/>
              </a:rPr>
              <a:t>потенційних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епідеміологічних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захворювань</a:t>
            </a:r>
            <a:r>
              <a:rPr lang="ru-RU" sz="1600" dirty="0">
                <a:latin typeface="Times New Roman" panose="02020603050405020304" pitchFamily="18" charset="0"/>
                <a:ea typeface="Times New Roman" panose="02020603050405020304" pitchFamily="18" charset="0"/>
              </a:rPr>
              <a:t> в таких районах </a:t>
            </a:r>
            <a:r>
              <a:rPr lang="ru-RU" sz="1600" dirty="0" err="1">
                <a:latin typeface="Times New Roman" panose="02020603050405020304" pitchFamily="18" charset="0"/>
                <a:ea typeface="Times New Roman" panose="02020603050405020304" pitchFamily="18" charset="0"/>
              </a:rPr>
              <a:t>може</a:t>
            </a:r>
            <a:r>
              <a:rPr lang="ru-RU" sz="1600" dirty="0">
                <a:latin typeface="Times New Roman" panose="02020603050405020304" pitchFamily="18" charset="0"/>
                <a:ea typeface="Times New Roman" panose="02020603050405020304" pitchFamily="18" charset="0"/>
              </a:rPr>
              <a:t> бути </a:t>
            </a:r>
            <a:r>
              <a:rPr lang="ru-RU" sz="1600" dirty="0" err="1">
                <a:latin typeface="Times New Roman" panose="02020603050405020304" pitchFamily="18" charset="0"/>
                <a:ea typeface="Times New Roman" panose="02020603050405020304" pitchFamily="18" charset="0"/>
              </a:rPr>
              <a:t>віднесена</a:t>
            </a:r>
            <a:r>
              <a:rPr lang="ru-RU" sz="1600" dirty="0">
                <a:latin typeface="Times New Roman" panose="02020603050405020304" pitchFamily="18" charset="0"/>
                <a:ea typeface="Times New Roman" panose="02020603050405020304" pitchFamily="18" charset="0"/>
              </a:rPr>
              <a:t> холера, </a:t>
            </a:r>
            <a:r>
              <a:rPr lang="ru-RU" sz="1600" dirty="0" err="1">
                <a:latin typeface="Times New Roman" panose="02020603050405020304" pitchFamily="18" charset="0"/>
                <a:ea typeface="Times New Roman" panose="02020603050405020304" pitchFamily="18" charset="0"/>
              </a:rPr>
              <a:t>вірусний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гастроентерит</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інші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захворювання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В </a:t>
            </a:r>
            <a:r>
              <a:rPr lang="ru-RU" sz="1600" dirty="0" err="1">
                <a:latin typeface="Times New Roman" panose="02020603050405020304" pitchFamily="18" charset="0"/>
                <a:ea typeface="Times New Roman" panose="02020603050405020304" pitchFamily="18" charset="0"/>
              </a:rPr>
              <a:t>холодний</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перехідний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період</a:t>
            </a:r>
            <a:r>
              <a:rPr lang="ru-RU" sz="1600" dirty="0">
                <a:latin typeface="Times New Roman" panose="02020603050405020304" pitchFamily="18" charset="0"/>
                <a:ea typeface="Times New Roman" panose="02020603050405020304" pitchFamily="18" charset="0"/>
              </a:rPr>
              <a:t> року </a:t>
            </a:r>
            <a:r>
              <a:rPr lang="ru-RU" sz="1600" dirty="0" err="1">
                <a:latin typeface="Times New Roman" panose="02020603050405020304" pitchFamily="18" charset="0"/>
                <a:ea typeface="Times New Roman" panose="02020603050405020304" pitchFamily="18" charset="0"/>
              </a:rPr>
              <a:t>надзвичайна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скупченість</a:t>
            </a:r>
            <a:r>
              <a:rPr lang="ru-RU" sz="1600" dirty="0">
                <a:latin typeface="Times New Roman" panose="02020603050405020304" pitchFamily="18" charset="0"/>
                <a:ea typeface="Times New Roman" panose="02020603050405020304" pitchFamily="18" charset="0"/>
              </a:rPr>
              <a:t> людей в </a:t>
            </a:r>
            <a:r>
              <a:rPr lang="ru-RU" sz="1600" dirty="0" err="1">
                <a:latin typeface="Times New Roman" panose="02020603050405020304" pitchFamily="18" charset="0"/>
                <a:ea typeface="Times New Roman" panose="02020603050405020304" pitchFamily="18" charset="0"/>
              </a:rPr>
              <a:t>наметових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містечках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громадських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спорудах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сприяють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швидкому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розповсюдженню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респіраторних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Найбільший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ризик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виникнення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інфекцій</a:t>
            </a:r>
            <a:r>
              <a:rPr lang="ru-RU" sz="1600" dirty="0">
                <a:latin typeface="Times New Roman" panose="02020603050405020304" pitchFamily="18" charset="0"/>
                <a:ea typeface="Times New Roman" panose="02020603050405020304" pitchFamily="18" charset="0"/>
              </a:rPr>
              <a:t> буде </a:t>
            </a:r>
            <a:r>
              <a:rPr lang="ru-RU" sz="1600" dirty="0" err="1">
                <a:latin typeface="Times New Roman" panose="02020603050405020304" pitchFamily="18" charset="0"/>
                <a:ea typeface="Times New Roman" panose="02020603050405020304" pitchFamily="18" charset="0"/>
              </a:rPr>
              <a:t>внаслідок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порушення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технологічних</a:t>
            </a:r>
            <a:r>
              <a:rPr lang="ru-RU" sz="1600" dirty="0">
                <a:latin typeface="Times New Roman" panose="02020603050405020304" pitchFamily="18" charset="0"/>
                <a:ea typeface="Times New Roman" panose="02020603050405020304" pitchFamily="18" charset="0"/>
              </a:rPr>
              <a:t> норм на </a:t>
            </a:r>
            <a:r>
              <a:rPr lang="ru-RU" sz="1600" dirty="0" err="1">
                <a:latin typeface="Times New Roman" panose="02020603050405020304" pitchFamily="18" charset="0"/>
                <a:ea typeface="Times New Roman" panose="02020603050405020304" pitchFamily="18" charset="0"/>
              </a:rPr>
              <a:t>підприємствах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харчової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промисловості</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громадського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харчування</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Захист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населення</a:t>
            </a:r>
            <a:r>
              <a:rPr lang="ru-RU" sz="1600" dirty="0">
                <a:latin typeface="Times New Roman" panose="02020603050405020304" pitchFamily="18" charset="0"/>
                <a:ea typeface="Times New Roman" panose="02020603050405020304" pitchFamily="18" charset="0"/>
              </a:rPr>
              <a:t> в таких </a:t>
            </a:r>
            <a:r>
              <a:rPr lang="ru-RU" sz="1600" dirty="0" err="1">
                <a:latin typeface="Times New Roman" panose="02020603050405020304" pitchFamily="18" charset="0"/>
                <a:ea typeface="Times New Roman" panose="02020603050405020304" pitchFamily="18" charset="0"/>
              </a:rPr>
              <a:t>умовах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базується</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попередженні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близьких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контактів</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евакуйованим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населенням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режимних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заходів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щодо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rPr>
              <a:t> продуктами </a:t>
            </a:r>
            <a:r>
              <a:rPr lang="ru-RU" sz="1600" dirty="0" err="1">
                <a:latin typeface="Times New Roman" panose="02020603050405020304" pitchFamily="18" charset="0"/>
                <a:ea typeface="Times New Roman" panose="02020603050405020304" pitchFamily="18" charset="0"/>
              </a:rPr>
              <a:t>харчування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питною</a:t>
            </a:r>
            <a:r>
              <a:rPr lang="ru-RU" sz="1600" dirty="0">
                <a:latin typeface="Times New Roman" panose="02020603050405020304" pitchFamily="18" charset="0"/>
                <a:ea typeface="Times New Roman" panose="02020603050405020304" pitchFamily="18" charset="0"/>
              </a:rPr>
              <a:t> водою </a:t>
            </a:r>
            <a:r>
              <a:rPr lang="ru-RU" sz="1600" dirty="0" err="1">
                <a:latin typeface="Times New Roman" panose="02020603050405020304" pitchFamily="18" charset="0"/>
                <a:ea typeface="Times New Roman" panose="02020603050405020304" pitchFamily="18" charset="0"/>
              </a:rPr>
              <a:t>тощо</a:t>
            </a:r>
            <a:r>
              <a:rPr lang="ru-RU" sz="1600" dirty="0">
                <a:latin typeface="Times New Roman" panose="02020603050405020304" pitchFamily="18" charset="0"/>
                <a:ea typeface="Times New Roman" panose="02020603050405020304" pitchFamily="18" charset="0"/>
              </a:rPr>
              <a:t>. Великого </a:t>
            </a:r>
            <a:r>
              <a:rPr lang="ru-RU" sz="1600" dirty="0" err="1">
                <a:latin typeface="Times New Roman" panose="02020603050405020304" pitchFamily="18" charset="0"/>
                <a:ea typeface="Times New Roman" panose="02020603050405020304" pitchFamily="18" charset="0"/>
              </a:rPr>
              <a:t>значення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набуває</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подворовий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обхід</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санітарних</a:t>
            </a:r>
            <a:r>
              <a:rPr lang="ru-RU" sz="1600" dirty="0">
                <a:latin typeface="Times New Roman" panose="02020603050405020304" pitchFamily="18" charset="0"/>
                <a:ea typeface="Times New Roman" panose="02020603050405020304" pitchFamily="18" charset="0"/>
              </a:rPr>
              <a:t> дружин, </a:t>
            </a:r>
            <a:r>
              <a:rPr lang="ru-RU" sz="1600" dirty="0" err="1">
                <a:latin typeface="Times New Roman" panose="02020603050405020304" pitchFamily="18" charset="0"/>
                <a:ea typeface="Times New Roman" panose="02020603050405020304" pitchFamily="18" charset="0"/>
              </a:rPr>
              <a:t>ізоляція</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обсервація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осіб</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мали</a:t>
            </a:r>
            <a:r>
              <a:rPr lang="ru-RU" sz="1600" dirty="0">
                <a:latin typeface="Times New Roman" panose="02020603050405020304" pitchFamily="18" charset="0"/>
                <a:ea typeface="Times New Roman" panose="02020603050405020304" pitchFamily="18" charset="0"/>
              </a:rPr>
              <a:t> контакт з </a:t>
            </a:r>
            <a:r>
              <a:rPr lang="ru-RU" sz="1600" dirty="0" err="1">
                <a:latin typeface="Times New Roman" panose="02020603050405020304" pitchFamily="18" charset="0"/>
                <a:ea typeface="Times New Roman" panose="02020603050405020304" pitchFamily="18" charset="0"/>
              </a:rPr>
              <a:t>хворими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дезінфекційних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робіт</a:t>
            </a:r>
            <a:r>
              <a:rPr lang="ru-RU" sz="1600" dirty="0">
                <a:latin typeface="Times New Roman" panose="02020603050405020304" pitchFamily="18" charset="0"/>
                <a:ea typeface="Times New Roman" panose="02020603050405020304" pitchFamily="18" charset="0"/>
              </a:rPr>
              <a:t>.</a:t>
            </a:r>
            <a:endParaRPr lang="uk-UA" sz="1600" dirty="0"/>
          </a:p>
        </p:txBody>
      </p:sp>
    </p:spTree>
    <p:extLst>
      <p:ext uri="{BB962C8B-B14F-4D97-AF65-F5344CB8AC3E}">
        <p14:creationId xmlns:p14="http://schemas.microsoft.com/office/powerpoint/2010/main" val="36295970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055" y="128626"/>
            <a:ext cx="6553200" cy="6463308"/>
          </a:xfrm>
          <a:prstGeom prst="rect">
            <a:avLst/>
          </a:prstGeom>
          <a:solidFill>
            <a:schemeClr val="tx2">
              <a:lumMod val="20000"/>
              <a:lumOff val="80000"/>
            </a:schemeClr>
          </a:solidFill>
        </p:spPr>
        <p:txBody>
          <a:bodyPr wrap="square">
            <a:spAutoFit/>
          </a:bodyPr>
          <a:lstStyle/>
          <a:p>
            <a:pPr>
              <a:spcAft>
                <a:spcPts val="0"/>
              </a:spcAft>
            </a:pPr>
            <a:r>
              <a:rPr lang="ru-RU" b="1" dirty="0" err="1">
                <a:latin typeface="Times New Roman" panose="02020603050405020304" pitchFamily="18" charset="0"/>
                <a:ea typeface="Times New Roman" panose="02020603050405020304" pitchFamily="18" charset="0"/>
              </a:rPr>
              <a:t>Особливості</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надання</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медичної</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допомоги</a:t>
            </a:r>
            <a:r>
              <a:rPr lang="ru-RU" b="1" dirty="0">
                <a:latin typeface="Times New Roman" panose="02020603050405020304" pitchFamily="18" charset="0"/>
                <a:ea typeface="Times New Roman" panose="02020603050405020304" pitchFamily="18" charset="0"/>
              </a:rPr>
              <a:t> при </a:t>
            </a:r>
            <a:r>
              <a:rPr lang="ru-RU" b="1" dirty="0" err="1">
                <a:latin typeface="Times New Roman" panose="02020603050405020304" pitchFamily="18" charset="0"/>
                <a:ea typeface="Times New Roman" panose="02020603050405020304" pitchFamily="18" charset="0"/>
              </a:rPr>
              <a:t>техногенних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транспортних</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природних</a:t>
            </a:r>
            <a:r>
              <a:rPr lang="ru-RU" b="1" dirty="0">
                <a:latin typeface="Times New Roman" panose="02020603050405020304" pitchFamily="18" charset="0"/>
                <a:ea typeface="Times New Roman" panose="02020603050405020304" pitchFamily="18" charset="0"/>
              </a:rPr>
              <a:t> катастроф і при </a:t>
            </a:r>
            <a:r>
              <a:rPr lang="ru-RU" b="1" dirty="0" err="1">
                <a:latin typeface="Times New Roman" panose="02020603050405020304" pitchFamily="18" charset="0"/>
                <a:ea typeface="Times New Roman" panose="02020603050405020304" pitchFamily="18" charset="0"/>
              </a:rPr>
              <a:t>аваріях</a:t>
            </a:r>
            <a:r>
              <a:rPr lang="ru-RU" b="1" dirty="0">
                <a:latin typeface="Times New Roman" panose="02020603050405020304" pitchFamily="18" charset="0"/>
                <a:ea typeface="Times New Roman" panose="02020603050405020304" pitchFamily="18" charset="0"/>
              </a:rPr>
              <a:t> на шахтах</a:t>
            </a:r>
            <a:r>
              <a:rPr lang="uk-UA" b="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b="1" dirty="0">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При автомобільних катастрофах</a:t>
            </a:r>
            <a:r>
              <a:rPr lang="ru-RU"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організація лікувально-евакуаційних заходів забезпечує етапність надання медичної допомоги і евакуацію їх за призначенням. Цей вид травматизму найпоширеніший. За даними ВООЗ, із числа загиблих у транспортних катастрофах 20% могли бути врятовані, якщо б перша медична допомога була надана їм у перші 30 хв. після аварії, а вжиття протишокових заходів у перші 6 год. після травмування дозволило б зменшити летальність ще на 25-30%.</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Своєчасність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екстреної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вона </a:t>
            </a:r>
            <a:r>
              <a:rPr lang="ru-RU" dirty="0" err="1">
                <a:latin typeface="Times New Roman" panose="02020603050405020304" pitchFamily="18" charset="0"/>
                <a:ea typeface="Times New Roman" panose="02020603050405020304" pitchFamily="18" charset="0"/>
              </a:rPr>
              <a:t>сталася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місті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поблизу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представники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безпеки</a:t>
            </a:r>
            <a:r>
              <a:rPr lang="ru-RU" dirty="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руху</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викликають</a:t>
            </a:r>
            <a:r>
              <a:rPr lang="ru-RU" dirty="0">
                <a:latin typeface="Times New Roman" panose="02020603050405020304" pitchFamily="18" charset="0"/>
                <a:ea typeface="Times New Roman" panose="02020603050405020304" pitchFamily="18" charset="0"/>
              </a:rPr>
              <a:t> бригаду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ДТП </a:t>
            </a:r>
            <a:r>
              <a:rPr lang="ru-RU" dirty="0" err="1">
                <a:latin typeface="Times New Roman" panose="02020603050405020304" pitchFamily="18" charset="0"/>
                <a:ea typeface="Times New Roman" panose="02020603050405020304" pitchFamily="18" charset="0"/>
              </a:rPr>
              <a:t>віддалік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пунктів</a:t>
            </a:r>
            <a:r>
              <a:rPr lang="ru-RU" dirty="0">
                <a:latin typeface="Times New Roman" panose="02020603050405020304" pitchFamily="18" charset="0"/>
                <a:ea typeface="Times New Roman" panose="02020603050405020304" pitchFamily="18" charset="0"/>
              </a:rPr>
              <a:t> початок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екстреної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затримується</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залежить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відстані</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лікувальної</a:t>
            </a:r>
            <a:r>
              <a:rPr lang="ru-RU" dirty="0">
                <a:latin typeface="Times New Roman" panose="02020603050405020304" pitchFamily="18" charset="0"/>
                <a:ea typeface="Times New Roman" panose="02020603050405020304" pitchFamily="18" charset="0"/>
              </a:rPr>
              <a:t> установи та </a:t>
            </a:r>
            <a:r>
              <a:rPr lang="ru-RU" dirty="0" err="1">
                <a:latin typeface="Times New Roman" panose="02020603050405020304" pitchFamily="18" charset="0"/>
                <a:ea typeface="Times New Roman" panose="02020603050405020304" pitchFamily="18" charset="0"/>
              </a:rPr>
              <a:t>готовності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ШМД до </a:t>
            </a:r>
            <a:r>
              <a:rPr lang="ru-RU" dirty="0" err="1">
                <a:latin typeface="Times New Roman" panose="02020603050405020304" pitchFamily="18" charset="0"/>
                <a:ea typeface="Times New Roman" panose="02020603050405020304" pitchFamily="18" charset="0"/>
              </a:rPr>
              <a:t>негайного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виїзду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події</a:t>
            </a: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цих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умовах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шляхом само- та </a:t>
            </a:r>
            <a:r>
              <a:rPr lang="ru-RU" dirty="0" err="1">
                <a:latin typeface="Times New Roman" panose="02020603050405020304" pitchFamily="18" charset="0"/>
                <a:ea typeface="Times New Roman" panose="02020603050405020304" pitchFamily="18" charset="0"/>
              </a:rPr>
              <a:t>взаємодопомоги</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подальшого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евакуюють</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найближчу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установу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9792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4" y="377961"/>
            <a:ext cx="7370620" cy="6186309"/>
          </a:xfrm>
          <a:prstGeom prst="rect">
            <a:avLst/>
          </a:prstGeom>
          <a:solidFill>
            <a:schemeClr val="tx2">
              <a:lumMod val="20000"/>
              <a:lumOff val="80000"/>
            </a:schemeClr>
          </a:solidFill>
        </p:spPr>
        <p:txBody>
          <a:bodyPr wrap="square">
            <a:spAutoFit/>
          </a:bodyPr>
          <a:lstStyle/>
          <a:p>
            <a:pPr>
              <a:spcAft>
                <a:spcPts val="0"/>
              </a:spcAft>
            </a:pPr>
            <a:r>
              <a:rPr lang="ru-RU" dirty="0" err="1">
                <a:latin typeface="Times New Roman" panose="02020603050405020304" pitchFamily="18" charset="0"/>
                <a:ea typeface="Times New Roman" panose="02020603050405020304" pitchFamily="18" charset="0"/>
              </a:rPr>
              <a:t>Оповіщення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лікувальної</a:t>
            </a:r>
            <a:r>
              <a:rPr lang="ru-RU" dirty="0">
                <a:latin typeface="Times New Roman" panose="02020603050405020304" pitchFamily="18" charset="0"/>
                <a:ea typeface="Times New Roman" panose="02020603050405020304" pitchFamily="18" charset="0"/>
              </a:rPr>
              <a:t> установи про ДТП </a:t>
            </a:r>
            <a:r>
              <a:rPr lang="ru-RU" dirty="0" err="1" smtClean="0">
                <a:latin typeface="Times New Roman" panose="02020603050405020304" pitchFamily="18" charset="0"/>
                <a:ea typeface="Times New Roman" panose="02020603050405020304" pitchFamily="18" charset="0"/>
              </a:rPr>
              <a:t>здійснюється</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представниками</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служби</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безпеки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руху</a:t>
            </a:r>
            <a:r>
              <a:rPr lang="ru-RU" dirty="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пригоди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Кількість</a:t>
            </a:r>
            <a:r>
              <a:rPr lang="ru-RU" dirty="0">
                <a:latin typeface="Times New Roman" panose="02020603050405020304" pitchFamily="18" charset="0"/>
                <a:ea typeface="Times New Roman" panose="02020603050405020304" pitchFamily="18" charset="0"/>
              </a:rPr>
              <a:t> бригад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виїжджають</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пригоди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розраховується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співвідношенні</a:t>
            </a:r>
            <a:r>
              <a:rPr lang="ru-RU" dirty="0">
                <a:latin typeface="Times New Roman" panose="02020603050405020304" pitchFamily="18" charset="0"/>
                <a:ea typeface="Times New Roman" panose="02020603050405020304" pitchFamily="18" charset="0"/>
              </a:rPr>
              <a:t>: одна бригада на 1-2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ШМД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ДТП </a:t>
            </a:r>
            <a:r>
              <a:rPr lang="ru-RU" dirty="0" err="1">
                <a:latin typeface="Times New Roman" panose="02020603050405020304" pitchFamily="18" charset="0"/>
                <a:ea typeface="Times New Roman" panose="02020603050405020304" pitchFamily="18" charset="0"/>
              </a:rPr>
              <a:t>визначає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надає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за алгоритмом АВС.</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потерпілих</a:t>
            </a:r>
            <a:r>
              <a:rPr lang="ru-RU" dirty="0">
                <a:latin typeface="Times New Roman" panose="02020603050405020304" pitchFamily="18" charset="0"/>
                <a:ea typeface="Times New Roman" panose="02020603050405020304" pitchFamily="18" charset="0"/>
              </a:rPr>
              <a:t> 10-15 </a:t>
            </a:r>
            <a:r>
              <a:rPr lang="ru-RU" dirty="0" err="1">
                <a:latin typeface="Times New Roman" panose="02020603050405020304" pitchFamily="18" charset="0"/>
                <a:ea typeface="Times New Roman" panose="02020603050405020304" pitchFamily="18" charset="0"/>
              </a:rPr>
              <a:t>чоловік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більшій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проводять</a:t>
            </a:r>
            <a:r>
              <a:rPr lang="ru-RU" dirty="0">
                <a:latin typeface="Times New Roman" panose="02020603050405020304" pitchFamily="18" charset="0"/>
                <a:ea typeface="Times New Roman" panose="02020603050405020304" pitchFamily="18" charset="0"/>
              </a:rPr>
              <a:t> 2 </a:t>
            </a:r>
            <a:r>
              <a:rPr lang="ru-RU" dirty="0" err="1">
                <a:latin typeface="Times New Roman" panose="02020603050405020304" pitchFamily="18" charset="0"/>
                <a:ea typeface="Times New Roman" panose="02020603050405020304" pitchFamily="18" charset="0"/>
              </a:rPr>
              <a:t>сортувальні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невідкладних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вони </a:t>
            </a:r>
            <a:r>
              <a:rPr lang="ru-RU" dirty="0" err="1">
                <a:latin typeface="Times New Roman" panose="02020603050405020304" pitchFamily="18" charset="0"/>
                <a:ea typeface="Times New Roman" panose="02020603050405020304" pitchFamily="18" charset="0"/>
              </a:rPr>
              <a:t>евакуюються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лікувальний</a:t>
            </a:r>
            <a:r>
              <a:rPr lang="ru-RU" dirty="0">
                <a:latin typeface="Times New Roman" panose="02020603050405020304" pitchFamily="18" charset="0"/>
                <a:ea typeface="Times New Roman" panose="02020603050405020304" pitchFamily="18" charset="0"/>
              </a:rPr>
              <a:t> заклад.</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b="1" i="1" dirty="0">
                <a:solidFill>
                  <a:srgbClr val="FF0000"/>
                </a:solidFill>
                <a:latin typeface="Times New Roman" panose="02020603050405020304" pitchFamily="18" charset="0"/>
                <a:ea typeface="Times New Roman" panose="02020603050405020304" pitchFamily="18" charset="0"/>
              </a:rPr>
              <a:t> При надходженні постраждалих до лікувального закладу у приймальному відділені здійснюється їх сортування на такі групи:</a:t>
            </a:r>
            <a:r>
              <a:rPr lang="uk-UA" b="1"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перша група</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 особи з порушенням </a:t>
            </a:r>
            <a:r>
              <a:rPr lang="uk-UA" dirty="0" err="1">
                <a:latin typeface="Times New Roman" panose="02020603050405020304" pitchFamily="18" charset="0"/>
                <a:ea typeface="Times New Roman" panose="02020603050405020304" pitchFamily="18" charset="0"/>
              </a:rPr>
              <a:t>життєво</a:t>
            </a:r>
            <a:r>
              <a:rPr lang="uk-UA" dirty="0">
                <a:latin typeface="Times New Roman" panose="02020603050405020304" pitchFamily="18" charset="0"/>
                <a:ea typeface="Times New Roman" panose="02020603050405020304" pitchFamily="18" charset="0"/>
              </a:rPr>
              <a:t> важливих функцій організму;</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друга </a:t>
            </a:r>
            <a:r>
              <a:rPr lang="uk-UA" dirty="0">
                <a:latin typeface="Times New Roman" panose="02020603050405020304" pitchFamily="18" charset="0"/>
                <a:ea typeface="Times New Roman" panose="02020603050405020304" pitchFamily="18" charset="0"/>
              </a:rPr>
              <a:t>- особи середнього та тяжкого ступеня тяжкості;</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третя</a:t>
            </a:r>
            <a:r>
              <a:rPr lang="uk-UA" dirty="0">
                <a:latin typeface="Times New Roman" panose="02020603050405020304" pitchFamily="18" charset="0"/>
                <a:ea typeface="Times New Roman" panose="02020603050405020304" pitchFamily="18" charset="0"/>
              </a:rPr>
              <a:t> - </a:t>
            </a:r>
            <a:r>
              <a:rPr lang="uk-UA" dirty="0" err="1">
                <a:latin typeface="Times New Roman" panose="02020603050405020304" pitchFamily="18" charset="0"/>
                <a:ea typeface="Times New Roman" panose="02020603050405020304" pitchFamily="18" charset="0"/>
              </a:rPr>
              <a:t>легкопостраждалі</a:t>
            </a:r>
            <a:r>
              <a:rPr lang="uk-UA"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uk-UA" i="1" dirty="0">
                <a:solidFill>
                  <a:srgbClr val="FF0000"/>
                </a:solidFill>
                <a:latin typeface="Times New Roman" panose="02020603050405020304" pitchFamily="18" charset="0"/>
                <a:ea typeface="Times New Roman" panose="02020603050405020304" pitchFamily="18" charset="0"/>
              </a:rPr>
              <a:t>четверта група</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 які не потребують </a:t>
            </a:r>
            <a:r>
              <a:rPr lang="uk-UA" dirty="0" smtClean="0">
                <a:latin typeface="Times New Roman" panose="02020603050405020304" pitchFamily="18" charset="0"/>
                <a:ea typeface="Times New Roman" panose="02020603050405020304" pitchFamily="18" charset="0"/>
              </a:rPr>
              <a:t>стаціонарного </a:t>
            </a:r>
            <a:r>
              <a:rPr lang="uk-UA" dirty="0">
                <a:latin typeface="Times New Roman" panose="02020603050405020304" pitchFamily="18" charset="0"/>
                <a:ea typeface="Times New Roman" panose="02020603050405020304" pitchFamily="18" charset="0"/>
              </a:rPr>
              <a:t>лікування.</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Надання невідкладних заходів першої лікарської і кваліфікованої медичної допомоги починають у приймальному відділенні і продовжують в лікувальних відділеннях, а </a:t>
            </a:r>
            <a:r>
              <a:rPr lang="uk-UA" dirty="0" err="1">
                <a:latin typeface="Times New Roman" panose="02020603050405020304" pitchFamily="18" charset="0"/>
                <a:ea typeface="Times New Roman" panose="02020603050405020304" pitchFamily="18" charset="0"/>
              </a:rPr>
              <a:t>легкопостраждалих</a:t>
            </a:r>
            <a:r>
              <a:rPr lang="uk-UA" dirty="0">
                <a:latin typeface="Times New Roman" panose="02020603050405020304" pitchFamily="18" charset="0"/>
                <a:ea typeface="Times New Roman" panose="02020603050405020304" pitchFamily="18" charset="0"/>
              </a:rPr>
              <a:t> - у амбулаторно-поліклінічних закладах.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571447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218" y="682577"/>
            <a:ext cx="6858000" cy="5632311"/>
          </a:xfrm>
          <a:prstGeom prst="rect">
            <a:avLst/>
          </a:prstGeom>
          <a:solidFill>
            <a:schemeClr val="tx2">
              <a:lumMod val="20000"/>
              <a:lumOff val="80000"/>
            </a:schemeClr>
          </a:solidFill>
        </p:spPr>
        <p:txBody>
          <a:bodyPr wrap="square">
            <a:spAutoFit/>
          </a:bodyPr>
          <a:lstStyle/>
          <a:p>
            <a:pPr>
              <a:spcAft>
                <a:spcPts val="0"/>
              </a:spcAft>
            </a:pPr>
            <a:r>
              <a:rPr lang="ru-RU" b="1" dirty="0">
                <a:latin typeface="Times New Roman" panose="02020603050405020304" pitchFamily="18" charset="0"/>
                <a:ea typeface="Times New Roman" panose="02020603050405020304" pitchFamily="18" charset="0"/>
              </a:rPr>
              <a:t> </a:t>
            </a: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авіаційних</a:t>
            </a:r>
            <a:r>
              <a:rPr lang="ru-RU" b="1" i="1" dirty="0">
                <a:solidFill>
                  <a:srgbClr val="FF0000"/>
                </a:solidFill>
                <a:latin typeface="Times New Roman" panose="02020603050405020304" pitchFamily="18" charset="0"/>
                <a:ea typeface="Times New Roman" panose="02020603050405020304" pitchFamily="18" charset="0"/>
              </a:rPr>
              <a:t> катастрофах на </a:t>
            </a:r>
            <a:r>
              <a:rPr lang="ru-RU" b="1" i="1" dirty="0" err="1">
                <a:solidFill>
                  <a:srgbClr val="FF0000"/>
                </a:solidFill>
                <a:latin typeface="Times New Roman" panose="02020603050405020304" pitchFamily="18" charset="0"/>
                <a:ea typeface="Times New Roman" panose="02020603050405020304" pitchFamily="18" charset="0"/>
              </a:rPr>
              <a:t>території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аеропорту</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або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поблизу</a:t>
            </a:r>
            <a:r>
              <a:rPr lang="ru-RU" i="1"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сигнал </a:t>
            </a:r>
            <a:r>
              <a:rPr lang="ru-RU" dirty="0" err="1">
                <a:latin typeface="Times New Roman" panose="02020603050405020304" pitchFamily="18" charset="0"/>
                <a:ea typeface="Times New Roman" panose="02020603050405020304" pitchFamily="18" charset="0"/>
              </a:rPr>
              <a:t>тривоги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подає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диспетчерська</a:t>
            </a:r>
            <a:r>
              <a:rPr lang="ru-RU" dirty="0">
                <a:latin typeface="Times New Roman" panose="02020603050405020304" pitchFamily="18" charset="0"/>
                <a:ea typeface="Times New Roman" panose="02020603050405020304" pitchFamily="18" charset="0"/>
              </a:rPr>
              <a:t> служба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Черговий</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зв’язку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передає</a:t>
            </a:r>
            <a:r>
              <a:rPr lang="ru-RU" dirty="0">
                <a:latin typeface="Times New Roman" panose="02020603050405020304" pitchFamily="18" charset="0"/>
                <a:ea typeface="Times New Roman" panose="02020603050405020304" pitchFamily="18" charset="0"/>
              </a:rPr>
              <a:t> сигнал </a:t>
            </a:r>
            <a:r>
              <a:rPr lang="ru-RU" dirty="0" err="1">
                <a:latin typeface="Times New Roman" panose="02020603050405020304" pitchFamily="18" charset="0"/>
                <a:ea typeface="Times New Roman" panose="02020603050405020304" pitchFamily="18" charset="0"/>
              </a:rPr>
              <a:t>тривоги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станцію</a:t>
            </a:r>
            <a:r>
              <a:rPr lang="ru-RU" dirty="0">
                <a:latin typeface="Times New Roman" panose="02020603050405020304" pitchFamily="18" charset="0"/>
                <a:ea typeface="Times New Roman" panose="02020603050405020304" pitchFamily="18" charset="0"/>
              </a:rPr>
              <a:t> ШМД </a:t>
            </a:r>
            <a:r>
              <a:rPr lang="ru-RU" dirty="0" err="1">
                <a:latin typeface="Times New Roman" panose="02020603050405020304" pitchFamily="18" charset="0"/>
                <a:ea typeface="Times New Roman" panose="02020603050405020304" pitchFamily="18" charset="0"/>
              </a:rPr>
              <a:t>міста</a:t>
            </a:r>
            <a:r>
              <a:rPr lang="ru-RU" dirty="0">
                <a:latin typeface="Times New Roman" panose="02020603050405020304" pitchFamily="18" charset="0"/>
                <a:ea typeface="Times New Roman" panose="02020603050405020304" pitchFamily="18" charset="0"/>
              </a:rPr>
              <a:t> та в </a:t>
            </a:r>
            <a:r>
              <a:rPr lang="ru-RU" dirty="0" err="1">
                <a:latin typeface="Times New Roman" panose="02020603050405020304" pitchFamily="18" charset="0"/>
                <a:ea typeface="Times New Roman" panose="02020603050405020304" pitchFamily="18" charset="0"/>
              </a:rPr>
              <a:t>лікувальний</a:t>
            </a:r>
            <a:r>
              <a:rPr lang="ru-RU" dirty="0">
                <a:latin typeface="Times New Roman" panose="02020603050405020304" pitchFamily="18" charset="0"/>
                <a:ea typeface="Times New Roman" panose="02020603050405020304" pitchFamily="18" charset="0"/>
              </a:rPr>
              <a:t> заклад,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обслуговує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аеропорт</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ШМД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постійної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готовності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черги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прибувають</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пункту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стає</a:t>
            </a:r>
            <a:r>
              <a:rPr lang="ru-RU" dirty="0">
                <a:latin typeface="Times New Roman" panose="02020603050405020304" pitchFamily="18" charset="0"/>
                <a:ea typeface="Times New Roman" panose="02020603050405020304" pitchFamily="18" charset="0"/>
              </a:rPr>
              <a:t> центром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великій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кількості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засоби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Державної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Якщо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авіакатастрофа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сталася</a:t>
            </a:r>
            <a:r>
              <a:rPr lang="ru-RU" dirty="0">
                <a:latin typeface="Times New Roman" panose="02020603050405020304" pitchFamily="18" charset="0"/>
                <a:ea typeface="Times New Roman" panose="02020603050405020304" pitchFamily="18" charset="0"/>
              </a:rPr>
              <a:t> за межами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населеного</a:t>
            </a:r>
            <a:r>
              <a:rPr lang="ru-RU" dirty="0">
                <a:latin typeface="Times New Roman" panose="02020603050405020304" pitchFamily="18" charset="0"/>
                <a:ea typeface="Times New Roman" panose="02020603050405020304" pitchFamily="18" charset="0"/>
              </a:rPr>
              <a:t> пункту, </a:t>
            </a:r>
            <a:r>
              <a:rPr lang="ru-RU" dirty="0" err="1">
                <a:latin typeface="Times New Roman" panose="02020603050405020304" pitchFamily="18" charset="0"/>
                <a:ea typeface="Times New Roman" panose="02020603050405020304" pitchFamily="18" charset="0"/>
              </a:rPr>
              <a:t>обсяг</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першому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розширений</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невідкладної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евакуюються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лікувальні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другого </a:t>
            </a:r>
            <a:r>
              <a:rPr lang="ru-RU" dirty="0" err="1">
                <a:latin typeface="Times New Roman" panose="02020603050405020304" pitchFamily="18" charset="0"/>
                <a:ea typeface="Times New Roman" panose="02020603050405020304" pitchFamily="18" charset="0"/>
              </a:rPr>
              <a:t>етапу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їм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повному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обсязі</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Принципи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лікувально-евакуаційне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залишаються</a:t>
            </a:r>
            <a:r>
              <a:rPr lang="ru-RU" dirty="0">
                <a:latin typeface="Times New Roman" panose="02020603050405020304" pitchFamily="18" charset="0"/>
                <a:ea typeface="Times New Roman" panose="02020603050405020304" pitchFamily="18" charset="0"/>
              </a:rPr>
              <a:t> такими, як і при </a:t>
            </a:r>
            <a:r>
              <a:rPr lang="ru-RU" dirty="0" err="1">
                <a:latin typeface="Times New Roman" panose="02020603050405020304" pitchFamily="18" charset="0"/>
                <a:ea typeface="Times New Roman" panose="02020603050405020304" pitchFamily="18" charset="0"/>
              </a:rPr>
              <a:t>авіакатастрофі</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951172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3346" y="249382"/>
            <a:ext cx="7661563" cy="6463308"/>
          </a:xfrm>
          <a:prstGeom prst="rect">
            <a:avLst/>
          </a:prstGeom>
          <a:solidFill>
            <a:schemeClr val="tx2">
              <a:lumMod val="20000"/>
              <a:lumOff val="80000"/>
            </a:schemeClr>
          </a:solidFill>
        </p:spPr>
        <p:txBody>
          <a:bodyPr wrap="square">
            <a:spAutoFit/>
          </a:bodyPr>
          <a:lstStyle/>
          <a:p>
            <a:pPr>
              <a:spcAft>
                <a:spcPts val="0"/>
              </a:spcAft>
            </a:pPr>
            <a:r>
              <a:rPr lang="ru-RU" i="1" dirty="0">
                <a:solidFill>
                  <a:srgbClr val="FF0000"/>
                </a:solidFill>
                <a:latin typeface="Times New Roman" panose="02020603050405020304" pitchFamily="18" charset="0"/>
                <a:ea typeface="Times New Roman" panose="02020603050405020304" pitchFamily="18" charset="0"/>
              </a:rPr>
              <a:t>На </a:t>
            </a:r>
            <a:r>
              <a:rPr lang="ru-RU" i="1" dirty="0" err="1">
                <a:solidFill>
                  <a:srgbClr val="FF0000"/>
                </a:solidFill>
                <a:latin typeface="Times New Roman" panose="02020603050405020304" pitchFamily="18" charset="0"/>
                <a:ea typeface="Times New Roman" panose="02020603050405020304" pitchFamily="18" charset="0"/>
              </a:rPr>
              <a:t>випадок</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виникнення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авіаційної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аварії</a:t>
            </a:r>
            <a:r>
              <a:rPr lang="ru-RU" i="1" dirty="0">
                <a:solidFill>
                  <a:srgbClr val="FF0000"/>
                </a:solidFill>
                <a:latin typeface="Times New Roman" panose="02020603050405020304" pitchFamily="18" charset="0"/>
                <a:ea typeface="Times New Roman" panose="02020603050405020304" pitchFamily="18" charset="0"/>
              </a:rPr>
              <a:t> в </a:t>
            </a:r>
            <a:r>
              <a:rPr lang="ru-RU" i="1" dirty="0" err="1">
                <a:solidFill>
                  <a:srgbClr val="FF0000"/>
                </a:solidFill>
                <a:latin typeface="Times New Roman" panose="02020603050405020304" pitchFamily="18" charset="0"/>
                <a:ea typeface="Times New Roman" panose="02020603050405020304" pitchFamily="18" charset="0"/>
              </a:rPr>
              <a:t>аеропорту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або</a:t>
            </a:r>
            <a:r>
              <a:rPr lang="ru-RU" i="1" dirty="0">
                <a:solidFill>
                  <a:srgbClr val="FF0000"/>
                </a:solidFill>
                <a:latin typeface="Times New Roman" panose="02020603050405020304" pitchFamily="18" charset="0"/>
                <a:ea typeface="Times New Roman" panose="02020603050405020304" pitchFamily="18" charset="0"/>
              </a:rPr>
              <a:t> за </a:t>
            </a:r>
            <a:r>
              <a:rPr lang="ru-RU" i="1" dirty="0" err="1">
                <a:solidFill>
                  <a:srgbClr val="FF0000"/>
                </a:solidFill>
                <a:latin typeface="Times New Roman" panose="02020603050405020304" pitchFamily="18" charset="0"/>
                <a:ea typeface="Times New Roman" panose="02020603050405020304" pitchFamily="18" charset="0"/>
              </a:rPr>
              <a:t>його</a:t>
            </a:r>
            <a:r>
              <a:rPr lang="ru-RU" i="1" dirty="0">
                <a:solidFill>
                  <a:srgbClr val="FF0000"/>
                </a:solidFill>
                <a:latin typeface="Times New Roman" panose="02020603050405020304" pitchFamily="18" charset="0"/>
                <a:ea typeface="Times New Roman" panose="02020603050405020304" pitchFamily="18" charset="0"/>
              </a:rPr>
              <a:t> межами </a:t>
            </a:r>
            <a:r>
              <a:rPr lang="ru-RU" i="1" dirty="0" err="1">
                <a:solidFill>
                  <a:srgbClr val="FF0000"/>
                </a:solidFill>
                <a:latin typeface="Times New Roman" panose="02020603050405020304" pitchFamily="18" charset="0"/>
                <a:ea typeface="Times New Roman" panose="02020603050405020304" pitchFamily="18" charset="0"/>
              </a:rPr>
              <a:t>складається</a:t>
            </a:r>
            <a:r>
              <a:rPr lang="ru-RU" i="1" dirty="0">
                <a:solidFill>
                  <a:srgbClr val="FF0000"/>
                </a:solidFill>
                <a:latin typeface="Times New Roman" panose="02020603050405020304" pitchFamily="18" charset="0"/>
                <a:ea typeface="Times New Roman" panose="02020603050405020304" pitchFamily="18" charset="0"/>
              </a:rPr>
              <a:t> план </a:t>
            </a:r>
            <a:r>
              <a:rPr lang="ru-RU" i="1" dirty="0" err="1">
                <a:solidFill>
                  <a:srgbClr val="FF0000"/>
                </a:solidFill>
                <a:latin typeface="Times New Roman" panose="02020603050405020304" pitchFamily="18" charset="0"/>
                <a:ea typeface="Times New Roman" panose="02020603050405020304" pitchFamily="18" charset="0"/>
              </a:rPr>
              <a:t>заходів</a:t>
            </a:r>
            <a:r>
              <a:rPr lang="ru-RU" i="1" dirty="0">
                <a:solidFill>
                  <a:srgbClr val="FF0000"/>
                </a:solidFill>
                <a:latin typeface="Times New Roman" panose="02020603050405020304" pitchFamily="18" charset="0"/>
                <a:ea typeface="Times New Roman" panose="02020603050405020304" pitchFamily="18" charset="0"/>
              </a:rPr>
              <a:t>, в </a:t>
            </a:r>
            <a:r>
              <a:rPr lang="ru-RU" i="1" dirty="0" err="1">
                <a:solidFill>
                  <a:srgbClr val="FF0000"/>
                </a:solidFill>
                <a:latin typeface="Times New Roman" panose="02020603050405020304" pitchFamily="18" charset="0"/>
                <a:ea typeface="Times New Roman" panose="02020603050405020304" pitchFamily="18" charset="0"/>
              </a:rPr>
              <a:t>якому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передбачається</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попередні</a:t>
            </a:r>
            <a:r>
              <a:rPr lang="ru-RU" dirty="0">
                <a:latin typeface="Times New Roman" panose="02020603050405020304" pitchFamily="18" charset="0"/>
                <a:ea typeface="Times New Roman" panose="02020603050405020304" pitchFamily="18" charset="0"/>
              </a:rPr>
              <a:t> заходи (до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заходи </a:t>
            </a:r>
            <a:r>
              <a:rPr lang="ru-RU" dirty="0" err="1">
                <a:latin typeface="Times New Roman" panose="02020603050405020304" pitchFamily="18" charset="0"/>
                <a:ea typeface="Times New Roman" panose="02020603050405020304" pitchFamily="18" charset="0"/>
              </a:rPr>
              <a:t>щодо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a:t>
            </a:r>
            <a:r>
              <a:rPr lang="ru-RU" dirty="0">
                <a:latin typeface="Times New Roman" panose="02020603050405020304" pitchFamily="18" charset="0"/>
                <a:ea typeface="Times New Roman" panose="02020603050405020304" pitchFamily="18" charset="0"/>
              </a:rPr>
              <a:t> час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аваріях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керівництво</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координація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робіт</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ліквідації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наслідків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покладається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адміністрацію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аваріях</a:t>
            </a:r>
            <a:r>
              <a:rPr lang="ru-RU" dirty="0">
                <a:latin typeface="Times New Roman" panose="02020603050405020304" pitchFamily="18" charset="0"/>
                <a:ea typeface="Times New Roman" panose="02020603050405020304" pitchFamily="18" charset="0"/>
              </a:rPr>
              <a:t> за межами </a:t>
            </a:r>
            <a:r>
              <a:rPr lang="ru-RU" dirty="0" err="1">
                <a:latin typeface="Times New Roman" panose="02020603050405020304" pitchFamily="18" charset="0"/>
                <a:ea typeface="Times New Roman" panose="02020603050405020304" pitchFamily="18" charset="0"/>
              </a:rPr>
              <a:t>аеропорту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представник</a:t>
            </a:r>
            <a:r>
              <a:rPr lang="ru-RU" dirty="0">
                <a:latin typeface="Times New Roman" panose="02020603050405020304" pitchFamily="18" charset="0"/>
                <a:ea typeface="Times New Roman" panose="02020603050405020304" pitchFamily="18" charset="0"/>
              </a:rPr>
              <a:t> органу </a:t>
            </a:r>
            <a:r>
              <a:rPr lang="ru-RU" dirty="0" err="1">
                <a:latin typeface="Times New Roman" panose="02020603050405020304" pitchFamily="18" charset="0"/>
                <a:ea typeface="Times New Roman" panose="02020603050405020304" pitchFamily="18" charset="0"/>
              </a:rPr>
              <a:t>виконавчої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адміністративної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території</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якій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виникла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До </a:t>
            </a:r>
            <a:r>
              <a:rPr lang="ru-RU" dirty="0" err="1">
                <a:latin typeface="Times New Roman" panose="02020603050405020304" pitchFamily="18" charset="0"/>
                <a:ea typeface="Times New Roman" panose="02020603050405020304" pitchFamily="18" charset="0"/>
              </a:rPr>
              <a:t>участі</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ліквідації</a:t>
            </a:r>
            <a:r>
              <a:rPr lang="ru-RU" dirty="0">
                <a:latin typeface="Times New Roman" panose="02020603050405020304" pitchFamily="18" charset="0"/>
                <a:ea typeface="Times New Roman" panose="02020603050405020304" pitchFamily="18" charset="0"/>
              </a:rPr>
              <a:t> медико-</a:t>
            </a:r>
            <a:r>
              <a:rPr lang="ru-RU" dirty="0" err="1">
                <a:latin typeface="Times New Roman" panose="02020603050405020304" pitchFamily="18" charset="0"/>
                <a:ea typeface="Times New Roman" panose="02020603050405020304" pitchFamily="18" charset="0"/>
              </a:rPr>
              <a:t>санітарних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наслідків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залучаються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сили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засоби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державної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a:t>
            </a:r>
            <a:r>
              <a:rPr lang="ru-RU" dirty="0" err="1">
                <a:latin typeface="Times New Roman" panose="02020603050405020304" pitchFamily="18" charset="0"/>
                <a:ea typeface="Times New Roman" panose="02020603050405020304" pitchFamily="18" charset="0"/>
              </a:rPr>
              <a:t>завданням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якої</a:t>
            </a:r>
            <a:r>
              <a:rPr lang="ru-RU" dirty="0">
                <a:latin typeface="Times New Roman" panose="02020603050405020304" pitchFamily="18" charset="0"/>
                <a:ea typeface="Times New Roman" panose="02020603050405020304" pitchFamily="18" charset="0"/>
              </a:rPr>
              <a:t> є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невідкладної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забезпечення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супроводу</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Для </a:t>
            </a:r>
            <a:r>
              <a:rPr lang="ru-RU" dirty="0" err="1">
                <a:latin typeface="Times New Roman" panose="02020603050405020304" pitchFamily="18" charset="0"/>
                <a:ea typeface="Times New Roman" panose="02020603050405020304" pitchFamily="18" charset="0"/>
              </a:rPr>
              <a:t>керівництва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сортуванням</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евакуацією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призначається</a:t>
            </a:r>
            <a:r>
              <a:rPr lang="ru-RU" dirty="0">
                <a:latin typeface="Times New Roman" panose="02020603050405020304" pitchFamily="18" charset="0"/>
                <a:ea typeface="Times New Roman" panose="02020603050405020304" pitchFamily="18" charset="0"/>
              </a:rPr>
              <a:t> координатор з </a:t>
            </a:r>
            <a:r>
              <a:rPr lang="ru-RU" dirty="0" err="1">
                <a:latin typeface="Times New Roman" panose="02020603050405020304" pitchFamily="18" charset="0"/>
                <a:ea typeface="Times New Roman" panose="02020603050405020304" pitchFamily="18" charset="0"/>
              </a:rPr>
              <a:t>медичних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питань</a:t>
            </a:r>
            <a:r>
              <a:rPr lang="ru-RU" dirty="0">
                <a:latin typeface="Times New Roman" panose="02020603050405020304" pitchFamily="18" charset="0"/>
                <a:ea typeface="Times New Roman" panose="02020603050405020304" pitchFamily="18" charset="0"/>
              </a:rPr>
              <a:t> з числа </a:t>
            </a:r>
            <a:r>
              <a:rPr lang="ru-RU" dirty="0" err="1">
                <a:latin typeface="Times New Roman" panose="02020603050405020304" pitchFamily="18" charset="0"/>
                <a:ea typeface="Times New Roman" panose="02020603050405020304" pitchFamily="18" charset="0"/>
              </a:rPr>
              <a:t>керівництва</a:t>
            </a:r>
            <a:r>
              <a:rPr lang="ru-RU" dirty="0">
                <a:latin typeface="Times New Roman" panose="02020603050405020304" pitchFamily="18" charset="0"/>
                <a:ea typeface="Times New Roman" panose="02020603050405020304" pitchFamily="18" charset="0"/>
              </a:rPr>
              <a:t> ДСМК </a:t>
            </a:r>
            <a:r>
              <a:rPr lang="ru-RU" dirty="0" err="1">
                <a:latin typeface="Times New Roman" panose="02020603050405020304" pitchFamily="18" charset="0"/>
                <a:ea typeface="Times New Roman" panose="02020603050405020304" pitchFamily="18" charset="0"/>
              </a:rPr>
              <a:t>територіального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рівня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який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відповідає</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організацію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проведенні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медичного</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сортування</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наданні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на </a:t>
            </a:r>
            <a:r>
              <a:rPr lang="ru-RU" b="1" i="1" dirty="0" err="1">
                <a:solidFill>
                  <a:srgbClr val="FF0000"/>
                </a:solidFill>
                <a:latin typeface="Times New Roman" panose="02020603050405020304" pitchFamily="18" charset="0"/>
                <a:ea typeface="Times New Roman" panose="02020603050405020304" pitchFamily="18" charset="0"/>
              </a:rPr>
              <a:t>місці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авіаційної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катастрофи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всі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переміщуються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поступово</a:t>
            </a:r>
            <a:r>
              <a:rPr lang="ru-RU" b="1" i="1" dirty="0">
                <a:solidFill>
                  <a:srgbClr val="FF0000"/>
                </a:solidFill>
                <a:latin typeface="Times New Roman" panose="02020603050405020304" pitchFamily="18" charset="0"/>
                <a:ea typeface="Times New Roman" panose="02020603050405020304" pitchFamily="18" charset="0"/>
              </a:rPr>
              <a:t> через 4 </a:t>
            </a:r>
            <a:r>
              <a:rPr lang="ru-RU" b="1" i="1" dirty="0" err="1">
                <a:solidFill>
                  <a:srgbClr val="FF0000"/>
                </a:solidFill>
                <a:latin typeface="Times New Roman" panose="02020603050405020304" pitchFamily="18" charset="0"/>
                <a:ea typeface="Times New Roman" panose="02020603050405020304" pitchFamily="18" charset="0"/>
              </a:rPr>
              <a:t>зони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пошуку</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збору</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сортування</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  зону </a:t>
            </a:r>
            <a:r>
              <a:rPr lang="ru-RU" b="1" i="1" dirty="0" err="1">
                <a:solidFill>
                  <a:srgbClr val="FF0000"/>
                </a:solidFill>
                <a:latin typeface="Times New Roman" panose="02020603050405020304" pitchFamily="18" charset="0"/>
                <a:ea typeface="Times New Roman" panose="02020603050405020304" pitchFamily="18" charset="0"/>
              </a:rPr>
              <a:t>транспортування</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34770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5746" y="252994"/>
            <a:ext cx="6054436" cy="6463308"/>
          </a:xfrm>
          <a:prstGeom prst="rect">
            <a:avLst/>
          </a:prstGeom>
          <a:solidFill>
            <a:schemeClr val="tx2">
              <a:lumMod val="20000"/>
              <a:lumOff val="80000"/>
            </a:schemeClr>
          </a:solidFill>
        </p:spPr>
        <p:txBody>
          <a:bodyPr wrap="square">
            <a:spAutoFit/>
          </a:bodyPr>
          <a:lstStyle/>
          <a:p>
            <a:pPr>
              <a:spcAft>
                <a:spcPts val="0"/>
              </a:spcAft>
            </a:pPr>
            <a:r>
              <a:rPr lang="ru-RU" i="1"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пошуку</a:t>
            </a:r>
            <a:r>
              <a:rPr lang="ru-RU" i="1" dirty="0">
                <a:solidFill>
                  <a:srgbClr val="FF0000"/>
                </a:solidFill>
                <a:latin typeface="Times New Roman" panose="02020603050405020304" pitchFamily="18" charset="0"/>
                <a:ea typeface="Times New Roman" panose="02020603050405020304" pitchFamily="18" charset="0"/>
              </a:rPr>
              <a:t> та </a:t>
            </a:r>
            <a:r>
              <a:rPr lang="ru-RU" i="1" dirty="0" err="1">
                <a:solidFill>
                  <a:srgbClr val="FF0000"/>
                </a:solidFill>
                <a:latin typeface="Times New Roman" panose="02020603050405020304" pitchFamily="18" charset="0"/>
                <a:ea typeface="Times New Roman" panose="02020603050405020304" pitchFamily="18" charset="0"/>
              </a:rPr>
              <a:t>збору</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де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пошук</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збір</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евакуація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сортурування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працює</a:t>
            </a:r>
            <a:r>
              <a:rPr lang="ru-RU" dirty="0">
                <a:latin typeface="Times New Roman" panose="02020603050405020304" pitchFamily="18" charset="0"/>
                <a:ea typeface="Times New Roman" panose="02020603050405020304" pitchFamily="18" charset="0"/>
              </a:rPr>
              <a:t> персонал </a:t>
            </a:r>
            <a:r>
              <a:rPr lang="ru-RU" dirty="0" err="1">
                <a:latin typeface="Times New Roman" panose="02020603050405020304" pitchFamily="18" charset="0"/>
                <a:ea typeface="Times New Roman" panose="02020603050405020304" pitchFamily="18" charset="0"/>
              </a:rPr>
              <a:t>аварійно-рятувальної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проти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пожежної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сортування</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Розташовується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відстані</a:t>
            </a:r>
            <a:r>
              <a:rPr lang="ru-RU" dirty="0">
                <a:latin typeface="Times New Roman" panose="02020603050405020304" pitchFamily="18" charset="0"/>
                <a:ea typeface="Times New Roman" panose="02020603050405020304" pitchFamily="18" charset="0"/>
              </a:rPr>
              <a:t> 80-90 м з </a:t>
            </a:r>
            <a:r>
              <a:rPr lang="ru-RU" dirty="0" err="1">
                <a:latin typeface="Times New Roman" panose="02020603050405020304" pitchFamily="18" charset="0"/>
                <a:ea typeface="Times New Roman" panose="02020603050405020304" pitchFamily="18" charset="0"/>
              </a:rPr>
              <a:t>навітряного</a:t>
            </a:r>
            <a:r>
              <a:rPr lang="ru-RU" dirty="0">
                <a:latin typeface="Times New Roman" panose="02020603050405020304" pitchFamily="18" charset="0"/>
                <a:ea typeface="Times New Roman" panose="02020603050405020304" pitchFamily="18" charset="0"/>
              </a:rPr>
              <a:t> боку </a:t>
            </a:r>
            <a:r>
              <a:rPr lang="ru-RU" dirty="0" err="1">
                <a:latin typeface="Times New Roman" panose="02020603050405020304" pitchFamily="18" charset="0"/>
                <a:ea typeface="Times New Roman" panose="02020603050405020304" pitchFamily="18" charset="0"/>
              </a:rPr>
              <a:t>від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місця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події</a:t>
            </a:r>
            <a:r>
              <a:rPr lang="ru-RU" dirty="0">
                <a:latin typeface="Times New Roman" panose="02020603050405020304" pitchFamily="18" charset="0"/>
                <a:ea typeface="Times New Roman" panose="02020603050405020304" pitchFamily="18" charset="0"/>
              </a:rPr>
              <a:t> з метою </a:t>
            </a:r>
            <a:r>
              <a:rPr lang="ru-RU" dirty="0" err="1">
                <a:latin typeface="Times New Roman" panose="02020603050405020304" pitchFamily="18" charset="0"/>
                <a:ea typeface="Times New Roman" panose="02020603050405020304" pitchFamily="18" charset="0"/>
              </a:rPr>
              <a:t>уникнення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впливу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продуктів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горіння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диму</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її</a:t>
            </a:r>
            <a:r>
              <a:rPr lang="ru-RU" dirty="0">
                <a:latin typeface="Times New Roman" panose="02020603050405020304" pitchFamily="18" charset="0"/>
                <a:ea typeface="Times New Roman" panose="02020603050405020304" pitchFamily="18" charset="0"/>
              </a:rPr>
              <a:t> межах </a:t>
            </a:r>
            <a:r>
              <a:rPr lang="ru-RU" dirty="0" err="1">
                <a:latin typeface="Times New Roman" panose="02020603050405020304" pitchFamily="18" charset="0"/>
                <a:ea typeface="Times New Roman" panose="02020603050405020304" pitchFamily="18" charset="0"/>
              </a:rPr>
              <a:t>медичними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працівниками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перше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надання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допомоги</a:t>
            </a:r>
            <a:r>
              <a:rPr lang="ru-RU" dirty="0">
                <a:solidFill>
                  <a:srgbClr val="FF0000"/>
                </a:solidFill>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Поділяється</a:t>
            </a:r>
            <a:r>
              <a:rPr lang="ru-RU" dirty="0">
                <a:latin typeface="Times New Roman" panose="02020603050405020304" pitchFamily="18" charset="0"/>
                <a:ea typeface="Times New Roman" panose="02020603050405020304" pitchFamily="18" charset="0"/>
              </a:rPr>
              <a:t> на три </a:t>
            </a:r>
            <a:r>
              <a:rPr lang="ru-RU" dirty="0" err="1">
                <a:latin typeface="Times New Roman" panose="02020603050405020304" pitchFamily="18" charset="0"/>
                <a:ea typeface="Times New Roman" panose="02020603050405020304" pitchFamily="18" charset="0"/>
              </a:rPr>
              <a:t>підзони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трьох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категорій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невідкладної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черга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яка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бути </a:t>
            </a:r>
            <a:r>
              <a:rPr lang="ru-RU" dirty="0" err="1">
                <a:latin typeface="Times New Roman" panose="02020603050405020304" pitchFamily="18" charset="0"/>
                <a:ea typeface="Times New Roman" panose="02020603050405020304" pitchFamily="18" charset="0"/>
              </a:rPr>
              <a:t>тимчасово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відкладена</a:t>
            </a:r>
            <a:r>
              <a:rPr lang="ru-RU" dirty="0">
                <a:latin typeface="Times New Roman" panose="02020603050405020304" pitchFamily="18" charset="0"/>
                <a:ea typeface="Times New Roman" panose="02020603050405020304" pitchFamily="18" charset="0"/>
              </a:rPr>
              <a:t> (ІІ </a:t>
            </a:r>
            <a:r>
              <a:rPr lang="ru-RU" dirty="0" err="1">
                <a:latin typeface="Times New Roman" panose="02020603050405020304" pitchFamily="18" charset="0"/>
                <a:ea typeface="Times New Roman" panose="02020603050405020304" pitchFamily="18" charset="0"/>
              </a:rPr>
              <a:t>черга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потребують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амбулаторної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психотерапевтичної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(ІІІ </a:t>
            </a:r>
            <a:r>
              <a:rPr lang="ru-RU" dirty="0" err="1">
                <a:latin typeface="Times New Roman" panose="02020603050405020304" pitchFamily="18" charset="0"/>
                <a:ea typeface="Times New Roman" panose="02020603050405020304" pitchFamily="18" charset="0"/>
              </a:rPr>
              <a:t>черга</a:t>
            </a: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цій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пересувні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формування</a:t>
            </a:r>
            <a:r>
              <a:rPr lang="ru-RU" dirty="0">
                <a:latin typeface="Times New Roman" panose="02020603050405020304" pitchFamily="18" charset="0"/>
                <a:ea typeface="Times New Roman" panose="02020603050405020304" pitchFamily="18" charset="0"/>
              </a:rPr>
              <a:t>, при </a:t>
            </a:r>
            <a:r>
              <a:rPr lang="ru-RU" dirty="0" err="1">
                <a:latin typeface="Times New Roman" panose="02020603050405020304" pitchFamily="18" charset="0"/>
                <a:ea typeface="Times New Roman" panose="02020603050405020304" pitchFamily="18" charset="0"/>
              </a:rPr>
              <a:t>потребі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розгортається</a:t>
            </a:r>
            <a:r>
              <a:rPr lang="ru-RU" dirty="0">
                <a:latin typeface="Times New Roman" panose="02020603050405020304" pitchFamily="18" charset="0"/>
                <a:ea typeface="Times New Roman" panose="02020603050405020304" pitchFamily="18" charset="0"/>
              </a:rPr>
              <a:t> перший </a:t>
            </a:r>
            <a:r>
              <a:rPr lang="ru-RU" dirty="0" err="1">
                <a:latin typeface="Times New Roman" panose="02020603050405020304" pitchFamily="18" charset="0"/>
                <a:ea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Зона </a:t>
            </a:r>
            <a:r>
              <a:rPr lang="ru-RU" i="1" dirty="0" err="1">
                <a:solidFill>
                  <a:srgbClr val="FF0000"/>
                </a:solidFill>
                <a:latin typeface="Times New Roman" panose="02020603050405020304" pitchFamily="18" charset="0"/>
                <a:ea typeface="Times New Roman" panose="02020603050405020304" pitchFamily="18" charset="0"/>
              </a:rPr>
              <a:t>транспортування</a:t>
            </a:r>
            <a:r>
              <a:rPr lang="ru-RU" i="1" dirty="0">
                <a:solidFill>
                  <a:srgbClr val="FF0000"/>
                </a:solidFill>
                <a:latin typeface="Times New Roman" panose="02020603050405020304" pitchFamily="18" charset="0"/>
                <a:ea typeface="Times New Roman" panose="02020603050405020304" pitchFamily="18" charset="0"/>
              </a:rPr>
              <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Призначається</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реєстрації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Розміщується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між</a:t>
            </a:r>
            <a:r>
              <a:rPr lang="ru-RU" dirty="0">
                <a:latin typeface="Times New Roman" panose="02020603050405020304" pitchFamily="18" charset="0"/>
                <a:ea typeface="Times New Roman" panose="02020603050405020304" pitchFamily="18" charset="0"/>
              </a:rPr>
              <a:t> зоною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під'їзним</a:t>
            </a:r>
            <a:r>
              <a:rPr lang="ru-RU" dirty="0">
                <a:latin typeface="Times New Roman" panose="02020603050405020304" pitchFamily="18" charset="0"/>
                <a:ea typeface="Times New Roman" panose="02020603050405020304" pitchFamily="18" charset="0"/>
              </a:rPr>
              <a:t> шляхом.</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03189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5636" y="460905"/>
            <a:ext cx="6442364" cy="5909310"/>
          </a:xfrm>
          <a:prstGeom prst="rect">
            <a:avLst/>
          </a:prstGeom>
          <a:solidFill>
            <a:srgbClr val="66FF33"/>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При </a:t>
            </a:r>
            <a:r>
              <a:rPr lang="ru-RU" b="1" i="1" dirty="0" err="1">
                <a:solidFill>
                  <a:srgbClr val="FF0000"/>
                </a:solidFill>
                <a:latin typeface="Times New Roman" panose="02020603050405020304" pitchFamily="18" charset="0"/>
                <a:ea typeface="Times New Roman" panose="02020603050405020304" pitchFamily="18" charset="0"/>
              </a:rPr>
              <a:t>залізничних</a:t>
            </a:r>
            <a:r>
              <a:rPr lang="ru-RU" b="1" i="1" dirty="0">
                <a:solidFill>
                  <a:srgbClr val="FF0000"/>
                </a:solidFill>
                <a:latin typeface="Times New Roman" panose="02020603050405020304" pitchFamily="18" charset="0"/>
                <a:ea typeface="Times New Roman" panose="02020603050405020304" pitchFamily="18" charset="0"/>
              </a:rPr>
              <a:t> катастрофах </a:t>
            </a:r>
            <a:r>
              <a:rPr lang="ru-RU" b="1" i="1" dirty="0" err="1">
                <a:solidFill>
                  <a:srgbClr val="FF0000"/>
                </a:solidFill>
                <a:latin typeface="Times New Roman" panose="02020603050405020304" pitchFamily="18" charset="0"/>
                <a:ea typeface="Times New Roman" panose="02020603050405020304" pitchFamily="18" charset="0"/>
              </a:rPr>
              <a:t>організація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екстреної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постраждалим</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принципово</a:t>
            </a:r>
            <a:r>
              <a:rPr lang="ru-RU" b="1" i="1" dirty="0">
                <a:solidFill>
                  <a:srgbClr val="FF0000"/>
                </a:solidFill>
                <a:latin typeface="Times New Roman" panose="02020603050405020304" pitchFamily="18" charset="0"/>
                <a:ea typeface="Times New Roman" panose="02020603050405020304" pitchFamily="18" charset="0"/>
              </a:rPr>
              <a:t> не </a:t>
            </a:r>
            <a:r>
              <a:rPr lang="ru-RU" b="1" i="1" dirty="0" err="1">
                <a:solidFill>
                  <a:srgbClr val="FF0000"/>
                </a:solidFill>
                <a:latin typeface="Times New Roman" panose="02020603050405020304" pitchFamily="18" charset="0"/>
                <a:ea typeface="Times New Roman" panose="02020603050405020304" pitchFamily="18" charset="0"/>
              </a:rPr>
              <a:t>відрізняється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від</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при </a:t>
            </a:r>
            <a:r>
              <a:rPr lang="ru-RU" b="1" i="1" dirty="0" err="1">
                <a:solidFill>
                  <a:srgbClr val="FF0000"/>
                </a:solidFill>
                <a:latin typeface="Times New Roman" panose="02020603050405020304" pitchFamily="18" charset="0"/>
                <a:ea typeface="Times New Roman" panose="02020603050405020304" pitchFamily="18" charset="0"/>
              </a:rPr>
              <a:t>авіакатастрофах</a:t>
            </a:r>
            <a:r>
              <a:rPr lang="ru-RU" b="1" i="1" dirty="0">
                <a:solidFill>
                  <a:srgbClr val="FF0000"/>
                </a:solidFill>
                <a:latin typeface="Times New Roman" panose="02020603050405020304" pitchFamily="18" charset="0"/>
                <a:ea typeface="Times New Roman" panose="02020603050405020304" pitchFamily="18" charset="0"/>
              </a:rPr>
              <a:t> та </a:t>
            </a:r>
            <a:r>
              <a:rPr lang="ru-RU" b="1" i="1" dirty="0" err="1">
                <a:solidFill>
                  <a:srgbClr val="FF0000"/>
                </a:solidFill>
                <a:latin typeface="Times New Roman" panose="02020603050405020304" pitchFamily="18" charset="0"/>
                <a:ea typeface="Times New Roman" panose="02020603050405020304" pitchFamily="18" charset="0"/>
              </a:rPr>
              <a:t>автомобільних</a:t>
            </a:r>
            <a:r>
              <a:rPr lang="ru-RU" b="1" i="1" dirty="0">
                <a:solidFill>
                  <a:srgbClr val="FF0000"/>
                </a:solidFill>
                <a:latin typeface="Times New Roman" panose="02020603050405020304" pitchFamily="18" charset="0"/>
                <a:ea typeface="Times New Roman" panose="02020603050405020304" pitchFamily="18" charset="0"/>
              </a:rPr>
              <a:t> катастрофах</a:t>
            </a:r>
            <a:r>
              <a:rPr lang="ru-RU" i="1" dirty="0">
                <a:solidFill>
                  <a:srgbClr val="FF0000"/>
                </a:solidFill>
                <a:latin typeface="Times New Roman" panose="02020603050405020304" pitchFamily="18" charset="0"/>
                <a:ea typeface="Times New Roman" panose="02020603050405020304" pitchFamily="18" charset="0"/>
              </a:rPr>
              <a:t>.</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Як і при інших видах транспортних катастроф з’ясовуються наслідки катастрофи, місце її виникнення, інформуються розташовані поблизу лікувальні заклади та територіальний центр екстреної медичної допомоги. Негайно в район катастрофи направляються бригади швидкої медичної допомоги та формування Державної служби медицини катастроф територіального рівня; які на місці пригоди організують роботу щодо надання медичної допомоги і евакуацію постраждалих у лікувальні заклади. </a:t>
            </a:r>
            <a:r>
              <a:rPr lang="ru-RU" dirty="0">
                <a:latin typeface="Times New Roman" panose="02020603050405020304" pitchFamily="18" charset="0"/>
                <a:ea typeface="Times New Roman" panose="02020603050405020304" pitchFamily="18" charset="0"/>
              </a:rPr>
              <a:t>До </a:t>
            </a:r>
            <a:r>
              <a:rPr lang="ru-RU" dirty="0" err="1">
                <a:latin typeface="Times New Roman" panose="02020603050405020304" pitchFamily="18" charset="0"/>
                <a:ea typeface="Times New Roman" panose="02020603050405020304" pitchFamily="18" charset="0"/>
              </a:rPr>
              <a:t>прибуття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оперативної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групи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Державної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служби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медицини</a:t>
            </a:r>
            <a:r>
              <a:rPr lang="ru-RU" dirty="0">
                <a:latin typeface="Times New Roman" panose="02020603050405020304" pitchFamily="18" charset="0"/>
                <a:ea typeface="Times New Roman" panose="02020603050405020304" pitchFamily="18" charset="0"/>
              </a:rPr>
              <a:t> катастроф </a:t>
            </a:r>
            <a:r>
              <a:rPr lang="ru-RU" dirty="0" err="1">
                <a:latin typeface="Times New Roman" panose="02020603050405020304" pitchFamily="18" charset="0"/>
                <a:ea typeface="Times New Roman" panose="02020603050405020304" pitchFamily="18" charset="0"/>
              </a:rPr>
              <a:t>керівництво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роботою</a:t>
            </a:r>
            <a:r>
              <a:rPr lang="ru-RU" dirty="0">
                <a:latin typeface="Times New Roman" panose="02020603050405020304" pitchFamily="18" charset="0"/>
                <a:ea typeface="Times New Roman" panose="02020603050405020304" pitchFamily="18" charset="0"/>
              </a:rPr>
              <a:t> бригад </a:t>
            </a:r>
            <a:r>
              <a:rPr lang="ru-RU" dirty="0" err="1">
                <a:latin typeface="Times New Roman" panose="02020603050405020304" pitchFamily="18" charset="0"/>
                <a:ea typeface="Times New Roman" panose="02020603050405020304" pitchFamily="18" charset="0"/>
              </a:rPr>
              <a:t>швидкої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покладається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лікаря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бригади</a:t>
            </a:r>
            <a:r>
              <a:rPr lang="ru-RU" dirty="0">
                <a:latin typeface="Times New Roman" panose="02020603050405020304" pitchFamily="18" charset="0"/>
                <a:ea typeface="Times New Roman" panose="02020603050405020304" pitchFamily="18" charset="0"/>
              </a:rPr>
              <a:t>, яка </a:t>
            </a:r>
            <a:r>
              <a:rPr lang="ru-RU" dirty="0" err="1">
                <a:latin typeface="Times New Roman" panose="02020603050405020304" pitchFamily="18" charset="0"/>
                <a:ea typeface="Times New Roman" panose="02020603050405020304" pitchFamily="18" charset="0"/>
              </a:rPr>
              <a:t>прибула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першою</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залізничної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створюються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тимчасові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пункти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збору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здійснюється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реєстрація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екстреної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подальша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лікувальні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заклади</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призначенням</a:t>
            </a:r>
            <a:r>
              <a:rPr lang="ru-RU" dirty="0">
                <a:latin typeface="Times New Roman" panose="02020603050405020304" pitchFamily="18" charset="0"/>
                <a:ea typeface="Times New Roman" panose="02020603050405020304" pitchFamily="18" charset="0"/>
              </a:rPr>
              <a:t>.</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975655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5530" y="348672"/>
            <a:ext cx="6791804" cy="6278642"/>
          </a:xfrm>
          <a:prstGeom prst="rect">
            <a:avLst/>
          </a:prstGeom>
          <a:solidFill>
            <a:srgbClr val="66FF33"/>
          </a:solidFill>
        </p:spPr>
        <p:txBody>
          <a:bodyPr wrap="square">
            <a:spAutoFit/>
          </a:bodyPr>
          <a:lstStyle/>
          <a:p>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При катастрофах на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морському</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річковому</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транспорті</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у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період</a:t>
            </a:r>
            <a:r>
              <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ізоляції</a:t>
            </a:r>
            <a:r>
              <a:rPr lang="ru-RU"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домедична</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надається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шляхом само-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взаємодопомоги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екіпажем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також</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медичним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персоналом судна. На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судні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березі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організовується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тимчасовий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пункт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збору</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постраждалих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де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їм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силами ДСМК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територіального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рівня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надається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перша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лікарська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використанням</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основних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принципів</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лікувально-евакуаційного</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забезпечення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постраждалих</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лікувальні</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заклади</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використовується</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водний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повітряний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автомобільний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залізничний</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транспорт</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ru-RU" sz="1600" b="1" dirty="0" err="1">
                <a:solidFill>
                  <a:srgbClr val="FF0000"/>
                </a:solidFill>
                <a:latin typeface="Times New Roman" panose="02020603050405020304" pitchFamily="18" charset="0"/>
                <a:cs typeface="Times New Roman" panose="02020603050405020304" pitchFamily="18" charset="0"/>
              </a:rPr>
              <a:t>Аварії</a:t>
            </a:r>
            <a:r>
              <a:rPr lang="ru-RU" sz="1600" b="1" dirty="0">
                <a:solidFill>
                  <a:srgbClr val="FF0000"/>
                </a:solidFill>
                <a:latin typeface="Times New Roman" panose="02020603050405020304" pitchFamily="18" charset="0"/>
                <a:cs typeface="Times New Roman" panose="02020603050405020304" pitchFamily="18" charset="0"/>
              </a:rPr>
              <a:t> на шахтах </a:t>
            </a:r>
            <a:r>
              <a:rPr lang="ru-RU" sz="1600" b="1" dirty="0" err="1">
                <a:solidFill>
                  <a:srgbClr val="FF0000"/>
                </a:solidFill>
                <a:latin typeface="Times New Roman" panose="02020603050405020304" pitchFamily="18" charset="0"/>
                <a:cs typeface="Times New Roman" panose="02020603050405020304" pitchFamily="18" charset="0"/>
              </a:rPr>
              <a:t>мають</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свої</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особливості</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щодо</a:t>
            </a:r>
            <a:r>
              <a:rPr lang="ru-RU" sz="1600" b="1" dirty="0">
                <a:solidFill>
                  <a:srgbClr val="FF0000"/>
                </a:solidFill>
                <a:latin typeface="Times New Roman" panose="02020603050405020304" pitchFamily="18" charset="0"/>
                <a:cs typeface="Times New Roman" panose="02020603050405020304" pitchFamily="18" charset="0"/>
              </a:rPr>
              <a:t> умов </a:t>
            </a:r>
            <a:r>
              <a:rPr lang="ru-RU" sz="1600" b="1" dirty="0" err="1">
                <a:solidFill>
                  <a:srgbClr val="FF0000"/>
                </a:solidFill>
                <a:latin typeface="Times New Roman" panose="02020603050405020304" pitchFamily="18" charset="0"/>
                <a:cs typeface="Times New Roman" panose="02020603050405020304" pitchFamily="18" charset="0"/>
              </a:rPr>
              <a:t>організації</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лікувально-евакуаційних</a:t>
            </a:r>
            <a:r>
              <a:rPr lang="ru-RU" sz="1600" b="1" dirty="0">
                <a:solidFill>
                  <a:srgbClr val="FF0000"/>
                </a:solidFill>
                <a:latin typeface="Times New Roman" panose="02020603050405020304" pitchFamily="18" charset="0"/>
                <a:cs typeface="Times New Roman" panose="02020603050405020304" pitchFamily="18" charset="0"/>
              </a:rPr>
              <a:t> </a:t>
            </a:r>
            <a:r>
              <a:rPr lang="ru-RU" sz="1600" b="1" dirty="0" err="1">
                <a:solidFill>
                  <a:srgbClr val="FF0000"/>
                </a:solidFill>
                <a:latin typeface="Times New Roman" panose="02020603050405020304" pitchFamily="18" charset="0"/>
                <a:cs typeface="Times New Roman" panose="02020603050405020304" pitchFamily="18" charset="0"/>
              </a:rPr>
              <a:t>заходів</a:t>
            </a:r>
            <a:r>
              <a:rPr lang="ru-RU" sz="1600" b="1" dirty="0">
                <a:solidFill>
                  <a:srgbClr val="FF0000"/>
                </a:solidFill>
                <a:latin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cs typeface="Times New Roman" panose="02020603050405020304" pitchFamily="18" charset="0"/>
            </a:endParaRPr>
          </a:p>
          <a:p>
            <a:r>
              <a:rPr lang="ru-RU" sz="1600" dirty="0" err="1">
                <a:latin typeface="Times New Roman" panose="02020603050405020304" pitchFamily="18" charset="0"/>
                <a:cs typeface="Times New Roman" panose="02020603050405020304" pitchFamily="18" charset="0"/>
              </a:rPr>
              <a:t>Інформація</a:t>
            </a:r>
            <a:r>
              <a:rPr lang="ru-RU" sz="1600" dirty="0">
                <a:latin typeface="Times New Roman" panose="02020603050405020304" pitchFamily="18" charset="0"/>
                <a:cs typeface="Times New Roman" panose="02020603050405020304" pitchFamily="18" charset="0"/>
              </a:rPr>
              <a:t> про </a:t>
            </a:r>
            <a:r>
              <a:rPr lang="ru-RU" sz="1600" dirty="0" err="1">
                <a:latin typeface="Times New Roman" panose="02020603050405020304" pitchFamily="18" charset="0"/>
                <a:cs typeface="Times New Roman" panose="02020603050405020304" pitchFamily="18" charset="0"/>
              </a:rPr>
              <a:t>аварію</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шахті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надходить</a:t>
            </a:r>
            <a:r>
              <a:rPr lang="ru-RU" sz="1600" dirty="0">
                <a:latin typeface="Times New Roman" panose="02020603050405020304" pitchFamily="18" charset="0"/>
                <a:cs typeface="Times New Roman" panose="02020603050405020304" pitchFamily="18" charset="0"/>
              </a:rPr>
              <a:t> у </a:t>
            </a:r>
            <a:r>
              <a:rPr lang="ru-RU" sz="1600" dirty="0" err="1">
                <a:latin typeface="Times New Roman" panose="02020603050405020304" pitchFamily="18" charset="0"/>
                <a:cs typeface="Times New Roman" panose="02020603050405020304" pitchFamily="18" charset="0"/>
              </a:rPr>
              <a:t>чергову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воєнізовану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гірничорятувальну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частину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станцію</a:t>
            </a:r>
            <a:r>
              <a:rPr lang="ru-RU" sz="1600" dirty="0">
                <a:latin typeface="Times New Roman" panose="02020603050405020304" pitchFamily="18" charset="0"/>
                <a:cs typeface="Times New Roman" panose="02020603050405020304" pitchFamily="18" charset="0"/>
              </a:rPr>
              <a:t> ШМД, </a:t>
            </a:r>
            <a:r>
              <a:rPr lang="ru-RU" sz="1600" dirty="0" err="1">
                <a:latin typeface="Times New Roman" panose="02020603050405020304" pitchFamily="18" charset="0"/>
                <a:cs typeface="Times New Roman" panose="02020603050405020304" pitchFamily="18" charset="0"/>
              </a:rPr>
              <a:t>оперативним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черговим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управлінь</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надзвичайних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ситуації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оповіщається</a:t>
            </a:r>
            <a:r>
              <a:rPr lang="ru-RU" sz="1600" dirty="0">
                <a:latin typeface="Times New Roman" panose="02020603050405020304" pitchFamily="18" charset="0"/>
                <a:cs typeface="Times New Roman" panose="02020603050405020304" pitchFamily="18" charset="0"/>
              </a:rPr>
              <a:t> диспетчер Центру </a:t>
            </a:r>
            <a:r>
              <a:rPr lang="ru-RU" sz="1600" dirty="0" err="1">
                <a:latin typeface="Times New Roman" panose="02020603050405020304" pitchFamily="18" charset="0"/>
                <a:cs typeface="Times New Roman" panose="02020603050405020304" pitchFamily="18" charset="0"/>
              </a:rPr>
              <a:t>екстреної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Для оперативного </a:t>
            </a:r>
            <a:r>
              <a:rPr lang="ru-RU" sz="1600" dirty="0" err="1">
                <a:latin typeface="Times New Roman" panose="02020603050405020304" pitchFamily="18" charset="0"/>
                <a:cs typeface="Times New Roman" panose="02020603050405020304" pitchFamily="18" charset="0"/>
              </a:rPr>
              <a:t>керівництва</a:t>
            </a:r>
            <a:r>
              <a:rPr lang="ru-RU" sz="1600" dirty="0">
                <a:latin typeface="Times New Roman" panose="02020603050405020304" pitchFamily="18" charset="0"/>
                <a:cs typeface="Times New Roman" panose="02020603050405020304" pitchFamily="18" charset="0"/>
              </a:rPr>
              <a:t> заходами з </a:t>
            </a:r>
            <a:r>
              <a:rPr lang="ru-RU" sz="1600" dirty="0" err="1">
                <a:latin typeface="Times New Roman" panose="02020603050405020304" pitchFamily="18" charset="0"/>
                <a:cs typeface="Times New Roman" panose="02020603050405020304" pitchFamily="18" charset="0"/>
              </a:rPr>
              <a:t>організації</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надання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постраждалим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створюються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оперативні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групи</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b="1" i="1" dirty="0">
                <a:solidFill>
                  <a:srgbClr val="FF0000"/>
                </a:solidFill>
                <a:latin typeface="Times New Roman" panose="02020603050405020304" pitchFamily="18" charset="0"/>
                <a:cs typeface="Times New Roman" panose="02020603050405020304" pitchFamily="18" charset="0"/>
              </a:rPr>
              <a:t>До </a:t>
            </a:r>
            <a:r>
              <a:rPr lang="ru-RU" sz="1600" b="1" i="1" dirty="0" err="1">
                <a:solidFill>
                  <a:srgbClr val="FF0000"/>
                </a:solidFill>
                <a:latin typeface="Times New Roman" panose="02020603050405020304" pitchFamily="18" charset="0"/>
                <a:cs typeface="Times New Roman" panose="02020603050405020304" pitchFamily="18" charset="0"/>
              </a:rPr>
              <a:t>основних</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завдань</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медичної</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служби</a:t>
            </a:r>
            <a:r>
              <a:rPr lang="ru-RU" sz="1600" b="1" i="1" dirty="0">
                <a:solidFill>
                  <a:srgbClr val="FF0000"/>
                </a:solidFill>
                <a:latin typeface="Times New Roman" panose="02020603050405020304" pitchFamily="18" charset="0"/>
                <a:cs typeface="Times New Roman" panose="02020603050405020304" pitchFamily="18" charset="0"/>
              </a:rPr>
              <a:t> в </a:t>
            </a:r>
            <a:r>
              <a:rPr lang="ru-RU" sz="1600" b="1" i="1" dirty="0" err="1">
                <a:solidFill>
                  <a:srgbClr val="FF0000"/>
                </a:solidFill>
                <a:latin typeface="Times New Roman" panose="02020603050405020304" pitchFamily="18" charset="0"/>
                <a:cs typeface="Times New Roman" panose="02020603050405020304" pitchFamily="18" charset="0"/>
              </a:rPr>
              <a:t>цих</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умовах</a:t>
            </a:r>
            <a:r>
              <a:rPr lang="ru-RU" sz="1600" b="1" i="1" dirty="0">
                <a:solidFill>
                  <a:srgbClr val="FF0000"/>
                </a:solidFill>
                <a:latin typeface="Times New Roman" panose="02020603050405020304" pitchFamily="18" charset="0"/>
                <a:cs typeface="Times New Roman" panose="02020603050405020304" pitchFamily="18" charset="0"/>
              </a:rPr>
              <a:t> </a:t>
            </a:r>
            <a:r>
              <a:rPr lang="ru-RU" sz="1600" b="1" i="1" dirty="0" err="1">
                <a:solidFill>
                  <a:srgbClr val="FF0000"/>
                </a:solidFill>
                <a:latin typeface="Times New Roman" panose="02020603050405020304" pitchFamily="18" charset="0"/>
                <a:cs typeface="Times New Roman" panose="02020603050405020304" pitchFamily="18" charset="0"/>
              </a:rPr>
              <a:t>належить</a:t>
            </a:r>
            <a:r>
              <a:rPr lang="ru-RU" sz="1600" b="1" i="1" dirty="0">
                <a:solidFill>
                  <a:srgbClr val="FF0000"/>
                </a:solidFill>
                <a:latin typeface="Times New Roman" panose="02020603050405020304" pitchFamily="18" charset="0"/>
                <a:cs typeface="Times New Roman" panose="02020603050405020304" pitchFamily="18" charset="0"/>
              </a:rPr>
              <a:t>:</a:t>
            </a:r>
            <a:endParaRPr lang="uk-UA" sz="1600" dirty="0">
              <a:solidFill>
                <a:srgbClr val="FF0000"/>
              </a:solidFill>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організація</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надання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постраждалим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безпосередньо</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в </a:t>
            </a:r>
            <a:r>
              <a:rPr lang="ru-RU" sz="1600" dirty="0" err="1">
                <a:latin typeface="Times New Roman" panose="02020603050405020304" pitchFamily="18" charset="0"/>
                <a:cs typeface="Times New Roman" panose="02020603050405020304" pitchFamily="18" charset="0"/>
              </a:rPr>
              <a:t>гірничих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виробках</a:t>
            </a:r>
            <a:r>
              <a:rPr lang="ru-RU" sz="1600" dirty="0">
                <a:latin typeface="Times New Roman" panose="02020603050405020304" pitchFamily="18" charset="0"/>
                <a:cs typeface="Times New Roman" panose="02020603050405020304" pitchFamily="18" charset="0"/>
              </a:rPr>
              <a:t> шахт, </a:t>
            </a:r>
            <a:r>
              <a:rPr lang="ru-RU" sz="1600" dirty="0" err="1">
                <a:latin typeface="Times New Roman" panose="02020603050405020304" pitchFamily="18" charset="0"/>
                <a:cs typeface="Times New Roman" panose="02020603050405020304" pitchFamily="18" charset="0"/>
              </a:rPr>
              <a:t>атмосфері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непридатній</a:t>
            </a:r>
            <a:r>
              <a:rPr lang="ru-RU" sz="1600" dirty="0">
                <a:latin typeface="Times New Roman" panose="02020603050405020304" pitchFamily="18" charset="0"/>
                <a:cs typeface="Times New Roman" panose="02020603050405020304" pitchFamily="18" charset="0"/>
              </a:rPr>
              <a:t> для </a:t>
            </a:r>
            <a:r>
              <a:rPr lang="ru-RU" sz="1600" dirty="0" err="1">
                <a:latin typeface="Times New Roman" panose="02020603050405020304" pitchFamily="18" charset="0"/>
                <a:cs typeface="Times New Roman" panose="02020603050405020304" pitchFamily="18" charset="0"/>
              </a:rPr>
              <a:t>дихання</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надання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медичної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допомоги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постраждалим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що</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були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підняті</a:t>
            </a:r>
            <a:r>
              <a:rPr lang="ru-RU" sz="1600" dirty="0">
                <a:latin typeface="Times New Roman" panose="02020603050405020304" pitchFamily="18" charset="0"/>
                <a:cs typeface="Times New Roman" panose="02020603050405020304" pitchFamily="18" charset="0"/>
              </a:rPr>
              <a:t> з </a:t>
            </a:r>
            <a:r>
              <a:rPr lang="ru-RU" sz="1600" dirty="0" err="1">
                <a:latin typeface="Times New Roman" panose="02020603050405020304" pitchFamily="18" charset="0"/>
                <a:cs typeface="Times New Roman" panose="02020603050405020304" pitchFamily="18" charset="0"/>
              </a:rPr>
              <a:t>шахти</a:t>
            </a:r>
            <a:r>
              <a:rPr lang="ru-RU" sz="1600" dirty="0">
                <a:latin typeface="Times New Roman" panose="02020603050405020304" pitchFamily="18" charset="0"/>
                <a:cs typeface="Times New Roman" panose="02020603050405020304" pitchFamily="18" charset="0"/>
              </a:rPr>
              <a:t> на </a:t>
            </a:r>
            <a:r>
              <a:rPr lang="ru-RU" sz="1600" dirty="0" err="1">
                <a:latin typeface="Times New Roman" panose="02020603050405020304" pitchFamily="18" charset="0"/>
                <a:cs typeface="Times New Roman" panose="02020603050405020304" pitchFamily="18" charset="0"/>
              </a:rPr>
              <a:t>поверхню</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їх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лікування</a:t>
            </a:r>
            <a:r>
              <a:rPr lang="ru-RU" sz="1600" dirty="0">
                <a:latin typeface="Times New Roman" panose="02020603050405020304" pitchFamily="18" charset="0"/>
                <a:cs typeface="Times New Roman" panose="02020603050405020304" pitchFamily="18" charset="0"/>
              </a:rPr>
              <a:t> в </a:t>
            </a:r>
            <a:r>
              <a:rPr lang="ru-RU" sz="1600" dirty="0" err="1">
                <a:latin typeface="Times New Roman" panose="02020603050405020304" pitchFamily="18" charset="0"/>
                <a:cs typeface="Times New Roman" panose="02020603050405020304" pitchFamily="18" charset="0"/>
              </a:rPr>
              <a:t>умовах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стаціонару</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збереження</a:t>
            </a:r>
            <a:r>
              <a:rPr lang="ru-RU" sz="1600" dirty="0">
                <a:latin typeface="Times New Roman" panose="02020603050405020304" pitchFamily="18" charset="0"/>
                <a:cs typeface="Times New Roman" panose="02020603050405020304" pitchFamily="18" charset="0"/>
              </a:rPr>
              <a:t> і </a:t>
            </a:r>
            <a:r>
              <a:rPr lang="ru-RU" sz="1600" dirty="0" err="1">
                <a:latin typeface="Times New Roman" panose="02020603050405020304" pitchFamily="18" charset="0"/>
                <a:cs typeface="Times New Roman" panose="02020603050405020304" pitchFamily="18" charset="0"/>
              </a:rPr>
              <a:t>зміцнення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здоров'я</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особового</a:t>
            </a:r>
            <a:r>
              <a:rPr lang="ru-RU" sz="1600" dirty="0">
                <a:latin typeface="Times New Roman" panose="02020603050405020304" pitchFamily="18" charset="0"/>
                <a:cs typeface="Times New Roman" panose="02020603050405020304" pitchFamily="18" charset="0"/>
              </a:rPr>
              <a:t> складу </a:t>
            </a:r>
            <a:r>
              <a:rPr lang="ru-RU" sz="1600" dirty="0" err="1">
                <a:latin typeface="Times New Roman" panose="02020603050405020304" pitchFamily="18" charset="0"/>
                <a:cs typeface="Times New Roman" panose="02020603050405020304" pitchFamily="18" charset="0"/>
              </a:rPr>
              <a:t>аварійно-рятувальних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формувань</a:t>
            </a:r>
            <a:r>
              <a:rPr lang="ru-RU" sz="1600" dirty="0">
                <a:latin typeface="Times New Roman" panose="02020603050405020304" pitchFamily="18" charset="0"/>
                <a:cs typeface="Times New Roman" panose="02020603050405020304" pitchFamily="18" charset="0"/>
              </a:rPr>
              <a:t>.</a:t>
            </a:r>
            <a:endParaRPr lang="uk-UA" sz="1600"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9081308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6362" y="156196"/>
            <a:ext cx="7218219" cy="6463308"/>
          </a:xfrm>
          <a:prstGeom prst="rect">
            <a:avLst/>
          </a:prstGeom>
          <a:solidFill>
            <a:srgbClr val="66FF33"/>
          </a:solidFill>
        </p:spPr>
        <p:txBody>
          <a:bodyPr wrap="square">
            <a:spAutoFit/>
          </a:bodyPr>
          <a:lstStyle/>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Система </a:t>
            </a:r>
            <a:r>
              <a:rPr lang="ru-RU" b="1" i="1" dirty="0" err="1">
                <a:solidFill>
                  <a:srgbClr val="FF0000"/>
                </a:solidFill>
                <a:latin typeface="Times New Roman" panose="02020603050405020304" pitchFamily="18" charset="0"/>
                <a:ea typeface="Times New Roman" panose="02020603050405020304" pitchFamily="18" charset="0"/>
              </a:rPr>
              <a:t>надання</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постраждалим</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складається</a:t>
            </a:r>
            <a:r>
              <a:rPr lang="ru-RU" b="1" i="1" dirty="0">
                <a:solidFill>
                  <a:srgbClr val="FF0000"/>
                </a:solidFill>
                <a:latin typeface="Times New Roman" panose="02020603050405020304" pitchFamily="18" charset="0"/>
                <a:ea typeface="Times New Roman" panose="02020603050405020304" pitchFamily="18" charset="0"/>
              </a:rPr>
              <a:t> з </a:t>
            </a:r>
            <a:r>
              <a:rPr lang="ru-RU" b="1" i="1" dirty="0" err="1">
                <a:solidFill>
                  <a:srgbClr val="FF0000"/>
                </a:solidFill>
                <a:latin typeface="Times New Roman" panose="02020603050405020304" pitchFamily="18" charset="0"/>
                <a:ea typeface="Times New Roman" panose="02020603050405020304" pitchFamily="18" charset="0"/>
              </a:rPr>
              <a:t>етапів</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домедична</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аварії</a:t>
            </a:r>
            <a:r>
              <a:rPr lang="ru-RU" dirty="0">
                <a:latin typeface="Times New Roman" panose="02020603050405020304" pitchFamily="18" charset="0"/>
                <a:ea typeface="Times New Roman" panose="02020603050405020304" pitchFamily="18" charset="0"/>
              </a:rPr>
              <a:t> (до і </a:t>
            </a: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звільнення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з завалу);</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лаві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зрушеній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частині</a:t>
            </a:r>
            <a:r>
              <a:rPr lang="ru-RU" dirty="0">
                <a:latin typeface="Times New Roman" panose="02020603050405020304" pitchFamily="18" charset="0"/>
                <a:ea typeface="Times New Roman" panose="02020603050405020304" pitchFamily="18" charset="0"/>
              </a:rPr>
              <a:t> штреку на </a:t>
            </a:r>
            <a:r>
              <a:rPr lang="ru-RU" dirty="0" err="1">
                <a:latin typeface="Times New Roman" panose="02020603050405020304" pitchFamily="18" charset="0"/>
                <a:ea typeface="Times New Roman" panose="02020603050405020304" pitchFamily="18" charset="0"/>
              </a:rPr>
              <a:t>підземну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базу (ПМБ); '</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перша </a:t>
            </a:r>
            <a:r>
              <a:rPr lang="ru-RU" dirty="0" err="1">
                <a:latin typeface="Times New Roman" panose="02020603050405020304" pitchFamily="18" charset="0"/>
                <a:ea typeface="Times New Roman" panose="02020603050405020304" pitchFamily="18" charset="0"/>
              </a:rPr>
              <a:t>лікарська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на ПМБ;</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по </a:t>
            </a:r>
            <a:r>
              <a:rPr lang="ru-RU" dirty="0" err="1">
                <a:latin typeface="Times New Roman" panose="02020603050405020304" pitchFamily="18" charset="0"/>
                <a:ea typeface="Times New Roman" panose="02020603050405020304" pitchFamily="18" charset="0"/>
              </a:rPr>
              <a:t>шахті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поверхню</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стаціонарі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медсанчастини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шахти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 у </a:t>
            </a:r>
            <a:r>
              <a:rPr lang="ru-RU" dirty="0" err="1">
                <a:latin typeface="Times New Roman" panose="02020603050405020304" pitchFamily="18" charset="0"/>
                <a:ea typeface="Times New Roman" panose="02020603050405020304" pitchFamily="18" charset="0"/>
              </a:rPr>
              <a:t>медичному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закладі</a:t>
            </a:r>
            <a:r>
              <a:rPr lang="ru-RU" dirty="0">
                <a:latin typeface="Times New Roman" panose="02020603050405020304" pitchFamily="18" charset="0"/>
                <a:ea typeface="Times New Roman" panose="02020603050405020304" pitchFamily="18" charset="0"/>
              </a:rPr>
              <a:t> ДСМК;</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спеціалізованих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медичних</a:t>
            </a:r>
            <a:r>
              <a:rPr lang="ru-RU" dirty="0">
                <a:latin typeface="Times New Roman" panose="02020603050405020304" pitchFamily="18" charset="0"/>
                <a:ea typeface="Times New Roman" panose="02020603050405020304" pitchFamily="18" charset="0"/>
              </a:rPr>
              <a:t> центрах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відділеннях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багатопрофільних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лікарнях</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При </a:t>
            </a:r>
            <a:r>
              <a:rPr lang="ru-RU" dirty="0" err="1">
                <a:latin typeface="Times New Roman" panose="02020603050405020304" pitchFamily="18" charset="0"/>
                <a:ea typeface="Times New Roman" panose="02020603050405020304" pitchFamily="18" charset="0"/>
              </a:rPr>
              <a:t>наданні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необхідно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враховувати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взаємообтяжувальну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компонентів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комбінованого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переважання</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клінічній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картині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уражень</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виникненням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опікового</a:t>
            </a:r>
            <a:r>
              <a:rPr lang="ru-RU" dirty="0">
                <a:latin typeface="Times New Roman" panose="02020603050405020304" pitchFamily="18" charset="0"/>
                <a:ea typeface="Times New Roman" panose="02020603050405020304" pitchFamily="18" charset="0"/>
              </a:rPr>
              <a:t> шоку, </a:t>
            </a:r>
            <a:r>
              <a:rPr lang="ru-RU" dirty="0" err="1">
                <a:latin typeface="Times New Roman" panose="02020603050405020304" pitchFamily="18" charset="0"/>
                <a:ea typeface="Times New Roman" panose="02020603050405020304" pitchFamily="18" charset="0"/>
              </a:rPr>
              <a:t>наявність</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отруєння</a:t>
            </a:r>
            <a:r>
              <a:rPr lang="ru-RU" dirty="0">
                <a:latin typeface="Times New Roman" panose="02020603050405020304" pitchFamily="18" charset="0"/>
                <a:ea typeface="Times New Roman" panose="02020603050405020304" pitchFamily="18" charset="0"/>
              </a:rPr>
              <a:t> оксидом </a:t>
            </a:r>
            <a:r>
              <a:rPr lang="ru-RU" dirty="0" err="1">
                <a:latin typeface="Times New Roman" panose="02020603050405020304" pitchFamily="18" charset="0"/>
                <a:ea typeface="Times New Roman" panose="02020603050405020304" pitchFamily="18" charset="0"/>
              </a:rPr>
              <a:t>вуглецю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різкі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розлади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err="1">
                <a:solidFill>
                  <a:srgbClr val="FF0000"/>
                </a:solidFill>
                <a:latin typeface="Times New Roman" panose="02020603050405020304" pitchFamily="18" charset="0"/>
                <a:ea typeface="Times New Roman" panose="02020603050405020304" pitchFamily="18" charset="0"/>
              </a:rPr>
              <a:t>Медичне</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сортування</a:t>
            </a:r>
            <a:r>
              <a:rPr lang="ru-RU" b="1" i="1" dirty="0">
                <a:solidFill>
                  <a:srgbClr val="FF0000"/>
                </a:solidFill>
                <a:latin typeface="Times New Roman" panose="02020603050405020304" pitchFamily="18" charset="0"/>
                <a:ea typeface="Times New Roman" panose="02020603050405020304" pitchFamily="18" charset="0"/>
              </a:rPr>
              <a:t> і </a:t>
            </a:r>
            <a:r>
              <a:rPr lang="ru-RU" b="1" i="1" dirty="0" err="1">
                <a:solidFill>
                  <a:srgbClr val="FF0000"/>
                </a:solidFill>
                <a:latin typeface="Times New Roman" panose="02020603050405020304" pitchFamily="18" charset="0"/>
                <a:ea typeface="Times New Roman" panose="02020603050405020304" pitchFamily="18" charset="0"/>
              </a:rPr>
              <a:t>підготовка</a:t>
            </a:r>
            <a:r>
              <a:rPr lang="ru-RU" b="1" i="1" dirty="0">
                <a:solidFill>
                  <a:srgbClr val="FF0000"/>
                </a:solidFill>
                <a:latin typeface="Times New Roman" panose="02020603050405020304" pitchFamily="18" charset="0"/>
                <a:ea typeface="Times New Roman" panose="02020603050405020304" pitchFamily="18" charset="0"/>
              </a:rPr>
              <a:t> до </a:t>
            </a:r>
            <a:r>
              <a:rPr lang="ru-RU" b="1" i="1" dirty="0" err="1">
                <a:solidFill>
                  <a:srgbClr val="FF0000"/>
                </a:solidFill>
                <a:latin typeface="Times New Roman" panose="02020603050405020304" pitchFamily="18" charset="0"/>
                <a:ea typeface="Times New Roman" panose="02020603050405020304" pitchFamily="18" charset="0"/>
              </a:rPr>
              <a:t>евакуації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постраждалих</a:t>
            </a:r>
            <a:r>
              <a:rPr lang="ru-RU" b="1" i="1" dirty="0">
                <a:solidFill>
                  <a:srgbClr val="FF0000"/>
                </a:solidFill>
                <a:latin typeface="Times New Roman" panose="02020603050405020304" pitchFamily="18" charset="0"/>
                <a:ea typeface="Times New Roman" panose="02020603050405020304" pitchFamily="18" charset="0"/>
              </a:rPr>
              <a:t> у </a:t>
            </a:r>
            <a:r>
              <a:rPr lang="ru-RU" b="1" i="1" dirty="0" err="1">
                <a:solidFill>
                  <a:srgbClr val="FF0000"/>
                </a:solidFill>
                <a:latin typeface="Times New Roman" panose="02020603050405020304" pitchFamily="18" charset="0"/>
                <a:ea typeface="Times New Roman" panose="02020603050405020304" pitchFamily="18" charset="0"/>
              </a:rPr>
              <a:t>лікувальні</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заклади</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передбачає</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їх</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розподіл</a:t>
            </a:r>
            <a:r>
              <a:rPr lang="ru-RU" b="1" i="1" dirty="0">
                <a:solidFill>
                  <a:srgbClr val="FF0000"/>
                </a:solidFill>
                <a:latin typeface="Times New Roman" panose="02020603050405020304" pitchFamily="18" charset="0"/>
                <a:ea typeface="Times New Roman" panose="02020603050405020304" pitchFamily="18" charset="0"/>
              </a:rPr>
              <a:t> на 4 </a:t>
            </a:r>
            <a:r>
              <a:rPr lang="ru-RU" b="1" i="1" dirty="0" err="1">
                <a:solidFill>
                  <a:srgbClr val="FF0000"/>
                </a:solidFill>
                <a:latin typeface="Times New Roman" panose="02020603050405020304" pitchFamily="18" charset="0"/>
                <a:ea typeface="Times New Roman" panose="02020603050405020304" pitchFamily="18" charset="0"/>
              </a:rPr>
              <a:t>групи</a:t>
            </a:r>
            <a:r>
              <a:rPr lang="ru-RU" b="1"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1.     </a:t>
            </a:r>
            <a:r>
              <a:rPr lang="ru-RU" i="1" dirty="0" err="1">
                <a:solidFill>
                  <a:srgbClr val="FF0000"/>
                </a:solidFill>
                <a:latin typeface="Times New Roman" panose="02020603050405020304" pitchFamily="18" charset="0"/>
                <a:ea typeface="Times New Roman" panose="02020603050405020304" pitchFamily="18" charset="0"/>
              </a:rPr>
              <a:t>легкоуражені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2.    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середньої</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3.    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у тяжкому </a:t>
            </a:r>
            <a:r>
              <a:rPr lang="ru-RU" i="1" dirty="0" err="1">
                <a:solidFill>
                  <a:srgbClr val="FF0000"/>
                </a:solidFill>
                <a:latin typeface="Times New Roman" panose="02020603050405020304" pitchFamily="18" charset="0"/>
                <a:ea typeface="Times New Roman" panose="02020603050405020304" pitchFamily="18" charset="0"/>
              </a:rPr>
              <a:t>стані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a:solidFill>
                  <a:srgbClr val="FF0000"/>
                </a:solidFill>
                <a:latin typeface="Times New Roman" panose="02020603050405020304" pitchFamily="18" charset="0"/>
                <a:ea typeface="Times New Roman" panose="02020603050405020304" pitchFamily="18" charset="0"/>
              </a:rPr>
              <a:t>4.    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у </a:t>
            </a:r>
            <a:r>
              <a:rPr lang="ru-RU" i="1" dirty="0" err="1">
                <a:solidFill>
                  <a:srgbClr val="FF0000"/>
                </a:solidFill>
                <a:latin typeface="Times New Roman" panose="02020603050405020304" pitchFamily="18" charset="0"/>
                <a:ea typeface="Times New Roman" panose="02020603050405020304" pitchFamily="18" charset="0"/>
              </a:rPr>
              <a:t>дуже</a:t>
            </a:r>
            <a:r>
              <a:rPr lang="ru-RU" i="1" dirty="0">
                <a:solidFill>
                  <a:srgbClr val="FF0000"/>
                </a:solidFill>
                <a:latin typeface="Times New Roman" panose="02020603050405020304" pitchFamily="18" charset="0"/>
                <a:ea typeface="Times New Roman" panose="02020603050405020304" pitchFamily="18" charset="0"/>
              </a:rPr>
              <a:t> тяжкому </a:t>
            </a:r>
            <a:r>
              <a:rPr lang="ru-RU" i="1" dirty="0" err="1">
                <a:solidFill>
                  <a:srgbClr val="FF0000"/>
                </a:solidFill>
                <a:latin typeface="Times New Roman" panose="02020603050405020304" pitchFamily="18" charset="0"/>
                <a:ea typeface="Times New Roman" panose="02020603050405020304" pitchFamily="18" charset="0"/>
              </a:rPr>
              <a:t>стані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21727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6364" y="433242"/>
            <a:ext cx="6511636" cy="5909310"/>
          </a:xfrm>
          <a:prstGeom prst="rect">
            <a:avLst/>
          </a:prstGeom>
          <a:solidFill>
            <a:srgbClr val="66FF33"/>
          </a:solidFill>
        </p:spPr>
        <p:txBody>
          <a:bodyPr wrap="square">
            <a:spAutoFit/>
          </a:bodyPr>
          <a:lstStyle/>
          <a:p>
            <a:pPr>
              <a:spcAft>
                <a:spcPts val="0"/>
              </a:spcAf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шахти</a:t>
            </a:r>
            <a:r>
              <a:rPr lang="ru-RU" dirty="0">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виводяться</a:t>
            </a:r>
            <a:r>
              <a:rPr lang="ru-RU" i="1" dirty="0">
                <a:solidFill>
                  <a:srgbClr val="FF0000"/>
                </a:solidFill>
                <a:latin typeface="Times New Roman" panose="02020603050405020304" pitchFamily="18" charset="0"/>
                <a:ea typeface="Times New Roman" panose="02020603050405020304" pitchFamily="18" charset="0"/>
              </a:rPr>
              <a:t> у першу </a:t>
            </a:r>
            <a:r>
              <a:rPr lang="ru-RU" i="1" dirty="0" err="1">
                <a:solidFill>
                  <a:srgbClr val="FF0000"/>
                </a:solidFill>
                <a:latin typeface="Times New Roman" panose="02020603050405020304" pitchFamily="18" charset="0"/>
                <a:ea typeface="Times New Roman" panose="02020603050405020304" pitchFamily="18" charset="0"/>
              </a:rPr>
              <a:t>чергу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легкопостраждалі</a:t>
            </a:r>
            <a:r>
              <a:rPr lang="ru-RU"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У другу чергу евакуюються постраждалі середньої тяжкості</a:t>
            </a:r>
            <a:r>
              <a:rPr lang="uk-UA" dirty="0">
                <a:latin typeface="Times New Roman" panose="02020603050405020304" pitchFamily="18" charset="0"/>
                <a:ea typeface="Times New Roman" panose="02020603050405020304" pitchFamily="18" charset="0"/>
              </a:rPr>
              <a:t>, які потребують більш тривалого часу для надання їм першої медичної і невідкладної першої лікарської допомоги. </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Тяжкі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затримуються</a:t>
            </a:r>
            <a:r>
              <a:rPr lang="ru-RU" i="1" dirty="0">
                <a:solidFill>
                  <a:srgbClr val="FF0000"/>
                </a:solidFill>
                <a:latin typeface="Times New Roman" panose="02020603050405020304" pitchFamily="18" charset="0"/>
                <a:ea typeface="Times New Roman" panose="02020603050405020304" pitchFamily="18" charset="0"/>
              </a:rPr>
              <a:t> на ПМБ</a:t>
            </a:r>
            <a:r>
              <a:rPr lang="ru-RU" dirty="0">
                <a:solidFill>
                  <a:srgbClr val="FF0000"/>
                </a:solidFill>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реанімаційних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протишокових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а </a:t>
            </a:r>
            <a:r>
              <a:rPr lang="ru-RU" dirty="0" err="1">
                <a:latin typeface="Times New Roman" panose="02020603050405020304" pitchFamily="18" charset="0"/>
                <a:ea typeface="Times New Roman" panose="02020603050405020304" pitchFamily="18" charset="0"/>
              </a:rPr>
              <a:t>вже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евакуюються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Після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прибуття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стаціонарного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лікувального</a:t>
            </a:r>
            <a:r>
              <a:rPr lang="ru-RU" dirty="0">
                <a:latin typeface="Times New Roman" panose="02020603050405020304" pitchFamily="18" charset="0"/>
                <a:ea typeface="Times New Roman" panose="02020603050405020304" pitchFamily="18" charset="0"/>
              </a:rPr>
              <a:t> закладу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кваліфікована</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спеціалізована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у </a:t>
            </a:r>
            <a:r>
              <a:rPr lang="ru-RU" dirty="0" err="1">
                <a:latin typeface="Times New Roman" panose="02020603050405020304" pitchFamily="18" charset="0"/>
                <a:ea typeface="Times New Roman" panose="02020603050405020304" pitchFamily="18" charset="0"/>
              </a:rPr>
              <a:t>стаціонарі</a:t>
            </a:r>
            <a:r>
              <a:rPr lang="ru-RU" dirty="0">
                <a:latin typeface="Times New Roman" panose="02020603050405020304" pitchFamily="18" charset="0"/>
                <a:ea typeface="Times New Roman" panose="02020603050405020304" pitchFamily="18" charset="0"/>
              </a:rPr>
              <a:t> проводиться з </a:t>
            </a:r>
            <a:r>
              <a:rPr lang="ru-RU" dirty="0" err="1">
                <a:latin typeface="Times New Roman" panose="02020603050405020304" pitchFamily="18" charset="0"/>
                <a:ea typeface="Times New Roman" panose="02020603050405020304" pitchFamily="18" charset="0"/>
              </a:rPr>
              <a:t>урахуванням</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постраждалих</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наданої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і </a:t>
            </a:r>
            <a:r>
              <a:rPr lang="ru-RU" dirty="0" err="1">
                <a:latin typeface="Times New Roman" panose="02020603050405020304" pitchFamily="18" charset="0"/>
                <a:ea typeface="Times New Roman" panose="02020603050405020304" pitchFamily="18" charset="0"/>
              </a:rPr>
              <a:t>першої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лікарської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першому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У </a:t>
            </a:r>
            <a:r>
              <a:rPr lang="ru-RU" dirty="0" err="1">
                <a:latin typeface="Times New Roman" panose="02020603050405020304" pitchFamily="18" charset="0"/>
                <a:ea typeface="Times New Roman" panose="02020603050405020304" pitchFamily="18" charset="0"/>
              </a:rPr>
              <a:t>стаціонарах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піддаються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всебічному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глибокому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обстеженню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лікування</a:t>
            </a:r>
            <a:r>
              <a:rPr lang="ru-RU" dirty="0">
                <a:latin typeface="Times New Roman" panose="02020603050405020304" pitchFamily="18" charset="0"/>
                <a:ea typeface="Times New Roman" panose="02020603050405020304" pitchFamily="18" charset="0"/>
              </a:rPr>
              <a:t> строго </a:t>
            </a:r>
            <a:r>
              <a:rPr lang="ru-RU" dirty="0" err="1">
                <a:latin typeface="Times New Roman" panose="02020603050405020304" pitchFamily="18" charset="0"/>
                <a:ea typeface="Times New Roman" panose="02020603050405020304" pitchFamily="18" charset="0"/>
              </a:rPr>
              <a:t>індивідуалізується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a:t>
            </a:r>
            <a:r>
              <a:rPr lang="uk-UA" i="1" dirty="0">
                <a:solidFill>
                  <a:srgbClr val="FF0000"/>
                </a:solidFill>
                <a:latin typeface="Times New Roman" panose="02020603050405020304" pitchFamily="18" charset="0"/>
                <a:ea typeface="Times New Roman" panose="02020603050405020304" pitchFamily="18" charset="0"/>
              </a:rPr>
              <a:t>Основні особливості</a:t>
            </a:r>
            <a:r>
              <a:rPr lang="uk-UA" dirty="0">
                <a:solidFill>
                  <a:srgbClr val="FF0000"/>
                </a:solidFill>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лікування постраждалих при аварії на шахтах з комбінованими ураженнями полягають у тому, що і в стаціонарах лікувальні заходи повинні бути направленні в </a:t>
            </a:r>
            <a:r>
              <a:rPr lang="uk-UA" i="1" dirty="0">
                <a:solidFill>
                  <a:srgbClr val="FF0000"/>
                </a:solidFill>
                <a:latin typeface="Times New Roman" panose="02020603050405020304" pitchFamily="18" charset="0"/>
                <a:ea typeface="Times New Roman" panose="02020603050405020304" pitchFamily="18" charset="0"/>
              </a:rPr>
              <a:t>першу чергу на ліквідацію явищ отруєнь газами</a:t>
            </a:r>
            <a:r>
              <a:rPr lang="uk-UA" dirty="0">
                <a:latin typeface="Times New Roman" panose="02020603050405020304" pitchFamily="18" charset="0"/>
                <a:ea typeface="Times New Roman" panose="02020603050405020304" pitchFamily="18" charset="0"/>
              </a:rPr>
              <a:t>, головним чином оксидом вуглецю, профілактику і лікування опікового чи травматичного шоку.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117486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054" y="280750"/>
            <a:ext cx="6220691" cy="5909310"/>
          </a:xfrm>
          <a:prstGeom prst="rect">
            <a:avLst/>
          </a:prstGeom>
          <a:solidFill>
            <a:srgbClr val="66FF33"/>
          </a:solidFill>
        </p:spPr>
        <p:txBody>
          <a:bodyPr wrap="square">
            <a:spAutoFit/>
          </a:bodyPr>
          <a:lstStyle/>
          <a:p>
            <a:pPr>
              <a:spcAft>
                <a:spcPts val="0"/>
              </a:spcAft>
            </a:pPr>
            <a:endParaRPr lang="uk-UA" sz="1600" dirty="0">
              <a:latin typeface="Times New Roman" panose="02020603050405020304" pitchFamily="18" charset="0"/>
              <a:ea typeface="Times New Roman" panose="02020603050405020304" pitchFamily="18" charset="0"/>
            </a:endParaRPr>
          </a:p>
          <a:p>
            <a:pPr>
              <a:spcAft>
                <a:spcPts val="0"/>
              </a:spcAft>
            </a:pPr>
            <a:r>
              <a:rPr lang="ru-RU" b="1" i="1" dirty="0">
                <a:solidFill>
                  <a:srgbClr val="FF0000"/>
                </a:solidFill>
                <a:latin typeface="Times New Roman" panose="02020603050405020304" pitchFamily="18" charset="0"/>
                <a:ea typeface="Times New Roman" panose="02020603050405020304" pitchFamily="18" charset="0"/>
              </a:rPr>
              <a:t>Заходи </a:t>
            </a:r>
            <a:r>
              <a:rPr lang="ru-RU" b="1" i="1" dirty="0" err="1">
                <a:solidFill>
                  <a:srgbClr val="FF0000"/>
                </a:solidFill>
                <a:latin typeface="Times New Roman" panose="02020603050405020304" pitchFamily="18" charset="0"/>
                <a:ea typeface="Times New Roman" panose="02020603050405020304" pitchFamily="18" charset="0"/>
              </a:rPr>
              <a:t>екстреної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медичної</a:t>
            </a:r>
            <a:r>
              <a:rPr lang="ru-RU" b="1" i="1" dirty="0">
                <a:solidFill>
                  <a:srgbClr val="FF0000"/>
                </a:solidFill>
                <a:latin typeface="Times New Roman" panose="02020603050405020304" pitchFamily="18" charset="0"/>
                <a:ea typeface="Times New Roman" panose="02020603050405020304" pitchFamily="18" charset="0"/>
              </a:rPr>
              <a:t> </a:t>
            </a:r>
            <a:r>
              <a:rPr lang="ru-RU" b="1" i="1" dirty="0" err="1">
                <a:solidFill>
                  <a:srgbClr val="FF0000"/>
                </a:solidFill>
                <a:latin typeface="Times New Roman" panose="02020603050405020304" pitchFamily="18" charset="0"/>
                <a:ea typeface="Times New Roman" panose="02020603050405020304" pitchFamily="18" charset="0"/>
              </a:rPr>
              <a:t>допомоги</a:t>
            </a:r>
            <a:r>
              <a:rPr lang="ru-RU" b="1" i="1" dirty="0">
                <a:solidFill>
                  <a:srgbClr val="FF0000"/>
                </a:solidFill>
                <a:latin typeface="Times New Roman" panose="02020603050405020304" pitchFamily="18" charset="0"/>
                <a:ea typeface="Times New Roman" panose="02020603050405020304" pitchFamily="18" charset="0"/>
              </a:rPr>
              <a:t> у </a:t>
            </a:r>
            <a:r>
              <a:rPr lang="ru-RU" b="1" i="1" dirty="0" err="1">
                <a:solidFill>
                  <a:srgbClr val="FF0000"/>
                </a:solidFill>
                <a:latin typeface="Times New Roman" panose="02020603050405020304" pitchFamily="18" charset="0"/>
                <a:ea typeface="Times New Roman" panose="02020603050405020304" pitchFamily="18" charset="0"/>
              </a:rPr>
              <a:t>вогнищі</a:t>
            </a:r>
            <a:r>
              <a:rPr lang="ru-RU" b="1" i="1" dirty="0">
                <a:solidFill>
                  <a:srgbClr val="FF0000"/>
                </a:solidFill>
                <a:latin typeface="Times New Roman" panose="02020603050405020304" pitchFamily="18" charset="0"/>
                <a:ea typeface="Times New Roman" panose="02020603050405020304" pitchFamily="18" charset="0"/>
              </a:rPr>
              <a:t> НС.</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Заходи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безпосередньо</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місці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катастрофи</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(перший </a:t>
            </a:r>
            <a:r>
              <a:rPr lang="ru-RU" dirty="0" err="1">
                <a:latin typeface="Times New Roman" panose="02020603050405020304" pitchFamily="18" charset="0"/>
                <a:ea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мають</a:t>
            </a:r>
            <a:r>
              <a:rPr lang="ru-RU" dirty="0">
                <a:latin typeface="Times New Roman" panose="02020603050405020304" pitchFamily="18" charset="0"/>
                <a:ea typeface="Times New Roman" panose="02020603050405020304" pitchFamily="18" charset="0"/>
              </a:rPr>
              <a:t> головною метою </a:t>
            </a:r>
            <a:r>
              <a:rPr lang="ru-RU" dirty="0" err="1">
                <a:latin typeface="Times New Roman" panose="02020603050405020304" pitchFamily="18" charset="0"/>
                <a:ea typeface="Times New Roman" panose="02020603050405020304" pitchFamily="18" charset="0"/>
              </a:rPr>
              <a:t>рятування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життя</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стабілізацію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функціональних</a:t>
            </a:r>
            <a:r>
              <a:rPr lang="ru-RU" dirty="0">
                <a:latin typeface="Times New Roman" panose="02020603050405020304" pitchFamily="18" charset="0"/>
                <a:ea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зважаючи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необхідність</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найкоротші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терміни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їх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транспортування</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лікарні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другий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евакуації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Протягом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декількох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хвилин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працівник</a:t>
            </a:r>
            <a:r>
              <a:rPr lang="ru-RU" dirty="0">
                <a:latin typeface="Times New Roman" panose="02020603050405020304" pitchFamily="18" charset="0"/>
                <a:ea typeface="Times New Roman" panose="02020603050405020304" pitchFamily="18" charset="0"/>
              </a:rPr>
              <a:t> повинен провести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надати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допомогу</a:t>
            </a:r>
            <a:r>
              <a:rPr lang="ru-RU" dirty="0">
                <a:latin typeface="Times New Roman" panose="02020603050405020304" pitchFamily="18" charset="0"/>
                <a:ea typeface="Times New Roman" panose="02020603050405020304" pitchFamily="18" charset="0"/>
              </a:rPr>
              <a:t> в </a:t>
            </a:r>
            <a:r>
              <a:rPr lang="ru-RU" dirty="0" err="1">
                <a:latin typeface="Times New Roman" panose="02020603050405020304" pitchFamily="18" charset="0"/>
                <a:ea typeface="Times New Roman" panose="02020603050405020304" pitchFamily="18" charset="0"/>
              </a:rPr>
              <a:t>обсязі</a:t>
            </a:r>
            <a:r>
              <a:rPr lang="ru-RU" dirty="0">
                <a:latin typeface="Times New Roman" panose="02020603050405020304" pitchFamily="18" charset="0"/>
                <a:ea typeface="Times New Roman" panose="02020603050405020304" pitchFamily="18" charset="0"/>
              </a:rPr>
              <a:t> данного </a:t>
            </a:r>
            <a:r>
              <a:rPr lang="ru-RU" dirty="0" err="1">
                <a:latin typeface="Times New Roman" panose="02020603050405020304" pitchFamily="18" charset="0"/>
                <a:ea typeface="Times New Roman" panose="02020603050405020304" pitchFamily="18" charset="0"/>
              </a:rPr>
              <a:t>етапу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відповідно</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потерпілого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rPr>
              <a:t>, за </a:t>
            </a:r>
            <a:r>
              <a:rPr lang="ru-RU" dirty="0" err="1">
                <a:latin typeface="Times New Roman" panose="02020603050405020304" pitchFamily="18" charset="0"/>
                <a:ea typeface="Times New Roman" panose="02020603050405020304" pitchFamily="18" charset="0"/>
              </a:rPr>
              <a:t>життєвими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показниками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а разом з </a:t>
            </a:r>
            <a:r>
              <a:rPr lang="ru-RU" dirty="0" err="1">
                <a:latin typeface="Times New Roman" panose="02020603050405020304" pitchFamily="18" charset="0"/>
                <a:ea typeface="Times New Roman" panose="02020603050405020304" pitchFamily="18" charset="0"/>
              </a:rPr>
              <a:t>цим</a:t>
            </a:r>
            <a:r>
              <a:rPr lang="ru-RU" dirty="0">
                <a:latin typeface="Times New Roman" panose="02020603050405020304" pitchFamily="18" charset="0"/>
                <a:ea typeface="Times New Roman" panose="02020603050405020304" pitchFamily="18" charset="0"/>
              </a:rPr>
              <a:t> i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важкості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його</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базується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об’єктивному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встановленні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ушкоджень</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можливому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стані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основних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функціональних</a:t>
            </a:r>
            <a:r>
              <a:rPr lang="ru-RU" dirty="0">
                <a:latin typeface="Times New Roman" panose="02020603050405020304" pitchFamily="18" charset="0"/>
                <a:ea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rPr>
              <a:t>організму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насамперед</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серцево-судинної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центральної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периферичної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нервової</a:t>
            </a:r>
            <a:r>
              <a:rPr lang="ru-RU" dirty="0">
                <a:latin typeface="Times New Roman" panose="02020603050405020304" pitchFamily="18" charset="0"/>
                <a:ea typeface="Times New Roman" panose="02020603050405020304" pitchFamily="18" charset="0"/>
              </a:rPr>
              <a:t> систем, </a:t>
            </a:r>
            <a:r>
              <a:rPr lang="ru-RU" dirty="0" err="1">
                <a:latin typeface="Times New Roman" panose="02020603050405020304" pitchFamily="18" charset="0"/>
                <a:ea typeface="Times New Roman" panose="02020603050405020304" pitchFamily="18" charset="0"/>
              </a:rPr>
              <a:t>можливості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ушкодження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внутрішніх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внутрішньої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Первинний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огляд</a:t>
            </a:r>
            <a:r>
              <a:rPr lang="ru-RU" dirty="0">
                <a:latin typeface="Times New Roman" panose="02020603050405020304" pitchFamily="18" charset="0"/>
                <a:ea typeface="Times New Roman" panose="02020603050405020304" pitchFamily="18" charset="0"/>
              </a:rPr>
              <a:t> одного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лікар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змушений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здійснити</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протягом</a:t>
            </a:r>
            <a:r>
              <a:rPr lang="ru-RU" dirty="0">
                <a:latin typeface="Times New Roman" panose="02020603050405020304" pitchFamily="18" charset="0"/>
                <a:ea typeface="Times New Roman" panose="02020603050405020304" pitchFamily="18" charset="0"/>
              </a:rPr>
              <a:t> 40 секунд.</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34587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982" y="101284"/>
            <a:ext cx="8548254" cy="6463308"/>
          </a:xfrm>
          <a:prstGeom prst="rect">
            <a:avLst/>
          </a:prstGeom>
          <a:solidFill>
            <a:srgbClr val="00FFFF"/>
          </a:solidFill>
        </p:spPr>
        <p:txBody>
          <a:bodyPr wrap="square">
            <a:spAutoFit/>
          </a:bodyPr>
          <a:lstStyle/>
          <a:p>
            <a:pPr>
              <a:spcAft>
                <a:spcPts val="0"/>
              </a:spcAft>
            </a:pPr>
            <a:r>
              <a:rPr lang="uk-UA" b="1" i="1" dirty="0" smtClean="0">
                <a:solidFill>
                  <a:srgbClr val="FF0000"/>
                </a:solidFill>
                <a:latin typeface="Times New Roman" panose="02020603050405020304" pitchFamily="18" charset="0"/>
                <a:ea typeface="Times New Roman" panose="02020603050405020304" pitchFamily="18" charset="0"/>
              </a:rPr>
              <a:t>Доцільна </a:t>
            </a:r>
            <a:r>
              <a:rPr lang="uk-UA" b="1" i="1" dirty="0">
                <a:solidFill>
                  <a:srgbClr val="FF0000"/>
                </a:solidFill>
                <a:latin typeface="Times New Roman" panose="02020603050405020304" pitchFamily="18" charset="0"/>
                <a:ea typeface="Times New Roman" panose="02020603050405020304" pitchFamily="18" charset="0"/>
              </a:rPr>
              <a:t>така послідовність огляду, в ході якої здійснюються і невідкладні медичні заходи по рятуванню життя пацієнта:</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 ревізія порожнини рота та верхніх дихальних шляхів з одночасним видаленням сторонніх тіл та відновленням функції зовнішнього дихання за допомогою </a:t>
            </a:r>
            <a:r>
              <a:rPr lang="uk-UA" dirty="0" err="1">
                <a:latin typeface="Times New Roman" panose="02020603050405020304" pitchFamily="18" charset="0"/>
                <a:ea typeface="Times New Roman" panose="02020603050405020304" pitchFamily="18" charset="0"/>
              </a:rPr>
              <a:t>повітреводу</a:t>
            </a:r>
            <a:r>
              <a:rPr lang="uk-UA" dirty="0">
                <a:latin typeface="Times New Roman" panose="02020603050405020304" pitchFamily="18" charset="0"/>
                <a:ea typeface="Times New Roman" panose="02020603050405020304" pitchFamily="18" charset="0"/>
              </a:rPr>
              <a:t> або “із рота в рот”. </a:t>
            </a:r>
            <a:r>
              <a:rPr lang="ru-RU" dirty="0" err="1">
                <a:latin typeface="Times New Roman" panose="02020603050405020304" pitchFamily="18" charset="0"/>
                <a:ea typeface="Times New Roman" panose="02020603050405020304" pitchFamily="18" charset="0"/>
              </a:rPr>
              <a:t>Першочерговість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цього</a:t>
            </a:r>
            <a:r>
              <a:rPr lang="ru-RU" dirty="0">
                <a:latin typeface="Times New Roman" panose="02020603050405020304" pitchFamily="18" charset="0"/>
                <a:ea typeface="Times New Roman" panose="02020603050405020304" pitchFamily="18" charset="0"/>
              </a:rPr>
              <a:t> заходу </a:t>
            </a:r>
            <a:r>
              <a:rPr lang="ru-RU" dirty="0" err="1">
                <a:latin typeface="Times New Roman" panose="02020603050405020304" pitchFamily="18" charset="0"/>
                <a:ea typeface="Times New Roman" panose="02020603050405020304" pitchFamily="18" charset="0"/>
              </a:rPr>
              <a:t>визначається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небезпекою</a:t>
            </a:r>
            <a:r>
              <a:rPr lang="ru-RU" dirty="0">
                <a:latin typeface="Times New Roman" panose="02020603050405020304" pitchFamily="18" charset="0"/>
                <a:ea typeface="Times New Roman" panose="02020603050405020304" pitchFamily="18" charset="0"/>
              </a:rPr>
              <a:t> для </a:t>
            </a:r>
            <a:r>
              <a:rPr lang="ru-RU" dirty="0" err="1">
                <a:latin typeface="Times New Roman" panose="02020603050405020304" pitchFamily="18" charset="0"/>
                <a:ea typeface="Times New Roman" panose="02020603050405020304" pitchFamily="18" charset="0"/>
              </a:rPr>
              <a:t>життя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постраждалого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внаслідок</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порушення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дихання</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цілісності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кровоносних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судин</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одночасна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зупинка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зовнішньої</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кровотечі</a:t>
            </a:r>
            <a:r>
              <a:rPr lang="ru-RU" dirty="0">
                <a:latin typeface="Times New Roman" panose="02020603050405020304" pitchFamily="18" charset="0"/>
                <a:ea typeface="Times New Roman" panose="02020603050405020304" pitchFamily="18" charset="0"/>
              </a:rPr>
              <a:t>, в першу </a:t>
            </a:r>
            <a:r>
              <a:rPr lang="ru-RU" dirty="0" err="1">
                <a:latin typeface="Times New Roman" panose="02020603050405020304" pitchFamily="18" charset="0"/>
                <a:ea typeface="Times New Roman" panose="02020603050405020304" pitchFamily="18" charset="0"/>
              </a:rPr>
              <a:t>чергу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артеріальної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стискаюча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пов'язка</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серцево-судинної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системи</a:t>
            </a:r>
            <a:r>
              <a:rPr lang="ru-RU" dirty="0">
                <a:latin typeface="Times New Roman" panose="02020603050405020304" pitchFamily="18" charset="0"/>
                <a:ea typeface="Times New Roman" panose="02020603050405020304" pitchFamily="18" charset="0"/>
              </a:rPr>
              <a:t> шляхом </a:t>
            </a:r>
            <a:r>
              <a:rPr lang="ru-RU" dirty="0" err="1">
                <a:latin typeface="Times New Roman" panose="02020603050405020304" pitchFamily="18" charset="0"/>
                <a:ea typeface="Times New Roman" panose="02020603050405020304" pitchFamily="18" charset="0"/>
              </a:rPr>
              <a:t>підрахунку</a:t>
            </a:r>
            <a:r>
              <a:rPr lang="ru-RU" dirty="0">
                <a:latin typeface="Times New Roman" panose="02020603050405020304" pitchFamily="18" charset="0"/>
                <a:ea typeface="Times New Roman" panose="02020603050405020304" pitchFamily="18" charset="0"/>
              </a:rPr>
              <a:t> пульсу. </a:t>
            </a:r>
            <a:r>
              <a:rPr lang="ru-RU" dirty="0" err="1">
                <a:latin typeface="Times New Roman" panose="02020603050405020304" pitchFamily="18" charset="0"/>
                <a:ea typeface="Times New Roman" panose="02020603050405020304" pitchFamily="18" charset="0"/>
              </a:rPr>
              <a:t>Відсутність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пульсації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променевих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артерій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свідчить</a:t>
            </a:r>
            <a:r>
              <a:rPr lang="ru-RU" dirty="0">
                <a:latin typeface="Times New Roman" panose="02020603050405020304" pitchFamily="18" charset="0"/>
                <a:ea typeface="Times New Roman" panose="02020603050405020304" pitchFamily="18" charset="0"/>
              </a:rPr>
              <a:t> про </a:t>
            </a:r>
            <a:r>
              <a:rPr lang="ru-RU" dirty="0" err="1">
                <a:latin typeface="Times New Roman" panose="02020603050405020304" pitchFamily="18" charset="0"/>
                <a:ea typeface="Times New Roman" panose="02020603050405020304" pitchFamily="18" charset="0"/>
              </a:rPr>
              <a:t>зниження</a:t>
            </a:r>
            <a:r>
              <a:rPr lang="ru-RU" dirty="0">
                <a:latin typeface="Times New Roman" panose="02020603050405020304" pitchFamily="18" charset="0"/>
                <a:ea typeface="Times New Roman" panose="02020603050405020304" pitchFamily="18" charset="0"/>
              </a:rPr>
              <a:t> AT </a:t>
            </a:r>
            <a:r>
              <a:rPr lang="ru-RU" dirty="0" err="1">
                <a:latin typeface="Times New Roman" panose="02020603050405020304" pitchFamily="18" charset="0"/>
                <a:ea typeface="Times New Roman" panose="02020603050405020304" pitchFamily="18" charset="0"/>
              </a:rPr>
              <a:t>нижче</a:t>
            </a:r>
            <a:r>
              <a:rPr lang="ru-RU" dirty="0">
                <a:latin typeface="Times New Roman" panose="02020603050405020304" pitchFamily="18" charset="0"/>
                <a:ea typeface="Times New Roman" panose="02020603050405020304" pitchFamily="18" charset="0"/>
              </a:rPr>
              <a:t> 80 мм рт. ст., </a:t>
            </a:r>
            <a:r>
              <a:rPr lang="ru-RU" dirty="0" err="1">
                <a:latin typeface="Times New Roman" panose="02020603050405020304" pitchFamily="18" charset="0"/>
                <a:ea typeface="Times New Roman" panose="02020603050405020304" pitchFamily="18" charset="0"/>
              </a:rPr>
              <a:t>що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побічно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може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вказувати</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внутрішню</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кровотечу</a:t>
            </a:r>
            <a:r>
              <a:rPr lang="ru-RU" dirty="0">
                <a:latin typeface="Times New Roman" panose="02020603050405020304" pitchFamily="18" charset="0"/>
                <a:ea typeface="Times New Roman" panose="02020603050405020304" pitchFamily="18" charset="0"/>
              </a:rPr>
              <a:t> та шок і </a:t>
            </a:r>
            <a:r>
              <a:rPr lang="ru-RU" dirty="0" err="1">
                <a:latin typeface="Times New Roman" panose="02020603050405020304" pitchFamily="18" charset="0"/>
                <a:ea typeface="Times New Roman" panose="02020603050405020304" pitchFamily="18" charset="0"/>
              </a:rPr>
              <a:t>орієнтує</a:t>
            </a:r>
            <a:r>
              <a:rPr lang="ru-RU" dirty="0">
                <a:latin typeface="Times New Roman" panose="02020603050405020304" pitchFamily="18" charset="0"/>
                <a:ea typeface="Times New Roman" panose="02020603050405020304" pitchFamily="18" charset="0"/>
              </a:rPr>
              <a:t> медперсонал на </a:t>
            </a:r>
            <a:r>
              <a:rPr lang="ru-RU" dirty="0" err="1">
                <a:latin typeface="Times New Roman" panose="02020603050405020304" pitchFamily="18" charset="0"/>
                <a:ea typeface="Times New Roman" panose="02020603050405020304" pitchFamily="18" charset="0"/>
              </a:rPr>
              <a:t>проведення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заходів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медичної</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допомоги</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встановлення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мовного</a:t>
            </a:r>
            <a:r>
              <a:rPr lang="ru-RU" dirty="0">
                <a:latin typeface="Times New Roman" panose="02020603050405020304" pitchFamily="18" charset="0"/>
                <a:ea typeface="Times New Roman" panose="02020603050405020304" pitchFamily="18" charset="0"/>
              </a:rPr>
              <a:t> контакту з </a:t>
            </a:r>
            <a:r>
              <a:rPr lang="ru-RU" dirty="0" err="1">
                <a:latin typeface="Times New Roman" panose="02020603050405020304" pitchFamily="18" charset="0"/>
                <a:ea typeface="Times New Roman" panose="02020603050405020304" pitchFamily="18" charset="0"/>
              </a:rPr>
              <a:t>постраждалим</a:t>
            </a:r>
            <a:r>
              <a:rPr lang="ru-RU" dirty="0">
                <a:latin typeface="Times New Roman" panose="02020603050405020304" pitchFamily="18" charset="0"/>
                <a:ea typeface="Times New Roman" panose="02020603050405020304" pitchFamily="18" charset="0"/>
              </a:rPr>
              <a:t> з </a:t>
            </a:r>
            <a:r>
              <a:rPr lang="ru-RU" dirty="0" err="1">
                <a:latin typeface="Times New Roman" panose="02020603050405020304" pitchFamily="18" charset="0"/>
                <a:ea typeface="Times New Roman" panose="02020603050405020304" pitchFamily="18" charset="0"/>
              </a:rPr>
              <a:t>одночасним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визначенням</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активних</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пасивних</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рухів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кінцівок</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оцінка</a:t>
            </a:r>
            <a:r>
              <a:rPr lang="ru-RU" dirty="0">
                <a:latin typeface="Times New Roman" panose="02020603050405020304" pitchFamily="18" charset="0"/>
                <a:ea typeface="Times New Roman" panose="02020603050405020304" pitchFamily="18" charset="0"/>
              </a:rPr>
              <a:t> стану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органів</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зору</a:t>
            </a:r>
            <a:r>
              <a:rPr lang="ru-RU" dirty="0">
                <a:latin typeface="Times New Roman" panose="02020603050405020304" pitchFamily="18" charset="0"/>
                <a:ea typeface="Times New Roman" panose="02020603050405020304" pitchFamily="18" charset="0"/>
              </a:rPr>
              <a:t>, слуху, </a:t>
            </a:r>
            <a:r>
              <a:rPr lang="ru-RU" dirty="0" err="1">
                <a:latin typeface="Times New Roman" panose="02020603050405020304" pitchFamily="18" charset="0"/>
                <a:ea typeface="Times New Roman" panose="02020603050405020304" pitchFamily="18" charset="0"/>
              </a:rPr>
              <a:t>шкірної</a:t>
            </a:r>
            <a:r>
              <a:rPr lang="ru-RU" dirty="0">
                <a:latin typeface="Times New Roman" panose="02020603050405020304" pitchFamily="18" charset="0"/>
                <a:ea typeface="Times New Roman" panose="02020603050405020304" pitchFamily="18" charset="0"/>
              </a:rPr>
              <a:t> та </a:t>
            </a:r>
            <a:r>
              <a:rPr lang="ru-RU" dirty="0" err="1">
                <a:latin typeface="Times New Roman" panose="02020603050405020304" pitchFamily="18" charset="0"/>
                <a:ea typeface="Times New Roman" panose="02020603050405020304" pitchFamily="18" charset="0"/>
              </a:rPr>
              <a:t>больової</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чутливості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суглобово-м'язового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відчуття</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ступінь</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тяжкості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вказує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відповідна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реакція</a:t>
            </a:r>
            <a:r>
              <a:rPr lang="ru-RU" dirty="0">
                <a:latin typeface="Times New Roman" panose="02020603050405020304" pitchFamily="18" charset="0"/>
                <a:ea typeface="Times New Roman" panose="02020603050405020304" pitchFamily="18" charset="0"/>
              </a:rPr>
              <a:t> очей: </a:t>
            </a:r>
            <a:r>
              <a:rPr lang="ru-RU" dirty="0" err="1">
                <a:latin typeface="Times New Roman" panose="02020603050405020304" pitchFamily="18" charset="0"/>
                <a:ea typeface="Times New Roman" panose="02020603050405020304" pitchFamily="18" charset="0"/>
              </a:rPr>
              <a:t>обстежуваний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розплющує</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очі</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звернену</a:t>
            </a:r>
            <a:r>
              <a:rPr lang="ru-RU" dirty="0">
                <a:latin typeface="Times New Roman" panose="02020603050405020304" pitchFamily="18" charset="0"/>
                <a:ea typeface="Times New Roman" panose="02020603050405020304" pitchFamily="18" charset="0"/>
              </a:rPr>
              <a:t> до </a:t>
            </a:r>
            <a:r>
              <a:rPr lang="ru-RU" dirty="0" err="1">
                <a:latin typeface="Times New Roman" panose="02020603050405020304" pitchFamily="18" charset="0"/>
                <a:ea typeface="Times New Roman" panose="02020603050405020304" pitchFamily="18" charset="0"/>
              </a:rPr>
              <a:t>нього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мову</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реагує</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больові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подразнення</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або</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взагалі</a:t>
            </a:r>
            <a:r>
              <a:rPr lang="ru-RU" dirty="0">
                <a:latin typeface="Times New Roman" panose="02020603050405020304" pitchFamily="18" charset="0"/>
                <a:ea typeface="Times New Roman" panose="02020603050405020304" pitchFamily="18" charset="0"/>
              </a:rPr>
              <a:t> не </a:t>
            </a:r>
            <a:r>
              <a:rPr lang="ru-RU" dirty="0" err="1">
                <a:latin typeface="Times New Roman" panose="02020603050405020304" pitchFamily="18" charset="0"/>
                <a:ea typeface="Times New Roman" panose="02020603050405020304" pitchFamily="18" charset="0"/>
              </a:rPr>
              <a:t>реагує</a:t>
            </a:r>
            <a:r>
              <a:rPr lang="ru-RU" dirty="0">
                <a:latin typeface="Times New Roman" panose="02020603050405020304" pitchFamily="18" charset="0"/>
                <a:ea typeface="Times New Roman" panose="02020603050405020304" pitchFamily="18" charset="0"/>
              </a:rPr>
              <a:t> на </a:t>
            </a:r>
            <a:r>
              <a:rPr lang="ru-RU" dirty="0" err="1">
                <a:latin typeface="Times New Roman" panose="02020603050405020304" pitchFamily="18" charset="0"/>
                <a:ea typeface="Times New Roman" panose="02020603050405020304" pitchFamily="18" charset="0"/>
              </a:rPr>
              <a:t>зовнішні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дії</a:t>
            </a:r>
            <a:r>
              <a:rPr lang="ru-RU"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Медичну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допомогу</a:t>
            </a:r>
            <a:r>
              <a:rPr lang="ru-RU" i="1" dirty="0">
                <a:solidFill>
                  <a:srgbClr val="FF0000"/>
                </a:solidFill>
                <a:latin typeface="Times New Roman" panose="02020603050405020304" pitchFamily="18" charset="0"/>
                <a:ea typeface="Times New Roman" panose="02020603050405020304" pitchFamily="18" charset="0"/>
              </a:rPr>
              <a:t> в першу </a:t>
            </a:r>
            <a:r>
              <a:rPr lang="ru-RU" i="1" dirty="0" err="1">
                <a:solidFill>
                  <a:srgbClr val="FF0000"/>
                </a:solidFill>
                <a:latin typeface="Times New Roman" panose="02020603050405020304" pitchFamily="18" charset="0"/>
                <a:ea typeface="Times New Roman" panose="02020603050405020304" pitchFamily="18" charset="0"/>
              </a:rPr>
              <a:t>чергу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надають</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тим</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хто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має</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недостатність</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дихання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кровообігу</a:t>
            </a:r>
            <a:r>
              <a:rPr lang="ru-RU" i="1" dirty="0">
                <a:solidFill>
                  <a:srgbClr val="FF0000"/>
                </a:solidFill>
                <a:latin typeface="Times New Roman" panose="02020603050405020304" pitchFamily="18" charset="0"/>
                <a:ea typeface="Times New Roman" panose="02020603050405020304" pitchFamily="18" charset="0"/>
              </a:rPr>
              <a:t>, стан шоку, </a:t>
            </a:r>
            <a:r>
              <a:rPr lang="ru-RU" i="1" dirty="0" err="1">
                <a:solidFill>
                  <a:srgbClr val="FF0000"/>
                </a:solidFill>
                <a:latin typeface="Times New Roman" panose="02020603050405020304" pitchFamily="18" charset="0"/>
                <a:ea typeface="Times New Roman" panose="02020603050405020304" pitchFamily="18" charset="0"/>
              </a:rPr>
              <a:t>підозру</a:t>
            </a:r>
            <a:r>
              <a:rPr lang="ru-RU" i="1" dirty="0">
                <a:solidFill>
                  <a:srgbClr val="FF0000"/>
                </a:solidFill>
                <a:latin typeface="Times New Roman" panose="02020603050405020304" pitchFamily="18" charset="0"/>
                <a:ea typeface="Times New Roman" panose="02020603050405020304" pitchFamily="18" charset="0"/>
              </a:rPr>
              <a:t> на </a:t>
            </a:r>
            <a:r>
              <a:rPr lang="ru-RU" i="1" dirty="0" err="1">
                <a:solidFill>
                  <a:srgbClr val="FF0000"/>
                </a:solidFill>
                <a:latin typeface="Times New Roman" panose="02020603050405020304" pitchFamily="18" charset="0"/>
                <a:ea typeface="Times New Roman" panose="02020603050405020304" pitchFamily="18" charset="0"/>
              </a:rPr>
              <a:t>внутрішню</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кровотечу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політравму</a:t>
            </a:r>
            <a:r>
              <a:rPr lang="ru-RU" i="1" dirty="0">
                <a:solidFill>
                  <a:srgbClr val="FF0000"/>
                </a:solidFill>
                <a:latin typeface="Times New Roman" panose="02020603050405020304" pitchFamily="18" charset="0"/>
                <a:ea typeface="Times New Roman" panose="02020603050405020304" pitchFamily="18" charset="0"/>
              </a:rPr>
              <a:t>, СТС</a:t>
            </a:r>
            <a:r>
              <a:rPr lang="ru-RU" i="1"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dirty="0" err="1">
                <a:latin typeface="Times New Roman" panose="02020603050405020304" pitchFamily="18" charset="0"/>
                <a:ea typeface="Times New Roman" panose="02020603050405020304" pitchFamily="18" charset="0"/>
              </a:rPr>
              <a:t>Зазначимо</a:t>
            </a:r>
            <a:r>
              <a:rPr lang="ru-RU" dirty="0">
                <a:latin typeface="Times New Roman" panose="02020603050405020304" pitchFamily="18" charset="0"/>
                <a:ea typeface="Times New Roman" panose="02020603050405020304" pitchFamily="18" charset="0"/>
              </a:rPr>
              <a:t>, </a:t>
            </a:r>
            <a:r>
              <a:rPr lang="ru-RU" dirty="0" err="1">
                <a:solidFill>
                  <a:srgbClr val="FF0000"/>
                </a:solidFill>
                <a:latin typeface="Times New Roman" panose="02020603050405020304" pitchFamily="18" charset="0"/>
                <a:ea typeface="Times New Roman" panose="02020603050405020304" pitchFamily="18" charset="0"/>
              </a:rPr>
              <a:t>що</a:t>
            </a:r>
            <a:r>
              <a:rPr lang="ru-RU" dirty="0">
                <a:solidFill>
                  <a:srgbClr val="FF0000"/>
                </a:solidFill>
                <a:latin typeface="Times New Roman" panose="02020603050405020304" pitchFamily="18" charset="0"/>
                <a:ea typeface="Times New Roman" panose="02020603050405020304" pitchFamily="18" charset="0"/>
              </a:rPr>
              <a:t> з </a:t>
            </a:r>
            <a:r>
              <a:rPr lang="ru-RU" i="1" dirty="0">
                <a:solidFill>
                  <a:srgbClr val="FF0000"/>
                </a:solidFill>
                <a:latin typeface="Times New Roman" panose="02020603050405020304" pitchFamily="18" charset="0"/>
                <a:ea typeface="Times New Roman" panose="02020603050405020304" pitchFamily="18" charset="0"/>
              </a:rPr>
              <a:t>пункту </a:t>
            </a:r>
            <a:r>
              <a:rPr lang="ru-RU" i="1" dirty="0" err="1">
                <a:solidFill>
                  <a:srgbClr val="FF0000"/>
                </a:solidFill>
                <a:latin typeface="Times New Roman" panose="02020603050405020304" pitchFamily="18" charset="0"/>
                <a:ea typeface="Times New Roman" panose="02020603050405020304" pitchFamily="18" charset="0"/>
              </a:rPr>
              <a:t>тимчасового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збору</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мають</a:t>
            </a:r>
            <a:r>
              <a:rPr lang="ru-RU" i="1" dirty="0">
                <a:solidFill>
                  <a:srgbClr val="FF0000"/>
                </a:solidFill>
                <a:latin typeface="Times New Roman" panose="02020603050405020304" pitchFamily="18" charset="0"/>
                <a:ea typeface="Times New Roman" panose="02020603050405020304" pitchFamily="18" charset="0"/>
              </a:rPr>
              <a:t> бути </a:t>
            </a:r>
            <a:r>
              <a:rPr lang="ru-RU" i="1" dirty="0" err="1">
                <a:solidFill>
                  <a:srgbClr val="FF0000"/>
                </a:solidFill>
                <a:latin typeface="Times New Roman" panose="02020603050405020304" pitchFamily="18" charset="0"/>
                <a:ea typeface="Times New Roman" panose="02020603050405020304" pitchFamily="18" charset="0"/>
              </a:rPr>
              <a:t>евакуйовані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всі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постраждалі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незалежно</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від</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ступеня</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тяжкості</a:t>
            </a:r>
            <a:r>
              <a:rPr lang="ru-RU"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i="1" dirty="0" err="1">
                <a:solidFill>
                  <a:srgbClr val="FF0000"/>
                </a:solidFill>
                <a:latin typeface="Times New Roman" panose="02020603050405020304" pitchFamily="18" charset="0"/>
                <a:ea typeface="Times New Roman" panose="02020603050405020304" pitchFamily="18" charset="0"/>
              </a:rPr>
              <a:t>Важкопоранені</a:t>
            </a:r>
            <a:r>
              <a:rPr lang="ru-RU" i="1" dirty="0">
                <a:solidFill>
                  <a:srgbClr val="FF0000"/>
                </a:solidFill>
                <a:latin typeface="Times New Roman" panose="02020603050405020304" pitchFamily="18" charset="0"/>
                <a:ea typeface="Times New Roman" panose="02020603050405020304" pitchFamily="18" charset="0"/>
              </a:rPr>
              <a:t> </a:t>
            </a:r>
            <a:r>
              <a:rPr lang="ru-RU" i="1" dirty="0" err="1">
                <a:solidFill>
                  <a:srgbClr val="FF0000"/>
                </a:solidFill>
                <a:latin typeface="Times New Roman" panose="02020603050405020304" pitchFamily="18" charset="0"/>
                <a:ea typeface="Times New Roman" panose="02020603050405020304" pitchFamily="18" charset="0"/>
              </a:rPr>
              <a:t>мають</a:t>
            </a:r>
            <a:r>
              <a:rPr lang="ru-RU" i="1" dirty="0">
                <a:solidFill>
                  <a:srgbClr val="FF0000"/>
                </a:solidFill>
                <a:latin typeface="Times New Roman" panose="02020603050405020304" pitchFamily="18" charset="0"/>
                <a:ea typeface="Times New Roman" panose="02020603050405020304" pitchFamily="18" charset="0"/>
              </a:rPr>
              <a:t> бути </a:t>
            </a:r>
            <a:r>
              <a:rPr lang="ru-RU" i="1" dirty="0" err="1">
                <a:solidFill>
                  <a:srgbClr val="FF0000"/>
                </a:solidFill>
                <a:latin typeface="Times New Roman" panose="02020603050405020304" pitchFamily="18" charset="0"/>
                <a:ea typeface="Times New Roman" panose="02020603050405020304" pitchFamily="18" charset="0"/>
              </a:rPr>
              <a:t>евакуйовані</a:t>
            </a:r>
            <a:r>
              <a:rPr lang="ru-RU" i="1" dirty="0">
                <a:solidFill>
                  <a:srgbClr val="FF0000"/>
                </a:solidFill>
                <a:latin typeface="Times New Roman" panose="02020603050405020304" pitchFamily="18" charset="0"/>
                <a:ea typeface="Times New Roman" panose="02020603050405020304" pitchFamily="18" charset="0"/>
              </a:rPr>
              <a:t> в першу </a:t>
            </a:r>
            <a:r>
              <a:rPr lang="ru-RU" i="1" dirty="0" err="1">
                <a:solidFill>
                  <a:srgbClr val="FF0000"/>
                </a:solidFill>
                <a:latin typeface="Times New Roman" panose="02020603050405020304" pitchFamily="18" charset="0"/>
                <a:ea typeface="Times New Roman" panose="02020603050405020304" pitchFamily="18" charset="0"/>
              </a:rPr>
              <a:t>чергу</a:t>
            </a:r>
            <a:r>
              <a:rPr lang="ru-RU" dirty="0">
                <a:solidFill>
                  <a:srgbClr val="FF0000"/>
                </a:solidFill>
                <a:latin typeface="Times New Roman" panose="02020603050405020304" pitchFamily="18" charset="0"/>
                <a:ea typeface="Times New Roman" panose="02020603050405020304" pitchFamily="18" charset="0"/>
              </a:rPr>
              <a:t>. </a:t>
            </a:r>
            <a:endParaRPr lang="uk-UA" sz="16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79175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5533" y="223071"/>
            <a:ext cx="8393546" cy="6524863"/>
          </a:xfrm>
          <a:prstGeom prst="rect">
            <a:avLst/>
          </a:prstGeom>
          <a:solidFill>
            <a:srgbClr val="00FFFF"/>
          </a:solidFill>
        </p:spPr>
        <p:txBody>
          <a:bodyPr wrap="square">
            <a:spAutoFit/>
          </a:bodyPr>
          <a:lstStyle/>
          <a:p>
            <a:pPr>
              <a:spcAft>
                <a:spcPts val="0"/>
              </a:spcAft>
            </a:pPr>
            <a:r>
              <a:rPr lang="ru-RU" dirty="0">
                <a:latin typeface="Times New Roman" panose="02020603050405020304" pitchFamily="18" charset="0"/>
                <a:ea typeface="Times New Roman" panose="02020603050405020304" pitchFamily="18" charset="0"/>
              </a:rPr>
              <a:t> </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Обов'язковими</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умовами</a:t>
            </a:r>
            <a:r>
              <a:rPr lang="ru-RU" sz="1600" i="1" dirty="0">
                <a:solidFill>
                  <a:srgbClr val="FF0000"/>
                </a:solidFill>
                <a:latin typeface="Times New Roman" panose="02020603050405020304" pitchFamily="18" charset="0"/>
                <a:ea typeface="Times New Roman" panose="02020603050405020304" pitchFamily="18" charset="0"/>
              </a:rPr>
              <a:t> для </a:t>
            </a:r>
            <a:r>
              <a:rPr lang="ru-RU" sz="1600" i="1" dirty="0" err="1">
                <a:solidFill>
                  <a:srgbClr val="FF0000"/>
                </a:solidFill>
                <a:latin typeface="Times New Roman" panose="02020603050405020304" pitchFamily="18" charset="0"/>
                <a:ea typeface="Times New Roman" panose="02020603050405020304" pitchFamily="18" charset="0"/>
              </a:rPr>
              <a:t>можливості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транспортування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постраждалого</a:t>
            </a:r>
            <a:r>
              <a:rPr lang="ru-RU" sz="1600" i="1" dirty="0">
                <a:solidFill>
                  <a:srgbClr val="FF0000"/>
                </a:solidFill>
                <a:latin typeface="Times New Roman" panose="02020603050405020304" pitchFamily="18" charset="0"/>
                <a:ea typeface="Times New Roman" panose="02020603050405020304" pitchFamily="18" charset="0"/>
              </a:rPr>
              <a:t> є</a:t>
            </a:r>
            <a:endParaRPr lang="uk-UA" sz="1600" i="1"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збереження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артеріального</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тиску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a:t>
            </a:r>
            <a:r>
              <a:rPr lang="ru-RU" sz="1600" dirty="0" err="1">
                <a:latin typeface="Times New Roman" panose="02020603050405020304" pitchFamily="18" charset="0"/>
                <a:ea typeface="Times New Roman" panose="02020603050405020304" pitchFamily="18" charset="0"/>
              </a:rPr>
              <a:t>верхній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рівень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протягом</a:t>
            </a:r>
            <a:r>
              <a:rPr lang="ru-RU" sz="1600" dirty="0">
                <a:latin typeface="Times New Roman" panose="02020603050405020304" pitchFamily="18" charset="0"/>
                <a:ea typeface="Times New Roman" panose="02020603050405020304" pitchFamily="18" charset="0"/>
              </a:rPr>
              <a:t> 4 годин </a:t>
            </a:r>
            <a:r>
              <a:rPr lang="ru-RU" sz="1600" dirty="0" err="1">
                <a:latin typeface="Times New Roman" panose="02020603050405020304" pitchFamily="18" charset="0"/>
                <a:ea typeface="Times New Roman" panose="02020603050405020304" pitchFamily="18" charset="0"/>
              </a:rPr>
              <a:t>спостереження</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нижче</a:t>
            </a:r>
            <a:r>
              <a:rPr lang="ru-RU" sz="1600" dirty="0">
                <a:latin typeface="Times New Roman" panose="02020603050405020304" pitchFamily="18" charset="0"/>
                <a:ea typeface="Times New Roman" panose="02020603050405020304" pitchFamily="18" charset="0"/>
              </a:rPr>
              <a:t> 100 мм рт. ст.; частота </a:t>
            </a:r>
            <a:r>
              <a:rPr lang="ru-RU" sz="1600" dirty="0" err="1">
                <a:latin typeface="Times New Roman" panose="02020603050405020304" pitchFamily="18" charset="0"/>
                <a:ea typeface="Times New Roman" panose="02020603050405020304" pitchFamily="18" charset="0"/>
              </a:rPr>
              <a:t>серцевих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скорочень</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більше</a:t>
            </a:r>
            <a:r>
              <a:rPr lang="ru-RU" sz="1600" dirty="0">
                <a:latin typeface="Times New Roman" panose="02020603050405020304" pitchFamily="18" charset="0"/>
                <a:ea typeface="Times New Roman" panose="02020603050405020304" pitchFamily="18" charset="0"/>
              </a:rPr>
              <a:t> 100 </a:t>
            </a:r>
            <a:r>
              <a:rPr lang="ru-RU" sz="1600" dirty="0" err="1">
                <a:latin typeface="Times New Roman" panose="02020603050405020304" pitchFamily="18" charset="0"/>
                <a:ea typeface="Times New Roman" panose="02020603050405020304" pitchFamily="18" charset="0"/>
              </a:rPr>
              <a:t>ударів</a:t>
            </a:r>
            <a:r>
              <a:rPr lang="ru-RU" sz="1600" dirty="0">
                <a:latin typeface="Times New Roman" panose="02020603050405020304" pitchFamily="18" charset="0"/>
                <a:ea typeface="Times New Roman" panose="02020603050405020304" pitchFamily="18" charset="0"/>
              </a:rPr>
              <a:t> за </a:t>
            </a:r>
            <a:r>
              <a:rPr lang="ru-RU" sz="1600" dirty="0" err="1">
                <a:latin typeface="Times New Roman" panose="02020603050405020304" pitchFamily="18" charset="0"/>
                <a:ea typeface="Times New Roman" panose="02020603050405020304" pitchFamily="18" charset="0"/>
              </a:rPr>
              <a:t>вилину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діурез</a:t>
            </a:r>
            <a:r>
              <a:rPr lang="ru-RU" sz="1600" dirty="0">
                <a:latin typeface="Times New Roman" panose="02020603050405020304" pitchFamily="18" charset="0"/>
                <a:ea typeface="Times New Roman" panose="02020603050405020304" pitchFamily="18" charset="0"/>
              </a:rPr>
              <a:t> - не </a:t>
            </a:r>
            <a:r>
              <a:rPr lang="ru-RU" sz="1600" dirty="0" err="1">
                <a:latin typeface="Times New Roman" panose="02020603050405020304" pitchFamily="18" charset="0"/>
                <a:ea typeface="Times New Roman" panose="02020603050405020304" pitchFamily="18" charset="0"/>
              </a:rPr>
              <a:t>менше</a:t>
            </a:r>
            <a:r>
              <a:rPr lang="ru-RU" sz="1600" dirty="0">
                <a:latin typeface="Times New Roman" panose="02020603050405020304" pitchFamily="18" charset="0"/>
                <a:ea typeface="Times New Roman" panose="02020603050405020304" pitchFamily="18" charset="0"/>
              </a:rPr>
              <a:t> 50 мл/год. </a:t>
            </a:r>
            <a:r>
              <a:rPr lang="ru-RU" sz="1600" dirty="0" err="1">
                <a:latin typeface="Times New Roman" panose="02020603050405020304" pitchFamily="18" charset="0"/>
                <a:ea typeface="Times New Roman" panose="02020603050405020304" pitchFamily="18" charset="0"/>
              </a:rPr>
              <a:t>Індекс</a:t>
            </a:r>
            <a:r>
              <a:rPr lang="ru-RU" sz="1600" dirty="0">
                <a:latin typeface="Times New Roman" panose="02020603050405020304" pitchFamily="18" charset="0"/>
                <a:ea typeface="Times New Roman" panose="02020603050405020304" pitchFamily="18" charset="0"/>
              </a:rPr>
              <a:t> стану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при шоку в  </a:t>
            </a:r>
            <a:r>
              <a:rPr lang="ru-RU" sz="1600" dirty="0" err="1">
                <a:latin typeface="Times New Roman" panose="02020603050405020304" pitchFamily="18" charset="0"/>
                <a:ea typeface="Times New Roman" panose="02020603050405020304" pitchFamily="18" charset="0"/>
              </a:rPr>
              <a:t>екстремальній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ситуації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можна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оцінювати</a:t>
            </a:r>
            <a:r>
              <a:rPr lang="ru-RU" sz="1600" dirty="0">
                <a:latin typeface="Times New Roman" panose="02020603050405020304" pitchFamily="18" charset="0"/>
                <a:ea typeface="Times New Roman" panose="02020603050405020304" pitchFamily="18" charset="0"/>
              </a:rPr>
              <a:t> шляхом </a:t>
            </a:r>
            <a:r>
              <a:rPr lang="ru-RU" sz="1600" dirty="0" err="1">
                <a:latin typeface="Times New Roman" panose="02020603050405020304" pitchFamily="18" charset="0"/>
                <a:ea typeface="Times New Roman" panose="02020603050405020304" pitchFamily="18" charset="0"/>
              </a:rPr>
              <a:t>співвідношення</a:t>
            </a:r>
            <a:r>
              <a:rPr lang="ru-RU" sz="1600" dirty="0">
                <a:latin typeface="Times New Roman" panose="02020603050405020304" pitchFamily="18" charset="0"/>
                <a:ea typeface="Times New Roman" panose="02020603050405020304" pitchFamily="18" charset="0"/>
              </a:rPr>
              <a:t> пульсу та </a:t>
            </a:r>
            <a:r>
              <a:rPr lang="ru-RU" sz="1600" dirty="0" err="1">
                <a:latin typeface="Times New Roman" panose="02020603050405020304" pitchFamily="18" charset="0"/>
                <a:ea typeface="Times New Roman" panose="02020603050405020304" pitchFamily="18" charset="0"/>
              </a:rPr>
              <a:t>артеріального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тиску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Він</a:t>
            </a:r>
            <a:r>
              <a:rPr lang="ru-RU" sz="1600" dirty="0">
                <a:latin typeface="Times New Roman" panose="02020603050405020304" pitchFamily="18" charset="0"/>
                <a:ea typeface="Times New Roman" panose="02020603050405020304" pitchFamily="18" charset="0"/>
              </a:rPr>
              <a:t>, як правило, </a:t>
            </a:r>
            <a:r>
              <a:rPr lang="ru-RU" sz="1600" dirty="0" err="1">
                <a:latin typeface="Times New Roman" panose="02020603050405020304" pitchFamily="18" charset="0"/>
                <a:ea typeface="Times New Roman" panose="02020603050405020304" pitchFamily="18" charset="0"/>
              </a:rPr>
              <a:t>визначається</a:t>
            </a:r>
            <a:r>
              <a:rPr lang="ru-RU" sz="1600" dirty="0">
                <a:latin typeface="Times New Roman" panose="02020603050405020304" pitchFamily="18" charset="0"/>
                <a:ea typeface="Times New Roman" panose="02020603050405020304" pitchFamily="18" charset="0"/>
              </a:rPr>
              <a:t>: при </a:t>
            </a:r>
            <a:r>
              <a:rPr lang="ru-RU" sz="1600" dirty="0" err="1">
                <a:latin typeface="Times New Roman" panose="02020603050405020304" pitchFamily="18" charset="0"/>
                <a:ea typeface="Times New Roman" panose="02020603050405020304" pitchFamily="18" charset="0"/>
              </a:rPr>
              <a:t>задовільному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менше</a:t>
            </a:r>
            <a:r>
              <a:rPr lang="ru-RU" sz="1600" dirty="0">
                <a:latin typeface="Times New Roman" panose="02020603050405020304" pitchFamily="18" charset="0"/>
                <a:ea typeface="Times New Roman" panose="02020603050405020304" pitchFamily="18" charset="0"/>
              </a:rPr>
              <a:t> 1,0; при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середньої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тяжкості</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рівний</a:t>
            </a:r>
            <a:r>
              <a:rPr lang="ru-RU" sz="1600" dirty="0">
                <a:latin typeface="Times New Roman" panose="02020603050405020304" pitchFamily="18" charset="0"/>
                <a:ea typeface="Times New Roman" panose="02020603050405020304" pitchFamily="18" charset="0"/>
              </a:rPr>
              <a:t> 1,0; при </a:t>
            </a:r>
            <a:r>
              <a:rPr lang="ru-RU" sz="1600" dirty="0" err="1">
                <a:latin typeface="Times New Roman" panose="02020603050405020304" pitchFamily="18" charset="0"/>
                <a:ea typeface="Times New Roman" panose="02020603050405020304" pitchFamily="18" charset="0"/>
              </a:rPr>
              <a:t>важкому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стані</a:t>
            </a:r>
            <a:r>
              <a:rPr lang="ru-RU" sz="1600" dirty="0">
                <a:latin typeface="Times New Roman" panose="02020603050405020304" pitchFamily="18" charset="0"/>
                <a:ea typeface="Times New Roman" panose="02020603050405020304" pitchFamily="18" charset="0"/>
              </a:rPr>
              <a:t> - </a:t>
            </a:r>
            <a:r>
              <a:rPr lang="ru-RU" sz="1600" dirty="0" err="1">
                <a:latin typeface="Times New Roman" panose="02020603050405020304" pitchFamily="18" charset="0"/>
                <a:ea typeface="Times New Roman" panose="02020603050405020304" pitchFamily="18" charset="0"/>
              </a:rPr>
              <a:t>більше</a:t>
            </a:r>
            <a:r>
              <a:rPr lang="ru-RU" sz="1600" dirty="0">
                <a:latin typeface="Times New Roman" panose="02020603050405020304" pitchFamily="18" charset="0"/>
                <a:ea typeface="Times New Roman" panose="02020603050405020304" pitchFamily="18" charset="0"/>
              </a:rPr>
              <a:t> 1,0.</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Постраждалих</a:t>
            </a:r>
            <a:r>
              <a:rPr lang="ru-RU" sz="1600" i="1" dirty="0">
                <a:solidFill>
                  <a:srgbClr val="FF0000"/>
                </a:solidFill>
                <a:latin typeface="Times New Roman" panose="02020603050405020304" pitchFamily="18" charset="0"/>
                <a:ea typeface="Times New Roman" panose="02020603050405020304" pitchFamily="18" charset="0"/>
              </a:rPr>
              <a:t> в </a:t>
            </a:r>
            <a:r>
              <a:rPr lang="ru-RU" sz="1600" i="1" dirty="0" err="1">
                <a:solidFill>
                  <a:srgbClr val="FF0000"/>
                </a:solidFill>
                <a:latin typeface="Times New Roman" panose="02020603050405020304" pitchFamily="18" charset="0"/>
                <a:ea typeface="Times New Roman" panose="02020603050405020304" pitchFamily="18" charset="0"/>
              </a:rPr>
              <a:t>стані</a:t>
            </a:r>
            <a:r>
              <a:rPr lang="ru-RU" sz="1600" i="1" dirty="0">
                <a:solidFill>
                  <a:srgbClr val="FF0000"/>
                </a:solidFill>
                <a:latin typeface="Times New Roman" panose="02020603050405020304" pitchFamily="18" charset="0"/>
                <a:ea typeface="Times New Roman" panose="02020603050405020304" pitchFamily="18" charset="0"/>
              </a:rPr>
              <a:t> шоку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які</a:t>
            </a:r>
            <a:r>
              <a:rPr lang="ru-RU" sz="1600" dirty="0">
                <a:latin typeface="Times New Roman" panose="02020603050405020304" pitchFamily="18" charset="0"/>
                <a:ea typeface="Times New Roman" panose="02020603050405020304" pitchFamily="18" charset="0"/>
              </a:rPr>
              <a:t> не </a:t>
            </a:r>
            <a:r>
              <a:rPr lang="ru-RU" sz="1600" dirty="0" err="1">
                <a:latin typeface="Times New Roman" panose="02020603050405020304" pitchFamily="18" charset="0"/>
                <a:ea typeface="Times New Roman" panose="02020603050405020304" pitchFamily="18" charset="0"/>
              </a:rPr>
              <a:t>відповідають</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критеріям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евакуації</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автомобільним</a:t>
            </a:r>
            <a:r>
              <a:rPr lang="ru-RU" sz="1600" dirty="0">
                <a:latin typeface="Times New Roman" panose="02020603050405020304" pitchFamily="18" charset="0"/>
                <a:ea typeface="Times New Roman" panose="02020603050405020304" pitchFamily="18" charset="0"/>
              </a:rPr>
              <a:t> транспортом, </a:t>
            </a:r>
            <a:r>
              <a:rPr lang="ru-RU" sz="1600" dirty="0" err="1">
                <a:latin typeface="Times New Roman" panose="02020603050405020304" pitchFamily="18" charset="0"/>
                <a:ea typeface="Times New Roman" panose="02020603050405020304" pitchFamily="18" charset="0"/>
              </a:rPr>
              <a:t>необхідно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евакуювати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після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стабілізації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артеріального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тиску</a:t>
            </a:r>
            <a:r>
              <a:rPr lang="ru-RU" sz="1600" dirty="0">
                <a:latin typeface="Times New Roman" panose="02020603050405020304" pitchFamily="18" charset="0"/>
                <a:ea typeface="Times New Roman" panose="02020603050405020304" pitchFamily="18" charset="0"/>
              </a:rPr>
              <a:t>. При будь </a:t>
            </a:r>
            <a:r>
              <a:rPr lang="ru-RU" sz="1600" dirty="0" err="1">
                <a:latin typeface="Times New Roman" panose="02020603050405020304" pitchFamily="18" charset="0"/>
                <a:ea typeface="Times New Roman" panose="02020603050405020304" pitchFamily="18" charset="0"/>
              </a:rPr>
              <a:t>якому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виді</a:t>
            </a:r>
            <a:r>
              <a:rPr lang="ru-RU" sz="1600" dirty="0">
                <a:latin typeface="Times New Roman" panose="02020603050405020304" pitchFamily="18" charset="0"/>
                <a:ea typeface="Times New Roman" panose="02020603050405020304" pitchFamily="18" charset="0"/>
              </a:rPr>
              <a:t> транспорту </a:t>
            </a:r>
            <a:r>
              <a:rPr lang="ru-RU" sz="1600" dirty="0" err="1">
                <a:latin typeface="Times New Roman" panose="02020603050405020304" pitchFamily="18" charset="0"/>
                <a:ea typeface="Times New Roman" panose="02020603050405020304" pitchFamily="18" charset="0"/>
              </a:rPr>
              <a:t>положення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постраждалого</a:t>
            </a:r>
            <a:r>
              <a:rPr lang="ru-RU" sz="1600" dirty="0">
                <a:latin typeface="Times New Roman" panose="02020603050405020304" pitchFamily="18" charset="0"/>
                <a:ea typeface="Times New Roman" panose="02020603050405020304" pitchFamily="18" charset="0"/>
              </a:rPr>
              <a:t> - на ношах.</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Транспортування</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постраждалих</a:t>
            </a:r>
            <a:r>
              <a:rPr lang="ru-RU" sz="1600" i="1" dirty="0">
                <a:solidFill>
                  <a:srgbClr val="FF0000"/>
                </a:solidFill>
                <a:latin typeface="Times New Roman" panose="02020603050405020304" pitchFamily="18" charset="0"/>
                <a:ea typeface="Times New Roman" panose="02020603050405020304" pitchFamily="18" charset="0"/>
              </a:rPr>
              <a:t> абсолютно </a:t>
            </a:r>
            <a:r>
              <a:rPr lang="ru-RU" sz="1600" i="1" dirty="0" err="1">
                <a:solidFill>
                  <a:srgbClr val="FF0000"/>
                </a:solidFill>
                <a:latin typeface="Times New Roman" panose="02020603050405020304" pitchFamily="18" charset="0"/>
                <a:ea typeface="Times New Roman" panose="02020603050405020304" pitchFamily="18" charset="0"/>
              </a:rPr>
              <a:t>протипоказане</a:t>
            </a:r>
            <a:r>
              <a:rPr lang="ru-RU" sz="1600" i="1" dirty="0">
                <a:solidFill>
                  <a:srgbClr val="FF0000"/>
                </a:solidFill>
                <a:latin typeface="Times New Roman" panose="02020603050405020304" pitchFamily="18" charset="0"/>
                <a:ea typeface="Times New Roman" panose="02020603050405020304" pitchFamily="18" charset="0"/>
              </a:rPr>
              <a:t> в перед </a:t>
            </a:r>
            <a:r>
              <a:rPr lang="ru-RU" sz="1600" i="1" dirty="0" err="1">
                <a:solidFill>
                  <a:srgbClr val="FF0000"/>
                </a:solidFill>
                <a:latin typeface="Times New Roman" panose="02020603050405020304" pitchFamily="18" charset="0"/>
                <a:ea typeface="Times New Roman" panose="02020603050405020304" pitchFamily="18" charset="0"/>
              </a:rPr>
              <a:t>чи</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i="1" dirty="0" err="1">
                <a:solidFill>
                  <a:srgbClr val="FF0000"/>
                </a:solidFill>
                <a:latin typeface="Times New Roman" panose="02020603050405020304" pitchFamily="18" charset="0"/>
                <a:ea typeface="Times New Roman" panose="02020603050405020304" pitchFamily="18" charset="0"/>
              </a:rPr>
              <a:t>агональному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стані</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постраждалого</a:t>
            </a:r>
            <a:r>
              <a:rPr lang="ru-RU" sz="1600" i="1" dirty="0">
                <a:solidFill>
                  <a:srgbClr val="FF0000"/>
                </a:solidFill>
                <a:latin typeface="Times New Roman" panose="02020603050405020304" pitchFamily="18" charset="0"/>
                <a:ea typeface="Times New Roman" panose="02020603050405020304" pitchFamily="18" charset="0"/>
              </a:rPr>
              <a:t> та </a:t>
            </a:r>
            <a:r>
              <a:rPr lang="ru-RU" sz="1600" i="1" dirty="0" err="1">
                <a:solidFill>
                  <a:srgbClr val="FF0000"/>
                </a:solidFill>
                <a:latin typeface="Times New Roman" panose="02020603050405020304" pitchFamily="18" charset="0"/>
                <a:ea typeface="Times New Roman" panose="02020603050405020304" pitchFamily="18" charset="0"/>
              </a:rPr>
              <a:t>набряку</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легень</a:t>
            </a:r>
            <a:r>
              <a:rPr lang="ru-RU" sz="1600" i="1" dirty="0">
                <a:solidFill>
                  <a:srgbClr val="FF0000"/>
                </a:solidFill>
                <a:latin typeface="Times New Roman" panose="02020603050405020304" pitchFamily="18" charset="0"/>
                <a:ea typeface="Times New Roman" panose="02020603050405020304" pitchFamily="18" charset="0"/>
              </a:rPr>
              <a:t> в </a:t>
            </a:r>
            <a:r>
              <a:rPr lang="ru-RU" sz="1600" i="1" dirty="0" err="1">
                <a:solidFill>
                  <a:srgbClr val="FF0000"/>
                </a:solidFill>
                <a:latin typeface="Times New Roman" panose="02020603050405020304" pitchFamily="18" charset="0"/>
                <a:ea typeface="Times New Roman" panose="02020603050405020304" pitchFamily="18" charset="0"/>
              </a:rPr>
              <a:t>стадії</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сірої</a:t>
            </a:r>
            <a:r>
              <a:rPr lang="ru-RU" sz="1600" i="1" dirty="0">
                <a:solidFill>
                  <a:srgbClr val="FF0000"/>
                </a:solidFill>
                <a:latin typeface="Times New Roman" panose="02020603050405020304" pitchFamily="18" charset="0"/>
                <a:ea typeface="Times New Roman" panose="02020603050405020304" pitchFamily="18" charset="0"/>
              </a:rPr>
              <a:t> </a:t>
            </a:r>
            <a:r>
              <a:rPr lang="ru-RU" sz="1600" i="1" dirty="0" err="1">
                <a:solidFill>
                  <a:srgbClr val="FF0000"/>
                </a:solidFill>
                <a:latin typeface="Times New Roman" panose="02020603050405020304" pitchFamily="18" charset="0"/>
                <a:ea typeface="Times New Roman" panose="02020603050405020304" pitchFamily="18" charset="0"/>
              </a:rPr>
              <a:t>асфіксії</a:t>
            </a:r>
            <a:r>
              <a:rPr lang="ru-RU" sz="1600" i="1" dirty="0">
                <a:solidFill>
                  <a:srgbClr val="FF0000"/>
                </a:solidFill>
                <a:latin typeface="Times New Roman" panose="02020603050405020304" pitchFamily="18" charset="0"/>
                <a:ea typeface="Times New Roman" panose="02020603050405020304" pitchFamily="18" charset="0"/>
              </a:rPr>
              <a:t>.</a:t>
            </a:r>
            <a:endParaRPr lang="uk-UA" sz="1600" dirty="0">
              <a:solidFill>
                <a:srgbClr val="FF0000"/>
              </a:solidFill>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На </a:t>
            </a:r>
            <a:r>
              <a:rPr lang="ru-RU" sz="1600" dirty="0" err="1">
                <a:latin typeface="Times New Roman" panose="02020603050405020304" pitchFamily="18" charset="0"/>
                <a:ea typeface="Times New Roman" panose="02020603050405020304" pitchFamily="18" charset="0"/>
              </a:rPr>
              <a:t>місці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катастрофи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медична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постраждалим</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деякою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мірою</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обмежена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відсутністю</a:t>
            </a:r>
            <a:r>
              <a:rPr lang="ru-RU" sz="1600" dirty="0">
                <a:latin typeface="Times New Roman" panose="02020603050405020304" pitchFamily="18" charset="0"/>
                <a:ea typeface="Times New Roman" panose="02020603050405020304" pitchFamily="18" charset="0"/>
              </a:rPr>
              <a:t> умов та часу для </a:t>
            </a:r>
            <a:r>
              <a:rPr lang="ru-RU" sz="1600" dirty="0" err="1">
                <a:latin typeface="Times New Roman" panose="02020603050405020304" pitchFamily="18" charset="0"/>
                <a:ea typeface="Times New Roman" panose="02020603050405020304" pitchFamily="18" charset="0"/>
              </a:rPr>
              <a:t>проведення</a:t>
            </a:r>
            <a:r>
              <a:rPr lang="ru-RU" sz="1600" dirty="0">
                <a:latin typeface="Times New Roman" panose="02020603050405020304" pitchFamily="18" charset="0"/>
                <a:ea typeface="Times New Roman" panose="02020603050405020304" pitchFamily="18" charset="0"/>
              </a:rPr>
              <a:t>. Тому вона </a:t>
            </a:r>
            <a:r>
              <a:rPr lang="ru-RU" sz="1600" dirty="0" err="1">
                <a:latin typeface="Times New Roman" panose="02020603050405020304" pitchFamily="18" charset="0"/>
                <a:ea typeface="Times New Roman" panose="02020603050405020304" pitchFamily="18" charset="0"/>
              </a:rPr>
              <a:t>має</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меті</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врятування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життя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Із</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світової</a:t>
            </a:r>
            <a:r>
              <a:rPr lang="ru-RU" sz="1600" dirty="0">
                <a:latin typeface="Times New Roman" panose="02020603050405020304" pitchFamily="18" charset="0"/>
                <a:ea typeface="Times New Roman" panose="02020603050405020304" pitchFamily="18" charset="0"/>
              </a:rPr>
              <a:t> практики </a:t>
            </a:r>
            <a:r>
              <a:rPr lang="ru-RU" sz="1600" dirty="0" err="1">
                <a:latin typeface="Times New Roman" panose="02020603050405020304" pitchFamily="18" charset="0"/>
                <a:ea typeface="Times New Roman" panose="02020603050405020304" pitchFamily="18" charset="0"/>
              </a:rPr>
              <a:t>відомо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що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вже</a:t>
            </a:r>
            <a:r>
              <a:rPr lang="ru-RU" sz="1600" dirty="0">
                <a:latin typeface="Times New Roman" panose="02020603050405020304" pitchFamily="18" charset="0"/>
                <a:ea typeface="Times New Roman" panose="02020603050405020304" pitchFamily="18" charset="0"/>
              </a:rPr>
              <a:t> через 2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не</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отримавши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необхідної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допомоги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помирає</a:t>
            </a:r>
            <a:r>
              <a:rPr lang="ru-RU" sz="1600" dirty="0">
                <a:latin typeface="Times New Roman" panose="02020603050405020304" pitchFamily="18" charset="0"/>
                <a:ea typeface="Times New Roman" panose="02020603050405020304" pitchFamily="18" charset="0"/>
              </a:rPr>
              <a:t> до 40 % </a:t>
            </a:r>
            <a:r>
              <a:rPr lang="ru-RU" sz="1600" dirty="0" err="1">
                <a:latin typeface="Times New Roman" panose="02020603050405020304" pitchFamily="18" charset="0"/>
                <a:ea typeface="Times New Roman" panose="02020603050405020304" pitchFamily="18" charset="0"/>
              </a:rPr>
              <a:t>важкопоранених</a:t>
            </a:r>
            <a:r>
              <a:rPr lang="ru-RU" sz="1600" dirty="0">
                <a:latin typeface="Times New Roman" panose="02020603050405020304" pitchFamily="18" charset="0"/>
                <a:ea typeface="Times New Roman" panose="02020603050405020304" pitchFamily="18" charset="0"/>
              </a:rPr>
              <a:t>, через 3 </a:t>
            </a:r>
            <a:r>
              <a:rPr lang="ru-RU" sz="1600" dirty="0" err="1">
                <a:latin typeface="Times New Roman" panose="02020603050405020304" pitchFamily="18" charset="0"/>
                <a:ea typeface="Times New Roman" panose="02020603050405020304" pitchFamily="18" charset="0"/>
              </a:rPr>
              <a:t>години</a:t>
            </a:r>
            <a:r>
              <a:rPr lang="ru-RU" sz="1600" dirty="0">
                <a:latin typeface="Times New Roman" panose="02020603050405020304" pitchFamily="18" charset="0"/>
                <a:ea typeface="Times New Roman" panose="02020603050405020304" pitchFamily="18" charset="0"/>
              </a:rPr>
              <a:t> – 60 %, через 6 годин – до 95 %) та </a:t>
            </a:r>
            <a:r>
              <a:rPr lang="ru-RU" sz="1600" dirty="0" err="1">
                <a:latin typeface="Times New Roman" panose="02020603050405020304" pitchFamily="18" charset="0"/>
                <a:ea typeface="Times New Roman" panose="02020603050405020304" pitchFamily="18" charset="0"/>
              </a:rPr>
              <a:t>підготовка</a:t>
            </a:r>
            <a:r>
              <a:rPr lang="ru-RU" sz="1600" dirty="0">
                <a:latin typeface="Times New Roman" panose="02020603050405020304" pitchFamily="18" charset="0"/>
                <a:ea typeface="Times New Roman" panose="02020603050405020304" pitchFamily="18" charset="0"/>
              </a:rPr>
              <a:t> до </a:t>
            </a:r>
            <a:r>
              <a:rPr lang="ru-RU" sz="1600" dirty="0" err="1">
                <a:latin typeface="Times New Roman" panose="02020603050405020304" pitchFamily="18" charset="0"/>
                <a:ea typeface="Times New Roman" panose="02020603050405020304" pitchFamily="18" charset="0"/>
              </a:rPr>
              <a:t>евакуації</a:t>
            </a:r>
            <a:r>
              <a:rPr lang="ru-RU" sz="1600" dirty="0">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При травмах, переломах </a:t>
            </a:r>
            <a:r>
              <a:rPr lang="ru-RU" sz="1600" dirty="0" err="1">
                <a:latin typeface="Times New Roman" panose="02020603050405020304" pitchFamily="18" charset="0"/>
                <a:ea typeface="Times New Roman" panose="02020603050405020304" pitchFamily="18" charset="0"/>
              </a:rPr>
              <a:t>кісток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зовнішніх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кровотечах</a:t>
            </a:r>
            <a:r>
              <a:rPr lang="ru-RU" sz="1600" dirty="0">
                <a:latin typeface="Times New Roman" panose="02020603050405020304" pitchFamily="18" charset="0"/>
                <a:ea typeface="Times New Roman" panose="02020603050405020304" pitchFamily="18" charset="0"/>
              </a:rPr>
              <a:t> проводиться: </a:t>
            </a:r>
            <a:r>
              <a:rPr lang="ru-RU" sz="1600" dirty="0" err="1">
                <a:latin typeface="Times New Roman" panose="02020603050405020304" pitchFamily="18" charset="0"/>
                <a:ea typeface="Times New Roman" panose="02020603050405020304" pitchFamily="18" charset="0"/>
              </a:rPr>
              <a:t>усунення</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асфіксії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штучне</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дихання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ручним</a:t>
            </a:r>
            <a:r>
              <a:rPr lang="ru-RU" sz="1600" dirty="0">
                <a:latin typeface="Times New Roman" panose="02020603050405020304" pitchFamily="18" charset="0"/>
                <a:ea typeface="Times New Roman" panose="02020603050405020304" pitchFamily="18" charset="0"/>
              </a:rPr>
              <a:t> способом, </a:t>
            </a:r>
            <a:r>
              <a:rPr lang="ru-RU" sz="1600" dirty="0" err="1">
                <a:latin typeface="Times New Roman" panose="02020603050405020304" pitchFamily="18" charset="0"/>
                <a:ea typeface="Times New Roman" panose="02020603050405020304" pitchFamily="18" charset="0"/>
              </a:rPr>
              <a:t>тимчасова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зупинка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зовнішньої</a:t>
            </a:r>
            <a:endParaRPr lang="uk-UA" sz="1600" dirty="0">
              <a:latin typeface="Times New Roman" panose="02020603050405020304" pitchFamily="18" charset="0"/>
              <a:ea typeface="Times New Roman" panose="02020603050405020304" pitchFamily="18" charset="0"/>
            </a:endParaRPr>
          </a:p>
          <a:p>
            <a:pPr>
              <a:spcAft>
                <a:spcPts val="0"/>
              </a:spcAft>
            </a:pPr>
            <a:r>
              <a:rPr lang="ru-RU" sz="1600" dirty="0" err="1">
                <a:latin typeface="Times New Roman" panose="02020603050405020304" pitchFamily="18" charset="0"/>
                <a:ea typeface="Times New Roman" panose="02020603050405020304" pitchFamily="18" charset="0"/>
              </a:rPr>
              <a:t>кровотечі</a:t>
            </a:r>
            <a:r>
              <a:rPr lang="ru-RU" sz="1600" dirty="0">
                <a:latin typeface="Times New Roman" panose="02020603050405020304" pitchFamily="18" charset="0"/>
                <a:ea typeface="Times New Roman" panose="02020603050405020304" pitchFamily="18" charset="0"/>
              </a:rPr>
              <a:t> з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джгута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чи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стискаючої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пов'язки</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найпростіша</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імобілізація</a:t>
            </a:r>
            <a:r>
              <a:rPr lang="ru-RU" sz="1600" dirty="0">
                <a:latin typeface="Times New Roman" panose="02020603050405020304" pitchFamily="18" charset="0"/>
                <a:ea typeface="Times New Roman" panose="02020603050405020304" pitchFamily="18" charset="0"/>
              </a:rPr>
              <a:t> при переломах </a:t>
            </a:r>
            <a:r>
              <a:rPr lang="ru-RU" sz="1600" dirty="0" err="1">
                <a:latin typeface="Times New Roman" panose="02020603050405020304" pitchFamily="18" charset="0"/>
                <a:ea typeface="Times New Roman" panose="02020603050405020304" pitchFamily="18" charset="0"/>
              </a:rPr>
              <a:t>кісток</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кінцівок</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численних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пошкодженнях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м'яких</a:t>
            </a:r>
            <a:r>
              <a:rPr lang="ru-RU" sz="1600" dirty="0">
                <a:latin typeface="Times New Roman" panose="02020603050405020304" pitchFamily="18" charset="0"/>
                <a:ea typeface="Times New Roman" panose="02020603050405020304" pitchFamily="18" charset="0"/>
              </a:rPr>
              <a:t> тканин з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транспортних</a:t>
            </a:r>
            <a:r>
              <a:rPr lang="ru-RU" sz="1600" dirty="0">
                <a:latin typeface="Times New Roman" panose="02020603050405020304" pitchFamily="18" charset="0"/>
                <a:ea typeface="Times New Roman" panose="02020603050405020304" pitchFamily="18" charset="0"/>
              </a:rPr>
              <a:t> шин </a:t>
            </a:r>
            <a:r>
              <a:rPr lang="ru-RU" sz="1600" dirty="0" err="1">
                <a:latin typeface="Times New Roman" panose="02020603050405020304" pitchFamily="18" charset="0"/>
                <a:ea typeface="Times New Roman" panose="02020603050405020304" pitchFamily="18" charset="0"/>
              </a:rPr>
              <a:t>або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підручних</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засобів</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накладання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асептичної</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пов'язки</a:t>
            </a:r>
            <a:r>
              <a:rPr lang="ru-RU" sz="1600" dirty="0">
                <a:latin typeface="Times New Roman" panose="02020603050405020304" pitchFamily="18" charset="0"/>
                <a:ea typeface="Times New Roman" panose="02020603050405020304" pitchFamily="18" charset="0"/>
              </a:rPr>
              <a:t> на </a:t>
            </a:r>
            <a:r>
              <a:rPr lang="ru-RU" sz="1600" dirty="0" err="1">
                <a:latin typeface="Times New Roman" panose="02020603050405020304" pitchFamily="18" charset="0"/>
                <a:ea typeface="Times New Roman" panose="02020603050405020304" pitchFamily="18" charset="0"/>
              </a:rPr>
              <a:t>поранену</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поверхню</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введення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знеболюючого</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засобу</a:t>
            </a:r>
            <a:r>
              <a:rPr lang="ru-RU" sz="1600" dirty="0">
                <a:latin typeface="Times New Roman" panose="02020603050405020304" pitchFamily="18" charset="0"/>
                <a:ea typeface="Times New Roman" panose="02020603050405020304" pitchFamily="18" charset="0"/>
              </a:rPr>
              <a:t> (в т. ч. за </a:t>
            </a:r>
            <a:r>
              <a:rPr lang="ru-RU" sz="1600" dirty="0" err="1">
                <a:latin typeface="Times New Roman" panose="02020603050405020304" pitchFamily="18" charset="0"/>
                <a:ea typeface="Times New Roman" panose="02020603050405020304" pitchFamily="18" charset="0"/>
              </a:rPr>
              <a:t>допомогою</a:t>
            </a:r>
            <a:r>
              <a:rPr lang="ru-RU" sz="1600" dirty="0">
                <a:latin typeface="Times New Roman" panose="02020603050405020304" pitchFamily="18" charset="0"/>
                <a:ea typeface="Times New Roman" panose="02020603050405020304" pitchFamily="18" charset="0"/>
              </a:rPr>
              <a:t> шприц- тюбика), </a:t>
            </a:r>
            <a:r>
              <a:rPr lang="ru-RU" sz="1600" dirty="0" err="1">
                <a:latin typeface="Times New Roman" panose="02020603050405020304" pitchFamily="18" charset="0"/>
                <a:ea typeface="Times New Roman" panose="02020603050405020304" pitchFamily="18" charset="0"/>
              </a:rPr>
              <a:t>найпростіші</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протишокові</a:t>
            </a:r>
            <a:r>
              <a:rPr lang="ru-RU" sz="1600" dirty="0">
                <a:latin typeface="Times New Roman" panose="02020603050405020304" pitchFamily="18" charset="0"/>
                <a:ea typeface="Times New Roman" panose="02020603050405020304" pitchFamily="18" charset="0"/>
              </a:rPr>
              <a:t> заходи - </a:t>
            </a:r>
            <a:r>
              <a:rPr lang="ru-RU" sz="1600" dirty="0" err="1">
                <a:latin typeface="Times New Roman" panose="02020603050405020304" pitchFamily="18" charset="0"/>
                <a:ea typeface="Times New Roman" panose="02020603050405020304" pitchFamily="18" charset="0"/>
              </a:rPr>
              <a:t>спокій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зігрівання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захист</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a:t>
            </a:r>
            <a:r>
              <a:rPr lang="ru-RU" sz="1600" dirty="0">
                <a:latin typeface="Times New Roman" panose="02020603050405020304" pitchFamily="18" charset="0"/>
                <a:ea typeface="Times New Roman" panose="02020603050405020304" pitchFamily="18" charset="0"/>
              </a:rPr>
              <a:t> холоду, тепле </a:t>
            </a:r>
            <a:r>
              <a:rPr lang="ru-RU" sz="1600" dirty="0" err="1">
                <a:latin typeface="Times New Roman" panose="02020603050405020304" pitchFamily="18" charset="0"/>
                <a:ea typeface="Times New Roman" panose="02020603050405020304" pitchFamily="18" charset="0"/>
              </a:rPr>
              <a:t>пиття</a:t>
            </a:r>
            <a:r>
              <a:rPr lang="ru-RU" sz="1600" dirty="0">
                <a:latin typeface="Times New Roman" panose="02020603050405020304" pitchFamily="18" charset="0"/>
                <a:ea typeface="Times New Roman" panose="02020603050405020304" pitchFamily="18" charset="0"/>
              </a:rPr>
              <a:t> та </a:t>
            </a:r>
            <a:r>
              <a:rPr lang="ru-RU" sz="1600" dirty="0" err="1">
                <a:latin typeface="Times New Roman" panose="02020603050405020304" pitchFamily="18" charset="0"/>
                <a:ea typeface="Times New Roman" panose="02020603050405020304" pitchFamily="18" charset="0"/>
              </a:rPr>
              <a:t>ін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непрямий</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масаж</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серця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закриття</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відкритого</a:t>
            </a:r>
            <a:r>
              <a:rPr lang="ru-RU" sz="1600" dirty="0">
                <a:latin typeface="Times New Roman" panose="02020603050405020304" pitchFamily="18" charset="0"/>
                <a:ea typeface="Times New Roman" panose="02020603050405020304" pitchFamily="18" charset="0"/>
              </a:rPr>
              <a:t> пневмотораксу.</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994691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200" y="101600"/>
            <a:ext cx="8576733" cy="355600"/>
          </a:xfrm>
          <a:solidFill>
            <a:srgbClr val="FFFF00"/>
          </a:solidFill>
        </p:spPr>
        <p:txBody>
          <a:bodyPr>
            <a:normAutofit fontScale="90000"/>
          </a:bodyPr>
          <a:lstStyle/>
          <a:p>
            <a:r>
              <a:rPr lang="ru-RU" sz="1600" b="1" dirty="0" smtClean="0"/>
              <a:t>                            ОСОБЛИВОСТІ </a:t>
            </a:r>
            <a:r>
              <a:rPr lang="ru-RU" sz="1600" b="1" dirty="0"/>
              <a:t>ОРГАНІЗАЦІЇ МЕДИЧНОЇ ДОПОМОГИ ДІТЯМ</a:t>
            </a:r>
            <a:r>
              <a:rPr lang="uk-UA" sz="1600" b="1" dirty="0"/>
              <a:t>.</a:t>
            </a:r>
            <a:r>
              <a:rPr lang="uk-UA" dirty="0"/>
              <a:t/>
            </a:r>
            <a:br>
              <a:rPr lang="uk-UA" dirty="0"/>
            </a:br>
            <a:endParaRPr lang="uk-UA" dirty="0"/>
          </a:p>
        </p:txBody>
      </p:sp>
      <p:sp>
        <p:nvSpPr>
          <p:cNvPr id="3" name="Объект 2"/>
          <p:cNvSpPr>
            <a:spLocks noGrp="1"/>
          </p:cNvSpPr>
          <p:nvPr>
            <p:ph idx="1"/>
          </p:nvPr>
        </p:nvSpPr>
        <p:spPr>
          <a:xfrm>
            <a:off x="203200" y="541867"/>
            <a:ext cx="8576733" cy="6180665"/>
          </a:xfrm>
          <a:solidFill>
            <a:srgbClr val="00FFFF"/>
          </a:solidFill>
        </p:spPr>
        <p:txBody>
          <a:bodyPr>
            <a:normAutofit fontScale="92500" lnSpcReduction="20000"/>
          </a:bodyPr>
          <a:lstStyle/>
          <a:p>
            <a:r>
              <a:rPr lang="uk-UA" dirty="0">
                <a:latin typeface="Times New Roman" panose="02020603050405020304" pitchFamily="18" charset="0"/>
                <a:cs typeface="Times New Roman" panose="02020603050405020304" pitchFamily="18" charset="0"/>
              </a:rPr>
              <a:t>В екстремальній ситуації серед дітей неможливим є такий вид медичної допомоги, як самодопомога, і в більшості випадків - взаємодопомога. </a:t>
            </a:r>
            <a:r>
              <a:rPr lang="ru-RU" dirty="0">
                <a:latin typeface="Times New Roman" panose="02020603050405020304" pitchFamily="18" charset="0"/>
                <a:cs typeface="Times New Roman" panose="02020603050405020304" pitchFamily="18" charset="0"/>
              </a:rPr>
              <a:t>Тому </a:t>
            </a:r>
            <a:r>
              <a:rPr lang="ru-RU" dirty="0" err="1">
                <a:latin typeface="Times New Roman" panose="02020603050405020304" pitchFamily="18" charset="0"/>
                <a:cs typeface="Times New Roman" panose="02020603050405020304" pitchFamily="18" charset="0"/>
              </a:rPr>
              <a:t>рятувальники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робітники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надавати</a:t>
            </a:r>
            <a:r>
              <a:rPr lang="ru-RU" dirty="0">
                <a:latin typeface="Times New Roman" panose="02020603050405020304" pitchFamily="18" charset="0"/>
                <a:cs typeface="Times New Roman" panose="02020603050405020304" pitchFamily="18" charset="0"/>
              </a:rPr>
              <a:t> першу </a:t>
            </a:r>
            <a:r>
              <a:rPr lang="ru-RU" dirty="0" err="1">
                <a:latin typeface="Times New Roman" panose="02020603050405020304" pitchFamily="18" charset="0"/>
                <a:cs typeface="Times New Roman" panose="02020603050405020304" pitchFamily="18" charset="0"/>
              </a:rPr>
              <a:t>медичну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дітям</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однакового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ступеню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важкості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перевагу</a:t>
            </a:r>
            <a:r>
              <a:rPr lang="ru-RU" dirty="0">
                <a:latin typeface="Times New Roman" panose="02020603050405020304" pitchFamily="18" charset="0"/>
                <a:cs typeface="Times New Roman" panose="02020603050405020304" pitchFamily="18" charset="0"/>
              </a:rPr>
              <a:t> перед </a:t>
            </a:r>
            <a:r>
              <a:rPr lang="ru-RU" dirty="0" err="1">
                <a:latin typeface="Times New Roman" panose="02020603050405020304" pitchFamily="18" charset="0"/>
                <a:cs typeface="Times New Roman" panose="02020603050405020304" pitchFamily="18" charset="0"/>
              </a:rPr>
              <a:t>дорослими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допомоги</a:t>
            </a:r>
            <a:r>
              <a:rPr lang="ru-RU" dirty="0">
                <a:latin typeface="Times New Roman" panose="02020603050405020304" pitchFamily="18" charset="0"/>
                <a:cs typeface="Times New Roman" panose="02020603050405020304" pitchFamily="18" charset="0"/>
              </a:rPr>
              <a:t> як в </a:t>
            </a:r>
            <a:r>
              <a:rPr lang="ru-RU" dirty="0" err="1">
                <a:latin typeface="Times New Roman" panose="02020603050405020304" pitchFamily="18" charset="0"/>
                <a:cs typeface="Times New Roman" panose="02020603050405020304" pitchFamily="18" charset="0"/>
              </a:rPr>
              <a:t>осередку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ураження</a:t>
            </a:r>
            <a:r>
              <a:rPr lang="ru-RU" dirty="0">
                <a:latin typeface="Times New Roman" panose="02020603050405020304" pitchFamily="18" charset="0"/>
                <a:cs typeface="Times New Roman" panose="02020603050405020304" pitchFamily="18" charset="0"/>
              </a:rPr>
              <a:t> , так і на </a:t>
            </a:r>
            <a:r>
              <a:rPr lang="ru-RU" dirty="0" err="1">
                <a:latin typeface="Times New Roman" panose="02020603050405020304" pitchFamily="18" charset="0"/>
                <a:cs typeface="Times New Roman" panose="02020603050405020304" pitchFamily="18" charset="0"/>
              </a:rPr>
              <a:t>етапах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медичної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евакуації</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i="1" dirty="0" err="1">
                <a:solidFill>
                  <a:srgbClr val="FF0000"/>
                </a:solidFill>
                <a:latin typeface="Times New Roman" panose="02020603050405020304" pitchFamily="18" charset="0"/>
                <a:cs typeface="Times New Roman" panose="02020603050405020304" pitchFamily="18" charset="0"/>
              </a:rPr>
              <a:t>Ураження</a:t>
            </a:r>
            <a:r>
              <a:rPr lang="ru-RU" i="1" dirty="0">
                <a:solidFill>
                  <a:srgbClr val="FF0000"/>
                </a:solidFill>
                <a:latin typeface="Times New Roman" panose="02020603050405020304" pitchFamily="18" charset="0"/>
                <a:cs typeface="Times New Roman" panose="02020603050405020304" pitchFamily="18" charset="0"/>
              </a:rPr>
              <a:t> в </a:t>
            </a:r>
            <a:r>
              <a:rPr lang="ru-RU" i="1" dirty="0" err="1">
                <a:solidFill>
                  <a:srgbClr val="FF0000"/>
                </a:solidFill>
                <a:latin typeface="Times New Roman" panose="02020603050405020304" pitchFamily="18" charset="0"/>
                <a:cs typeface="Times New Roman" panose="02020603050405020304" pitchFamily="18" charset="0"/>
              </a:rPr>
              <a:t>дітей</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пов'язані</a:t>
            </a:r>
            <a:r>
              <a:rPr lang="ru-RU" i="1" dirty="0">
                <a:solidFill>
                  <a:srgbClr val="FF0000"/>
                </a:solidFill>
                <a:latin typeface="Times New Roman" panose="02020603050405020304" pitchFamily="18" charset="0"/>
                <a:cs typeface="Times New Roman" panose="02020603050405020304" pitchFamily="18" charset="0"/>
              </a:rPr>
              <a:t> з анатомо-</a:t>
            </a:r>
            <a:r>
              <a:rPr lang="ru-RU" i="1" dirty="0" err="1">
                <a:solidFill>
                  <a:srgbClr val="FF0000"/>
                </a:solidFill>
                <a:latin typeface="Times New Roman" panose="02020603050405020304" pitchFamily="18" charset="0"/>
                <a:cs typeface="Times New Roman" panose="02020603050405020304" pitchFamily="18" charset="0"/>
              </a:rPr>
              <a:t>фізіологічними</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особливостями</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дитячого</a:t>
            </a:r>
            <a:r>
              <a:rPr lang="ru-RU" i="1" dirty="0">
                <a:solidFill>
                  <a:srgbClr val="FF0000"/>
                </a:solidFill>
                <a:latin typeface="Times New Roman" panose="02020603050405020304" pitchFamily="18" charset="0"/>
                <a:cs typeface="Times New Roman" panose="02020603050405020304" pitchFamily="18" charset="0"/>
              </a:rPr>
              <a:t> </a:t>
            </a:r>
            <a:r>
              <a:rPr lang="ru-RU" i="1" dirty="0" err="1">
                <a:solidFill>
                  <a:srgbClr val="FF0000"/>
                </a:solidFill>
                <a:latin typeface="Times New Roman" panose="02020603050405020304" pitchFamily="18" charset="0"/>
                <a:cs typeface="Times New Roman" panose="02020603050405020304" pitchFamily="18" charset="0"/>
              </a:rPr>
              <a:t>організму</a:t>
            </a:r>
            <a:r>
              <a:rPr lang="ru-RU" i="1" dirty="0">
                <a:solidFill>
                  <a:srgbClr val="FF0000"/>
                </a:solidFill>
                <a:latin typeface="Times New Roman" panose="02020603050405020304" pitchFamily="18" charset="0"/>
                <a:cs typeface="Times New Roman" panose="02020603050405020304" pitchFamily="18" charset="0"/>
              </a:rPr>
              <a:t>.</a:t>
            </a:r>
            <a:endParaRPr lang="uk-UA" i="1" dirty="0">
              <a:solidFill>
                <a:srgbClr val="FF0000"/>
              </a:solidFill>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До них </a:t>
            </a:r>
            <a:r>
              <a:rPr lang="ru-RU" dirty="0" err="1">
                <a:latin typeface="Times New Roman" panose="02020603050405020304" pitchFamily="18" charset="0"/>
                <a:cs typeface="Times New Roman" panose="02020603050405020304" pitchFamily="18" charset="0"/>
              </a:rPr>
              <a:t>насамперед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варто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віднести</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дифузійна</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генералізована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реакція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нервової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відповідь</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різноманітні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стресу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больовий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температурний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переохолодження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перегріви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опіковий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внаслідок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невеличких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стресових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впливів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дитини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з'являються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зміни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серцево-судинної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виникає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судомний</a:t>
            </a:r>
            <a:r>
              <a:rPr lang="ru-RU" dirty="0">
                <a:latin typeface="Times New Roman" panose="02020603050405020304" pitchFamily="18" charset="0"/>
                <a:cs typeface="Times New Roman" panose="02020603050405020304" pitchFamily="18" charset="0"/>
              </a:rPr>
              <a:t> синдром;</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чутливість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 особливо </a:t>
            </a:r>
            <a:r>
              <a:rPr lang="ru-RU" dirty="0" err="1">
                <a:latin typeface="Times New Roman" panose="02020603050405020304" pitchFamily="18" charset="0"/>
                <a:cs typeface="Times New Roman" panose="02020603050405020304" pitchFamily="18" charset="0"/>
              </a:rPr>
              <a:t>молодшого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віку</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втрати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навіть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невеличких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кількостях</a:t>
            </a:r>
            <a:r>
              <a:rPr lang="ru-RU" dirty="0">
                <a:latin typeface="Times New Roman" panose="02020603050405020304" pitchFamily="18" charset="0"/>
                <a:cs typeface="Times New Roman" panose="02020603050405020304" pitchFamily="18" charset="0"/>
              </a:rPr>
              <a:t>. Так, у </a:t>
            </a:r>
            <a:r>
              <a:rPr lang="ru-RU" dirty="0" err="1">
                <a:latin typeface="Times New Roman" panose="02020603050405020304" pitchFamily="18" charset="0"/>
                <a:cs typeface="Times New Roman" panose="02020603050405020304" pitchFamily="18" charset="0"/>
              </a:rPr>
              <a:t>новонародженої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втрата</a:t>
            </a:r>
            <a:r>
              <a:rPr lang="ru-RU" dirty="0">
                <a:latin typeface="Times New Roman" panose="02020603050405020304" pitchFamily="18" charset="0"/>
                <a:cs typeface="Times New Roman" panose="02020603050405020304" pitchFamily="18" charset="0"/>
              </a:rPr>
              <a:t> 50 мл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рівнозначна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дорослим</a:t>
            </a:r>
            <a:r>
              <a:rPr lang="ru-RU" dirty="0">
                <a:latin typeface="Times New Roman" panose="02020603050405020304" pitchFamily="18" charset="0"/>
                <a:cs typeface="Times New Roman" panose="02020603050405020304" pitchFamily="18" charset="0"/>
              </a:rPr>
              <a:t> 600-1000 мл </a:t>
            </a:r>
            <a:r>
              <a:rPr lang="ru-RU" dirty="0" err="1">
                <a:latin typeface="Times New Roman" panose="02020603050405020304" pitchFamily="18" charset="0"/>
                <a:cs typeface="Times New Roman" panose="02020603050405020304" pitchFamily="18" charset="0"/>
              </a:rPr>
              <a:t>крові</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варто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пам'ятати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широкі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артерії</a:t>
            </a:r>
            <a:r>
              <a:rPr lang="ru-RU" dirty="0">
                <a:latin typeface="Times New Roman" panose="02020603050405020304" pitchFamily="18" charset="0"/>
                <a:cs typeface="Times New Roman" panose="02020603050405020304" pitchFamily="18" charset="0"/>
              </a:rPr>
              <a:t> та й </a:t>
            </a:r>
            <a:r>
              <a:rPr lang="ru-RU" dirty="0" err="1">
                <a:latin typeface="Times New Roman" panose="02020603050405020304" pitchFamily="18" charset="0"/>
                <a:cs typeface="Times New Roman" panose="02020603050405020304" pitchFamily="18" charset="0"/>
              </a:rPr>
              <a:t>співвідношення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просвітку</a:t>
            </a:r>
            <a:r>
              <a:rPr lang="ru-RU" dirty="0">
                <a:latin typeface="Times New Roman" panose="02020603050405020304" pitchFamily="18" charset="0"/>
                <a:cs typeface="Times New Roman" panose="02020603050405020304" pitchFamily="18" charset="0"/>
              </a:rPr>
              <a:t> вен у 2 рази </a:t>
            </a:r>
            <a:r>
              <a:rPr lang="ru-RU" dirty="0" err="1">
                <a:latin typeface="Times New Roman" panose="02020603050405020304" pitchFamily="18" charset="0"/>
                <a:cs typeface="Times New Roman" panose="02020603050405020304" pitchFamily="18" charset="0"/>
              </a:rPr>
              <a:t>більше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ніж</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дорослих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Дуже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лабільний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артеріальний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тиск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сприяє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більш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шокових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станів</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схильність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слизових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оболонок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верхніх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дихальних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шляхів</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набряків</a:t>
            </a:r>
            <a:r>
              <a:rPr lang="ru-RU" dirty="0">
                <a:latin typeface="Times New Roman" panose="02020603050405020304" pitchFamily="18" charset="0"/>
                <a:cs typeface="Times New Roman" panose="02020603050405020304" pitchFamily="18" charset="0"/>
              </a:rPr>
              <a:t>, напружена робота </a:t>
            </a:r>
            <a:r>
              <a:rPr lang="ru-RU" dirty="0" err="1">
                <a:latin typeface="Times New Roman" panose="02020603050405020304" pitchFamily="18" charset="0"/>
                <a:cs typeface="Times New Roman" panose="02020603050405020304" pitchFamily="18" charset="0"/>
              </a:rPr>
              <a:t>нирок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підвищує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небезпеку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розвитку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набряку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легень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гіпергідратації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зневоднювання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організму</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висока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еластичність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кісткової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знижує</a:t>
            </a:r>
            <a:r>
              <a:rPr lang="ru-RU" dirty="0">
                <a:latin typeface="Times New Roman" panose="02020603050405020304" pitchFamily="18" charset="0"/>
                <a:cs typeface="Times New Roman" panose="02020603050405020304" pitchFamily="18" charset="0"/>
              </a:rPr>
              <a:t> частоту </a:t>
            </a:r>
            <a:r>
              <a:rPr lang="ru-RU" dirty="0" err="1">
                <a:latin typeface="Times New Roman" panose="02020603050405020304" pitchFamily="18" charset="0"/>
                <a:cs typeface="Times New Roman" panose="02020603050405020304" pitchFamily="18" charset="0"/>
              </a:rPr>
              <a:t>переломів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кісток</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дітей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водночас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обумовлює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типові</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дитячого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ушкодження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кістяка</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надлами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надкістні</a:t>
            </a:r>
            <a:r>
              <a:rPr lang="ru-RU" dirty="0">
                <a:latin typeface="Times New Roman" panose="02020603050405020304" pitchFamily="18" charset="0"/>
                <a:cs typeface="Times New Roman" panose="02020603050405020304" pitchFamily="18" charset="0"/>
              </a:rPr>
              <a:t> переломи, переломи за типом «</a:t>
            </a:r>
            <a:r>
              <a:rPr lang="ru-RU" dirty="0" err="1">
                <a:latin typeface="Times New Roman" panose="02020603050405020304" pitchFamily="18" charset="0"/>
                <a:cs typeface="Times New Roman" panose="02020603050405020304" pitchFamily="18" charset="0"/>
              </a:rPr>
              <a:t>зеленої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гілки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тощо</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662732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99617"/>
            <a:ext cx="7675418" cy="6463308"/>
          </a:xfrm>
          <a:prstGeom prst="rect">
            <a:avLst/>
          </a:prstGeom>
          <a:solidFill>
            <a:srgbClr val="00FFFF"/>
          </a:solidFill>
        </p:spPr>
        <p:txBody>
          <a:bodyPr wrap="square">
            <a:spAutoFit/>
          </a:bodyPr>
          <a:lstStyle/>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Винесення дітей із місць ураження й евакуація їх до лікувальних закладів </a:t>
            </a:r>
            <a:r>
              <a:rPr lang="uk-UA" i="1" dirty="0">
                <a:solidFill>
                  <a:srgbClr val="FF0000"/>
                </a:solidFill>
                <a:latin typeface="Times New Roman" panose="02020603050405020304" pitchFamily="18" charset="0"/>
                <a:ea typeface="Times New Roman" panose="02020603050405020304" pitchFamily="18" charset="0"/>
              </a:rPr>
              <a:t>проводиться в супроводі родичів (знайомих). </a:t>
            </a:r>
            <a:r>
              <a:rPr lang="uk-UA" dirty="0">
                <a:solidFill>
                  <a:srgbClr val="000000"/>
                </a:solidFill>
                <a:latin typeface="Times New Roman" panose="02020603050405020304" pitchFamily="18" charset="0"/>
                <a:ea typeface="Times New Roman" panose="02020603050405020304" pitchFamily="18" charset="0"/>
              </a:rPr>
              <a:t>Дітей у віці до 5 років із місць ураження доцільно виносити на руках, якщо це дозволяє стан потерпілого, характер і локалізація ураження. З метою якнайшвидшого надходження до профільних спеціалізованих лікувальних закладів доцільно </a:t>
            </a:r>
            <a:r>
              <a:rPr lang="uk-UA" i="1" dirty="0">
                <a:solidFill>
                  <a:srgbClr val="FF0000"/>
                </a:solidFill>
                <a:latin typeface="Times New Roman" panose="02020603050405020304" pitchFamily="18" charset="0"/>
                <a:ea typeface="Times New Roman" panose="02020603050405020304" pitchFamily="18" charset="0"/>
              </a:rPr>
              <a:t>не затримувати потерпілих дітей на першому етапі евакуації </a:t>
            </a:r>
            <a:r>
              <a:rPr lang="uk-UA" dirty="0">
                <a:solidFill>
                  <a:srgbClr val="000000"/>
                </a:solidFill>
                <a:latin typeface="Times New Roman" panose="02020603050405020304" pitchFamily="18" charset="0"/>
                <a:ea typeface="Times New Roman" panose="02020603050405020304" pitchFamily="18" charset="0"/>
              </a:rPr>
              <a:t>або взагалі оминати його. Але в таких випадках повинна передбачатися наступність у наданні допомоги.</a:t>
            </a:r>
            <a:endParaRPr lang="uk-UA" sz="1600" dirty="0">
              <a:latin typeface="Times New Roman" panose="02020603050405020304" pitchFamily="18" charset="0"/>
              <a:ea typeface="Times New Roman" panose="02020603050405020304" pitchFamily="18" charset="0"/>
            </a:endParaRPr>
          </a:p>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На першому етапі медичної евакуації з метою створення умов для тимчасової госпіталізації з кожних 100 місць </a:t>
            </a:r>
            <a:r>
              <a:rPr lang="uk-UA" i="1" dirty="0">
                <a:solidFill>
                  <a:srgbClr val="FF0000"/>
                </a:solidFill>
                <a:latin typeface="Times New Roman" panose="02020603050405020304" pitchFamily="18" charset="0"/>
                <a:ea typeface="Times New Roman" panose="02020603050405020304" pitchFamily="18" charset="0"/>
              </a:rPr>
              <a:t>повинно бути виділено 20-25 місць для потерпілих дітей</a:t>
            </a:r>
            <a:r>
              <a:rPr lang="uk-UA" dirty="0">
                <a:solidFill>
                  <a:srgbClr val="000000"/>
                </a:solidFill>
                <a:latin typeface="Times New Roman" panose="02020603050405020304" pitchFamily="18" charset="0"/>
                <a:ea typeface="Times New Roman" panose="02020603050405020304" pitchFamily="18" charset="0"/>
              </a:rPr>
              <a:t>. Під час надання їм медичної допомоги використовується медичне майно, апаратура, предмети догляду, застосовувані в дитячих </a:t>
            </a:r>
            <a:r>
              <a:rPr lang="uk-UA" dirty="0" err="1">
                <a:solidFill>
                  <a:srgbClr val="000000"/>
                </a:solidFill>
                <a:latin typeface="Times New Roman" panose="02020603050405020304" pitchFamily="18" charset="0"/>
                <a:ea typeface="Times New Roman" panose="02020603050405020304" pitchFamily="18" charset="0"/>
              </a:rPr>
              <a:t>клініках</a:t>
            </a:r>
            <a:r>
              <a:rPr lang="uk-UA"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Особливої актуальності набувають питання захисту дітей у зонах радіоактивного і хімічного зараження. Крім застосування індивідуальних засобів захисту, використовуються всі можливості для укриття дітей у колективних засобах захисту, у тому числі й від несприятливих атмосферних умов (спека, холод, задимленість тощо).</a:t>
            </a:r>
            <a:endParaRPr lang="uk-UA" sz="1600" dirty="0">
              <a:latin typeface="Times New Roman" panose="02020603050405020304" pitchFamily="18" charset="0"/>
              <a:ea typeface="Times New Roman" panose="02020603050405020304" pitchFamily="18" charset="0"/>
            </a:endParaRPr>
          </a:p>
          <a:p>
            <a:pPr indent="540385" algn="just">
              <a:spcAft>
                <a:spcPts val="0"/>
              </a:spcAft>
            </a:pPr>
            <a:r>
              <a:rPr lang="uk-UA" dirty="0">
                <a:solidFill>
                  <a:srgbClr val="000000"/>
                </a:solidFill>
                <a:latin typeface="Times New Roman" panose="02020603050405020304" pitchFamily="18" charset="0"/>
                <a:ea typeface="Times New Roman" panose="02020603050405020304" pitchFamily="18" charset="0"/>
              </a:rPr>
              <a:t>У </a:t>
            </a:r>
            <a:r>
              <a:rPr lang="uk-UA" i="1" dirty="0">
                <a:solidFill>
                  <a:srgbClr val="FF0000"/>
                </a:solidFill>
                <a:latin typeface="Times New Roman" panose="02020603050405020304" pitchFamily="18" charset="0"/>
                <a:ea typeface="Times New Roman" panose="02020603050405020304" pitchFamily="18" charset="0"/>
              </a:rPr>
              <a:t>хімічних осередках всі уражені діти</a:t>
            </a:r>
            <a:r>
              <a:rPr lang="uk-UA" dirty="0">
                <a:solidFill>
                  <a:srgbClr val="000000"/>
                </a:solidFill>
                <a:latin typeface="Times New Roman" panose="02020603050405020304" pitchFamily="18" charset="0"/>
                <a:ea typeface="Times New Roman" panose="02020603050405020304" pitchFamily="18" charset="0"/>
              </a:rPr>
              <a:t>, незалежно від важкості ураження, </a:t>
            </a:r>
            <a:r>
              <a:rPr lang="uk-UA" i="1" dirty="0">
                <a:solidFill>
                  <a:srgbClr val="FF0000"/>
                </a:solidFill>
                <a:latin typeface="Times New Roman" panose="02020603050405020304" pitchFamily="18" charset="0"/>
                <a:ea typeface="Times New Roman" panose="02020603050405020304" pitchFamily="18" charset="0"/>
              </a:rPr>
              <a:t>повинні розглядатися як </a:t>
            </a:r>
            <a:r>
              <a:rPr lang="uk-UA" i="1" dirty="0" err="1">
                <a:solidFill>
                  <a:srgbClr val="FF0000"/>
                </a:solidFill>
                <a:latin typeface="Times New Roman" panose="02020603050405020304" pitchFamily="18" charset="0"/>
                <a:ea typeface="Times New Roman" panose="02020603050405020304" pitchFamily="18" charset="0"/>
              </a:rPr>
              <a:t>ношові</a:t>
            </a:r>
            <a:r>
              <a:rPr lang="uk-UA" i="1" dirty="0">
                <a:solidFill>
                  <a:srgbClr val="FF0000"/>
                </a:solidFill>
                <a:latin typeface="Times New Roman" panose="02020603050405020304" pitchFamily="18" charset="0"/>
                <a:ea typeface="Times New Roman" panose="02020603050405020304" pitchFamily="18" charset="0"/>
              </a:rPr>
              <a:t>. </a:t>
            </a:r>
            <a:r>
              <a:rPr lang="uk-UA" dirty="0">
                <a:solidFill>
                  <a:srgbClr val="000000"/>
                </a:solidFill>
                <a:latin typeface="Times New Roman" panose="02020603050405020304" pitchFamily="18" charset="0"/>
                <a:ea typeface="Times New Roman" panose="02020603050405020304" pitchFamily="18" charset="0"/>
              </a:rPr>
              <a:t>Невідкладна лікарська допомога повинна бути максимально наближена до межі зони зараження. У першу чергу надають допомогу </a:t>
            </a:r>
            <a:r>
              <a:rPr lang="uk-UA" i="1" dirty="0">
                <a:solidFill>
                  <a:srgbClr val="FF0000"/>
                </a:solidFill>
                <a:latin typeface="Times New Roman" panose="02020603050405020304" pitchFamily="18" charset="0"/>
                <a:ea typeface="Times New Roman" panose="02020603050405020304" pitchFamily="18" charset="0"/>
              </a:rPr>
              <a:t>найбільш </a:t>
            </a:r>
            <a:r>
              <a:rPr lang="uk-UA" i="1" dirty="0" err="1">
                <a:solidFill>
                  <a:srgbClr val="FF0000"/>
                </a:solidFill>
                <a:latin typeface="Times New Roman" panose="02020603050405020304" pitchFamily="18" charset="0"/>
                <a:ea typeface="Times New Roman" panose="02020603050405020304" pitchFamily="18" charset="0"/>
              </a:rPr>
              <a:t>тяжкоураженим</a:t>
            </a:r>
            <a:r>
              <a:rPr lang="uk-UA" i="1" dirty="0">
                <a:solidFill>
                  <a:srgbClr val="FF0000"/>
                </a:solidFill>
                <a:latin typeface="Times New Roman" panose="02020603050405020304" pitchFamily="18" charset="0"/>
                <a:ea typeface="Times New Roman" panose="02020603050405020304" pitchFamily="18" charset="0"/>
              </a:rPr>
              <a:t> і дітям грудного віку</a:t>
            </a:r>
            <a:r>
              <a:rPr lang="uk-UA" dirty="0">
                <a:solidFill>
                  <a:srgbClr val="000000"/>
                </a:solidFill>
                <a:latin typeface="Times New Roman" panose="02020603050405020304" pitchFamily="18" charset="0"/>
                <a:ea typeface="Times New Roman" panose="02020603050405020304" pitchFamily="18" charset="0"/>
              </a:rPr>
              <a:t>, забезпечуючи їхню швидку евакуацію.</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67777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0218" y="883296"/>
            <a:ext cx="6580909" cy="5209118"/>
          </a:xfrm>
          <a:prstGeom prst="rect">
            <a:avLst/>
          </a:prstGeom>
          <a:solidFill>
            <a:srgbClr val="00FFFF"/>
          </a:solidFill>
        </p:spPr>
        <p:txBody>
          <a:bodyPr wrap="square">
            <a:spAutoFit/>
          </a:bodyPr>
          <a:lstStyle/>
          <a:p>
            <a:pPr indent="540385"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У значної частини дітей, що занедужали інфекційними захворюваннями, відповідна </a:t>
            </a:r>
            <a:r>
              <a:rPr lang="uk-UA" i="1" dirty="0">
                <a:solidFill>
                  <a:srgbClr val="FF0000"/>
                </a:solidFill>
                <a:latin typeface="Times New Roman" panose="02020603050405020304" pitchFamily="18" charset="0"/>
                <a:ea typeface="Times New Roman" panose="02020603050405020304" pitchFamily="18" charset="0"/>
              </a:rPr>
              <a:t>реакція організму на однакову дозу збудника більш виражена</a:t>
            </a:r>
            <a:r>
              <a:rPr lang="uk-UA" dirty="0">
                <a:solidFill>
                  <a:srgbClr val="000000"/>
                </a:solidFill>
                <a:latin typeface="Times New Roman" panose="02020603050405020304" pitchFamily="18" charset="0"/>
                <a:ea typeface="Times New Roman" panose="02020603050405020304" pitchFamily="18" charset="0"/>
              </a:rPr>
              <a:t>, ніж у дорослих. У дітей досить швидко розвиваються судомні і </a:t>
            </a:r>
            <a:r>
              <a:rPr lang="uk-UA" dirty="0" err="1">
                <a:solidFill>
                  <a:srgbClr val="000000"/>
                </a:solidFill>
                <a:latin typeface="Times New Roman" panose="02020603050405020304" pitchFamily="18" charset="0"/>
                <a:ea typeface="Times New Roman" panose="02020603050405020304" pitchFamily="18" charset="0"/>
              </a:rPr>
              <a:t>гіпертермічний</a:t>
            </a:r>
            <a:r>
              <a:rPr lang="uk-UA" dirty="0">
                <a:solidFill>
                  <a:srgbClr val="000000"/>
                </a:solidFill>
                <a:latin typeface="Times New Roman" panose="02020603050405020304" pitchFamily="18" charset="0"/>
                <a:ea typeface="Times New Roman" panose="02020603050405020304" pitchFamily="18" charset="0"/>
              </a:rPr>
              <a:t> синдроми, порушення діяльності дихальної, серцево-судинної та видільної систем, а також </a:t>
            </a:r>
            <a:r>
              <a:rPr lang="uk-UA" dirty="0" err="1">
                <a:solidFill>
                  <a:srgbClr val="000000"/>
                </a:solidFill>
                <a:latin typeface="Times New Roman" panose="02020603050405020304" pitchFamily="18" charset="0"/>
                <a:ea typeface="Times New Roman" panose="02020603050405020304" pitchFamily="18" charset="0"/>
              </a:rPr>
              <a:t>ендотоксичний</a:t>
            </a:r>
            <a:r>
              <a:rPr lang="uk-UA" dirty="0">
                <a:solidFill>
                  <a:srgbClr val="000000"/>
                </a:solidFill>
                <a:latin typeface="Times New Roman" panose="02020603050405020304" pitchFamily="18" charset="0"/>
                <a:ea typeface="Times New Roman" panose="02020603050405020304" pitchFamily="18" charset="0"/>
              </a:rPr>
              <a:t> шок, септичні стани, з'являється блювота, </a:t>
            </a:r>
            <a:r>
              <a:rPr lang="uk-UA" dirty="0" err="1">
                <a:solidFill>
                  <a:srgbClr val="000000"/>
                </a:solidFill>
                <a:latin typeface="Times New Roman" panose="02020603050405020304" pitchFamily="18" charset="0"/>
                <a:ea typeface="Times New Roman" panose="02020603050405020304" pitchFamily="18" charset="0"/>
              </a:rPr>
              <a:t>дисфункція</a:t>
            </a:r>
            <a:r>
              <a:rPr lang="uk-UA" dirty="0">
                <a:solidFill>
                  <a:srgbClr val="000000"/>
                </a:solidFill>
                <a:latin typeface="Times New Roman" panose="02020603050405020304" pitchFamily="18" charset="0"/>
                <a:ea typeface="Times New Roman" panose="02020603050405020304" pitchFamily="18" charset="0"/>
              </a:rPr>
              <a:t> травного апарата, порушуються багато видів обміну речовин. Ця обставина потребує швидкого цілеспрямованого </a:t>
            </a:r>
            <a:r>
              <a:rPr lang="uk-UA" i="1" dirty="0">
                <a:solidFill>
                  <a:srgbClr val="FF0000"/>
                </a:solidFill>
                <a:latin typeface="Times New Roman" panose="02020603050405020304" pitchFamily="18" charset="0"/>
                <a:ea typeface="Times New Roman" panose="02020603050405020304" pitchFamily="18" charset="0"/>
              </a:rPr>
              <a:t>сортування хворих дітей і їхньої термінової евакуації до спеціалізованих лікувальних закладів із проведенням реанімаційних заходів ще у дорозі.</a:t>
            </a:r>
            <a:endParaRPr lang="uk-UA" sz="1600" i="1" dirty="0">
              <a:solidFill>
                <a:srgbClr val="FF0000"/>
              </a:solidFill>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За використання медикаментозних і спеціальних засобів (антидотів), як і під час надання будь-якої допомоги потерпілим дітям, обов'язково враховують рекомендації, вироблені для педіатричної практики.</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Варто враховувати  і психоемоційний стан потерпілої дитини. Крім того, </a:t>
            </a:r>
            <a:r>
              <a:rPr lang="uk-UA" i="1" dirty="0">
                <a:solidFill>
                  <a:srgbClr val="FF0000"/>
                </a:solidFill>
                <a:latin typeface="Times New Roman" panose="02020603050405020304" pitchFamily="18" charset="0"/>
                <a:ea typeface="Times New Roman" panose="02020603050405020304" pitchFamily="18" charset="0"/>
              </a:rPr>
              <a:t>дітям молодшого віку (2-3 року) властива неконтрольована поведінка</a:t>
            </a:r>
            <a:r>
              <a:rPr lang="uk-UA" dirty="0">
                <a:solidFill>
                  <a:srgbClr val="000000"/>
                </a:solidFill>
                <a:latin typeface="Times New Roman" panose="02020603050405020304" pitchFamily="18" charset="0"/>
                <a:ea typeface="Times New Roman" panose="02020603050405020304" pitchFamily="18" charset="0"/>
              </a:rPr>
              <a:t>, що ускладнює надання медичної допомоги.</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77421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6240" y="1004233"/>
            <a:ext cx="7970520" cy="5478423"/>
          </a:xfrm>
          <a:prstGeom prst="rect">
            <a:avLst/>
          </a:prstGeom>
          <a:solidFill>
            <a:srgbClr val="00FFFF"/>
          </a:solidFill>
        </p:spPr>
        <p:txBody>
          <a:bodyPr wrap="square">
            <a:spAutoFit/>
          </a:bodyPr>
          <a:lstStyle/>
          <a:p>
            <a:pPr indent="540385"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Організація надання кваліфікованої (спеціалізованої) медичної допомоги дітям </a:t>
            </a:r>
            <a:r>
              <a:rPr lang="uk-UA" dirty="0">
                <a:solidFill>
                  <a:srgbClr val="000000"/>
                </a:solidFill>
                <a:latin typeface="Times New Roman" panose="02020603050405020304" pitchFamily="18" charset="0"/>
                <a:ea typeface="Times New Roman" panose="02020603050405020304" pitchFamily="18" charset="0"/>
              </a:rPr>
              <a:t>повинна знаходиться під постійним контролем головних лікарів і завідуючих дитячих лікувальних закладів. Організаційно-методичне керівництво такою допомогою здійснюють головні дитячі хірурги, травматологи, педіатри та інші спеціалісти педіатричного профілю.</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Кваліфікована (спеціалізована) медична допомога постраждалим дітям у лікувальних закладах надається із використанням відповідного медичного оснащення й устаткування </a:t>
            </a:r>
            <a:r>
              <a:rPr lang="uk-UA" dirty="0">
                <a:solidFill>
                  <a:srgbClr val="000000"/>
                </a:solidFill>
                <a:latin typeface="Times New Roman" panose="02020603050405020304" pitchFamily="18" charset="0"/>
                <a:ea typeface="Times New Roman" panose="02020603050405020304" pitchFamily="18" charset="0"/>
              </a:rPr>
              <a:t>(дитячі ліжка, столи для сповивання тощо). Виділення помешкань для розгортання додаткових дитячих відділень і палат для дітей повинна проводиться з розрахунку не менш ніж 3 м</a:t>
            </a:r>
            <a:r>
              <a:rPr lang="uk-UA" baseline="30000" dirty="0">
                <a:solidFill>
                  <a:srgbClr val="000000"/>
                </a:solidFill>
                <a:latin typeface="Times New Roman" panose="02020603050405020304" pitchFamily="18" charset="0"/>
                <a:ea typeface="Times New Roman" panose="02020603050405020304" pitchFamily="18" charset="0"/>
              </a:rPr>
              <a:t>2</a:t>
            </a:r>
            <a:r>
              <a:rPr lang="uk-UA" dirty="0">
                <a:solidFill>
                  <a:srgbClr val="000000"/>
                </a:solidFill>
                <a:latin typeface="Times New Roman" panose="02020603050405020304" pitchFamily="18" charset="0"/>
                <a:ea typeface="Times New Roman" panose="02020603050405020304" pitchFamily="18" charset="0"/>
              </a:rPr>
              <a:t> площі на одне дитяче ліжко. У дитячих палатах, як правило, повинні знаходитися діти однієї вікової групи. Для дітей у віці до 7 років організують загальні для хлопчиків і </a:t>
            </a:r>
            <a:r>
              <a:rPr lang="uk-UA" dirty="0" err="1">
                <a:solidFill>
                  <a:srgbClr val="000000"/>
                </a:solidFill>
                <a:latin typeface="Times New Roman" panose="02020603050405020304" pitchFamily="18" charset="0"/>
                <a:ea typeface="Times New Roman" panose="02020603050405020304" pitchFamily="18" charset="0"/>
              </a:rPr>
              <a:t>дівчинок</a:t>
            </a:r>
            <a:r>
              <a:rPr lang="uk-UA" dirty="0">
                <a:solidFill>
                  <a:srgbClr val="000000"/>
                </a:solidFill>
                <a:latin typeface="Times New Roman" panose="02020603050405020304" pitchFamily="18" charset="0"/>
                <a:ea typeface="Times New Roman" panose="02020603050405020304" pitchFamily="18" charset="0"/>
              </a:rPr>
              <a:t> палати, а для більш дорослішого віку - окремі.</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i="1" dirty="0">
                <a:solidFill>
                  <a:srgbClr val="FF0000"/>
                </a:solidFill>
                <a:latin typeface="Times New Roman" panose="02020603050405020304" pitchFamily="18" charset="0"/>
                <a:ea typeface="Times New Roman" panose="02020603050405020304" pitchFamily="18" charset="0"/>
              </a:rPr>
              <a:t>У складі дитячого відділення необхідно мати 10% ліжок для дітей у віці до 1 року, і по 30% - для дітей у віці 1 року - 3 років, 4-6 і 7 - 10 років</a:t>
            </a:r>
            <a:r>
              <a:rPr lang="uk-UA" dirty="0">
                <a:solidFill>
                  <a:srgbClr val="000000"/>
                </a:solidFill>
                <a:latin typeface="Times New Roman" panose="02020603050405020304" pitchFamily="18" charset="0"/>
                <a:ea typeface="Times New Roman" panose="02020603050405020304" pitchFamily="18" charset="0"/>
              </a:rPr>
              <a:t>.</a:t>
            </a:r>
            <a:endParaRPr lang="uk-UA" sz="1600" dirty="0">
              <a:latin typeface="Times New Roman" panose="02020603050405020304" pitchFamily="18" charset="0"/>
              <a:ea typeface="Times New Roman" panose="02020603050405020304" pitchFamily="18" charset="0"/>
            </a:endParaRPr>
          </a:p>
          <a:p>
            <a:pPr indent="107950" algn="just">
              <a:lnSpc>
                <a:spcPts val="2100"/>
              </a:lnSpc>
              <a:spcAft>
                <a:spcPts val="0"/>
              </a:spcAft>
            </a:pPr>
            <a:r>
              <a:rPr lang="uk-UA" dirty="0">
                <a:solidFill>
                  <a:srgbClr val="000000"/>
                </a:solidFill>
                <a:latin typeface="Times New Roman" panose="02020603050405020304" pitchFamily="18" charset="0"/>
                <a:ea typeface="Times New Roman" panose="02020603050405020304" pitchFamily="18" charset="0"/>
              </a:rPr>
              <a:t>У дитячому відділенні розгортають санпропускник, реанімаційні госпітальні палати, перев'язувальну, кімнату для гіпсування тощо. У багатопрофільних лікарнях хірургічні втручання проводять у відділенні невідкладної допомоги, а клініко-діагностичні, рентгенологічні й інші види обстеження - у відповідних відділеннях.</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003985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22421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714</TotalTime>
  <Words>9347</Words>
  <Application>Microsoft Office PowerPoint</Application>
  <PresentationFormat>Екран (4:3)</PresentationFormat>
  <Paragraphs>351</Paragraphs>
  <Slides>60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60</vt:i4>
      </vt:variant>
    </vt:vector>
  </HeadingPairs>
  <TitlesOfParts>
    <vt:vector size="66" baseType="lpstr">
      <vt:lpstr>Microsoft YaHei</vt:lpstr>
      <vt:lpstr>Arial</vt:lpstr>
      <vt:lpstr>Times New Roman</vt:lpstr>
      <vt:lpstr>Trebuchet MS</vt:lpstr>
      <vt:lpstr>Wingdings 3</vt:lpstr>
      <vt:lpstr>Аспект</vt:lpstr>
      <vt:lpstr>  ОДЕСЬКИЙ НАЦІОНАЛЬНИЙ МЕДИЧНИЙ УНІВЕРСИТЕТ Кафедра медицини катастроф та військової медицини          </vt:lpstr>
      <vt:lpstr>Медичний,біологічний, і психологічний захист,забеспечення санітарного та епідемічного благополуччя населення.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ПЛАНУВАННЯ ЗАХОДІВ МЕДИЧНОГО ЗАБЕЗПЕЧЕННЯ НАСЕЛЕННЯ ПРИ НС.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Організація та проведення медичних заходів у надзвичайних ситуаціях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                            ОСОБЛИВОСТІ ОРГАНІЗАЦІЇ МЕДИЧНОЇ ДОПОМОГИ ДІТЯМ. </vt:lpstr>
      <vt:lpstr>Презентація PowerPoint</vt:lpstr>
      <vt:lpstr>Презентація PowerPoint</vt:lpstr>
      <vt:lpstr>Презентація PowerPoint</vt:lpstr>
      <vt:lpstr>Презентація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Медичні засоби захисту: аптечка індивідуальна, індивідуальний протихімічний пакет і пакет перев’язувальний індивідуальний.</dc:title>
  <dc:creator>Владимир Басюк</dc:creator>
  <cp:lastModifiedBy>Admin</cp:lastModifiedBy>
  <cp:revision>104</cp:revision>
  <dcterms:created xsi:type="dcterms:W3CDTF">2019-09-28T03:49:59Z</dcterms:created>
  <dcterms:modified xsi:type="dcterms:W3CDTF">2026-06-22T14:22:37Z</dcterms:modified>
</cp:coreProperties>
</file>