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327" r:id="rId2"/>
    <p:sldId id="329" r:id="rId3"/>
    <p:sldId id="358" r:id="rId4"/>
    <p:sldId id="357" r:id="rId5"/>
    <p:sldId id="341" r:id="rId6"/>
    <p:sldId id="337" r:id="rId7"/>
    <p:sldId id="340" r:id="rId8"/>
    <p:sldId id="328" r:id="rId9"/>
    <p:sldId id="370" r:id="rId10"/>
    <p:sldId id="258" r:id="rId11"/>
    <p:sldId id="359" r:id="rId12"/>
    <p:sldId id="360" r:id="rId13"/>
    <p:sldId id="361" r:id="rId14"/>
    <p:sldId id="362" r:id="rId15"/>
    <p:sldId id="363" r:id="rId16"/>
    <p:sldId id="364" r:id="rId17"/>
    <p:sldId id="365" r:id="rId18"/>
    <p:sldId id="366" r:id="rId19"/>
    <p:sldId id="367" r:id="rId20"/>
    <p:sldId id="368" r:id="rId21"/>
    <p:sldId id="371" r:id="rId22"/>
    <p:sldId id="274" r:id="rId23"/>
    <p:sldId id="277" r:id="rId24"/>
    <p:sldId id="268" r:id="rId25"/>
    <p:sldId id="271" r:id="rId26"/>
    <p:sldId id="351" r:id="rId27"/>
    <p:sldId id="378" r:id="rId28"/>
    <p:sldId id="379" r:id="rId29"/>
    <p:sldId id="279" r:id="rId30"/>
    <p:sldId id="311" r:id="rId31"/>
    <p:sldId id="312" r:id="rId32"/>
    <p:sldId id="315" r:id="rId33"/>
    <p:sldId id="316" r:id="rId34"/>
    <p:sldId id="377" r:id="rId35"/>
    <p:sldId id="375" r:id="rId36"/>
    <p:sldId id="353" r:id="rId37"/>
    <p:sldId id="354" r:id="rId38"/>
    <p:sldId id="380" r:id="rId39"/>
    <p:sldId id="381" r:id="rId40"/>
    <p:sldId id="382" r:id="rId41"/>
    <p:sldId id="383" r:id="rId42"/>
    <p:sldId id="355" r:id="rId43"/>
    <p:sldId id="290" r:id="rId44"/>
    <p:sldId id="291" r:id="rId45"/>
    <p:sldId id="332" r:id="rId46"/>
    <p:sldId id="323" r:id="rId47"/>
    <p:sldId id="292" r:id="rId48"/>
    <p:sldId id="293" r:id="rId49"/>
    <p:sldId id="294" r:id="rId50"/>
    <p:sldId id="345" r:id="rId51"/>
    <p:sldId id="346" r:id="rId52"/>
    <p:sldId id="296" r:id="rId53"/>
    <p:sldId id="295" r:id="rId54"/>
    <p:sldId id="384" r:id="rId55"/>
    <p:sldId id="297" r:id="rId56"/>
    <p:sldId id="386" r:id="rId57"/>
    <p:sldId id="322" r:id="rId58"/>
    <p:sldId id="317" r:id="rId59"/>
    <p:sldId id="318" r:id="rId60"/>
    <p:sldId id="319" r:id="rId61"/>
    <p:sldId id="320" r:id="rId62"/>
    <p:sldId id="321" r:id="rId63"/>
    <p:sldId id="300" r:id="rId64"/>
    <p:sldId id="298" r:id="rId65"/>
    <p:sldId id="387" r:id="rId66"/>
    <p:sldId id="301" r:id="rId67"/>
    <p:sldId id="304" r:id="rId68"/>
    <p:sldId id="305" r:id="rId69"/>
    <p:sldId id="306" r:id="rId70"/>
    <p:sldId id="307" r:id="rId71"/>
    <p:sldId id="308" r:id="rId72"/>
    <p:sldId id="388" r:id="rId73"/>
    <p:sldId id="389" r:id="rId74"/>
    <p:sldId id="390" r:id="rId75"/>
    <p:sldId id="391" r:id="rId76"/>
    <p:sldId id="392" r:id="rId77"/>
    <p:sldId id="393" r:id="rId78"/>
    <p:sldId id="394" r:id="rId79"/>
    <p:sldId id="395" r:id="rId80"/>
    <p:sldId id="396" r:id="rId81"/>
    <p:sldId id="397" r:id="rId82"/>
    <p:sldId id="398" r:id="rId83"/>
    <p:sldId id="399" r:id="rId84"/>
    <p:sldId id="400" r:id="rId85"/>
    <p:sldId id="401" r:id="rId86"/>
    <p:sldId id="402" r:id="rId87"/>
    <p:sldId id="403" r:id="rId88"/>
    <p:sldId id="404" r:id="rId89"/>
    <p:sldId id="405" r:id="rId90"/>
    <p:sldId id="406" r:id="rId91"/>
    <p:sldId id="407" r:id="rId92"/>
    <p:sldId id="408" r:id="rId93"/>
    <p:sldId id="409" r:id="rId94"/>
    <p:sldId id="410" r:id="rId95"/>
    <p:sldId id="411" r:id="rId96"/>
    <p:sldId id="412" r:id="rId97"/>
    <p:sldId id="413" r:id="rId98"/>
    <p:sldId id="414" r:id="rId99"/>
    <p:sldId id="415" r:id="rId100"/>
    <p:sldId id="416" r:id="rId101"/>
    <p:sldId id="309" r:id="rId102"/>
    <p:sldId id="347" r:id="rId103"/>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402" autoAdjust="0"/>
    <p:restoredTop sz="69898" autoAdjust="0"/>
  </p:normalViewPr>
  <p:slideViewPr>
    <p:cSldViewPr>
      <p:cViewPr>
        <p:scale>
          <a:sx n="70" d="100"/>
          <a:sy n="70" d="100"/>
        </p:scale>
        <p:origin x="-1128" y="-16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9B418485-0796-4915-B265-E5B50EF61994}"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60203-6DC5-48F8-A195-A225B0650D0A}" type="datetimeFigureOut">
              <a:rPr lang="uk-UA" smtClean="0"/>
              <a:pPr/>
              <a:t>22.06.2026</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18485-0796-4915-B265-E5B50EF61994}"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president.gov.ua/storage/j-image-storage/13/62/17/896d863fa3945ff112f25f27f78d69ee_1563532605_extra_large.jpeg"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755576" y="1628800"/>
            <a:ext cx="7772400" cy="1470025"/>
          </a:xfrm>
        </p:spPr>
        <p:txBody>
          <a:bodyPr>
            <a:normAutofit fontScale="90000"/>
          </a:bodyPr>
          <a:lstStyle/>
          <a:p>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400" b="1" dirty="0" smtClean="0"/>
              <a:t/>
            </a:r>
            <a:br>
              <a:rPr lang="uk-UA" sz="2400" b="1" dirty="0" smtClean="0"/>
            </a:br>
            <a:r>
              <a:rPr lang="uk-UA" sz="2400" b="1" dirty="0"/>
              <a:t/>
            </a:r>
            <a:br>
              <a:rPr lang="uk-UA" sz="2400" b="1" dirty="0"/>
            </a:br>
            <a:r>
              <a:rPr lang="uk-UA" sz="2400" b="1" dirty="0" smtClean="0"/>
              <a:t/>
            </a:r>
            <a:br>
              <a:rPr lang="uk-UA" sz="2400" b="1" dirty="0" smtClean="0"/>
            </a:br>
            <a:r>
              <a:rPr lang="uk-UA" sz="2200" b="1" dirty="0" smtClean="0">
                <a:solidFill>
                  <a:srgbClr val="0070C0"/>
                </a:solidFill>
                <a:latin typeface="Times New Roman" pitchFamily="18" charset="0"/>
                <a:cs typeface="Times New Roman" pitchFamily="18" charset="0"/>
              </a:rPr>
              <a:t>Навчальна </a:t>
            </a:r>
            <a:r>
              <a:rPr lang="uk-UA" sz="2200" b="1" dirty="0">
                <a:solidFill>
                  <a:srgbClr val="0070C0"/>
                </a:solidFill>
                <a:latin typeface="Times New Roman" pitchFamily="18" charset="0"/>
                <a:cs typeface="Times New Roman" pitchFamily="18" charset="0"/>
              </a:rPr>
              <a:t>дисципліна:</a:t>
            </a:r>
            <a:r>
              <a:rPr lang="uk-UA" sz="2200" dirty="0">
                <a:solidFill>
                  <a:srgbClr val="0070C0"/>
                </a:solidFill>
                <a:latin typeface="Times New Roman" pitchFamily="18" charset="0"/>
                <a:cs typeface="Times New Roman" pitchFamily="18" charset="0"/>
              </a:rPr>
              <a:t> </a:t>
            </a:r>
            <a:r>
              <a:rPr lang="uk-UA" sz="2200" b="1" i="1" dirty="0">
                <a:solidFill>
                  <a:srgbClr val="0070C0"/>
                </a:solidFill>
                <a:latin typeface="Times New Roman" pitchFamily="18" charset="0"/>
                <a:cs typeface="Times New Roman" pitchFamily="18" charset="0"/>
              </a:rPr>
              <a:t>Підготовка офіцерів запасу галузі знань «Охорона здоров’я»</a:t>
            </a:r>
            <a:r>
              <a:rPr lang="uk-UA" sz="2700" b="1" i="1" dirty="0">
                <a:latin typeface="Times New Roman" pitchFamily="18" charset="0"/>
                <a:cs typeface="Times New Roman" pitchFamily="18" charset="0"/>
              </a:rPr>
              <a:t/>
            </a:r>
            <a:br>
              <a:rPr lang="uk-UA" sz="2700" b="1" i="1" dirty="0">
                <a:latin typeface="Times New Roman" pitchFamily="18" charset="0"/>
                <a:cs typeface="Times New Roman" pitchFamily="18" charset="0"/>
              </a:rPr>
            </a:br>
            <a:r>
              <a:rPr lang="uk-UA" sz="2700" dirty="0">
                <a:latin typeface="Times New Roman" pitchFamily="18" charset="0"/>
                <a:cs typeface="Times New Roman" pitchFamily="18" charset="0"/>
              </a:rPr>
              <a:t> </a:t>
            </a:r>
            <a:br>
              <a:rPr lang="uk-UA" sz="2700" dirty="0">
                <a:latin typeface="Times New Roman" pitchFamily="18" charset="0"/>
                <a:cs typeface="Times New Roman" pitchFamily="18" charset="0"/>
              </a:rPr>
            </a:br>
            <a:r>
              <a:rPr lang="uk-UA" sz="2700" b="1" dirty="0">
                <a:latin typeface="Times New Roman" pitchFamily="18" charset="0"/>
                <a:cs typeface="Times New Roman" pitchFamily="18" charset="0"/>
              </a:rPr>
              <a:t>Розділ:</a:t>
            </a:r>
            <a:r>
              <a:rPr lang="uk-UA" sz="2700" dirty="0">
                <a:latin typeface="Times New Roman" pitchFamily="18" charset="0"/>
                <a:cs typeface="Times New Roman" pitchFamily="18" charset="0"/>
              </a:rPr>
              <a:t> </a:t>
            </a:r>
            <a:r>
              <a:rPr lang="uk-UA" sz="2700" b="1" i="1" dirty="0">
                <a:latin typeface="Times New Roman" pitchFamily="18" charset="0"/>
                <a:cs typeface="Times New Roman" pitchFamily="18" charset="0"/>
              </a:rPr>
              <a:t>«Військова гігієна».</a:t>
            </a:r>
            <a:br>
              <a:rPr lang="uk-UA" sz="2700" b="1" i="1" dirty="0">
                <a:latin typeface="Times New Roman" pitchFamily="18" charset="0"/>
                <a:cs typeface="Times New Roman" pitchFamily="18" charset="0"/>
              </a:rPr>
            </a:br>
            <a:r>
              <a:rPr lang="uk-UA" sz="2400" dirty="0">
                <a:latin typeface="Times New Roman" pitchFamily="18" charset="0"/>
                <a:cs typeface="Times New Roman" pitchFamily="18" charset="0"/>
              </a:rPr>
              <a:t> </a:t>
            </a:r>
            <a:br>
              <a:rPr lang="uk-UA" sz="2400" dirty="0">
                <a:latin typeface="Times New Roman" pitchFamily="18" charset="0"/>
                <a:cs typeface="Times New Roman" pitchFamily="18" charset="0"/>
              </a:rPr>
            </a:br>
            <a:r>
              <a:rPr lang="uk-UA" sz="2400" b="1" dirty="0" smtClean="0">
                <a:latin typeface="Times New Roman" pitchFamily="18" charset="0"/>
                <a:cs typeface="Times New Roman" pitchFamily="18" charset="0"/>
              </a:rPr>
              <a:t>Тема лекції </a:t>
            </a:r>
            <a:r>
              <a:rPr lang="uk-UA" sz="2400" b="1" dirty="0">
                <a:latin typeface="Times New Roman" pitchFamily="18" charset="0"/>
                <a:cs typeface="Times New Roman" pitchFamily="18" charset="0"/>
              </a:rPr>
              <a:t>«Основи організації санітарно-гігієнічних заходів у Збройних силах України при надзвичайних станах мирного часу та у воєнний час</a:t>
            </a:r>
            <a:r>
              <a:rPr lang="uk-UA" sz="2400" b="1" dirty="0" smtClean="0">
                <a:latin typeface="Times New Roman" pitchFamily="18" charset="0"/>
                <a:cs typeface="Times New Roman" pitchFamily="18" charset="0"/>
              </a:rPr>
              <a:t>.».</a:t>
            </a:r>
            <a:br>
              <a:rPr lang="uk-UA" sz="2400" b="1" dirty="0" smtClean="0">
                <a:latin typeface="Times New Roman" pitchFamily="18" charset="0"/>
                <a:cs typeface="Times New Roman" pitchFamily="18" charset="0"/>
              </a:rPr>
            </a:br>
            <a:r>
              <a:rPr lang="uk-UA" sz="2200" dirty="0">
                <a:latin typeface="Times New Roman" pitchFamily="18" charset="0"/>
                <a:cs typeface="Times New Roman" pitchFamily="18" charset="0"/>
              </a:rPr>
              <a:t> </a:t>
            </a: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dirty="0" smtClean="0">
                <a:latin typeface="Times New Roman" pitchFamily="18" charset="0"/>
                <a:cs typeface="Times New Roman" pitchFamily="18" charset="0"/>
              </a:rPr>
              <a:t>Курс </a:t>
            </a:r>
            <a:r>
              <a:rPr lang="uk-UA" sz="2200" dirty="0">
                <a:latin typeface="Times New Roman" pitchFamily="18" charset="0"/>
                <a:cs typeface="Times New Roman" pitchFamily="18" charset="0"/>
              </a:rPr>
              <a:t>4.	Факультети: медичний </a:t>
            </a:r>
            <a:r>
              <a:rPr lang="uk-UA" sz="2400" b="1" dirty="0" smtClean="0">
                <a:latin typeface="Times New Roman" pitchFamily="18" charset="0"/>
                <a:cs typeface="Times New Roman" pitchFamily="18" charset="0"/>
              </a:rPr>
              <a:t/>
            </a:r>
            <a:br>
              <a:rPr lang="uk-UA" sz="2400" b="1" dirty="0" smtClean="0">
                <a:latin typeface="Times New Roman" pitchFamily="18" charset="0"/>
                <a:cs typeface="Times New Roman" pitchFamily="18" charset="0"/>
              </a:rPr>
            </a:br>
            <a:r>
              <a:rPr lang="uk-UA" sz="2400" b="1" dirty="0" smtClean="0">
                <a:latin typeface="Times New Roman" pitchFamily="18" charset="0"/>
                <a:cs typeface="Times New Roman" pitchFamily="18" charset="0"/>
              </a:rPr>
              <a:t> </a:t>
            </a:r>
            <a:r>
              <a:rPr lang="uk-UA" sz="2400" b="1" dirty="0">
                <a:latin typeface="Times New Roman" pitchFamily="18" charset="0"/>
                <a:cs typeface="Times New Roman" pitchFamily="18" charset="0"/>
              </a:rPr>
              <a:t/>
            </a:r>
            <a:br>
              <a:rPr lang="uk-UA" sz="2400" b="1" dirty="0">
                <a:latin typeface="Times New Roman" pitchFamily="18" charset="0"/>
                <a:cs typeface="Times New Roman" pitchFamily="18" charset="0"/>
              </a:rPr>
            </a:br>
            <a:r>
              <a:rPr lang="uk-UA" sz="2400" b="1" dirty="0" smtClean="0"/>
              <a:t/>
            </a:r>
            <a:br>
              <a:rPr lang="uk-UA" sz="2400" b="1" dirty="0" smtClean="0"/>
            </a:br>
            <a:r>
              <a:rPr lang="uk-UA" altLang="ru-RU" sz="2400" b="1" dirty="0" smtClean="0">
                <a:solidFill>
                  <a:schemeClr val="bg1"/>
                </a:solidFill>
                <a:latin typeface="Times New Roman" pitchFamily="18" charset="0"/>
                <a:cs typeface="Times New Roman" pitchFamily="18" charset="0"/>
              </a:rPr>
              <a:t> Курс №1 </a:t>
            </a:r>
            <a:r>
              <a:rPr lang="uk-UA" altLang="ru-RU" sz="2400" dirty="0" smtClean="0">
                <a:solidFill>
                  <a:schemeClr val="bg1"/>
                </a:solidFill>
                <a:latin typeface="Times New Roman" pitchFamily="18" charset="0"/>
                <a:cs typeface="Times New Roman" pitchFamily="18" charset="0"/>
              </a:rPr>
              <a:t>Факультет медичний </a:t>
            </a:r>
            <a:r>
              <a:rPr lang="uk-UA" sz="2400" dirty="0"/>
              <a:t/>
            </a:r>
            <a:br>
              <a:rPr lang="uk-UA" sz="2400" dirty="0"/>
            </a:br>
            <a:endParaRPr lang="uk-UA" sz="2400" dirty="0"/>
          </a:p>
        </p:txBody>
      </p:sp>
      <p:sp>
        <p:nvSpPr>
          <p:cNvPr id="13" name="Подзаголовок 12"/>
          <p:cNvSpPr>
            <a:spLocks noGrp="1"/>
          </p:cNvSpPr>
          <p:nvPr>
            <p:ph type="subTitle" idx="1"/>
          </p:nvPr>
        </p:nvSpPr>
        <p:spPr>
          <a:xfrm>
            <a:off x="1403648" y="4149080"/>
            <a:ext cx="6400800" cy="1752600"/>
          </a:xfrm>
        </p:spPr>
        <p:txBody>
          <a:bodyPr>
            <a:normAutofit lnSpcReduction="10000"/>
          </a:bodyPr>
          <a:lstStyle/>
          <a:p>
            <a:endParaRPr lang="uk-UA" dirty="0" smtClean="0"/>
          </a:p>
          <a:p>
            <a:endParaRPr lang="uk-UA" sz="2400" dirty="0" smtClean="0"/>
          </a:p>
          <a:p>
            <a:endParaRPr lang="uk-UA" sz="2400" dirty="0" smtClean="0"/>
          </a:p>
          <a:p>
            <a:r>
              <a:rPr lang="uk-UA" sz="2400" b="1" dirty="0" smtClean="0">
                <a:solidFill>
                  <a:srgbClr val="FF0000"/>
                </a:solidFill>
                <a:latin typeface="Times New Roman" pitchFamily="18" charset="0"/>
                <a:cs typeface="Times New Roman" pitchFamily="18" charset="0"/>
              </a:rPr>
              <a:t>Одеса – 2026р.</a:t>
            </a:r>
          </a:p>
          <a:p>
            <a:endParaRPr lang="uk-UA" sz="2400" dirty="0"/>
          </a:p>
        </p:txBody>
      </p:sp>
      <p:sp>
        <p:nvSpPr>
          <p:cNvPr id="13313" name="Rectangle 1"/>
          <p:cNvSpPr>
            <a:spLocks noChangeArrowheads="1"/>
          </p:cNvSpPr>
          <p:nvPr/>
        </p:nvSpPr>
        <p:spPr bwMode="auto">
          <a:xfrm>
            <a:off x="251520" y="400109"/>
            <a:ext cx="872023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ОДЕСЬКИЙ НАЦІОНАЛЬНИЙ  МЕДИЧНИЙ  УНІВЕРСИТЕТ</a:t>
            </a:r>
            <a:endParaRPr kumimoji="0" lang="uk-UA" sz="20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24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Кафедра медицини катастроф та військової медицини</a:t>
            </a:r>
            <a:endParaRPr kumimoji="0" lang="uk-UA" sz="2400" b="0"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5"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0" y="260648"/>
            <a:ext cx="899592" cy="720080"/>
          </a:xfrm>
          <a:prstGeom prst="rect">
            <a:avLst/>
          </a:prstGeom>
          <a:noFill/>
          <a:ln w="9525">
            <a:noFill/>
            <a:miter lim="800000"/>
            <a:headEnd/>
            <a:tailEnd/>
          </a:ln>
        </p:spPr>
      </p:pic>
      <p:pic>
        <p:nvPicPr>
          <p:cNvPr id="6"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0" y="332656"/>
            <a:ext cx="899592" cy="7200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Викладання лекційного матеріалу за планом:</a:t>
            </a:r>
            <a:endParaRPr lang="uk-UA" sz="2800" b="1" dirty="0"/>
          </a:p>
        </p:txBody>
      </p:sp>
      <p:sp>
        <p:nvSpPr>
          <p:cNvPr id="3" name="Содержимое 2"/>
          <p:cNvSpPr>
            <a:spLocks noGrp="1"/>
          </p:cNvSpPr>
          <p:nvPr>
            <p:ph idx="1"/>
          </p:nvPr>
        </p:nvSpPr>
        <p:spPr>
          <a:xfrm>
            <a:off x="467544" y="1628800"/>
            <a:ext cx="8229600" cy="4525963"/>
          </a:xfrm>
        </p:spPr>
        <p:txBody>
          <a:bodyPr>
            <a:normAutofit fontScale="92500" lnSpcReduction="20000"/>
          </a:bodyPr>
          <a:lstStyle/>
          <a:p>
            <a:pPr marL="457200" indent="-457200" algn="just">
              <a:buNone/>
            </a:pPr>
            <a:r>
              <a:rPr lang="uk-UA" sz="2400" dirty="0" smtClean="0"/>
              <a:t>	1. Концепція розвитку системи громадського здоров’я в Україні.</a:t>
            </a:r>
          </a:p>
          <a:p>
            <a:pPr marL="457200" indent="-457200" algn="just">
              <a:buNone/>
            </a:pPr>
            <a:r>
              <a:rPr lang="uk-UA" sz="2400" dirty="0" smtClean="0"/>
              <a:t>	2.Організація проведення та зміст санітарно-гігієнічних заходів.</a:t>
            </a:r>
          </a:p>
          <a:p>
            <a:pPr marL="457200" indent="-457200" algn="just">
              <a:buNone/>
            </a:pPr>
            <a:r>
              <a:rPr lang="uk-UA" sz="2400" dirty="0" smtClean="0"/>
              <a:t>	3.Служба </a:t>
            </a:r>
            <a:r>
              <a:rPr lang="uk-UA" sz="2400" dirty="0"/>
              <a:t>превентивної </a:t>
            </a:r>
            <a:r>
              <a:rPr lang="uk-UA" sz="2400" dirty="0" smtClean="0"/>
              <a:t>медицини.</a:t>
            </a:r>
          </a:p>
          <a:p>
            <a:pPr marL="457200" indent="-457200" algn="just">
              <a:buNone/>
            </a:pPr>
            <a:r>
              <a:rPr lang="uk-UA" sz="2400" dirty="0" smtClean="0"/>
              <a:t>	4.Гігієнічні </a:t>
            </a:r>
            <a:r>
              <a:rPr lang="uk-UA" sz="2400" dirty="0"/>
              <a:t>вимоги до розміщення у польових умовах. </a:t>
            </a:r>
            <a:r>
              <a:rPr lang="uk-UA" sz="2400" dirty="0" smtClean="0"/>
              <a:t>Типи польового </a:t>
            </a:r>
            <a:r>
              <a:rPr lang="uk-UA" sz="2400" dirty="0"/>
              <a:t>житла, його гігієнічна оцінка. Розміщення у населених пунктах. Перспективні польові споруди</a:t>
            </a:r>
            <a:r>
              <a:rPr lang="uk-UA" sz="2400" dirty="0" smtClean="0"/>
              <a:t>.</a:t>
            </a:r>
          </a:p>
          <a:p>
            <a:pPr marL="457200" indent="-457200" algn="just">
              <a:buNone/>
            </a:pPr>
            <a:r>
              <a:rPr lang="uk-UA" sz="2400" dirty="0" smtClean="0"/>
              <a:t>	5. Фортифікаційні споруди, їх типи, характеристика основних вимог до них (придатність до проживання). Особливості мікроклімату та хімічного складу повітря у закритих фортифікаційних спорудах та їх вплив на організм.</a:t>
            </a:r>
          </a:p>
          <a:p>
            <a:pPr algn="just">
              <a:buNone/>
            </a:pPr>
            <a:r>
              <a:rPr lang="uk-UA" sz="2400" dirty="0" smtClean="0"/>
              <a:t>	  6.Санітарні вимоги до </a:t>
            </a:r>
            <a:r>
              <a:rPr lang="uk-UA" sz="2400" dirty="0" err="1" smtClean="0"/>
              <a:t>лазне­прального</a:t>
            </a:r>
            <a:r>
              <a:rPr lang="uk-UA" sz="2400" dirty="0" smtClean="0"/>
              <a:t> обслуговування.</a:t>
            </a:r>
          </a:p>
          <a:p>
            <a:pPr algn="just">
              <a:buNone/>
            </a:pPr>
            <a:r>
              <a:rPr lang="uk-UA" sz="2400" dirty="0" smtClean="0"/>
              <a:t>	  7.</a:t>
            </a:r>
            <a:r>
              <a:rPr lang="uk-UA" sz="2400" b="1" dirty="0" smtClean="0"/>
              <a:t> </a:t>
            </a:r>
            <a:r>
              <a:rPr lang="uk-UA" sz="2400" dirty="0" smtClean="0"/>
              <a:t>Основи організації та проведення санітарного нагляду і медичного контролю за водопостачанням та харчуванням особового складу Збройних сил України у польових умовах.</a:t>
            </a:r>
          </a:p>
          <a:p>
            <a:pPr marL="457200" indent="-457200" algn="just">
              <a:buNone/>
            </a:pPr>
            <a:endParaRPr lang="uk-UA" sz="2400" dirty="0" smtClean="0"/>
          </a:p>
          <a:p>
            <a:pPr marL="457200" indent="-457200" algn="just">
              <a:buNone/>
            </a:pPr>
            <a:endParaRPr lang="uk-UA" sz="2400" dirty="0" smtClean="0"/>
          </a:p>
          <a:p>
            <a:pPr marL="457200" indent="-457200" algn="just">
              <a:buNone/>
            </a:pPr>
            <a:endParaRPr lang="uk-UA" sz="2400" dirty="0" smtClean="0"/>
          </a:p>
          <a:p>
            <a:pPr algn="just"/>
            <a:endParaRPr lang="uk-UA"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Актуальність теми</a:t>
            </a:r>
            <a:endParaRPr lang="uk-UA" sz="2800" dirty="0"/>
          </a:p>
        </p:txBody>
      </p:sp>
      <p:sp>
        <p:nvSpPr>
          <p:cNvPr id="3" name="Содержимое 2"/>
          <p:cNvSpPr>
            <a:spLocks noGrp="1"/>
          </p:cNvSpPr>
          <p:nvPr>
            <p:ph idx="1"/>
          </p:nvPr>
        </p:nvSpPr>
        <p:spPr/>
        <p:txBody>
          <a:bodyPr>
            <a:normAutofit/>
          </a:bodyPr>
          <a:lstStyle/>
          <a:p>
            <a:pPr algn="just"/>
            <a:r>
              <a:rPr lang="uk-UA" sz="2800" b="1" dirty="0" smtClean="0"/>
              <a:t> </a:t>
            </a:r>
            <a:r>
              <a:rPr lang="uk-UA" sz="2800" dirty="0" smtClean="0"/>
              <a:t>Досвід війн, локальних воєнних конфліктів та стихійних лих, під час яких особовий склад військ веде бойові дії або виконує рятувальні роботи та ліквідує наслідки НС, переконливо свідчить про всезростаюче значення запобіжного та поточного санітарного нагляду для збереження і зміцнення здоров’я військовослужбовців (потерпілого населення) та підтримання високої боєготовності військ (працездатності населення).</a:t>
            </a:r>
          </a:p>
          <a:p>
            <a:pPr algn="just">
              <a:buNone/>
            </a:pPr>
            <a:endParaRPr lang="uk-UA"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Надзвичайна ситуація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це раптова </a:t>
            </a:r>
            <a:r>
              <a:rPr lang="uk-UA" sz="2000" dirty="0" err="1" smtClean="0"/>
              <a:t>швидкоподібна</a:t>
            </a:r>
            <a:r>
              <a:rPr lang="uk-UA" sz="2000" dirty="0" smtClean="0"/>
              <a:t> подія, що викликана силами природи чи </a:t>
            </a:r>
            <a:r>
              <a:rPr lang="uk-UA" sz="2000" dirty="0" err="1" smtClean="0"/>
              <a:t>діяльністью</a:t>
            </a:r>
            <a:r>
              <a:rPr lang="uk-UA" sz="2000" dirty="0" smtClean="0"/>
              <a:t> людини та спричинила чисельні людські втрати, завдала шкоди значної кількості людей, руйнування чи знищення об’єктів та інших матеріальних цінностей у значних розмірах, а також спричинила серйозну шкоду довкілля. Наслідки НС в залежності від їх рангового територіального соціально-економічного значення ліквідують під керівництвом КМУ за участю міністерств (МНС, МОЗ, МОУ та ін.), відомств та місцевих рад.</a:t>
            </a:r>
            <a:r>
              <a:rPr lang="en-US" sz="2000" dirty="0" smtClean="0"/>
              <a:t> </a:t>
            </a:r>
            <a:r>
              <a:rPr lang="uk-UA" sz="2000" dirty="0" err="1" smtClean="0"/>
              <a:t>Постановую</a:t>
            </a:r>
            <a:r>
              <a:rPr lang="uk-UA" sz="2000" dirty="0" smtClean="0"/>
              <a:t> КМУ введено в дію Положення про комісії з НС. Ці комісії сформовані і діють на рівні КМУ та місцевих рад. За лікувально-профілактичне забезпечення постраждалих в НС відповідають МОЗ та КМС МОУ. Організовують і проводять кваліфіковані санітарно-гігієнічні та протиепідемічні заходи, контролюють виконання державного законодавства на містах з метою забезпечення санітарно-епідемічного благополуччя їх служби превентивної медицини. За останні роки вони були реформовані. Про це детальніше далі.</a:t>
            </a:r>
            <a:endParaRPr lang="uk-U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Концепція розвитку системи громадського здоров’я в Україні.</a:t>
            </a:r>
            <a:endParaRPr lang="uk-UA" sz="2800" b="1" dirty="0"/>
          </a:p>
        </p:txBody>
      </p:sp>
      <p:sp>
        <p:nvSpPr>
          <p:cNvPr id="3" name="Содержимое 2"/>
          <p:cNvSpPr>
            <a:spLocks noGrp="1"/>
          </p:cNvSpPr>
          <p:nvPr>
            <p:ph idx="1"/>
          </p:nvPr>
        </p:nvSpPr>
        <p:spPr/>
        <p:txBody>
          <a:bodyPr>
            <a:normAutofit lnSpcReduction="10000"/>
          </a:bodyPr>
          <a:lstStyle/>
          <a:p>
            <a:pPr algn="just" fontAlgn="base"/>
            <a:r>
              <a:rPr lang="uk-UA" sz="2400" dirty="0" smtClean="0"/>
              <a:t>Україна, як член ООН, підписавши угоду про асоціацію між Україною та Європейським Союзом, Європейським співтовариством з атомної енергетики взяла на себе зобов’язання розвивати співпрацю в галузі охорони здоров’я та приєдналася до реалізації Цілей сталого розвитку через розробку відповідних національних стратегічних завдань, в тому числі у сфері громадського здоров’я.</a:t>
            </a:r>
          </a:p>
          <a:p>
            <a:pPr algn="just" fontAlgn="base"/>
            <a:r>
              <a:rPr lang="uk-UA" sz="2400" dirty="0" smtClean="0"/>
              <a:t>         У розвиток системи громадського здоров’я в Україні Кабінетом Міністрів розпорядженням № 1002-р від 30.11.2016р. схвалена </a:t>
            </a:r>
            <a:r>
              <a:rPr lang="uk-UA" sz="2400" b="1" dirty="0" smtClean="0"/>
              <a:t>Концепція розвитку системи громадського здоров’я в Україні.</a:t>
            </a:r>
            <a:endParaRPr lang="uk-UA" sz="2400" dirty="0" smtClean="0"/>
          </a:p>
          <a:p>
            <a:endParaRPr lang="uk-UA"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400" b="1" dirty="0" smtClean="0"/>
              <a:t>ДУ “ ЦЕНТР ГРОМАДСЬКОГО ЗДОРОВ</a:t>
            </a:r>
            <a:r>
              <a:rPr lang="en-US" sz="2400" b="1" dirty="0" smtClean="0"/>
              <a:t>`</a:t>
            </a:r>
            <a:r>
              <a:rPr lang="uk-UA" sz="2400" b="1" dirty="0" smtClean="0"/>
              <a:t>Я</a:t>
            </a:r>
            <a:r>
              <a:rPr lang="en-US" sz="2400" b="1" dirty="0" smtClean="0"/>
              <a:t> </a:t>
            </a:r>
            <a:r>
              <a:rPr lang="uk-UA" sz="2400" b="1" dirty="0" smtClean="0"/>
              <a:t>МОЗУ”</a:t>
            </a:r>
            <a:endParaRPr lang="uk-UA" sz="2400" dirty="0"/>
          </a:p>
        </p:txBody>
      </p:sp>
      <p:sp>
        <p:nvSpPr>
          <p:cNvPr id="3" name="Содержимое 2"/>
          <p:cNvSpPr>
            <a:spLocks noGrp="1"/>
          </p:cNvSpPr>
          <p:nvPr>
            <p:ph idx="1"/>
          </p:nvPr>
        </p:nvSpPr>
        <p:spPr/>
        <p:txBody>
          <a:bodyPr>
            <a:normAutofit/>
          </a:bodyPr>
          <a:lstStyle/>
          <a:p>
            <a:pPr algn="just"/>
            <a:r>
              <a:rPr lang="uk-UA" sz="2800" dirty="0" smtClean="0"/>
              <a:t>Станом на сьогодні Міністерство охорони здоров’я України створило </a:t>
            </a:r>
            <a:r>
              <a:rPr lang="uk-UA" sz="2800" b="1" i="1" dirty="0" smtClean="0"/>
              <a:t>Центр громадського здоров’я</a:t>
            </a:r>
            <a:r>
              <a:rPr lang="uk-UA" sz="2800" dirty="0" smtClean="0"/>
              <a:t> – заклад охорони здоров’я, що відповідає за збереження та зміцнення здоров’я населення, соціально-гігієнічний моніторинг захворювань, епідеміологічний нагляд і біологічну безпеку, групову та популяційну профілактику захворюваності, боротьбу з епідеміями та стратегічне управління у сфері громадського здоров’я.</a:t>
            </a:r>
            <a:endParaRPr lang="uk-U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dirty="0" smtClean="0"/>
              <a:t>Реалізацію політики у сфері громадського здоров’я на регіональному рівні здійснюватимуть органи місцевого самоврядування. Вони будуть відповідальні за санітарне та епідеміологічне благополуччя населення, імплементацію Національної стратегії громадського здоров’я на місцевому рівні, а також за інформування населення.</a:t>
            </a:r>
            <a:endParaRPr lang="uk-U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a:t>
            </a:r>
            <a:r>
              <a:rPr lang="uk-UA" sz="2800" b="1" dirty="0"/>
              <a:t>С</a:t>
            </a:r>
            <a:r>
              <a:rPr lang="uk-UA" sz="2800" b="1" dirty="0" smtClean="0"/>
              <a:t>анітарно-гігієнічні заходи</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 Санітарні заходи у Збройних Силах України – це сукупність дій щодо забезпечення статутних умов військової праці та побуту, збереженню та зміцненню здоров'я особового складу, недопущення виникнення професійних захворювань, підтримання високої працездатності (боєздатності). Вони поділяються на </a:t>
            </a:r>
            <a:r>
              <a:rPr lang="uk-UA" sz="2400" b="1" i="1" dirty="0" smtClean="0"/>
              <a:t>первинні санітарні заходи</a:t>
            </a:r>
            <a:r>
              <a:rPr lang="uk-UA" sz="2400" dirty="0" smtClean="0"/>
              <a:t>, що виконуються командуванням усіх рівнів, тиловими, інженерно-технічними, медичною та іншими службами забезпечення і</a:t>
            </a:r>
            <a:r>
              <a:rPr lang="uk-UA" sz="2400" b="1" i="1" dirty="0" smtClean="0"/>
              <a:t> кваліфіковані</a:t>
            </a:r>
            <a:r>
              <a:rPr lang="uk-UA" sz="2400" dirty="0" smtClean="0"/>
              <a:t>, що здійснюються закладами Служби превентивної медицини Міністерства оборони України. </a:t>
            </a:r>
            <a:r>
              <a:rPr lang="ru-RU" sz="2400" b="1" i="1" dirty="0" err="1" smtClean="0"/>
              <a:t>Крім</a:t>
            </a:r>
            <a:r>
              <a:rPr lang="ru-RU" sz="2400" b="1" i="1" dirty="0" smtClean="0"/>
              <a:t> того,</a:t>
            </a:r>
            <a:r>
              <a:rPr lang="ru-RU" sz="2400" b="1" dirty="0" smtClean="0"/>
              <a:t> </a:t>
            </a:r>
            <a:r>
              <a:rPr lang="ru-RU" sz="2400" b="1" i="1" dirty="0" smtClean="0"/>
              <a:t>на </a:t>
            </a:r>
            <a:r>
              <a:rPr lang="ru-RU" sz="2400" b="1" i="1" dirty="0" err="1" smtClean="0"/>
              <a:t>медичну</a:t>
            </a:r>
            <a:r>
              <a:rPr lang="ru-RU" sz="2400" b="1" i="1" dirty="0" smtClean="0"/>
              <a:t> службу (</a:t>
            </a:r>
            <a:r>
              <a:rPr lang="ru-RU" sz="2400" b="1" i="1" dirty="0" err="1" smtClean="0"/>
              <a:t>органи</a:t>
            </a:r>
            <a:r>
              <a:rPr lang="ru-RU" sz="2400" b="1" i="1" dirty="0" smtClean="0"/>
              <a:t> </a:t>
            </a:r>
            <a:r>
              <a:rPr lang="ru-RU" sz="2400" b="1" i="1" dirty="0" err="1" smtClean="0"/>
              <a:t>охорони</a:t>
            </a:r>
            <a:r>
              <a:rPr lang="ru-RU" sz="2400" b="1" i="1" dirty="0" smtClean="0"/>
              <a:t> </a:t>
            </a:r>
            <a:r>
              <a:rPr lang="ru-RU" sz="2400" b="1" i="1" dirty="0" err="1" smtClean="0"/>
              <a:t>здоров’я</a:t>
            </a:r>
            <a:r>
              <a:rPr lang="ru-RU" sz="2400" b="1" i="1" dirty="0" smtClean="0"/>
              <a:t>) </a:t>
            </a:r>
            <a:r>
              <a:rPr lang="ru-RU" sz="2400" b="1" i="1" dirty="0" err="1" smtClean="0"/>
              <a:t>покладається</a:t>
            </a:r>
            <a:r>
              <a:rPr lang="ru-RU" sz="2400" b="1" i="1" dirty="0" smtClean="0"/>
              <a:t> </a:t>
            </a:r>
            <a:r>
              <a:rPr lang="ru-RU" sz="2400" b="1" i="1" dirty="0" err="1" smtClean="0"/>
              <a:t>методичне</a:t>
            </a:r>
            <a:r>
              <a:rPr lang="ru-RU" sz="2400" b="1" i="1" dirty="0" smtClean="0"/>
              <a:t> </a:t>
            </a:r>
            <a:r>
              <a:rPr lang="ru-RU" sz="2400" b="1" i="1" dirty="0" err="1" smtClean="0"/>
              <a:t>керівництво</a:t>
            </a:r>
            <a:r>
              <a:rPr lang="ru-RU" sz="2400" b="1" i="1" dirty="0" smtClean="0"/>
              <a:t> </a:t>
            </a:r>
            <a:r>
              <a:rPr lang="ru-RU" sz="2400" b="1" i="1" dirty="0" err="1" smtClean="0"/>
              <a:t>і</a:t>
            </a:r>
            <a:r>
              <a:rPr lang="ru-RU" sz="2400" b="1" i="1" dirty="0" smtClean="0"/>
              <a:t> </a:t>
            </a:r>
            <a:r>
              <a:rPr lang="ru-RU" sz="2400" b="1" i="1" dirty="0" err="1" smtClean="0"/>
              <a:t>санітарний</a:t>
            </a:r>
            <a:r>
              <a:rPr lang="ru-RU" sz="2400" b="1" i="1" dirty="0" smtClean="0"/>
              <a:t> </a:t>
            </a:r>
            <a:r>
              <a:rPr lang="ru-RU" sz="2400" b="1" i="1" dirty="0" err="1" smtClean="0"/>
              <a:t>нагляд</a:t>
            </a:r>
            <a:r>
              <a:rPr lang="ru-RU" sz="2400" b="1" i="1" dirty="0" smtClean="0"/>
              <a:t> при </a:t>
            </a:r>
            <a:r>
              <a:rPr lang="ru-RU" sz="2400" b="1" i="1" dirty="0" err="1" smtClean="0"/>
              <a:t>проведенні</a:t>
            </a:r>
            <a:r>
              <a:rPr lang="ru-RU" sz="2400" b="1" i="1" dirty="0" smtClean="0"/>
              <a:t> </a:t>
            </a:r>
            <a:r>
              <a:rPr lang="ru-RU" sz="2400" b="1" i="1" dirty="0" err="1" smtClean="0"/>
              <a:t>санітарно-гігієнічних</a:t>
            </a:r>
            <a:r>
              <a:rPr lang="ru-RU" sz="2400" b="1" i="1" dirty="0" smtClean="0"/>
              <a:t> </a:t>
            </a:r>
            <a:r>
              <a:rPr lang="ru-RU" sz="2400" b="1" i="1" dirty="0" err="1" smtClean="0"/>
              <a:t>заходів</a:t>
            </a:r>
            <a:r>
              <a:rPr lang="ru-RU" sz="2400" b="1" i="1" dirty="0" smtClean="0"/>
              <a:t>.</a:t>
            </a:r>
            <a:endParaRPr lang="uk-UA" sz="2400" dirty="0" smtClean="0"/>
          </a:p>
          <a:p>
            <a:endParaRPr lang="uk-U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Конкретні санітарні заходи (організаційні, господарчі, технічні) у військових частинах розробляються командирами, штабами і службами на основі Законів України, Постанов Кабінету Міністрів України,</a:t>
            </a:r>
            <a:r>
              <a:rPr lang="uk-UA" sz="2400" baseline="30000" dirty="0" smtClean="0"/>
              <a:t> </a:t>
            </a:r>
            <a:r>
              <a:rPr lang="uk-UA" sz="2400" dirty="0" smtClean="0"/>
              <a:t> статутів Збройних Сил України, наказів Міністра оборони України та його заступників, настанов і посібників по службах, у яких вимоги гігієнічних норм і санітарних правил викладені у вигляді положень щодо збереження здоров'я військовослужбовців та безпечних умов військової праці.</a:t>
            </a:r>
          </a:p>
          <a:p>
            <a:pPr algn="just"/>
            <a:r>
              <a:rPr lang="uk-UA" sz="2400" dirty="0" smtClean="0"/>
              <a:t> </a:t>
            </a:r>
            <a:r>
              <a:rPr lang="uk-UA" sz="2400" b="1" dirty="0" smtClean="0"/>
              <a:t>У відповідності до</a:t>
            </a:r>
            <a:r>
              <a:rPr lang="uk-UA" sz="2400" b="1" i="1" dirty="0" smtClean="0"/>
              <a:t> Основ законодавства України про охорону здоров'я та Кодексу України про адміністративні правопорушення 2001 року,</a:t>
            </a:r>
            <a:r>
              <a:rPr lang="uk-UA" sz="2400" b="1" dirty="0" smtClean="0"/>
              <a:t> </a:t>
            </a:r>
            <a:r>
              <a:rPr lang="uk-UA" sz="2400" b="1" i="1" dirty="0" smtClean="0"/>
              <a:t>невиконання санітарних норм і правил тягне за собою дисциплінарну або кримінальну відповідальність.</a:t>
            </a:r>
          </a:p>
          <a:p>
            <a:endParaRPr lang="uk-UA"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Зміст </a:t>
            </a:r>
            <a:r>
              <a:rPr lang="uk-UA" sz="2800" b="1" dirty="0"/>
              <a:t>санітарно-гігієнічних заходів визначається</a:t>
            </a:r>
          </a:p>
        </p:txBody>
      </p:sp>
      <p:sp>
        <p:nvSpPr>
          <p:cNvPr id="3" name="Содержимое 2"/>
          <p:cNvSpPr>
            <a:spLocks noGrp="1"/>
          </p:cNvSpPr>
          <p:nvPr>
            <p:ph idx="1"/>
          </p:nvPr>
        </p:nvSpPr>
        <p:spPr/>
        <p:txBody>
          <a:bodyPr>
            <a:noAutofit/>
          </a:bodyPr>
          <a:lstStyle/>
          <a:p>
            <a:pPr algn="just"/>
            <a:r>
              <a:rPr lang="uk-UA" sz="2400" b="1" i="1" dirty="0"/>
              <a:t>санітарними правилами та гігієнічними нормами</a:t>
            </a:r>
            <a:r>
              <a:rPr lang="uk-UA" sz="2400" b="1" dirty="0"/>
              <a:t>,</a:t>
            </a:r>
            <a:r>
              <a:rPr lang="uk-UA" sz="2400" dirty="0"/>
              <a:t> введеними в дію урядовими документами, наказами Міністерства охорони здоров‘я України, наказами Міністра оборони України чи його заступників. </a:t>
            </a:r>
            <a:r>
              <a:rPr lang="uk-UA" sz="2400" b="1" i="1" dirty="0"/>
              <a:t>Розробка нормування є задачею медичних науково-дослідних установ</a:t>
            </a:r>
            <a:r>
              <a:rPr lang="uk-UA" sz="2400" dirty="0"/>
              <a:t> і полягає у визначенні кількісних показників допустимого впливу на військовослужбовців факторів навколишнього середовища в умовах військової праці, а також у розробці норм харчування і водоспоживання</a:t>
            </a:r>
            <a:r>
              <a:rPr lang="uk-UA" sz="2400" dirty="0" smtClean="0"/>
              <a:t>.</a:t>
            </a:r>
            <a:r>
              <a:rPr lang="uk-UA" sz="2400" b="1" i="1" dirty="0" smtClean="0"/>
              <a:t> </a:t>
            </a:r>
            <a:r>
              <a:rPr lang="uk-UA" sz="2400" b="1" i="1" dirty="0"/>
              <a:t>Гігієнічні норми є основою санітарних правил.</a:t>
            </a:r>
          </a:p>
          <a:p>
            <a:pPr>
              <a:buNone/>
            </a:pPr>
            <a:endParaRPr lang="uk-UA"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Об’єм і зміст санітарно-гігієнічних заходів</a:t>
            </a:r>
            <a:endParaRPr lang="uk-UA" sz="2800" dirty="0"/>
          </a:p>
        </p:txBody>
      </p:sp>
      <p:sp>
        <p:nvSpPr>
          <p:cNvPr id="3" name="Содержимое 2"/>
          <p:cNvSpPr>
            <a:spLocks noGrp="1"/>
          </p:cNvSpPr>
          <p:nvPr>
            <p:ph idx="1"/>
          </p:nvPr>
        </p:nvSpPr>
        <p:spPr/>
        <p:txBody>
          <a:bodyPr>
            <a:normAutofit/>
          </a:bodyPr>
          <a:lstStyle/>
          <a:p>
            <a:pPr algn="just"/>
            <a:r>
              <a:rPr lang="uk-UA" sz="2000" b="1" i="1" dirty="0" smtClean="0"/>
              <a:t>залежать</a:t>
            </a:r>
            <a:r>
              <a:rPr lang="uk-UA" sz="2000" dirty="0" smtClean="0"/>
              <a:t> від умов бойової та тилової обстановки (</a:t>
            </a:r>
            <a:r>
              <a:rPr lang="uk-UA" sz="2000" dirty="0" err="1" smtClean="0"/>
              <a:t>обстановки</a:t>
            </a:r>
            <a:r>
              <a:rPr lang="uk-UA" sz="2000" dirty="0" smtClean="0"/>
              <a:t> в районах надзвичайних ситуацій), а також від санітарно-гігієнічного стану військових, аварійно-рятувальних та інших формувань (груп населення) і районів їх дій (розташування).</a:t>
            </a:r>
          </a:p>
          <a:p>
            <a:r>
              <a:rPr lang="uk-UA" sz="2000" dirty="0" smtClean="0"/>
              <a:t> </a:t>
            </a:r>
            <a:r>
              <a:rPr lang="uk-UA" sz="2000" b="1" i="1" dirty="0" smtClean="0"/>
              <a:t>Змістом санітарного нагляду є:</a:t>
            </a:r>
            <a:endParaRPr lang="uk-UA" sz="2000" dirty="0" smtClean="0"/>
          </a:p>
          <a:p>
            <a:pPr algn="just"/>
            <a:r>
              <a:rPr lang="uk-UA" sz="2000" dirty="0" smtClean="0"/>
              <a:t> – медичний контроль за станом здоров’я особового складу формувань (рівнем здоров’я населення), умовами розташування і організацією харчування, водопостачання, виконання ними вимог особистої і громадської гігієни; </a:t>
            </a:r>
          </a:p>
          <a:p>
            <a:pPr algn="just"/>
            <a:r>
              <a:rPr lang="uk-UA" sz="2000" dirty="0" smtClean="0"/>
              <a:t>– контроль за дотриманням гігієнічних вимог при роботі особового складу формувань та населення в умовах шкідливого впливу різних чинників (іонізуючого випромінювання, електромагнітних полів, агресивних рідин тощо);</a:t>
            </a:r>
            <a:endParaRPr lang="uk-U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контроль за лазнево-пральним обслуговуванням формувань та населення;</a:t>
            </a:r>
          </a:p>
          <a:p>
            <a:pPr algn="just"/>
            <a:r>
              <a:rPr lang="uk-UA" sz="2000" dirty="0" smtClean="0"/>
              <a:t> – проведення санітарно-епідеміологічної експертизи і контролю за якістю досліджень продовольства та води, що виконуються лабораторіями ветеринарної, продовольчої, хімічної та інженерної служб;</a:t>
            </a:r>
          </a:p>
          <a:p>
            <a:pPr algn="just"/>
            <a:r>
              <a:rPr lang="uk-UA" sz="2000" dirty="0" smtClean="0"/>
              <a:t> – контроль за дотриманням санітарно-гігієнічних вимог при очищенні полів бою (районів надзвичайних ситуацій), </a:t>
            </a:r>
            <a:r>
              <a:rPr lang="uk-UA" sz="2000" dirty="0" err="1" smtClean="0"/>
              <a:t>похоронення</a:t>
            </a:r>
            <a:r>
              <a:rPr lang="uk-UA" sz="2000" dirty="0" smtClean="0"/>
              <a:t> загиблих в бою та внаслідок катастроф і померлих від травм та хвороб.</a:t>
            </a:r>
          </a:p>
          <a:p>
            <a:pPr algn="just"/>
            <a:r>
              <a:rPr lang="uk-UA" sz="2000" b="1" i="1" dirty="0" smtClean="0"/>
              <a:t>Виконання цілей санітарного нагляду досягається шляхом:</a:t>
            </a:r>
            <a:r>
              <a:rPr lang="uk-UA" sz="2000" b="1" dirty="0" smtClean="0"/>
              <a:t> </a:t>
            </a:r>
            <a:endParaRPr lang="uk-UA" sz="2000" dirty="0" smtClean="0"/>
          </a:p>
          <a:p>
            <a:pPr algn="just"/>
            <a:r>
              <a:rPr lang="uk-UA" sz="2000" dirty="0" smtClean="0"/>
              <a:t>– безперервного </a:t>
            </a:r>
            <a:r>
              <a:rPr lang="uk-UA" sz="2000" b="1" i="1" dirty="0" smtClean="0"/>
              <a:t>спостереження</a:t>
            </a:r>
            <a:r>
              <a:rPr lang="uk-UA" sz="2000" dirty="0" smtClean="0"/>
              <a:t> за санітарно-гігієнічним станом формувань та населення, районами бойових дій (надзвичайних ситуацій) і розташування, а також контролю за організацією і здійсненням санітарно-гігієнічних заходів;</a:t>
            </a:r>
            <a:endParaRPr lang="uk-U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 – проведення санітарно-епідеміологічної </a:t>
            </a:r>
            <a:r>
              <a:rPr lang="uk-UA" sz="2000" b="1" i="1" dirty="0" smtClean="0"/>
              <a:t>експертизи</a:t>
            </a:r>
            <a:r>
              <a:rPr lang="uk-UA" sz="2000" dirty="0" smtClean="0"/>
              <a:t> продовольства і води для визначення придатності до споживання в їжу і пиття, а також інших санітарно-гігієнічних досліджень, обумовлених обстановкою;</a:t>
            </a:r>
          </a:p>
          <a:p>
            <a:pPr algn="just"/>
            <a:r>
              <a:rPr lang="uk-UA" sz="2000" dirty="0" smtClean="0"/>
              <a:t> – узагальнення результатів спостереження і лабораторних досліджень та їх гігієнічної оцінки;</a:t>
            </a:r>
          </a:p>
          <a:p>
            <a:pPr algn="just"/>
            <a:r>
              <a:rPr lang="uk-UA" sz="2000" dirty="0" smtClean="0"/>
              <a:t> – </a:t>
            </a:r>
            <a:r>
              <a:rPr lang="uk-UA" sz="2000" b="1" i="1" dirty="0" smtClean="0"/>
              <a:t>розробки пропозицій </a:t>
            </a:r>
            <a:r>
              <a:rPr lang="uk-UA" sz="2000" dirty="0" smtClean="0"/>
              <a:t>щодо проведення санітарно-гігієнічних заходів для доповіді командуванню (керівництву) і організацією контролю за їх виконанням.</a:t>
            </a:r>
          </a:p>
          <a:p>
            <a:pPr algn="just"/>
            <a:r>
              <a:rPr lang="ru-RU" sz="2000" i="1" dirty="0" smtClean="0"/>
              <a:t>Наказ</a:t>
            </a:r>
            <a:r>
              <a:rPr lang="uk-UA" sz="2000" i="1" dirty="0" smtClean="0"/>
              <a:t>	</a:t>
            </a:r>
            <a:r>
              <a:rPr lang="ru-RU" sz="2000" i="1" dirty="0" err="1" smtClean="0"/>
              <a:t>Міністерства</a:t>
            </a:r>
            <a:r>
              <a:rPr lang="ru-RU" sz="2000" i="1" dirty="0" smtClean="0"/>
              <a:t> оборони </a:t>
            </a:r>
            <a:r>
              <a:rPr lang="ru-RU" sz="2000" i="1" dirty="0" err="1" smtClean="0"/>
              <a:t>України</a:t>
            </a:r>
            <a:r>
              <a:rPr lang="ru-RU" sz="2000" i="1" dirty="0" smtClean="0"/>
              <a:t> </a:t>
            </a:r>
            <a:r>
              <a:rPr lang="ru-RU" sz="2000" i="1" dirty="0" err="1" smtClean="0"/>
              <a:t>від</a:t>
            </a:r>
            <a:r>
              <a:rPr lang="ru-RU" sz="2000" i="1" dirty="0" smtClean="0"/>
              <a:t> 16 </a:t>
            </a:r>
            <a:r>
              <a:rPr lang="ru-RU" sz="2000" i="1" dirty="0" err="1" smtClean="0"/>
              <a:t>липня</a:t>
            </a:r>
            <a:r>
              <a:rPr lang="ru-RU" sz="2000" i="1" dirty="0" smtClean="0"/>
              <a:t> 1997 року </a:t>
            </a:r>
            <a:r>
              <a:rPr lang="en-US" sz="2000" i="1" dirty="0" smtClean="0"/>
              <a:t>N</a:t>
            </a:r>
            <a:r>
              <a:rPr lang="ru-RU" sz="2000" i="1" dirty="0" smtClean="0"/>
              <a:t> 300</a:t>
            </a:r>
            <a:r>
              <a:rPr lang="uk-UA" sz="2000" i="1" dirty="0" smtClean="0"/>
              <a:t> Про </a:t>
            </a:r>
            <a:r>
              <a:rPr lang="en-US" sz="2000" i="1" dirty="0" smtClean="0"/>
              <a:t> </a:t>
            </a:r>
            <a:r>
              <a:rPr lang="uk-UA" sz="2000" i="1" dirty="0" smtClean="0"/>
              <a:t>з</a:t>
            </a:r>
            <a:r>
              <a:rPr lang="ru-RU" sz="2000" i="1" dirty="0" err="1" smtClean="0"/>
              <a:t>атверд</a:t>
            </a:r>
            <a:r>
              <a:rPr lang="uk-UA" sz="2000" i="1" dirty="0" err="1" smtClean="0"/>
              <a:t>ження</a:t>
            </a:r>
            <a:r>
              <a:rPr lang="ru-RU" sz="2000" i="1" dirty="0" smtClean="0"/>
              <a:t> </a:t>
            </a:r>
            <a:r>
              <a:rPr lang="ru-RU" sz="2000" i="1" dirty="0" err="1" smtClean="0"/>
              <a:t>Положення</a:t>
            </a:r>
            <a:r>
              <a:rPr lang="ru-RU" sz="2000" i="1" dirty="0" smtClean="0"/>
              <a:t> про </a:t>
            </a:r>
            <a:r>
              <a:rPr lang="ru-RU" sz="2000" i="1" dirty="0" err="1" smtClean="0"/>
              <a:t>військове</a:t>
            </a:r>
            <a:r>
              <a:rPr lang="ru-RU" sz="2000" i="1" dirty="0" smtClean="0"/>
              <a:t> (</a:t>
            </a:r>
            <a:r>
              <a:rPr lang="ru-RU" sz="2000" i="1" dirty="0" err="1" smtClean="0"/>
              <a:t>корабельне</a:t>
            </a:r>
            <a:r>
              <a:rPr lang="ru-RU" sz="2000" i="1" dirty="0" smtClean="0"/>
              <a:t>) </a:t>
            </a:r>
            <a:r>
              <a:rPr lang="ru-RU" sz="2000" i="1" dirty="0" err="1" smtClean="0"/>
              <a:t>господарство</a:t>
            </a:r>
            <a:r>
              <a:rPr lang="ru-RU" sz="2000" i="1" dirty="0" smtClean="0"/>
              <a:t> </a:t>
            </a:r>
            <a:r>
              <a:rPr lang="ru-RU" sz="2000" i="1" dirty="0" err="1" smtClean="0"/>
              <a:t>Збройних</a:t>
            </a:r>
            <a:r>
              <a:rPr lang="ru-RU" sz="2000" i="1" dirty="0" smtClean="0"/>
              <a:t> Сил </a:t>
            </a:r>
            <a:r>
              <a:rPr lang="ru-RU" sz="2000" i="1" dirty="0" err="1" smtClean="0"/>
              <a:t>України</a:t>
            </a:r>
            <a:r>
              <a:rPr lang="uk-UA" sz="2000" i="1" dirty="0" smtClean="0"/>
              <a:t>. </a:t>
            </a:r>
            <a:r>
              <a:rPr lang="uk-UA" sz="2000" b="1" i="1" dirty="0" smtClean="0"/>
              <a:t>3.2.17. Начальник медичної служби частини </a:t>
            </a:r>
            <a:r>
              <a:rPr lang="en-US" sz="2000" b="1" i="1" dirty="0" smtClean="0"/>
              <a:t> </a:t>
            </a:r>
            <a:r>
              <a:rPr lang="uk-UA" sz="2000" b="1" i="1" dirty="0" smtClean="0"/>
              <a:t>повинен:</a:t>
            </a:r>
            <a:r>
              <a:rPr lang="uk-UA" sz="2000" i="1" dirty="0" smtClean="0"/>
              <a:t> </a:t>
            </a:r>
            <a:r>
              <a:rPr lang="uk-UA" sz="2000" b="1" i="1" dirty="0" smtClean="0"/>
              <a:t>проводити лікувально-профілактичні та протиепідемічні заходи, здійснювати контроль за виконанням санітарно-гігієнічних вимог у частині.</a:t>
            </a:r>
            <a:endParaRPr lang="uk-UA" sz="2000" b="1" dirty="0" smtClean="0"/>
          </a:p>
          <a:p>
            <a:pPr algn="just"/>
            <a:endParaRPr lang="uk-UA" sz="2000" dirty="0" smtClean="0"/>
          </a:p>
          <a:p>
            <a:endParaRPr lang="uk-UA"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b="1" i="1" dirty="0" smtClean="0"/>
              <a:t> Медичний контроль</a:t>
            </a:r>
            <a:r>
              <a:rPr lang="uk-UA" sz="2400" dirty="0" smtClean="0"/>
              <a:t> – це сукупність заходів, які здійснюються медичною службою (органами охорони здоров’я) з метою збереження та зміцнення здоров’я особового складу формувань (населення), забезпечення санітарно-епідемічного благополуччя військ (груп населення), що досягається проведенням постійного контролю за виконанням встановлених вимог до умов професійної діяльності та побуту військовослужбовців (населення), дотриманням санітарно-гігієнічних норм і правил, проведенням контрольних медичних оглядів і обстежень та відповідних профілактичних і протиепідемічних заходів у формуваннях (серед населення), а також динамічного лікарського спостереження за станом здоров’я визначених професійних груп військовослужбовців (населення) та осіб, які перенесли інфекційні захворювання.</a:t>
            </a:r>
          </a:p>
          <a:p>
            <a:endParaRPr lang="uk-U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err="1" smtClean="0"/>
              <a:t>Спостереження</a:t>
            </a:r>
            <a:r>
              <a:rPr lang="ru-RU" sz="2000" dirty="0" smtClean="0"/>
              <a:t> за </a:t>
            </a:r>
            <a:r>
              <a:rPr lang="ru-RU" sz="2000" dirty="0" err="1" smtClean="0"/>
              <a:t>санітарно-гігієнічним</a:t>
            </a:r>
            <a:r>
              <a:rPr lang="ru-RU" sz="2000" dirty="0" smtClean="0"/>
              <a:t> станом </a:t>
            </a:r>
            <a:r>
              <a:rPr lang="ru-RU" sz="2000" dirty="0" err="1" smtClean="0"/>
              <a:t>формувань</a:t>
            </a:r>
            <a:r>
              <a:rPr lang="ru-RU" sz="2000" dirty="0" smtClean="0"/>
              <a:t> </a:t>
            </a:r>
            <a:r>
              <a:rPr lang="ru-RU" sz="2000" dirty="0" err="1" smtClean="0"/>
              <a:t>і</a:t>
            </a:r>
            <a:r>
              <a:rPr lang="ru-RU" sz="2000" dirty="0" smtClean="0"/>
              <a:t> </a:t>
            </a:r>
            <a:r>
              <a:rPr lang="ru-RU" sz="2000" dirty="0" err="1" smtClean="0"/>
              <a:t>населення</a:t>
            </a:r>
            <a:r>
              <a:rPr lang="ru-RU" sz="2000" dirty="0" smtClean="0"/>
              <a:t> </a:t>
            </a:r>
            <a:r>
              <a:rPr lang="ru-RU" sz="2000" dirty="0" err="1" smtClean="0"/>
              <a:t>здійснюється</a:t>
            </a:r>
            <a:r>
              <a:rPr lang="ru-RU" sz="2000" dirty="0" smtClean="0"/>
              <a:t> силами </a:t>
            </a:r>
            <a:r>
              <a:rPr lang="ru-RU" sz="2000" dirty="0" err="1" smtClean="0"/>
              <a:t>і</a:t>
            </a:r>
            <a:r>
              <a:rPr lang="ru-RU" sz="2000" dirty="0" smtClean="0"/>
              <a:t> </a:t>
            </a:r>
            <a:r>
              <a:rPr lang="ru-RU" sz="2000" dirty="0" err="1" smtClean="0"/>
              <a:t>засобами</a:t>
            </a:r>
            <a:r>
              <a:rPr lang="ru-RU" sz="2000" dirty="0" smtClean="0"/>
              <a:t> </a:t>
            </a:r>
            <a:r>
              <a:rPr lang="ru-RU" sz="2000" dirty="0" err="1" smtClean="0"/>
              <a:t>начальників</a:t>
            </a:r>
            <a:r>
              <a:rPr lang="ru-RU" sz="2000" dirty="0" smtClean="0"/>
              <a:t> </a:t>
            </a:r>
            <a:r>
              <a:rPr lang="ru-RU" sz="2000" dirty="0" err="1" smtClean="0"/>
              <a:t>медичних</a:t>
            </a:r>
            <a:r>
              <a:rPr lang="ru-RU" sz="2000" dirty="0" smtClean="0"/>
              <a:t> служб та </a:t>
            </a:r>
            <a:r>
              <a:rPr lang="ru-RU" sz="2000" dirty="0" err="1" smtClean="0"/>
              <a:t>установ</a:t>
            </a:r>
            <a:r>
              <a:rPr lang="uk-UA" sz="2000" dirty="0" smtClean="0"/>
              <a:t> Служби превентивної медицини</a:t>
            </a:r>
            <a:r>
              <a:rPr lang="ru-RU" sz="2000" dirty="0" smtClean="0"/>
              <a:t> </a:t>
            </a:r>
            <a:r>
              <a:rPr lang="ru-RU" sz="2000" dirty="0" err="1" smtClean="0"/>
              <a:t>Міністерства</a:t>
            </a:r>
            <a:r>
              <a:rPr lang="ru-RU" sz="2000" dirty="0" smtClean="0"/>
              <a:t> оборони </a:t>
            </a:r>
            <a:r>
              <a:rPr lang="ru-RU" sz="2000" dirty="0" err="1" smtClean="0"/>
              <a:t>і</a:t>
            </a:r>
            <a:r>
              <a:rPr lang="ru-RU" sz="2000" dirty="0" smtClean="0"/>
              <a:t> </a:t>
            </a:r>
            <a:r>
              <a:rPr lang="ru-RU" sz="2000" dirty="0" err="1" smtClean="0"/>
              <a:t>Міністерства</a:t>
            </a:r>
            <a:r>
              <a:rPr lang="ru-RU" sz="2000" dirty="0" smtClean="0"/>
              <a:t> </a:t>
            </a:r>
            <a:r>
              <a:rPr lang="ru-RU" sz="2000" dirty="0" err="1" smtClean="0"/>
              <a:t>охорони</a:t>
            </a:r>
            <a:r>
              <a:rPr lang="ru-RU" sz="2000" dirty="0" smtClean="0"/>
              <a:t> </a:t>
            </a:r>
            <a:r>
              <a:rPr lang="ru-RU" sz="2000" dirty="0" err="1" smtClean="0"/>
              <a:t>здоров’я</a:t>
            </a:r>
            <a:r>
              <a:rPr lang="ru-RU" sz="2000" dirty="0" smtClean="0"/>
              <a:t> </a:t>
            </a:r>
            <a:r>
              <a:rPr lang="ru-RU" sz="2000" dirty="0" err="1" smtClean="0"/>
              <a:t>України</a:t>
            </a:r>
            <a:r>
              <a:rPr lang="ru-RU" sz="2000" dirty="0" smtClean="0"/>
              <a:t>. </a:t>
            </a:r>
            <a:r>
              <a:rPr lang="ru-RU" sz="2000" i="1" dirty="0" err="1" smtClean="0"/>
              <a:t>Одночасно</a:t>
            </a:r>
            <a:r>
              <a:rPr lang="ru-RU" sz="2000" i="1" dirty="0" smtClean="0"/>
              <a:t> </a:t>
            </a:r>
            <a:r>
              <a:rPr lang="ru-RU" sz="2000" i="1" dirty="0" err="1" smtClean="0"/>
              <a:t>медична</a:t>
            </a:r>
            <a:r>
              <a:rPr lang="ru-RU" sz="2000" i="1" dirty="0" smtClean="0"/>
              <a:t> служба </a:t>
            </a:r>
            <a:r>
              <a:rPr lang="ru-RU" sz="2000" i="1" dirty="0" err="1" smtClean="0"/>
              <a:t>формувань</a:t>
            </a:r>
            <a:r>
              <a:rPr lang="ru-RU" sz="2000" i="1" dirty="0" smtClean="0"/>
              <a:t> сама </a:t>
            </a:r>
            <a:r>
              <a:rPr lang="ru-RU" sz="2000" i="1" dirty="0" err="1" smtClean="0"/>
              <a:t>є</a:t>
            </a:r>
            <a:r>
              <a:rPr lang="ru-RU" sz="2000" i="1" dirty="0" smtClean="0"/>
              <a:t> </a:t>
            </a:r>
            <a:r>
              <a:rPr lang="ru-RU" sz="2000" i="1" dirty="0" err="1" smtClean="0"/>
              <a:t>об’єктом</a:t>
            </a:r>
            <a:r>
              <a:rPr lang="ru-RU" sz="2000" i="1" dirty="0" smtClean="0"/>
              <a:t> державного </a:t>
            </a:r>
            <a:r>
              <a:rPr lang="ru-RU" sz="2000" i="1" dirty="0" err="1" smtClean="0"/>
              <a:t>санітарно-епідеміологічного</a:t>
            </a:r>
            <a:r>
              <a:rPr lang="ru-RU" sz="2000" i="1" dirty="0" smtClean="0"/>
              <a:t> </a:t>
            </a:r>
            <a:r>
              <a:rPr lang="ru-RU" sz="2000" i="1" dirty="0" err="1" smtClean="0"/>
              <a:t>нагляду</a:t>
            </a:r>
            <a:r>
              <a:rPr lang="ru-RU" sz="2000" i="1" dirty="0" smtClean="0"/>
              <a:t>.</a:t>
            </a:r>
            <a:endParaRPr lang="uk-UA" sz="2000" dirty="0" smtClean="0"/>
          </a:p>
          <a:p>
            <a:pPr algn="just"/>
            <a:r>
              <a:rPr lang="ru-RU" sz="2000" dirty="0" smtClean="0"/>
              <a:t>На </a:t>
            </a:r>
            <a:r>
              <a:rPr lang="ru-RU" sz="2000" dirty="0" err="1" smtClean="0"/>
              <a:t>основі</a:t>
            </a:r>
            <a:r>
              <a:rPr lang="ru-RU" sz="2000" dirty="0" smtClean="0"/>
              <a:t> </a:t>
            </a:r>
            <a:r>
              <a:rPr lang="ru-RU" sz="2000" dirty="0" err="1" smtClean="0"/>
              <a:t>співставлення</a:t>
            </a:r>
            <a:r>
              <a:rPr lang="ru-RU" sz="2000" dirty="0" smtClean="0"/>
              <a:t> </a:t>
            </a:r>
            <a:r>
              <a:rPr lang="ru-RU" sz="2000" dirty="0" err="1" smtClean="0"/>
              <a:t>даних</a:t>
            </a:r>
            <a:r>
              <a:rPr lang="ru-RU" sz="2000" dirty="0" smtClean="0"/>
              <a:t> </a:t>
            </a:r>
            <a:r>
              <a:rPr lang="ru-RU" sz="2000" dirty="0" err="1" smtClean="0"/>
              <a:t>медичного</a:t>
            </a:r>
            <a:r>
              <a:rPr lang="ru-RU" sz="2000" dirty="0" smtClean="0"/>
              <a:t> контролю за станом </a:t>
            </a:r>
            <a:r>
              <a:rPr lang="ru-RU" sz="2000" dirty="0" err="1" smtClean="0"/>
              <a:t>здоров’я</a:t>
            </a:r>
            <a:r>
              <a:rPr lang="ru-RU" sz="2000" dirty="0" smtClean="0"/>
              <a:t> </a:t>
            </a:r>
            <a:r>
              <a:rPr lang="ru-RU" sz="2000" dirty="0" err="1" smtClean="0"/>
              <a:t>особового</a:t>
            </a:r>
            <a:r>
              <a:rPr lang="ru-RU" sz="2000" dirty="0" smtClean="0"/>
              <a:t> складу </a:t>
            </a:r>
            <a:r>
              <a:rPr lang="ru-RU" sz="2000" dirty="0" err="1" smtClean="0"/>
              <a:t>формувань</a:t>
            </a:r>
            <a:r>
              <a:rPr lang="ru-RU" sz="2000" dirty="0" smtClean="0"/>
              <a:t> </a:t>
            </a:r>
            <a:r>
              <a:rPr lang="ru-RU" sz="2000" dirty="0" err="1" smtClean="0"/>
              <a:t>і</a:t>
            </a:r>
            <a:r>
              <a:rPr lang="ru-RU" sz="2000" dirty="0" smtClean="0"/>
              <a:t> </a:t>
            </a:r>
            <a:r>
              <a:rPr lang="ru-RU" sz="2000" dirty="0" err="1" smtClean="0"/>
              <a:t>населення</a:t>
            </a:r>
            <a:r>
              <a:rPr lang="ru-RU" sz="2000" dirty="0" smtClean="0"/>
              <a:t> </a:t>
            </a:r>
            <a:r>
              <a:rPr lang="ru-RU" sz="2000" dirty="0" err="1" smtClean="0"/>
              <a:t>з</a:t>
            </a:r>
            <a:r>
              <a:rPr lang="ru-RU" sz="2000" dirty="0" smtClean="0"/>
              <a:t> </a:t>
            </a:r>
            <a:r>
              <a:rPr lang="ru-RU" sz="2000" dirty="0" err="1" smtClean="0"/>
              <a:t>конкретними</a:t>
            </a:r>
            <a:r>
              <a:rPr lang="ru-RU" sz="2000" dirty="0" smtClean="0"/>
              <a:t> </a:t>
            </a:r>
            <a:r>
              <a:rPr lang="ru-RU" sz="2000" dirty="0" err="1" smtClean="0"/>
              <a:t>умовами</a:t>
            </a:r>
            <a:r>
              <a:rPr lang="ru-RU" sz="2000" dirty="0" smtClean="0"/>
              <a:t> </a:t>
            </a:r>
            <a:r>
              <a:rPr lang="ru-RU" sz="2000" dirty="0" err="1" smtClean="0"/>
              <a:t>їх</a:t>
            </a:r>
            <a:r>
              <a:rPr lang="ru-RU" sz="2000" dirty="0" smtClean="0"/>
              <a:t> </a:t>
            </a:r>
            <a:r>
              <a:rPr lang="ru-RU" sz="2000" dirty="0" err="1" smtClean="0"/>
              <a:t>діяльності</a:t>
            </a:r>
            <a:r>
              <a:rPr lang="ru-RU" sz="2000" dirty="0" smtClean="0"/>
              <a:t> та </a:t>
            </a:r>
            <a:r>
              <a:rPr lang="ru-RU" sz="2000" dirty="0" err="1" smtClean="0"/>
              <a:t>побуту</a:t>
            </a:r>
            <a:r>
              <a:rPr lang="ru-RU" sz="2000" dirty="0" smtClean="0"/>
              <a:t> </a:t>
            </a:r>
            <a:r>
              <a:rPr lang="ru-RU" sz="2000" dirty="0" err="1" smtClean="0"/>
              <a:t>представники</a:t>
            </a:r>
            <a:r>
              <a:rPr lang="ru-RU" sz="2000" dirty="0" smtClean="0"/>
              <a:t> </a:t>
            </a:r>
            <a:r>
              <a:rPr lang="ru-RU" sz="2000" dirty="0" err="1" smtClean="0"/>
              <a:t>цих</a:t>
            </a:r>
            <a:r>
              <a:rPr lang="ru-RU" sz="2000" dirty="0" smtClean="0"/>
              <a:t> </a:t>
            </a:r>
            <a:r>
              <a:rPr lang="ru-RU" sz="2000" dirty="0" err="1" smtClean="0"/>
              <a:t>відомств</a:t>
            </a:r>
            <a:r>
              <a:rPr lang="ru-RU" sz="2000" dirty="0" smtClean="0"/>
              <a:t> </a:t>
            </a:r>
            <a:r>
              <a:rPr lang="ru-RU" sz="2000" dirty="0" err="1" smtClean="0"/>
              <a:t>виявляють</a:t>
            </a:r>
            <a:r>
              <a:rPr lang="ru-RU" sz="2000" dirty="0" smtClean="0"/>
              <a:t> </a:t>
            </a:r>
            <a:r>
              <a:rPr lang="ru-RU" sz="2000" dirty="0" err="1" smtClean="0"/>
              <a:t>чинники</a:t>
            </a:r>
            <a:r>
              <a:rPr lang="ru-RU" sz="2000" dirty="0" smtClean="0"/>
              <a:t>, </a:t>
            </a:r>
            <a:r>
              <a:rPr lang="ru-RU" sz="2000" dirty="0" err="1" smtClean="0"/>
              <a:t>які</a:t>
            </a:r>
            <a:r>
              <a:rPr lang="ru-RU" sz="2000" dirty="0" smtClean="0"/>
              <a:t> </a:t>
            </a:r>
            <a:r>
              <a:rPr lang="ru-RU" sz="2000" dirty="0" err="1" smtClean="0"/>
              <a:t>шкідливо</a:t>
            </a:r>
            <a:r>
              <a:rPr lang="ru-RU" sz="2000" dirty="0" smtClean="0"/>
              <a:t> </a:t>
            </a:r>
            <a:r>
              <a:rPr lang="ru-RU" sz="2000" dirty="0" err="1" smtClean="0"/>
              <a:t>впливають</a:t>
            </a:r>
            <a:r>
              <a:rPr lang="ru-RU" sz="2000" dirty="0" smtClean="0"/>
              <a:t> на </a:t>
            </a:r>
            <a:r>
              <a:rPr lang="ru-RU" sz="2000" dirty="0" err="1" smtClean="0"/>
              <a:t>здоров’я</a:t>
            </a:r>
            <a:r>
              <a:rPr lang="ru-RU" sz="2000" dirty="0" smtClean="0"/>
              <a:t> </a:t>
            </a:r>
            <a:r>
              <a:rPr lang="ru-RU" sz="2000" dirty="0" err="1" smtClean="0"/>
              <a:t>підконтрольних</a:t>
            </a:r>
            <a:r>
              <a:rPr lang="ru-RU" sz="2000" dirty="0" smtClean="0"/>
              <a:t> </a:t>
            </a:r>
            <a:r>
              <a:rPr lang="ru-RU" sz="2000" dirty="0" err="1" smtClean="0"/>
              <a:t>осіб</a:t>
            </a:r>
            <a:r>
              <a:rPr lang="ru-RU" sz="2000" dirty="0" smtClean="0"/>
              <a:t>, </a:t>
            </a:r>
            <a:r>
              <a:rPr lang="ru-RU" sz="2000" b="1" i="1" dirty="0" err="1" smtClean="0"/>
              <a:t>розробляють</a:t>
            </a:r>
            <a:r>
              <a:rPr lang="ru-RU" sz="2000" b="1" i="1" dirty="0" smtClean="0"/>
              <a:t> </a:t>
            </a:r>
            <a:r>
              <a:rPr lang="ru-RU" sz="2000" b="1" i="1" dirty="0" err="1" smtClean="0"/>
              <a:t>пропозиції</a:t>
            </a:r>
            <a:r>
              <a:rPr lang="ru-RU" sz="2000" dirty="0" smtClean="0"/>
              <a:t> </a:t>
            </a:r>
            <a:r>
              <a:rPr lang="ru-RU" sz="2000" dirty="0" err="1" smtClean="0"/>
              <a:t>щодо</a:t>
            </a:r>
            <a:r>
              <a:rPr lang="ru-RU" sz="2000" dirty="0" smtClean="0"/>
              <a:t> </a:t>
            </a:r>
            <a:r>
              <a:rPr lang="ru-RU" sz="2000" dirty="0" err="1" smtClean="0"/>
              <a:t>проведення</a:t>
            </a:r>
            <a:r>
              <a:rPr lang="ru-RU" sz="2000" dirty="0" smtClean="0"/>
              <a:t> </a:t>
            </a:r>
            <a:r>
              <a:rPr lang="ru-RU" sz="2000" dirty="0" err="1" smtClean="0"/>
              <a:t>необхідних</a:t>
            </a:r>
            <a:r>
              <a:rPr lang="ru-RU" sz="2000" dirty="0" smtClean="0"/>
              <a:t> </a:t>
            </a:r>
            <a:r>
              <a:rPr lang="ru-RU" sz="2000" dirty="0" err="1" smtClean="0"/>
              <a:t>санітарно-гігієнічних</a:t>
            </a:r>
            <a:r>
              <a:rPr lang="ru-RU" sz="2000" dirty="0" smtClean="0"/>
              <a:t> </a:t>
            </a:r>
            <a:r>
              <a:rPr lang="ru-RU" sz="2000" dirty="0" err="1" smtClean="0"/>
              <a:t>заходів</a:t>
            </a:r>
            <a:r>
              <a:rPr lang="ru-RU" sz="2000" dirty="0" smtClean="0"/>
              <a:t> </a:t>
            </a:r>
            <a:r>
              <a:rPr lang="ru-RU" sz="2000" dirty="0" err="1" smtClean="0"/>
              <a:t>і</a:t>
            </a:r>
            <a:r>
              <a:rPr lang="ru-RU" sz="2000" dirty="0" smtClean="0"/>
              <a:t> </a:t>
            </a:r>
            <a:r>
              <a:rPr lang="ru-RU" sz="2000" dirty="0" err="1" smtClean="0"/>
              <a:t>доповідають</a:t>
            </a:r>
            <a:r>
              <a:rPr lang="ru-RU" sz="2000" dirty="0" smtClean="0"/>
              <a:t> </a:t>
            </a:r>
            <a:r>
              <a:rPr lang="ru-RU" sz="2000" dirty="0" err="1" smtClean="0"/>
              <a:t>командуванню</a:t>
            </a:r>
            <a:r>
              <a:rPr lang="ru-RU" sz="2000" dirty="0" smtClean="0"/>
              <a:t> (</a:t>
            </a:r>
            <a:r>
              <a:rPr lang="ru-RU" sz="2000" dirty="0" err="1" smtClean="0"/>
              <a:t>керівництву</a:t>
            </a:r>
            <a:r>
              <a:rPr lang="ru-RU" sz="2000" dirty="0" smtClean="0"/>
              <a:t>) та старшим начальникам </a:t>
            </a:r>
            <a:r>
              <a:rPr lang="ru-RU" sz="2000" dirty="0" err="1" smtClean="0"/>
              <a:t>медичної</a:t>
            </a:r>
            <a:r>
              <a:rPr lang="ru-RU" sz="2000" dirty="0" smtClean="0"/>
              <a:t> </a:t>
            </a:r>
            <a:r>
              <a:rPr lang="ru-RU" sz="2000" dirty="0" err="1" smtClean="0"/>
              <a:t>служби</a:t>
            </a:r>
            <a:r>
              <a:rPr lang="ru-RU" sz="2000" dirty="0" smtClean="0"/>
              <a:t> для </a:t>
            </a:r>
            <a:r>
              <a:rPr lang="ru-RU" sz="2000" dirty="0" err="1" smtClean="0"/>
              <a:t>включення</a:t>
            </a:r>
            <a:r>
              <a:rPr lang="ru-RU" sz="2000" dirty="0" smtClean="0"/>
              <a:t> </a:t>
            </a:r>
            <a:r>
              <a:rPr lang="ru-RU" sz="2000" dirty="0" err="1" smtClean="0"/>
              <a:t>їх</a:t>
            </a:r>
            <a:r>
              <a:rPr lang="ru-RU" sz="2000" dirty="0" smtClean="0"/>
              <a:t> у </a:t>
            </a:r>
            <a:r>
              <a:rPr lang="ru-RU" sz="2000" dirty="0" err="1" smtClean="0"/>
              <a:t>плани</a:t>
            </a:r>
            <a:r>
              <a:rPr lang="ru-RU" sz="2000" dirty="0" smtClean="0"/>
              <a:t> </a:t>
            </a:r>
            <a:r>
              <a:rPr lang="ru-RU" sz="2000" dirty="0" err="1" smtClean="0"/>
              <a:t>організації</a:t>
            </a:r>
            <a:r>
              <a:rPr lang="ru-RU" sz="2000" dirty="0" smtClean="0"/>
              <a:t> </a:t>
            </a:r>
            <a:r>
              <a:rPr lang="ru-RU" sz="2000" dirty="0" err="1" smtClean="0"/>
              <a:t>тилового</a:t>
            </a:r>
            <a:r>
              <a:rPr lang="ru-RU" sz="2000" dirty="0" smtClean="0"/>
              <a:t>, </a:t>
            </a:r>
            <a:r>
              <a:rPr lang="ru-RU" sz="2000" dirty="0" err="1" smtClean="0"/>
              <a:t>медичного</a:t>
            </a:r>
            <a:r>
              <a:rPr lang="ru-RU" sz="2000" dirty="0" smtClean="0"/>
              <a:t> та </a:t>
            </a:r>
            <a:r>
              <a:rPr lang="ru-RU" sz="2000" dirty="0" err="1" smtClean="0"/>
              <a:t>інших</a:t>
            </a:r>
            <a:r>
              <a:rPr lang="ru-RU" sz="2000" dirty="0" smtClean="0"/>
              <a:t> </a:t>
            </a:r>
            <a:r>
              <a:rPr lang="ru-RU" sz="2000" dirty="0" err="1" smtClean="0"/>
              <a:t>видів</a:t>
            </a:r>
            <a:r>
              <a:rPr lang="ru-RU" sz="2000" dirty="0" smtClean="0"/>
              <a:t> </a:t>
            </a:r>
            <a:r>
              <a:rPr lang="ru-RU" sz="2000" dirty="0" err="1" smtClean="0"/>
              <a:t>забезпечення</a:t>
            </a:r>
            <a:r>
              <a:rPr lang="ru-RU" sz="2000" dirty="0" smtClean="0"/>
              <a:t>. </a:t>
            </a:r>
            <a:r>
              <a:rPr lang="ru-RU" sz="2000" dirty="0" err="1" smtClean="0"/>
              <a:t>Обов’язковим</a:t>
            </a:r>
            <a:r>
              <a:rPr lang="ru-RU" sz="2000" dirty="0" smtClean="0"/>
              <a:t> </a:t>
            </a:r>
            <a:r>
              <a:rPr lang="ru-RU" sz="2000" dirty="0" err="1" smtClean="0"/>
              <a:t>є</a:t>
            </a:r>
            <a:r>
              <a:rPr lang="ru-RU" sz="2000" dirty="0" smtClean="0"/>
              <a:t> </a:t>
            </a:r>
            <a:r>
              <a:rPr lang="ru-RU" sz="2000" dirty="0" err="1" smtClean="0"/>
              <a:t>здійснення</a:t>
            </a:r>
            <a:r>
              <a:rPr lang="ru-RU" sz="2000" dirty="0" smtClean="0"/>
              <a:t> контролю за </a:t>
            </a:r>
            <a:r>
              <a:rPr lang="ru-RU" sz="2000" dirty="0" err="1" smtClean="0"/>
              <a:t>якістю</a:t>
            </a:r>
            <a:r>
              <a:rPr lang="ru-RU" sz="2000" dirty="0" smtClean="0"/>
              <a:t>, </a:t>
            </a:r>
            <a:r>
              <a:rPr lang="ru-RU" sz="2000" dirty="0" err="1" smtClean="0"/>
              <a:t>своєчасністю</a:t>
            </a:r>
            <a:r>
              <a:rPr lang="ru-RU" sz="2000" dirty="0" smtClean="0"/>
              <a:t> </a:t>
            </a:r>
            <a:r>
              <a:rPr lang="ru-RU" sz="2000" dirty="0" err="1" smtClean="0"/>
              <a:t>і</a:t>
            </a:r>
            <a:r>
              <a:rPr lang="ru-RU" sz="2000" dirty="0" smtClean="0"/>
              <a:t> </a:t>
            </a:r>
            <a:r>
              <a:rPr lang="ru-RU" sz="2000" dirty="0" err="1" smtClean="0"/>
              <a:t>повнотою</a:t>
            </a:r>
            <a:r>
              <a:rPr lang="ru-RU" sz="2000" dirty="0" smtClean="0"/>
              <a:t> </a:t>
            </a:r>
            <a:r>
              <a:rPr lang="ru-RU" sz="2000" dirty="0" err="1" smtClean="0"/>
              <a:t>виконання</a:t>
            </a:r>
            <a:r>
              <a:rPr lang="ru-RU" sz="2000" dirty="0" smtClean="0"/>
              <a:t> </a:t>
            </a:r>
            <a:r>
              <a:rPr lang="ru-RU" sz="2000" dirty="0" err="1" smtClean="0"/>
              <a:t>затверджених</a:t>
            </a:r>
            <a:r>
              <a:rPr lang="ru-RU" sz="2000" dirty="0" smtClean="0"/>
              <a:t> </a:t>
            </a:r>
            <a:r>
              <a:rPr lang="ru-RU" sz="2000" dirty="0" err="1" smtClean="0"/>
              <a:t>заходів</a:t>
            </a:r>
            <a:r>
              <a:rPr lang="ru-RU" sz="2000" dirty="0" smtClean="0"/>
              <a:t>.</a:t>
            </a:r>
            <a:endParaRPr lang="uk-UA" sz="2000" dirty="0" smtClean="0"/>
          </a:p>
          <a:p>
            <a:endParaRPr lang="uk-UA"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Особливості санітарного нагляду в ЗС України</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smtClean="0"/>
              <a:t>Наказ</a:t>
            </a:r>
            <a:r>
              <a:rPr lang="uk-UA" sz="2000" b="1" i="1" dirty="0" smtClean="0"/>
              <a:t>ом</a:t>
            </a:r>
            <a:r>
              <a:rPr lang="ru-RU" sz="2000" b="1" i="1" dirty="0" smtClean="0"/>
              <a:t> </a:t>
            </a:r>
            <a:r>
              <a:rPr lang="ru-RU" sz="2000" b="1" i="1" dirty="0" err="1" smtClean="0"/>
              <a:t>Міністерства</a:t>
            </a:r>
            <a:r>
              <a:rPr lang="ru-RU" sz="2000" b="1" i="1" dirty="0" smtClean="0"/>
              <a:t> оборони </a:t>
            </a:r>
            <a:r>
              <a:rPr lang="ru-RU" sz="2000" b="1" i="1" dirty="0" err="1" smtClean="0"/>
              <a:t>України</a:t>
            </a:r>
            <a:r>
              <a:rPr lang="uk-UA" sz="2000" b="1" i="1" dirty="0" smtClean="0"/>
              <a:t> від</a:t>
            </a:r>
            <a:r>
              <a:rPr lang="ru-RU" sz="2000" b="1" i="1" dirty="0" smtClean="0"/>
              <a:t> 29.09.2017  № 505</a:t>
            </a:r>
            <a:r>
              <a:rPr lang="uk-UA" sz="2000" b="1" i="1" dirty="0" smtClean="0"/>
              <a:t> затверджено «Положення </a:t>
            </a:r>
            <a:r>
              <a:rPr lang="ru-RU" sz="2000" b="1" i="1" dirty="0" smtClean="0"/>
              <a:t>про Службу </a:t>
            </a:r>
            <a:r>
              <a:rPr lang="ru-RU" sz="2000" b="1" i="1" dirty="0" err="1" smtClean="0"/>
              <a:t>превентивної</a:t>
            </a:r>
            <a:r>
              <a:rPr lang="ru-RU" sz="2000" b="1" i="1" dirty="0" smtClean="0"/>
              <a:t> </a:t>
            </a:r>
            <a:r>
              <a:rPr lang="ru-RU" sz="2000" b="1" i="1" dirty="0" err="1" smtClean="0"/>
              <a:t>медицини</a:t>
            </a:r>
            <a:r>
              <a:rPr lang="ru-RU" sz="2000" b="1" i="1" dirty="0" smtClean="0"/>
              <a:t> </a:t>
            </a:r>
            <a:r>
              <a:rPr lang="ru-RU" sz="2000" b="1" i="1" dirty="0" err="1" smtClean="0"/>
              <a:t>Міністерства</a:t>
            </a:r>
            <a:r>
              <a:rPr lang="ru-RU" sz="2000" b="1" i="1" dirty="0" smtClean="0"/>
              <a:t> оборони </a:t>
            </a:r>
            <a:r>
              <a:rPr lang="ru-RU" sz="2000" b="1" i="1" dirty="0" err="1" smtClean="0"/>
              <a:t>України</a:t>
            </a:r>
            <a:r>
              <a:rPr lang="uk-UA" sz="2000" b="1" i="1" dirty="0" smtClean="0"/>
              <a:t>».</a:t>
            </a:r>
            <a:r>
              <a:rPr lang="ru-RU" sz="2000" dirty="0" smtClean="0"/>
              <a:t>  </a:t>
            </a:r>
            <a:r>
              <a:rPr lang="ru-RU" sz="2000" dirty="0" err="1" smtClean="0"/>
              <a:t>Це</a:t>
            </a:r>
            <a:r>
              <a:rPr lang="ru-RU" sz="2000" dirty="0" smtClean="0"/>
              <a:t> </a:t>
            </a:r>
            <a:r>
              <a:rPr lang="ru-RU" sz="2000" dirty="0" err="1" smtClean="0"/>
              <a:t>Положення</a:t>
            </a:r>
            <a:r>
              <a:rPr lang="ru-RU" sz="2000" dirty="0" smtClean="0"/>
              <a:t> </a:t>
            </a:r>
            <a:r>
              <a:rPr lang="ru-RU" sz="2000" dirty="0" err="1" smtClean="0"/>
              <a:t>визначає</a:t>
            </a:r>
            <a:r>
              <a:rPr lang="ru-RU" sz="2000" dirty="0" smtClean="0"/>
              <a:t> структуру та </a:t>
            </a:r>
            <a:r>
              <a:rPr lang="ru-RU" sz="2000" dirty="0" err="1" smtClean="0"/>
              <a:t>організацію</a:t>
            </a:r>
            <a:r>
              <a:rPr lang="ru-RU" sz="2000" dirty="0" smtClean="0"/>
              <a:t> </a:t>
            </a:r>
            <a:r>
              <a:rPr lang="ru-RU" sz="2000" dirty="0" err="1" smtClean="0"/>
              <a:t>діяльності</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a:t>
            </a:r>
            <a:r>
              <a:rPr lang="ru-RU" sz="2000" dirty="0" err="1" smtClean="0"/>
              <a:t>Міністерства</a:t>
            </a:r>
            <a:r>
              <a:rPr lang="ru-RU" sz="2000" dirty="0" smtClean="0"/>
              <a:t>  оборони  </a:t>
            </a:r>
            <a:r>
              <a:rPr lang="ru-RU" sz="2000" dirty="0" err="1" smtClean="0"/>
              <a:t>України</a:t>
            </a:r>
            <a:r>
              <a:rPr lang="ru-RU" sz="2000" dirty="0" smtClean="0"/>
              <a:t>  (</a:t>
            </a:r>
            <a:r>
              <a:rPr lang="ru-RU" sz="2000" dirty="0" err="1" smtClean="0"/>
              <a:t>далі</a:t>
            </a:r>
            <a:r>
              <a:rPr lang="ru-RU" sz="2000" dirty="0" smtClean="0"/>
              <a:t>  –  Служба </a:t>
            </a:r>
            <a:r>
              <a:rPr lang="ru-RU" sz="2000" dirty="0" err="1" smtClean="0"/>
              <a:t>превентивної</a:t>
            </a:r>
            <a:r>
              <a:rPr lang="ru-RU" sz="2000" dirty="0" smtClean="0"/>
              <a:t> </a:t>
            </a:r>
            <a:r>
              <a:rPr lang="ru-RU" sz="2000" dirty="0" err="1" smtClean="0"/>
              <a:t>медицини</a:t>
            </a:r>
            <a:r>
              <a:rPr lang="ru-RU" sz="2000" dirty="0" smtClean="0"/>
              <a:t>).</a:t>
            </a:r>
            <a:r>
              <a:rPr lang="uk-UA" sz="2000" dirty="0" smtClean="0"/>
              <a:t> Службою керує Санітарно-епідеміологічне управління, яке підпорядковано Командуванню медичними силами </a:t>
            </a:r>
            <a:r>
              <a:rPr lang="ru-RU" sz="2000" dirty="0" err="1" smtClean="0"/>
              <a:t>Міністерства</a:t>
            </a:r>
            <a:r>
              <a:rPr lang="ru-RU" sz="2000" dirty="0" smtClean="0"/>
              <a:t> </a:t>
            </a:r>
            <a:r>
              <a:rPr lang="uk-UA" sz="2000" dirty="0" smtClean="0"/>
              <a:t>оборони  України і створено  для  контролю  за  організацією забезпечення санітарного та епідемічного благополуччя особового складу у Збройних Силах України та здійснення санітарно-епідеміологічного нагляду на  підпорядкованих  їм  територіях,  об’єктах,  у  військових  частинах  і підрозділах. </a:t>
            </a:r>
          </a:p>
          <a:p>
            <a:pPr algn="just"/>
            <a:r>
              <a:rPr lang="uk-UA" sz="2000" dirty="0" smtClean="0"/>
              <a:t> Вид  підрозділу  Служби  превентивної  медицини  (управління,  відділ, відділення, група, сектор тощо) залежить від обсягу, характеру та складності виконуваних завдань санітарно-епідеміологічного нагляду.</a:t>
            </a:r>
            <a:endParaRPr lang="uk-U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400" b="1" i="1" dirty="0" smtClean="0"/>
              <a:t>Служба  </a:t>
            </a:r>
            <a:r>
              <a:rPr lang="ru-RU" sz="2400" b="1" i="1" dirty="0" err="1" smtClean="0"/>
              <a:t>превентивної</a:t>
            </a:r>
            <a:r>
              <a:rPr lang="ru-RU" sz="2400" b="1" i="1" dirty="0" smtClean="0"/>
              <a:t>  </a:t>
            </a:r>
            <a:r>
              <a:rPr lang="ru-RU" sz="2400" b="1" i="1" dirty="0" err="1" smtClean="0"/>
              <a:t>медицини</a:t>
            </a:r>
            <a:r>
              <a:rPr lang="ru-RU" sz="2400" b="1" dirty="0" smtClean="0"/>
              <a:t>  </a:t>
            </a:r>
            <a:r>
              <a:rPr lang="ru-RU" sz="2400" dirty="0" smtClean="0"/>
              <a:t>у  </a:t>
            </a:r>
            <a:r>
              <a:rPr lang="ru-RU" sz="2400" dirty="0" err="1" smtClean="0"/>
              <a:t>своїй</a:t>
            </a:r>
            <a:r>
              <a:rPr lang="ru-RU" sz="2400" dirty="0" smtClean="0"/>
              <a:t>  </a:t>
            </a:r>
            <a:r>
              <a:rPr lang="ru-RU" sz="2400" dirty="0" err="1" smtClean="0"/>
              <a:t>діяльності</a:t>
            </a:r>
            <a:r>
              <a:rPr lang="ru-RU" sz="2400" dirty="0" smtClean="0"/>
              <a:t>  </a:t>
            </a:r>
            <a:r>
              <a:rPr lang="ru-RU" sz="2400" dirty="0" err="1" smtClean="0"/>
              <a:t>керується</a:t>
            </a:r>
            <a:r>
              <a:rPr lang="ru-RU" sz="2400" dirty="0" smtClean="0"/>
              <a:t> </a:t>
            </a:r>
            <a:r>
              <a:rPr lang="ru-RU" sz="2400" dirty="0" err="1" smtClean="0"/>
              <a:t>Конституцією</a:t>
            </a:r>
            <a:r>
              <a:rPr lang="ru-RU" sz="2400" dirty="0" smtClean="0"/>
              <a:t>  та  законами  </a:t>
            </a:r>
            <a:r>
              <a:rPr lang="ru-RU" sz="2400" dirty="0" err="1" smtClean="0"/>
              <a:t>України</a:t>
            </a:r>
            <a:r>
              <a:rPr lang="ru-RU" sz="2400" dirty="0" smtClean="0"/>
              <a:t>,  указами  Президента  </a:t>
            </a:r>
            <a:r>
              <a:rPr lang="ru-RU" sz="2400" dirty="0" err="1" smtClean="0"/>
              <a:t>України</a:t>
            </a:r>
            <a:r>
              <a:rPr lang="ru-RU" sz="2400" dirty="0" smtClean="0"/>
              <a:t>  </a:t>
            </a:r>
            <a:r>
              <a:rPr lang="ru-RU" sz="2400" dirty="0" err="1" smtClean="0"/>
              <a:t>і</a:t>
            </a:r>
            <a:r>
              <a:rPr lang="ru-RU" sz="2400" dirty="0" smtClean="0"/>
              <a:t> постановами  </a:t>
            </a:r>
            <a:r>
              <a:rPr lang="ru-RU" sz="2400" dirty="0" err="1" smtClean="0"/>
              <a:t>Верховної</a:t>
            </a:r>
            <a:r>
              <a:rPr lang="ru-RU" sz="2400" dirty="0" smtClean="0"/>
              <a:t>  Ради  </a:t>
            </a:r>
            <a:r>
              <a:rPr lang="ru-RU" sz="2400" dirty="0" err="1" smtClean="0"/>
              <a:t>України</a:t>
            </a:r>
            <a:r>
              <a:rPr lang="ru-RU" sz="2400" dirty="0" smtClean="0"/>
              <a:t>,  актами  </a:t>
            </a:r>
            <a:r>
              <a:rPr lang="ru-RU" sz="2400" dirty="0" err="1" smtClean="0"/>
              <a:t>Кабінету</a:t>
            </a:r>
            <a:r>
              <a:rPr lang="ru-RU" sz="2400" dirty="0" smtClean="0"/>
              <a:t>  </a:t>
            </a:r>
            <a:r>
              <a:rPr lang="ru-RU" sz="2400" dirty="0" err="1" smtClean="0"/>
              <a:t>Міністрів</a:t>
            </a:r>
            <a:r>
              <a:rPr lang="ru-RU" sz="2400" dirty="0" smtClean="0"/>
              <a:t>  </a:t>
            </a:r>
            <a:r>
              <a:rPr lang="ru-RU" sz="2400" dirty="0" err="1" smtClean="0"/>
              <a:t>України</a:t>
            </a:r>
            <a:r>
              <a:rPr lang="ru-RU" sz="2400" dirty="0" smtClean="0"/>
              <a:t>, </a:t>
            </a:r>
            <a:r>
              <a:rPr lang="ru-RU" sz="2400" dirty="0" err="1" smtClean="0"/>
              <a:t>міжнародними</a:t>
            </a:r>
            <a:r>
              <a:rPr lang="ru-RU" sz="2400" dirty="0" smtClean="0"/>
              <a:t> договорами </a:t>
            </a:r>
            <a:r>
              <a:rPr lang="ru-RU" sz="2400" dirty="0" err="1" smtClean="0"/>
              <a:t>України</a:t>
            </a:r>
            <a:r>
              <a:rPr lang="ru-RU" sz="2400" dirty="0" smtClean="0"/>
              <a:t>, </a:t>
            </a:r>
            <a:r>
              <a:rPr lang="ru-RU" sz="2400" dirty="0" err="1" smtClean="0"/>
              <a:t>іншими</a:t>
            </a:r>
            <a:r>
              <a:rPr lang="ru-RU" sz="2400" dirty="0" smtClean="0"/>
              <a:t> </a:t>
            </a:r>
            <a:r>
              <a:rPr lang="ru-RU" sz="2400" dirty="0" err="1" smtClean="0"/>
              <a:t>нормативно-правовими</a:t>
            </a:r>
            <a:r>
              <a:rPr lang="ru-RU" sz="2400" dirty="0" smtClean="0"/>
              <a:t> актами</a:t>
            </a:r>
            <a:r>
              <a:rPr lang="uk-UA" sz="2400" dirty="0" smtClean="0"/>
              <a:t>:</a:t>
            </a:r>
          </a:p>
          <a:p>
            <a:pPr lvl="0" algn="just"/>
            <a:r>
              <a:rPr lang="uk-UA" sz="2400" dirty="0" smtClean="0"/>
              <a:t>Закон України 1994 р. "Про забезпечення санітарного та епідемічного благополуччя населення." </a:t>
            </a:r>
          </a:p>
          <a:p>
            <a:pPr lvl="0" algn="just"/>
            <a:r>
              <a:rPr lang="uk-UA" sz="2400" dirty="0" smtClean="0"/>
              <a:t>Закон України </a:t>
            </a:r>
            <a:r>
              <a:rPr lang="uk-UA" sz="2400" dirty="0" err="1" smtClean="0"/>
              <a:t>“Основи</a:t>
            </a:r>
            <a:r>
              <a:rPr lang="uk-UA" sz="2400" dirty="0" smtClean="0"/>
              <a:t> законодавства України про охорону </a:t>
            </a:r>
            <a:r>
              <a:rPr lang="uk-UA" sz="2400" dirty="0" err="1" smtClean="0"/>
              <a:t>здоров’я”</a:t>
            </a:r>
            <a:r>
              <a:rPr lang="uk-UA" sz="2400" dirty="0" smtClean="0"/>
              <a:t> № 2801-ХІІ від 19.11.92 р.</a:t>
            </a:r>
          </a:p>
          <a:p>
            <a:pPr algn="just"/>
            <a:r>
              <a:rPr lang="uk-UA" sz="2400" dirty="0" smtClean="0"/>
              <a:t>Наказ МОУ від </a:t>
            </a:r>
            <a:r>
              <a:rPr lang="ru-RU" sz="2400" dirty="0" smtClean="0"/>
              <a:t>29.09.2017  м. </a:t>
            </a:r>
            <a:r>
              <a:rPr lang="ru-RU" sz="2400" dirty="0" err="1" smtClean="0"/>
              <a:t>Київ</a:t>
            </a:r>
            <a:r>
              <a:rPr lang="ru-RU" sz="2400" dirty="0" smtClean="0"/>
              <a:t>  № 505 </a:t>
            </a:r>
            <a:r>
              <a:rPr lang="uk-UA" sz="2400" dirty="0" smtClean="0"/>
              <a:t> «</a:t>
            </a:r>
            <a:r>
              <a:rPr lang="ru-RU" sz="2400" dirty="0" smtClean="0"/>
              <a:t>Про  </a:t>
            </a:r>
            <a:r>
              <a:rPr lang="ru-RU" sz="2400" dirty="0" err="1" smtClean="0"/>
              <a:t>затвердження</a:t>
            </a:r>
            <a:r>
              <a:rPr lang="ru-RU" sz="2400" dirty="0" smtClean="0"/>
              <a:t>  </a:t>
            </a:r>
            <a:r>
              <a:rPr lang="ru-RU" sz="2400" dirty="0" err="1" smtClean="0"/>
              <a:t>Положення</a:t>
            </a:r>
            <a:r>
              <a:rPr lang="ru-RU" sz="2400" dirty="0" smtClean="0"/>
              <a:t> </a:t>
            </a:r>
            <a:r>
              <a:rPr lang="ru-RU" sz="2400" dirty="0" err="1" smtClean="0"/>
              <a:t>про</a:t>
            </a:r>
            <a:r>
              <a:rPr lang="ru-RU" sz="2400" dirty="0" smtClean="0"/>
              <a:t>  Службу  </a:t>
            </a:r>
            <a:r>
              <a:rPr lang="ru-RU" sz="2400" dirty="0" err="1" smtClean="0"/>
              <a:t>превентивної</a:t>
            </a:r>
            <a:r>
              <a:rPr lang="ru-RU" sz="2400" dirty="0" smtClean="0"/>
              <a:t> </a:t>
            </a:r>
            <a:r>
              <a:rPr lang="ru-RU" sz="2400" dirty="0" err="1" smtClean="0"/>
              <a:t>медицини</a:t>
            </a:r>
            <a:r>
              <a:rPr lang="ru-RU" sz="2400" dirty="0" smtClean="0"/>
              <a:t>  </a:t>
            </a:r>
            <a:r>
              <a:rPr lang="ru-RU" sz="2400" dirty="0" err="1" smtClean="0"/>
              <a:t>Міністерства</a:t>
            </a:r>
            <a:r>
              <a:rPr lang="ru-RU" sz="2400" dirty="0" smtClean="0"/>
              <a:t>  оборони </a:t>
            </a:r>
            <a:r>
              <a:rPr lang="ru-RU" sz="2400" dirty="0" err="1" smtClean="0"/>
              <a:t>України</a:t>
            </a:r>
            <a:r>
              <a:rPr lang="uk-UA" sz="2400" dirty="0" smtClean="0"/>
              <a:t>.»</a:t>
            </a:r>
          </a:p>
          <a:p>
            <a:pPr lvl="0" algn="just"/>
            <a:endParaRPr lang="uk-UA" sz="2000" dirty="0" smtClean="0"/>
          </a:p>
          <a:p>
            <a:endParaRPr lang="uk-U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lvl="0" algn="just"/>
            <a:r>
              <a:rPr lang="uk-UA" sz="2400" dirty="0" smtClean="0"/>
              <a:t>Інструкція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 Затверджена і введена в дію Наказом Генерального штабу ЗСУ  16 грудня 2019 р. № 469.</a:t>
            </a:r>
          </a:p>
          <a:p>
            <a:pPr lvl="0" algn="just"/>
            <a:r>
              <a:rPr lang="uk-UA" sz="2400" dirty="0" smtClean="0"/>
              <a:t>Розроблено </a:t>
            </a:r>
            <a:r>
              <a:rPr lang="uk-UA" sz="2400" dirty="0" err="1" smtClean="0"/>
              <a:t>проєкт</a:t>
            </a:r>
            <a:r>
              <a:rPr lang="uk-UA" sz="2400" dirty="0" smtClean="0"/>
              <a:t> закону «Про систему громадського здоров’я та забезпечення санітарно-епідемічного благополуччя». Як вбачається зі змісту законопроекту, останній  об’єднує чинні закони України «Про забезпечення санітарного та епідемічного благополуччя населення» та «Про захист населення від інфекційних хвороб» та додає нові положення щодо регулювання системи громадського здоров’я та дотримання санітарного законодавства. </a:t>
            </a:r>
          </a:p>
          <a:p>
            <a:endParaRPr lang="uk-UA"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ru-RU" sz="2000" b="1" i="1" dirty="0" err="1" smtClean="0"/>
              <a:t>Основні</a:t>
            </a:r>
            <a:r>
              <a:rPr lang="ru-RU" sz="2000" b="1" i="1" dirty="0" smtClean="0"/>
              <a:t> </a:t>
            </a:r>
            <a:r>
              <a:rPr lang="ru-RU" sz="2000" b="1" i="1" dirty="0" err="1" smtClean="0"/>
              <a:t>завдання</a:t>
            </a:r>
            <a:r>
              <a:rPr lang="ru-RU" sz="2000" b="1" i="1" dirty="0" smtClean="0"/>
              <a:t> </a:t>
            </a:r>
            <a:r>
              <a:rPr lang="ru-RU" sz="2000" b="1" i="1" dirty="0" err="1" smtClean="0"/>
              <a:t>Служби</a:t>
            </a:r>
            <a:r>
              <a:rPr lang="ru-RU" sz="2000" b="1" i="1" dirty="0" smtClean="0"/>
              <a:t> </a:t>
            </a:r>
            <a:r>
              <a:rPr lang="ru-RU" sz="2000" b="1" i="1" dirty="0" err="1" smtClean="0"/>
              <a:t>превентивної</a:t>
            </a:r>
            <a:r>
              <a:rPr lang="ru-RU" sz="2000" b="1" i="1" dirty="0" smtClean="0"/>
              <a:t> </a:t>
            </a:r>
            <a:r>
              <a:rPr lang="ru-RU" sz="2000" b="1" i="1" dirty="0" err="1" smtClean="0"/>
              <a:t>медицини</a:t>
            </a:r>
            <a:r>
              <a:rPr lang="ru-RU" sz="2000" b="1" i="1" dirty="0" smtClean="0"/>
              <a:t>:</a:t>
            </a:r>
            <a:endParaRPr lang="uk-UA" sz="2000" dirty="0" smtClean="0"/>
          </a:p>
          <a:p>
            <a:pPr lvl="0" algn="just"/>
            <a:r>
              <a:rPr lang="ru-RU" sz="2000" dirty="0" smtClean="0"/>
              <a:t> </a:t>
            </a:r>
            <a:r>
              <a:rPr lang="ru-RU" sz="2000" dirty="0" err="1" smtClean="0"/>
              <a:t>забезпечення</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благополуччя</a:t>
            </a:r>
            <a:r>
              <a:rPr lang="ru-RU" sz="2000" dirty="0" smtClean="0"/>
              <a:t>  </a:t>
            </a:r>
            <a:r>
              <a:rPr lang="ru-RU" sz="2000" dirty="0" err="1" smtClean="0"/>
              <a:t>особового</a:t>
            </a:r>
            <a:r>
              <a:rPr lang="ru-RU" sz="2000" dirty="0" smtClean="0"/>
              <a:t> складу </a:t>
            </a:r>
            <a:r>
              <a:rPr lang="ru-RU" sz="2000" dirty="0" err="1" smtClean="0"/>
              <a:t>Збройних</a:t>
            </a:r>
            <a:r>
              <a:rPr lang="ru-RU" sz="2000" dirty="0" smtClean="0"/>
              <a:t> Сил </a:t>
            </a:r>
            <a:r>
              <a:rPr lang="ru-RU" sz="2000" dirty="0" err="1" smtClean="0"/>
              <a:t>України</a:t>
            </a:r>
            <a:r>
              <a:rPr lang="ru-RU" sz="2000" dirty="0" smtClean="0"/>
              <a:t>;  </a:t>
            </a:r>
            <a:endParaRPr lang="uk-UA" sz="2000" dirty="0" smtClean="0"/>
          </a:p>
          <a:p>
            <a:pPr algn="just"/>
            <a:r>
              <a:rPr lang="uk-UA" sz="2000" dirty="0" smtClean="0"/>
              <a:t>-</a:t>
            </a:r>
            <a:r>
              <a:rPr lang="ru-RU" sz="2000" dirty="0" err="1" smtClean="0"/>
              <a:t>узагальнення</a:t>
            </a:r>
            <a:r>
              <a:rPr lang="ru-RU" sz="2000" dirty="0" smtClean="0"/>
              <a:t>  практики  </a:t>
            </a:r>
            <a:r>
              <a:rPr lang="ru-RU" sz="2000" dirty="0" err="1" smtClean="0"/>
              <a:t>застосування</a:t>
            </a:r>
            <a:r>
              <a:rPr lang="ru-RU" sz="2000" dirty="0" smtClean="0"/>
              <a:t>  </a:t>
            </a:r>
            <a:r>
              <a:rPr lang="ru-RU" sz="2000" dirty="0" err="1" smtClean="0"/>
              <a:t>законодавства</a:t>
            </a:r>
            <a:r>
              <a:rPr lang="ru-RU" sz="2000" dirty="0" smtClean="0"/>
              <a:t>  у  </a:t>
            </a:r>
            <a:r>
              <a:rPr lang="ru-RU" sz="2000" dirty="0" err="1" smtClean="0"/>
              <a:t>сфері</a:t>
            </a:r>
            <a:r>
              <a:rPr lang="ru-RU" sz="2000" dirty="0" smtClean="0"/>
              <a:t> </a:t>
            </a:r>
            <a:r>
              <a:rPr lang="ru-RU" sz="2000" dirty="0" err="1" smtClean="0"/>
              <a:t>забезпечення</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благополуччя</a:t>
            </a:r>
            <a:r>
              <a:rPr lang="ru-RU" sz="2000" dirty="0" smtClean="0"/>
              <a:t>  </a:t>
            </a:r>
            <a:r>
              <a:rPr lang="ru-RU" sz="2000" dirty="0" err="1" smtClean="0"/>
              <a:t>населення</a:t>
            </a:r>
            <a:r>
              <a:rPr lang="ru-RU" sz="2000" dirty="0" smtClean="0"/>
              <a:t>, </a:t>
            </a:r>
            <a:r>
              <a:rPr lang="ru-RU" sz="2000" dirty="0" err="1" smtClean="0"/>
              <a:t>розроблення</a:t>
            </a:r>
            <a:r>
              <a:rPr lang="ru-RU" sz="2000" dirty="0" smtClean="0"/>
              <a:t>  </a:t>
            </a:r>
            <a:r>
              <a:rPr lang="ru-RU" sz="2000" dirty="0" err="1" smtClean="0"/>
              <a:t>пропозицій</a:t>
            </a:r>
            <a:r>
              <a:rPr lang="ru-RU" sz="2000" dirty="0" smtClean="0"/>
              <a:t>  </a:t>
            </a:r>
            <a:r>
              <a:rPr lang="ru-RU" sz="2000" dirty="0" err="1" smtClean="0"/>
              <a:t>щодо</a:t>
            </a:r>
            <a:r>
              <a:rPr lang="ru-RU" sz="2000" dirty="0" smtClean="0"/>
              <a:t>  </a:t>
            </a:r>
            <a:r>
              <a:rPr lang="ru-RU" sz="2000" dirty="0" err="1" smtClean="0"/>
              <a:t>впровадження</a:t>
            </a:r>
            <a:r>
              <a:rPr lang="ru-RU" sz="2000" dirty="0" smtClean="0"/>
              <a:t>  </a:t>
            </a:r>
            <a:r>
              <a:rPr lang="ru-RU" sz="2000" dirty="0" err="1" smtClean="0"/>
              <a:t>цього</a:t>
            </a:r>
            <a:r>
              <a:rPr lang="ru-RU" sz="2000" dirty="0" smtClean="0"/>
              <a:t>  </a:t>
            </a:r>
            <a:r>
              <a:rPr lang="ru-RU" sz="2000" dirty="0" err="1" smtClean="0"/>
              <a:t>законодавства</a:t>
            </a:r>
            <a:r>
              <a:rPr lang="ru-RU" sz="2000" dirty="0" smtClean="0"/>
              <a:t>  в </a:t>
            </a:r>
            <a:r>
              <a:rPr lang="ru-RU" sz="2000" dirty="0" err="1" smtClean="0"/>
              <a:t>Міноборони</a:t>
            </a:r>
            <a:r>
              <a:rPr lang="ru-RU" sz="2000" dirty="0" smtClean="0"/>
              <a:t> та </a:t>
            </a:r>
            <a:r>
              <a:rPr lang="ru-RU" sz="2000" dirty="0" err="1" smtClean="0"/>
              <a:t>Збройних</a:t>
            </a:r>
            <a:r>
              <a:rPr lang="ru-RU" sz="2000" dirty="0" smtClean="0"/>
              <a:t> Силах </a:t>
            </a:r>
            <a:r>
              <a:rPr lang="ru-RU" sz="2000" dirty="0" err="1" smtClean="0"/>
              <a:t>України</a:t>
            </a:r>
            <a:r>
              <a:rPr lang="ru-RU" sz="2000" dirty="0" smtClean="0"/>
              <a:t>; </a:t>
            </a:r>
            <a:endParaRPr lang="uk-UA" sz="2000" dirty="0" smtClean="0"/>
          </a:p>
          <a:p>
            <a:pPr algn="just"/>
            <a:r>
              <a:rPr lang="ru-RU" sz="2000" smtClean="0"/>
              <a:t> </a:t>
            </a:r>
            <a:r>
              <a:rPr lang="uk-UA" sz="2000" smtClean="0"/>
              <a:t>-</a:t>
            </a:r>
            <a:r>
              <a:rPr lang="ru-RU" sz="2000" dirty="0" err="1" smtClean="0"/>
              <a:t>визначення</a:t>
            </a:r>
            <a:r>
              <a:rPr lang="ru-RU" sz="2000" dirty="0" smtClean="0"/>
              <a:t>  </a:t>
            </a:r>
            <a:r>
              <a:rPr lang="ru-RU" sz="2000" dirty="0" err="1" smtClean="0"/>
              <a:t>першочергових</a:t>
            </a:r>
            <a:r>
              <a:rPr lang="ru-RU" sz="2000" dirty="0" smtClean="0"/>
              <a:t>  </a:t>
            </a:r>
            <a:r>
              <a:rPr lang="ru-RU" sz="2000" dirty="0" err="1" smtClean="0"/>
              <a:t>заходів</a:t>
            </a:r>
            <a:r>
              <a:rPr lang="ru-RU" sz="2000" dirty="0" smtClean="0"/>
              <a:t>  </a:t>
            </a:r>
            <a:r>
              <a:rPr lang="ru-RU" sz="2000" dirty="0" err="1" smtClean="0"/>
              <a:t>щодо</a:t>
            </a:r>
            <a:r>
              <a:rPr lang="ru-RU" sz="2000" dirty="0" smtClean="0"/>
              <a:t>  </a:t>
            </a:r>
            <a:r>
              <a:rPr lang="ru-RU" sz="2000" dirty="0" err="1" smtClean="0"/>
              <a:t>профілактики</a:t>
            </a:r>
            <a:r>
              <a:rPr lang="ru-RU" sz="2000" dirty="0" smtClean="0"/>
              <a:t>  </a:t>
            </a:r>
            <a:r>
              <a:rPr lang="ru-RU" sz="2000" dirty="0" err="1" smtClean="0"/>
              <a:t>інфекційних</a:t>
            </a:r>
            <a:r>
              <a:rPr lang="ru-RU" sz="2000" dirty="0" smtClean="0"/>
              <a:t> хвороб  та  </a:t>
            </a:r>
            <a:r>
              <a:rPr lang="ru-RU" sz="2000" dirty="0" err="1" smtClean="0"/>
              <a:t>масових</a:t>
            </a:r>
            <a:r>
              <a:rPr lang="ru-RU" sz="2000" dirty="0" smtClean="0"/>
              <a:t>  </a:t>
            </a:r>
            <a:r>
              <a:rPr lang="ru-RU" sz="2000" dirty="0" err="1" smtClean="0"/>
              <a:t>неінфекційних</a:t>
            </a:r>
            <a:r>
              <a:rPr lang="ru-RU" sz="2000" dirty="0" smtClean="0"/>
              <a:t>  </a:t>
            </a:r>
            <a:r>
              <a:rPr lang="ru-RU" sz="2000" dirty="0" err="1" smtClean="0"/>
              <a:t>захворювань</a:t>
            </a:r>
            <a:r>
              <a:rPr lang="ru-RU" sz="2000" dirty="0" smtClean="0"/>
              <a:t>  (</a:t>
            </a:r>
            <a:r>
              <a:rPr lang="ru-RU" sz="2000" dirty="0" err="1" smtClean="0"/>
              <a:t>отруєнь</a:t>
            </a:r>
            <a:r>
              <a:rPr lang="ru-RU" sz="2000" dirty="0" smtClean="0"/>
              <a:t>),  </a:t>
            </a:r>
            <a:r>
              <a:rPr lang="ru-RU" sz="2000" dirty="0" err="1" smtClean="0"/>
              <a:t>професійних</a:t>
            </a:r>
            <a:r>
              <a:rPr lang="ru-RU" sz="2000" dirty="0" smtClean="0"/>
              <a:t> </a:t>
            </a:r>
            <a:r>
              <a:rPr lang="ru-RU" sz="2000" dirty="0" err="1" smtClean="0"/>
              <a:t>захворювань</a:t>
            </a:r>
            <a:r>
              <a:rPr lang="ru-RU" sz="2000" dirty="0" smtClean="0"/>
              <a:t>, </a:t>
            </a:r>
            <a:r>
              <a:rPr lang="ru-RU" sz="2000" dirty="0" err="1" smtClean="0"/>
              <a:t>запобігання</a:t>
            </a:r>
            <a:r>
              <a:rPr lang="ru-RU" sz="2000" dirty="0" smtClean="0"/>
              <a:t>  </a:t>
            </a:r>
            <a:r>
              <a:rPr lang="ru-RU" sz="2000" dirty="0" err="1" smtClean="0"/>
              <a:t>шкідливому</a:t>
            </a:r>
            <a:r>
              <a:rPr lang="ru-RU" sz="2000" dirty="0" smtClean="0"/>
              <a:t> </a:t>
            </a:r>
            <a:r>
              <a:rPr lang="ru-RU" sz="2000" dirty="0" err="1" smtClean="0"/>
              <a:t>впливу</a:t>
            </a:r>
            <a:r>
              <a:rPr lang="ru-RU" sz="2000" dirty="0" smtClean="0"/>
              <a:t>  на  стан  </a:t>
            </a:r>
            <a:r>
              <a:rPr lang="ru-RU" sz="2000" dirty="0" err="1" smtClean="0"/>
              <a:t>здоров’я</a:t>
            </a:r>
            <a:r>
              <a:rPr lang="ru-RU" sz="2000" dirty="0" smtClean="0"/>
              <a:t>  </a:t>
            </a:r>
            <a:r>
              <a:rPr lang="ru-RU" sz="2000" dirty="0" err="1" smtClean="0"/>
              <a:t>і</a:t>
            </a:r>
            <a:r>
              <a:rPr lang="ru-RU" sz="2000" dirty="0" smtClean="0"/>
              <a:t>  </a:t>
            </a:r>
            <a:r>
              <a:rPr lang="ru-RU" sz="2000" dirty="0" err="1" smtClean="0"/>
              <a:t>життя</a:t>
            </a:r>
            <a:r>
              <a:rPr lang="ru-RU" sz="2000" dirty="0" smtClean="0"/>
              <a:t> </a:t>
            </a:r>
            <a:r>
              <a:rPr lang="ru-RU" sz="2000" dirty="0" err="1" smtClean="0"/>
              <a:t>особового</a:t>
            </a:r>
            <a:r>
              <a:rPr lang="ru-RU" sz="2000" dirty="0" smtClean="0"/>
              <a:t>  складу  </a:t>
            </a:r>
            <a:r>
              <a:rPr lang="ru-RU" sz="2000" dirty="0" err="1" smtClean="0"/>
              <a:t>Збройних</a:t>
            </a:r>
            <a:r>
              <a:rPr lang="ru-RU" sz="2000" dirty="0" smtClean="0"/>
              <a:t>  Сил  </a:t>
            </a:r>
            <a:r>
              <a:rPr lang="ru-RU" sz="2000" dirty="0" err="1" smtClean="0"/>
              <a:t>України</a:t>
            </a:r>
            <a:r>
              <a:rPr lang="ru-RU" sz="2000" dirty="0" smtClean="0"/>
              <a:t>  </a:t>
            </a:r>
            <a:r>
              <a:rPr lang="ru-RU" sz="2000" dirty="0" err="1" smtClean="0"/>
              <a:t>факторів</a:t>
            </a:r>
            <a:r>
              <a:rPr lang="ru-RU" sz="2000" dirty="0" smtClean="0"/>
              <a:t>  </a:t>
            </a:r>
            <a:r>
              <a:rPr lang="ru-RU" sz="2000" dirty="0" err="1" smtClean="0"/>
              <a:t>середовища</a:t>
            </a:r>
            <a:r>
              <a:rPr lang="ru-RU" sz="2000" dirty="0" smtClean="0"/>
              <a:t> </a:t>
            </a:r>
            <a:r>
              <a:rPr lang="ru-RU" sz="2000" dirty="0" err="1" smtClean="0"/>
              <a:t>життєдіяльності</a:t>
            </a:r>
            <a:r>
              <a:rPr lang="ru-RU" sz="2000" dirty="0" smtClean="0"/>
              <a:t>; </a:t>
            </a:r>
            <a:endParaRPr lang="uk-UA" sz="2000" dirty="0" smtClean="0"/>
          </a:p>
          <a:p>
            <a:pPr algn="just"/>
            <a:r>
              <a:rPr lang="uk-UA" sz="2000" dirty="0" smtClean="0"/>
              <a:t>-</a:t>
            </a:r>
            <a:r>
              <a:rPr lang="ru-RU" sz="2000" dirty="0" err="1" smtClean="0"/>
              <a:t>аналіз</a:t>
            </a:r>
            <a:r>
              <a:rPr lang="ru-RU" sz="2000" dirty="0" smtClean="0"/>
              <a:t> причин </a:t>
            </a:r>
            <a:r>
              <a:rPr lang="ru-RU" sz="2000" dirty="0" err="1" smtClean="0"/>
              <a:t>і</a:t>
            </a:r>
            <a:r>
              <a:rPr lang="ru-RU" sz="2000" dirty="0" smtClean="0"/>
              <a:t> умов </a:t>
            </a:r>
            <a:r>
              <a:rPr lang="ru-RU" sz="2000" dirty="0" err="1" smtClean="0"/>
              <a:t>виникнення</a:t>
            </a:r>
            <a:r>
              <a:rPr lang="ru-RU" sz="2000" dirty="0" smtClean="0"/>
              <a:t> </a:t>
            </a:r>
            <a:r>
              <a:rPr lang="ru-RU" sz="2000" dirty="0" err="1" smtClean="0"/>
              <a:t>ситуацій</a:t>
            </a:r>
            <a:r>
              <a:rPr lang="ru-RU" sz="2000" dirty="0" smtClean="0"/>
              <a:t> </a:t>
            </a:r>
            <a:r>
              <a:rPr lang="ru-RU" sz="2000" dirty="0" err="1" smtClean="0"/>
              <a:t>санітарного</a:t>
            </a:r>
            <a:r>
              <a:rPr lang="ru-RU" sz="2000" dirty="0" smtClean="0"/>
              <a:t> та </a:t>
            </a:r>
            <a:r>
              <a:rPr lang="ru-RU" sz="2000" dirty="0" err="1" smtClean="0"/>
              <a:t>епідемічного</a:t>
            </a:r>
            <a:r>
              <a:rPr lang="ru-RU" sz="2000" dirty="0" smtClean="0"/>
              <a:t> </a:t>
            </a:r>
            <a:r>
              <a:rPr lang="ru-RU" sz="2000" dirty="0" err="1" smtClean="0"/>
              <a:t>неблагополуччя</a:t>
            </a:r>
            <a:r>
              <a:rPr lang="ru-RU" sz="2000" dirty="0" smtClean="0"/>
              <a:t> (</a:t>
            </a:r>
            <a:r>
              <a:rPr lang="ru-RU" sz="2000" dirty="0" err="1" smtClean="0"/>
              <a:t>поширення</a:t>
            </a:r>
            <a:r>
              <a:rPr lang="ru-RU" sz="2000" dirty="0" smtClean="0"/>
              <a:t> </a:t>
            </a:r>
            <a:r>
              <a:rPr lang="ru-RU" sz="2000" dirty="0" err="1" smtClean="0"/>
              <a:t>інфекційних</a:t>
            </a:r>
            <a:r>
              <a:rPr lang="ru-RU" sz="2000" dirty="0" smtClean="0"/>
              <a:t> хвороб, </a:t>
            </a:r>
            <a:r>
              <a:rPr lang="ru-RU" sz="2000" dirty="0" err="1" smtClean="0"/>
              <a:t>професійних</a:t>
            </a:r>
            <a:r>
              <a:rPr lang="ru-RU" sz="2000" dirty="0" smtClean="0"/>
              <a:t> </a:t>
            </a:r>
            <a:r>
              <a:rPr lang="ru-RU" sz="2000" dirty="0" err="1" smtClean="0"/>
              <a:t>захворювань</a:t>
            </a:r>
            <a:r>
              <a:rPr lang="ru-RU" sz="2000" dirty="0" smtClean="0"/>
              <a:t>, </a:t>
            </a:r>
            <a:r>
              <a:rPr lang="ru-RU" sz="2000" dirty="0" err="1" smtClean="0"/>
              <a:t>масових</a:t>
            </a:r>
            <a:r>
              <a:rPr lang="ru-RU" sz="2000" dirty="0" smtClean="0"/>
              <a:t> </a:t>
            </a:r>
            <a:r>
              <a:rPr lang="ru-RU" sz="2000" dirty="0" err="1" smtClean="0"/>
              <a:t>неінфекційних</a:t>
            </a:r>
            <a:r>
              <a:rPr lang="ru-RU" sz="2000" dirty="0" smtClean="0"/>
              <a:t> </a:t>
            </a:r>
            <a:r>
              <a:rPr lang="ru-RU" sz="2000" dirty="0" err="1" smtClean="0"/>
              <a:t>захворювань</a:t>
            </a:r>
            <a:r>
              <a:rPr lang="ru-RU" sz="2000" dirty="0" smtClean="0"/>
              <a:t> (</a:t>
            </a:r>
            <a:r>
              <a:rPr lang="ru-RU" sz="2000" dirty="0" err="1" smtClean="0"/>
              <a:t>отруєнь</a:t>
            </a:r>
            <a:r>
              <a:rPr lang="ru-RU" sz="2000" dirty="0" smtClean="0"/>
              <a:t>), </a:t>
            </a:r>
            <a:r>
              <a:rPr lang="ru-RU" sz="2000" dirty="0" err="1" smtClean="0"/>
              <a:t>радіаційних</a:t>
            </a:r>
            <a:r>
              <a:rPr lang="ru-RU" sz="2000" dirty="0" smtClean="0"/>
              <a:t> </a:t>
            </a:r>
            <a:r>
              <a:rPr lang="ru-RU" sz="2000" dirty="0" err="1" smtClean="0"/>
              <a:t>уражень</a:t>
            </a:r>
            <a:r>
              <a:rPr lang="ru-RU" sz="2000" dirty="0" smtClean="0"/>
              <a:t> людей), </a:t>
            </a:r>
            <a:r>
              <a:rPr lang="ru-RU" sz="2000" dirty="0" err="1" smtClean="0"/>
              <a:t>підготовка</a:t>
            </a:r>
            <a:r>
              <a:rPr lang="ru-RU" sz="2000" dirty="0" smtClean="0"/>
              <a:t>  </a:t>
            </a:r>
            <a:r>
              <a:rPr lang="ru-RU" sz="2000" dirty="0" err="1" smtClean="0"/>
              <a:t>пропозицій</a:t>
            </a:r>
            <a:r>
              <a:rPr lang="ru-RU" sz="2000" dirty="0" smtClean="0"/>
              <a:t>  </a:t>
            </a:r>
            <a:r>
              <a:rPr lang="ru-RU" sz="2000" dirty="0" err="1" smtClean="0"/>
              <a:t>щодо</a:t>
            </a:r>
            <a:r>
              <a:rPr lang="ru-RU" sz="2000" dirty="0" smtClean="0"/>
              <a:t>  </a:t>
            </a:r>
            <a:r>
              <a:rPr lang="ru-RU" sz="2000" dirty="0" err="1" smtClean="0"/>
              <a:t>запобігання</a:t>
            </a:r>
            <a:r>
              <a:rPr lang="ru-RU" sz="2000" dirty="0" smtClean="0"/>
              <a:t>  </a:t>
            </a:r>
            <a:r>
              <a:rPr lang="ru-RU" sz="2000" dirty="0" err="1" smtClean="0"/>
              <a:t>виникненню</a:t>
            </a:r>
            <a:r>
              <a:rPr lang="ru-RU" sz="2000" dirty="0" smtClean="0"/>
              <a:t>  таких  </a:t>
            </a:r>
            <a:r>
              <a:rPr lang="ru-RU" sz="2000" dirty="0" err="1" smtClean="0"/>
              <a:t>ситуацій</a:t>
            </a:r>
            <a:r>
              <a:rPr lang="ru-RU" sz="2000" dirty="0" smtClean="0"/>
              <a:t>, контроль за </a:t>
            </a:r>
            <a:r>
              <a:rPr lang="ru-RU" sz="2000" dirty="0" err="1" smtClean="0"/>
              <a:t>здійсненням</a:t>
            </a:r>
            <a:r>
              <a:rPr lang="ru-RU" sz="2000" dirty="0" smtClean="0"/>
              <a:t> </a:t>
            </a:r>
            <a:r>
              <a:rPr lang="ru-RU" sz="2000" dirty="0" err="1" smtClean="0"/>
              <a:t>відповідних</a:t>
            </a:r>
            <a:r>
              <a:rPr lang="ru-RU" sz="2000" dirty="0" smtClean="0"/>
              <a:t> </a:t>
            </a:r>
            <a:r>
              <a:rPr lang="ru-RU" sz="2000" dirty="0" err="1" smtClean="0"/>
              <a:t>заходів</a:t>
            </a:r>
            <a:r>
              <a:rPr lang="ru-RU" sz="2000" dirty="0" smtClean="0"/>
              <a:t>;</a:t>
            </a:r>
            <a:endParaRPr lang="uk-UA"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400" dirty="0" smtClean="0"/>
              <a:t>бере участь у проведенні державної санітарно-епідеміологічної експертизи, обстеженні, розслідуванні, лабораторних та інструментальних досліджень і випробувань, оцінки середовища життєдіяльності військовослужбовців та працівників Збройних Сил України, об'єктів господарської та інших видів діяльності, продукції, робіт, послуг, проектної документації і видачі висновків щодо їх відповідності (не відповідності) вимогам санітарних норм;</a:t>
            </a:r>
          </a:p>
          <a:p>
            <a:pPr algn="just"/>
            <a:r>
              <a:rPr lang="uk-UA" sz="2400" b="1" i="1" dirty="0" smtClean="0"/>
              <a:t>проводить лабораторні дослідження і випробування</a:t>
            </a:r>
            <a:r>
              <a:rPr lang="uk-UA" sz="2400" dirty="0" smtClean="0"/>
              <a:t> з метою визначення впливу на стан здоров'я і життя військовослужбовців і працівників Збройних Сил України, повітря, води, ґрунту, продукції, що виробляється чи реалізується;</a:t>
            </a:r>
          </a:p>
          <a:p>
            <a:endParaRPr lang="uk-UA"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вивчає, оцінює і </a:t>
            </a:r>
            <a:r>
              <a:rPr lang="uk-UA" sz="2400" b="1" i="1" dirty="0" smtClean="0"/>
              <a:t>прогнозує показники здоров'я</a:t>
            </a:r>
            <a:r>
              <a:rPr lang="uk-UA" sz="2400" dirty="0" smtClean="0"/>
              <a:t> військовослужбовців та працівників Збройних Сил України залежно від стану середовища їх життєдіяльності, визначає фактори довкілля, що шкідливо впливають на стан їх здоров'я;</a:t>
            </a:r>
          </a:p>
          <a:p>
            <a:pPr algn="just"/>
            <a:r>
              <a:rPr lang="uk-UA" sz="2400" dirty="0" smtClean="0"/>
              <a:t>аналізує санітарну та епідемічну ситуацію;</a:t>
            </a:r>
          </a:p>
          <a:p>
            <a:pPr algn="just"/>
            <a:r>
              <a:rPr lang="uk-UA" sz="2400" dirty="0" smtClean="0"/>
              <a:t>вносить в установленому порядку до командування усіх рівнів </a:t>
            </a:r>
            <a:r>
              <a:rPr lang="uk-UA" sz="2400" b="1" i="1" dirty="0" smtClean="0"/>
              <a:t>пропозиції</a:t>
            </a:r>
            <a:r>
              <a:rPr lang="uk-UA" sz="2400" dirty="0" smtClean="0"/>
              <a:t> щодо проведення заходів з метою забезпечення санітарного та епідемічного благополуччя у Збройних Силах України, необхідності введення карантину;</a:t>
            </a:r>
          </a:p>
          <a:p>
            <a:endParaRPr lang="uk-UA"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t>С</a:t>
            </a:r>
            <a:r>
              <a:rPr lang="uk-UA" sz="2800" b="1" dirty="0" smtClean="0"/>
              <a:t>анітарно-епідеміологічний нагляд</a:t>
            </a:r>
            <a:endParaRPr lang="uk-UA" sz="2800" dirty="0"/>
          </a:p>
        </p:txBody>
      </p:sp>
      <p:sp>
        <p:nvSpPr>
          <p:cNvPr id="3" name="Содержимое 2"/>
          <p:cNvSpPr>
            <a:spLocks noGrp="1"/>
          </p:cNvSpPr>
          <p:nvPr>
            <p:ph idx="1"/>
          </p:nvPr>
        </p:nvSpPr>
        <p:spPr/>
        <p:txBody>
          <a:bodyPr>
            <a:normAutofit/>
          </a:bodyPr>
          <a:lstStyle/>
          <a:p>
            <a:pPr algn="just"/>
            <a:r>
              <a:rPr lang="uk-UA" sz="2000" b="1" i="1" dirty="0" smtClean="0"/>
              <a:t>здійснюється у формі попереджувального і поточного нагляду.</a:t>
            </a:r>
          </a:p>
          <a:p>
            <a:pPr algn="just"/>
            <a:r>
              <a:rPr lang="uk-UA" sz="2000" b="1" i="1" dirty="0" smtClean="0"/>
              <a:t>Попереджувальний нагляд </a:t>
            </a:r>
            <a:r>
              <a:rPr lang="uk-UA" sz="2000" dirty="0" smtClean="0"/>
              <a:t>здійснюється на стадіях вибору земельної ділянки, проектування, розробки, будівництва будинків та споруд загальновійськового і спеціального призначення, предметів військового одягу, спорядження, озброєння та інших об'єктів і матеріальних засобів.</a:t>
            </a:r>
          </a:p>
          <a:p>
            <a:pPr algn="just"/>
            <a:r>
              <a:rPr lang="uk-UA" sz="2000" b="1" i="1" dirty="0" smtClean="0"/>
              <a:t>Поточний нагляд </a:t>
            </a:r>
            <a:r>
              <a:rPr lang="uk-UA" sz="2000" dirty="0" smtClean="0"/>
              <a:t>здійснюється в процесі навчально-бойової діяльності з метою оцінки санітарного стану військових частин і з'єднань, виявлення його причинно-наслідкових зв'язків із захворюваністю чи іншими показниками здоров'я військовослужбовців, розробки пропозицій щодо покращення санітарного стану частин, проведення профілактичних заходів і контролю за їх виконанням.</a:t>
            </a:r>
          </a:p>
          <a:p>
            <a:endParaRPr lang="uk-UA"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000" b="1" i="1" dirty="0" smtClean="0"/>
              <a:t>Перелік об'єктів державного санітарно-епідеміологічного нагляду,</a:t>
            </a:r>
            <a:r>
              <a:rPr lang="uk-UA" sz="2000" dirty="0" smtClean="0"/>
              <a:t> періодичність і обсяг їх перевірок розробляється начальником установи СПМ в залежності від конкретних умов навчально-бойової діяльності і матеріально-побутового забезпечення військової частини. </a:t>
            </a:r>
          </a:p>
          <a:p>
            <a:pPr algn="just"/>
            <a:r>
              <a:rPr lang="uk-UA" sz="2000" dirty="0" smtClean="0"/>
              <a:t> Результати санітарно-епідеміологічного нагляду оформлюються у вигляді акту, а в разі необхідності – доповіді вище стоячому командуванню.</a:t>
            </a:r>
          </a:p>
          <a:p>
            <a:pPr algn="just"/>
            <a:r>
              <a:rPr lang="uk-UA" sz="2000" dirty="0" smtClean="0"/>
              <a:t>У документах, розроблених за результатами санітарно-епідеміологічного нагляду, повинна міститися оцінка санітарного стану частини, його впливу на стан здоров'я і боєздатності особового складу, пропозиції щодо проведення профілактичних заходів.</a:t>
            </a:r>
          </a:p>
          <a:p>
            <a:pPr algn="just"/>
            <a:r>
              <a:rPr lang="uk-UA" sz="2000" b="1" i="1" dirty="0" smtClean="0"/>
              <a:t> Пропозиції фахівців закладів служби превентивної </a:t>
            </a:r>
            <a:r>
              <a:rPr lang="uk-UA" sz="2000" b="1" i="1" dirty="0" err="1" smtClean="0"/>
              <a:t>медецини</a:t>
            </a:r>
            <a:r>
              <a:rPr lang="uk-UA" sz="2000" b="1" i="1" dirty="0" smtClean="0"/>
              <a:t> Міністерства оборони України з питань проведення профілактичних заходів є обов'язковими для виконання командирами, начальниками і відповідними посадовими особами об'єктів нагляду.</a:t>
            </a:r>
          </a:p>
          <a:p>
            <a:endParaRPr lang="uk-UA"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3600" b="1" i="1" dirty="0" smtClean="0"/>
              <a:t>У </a:t>
            </a:r>
            <a:r>
              <a:rPr lang="ru-RU" sz="3600" b="1" i="1" dirty="0" err="1" smtClean="0"/>
              <a:t>воєнний</a:t>
            </a:r>
            <a:r>
              <a:rPr lang="ru-RU" sz="3600" b="1" i="1" dirty="0" smtClean="0"/>
              <a:t> час </a:t>
            </a:r>
            <a:r>
              <a:rPr lang="ru-RU" sz="3600" b="1" i="1" dirty="0" err="1" smtClean="0"/>
              <a:t>організаційно-штатна</a:t>
            </a:r>
            <a:r>
              <a:rPr lang="ru-RU" sz="3600" b="1" i="1" dirty="0" smtClean="0"/>
              <a:t> структура </a:t>
            </a:r>
            <a:r>
              <a:rPr lang="ru-RU" sz="3600" b="1" i="1" dirty="0" err="1" smtClean="0"/>
              <a:t>установ</a:t>
            </a:r>
            <a:r>
              <a:rPr lang="uk-UA" sz="3600" b="1" i="1" dirty="0" smtClean="0"/>
              <a:t> превентивної медицини</a:t>
            </a:r>
            <a:r>
              <a:rPr lang="ru-RU" sz="3600" b="1" i="1" dirty="0" smtClean="0"/>
              <a:t> </a:t>
            </a:r>
            <a:r>
              <a:rPr lang="ru-RU" sz="3600" b="1" i="1" dirty="0" err="1" smtClean="0"/>
              <a:t>майже</a:t>
            </a:r>
            <a:r>
              <a:rPr lang="ru-RU" sz="3600" b="1" i="1" dirty="0" smtClean="0"/>
              <a:t> не </a:t>
            </a:r>
            <a:r>
              <a:rPr lang="ru-RU" sz="3600" b="1" i="1" dirty="0" err="1" smtClean="0"/>
              <a:t>змінюється</a:t>
            </a:r>
            <a:r>
              <a:rPr lang="ru-RU" sz="3600" b="1" i="1" dirty="0" smtClean="0"/>
              <a:t>. </a:t>
            </a:r>
            <a:r>
              <a:rPr lang="ru-RU" sz="3600" b="1" i="1" dirty="0" err="1" smtClean="0"/>
              <a:t>Протиепідемічне</a:t>
            </a:r>
            <a:r>
              <a:rPr lang="ru-RU" sz="3600" b="1" i="1" dirty="0" smtClean="0"/>
              <a:t> </a:t>
            </a:r>
            <a:r>
              <a:rPr lang="ru-RU" sz="3600" b="1" i="1" dirty="0" err="1" smtClean="0"/>
              <a:t>забезпечення</a:t>
            </a:r>
            <a:r>
              <a:rPr lang="ru-RU" sz="3600" b="1" i="1" dirty="0" smtClean="0"/>
              <a:t> </a:t>
            </a:r>
            <a:r>
              <a:rPr lang="ru-RU" sz="3600" b="1" i="1" dirty="0" err="1" smtClean="0"/>
              <a:t>військ</a:t>
            </a:r>
            <a:r>
              <a:rPr lang="ru-RU" sz="3600" b="1" i="1" dirty="0" smtClean="0"/>
              <a:t> </a:t>
            </a:r>
            <a:r>
              <a:rPr lang="ru-RU" sz="3600" b="1" i="1" dirty="0" err="1" smtClean="0"/>
              <a:t>організовується</a:t>
            </a:r>
            <a:r>
              <a:rPr lang="ru-RU" sz="3600" b="1" i="1" dirty="0" smtClean="0"/>
              <a:t> за </a:t>
            </a:r>
            <a:r>
              <a:rPr lang="ru-RU" sz="3600" b="1" i="1" dirty="0" err="1" smtClean="0"/>
              <a:t>територіальним</a:t>
            </a:r>
            <a:r>
              <a:rPr lang="ru-RU" sz="3600" b="1" i="1" dirty="0" smtClean="0"/>
              <a:t> принципом.</a:t>
            </a:r>
            <a:endParaRPr lang="uk-UA" sz="3600" b="1" dirty="0" smtClean="0"/>
          </a:p>
          <a:p>
            <a:endParaRPr lang="uk-UA"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2400" b="1" dirty="0" smtClean="0"/>
              <a:t>  Гігієнічні вимоги до розміщення у польових умовах. Типи       польового житла, його гігієнічна оцінка. Розміщення у населених пунктах. Перспективні польові споруди. </a:t>
            </a:r>
            <a:endParaRPr lang="uk-UA" sz="2400" b="1" dirty="0"/>
          </a:p>
        </p:txBody>
      </p:sp>
      <p:sp>
        <p:nvSpPr>
          <p:cNvPr id="3" name="Содержимое 2"/>
          <p:cNvSpPr>
            <a:spLocks noGrp="1"/>
          </p:cNvSpPr>
          <p:nvPr>
            <p:ph idx="1"/>
          </p:nvPr>
        </p:nvSpPr>
        <p:spPr/>
        <p:txBody>
          <a:bodyPr>
            <a:normAutofit fontScale="40000" lnSpcReduction="20000"/>
          </a:bodyPr>
          <a:lstStyle/>
          <a:p>
            <a:pPr algn="just"/>
            <a:r>
              <a:rPr lang="uk-UA" sz="5000" dirty="0" smtClean="0"/>
              <a:t>Військові частини (підрозділи) можуть розташовуватись у польових умовах в процесі навчально-бойової підготовки (польові навчання, виходи у табори, тривалий марш з добовим відпочинком); під час виконання завдань з ліквідації надзвичайних ситуацій та в зонах військових конфліктів (розташування в районах зосередження, вихідних районах, </a:t>
            </a:r>
            <a:r>
              <a:rPr lang="uk-UA" sz="5000" dirty="0" err="1" smtClean="0"/>
              <a:t>районах</a:t>
            </a:r>
            <a:r>
              <a:rPr lang="uk-UA" sz="5000" dirty="0" smtClean="0"/>
              <a:t> очікування), а також при виконанні інших завдань.</a:t>
            </a:r>
          </a:p>
          <a:p>
            <a:pPr algn="just"/>
            <a:r>
              <a:rPr lang="ru-RU" sz="5000" b="1" i="1" dirty="0" err="1" smtClean="0"/>
              <a:t>Особливості</a:t>
            </a:r>
            <a:r>
              <a:rPr lang="ru-RU" sz="5000" b="1" i="1" dirty="0" smtClean="0"/>
              <a:t>, </a:t>
            </a:r>
            <a:r>
              <a:rPr lang="ru-RU" sz="5000" b="1" i="1" dirty="0" err="1" smtClean="0"/>
              <a:t>що</a:t>
            </a:r>
            <a:r>
              <a:rPr lang="ru-RU" sz="5000" b="1" i="1" dirty="0" smtClean="0"/>
              <a:t> </a:t>
            </a:r>
            <a:r>
              <a:rPr lang="ru-RU" sz="5000" b="1" i="1" dirty="0" err="1" smtClean="0"/>
              <a:t>виникають</a:t>
            </a:r>
            <a:r>
              <a:rPr lang="ru-RU" sz="5000" b="1" i="1" dirty="0" smtClean="0"/>
              <a:t> при </a:t>
            </a:r>
            <a:r>
              <a:rPr lang="ru-RU" sz="5000" b="1" i="1" dirty="0" err="1" smtClean="0"/>
              <a:t>польовому</a:t>
            </a:r>
            <a:r>
              <a:rPr lang="ru-RU" sz="5000" b="1" i="1" dirty="0" smtClean="0"/>
              <a:t> </a:t>
            </a:r>
            <a:r>
              <a:rPr lang="ru-RU" sz="5000" b="1" i="1" dirty="0" err="1" smtClean="0"/>
              <a:t>розміщення</a:t>
            </a:r>
            <a:r>
              <a:rPr lang="ru-RU" sz="5000" b="1" i="1" dirty="0" smtClean="0"/>
              <a:t> </a:t>
            </a:r>
            <a:r>
              <a:rPr lang="ru-RU" sz="5000" b="1" i="1" dirty="0" err="1" smtClean="0"/>
              <a:t>військ</a:t>
            </a:r>
            <a:r>
              <a:rPr lang="ru-RU" sz="5000" b="1" i="1" dirty="0" smtClean="0"/>
              <a:t> та </a:t>
            </a:r>
            <a:r>
              <a:rPr lang="ru-RU" sz="5000" b="1" i="1" dirty="0" err="1" smtClean="0"/>
              <a:t>населення</a:t>
            </a:r>
            <a:r>
              <a:rPr lang="ru-RU" sz="5000" b="1" i="1" dirty="0" smtClean="0"/>
              <a:t>:</a:t>
            </a:r>
          </a:p>
          <a:p>
            <a:pPr algn="just"/>
            <a:r>
              <a:rPr lang="uk-UA" sz="4400" dirty="0" smtClean="0"/>
              <a:t>зниження рівня комунально-господарського обслуговування; </a:t>
            </a:r>
          </a:p>
          <a:p>
            <a:pPr algn="just"/>
            <a:r>
              <a:rPr lang="uk-UA" sz="4400" dirty="0" smtClean="0"/>
              <a:t>велика скупченість людей; </a:t>
            </a:r>
          </a:p>
          <a:p>
            <a:pPr algn="just"/>
            <a:r>
              <a:rPr lang="uk-UA" sz="4400" dirty="0" smtClean="0"/>
              <a:t>недостатній захист від несприятливих </a:t>
            </a:r>
            <a:r>
              <a:rPr lang="uk-UA" sz="4400" dirty="0" err="1" smtClean="0"/>
              <a:t>клімато-погодних</a:t>
            </a:r>
            <a:r>
              <a:rPr lang="uk-UA" sz="4400" dirty="0" smtClean="0"/>
              <a:t> умов; </a:t>
            </a:r>
          </a:p>
          <a:p>
            <a:pPr algn="just"/>
            <a:r>
              <a:rPr lang="uk-UA" sz="4400" dirty="0" smtClean="0"/>
              <a:t>складність організації водопостачання, харчування, видалення побутових відходів; </a:t>
            </a:r>
          </a:p>
          <a:p>
            <a:pPr algn="just"/>
            <a:r>
              <a:rPr lang="uk-UA" sz="4400" dirty="0" smtClean="0"/>
              <a:t>підвищений ризик контакту з небезпечними представниками флори та фауни.</a:t>
            </a:r>
          </a:p>
          <a:p>
            <a:pPr algn="just">
              <a:buNone/>
            </a:pPr>
            <a:endParaRPr lang="uk-UA" sz="4200" dirty="0" smtClean="0"/>
          </a:p>
          <a:p>
            <a:pPr algn="just"/>
            <a:r>
              <a:rPr lang="uk-UA" sz="2000" dirty="0" smtClean="0"/>
              <a:t>			</a:t>
            </a:r>
            <a:br>
              <a:rPr lang="uk-UA" sz="2000" dirty="0" smtClean="0"/>
            </a:br>
            <a:r>
              <a:rPr lang="uk-UA" sz="2000" dirty="0" smtClean="0"/>
              <a:t> </a:t>
            </a:r>
          </a:p>
          <a:p>
            <a:pPr algn="just"/>
            <a:endParaRPr lang="uk-UA" sz="2000" dirty="0" smtClean="0"/>
          </a:p>
          <a:p>
            <a:pPr algn="just"/>
            <a:endParaRPr lang="uk-UA" sz="2000" dirty="0" smtClean="0"/>
          </a:p>
          <a:p>
            <a:endParaRPr lang="uk-UA"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Види розміщення військ в польових умовах:</a:t>
            </a:r>
            <a:endParaRPr lang="uk-UA" sz="2800" dirty="0"/>
          </a:p>
        </p:txBody>
      </p:sp>
      <p:sp>
        <p:nvSpPr>
          <p:cNvPr id="3" name="Содержимое 2"/>
          <p:cNvSpPr>
            <a:spLocks noGrp="1"/>
          </p:cNvSpPr>
          <p:nvPr>
            <p:ph idx="1"/>
          </p:nvPr>
        </p:nvSpPr>
        <p:spPr/>
        <p:txBody>
          <a:bodyPr>
            <a:normAutofit/>
          </a:bodyPr>
          <a:lstStyle/>
          <a:p>
            <a:pPr algn="just"/>
            <a:r>
              <a:rPr lang="uk-UA" sz="2000" dirty="0" smtClean="0"/>
              <a:t>в населених пунктах, поза ними (на біваках, в тимчасових та постійних військових містечках, в фортифікаційних спорудах) та змішаним способом.</a:t>
            </a:r>
          </a:p>
          <a:p>
            <a:pPr algn="just"/>
            <a:r>
              <a:rPr lang="uk-UA" sz="2000" dirty="0" smtClean="0"/>
              <a:t>Для розміщення особового складу в населених пунктах можуть бути використані громадські споруди (школи, клуби, будинки установ тощо), жилі будинки (рекомендується займати лише окремі кімнати). </a:t>
            </a:r>
            <a:r>
              <a:rPr lang="uk-UA" sz="2000" b="1" i="1" dirty="0" smtClean="0"/>
              <a:t>Розміщення в населених пунктах або спорудах, несприятливих у санітарно-епідеміологічному відношенні, забороняється.</a:t>
            </a:r>
          </a:p>
          <a:p>
            <a:pPr algn="just"/>
            <a:r>
              <a:rPr lang="uk-UA" sz="2000" dirty="0" smtClean="0"/>
              <a:t> В польових умовах для створення необхідних умов життя та побуту особового складу </a:t>
            </a:r>
            <a:r>
              <a:rPr lang="uk-UA" sz="2000" b="1" i="1" dirty="0" smtClean="0"/>
              <a:t>обладнують (використовують) намети, польові вагончики, модулі тощо. Розміщення військовослужбовців організовується відповідно додатку 18 до статті 369, статей 179-185  Статуту внутрішньої служби.</a:t>
            </a:r>
          </a:p>
          <a:p>
            <a:endParaRPr lang="uk-UA"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ru-RU" sz="2400" dirty="0" smtClean="0"/>
              <a:t>Для </a:t>
            </a:r>
            <a:r>
              <a:rPr lang="ru-RU" sz="2400" dirty="0" err="1" smtClean="0"/>
              <a:t>вирішення</a:t>
            </a:r>
            <a:r>
              <a:rPr lang="ru-RU" sz="2400" dirty="0" smtClean="0"/>
              <a:t> </a:t>
            </a:r>
            <a:r>
              <a:rPr lang="ru-RU" sz="2400" dirty="0" err="1" smtClean="0"/>
              <a:t>питання</a:t>
            </a:r>
            <a:r>
              <a:rPr lang="ru-RU" sz="2400" dirty="0" smtClean="0"/>
              <a:t> </a:t>
            </a:r>
            <a:r>
              <a:rPr lang="ru-RU" sz="2400" dirty="0" err="1" smtClean="0"/>
              <a:t>щодо</a:t>
            </a:r>
            <a:r>
              <a:rPr lang="ru-RU" sz="2400" dirty="0" smtClean="0"/>
              <a:t> </a:t>
            </a:r>
            <a:r>
              <a:rPr lang="ru-RU" sz="2400" dirty="0" err="1" smtClean="0"/>
              <a:t>можливості</a:t>
            </a:r>
            <a:r>
              <a:rPr lang="ru-RU" sz="2400" dirty="0" smtClean="0"/>
              <a:t> </a:t>
            </a:r>
            <a:r>
              <a:rPr lang="ru-RU" sz="2400" dirty="0" err="1" smtClean="0"/>
              <a:t>тимчасового</a:t>
            </a:r>
            <a:r>
              <a:rPr lang="ru-RU" sz="2400" dirty="0" smtClean="0"/>
              <a:t> </a:t>
            </a:r>
            <a:r>
              <a:rPr lang="ru-RU" sz="2400" dirty="0" err="1" smtClean="0"/>
              <a:t>розташування</a:t>
            </a:r>
            <a:r>
              <a:rPr lang="ru-RU" sz="2400" dirty="0" smtClean="0"/>
              <a:t> </a:t>
            </a:r>
            <a:r>
              <a:rPr lang="ru-RU" sz="2400" dirty="0" err="1" smtClean="0"/>
              <a:t>військових</a:t>
            </a:r>
            <a:r>
              <a:rPr lang="ru-RU" sz="2400" dirty="0" smtClean="0"/>
              <a:t> </a:t>
            </a:r>
            <a:r>
              <a:rPr lang="ru-RU" sz="2400" dirty="0" err="1" smtClean="0"/>
              <a:t>частин</a:t>
            </a:r>
            <a:r>
              <a:rPr lang="ru-RU" sz="2400" dirty="0" smtClean="0"/>
              <a:t> (</a:t>
            </a:r>
            <a:r>
              <a:rPr lang="ru-RU" sz="2400" dirty="0" err="1" smtClean="0"/>
              <a:t>потерпілого</a:t>
            </a:r>
            <a:r>
              <a:rPr lang="ru-RU" sz="2400" dirty="0" smtClean="0"/>
              <a:t> </a:t>
            </a:r>
            <a:r>
              <a:rPr lang="ru-RU" sz="2400" dirty="0" err="1" smtClean="0"/>
              <a:t>населення</a:t>
            </a:r>
            <a:r>
              <a:rPr lang="ru-RU" sz="2400" dirty="0" smtClean="0"/>
              <a:t>) у конкретному </a:t>
            </a:r>
            <a:r>
              <a:rPr lang="ru-RU" sz="2400" dirty="0" err="1" smtClean="0"/>
              <a:t>населеному</a:t>
            </a:r>
            <a:r>
              <a:rPr lang="ru-RU" sz="2400" dirty="0" smtClean="0"/>
              <a:t> </a:t>
            </a:r>
            <a:r>
              <a:rPr lang="ru-RU" sz="2400" dirty="0" err="1" smtClean="0"/>
              <a:t>пункті</a:t>
            </a:r>
            <a:r>
              <a:rPr lang="ru-RU" sz="2400" dirty="0" smtClean="0"/>
              <a:t>, за </a:t>
            </a:r>
            <a:r>
              <a:rPr lang="ru-RU" sz="2400" dirty="0" err="1" smtClean="0"/>
              <a:t>розпорядженням</a:t>
            </a:r>
            <a:r>
              <a:rPr lang="ru-RU" sz="2400" dirty="0" smtClean="0"/>
              <a:t> старшого командира (</a:t>
            </a:r>
            <a:r>
              <a:rPr lang="ru-RU" sz="2400" dirty="0" err="1" smtClean="0"/>
              <a:t>керівника</a:t>
            </a:r>
            <a:r>
              <a:rPr lang="ru-RU" sz="2400" dirty="0" smtClean="0"/>
              <a:t>) </a:t>
            </a:r>
            <a:r>
              <a:rPr lang="ru-RU" sz="2400" dirty="0" err="1" smtClean="0"/>
              <a:t>обов’язково</a:t>
            </a:r>
            <a:r>
              <a:rPr lang="ru-RU" sz="2400" dirty="0" smtClean="0"/>
              <a:t> </a:t>
            </a:r>
            <a:r>
              <a:rPr lang="ru-RU" sz="2400" dirty="0" err="1" smtClean="0"/>
              <a:t>проводять</a:t>
            </a:r>
            <a:r>
              <a:rPr lang="ru-RU" sz="2400" dirty="0" smtClean="0"/>
              <a:t> </a:t>
            </a:r>
            <a:r>
              <a:rPr lang="ru-RU" sz="2400" b="1" i="1" dirty="0" err="1" smtClean="0"/>
              <a:t>санітарно-епідеміологічну</a:t>
            </a:r>
            <a:r>
              <a:rPr lang="ru-RU" sz="2400" b="1" i="1" dirty="0" smtClean="0"/>
              <a:t> </a:t>
            </a:r>
            <a:r>
              <a:rPr lang="ru-RU" sz="2400" b="1" i="1" dirty="0" err="1" smtClean="0"/>
              <a:t>розвідку</a:t>
            </a:r>
            <a:r>
              <a:rPr lang="ru-RU" sz="2400" b="1" i="1" dirty="0" smtClean="0"/>
              <a:t>.</a:t>
            </a:r>
            <a:r>
              <a:rPr lang="ru-RU" sz="2400" dirty="0" smtClean="0"/>
              <a:t> До складу </a:t>
            </a:r>
            <a:r>
              <a:rPr lang="ru-RU" sz="2400" dirty="0" err="1" smtClean="0"/>
              <a:t>розвідувальної</a:t>
            </a:r>
            <a:r>
              <a:rPr lang="ru-RU" sz="2400" dirty="0" smtClean="0"/>
              <a:t> </a:t>
            </a:r>
            <a:r>
              <a:rPr lang="ru-RU" sz="2400" dirty="0" err="1" smtClean="0"/>
              <a:t>групи</a:t>
            </a:r>
            <a:r>
              <a:rPr lang="ru-RU" sz="2400" dirty="0" smtClean="0"/>
              <a:t> повинен </a:t>
            </a:r>
            <a:r>
              <a:rPr lang="ru-RU" sz="2400" dirty="0" err="1" smtClean="0"/>
              <a:t>входити</a:t>
            </a:r>
            <a:r>
              <a:rPr lang="ru-RU" sz="2400" dirty="0" smtClean="0"/>
              <a:t> </a:t>
            </a:r>
            <a:r>
              <a:rPr lang="ru-RU" sz="2400" dirty="0" err="1" smtClean="0"/>
              <a:t>представник</a:t>
            </a:r>
            <a:r>
              <a:rPr lang="ru-RU" sz="2400" dirty="0" smtClean="0"/>
              <a:t> </a:t>
            </a:r>
            <a:r>
              <a:rPr lang="ru-RU" sz="2400" dirty="0" err="1" smtClean="0"/>
              <a:t>військово-медичної</a:t>
            </a:r>
            <a:r>
              <a:rPr lang="ru-RU" sz="2400" dirty="0" smtClean="0"/>
              <a:t> </a:t>
            </a:r>
            <a:r>
              <a:rPr lang="ru-RU" sz="2400" dirty="0" err="1" smtClean="0"/>
              <a:t>служби</a:t>
            </a:r>
            <a:r>
              <a:rPr lang="ru-RU" sz="2400" dirty="0" smtClean="0"/>
              <a:t>.</a:t>
            </a:r>
            <a:endParaRPr lang="uk-UA" sz="2400" dirty="0" smtClean="0"/>
          </a:p>
          <a:p>
            <a:pPr algn="just"/>
            <a:r>
              <a:rPr lang="uk-UA" sz="2400" b="1" i="1" dirty="0" smtClean="0"/>
              <a:t>Санітарно-епідеміологічна розвідка має за мету встановити</a:t>
            </a:r>
            <a:r>
              <a:rPr lang="uk-UA" sz="2400" b="1" dirty="0" smtClean="0"/>
              <a:t>: </a:t>
            </a:r>
            <a:endParaRPr lang="uk-UA" sz="2400" dirty="0" smtClean="0"/>
          </a:p>
          <a:p>
            <a:pPr algn="just"/>
            <a:r>
              <a:rPr lang="uk-UA" sz="2400" dirty="0" smtClean="0"/>
              <a:t>– кількість, розміри та санітарний стан житлових і громадсько-адміністративних споруд, можливість використання їх для розквартирування військ (потерпілого населення);</a:t>
            </a:r>
          </a:p>
          <a:p>
            <a:pPr algn="just"/>
            <a:r>
              <a:rPr lang="uk-UA" sz="2400" dirty="0" smtClean="0"/>
              <a:t> – наявність джерел водопостачання, їх санітарно-топографічну характеристику, санітарно-технічний стан, справність обладнання, що оберігає воду від забруднення, дебіт та якість води; </a:t>
            </a:r>
          </a:p>
          <a:p>
            <a:endParaRPr lang="uk-UA"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200" dirty="0" err="1" smtClean="0"/>
              <a:t>-наявність</a:t>
            </a:r>
            <a:r>
              <a:rPr lang="uk-UA" sz="2200" dirty="0" smtClean="0"/>
              <a:t> </a:t>
            </a:r>
            <a:r>
              <a:rPr lang="uk-UA" sz="2200" dirty="0" err="1" smtClean="0"/>
              <a:t>каналізацій</a:t>
            </a:r>
            <a:r>
              <a:rPr lang="uk-UA" sz="2200" dirty="0" smtClean="0"/>
              <a:t>, вигрібних вбиралень, </a:t>
            </a:r>
            <a:r>
              <a:rPr lang="uk-UA" sz="2200" dirty="0" err="1" smtClean="0"/>
              <a:t>сміттєзбірників</a:t>
            </a:r>
            <a:r>
              <a:rPr lang="uk-UA" sz="2200" dirty="0" smtClean="0"/>
              <a:t>, їх ємність та санітарно-технічний стан;</a:t>
            </a:r>
          </a:p>
          <a:p>
            <a:pPr algn="just"/>
            <a:r>
              <a:rPr lang="uk-UA" sz="2200" dirty="0" err="1" smtClean="0"/>
              <a:t>-інфекційну</a:t>
            </a:r>
            <a:r>
              <a:rPr lang="uk-UA" sz="2200" dirty="0" smtClean="0"/>
              <a:t> захворюваність серед населення та епізоотії серед домашньої худоби, диких тварин і гризунів, активність природних осередків захворювань;</a:t>
            </a:r>
          </a:p>
          <a:p>
            <a:pPr algn="just"/>
            <a:r>
              <a:rPr lang="uk-UA" sz="2200" dirty="0" smtClean="0"/>
              <a:t> – наявність та стан місцевих закладів, які можуть бути використані для санітарно-гігієнічного та протиепідемічного забезпечення військ і потерпілого населення (Центри контролю за інфекційними </a:t>
            </a:r>
            <a:r>
              <a:rPr lang="uk-UA" sz="2200" dirty="0" err="1" smtClean="0"/>
              <a:t>захворюванями</a:t>
            </a:r>
            <a:r>
              <a:rPr lang="uk-UA" sz="2200" dirty="0" smtClean="0"/>
              <a:t>, інфекційні лікарні чи відділення, лазні, пральні, санітарні пропускники тощо).</a:t>
            </a:r>
          </a:p>
          <a:p>
            <a:pPr algn="just"/>
            <a:r>
              <a:rPr lang="uk-UA" sz="2200" b="1" dirty="0" smtClean="0"/>
              <a:t> </a:t>
            </a:r>
            <a:r>
              <a:rPr lang="uk-UA" sz="2200" b="1" i="1" dirty="0" smtClean="0"/>
              <a:t>Розташовуватись у населених </a:t>
            </a:r>
            <a:r>
              <a:rPr lang="ru-RU" sz="2200" b="1" i="1" dirty="0" smtClean="0"/>
              <a:t>пунктах, </a:t>
            </a:r>
            <a:r>
              <a:rPr lang="ru-RU" sz="2200" b="1" i="1" dirty="0" err="1" smtClean="0"/>
              <a:t>які</a:t>
            </a:r>
            <a:r>
              <a:rPr lang="ru-RU" sz="2200" b="1" i="1" dirty="0" smtClean="0"/>
              <a:t> </a:t>
            </a:r>
            <a:r>
              <a:rPr lang="ru-RU" sz="2200" b="1" i="1" dirty="0" err="1" smtClean="0"/>
              <a:t>є</a:t>
            </a:r>
            <a:r>
              <a:rPr lang="ru-RU" sz="2200" b="1" i="1" dirty="0" smtClean="0"/>
              <a:t> </a:t>
            </a:r>
            <a:r>
              <a:rPr lang="ru-RU" sz="2200" b="1" i="1" dirty="0" err="1" smtClean="0"/>
              <a:t>неблагополучними</a:t>
            </a:r>
            <a:r>
              <a:rPr lang="ru-RU" sz="2200" b="1" i="1" dirty="0" smtClean="0"/>
              <a:t> в </a:t>
            </a:r>
            <a:r>
              <a:rPr lang="ru-RU" sz="2200" b="1" i="1" dirty="0" err="1" smtClean="0"/>
              <a:t>санітарно-епідемічному</a:t>
            </a:r>
            <a:r>
              <a:rPr lang="ru-RU" sz="2200" b="1" i="1" dirty="0" smtClean="0"/>
              <a:t> </a:t>
            </a:r>
            <a:r>
              <a:rPr lang="ru-RU" sz="2200" b="1" i="1" dirty="0" err="1" smtClean="0"/>
              <a:t>відношенні</a:t>
            </a:r>
            <a:r>
              <a:rPr lang="ru-RU" sz="2200" b="1" i="1" dirty="0" smtClean="0"/>
              <a:t>, </a:t>
            </a:r>
            <a:r>
              <a:rPr lang="ru-RU" sz="2200" b="1" i="1" dirty="0" err="1" smtClean="0"/>
              <a:t>забороняється</a:t>
            </a:r>
            <a:r>
              <a:rPr lang="ru-RU" sz="2200" b="1" i="1" dirty="0" smtClean="0"/>
              <a:t>.</a:t>
            </a:r>
            <a:endParaRPr lang="uk-UA" sz="2200" b="1" dirty="0" smtClean="0"/>
          </a:p>
          <a:p>
            <a:pPr algn="just"/>
            <a:r>
              <a:rPr lang="uk-UA" sz="2200" dirty="0" smtClean="0"/>
              <a:t>Перед поселенням проводиться прибирання виділених приміщень та території, за показами – їх дезінфекція (дезінсекція, дератизація), обладнуються додаткові убиральні, </a:t>
            </a:r>
            <a:r>
              <a:rPr lang="uk-UA" sz="2200" dirty="0" err="1" smtClean="0"/>
              <a:t>сміттєзбірники</a:t>
            </a:r>
            <a:r>
              <a:rPr lang="uk-UA" sz="2200" dirty="0" smtClean="0"/>
              <a:t>. </a:t>
            </a:r>
            <a:r>
              <a:rPr lang="ru-RU" sz="2200" b="1" i="1" dirty="0" err="1" smtClean="0"/>
              <a:t>Біля</a:t>
            </a:r>
            <a:r>
              <a:rPr lang="ru-RU" sz="2200" b="1" i="1" dirty="0" smtClean="0"/>
              <a:t> </a:t>
            </a:r>
            <a:r>
              <a:rPr lang="ru-RU" sz="2200" b="1" i="1" dirty="0" err="1" smtClean="0"/>
              <a:t>джерел</a:t>
            </a:r>
            <a:r>
              <a:rPr lang="ru-RU" sz="2200" b="1" i="1" dirty="0" smtClean="0"/>
              <a:t> </a:t>
            </a:r>
            <a:r>
              <a:rPr lang="ru-RU" sz="2200" b="1" i="1" dirty="0" err="1" smtClean="0"/>
              <a:t>питного</a:t>
            </a:r>
            <a:r>
              <a:rPr lang="ru-RU" sz="2200" b="1" i="1" dirty="0" smtClean="0"/>
              <a:t> </a:t>
            </a:r>
            <a:r>
              <a:rPr lang="ru-RU" sz="2200" b="1" i="1" dirty="0" err="1" smtClean="0"/>
              <a:t>водопостачання</a:t>
            </a:r>
            <a:r>
              <a:rPr lang="ru-RU" sz="2200" b="1" i="1" dirty="0" smtClean="0"/>
              <a:t> </a:t>
            </a:r>
            <a:r>
              <a:rPr lang="ru-RU" sz="2200" b="1" i="1" dirty="0" err="1" smtClean="0"/>
              <a:t>виставляється</a:t>
            </a:r>
            <a:r>
              <a:rPr lang="ru-RU" sz="2200" b="1" i="1" dirty="0" smtClean="0"/>
              <a:t> </a:t>
            </a:r>
            <a:r>
              <a:rPr lang="ru-RU" sz="2200" b="1" i="1" dirty="0" err="1" smtClean="0"/>
              <a:t>охорона</a:t>
            </a:r>
            <a:r>
              <a:rPr lang="ru-RU" sz="2200" b="1" i="1" dirty="0" smtClean="0"/>
              <a:t>.</a:t>
            </a:r>
            <a:endParaRPr lang="uk-UA" sz="2200" b="1" dirty="0" smtClean="0"/>
          </a:p>
          <a:p>
            <a:endParaRPr lang="uk-UA"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Продовження</a:t>
            </a:r>
            <a:endParaRPr lang="uk-UA" sz="2800" dirty="0"/>
          </a:p>
        </p:txBody>
      </p:sp>
      <p:sp>
        <p:nvSpPr>
          <p:cNvPr id="3" name="Содержимое 2"/>
          <p:cNvSpPr>
            <a:spLocks noGrp="1"/>
          </p:cNvSpPr>
          <p:nvPr>
            <p:ph idx="1"/>
          </p:nvPr>
        </p:nvSpPr>
        <p:spPr/>
        <p:txBody>
          <a:bodyPr>
            <a:normAutofit fontScale="85000" lnSpcReduction="10000"/>
          </a:bodyPr>
          <a:lstStyle/>
          <a:p>
            <a:pPr algn="just"/>
            <a:r>
              <a:rPr lang="uk-UA" sz="2600" dirty="0" smtClean="0"/>
              <a:t>Перед виходом на полігон, який не має постійних будівель та споруд, заздалегідь розробляється схема розташування та благоустрою табору. </a:t>
            </a:r>
          </a:p>
          <a:p>
            <a:pPr algn="just"/>
            <a:r>
              <a:rPr lang="uk-UA" sz="2600" b="1" i="1" dirty="0" smtClean="0"/>
              <a:t>Базовий табір - </a:t>
            </a:r>
            <a:r>
              <a:rPr lang="uk-UA" sz="2600" dirty="0" smtClean="0"/>
              <a:t>спеціально відведена ділянка місцевості де розташовані один або декілька підрозділів (військових частин), які розміщуються в наметових містечках (спорудах), на стоянках озброєння і військової техніки, складах, вогневих позиціях артилерії та протиповітряної оборони. </a:t>
            </a:r>
          </a:p>
          <a:p>
            <a:pPr algn="just"/>
            <a:r>
              <a:rPr lang="ru-RU" sz="2600" dirty="0" smtClean="0"/>
              <a:t>Як правило, </a:t>
            </a:r>
            <a:r>
              <a:rPr lang="ru-RU" sz="2600" dirty="0" err="1" smtClean="0"/>
              <a:t>особовий</a:t>
            </a:r>
            <a:r>
              <a:rPr lang="ru-RU" sz="2600" dirty="0" smtClean="0"/>
              <a:t> склад </a:t>
            </a:r>
            <a:r>
              <a:rPr lang="ru-RU" sz="2600" dirty="0" err="1" smtClean="0"/>
              <a:t>розміщується</a:t>
            </a:r>
            <a:r>
              <a:rPr lang="ru-RU" sz="2600" dirty="0" smtClean="0"/>
              <a:t> в </a:t>
            </a:r>
            <a:r>
              <a:rPr lang="ru-RU" sz="2600" dirty="0" err="1" smtClean="0"/>
              <a:t>укритих</a:t>
            </a:r>
            <a:r>
              <a:rPr lang="ru-RU" sz="2600" dirty="0" smtClean="0"/>
              <a:t> (</a:t>
            </a:r>
            <a:r>
              <a:rPr lang="ru-RU" sz="2600" dirty="0" err="1" smtClean="0"/>
              <a:t>прихованих</a:t>
            </a:r>
            <a:r>
              <a:rPr lang="ru-RU" sz="2600" dirty="0" smtClean="0"/>
              <a:t>) наметах (</a:t>
            </a:r>
            <a:r>
              <a:rPr lang="ru-RU" sz="2600" dirty="0" err="1" smtClean="0"/>
              <a:t>капітальних</a:t>
            </a:r>
            <a:r>
              <a:rPr lang="ru-RU" sz="2600" dirty="0" smtClean="0"/>
              <a:t> </a:t>
            </a:r>
            <a:r>
              <a:rPr lang="ru-RU" sz="2600" dirty="0" err="1" smtClean="0"/>
              <a:t>спорудах</a:t>
            </a:r>
            <a:r>
              <a:rPr lang="ru-RU" sz="2600" dirty="0" smtClean="0"/>
              <a:t>), </a:t>
            </a:r>
            <a:r>
              <a:rPr lang="ru-RU" sz="2600" dirty="0" err="1" smtClean="0"/>
              <a:t>що</a:t>
            </a:r>
            <a:r>
              <a:rPr lang="ru-RU" sz="2600" dirty="0" smtClean="0"/>
              <a:t> </a:t>
            </a:r>
            <a:r>
              <a:rPr lang="ru-RU" sz="2600" dirty="0" err="1" smtClean="0"/>
              <a:t>забезпечують</a:t>
            </a:r>
            <a:r>
              <a:rPr lang="ru-RU" sz="2600" dirty="0" smtClean="0"/>
              <a:t> </a:t>
            </a:r>
            <a:r>
              <a:rPr lang="ru-RU" sz="2600" dirty="0" err="1" smtClean="0"/>
              <a:t>захист</a:t>
            </a:r>
            <a:r>
              <a:rPr lang="ru-RU" sz="2600" dirty="0" smtClean="0"/>
              <a:t> </a:t>
            </a:r>
            <a:r>
              <a:rPr lang="ru-RU" sz="2600" dirty="0" err="1" smtClean="0"/>
              <a:t>від</a:t>
            </a:r>
            <a:r>
              <a:rPr lang="ru-RU" sz="2600" dirty="0" smtClean="0"/>
              <a:t> </a:t>
            </a:r>
            <a:r>
              <a:rPr lang="ru-RU" sz="2600" dirty="0" err="1" smtClean="0"/>
              <a:t>засобів</a:t>
            </a:r>
            <a:r>
              <a:rPr lang="ru-RU" sz="2600" dirty="0" smtClean="0"/>
              <a:t> </a:t>
            </a:r>
            <a:r>
              <a:rPr lang="ru-RU" sz="2600" dirty="0" err="1" smtClean="0"/>
              <a:t>ураження</a:t>
            </a:r>
            <a:r>
              <a:rPr lang="ru-RU" sz="2600" dirty="0" smtClean="0"/>
              <a:t> противника (прямого </a:t>
            </a:r>
            <a:r>
              <a:rPr lang="ru-RU" sz="2600" dirty="0" err="1" smtClean="0"/>
              <a:t>пострілу</a:t>
            </a:r>
            <a:r>
              <a:rPr lang="ru-RU" sz="2600" dirty="0" smtClean="0"/>
              <a:t> </a:t>
            </a:r>
            <a:r>
              <a:rPr lang="ru-RU" sz="2600" dirty="0" err="1" smtClean="0"/>
              <a:t>кулі</a:t>
            </a:r>
            <a:r>
              <a:rPr lang="ru-RU" sz="2600" dirty="0" smtClean="0"/>
              <a:t>, </a:t>
            </a:r>
            <a:r>
              <a:rPr lang="ru-RU" sz="2600" dirty="0" err="1" smtClean="0"/>
              <a:t>уламків</a:t>
            </a:r>
            <a:r>
              <a:rPr lang="ru-RU" sz="2600" dirty="0" smtClean="0"/>
              <a:t> </a:t>
            </a:r>
            <a:r>
              <a:rPr lang="ru-RU" sz="2600" dirty="0" err="1" smtClean="0"/>
              <a:t>від</a:t>
            </a:r>
            <a:r>
              <a:rPr lang="ru-RU" sz="2600" dirty="0" smtClean="0"/>
              <a:t> </a:t>
            </a:r>
            <a:r>
              <a:rPr lang="ru-RU" sz="2600" dirty="0" err="1" smtClean="0"/>
              <a:t>боєприпасів</a:t>
            </a:r>
            <a:r>
              <a:rPr lang="ru-RU" sz="2600" dirty="0" smtClean="0"/>
              <a:t> </a:t>
            </a:r>
            <a:r>
              <a:rPr lang="ru-RU" sz="2600" dirty="0" err="1" smtClean="0"/>
              <a:t>тощо</a:t>
            </a:r>
            <a:r>
              <a:rPr lang="ru-RU" sz="2600" dirty="0" smtClean="0"/>
              <a:t>). </a:t>
            </a:r>
            <a:endParaRPr lang="uk-UA" sz="2600" dirty="0" smtClean="0"/>
          </a:p>
          <a:p>
            <a:pPr algn="just"/>
            <a:r>
              <a:rPr lang="uk-UA" sz="2600" b="1" i="1" dirty="0" smtClean="0"/>
              <a:t>Безпосередньо керує будівництвом польового табору начальник інженерної служби. </a:t>
            </a:r>
          </a:p>
          <a:p>
            <a:pPr algn="just">
              <a:buNone/>
            </a:pPr>
            <a:endParaRPr lang="uk-UA" sz="2000" dirty="0" smtClean="0"/>
          </a:p>
          <a:p>
            <a:pPr algn="just"/>
            <a:endParaRPr lang="uk-UA" sz="2000" dirty="0" smtClean="0"/>
          </a:p>
          <a:p>
            <a:pPr algn="just"/>
            <a:endParaRPr lang="uk-UA"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stretch>
            <a:fillRect/>
          </a:stretch>
        </p:blipFill>
        <p:spPr>
          <a:xfrm>
            <a:off x="755576" y="1052736"/>
            <a:ext cx="7632848" cy="4752528"/>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396552" y="0"/>
            <a:ext cx="11048999" cy="6696075"/>
          </a:xfrm>
          <a:prstGeom prst="rect">
            <a:avLst/>
          </a:prstGeom>
          <a:solidFill>
            <a:schemeClr val="accent2"/>
          </a:solid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179512" y="476672"/>
            <a:ext cx="4464496" cy="2462415"/>
          </a:xfrm>
          <a:prstGeom prst="rect">
            <a:avLst/>
          </a:prstGeom>
        </p:spPr>
      </p:pic>
      <p:pic>
        <p:nvPicPr>
          <p:cNvPr id="5" name="Рисунок 4"/>
          <p:cNvPicPr>
            <a:picLocks noChangeAspect="1"/>
          </p:cNvPicPr>
          <p:nvPr/>
        </p:nvPicPr>
        <p:blipFill>
          <a:blip r:embed="rId3" cstate="print"/>
          <a:stretch>
            <a:fillRect/>
          </a:stretch>
        </p:blipFill>
        <p:spPr>
          <a:xfrm>
            <a:off x="4495611" y="692696"/>
            <a:ext cx="4648389" cy="2417450"/>
          </a:xfrm>
          <a:prstGeom prst="rect">
            <a:avLst/>
          </a:prstGeom>
        </p:spPr>
      </p:pic>
      <p:pic>
        <p:nvPicPr>
          <p:cNvPr id="6" name="Рисунок 5"/>
          <p:cNvPicPr>
            <a:picLocks noChangeAspect="1"/>
          </p:cNvPicPr>
          <p:nvPr/>
        </p:nvPicPr>
        <p:blipFill>
          <a:blip r:embed="rId4" cstate="print"/>
          <a:stretch>
            <a:fillRect/>
          </a:stretch>
        </p:blipFill>
        <p:spPr>
          <a:xfrm>
            <a:off x="79514" y="3613666"/>
            <a:ext cx="4412974" cy="2596304"/>
          </a:xfrm>
          <a:prstGeom prst="rect">
            <a:avLst/>
          </a:prstGeom>
        </p:spPr>
      </p:pic>
      <p:pic>
        <p:nvPicPr>
          <p:cNvPr id="7" name="Рисунок 6"/>
          <p:cNvPicPr>
            <a:picLocks noChangeAspect="1"/>
          </p:cNvPicPr>
          <p:nvPr/>
        </p:nvPicPr>
        <p:blipFill>
          <a:blip r:embed="rId5" cstate="print"/>
          <a:stretch>
            <a:fillRect/>
          </a:stretch>
        </p:blipFill>
        <p:spPr>
          <a:xfrm>
            <a:off x="4786685" y="3660880"/>
            <a:ext cx="4357315" cy="228819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47423" y="337889"/>
            <a:ext cx="6162260" cy="2238375"/>
          </a:xfrm>
          <a:prstGeom prst="rect">
            <a:avLst/>
          </a:prstGeom>
        </p:spPr>
      </p:pic>
      <p:pic>
        <p:nvPicPr>
          <p:cNvPr id="3" name="Рисунок 2"/>
          <p:cNvPicPr>
            <a:picLocks noChangeAspect="1"/>
          </p:cNvPicPr>
          <p:nvPr/>
        </p:nvPicPr>
        <p:blipFill>
          <a:blip r:embed="rId3" cstate="print"/>
          <a:stretch>
            <a:fillRect/>
          </a:stretch>
        </p:blipFill>
        <p:spPr>
          <a:xfrm>
            <a:off x="747423" y="3221022"/>
            <a:ext cx="6010275" cy="282685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Основними</a:t>
            </a:r>
            <a:r>
              <a:rPr lang="ru-RU" sz="2800" b="1" dirty="0" smtClean="0"/>
              <a:t> </a:t>
            </a:r>
            <a:r>
              <a:rPr lang="ru-RU" sz="2800" b="1" dirty="0" err="1" smtClean="0"/>
              <a:t>напрямами</a:t>
            </a:r>
            <a:r>
              <a:rPr lang="ru-RU" sz="2800" b="1" dirty="0" smtClean="0"/>
              <a:t> </a:t>
            </a:r>
            <a:r>
              <a:rPr lang="ru-RU" sz="2800" b="1" dirty="0" err="1" smtClean="0"/>
              <a:t>діяльності</a:t>
            </a:r>
            <a:r>
              <a:rPr lang="ru-RU" sz="2800" b="1" dirty="0" smtClean="0"/>
              <a:t> </a:t>
            </a:r>
            <a:r>
              <a:rPr lang="ru-RU" sz="2800" b="1" dirty="0" err="1" smtClean="0"/>
              <a:t>командирів</a:t>
            </a:r>
            <a:r>
              <a:rPr lang="ru-RU" sz="2800" b="1" dirty="0" smtClean="0"/>
              <a:t> </a:t>
            </a:r>
            <a:r>
              <a:rPr lang="ru-RU" sz="2800" b="1" dirty="0" err="1" smtClean="0"/>
              <a:t>щодо</a:t>
            </a:r>
            <a:r>
              <a:rPr lang="ru-RU" sz="2800" b="1" dirty="0" smtClean="0"/>
              <a:t> </a:t>
            </a:r>
            <a:r>
              <a:rPr lang="ru-RU" sz="2800" b="1" dirty="0" err="1" smtClean="0"/>
              <a:t>створення</a:t>
            </a:r>
            <a:r>
              <a:rPr lang="ru-RU" sz="2800" b="1" dirty="0" smtClean="0"/>
              <a:t> умов </a:t>
            </a:r>
            <a:r>
              <a:rPr lang="ru-RU" sz="2800" b="1" dirty="0" err="1" smtClean="0"/>
              <a:t>служби</a:t>
            </a:r>
            <a:r>
              <a:rPr lang="ru-RU" sz="2800" b="1" dirty="0" smtClean="0"/>
              <a:t> </a:t>
            </a:r>
            <a:r>
              <a:rPr lang="ru-RU" sz="2800" b="1" dirty="0" err="1" smtClean="0"/>
              <a:t>і</a:t>
            </a:r>
            <a:r>
              <a:rPr lang="ru-RU" sz="2800" b="1" dirty="0" smtClean="0"/>
              <a:t> </a:t>
            </a:r>
            <a:r>
              <a:rPr lang="ru-RU" sz="2800" b="1" dirty="0" err="1" smtClean="0"/>
              <a:t>побуту</a:t>
            </a:r>
            <a:r>
              <a:rPr lang="ru-RU" sz="2800" b="1" dirty="0" smtClean="0"/>
              <a:t> </a:t>
            </a:r>
            <a:r>
              <a:rPr lang="ru-RU" sz="2800" b="1" dirty="0" err="1" smtClean="0"/>
              <a:t>військовослужбовців</a:t>
            </a:r>
            <a:r>
              <a:rPr lang="ru-RU" sz="2800" b="1" dirty="0" smtClean="0"/>
              <a:t> є: </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встановлення і своєчасне доведення до військовослужбовців необхідних</a:t>
            </a:r>
            <a:r>
              <a:rPr lang="uk-UA" sz="2400" b="1" i="1" dirty="0" smtClean="0"/>
              <a:t> вимог безпеки та забезпечення їх виконання;</a:t>
            </a:r>
          </a:p>
          <a:p>
            <a:pPr algn="just"/>
            <a:r>
              <a:rPr lang="uk-UA" sz="2400" dirty="0" smtClean="0"/>
              <a:t> суворе виконання санітарних норм і вимог статутів щодо розміщення військовослужбовців, організації їх харчування, водопостачання та інших видів  матеріального і побутового забезпечення; </a:t>
            </a:r>
          </a:p>
          <a:p>
            <a:pPr algn="just"/>
            <a:r>
              <a:rPr lang="uk-UA" sz="2400" dirty="0" smtClean="0"/>
              <a:t>своєчасне і повне </a:t>
            </a:r>
            <a:r>
              <a:rPr lang="uk-UA" sz="2400" b="1" i="1" dirty="0" smtClean="0"/>
              <a:t>доведення до кожного військовослужбовця встановлених норм забезпечення;</a:t>
            </a:r>
          </a:p>
          <a:p>
            <a:pPr algn="just"/>
            <a:r>
              <a:rPr lang="uk-UA" sz="2400" b="1" i="1" dirty="0" smtClean="0"/>
              <a:t> </a:t>
            </a:r>
            <a:r>
              <a:rPr lang="uk-UA" sz="2400" dirty="0" smtClean="0"/>
              <a:t>усунення або зниження до встановлених меж впливу шкідливих факторів на здоров'я військовослужбовців, вжиття заходів щодо поліпшення екологічної обстановки в таборі. </a:t>
            </a:r>
          </a:p>
          <a:p>
            <a:pPr algn="just"/>
            <a:endParaRPr lang="uk-UA" sz="2400" dirty="0" smtClean="0"/>
          </a:p>
          <a:p>
            <a:pPr>
              <a:buNone/>
            </a:pPr>
            <a:endParaRPr lang="uk-UA"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Санітарний нагляд за розміщенням</a:t>
            </a:r>
            <a:endParaRPr lang="uk-UA" sz="2800" dirty="0"/>
          </a:p>
        </p:txBody>
      </p:sp>
      <p:sp>
        <p:nvSpPr>
          <p:cNvPr id="3" name="Содержимое 2"/>
          <p:cNvSpPr>
            <a:spLocks noGrp="1"/>
          </p:cNvSpPr>
          <p:nvPr>
            <p:ph idx="1"/>
          </p:nvPr>
        </p:nvSpPr>
        <p:spPr/>
        <p:txBody>
          <a:bodyPr>
            <a:normAutofit fontScale="92500"/>
          </a:bodyPr>
          <a:lstStyle/>
          <a:p>
            <a:pPr algn="just"/>
            <a:r>
              <a:rPr lang="uk-UA" sz="2400" dirty="0" smtClean="0"/>
              <a:t>потерпілого населення та військових формувань проводиться відповідно із Законом України </a:t>
            </a:r>
            <a:r>
              <a:rPr lang="uk-UA" sz="2400" dirty="0" err="1" smtClean="0"/>
              <a:t>“Про</a:t>
            </a:r>
            <a:r>
              <a:rPr lang="uk-UA" sz="2400" dirty="0" smtClean="0"/>
              <a:t> забезпечення санітарного та епідемічного благополуччя </a:t>
            </a:r>
            <a:r>
              <a:rPr lang="uk-UA" sz="2400" dirty="0" err="1" smtClean="0"/>
              <a:t>населення”</a:t>
            </a:r>
            <a:r>
              <a:rPr lang="uk-UA" sz="2400" dirty="0" smtClean="0"/>
              <a:t> та статей 362-373 Статуту внутрішньої служби ЗС України; </a:t>
            </a:r>
            <a:r>
              <a:rPr lang="uk-UA" sz="2400" dirty="0" err="1" smtClean="0"/>
              <a:t>“Інструкції</a:t>
            </a:r>
            <a:r>
              <a:rPr lang="uk-UA" sz="2400" dirty="0" smtClean="0"/>
              <a:t>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a:t>
            </a:r>
            <a:r>
              <a:rPr lang="uk-UA" sz="2400" dirty="0" err="1" smtClean="0"/>
              <a:t>полігонах”</a:t>
            </a:r>
            <a:r>
              <a:rPr lang="uk-UA" sz="2400" dirty="0" smtClean="0"/>
              <a:t> (наказ НГШ ЗСУ від 16.12.2019 р. №469. </a:t>
            </a:r>
          </a:p>
          <a:p>
            <a:pPr algn="just"/>
            <a:r>
              <a:rPr lang="uk-UA" sz="2400" dirty="0" smtClean="0"/>
              <a:t> </a:t>
            </a:r>
            <a:r>
              <a:rPr lang="uk-UA" sz="2400" b="1" i="1" dirty="0" smtClean="0"/>
              <a:t>Метою його є</a:t>
            </a:r>
            <a:r>
              <a:rPr lang="uk-UA" sz="2400" dirty="0" smtClean="0"/>
              <a:t> попередити або послабити вплив несприятливих чинників довкілля на здоров’я військовослужбовців та потерпілого населення, забезпечити умови для підтримання (відновлення) боєздатності (працездатності) особового складу формувань (населення). </a:t>
            </a:r>
          </a:p>
          <a:p>
            <a:endParaRPr lang="uk-UA"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uk-UA" sz="2400" dirty="0" smtClean="0"/>
              <a:t>Згідно з вимогами </a:t>
            </a:r>
            <a:r>
              <a:rPr lang="uk-UA" sz="2400" b="1" i="1" dirty="0" smtClean="0"/>
              <a:t>«Інструкції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a:t>
            </a:r>
            <a:r>
              <a:rPr lang="uk-UA" sz="2400" dirty="0" smtClean="0"/>
              <a:t> яка затверджена і введена в дію Наказом Генерального штабу ЗСУ  16 грудня 2019 р. № 469, в ході поточного санітарного нагляду і медичного контролю необхідно звертати увагу на наступні положення та заходи.</a:t>
            </a:r>
          </a:p>
          <a:p>
            <a:pPr algn="just"/>
            <a:r>
              <a:rPr lang="uk-UA" sz="2400" dirty="0" smtClean="0"/>
              <a:t> Підготовка полігона здійснюється заздалегідь. Комісією, що створюється за наказом командира, з обов’язковим залученням посадових осіб медичної служби, перевіряється готовність матеріальної бази полігона до приймання особового складу, Результати роботи комісії оформляються актом.</a:t>
            </a:r>
          </a:p>
          <a:p>
            <a:endParaRPr lang="uk-UA"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b="1" i="1" dirty="0" smtClean="0"/>
              <a:t>Перед </a:t>
            </a:r>
            <a:r>
              <a:rPr lang="ru-RU" sz="2000" b="1" i="1" dirty="0" err="1" smtClean="0"/>
              <a:t>виходом</a:t>
            </a:r>
            <a:r>
              <a:rPr lang="ru-RU" sz="2000" b="1" i="1" dirty="0" smtClean="0"/>
              <a:t> на  </a:t>
            </a:r>
            <a:r>
              <a:rPr lang="ru-RU" sz="2000" b="1" i="1" dirty="0" err="1" smtClean="0"/>
              <a:t>полігон</a:t>
            </a:r>
            <a:r>
              <a:rPr lang="ru-RU" sz="2000" b="1" i="1" dirty="0" smtClean="0"/>
              <a:t>  </a:t>
            </a:r>
            <a:r>
              <a:rPr lang="ru-RU" sz="2000" b="1" i="1" dirty="0" err="1" smtClean="0"/>
              <a:t>медичною</a:t>
            </a:r>
            <a:r>
              <a:rPr lang="ru-RU" sz="2000" b="1" i="1" dirty="0" smtClean="0"/>
              <a:t>  службою </a:t>
            </a:r>
            <a:r>
              <a:rPr lang="ru-RU" sz="2000" b="1" i="1" dirty="0" err="1" smtClean="0"/>
              <a:t>частини</a:t>
            </a:r>
            <a:r>
              <a:rPr lang="ru-RU" sz="2000" b="1" i="1" dirty="0" smtClean="0"/>
              <a:t> проводиться:</a:t>
            </a:r>
            <a:r>
              <a:rPr lang="ru-RU" sz="2000" b="1" dirty="0" smtClean="0"/>
              <a:t> </a:t>
            </a:r>
            <a:r>
              <a:rPr lang="ru-RU" sz="2000" b="1" i="1" dirty="0" err="1" smtClean="0"/>
              <a:t>медичний</a:t>
            </a:r>
            <a:r>
              <a:rPr lang="ru-RU" sz="2000" b="1" i="1" dirty="0" smtClean="0"/>
              <a:t> </a:t>
            </a:r>
            <a:r>
              <a:rPr lang="ru-RU" sz="2000" b="1" i="1" dirty="0" err="1" smtClean="0"/>
              <a:t>огляд</a:t>
            </a:r>
            <a:r>
              <a:rPr lang="ru-RU" sz="2000" b="1" i="1" dirty="0" smtClean="0"/>
              <a:t> </a:t>
            </a:r>
            <a:r>
              <a:rPr lang="ru-RU" sz="2000" b="1" i="1" dirty="0" err="1" smtClean="0"/>
              <a:t>усього</a:t>
            </a:r>
            <a:r>
              <a:rPr lang="ru-RU" sz="2000" b="1" i="1" dirty="0" smtClean="0"/>
              <a:t> </a:t>
            </a:r>
            <a:r>
              <a:rPr lang="ru-RU" sz="2000" b="1" i="1" dirty="0" err="1" smtClean="0"/>
              <a:t>особового</a:t>
            </a:r>
            <a:r>
              <a:rPr lang="ru-RU" sz="2000" b="1" i="1" dirty="0" smtClean="0"/>
              <a:t> складу</a:t>
            </a:r>
            <a:r>
              <a:rPr lang="ru-RU" sz="2000" dirty="0" smtClean="0"/>
              <a:t> </a:t>
            </a:r>
            <a:r>
              <a:rPr lang="ru-RU" sz="2000" dirty="0" err="1" smtClean="0"/>
              <a:t>з</a:t>
            </a:r>
            <a:r>
              <a:rPr lang="ru-RU" sz="2000" dirty="0" smtClean="0"/>
              <a:t> метою </a:t>
            </a:r>
            <a:r>
              <a:rPr lang="ru-RU" sz="2000" dirty="0" err="1" smtClean="0"/>
              <a:t>виявлення</a:t>
            </a:r>
            <a:r>
              <a:rPr lang="ru-RU" sz="2000" dirty="0" smtClean="0"/>
              <a:t> </a:t>
            </a:r>
            <a:r>
              <a:rPr lang="ru-RU" sz="2000" dirty="0" err="1" smtClean="0"/>
              <a:t>хворих</a:t>
            </a:r>
            <a:r>
              <a:rPr lang="ru-RU" sz="2000" dirty="0" smtClean="0"/>
              <a:t> та </a:t>
            </a:r>
            <a:r>
              <a:rPr lang="ru-RU" sz="2000" dirty="0" err="1" smtClean="0"/>
              <a:t>осіб</a:t>
            </a:r>
            <a:r>
              <a:rPr lang="ru-RU" sz="2000" dirty="0" smtClean="0"/>
              <a:t>, </a:t>
            </a:r>
            <a:r>
              <a:rPr lang="ru-RU" sz="2000" dirty="0" err="1" smtClean="0"/>
              <a:t>яким</a:t>
            </a:r>
            <a:r>
              <a:rPr lang="ru-RU" sz="2000" dirty="0" smtClean="0"/>
              <a:t> </a:t>
            </a:r>
            <a:r>
              <a:rPr lang="ru-RU" sz="2000" dirty="0" err="1" smtClean="0"/>
              <a:t>потрібен</a:t>
            </a:r>
            <a:r>
              <a:rPr lang="ru-RU" sz="2000" dirty="0" smtClean="0"/>
              <a:t> </a:t>
            </a:r>
            <a:r>
              <a:rPr lang="ru-RU" sz="2000" dirty="0" err="1" smtClean="0"/>
              <a:t>систематичний</a:t>
            </a:r>
            <a:r>
              <a:rPr lang="ru-RU" sz="2000" dirty="0" smtClean="0"/>
              <a:t> </a:t>
            </a:r>
            <a:r>
              <a:rPr lang="ru-RU" sz="2000" dirty="0" err="1" smtClean="0"/>
              <a:t>лікарський</a:t>
            </a:r>
            <a:r>
              <a:rPr lang="ru-RU" sz="2000" dirty="0" smtClean="0"/>
              <a:t> </a:t>
            </a:r>
            <a:r>
              <a:rPr lang="ru-RU" sz="2000" dirty="0" err="1" smtClean="0"/>
              <a:t>нагляд</a:t>
            </a:r>
            <a:r>
              <a:rPr lang="ru-RU" sz="2000" dirty="0" smtClean="0"/>
              <a:t>; </a:t>
            </a:r>
            <a:r>
              <a:rPr lang="ru-RU" sz="2000" dirty="0" err="1" smtClean="0"/>
              <a:t>планові</a:t>
            </a:r>
            <a:r>
              <a:rPr lang="ru-RU" sz="2000" dirty="0" smtClean="0"/>
              <a:t> </a:t>
            </a:r>
            <a:r>
              <a:rPr lang="ru-RU" sz="2000" dirty="0" err="1" smtClean="0"/>
              <a:t>профілактичні</a:t>
            </a:r>
            <a:r>
              <a:rPr lang="ru-RU" sz="2000" dirty="0" smtClean="0"/>
              <a:t> </a:t>
            </a:r>
            <a:r>
              <a:rPr lang="ru-RU" sz="2000" b="1" i="1" dirty="0" err="1" smtClean="0"/>
              <a:t>щеплення</a:t>
            </a:r>
            <a:r>
              <a:rPr lang="ru-RU" sz="2000" dirty="0" smtClean="0"/>
              <a:t> </a:t>
            </a:r>
            <a:r>
              <a:rPr lang="ru-RU" sz="2000" dirty="0" err="1" smtClean="0"/>
              <a:t>та</a:t>
            </a:r>
            <a:r>
              <a:rPr lang="ru-RU" sz="2000" dirty="0" smtClean="0"/>
              <a:t> </a:t>
            </a:r>
            <a:r>
              <a:rPr lang="ru-RU" sz="2000" dirty="0" err="1" smtClean="0"/>
              <a:t>щеплення</a:t>
            </a:r>
            <a:r>
              <a:rPr lang="ru-RU" sz="2000" dirty="0" smtClean="0"/>
              <a:t> за </a:t>
            </a:r>
            <a:r>
              <a:rPr lang="ru-RU" sz="2000" dirty="0" err="1" smtClean="0"/>
              <a:t>епідемічними</a:t>
            </a:r>
            <a:r>
              <a:rPr lang="ru-RU" sz="2000" dirty="0" smtClean="0"/>
              <a:t> </a:t>
            </a:r>
            <a:r>
              <a:rPr lang="ru-RU" sz="2000" dirty="0" err="1" smtClean="0"/>
              <a:t>показниками</a:t>
            </a:r>
            <a:r>
              <a:rPr lang="ru-RU" sz="2000" dirty="0" smtClean="0"/>
              <a:t>; </a:t>
            </a:r>
            <a:r>
              <a:rPr lang="ru-RU" sz="2000" dirty="0" err="1" smtClean="0"/>
              <a:t>санітарний</a:t>
            </a:r>
            <a:r>
              <a:rPr lang="ru-RU" sz="2000" dirty="0" smtClean="0"/>
              <a:t> </a:t>
            </a:r>
            <a:r>
              <a:rPr lang="ru-RU" sz="2000" dirty="0" err="1" smtClean="0"/>
              <a:t>огляд</a:t>
            </a:r>
            <a:r>
              <a:rPr lang="ru-RU" sz="2000" dirty="0" smtClean="0"/>
              <a:t> </a:t>
            </a:r>
            <a:r>
              <a:rPr lang="ru-RU" sz="2000" dirty="0" err="1" smtClean="0"/>
              <a:t>джерел</a:t>
            </a:r>
            <a:r>
              <a:rPr lang="ru-RU" sz="2000" dirty="0" smtClean="0"/>
              <a:t> </a:t>
            </a:r>
            <a:r>
              <a:rPr lang="ru-RU" sz="2000" dirty="0" err="1" smtClean="0"/>
              <a:t>водопостачання</a:t>
            </a:r>
            <a:r>
              <a:rPr lang="ru-RU" sz="2000" dirty="0" smtClean="0"/>
              <a:t>, </a:t>
            </a:r>
            <a:r>
              <a:rPr lang="ru-RU" sz="2000" dirty="0" err="1" smtClean="0"/>
              <a:t>якості</a:t>
            </a:r>
            <a:r>
              <a:rPr lang="ru-RU" sz="2000" dirty="0" smtClean="0"/>
              <a:t> води в них та </a:t>
            </a:r>
            <a:r>
              <a:rPr lang="ru-RU" sz="2000" dirty="0" err="1" smtClean="0"/>
              <a:t>водоймищах</a:t>
            </a:r>
            <a:r>
              <a:rPr lang="ru-RU" sz="2000" dirty="0" smtClean="0"/>
              <a:t> для </a:t>
            </a:r>
            <a:r>
              <a:rPr lang="ru-RU" sz="2000" dirty="0" err="1" smtClean="0"/>
              <a:t>купання</a:t>
            </a:r>
            <a:r>
              <a:rPr lang="ru-RU" sz="2000" dirty="0" smtClean="0"/>
              <a:t>.</a:t>
            </a:r>
          </a:p>
          <a:p>
            <a:pPr lvl="0" algn="just"/>
            <a:r>
              <a:rPr lang="ru-RU" sz="2000" b="1" i="1" dirty="0" err="1" smtClean="0"/>
              <a:t>Проби</a:t>
            </a:r>
            <a:r>
              <a:rPr lang="ru-RU" sz="2000" b="1" i="1" dirty="0" smtClean="0"/>
              <a:t> води </a:t>
            </a:r>
            <a:r>
              <a:rPr lang="ru-RU" sz="2000" dirty="0" err="1" smtClean="0"/>
              <a:t>подаються</a:t>
            </a:r>
            <a:r>
              <a:rPr lang="ru-RU" sz="2000" dirty="0" smtClean="0"/>
              <a:t> до </a:t>
            </a:r>
            <a:r>
              <a:rPr lang="ru-RU" sz="2000" dirty="0" err="1" smtClean="0"/>
              <a:t>установ</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за </a:t>
            </a:r>
            <a:r>
              <a:rPr lang="ru-RU" sz="2000" dirty="0" err="1" smtClean="0"/>
              <a:t>територіальним</a:t>
            </a:r>
            <a:r>
              <a:rPr lang="uk-UA" sz="2000" dirty="0" smtClean="0"/>
              <a:t> принципом.</a:t>
            </a:r>
          </a:p>
          <a:p>
            <a:pPr lvl="0" algn="just"/>
            <a:r>
              <a:rPr lang="uk-UA" sz="2000" dirty="0" smtClean="0"/>
              <a:t> Крім того, з метою безперервного отримання інформації про санітарно-епідемічний стан населених пунктів і території у районі розташування полігону (районі навчання, районі виконання завдань за призначенням), а також для виконання протиепідемічних заходів </a:t>
            </a:r>
            <a:r>
              <a:rPr lang="uk-UA" sz="2000" b="1" i="1" dirty="0" smtClean="0"/>
              <a:t>встановлюється тісна взаємодія між медичною службою та місцевими органами охорони здоров’я.</a:t>
            </a:r>
          </a:p>
          <a:p>
            <a:endParaRPr lang="uk-U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smtClean="0"/>
              <a:t>З</a:t>
            </a:r>
            <a:r>
              <a:rPr lang="uk-UA" sz="2000" dirty="0" err="1" smtClean="0"/>
              <a:t>абезпечення</a:t>
            </a:r>
            <a:r>
              <a:rPr lang="uk-UA" sz="2000" dirty="0" smtClean="0"/>
              <a:t> засобами для </a:t>
            </a:r>
            <a:r>
              <a:rPr lang="uk-UA" sz="2000" dirty="0" err="1" smtClean="0"/>
              <a:t>проведения</a:t>
            </a:r>
            <a:r>
              <a:rPr lang="uk-UA" sz="2000" dirty="0" smtClean="0"/>
              <a:t> </a:t>
            </a:r>
            <a:r>
              <a:rPr lang="uk-UA" sz="2000" dirty="0" err="1" smtClean="0"/>
              <a:t>дезінфекціі</a:t>
            </a:r>
            <a:r>
              <a:rPr lang="uk-UA" sz="2000" dirty="0" smtClean="0"/>
              <a:t>, дезінсекції, </a:t>
            </a:r>
            <a:r>
              <a:rPr lang="uk-UA" sz="2000" dirty="0" err="1" smtClean="0"/>
              <a:t>дератизаціі</a:t>
            </a:r>
            <a:r>
              <a:rPr lang="uk-UA" sz="2000" dirty="0" smtClean="0"/>
              <a:t> на </a:t>
            </a:r>
            <a:r>
              <a:rPr lang="uk-UA" sz="2000" dirty="0" err="1" smtClean="0"/>
              <a:t>територіі</a:t>
            </a:r>
            <a:r>
              <a:rPr lang="uk-UA" sz="2000" dirty="0" smtClean="0"/>
              <a:t> військового табору, місцях розташування </a:t>
            </a:r>
            <a:r>
              <a:rPr lang="uk-UA" sz="2000" dirty="0" err="1" smtClean="0"/>
              <a:t>віиськовослужбовців</a:t>
            </a:r>
            <a:r>
              <a:rPr lang="uk-UA" sz="2000" dirty="0" smtClean="0"/>
              <a:t>, об'єктах харчування та лазне-прального обслуговування проводиться квартирно-експлуатаційною службою </a:t>
            </a:r>
            <a:r>
              <a:rPr lang="ru-RU" sz="2000" dirty="0" smtClean="0"/>
              <a:t>(</a:t>
            </a:r>
            <a:r>
              <a:rPr lang="ru-RU" sz="2000" dirty="0" err="1" smtClean="0"/>
              <a:t>далі</a:t>
            </a:r>
            <a:r>
              <a:rPr lang="ru-RU" sz="2000" dirty="0" smtClean="0"/>
              <a:t> — КЕС).</a:t>
            </a:r>
            <a:endParaRPr lang="uk-UA" sz="2000" dirty="0" smtClean="0"/>
          </a:p>
          <a:p>
            <a:pPr algn="just"/>
            <a:r>
              <a:rPr lang="ru-RU" sz="2000" dirty="0" smtClean="0"/>
              <a:t>З числа </a:t>
            </a:r>
            <a:r>
              <a:rPr lang="ru-RU" sz="2000" dirty="0" err="1" smtClean="0"/>
              <a:t>особового</a:t>
            </a:r>
            <a:r>
              <a:rPr lang="ru-RU" sz="2000" dirty="0" smtClean="0"/>
              <a:t> складу </a:t>
            </a:r>
            <a:r>
              <a:rPr lang="ru-RU" sz="2000" dirty="0" err="1" smtClean="0"/>
              <a:t>частини</a:t>
            </a:r>
            <a:r>
              <a:rPr lang="ru-RU" sz="2000" dirty="0" smtClean="0"/>
              <a:t> </a:t>
            </a:r>
            <a:r>
              <a:rPr lang="ru-RU" sz="2000" dirty="0" err="1" smtClean="0"/>
              <a:t>готуються</a:t>
            </a:r>
            <a:r>
              <a:rPr lang="ru-RU" sz="2000" dirty="0" smtClean="0"/>
              <a:t> </a:t>
            </a:r>
            <a:r>
              <a:rPr lang="ru-RU" sz="2000" dirty="0" err="1" smtClean="0"/>
              <a:t>штатні</a:t>
            </a:r>
            <a:r>
              <a:rPr lang="ru-RU" sz="2000" dirty="0" smtClean="0"/>
              <a:t> </a:t>
            </a:r>
            <a:r>
              <a:rPr lang="en-US" sz="2000" dirty="0" smtClean="0"/>
              <a:t>a</a:t>
            </a:r>
            <a:r>
              <a:rPr lang="ru-RU" sz="2000" dirty="0" smtClean="0"/>
              <a:t>6</a:t>
            </a:r>
            <a:r>
              <a:rPr lang="en-US" sz="2000" dirty="0" smtClean="0"/>
              <a:t>o</a:t>
            </a:r>
            <a:r>
              <a:rPr lang="ru-RU" sz="2000" dirty="0" smtClean="0"/>
              <a:t> </a:t>
            </a:r>
            <a:r>
              <a:rPr lang="ru-RU" sz="2000" dirty="0" err="1" smtClean="0"/>
              <a:t>позаштатні</a:t>
            </a:r>
            <a:r>
              <a:rPr lang="ru-RU" sz="2000" dirty="0" smtClean="0"/>
              <a:t> </a:t>
            </a:r>
            <a:r>
              <a:rPr lang="ru-RU" sz="2000" dirty="0" err="1" smtClean="0"/>
              <a:t>дезінфектори</a:t>
            </a:r>
            <a:r>
              <a:rPr lang="uk-UA" sz="2000" dirty="0" smtClean="0"/>
              <a:t>.</a:t>
            </a:r>
          </a:p>
          <a:p>
            <a:pPr algn="just"/>
            <a:r>
              <a:rPr lang="ru-RU" sz="2000" dirty="0" smtClean="0"/>
              <a:t>У наметах </a:t>
            </a:r>
            <a:r>
              <a:rPr lang="ru-RU" sz="2000" dirty="0" err="1" smtClean="0"/>
              <a:t>встановлюють</a:t>
            </a:r>
            <a:r>
              <a:rPr lang="ru-RU" sz="2000" dirty="0" smtClean="0"/>
              <a:t> </a:t>
            </a:r>
            <a:r>
              <a:rPr lang="ru-RU" sz="2000" dirty="0" err="1" smtClean="0"/>
              <a:t>ліжка</a:t>
            </a:r>
            <a:r>
              <a:rPr lang="ru-RU" sz="2000" dirty="0" smtClean="0"/>
              <a:t> </a:t>
            </a:r>
            <a:r>
              <a:rPr lang="ru-RU" sz="2000" dirty="0" err="1" smtClean="0"/>
              <a:t>або</a:t>
            </a:r>
            <a:r>
              <a:rPr lang="ru-RU" sz="2000" dirty="0" smtClean="0"/>
              <a:t> </a:t>
            </a:r>
            <a:r>
              <a:rPr lang="ru-RU" sz="2000" dirty="0" err="1" smtClean="0"/>
              <a:t>дерев’яні</a:t>
            </a:r>
            <a:r>
              <a:rPr lang="ru-RU" sz="2000" dirty="0" smtClean="0"/>
              <a:t> </a:t>
            </a:r>
            <a:r>
              <a:rPr lang="ru-RU" sz="2000" dirty="0" err="1" smtClean="0"/>
              <a:t>нари</a:t>
            </a:r>
            <a:r>
              <a:rPr lang="ru-RU" sz="2000" dirty="0" smtClean="0"/>
              <a:t> </a:t>
            </a:r>
            <a:r>
              <a:rPr lang="ru-RU" sz="2000" b="1" i="1" dirty="0" smtClean="0"/>
              <a:t>(</a:t>
            </a:r>
            <a:r>
              <a:rPr lang="ru-RU" sz="2000" b="1" i="1" dirty="0" err="1" smtClean="0"/>
              <a:t>із</a:t>
            </a:r>
            <a:r>
              <a:rPr lang="ru-RU" sz="2000" b="1" i="1" dirty="0" smtClean="0"/>
              <a:t> </a:t>
            </a:r>
            <a:r>
              <a:rPr lang="ru-RU" sz="2000" b="1" i="1" dirty="0" err="1" smtClean="0"/>
              <a:t>розрахунку</a:t>
            </a:r>
            <a:r>
              <a:rPr lang="ru-RU" sz="2000" b="1" i="1" dirty="0" smtClean="0"/>
              <a:t> 1,2-1,5 м2 </a:t>
            </a:r>
            <a:r>
              <a:rPr lang="ru-RU" sz="2000" b="1" i="1" dirty="0" err="1" smtClean="0"/>
              <a:t>площі</a:t>
            </a:r>
            <a:r>
              <a:rPr lang="ru-RU" sz="2000" b="1" i="1" dirty="0" smtClean="0"/>
              <a:t> на одного </a:t>
            </a:r>
            <a:r>
              <a:rPr lang="ru-RU" sz="2000" b="1" i="1" dirty="0" err="1" smtClean="0"/>
              <a:t>військовослужбовця</a:t>
            </a:r>
            <a:r>
              <a:rPr lang="ru-RU" sz="2000" b="1" i="1" dirty="0" smtClean="0"/>
              <a:t>, </a:t>
            </a:r>
            <a:r>
              <a:rPr lang="ru-RU" sz="2000" b="1" i="1" dirty="0" err="1" smtClean="0"/>
              <a:t>висотою</a:t>
            </a:r>
            <a:r>
              <a:rPr lang="ru-RU" sz="2000" b="1" i="1" dirty="0" smtClean="0"/>
              <a:t> 40-50 см </a:t>
            </a:r>
            <a:r>
              <a:rPr lang="ru-RU" sz="2000" b="1" i="1" dirty="0" err="1" smtClean="0"/>
              <a:t>від</a:t>
            </a:r>
            <a:r>
              <a:rPr lang="ru-RU" sz="2000" b="1" i="1" dirty="0" smtClean="0"/>
              <a:t> </a:t>
            </a:r>
            <a:r>
              <a:rPr lang="ru-RU" sz="2000" b="1" i="1" dirty="0" err="1" smtClean="0"/>
              <a:t>підлоги</a:t>
            </a:r>
            <a:r>
              <a:rPr lang="ru-RU" sz="2000" b="1" i="1" dirty="0" smtClean="0"/>
              <a:t>)</a:t>
            </a:r>
            <a:r>
              <a:rPr lang="uk-UA" sz="2000" b="1" i="1" dirty="0" smtClean="0"/>
              <a:t>.</a:t>
            </a:r>
            <a:r>
              <a:rPr lang="uk-UA" sz="2000" dirty="0" smtClean="0"/>
              <a:t> Крім того у холодну пору року </a:t>
            </a:r>
            <a:r>
              <a:rPr lang="ru-RU" sz="2000" dirty="0" smtClean="0"/>
              <a:t>в кожному </a:t>
            </a:r>
            <a:r>
              <a:rPr lang="ru-RU" sz="2000" dirty="0" err="1" smtClean="0"/>
              <a:t>підрозділі</a:t>
            </a:r>
            <a:r>
              <a:rPr lang="ru-RU" sz="2000" dirty="0" smtClean="0"/>
              <a:t> </a:t>
            </a:r>
            <a:r>
              <a:rPr lang="ru-RU" sz="2000" dirty="0" err="1" smtClean="0"/>
              <a:t>облаштовують</a:t>
            </a:r>
            <a:r>
              <a:rPr lang="ru-RU" sz="2000" dirty="0" smtClean="0"/>
              <a:t> </a:t>
            </a:r>
            <a:r>
              <a:rPr lang="ru-RU" sz="2000" b="1" i="1" dirty="0" smtClean="0"/>
              <a:t>намет для </a:t>
            </a:r>
            <a:r>
              <a:rPr lang="ru-RU" sz="2000" b="1" i="1" dirty="0" err="1" smtClean="0"/>
              <a:t>просушування</a:t>
            </a:r>
            <a:r>
              <a:rPr lang="ru-RU" sz="2000" b="1" i="1" dirty="0" smtClean="0"/>
              <a:t> </a:t>
            </a:r>
            <a:r>
              <a:rPr lang="ru-RU" sz="2000" b="1" i="1" dirty="0" err="1" smtClean="0"/>
              <a:t>обмундирування</a:t>
            </a:r>
            <a:r>
              <a:rPr lang="ru-RU" sz="2000" b="1" i="1" dirty="0" smtClean="0"/>
              <a:t> та </a:t>
            </a:r>
            <a:r>
              <a:rPr lang="ru-RU" sz="2000" b="1" i="1" dirty="0" err="1" smtClean="0"/>
              <a:t>взуття</a:t>
            </a:r>
            <a:r>
              <a:rPr lang="ru-RU" sz="2000" b="1" dirty="0" smtClean="0"/>
              <a:t>, </a:t>
            </a:r>
            <a:r>
              <a:rPr lang="ru-RU" sz="2000" b="1" i="1" dirty="0" smtClean="0"/>
              <a:t>а </a:t>
            </a:r>
            <a:r>
              <a:rPr lang="ru-RU" sz="2000" b="1" i="1" dirty="0" err="1" smtClean="0"/>
              <a:t>також</a:t>
            </a:r>
            <a:r>
              <a:rPr lang="ru-RU" sz="2000" b="1" i="1" dirty="0" smtClean="0"/>
              <a:t> намет для </a:t>
            </a:r>
            <a:r>
              <a:rPr lang="ru-RU" sz="2000" b="1" i="1" dirty="0" err="1" smtClean="0"/>
              <a:t>періодичного</a:t>
            </a:r>
            <a:r>
              <a:rPr lang="ru-RU" sz="2000" b="1" i="1" dirty="0" smtClean="0"/>
              <a:t> </a:t>
            </a:r>
            <a:r>
              <a:rPr lang="ru-RU" sz="2000" b="1" i="1" dirty="0" err="1" smtClean="0"/>
              <a:t>зігрівання</a:t>
            </a:r>
            <a:r>
              <a:rPr lang="ru-RU" sz="2000" b="1" i="1" dirty="0" smtClean="0"/>
              <a:t> </a:t>
            </a:r>
            <a:r>
              <a:rPr lang="ru-RU" sz="2000" b="1" i="1" dirty="0" err="1" smtClean="0"/>
              <a:t>військовослужбовців</a:t>
            </a:r>
            <a:r>
              <a:rPr lang="ru-RU" sz="2000" b="1" i="1" dirty="0" smtClean="0"/>
              <a:t>.</a:t>
            </a:r>
            <a:endParaRPr lang="uk-UA" sz="2000" b="1" dirty="0" smtClean="0"/>
          </a:p>
          <a:p>
            <a:endParaRPr lang="uk-UA"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У кожному підрозділі обладнуються </a:t>
            </a:r>
            <a:r>
              <a:rPr lang="uk-UA" sz="2000" b="1" i="1" dirty="0" smtClean="0"/>
              <a:t>умивальники відповідно до вимог статті 155 Статуту внутрішньої служби (один кран на 5-7 осіб).</a:t>
            </a:r>
            <a:r>
              <a:rPr lang="uk-UA" sz="2000" dirty="0" smtClean="0"/>
              <a:t> У холодну пору року умивальники розміщуються в наметах і обладнуються пристроями для підігрівання води. </a:t>
            </a:r>
            <a:r>
              <a:rPr lang="uk-UA" sz="2000" b="1" i="1" dirty="0" smtClean="0"/>
              <a:t>Не рідше ніж 1 раз в 3 дні умивальники повинні очищатися і дезінфікуватися з подальшим промиванням.</a:t>
            </a:r>
          </a:p>
          <a:p>
            <a:pPr algn="just"/>
            <a:r>
              <a:rPr lang="uk-UA" sz="2000" dirty="0" smtClean="0"/>
              <a:t> Зовнішні туалети з наземною частиною та вигребом встановлюються та обладнаються відповідно до ст.170 Статуту внутрішньої служби ЗСУ на відстані не ближче 100 м від житлових наметів та продовольчих об’єктів, із розрахунку 1 очко на 10-12 осіб. У випадку неможливості облаштування зовнішніх туалетів, у таборах викопують польові ровики шириною 0,3 м, глибиною до 0,8 м і довжиною із розрахунку 1 м на 20 осіб. Ровики облаштовують на сухому місці в 50 м від розташування військ з підвітряної сторони, нижче джерел води і не ближче 200 м від них.</a:t>
            </a:r>
            <a:endParaRPr lang="uk-UA"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400" dirty="0" smtClean="0"/>
              <a:t>Туалети в окопах, траншеях, бліндажах тощо облаштовуються у глухих кутових відгалуженнях з’єднувальних ходів не ближче 15-20 м до розташування особового складу підрозділу, в нішах. Фекалії після кожного випорожнення присипають шаром землі.</a:t>
            </a:r>
          </a:p>
          <a:p>
            <a:pPr algn="just"/>
            <a:r>
              <a:rPr lang="uk-UA" sz="2400" dirty="0" smtClean="0"/>
              <a:t> Для збору та тимчасового зберігання твердих побутових відходів (сміття) на відстані не менше 20 м від житлових наметів обладнуються контейнери з кришками.</a:t>
            </a:r>
          </a:p>
          <a:p>
            <a:pPr algn="just"/>
            <a:r>
              <a:rPr lang="uk-UA" sz="2400" dirty="0" smtClean="0"/>
              <a:t> Поводження з медичними відходами (збирання, перевезення, зберігання, сортування, оброблення (перероблення), утилізації, видалення, знезараження, захоронення, знищення) проводиться у відповідності з вимогами діючих нормативних документів.</a:t>
            </a:r>
          </a:p>
          <a:p>
            <a:endParaRPr lang="uk-UA"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 Вивіз сміття здійснюється у місця, узгоджені з місцевими органами самоврядування і віддалені від меж розташування військової частини</a:t>
            </a:r>
            <a:r>
              <a:rPr lang="uk-UA" sz="2000" b="1" i="1" u="sng" dirty="0" smtClean="0"/>
              <a:t> не менше ніж на 3 км,</a:t>
            </a:r>
            <a:r>
              <a:rPr lang="uk-UA" sz="2000" dirty="0" smtClean="0"/>
              <a:t> з урахуванням напрямку вітрів. </a:t>
            </a:r>
          </a:p>
          <a:p>
            <a:pPr algn="just"/>
            <a:r>
              <a:rPr lang="uk-UA" sz="2000" dirty="0" smtClean="0"/>
              <a:t> При не можливості організувати контейнерну систему збору (в районах бойових дій) тверді побутові відходи (сміття) видаляються в сміттєві ями, які вириваються по одній на взвод.</a:t>
            </a:r>
          </a:p>
          <a:p>
            <a:pPr algn="just"/>
            <a:r>
              <a:rPr lang="uk-UA" sz="2000" b="1" i="1" dirty="0" smtClean="0"/>
              <a:t>В цілях боротьби з мухами в теплу пору року зовнішні туалети, </a:t>
            </a:r>
            <a:r>
              <a:rPr lang="uk-UA" sz="2000" b="1" i="1" dirty="0" err="1" smtClean="0"/>
              <a:t>сміттєзбірники</a:t>
            </a:r>
            <a:r>
              <a:rPr lang="uk-UA" sz="2000" b="1" i="1" dirty="0" smtClean="0"/>
              <a:t> і ґрунт навколо них і інші можливі місця виплоду мух регулярно обробляють інсектицидами. </a:t>
            </a:r>
          </a:p>
          <a:p>
            <a:pPr algn="just"/>
            <a:r>
              <a:rPr lang="uk-UA" sz="2000" dirty="0" smtClean="0"/>
              <a:t> На території і в приміщеннях регулярно проводиться знищення гризунів за допомогою механічних засобів (уловлювачів) та отруєних принад.</a:t>
            </a:r>
          </a:p>
          <a:p>
            <a:pPr algn="just"/>
            <a:endParaRPr lang="uk-UA" sz="2000" b="1" i="1" dirty="0" smtClean="0"/>
          </a:p>
          <a:p>
            <a:pPr algn="just"/>
            <a:endParaRPr lang="uk-UA" sz="2000" dirty="0" smtClean="0"/>
          </a:p>
          <a:p>
            <a:pPr algn="just"/>
            <a:endParaRPr lang="uk-UA"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dirty="0"/>
          </a:p>
        </p:txBody>
      </p:sp>
      <p:sp>
        <p:nvSpPr>
          <p:cNvPr id="3" name="Содержимое 2"/>
          <p:cNvSpPr>
            <a:spLocks noGrp="1"/>
          </p:cNvSpPr>
          <p:nvPr>
            <p:ph idx="1"/>
          </p:nvPr>
        </p:nvSpPr>
        <p:spPr/>
        <p:txBody>
          <a:bodyPr>
            <a:normAutofit/>
          </a:bodyPr>
          <a:lstStyle/>
          <a:p>
            <a:pPr algn="just"/>
            <a:r>
              <a:rPr lang="uk-UA" sz="2400" dirty="0" smtClean="0"/>
              <a:t>Начальник медичної служби формування разом із спеціалістами установ служби превентивної медицини (СПМ), при виникненні такої необхідності, проводять поточний санітарний нагляд за санітарним станом району розташування табору і приміщень, в яких оцінюється температурний режим (опалення), хімічний склад повітря та ефективність вентиляції, перевіряється стан гідроізоляції. При потребі начальник медичної служби розробляє пропозиції щодо усунення негативного впливу умов розташування, у тому числі можливих теплових і холодових уражень, на боєздатність військової частини (працездатність населення).</a:t>
            </a:r>
          </a:p>
          <a:p>
            <a:endParaRPr lang="uk-UA"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dirty="0" smtClean="0"/>
              <a:t>Після закінчення перебування військ в польових умовах роблять очищення території табору від сміття і забруднень, завершальну дезінфекцію поглинаючих колодязів і вигребів, з подальшою засипкою ґрунтом, і інші заходи по відновленню земельної ділянки, використаної для табірного розміщення військових частин (підрозділів).</a:t>
            </a:r>
          </a:p>
          <a:p>
            <a:endParaRPr lang="uk-UA" sz="2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latin typeface="Times New Roman" panose="02020603050405020304" pitchFamily="18" charset="0"/>
                <a:ea typeface="Calibri" panose="020F0502020204030204" pitchFamily="34" charset="0"/>
              </a:rPr>
              <a:t>Фортифікаційні</a:t>
            </a:r>
            <a:r>
              <a:rPr lang="ru-RU" sz="2400" b="1" dirty="0" smtClean="0">
                <a:latin typeface="Times New Roman" panose="02020603050405020304" pitchFamily="18" charset="0"/>
                <a:ea typeface="Calibri" panose="020F0502020204030204" pitchFamily="34" charset="0"/>
              </a:rPr>
              <a:t> </a:t>
            </a:r>
            <a:r>
              <a:rPr lang="ru-RU" sz="2400" b="1" dirty="0" err="1" smtClean="0">
                <a:latin typeface="Times New Roman" panose="02020603050405020304" pitchFamily="18" charset="0"/>
                <a:ea typeface="Calibri" panose="020F0502020204030204" pitchFamily="34" charset="0"/>
              </a:rPr>
              <a:t>споруди</a:t>
            </a:r>
            <a:endParaRPr lang="uk-UA" sz="2400" b="1" dirty="0"/>
          </a:p>
        </p:txBody>
      </p:sp>
      <p:sp>
        <p:nvSpPr>
          <p:cNvPr id="3" name="Содержимое 2"/>
          <p:cNvSpPr>
            <a:spLocks noGrp="1"/>
          </p:cNvSpPr>
          <p:nvPr>
            <p:ph idx="1"/>
          </p:nvPr>
        </p:nvSpPr>
        <p:spPr/>
        <p:txBody>
          <a:bodyPr>
            <a:normAutofit fontScale="85000" lnSpcReduction="10000"/>
          </a:bodyPr>
          <a:lstStyle/>
          <a:p>
            <a:pPr algn="just">
              <a:spcAft>
                <a:spcPts val="0"/>
              </a:spcAft>
            </a:pPr>
            <a:r>
              <a:rPr lang="uk-UA" sz="2600" dirty="0" smtClean="0">
                <a:latin typeface="Times New Roman" panose="02020603050405020304" pitchFamily="18" charset="0"/>
                <a:ea typeface="Calibri" panose="020F0502020204030204" pitchFamily="34" charset="0"/>
              </a:rPr>
              <a:t> Крім польового житла військові підрозділи можуть розташовуватися у польових </a:t>
            </a:r>
            <a:r>
              <a:rPr lang="uk-UA" sz="2600" i="1" dirty="0" smtClean="0">
                <a:solidFill>
                  <a:srgbClr val="FF0000"/>
                </a:solidFill>
                <a:latin typeface="Times New Roman" panose="02020603050405020304" pitchFamily="18" charset="0"/>
                <a:ea typeface="Calibri" panose="020F0502020204030204" pitchFamily="34" charset="0"/>
              </a:rPr>
              <a:t>фортифікаційних спорудах.</a:t>
            </a:r>
            <a:r>
              <a:rPr lang="uk-UA" sz="2600" dirty="0" smtClean="0">
                <a:solidFill>
                  <a:srgbClr val="FF0000"/>
                </a:solidFill>
                <a:latin typeface="Times New Roman" panose="02020603050405020304" pitchFamily="18" charset="0"/>
                <a:ea typeface="Calibri" panose="020F0502020204030204" pitchFamily="34" charset="0"/>
              </a:rPr>
              <a:t> </a:t>
            </a:r>
            <a:r>
              <a:rPr lang="ru-RU" sz="2600" dirty="0" smtClean="0">
                <a:latin typeface="Times New Roman" panose="02020603050405020304" pitchFamily="18" charset="0"/>
                <a:ea typeface="Calibri" panose="020F0502020204030204" pitchFamily="34" charset="0"/>
              </a:rPr>
              <a:t>Вони </a:t>
            </a:r>
            <a:r>
              <a:rPr lang="ru-RU" sz="2600" dirty="0" err="1" smtClean="0">
                <a:latin typeface="Times New Roman" panose="02020603050405020304" pitchFamily="18" charset="0"/>
                <a:ea typeface="Calibri" panose="020F0502020204030204" pitchFamily="34" charset="0"/>
              </a:rPr>
              <a:t>призначені</a:t>
            </a:r>
            <a:r>
              <a:rPr lang="ru-RU" sz="2600" dirty="0" smtClean="0">
                <a:latin typeface="Times New Roman" panose="02020603050405020304" pitchFamily="18" charset="0"/>
                <a:ea typeface="Calibri" panose="020F0502020204030204" pitchFamily="34" charset="0"/>
              </a:rPr>
              <a:t> для </a:t>
            </a:r>
            <a:r>
              <a:rPr lang="ru-RU" sz="2600" dirty="0" err="1" smtClean="0">
                <a:latin typeface="Times New Roman" panose="02020603050405020304" pitchFamily="18" charset="0"/>
                <a:ea typeface="Calibri" panose="020F0502020204030204" pitchFamily="34" charset="0"/>
              </a:rPr>
              <a:t>укриття</a:t>
            </a:r>
            <a:r>
              <a:rPr lang="ru-RU" sz="2600" dirty="0" smtClean="0">
                <a:latin typeface="Times New Roman" panose="02020603050405020304" pitchFamily="18" charset="0"/>
                <a:ea typeface="Calibri" panose="020F0502020204030204" pitchFamily="34" charset="0"/>
              </a:rPr>
              <a:t> та </a:t>
            </a:r>
            <a:r>
              <a:rPr lang="ru-RU" sz="2600" dirty="0" err="1" smtClean="0">
                <a:latin typeface="Times New Roman" panose="02020603050405020304" pitchFamily="18" charset="0"/>
                <a:ea typeface="Calibri" panose="020F0502020204030204" pitchFamily="34" charset="0"/>
              </a:rPr>
              <a:t>захисту</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військ</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матеріальної</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частини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від</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засобів</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ураження</a:t>
            </a:r>
            <a:r>
              <a:rPr lang="ru-RU" sz="2600" dirty="0" smtClean="0">
                <a:latin typeface="Times New Roman" panose="02020603050405020304" pitchFamily="18" charset="0"/>
                <a:ea typeface="Calibri" panose="020F0502020204030204" pitchFamily="34" charset="0"/>
              </a:rPr>
              <a:t> противника, </a:t>
            </a:r>
            <a:r>
              <a:rPr lang="ru-RU" sz="2600" dirty="0" err="1" smtClean="0">
                <a:latin typeface="Times New Roman" panose="02020603050405020304" pitchFamily="18" charset="0"/>
                <a:ea typeface="Calibri" panose="020F0502020204030204" pitchFamily="34" charset="0"/>
              </a:rPr>
              <a:t>проведення</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спостереження</a:t>
            </a:r>
            <a:r>
              <a:rPr lang="ru-RU" sz="2600" dirty="0" smtClean="0">
                <a:latin typeface="Times New Roman" panose="02020603050405020304" pitchFamily="18" charset="0"/>
                <a:ea typeface="Calibri" panose="020F0502020204030204" pitchFamily="34" charset="0"/>
              </a:rPr>
              <a:t> за ним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ураження</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збройними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засобами</a:t>
            </a:r>
            <a:r>
              <a:rPr lang="ru-RU" sz="2600" dirty="0" smtClean="0">
                <a:latin typeface="Times New Roman" panose="02020603050405020304" pitchFamily="18" charset="0"/>
                <a:ea typeface="Calibri" panose="020F0502020204030204" pitchFamily="34" charset="0"/>
              </a:rPr>
              <a:t>. </a:t>
            </a:r>
          </a:p>
          <a:p>
            <a:pPr algn="just">
              <a:spcAft>
                <a:spcPts val="0"/>
              </a:spcAft>
            </a:pPr>
            <a:r>
              <a:rPr lang="ru-RU" sz="2600" dirty="0" smtClean="0">
                <a:latin typeface="Times New Roman" panose="02020603050405020304" pitchFamily="18" charset="0"/>
                <a:ea typeface="Calibri" panose="020F0502020204030204" pitchFamily="34" charset="0"/>
              </a:rPr>
              <a:t>До </a:t>
            </a:r>
            <a:r>
              <a:rPr lang="ru-RU" sz="2600" dirty="0" err="1" smtClean="0">
                <a:latin typeface="Times New Roman" panose="02020603050405020304" pitchFamily="18" charset="0"/>
                <a:ea typeface="Calibri" panose="020F0502020204030204" pitchFamily="34" charset="0"/>
              </a:rPr>
              <a:t>фортифікаційних</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споруд</a:t>
            </a:r>
            <a:r>
              <a:rPr lang="ru-RU" sz="2600" dirty="0" smtClean="0">
                <a:latin typeface="Times New Roman" panose="02020603050405020304" pitchFamily="18" charset="0"/>
                <a:ea typeface="Calibri" panose="020F0502020204030204" pitchFamily="34" charset="0"/>
              </a:rPr>
              <a:t> належать </a:t>
            </a:r>
            <a:r>
              <a:rPr lang="ru-RU" sz="2600" dirty="0" err="1" smtClean="0">
                <a:latin typeface="Times New Roman" panose="02020603050405020304" pitchFamily="18" charset="0"/>
                <a:ea typeface="Calibri" panose="020F0502020204030204" pitchFamily="34" charset="0"/>
              </a:rPr>
              <a:t>стаціонарні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військово-технічні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об’єкти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сховища</a:t>
            </a:r>
            <a:r>
              <a:rPr lang="ru-RU" sz="2600" dirty="0" smtClean="0">
                <a:latin typeface="Times New Roman" panose="02020603050405020304" pitchFamily="18" charset="0"/>
                <a:ea typeface="Calibri" panose="020F0502020204030204" pitchFamily="34" charset="0"/>
              </a:rPr>
              <a:t> та </a:t>
            </a:r>
            <a:r>
              <a:rPr lang="ru-RU" sz="2600" dirty="0" err="1" smtClean="0">
                <a:latin typeface="Times New Roman" panose="02020603050405020304" pitchFamily="18" charset="0"/>
                <a:ea typeface="Calibri" panose="020F0502020204030204" pitchFamily="34" charset="0"/>
              </a:rPr>
              <a:t>тимчасові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польові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фортифікаційні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споруди</a:t>
            </a:r>
            <a:r>
              <a:rPr lang="ru-RU" sz="2600" dirty="0" smtClean="0">
                <a:latin typeface="Times New Roman" panose="02020603050405020304" pitchFamily="18" charset="0"/>
                <a:ea typeface="Calibri" panose="020F0502020204030204" pitchFamily="34" charset="0"/>
              </a:rPr>
              <a:t> – </a:t>
            </a:r>
            <a:r>
              <a:rPr lang="ru-RU" sz="2600" dirty="0" err="1" smtClean="0">
                <a:latin typeface="Times New Roman" panose="02020603050405020304" pitchFamily="18" charset="0"/>
                <a:ea typeface="Calibri" panose="020F0502020204030204" pitchFamily="34" charset="0"/>
              </a:rPr>
              <a:t>перекриті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щілини</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бліндажі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та</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сховища</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Останні</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облаштовують</a:t>
            </a:r>
            <a:r>
              <a:rPr lang="ru-RU" sz="2600" dirty="0" smtClean="0">
                <a:latin typeface="Times New Roman" panose="02020603050405020304" pitchFamily="18" charset="0"/>
                <a:ea typeface="Calibri" panose="020F0502020204030204" pitchFamily="34" charset="0"/>
              </a:rPr>
              <a:t> на </a:t>
            </a:r>
            <a:r>
              <a:rPr lang="ru-RU" sz="2600" dirty="0" err="1" smtClean="0">
                <a:latin typeface="Times New Roman" panose="02020603050405020304" pitchFamily="18" charset="0"/>
                <a:ea typeface="Calibri" panose="020F0502020204030204" pitchFamily="34" charset="0"/>
              </a:rPr>
              <a:t>бойових</a:t>
            </a:r>
            <a:r>
              <a:rPr lang="ru-RU" sz="2600" dirty="0" smtClean="0">
                <a:latin typeface="Times New Roman" panose="02020603050405020304" pitchFamily="18" charset="0"/>
                <a:ea typeface="Calibri" panose="020F0502020204030204" pitchFamily="34" charset="0"/>
              </a:rPr>
              <a:t> </a:t>
            </a:r>
            <a:r>
              <a:rPr lang="ru-RU" sz="2600" dirty="0" err="1" smtClean="0">
                <a:latin typeface="Times New Roman" panose="02020603050405020304" pitchFamily="18" charset="0"/>
                <a:ea typeface="Calibri" panose="020F0502020204030204" pitchFamily="34" charset="0"/>
              </a:rPr>
              <a:t>позиціях</a:t>
            </a:r>
            <a:r>
              <a:rPr lang="ru-RU" sz="2600" dirty="0" smtClean="0">
                <a:latin typeface="Times New Roman" panose="02020603050405020304" pitchFamily="18" charset="0"/>
                <a:ea typeface="Calibri" panose="020F0502020204030204" pitchFamily="34" charset="0"/>
              </a:rPr>
              <a:t> та у районах </a:t>
            </a:r>
            <a:r>
              <a:rPr lang="ru-RU" sz="2600" dirty="0" err="1" smtClean="0">
                <a:latin typeface="Times New Roman" panose="02020603050405020304" pitchFamily="18" charset="0"/>
                <a:ea typeface="Calibri" panose="020F0502020204030204" pitchFamily="34" charset="0"/>
              </a:rPr>
              <a:t>розміщення</a:t>
            </a:r>
            <a:r>
              <a:rPr lang="ru-RU" sz="2600" dirty="0" smtClean="0">
                <a:latin typeface="Times New Roman" panose="02020603050405020304" pitchFamily="18" charset="0"/>
                <a:ea typeface="Calibri" panose="020F0502020204030204" pitchFamily="34" charset="0"/>
              </a:rPr>
              <a:t>. </a:t>
            </a:r>
          </a:p>
          <a:p>
            <a:pPr>
              <a:spcAft>
                <a:spcPts val="0"/>
              </a:spcAft>
            </a:pPr>
            <a:r>
              <a:rPr lang="ru-RU" sz="2600" i="1" dirty="0" err="1" smtClean="0">
                <a:solidFill>
                  <a:srgbClr val="FF0000"/>
                </a:solidFill>
              </a:rPr>
              <a:t>Сховища</a:t>
            </a:r>
            <a:r>
              <a:rPr lang="ru-RU" sz="2600" dirty="0" smtClean="0"/>
              <a:t>, </a:t>
            </a:r>
            <a:r>
              <a:rPr lang="ru-RU" sz="2600" dirty="0" err="1" smtClean="0"/>
              <a:t>з</a:t>
            </a:r>
            <a:r>
              <a:rPr lang="ru-RU" sz="2600" dirty="0" smtClean="0"/>
              <a:t> </a:t>
            </a:r>
            <a:r>
              <a:rPr lang="ru-RU" sz="2600" dirty="0" err="1" smtClean="0"/>
              <a:t>гігієнічної</a:t>
            </a:r>
            <a:r>
              <a:rPr lang="ru-RU" sz="2600" dirty="0" smtClean="0"/>
              <a:t> точки </a:t>
            </a:r>
            <a:r>
              <a:rPr lang="ru-RU" sz="2600" dirty="0" err="1" smtClean="0"/>
              <a:t>зору</a:t>
            </a:r>
            <a:r>
              <a:rPr lang="ru-RU" sz="2600" dirty="0" smtClean="0"/>
              <a:t>, </a:t>
            </a:r>
            <a:r>
              <a:rPr lang="ru-RU" sz="2600" dirty="0" err="1" smtClean="0"/>
              <a:t>поділяють</a:t>
            </a:r>
            <a:r>
              <a:rPr lang="ru-RU" sz="2600" dirty="0" smtClean="0"/>
              <a:t> на </a:t>
            </a:r>
            <a:r>
              <a:rPr lang="ru-RU" sz="2600" dirty="0" err="1" smtClean="0"/>
              <a:t>такі</a:t>
            </a:r>
            <a:r>
              <a:rPr lang="ru-RU" sz="2600" dirty="0" smtClean="0"/>
              <a:t>, </a:t>
            </a:r>
            <a:r>
              <a:rPr lang="ru-RU" sz="2600" dirty="0" err="1" smtClean="0"/>
              <a:t>що</a:t>
            </a:r>
            <a:r>
              <a:rPr lang="ru-RU" sz="2600" dirty="0" smtClean="0"/>
              <a:t> </a:t>
            </a:r>
            <a:r>
              <a:rPr lang="ru-RU" sz="2600" i="1" dirty="0" smtClean="0">
                <a:solidFill>
                  <a:srgbClr val="FF0000"/>
                </a:solidFill>
              </a:rPr>
              <a:t>не </a:t>
            </a:r>
            <a:r>
              <a:rPr lang="ru-RU" sz="2600" i="1" dirty="0" err="1" smtClean="0">
                <a:solidFill>
                  <a:srgbClr val="FF0000"/>
                </a:solidFill>
              </a:rPr>
              <a:t>мають</a:t>
            </a:r>
            <a:r>
              <a:rPr lang="ru-RU" sz="2600" i="1" dirty="0" smtClean="0">
                <a:solidFill>
                  <a:srgbClr val="FF0000"/>
                </a:solidFill>
              </a:rPr>
              <a:t> </a:t>
            </a:r>
            <a:r>
              <a:rPr lang="ru-RU" sz="2600" i="1" dirty="0" err="1" smtClean="0">
                <a:solidFill>
                  <a:srgbClr val="FF0000"/>
                </a:solidFill>
              </a:rPr>
              <a:t>вентиляції</a:t>
            </a:r>
            <a:r>
              <a:rPr lang="ru-RU" sz="2600" dirty="0" smtClean="0"/>
              <a:t>, </a:t>
            </a:r>
            <a:r>
              <a:rPr lang="ru-RU" sz="2600" dirty="0" err="1" smtClean="0"/>
              <a:t>і</a:t>
            </a:r>
            <a:r>
              <a:rPr lang="ru-RU" sz="2600" dirty="0" smtClean="0"/>
              <a:t> </a:t>
            </a:r>
            <a:r>
              <a:rPr lang="ru-RU" sz="2600" i="1" dirty="0" err="1" smtClean="0">
                <a:solidFill>
                  <a:srgbClr val="FF0000"/>
                </a:solidFill>
              </a:rPr>
              <a:t>які</a:t>
            </a:r>
            <a:r>
              <a:rPr lang="ru-RU" sz="2600" i="1" dirty="0" smtClean="0">
                <a:solidFill>
                  <a:srgbClr val="FF0000"/>
                </a:solidFill>
              </a:rPr>
              <a:t> </a:t>
            </a:r>
            <a:r>
              <a:rPr lang="ru-RU" sz="2600" i="1" dirty="0" err="1" smtClean="0">
                <a:solidFill>
                  <a:srgbClr val="FF0000"/>
                </a:solidFill>
              </a:rPr>
              <a:t>її</a:t>
            </a:r>
            <a:r>
              <a:rPr lang="ru-RU" sz="2600" i="1" dirty="0" smtClean="0">
                <a:solidFill>
                  <a:srgbClr val="FF0000"/>
                </a:solidFill>
              </a:rPr>
              <a:t> </a:t>
            </a:r>
            <a:r>
              <a:rPr lang="ru-RU" sz="2600" i="1" dirty="0" err="1" smtClean="0">
                <a:solidFill>
                  <a:srgbClr val="FF0000"/>
                </a:solidFill>
              </a:rPr>
              <a:t>мають</a:t>
            </a:r>
            <a:r>
              <a:rPr lang="ru-RU" sz="2600" dirty="0" smtClean="0"/>
              <a:t>, та </a:t>
            </a:r>
            <a:r>
              <a:rPr lang="ru-RU" sz="2600" dirty="0" err="1" smtClean="0"/>
              <a:t>ті</a:t>
            </a:r>
            <a:r>
              <a:rPr lang="ru-RU" sz="2600" dirty="0" smtClean="0"/>
              <a:t>, в </a:t>
            </a:r>
            <a:r>
              <a:rPr lang="ru-RU" sz="2600" dirty="0" err="1" smtClean="0"/>
              <a:t>яких</a:t>
            </a:r>
            <a:r>
              <a:rPr lang="ru-RU" sz="2600" dirty="0" smtClean="0"/>
              <a:t>	проводиться </a:t>
            </a:r>
            <a:r>
              <a:rPr lang="ru-RU" sz="2600" dirty="0" err="1" smtClean="0"/>
              <a:t>регенерація</a:t>
            </a:r>
            <a:r>
              <a:rPr lang="ru-RU" sz="2600" dirty="0" smtClean="0"/>
              <a:t> </a:t>
            </a:r>
            <a:r>
              <a:rPr lang="ru-RU" sz="2600" dirty="0" err="1" smtClean="0"/>
              <a:t>повітря</a:t>
            </a:r>
            <a:r>
              <a:rPr lang="ru-RU" sz="2600" dirty="0" smtClean="0"/>
              <a:t>. </a:t>
            </a:r>
            <a:r>
              <a:rPr lang="uk-UA" sz="2600" dirty="0" smtClean="0"/>
              <a:t/>
            </a:r>
            <a:br>
              <a:rPr lang="uk-UA" sz="2600" dirty="0" smtClean="0"/>
            </a:br>
            <a:endParaRPr lang="uk-UA" sz="2600" dirty="0" smtClean="0">
              <a:latin typeface="Times New Roman" panose="02020603050405020304" pitchFamily="18" charset="0"/>
              <a:ea typeface="Calibri" panose="020F0502020204030204" pitchFamily="34" charset="0"/>
            </a:endParaRPr>
          </a:p>
          <a:p>
            <a:endParaRPr lang="uk-UA"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400" b="1" dirty="0" smtClean="0"/>
              <a:t>ВИДИ ЗАХИСНИХ СПОРУД </a:t>
            </a:r>
            <a:endParaRPr lang="uk-UA" sz="2400" dirty="0"/>
          </a:p>
        </p:txBody>
      </p:sp>
      <p:sp>
        <p:nvSpPr>
          <p:cNvPr id="3" name="Содержимое 2"/>
          <p:cNvSpPr>
            <a:spLocks noGrp="1"/>
          </p:cNvSpPr>
          <p:nvPr>
            <p:ph idx="1"/>
          </p:nvPr>
        </p:nvSpPr>
        <p:spPr/>
        <p:txBody>
          <a:bodyPr>
            <a:normAutofit/>
          </a:bodyPr>
          <a:lstStyle/>
          <a:p>
            <a:pPr algn="just"/>
            <a:r>
              <a:rPr lang="uk-UA" sz="2400" b="1" i="1" dirty="0" smtClean="0"/>
              <a:t>Класифікації захисних споруд</a:t>
            </a:r>
            <a:r>
              <a:rPr lang="uk-UA" sz="2400" dirty="0" smtClean="0"/>
              <a:t>: </a:t>
            </a:r>
            <a:r>
              <a:rPr lang="uk-UA" sz="2400" i="1" dirty="0" smtClean="0"/>
              <a:t>а) за місткістю: </a:t>
            </a:r>
            <a:r>
              <a:rPr lang="uk-UA" sz="2400" dirty="0" smtClean="0"/>
              <a:t>малої місткості (150 – 600 осіб); середньої місткості (600 – 2000 осіб); великої місткості (більше 2000 осіб). </a:t>
            </a:r>
            <a:r>
              <a:rPr lang="uk-UA" sz="2400" i="1" dirty="0" smtClean="0"/>
              <a:t>б) за призначенням</a:t>
            </a:r>
            <a:r>
              <a:rPr lang="uk-UA" sz="2400" dirty="0" smtClean="0"/>
              <a:t>: для захисту населення; для розміщення : органів управління (</a:t>
            </a:r>
            <a:r>
              <a:rPr lang="uk-UA" sz="2400" dirty="0" err="1" smtClean="0"/>
              <a:t>КП</a:t>
            </a:r>
            <a:r>
              <a:rPr lang="uk-UA" sz="2400" dirty="0" smtClean="0"/>
              <a:t>, </a:t>
            </a:r>
            <a:r>
              <a:rPr lang="uk-UA" sz="2400" dirty="0" err="1" smtClean="0"/>
              <a:t>ПУ</a:t>
            </a:r>
            <a:r>
              <a:rPr lang="uk-UA" sz="2400" dirty="0" smtClean="0"/>
              <a:t>); медичних установ (сховища спеціального типу). </a:t>
            </a:r>
            <a:r>
              <a:rPr lang="uk-UA" sz="2400" i="1" dirty="0" smtClean="0"/>
              <a:t>в) за місце розташуванням: </a:t>
            </a:r>
            <a:r>
              <a:rPr lang="uk-UA" sz="2400" dirty="0" smtClean="0"/>
              <a:t>вбудовані; прибудовані; окремо стоячі; метрополітени, у гірських виробках. г) за термінами будівництва: збудовані завчасно; швидко збудовані. д) за захисними властивостями.</a:t>
            </a:r>
          </a:p>
          <a:p>
            <a:endParaRPr lang="uk-U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cf.ppt-online.org/files/slide/u/Uo9Pjfqtp7z0MH2d8J45CRLE1D6ulFGerayXZ3/slide-12.jpg"/>
          <p:cNvPicPr>
            <a:picLocks noChangeAspect="1" noChangeArrowheads="1"/>
          </p:cNvPicPr>
          <p:nvPr/>
        </p:nvPicPr>
        <p:blipFill>
          <a:blip r:embed="rId2" cstate="print"/>
          <a:srcRect/>
          <a:stretch>
            <a:fillRect/>
          </a:stretch>
        </p:blipFill>
        <p:spPr bwMode="auto">
          <a:xfrm>
            <a:off x="179512" y="188640"/>
            <a:ext cx="8784976" cy="648072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Autofit/>
          </a:bodyPr>
          <a:lstStyle/>
          <a:p>
            <a:pPr algn="just"/>
            <a:r>
              <a:rPr lang="uk-UA" sz="1800" b="1" i="1" dirty="0" smtClean="0"/>
              <a:t>При тривалому перебуванні людей у сховищах внаслідок їх життєдіяльності та роботи обладнання збільшується вміст </a:t>
            </a:r>
            <a:r>
              <a:rPr lang="uk-UA" sz="1800" b="1" i="1" dirty="0" err="1" smtClean="0"/>
              <a:t>діоксиду</a:t>
            </a:r>
            <a:r>
              <a:rPr lang="uk-UA" sz="1800" b="1" i="1" dirty="0" smtClean="0"/>
              <a:t> вуглецю, водяної пари, накопичуються </a:t>
            </a:r>
            <a:r>
              <a:rPr lang="uk-UA" sz="1800" b="1" i="1" dirty="0" err="1" smtClean="0"/>
              <a:t>ксенобіотики</a:t>
            </a:r>
            <a:r>
              <a:rPr lang="uk-UA" sz="1800" b="1" i="1" dirty="0" smtClean="0"/>
              <a:t>, відповідно зменшується концентрація кисню та підвищується температура повітря.</a:t>
            </a:r>
            <a:r>
              <a:rPr lang="uk-UA" sz="1800" dirty="0" smtClean="0"/>
              <a:t> </a:t>
            </a:r>
            <a:r>
              <a:rPr lang="ru-RU" sz="1800" dirty="0" smtClean="0"/>
              <a:t> При </a:t>
            </a:r>
            <a:r>
              <a:rPr lang="ru-RU" sz="1800" dirty="0" err="1" smtClean="0"/>
              <a:t>концентрації</a:t>
            </a:r>
            <a:r>
              <a:rPr lang="ru-RU" sz="1800" dirty="0" smtClean="0"/>
              <a:t> до 1 % </a:t>
            </a:r>
            <a:r>
              <a:rPr lang="ru-RU" sz="1800" dirty="0" err="1" smtClean="0"/>
              <a:t>працездатність</a:t>
            </a:r>
            <a:r>
              <a:rPr lang="ru-RU" sz="1800" dirty="0" smtClean="0"/>
              <a:t> не </a:t>
            </a:r>
            <a:r>
              <a:rPr lang="ru-RU" sz="1800" dirty="0" err="1" smtClean="0"/>
              <a:t>порушується</a:t>
            </a:r>
            <a:r>
              <a:rPr lang="ru-RU" sz="1800" dirty="0" smtClean="0"/>
              <a:t>, </a:t>
            </a:r>
            <a:r>
              <a:rPr lang="ru-RU" sz="1800" dirty="0" err="1" smtClean="0"/>
              <a:t>але</a:t>
            </a:r>
            <a:r>
              <a:rPr lang="ru-RU" sz="1800" dirty="0" smtClean="0"/>
              <a:t> </a:t>
            </a:r>
            <a:r>
              <a:rPr lang="ru-RU" sz="1800" dirty="0" err="1" smtClean="0"/>
              <a:t>з’являються</a:t>
            </a:r>
            <a:r>
              <a:rPr lang="ru-RU" sz="1800" dirty="0" smtClean="0"/>
              <a:t> </a:t>
            </a:r>
            <a:r>
              <a:rPr lang="ru-RU" sz="1800" dirty="0" err="1" smtClean="0"/>
              <a:t>ознаки</a:t>
            </a:r>
            <a:r>
              <a:rPr lang="ru-RU" sz="1800" dirty="0" smtClean="0"/>
              <a:t> ацидозу, </a:t>
            </a:r>
            <a:r>
              <a:rPr lang="ru-RU" sz="1800" dirty="0" err="1" smtClean="0"/>
              <a:t>вище</a:t>
            </a:r>
            <a:r>
              <a:rPr lang="ru-RU" sz="1800" dirty="0" smtClean="0"/>
              <a:t> 2 % – </a:t>
            </a:r>
            <a:r>
              <a:rPr lang="ru-RU" sz="1800" dirty="0" err="1" smtClean="0"/>
              <a:t>працездатність</a:t>
            </a:r>
            <a:r>
              <a:rPr lang="ru-RU" sz="1800" dirty="0" smtClean="0"/>
              <a:t> </a:t>
            </a:r>
            <a:r>
              <a:rPr lang="ru-RU" sz="1800" dirty="0" err="1" smtClean="0"/>
              <a:t>знижується</a:t>
            </a:r>
            <a:r>
              <a:rPr lang="ru-RU" sz="1800" dirty="0" smtClean="0"/>
              <a:t>, </a:t>
            </a:r>
            <a:r>
              <a:rPr lang="ru-RU" sz="1800" dirty="0" err="1" smtClean="0"/>
              <a:t>частішають</a:t>
            </a:r>
            <a:r>
              <a:rPr lang="ru-RU" sz="1800" dirty="0" smtClean="0"/>
              <a:t> пульс </a:t>
            </a:r>
            <a:r>
              <a:rPr lang="ru-RU" sz="1800" dirty="0" err="1" smtClean="0"/>
              <a:t>і</a:t>
            </a:r>
            <a:r>
              <a:rPr lang="ru-RU" sz="1800" dirty="0" smtClean="0"/>
              <a:t> </a:t>
            </a:r>
            <a:r>
              <a:rPr lang="ru-RU" sz="1800" dirty="0" err="1" smtClean="0"/>
              <a:t>дихання</a:t>
            </a:r>
            <a:r>
              <a:rPr lang="ru-RU" sz="1800" dirty="0" smtClean="0"/>
              <a:t>, при 4-5 % </a:t>
            </a:r>
            <a:r>
              <a:rPr lang="ru-RU" sz="1800" dirty="0" err="1" smtClean="0"/>
              <a:t>може</a:t>
            </a:r>
            <a:r>
              <a:rPr lang="ru-RU" sz="1800" dirty="0" smtClean="0"/>
              <a:t> </a:t>
            </a:r>
            <a:r>
              <a:rPr lang="ru-RU" sz="1800" dirty="0" err="1" smtClean="0"/>
              <a:t>виникати</a:t>
            </a:r>
            <a:r>
              <a:rPr lang="ru-RU" sz="1800" dirty="0" smtClean="0"/>
              <a:t> </a:t>
            </a:r>
            <a:r>
              <a:rPr lang="ru-RU" sz="1800" dirty="0" err="1" smtClean="0"/>
              <a:t>задишка</a:t>
            </a:r>
            <a:r>
              <a:rPr lang="ru-RU" sz="1800" dirty="0" smtClean="0"/>
              <a:t>, </a:t>
            </a:r>
            <a:r>
              <a:rPr lang="ru-RU" sz="1800" dirty="0" err="1" smtClean="0"/>
              <a:t>запаморочення</a:t>
            </a:r>
            <a:r>
              <a:rPr lang="ru-RU" sz="1800" dirty="0" smtClean="0"/>
              <a:t> та шум у </a:t>
            </a:r>
            <a:r>
              <a:rPr lang="ru-RU" sz="1800" dirty="0" err="1" smtClean="0"/>
              <a:t>вухах</a:t>
            </a:r>
            <a:r>
              <a:rPr lang="ru-RU" sz="1800" dirty="0" smtClean="0"/>
              <a:t>, а коли вона </a:t>
            </a:r>
            <a:r>
              <a:rPr lang="ru-RU" sz="1800" dirty="0" err="1" smtClean="0"/>
              <a:t>перевищує</a:t>
            </a:r>
            <a:r>
              <a:rPr lang="ru-RU" sz="1800" dirty="0" smtClean="0"/>
              <a:t> 6 % – </a:t>
            </a:r>
            <a:r>
              <a:rPr lang="ru-RU" sz="1800" dirty="0" err="1" smtClean="0"/>
              <a:t>обличчя</a:t>
            </a:r>
            <a:r>
              <a:rPr lang="ru-RU" sz="1800" dirty="0" smtClean="0"/>
              <a:t> </a:t>
            </a:r>
            <a:r>
              <a:rPr lang="ru-RU" sz="1800" dirty="0" err="1" smtClean="0"/>
              <a:t>стає</a:t>
            </a:r>
            <a:r>
              <a:rPr lang="ru-RU" sz="1800" dirty="0" smtClean="0"/>
              <a:t> </a:t>
            </a:r>
            <a:r>
              <a:rPr lang="ru-RU" sz="1800" dirty="0" err="1" smtClean="0"/>
              <a:t>червоним</a:t>
            </a:r>
            <a:r>
              <a:rPr lang="ru-RU" sz="1800" dirty="0" smtClean="0"/>
              <a:t>, пульс </a:t>
            </a:r>
            <a:r>
              <a:rPr lang="ru-RU" sz="1800" dirty="0" err="1" smtClean="0"/>
              <a:t>рідким</a:t>
            </a:r>
            <a:r>
              <a:rPr lang="ru-RU" sz="1800" dirty="0" smtClean="0"/>
              <a:t>, </a:t>
            </a:r>
            <a:r>
              <a:rPr lang="ru-RU" sz="1800" dirty="0" err="1" smtClean="0"/>
              <a:t>виникає</a:t>
            </a:r>
            <a:r>
              <a:rPr lang="ru-RU" sz="1800" dirty="0" smtClean="0"/>
              <a:t> </a:t>
            </a:r>
            <a:r>
              <a:rPr lang="ru-RU" sz="1800" dirty="0" err="1" smtClean="0"/>
              <a:t>головний</a:t>
            </a:r>
            <a:r>
              <a:rPr lang="ru-RU" sz="1800" dirty="0" smtClean="0"/>
              <a:t> </a:t>
            </a:r>
            <a:r>
              <a:rPr lang="ru-RU" sz="1800" dirty="0" err="1" smtClean="0"/>
              <a:t>біль</a:t>
            </a:r>
            <a:r>
              <a:rPr lang="ru-RU" sz="1800" dirty="0" smtClean="0"/>
              <a:t>, </a:t>
            </a:r>
            <a:r>
              <a:rPr lang="ru-RU" sz="1800" dirty="0" err="1" smtClean="0"/>
              <a:t>посилюється</a:t>
            </a:r>
            <a:r>
              <a:rPr lang="ru-RU" sz="1800" dirty="0" smtClean="0"/>
              <a:t> </a:t>
            </a:r>
            <a:r>
              <a:rPr lang="ru-RU" sz="1800" dirty="0" err="1" smtClean="0"/>
              <a:t>апатія</a:t>
            </a:r>
            <a:r>
              <a:rPr lang="ru-RU" sz="1800" dirty="0" smtClean="0"/>
              <a:t> </a:t>
            </a:r>
            <a:r>
              <a:rPr lang="ru-RU" sz="1800" dirty="0" err="1" smtClean="0"/>
              <a:t>і</a:t>
            </a:r>
            <a:r>
              <a:rPr lang="ru-RU" sz="1800" dirty="0" smtClean="0"/>
              <a:t> </a:t>
            </a:r>
            <a:r>
              <a:rPr lang="ru-RU" sz="1800" dirty="0" err="1" smtClean="0"/>
              <a:t>людина</a:t>
            </a:r>
            <a:r>
              <a:rPr lang="ru-RU" sz="1800" dirty="0" smtClean="0"/>
              <a:t> </a:t>
            </a:r>
            <a:r>
              <a:rPr lang="ru-RU" sz="1800" dirty="0" err="1" smtClean="0"/>
              <a:t>стає</a:t>
            </a:r>
            <a:r>
              <a:rPr lang="ru-RU" sz="1800" dirty="0" smtClean="0"/>
              <a:t> </a:t>
            </a:r>
            <a:r>
              <a:rPr lang="ru-RU" sz="1800" dirty="0" err="1" smtClean="0"/>
              <a:t>неспроможною</a:t>
            </a:r>
            <a:r>
              <a:rPr lang="ru-RU" sz="1800" dirty="0" smtClean="0"/>
              <a:t> </a:t>
            </a:r>
            <a:r>
              <a:rPr lang="ru-RU" sz="1800" dirty="0" err="1" smtClean="0"/>
              <a:t>виконувати</a:t>
            </a:r>
            <a:r>
              <a:rPr lang="ru-RU" sz="1800" dirty="0" smtClean="0"/>
              <a:t> </a:t>
            </a:r>
            <a:r>
              <a:rPr lang="ru-RU" sz="1800" dirty="0" err="1" smtClean="0"/>
              <a:t>навіть</a:t>
            </a:r>
            <a:r>
              <a:rPr lang="ru-RU" sz="1800" dirty="0" smtClean="0"/>
              <a:t> </a:t>
            </a:r>
            <a:r>
              <a:rPr lang="ru-RU" sz="1800" dirty="0" err="1" smtClean="0"/>
              <a:t>легку</a:t>
            </a:r>
            <a:r>
              <a:rPr lang="ru-RU" sz="1800" dirty="0" smtClean="0"/>
              <a:t> </a:t>
            </a:r>
            <a:r>
              <a:rPr lang="ru-RU" sz="1800" dirty="0" err="1" smtClean="0"/>
              <a:t>фізичну</a:t>
            </a:r>
            <a:r>
              <a:rPr lang="ru-RU" sz="1800" dirty="0" smtClean="0"/>
              <a:t> </a:t>
            </a:r>
            <a:r>
              <a:rPr lang="ru-RU" sz="1800" dirty="0" err="1" smtClean="0"/>
              <a:t>чи</a:t>
            </a:r>
            <a:r>
              <a:rPr lang="ru-RU" sz="1800" dirty="0" smtClean="0"/>
              <a:t> </a:t>
            </a:r>
            <a:r>
              <a:rPr lang="ru-RU" sz="1800" dirty="0" err="1" smtClean="0"/>
              <a:t>розумову</a:t>
            </a:r>
            <a:r>
              <a:rPr lang="ru-RU" sz="1800" dirty="0" smtClean="0"/>
              <a:t> роботу. </a:t>
            </a:r>
            <a:r>
              <a:rPr lang="ru-RU" sz="1800" b="1" i="1" dirty="0" smtClean="0"/>
              <a:t>При </a:t>
            </a:r>
            <a:r>
              <a:rPr lang="ru-RU" sz="1800" b="1" i="1" dirty="0" err="1" smtClean="0"/>
              <a:t>вмісті</a:t>
            </a:r>
            <a:r>
              <a:rPr lang="ru-RU" sz="1800" b="1" i="1" dirty="0" smtClean="0"/>
              <a:t> СО2 </a:t>
            </a:r>
            <a:r>
              <a:rPr lang="ru-RU" sz="1800" b="1" i="1" dirty="0" err="1" smtClean="0"/>
              <a:t>більше</a:t>
            </a:r>
            <a:r>
              <a:rPr lang="ru-RU" sz="1800" b="1" i="1" dirty="0" smtClean="0"/>
              <a:t> 7 % – </a:t>
            </a:r>
            <a:r>
              <a:rPr lang="ru-RU" sz="1800" b="1" i="1" dirty="0" err="1" smtClean="0"/>
              <a:t>людина</a:t>
            </a:r>
            <a:r>
              <a:rPr lang="ru-RU" sz="1800" b="1" i="1" dirty="0" smtClean="0"/>
              <a:t> </a:t>
            </a:r>
            <a:r>
              <a:rPr lang="ru-RU" sz="1800" b="1" i="1" dirty="0" err="1" smtClean="0"/>
              <a:t>втрачає</a:t>
            </a:r>
            <a:r>
              <a:rPr lang="ru-RU" sz="1800" b="1" i="1" dirty="0" smtClean="0"/>
              <a:t> </a:t>
            </a:r>
            <a:r>
              <a:rPr lang="ru-RU" sz="1800" b="1" i="1" dirty="0" err="1" smtClean="0"/>
              <a:t>здатність</a:t>
            </a:r>
            <a:r>
              <a:rPr lang="ru-RU" sz="1800" b="1" i="1" dirty="0" smtClean="0"/>
              <a:t> до </a:t>
            </a:r>
            <a:r>
              <a:rPr lang="ru-RU" sz="1800" b="1" i="1" dirty="0" err="1" smtClean="0"/>
              <a:t>критичної</a:t>
            </a:r>
            <a:r>
              <a:rPr lang="ru-RU" sz="1800" b="1" i="1" dirty="0" smtClean="0"/>
              <a:t> </a:t>
            </a:r>
            <a:r>
              <a:rPr lang="ru-RU" sz="1800" b="1" i="1" dirty="0" err="1" smtClean="0"/>
              <a:t>оцінки</a:t>
            </a:r>
            <a:r>
              <a:rPr lang="ru-RU" sz="1800" b="1" i="1" dirty="0" smtClean="0"/>
              <a:t> </a:t>
            </a:r>
            <a:r>
              <a:rPr lang="ru-RU" sz="1800" b="1" i="1" dirty="0" err="1" smtClean="0"/>
              <a:t>своїх</a:t>
            </a:r>
            <a:r>
              <a:rPr lang="ru-RU" sz="1800" b="1" i="1" dirty="0" smtClean="0"/>
              <a:t> </a:t>
            </a:r>
            <a:r>
              <a:rPr lang="ru-RU" sz="1800" b="1" i="1" dirty="0" err="1" smtClean="0"/>
              <a:t>дій</a:t>
            </a:r>
            <a:r>
              <a:rPr lang="ru-RU" sz="1800" b="1" i="1" dirty="0" smtClean="0"/>
              <a:t>, а при 10-12 % – </a:t>
            </a:r>
            <a:r>
              <a:rPr lang="ru-RU" sz="1800" b="1" i="1" dirty="0" err="1" smtClean="0"/>
              <a:t>швидко</a:t>
            </a:r>
            <a:r>
              <a:rPr lang="ru-RU" sz="1800" b="1" i="1" dirty="0" smtClean="0"/>
              <a:t> </a:t>
            </a:r>
            <a:r>
              <a:rPr lang="ru-RU" sz="1800" b="1" i="1" dirty="0" err="1" smtClean="0"/>
              <a:t>втрачає</a:t>
            </a:r>
            <a:r>
              <a:rPr lang="ru-RU" sz="1800" b="1" i="1" dirty="0" smtClean="0"/>
              <a:t> </a:t>
            </a:r>
            <a:r>
              <a:rPr lang="ru-RU" sz="1800" b="1" i="1" dirty="0" err="1" smtClean="0"/>
              <a:t>свідомість</a:t>
            </a:r>
            <a:r>
              <a:rPr lang="ru-RU" sz="1800" b="1" i="1" dirty="0" smtClean="0"/>
              <a:t> </a:t>
            </a:r>
            <a:r>
              <a:rPr lang="ru-RU" sz="1800" b="1" i="1" dirty="0" err="1" smtClean="0"/>
              <a:t>і</a:t>
            </a:r>
            <a:r>
              <a:rPr lang="ru-RU" sz="1800" b="1" i="1" dirty="0" smtClean="0"/>
              <a:t> </a:t>
            </a:r>
            <a:r>
              <a:rPr lang="ru-RU" sz="1800" b="1" i="1" dirty="0" err="1" smtClean="0"/>
              <a:t>помирає</a:t>
            </a:r>
            <a:r>
              <a:rPr lang="ru-RU" sz="1800" b="1" i="1" dirty="0" smtClean="0"/>
              <a:t> </a:t>
            </a:r>
            <a:r>
              <a:rPr lang="ru-RU" sz="1800" b="1" i="1" dirty="0" err="1" smtClean="0"/>
              <a:t>внаслідок</a:t>
            </a:r>
            <a:r>
              <a:rPr lang="ru-RU" sz="1800" b="1" i="1" dirty="0" smtClean="0"/>
              <a:t> </a:t>
            </a:r>
            <a:r>
              <a:rPr lang="ru-RU" sz="1800" b="1" i="1" dirty="0" err="1" smtClean="0"/>
              <a:t>паралічу</a:t>
            </a:r>
            <a:r>
              <a:rPr lang="ru-RU" sz="1800" b="1" i="1" dirty="0" smtClean="0"/>
              <a:t> </a:t>
            </a:r>
            <a:r>
              <a:rPr lang="ru-RU" sz="1800" b="1" i="1" dirty="0" err="1" smtClean="0"/>
              <a:t>дихального</a:t>
            </a:r>
            <a:r>
              <a:rPr lang="ru-RU" sz="1800" b="1" i="1" dirty="0" smtClean="0"/>
              <a:t> центру.</a:t>
            </a:r>
            <a:r>
              <a:rPr lang="uk-UA" sz="1800" dirty="0" smtClean="0"/>
              <a:t> Накопичення водяної пари затримує виділення тепла із організму, що поряд із відсутністю руху повітря та підвищенням його температури	 спричиняє перегрівання тіла людини. </a:t>
            </a:r>
            <a:r>
              <a:rPr lang="ru-RU" sz="1800" dirty="0" smtClean="0"/>
              <a:t>Тому </a:t>
            </a:r>
            <a:r>
              <a:rPr lang="ru-RU" sz="1800" i="1" dirty="0" err="1" smtClean="0">
                <a:solidFill>
                  <a:srgbClr val="FF0000"/>
                </a:solidFill>
              </a:rPr>
              <a:t>концентрація</a:t>
            </a:r>
            <a:r>
              <a:rPr lang="ru-RU" sz="1800" i="1" dirty="0" smtClean="0">
                <a:solidFill>
                  <a:srgbClr val="FF0000"/>
                </a:solidFill>
              </a:rPr>
              <a:t> </a:t>
            </a:r>
            <a:r>
              <a:rPr lang="ru-RU" sz="1800" i="1" dirty="0" err="1" smtClean="0">
                <a:solidFill>
                  <a:srgbClr val="FF0000"/>
                </a:solidFill>
              </a:rPr>
              <a:t>діоксиду</a:t>
            </a:r>
            <a:r>
              <a:rPr lang="ru-RU" sz="1800" i="1" dirty="0" smtClean="0">
                <a:solidFill>
                  <a:srgbClr val="FF0000"/>
                </a:solidFill>
              </a:rPr>
              <a:t> </a:t>
            </a:r>
            <a:r>
              <a:rPr lang="ru-RU" sz="1800" i="1" dirty="0" err="1" smtClean="0">
                <a:solidFill>
                  <a:srgbClr val="FF0000"/>
                </a:solidFill>
              </a:rPr>
              <a:t>вуглецю</a:t>
            </a:r>
            <a:r>
              <a:rPr lang="ru-RU" sz="1800" i="1" dirty="0" smtClean="0">
                <a:solidFill>
                  <a:srgbClr val="FF0000"/>
                </a:solidFill>
              </a:rPr>
              <a:t> у </a:t>
            </a:r>
            <a:r>
              <a:rPr lang="ru-RU" sz="1800" i="1" dirty="0" err="1" smtClean="0">
                <a:solidFill>
                  <a:srgbClr val="FF0000"/>
                </a:solidFill>
              </a:rPr>
              <a:t>сховищах</a:t>
            </a:r>
            <a:r>
              <a:rPr lang="ru-RU" sz="1800" i="1" dirty="0" smtClean="0">
                <a:solidFill>
                  <a:srgbClr val="FF0000"/>
                </a:solidFill>
              </a:rPr>
              <a:t> не повинна </a:t>
            </a:r>
            <a:r>
              <a:rPr lang="ru-RU" sz="1800" i="1" dirty="0" err="1" smtClean="0">
                <a:solidFill>
                  <a:srgbClr val="FF0000"/>
                </a:solidFill>
              </a:rPr>
              <a:t>перевищувати</a:t>
            </a:r>
            <a:r>
              <a:rPr lang="ru-RU" sz="1800" i="1" dirty="0" smtClean="0">
                <a:solidFill>
                  <a:srgbClr val="FF0000"/>
                </a:solidFill>
              </a:rPr>
              <a:t> 0,5-1 %,</a:t>
            </a:r>
            <a:r>
              <a:rPr lang="ru-RU" sz="1800" dirty="0" smtClean="0">
                <a:solidFill>
                  <a:srgbClr val="FF0000"/>
                </a:solidFill>
              </a:rPr>
              <a:t> </a:t>
            </a:r>
            <a:r>
              <a:rPr lang="ru-RU" sz="1800" dirty="0" smtClean="0"/>
              <a:t>а величина </a:t>
            </a:r>
            <a:r>
              <a:rPr lang="ru-RU" sz="1800" dirty="0" err="1" smtClean="0"/>
              <a:t>відносної</a:t>
            </a:r>
            <a:r>
              <a:rPr lang="ru-RU" sz="1800" dirty="0" smtClean="0"/>
              <a:t> </a:t>
            </a:r>
            <a:r>
              <a:rPr lang="ru-RU" sz="1800" dirty="0" err="1" smtClean="0"/>
              <a:t>вологості</a:t>
            </a:r>
            <a:r>
              <a:rPr lang="ru-RU" sz="1800" dirty="0" smtClean="0"/>
              <a:t> </a:t>
            </a:r>
            <a:r>
              <a:rPr lang="ru-RU" sz="1800" dirty="0" err="1" smtClean="0"/>
              <a:t>має</a:t>
            </a:r>
            <a:r>
              <a:rPr lang="ru-RU" sz="1800" dirty="0" smtClean="0"/>
              <a:t> бути такою, </a:t>
            </a:r>
            <a:r>
              <a:rPr lang="ru-RU" sz="1800" dirty="0" err="1" smtClean="0"/>
              <a:t>щоб</a:t>
            </a:r>
            <a:r>
              <a:rPr lang="ru-RU" sz="1800" dirty="0" smtClean="0"/>
              <a:t> не </a:t>
            </a:r>
            <a:r>
              <a:rPr lang="ru-RU" sz="1800" dirty="0" err="1" smtClean="0"/>
              <a:t>утворювався</a:t>
            </a:r>
            <a:r>
              <a:rPr lang="ru-RU" sz="1800" dirty="0" smtClean="0"/>
              <a:t> конденсат.</a:t>
            </a:r>
            <a:endParaRPr lang="uk-UA" sz="1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rmAutofit/>
          </a:bodyPr>
          <a:lstStyle/>
          <a:p>
            <a:pPr algn="just">
              <a:spcAft>
                <a:spcPts val="0"/>
              </a:spcAft>
            </a:pPr>
            <a:r>
              <a:rPr lang="uk-UA" sz="2000" dirty="0" smtClean="0">
                <a:latin typeface="Times New Roman" panose="02020603050405020304" pitchFamily="18" charset="0"/>
                <a:ea typeface="Calibri" panose="020F0502020204030204" pitchFamily="34" charset="0"/>
              </a:rPr>
              <a:t>Постачання сховища зовнішнім повітрям повинно забезпечуватися у </a:t>
            </a:r>
            <a:r>
              <a:rPr lang="uk-UA" sz="2000" i="1" dirty="0" smtClean="0">
                <a:solidFill>
                  <a:srgbClr val="FF0000"/>
                </a:solidFill>
                <a:latin typeface="Times New Roman" panose="02020603050405020304" pitchFamily="18" charset="0"/>
                <a:ea typeface="Calibri" panose="020F0502020204030204" pitchFamily="34" charset="0"/>
              </a:rPr>
              <a:t>двох режимах: у режимі чистої вентиляції та у режимі фільтровентиляції.</a:t>
            </a:r>
            <a:endParaRPr lang="uk-UA" sz="1600" i="1" dirty="0" smtClean="0">
              <a:solidFill>
                <a:srgbClr val="FF0000"/>
              </a:solidFill>
              <a:latin typeface="Times New Roman" panose="02020603050405020304" pitchFamily="18" charset="0"/>
              <a:ea typeface="Calibri" panose="020F0502020204030204" pitchFamily="34" charset="0"/>
            </a:endParaRPr>
          </a:p>
          <a:p>
            <a:pPr algn="just">
              <a:spcAft>
                <a:spcPts val="0"/>
              </a:spcAft>
            </a:pPr>
            <a:r>
              <a:rPr lang="ru-RU" sz="2000" dirty="0" err="1" smtClean="0">
                <a:latin typeface="Times New Roman" panose="02020603050405020304" pitchFamily="18" charset="0"/>
                <a:ea typeface="Calibri" panose="020F0502020204030204" pitchFamily="34" charset="0"/>
              </a:rPr>
              <a:t>Кількість</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зовнішнього</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яке </a:t>
            </a:r>
            <a:r>
              <a:rPr lang="ru-RU" sz="2000" dirty="0" err="1" smtClean="0">
                <a:latin typeface="Times New Roman" panose="02020603050405020304" pitchFamily="18" charset="0"/>
                <a:ea typeface="Calibri" panose="020F0502020204030204" pitchFamily="34" charset="0"/>
              </a:rPr>
              <a:t>подається</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сховище</a:t>
            </a:r>
            <a:r>
              <a:rPr lang="ru-RU" sz="2000" dirty="0" smtClean="0">
                <a:latin typeface="Times New Roman" panose="02020603050405020304" pitchFamily="18" charset="0"/>
                <a:ea typeface="Calibri" panose="020F0502020204030204" pitchFamily="34" charset="0"/>
              </a:rPr>
              <a:t> у</a:t>
            </a:r>
            <a:r>
              <a:rPr lang="ru-RU" sz="2000" b="1" dirty="0" smtClean="0">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режимі</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чистої</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вентиляції</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встановлюється</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залежності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температури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цього</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a:t>
            </a:r>
            <a:r>
              <a:rPr lang="ru-RU" sz="2000" dirty="0" smtClean="0">
                <a:latin typeface="Times New Roman" panose="02020603050405020304" pitchFamily="18" charset="0"/>
                <a:ea typeface="Calibri" panose="020F0502020204030204" pitchFamily="34" charset="0"/>
              </a:rPr>
              <a:t> межах</a:t>
            </a:r>
            <a:r>
              <a:rPr lang="ru-RU" sz="2000" b="1" i="1" dirty="0" smtClean="0">
                <a:latin typeface="Times New Roman" panose="02020603050405020304" pitchFamily="18" charset="0"/>
                <a:ea typeface="Calibri" panose="020F0502020204030204" pitchFamily="34" charset="0"/>
              </a:rPr>
              <a:t> 8-13 м3 /год на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Розрахунковий</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період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роботи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системи</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цьому</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режимі</a:t>
            </a:r>
            <a:r>
              <a:rPr lang="ru-RU" sz="2000" dirty="0" smtClean="0">
                <a:latin typeface="Times New Roman" panose="02020603050405020304" pitchFamily="18" charset="0"/>
                <a:ea typeface="Calibri" panose="020F0502020204030204" pitchFamily="34" charset="0"/>
              </a:rPr>
              <a:t> – 48 годин. </a:t>
            </a:r>
            <a:endParaRPr lang="uk-UA" sz="1600" dirty="0" smtClean="0">
              <a:latin typeface="Times New Roman" panose="02020603050405020304" pitchFamily="18" charset="0"/>
              <a:ea typeface="Calibri" panose="020F0502020204030204" pitchFamily="34" charset="0"/>
            </a:endParaRPr>
          </a:p>
          <a:p>
            <a:pPr algn="just">
              <a:spcAft>
                <a:spcPts val="0"/>
              </a:spcAft>
            </a:pPr>
            <a:r>
              <a:rPr lang="ru-RU" sz="2000" i="1" dirty="0" smtClean="0">
                <a:latin typeface="Times New Roman" panose="02020603050405020304" pitchFamily="18" charset="0"/>
                <a:ea typeface="Calibri" panose="020F0502020204030204" pitchFamily="34" charset="0"/>
              </a:rPr>
              <a:t>У </a:t>
            </a:r>
            <a:r>
              <a:rPr lang="ru-RU" sz="2000" i="1" dirty="0" err="1" smtClean="0">
                <a:latin typeface="Times New Roman" panose="02020603050405020304" pitchFamily="18" charset="0"/>
                <a:ea typeface="Calibri" panose="020F0502020204030204" pitchFamily="34" charset="0"/>
              </a:rPr>
              <a:t>режимі</a:t>
            </a:r>
            <a:r>
              <a:rPr lang="ru-RU" sz="2000" i="1" dirty="0" smtClean="0">
                <a:latin typeface="Times New Roman" panose="02020603050405020304" pitchFamily="18" charset="0"/>
                <a:ea typeface="Calibri" panose="020F0502020204030204" pitchFamily="34" charset="0"/>
              </a:rPr>
              <a:t> </a:t>
            </a:r>
            <a:r>
              <a:rPr lang="ru-RU" sz="2000" i="1" dirty="0" err="1" smtClean="0">
                <a:latin typeface="Times New Roman" panose="02020603050405020304" pitchFamily="18" charset="0"/>
                <a:ea typeface="Calibri" panose="020F0502020204030204" pitchFamily="34" charset="0"/>
              </a:rPr>
              <a:t>чистої</a:t>
            </a:r>
            <a:r>
              <a:rPr lang="ru-RU" sz="2000" i="1" dirty="0" smtClean="0">
                <a:latin typeface="Times New Roman" panose="02020603050405020304" pitchFamily="18" charset="0"/>
                <a:ea typeface="Calibri" panose="020F0502020204030204" pitchFamily="34" charset="0"/>
              </a:rPr>
              <a:t> </a:t>
            </a:r>
            <a:r>
              <a:rPr lang="ru-RU" sz="2000" i="1" dirty="0" err="1" smtClean="0">
                <a:latin typeface="Times New Roman" panose="02020603050405020304" pitchFamily="18" charset="0"/>
                <a:ea typeface="Calibri" panose="020F0502020204030204" pitchFamily="34" charset="0"/>
              </a:rPr>
              <a:t>вентиляції</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зовнішнє</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повітря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очищається</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пилу, у тому </a:t>
            </a:r>
            <a:r>
              <a:rPr lang="ru-RU" sz="2000" dirty="0" err="1" smtClean="0">
                <a:latin typeface="Times New Roman" panose="02020603050405020304" pitchFamily="18" charset="0"/>
                <a:ea typeface="Calibri" panose="020F0502020204030204" pitchFamily="34" charset="0"/>
              </a:rPr>
              <a:t>числі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радіоактивного</a:t>
            </a:r>
            <a:r>
              <a:rPr lang="ru-RU" sz="2000" dirty="0" smtClean="0">
                <a:latin typeface="Times New Roman" panose="02020603050405020304" pitchFamily="18" charset="0"/>
                <a:ea typeface="Calibri" panose="020F0502020204030204" pitchFamily="34" charset="0"/>
              </a:rPr>
              <a:t>, а в</a:t>
            </a:r>
            <a:r>
              <a:rPr lang="ru-RU" sz="2000" b="1" i="1" dirty="0" smtClean="0">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режимі</a:t>
            </a:r>
            <a:r>
              <a:rPr lang="ru-RU" sz="2000" b="1" i="1" dirty="0" smtClean="0">
                <a:solidFill>
                  <a:srgbClr val="FF0000"/>
                </a:solidFill>
                <a:latin typeface="Times New Roman" panose="02020603050405020304" pitchFamily="18" charset="0"/>
                <a:ea typeface="Calibri" panose="020F0502020204030204" pitchFamily="34" charset="0"/>
              </a:rPr>
              <a:t> </a:t>
            </a:r>
            <a:r>
              <a:rPr lang="ru-RU" sz="2000" b="1" i="1" dirty="0" err="1" smtClean="0">
                <a:solidFill>
                  <a:srgbClr val="FF0000"/>
                </a:solidFill>
                <a:latin typeface="Times New Roman" panose="02020603050405020304" pitchFamily="18" charset="0"/>
                <a:ea typeface="Calibri" panose="020F0502020204030204" pitchFamily="34" charset="0"/>
              </a:rPr>
              <a:t>фільтровентиляції</a:t>
            </a:r>
            <a:r>
              <a:rPr lang="ru-RU" sz="2000" b="1" dirty="0" smtClean="0">
                <a:solidFill>
                  <a:srgbClr val="FF0000"/>
                </a:solidFill>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радіоактивного</a:t>
            </a:r>
            <a:r>
              <a:rPr lang="ru-RU" sz="2000" dirty="0" smtClean="0">
                <a:latin typeface="Times New Roman" panose="02020603050405020304" pitchFamily="18" charset="0"/>
                <a:ea typeface="Calibri" panose="020F0502020204030204" pitchFamily="34" charset="0"/>
              </a:rPr>
              <a:t> пилу, </a:t>
            </a:r>
            <a:r>
              <a:rPr lang="ru-RU" sz="2000" dirty="0" err="1" smtClean="0">
                <a:latin typeface="Times New Roman" panose="02020603050405020304" pitchFamily="18" charset="0"/>
                <a:ea typeface="Calibri" panose="020F0502020204030204" pitchFamily="34" charset="0"/>
              </a:rPr>
              <a:t>хімічно-небезпечних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речовин</a:t>
            </a:r>
            <a:r>
              <a:rPr lang="ru-RU" sz="2000" dirty="0" smtClean="0">
                <a:latin typeface="Times New Roman" panose="02020603050405020304" pitchFamily="18" charset="0"/>
                <a:ea typeface="Calibri" panose="020F0502020204030204" pitchFamily="34" charset="0"/>
              </a:rPr>
              <a:t> (НХР) </a:t>
            </a:r>
            <a:r>
              <a:rPr lang="ru-RU" sz="2000" dirty="0" err="1" smtClean="0">
                <a:latin typeface="Times New Roman" panose="02020603050405020304" pitchFamily="18" charset="0"/>
                <a:ea typeface="Calibri" panose="020F0502020204030204" pitchFamily="34" charset="0"/>
              </a:rPr>
              <a:t>і</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біологічних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засобів</a:t>
            </a:r>
            <a:r>
              <a:rPr lang="ru-RU" sz="2000" dirty="0" smtClean="0">
                <a:latin typeface="Times New Roman" panose="02020603050405020304" pitchFamily="18" charset="0"/>
                <a:ea typeface="Calibri" panose="020F0502020204030204" pitchFamily="34" charset="0"/>
              </a:rPr>
              <a:t>.</a:t>
            </a:r>
            <a:r>
              <a:rPr lang="ru-RU" sz="2000" b="1" i="1" dirty="0" smtClean="0">
                <a:latin typeface="Times New Roman" panose="02020603050405020304" pitchFamily="18" charset="0"/>
                <a:ea typeface="Calibri" panose="020F0502020204030204" pitchFamily="34" charset="0"/>
              </a:rPr>
              <a:t> Норма </a:t>
            </a:r>
            <a:r>
              <a:rPr lang="ru-RU" sz="2000" b="1" i="1" dirty="0" err="1" smtClean="0">
                <a:latin typeface="Times New Roman" panose="02020603050405020304" pitchFamily="18" charset="0"/>
                <a:ea typeface="Calibri" panose="020F0502020204030204" pitchFamily="34" charset="0"/>
              </a:rPr>
              <a:t>подачі</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повітря</a:t>
            </a:r>
            <a:r>
              <a:rPr lang="ru-RU" sz="2000" b="1" i="1" dirty="0" smtClean="0">
                <a:latin typeface="Times New Roman" panose="02020603050405020304" pitchFamily="18" charset="0"/>
                <a:ea typeface="Calibri" panose="020F0502020204030204" pitchFamily="34" charset="0"/>
              </a:rPr>
              <a:t> в </a:t>
            </a:r>
            <a:r>
              <a:rPr lang="ru-RU" sz="2000" b="1" i="1" dirty="0" err="1" smtClean="0">
                <a:latin typeface="Times New Roman" panose="02020603050405020304" pitchFamily="18" charset="0"/>
                <a:ea typeface="Calibri" panose="020F0502020204030204" pitchFamily="34" charset="0"/>
              </a:rPr>
              <a:t>цьому</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режимі</a:t>
            </a:r>
            <a:r>
              <a:rPr lang="ru-RU" sz="2000" b="1" i="1" dirty="0" smtClean="0">
                <a:latin typeface="Times New Roman" panose="02020603050405020304" pitchFamily="18" charset="0"/>
                <a:ea typeface="Calibri" panose="020F0502020204030204" pitchFamily="34" charset="0"/>
              </a:rPr>
              <a:t> - 2 м3 /год на одну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 (5 м 3 /год на одну </a:t>
            </a:r>
            <a:r>
              <a:rPr lang="ru-RU" sz="2000" b="1" i="1" dirty="0" err="1" smtClean="0">
                <a:latin typeface="Times New Roman" panose="02020603050405020304" pitchFamily="18" charset="0"/>
                <a:ea typeface="Calibri" panose="020F0502020204030204" pitchFamily="34" charset="0"/>
              </a:rPr>
              <a:t>людину</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що</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знаходиться</a:t>
            </a:r>
            <a:r>
              <a:rPr lang="ru-RU" sz="2000" b="1" i="1" dirty="0" smtClean="0">
                <a:latin typeface="Times New Roman" panose="02020603050405020304" pitchFamily="18" charset="0"/>
                <a:ea typeface="Calibri" panose="020F0502020204030204" pitchFamily="34" charset="0"/>
              </a:rPr>
              <a:t> в </a:t>
            </a:r>
            <a:r>
              <a:rPr lang="ru-RU" sz="2000" b="1" i="1" dirty="0" err="1" smtClean="0">
                <a:latin typeface="Times New Roman" panose="02020603050405020304" pitchFamily="18" charset="0"/>
                <a:ea typeface="Calibri" panose="020F0502020204030204" pitchFamily="34" charset="0"/>
              </a:rPr>
              <a:t>пункті</a:t>
            </a:r>
            <a:r>
              <a:rPr lang="ru-RU" sz="2000" b="1" i="1" dirty="0" smtClean="0">
                <a:latin typeface="Times New Roman" panose="02020603050405020304" pitchFamily="18" charset="0"/>
                <a:ea typeface="Calibri" panose="020F0502020204030204" pitchFamily="34" charset="0"/>
              </a:rPr>
              <a:t> </a:t>
            </a:r>
            <a:r>
              <a:rPr lang="ru-RU" sz="2000" b="1" i="1" dirty="0" err="1" smtClean="0">
                <a:latin typeface="Times New Roman" panose="02020603050405020304" pitchFamily="18" charset="0"/>
                <a:ea typeface="Calibri" panose="020F0502020204030204" pitchFamily="34" charset="0"/>
              </a:rPr>
              <a:t>управління</a:t>
            </a:r>
            <a:r>
              <a:rPr lang="ru-RU" sz="2000" b="1" i="1" dirty="0" smtClean="0">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Розрахунковий</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період</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роботи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системи</a:t>
            </a:r>
            <a:r>
              <a:rPr lang="ru-RU" sz="2000" dirty="0" smtClean="0">
                <a:latin typeface="Times New Roman" panose="02020603050405020304" pitchFamily="18" charset="0"/>
                <a:ea typeface="Calibri" panose="020F0502020204030204" pitchFamily="34" charset="0"/>
              </a:rPr>
              <a:t> в </a:t>
            </a:r>
            <a:r>
              <a:rPr lang="ru-RU" sz="2000" dirty="0" err="1" smtClean="0">
                <a:latin typeface="Times New Roman" panose="02020603050405020304" pitchFamily="18" charset="0"/>
                <a:ea typeface="Calibri" panose="020F0502020204030204" pitchFamily="34" charset="0"/>
              </a:rPr>
              <a:t>цьому</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режимі</a:t>
            </a:r>
            <a:r>
              <a:rPr lang="ru-RU" sz="2000" dirty="0" smtClean="0">
                <a:latin typeface="Times New Roman" panose="02020603050405020304" pitchFamily="18" charset="0"/>
                <a:ea typeface="Calibri" panose="020F0502020204030204" pitchFamily="34" charset="0"/>
              </a:rPr>
              <a:t> – 12 годин.</a:t>
            </a:r>
            <a:endParaRPr lang="uk-UA" sz="1600" dirty="0" smtClean="0">
              <a:latin typeface="Times New Roman" panose="02020603050405020304" pitchFamily="18" charset="0"/>
              <a:ea typeface="Calibri" panose="020F0502020204030204"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latin typeface="Times New Roman" panose="02020603050405020304" pitchFamily="18" charset="0"/>
                <a:ea typeface="Calibri" panose="020F0502020204030204" pitchFamily="34" charset="0"/>
              </a:rPr>
              <a:t>Продовження</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ru-RU" sz="2400" dirty="0" err="1" smtClean="0">
                <a:latin typeface="Times New Roman" panose="02020603050405020304" pitchFamily="18" charset="0"/>
                <a:ea typeface="Calibri" panose="020F0502020204030204" pitchFamily="34" charset="0"/>
              </a:rPr>
              <a:t>Очищення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від</a:t>
            </a:r>
            <a:r>
              <a:rPr lang="ru-RU" sz="2400" dirty="0" smtClean="0">
                <a:latin typeface="Times New Roman" panose="02020603050405020304" pitchFamily="18" charset="0"/>
                <a:ea typeface="Calibri" panose="020F0502020204030204" pitchFamily="34" charset="0"/>
              </a:rPr>
              <a:t> НХР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бактеріальних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засобів</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здійснюється</a:t>
            </a:r>
            <a:r>
              <a:rPr lang="ru-RU" sz="2400" dirty="0" smtClean="0">
                <a:latin typeface="Times New Roman" panose="02020603050405020304" pitchFamily="18" charset="0"/>
                <a:ea typeface="Calibri" panose="020F0502020204030204" pitchFamily="34" charset="0"/>
              </a:rPr>
              <a:t> у </a:t>
            </a:r>
            <a:r>
              <a:rPr lang="ru-RU" sz="2400" dirty="0" err="1" smtClean="0">
                <a:latin typeface="Times New Roman" panose="02020603050405020304" pitchFamily="18" charset="0"/>
                <a:ea typeface="Calibri" panose="020F0502020204030204" pitchFamily="34" charset="0"/>
              </a:rPr>
              <a:t>фільтрах-поглиначах</a:t>
            </a:r>
            <a:r>
              <a:rPr lang="ru-RU" sz="2400" dirty="0" smtClean="0">
                <a:latin typeface="Times New Roman" panose="02020603050405020304" pitchFamily="18" charset="0"/>
                <a:ea typeface="Calibri" panose="020F0502020204030204" pitchFamily="34" charset="0"/>
              </a:rPr>
              <a:t> типу ФП-100, ФП-200, ФП-300 </a:t>
            </a:r>
            <a:r>
              <a:rPr lang="ru-RU" sz="2400" dirty="0" err="1" smtClean="0">
                <a:latin typeface="Times New Roman" panose="02020603050405020304" pitchFamily="18" charset="0"/>
                <a:ea typeface="Calibri" panose="020F0502020204030204" pitchFamily="34" charset="0"/>
              </a:rPr>
              <a:t>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ін</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встановлюваних</a:t>
            </a:r>
            <a:r>
              <a:rPr lang="ru-RU" sz="2400" dirty="0" smtClean="0">
                <a:latin typeface="Times New Roman" panose="02020603050405020304" pitchFamily="18" charset="0"/>
                <a:ea typeface="Calibri" panose="020F0502020204030204" pitchFamily="34" charset="0"/>
              </a:rPr>
              <a:t> у </a:t>
            </a:r>
            <a:r>
              <a:rPr lang="ru-RU" sz="2400" dirty="0" err="1" smtClean="0">
                <a:latin typeface="Times New Roman" panose="02020603050405020304" pitchFamily="18" charset="0"/>
                <a:ea typeface="Calibri" panose="020F0502020204030204" pitchFamily="34" charset="0"/>
              </a:rPr>
              <a:t>фільтровентиляційній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камері</a:t>
            </a:r>
            <a:r>
              <a:rPr lang="ru-RU" sz="2400" dirty="0" smtClean="0">
                <a:latin typeface="Times New Roman" panose="02020603050405020304" pitchFamily="18" charset="0"/>
                <a:ea typeface="Calibri" panose="020F0502020204030204" pitchFamily="34" charset="0"/>
              </a:rPr>
              <a:t>.</a:t>
            </a:r>
            <a:endParaRPr lang="uk-UA" sz="2400" dirty="0" smtClean="0"/>
          </a:p>
          <a:p>
            <a:pPr algn="just">
              <a:spcAft>
                <a:spcPts val="0"/>
              </a:spcAft>
            </a:pPr>
            <a:r>
              <a:rPr lang="ru-RU" sz="2400" b="1" i="1" dirty="0" err="1" smtClean="0">
                <a:latin typeface="Times New Roman" panose="02020603050405020304" pitchFamily="18" charset="0"/>
                <a:ea typeface="Calibri" panose="020F0502020204030204" pitchFamily="34" charset="0"/>
              </a:rPr>
              <a:t>Працює</a:t>
            </a:r>
            <a:r>
              <a:rPr lang="ru-RU" sz="2400" b="1" i="1" dirty="0" smtClean="0">
                <a:latin typeface="Times New Roman" panose="02020603050405020304" pitchFamily="18" charset="0"/>
                <a:ea typeface="Calibri" panose="020F0502020204030204" pitchFamily="34" charset="0"/>
              </a:rPr>
              <a:t> </a:t>
            </a:r>
            <a:r>
              <a:rPr lang="ru-RU" sz="2400" b="1" i="1" dirty="0" err="1" smtClean="0">
                <a:latin typeface="Times New Roman" panose="02020603050405020304" pitchFamily="18" charset="0"/>
                <a:ea typeface="Calibri" panose="020F0502020204030204" pitchFamily="34" charset="0"/>
              </a:rPr>
              <a:t>фільтр-поглинач</a:t>
            </a:r>
            <a:r>
              <a:rPr lang="ru-RU" sz="2400" b="1" i="1" dirty="0" smtClean="0">
                <a:latin typeface="Times New Roman" panose="02020603050405020304" pitchFamily="18" charset="0"/>
                <a:ea typeface="Calibri" panose="020F0502020204030204" pitchFamily="34" charset="0"/>
              </a:rPr>
              <a:t> за принципом </a:t>
            </a:r>
            <a:r>
              <a:rPr lang="ru-RU" sz="2400" b="1" i="1" dirty="0" err="1" smtClean="0">
                <a:latin typeface="Times New Roman" panose="02020603050405020304" pitchFamily="18" charset="0"/>
                <a:ea typeface="Calibri" panose="020F0502020204030204" pitchFamily="34" charset="0"/>
              </a:rPr>
              <a:t>фільтруючого</a:t>
            </a:r>
            <a:r>
              <a:rPr lang="ru-RU" sz="2400" b="1" i="1" dirty="0" smtClean="0">
                <a:latin typeface="Times New Roman" panose="02020603050405020304" pitchFamily="18" charset="0"/>
                <a:ea typeface="Calibri" panose="020F0502020204030204" pitchFamily="34" charset="0"/>
              </a:rPr>
              <a:t> </a:t>
            </a:r>
            <a:r>
              <a:rPr lang="ru-RU" sz="2400" b="1" i="1" dirty="0" err="1" smtClean="0">
                <a:latin typeface="Times New Roman" panose="02020603050405020304" pitchFamily="18" charset="0"/>
                <a:ea typeface="Calibri" panose="020F0502020204030204" pitchFamily="34" charset="0"/>
              </a:rPr>
              <a:t>протигаза</a:t>
            </a:r>
            <a:r>
              <a:rPr lang="ru-RU" sz="2400" b="1" i="1" dirty="0" smtClean="0">
                <a:latin typeface="Times New Roman" panose="02020603050405020304" pitchFamily="18" charset="0"/>
                <a:ea typeface="Calibri" panose="020F0502020204030204" pitchFamily="34" charset="0"/>
              </a:rPr>
              <a:t>.</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Зовнішнє</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надходить</a:t>
            </a:r>
            <a:r>
              <a:rPr lang="ru-RU" sz="2400" dirty="0" smtClean="0">
                <a:latin typeface="Times New Roman" panose="02020603050405020304" pitchFamily="18" charset="0"/>
                <a:ea typeface="Calibri" panose="020F0502020204030204" pitchFamily="34" charset="0"/>
              </a:rPr>
              <a:t> через </a:t>
            </a:r>
            <a:r>
              <a:rPr lang="ru-RU" sz="2400" dirty="0" err="1" smtClean="0">
                <a:latin typeface="Times New Roman" panose="02020603050405020304" pitchFamily="18" charset="0"/>
                <a:ea typeface="Calibri" panose="020F0502020204030204" pitchFamily="34" charset="0"/>
              </a:rPr>
              <a:t>картонний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фільтр</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шар </a:t>
            </a:r>
            <a:r>
              <a:rPr lang="ru-RU" sz="2400" dirty="0" err="1" smtClean="0">
                <a:latin typeface="Times New Roman" panose="02020603050405020304" pitchFamily="18" charset="0"/>
                <a:ea typeface="Calibri" panose="020F0502020204030204" pitchFamily="34" charset="0"/>
              </a:rPr>
              <a:t>вугілля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каталізатора</a:t>
            </a:r>
            <a:r>
              <a:rPr lang="ru-RU" sz="2400" dirty="0" smtClean="0">
                <a:latin typeface="Times New Roman" panose="02020603050405020304" pitchFamily="18" charset="0"/>
                <a:ea typeface="Calibri" panose="020F0502020204030204" pitchFamily="34" charset="0"/>
              </a:rPr>
              <a:t>, де </a:t>
            </a:r>
            <a:r>
              <a:rPr lang="ru-RU" sz="2400" dirty="0" err="1" smtClean="0">
                <a:latin typeface="Times New Roman" panose="02020603050405020304" pitchFamily="18" charset="0"/>
                <a:ea typeface="Calibri" panose="020F0502020204030204" pitchFamily="34" charset="0"/>
              </a:rPr>
              <a:t>очищається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від</a:t>
            </a:r>
            <a:r>
              <a:rPr lang="ru-RU" sz="2400" dirty="0" smtClean="0">
                <a:latin typeface="Times New Roman" panose="02020603050405020304" pitchFamily="18" charset="0"/>
                <a:ea typeface="Calibri" panose="020F0502020204030204" pitchFamily="34" charset="0"/>
              </a:rPr>
              <a:t> НХР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бактеріальних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засобів</a:t>
            </a:r>
            <a:r>
              <a:rPr lang="ru-RU" sz="2400" dirty="0" smtClean="0">
                <a:latin typeface="Times New Roman" panose="02020603050405020304" pitchFamily="18" charset="0"/>
                <a:ea typeface="Calibri" panose="020F0502020204030204" pitchFamily="34" charset="0"/>
              </a:rPr>
              <a:t>. Подача </a:t>
            </a:r>
            <a:r>
              <a:rPr lang="ru-RU" sz="2400" dirty="0" err="1" smtClean="0">
                <a:latin typeface="Times New Roman" panose="02020603050405020304" pitchFamily="18" charset="0"/>
                <a:ea typeface="Calibri" panose="020F0502020204030204" pitchFamily="34" charset="0"/>
              </a:rPr>
              <a:t>зовнішнього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повітря</a:t>
            </a:r>
            <a:r>
              <a:rPr lang="ru-RU" sz="2400" dirty="0" smtClean="0">
                <a:latin typeface="Times New Roman" panose="02020603050405020304" pitchFamily="18" charset="0"/>
                <a:ea typeface="Calibri" panose="020F0502020204030204" pitchFamily="34" charset="0"/>
              </a:rPr>
              <a:t> в </a:t>
            </a:r>
            <a:r>
              <a:rPr lang="ru-RU" sz="2400" dirty="0" err="1" smtClean="0">
                <a:latin typeface="Times New Roman" panose="02020603050405020304" pitchFamily="18" charset="0"/>
                <a:ea typeface="Calibri" panose="020F0502020204030204" pitchFamily="34" charset="0"/>
              </a:rPr>
              <a:t>сховище</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здійснюється</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допомогою</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вентиляторів</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різних</a:t>
            </a:r>
            <a:r>
              <a:rPr lang="ru-RU" sz="2400" dirty="0" smtClean="0">
                <a:latin typeface="Times New Roman" panose="02020603050405020304" pitchFamily="18" charset="0"/>
                <a:ea typeface="Calibri" panose="020F0502020204030204" pitchFamily="34" charset="0"/>
              </a:rPr>
              <a:t> систем —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ручним</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і</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або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електричним</a:t>
            </a:r>
            <a:r>
              <a:rPr lang="ru-RU" sz="2400" dirty="0" smtClean="0">
                <a:latin typeface="Times New Roman" panose="02020603050405020304" pitchFamily="18" charset="0"/>
                <a:ea typeface="Calibri" panose="020F0502020204030204" pitchFamily="34" charset="0"/>
              </a:rPr>
              <a:t> приводом.</a:t>
            </a:r>
            <a:endParaRPr lang="uk-UA" sz="2400" dirty="0" smtClean="0">
              <a:latin typeface="Times New Roman" panose="02020603050405020304" pitchFamily="18" charset="0"/>
              <a:ea typeface="Calibri" panose="020F0502020204030204" pitchFamily="34" charset="0"/>
            </a:endParaRPr>
          </a:p>
          <a:p>
            <a:pPr algn="just">
              <a:spcAft>
                <a:spcPts val="0"/>
              </a:spcAft>
            </a:pPr>
            <a:r>
              <a:rPr lang="ru-RU" sz="2400" i="1" dirty="0" err="1" smtClean="0">
                <a:solidFill>
                  <a:srgbClr val="FF0000"/>
                </a:solidFill>
                <a:latin typeface="Times New Roman" panose="02020603050405020304" pitchFamily="18" charset="0"/>
                <a:ea typeface="Calibri" panose="020F0502020204030204" pitchFamily="34" charset="0"/>
              </a:rPr>
              <a:t>Третій</a:t>
            </a:r>
            <a:r>
              <a:rPr lang="ru-RU" sz="2400" i="1" dirty="0" smtClean="0">
                <a:solidFill>
                  <a:srgbClr val="FF0000"/>
                </a:solidFill>
                <a:latin typeface="Times New Roman" panose="02020603050405020304" pitchFamily="18" charset="0"/>
                <a:ea typeface="Calibri" panose="020F0502020204030204" pitchFamily="34" charset="0"/>
              </a:rPr>
              <a:t> режим </a:t>
            </a:r>
            <a:r>
              <a:rPr lang="ru-RU" sz="2400" i="1" dirty="0" err="1" smtClean="0">
                <a:solidFill>
                  <a:srgbClr val="FF0000"/>
                </a:solidFill>
                <a:latin typeface="Times New Roman" panose="02020603050405020304" pitchFamily="18" charset="0"/>
                <a:ea typeface="Calibri" panose="020F0502020204030204" pitchFamily="34" charset="0"/>
              </a:rPr>
              <a:t>вентиляції</a:t>
            </a:r>
            <a:r>
              <a:rPr lang="ru-RU" sz="2400" i="1" dirty="0" smtClean="0">
                <a:solidFill>
                  <a:srgbClr val="FF0000"/>
                </a:solidFill>
                <a:latin typeface="Times New Roman" panose="02020603050405020304" pitchFamily="18" charset="0"/>
                <a:ea typeface="Calibri" panose="020F0502020204030204" pitchFamily="34" charset="0"/>
              </a:rPr>
              <a:t> — </a:t>
            </a:r>
            <a:r>
              <a:rPr lang="ru-RU" sz="2400" i="1" dirty="0" err="1" smtClean="0">
                <a:solidFill>
                  <a:srgbClr val="FF0000"/>
                </a:solidFill>
                <a:latin typeface="Times New Roman" panose="02020603050405020304" pitchFamily="18" charset="0"/>
                <a:ea typeface="Calibri" panose="020F0502020204030204" pitchFamily="34" charset="0"/>
              </a:rPr>
              <a:t>регенерація</a:t>
            </a:r>
            <a:r>
              <a:rPr lang="ru-RU" sz="2400" i="1" dirty="0" smtClean="0">
                <a:solidFill>
                  <a:srgbClr val="FF0000"/>
                </a:solidFill>
                <a:latin typeface="Times New Roman" panose="02020603050405020304" pitchFamily="18" charset="0"/>
                <a:ea typeface="Calibri" panose="020F0502020204030204" pitchFamily="34" charset="0"/>
              </a:rPr>
              <a:t> </a:t>
            </a:r>
            <a:r>
              <a:rPr lang="ru-RU" sz="2400" i="1" dirty="0" err="1" smtClean="0">
                <a:solidFill>
                  <a:srgbClr val="FF0000"/>
                </a:solidFill>
                <a:latin typeface="Times New Roman" panose="02020603050405020304" pitchFamily="18" charset="0"/>
                <a:ea typeface="Calibri" panose="020F0502020204030204" pitchFamily="34" charset="0"/>
              </a:rPr>
              <a:t>внутрішнього</a:t>
            </a:r>
            <a:r>
              <a:rPr lang="ru-RU" sz="2400" i="1" dirty="0" smtClean="0">
                <a:solidFill>
                  <a:srgbClr val="FF0000"/>
                </a:solidFill>
                <a:latin typeface="Times New Roman" panose="02020603050405020304" pitchFamily="18" charset="0"/>
                <a:ea typeface="Calibri" panose="020F0502020204030204" pitchFamily="34" charset="0"/>
              </a:rPr>
              <a:t> </a:t>
            </a:r>
            <a:r>
              <a:rPr lang="ru-RU" sz="2400" i="1" dirty="0" err="1" smtClean="0">
                <a:solidFill>
                  <a:srgbClr val="FF0000"/>
                </a:solidFill>
                <a:latin typeface="Times New Roman" panose="02020603050405020304" pitchFamily="18" charset="0"/>
                <a:ea typeface="Calibri" panose="020F0502020204030204" pitchFamily="34" charset="0"/>
              </a:rPr>
              <a:t>повітря</a:t>
            </a:r>
            <a:r>
              <a:rPr lang="ru-RU" sz="2400" dirty="0" smtClean="0">
                <a:solidFill>
                  <a:srgbClr val="FF0000"/>
                </a:solidFill>
                <a:latin typeface="Times New Roman" panose="02020603050405020304" pitchFamily="18" charset="0"/>
                <a:ea typeface="Calibri" panose="020F0502020204030204" pitchFamily="34" charset="0"/>
              </a:rPr>
              <a:t> </a:t>
            </a:r>
            <a:r>
              <a:rPr lang="ru-RU" sz="2400" dirty="0" smtClean="0">
                <a:latin typeface="Times New Roman" panose="02020603050405020304" pitchFamily="18" charset="0"/>
                <a:ea typeface="Calibri" panose="020F0502020204030204" pitchFamily="34" charset="0"/>
              </a:rPr>
              <a:t>в </a:t>
            </a:r>
            <a:r>
              <a:rPr lang="ru-RU" sz="2400" dirty="0" err="1" smtClean="0">
                <a:latin typeface="Times New Roman" panose="02020603050405020304" pitchFamily="18" charset="0"/>
                <a:ea typeface="Calibri" panose="020F0502020204030204" pitchFamily="34" charset="0"/>
              </a:rPr>
              <a:t>сховищі</a:t>
            </a:r>
            <a:r>
              <a:rPr lang="ru-RU" sz="2400" dirty="0" smtClean="0">
                <a:latin typeface="Times New Roman" panose="02020603050405020304" pitchFamily="18" charset="0"/>
                <a:ea typeface="Calibri" panose="020F0502020204030204" pitchFamily="34" charset="0"/>
              </a:rPr>
              <a:t> по замкнутому циклу — </a:t>
            </a:r>
            <a:r>
              <a:rPr lang="ru-RU" sz="2400" dirty="0" err="1" smtClean="0">
                <a:latin typeface="Times New Roman" panose="02020603050405020304" pitchFamily="18" charset="0"/>
                <a:ea typeface="Calibri" panose="020F0502020204030204" pitchFamily="34" charset="0"/>
              </a:rPr>
              <a:t>може</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здійснюватись</a:t>
            </a:r>
            <a:r>
              <a:rPr lang="ru-RU" sz="2400" dirty="0" smtClean="0">
                <a:latin typeface="Times New Roman" panose="02020603050405020304" pitchFamily="18" charset="0"/>
                <a:ea typeface="Calibri" panose="020F0502020204030204" pitchFamily="34" charset="0"/>
              </a:rPr>
              <a:t> за </a:t>
            </a:r>
            <a:r>
              <a:rPr lang="ru-RU" sz="2400" dirty="0" err="1" smtClean="0">
                <a:latin typeface="Times New Roman" panose="02020603050405020304" pitchFamily="18" charset="0"/>
                <a:ea typeface="Calibri" panose="020F0502020204030204" pitchFamily="34" charset="0"/>
              </a:rPr>
              <a:t>допомогою</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регенеративних</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патронів</a:t>
            </a:r>
            <a:r>
              <a:rPr lang="ru-RU" sz="2400" dirty="0" smtClean="0">
                <a:latin typeface="Times New Roman" panose="02020603050405020304" pitchFamily="18" charset="0"/>
                <a:ea typeface="Calibri" panose="020F0502020204030204" pitchFamily="34" charset="0"/>
              </a:rPr>
              <a:t> типу РП-100 </a:t>
            </a:r>
            <a:r>
              <a:rPr lang="ru-RU" sz="2400" dirty="0" err="1" smtClean="0">
                <a:latin typeface="Times New Roman" panose="02020603050405020304" pitchFamily="18" charset="0"/>
                <a:ea typeface="Calibri" panose="020F0502020204030204" pitchFamily="34" charset="0"/>
              </a:rPr>
              <a:t>або</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регенеративних</a:t>
            </a:r>
            <a:r>
              <a:rPr lang="ru-RU" sz="2400" dirty="0" smtClean="0">
                <a:latin typeface="Times New Roman" panose="02020603050405020304" pitchFamily="18" charset="0"/>
                <a:ea typeface="Calibri" panose="020F0502020204030204" pitchFamily="34" charset="0"/>
              </a:rPr>
              <a:t> установок РУ-150. </a:t>
            </a:r>
            <a:r>
              <a:rPr lang="ru-RU" sz="2400" dirty="0" err="1" smtClean="0">
                <a:latin typeface="Times New Roman" panose="02020603050405020304" pitchFamily="18" charset="0"/>
                <a:ea typeface="Calibri" panose="020F0502020204030204" pitchFamily="34" charset="0"/>
              </a:rPr>
              <a:t>Розрахунковий</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період</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роботи</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системи</a:t>
            </a:r>
            <a:r>
              <a:rPr lang="ru-RU" sz="2400" dirty="0" smtClean="0">
                <a:latin typeface="Times New Roman" panose="02020603050405020304" pitchFamily="18" charset="0"/>
                <a:ea typeface="Calibri" panose="020F0502020204030204" pitchFamily="34" charset="0"/>
              </a:rPr>
              <a:t> в </a:t>
            </a:r>
            <a:r>
              <a:rPr lang="ru-RU" sz="2400" dirty="0" err="1" smtClean="0">
                <a:latin typeface="Times New Roman" panose="02020603050405020304" pitchFamily="18" charset="0"/>
                <a:ea typeface="Calibri" panose="020F0502020204030204" pitchFamily="34" charset="0"/>
              </a:rPr>
              <a:t>цьому</a:t>
            </a:r>
            <a:r>
              <a:rPr lang="ru-RU" sz="2400" dirty="0" smtClean="0">
                <a:latin typeface="Times New Roman" panose="02020603050405020304" pitchFamily="18" charset="0"/>
                <a:ea typeface="Calibri" panose="020F0502020204030204" pitchFamily="34" charset="0"/>
              </a:rPr>
              <a:t> </a:t>
            </a:r>
            <a:r>
              <a:rPr lang="ru-RU" sz="2400" dirty="0" err="1" smtClean="0">
                <a:latin typeface="Times New Roman" panose="02020603050405020304" pitchFamily="18" charset="0"/>
                <a:ea typeface="Calibri" panose="020F0502020204030204" pitchFamily="34" charset="0"/>
              </a:rPr>
              <a:t>режимі</a:t>
            </a:r>
            <a:r>
              <a:rPr lang="ru-RU" sz="2400" dirty="0" smtClean="0">
                <a:latin typeface="Times New Roman" panose="02020603050405020304" pitchFamily="18" charset="0"/>
                <a:ea typeface="Calibri" panose="020F0502020204030204" pitchFamily="34" charset="0"/>
              </a:rPr>
              <a:t> – 6 годин.</a:t>
            </a:r>
            <a:endParaRPr lang="uk-UA" sz="2400" dirty="0" smtClean="0">
              <a:latin typeface="Times New Roman" panose="02020603050405020304" pitchFamily="18" charset="0"/>
              <a:ea typeface="Calibri" panose="020F0502020204030204" pitchFamily="34" charset="0"/>
            </a:endParaRPr>
          </a:p>
          <a:p>
            <a:pPr>
              <a:buNone/>
            </a:pPr>
            <a:endParaRPr lang="uk-UA"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smtClean="0"/>
              <a:t>Маємо</a:t>
            </a:r>
            <a:r>
              <a:rPr lang="ru-RU" sz="2400" b="1" dirty="0" smtClean="0"/>
              <a:t> </a:t>
            </a:r>
            <a:r>
              <a:rPr lang="ru-RU" sz="2400" b="1" dirty="0" err="1" smtClean="0"/>
              <a:t>поліпшувати</a:t>
            </a:r>
            <a:r>
              <a:rPr lang="ru-RU" sz="2400" b="1" dirty="0" smtClean="0"/>
              <a:t> </a:t>
            </a:r>
            <a:r>
              <a:rPr lang="ru-RU" sz="2400" b="1" dirty="0" err="1" smtClean="0"/>
              <a:t>умови</a:t>
            </a:r>
            <a:r>
              <a:rPr lang="ru-RU" sz="2400" b="1" dirty="0" smtClean="0"/>
              <a:t> для наших </a:t>
            </a:r>
            <a:r>
              <a:rPr lang="ru-RU" sz="2400" b="1" dirty="0" err="1" smtClean="0"/>
              <a:t>військових</a:t>
            </a:r>
            <a:r>
              <a:rPr lang="ru-RU" sz="2400" b="1" dirty="0" smtClean="0"/>
              <a:t/>
            </a:r>
            <a:br>
              <a:rPr lang="ru-RU" sz="2400" b="1" dirty="0" smtClean="0"/>
            </a:br>
            <a:endParaRPr lang="uk-UA" sz="2400" b="1" dirty="0"/>
          </a:p>
        </p:txBody>
      </p:sp>
      <p:sp>
        <p:nvSpPr>
          <p:cNvPr id="3" name="Содержимое 2"/>
          <p:cNvSpPr>
            <a:spLocks noGrp="1"/>
          </p:cNvSpPr>
          <p:nvPr>
            <p:ph idx="1"/>
          </p:nvPr>
        </p:nvSpPr>
        <p:spPr/>
        <p:txBody>
          <a:bodyPr>
            <a:normAutofit/>
          </a:bodyPr>
          <a:lstStyle/>
          <a:p>
            <a:pPr algn="just"/>
            <a:r>
              <a:rPr lang="ru-RU" sz="1800" b="1" i="1" dirty="0" smtClean="0"/>
              <a:t>На </a:t>
            </a:r>
            <a:r>
              <a:rPr lang="ru-RU" sz="1800" b="1" i="1" dirty="0" err="1" smtClean="0"/>
              <a:t>виконання</a:t>
            </a:r>
            <a:r>
              <a:rPr lang="ru-RU" sz="1800" b="1" i="1" dirty="0" smtClean="0"/>
              <a:t> </a:t>
            </a:r>
            <a:r>
              <a:rPr lang="ru-RU" sz="1800" b="1" i="1" dirty="0" err="1" smtClean="0"/>
              <a:t>завдання</a:t>
            </a:r>
            <a:r>
              <a:rPr lang="ru-RU" sz="1800" b="1" i="1" dirty="0" smtClean="0"/>
              <a:t> Президента </a:t>
            </a:r>
            <a:r>
              <a:rPr lang="ru-RU" sz="1800" b="1" i="1" dirty="0" err="1" smtClean="0"/>
              <a:t>України</a:t>
            </a:r>
            <a:r>
              <a:rPr lang="ru-RU" sz="1800" b="1" i="1" dirty="0" smtClean="0"/>
              <a:t> </a:t>
            </a:r>
            <a:r>
              <a:rPr lang="ru-RU" sz="1800" b="1" i="1" dirty="0" err="1" smtClean="0"/>
              <a:t>Володимира</a:t>
            </a:r>
            <a:r>
              <a:rPr lang="ru-RU" sz="1800" b="1" i="1" dirty="0" smtClean="0"/>
              <a:t> </a:t>
            </a:r>
            <a:r>
              <a:rPr lang="ru-RU" sz="1800" b="1" i="1" dirty="0" err="1" smtClean="0"/>
              <a:t>Зеленського</a:t>
            </a:r>
            <a:r>
              <a:rPr lang="ru-RU" sz="1800" dirty="0" smtClean="0"/>
              <a:t> </a:t>
            </a:r>
            <a:r>
              <a:rPr lang="ru-RU" sz="1800" dirty="0" err="1" smtClean="0"/>
              <a:t>щодо</a:t>
            </a:r>
            <a:r>
              <a:rPr lang="ru-RU" sz="1800" dirty="0" smtClean="0"/>
              <a:t> </a:t>
            </a:r>
            <a:r>
              <a:rPr lang="ru-RU" sz="1800" dirty="0" err="1" smtClean="0"/>
              <a:t>поліпшення</a:t>
            </a:r>
            <a:r>
              <a:rPr lang="ru-RU" sz="1800" dirty="0" smtClean="0"/>
              <a:t> умов </a:t>
            </a:r>
            <a:r>
              <a:rPr lang="ru-RU" sz="1800" dirty="0" err="1" smtClean="0"/>
              <a:t>перебування</a:t>
            </a:r>
            <a:r>
              <a:rPr lang="ru-RU" sz="1800" dirty="0" smtClean="0"/>
              <a:t> та </a:t>
            </a:r>
            <a:r>
              <a:rPr lang="ru-RU" sz="1800" dirty="0" err="1" smtClean="0"/>
              <a:t>розміщення</a:t>
            </a:r>
            <a:r>
              <a:rPr lang="ru-RU" sz="1800" dirty="0" smtClean="0"/>
              <a:t> </a:t>
            </a:r>
            <a:r>
              <a:rPr lang="ru-RU" sz="1800" dirty="0" err="1" smtClean="0"/>
              <a:t>українських</a:t>
            </a:r>
            <a:r>
              <a:rPr lang="ru-RU" sz="1800" dirty="0" smtClean="0"/>
              <a:t> </a:t>
            </a:r>
            <a:r>
              <a:rPr lang="ru-RU" sz="1800" dirty="0" err="1" smtClean="0"/>
              <a:t>військовослужбовців</a:t>
            </a:r>
            <a:r>
              <a:rPr lang="ru-RU" sz="1800" dirty="0" smtClean="0"/>
              <a:t> у </a:t>
            </a:r>
            <a:r>
              <a:rPr lang="ru-RU" sz="1800" dirty="0" err="1" smtClean="0"/>
              <a:t>зоні</a:t>
            </a:r>
            <a:r>
              <a:rPr lang="ru-RU" sz="1800" dirty="0" smtClean="0"/>
              <a:t> </a:t>
            </a:r>
            <a:r>
              <a:rPr lang="ru-RU" sz="1800" dirty="0" err="1" smtClean="0"/>
              <a:t>проведення</a:t>
            </a:r>
            <a:r>
              <a:rPr lang="ru-RU" sz="1800" dirty="0" smtClean="0"/>
              <a:t> </a:t>
            </a:r>
            <a:r>
              <a:rPr lang="ru-RU" sz="1800" dirty="0" err="1" smtClean="0"/>
              <a:t>операції</a:t>
            </a:r>
            <a:r>
              <a:rPr lang="ru-RU" sz="1800" dirty="0" smtClean="0"/>
              <a:t> </a:t>
            </a:r>
            <a:r>
              <a:rPr lang="ru-RU" sz="1800" dirty="0" err="1" smtClean="0"/>
              <a:t>Об’єднаних</a:t>
            </a:r>
            <a:r>
              <a:rPr lang="ru-RU" sz="1800" dirty="0" smtClean="0"/>
              <a:t> сил та на </a:t>
            </a:r>
            <a:r>
              <a:rPr lang="ru-RU" sz="1800" dirty="0" err="1" smtClean="0"/>
              <a:t>передовій</a:t>
            </a:r>
            <a:r>
              <a:rPr lang="ru-RU" sz="1800" dirty="0" smtClean="0"/>
              <a:t> </a:t>
            </a:r>
            <a:r>
              <a:rPr lang="ru-RU" sz="1800" b="1" i="1" dirty="0" smtClean="0"/>
              <a:t>у </a:t>
            </a:r>
            <a:r>
              <a:rPr lang="ru-RU" sz="1800" b="1" i="1" dirty="0" err="1" smtClean="0"/>
              <a:t>Міністерстві</a:t>
            </a:r>
            <a:r>
              <a:rPr lang="ru-RU" sz="1800" b="1" i="1" dirty="0" smtClean="0"/>
              <a:t> оборони </a:t>
            </a:r>
            <a:r>
              <a:rPr lang="ru-RU" sz="1800" b="1" i="1" dirty="0" err="1" smtClean="0"/>
              <a:t>було</a:t>
            </a:r>
            <a:r>
              <a:rPr lang="ru-RU" sz="1800" b="1" i="1" dirty="0" smtClean="0"/>
              <a:t> презентовано </a:t>
            </a:r>
            <a:r>
              <a:rPr lang="ru-RU" sz="1800" b="1" i="1" dirty="0" err="1" smtClean="0"/>
              <a:t>експериментальні</a:t>
            </a:r>
            <a:r>
              <a:rPr lang="ru-RU" sz="1800" b="1" i="1" dirty="0" smtClean="0"/>
              <a:t> </a:t>
            </a:r>
            <a:r>
              <a:rPr lang="ru-RU" sz="1800" b="1" i="1" dirty="0" err="1" smtClean="0"/>
              <a:t>модулі</a:t>
            </a:r>
            <a:r>
              <a:rPr lang="ru-RU" sz="1800" b="1" i="1" dirty="0" smtClean="0"/>
              <a:t> для </a:t>
            </a:r>
            <a:r>
              <a:rPr lang="ru-RU" sz="1800" b="1" i="1" dirty="0" err="1" smtClean="0"/>
              <a:t>розміщення</a:t>
            </a:r>
            <a:r>
              <a:rPr lang="ru-RU" sz="1800" b="1" i="1" dirty="0" smtClean="0"/>
              <a:t> </a:t>
            </a:r>
            <a:r>
              <a:rPr lang="ru-RU" sz="1800" b="1" i="1" dirty="0" err="1" smtClean="0"/>
              <a:t>військовослужбовців</a:t>
            </a:r>
            <a:r>
              <a:rPr lang="ru-RU" sz="1800" b="1" i="1" dirty="0" smtClean="0"/>
              <a:t> у </a:t>
            </a:r>
            <a:r>
              <a:rPr lang="ru-RU" sz="1800" b="1" i="1" dirty="0" err="1" smtClean="0"/>
              <a:t>польових</a:t>
            </a:r>
            <a:r>
              <a:rPr lang="ru-RU" sz="1800" b="1" i="1" dirty="0" smtClean="0"/>
              <a:t> </a:t>
            </a:r>
            <a:r>
              <a:rPr lang="ru-RU" sz="1800" b="1" i="1" dirty="0" err="1" smtClean="0"/>
              <a:t>умовах</a:t>
            </a:r>
            <a:r>
              <a:rPr lang="ru-RU" sz="1800" b="1" i="1" dirty="0" smtClean="0"/>
              <a:t>.</a:t>
            </a:r>
          </a:p>
          <a:p>
            <a:pPr algn="just"/>
            <a:r>
              <a:rPr lang="uk-UA" sz="1800" dirty="0" smtClean="0"/>
              <a:t>Продемонстрували Главі держави дослідні зразки трьох модулів для проживання чотирьох та шести осіб. </a:t>
            </a:r>
            <a:r>
              <a:rPr lang="uk-UA" sz="1800" b="1" i="1" dirty="0" smtClean="0"/>
              <a:t>У модулях є санітарні вузли, ліжка, шафи та необхідні умови для розміщення військових.</a:t>
            </a:r>
          </a:p>
          <a:p>
            <a:pPr algn="just"/>
            <a:r>
              <a:rPr lang="uk-UA" sz="1800" dirty="0" smtClean="0"/>
              <a:t>Також були представлені </a:t>
            </a:r>
            <a:r>
              <a:rPr lang="uk-UA" sz="1800" b="1" i="1" dirty="0" smtClean="0"/>
              <a:t>санітарно-технічні модулі з душовими кабінами, туалетами та мобільні пральні з необхідною технікою. Модулі оснащені кондиціонерами, опалюються вони від електрогенераторів.</a:t>
            </a:r>
          </a:p>
          <a:p>
            <a:pPr algn="just"/>
            <a:r>
              <a:rPr lang="uk-UA" sz="1800" dirty="0" smtClean="0"/>
              <a:t>Якщо є небезпека для життя військових, модулі заглиблюватимуться в землю і їхня конструкція змінюватиметься, щоб особовий склад не отримав ураження. </a:t>
            </a:r>
          </a:p>
          <a:p>
            <a:pPr algn="just">
              <a:buNone/>
            </a:pPr>
            <a:r>
              <a:rPr lang="uk-UA" sz="1800" dirty="0" smtClean="0"/>
              <a:t> </a:t>
            </a:r>
            <a:endParaRPr lang="uk-UA"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president.gov.ua/storage/j-image-storage/13/62/17/896d863fa3945ff112f25f27f78d69ee_1563532605_wysiwyg.jpeg">
            <a:hlinkClick r:id="rId2" tooltip=" "/>
          </p:cNvPr>
          <p:cNvPicPr>
            <a:picLocks noChangeAspect="1" noChangeArrowheads="1"/>
          </p:cNvPicPr>
          <p:nvPr/>
        </p:nvPicPr>
        <p:blipFill>
          <a:blip r:embed="rId3" cstate="print"/>
          <a:srcRect/>
          <a:stretch>
            <a:fillRect/>
          </a:stretch>
        </p:blipFill>
        <p:spPr bwMode="auto">
          <a:xfrm>
            <a:off x="0" y="404664"/>
            <a:ext cx="9000000" cy="5991446"/>
          </a:xfrm>
          <a:prstGeom prst="rect">
            <a:avLst/>
          </a:prstGeom>
          <a:ln w="228600" cap="sq" cmpd="thickThin">
            <a:solidFill>
              <a:srgbClr val="000000"/>
            </a:solidFill>
            <a:prstDash val="solid"/>
            <a:miter lim="800000"/>
          </a:ln>
          <a:effectLst>
            <a:innerShdw blurRad="76200">
              <a:srgbClr val="000000"/>
            </a:innerShdw>
          </a:effectLst>
        </p:spPr>
      </p:pic>
      <p:sp>
        <p:nvSpPr>
          <p:cNvPr id="5" name="Скругленный прямоугольник 4"/>
          <p:cNvSpPr/>
          <p:nvPr/>
        </p:nvSpPr>
        <p:spPr>
          <a:xfrm>
            <a:off x="3851920" y="404664"/>
            <a:ext cx="36004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Природоохоронні заходи</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У числі природоохоронних заходів особливому контролю підлягають:</a:t>
            </a:r>
          </a:p>
          <a:p>
            <a:pPr algn="just"/>
            <a:r>
              <a:rPr lang="uk-UA" sz="2400" dirty="0" smtClean="0"/>
              <a:t>збір і видалення твердих і рідких відходів та сміття;</a:t>
            </a:r>
          </a:p>
          <a:p>
            <a:pPr algn="just"/>
            <a:r>
              <a:rPr lang="uk-UA" sz="2400" dirty="0" smtClean="0"/>
              <a:t>постійне утримання каналізаційних мереж і споруд у належному санітарно-технічному стані;</a:t>
            </a:r>
          </a:p>
          <a:p>
            <a:pPr algn="just"/>
            <a:r>
              <a:rPr lang="uk-UA" sz="2400" dirty="0" smtClean="0"/>
              <a:t>знезараження та утилізація твердих відходів та сміття на удосконалених смітниках, рідких нечистот на полях загортання;</a:t>
            </a:r>
          </a:p>
          <a:p>
            <a:pPr algn="just"/>
            <a:r>
              <a:rPr lang="uk-UA" sz="2400" dirty="0" smtClean="0"/>
              <a:t>дотримання нормативів гранично допустимих викидів в атмосферу і шкідливих фізичних впливів на неї.</a:t>
            </a:r>
          </a:p>
          <a:p>
            <a:endParaRPr lang="uk-UA"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800" b="1" dirty="0" smtClean="0"/>
              <a:t>Контроль за лазнево-пральним обслуговуванням військ.</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a:bodyPr>
          <a:lstStyle/>
          <a:p>
            <a:r>
              <a:rPr lang="uk-UA" sz="2000" b="1" i="1" dirty="0" smtClean="0"/>
              <a:t>Поточний санітарний нагляд (медичний контроль) включає: </a:t>
            </a:r>
            <a:endParaRPr lang="uk-UA" sz="2000" dirty="0" smtClean="0"/>
          </a:p>
          <a:p>
            <a:pPr algn="just"/>
            <a:r>
              <a:rPr lang="uk-UA" sz="2000" dirty="0" smtClean="0"/>
              <a:t>– аналіз захворюваності шкіри і підшкірно-жирової клітковини та ефективності заходів щодо її зменшення; </a:t>
            </a:r>
          </a:p>
          <a:p>
            <a:pPr algn="just"/>
            <a:r>
              <a:rPr lang="uk-UA" sz="2000" dirty="0" smtClean="0"/>
              <a:t>– систематичний нагляд за дотриманням санітарних вимог при експлуатації лазень, душових, ванн, перукарень, пралень тощо;</a:t>
            </a:r>
          </a:p>
          <a:p>
            <a:pPr algn="just"/>
            <a:r>
              <a:rPr lang="uk-UA" sz="2000" dirty="0" err="1" smtClean="0"/>
              <a:t>-регулярне</a:t>
            </a:r>
            <a:r>
              <a:rPr lang="uk-UA" sz="2000" dirty="0" smtClean="0"/>
              <a:t> миття (один раз на тиждень) особового складу у лазні із зміною натільної та постільної білизни;</a:t>
            </a:r>
          </a:p>
          <a:p>
            <a:pPr algn="just"/>
            <a:r>
              <a:rPr lang="uk-UA" sz="2000" dirty="0" smtClean="0"/>
              <a:t>- миття технічного персоналу після роботи з обслуговування матеріальної частини, а також після виконання військовослужбовцями інших робіт, пов’язаних із забрудненням тіла;</a:t>
            </a:r>
          </a:p>
          <a:p>
            <a:pPr algn="just"/>
            <a:r>
              <a:rPr lang="uk-UA" sz="2000" dirty="0" smtClean="0"/>
              <a:t>- щоденне миття кухарів та пекарів із зміною білизни не рідше 2 раз на </a:t>
            </a:r>
            <a:r>
              <a:rPr lang="uk-UA" sz="2000" smtClean="0"/>
              <a:t>тиждень;</a:t>
            </a:r>
            <a:endParaRPr lang="uk-UA" sz="2000"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000" dirty="0" err="1" smtClean="0"/>
              <a:t>-прання</a:t>
            </a:r>
            <a:r>
              <a:rPr lang="uk-UA" sz="2000" dirty="0" smtClean="0"/>
              <a:t> натільної, постільної, госпітальної та столово-кухонної білизни та спеціального одягу;</a:t>
            </a:r>
          </a:p>
          <a:p>
            <a:pPr algn="just"/>
            <a:r>
              <a:rPr lang="uk-UA" sz="2000" dirty="0" err="1" smtClean="0"/>
              <a:t>-санітарну</a:t>
            </a:r>
            <a:r>
              <a:rPr lang="uk-UA" sz="2000" dirty="0" smtClean="0"/>
              <a:t> обробку особового складу з дезінфекцією і дезінсекцією обмундирування та постільних </a:t>
            </a:r>
            <a:r>
              <a:rPr lang="uk-UA" sz="2000" dirty="0" err="1" smtClean="0"/>
              <a:t>приналежностей</a:t>
            </a:r>
            <a:r>
              <a:rPr lang="uk-UA" sz="2000" dirty="0" smtClean="0"/>
              <a:t> за епідемічними показами; </a:t>
            </a:r>
          </a:p>
          <a:p>
            <a:pPr algn="just"/>
            <a:r>
              <a:rPr lang="uk-UA" sz="2000" dirty="0" err="1" smtClean="0"/>
              <a:t>-хімічну</a:t>
            </a:r>
            <a:r>
              <a:rPr lang="uk-UA" sz="2000" dirty="0" smtClean="0"/>
              <a:t> чистку обмундирування та спецодягу;</a:t>
            </a:r>
          </a:p>
          <a:p>
            <a:pPr algn="just"/>
            <a:r>
              <a:rPr lang="uk-UA" sz="2000" dirty="0" smtClean="0"/>
              <a:t>- ремонт білизни, постачання милом, кальцинованою содою та іншими миючими засобами. </a:t>
            </a:r>
          </a:p>
          <a:p>
            <a:pPr algn="just"/>
            <a:r>
              <a:rPr lang="uk-UA" sz="2000" dirty="0" smtClean="0"/>
              <a:t> </a:t>
            </a:r>
            <a:r>
              <a:rPr lang="uk-UA" sz="2000" dirty="0" err="1" smtClean="0"/>
              <a:t>-нагляд</a:t>
            </a:r>
            <a:r>
              <a:rPr lang="uk-UA" sz="2000" dirty="0" smtClean="0"/>
              <a:t> за якістю прання, а при необхідності – за організацією просочування білизни </a:t>
            </a:r>
            <a:r>
              <a:rPr lang="uk-UA" sz="2000" dirty="0" err="1" smtClean="0"/>
              <a:t>протипаразитними</a:t>
            </a:r>
            <a:r>
              <a:rPr lang="uk-UA" sz="2000" dirty="0" smtClean="0"/>
              <a:t> засобами; </a:t>
            </a:r>
          </a:p>
          <a:p>
            <a:pPr algn="just"/>
            <a:r>
              <a:rPr lang="uk-UA" sz="2000" dirty="0" smtClean="0"/>
              <a:t>- контроль за регулярним проходженням працівниками лазень та пралень медичних оглядів та обстежень, контроль за їхніми знаннями з санітарно-технічного мінімуму;</a:t>
            </a:r>
          </a:p>
          <a:p>
            <a:pPr algn="just"/>
            <a:r>
              <a:rPr lang="uk-UA" sz="2000" dirty="0" smtClean="0"/>
              <a:t> </a:t>
            </a:r>
            <a:r>
              <a:rPr lang="uk-UA" sz="2000" dirty="0" err="1" smtClean="0"/>
              <a:t>-взаємодію</a:t>
            </a:r>
            <a:r>
              <a:rPr lang="uk-UA" sz="2000" dirty="0" smtClean="0"/>
              <a:t> з місцевими органами охорони здоров’я (отримання даних про санітарно-епідемічну ситуацію у районі дислокації військ, розміщення потерпілого населення), з речовою та квартирно-експлуатаційною службами. </a:t>
            </a:r>
          </a:p>
          <a:p>
            <a:endParaRPr lang="uk-UA"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Миття військовослужбовців</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400" dirty="0" smtClean="0"/>
              <a:t>Під час розміщення в польових умовах миття військовослужбовців проводиться у польових лазнях з використанням штатних (позаштатних, саморобних) польових технічних засобів миття. На миття 1 особи, враховуючи особовий склад формування, який працює у районі стихійного лиха, треба 45 л. </a:t>
            </a:r>
            <a:r>
              <a:rPr lang="uk-UA" sz="2400" dirty="0" smtClean="0">
                <a:latin typeface="Times New Roman" panose="02020603050405020304" pitchFamily="18" charset="0"/>
                <a:ea typeface="Calibri" panose="020F0502020204030204" pitchFamily="34" charset="0"/>
              </a:rPr>
              <a:t>Система опалення, має забезпечувати </a:t>
            </a:r>
            <a:r>
              <a:rPr lang="uk-UA" sz="2400" b="1" i="1" dirty="0" smtClean="0">
                <a:latin typeface="Times New Roman" panose="02020603050405020304" pitchFamily="18" charset="0"/>
                <a:ea typeface="Calibri" panose="020F0502020204030204" pitchFamily="34" charset="0"/>
              </a:rPr>
              <a:t>температуру у роздягальні та </a:t>
            </a:r>
            <a:r>
              <a:rPr lang="uk-UA" sz="2400" b="1" i="1" dirty="0" err="1" smtClean="0">
                <a:latin typeface="Times New Roman" panose="02020603050405020304" pitchFamily="18" charset="0"/>
                <a:ea typeface="Calibri" panose="020F0502020204030204" pitchFamily="34" charset="0"/>
              </a:rPr>
              <a:t>одягальні</a:t>
            </a:r>
            <a:r>
              <a:rPr lang="uk-UA" sz="2400" b="1" i="1" dirty="0" smtClean="0">
                <a:latin typeface="Times New Roman" panose="02020603050405020304" pitchFamily="18" charset="0"/>
                <a:ea typeface="Calibri" panose="020F0502020204030204" pitchFamily="34" charset="0"/>
              </a:rPr>
              <a:t> не нижче 25 °С, а у мильній (душовій) не нижче 30 °С.</a:t>
            </a:r>
            <a:endParaRPr lang="ru-RU" sz="2400" dirty="0" smtClean="0">
              <a:latin typeface="Times New Roman" panose="02020603050405020304" pitchFamily="18" charset="0"/>
              <a:ea typeface="Calibri" panose="020F0502020204030204" pitchFamily="34" charset="0"/>
            </a:endParaRPr>
          </a:p>
          <a:p>
            <a:pPr algn="just"/>
            <a:r>
              <a:rPr lang="uk-UA" sz="2400" dirty="0" smtClean="0"/>
              <a:t>Білизна та обмундирування підрозділу піддається дезінсекції в дезінфекційно-душовій установці (ДДУ) або окремо кип’ятінню та пранню в пральні, за епідемічними показаннями – імпрегнації інсектицидами.</a:t>
            </a:r>
          </a:p>
          <a:p>
            <a:pPr algn="just"/>
            <a:endParaRPr lang="uk-UA" sz="2400" dirty="0" smtClean="0"/>
          </a:p>
          <a:p>
            <a:pPr algn="just"/>
            <a:endParaRPr lang="uk-UA" sz="2000" dirty="0" smtClean="0"/>
          </a:p>
          <a:p>
            <a:pPr algn="just"/>
            <a:endParaRPr lang="uk-UA" sz="2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За відсутності ДДУ або неможливості прокип’ятити натільну та постільну білизну, обробку її можна проводити шляхом використання  рідких або порошкоподібних інсектицидів. Для нанесення рідких препаратів на одяг, постільне майно (матраци, ковдри, простирадла, подушки) та для обробки приміщень використовуються ручні аерозольні розпилювачі типу «</a:t>
            </a:r>
            <a:r>
              <a:rPr lang="uk-UA" sz="2400" dirty="0" err="1" smtClean="0"/>
              <a:t>Дезінфаль</a:t>
            </a:r>
            <a:r>
              <a:rPr lang="uk-UA" sz="2400" dirty="0" smtClean="0"/>
              <a:t>», «Гідропульт», «</a:t>
            </a:r>
            <a:r>
              <a:rPr lang="uk-UA" sz="2400" dirty="0" err="1" smtClean="0"/>
              <a:t>Автомакс</a:t>
            </a:r>
            <a:r>
              <a:rPr lang="uk-UA" sz="2400" dirty="0" smtClean="0"/>
              <a:t>» тощо, а також щітки для одягу. Порошкоподібні препарати наносяться на речі за допомогою </a:t>
            </a:r>
            <a:r>
              <a:rPr lang="uk-UA" sz="2400" dirty="0" err="1" smtClean="0"/>
              <a:t>поршкового</a:t>
            </a:r>
            <a:r>
              <a:rPr lang="uk-UA" sz="2400" dirty="0" smtClean="0"/>
              <a:t> розпилювача, гумового балона або марлевого мішечка.</a:t>
            </a:r>
          </a:p>
          <a:p>
            <a:endParaRPr lang="uk-UA" sz="2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171400"/>
            <a:ext cx="9753600" cy="7305675"/>
          </a:xfrm>
          <a:prstGeom prst="rect">
            <a:avLst/>
          </a:prstGeom>
          <a:solidFill>
            <a:schemeClr val="accent2"/>
          </a:solid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stretch>
            <a:fillRect/>
          </a:stretch>
        </p:blipFill>
        <p:spPr>
          <a:xfrm>
            <a:off x="400051" y="300037"/>
            <a:ext cx="3428999" cy="2005013"/>
          </a:xfrm>
          <a:prstGeom prst="rect">
            <a:avLst/>
          </a:prstGeom>
        </p:spPr>
      </p:pic>
      <p:pic>
        <p:nvPicPr>
          <p:cNvPr id="6" name="Рисунок 5"/>
          <p:cNvPicPr>
            <a:picLocks noChangeAspect="1"/>
          </p:cNvPicPr>
          <p:nvPr/>
        </p:nvPicPr>
        <p:blipFill>
          <a:blip r:embed="rId3" cstate="print"/>
          <a:stretch>
            <a:fillRect/>
          </a:stretch>
        </p:blipFill>
        <p:spPr>
          <a:xfrm>
            <a:off x="4676775" y="300037"/>
            <a:ext cx="3095625" cy="2005013"/>
          </a:xfrm>
          <a:prstGeom prst="rect">
            <a:avLst/>
          </a:prstGeom>
          <a:solidFill>
            <a:schemeClr val="accent2"/>
          </a:solidFill>
        </p:spPr>
      </p:pic>
      <p:pic>
        <p:nvPicPr>
          <p:cNvPr id="7" name="Рисунок 6"/>
          <p:cNvPicPr>
            <a:picLocks noChangeAspect="1"/>
          </p:cNvPicPr>
          <p:nvPr/>
        </p:nvPicPr>
        <p:blipFill>
          <a:blip r:embed="rId4" cstate="print"/>
          <a:stretch>
            <a:fillRect/>
          </a:stretch>
        </p:blipFill>
        <p:spPr>
          <a:xfrm>
            <a:off x="400051" y="3333751"/>
            <a:ext cx="3429000" cy="2157412"/>
          </a:xfrm>
          <a:prstGeom prst="rect">
            <a:avLst/>
          </a:prstGeom>
        </p:spPr>
      </p:pic>
      <p:pic>
        <p:nvPicPr>
          <p:cNvPr id="8" name="Рисунок 7"/>
          <p:cNvPicPr>
            <a:picLocks noChangeAspect="1"/>
          </p:cNvPicPr>
          <p:nvPr/>
        </p:nvPicPr>
        <p:blipFill>
          <a:blip r:embed="rId5" cstate="print"/>
          <a:stretch>
            <a:fillRect/>
          </a:stretch>
        </p:blipFill>
        <p:spPr>
          <a:xfrm>
            <a:off x="4676774" y="3333751"/>
            <a:ext cx="3095625" cy="2157412"/>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Ð ÐµÐ·ÑÐ»ÑÑÐ°Ñ Ð¿Ð¾ÑÑÐºÑ Ð·Ð¾Ð±ÑÐ°Ð¶ÐµÐ½Ñ Ð·Ð° Ð·Ð°Ð¿Ð¸ÑÐ¾Ð¼ &quot;ÑÐ¾Ð·Ð³Ð¾ÑÑÐ°Ð½Ð½Ñ Ð´ÑÑÐ¾Ð²Ð¸Ñ Ð² Ð¿Ð¾Ð»ÑÐ¾Ð²Ð¸Ñ ÑÐ¼Ð¾Ð²Ð°Ñ&quot;"/>
          <p:cNvPicPr>
            <a:picLocks noChangeAspect="1" noChangeArrowheads="1"/>
          </p:cNvPicPr>
          <p:nvPr/>
        </p:nvPicPr>
        <p:blipFill>
          <a:blip r:embed="rId2" cstate="print"/>
          <a:srcRect/>
          <a:stretch>
            <a:fillRect/>
          </a:stretch>
        </p:blipFill>
        <p:spPr bwMode="auto">
          <a:xfrm>
            <a:off x="0" y="-243408"/>
            <a:ext cx="11430000" cy="76200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depo.ua/uploads/posts/20190814/754x/kSjTze6w8zN9UAunT0nbmNsfN9TdaUcfaPdjcOy7.jpeg"/>
          <p:cNvPicPr>
            <a:picLocks noChangeAspect="1" noChangeArrowheads="1"/>
          </p:cNvPicPr>
          <p:nvPr/>
        </p:nvPicPr>
        <p:blipFill>
          <a:blip r:embed="rId2" cstate="print"/>
          <a:srcRect/>
          <a:stretch>
            <a:fillRect/>
          </a:stretch>
        </p:blipFill>
        <p:spPr bwMode="auto">
          <a:xfrm>
            <a:off x="1219200" y="420916"/>
            <a:ext cx="7315200" cy="5982954"/>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ÐÐ¾Ð¶Ð»Ð¸Ð²ÑÑÑÑ Ð¿Ð¾Ð¼Ð¸ÑÐ¸ÑÑ Ð½Ð° ÑÑÐ¾Ð½ÑÑ Ð½Ðµ Ð¼ÐµÐ½Ñ Ð²Ð°Ð¶Ð»Ð¸Ð²Ð° Ð½ÑÐ¶ Ð¿Ð¾ÑÑÑÐ¸, - Ð±ÑÐ¹ÑÑ Ð² ÐÐ¢Ð - ÑÐ¾ÑÐ¾ 1"/>
          <p:cNvPicPr>
            <a:picLocks noChangeAspect="1" noChangeArrowheads="1"/>
          </p:cNvPicPr>
          <p:nvPr/>
        </p:nvPicPr>
        <p:blipFill>
          <a:blip r:embed="rId2" cstate="print"/>
          <a:srcRect/>
          <a:stretch>
            <a:fillRect/>
          </a:stretch>
        </p:blipFill>
        <p:spPr bwMode="auto">
          <a:xfrm>
            <a:off x="1378857" y="153626"/>
            <a:ext cx="6720113" cy="6466249"/>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depo.ua/uploads/posts/20190814/754x/Dw7P0O9Bik07yS1eHT7GaiKLqSni8C1yAcolCZ0d.jpeg"/>
          <p:cNvPicPr>
            <a:picLocks noChangeAspect="1" noChangeArrowheads="1"/>
          </p:cNvPicPr>
          <p:nvPr/>
        </p:nvPicPr>
        <p:blipFill>
          <a:blip r:embed="rId2" cstate="print"/>
          <a:srcRect/>
          <a:stretch>
            <a:fillRect/>
          </a:stretch>
        </p:blipFill>
        <p:spPr bwMode="auto">
          <a:xfrm>
            <a:off x="1360260" y="581251"/>
            <a:ext cx="7181850" cy="5381626"/>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70000" lnSpcReduction="20000"/>
          </a:bodyPr>
          <a:lstStyle/>
          <a:p>
            <a:pPr algn="just"/>
            <a:r>
              <a:rPr lang="uk-UA" sz="3600" dirty="0" smtClean="0"/>
              <a:t>При розміщенні в населених пунктах миття проводиться у міських (сільських) лазнях, приміщення яких попередньо ретельно дезінфікуються.</a:t>
            </a:r>
          </a:p>
          <a:p>
            <a:pPr algn="just"/>
            <a:r>
              <a:rPr lang="uk-UA" sz="3600" dirty="0" smtClean="0"/>
              <a:t>Миття проводиться щотижня, з повною зміною комплекту натільної та постільної білизни. </a:t>
            </a:r>
          </a:p>
          <a:p>
            <a:pPr algn="just"/>
            <a:r>
              <a:rPr lang="uk-UA" sz="3600" dirty="0" smtClean="0"/>
              <a:t> Взимку, крім того, один раз на два тижні замінюється тепла білизна.</a:t>
            </a:r>
          </a:p>
          <a:p>
            <a:pPr algn="just"/>
            <a:r>
              <a:rPr lang="uk-UA" sz="3600" b="1" i="1" dirty="0" smtClean="0">
                <a:latin typeface="Times New Roman" panose="02020603050405020304" pitchFamily="18" charset="0"/>
                <a:ea typeface="Calibri" panose="020F0502020204030204" pitchFamily="34" charset="0"/>
              </a:rPr>
              <a:t> миття технічного персоналу після роботи з обслуговування матеріальної частини, </a:t>
            </a:r>
            <a:r>
              <a:rPr lang="uk-UA" sz="3600" dirty="0" smtClean="0">
                <a:latin typeface="Times New Roman" panose="02020603050405020304" pitchFamily="18" charset="0"/>
                <a:ea typeface="Calibri" panose="020F0502020204030204" pitchFamily="34" charset="0"/>
              </a:rPr>
              <a:t>а також після виконання військовослужбовцями інших робіт, пов’язаних із забрудненням тіла;</a:t>
            </a:r>
          </a:p>
          <a:p>
            <a:pPr algn="just"/>
            <a:r>
              <a:rPr lang="uk-UA" sz="3600" b="1" i="1" dirty="0" smtClean="0">
                <a:latin typeface="Times New Roman" panose="02020603050405020304" pitchFamily="18" charset="0"/>
                <a:ea typeface="Calibri" panose="020F0502020204030204" pitchFamily="34" charset="0"/>
              </a:rPr>
              <a:t>щоденне миття кухарів та пекарів</a:t>
            </a:r>
            <a:r>
              <a:rPr lang="uk-UA" sz="3600" dirty="0" smtClean="0">
                <a:latin typeface="Times New Roman" panose="02020603050405020304" pitchFamily="18" charset="0"/>
                <a:ea typeface="Calibri" panose="020F0502020204030204" pitchFamily="34" charset="0"/>
              </a:rPr>
              <a:t> із зміною білизни не рідше 2 раз на тиждень; </a:t>
            </a:r>
          </a:p>
          <a:p>
            <a:pPr algn="just"/>
            <a:endParaRPr lang="uk-UA" sz="3600" dirty="0" smtClean="0"/>
          </a:p>
          <a:p>
            <a:pPr algn="just"/>
            <a:endParaRPr lang="uk-UA" sz="2000" dirty="0" smtClean="0"/>
          </a:p>
          <a:p>
            <a:endParaRPr lang="uk-UA" sz="20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400" b="1" i="1" dirty="0" smtClean="0"/>
              <a:t>Військовослужбовці після повернення до табору з відряджень і відпусток підлягають медичному огляду і миються в лазні із повною заміною натільної та постільної білизни.</a:t>
            </a:r>
          </a:p>
          <a:p>
            <a:pPr algn="just"/>
            <a:r>
              <a:rPr lang="uk-UA" sz="2400" dirty="0" smtClean="0"/>
              <a:t>Силами чергового наряду в лазні після закінчення миття проводиться ретельне прибирання та дезінфекція обладнання та приміщень лазні. Дезінфекція проводиться дезінфекційними засобами, що внесені до ДРДЗ і мають свідоцтво про їх державну реєстрацію в Україні, відповідно до затверджених методичних вказівок (інструкцій) щодо застосування. </a:t>
            </a:r>
          </a:p>
          <a:p>
            <a:endParaRPr lang="uk-UA" sz="20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Тілесний огляд</a:t>
            </a:r>
            <a:endParaRPr lang="uk-UA" sz="2800" b="1" dirty="0"/>
          </a:p>
        </p:txBody>
      </p:sp>
      <p:sp>
        <p:nvSpPr>
          <p:cNvPr id="3" name="Содержимое 2"/>
          <p:cNvSpPr>
            <a:spLocks noGrp="1"/>
          </p:cNvSpPr>
          <p:nvPr>
            <p:ph idx="1"/>
          </p:nvPr>
        </p:nvSpPr>
        <p:spPr/>
        <p:txBody>
          <a:bodyPr>
            <a:normAutofit/>
          </a:bodyPr>
          <a:lstStyle/>
          <a:p>
            <a:pPr algn="just"/>
            <a:r>
              <a:rPr lang="uk-UA" b="1" i="1" dirty="0" smtClean="0"/>
              <a:t> У лазні для проведення тілесного огляду і надання медичної допомоги обладнується місце (куточок) чергового фельдшера (санітарного інструктора).</a:t>
            </a:r>
          </a:p>
          <a:p>
            <a:pPr algn="just"/>
            <a:r>
              <a:rPr lang="uk-UA" b="1" i="1" dirty="0" smtClean="0"/>
              <a:t>Військовослужбовці, у яких під час тілесного огляду виявлені гнійничкові або грибкові захворювання шкіри, миються в останню чергу, окремо від інших. </a:t>
            </a:r>
          </a:p>
          <a:p>
            <a:pPr algn="just">
              <a:buNone/>
            </a:pPr>
            <a:r>
              <a:rPr lang="uk-UA" sz="1800" dirty="0" smtClean="0"/>
              <a:t> </a:t>
            </a:r>
          </a:p>
          <a:p>
            <a:endParaRPr lang="uk-UA" sz="2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З метою виявлення випадків </a:t>
            </a:r>
            <a:r>
              <a:rPr lang="uk-UA" sz="2000" b="1" i="1" dirty="0" err="1" smtClean="0"/>
              <a:t>педікульозу</a:t>
            </a:r>
            <a:r>
              <a:rPr lang="uk-UA" sz="2000" dirty="0" smtClean="0"/>
              <a:t> черговим фельдшером (санінструктором) перед миттям в лазні проводиться огляд військовослужбовців, під час якого ретельно перевіряються волосяні частини тіла (голова, пахвинні впадини, лобок), а також можливі місця мешкання вошей на нижній білизні та обмундируванні (комірці, пахвинні складки, пояси кальсонів, вподовж швів). У спальному приміщенні перед заміною проводиться також огляд постільної білизни.</a:t>
            </a:r>
          </a:p>
          <a:p>
            <a:pPr algn="just"/>
            <a:r>
              <a:rPr lang="uk-UA" sz="2000" dirty="0" smtClean="0"/>
              <a:t> </a:t>
            </a:r>
            <a:r>
              <a:rPr lang="uk-UA" sz="2000" b="1" i="1" dirty="0" smtClean="0"/>
              <a:t>При виявленні хоча б одного випадку </a:t>
            </a:r>
            <a:r>
              <a:rPr lang="uk-UA" sz="2000" b="1" i="1" dirty="0" err="1" smtClean="0"/>
              <a:t>педікульозу</a:t>
            </a:r>
            <a:r>
              <a:rPr lang="uk-UA" sz="2000" b="1" i="1" dirty="0" smtClean="0"/>
              <a:t> в підрозділі організовується огляд та позачергове миття всього особового складу в лазні зі зміною натільної та постільної білизни та проведення дезінсекційних заходів.</a:t>
            </a:r>
          </a:p>
          <a:p>
            <a:endParaRPr lang="uk-UA" sz="20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latin typeface="Times New Roman" panose="02020603050405020304" pitchFamily="18" charset="0"/>
                <a:ea typeface="Calibri" panose="020F0502020204030204" pitchFamily="34" charset="0"/>
              </a:rPr>
              <a:t> Дезінсекція</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400" b="1" i="1" dirty="0" smtClean="0"/>
              <a:t>Імпрегнацію проводять </a:t>
            </a:r>
            <a:r>
              <a:rPr lang="uk-UA" sz="2400" dirty="0" smtClean="0"/>
              <a:t>шляхом ретельного замочування в розчині </a:t>
            </a:r>
            <a:r>
              <a:rPr lang="uk-UA" sz="2400" dirty="0" err="1" smtClean="0"/>
              <a:t>імпрегнанту</a:t>
            </a:r>
            <a:r>
              <a:rPr lang="uk-UA" sz="2400" dirty="0" smtClean="0"/>
              <a:t> білизни з бязі чи полотна на 5 </a:t>
            </a:r>
            <a:r>
              <a:rPr lang="uk-UA" sz="2400" dirty="0" err="1" smtClean="0"/>
              <a:t>хв</a:t>
            </a:r>
            <a:r>
              <a:rPr lang="uk-UA" sz="2400" dirty="0" smtClean="0"/>
              <a:t>, з байки або трикотажу на 2-3-хв, після чого білизну добре віджимають і висушують. </a:t>
            </a:r>
          </a:p>
          <a:p>
            <a:pPr algn="just"/>
            <a:r>
              <a:rPr lang="uk-UA" sz="2400" dirty="0" smtClean="0"/>
              <a:t> Для видалення запаху </a:t>
            </a:r>
            <a:r>
              <a:rPr lang="uk-UA" sz="2400" dirty="0" err="1" smtClean="0"/>
              <a:t>імпрегнована</a:t>
            </a:r>
            <a:r>
              <a:rPr lang="uk-UA" sz="2400" dirty="0" smtClean="0"/>
              <a:t> білизна провітрюється протягом 6 діб на відкритому повітрі або в добре провітрюваному приміщенні. </a:t>
            </a:r>
          </a:p>
          <a:p>
            <a:pPr algn="just"/>
            <a:r>
              <a:rPr lang="uk-UA" sz="2400" dirty="0" smtClean="0"/>
              <a:t> Після провітрювання білизна прасується, після чого вона придатна для носіння. </a:t>
            </a:r>
          </a:p>
          <a:p>
            <a:pPr algn="just"/>
            <a:r>
              <a:rPr lang="uk-UA" sz="2400" b="1" i="1" dirty="0" smtClean="0"/>
              <a:t> Інсектицидні властивості білизни під час носіння зберігаються до 15 діб. </a:t>
            </a:r>
          </a:p>
          <a:p>
            <a:pPr algn="just"/>
            <a:r>
              <a:rPr lang="uk-UA" sz="2400" dirty="0" smtClean="0"/>
              <a:t> Щоденно під керівництвом командирів і старшин підрозділів за участю медичної служби безпосередньо в підрозділах на ранкових оглядах особового складу проводиться огляд на </a:t>
            </a:r>
            <a:r>
              <a:rPr lang="uk-UA" sz="2400" dirty="0" err="1" smtClean="0"/>
              <a:t>педікульоз</a:t>
            </a:r>
            <a:r>
              <a:rPr lang="uk-UA" sz="2400" dirty="0" smtClean="0"/>
              <a:t>.</a:t>
            </a:r>
          </a:p>
          <a:p>
            <a:endParaRPr lang="uk-UA" sz="2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 Прання білизни</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600" dirty="0" smtClean="0"/>
              <a:t>При перебуванні військових частин (підрозділів) в умовах де неможливо організувати прання через військові пральні або за договорами, прання здійснюється за рахунок використання побутових пральних машин або мобільних пральних комплексів.</a:t>
            </a:r>
          </a:p>
          <a:p>
            <a:pPr algn="just"/>
            <a:r>
              <a:rPr lang="uk-UA" sz="2600" dirty="0" smtClean="0"/>
              <a:t> Для організації індивідуального прання речового майна особистого користування застосовуються сітки-мішки для прання.</a:t>
            </a:r>
          </a:p>
          <a:p>
            <a:pPr algn="just"/>
            <a:r>
              <a:rPr lang="ru-RU" sz="2600" b="1" i="1" dirty="0" smtClean="0">
                <a:latin typeface="Times New Roman" panose="02020603050405020304" pitchFamily="18" charset="0"/>
                <a:ea typeface="Calibri" panose="020F0502020204030204" pitchFamily="34" charset="0"/>
              </a:rPr>
              <a:t>До </a:t>
            </a:r>
            <a:r>
              <a:rPr lang="ru-RU" sz="2600" b="1" i="1" dirty="0" err="1" smtClean="0">
                <a:latin typeface="Times New Roman" panose="02020603050405020304" pitchFamily="18" charset="0"/>
                <a:ea typeface="Calibri" panose="020F0502020204030204" pitchFamily="34" charset="0"/>
              </a:rPr>
              <a:t>завдань</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санітарного</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нагляду</a:t>
            </a:r>
            <a:r>
              <a:rPr lang="ru-RU" sz="2600" b="1" i="1" dirty="0" smtClean="0">
                <a:latin typeface="Times New Roman" panose="02020603050405020304" pitchFamily="18" charset="0"/>
                <a:ea typeface="Calibri" panose="020F0502020204030204" pitchFamily="34" charset="0"/>
              </a:rPr>
              <a:t> за </a:t>
            </a:r>
            <a:r>
              <a:rPr lang="ru-RU" sz="2600" b="1" i="1" dirty="0" err="1" smtClean="0">
                <a:latin typeface="Times New Roman" panose="02020603050405020304" pitchFamily="18" charset="0"/>
                <a:ea typeface="Calibri" panose="020F0502020204030204" pitchFamily="34" charset="0"/>
              </a:rPr>
              <a:t>організацією</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прання</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білизни</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належить</a:t>
            </a:r>
            <a:r>
              <a:rPr lang="ru-RU" sz="2600" b="1" i="1" dirty="0" smtClean="0">
                <a:latin typeface="Times New Roman" panose="02020603050405020304" pitchFamily="18" charset="0"/>
                <a:ea typeface="Calibri" panose="020F0502020204030204" pitchFamily="34" charset="0"/>
              </a:rPr>
              <a:t> контроль за </a:t>
            </a:r>
            <a:r>
              <a:rPr lang="ru-RU" sz="2600" b="1" i="1" dirty="0" err="1" smtClean="0">
                <a:latin typeface="Times New Roman" panose="02020603050405020304" pitchFamily="18" charset="0"/>
                <a:ea typeface="Calibri" panose="020F0502020204030204" pitchFamily="34" charset="0"/>
              </a:rPr>
              <a:t>облаштуванням</a:t>
            </a:r>
            <a:r>
              <a:rPr lang="ru-RU" sz="2600" b="1" i="1" dirty="0" smtClean="0">
                <a:latin typeface="Times New Roman" panose="02020603050405020304" pitchFamily="18" charset="0"/>
                <a:ea typeface="Calibri" panose="020F0502020204030204" pitchFamily="34" charset="0"/>
              </a:rPr>
              <a:t> та </a:t>
            </a:r>
            <a:r>
              <a:rPr lang="ru-RU" sz="2600" b="1" i="1" dirty="0" err="1" smtClean="0">
                <a:latin typeface="Times New Roman" panose="02020603050405020304" pitchFamily="18" charset="0"/>
                <a:ea typeface="Calibri" panose="020F0502020204030204" pitchFamily="34" charset="0"/>
              </a:rPr>
              <a:t>санітарно-технічним</a:t>
            </a:r>
            <a:r>
              <a:rPr lang="ru-RU" sz="2600" b="1" i="1" dirty="0" smtClean="0">
                <a:latin typeface="Times New Roman" panose="02020603050405020304" pitchFamily="18" charset="0"/>
                <a:ea typeface="Calibri" panose="020F0502020204030204" pitchFamily="34" charset="0"/>
              </a:rPr>
              <a:t> станом </a:t>
            </a:r>
            <a:r>
              <a:rPr lang="ru-RU" sz="2600" b="1" i="1" dirty="0" err="1" smtClean="0">
                <a:latin typeface="Times New Roman" panose="02020603050405020304" pitchFamily="18" charset="0"/>
                <a:ea typeface="Calibri" panose="020F0502020204030204" pitchFamily="34" charset="0"/>
              </a:rPr>
              <a:t>пралень</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їх</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обладнанням</a:t>
            </a:r>
            <a:r>
              <a:rPr lang="ru-RU" sz="2600" b="1" i="1" dirty="0" smtClean="0">
                <a:latin typeface="Times New Roman" panose="02020603050405020304" pitchFamily="18" charset="0"/>
                <a:ea typeface="Calibri" panose="020F0502020204030204" pitchFamily="34" charset="0"/>
              </a:rPr>
              <a:t> та </a:t>
            </a:r>
            <a:r>
              <a:rPr lang="ru-RU" sz="2600" b="1" i="1" dirty="0" err="1" smtClean="0">
                <a:latin typeface="Times New Roman" panose="02020603050405020304" pitchFamily="18" charset="0"/>
                <a:ea typeface="Calibri" panose="020F0502020204030204" pitchFamily="34" charset="0"/>
              </a:rPr>
              <a:t>дотриманням</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вимог</a:t>
            </a:r>
            <a:r>
              <a:rPr lang="ru-RU" sz="2600" b="1" i="1" dirty="0" smtClean="0">
                <a:latin typeface="Times New Roman" panose="02020603050405020304" pitchFamily="18" charset="0"/>
                <a:ea typeface="Calibri" panose="020F0502020204030204" pitchFamily="34" charset="0"/>
              </a:rPr>
              <a:t> при </a:t>
            </a:r>
            <a:r>
              <a:rPr lang="ru-RU" sz="2600" b="1" i="1" dirty="0" err="1" smtClean="0">
                <a:latin typeface="Times New Roman" panose="02020603050405020304" pitchFamily="18" charset="0"/>
                <a:ea typeface="Calibri" panose="020F0502020204030204" pitchFamily="34" charset="0"/>
              </a:rPr>
              <a:t>пранні</a:t>
            </a:r>
            <a:r>
              <a:rPr lang="ru-RU" sz="2600" b="1" i="1" dirty="0" smtClean="0">
                <a:latin typeface="Times New Roman" panose="02020603050405020304" pitchFamily="18" charset="0"/>
                <a:ea typeface="Calibri" panose="020F0502020204030204" pitchFamily="34" charset="0"/>
              </a:rPr>
              <a:t> </a:t>
            </a:r>
            <a:r>
              <a:rPr lang="ru-RU" sz="2600" b="1" i="1" dirty="0" err="1" smtClean="0">
                <a:latin typeface="Times New Roman" panose="02020603050405020304" pitchFamily="18" charset="0"/>
                <a:ea typeface="Calibri" panose="020F0502020204030204" pitchFamily="34" charset="0"/>
              </a:rPr>
              <a:t>білизни</a:t>
            </a:r>
            <a:r>
              <a:rPr lang="ru-RU" sz="2600" b="1" i="1" dirty="0" smtClean="0">
                <a:latin typeface="Times New Roman" panose="02020603050405020304" pitchFamily="18" charset="0"/>
                <a:ea typeface="Calibri" panose="020F0502020204030204" pitchFamily="34" charset="0"/>
              </a:rPr>
              <a:t>.</a:t>
            </a:r>
            <a:endParaRPr lang="uk-UA" sz="2600" b="1" i="1" dirty="0" smtClean="0">
              <a:latin typeface="Times New Roman" panose="02020603050405020304" pitchFamily="18" charset="0"/>
              <a:ea typeface="Calibri" panose="020F0502020204030204" pitchFamily="34" charset="0"/>
            </a:endParaRPr>
          </a:p>
          <a:p>
            <a:pPr algn="just">
              <a:buNone/>
            </a:pPr>
            <a:endParaRPr lang="uk-UA" sz="2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Порядок збирання та поховання загиблих. Обов’язки військово-медичної служби.</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Санітарне очищення території від трупів загиблих та померлих при надзвичайних ситуаціях </a:t>
            </a:r>
            <a:r>
              <a:rPr lang="ru-RU" sz="2400" dirty="0" smtClean="0"/>
              <a:t>проводиться </a:t>
            </a:r>
            <a:r>
              <a:rPr lang="ru-RU" sz="2400" dirty="0" err="1" smtClean="0"/>
              <a:t>спеціально</a:t>
            </a:r>
            <a:r>
              <a:rPr lang="ru-RU" sz="2400" dirty="0" smtClean="0"/>
              <a:t> </a:t>
            </a:r>
            <a:r>
              <a:rPr lang="ru-RU" sz="2400" dirty="0" err="1" smtClean="0"/>
              <a:t>призначеними</a:t>
            </a:r>
            <a:r>
              <a:rPr lang="ru-RU" sz="2400" dirty="0" smtClean="0"/>
              <a:t> командами, роботу </a:t>
            </a:r>
            <a:r>
              <a:rPr lang="ru-RU" sz="2400" dirty="0" err="1" smtClean="0"/>
              <a:t>яких</a:t>
            </a:r>
            <a:r>
              <a:rPr lang="ru-RU" sz="2400" dirty="0" smtClean="0"/>
              <a:t> </a:t>
            </a:r>
            <a:r>
              <a:rPr lang="ru-RU" sz="2400" dirty="0" err="1" smtClean="0"/>
              <a:t>контролюють</a:t>
            </a:r>
            <a:r>
              <a:rPr lang="ru-RU" sz="2400" dirty="0" smtClean="0"/>
              <a:t> </a:t>
            </a:r>
            <a:r>
              <a:rPr lang="ru-RU" sz="2400" dirty="0" err="1" smtClean="0"/>
              <a:t>представники</a:t>
            </a:r>
            <a:r>
              <a:rPr lang="ru-RU" sz="2400" dirty="0" smtClean="0"/>
              <a:t> </a:t>
            </a:r>
            <a:r>
              <a:rPr lang="ru-RU" sz="2400" dirty="0" err="1" smtClean="0"/>
              <a:t>медичної</a:t>
            </a:r>
            <a:r>
              <a:rPr lang="ru-RU" sz="2400" dirty="0" smtClean="0"/>
              <a:t> </a:t>
            </a:r>
            <a:r>
              <a:rPr lang="ru-RU" sz="2400" dirty="0" err="1" smtClean="0"/>
              <a:t>служби</a:t>
            </a:r>
            <a:r>
              <a:rPr lang="ru-RU" sz="2400" dirty="0" smtClean="0"/>
              <a:t>.</a:t>
            </a:r>
            <a:endParaRPr lang="uk-UA" sz="2400" dirty="0" smtClean="0"/>
          </a:p>
          <a:p>
            <a:pPr algn="just"/>
            <a:r>
              <a:rPr lang="uk-UA" sz="2400" dirty="0" smtClean="0"/>
              <a:t> </a:t>
            </a:r>
            <a:r>
              <a:rPr lang="ru-RU" sz="2400" dirty="0" smtClean="0"/>
              <a:t>До </a:t>
            </a:r>
            <a:r>
              <a:rPr lang="ru-RU" sz="2400" dirty="0" err="1" smtClean="0"/>
              <a:t>функцій</a:t>
            </a:r>
            <a:r>
              <a:rPr lang="ru-RU" sz="2400" dirty="0" smtClean="0"/>
              <a:t> </a:t>
            </a:r>
            <a:r>
              <a:rPr lang="ru-RU" sz="2400" dirty="0" err="1" smtClean="0"/>
              <a:t>органів</a:t>
            </a:r>
            <a:r>
              <a:rPr lang="ru-RU" sz="2400" dirty="0" smtClean="0"/>
              <a:t> </a:t>
            </a:r>
            <a:r>
              <a:rPr lang="ru-RU" sz="2400" dirty="0" err="1" smtClean="0"/>
              <a:t>охорони</a:t>
            </a:r>
            <a:r>
              <a:rPr lang="ru-RU" sz="2400" dirty="0" smtClean="0"/>
              <a:t> </a:t>
            </a:r>
            <a:r>
              <a:rPr lang="ru-RU" sz="2400" dirty="0" err="1" smtClean="0"/>
              <a:t>здоров’я</a:t>
            </a:r>
            <a:r>
              <a:rPr lang="ru-RU" sz="2400" dirty="0" smtClean="0"/>
              <a:t> належать </a:t>
            </a:r>
            <a:r>
              <a:rPr lang="ru-RU" sz="2400" dirty="0" err="1" smtClean="0"/>
              <a:t>керівництво</a:t>
            </a:r>
            <a:r>
              <a:rPr lang="ru-RU" sz="2400" dirty="0" smtClean="0"/>
              <a:t> </a:t>
            </a:r>
            <a:r>
              <a:rPr lang="ru-RU" sz="2400" dirty="0" err="1" smtClean="0"/>
              <a:t>похоронними</a:t>
            </a:r>
            <a:r>
              <a:rPr lang="ru-RU" sz="2400" dirty="0" smtClean="0"/>
              <a:t> командами </a:t>
            </a:r>
            <a:r>
              <a:rPr lang="ru-RU" sz="2400" dirty="0" err="1" smtClean="0"/>
              <a:t>під</a:t>
            </a:r>
            <a:r>
              <a:rPr lang="ru-RU" sz="2400" dirty="0" smtClean="0"/>
              <a:t> час </a:t>
            </a:r>
            <a:r>
              <a:rPr lang="ru-RU" sz="2400" dirty="0" err="1" smtClean="0"/>
              <a:t>стихійних</a:t>
            </a:r>
            <a:r>
              <a:rPr lang="ru-RU" sz="2400" dirty="0" smtClean="0"/>
              <a:t> лих. Контроль за </a:t>
            </a:r>
            <a:r>
              <a:rPr lang="ru-RU" sz="2400" dirty="0" err="1" smtClean="0"/>
              <a:t>їх</a:t>
            </a:r>
            <a:r>
              <a:rPr lang="ru-RU" sz="2400" dirty="0" smtClean="0"/>
              <a:t> </a:t>
            </a:r>
            <a:r>
              <a:rPr lang="ru-RU" sz="2400" dirty="0" err="1" smtClean="0"/>
              <a:t>роботою</a:t>
            </a:r>
            <a:r>
              <a:rPr lang="ru-RU" sz="2400" dirty="0" smtClean="0"/>
              <a:t> </a:t>
            </a:r>
            <a:r>
              <a:rPr lang="ru-RU" sz="2400" dirty="0" err="1" smtClean="0"/>
              <a:t>потрібен</a:t>
            </a:r>
            <a:r>
              <a:rPr lang="ru-RU" sz="2400" dirty="0" smtClean="0"/>
              <a:t> </a:t>
            </a:r>
            <a:r>
              <a:rPr lang="ru-RU" sz="2400" dirty="0" err="1" smtClean="0"/>
              <a:t>під</a:t>
            </a:r>
            <a:r>
              <a:rPr lang="ru-RU" sz="2400" dirty="0" smtClean="0"/>
              <a:t> час </a:t>
            </a:r>
            <a:r>
              <a:rPr lang="ru-RU" sz="2400" dirty="0" err="1" smtClean="0"/>
              <a:t>кожної</a:t>
            </a:r>
            <a:r>
              <a:rPr lang="ru-RU" sz="2400" dirty="0" smtClean="0"/>
              <a:t> </a:t>
            </a:r>
            <a:r>
              <a:rPr lang="ru-RU" sz="2400" dirty="0" err="1" smtClean="0"/>
              <a:t>надзвичайної</a:t>
            </a:r>
            <a:r>
              <a:rPr lang="ru-RU" sz="2400" dirty="0" smtClean="0"/>
              <a:t> </a:t>
            </a:r>
            <a:r>
              <a:rPr lang="ru-RU" sz="2400" dirty="0" err="1" smtClean="0"/>
              <a:t>ситуації</a:t>
            </a:r>
            <a:r>
              <a:rPr lang="ru-RU" sz="2400" dirty="0" smtClean="0"/>
              <a:t>, особливо при </a:t>
            </a:r>
            <a:r>
              <a:rPr lang="ru-RU" sz="2400" dirty="0" err="1" smtClean="0"/>
              <a:t>загрозі</a:t>
            </a:r>
            <a:r>
              <a:rPr lang="ru-RU" sz="2400" dirty="0" smtClean="0"/>
              <a:t> </a:t>
            </a:r>
            <a:r>
              <a:rPr lang="ru-RU" sz="2400" dirty="0" err="1" smtClean="0"/>
              <a:t>або</a:t>
            </a:r>
            <a:r>
              <a:rPr lang="ru-RU" sz="2400" dirty="0" smtClean="0"/>
              <a:t> </a:t>
            </a:r>
            <a:r>
              <a:rPr lang="ru-RU" sz="2400" dirty="0" err="1" smtClean="0"/>
              <a:t>виникненні</a:t>
            </a:r>
            <a:r>
              <a:rPr lang="ru-RU" sz="2400" dirty="0" smtClean="0"/>
              <a:t> </a:t>
            </a:r>
            <a:r>
              <a:rPr lang="ru-RU" sz="2400" dirty="0" err="1" smtClean="0"/>
              <a:t>епідемій</a:t>
            </a:r>
            <a:r>
              <a:rPr lang="ru-RU" sz="2400" dirty="0" smtClean="0"/>
              <a:t>.</a:t>
            </a:r>
            <a:endParaRPr lang="uk-UA" sz="2400" dirty="0" smtClean="0"/>
          </a:p>
          <a:p>
            <a:pPr algn="just"/>
            <a:r>
              <a:rPr lang="uk-UA" sz="2400" dirty="0" smtClean="0"/>
              <a:t>Медичний працівник організовує проведення санітарно-дезінфекційних заходів під час поховання і після нього та оформляє санітарні документи про виконану роботу, проставляє позначки місць поховання на мапі з детальним переліком всіх виконаних санітарних заходів у формі доповідної записки.</a:t>
            </a:r>
          </a:p>
          <a:p>
            <a:pPr algn="just">
              <a:buNone/>
            </a:pPr>
            <a:endParaRPr lang="uk-UA" sz="2000" dirty="0" smtClean="0"/>
          </a:p>
          <a:p>
            <a:pPr algn="just"/>
            <a:endParaRPr lang="uk-UA"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Завданнями представника медичної служби є:</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медичний огляд всіх без виключення загиблих та померлих перед їх похованням (кремацією); </a:t>
            </a:r>
          </a:p>
          <a:p>
            <a:pPr algn="just"/>
            <a:r>
              <a:rPr lang="uk-UA" sz="2400" dirty="0" smtClean="0"/>
              <a:t>контроль за забезпеченням всіх членів команди з прибирання та поховання (кремації) трупів спеціальним робочим одягом, респіраторами (протигазами), рукавицями та фартухами з щільної тканини;</a:t>
            </a:r>
          </a:p>
          <a:p>
            <a:pPr algn="just"/>
            <a:r>
              <a:rPr lang="uk-UA" sz="2400" dirty="0" smtClean="0"/>
              <a:t> вибір місця для поховання (кремації) загиблих (померлих); </a:t>
            </a:r>
          </a:p>
          <a:p>
            <a:pPr algn="just"/>
            <a:r>
              <a:rPr lang="uk-UA" sz="2400" dirty="0" smtClean="0"/>
              <a:t>контроль за спалюванням (закопуванням) небезпечних в епідемічному відношенні матеріалів на місці стихійного лиха.</a:t>
            </a:r>
          </a:p>
          <a:p>
            <a:endParaRPr lang="uk-UA"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153400" cy="990600"/>
          </a:xfrm>
        </p:spPr>
        <p:txBody>
          <a:bodyPr>
            <a:normAutofit/>
          </a:bodyPr>
          <a:lstStyle/>
          <a:p>
            <a:r>
              <a:rPr lang="uk-UA" sz="28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800" b="1" dirty="0" smtClean="0">
                <a:latin typeface="Times New Roman" panose="02020603050405020304" pitchFamily="18" charset="0"/>
                <a:ea typeface="Calibri" panose="020F0502020204030204" pitchFamily="34" charset="0"/>
                <a:cs typeface="Times New Roman" panose="02020603050405020304" pitchFamily="18" charset="0"/>
              </a:rPr>
              <a:t>Продовження</a:t>
            </a:r>
            <a:endParaRPr lang="uk-UA" sz="2800" b="1" i="1" dirty="0"/>
          </a:p>
        </p:txBody>
      </p:sp>
      <p:sp>
        <p:nvSpPr>
          <p:cNvPr id="3" name="Содержимое 2"/>
          <p:cNvSpPr>
            <a:spLocks noGrp="1"/>
          </p:cNvSpPr>
          <p:nvPr>
            <p:ph idx="1"/>
          </p:nvPr>
        </p:nvSpPr>
        <p:spPr/>
        <p:txBody>
          <a:bodyPr>
            <a:normAutofit/>
          </a:bodyPr>
          <a:lstStyle/>
          <a:p>
            <a:pPr algn="just">
              <a:spcAft>
                <a:spcPts val="0"/>
              </a:spcAft>
            </a:pPr>
            <a:r>
              <a:rPr lang="uk-UA" sz="2400" b="1" i="1" dirty="0" smtClean="0">
                <a:latin typeface="Times New Roman" panose="02020603050405020304" pitchFamily="18" charset="0"/>
                <a:ea typeface="Calibri" panose="020F0502020204030204" pitchFamily="34" charset="0"/>
                <a:cs typeface="Times New Roman" panose="02020603050405020304" pitchFamily="18" charset="0"/>
              </a:rPr>
              <a:t>офіційне встановлення факту смерті належить лікареві, який видає свідоцтво про смерть;</a:t>
            </a:r>
          </a:p>
          <a:p>
            <a:pPr algn="just"/>
            <a:r>
              <a:rPr lang="uk-UA" sz="2400" dirty="0" smtClean="0">
                <a:latin typeface="Times New Roman" panose="02020603050405020304" pitchFamily="18" charset="0"/>
                <a:ea typeface="Calibri" panose="020F0502020204030204" pitchFamily="34" charset="0"/>
                <a:cs typeface="Times New Roman" panose="02020603050405020304" pitchFamily="18" charset="0"/>
              </a:rPr>
              <a:t> офіційне реєстрування випадків смерті здійснюється шляхом запису у спеціальну книгу всіх відомостей про кожного загиблого, а до його тіла прикріплюють маркірувальну картку; </a:t>
            </a:r>
          </a:p>
          <a:p>
            <a:pPr algn="just">
              <a:spcAft>
                <a:spcPts val="0"/>
              </a:spcAft>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Дезінфікуючі засоби застосовують тільки при похованні трупів інфекційних хворих.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Їх</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загортають</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у тканину, яку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просочують</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5 %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розчин</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ом</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ДТСГК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або</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10 %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розчин</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хлорного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вапна</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На дно труни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насипається</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шар хлорного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вапна</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товщиною</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2-3 см. </a:t>
            </a: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endParaRPr lang="uk-UA" sz="2400" dirty="0" smtClean="0">
              <a:latin typeface="Times New Roman" panose="02020603050405020304" pitchFamily="18" charset="0"/>
              <a:ea typeface="Calibri" panose="020F0502020204030204" pitchFamily="34" charset="0"/>
            </a:endParaRPr>
          </a:p>
          <a:p>
            <a:endParaRPr lang="uk-UA"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400" b="1" dirty="0" smtClean="0"/>
              <a:t> Основи організації та проведення санітарного нагляду і медичного контролю за водопостачанням особового складу Збройних сил України у польових умовах.</a:t>
            </a:r>
            <a:endParaRPr lang="uk-UA" sz="2400" b="1" dirty="0"/>
          </a:p>
        </p:txBody>
      </p:sp>
      <p:sp>
        <p:nvSpPr>
          <p:cNvPr id="3" name="Содержимое 2"/>
          <p:cNvSpPr>
            <a:spLocks noGrp="1"/>
          </p:cNvSpPr>
          <p:nvPr>
            <p:ph idx="1"/>
          </p:nvPr>
        </p:nvSpPr>
        <p:spPr/>
        <p:txBody>
          <a:bodyPr>
            <a:normAutofit/>
          </a:bodyPr>
          <a:lstStyle/>
          <a:p>
            <a:pPr algn="just"/>
            <a:r>
              <a:rPr lang="ru-RU" sz="2000" b="1" i="1" dirty="0" err="1" smtClean="0"/>
              <a:t>Гігієнічне</a:t>
            </a:r>
            <a:r>
              <a:rPr lang="ru-RU" sz="2000" b="1" i="1" dirty="0" smtClean="0"/>
              <a:t> та </a:t>
            </a:r>
            <a:r>
              <a:rPr lang="ru-RU" sz="2000" b="1" i="1" dirty="0" err="1" smtClean="0"/>
              <a:t>епідеміологічне</a:t>
            </a:r>
            <a:r>
              <a:rPr lang="ru-RU" sz="2000" b="1" i="1" dirty="0" smtClean="0"/>
              <a:t> </a:t>
            </a:r>
            <a:r>
              <a:rPr lang="ru-RU" sz="2000" b="1" i="1" dirty="0" err="1" smtClean="0"/>
              <a:t>значення</a:t>
            </a:r>
            <a:r>
              <a:rPr lang="ru-RU" sz="2000" b="1" i="1" dirty="0" smtClean="0"/>
              <a:t> води.</a:t>
            </a:r>
            <a:endParaRPr lang="uk-UA" sz="2000" dirty="0" smtClean="0"/>
          </a:p>
          <a:p>
            <a:pPr algn="just"/>
            <a:r>
              <a:rPr lang="ru-RU" sz="2000" dirty="0" smtClean="0"/>
              <a:t>Для </a:t>
            </a:r>
            <a:r>
              <a:rPr lang="ru-RU" sz="2000" dirty="0" err="1" smtClean="0"/>
              <a:t>задоволення</a:t>
            </a:r>
            <a:r>
              <a:rPr lang="ru-RU" sz="2000" dirty="0" smtClean="0"/>
              <a:t> </a:t>
            </a:r>
            <a:r>
              <a:rPr lang="ru-RU" sz="2000" dirty="0" err="1" smtClean="0"/>
              <a:t>фізіологічних</a:t>
            </a:r>
            <a:r>
              <a:rPr lang="ru-RU" sz="2000" dirty="0" smtClean="0"/>
              <a:t> потреб </a:t>
            </a:r>
            <a:r>
              <a:rPr lang="ru-RU" sz="2000" dirty="0" err="1" smtClean="0"/>
              <a:t>людині</a:t>
            </a:r>
            <a:r>
              <a:rPr lang="ru-RU" sz="2000" dirty="0" smtClean="0"/>
              <a:t> </a:t>
            </a:r>
            <a:r>
              <a:rPr lang="ru-RU" sz="2000" dirty="0" err="1" smtClean="0"/>
              <a:t>необхідно</a:t>
            </a:r>
            <a:r>
              <a:rPr lang="ru-RU" sz="2000" dirty="0" smtClean="0"/>
              <a:t> 2,5-3,0 л води на </a:t>
            </a:r>
            <a:r>
              <a:rPr lang="ru-RU" sz="2000" dirty="0" err="1" smtClean="0"/>
              <a:t>добу</a:t>
            </a:r>
            <a:r>
              <a:rPr lang="uk-UA" sz="2000" dirty="0" smtClean="0"/>
              <a:t>. </a:t>
            </a:r>
            <a:r>
              <a:rPr lang="ru-RU" sz="2000" dirty="0" smtClean="0"/>
              <a:t>При </a:t>
            </a:r>
            <a:r>
              <a:rPr lang="ru-RU" sz="2000" dirty="0" err="1" smtClean="0"/>
              <a:t>важкій</a:t>
            </a:r>
            <a:r>
              <a:rPr lang="ru-RU" sz="2000" dirty="0" smtClean="0"/>
              <a:t> </a:t>
            </a:r>
            <a:r>
              <a:rPr lang="ru-RU" sz="2000" dirty="0" err="1" smtClean="0"/>
              <a:t>роботі</a:t>
            </a:r>
            <a:r>
              <a:rPr lang="ru-RU" sz="2000" dirty="0" smtClean="0"/>
              <a:t>, </a:t>
            </a:r>
            <a:r>
              <a:rPr lang="ru-RU" sz="2000" dirty="0" err="1" smtClean="0"/>
              <a:t>роботі</a:t>
            </a:r>
            <a:r>
              <a:rPr lang="ru-RU" sz="2000" dirty="0" smtClean="0"/>
              <a:t> в </a:t>
            </a:r>
            <a:r>
              <a:rPr lang="ru-RU" sz="2000" dirty="0" err="1" smtClean="0"/>
              <a:t>гарячих</a:t>
            </a:r>
            <a:r>
              <a:rPr lang="ru-RU" sz="2000" dirty="0" smtClean="0"/>
              <a:t> цехах, в </a:t>
            </a:r>
            <a:r>
              <a:rPr lang="ru-RU" sz="2000" dirty="0" err="1" smtClean="0"/>
              <a:t>літку</a:t>
            </a:r>
            <a:r>
              <a:rPr lang="ru-RU" sz="2000" dirty="0" smtClean="0"/>
              <a:t> </a:t>
            </a:r>
            <a:r>
              <a:rPr lang="ru-RU" sz="2000" dirty="0" err="1" smtClean="0"/>
              <a:t>тощо</a:t>
            </a:r>
            <a:r>
              <a:rPr lang="ru-RU" sz="2000" dirty="0" smtClean="0"/>
              <a:t> </a:t>
            </a:r>
            <a:r>
              <a:rPr lang="ru-RU" sz="2000" dirty="0" err="1" smtClean="0"/>
              <a:t>виведення</a:t>
            </a:r>
            <a:r>
              <a:rPr lang="ru-RU" sz="2000" dirty="0" smtClean="0"/>
              <a:t> води </a:t>
            </a:r>
            <a:r>
              <a:rPr lang="ru-RU" sz="2000" dirty="0" err="1" smtClean="0"/>
              <a:t>може</a:t>
            </a:r>
            <a:r>
              <a:rPr lang="ru-RU" sz="2000" dirty="0" smtClean="0"/>
              <a:t> </a:t>
            </a:r>
            <a:r>
              <a:rPr lang="ru-RU" sz="2000" dirty="0" err="1" smtClean="0"/>
              <a:t>збільшуватися</a:t>
            </a:r>
            <a:r>
              <a:rPr lang="ru-RU" sz="2000" dirty="0" smtClean="0"/>
              <a:t> до 8-10 л</a:t>
            </a:r>
            <a:r>
              <a:rPr lang="uk-UA" sz="2000" dirty="0" smtClean="0"/>
              <a:t>.</a:t>
            </a:r>
          </a:p>
          <a:p>
            <a:pPr algn="just"/>
            <a:r>
              <a:rPr lang="ru-RU" sz="2000" dirty="0" err="1" smtClean="0"/>
              <a:t>Забруднена</a:t>
            </a:r>
            <a:r>
              <a:rPr lang="ru-RU" sz="2000" dirty="0" smtClean="0"/>
              <a:t> вода </a:t>
            </a:r>
            <a:r>
              <a:rPr lang="ru-RU" sz="2000" dirty="0" err="1" smtClean="0"/>
              <a:t>може</a:t>
            </a:r>
            <a:r>
              <a:rPr lang="ru-RU" sz="2000" dirty="0" smtClean="0"/>
              <a:t> бути причиною </a:t>
            </a:r>
            <a:r>
              <a:rPr lang="ru-RU" sz="2000" dirty="0" err="1" smtClean="0"/>
              <a:t>виникнення</a:t>
            </a:r>
            <a:r>
              <a:rPr lang="ru-RU" sz="2000" dirty="0" smtClean="0"/>
              <a:t> ряду </a:t>
            </a:r>
            <a:r>
              <a:rPr lang="ru-RU" sz="2000" dirty="0" err="1" smtClean="0"/>
              <a:t>шлунково-кишкових</a:t>
            </a:r>
            <a:r>
              <a:rPr lang="ru-RU" sz="2000" dirty="0" smtClean="0"/>
              <a:t> </a:t>
            </a:r>
            <a:r>
              <a:rPr lang="ru-RU" sz="2000" dirty="0" err="1" smtClean="0"/>
              <a:t>захворювань</a:t>
            </a:r>
            <a:r>
              <a:rPr lang="ru-RU" sz="2000" dirty="0" smtClean="0"/>
              <a:t>, таких як: холера, гепатит А, </a:t>
            </a:r>
            <a:r>
              <a:rPr lang="ru-RU" sz="2000" dirty="0" err="1" smtClean="0"/>
              <a:t>черевний</a:t>
            </a:r>
            <a:r>
              <a:rPr lang="ru-RU" sz="2000" dirty="0" smtClean="0"/>
              <a:t> тиф, </a:t>
            </a:r>
            <a:r>
              <a:rPr lang="ru-RU" sz="2000" dirty="0" err="1" smtClean="0"/>
              <a:t>паратифи</a:t>
            </a:r>
            <a:r>
              <a:rPr lang="ru-RU" sz="2000" dirty="0" smtClean="0"/>
              <a:t>, </a:t>
            </a:r>
            <a:r>
              <a:rPr lang="ru-RU" sz="2000" dirty="0" err="1" smtClean="0"/>
              <a:t>бактерійна</a:t>
            </a:r>
            <a:r>
              <a:rPr lang="ru-RU" sz="2000" dirty="0" smtClean="0"/>
              <a:t> </a:t>
            </a:r>
            <a:r>
              <a:rPr lang="ru-RU" sz="2000" dirty="0" err="1" smtClean="0"/>
              <a:t>й</a:t>
            </a:r>
            <a:r>
              <a:rPr lang="ru-RU" sz="2000" dirty="0" smtClean="0"/>
              <a:t> </a:t>
            </a:r>
            <a:r>
              <a:rPr lang="ru-RU" sz="2000" dirty="0" err="1" smtClean="0"/>
              <a:t>амебна</a:t>
            </a:r>
            <a:r>
              <a:rPr lang="ru-RU" sz="2000" dirty="0" smtClean="0"/>
              <a:t> </a:t>
            </a:r>
            <a:r>
              <a:rPr lang="ru-RU" sz="2000" dirty="0" err="1" smtClean="0"/>
              <a:t>дизентерії</a:t>
            </a:r>
            <a:r>
              <a:rPr lang="ru-RU" sz="2000" dirty="0" smtClean="0"/>
              <a:t>, </a:t>
            </a:r>
            <a:r>
              <a:rPr lang="ru-RU" sz="2000" dirty="0" err="1" smtClean="0"/>
              <a:t>гострі</a:t>
            </a:r>
            <a:r>
              <a:rPr lang="ru-RU" sz="2000" dirty="0" smtClean="0"/>
              <a:t> </a:t>
            </a:r>
            <a:r>
              <a:rPr lang="ru-RU" sz="2000" dirty="0" err="1" smtClean="0"/>
              <a:t>ентерити</a:t>
            </a:r>
            <a:r>
              <a:rPr lang="ru-RU" sz="2000" dirty="0" smtClean="0"/>
              <a:t> </a:t>
            </a:r>
            <a:r>
              <a:rPr lang="ru-RU" sz="2000" dirty="0" err="1" smtClean="0"/>
              <a:t>інфекційного</a:t>
            </a:r>
            <a:r>
              <a:rPr lang="ru-RU" sz="2000" dirty="0" smtClean="0"/>
              <a:t> характеру</a:t>
            </a:r>
            <a:r>
              <a:rPr lang="uk-UA" sz="2000" dirty="0" smtClean="0"/>
              <a:t>.</a:t>
            </a:r>
          </a:p>
          <a:p>
            <a:pPr algn="just"/>
            <a:r>
              <a:rPr lang="ru-RU" sz="2000" b="1" i="1" dirty="0" smtClean="0"/>
              <a:t>За </a:t>
            </a:r>
            <a:r>
              <a:rPr lang="ru-RU" sz="2000" b="1" i="1" dirty="0" err="1" smtClean="0"/>
              <a:t>організацію</a:t>
            </a:r>
            <a:r>
              <a:rPr lang="ru-RU" sz="2000" b="1" i="1" dirty="0" smtClean="0"/>
              <a:t> </a:t>
            </a:r>
            <a:r>
              <a:rPr lang="ru-RU" sz="2000" b="1" i="1" dirty="0" err="1" smtClean="0"/>
              <a:t>водопостачання</a:t>
            </a:r>
            <a:r>
              <a:rPr lang="ru-RU" sz="2000" b="1" i="1" dirty="0" smtClean="0"/>
              <a:t> </a:t>
            </a:r>
            <a:r>
              <a:rPr lang="ru-RU" sz="2000" b="1" i="1" dirty="0" err="1" smtClean="0"/>
              <a:t>відповідають</a:t>
            </a:r>
            <a:r>
              <a:rPr lang="ru-RU" sz="2000" dirty="0" smtClean="0"/>
              <a:t> </a:t>
            </a:r>
            <a:r>
              <a:rPr lang="ru-RU" sz="2000" dirty="0" err="1" smtClean="0"/>
              <a:t>командири</a:t>
            </a:r>
            <a:r>
              <a:rPr lang="ru-RU" sz="2000" dirty="0" smtClean="0"/>
              <a:t> </a:t>
            </a:r>
            <a:r>
              <a:rPr lang="ru-RU" sz="2000" dirty="0" err="1" smtClean="0"/>
              <a:t>частин</a:t>
            </a:r>
            <a:r>
              <a:rPr lang="ru-RU" sz="2000" dirty="0" smtClean="0"/>
              <a:t> </a:t>
            </a:r>
            <a:r>
              <a:rPr lang="ru-RU" sz="2000" dirty="0" err="1" smtClean="0"/>
              <a:t>і</a:t>
            </a:r>
            <a:r>
              <a:rPr lang="ru-RU" sz="2000" dirty="0" smtClean="0"/>
              <a:t> </a:t>
            </a:r>
            <a:r>
              <a:rPr lang="ru-RU" sz="2000" dirty="0" err="1" smtClean="0"/>
              <a:t>з’єднань</a:t>
            </a:r>
            <a:r>
              <a:rPr lang="ru-RU" sz="2000" dirty="0" smtClean="0"/>
              <a:t>, а в </a:t>
            </a:r>
            <a:r>
              <a:rPr lang="ru-RU" sz="2000" dirty="0" err="1" smtClean="0"/>
              <a:t>польових</a:t>
            </a:r>
            <a:r>
              <a:rPr lang="ru-RU" sz="2000" dirty="0" smtClean="0"/>
              <a:t> </a:t>
            </a:r>
            <a:r>
              <a:rPr lang="ru-RU" sz="2000" dirty="0" err="1" smtClean="0"/>
              <a:t>умовах</a:t>
            </a:r>
            <a:r>
              <a:rPr lang="ru-RU" sz="2000" dirty="0" smtClean="0"/>
              <a:t> – </a:t>
            </a:r>
            <a:r>
              <a:rPr lang="ru-RU" sz="2000" dirty="0" err="1" smtClean="0"/>
              <a:t>їх</a:t>
            </a:r>
            <a:r>
              <a:rPr lang="ru-RU" sz="2000" dirty="0" smtClean="0"/>
              <a:t> заступники </a:t>
            </a:r>
            <a:r>
              <a:rPr lang="ru-RU" sz="2000" dirty="0" err="1" smtClean="0"/>
              <a:t>з</a:t>
            </a:r>
            <a:r>
              <a:rPr lang="ru-RU" sz="2000" dirty="0" smtClean="0"/>
              <a:t> </a:t>
            </a:r>
            <a:r>
              <a:rPr lang="ru-RU" sz="2000" dirty="0" err="1" smtClean="0"/>
              <a:t>тилу</a:t>
            </a:r>
            <a:r>
              <a:rPr lang="ru-RU" sz="2000" dirty="0" smtClean="0"/>
              <a:t>. </a:t>
            </a:r>
            <a:r>
              <a:rPr lang="uk-UA" sz="2000" dirty="0" smtClean="0"/>
              <a:t>Свої обов’язки з водопостачання у польових умовах мають також інженерна, хімічна, медична та служба превентивної медицини (СПМ), які повинні взаємодіяти між собою.</a:t>
            </a:r>
          </a:p>
          <a:p>
            <a:pPr algn="just">
              <a:buNone/>
            </a:pPr>
            <a:endParaRPr lang="uk-UA" sz="2000" dirty="0" smtClean="0"/>
          </a:p>
          <a:p>
            <a:endParaRPr lang="uk-UA" sz="2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smtClean="0"/>
              <a:t>Служба </a:t>
            </a:r>
            <a:r>
              <a:rPr lang="ru-RU" sz="2000" dirty="0" err="1" smtClean="0"/>
              <a:t>тилу</a:t>
            </a:r>
            <a:r>
              <a:rPr lang="ru-RU" sz="2000" dirty="0" smtClean="0"/>
              <a:t> (начальник </a:t>
            </a:r>
            <a:r>
              <a:rPr lang="ru-RU" sz="2000" dirty="0" err="1" smtClean="0"/>
              <a:t>тилу</a:t>
            </a:r>
            <a:r>
              <a:rPr lang="ru-RU" sz="2000" dirty="0" smtClean="0"/>
              <a:t> </a:t>
            </a:r>
            <a:r>
              <a:rPr lang="ru-RU" sz="2000" dirty="0" err="1" smtClean="0"/>
              <a:t>частини</a:t>
            </a:r>
            <a:r>
              <a:rPr lang="ru-RU" sz="2000" dirty="0" smtClean="0"/>
              <a:t>) </a:t>
            </a:r>
            <a:r>
              <a:rPr lang="ru-RU" sz="2000" dirty="0" err="1" smtClean="0"/>
              <a:t>визначає</a:t>
            </a:r>
            <a:r>
              <a:rPr lang="ru-RU" sz="2000" dirty="0" smtClean="0"/>
              <a:t> потребу у </a:t>
            </a:r>
            <a:r>
              <a:rPr lang="ru-RU" sz="2000" dirty="0" err="1" smtClean="0"/>
              <a:t>воді</a:t>
            </a:r>
            <a:r>
              <a:rPr lang="ru-RU" sz="2000" dirty="0" smtClean="0"/>
              <a:t> та </a:t>
            </a:r>
            <a:r>
              <a:rPr lang="ru-RU" sz="2000" dirty="0" err="1" smtClean="0"/>
              <a:t>розробляє</a:t>
            </a:r>
            <a:r>
              <a:rPr lang="ru-RU" sz="2000" dirty="0" smtClean="0"/>
              <a:t> план </a:t>
            </a:r>
            <a:r>
              <a:rPr lang="ru-RU" sz="2000" dirty="0" err="1" smtClean="0"/>
              <a:t>водопостачання</a:t>
            </a:r>
            <a:r>
              <a:rPr lang="ru-RU" sz="2000" dirty="0" smtClean="0"/>
              <a:t> </a:t>
            </a:r>
            <a:r>
              <a:rPr lang="ru-RU" sz="2000" dirty="0" err="1" smtClean="0"/>
              <a:t>і</a:t>
            </a:r>
            <a:r>
              <a:rPr lang="ru-RU" sz="2000" dirty="0" smtClean="0"/>
              <a:t> доставки води. </a:t>
            </a:r>
            <a:r>
              <a:rPr lang="uk-UA" sz="2000" dirty="0" smtClean="0"/>
              <a:t>Інженерні підрозділи проводять розвідку джерела води, організовують її добування, очистку, а також експлуатацію спеціально обладнаних пунктів водопостачання.</a:t>
            </a:r>
          </a:p>
          <a:p>
            <a:pPr algn="just"/>
            <a:r>
              <a:rPr lang="ru-RU" sz="2000" dirty="0" smtClean="0"/>
              <a:t>З метою </a:t>
            </a:r>
            <a:r>
              <a:rPr lang="ru-RU" sz="2000" dirty="0" err="1" smtClean="0"/>
              <a:t>виявлення</a:t>
            </a:r>
            <a:r>
              <a:rPr lang="ru-RU" sz="2000" dirty="0" smtClean="0"/>
              <a:t> </a:t>
            </a:r>
            <a:r>
              <a:rPr lang="ru-RU" sz="2000" dirty="0" err="1" smtClean="0"/>
              <a:t>джерел</a:t>
            </a:r>
            <a:r>
              <a:rPr lang="ru-RU" sz="2000" dirty="0" smtClean="0"/>
              <a:t> води, </a:t>
            </a:r>
            <a:r>
              <a:rPr lang="ru-RU" sz="2000" dirty="0" err="1" smtClean="0"/>
              <a:t>або</a:t>
            </a:r>
            <a:r>
              <a:rPr lang="ru-RU" sz="2000" dirty="0" smtClean="0"/>
              <a:t> </a:t>
            </a:r>
            <a:r>
              <a:rPr lang="ru-RU" sz="2000" dirty="0" err="1" smtClean="0"/>
              <a:t>створення</a:t>
            </a:r>
            <a:r>
              <a:rPr lang="ru-RU" sz="2000" dirty="0" smtClean="0"/>
              <a:t> </a:t>
            </a:r>
            <a:r>
              <a:rPr lang="ru-RU" sz="2000" dirty="0" err="1" smtClean="0"/>
              <a:t>нових</a:t>
            </a:r>
            <a:r>
              <a:rPr lang="ru-RU" sz="2000" dirty="0" smtClean="0"/>
              <a:t> проводиться </a:t>
            </a:r>
            <a:r>
              <a:rPr lang="ru-RU" sz="2000" b="1" i="1" dirty="0" err="1" smtClean="0"/>
              <a:t>розвідка</a:t>
            </a:r>
            <a:r>
              <a:rPr lang="ru-RU" sz="2000" b="1" i="1" dirty="0" smtClean="0"/>
              <a:t> на воду.</a:t>
            </a:r>
            <a:r>
              <a:rPr lang="ru-RU" sz="2000" dirty="0" smtClean="0"/>
              <a:t> </a:t>
            </a:r>
            <a:r>
              <a:rPr lang="ru-RU" sz="2000" dirty="0" err="1" smtClean="0"/>
              <a:t>Розвідка</a:t>
            </a:r>
            <a:r>
              <a:rPr lang="ru-RU" sz="2000" dirty="0" smtClean="0"/>
              <a:t> </a:t>
            </a:r>
            <a:r>
              <a:rPr lang="ru-RU" sz="2000" dirty="0" err="1" smtClean="0"/>
              <a:t>організовується</a:t>
            </a:r>
            <a:r>
              <a:rPr lang="ru-RU" sz="2000" dirty="0" smtClean="0"/>
              <a:t> штабом </a:t>
            </a:r>
            <a:r>
              <a:rPr lang="ru-RU" sz="2000" dirty="0" err="1" smtClean="0"/>
              <a:t>частини</a:t>
            </a:r>
            <a:r>
              <a:rPr lang="ru-RU" sz="2000" dirty="0" smtClean="0"/>
              <a:t>. </a:t>
            </a:r>
            <a:r>
              <a:rPr lang="ru-RU" sz="2000" dirty="0" err="1" smtClean="0"/>
              <a:t>Безпосередніми</a:t>
            </a:r>
            <a:r>
              <a:rPr lang="ru-RU" sz="2000" dirty="0" smtClean="0"/>
              <a:t> </a:t>
            </a:r>
            <a:r>
              <a:rPr lang="ru-RU" sz="2000" dirty="0" err="1" smtClean="0"/>
              <a:t>організаторами</a:t>
            </a:r>
            <a:r>
              <a:rPr lang="ru-RU" sz="2000" dirty="0" smtClean="0"/>
              <a:t> </a:t>
            </a:r>
            <a:r>
              <a:rPr lang="ru-RU" sz="2000" dirty="0" err="1" smtClean="0"/>
              <a:t>розвідки</a:t>
            </a:r>
            <a:r>
              <a:rPr lang="ru-RU" sz="2000" dirty="0" smtClean="0"/>
              <a:t> </a:t>
            </a:r>
            <a:r>
              <a:rPr lang="ru-RU" sz="2000" dirty="0" err="1" smtClean="0"/>
              <a:t>джерел</a:t>
            </a:r>
            <a:r>
              <a:rPr lang="ru-RU" sz="2000" dirty="0" smtClean="0"/>
              <a:t> води </a:t>
            </a:r>
            <a:r>
              <a:rPr lang="ru-RU" sz="2000" dirty="0" err="1" smtClean="0"/>
              <a:t>є</a:t>
            </a:r>
            <a:r>
              <a:rPr lang="ru-RU" sz="2000" dirty="0" smtClean="0"/>
              <a:t> </a:t>
            </a:r>
            <a:r>
              <a:rPr lang="ru-RU" sz="2000" i="1" dirty="0" smtClean="0"/>
              <a:t>начальник </a:t>
            </a:r>
            <a:r>
              <a:rPr lang="ru-RU" sz="2000" i="1" dirty="0" err="1" smtClean="0"/>
              <a:t>інженерної</a:t>
            </a:r>
            <a:r>
              <a:rPr lang="ru-RU" sz="2000" i="1" dirty="0" smtClean="0"/>
              <a:t> </a:t>
            </a:r>
            <a:r>
              <a:rPr lang="ru-RU" sz="2000" i="1" dirty="0" err="1" smtClean="0"/>
              <a:t>служби</a:t>
            </a:r>
            <a:r>
              <a:rPr lang="ru-RU" sz="2000" dirty="0" smtClean="0"/>
              <a:t> </a:t>
            </a:r>
            <a:r>
              <a:rPr lang="ru-RU" sz="2000" dirty="0" err="1" smtClean="0"/>
              <a:t>частини</a:t>
            </a:r>
            <a:r>
              <a:rPr lang="ru-RU" sz="2000" dirty="0" smtClean="0"/>
              <a:t>, а в районах </a:t>
            </a:r>
            <a:r>
              <a:rPr lang="ru-RU" sz="2000" dirty="0" err="1" smtClean="0"/>
              <a:t>розміщення</a:t>
            </a:r>
            <a:r>
              <a:rPr lang="ru-RU" sz="2000" dirty="0" smtClean="0"/>
              <a:t> </a:t>
            </a:r>
            <a:r>
              <a:rPr lang="ru-RU" sz="2000" dirty="0" err="1" smtClean="0"/>
              <a:t>тилових</a:t>
            </a:r>
            <a:r>
              <a:rPr lang="ru-RU" sz="2000" dirty="0" smtClean="0"/>
              <a:t> </a:t>
            </a:r>
            <a:r>
              <a:rPr lang="ru-RU" sz="2000" dirty="0" err="1" smtClean="0"/>
              <a:t>частин</a:t>
            </a:r>
            <a:r>
              <a:rPr lang="ru-RU" sz="2000" dirty="0" smtClean="0"/>
              <a:t> – </a:t>
            </a:r>
            <a:r>
              <a:rPr lang="ru-RU" sz="2000" i="1" dirty="0" smtClean="0"/>
              <a:t>заступник командира </a:t>
            </a:r>
            <a:r>
              <a:rPr lang="ru-RU" sz="2000" i="1" dirty="0" err="1" smtClean="0"/>
              <a:t>з</a:t>
            </a:r>
            <a:r>
              <a:rPr lang="ru-RU" sz="2000" i="1" dirty="0" smtClean="0"/>
              <a:t> </a:t>
            </a:r>
            <a:r>
              <a:rPr lang="ru-RU" sz="2000" i="1" dirty="0" err="1" smtClean="0"/>
              <a:t>тилу</a:t>
            </a:r>
            <a:r>
              <a:rPr lang="ru-RU" sz="2000" dirty="0" smtClean="0"/>
              <a:t>. </a:t>
            </a:r>
            <a:endParaRPr lang="uk-UA" sz="2000" dirty="0" smtClean="0"/>
          </a:p>
          <a:p>
            <a:pPr algn="just"/>
            <a:r>
              <a:rPr lang="uk-UA" sz="2000" dirty="0" smtClean="0"/>
              <a:t>Вибір джерела водопостачання проводиться підрозділами інженерних військ разом з медичною службою та у </a:t>
            </a:r>
            <a:r>
              <a:rPr lang="uk-UA" sz="2000" dirty="0" err="1" smtClean="0"/>
              <a:t>взасмодіі</a:t>
            </a:r>
            <a:r>
              <a:rPr lang="uk-UA" sz="2000" dirty="0" smtClean="0"/>
              <a:t> з начальником служби радіаційного, хімічного та біологічного захисту (далі — РХБ захисту) з питань радіаційного </a:t>
            </a:r>
            <a:r>
              <a:rPr lang="en-US" sz="2000" dirty="0" err="1" smtClean="0"/>
              <a:t>i</a:t>
            </a:r>
            <a:r>
              <a:rPr lang="en-US" sz="2000" dirty="0" smtClean="0"/>
              <a:t> </a:t>
            </a:r>
            <a:r>
              <a:rPr lang="uk-UA" sz="2000" dirty="0" smtClean="0"/>
              <a:t>хімічного забруднення місцевості. </a:t>
            </a:r>
            <a:endParaRPr lang="uk-UA" sz="2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При санітарно-епідеміологічному обстеженні</a:t>
            </a:r>
            <a:r>
              <a:rPr lang="uk-UA" sz="2000" i="1" dirty="0" smtClean="0"/>
              <a:t> </a:t>
            </a:r>
            <a:r>
              <a:rPr lang="uk-UA" sz="2000" dirty="0" smtClean="0"/>
              <a:t>з’ясовується епідемічний стан району та наявність серед населення інфекційних захворювань, які передаються через воду. При цьому враховуються дані місцевих органів охорони здоров’я.</a:t>
            </a:r>
          </a:p>
          <a:p>
            <a:pPr algn="just"/>
            <a:r>
              <a:rPr lang="uk-UA" sz="2000" b="1" i="1" dirty="0" smtClean="0"/>
              <a:t>В польових умовах навчальних центрів для водопостачання табору</a:t>
            </a:r>
            <a:r>
              <a:rPr lang="uk-UA" sz="2000" i="1" dirty="0" smtClean="0"/>
              <a:t>,</a:t>
            </a:r>
            <a:r>
              <a:rPr lang="uk-UA" sz="2000" dirty="0" smtClean="0"/>
              <a:t> в першу чергу, використовуються діючі системи централізованого водопостачання та артезіанські свердловини поряд розташованих військових містечок.</a:t>
            </a:r>
          </a:p>
          <a:p>
            <a:pPr algn="just"/>
            <a:r>
              <a:rPr lang="uk-UA" sz="2000" i="1" dirty="0" smtClean="0"/>
              <a:t>Квартирно-експлуатаційні органи Збройних Сил України та служби </a:t>
            </a:r>
            <a:r>
              <a:rPr lang="uk-UA" sz="2000" dirty="0" smtClean="0"/>
              <a:t>під час забезпеченні полігон</a:t>
            </a:r>
            <a:r>
              <a:rPr lang="en-US" sz="2000" dirty="0" smtClean="0"/>
              <a:t>l</a:t>
            </a:r>
            <a:r>
              <a:rPr lang="uk-UA" sz="2000" dirty="0" smtClean="0"/>
              <a:t>в централізованим водопостачанням відповідають за:</a:t>
            </a:r>
          </a:p>
          <a:p>
            <a:pPr algn="just"/>
            <a:r>
              <a:rPr lang="uk-UA" sz="2000" dirty="0" err="1" smtClean="0"/>
              <a:t>-правильність</a:t>
            </a:r>
            <a:r>
              <a:rPr lang="uk-UA" sz="2000" dirty="0" smtClean="0"/>
              <a:t> улаштування та експлуатацію комунальних споруд, мереж водопостачання i каналізації;</a:t>
            </a:r>
          </a:p>
          <a:p>
            <a:endParaRPr lang="uk-UA"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Autofit/>
          </a:bodyPr>
          <a:lstStyle/>
          <a:p>
            <a:pPr algn="just"/>
            <a:r>
              <a:rPr lang="uk-UA" sz="2000" dirty="0" err="1" smtClean="0"/>
              <a:t>-організацію</a:t>
            </a:r>
            <a:r>
              <a:rPr lang="uk-UA" sz="2000" dirty="0" smtClean="0"/>
              <a:t> та </a:t>
            </a:r>
            <a:r>
              <a:rPr lang="uk-UA" sz="2000" dirty="0" err="1" smtClean="0"/>
              <a:t>проведения</a:t>
            </a:r>
            <a:r>
              <a:rPr lang="uk-UA" sz="2000" dirty="0" smtClean="0"/>
              <a:t> виробничого контролю за якістю питної води в місцях водозабору, на очисних водопровідних спорудах та в розподільній водопровідній мережі.</a:t>
            </a:r>
          </a:p>
          <a:p>
            <a:pPr algn="just"/>
            <a:r>
              <a:rPr lang="ru-RU" sz="2000" dirty="0" err="1" smtClean="0"/>
              <a:t>Дослідження</a:t>
            </a:r>
            <a:r>
              <a:rPr lang="ru-RU" sz="2000" dirty="0" smtClean="0"/>
              <a:t> проб води </a:t>
            </a:r>
            <a:r>
              <a:rPr lang="ru-RU" sz="2000" dirty="0" err="1" smtClean="0"/>
              <a:t>з</a:t>
            </a:r>
            <a:r>
              <a:rPr lang="ru-RU" sz="2000" dirty="0" smtClean="0"/>
              <a:t> </a:t>
            </a:r>
            <a:r>
              <a:rPr lang="ru-RU" sz="2000" dirty="0" err="1" smtClean="0"/>
              <a:t>можливого</a:t>
            </a:r>
            <a:r>
              <a:rPr lang="ru-RU" sz="2000" dirty="0" smtClean="0"/>
              <a:t> </a:t>
            </a:r>
            <a:r>
              <a:rPr lang="ru-RU" sz="2000" dirty="0" err="1" smtClean="0"/>
              <a:t>джерела</a:t>
            </a:r>
            <a:r>
              <a:rPr lang="ru-RU" sz="2000" dirty="0" smtClean="0"/>
              <a:t> </a:t>
            </a:r>
            <a:r>
              <a:rPr lang="ru-RU" sz="2000" dirty="0" err="1" smtClean="0"/>
              <a:t>водопостачання</a:t>
            </a:r>
            <a:r>
              <a:rPr lang="ru-RU" sz="2000" dirty="0" smtClean="0"/>
              <a:t> проводиться не </a:t>
            </a:r>
            <a:r>
              <a:rPr lang="ru-RU" sz="2000" dirty="0" err="1" smtClean="0"/>
              <a:t>менше</a:t>
            </a:r>
            <a:r>
              <a:rPr lang="ru-RU" sz="2000" dirty="0" smtClean="0"/>
              <a:t> </a:t>
            </a:r>
            <a:r>
              <a:rPr lang="ru-RU" sz="2000" dirty="0" err="1" smtClean="0"/>
              <a:t>двох</a:t>
            </a:r>
            <a:r>
              <a:rPr lang="ru-RU" sz="2000" dirty="0" smtClean="0"/>
              <a:t> </a:t>
            </a:r>
            <a:r>
              <a:rPr lang="ru-RU" sz="2000" dirty="0" err="1" smtClean="0"/>
              <a:t>разів</a:t>
            </a:r>
            <a:r>
              <a:rPr lang="ru-RU" sz="2000" dirty="0" smtClean="0"/>
              <a:t> </a:t>
            </a:r>
            <a:r>
              <a:rPr lang="ru-RU" sz="2000" dirty="0" err="1" smtClean="0"/>
              <a:t>з</a:t>
            </a:r>
            <a:r>
              <a:rPr lang="ru-RU" sz="2000" dirty="0" smtClean="0"/>
              <a:t> </a:t>
            </a:r>
            <a:r>
              <a:rPr lang="ru-RU" sz="2000" dirty="0" err="1" smtClean="0"/>
              <a:t>інтервалом</a:t>
            </a:r>
            <a:r>
              <a:rPr lang="ru-RU" sz="2000" dirty="0" smtClean="0"/>
              <a:t> </a:t>
            </a:r>
            <a:r>
              <a:rPr lang="ru-RU" sz="2000" dirty="0" err="1" smtClean="0"/>
              <a:t>відбору</a:t>
            </a:r>
            <a:r>
              <a:rPr lang="ru-RU" sz="2000" dirty="0" smtClean="0"/>
              <a:t> - 24 </a:t>
            </a:r>
            <a:r>
              <a:rPr lang="ru-RU" sz="2000" dirty="0" err="1" smtClean="0"/>
              <a:t>години</a:t>
            </a:r>
            <a:r>
              <a:rPr lang="ru-RU" sz="2000" dirty="0" smtClean="0"/>
              <a:t>, </a:t>
            </a:r>
            <a:r>
              <a:rPr lang="ru-RU" sz="2000" dirty="0" err="1" smtClean="0"/>
              <a:t>відповідно</a:t>
            </a:r>
            <a:r>
              <a:rPr lang="ru-RU" sz="2000" dirty="0" smtClean="0"/>
              <a:t> до п. 5.4. </a:t>
            </a:r>
            <a:r>
              <a:rPr lang="ru-RU" sz="2000" b="1" i="1" dirty="0" err="1" smtClean="0"/>
              <a:t>Державних</a:t>
            </a:r>
            <a:r>
              <a:rPr lang="ru-RU" sz="2000" b="1" i="1" dirty="0" smtClean="0"/>
              <a:t> </a:t>
            </a:r>
            <a:r>
              <a:rPr lang="ru-RU" sz="2000" b="1" i="1" dirty="0" err="1" smtClean="0"/>
              <a:t>санітарних</a:t>
            </a:r>
            <a:r>
              <a:rPr lang="ru-RU" sz="2000" b="1" i="1" dirty="0" smtClean="0"/>
              <a:t> правил </a:t>
            </a:r>
            <a:r>
              <a:rPr lang="en-US" sz="2000" b="1" i="1" dirty="0" err="1" smtClean="0"/>
              <a:t>i</a:t>
            </a:r>
            <a:r>
              <a:rPr lang="ru-RU" sz="2000" b="1" i="1" dirty="0" smtClean="0"/>
              <a:t> норм 2.2.4-171- 10 “</a:t>
            </a:r>
            <a:r>
              <a:rPr lang="ru-RU" sz="2000" b="1" i="1" dirty="0" err="1" smtClean="0"/>
              <a:t>Гігіснічні</a:t>
            </a:r>
            <a:r>
              <a:rPr lang="ru-RU" sz="2000" b="1" i="1" dirty="0" smtClean="0"/>
              <a:t> </a:t>
            </a:r>
            <a:r>
              <a:rPr lang="ru-RU" sz="2000" b="1" i="1" dirty="0" err="1" smtClean="0"/>
              <a:t>вимоги</a:t>
            </a:r>
            <a:r>
              <a:rPr lang="ru-RU" sz="2000" b="1" i="1" dirty="0" smtClean="0"/>
              <a:t> до води </a:t>
            </a:r>
            <a:r>
              <a:rPr lang="ru-RU" sz="2000" b="1" i="1" dirty="0" err="1" smtClean="0"/>
              <a:t>питної</a:t>
            </a:r>
            <a:r>
              <a:rPr lang="ru-RU" sz="2000" b="1" i="1" dirty="0" smtClean="0"/>
              <a:t>, </a:t>
            </a:r>
            <a:r>
              <a:rPr lang="ru-RU" sz="2000" b="1" i="1" dirty="0" err="1" smtClean="0"/>
              <a:t>призначеної</a:t>
            </a:r>
            <a:r>
              <a:rPr lang="ru-RU" sz="2000" b="1" i="1" dirty="0" smtClean="0"/>
              <a:t> для </a:t>
            </a:r>
            <a:r>
              <a:rPr lang="ru-RU" sz="2000" b="1" i="1" dirty="0" err="1" smtClean="0"/>
              <a:t>споживання</a:t>
            </a:r>
            <a:r>
              <a:rPr lang="ru-RU" sz="2000" b="1" i="1" dirty="0" smtClean="0"/>
              <a:t> </a:t>
            </a:r>
            <a:r>
              <a:rPr lang="ru-RU" sz="2000" b="1" i="1" dirty="0" err="1" smtClean="0"/>
              <a:t>людиною</a:t>
            </a:r>
            <a:r>
              <a:rPr lang="ru-RU" sz="2000" b="1" i="1" dirty="0" smtClean="0"/>
              <a:t>”,</a:t>
            </a:r>
            <a:r>
              <a:rPr lang="ru-RU" sz="2000" dirty="0" smtClean="0"/>
              <a:t> </a:t>
            </a:r>
            <a:r>
              <a:rPr lang="ru-RU" sz="2000" dirty="0" err="1" smtClean="0"/>
              <a:t>затверджених</a:t>
            </a:r>
            <a:r>
              <a:rPr lang="ru-RU" sz="2000" dirty="0" smtClean="0"/>
              <a:t> наказом </a:t>
            </a:r>
            <a:r>
              <a:rPr lang="ru-RU" sz="2000" dirty="0" err="1" smtClean="0"/>
              <a:t>Міністерства</a:t>
            </a:r>
            <a:r>
              <a:rPr lang="ru-RU" sz="2000" dirty="0" smtClean="0"/>
              <a:t> </a:t>
            </a:r>
            <a:r>
              <a:rPr lang="ru-RU" sz="2000" dirty="0" err="1" smtClean="0"/>
              <a:t>охорони</a:t>
            </a:r>
            <a:r>
              <a:rPr lang="ru-RU" sz="2000" dirty="0" smtClean="0"/>
              <a:t> здоров я </a:t>
            </a:r>
            <a:r>
              <a:rPr lang="ru-RU" sz="2000" dirty="0" err="1" smtClean="0"/>
              <a:t>України</a:t>
            </a:r>
            <a:r>
              <a:rPr lang="ru-RU" sz="2000" dirty="0" smtClean="0"/>
              <a:t> </a:t>
            </a:r>
            <a:r>
              <a:rPr lang="ru-RU" sz="2000" dirty="0" err="1" smtClean="0"/>
              <a:t>від</a:t>
            </a:r>
            <a:r>
              <a:rPr lang="ru-RU" sz="2000" dirty="0" smtClean="0"/>
              <a:t> 12.05.2010 № 400</a:t>
            </a:r>
            <a:r>
              <a:rPr lang="ru-RU" sz="2000" b="1" i="1" dirty="0" smtClean="0"/>
              <a:t> (</a:t>
            </a:r>
            <a:r>
              <a:rPr lang="uk-UA" sz="2000" b="1" i="1" dirty="0" smtClean="0"/>
              <a:t>д</a:t>
            </a:r>
            <a:r>
              <a:rPr lang="ru-RU" sz="2000" b="1" i="1" dirty="0" err="1" smtClean="0"/>
              <a:t>алі</a:t>
            </a:r>
            <a:r>
              <a:rPr lang="ru-RU" sz="2000" b="1" i="1" dirty="0" smtClean="0"/>
              <a:t> — </a:t>
            </a:r>
            <a:r>
              <a:rPr lang="ru-RU" sz="2000" b="1" i="1" dirty="0" err="1" smtClean="0"/>
              <a:t>ДСанПіН</a:t>
            </a:r>
            <a:r>
              <a:rPr lang="ru-RU" sz="2000" b="1" i="1" dirty="0" smtClean="0"/>
              <a:t> 2.2.4-171-10)</a:t>
            </a:r>
            <a:r>
              <a:rPr lang="ru-RU" sz="2000" dirty="0" smtClean="0"/>
              <a:t>. </a:t>
            </a:r>
            <a:r>
              <a:rPr lang="ru-RU" sz="2000" dirty="0" err="1" smtClean="0"/>
              <a:t>Проби</a:t>
            </a:r>
            <a:r>
              <a:rPr lang="ru-RU" sz="2000" dirty="0" smtClean="0"/>
              <a:t> води </a:t>
            </a:r>
            <a:r>
              <a:rPr lang="ru-RU" sz="2000" dirty="0" err="1" smtClean="0"/>
              <a:t>надаються</a:t>
            </a:r>
            <a:r>
              <a:rPr lang="ru-RU" sz="2000" dirty="0" smtClean="0"/>
              <a:t> до </a:t>
            </a:r>
            <a:r>
              <a:rPr lang="ru-RU" sz="2000" dirty="0" err="1" smtClean="0"/>
              <a:t>установ</a:t>
            </a:r>
            <a:r>
              <a:rPr lang="ru-RU" sz="2000" dirty="0" smtClean="0"/>
              <a:t> </a:t>
            </a:r>
            <a:r>
              <a:rPr lang="ru-RU" sz="2000" dirty="0" err="1" smtClean="0"/>
              <a:t>Служби</a:t>
            </a:r>
            <a:r>
              <a:rPr lang="ru-RU" sz="2000" dirty="0" smtClean="0"/>
              <a:t> </a:t>
            </a:r>
            <a:r>
              <a:rPr lang="ru-RU" sz="2000" dirty="0" err="1" smtClean="0"/>
              <a:t>превентивної</a:t>
            </a:r>
            <a:r>
              <a:rPr lang="ru-RU" sz="2000" dirty="0" smtClean="0"/>
              <a:t> </a:t>
            </a:r>
            <a:r>
              <a:rPr lang="ru-RU" sz="2000" dirty="0" err="1" smtClean="0"/>
              <a:t>медицини</a:t>
            </a:r>
            <a:r>
              <a:rPr lang="ru-RU" sz="2000" dirty="0" smtClean="0"/>
              <a:t> за </a:t>
            </a:r>
            <a:r>
              <a:rPr lang="ru-RU" sz="2000" dirty="0" err="1" smtClean="0"/>
              <a:t>територіальним</a:t>
            </a:r>
            <a:r>
              <a:rPr lang="ru-RU" sz="2000" dirty="0" smtClean="0"/>
              <a:t> принципом. </a:t>
            </a:r>
            <a:r>
              <a:rPr lang="ru-RU" sz="2000" dirty="0" err="1" smtClean="0"/>
              <a:t>Якість</a:t>
            </a:r>
            <a:r>
              <a:rPr lang="ru-RU" sz="2000" dirty="0" smtClean="0"/>
              <a:t> води </a:t>
            </a:r>
            <a:r>
              <a:rPr lang="ru-RU" sz="2000" dirty="0" err="1" smtClean="0"/>
              <a:t>визначасться</a:t>
            </a:r>
            <a:r>
              <a:rPr lang="ru-RU" sz="2000" dirty="0" smtClean="0"/>
              <a:t> за </a:t>
            </a:r>
            <a:r>
              <a:rPr lang="ru-RU" sz="2000" dirty="0" err="1" smtClean="0"/>
              <a:t>санітарно-хімічними</a:t>
            </a:r>
            <a:r>
              <a:rPr lang="ru-RU" sz="2000" dirty="0" smtClean="0"/>
              <a:t> </a:t>
            </a:r>
            <a:r>
              <a:rPr lang="ru-RU" sz="2000" dirty="0" err="1" smtClean="0"/>
              <a:t>показниками</a:t>
            </a:r>
            <a:r>
              <a:rPr lang="ru-RU" sz="2000" dirty="0" smtClean="0"/>
              <a:t> та </a:t>
            </a:r>
            <a:r>
              <a:rPr lang="ru-RU" sz="2000" dirty="0" err="1" smtClean="0"/>
              <a:t>показниками</a:t>
            </a:r>
            <a:r>
              <a:rPr lang="ru-RU" sz="2000" dirty="0" smtClean="0"/>
              <a:t> </a:t>
            </a:r>
            <a:r>
              <a:rPr lang="ru-RU" sz="2000" dirty="0" err="1" smtClean="0"/>
              <a:t>епідемічної</a:t>
            </a:r>
            <a:r>
              <a:rPr lang="ru-RU" sz="2000" dirty="0" smtClean="0"/>
              <a:t> </a:t>
            </a:r>
            <a:r>
              <a:rPr lang="ru-RU" sz="2000" dirty="0" err="1" smtClean="0"/>
              <a:t>безпеки</a:t>
            </a:r>
            <a:r>
              <a:rPr lang="ru-RU" sz="2000" dirty="0" smtClean="0"/>
              <a:t>.</a:t>
            </a:r>
            <a:r>
              <a:rPr lang="uk-UA" sz="2000" dirty="0" smtClean="0"/>
              <a:t> </a:t>
            </a:r>
            <a:endParaRPr lang="uk-UA" sz="2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Гігієнічні вимоги включають:</a:t>
            </a:r>
            <a:r>
              <a:rPr lang="uk-UA" sz="2800" dirty="0" smtClean="0"/>
              <a:t> </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b="1" i="1" dirty="0" smtClean="0"/>
              <a:t>показники епідемічної безпеки </a:t>
            </a:r>
            <a:r>
              <a:rPr lang="uk-UA" sz="2000" dirty="0" smtClean="0"/>
              <a:t>(мікробіологічні, вірусологічні, </a:t>
            </a:r>
            <a:r>
              <a:rPr lang="uk-UA" sz="2000" dirty="0" err="1" smtClean="0"/>
              <a:t>паразитологічні</a:t>
            </a:r>
            <a:r>
              <a:rPr lang="uk-UA" sz="2000" dirty="0" smtClean="0"/>
              <a:t>); санітарно-хімічні показники (органолептичні, фізико-хімічні, санітарно-токсикологічні; показники радіаційної безпеки; показники фізіологічної повноцінності). </a:t>
            </a:r>
          </a:p>
          <a:p>
            <a:pPr algn="just"/>
            <a:r>
              <a:rPr lang="uk-UA" sz="2000" b="1" i="1" dirty="0" smtClean="0"/>
              <a:t>Органолептичні властивості:</a:t>
            </a:r>
            <a:r>
              <a:rPr lang="uk-UA" sz="2000" dirty="0" smtClean="0"/>
              <a:t>  прозорість, не менше 20см.; кольоровість, не більше 35 градусів; смак та присмак, не більше 3 балів; залишковий </a:t>
            </a:r>
            <a:r>
              <a:rPr lang="uk-UA" sz="2000" dirty="0" err="1" smtClean="0"/>
              <a:t>хлор-</a:t>
            </a:r>
            <a:r>
              <a:rPr lang="uk-UA" sz="2000" dirty="0" smtClean="0"/>
              <a:t> 0,8-1,2  мг/дм3.</a:t>
            </a:r>
          </a:p>
          <a:p>
            <a:pPr algn="just"/>
            <a:r>
              <a:rPr lang="uk-UA" sz="2000" i="1" dirty="0" smtClean="0"/>
              <a:t> </a:t>
            </a:r>
            <a:r>
              <a:rPr lang="uk-UA" sz="2000" b="1" i="1" dirty="0" smtClean="0"/>
              <a:t>Протиепідемічна надійність</a:t>
            </a:r>
            <a:r>
              <a:rPr lang="uk-UA" sz="2000" b="1" dirty="0" smtClean="0"/>
              <a:t>: </a:t>
            </a:r>
            <a:r>
              <a:rPr lang="uk-UA" sz="2000" b="1" i="1" dirty="0" smtClean="0"/>
              <a:t>загальне</a:t>
            </a:r>
            <a:r>
              <a:rPr lang="uk-UA" sz="2000" b="1" dirty="0" smtClean="0"/>
              <a:t>  </a:t>
            </a:r>
            <a:r>
              <a:rPr lang="uk-UA" sz="2000" b="1" i="1" dirty="0" smtClean="0"/>
              <a:t>мікробне число (ЗМЧ) - це загальна кількість бактерій (сапрофітів), які містяться в 1 </a:t>
            </a:r>
            <a:r>
              <a:rPr lang="uk-UA" sz="2000" b="1" i="1" dirty="0" err="1" smtClean="0"/>
              <a:t>мл</a:t>
            </a:r>
            <a:r>
              <a:rPr lang="uk-UA" sz="2000" b="1" i="1" dirty="0" smtClean="0"/>
              <a:t> води. Їхня кількість у питній воді не повинна перевищувати 100/</a:t>
            </a:r>
            <a:r>
              <a:rPr lang="uk-UA" sz="2000" b="1" i="1" dirty="0" err="1" smtClean="0"/>
              <a:t>мл</a:t>
            </a:r>
            <a:r>
              <a:rPr lang="uk-UA" sz="2000" b="1" i="1" dirty="0" smtClean="0"/>
              <a:t>. </a:t>
            </a:r>
            <a:r>
              <a:rPr lang="uk-UA" sz="2000" dirty="0" smtClean="0"/>
              <a:t>У </a:t>
            </a:r>
            <a:r>
              <a:rPr lang="uk-UA" sz="2000" dirty="0" err="1" smtClean="0"/>
              <a:t>ДСанПіН</a:t>
            </a:r>
            <a:r>
              <a:rPr lang="uk-UA" sz="2000" dirty="0" smtClean="0"/>
              <a:t> також зазначені такі вимоги до </a:t>
            </a:r>
            <a:r>
              <a:rPr lang="uk-UA" sz="2000" b="1" i="1" dirty="0" smtClean="0"/>
              <a:t>показників епідеміологічної безпеки: </a:t>
            </a:r>
            <a:r>
              <a:rPr lang="uk-UA" sz="2000" dirty="0" smtClean="0"/>
              <a:t>при посіві 100 </a:t>
            </a:r>
            <a:r>
              <a:rPr lang="uk-UA" sz="2000" dirty="0" err="1" smtClean="0"/>
              <a:t>мл</a:t>
            </a:r>
            <a:r>
              <a:rPr lang="uk-UA" sz="2000" dirty="0" smtClean="0"/>
              <a:t> води в 98% досліджуваних проб повинні бути відсутніми загальні колі-форми, </a:t>
            </a:r>
            <a:r>
              <a:rPr lang="en-US" sz="2000" i="1" dirty="0" smtClean="0"/>
              <a:t>E</a:t>
            </a:r>
            <a:r>
              <a:rPr lang="uk-UA" sz="2000" i="1" dirty="0" smtClean="0"/>
              <a:t>.</a:t>
            </a:r>
            <a:r>
              <a:rPr lang="en-US" sz="2000" i="1" dirty="0" smtClean="0"/>
              <a:t>coli</a:t>
            </a:r>
            <a:r>
              <a:rPr lang="uk-UA" sz="2000" i="1" dirty="0" smtClean="0"/>
              <a:t>, </a:t>
            </a:r>
            <a:r>
              <a:rPr lang="uk-UA" sz="2000" dirty="0" smtClean="0"/>
              <a:t>ентерококи, а також патогенні мікроорганізми, </a:t>
            </a:r>
            <a:r>
              <a:rPr lang="uk-UA" sz="2000" dirty="0" err="1" smtClean="0"/>
              <a:t>коліфаги</a:t>
            </a:r>
            <a:r>
              <a:rPr lang="uk-UA" sz="2000" dirty="0" smtClean="0"/>
              <a:t>, віруси, паразитарні збудники та яйця кишкових гельмінтів.</a:t>
            </a:r>
          </a:p>
          <a:p>
            <a:pPr algn="just"/>
            <a:endParaRPr lang="uk-UA" sz="2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Пункти водопостачання</a:t>
            </a:r>
            <a:endParaRPr lang="uk-UA" sz="2800" b="1" dirty="0"/>
          </a:p>
        </p:txBody>
      </p:sp>
      <p:sp>
        <p:nvSpPr>
          <p:cNvPr id="3" name="Содержимое 2"/>
          <p:cNvSpPr>
            <a:spLocks noGrp="1"/>
          </p:cNvSpPr>
          <p:nvPr>
            <p:ph idx="1"/>
          </p:nvPr>
        </p:nvSpPr>
        <p:spPr/>
        <p:txBody>
          <a:bodyPr>
            <a:normAutofit/>
          </a:bodyPr>
          <a:lstStyle/>
          <a:p>
            <a:pPr algn="just"/>
            <a:r>
              <a:rPr lang="uk-UA" sz="2000" b="1" i="1" dirty="0" smtClean="0"/>
              <a:t>На полігонах, де </a:t>
            </a:r>
            <a:r>
              <a:rPr lang="uk-UA" sz="2000" b="1" i="1" dirty="0" err="1" smtClean="0"/>
              <a:t>відсутне</a:t>
            </a:r>
            <a:r>
              <a:rPr lang="uk-UA" sz="2000" b="1" i="1" dirty="0" smtClean="0"/>
              <a:t> централізоване водопостачання,</a:t>
            </a:r>
            <a:r>
              <a:rPr lang="uk-UA" sz="2000" dirty="0" smtClean="0"/>
              <a:t> за добування води, </a:t>
            </a:r>
            <a:r>
              <a:rPr lang="uk-UA" sz="2000" dirty="0" err="1" smtClean="0"/>
              <a:t>водопідготовку</a:t>
            </a:r>
            <a:r>
              <a:rPr lang="uk-UA" sz="2000" dirty="0" smtClean="0"/>
              <a:t>, влаштування пунктів </a:t>
            </a:r>
            <a:r>
              <a:rPr lang="uk-UA" sz="2000" dirty="0" err="1" smtClean="0"/>
              <a:t>водозабезпечення</a:t>
            </a:r>
            <a:r>
              <a:rPr lang="uk-UA" sz="2000" dirty="0" smtClean="0"/>
              <a:t> з використанням технічних засобів (бурових установок, водоочисних та опріснювальних станцій), обладнання водозабірних пунктів, забезпечення військових частин та підрозділів засобами добування </a:t>
            </a:r>
            <a:r>
              <a:rPr lang="en-US" sz="2000" dirty="0" err="1" smtClean="0"/>
              <a:t>i</a:t>
            </a:r>
            <a:r>
              <a:rPr lang="en-US" sz="2000" dirty="0" smtClean="0"/>
              <a:t> </a:t>
            </a:r>
            <a:r>
              <a:rPr lang="uk-UA" sz="2000" dirty="0" err="1" smtClean="0"/>
              <a:t>очищения</a:t>
            </a:r>
            <a:r>
              <a:rPr lang="uk-UA" sz="2000" dirty="0" smtClean="0"/>
              <a:t> води, а також табельними резервуарами для </a:t>
            </a:r>
            <a:r>
              <a:rPr lang="en-US" sz="2000" dirty="0" smtClean="0"/>
              <a:t>ii </a:t>
            </a:r>
            <a:r>
              <a:rPr lang="uk-UA" sz="2000" dirty="0" err="1" smtClean="0"/>
              <a:t>сбережения</a:t>
            </a:r>
            <a:r>
              <a:rPr lang="uk-UA" sz="2000" dirty="0" smtClean="0"/>
              <a:t> </a:t>
            </a:r>
            <a:r>
              <a:rPr lang="en-US" sz="2000" dirty="0" err="1" smtClean="0"/>
              <a:t>i</a:t>
            </a:r>
            <a:r>
              <a:rPr lang="en-US" sz="2000" dirty="0" smtClean="0"/>
              <a:t> </a:t>
            </a:r>
            <a:r>
              <a:rPr lang="uk-UA" sz="2000" dirty="0" smtClean="0"/>
              <a:t>транспортування відповідають </a:t>
            </a:r>
            <a:r>
              <a:rPr lang="uk-UA" sz="2000" b="1" i="1" dirty="0" smtClean="0"/>
              <a:t>підрозділи інженерних військ.</a:t>
            </a:r>
            <a:r>
              <a:rPr lang="uk-UA" sz="2000" dirty="0" smtClean="0"/>
              <a:t> </a:t>
            </a:r>
          </a:p>
          <a:p>
            <a:pPr algn="just"/>
            <a:r>
              <a:rPr lang="ru-RU" sz="2000" b="1" i="1" dirty="0" err="1" smtClean="0"/>
              <a:t>Типовий</a:t>
            </a:r>
            <a:r>
              <a:rPr lang="ru-RU" sz="2000" b="1" i="1" dirty="0" smtClean="0"/>
              <a:t> пункт </a:t>
            </a:r>
            <a:r>
              <a:rPr lang="ru-RU" sz="2000" b="1" i="1" dirty="0" err="1" smtClean="0"/>
              <a:t>водопостачання</a:t>
            </a:r>
            <a:r>
              <a:rPr lang="ru-RU" sz="2000" b="1" i="1" dirty="0" smtClean="0"/>
              <a:t> </a:t>
            </a:r>
            <a:r>
              <a:rPr lang="ru-RU" sz="2000" b="1" i="1" dirty="0" err="1" smtClean="0"/>
              <a:t>має</a:t>
            </a:r>
            <a:r>
              <a:rPr lang="ru-RU" sz="2000" b="1" i="1" dirty="0" smtClean="0"/>
              <a:t>:</a:t>
            </a:r>
            <a:r>
              <a:rPr lang="ru-RU" sz="2000" dirty="0" smtClean="0"/>
              <a:t> </a:t>
            </a:r>
            <a:r>
              <a:rPr lang="ru-RU" sz="2000" dirty="0" err="1" smtClean="0"/>
              <a:t>робочий</a:t>
            </a:r>
            <a:r>
              <a:rPr lang="ru-RU" sz="2000" dirty="0" smtClean="0"/>
              <a:t> </a:t>
            </a:r>
            <a:r>
              <a:rPr lang="ru-RU" sz="2000" dirty="0" err="1" smtClean="0"/>
              <a:t>майданчик</a:t>
            </a:r>
            <a:r>
              <a:rPr lang="ru-RU" sz="2000" dirty="0" smtClean="0"/>
              <a:t>, </a:t>
            </a:r>
            <a:r>
              <a:rPr lang="ru-RU" sz="2000" dirty="0" err="1" smtClean="0"/>
              <a:t>розділений</a:t>
            </a:r>
            <a:r>
              <a:rPr lang="ru-RU" sz="2000" dirty="0" smtClean="0"/>
              <a:t> на </a:t>
            </a:r>
            <a:r>
              <a:rPr lang="ru-RU" sz="2000" dirty="0" err="1" smtClean="0"/>
              <a:t>чисту</a:t>
            </a:r>
            <a:r>
              <a:rPr lang="ru-RU" sz="2000" dirty="0" smtClean="0"/>
              <a:t> та </a:t>
            </a:r>
            <a:r>
              <a:rPr lang="ru-RU" sz="2000" dirty="0" err="1" smtClean="0"/>
              <a:t>брудну</a:t>
            </a:r>
            <a:r>
              <a:rPr lang="ru-RU" sz="2000" dirty="0" smtClean="0"/>
              <a:t> </a:t>
            </a:r>
            <a:r>
              <a:rPr lang="ru-RU" sz="2000" dirty="0" err="1" smtClean="0"/>
              <a:t>половини</a:t>
            </a:r>
            <a:r>
              <a:rPr lang="ru-RU" sz="2000" dirty="0" smtClean="0"/>
              <a:t>, </a:t>
            </a:r>
            <a:r>
              <a:rPr lang="ru-RU" sz="2000" dirty="0" err="1" smtClean="0"/>
              <a:t>майданчик</a:t>
            </a:r>
            <a:r>
              <a:rPr lang="ru-RU" sz="2000" dirty="0" smtClean="0"/>
              <a:t> для </a:t>
            </a:r>
            <a:r>
              <a:rPr lang="ru-RU" sz="2000" dirty="0" err="1" smtClean="0"/>
              <a:t>миття</a:t>
            </a:r>
            <a:r>
              <a:rPr lang="ru-RU" sz="2000" dirty="0" smtClean="0"/>
              <a:t> та </a:t>
            </a:r>
            <a:r>
              <a:rPr lang="ru-RU" sz="2000" dirty="0" err="1" smtClean="0"/>
              <a:t>дезінфекції</a:t>
            </a:r>
            <a:r>
              <a:rPr lang="ru-RU" sz="2000" dirty="0" smtClean="0"/>
              <a:t> </a:t>
            </a:r>
            <a:r>
              <a:rPr lang="ru-RU" sz="2000" dirty="0" err="1" smtClean="0"/>
              <a:t>тари</a:t>
            </a:r>
            <a:r>
              <a:rPr lang="ru-RU" sz="2000" dirty="0" smtClean="0"/>
              <a:t>, </a:t>
            </a:r>
            <a:r>
              <a:rPr lang="ru-RU" sz="2000" dirty="0" err="1" smtClean="0"/>
              <a:t>майданчик</a:t>
            </a:r>
            <a:r>
              <a:rPr lang="ru-RU" sz="2000" dirty="0" smtClean="0"/>
              <a:t> для </a:t>
            </a:r>
            <a:r>
              <a:rPr lang="ru-RU" sz="2000" dirty="0" err="1" smtClean="0"/>
              <a:t>зупинки</a:t>
            </a:r>
            <a:r>
              <a:rPr lang="ru-RU" sz="2000" dirty="0" smtClean="0"/>
              <a:t> транспорту, </a:t>
            </a:r>
            <a:r>
              <a:rPr lang="ru-RU" sz="2000" dirty="0" err="1" smtClean="0"/>
              <a:t>який</a:t>
            </a:r>
            <a:r>
              <a:rPr lang="ru-RU" sz="2000" dirty="0" smtClean="0"/>
              <a:t> </a:t>
            </a:r>
            <a:r>
              <a:rPr lang="ru-RU" sz="2000" dirty="0" err="1" smtClean="0"/>
              <a:t>прибуває</a:t>
            </a:r>
            <a:r>
              <a:rPr lang="ru-RU" sz="2000" dirty="0" smtClean="0"/>
              <a:t> за водою, </a:t>
            </a:r>
            <a:r>
              <a:rPr lang="ru-RU" sz="2000" dirty="0" err="1" smtClean="0"/>
              <a:t>спостережний</a:t>
            </a:r>
            <a:r>
              <a:rPr lang="ru-RU" sz="2000" dirty="0" smtClean="0"/>
              <a:t> та </a:t>
            </a:r>
            <a:r>
              <a:rPr lang="ru-RU" sz="2000" dirty="0" err="1" smtClean="0"/>
              <a:t>регулювальний</a:t>
            </a:r>
            <a:r>
              <a:rPr lang="ru-RU" sz="2000" dirty="0" smtClean="0"/>
              <a:t> </a:t>
            </a:r>
            <a:r>
              <a:rPr lang="ru-RU" sz="2000" dirty="0" err="1" smtClean="0"/>
              <a:t>пости</a:t>
            </a:r>
            <a:r>
              <a:rPr lang="ru-RU" sz="2000" dirty="0" smtClean="0"/>
              <a:t>, </a:t>
            </a:r>
            <a:r>
              <a:rPr lang="ru-RU" sz="2000" dirty="0" err="1" smtClean="0"/>
              <a:t>місце</a:t>
            </a:r>
            <a:r>
              <a:rPr lang="ru-RU" sz="2000" dirty="0" smtClean="0"/>
              <a:t> для </a:t>
            </a:r>
            <a:r>
              <a:rPr lang="ru-RU" sz="2000" dirty="0" err="1" smtClean="0"/>
              <a:t>розгортання</a:t>
            </a:r>
            <a:r>
              <a:rPr lang="ru-RU" sz="2000" dirty="0" smtClean="0"/>
              <a:t> </a:t>
            </a:r>
            <a:r>
              <a:rPr lang="ru-RU" sz="2000" dirty="0" err="1" smtClean="0"/>
              <a:t>лабораторії</a:t>
            </a:r>
            <a:r>
              <a:rPr lang="ru-RU" sz="2000" dirty="0" smtClean="0"/>
              <a:t> </a:t>
            </a:r>
            <a:r>
              <a:rPr lang="ru-RU" sz="2000" dirty="0" err="1" smtClean="0"/>
              <a:t>з</a:t>
            </a:r>
            <a:r>
              <a:rPr lang="ru-RU" sz="2000" dirty="0" smtClean="0"/>
              <a:t> контролю за </a:t>
            </a:r>
            <a:r>
              <a:rPr lang="ru-RU" sz="2000" dirty="0" err="1" smtClean="0"/>
              <a:t>якістю</a:t>
            </a:r>
            <a:r>
              <a:rPr lang="ru-RU" sz="2000" dirty="0" smtClean="0"/>
              <a:t> води.</a:t>
            </a:r>
            <a:endParaRPr lang="uk-UA" sz="2000" dirty="0" smtClean="0"/>
          </a:p>
          <a:p>
            <a:pPr algn="just"/>
            <a:endParaRPr lang="uk-UA" sz="2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lnSpcReduction="10000"/>
          </a:bodyPr>
          <a:lstStyle/>
          <a:p>
            <a:pPr algn="just"/>
            <a:r>
              <a:rPr lang="uk-UA" sz="2000" dirty="0" smtClean="0"/>
              <a:t>Н</a:t>
            </a:r>
            <a:r>
              <a:rPr lang="ru-RU" sz="2000" dirty="0" err="1" smtClean="0"/>
              <a:t>авколо</a:t>
            </a:r>
            <a:r>
              <a:rPr lang="ru-RU" sz="2000" dirty="0" smtClean="0"/>
              <a:t> </a:t>
            </a:r>
            <a:r>
              <a:rPr lang="ru-RU" sz="2000" dirty="0" err="1" smtClean="0"/>
              <a:t>нього</a:t>
            </a:r>
            <a:r>
              <a:rPr lang="ru-RU" sz="2000" dirty="0" smtClean="0"/>
              <a:t> </a:t>
            </a:r>
            <a:r>
              <a:rPr lang="ru-RU" sz="2000" dirty="0" err="1" smtClean="0"/>
              <a:t>створюють</a:t>
            </a:r>
            <a:r>
              <a:rPr lang="ru-RU" sz="2000" dirty="0" smtClean="0"/>
              <a:t> </a:t>
            </a:r>
            <a:r>
              <a:rPr lang="ru-RU" sz="2000" b="1" i="1" dirty="0" smtClean="0"/>
              <a:t>три</a:t>
            </a:r>
            <a:r>
              <a:rPr lang="ru-RU" sz="2000" b="1" dirty="0" smtClean="0"/>
              <a:t> </a:t>
            </a:r>
            <a:r>
              <a:rPr lang="ru-RU" sz="2000" b="1" i="1" dirty="0" err="1" smtClean="0"/>
              <a:t>зони</a:t>
            </a:r>
            <a:r>
              <a:rPr lang="ru-RU" sz="2000" b="1" i="1" dirty="0" smtClean="0"/>
              <a:t> </a:t>
            </a:r>
            <a:r>
              <a:rPr lang="ru-RU" sz="2000" b="1" i="1" dirty="0" err="1" smtClean="0"/>
              <a:t>санітарної</a:t>
            </a:r>
            <a:r>
              <a:rPr lang="ru-RU" sz="2000" b="1" i="1" dirty="0" smtClean="0"/>
              <a:t> </a:t>
            </a:r>
            <a:r>
              <a:rPr lang="ru-RU" sz="2000" b="1" i="1" dirty="0" err="1" smtClean="0"/>
              <a:t>охорони</a:t>
            </a:r>
            <a:r>
              <a:rPr lang="uk-UA" sz="2000" b="1" dirty="0" smtClean="0"/>
              <a:t>.</a:t>
            </a:r>
            <a:r>
              <a:rPr lang="uk-UA" sz="2000" dirty="0" smtClean="0"/>
              <a:t> </a:t>
            </a:r>
            <a:r>
              <a:rPr lang="ru-RU" sz="2000" dirty="0" smtClean="0"/>
              <a:t>Перша зона </a:t>
            </a:r>
            <a:r>
              <a:rPr lang="ru-RU" sz="2000" dirty="0" err="1" smtClean="0"/>
              <a:t>суворого</a:t>
            </a:r>
            <a:r>
              <a:rPr lang="ru-RU" sz="2000" dirty="0" smtClean="0"/>
              <a:t> режиму – у </a:t>
            </a:r>
            <a:r>
              <a:rPr lang="ru-RU" sz="2000" dirty="0" err="1" smtClean="0"/>
              <a:t>радіусі</a:t>
            </a:r>
            <a:r>
              <a:rPr lang="ru-RU" sz="2000" dirty="0" smtClean="0"/>
              <a:t> 50-100 м. Але </a:t>
            </a:r>
            <a:r>
              <a:rPr lang="ru-RU" sz="2000" dirty="0" err="1" smtClean="0"/>
              <a:t>ці</a:t>
            </a:r>
            <a:r>
              <a:rPr lang="ru-RU" sz="2000" dirty="0" smtClean="0"/>
              <a:t> </a:t>
            </a:r>
            <a:r>
              <a:rPr lang="ru-RU" sz="2000" dirty="0" err="1" smtClean="0"/>
              <a:t>розміри</a:t>
            </a:r>
            <a:r>
              <a:rPr lang="ru-RU" sz="2000" dirty="0" smtClean="0"/>
              <a:t> </a:t>
            </a:r>
            <a:r>
              <a:rPr lang="ru-RU" sz="2000" dirty="0" err="1" smtClean="0"/>
              <a:t>можуть</a:t>
            </a:r>
            <a:r>
              <a:rPr lang="ru-RU" sz="2000" dirty="0" smtClean="0"/>
              <a:t> </a:t>
            </a:r>
            <a:r>
              <a:rPr lang="ru-RU" sz="2000" dirty="0" err="1" smtClean="0"/>
              <a:t>коливатися</a:t>
            </a:r>
            <a:r>
              <a:rPr lang="ru-RU" sz="2000" dirty="0" smtClean="0"/>
              <a:t> </a:t>
            </a:r>
            <a:r>
              <a:rPr lang="ru-RU" sz="2000" dirty="0" err="1" smtClean="0"/>
              <a:t>і</a:t>
            </a:r>
            <a:r>
              <a:rPr lang="ru-RU" sz="2000" dirty="0" smtClean="0"/>
              <a:t> </a:t>
            </a:r>
            <a:r>
              <a:rPr lang="ru-RU" sz="2000" dirty="0" err="1" smtClean="0"/>
              <a:t>залежать</a:t>
            </a:r>
            <a:r>
              <a:rPr lang="ru-RU" sz="2000" dirty="0" smtClean="0"/>
              <a:t> </a:t>
            </a:r>
            <a:r>
              <a:rPr lang="ru-RU" sz="2000" dirty="0" err="1" smtClean="0"/>
              <a:t>від</a:t>
            </a:r>
            <a:r>
              <a:rPr lang="ru-RU" sz="2000" dirty="0" smtClean="0"/>
              <a:t> типу </a:t>
            </a:r>
            <a:r>
              <a:rPr lang="ru-RU" sz="2000" dirty="0" err="1" smtClean="0"/>
              <a:t>джерела</a:t>
            </a:r>
            <a:r>
              <a:rPr lang="ru-RU" sz="2000" dirty="0" smtClean="0"/>
              <a:t> води, </a:t>
            </a:r>
            <a:r>
              <a:rPr lang="ru-RU" sz="2000" dirty="0" err="1" smtClean="0"/>
              <a:t>рельєфу</a:t>
            </a:r>
            <a:r>
              <a:rPr lang="ru-RU" sz="2000" dirty="0" smtClean="0"/>
              <a:t> </a:t>
            </a:r>
            <a:r>
              <a:rPr lang="ru-RU" sz="2000" dirty="0" err="1" smtClean="0"/>
              <a:t>місцевості</a:t>
            </a:r>
            <a:r>
              <a:rPr lang="ru-RU" sz="2000" dirty="0" smtClean="0"/>
              <a:t>, характеру грунту </a:t>
            </a:r>
            <a:r>
              <a:rPr lang="ru-RU" sz="2000" dirty="0" err="1" smtClean="0"/>
              <a:t>тощо</a:t>
            </a:r>
            <a:r>
              <a:rPr lang="ru-RU" sz="2000" dirty="0" smtClean="0"/>
              <a:t>. </a:t>
            </a:r>
            <a:r>
              <a:rPr lang="ru-RU" sz="2000" dirty="0" err="1" smtClean="0"/>
              <a:t>Наприклад</a:t>
            </a:r>
            <a:r>
              <a:rPr lang="ru-RU" sz="2000" dirty="0" smtClean="0"/>
              <a:t>, при </a:t>
            </a:r>
            <a:r>
              <a:rPr lang="ru-RU" sz="2000" dirty="0" err="1" smtClean="0"/>
              <a:t>заборі</a:t>
            </a:r>
            <a:r>
              <a:rPr lang="ru-RU" sz="2000" dirty="0" smtClean="0"/>
              <a:t> води </a:t>
            </a:r>
            <a:r>
              <a:rPr lang="ru-RU" sz="2000" dirty="0" err="1" smtClean="0"/>
              <a:t>із</a:t>
            </a:r>
            <a:r>
              <a:rPr lang="ru-RU" sz="2000" dirty="0" smtClean="0"/>
              <a:t> </a:t>
            </a:r>
            <a:r>
              <a:rPr lang="ru-RU" sz="2000" dirty="0" err="1" smtClean="0"/>
              <a:t>річки</a:t>
            </a:r>
            <a:r>
              <a:rPr lang="ru-RU" sz="2000" dirty="0" smtClean="0"/>
              <a:t> </a:t>
            </a:r>
            <a:r>
              <a:rPr lang="ru-RU" sz="2000" dirty="0" err="1" smtClean="0"/>
              <a:t>відстань</a:t>
            </a:r>
            <a:r>
              <a:rPr lang="ru-RU" sz="2000" dirty="0" smtClean="0"/>
              <a:t> треба </a:t>
            </a:r>
            <a:r>
              <a:rPr lang="ru-RU" sz="2000" dirty="0" err="1" smtClean="0"/>
              <a:t>збільшити</a:t>
            </a:r>
            <a:r>
              <a:rPr lang="ru-RU" sz="2000" dirty="0" smtClean="0"/>
              <a:t> вверх </a:t>
            </a:r>
            <a:r>
              <a:rPr lang="ru-RU" sz="2000" dirty="0" err="1" smtClean="0"/>
              <a:t>проти</a:t>
            </a:r>
            <a:r>
              <a:rPr lang="ru-RU" sz="2000" dirty="0" smtClean="0"/>
              <a:t> </a:t>
            </a:r>
            <a:r>
              <a:rPr lang="ru-RU" sz="2000" dirty="0" err="1" smtClean="0"/>
              <a:t>течії</a:t>
            </a:r>
            <a:r>
              <a:rPr lang="ru-RU" sz="2000" dirty="0" smtClean="0"/>
              <a:t> до 500 м, а вниз за </a:t>
            </a:r>
            <a:r>
              <a:rPr lang="ru-RU" sz="2000" dirty="0" err="1" smtClean="0"/>
              <a:t>течією</a:t>
            </a:r>
            <a:r>
              <a:rPr lang="ru-RU" sz="2000" dirty="0" smtClean="0"/>
              <a:t> – до 50-100 м, у поперек </a:t>
            </a:r>
            <a:r>
              <a:rPr lang="ru-RU" sz="2000" dirty="0" err="1" smtClean="0"/>
              <a:t>течії</a:t>
            </a:r>
            <a:r>
              <a:rPr lang="ru-RU" sz="2000" dirty="0" smtClean="0"/>
              <a:t> </a:t>
            </a:r>
            <a:r>
              <a:rPr lang="ru-RU" sz="2000" dirty="0" err="1" smtClean="0"/>
              <a:t>річки</a:t>
            </a:r>
            <a:r>
              <a:rPr lang="ru-RU" sz="2000" dirty="0" smtClean="0"/>
              <a:t> – до 50-200 м. На </a:t>
            </a:r>
            <a:r>
              <a:rPr lang="ru-RU" sz="2000" dirty="0" err="1" smtClean="0"/>
              <a:t>озері</a:t>
            </a:r>
            <a:r>
              <a:rPr lang="ru-RU" sz="2000" dirty="0" smtClean="0"/>
              <a:t> </a:t>
            </a:r>
            <a:r>
              <a:rPr lang="ru-RU" sz="2000" dirty="0" err="1" smtClean="0"/>
              <a:t>чи</a:t>
            </a:r>
            <a:r>
              <a:rPr lang="ru-RU" sz="2000" dirty="0" smtClean="0"/>
              <a:t> ставку </a:t>
            </a:r>
            <a:r>
              <a:rPr lang="ru-RU" sz="2000" dirty="0" err="1" smtClean="0"/>
              <a:t>радіус</a:t>
            </a:r>
            <a:r>
              <a:rPr lang="ru-RU" sz="2000" dirty="0" smtClean="0"/>
              <a:t> у </a:t>
            </a:r>
            <a:r>
              <a:rPr lang="ru-RU" sz="2000" dirty="0" err="1" smtClean="0"/>
              <a:t>всіх</a:t>
            </a:r>
            <a:r>
              <a:rPr lang="ru-RU" sz="2000" dirty="0" smtClean="0"/>
              <a:t> </a:t>
            </a:r>
            <a:r>
              <a:rPr lang="ru-RU" sz="2000" dirty="0" err="1" smtClean="0"/>
              <a:t>напрямках</a:t>
            </a:r>
            <a:r>
              <a:rPr lang="ru-RU" sz="2000" dirty="0" smtClean="0"/>
              <a:t> </a:t>
            </a:r>
            <a:r>
              <a:rPr lang="ru-RU" sz="2000" dirty="0" err="1" smtClean="0"/>
              <a:t>має</a:t>
            </a:r>
            <a:r>
              <a:rPr lang="ru-RU" sz="2000" dirty="0" smtClean="0"/>
              <a:t> бути не </a:t>
            </a:r>
            <a:r>
              <a:rPr lang="ru-RU" sz="2000" dirty="0" err="1" smtClean="0"/>
              <a:t>менше</a:t>
            </a:r>
            <a:r>
              <a:rPr lang="ru-RU" sz="2000" dirty="0" smtClean="0"/>
              <a:t> </a:t>
            </a:r>
            <a:r>
              <a:rPr lang="ru-RU" sz="2000" dirty="0" err="1" smtClean="0"/>
              <a:t>ніж</a:t>
            </a:r>
            <a:r>
              <a:rPr lang="ru-RU" sz="2000" dirty="0" smtClean="0"/>
              <a:t> 200-300 м. Для </a:t>
            </a:r>
            <a:r>
              <a:rPr lang="ru-RU" sz="2000" dirty="0" err="1" smtClean="0"/>
              <a:t>другої</a:t>
            </a:r>
            <a:r>
              <a:rPr lang="ru-RU" sz="2000" dirty="0" smtClean="0"/>
              <a:t> </a:t>
            </a:r>
            <a:r>
              <a:rPr lang="ru-RU" sz="2000" dirty="0" err="1" smtClean="0"/>
              <a:t>зони</a:t>
            </a:r>
            <a:r>
              <a:rPr lang="ru-RU" sz="2000" dirty="0" smtClean="0"/>
              <a:t> – </a:t>
            </a:r>
            <a:r>
              <a:rPr lang="ru-RU" sz="2000" dirty="0" err="1" smtClean="0"/>
              <a:t>обмеження</a:t>
            </a:r>
            <a:r>
              <a:rPr lang="ru-RU" sz="2000" dirty="0" smtClean="0"/>
              <a:t> та </a:t>
            </a:r>
            <a:r>
              <a:rPr lang="ru-RU" sz="2000" dirty="0" err="1" smtClean="0"/>
              <a:t>третьої</a:t>
            </a:r>
            <a:r>
              <a:rPr lang="ru-RU" sz="2000" dirty="0" smtClean="0"/>
              <a:t> – </a:t>
            </a:r>
            <a:r>
              <a:rPr lang="ru-RU" sz="2000" dirty="0" err="1" smtClean="0"/>
              <a:t>спостереження</a:t>
            </a:r>
            <a:r>
              <a:rPr lang="ru-RU" sz="2000" dirty="0" smtClean="0"/>
              <a:t> </a:t>
            </a:r>
            <a:r>
              <a:rPr lang="ru-RU" sz="2000" dirty="0" err="1" smtClean="0"/>
              <a:t>відстані</a:t>
            </a:r>
            <a:r>
              <a:rPr lang="ru-RU" sz="2000" dirty="0" smtClean="0"/>
              <a:t> </a:t>
            </a:r>
            <a:r>
              <a:rPr lang="ru-RU" sz="2000" dirty="0" err="1" smtClean="0"/>
              <a:t>встановлюються</a:t>
            </a:r>
            <a:r>
              <a:rPr lang="ru-RU" sz="2000" dirty="0" smtClean="0"/>
              <a:t> </a:t>
            </a:r>
            <a:r>
              <a:rPr lang="ru-RU" sz="2000" dirty="0" err="1" smtClean="0"/>
              <a:t>залежно</a:t>
            </a:r>
            <a:r>
              <a:rPr lang="ru-RU" sz="2000" dirty="0" smtClean="0"/>
              <a:t> </a:t>
            </a:r>
            <a:r>
              <a:rPr lang="ru-RU" sz="2000" dirty="0" err="1" smtClean="0"/>
              <a:t>від</a:t>
            </a:r>
            <a:r>
              <a:rPr lang="ru-RU" sz="2000" dirty="0" smtClean="0"/>
              <a:t> умов </a:t>
            </a:r>
            <a:r>
              <a:rPr lang="ru-RU" sz="2000" dirty="0" err="1" smtClean="0"/>
              <a:t>навколишнього</a:t>
            </a:r>
            <a:r>
              <a:rPr lang="ru-RU" sz="2000" dirty="0" smtClean="0"/>
              <a:t> </a:t>
            </a:r>
            <a:r>
              <a:rPr lang="ru-RU" sz="2000" dirty="0" err="1" smtClean="0"/>
              <a:t>середовища</a:t>
            </a:r>
            <a:r>
              <a:rPr lang="ru-RU" sz="2000" dirty="0" smtClean="0"/>
              <a:t>.</a:t>
            </a:r>
          </a:p>
          <a:p>
            <a:pPr algn="just"/>
            <a:r>
              <a:rPr lang="uk-UA" sz="2000" dirty="0" smtClean="0"/>
              <a:t>Для забезпечення особового складу у польових умовах водою організовуються крім пунктів водопостачання </a:t>
            </a:r>
            <a:r>
              <a:rPr lang="uk-UA" sz="2000" b="1" i="1" dirty="0" smtClean="0"/>
              <a:t>водорозбірні пункти</a:t>
            </a:r>
            <a:r>
              <a:rPr lang="uk-UA" sz="2000" b="1" dirty="0" smtClean="0"/>
              <a:t> (ВРП) </a:t>
            </a:r>
            <a:r>
              <a:rPr lang="uk-UA" sz="2000" dirty="0" smtClean="0"/>
              <a:t>– місця призначені для видачі води військовим підрозділам і окремим військовослужбовцям. Зберігається вода на водорозбірному пункті як у табельній (автоцистерни, цистерни, </a:t>
            </a:r>
            <a:r>
              <a:rPr lang="uk-UA" sz="2000" dirty="0" err="1" smtClean="0"/>
              <a:t>гумово-тканинні</a:t>
            </a:r>
            <a:r>
              <a:rPr lang="uk-UA" sz="2000" dirty="0" smtClean="0"/>
              <a:t> ємності), так і у </a:t>
            </a:r>
            <a:r>
              <a:rPr lang="uk-UA" sz="2000" dirty="0" err="1" smtClean="0"/>
              <a:t>нетабельній</a:t>
            </a:r>
            <a:r>
              <a:rPr lang="uk-UA" sz="2000" dirty="0" smtClean="0"/>
              <a:t> (діжки, каністри, бідони тощо) тарі.</a:t>
            </a:r>
            <a:endParaRPr lang="uk-UA" sz="2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err="1" smtClean="0"/>
              <a:t>Перевезення</a:t>
            </a:r>
            <a:r>
              <a:rPr lang="ru-RU" sz="2000" dirty="0" smtClean="0"/>
              <a:t> води у </a:t>
            </a:r>
            <a:r>
              <a:rPr lang="ru-RU" sz="2000" dirty="0" err="1" smtClean="0"/>
              <a:t>підрозділи</a:t>
            </a:r>
            <a:r>
              <a:rPr lang="ru-RU" sz="2000" dirty="0" smtClean="0"/>
              <a:t> </a:t>
            </a:r>
            <a:r>
              <a:rPr lang="ru-RU" sz="2000" dirty="0" err="1" smtClean="0"/>
              <a:t>здійснює</a:t>
            </a:r>
            <a:r>
              <a:rPr lang="ru-RU" sz="2000" dirty="0" smtClean="0"/>
              <a:t> служба </a:t>
            </a:r>
            <a:r>
              <a:rPr lang="ru-RU" sz="2000" dirty="0" err="1" smtClean="0"/>
              <a:t>тилу</a:t>
            </a:r>
            <a:r>
              <a:rPr lang="ru-RU" sz="2000" dirty="0" smtClean="0"/>
              <a:t> </a:t>
            </a:r>
            <a:r>
              <a:rPr lang="ru-RU" sz="2000" dirty="0" err="1" smtClean="0"/>
              <a:t>частини</a:t>
            </a:r>
            <a:r>
              <a:rPr lang="ru-RU" sz="2000" dirty="0" smtClean="0"/>
              <a:t> у </a:t>
            </a:r>
            <a:r>
              <a:rPr lang="ru-RU" sz="2000" dirty="0" err="1" smtClean="0"/>
              <a:t>спеціально</a:t>
            </a:r>
            <a:r>
              <a:rPr lang="ru-RU" sz="2000" dirty="0" smtClean="0"/>
              <a:t> </a:t>
            </a:r>
            <a:r>
              <a:rPr lang="ru-RU" sz="2000" dirty="0" err="1" smtClean="0"/>
              <a:t>виділених</a:t>
            </a:r>
            <a:r>
              <a:rPr lang="ru-RU" sz="2000" dirty="0" smtClean="0"/>
              <a:t> автоцистернах та цистернах на </a:t>
            </a:r>
            <a:r>
              <a:rPr lang="ru-RU" sz="2000" dirty="0" err="1" smtClean="0"/>
              <a:t>причепах</a:t>
            </a:r>
            <a:r>
              <a:rPr lang="ru-RU" sz="2000" dirty="0" smtClean="0"/>
              <a:t> </a:t>
            </a:r>
            <a:r>
              <a:rPr lang="ru-RU" sz="2000" dirty="0" err="1" smtClean="0"/>
              <a:t>або</a:t>
            </a:r>
            <a:r>
              <a:rPr lang="ru-RU" sz="2000" dirty="0" smtClean="0"/>
              <a:t> в </a:t>
            </a:r>
            <a:r>
              <a:rPr lang="ru-RU" sz="2000" dirty="0" err="1" smtClean="0"/>
              <a:t>табельних</a:t>
            </a:r>
            <a:r>
              <a:rPr lang="ru-RU" sz="2000" dirty="0" smtClean="0"/>
              <a:t> резервуарах </a:t>
            </a:r>
            <a:r>
              <a:rPr lang="ru-RU" sz="2000" dirty="0" err="1" smtClean="0"/>
              <a:t>різної</a:t>
            </a:r>
            <a:r>
              <a:rPr lang="ru-RU" sz="2000" dirty="0" smtClean="0"/>
              <a:t> </a:t>
            </a:r>
            <a:r>
              <a:rPr lang="ru-RU" sz="2000" dirty="0" err="1" smtClean="0"/>
              <a:t>ємності</a:t>
            </a:r>
            <a:r>
              <a:rPr lang="ru-RU" sz="2000" dirty="0" smtClean="0"/>
              <a:t>. </a:t>
            </a:r>
            <a:r>
              <a:rPr lang="ru-RU" sz="2000" b="1" i="1" dirty="0" smtClean="0"/>
              <a:t>На </a:t>
            </a:r>
            <a:r>
              <a:rPr lang="ru-RU" sz="2000" b="1" i="1" dirty="0" err="1" smtClean="0"/>
              <a:t>кожну</a:t>
            </a:r>
            <a:r>
              <a:rPr lang="ru-RU" sz="2000" b="1" i="1" dirty="0" smtClean="0"/>
              <a:t> автоцистерну </a:t>
            </a:r>
            <a:r>
              <a:rPr lang="ru-RU" sz="2000" b="1" i="1" dirty="0" err="1" smtClean="0"/>
              <a:t>оформлюсться</a:t>
            </a:r>
            <a:r>
              <a:rPr lang="ru-RU" sz="2000" b="1" i="1" dirty="0" smtClean="0"/>
              <a:t> </a:t>
            </a:r>
            <a:r>
              <a:rPr lang="ru-RU" sz="2000" b="1" i="1" dirty="0" err="1" smtClean="0"/>
              <a:t>санітарний</a:t>
            </a:r>
            <a:r>
              <a:rPr lang="ru-RU" sz="2000" b="1" i="1" dirty="0" smtClean="0"/>
              <a:t> паспорт,</a:t>
            </a:r>
            <a:r>
              <a:rPr lang="ru-RU" sz="2000" dirty="0" smtClean="0"/>
              <a:t> до </a:t>
            </a:r>
            <a:r>
              <a:rPr lang="ru-RU" sz="2000" dirty="0" err="1" smtClean="0"/>
              <a:t>якого</a:t>
            </a:r>
            <a:r>
              <a:rPr lang="ru-RU" sz="2000" dirty="0" smtClean="0"/>
              <a:t> </a:t>
            </a:r>
            <a:r>
              <a:rPr lang="ru-RU" sz="2000" dirty="0" err="1" smtClean="0"/>
              <a:t>вносяться</a:t>
            </a:r>
            <a:r>
              <a:rPr lang="ru-RU" sz="2000" dirty="0" smtClean="0"/>
              <a:t> </a:t>
            </a:r>
            <a:r>
              <a:rPr lang="ru-RU" sz="2000" dirty="0" err="1" smtClean="0"/>
              <a:t>дані</a:t>
            </a:r>
            <a:r>
              <a:rPr lang="ru-RU" sz="2000" dirty="0" smtClean="0"/>
              <a:t> про проведения </a:t>
            </a:r>
            <a:r>
              <a:rPr lang="ru-RU" sz="2000" dirty="0" err="1" smtClean="0"/>
              <a:t>хлорування</a:t>
            </a:r>
            <a:r>
              <a:rPr lang="ru-RU" sz="2000" dirty="0" smtClean="0"/>
              <a:t> </a:t>
            </a:r>
            <a:r>
              <a:rPr lang="ru-RU" sz="2000" dirty="0" err="1" smtClean="0"/>
              <a:t>емності</a:t>
            </a:r>
            <a:r>
              <a:rPr lang="ru-RU" sz="2000" dirty="0" smtClean="0"/>
              <a:t> та води, а </a:t>
            </a:r>
            <a:r>
              <a:rPr lang="ru-RU" sz="2000" b="1" i="1" dirty="0" err="1" smtClean="0"/>
              <a:t>водій</a:t>
            </a:r>
            <a:r>
              <a:rPr lang="ru-RU" sz="2000" b="1" i="1" dirty="0" smtClean="0"/>
              <a:t> повинен </a:t>
            </a:r>
            <a:r>
              <a:rPr lang="ru-RU" sz="2000" b="1" i="1" dirty="0" err="1" smtClean="0"/>
              <a:t>мати</a:t>
            </a:r>
            <a:r>
              <a:rPr lang="ru-RU" sz="2000" b="1" i="1" dirty="0" smtClean="0"/>
              <a:t> </a:t>
            </a:r>
            <a:r>
              <a:rPr lang="ru-RU" sz="2000" b="1" i="1" dirty="0" err="1" smtClean="0"/>
              <a:t>особову</a:t>
            </a:r>
            <a:r>
              <a:rPr lang="ru-RU" sz="2000" b="1" i="1" dirty="0" smtClean="0"/>
              <a:t> </a:t>
            </a:r>
            <a:r>
              <a:rPr lang="ru-RU" sz="2000" b="1" i="1" dirty="0" err="1" smtClean="0"/>
              <a:t>медичну</a:t>
            </a:r>
            <a:r>
              <a:rPr lang="ru-RU" sz="2000" b="1" i="1" dirty="0" smtClean="0"/>
              <a:t> книжку </a:t>
            </a:r>
            <a:r>
              <a:rPr lang="ru-RU" sz="2000" b="1" i="1" dirty="0" err="1" smtClean="0"/>
              <a:t>встановленого</a:t>
            </a:r>
            <a:r>
              <a:rPr lang="ru-RU" sz="2000" b="1" i="1" dirty="0" smtClean="0"/>
              <a:t> </a:t>
            </a:r>
            <a:r>
              <a:rPr lang="ru-RU" sz="2000" b="1" i="1" dirty="0" err="1" smtClean="0"/>
              <a:t>зразка</a:t>
            </a:r>
            <a:r>
              <a:rPr lang="ru-RU" sz="2000" b="1" i="1" dirty="0" smtClean="0"/>
              <a:t>.</a:t>
            </a:r>
            <a:endParaRPr lang="uk-UA" sz="2000" b="1" i="1" dirty="0" smtClean="0"/>
          </a:p>
          <a:p>
            <a:pPr algn="just"/>
            <a:r>
              <a:rPr lang="ru-RU" sz="2000" dirty="0" err="1" smtClean="0"/>
              <a:t>Цистерни</a:t>
            </a:r>
            <a:r>
              <a:rPr lang="ru-RU" sz="2000" dirty="0" smtClean="0"/>
              <a:t> </a:t>
            </a:r>
            <a:r>
              <a:rPr lang="en-US" sz="2000" dirty="0" err="1" smtClean="0"/>
              <a:t>i</a:t>
            </a:r>
            <a:r>
              <a:rPr lang="ru-RU" sz="2000" dirty="0" smtClean="0"/>
              <a:t> </a:t>
            </a:r>
            <a:r>
              <a:rPr lang="ru-RU" sz="2000" dirty="0" err="1" smtClean="0"/>
              <a:t>резервуари</a:t>
            </a:r>
            <a:r>
              <a:rPr lang="ru-RU" sz="2000" dirty="0" smtClean="0"/>
              <a:t> для </a:t>
            </a:r>
            <a:r>
              <a:rPr lang="ru-RU" sz="2000" dirty="0" err="1" smtClean="0"/>
              <a:t>підвезення</a:t>
            </a:r>
            <a:r>
              <a:rPr lang="ru-RU" sz="2000" dirty="0" smtClean="0"/>
              <a:t> та </a:t>
            </a:r>
            <a:r>
              <a:rPr lang="ru-RU" sz="2000" dirty="0" err="1" smtClean="0"/>
              <a:t>зберігання</a:t>
            </a:r>
            <a:r>
              <a:rPr lang="ru-RU" sz="2000" dirty="0" smtClean="0"/>
              <a:t> води </a:t>
            </a:r>
            <a:r>
              <a:rPr lang="ru-RU" sz="2000" dirty="0" err="1" smtClean="0"/>
              <a:t>дезінфікують</a:t>
            </a:r>
            <a:r>
              <a:rPr lang="ru-RU" sz="2000" dirty="0" smtClean="0"/>
              <a:t> перед </a:t>
            </a:r>
            <a:r>
              <a:rPr lang="ru-RU" sz="2000" dirty="0" err="1" smtClean="0"/>
              <a:t>використанням</a:t>
            </a:r>
            <a:r>
              <a:rPr lang="ru-RU" sz="2000" dirty="0" smtClean="0"/>
              <a:t> </a:t>
            </a:r>
            <a:r>
              <a:rPr lang="en-US" sz="2000" dirty="0" err="1" smtClean="0"/>
              <a:t>i</a:t>
            </a:r>
            <a:r>
              <a:rPr lang="ru-RU" sz="2000" dirty="0" smtClean="0"/>
              <a:t> в </a:t>
            </a:r>
            <a:r>
              <a:rPr lang="ru-RU" sz="2000" dirty="0" err="1" smtClean="0"/>
              <a:t>подальшому</a:t>
            </a:r>
            <a:r>
              <a:rPr lang="ru-RU" sz="2000" dirty="0" smtClean="0"/>
              <a:t> не </a:t>
            </a:r>
            <a:r>
              <a:rPr lang="ru-RU" sz="2000" dirty="0" err="1" smtClean="0"/>
              <a:t>менше</a:t>
            </a:r>
            <a:r>
              <a:rPr lang="ru-RU" sz="2000" dirty="0" smtClean="0"/>
              <a:t>, </a:t>
            </a:r>
            <a:r>
              <a:rPr lang="ru-RU" sz="2000" dirty="0" err="1" smtClean="0"/>
              <a:t>ніж</a:t>
            </a:r>
            <a:r>
              <a:rPr lang="ru-RU" sz="2000" dirty="0" smtClean="0"/>
              <a:t> 1 раз на </a:t>
            </a:r>
            <a:r>
              <a:rPr lang="ru-RU" sz="2000" dirty="0" err="1" smtClean="0"/>
              <a:t>тиждень</a:t>
            </a:r>
            <a:r>
              <a:rPr lang="ru-RU" sz="2000" dirty="0" smtClean="0"/>
              <a:t>, а при </a:t>
            </a:r>
            <a:r>
              <a:rPr lang="ru-RU" sz="2000" dirty="0" err="1" smtClean="0"/>
              <a:t>ï</a:t>
            </a:r>
            <a:r>
              <a:rPr lang="en-US" sz="2000" dirty="0" smtClean="0"/>
              <a:t>x</a:t>
            </a:r>
            <a:r>
              <a:rPr lang="ru-RU" sz="2000" dirty="0" smtClean="0"/>
              <a:t> </a:t>
            </a:r>
            <a:r>
              <a:rPr lang="ru-RU" sz="2000" dirty="0" err="1" smtClean="0"/>
              <a:t>забрудненні</a:t>
            </a:r>
            <a:r>
              <a:rPr lang="ru-RU" sz="2000" dirty="0" smtClean="0"/>
              <a:t> — </a:t>
            </a:r>
            <a:r>
              <a:rPr lang="ru-RU" sz="2000" b="1" i="1" dirty="0" err="1" smtClean="0"/>
              <a:t>негайно</a:t>
            </a:r>
            <a:r>
              <a:rPr lang="ru-RU" sz="2000" b="1" i="1" dirty="0" smtClean="0"/>
              <a:t>. </a:t>
            </a:r>
            <a:r>
              <a:rPr lang="ru-RU" sz="2000" dirty="0" smtClean="0"/>
              <a:t>Запаси води у резервуарах </a:t>
            </a:r>
            <a:r>
              <a:rPr lang="ru-RU" sz="2000" dirty="0" err="1" smtClean="0"/>
              <a:t>необхідно</a:t>
            </a:r>
            <a:r>
              <a:rPr lang="ru-RU" sz="2000" dirty="0" smtClean="0"/>
              <a:t> </a:t>
            </a:r>
            <a:r>
              <a:rPr lang="ru-RU" sz="2000" dirty="0" err="1" smtClean="0"/>
              <a:t>періодично</a:t>
            </a:r>
            <a:r>
              <a:rPr lang="ru-RU" sz="2000" dirty="0" smtClean="0"/>
              <a:t> </a:t>
            </a:r>
            <a:r>
              <a:rPr lang="ru-RU" sz="2000" dirty="0" err="1" smtClean="0"/>
              <a:t>поновлювати</a:t>
            </a:r>
            <a:r>
              <a:rPr lang="ru-RU" sz="2000" dirty="0" smtClean="0"/>
              <a:t>. Тару не </a:t>
            </a:r>
            <a:r>
              <a:rPr lang="ru-RU" sz="2000" dirty="0" err="1" smtClean="0"/>
              <a:t>рідше</a:t>
            </a:r>
            <a:r>
              <a:rPr lang="ru-RU" sz="2000" dirty="0" smtClean="0"/>
              <a:t>, </a:t>
            </a:r>
            <a:r>
              <a:rPr lang="ru-RU" sz="2000" dirty="0" err="1" smtClean="0"/>
              <a:t>ніж</a:t>
            </a:r>
            <a:r>
              <a:rPr lang="ru-RU" sz="2000" dirty="0" smtClean="0"/>
              <a:t> через 2-3 </a:t>
            </a:r>
            <a:r>
              <a:rPr lang="ru-RU" sz="2000" dirty="0" err="1" smtClean="0"/>
              <a:t>доби</a:t>
            </a:r>
            <a:r>
              <a:rPr lang="ru-RU" sz="2000" dirty="0" smtClean="0"/>
              <a:t> </a:t>
            </a:r>
            <a:r>
              <a:rPr lang="ru-RU" sz="2000" dirty="0" err="1" smtClean="0"/>
              <a:t>влітку</a:t>
            </a:r>
            <a:r>
              <a:rPr lang="ru-RU" sz="2000" dirty="0" smtClean="0"/>
              <a:t> та 3-5 </a:t>
            </a:r>
            <a:r>
              <a:rPr lang="ru-RU" sz="2000" dirty="0" err="1" smtClean="0"/>
              <a:t>діб</a:t>
            </a:r>
            <a:r>
              <a:rPr lang="ru-RU" sz="2000" dirty="0" smtClean="0"/>
              <a:t> </a:t>
            </a:r>
            <a:r>
              <a:rPr lang="ru-RU" sz="2000" dirty="0" err="1" smtClean="0"/>
              <a:t>взимку</a:t>
            </a:r>
            <a:r>
              <a:rPr lang="ru-RU" sz="2000" dirty="0" smtClean="0"/>
              <a:t>, а при </a:t>
            </a:r>
            <a:r>
              <a:rPr lang="ru-RU" sz="2000" dirty="0" err="1" smtClean="0"/>
              <a:t>забрудненні</a:t>
            </a:r>
            <a:r>
              <a:rPr lang="ru-RU" sz="2000" dirty="0" smtClean="0"/>
              <a:t> – </a:t>
            </a:r>
            <a:r>
              <a:rPr lang="ru-RU" sz="2000" dirty="0" err="1" smtClean="0"/>
              <a:t>негайно</a:t>
            </a:r>
            <a:r>
              <a:rPr lang="ru-RU" sz="2000" dirty="0" smtClean="0"/>
              <a:t>, </a:t>
            </a:r>
            <a:r>
              <a:rPr lang="ru-RU" sz="2000" dirty="0" err="1" smtClean="0"/>
              <a:t>дезінфікують</a:t>
            </a:r>
            <a:r>
              <a:rPr lang="ru-RU" sz="2000" dirty="0" smtClean="0"/>
              <a:t> </a:t>
            </a:r>
            <a:r>
              <a:rPr lang="ru-RU" sz="2000" dirty="0" err="1" smtClean="0"/>
              <a:t>розчином</a:t>
            </a:r>
            <a:r>
              <a:rPr lang="ru-RU" sz="2000" dirty="0" smtClean="0"/>
              <a:t> хлорного </a:t>
            </a:r>
            <a:r>
              <a:rPr lang="ru-RU" sz="2000" dirty="0" err="1" smtClean="0"/>
              <a:t>вапна</a:t>
            </a:r>
            <a:r>
              <a:rPr lang="ru-RU" sz="2000" dirty="0" smtClean="0"/>
              <a:t> </a:t>
            </a:r>
            <a:r>
              <a:rPr lang="ru-RU" sz="2000" dirty="0" err="1" smtClean="0"/>
              <a:t>із</a:t>
            </a:r>
            <a:r>
              <a:rPr lang="ru-RU" sz="2000" dirty="0" smtClean="0"/>
              <a:t> </a:t>
            </a:r>
            <a:r>
              <a:rPr lang="ru-RU" sz="2000" dirty="0" err="1" smtClean="0"/>
              <a:t>розрахунку</a:t>
            </a:r>
            <a:r>
              <a:rPr lang="ru-RU" sz="2000" dirty="0" smtClean="0"/>
              <a:t> 50-100 мг активного хлору на 1 л води. </a:t>
            </a:r>
            <a:r>
              <a:rPr lang="ru-RU" sz="2000" dirty="0" err="1" smtClean="0"/>
              <a:t>Тривалість</a:t>
            </a:r>
            <a:r>
              <a:rPr lang="ru-RU" sz="2000" dirty="0" smtClean="0"/>
              <a:t> </a:t>
            </a:r>
            <a:r>
              <a:rPr lang="ru-RU" sz="2000" dirty="0" err="1" smtClean="0"/>
              <a:t>експозиції</a:t>
            </a:r>
            <a:r>
              <a:rPr lang="ru-RU" sz="2000" dirty="0" smtClean="0"/>
              <a:t> – 30-60 </a:t>
            </a:r>
            <a:r>
              <a:rPr lang="ru-RU" sz="2000" dirty="0" err="1" smtClean="0"/>
              <a:t>хв</a:t>
            </a:r>
            <a:r>
              <a:rPr lang="uk-UA" sz="2000" dirty="0" smtClean="0"/>
              <a:t>. </a:t>
            </a:r>
            <a:endParaRPr lang="uk-UA" sz="2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i="1" dirty="0" smtClean="0"/>
              <a:t> Норми забезпечення водою </a:t>
            </a:r>
            <a:endParaRPr lang="uk-UA" sz="2800" b="1" dirty="0"/>
          </a:p>
        </p:txBody>
      </p:sp>
      <p:sp>
        <p:nvSpPr>
          <p:cNvPr id="3" name="Содержимое 2"/>
          <p:cNvSpPr>
            <a:spLocks noGrp="1"/>
          </p:cNvSpPr>
          <p:nvPr>
            <p:ph idx="1"/>
          </p:nvPr>
        </p:nvSpPr>
        <p:spPr/>
        <p:txBody>
          <a:bodyPr>
            <a:normAutofit fontScale="92500" lnSpcReduction="20000"/>
          </a:bodyPr>
          <a:lstStyle/>
          <a:p>
            <a:pPr algn="just"/>
            <a:r>
              <a:rPr lang="uk-UA" sz="2000" b="1" i="1" dirty="0" smtClean="0"/>
              <a:t>Мінімальні норми забезпечення водою у польових умовах (на 1 військовослужбовця в літрах на добу): </a:t>
            </a:r>
            <a:r>
              <a:rPr lang="uk-UA" sz="2000" i="1" dirty="0" smtClean="0"/>
              <a:t>при помірній температурі - 10л.; у спеку – 15л.</a:t>
            </a:r>
            <a:r>
              <a:rPr lang="uk-UA" sz="2000" b="1" i="1" dirty="0" smtClean="0"/>
              <a:t> </a:t>
            </a:r>
            <a:r>
              <a:rPr lang="uk-UA" sz="2000" i="1" dirty="0" smtClean="0"/>
              <a:t>Призначення води відповідно: приготування чаю, запас води в індивідуальних флягах – 2,5 (4)л.; приготування їжі, миття кухонного посуду – 3,5(3,8)л.; миття індивідуального посуду – 1,0(1,2)л.; умивання – 3,0(6,0)л.</a:t>
            </a:r>
            <a:endParaRPr lang="uk-UA" sz="2000" dirty="0" smtClean="0"/>
          </a:p>
          <a:p>
            <a:pPr algn="just"/>
            <a:r>
              <a:rPr lang="ru-RU" sz="2000" dirty="0" smtClean="0"/>
              <a:t>У </a:t>
            </a:r>
            <a:r>
              <a:rPr lang="ru-RU" sz="2000" dirty="0" err="1" smtClean="0"/>
              <a:t>деяких</a:t>
            </a:r>
            <a:r>
              <a:rPr lang="ru-RU" sz="2000" dirty="0" smtClean="0"/>
              <a:t> </a:t>
            </a:r>
            <a:r>
              <a:rPr lang="ru-RU" sz="2000" dirty="0" err="1" smtClean="0"/>
              <a:t>випадках</a:t>
            </a:r>
            <a:r>
              <a:rPr lang="ru-RU" sz="2000" dirty="0" smtClean="0"/>
              <a:t>, особливо при </a:t>
            </a:r>
            <a:r>
              <a:rPr lang="ru-RU" sz="2000" dirty="0" err="1" smtClean="0"/>
              <a:t>масовому</a:t>
            </a:r>
            <a:r>
              <a:rPr lang="ru-RU" sz="2000" dirty="0" smtClean="0"/>
              <a:t> </a:t>
            </a:r>
            <a:r>
              <a:rPr lang="ru-RU" sz="2000" dirty="0" err="1" smtClean="0"/>
              <a:t>зараженні</a:t>
            </a:r>
            <a:r>
              <a:rPr lang="ru-RU" sz="2000" dirty="0" smtClean="0"/>
              <a:t> </a:t>
            </a:r>
            <a:r>
              <a:rPr lang="ru-RU" sz="2000" dirty="0" err="1" smtClean="0"/>
              <a:t>джерел</a:t>
            </a:r>
            <a:r>
              <a:rPr lang="ru-RU" sz="2000" dirty="0" smtClean="0"/>
              <a:t> води, при </a:t>
            </a:r>
            <a:r>
              <a:rPr lang="ru-RU" sz="2000" dirty="0" err="1" smtClean="0"/>
              <a:t>діях</a:t>
            </a:r>
            <a:r>
              <a:rPr lang="ru-RU" sz="2000" dirty="0" smtClean="0"/>
              <a:t> на </a:t>
            </a:r>
            <a:r>
              <a:rPr lang="ru-RU" sz="2000" dirty="0" err="1" smtClean="0"/>
              <a:t>маловодній</a:t>
            </a:r>
            <a:r>
              <a:rPr lang="ru-RU" sz="2000" dirty="0" smtClean="0"/>
              <a:t> </a:t>
            </a:r>
            <a:r>
              <a:rPr lang="ru-RU" sz="2000" dirty="0" err="1" smtClean="0"/>
              <a:t>території</a:t>
            </a:r>
            <a:r>
              <a:rPr lang="ru-RU" sz="2000" dirty="0" smtClean="0"/>
              <a:t>, </a:t>
            </a:r>
            <a:r>
              <a:rPr lang="ru-RU" sz="2000" dirty="0" err="1" smtClean="0"/>
              <a:t>норми</a:t>
            </a:r>
            <a:r>
              <a:rPr lang="ru-RU" sz="2000" dirty="0" smtClean="0"/>
              <a:t> в </a:t>
            </a:r>
            <a:r>
              <a:rPr lang="ru-RU" sz="2000" dirty="0" err="1" smtClean="0"/>
              <a:t>умовах</a:t>
            </a:r>
            <a:r>
              <a:rPr lang="ru-RU" sz="2000" dirty="0" smtClean="0"/>
              <a:t> </a:t>
            </a:r>
            <a:r>
              <a:rPr lang="ru-RU" sz="2000" dirty="0" err="1" smtClean="0"/>
              <a:t>помірного</a:t>
            </a:r>
            <a:r>
              <a:rPr lang="ru-RU" sz="2000" dirty="0" smtClean="0"/>
              <a:t> </a:t>
            </a:r>
            <a:r>
              <a:rPr lang="ru-RU" sz="2000" dirty="0" err="1" smtClean="0"/>
              <a:t>клімату</a:t>
            </a:r>
            <a:r>
              <a:rPr lang="ru-RU" sz="2000" dirty="0" smtClean="0"/>
              <a:t> </a:t>
            </a:r>
            <a:r>
              <a:rPr lang="ru-RU" sz="2000" dirty="0" err="1" smtClean="0"/>
              <a:t>знижуються</a:t>
            </a:r>
            <a:r>
              <a:rPr lang="ru-RU" sz="2000" dirty="0" smtClean="0"/>
              <a:t> до 2,5 л на </a:t>
            </a:r>
            <a:r>
              <a:rPr lang="ru-RU" sz="2000" dirty="0" err="1" smtClean="0"/>
              <a:t>людину</a:t>
            </a:r>
            <a:r>
              <a:rPr lang="ru-RU" sz="2000" dirty="0" smtClean="0"/>
              <a:t> </a:t>
            </a:r>
            <a:r>
              <a:rPr lang="ru-RU" sz="2000" dirty="0" err="1" smtClean="0"/>
              <a:t>і</a:t>
            </a:r>
            <a:r>
              <a:rPr lang="ru-RU" sz="2000" dirty="0" smtClean="0"/>
              <a:t> воду </a:t>
            </a:r>
            <a:r>
              <a:rPr lang="ru-RU" sz="2000" dirty="0" err="1" smtClean="0"/>
              <a:t>використовують</a:t>
            </a:r>
            <a:r>
              <a:rPr lang="ru-RU" sz="2000" dirty="0" smtClean="0"/>
              <a:t> </a:t>
            </a:r>
            <a:r>
              <a:rPr lang="ru-RU" sz="2000" dirty="0" err="1" smtClean="0"/>
              <a:t>тільки</a:t>
            </a:r>
            <a:r>
              <a:rPr lang="ru-RU" sz="2000" dirty="0" smtClean="0"/>
              <a:t> для </a:t>
            </a:r>
            <a:r>
              <a:rPr lang="ru-RU" sz="2000" dirty="0" err="1" smtClean="0"/>
              <a:t>пиття</a:t>
            </a:r>
            <a:r>
              <a:rPr lang="ru-RU" sz="2000" dirty="0" smtClean="0"/>
              <a:t> (не </a:t>
            </a:r>
            <a:r>
              <a:rPr lang="ru-RU" sz="2000" dirty="0" err="1" smtClean="0"/>
              <a:t>більше</a:t>
            </a:r>
            <a:r>
              <a:rPr lang="ru-RU" sz="2000" dirty="0" smtClean="0"/>
              <a:t> 5 </a:t>
            </a:r>
            <a:r>
              <a:rPr lang="ru-RU" sz="2000" dirty="0" err="1" smtClean="0"/>
              <a:t>діб</a:t>
            </a:r>
            <a:r>
              <a:rPr lang="ru-RU" sz="2000" dirty="0" smtClean="0"/>
              <a:t>), а в </a:t>
            </a:r>
            <a:r>
              <a:rPr lang="ru-RU" sz="2000" dirty="0" err="1" smtClean="0"/>
              <a:t>умовах</a:t>
            </a:r>
            <a:r>
              <a:rPr lang="ru-RU" sz="2000" dirty="0" smtClean="0"/>
              <a:t> жаркого </a:t>
            </a:r>
            <a:r>
              <a:rPr lang="ru-RU" sz="2000" dirty="0" err="1" smtClean="0"/>
              <a:t>клімату</a:t>
            </a:r>
            <a:r>
              <a:rPr lang="ru-RU" sz="2000" dirty="0" smtClean="0"/>
              <a:t> – до 4 л (не </a:t>
            </a:r>
            <a:r>
              <a:rPr lang="ru-RU" sz="2000" dirty="0" err="1" smtClean="0"/>
              <a:t>більше</a:t>
            </a:r>
            <a:r>
              <a:rPr lang="ru-RU" sz="2000" dirty="0" smtClean="0"/>
              <a:t> 3 </a:t>
            </a:r>
            <a:r>
              <a:rPr lang="ru-RU" sz="2000" dirty="0" err="1" smtClean="0"/>
              <a:t>діб</a:t>
            </a:r>
            <a:r>
              <a:rPr lang="ru-RU" sz="2000" dirty="0" smtClean="0"/>
              <a:t>).</a:t>
            </a:r>
            <a:r>
              <a:rPr lang="ru-RU" sz="2000" i="1" dirty="0" smtClean="0"/>
              <a:t> </a:t>
            </a:r>
            <a:endParaRPr lang="uk-UA" sz="2000" dirty="0" smtClean="0"/>
          </a:p>
          <a:p>
            <a:pPr algn="just"/>
            <a:r>
              <a:rPr lang="ru-RU" sz="2000" dirty="0" smtClean="0"/>
              <a:t>Для </a:t>
            </a:r>
            <a:r>
              <a:rPr lang="ru-RU" sz="2000" dirty="0" err="1" smtClean="0"/>
              <a:t>медичних</a:t>
            </a:r>
            <a:r>
              <a:rPr lang="ru-RU" sz="2000" dirty="0" smtClean="0"/>
              <a:t> </a:t>
            </a:r>
            <a:r>
              <a:rPr lang="ru-RU" sz="2000" dirty="0" err="1" smtClean="0"/>
              <a:t>закладів</a:t>
            </a:r>
            <a:r>
              <a:rPr lang="ru-RU" sz="2000" dirty="0" smtClean="0"/>
              <a:t> (за </a:t>
            </a:r>
            <a:r>
              <a:rPr lang="ru-RU" sz="2000" dirty="0" err="1" smtClean="0"/>
              <a:t>добу</a:t>
            </a:r>
            <a:r>
              <a:rPr lang="ru-RU" sz="2000" dirty="0" smtClean="0"/>
              <a:t> на 1 </a:t>
            </a:r>
            <a:r>
              <a:rPr lang="ru-RU" sz="2000" dirty="0" err="1" smtClean="0"/>
              <a:t>ліжко</a:t>
            </a:r>
            <a:r>
              <a:rPr lang="ru-RU" sz="2000" dirty="0" smtClean="0"/>
              <a:t> </a:t>
            </a:r>
            <a:r>
              <a:rPr lang="ru-RU" sz="2000" dirty="0" err="1" smtClean="0"/>
              <a:t>з</a:t>
            </a:r>
            <a:r>
              <a:rPr lang="ru-RU" sz="2000" dirty="0" smtClean="0"/>
              <a:t> </a:t>
            </a:r>
            <a:r>
              <a:rPr lang="ru-RU" sz="2000" dirty="0" err="1" smtClean="0"/>
              <a:t>врахуванням</a:t>
            </a:r>
            <a:r>
              <a:rPr lang="ru-RU" sz="2000" dirty="0" smtClean="0"/>
              <a:t> потреби </a:t>
            </a:r>
            <a:r>
              <a:rPr lang="ru-RU" sz="2000" dirty="0" err="1" smtClean="0"/>
              <a:t>обслуговуючого</a:t>
            </a:r>
            <a:r>
              <a:rPr lang="ru-RU" sz="2000" dirty="0" smtClean="0"/>
              <a:t> персоналу) </a:t>
            </a:r>
            <a:r>
              <a:rPr lang="ru-RU" sz="2000" dirty="0" err="1" smtClean="0"/>
              <a:t>передбачаються</a:t>
            </a:r>
            <a:r>
              <a:rPr lang="ru-RU" sz="2000" dirty="0" smtClean="0"/>
              <a:t> </a:t>
            </a:r>
            <a:r>
              <a:rPr lang="ru-RU" sz="2000" dirty="0" err="1" smtClean="0"/>
              <a:t>такі</a:t>
            </a:r>
            <a:r>
              <a:rPr lang="ru-RU" sz="2000" dirty="0" smtClean="0"/>
              <a:t> </a:t>
            </a:r>
            <a:r>
              <a:rPr lang="ru-RU" sz="2000" dirty="0" err="1" smtClean="0"/>
              <a:t>норми</a:t>
            </a:r>
            <a:r>
              <a:rPr lang="ru-RU" sz="2000" dirty="0" smtClean="0"/>
              <a:t> води</a:t>
            </a:r>
            <a:r>
              <a:rPr lang="uk-UA" sz="2000" dirty="0" smtClean="0"/>
              <a:t>: </a:t>
            </a:r>
            <a:r>
              <a:rPr lang="ru-RU" sz="2000" dirty="0" smtClean="0"/>
              <a:t>В</a:t>
            </a:r>
            <a:r>
              <a:rPr lang="uk-UA" sz="2000" dirty="0" smtClean="0"/>
              <a:t>М</a:t>
            </a:r>
            <a:r>
              <a:rPr lang="ru-RU" sz="2000" dirty="0" smtClean="0"/>
              <a:t>Г – 50 л, В</a:t>
            </a:r>
            <a:r>
              <a:rPr lang="uk-UA" sz="2000" dirty="0" smtClean="0"/>
              <a:t>М</a:t>
            </a:r>
            <a:r>
              <a:rPr lang="ru-RU" sz="2000" dirty="0" smtClean="0"/>
              <a:t>ІГ – 90 л, В</a:t>
            </a:r>
            <a:r>
              <a:rPr lang="uk-UA" sz="2000" dirty="0" smtClean="0"/>
              <a:t>М</a:t>
            </a:r>
            <a:r>
              <a:rPr lang="ru-RU" sz="2000" dirty="0" smtClean="0"/>
              <a:t>Г ОНІ – 110 л (у </a:t>
            </a:r>
            <a:r>
              <a:rPr lang="ru-RU" sz="2000" dirty="0" err="1" smtClean="0"/>
              <a:t>виняткових</a:t>
            </a:r>
            <a:r>
              <a:rPr lang="ru-RU" sz="2000" dirty="0" smtClean="0"/>
              <a:t> </a:t>
            </a:r>
            <a:r>
              <a:rPr lang="ru-RU" sz="2000" dirty="0" err="1" smtClean="0"/>
              <a:t>умовах</a:t>
            </a:r>
            <a:r>
              <a:rPr lang="ru-RU" sz="2000" dirty="0" smtClean="0"/>
              <a:t> – 40 л). </a:t>
            </a:r>
            <a:r>
              <a:rPr lang="ru-RU" sz="2000" dirty="0" err="1" smtClean="0"/>
              <a:t>Добова</a:t>
            </a:r>
            <a:r>
              <a:rPr lang="ru-RU" sz="2000" dirty="0" smtClean="0"/>
              <a:t> потреба у </a:t>
            </a:r>
            <a:r>
              <a:rPr lang="ru-RU" sz="2000" dirty="0" err="1" smtClean="0"/>
              <a:t>воді</a:t>
            </a:r>
            <a:r>
              <a:rPr lang="ru-RU" sz="2000" dirty="0" smtClean="0"/>
              <a:t> </a:t>
            </a:r>
            <a:r>
              <a:rPr lang="ru-RU" sz="2000" dirty="0" err="1" smtClean="0"/>
              <a:t>медичного</a:t>
            </a:r>
            <a:r>
              <a:rPr lang="ru-RU" sz="2000" dirty="0" smtClean="0"/>
              <a:t> пункту </a:t>
            </a:r>
            <a:r>
              <a:rPr lang="ru-RU" sz="2000" dirty="0" err="1" smtClean="0"/>
              <a:t>батальйону</a:t>
            </a:r>
            <a:r>
              <a:rPr lang="ru-RU" sz="2000" dirty="0" smtClean="0"/>
              <a:t> – 0,5 м3 , </a:t>
            </a:r>
            <a:r>
              <a:rPr lang="ru-RU" sz="2000" dirty="0" err="1" smtClean="0"/>
              <a:t>медичної</a:t>
            </a:r>
            <a:r>
              <a:rPr lang="ru-RU" sz="2000" dirty="0" smtClean="0"/>
              <a:t> </a:t>
            </a:r>
            <a:r>
              <a:rPr lang="ru-RU" sz="2000" dirty="0" err="1" smtClean="0"/>
              <a:t>роти</a:t>
            </a:r>
            <a:r>
              <a:rPr lang="ru-RU" sz="2000" dirty="0" smtClean="0"/>
              <a:t> </a:t>
            </a:r>
            <a:r>
              <a:rPr lang="ru-RU" sz="2000" dirty="0" err="1" smtClean="0"/>
              <a:t>бригади</a:t>
            </a:r>
            <a:r>
              <a:rPr lang="ru-RU" sz="2000" dirty="0" smtClean="0"/>
              <a:t> – </a:t>
            </a:r>
            <a:r>
              <a:rPr lang="ru-RU" sz="2000" dirty="0" err="1" smtClean="0"/>
              <a:t>більше</a:t>
            </a:r>
            <a:r>
              <a:rPr lang="ru-RU" sz="2000" dirty="0" smtClean="0"/>
              <a:t> 10 м3 .</a:t>
            </a:r>
            <a:endParaRPr lang="uk-UA" sz="2000" dirty="0" smtClean="0"/>
          </a:p>
          <a:p>
            <a:pPr algn="just"/>
            <a:r>
              <a:rPr lang="ru-RU" sz="2000" dirty="0" smtClean="0"/>
              <a:t> </a:t>
            </a:r>
            <a:r>
              <a:rPr lang="ru-RU" sz="2000" dirty="0" err="1" smtClean="0"/>
              <a:t>Витрати</a:t>
            </a:r>
            <a:r>
              <a:rPr lang="ru-RU" sz="2000" dirty="0" smtClean="0"/>
              <a:t> води на </a:t>
            </a:r>
            <a:r>
              <a:rPr lang="ru-RU" sz="2000" dirty="0" err="1" smtClean="0"/>
              <a:t>санітарну</a:t>
            </a:r>
            <a:r>
              <a:rPr lang="ru-RU" sz="2000" dirty="0" smtClean="0"/>
              <a:t> </a:t>
            </a:r>
            <a:r>
              <a:rPr lang="ru-RU" sz="2000" dirty="0" err="1" smtClean="0"/>
              <a:t>обробку</a:t>
            </a:r>
            <a:r>
              <a:rPr lang="ru-RU" sz="2000" dirty="0" smtClean="0"/>
              <a:t> </a:t>
            </a:r>
            <a:r>
              <a:rPr lang="ru-RU" sz="2000" dirty="0" err="1" smtClean="0"/>
              <a:t>особового</a:t>
            </a:r>
            <a:r>
              <a:rPr lang="ru-RU" sz="2000" dirty="0" smtClean="0"/>
              <a:t> складу </a:t>
            </a:r>
            <a:r>
              <a:rPr lang="ru-RU" sz="2000" dirty="0" err="1" smtClean="0"/>
              <a:t>встановлюють</a:t>
            </a:r>
            <a:r>
              <a:rPr lang="ru-RU" sz="2000" dirty="0" smtClean="0"/>
              <a:t> </a:t>
            </a:r>
            <a:r>
              <a:rPr lang="ru-RU" sz="2000" dirty="0" err="1" smtClean="0"/>
              <a:t>із</a:t>
            </a:r>
            <a:r>
              <a:rPr lang="ru-RU" sz="2000" dirty="0" smtClean="0"/>
              <a:t> </a:t>
            </a:r>
            <a:r>
              <a:rPr lang="ru-RU" sz="2000" dirty="0" err="1" smtClean="0"/>
              <a:t>розрахунку</a:t>
            </a:r>
            <a:r>
              <a:rPr lang="ru-RU" sz="2000" dirty="0" smtClean="0"/>
              <a:t> 45 л на 1 </a:t>
            </a:r>
            <a:r>
              <a:rPr lang="ru-RU" sz="2000" dirty="0" err="1" smtClean="0"/>
              <a:t>людину</a:t>
            </a:r>
            <a:r>
              <a:rPr lang="ru-RU" sz="2000" dirty="0" smtClean="0"/>
              <a:t>. </a:t>
            </a:r>
            <a:r>
              <a:rPr lang="ru-RU" sz="2000" dirty="0" err="1" smtClean="0"/>
              <a:t>Вимоги</a:t>
            </a:r>
            <a:r>
              <a:rPr lang="ru-RU" sz="2000" dirty="0" smtClean="0"/>
              <a:t> до </a:t>
            </a:r>
            <a:r>
              <a:rPr lang="ru-RU" sz="2000" dirty="0" err="1" smtClean="0"/>
              <a:t>такої</a:t>
            </a:r>
            <a:r>
              <a:rPr lang="ru-RU" sz="2000" dirty="0" smtClean="0"/>
              <a:t> води </a:t>
            </a:r>
            <a:r>
              <a:rPr lang="ru-RU" sz="2000" dirty="0" err="1" smtClean="0"/>
              <a:t>такі</a:t>
            </a:r>
            <a:r>
              <a:rPr lang="ru-RU" sz="2000" dirty="0" smtClean="0"/>
              <a:t> ж, як </a:t>
            </a:r>
            <a:r>
              <a:rPr lang="ru-RU" sz="2000" dirty="0" err="1" smtClean="0"/>
              <a:t>і</a:t>
            </a:r>
            <a:r>
              <a:rPr lang="ru-RU" sz="2000" dirty="0" smtClean="0"/>
              <a:t> до </a:t>
            </a:r>
            <a:r>
              <a:rPr lang="ru-RU" sz="2000" dirty="0" err="1" smtClean="0"/>
              <a:t>питної</a:t>
            </a:r>
            <a:r>
              <a:rPr lang="ru-RU" sz="2000" dirty="0" smtClean="0"/>
              <a:t>.</a:t>
            </a:r>
            <a:endParaRPr lang="uk-UA" sz="2000" dirty="0" smtClean="0"/>
          </a:p>
          <a:p>
            <a:pPr algn="just"/>
            <a:endParaRPr lang="uk-UA"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2800" b="1" dirty="0" err="1" smtClean="0"/>
              <a:t>Очищення</a:t>
            </a:r>
            <a:r>
              <a:rPr lang="ru-RU" sz="2800" b="1" dirty="0" smtClean="0"/>
              <a:t>,</a:t>
            </a:r>
            <a:r>
              <a:rPr lang="en-US" sz="2800" b="1" dirty="0" smtClean="0"/>
              <a:t> </a:t>
            </a:r>
            <a:r>
              <a:rPr lang="en-US" sz="2800" b="1" dirty="0" err="1" smtClean="0"/>
              <a:t>знезараження</a:t>
            </a:r>
            <a:r>
              <a:rPr lang="ru-RU" sz="2800" b="1" dirty="0" smtClean="0"/>
              <a:t>, </a:t>
            </a:r>
            <a:r>
              <a:rPr lang="en-US" sz="2800" b="1" dirty="0" err="1" smtClean="0"/>
              <a:t>дезактивація</a:t>
            </a:r>
            <a:r>
              <a:rPr lang="en-US" sz="2800" b="1" dirty="0" smtClean="0"/>
              <a:t> </a:t>
            </a:r>
            <a:r>
              <a:rPr lang="en-US" sz="2800" b="1" dirty="0" err="1" smtClean="0"/>
              <a:t>води</a:t>
            </a: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ru-RU" sz="2000" dirty="0" err="1" smtClean="0"/>
              <a:t>Незалежно</a:t>
            </a:r>
            <a:r>
              <a:rPr lang="ru-RU" sz="2000" dirty="0" smtClean="0"/>
              <a:t> </a:t>
            </a:r>
            <a:r>
              <a:rPr lang="ru-RU" sz="2000" dirty="0" err="1" smtClean="0"/>
              <a:t>від</a:t>
            </a:r>
            <a:r>
              <a:rPr lang="ru-RU" sz="2000" dirty="0" smtClean="0"/>
              <a:t> </a:t>
            </a:r>
            <a:r>
              <a:rPr lang="ru-RU" sz="2000" dirty="0" err="1" smtClean="0"/>
              <a:t>походження</a:t>
            </a:r>
            <a:r>
              <a:rPr lang="ru-RU" sz="2000" dirty="0" smtClean="0"/>
              <a:t> води, </a:t>
            </a:r>
            <a:r>
              <a:rPr lang="ru-RU" sz="2000" dirty="0" err="1" smtClean="0"/>
              <a:t>використання</a:t>
            </a:r>
            <a:r>
              <a:rPr lang="ru-RU" sz="2000" dirty="0" smtClean="0"/>
              <a:t> в </a:t>
            </a:r>
            <a:r>
              <a:rPr lang="ru-RU" sz="2000" dirty="0" err="1" smtClean="0"/>
              <a:t>польових</a:t>
            </a:r>
            <a:r>
              <a:rPr lang="ru-RU" sz="2000" dirty="0" smtClean="0"/>
              <a:t> </a:t>
            </a:r>
            <a:r>
              <a:rPr lang="ru-RU" sz="2000" dirty="0" err="1" smtClean="0"/>
              <a:t>умовах</a:t>
            </a:r>
            <a:r>
              <a:rPr lang="ru-RU" sz="2000" dirty="0" smtClean="0"/>
              <a:t> для </a:t>
            </a:r>
            <a:r>
              <a:rPr lang="ru-RU" sz="2000" dirty="0" err="1" smtClean="0"/>
              <a:t>питних</a:t>
            </a:r>
            <a:r>
              <a:rPr lang="ru-RU" sz="2000" dirty="0" smtClean="0"/>
              <a:t> та </a:t>
            </a:r>
            <a:r>
              <a:rPr lang="ru-RU" sz="2000" dirty="0" err="1" smtClean="0"/>
              <a:t>господарських</a:t>
            </a:r>
            <a:r>
              <a:rPr lang="ru-RU" sz="2000" dirty="0" smtClean="0"/>
              <a:t> потреб </a:t>
            </a:r>
            <a:r>
              <a:rPr lang="ru-RU" sz="2000" dirty="0" err="1" smtClean="0"/>
              <a:t>дозволяється</a:t>
            </a:r>
            <a:r>
              <a:rPr lang="ru-RU" sz="2000" dirty="0" smtClean="0"/>
              <a:t> </a:t>
            </a:r>
            <a:r>
              <a:rPr lang="ru-RU" sz="2000" dirty="0" err="1" smtClean="0"/>
              <a:t>лише</a:t>
            </a:r>
            <a:r>
              <a:rPr lang="ru-RU" sz="2000" dirty="0" smtClean="0"/>
              <a:t> </a:t>
            </a:r>
            <a:r>
              <a:rPr lang="ru-RU" sz="2000" dirty="0" err="1" smtClean="0"/>
              <a:t>після</a:t>
            </a:r>
            <a:r>
              <a:rPr lang="ru-RU" sz="2000" dirty="0" smtClean="0"/>
              <a:t> </a:t>
            </a:r>
            <a:r>
              <a:rPr lang="ru-RU" sz="2000" dirty="0" err="1" smtClean="0"/>
              <a:t>поліпшення</a:t>
            </a:r>
            <a:r>
              <a:rPr lang="ru-RU" sz="2000" dirty="0" smtClean="0"/>
              <a:t> </a:t>
            </a:r>
            <a:r>
              <a:rPr lang="ru-RU" sz="2000" dirty="0" err="1" smtClean="0"/>
              <a:t>її</a:t>
            </a:r>
            <a:r>
              <a:rPr lang="ru-RU" sz="2000" dirty="0" smtClean="0"/>
              <a:t> </a:t>
            </a:r>
            <a:r>
              <a:rPr lang="ru-RU" sz="2000" dirty="0" err="1" smtClean="0"/>
              <a:t>якості</a:t>
            </a:r>
            <a:r>
              <a:rPr lang="ru-RU" sz="2000" dirty="0" smtClean="0"/>
              <a:t>. З </a:t>
            </a:r>
            <a:r>
              <a:rPr lang="ru-RU" sz="2000" dirty="0" err="1" smtClean="0"/>
              <a:t>цією</a:t>
            </a:r>
            <a:r>
              <a:rPr lang="ru-RU" sz="2000" dirty="0" smtClean="0"/>
              <a:t> метою </a:t>
            </a:r>
            <a:r>
              <a:rPr lang="ru-RU" sz="2000" dirty="0" err="1" smtClean="0"/>
              <a:t>проводять</a:t>
            </a:r>
            <a:r>
              <a:rPr lang="ru-RU" sz="2000" dirty="0" smtClean="0"/>
              <a:t>: </a:t>
            </a:r>
            <a:endParaRPr lang="uk-UA" sz="2000" dirty="0" smtClean="0"/>
          </a:p>
          <a:p>
            <a:pPr lvl="0" algn="just"/>
            <a:r>
              <a:rPr lang="uk-UA" sz="2000" b="1" i="1" dirty="0" smtClean="0"/>
              <a:t>освітлення</a:t>
            </a:r>
            <a:r>
              <a:rPr lang="uk-UA" sz="2000" i="1" dirty="0" smtClean="0"/>
              <a:t> </a:t>
            </a:r>
            <a:r>
              <a:rPr lang="uk-UA" sz="2000" dirty="0" smtClean="0"/>
              <a:t>– видалення завислих домішок, що надають воді каламутності; </a:t>
            </a:r>
            <a:r>
              <a:rPr lang="uk-UA" sz="2000" b="1" i="1" dirty="0" smtClean="0"/>
              <a:t>знешкодження</a:t>
            </a:r>
            <a:r>
              <a:rPr lang="uk-UA" sz="2000" dirty="0" smtClean="0"/>
              <a:t> – звільнення води від отруйних речовин;</a:t>
            </a:r>
          </a:p>
          <a:p>
            <a:pPr lvl="0" algn="just"/>
            <a:r>
              <a:rPr lang="uk-UA" sz="2000" b="1" i="1" dirty="0" smtClean="0"/>
              <a:t>дезактивацію</a:t>
            </a:r>
            <a:r>
              <a:rPr lang="uk-UA" sz="2000" dirty="0" smtClean="0"/>
              <a:t> – звільнення води від радіоактивних речовин; </a:t>
            </a:r>
            <a:r>
              <a:rPr lang="uk-UA" sz="2000" b="1" i="1" dirty="0" smtClean="0"/>
              <a:t>опріснення</a:t>
            </a:r>
            <a:r>
              <a:rPr lang="uk-UA" sz="2000" dirty="0" smtClean="0"/>
              <a:t> – видалення солей, що надають воді неприємного присмаку; </a:t>
            </a:r>
            <a:r>
              <a:rPr lang="uk-UA" sz="2000" b="1" i="1" dirty="0" smtClean="0"/>
              <a:t>знезараження</a:t>
            </a:r>
            <a:r>
              <a:rPr lang="uk-UA" sz="2000" dirty="0" smtClean="0"/>
              <a:t> – знищення хвороботворних мікроорганізмів тощо.</a:t>
            </a:r>
          </a:p>
          <a:p>
            <a:pPr lvl="0" algn="just"/>
            <a:r>
              <a:rPr lang="uk-UA" sz="2000" dirty="0" smtClean="0"/>
              <a:t>Для прискорення процесу відстоювання у воду додають </a:t>
            </a:r>
            <a:r>
              <a:rPr lang="uk-UA" sz="2000" b="1" i="1" dirty="0" smtClean="0"/>
              <a:t>коагулянти</a:t>
            </a:r>
            <a:r>
              <a:rPr lang="uk-UA" sz="2000" dirty="0" smtClean="0"/>
              <a:t>. Найбільш широко використовують </a:t>
            </a:r>
            <a:r>
              <a:rPr lang="uk-UA" sz="2000" i="1" dirty="0" smtClean="0"/>
              <a:t>сірчанокислий алюміній, хлорне або сірчанокисле залізо тощо.</a:t>
            </a:r>
            <a:endParaRPr lang="uk-UA" sz="2000" dirty="0" smtClean="0"/>
          </a:p>
          <a:p>
            <a:pPr lvl="0" algn="just"/>
            <a:r>
              <a:rPr lang="uk-UA" sz="2000" dirty="0" smtClean="0"/>
              <a:t> Для прискорення процесу коагуляції застосовують так звані </a:t>
            </a:r>
            <a:r>
              <a:rPr lang="uk-UA" sz="2000" b="1" i="1" dirty="0" smtClean="0"/>
              <a:t>флокулянти</a:t>
            </a:r>
            <a:r>
              <a:rPr lang="uk-UA" sz="2000" b="1" dirty="0" smtClean="0"/>
              <a:t> </a:t>
            </a:r>
            <a:r>
              <a:rPr lang="uk-UA" sz="2000" dirty="0" smtClean="0"/>
              <a:t>– високомолекулярні синтетичні сполуки. Флокулянти бувають двох типів – аніонні (</a:t>
            </a:r>
            <a:r>
              <a:rPr lang="uk-UA" sz="2000" dirty="0" err="1" smtClean="0"/>
              <a:t>поліакріламід</a:t>
            </a:r>
            <a:r>
              <a:rPr lang="uk-UA" sz="2000" dirty="0" smtClean="0"/>
              <a:t>, К-4, К-6, активована кремнієва кислота) і катіонні (ВА-2)</a:t>
            </a:r>
            <a:r>
              <a:rPr lang="uk-UA" sz="2000" dirty="0" err="1" smtClean="0"/>
              <a:t>.Освітлюють</a:t>
            </a:r>
            <a:r>
              <a:rPr lang="uk-UA" sz="2000" dirty="0" smtClean="0"/>
              <a:t> воду також пропусканням її через табельні фільтри або фільтри з підручних матеріалів.</a:t>
            </a:r>
          </a:p>
          <a:p>
            <a:endParaRPr lang="uk-UA" sz="2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400" dirty="0" err="1" smtClean="0"/>
              <a:t>Знезараження</a:t>
            </a:r>
            <a:r>
              <a:rPr lang="ru-RU" sz="2400" dirty="0" smtClean="0"/>
              <a:t> води </a:t>
            </a:r>
            <a:r>
              <a:rPr lang="ru-RU" sz="2400" dirty="0" err="1" smtClean="0"/>
              <a:t>проводять</a:t>
            </a:r>
            <a:r>
              <a:rPr lang="ru-RU" sz="2400" dirty="0" smtClean="0"/>
              <a:t> </a:t>
            </a:r>
            <a:r>
              <a:rPr lang="ru-RU" sz="2400" dirty="0" err="1" smtClean="0"/>
              <a:t>реагентними</a:t>
            </a:r>
            <a:r>
              <a:rPr lang="ru-RU" sz="2400" dirty="0" smtClean="0"/>
              <a:t> (</a:t>
            </a:r>
            <a:r>
              <a:rPr lang="ru-RU" sz="2400" dirty="0" err="1" smtClean="0"/>
              <a:t>хлорування</a:t>
            </a:r>
            <a:r>
              <a:rPr lang="ru-RU" sz="2400" dirty="0" smtClean="0"/>
              <a:t>, </a:t>
            </a:r>
            <a:r>
              <a:rPr lang="ru-RU" sz="2400" dirty="0" err="1" smtClean="0"/>
              <a:t>озонування</a:t>
            </a:r>
            <a:r>
              <a:rPr lang="ru-RU" sz="2400" dirty="0" smtClean="0"/>
              <a:t>) </a:t>
            </a:r>
            <a:r>
              <a:rPr lang="ru-RU" sz="2400" dirty="0" err="1" smtClean="0"/>
              <a:t>і</a:t>
            </a:r>
            <a:r>
              <a:rPr lang="ru-RU" sz="2400" dirty="0" smtClean="0"/>
              <a:t> </a:t>
            </a:r>
            <a:r>
              <a:rPr lang="ru-RU" sz="2400" dirty="0" err="1" smtClean="0"/>
              <a:t>безреагентними</a:t>
            </a:r>
            <a:r>
              <a:rPr lang="ru-RU" sz="2400" dirty="0" smtClean="0"/>
              <a:t> (</a:t>
            </a:r>
            <a:r>
              <a:rPr lang="ru-RU" sz="2400" dirty="0" err="1" smtClean="0"/>
              <a:t>ультрафіолетове</a:t>
            </a:r>
            <a:r>
              <a:rPr lang="ru-RU" sz="2400" dirty="0" smtClean="0"/>
              <a:t> </a:t>
            </a:r>
            <a:r>
              <a:rPr lang="ru-RU" sz="2400" dirty="0" err="1" smtClean="0"/>
              <a:t>опромінення</a:t>
            </a:r>
            <a:r>
              <a:rPr lang="ru-RU" sz="2400" dirty="0" smtClean="0"/>
              <a:t>, </a:t>
            </a:r>
            <a:r>
              <a:rPr lang="ru-RU" sz="2400" dirty="0" err="1" smtClean="0"/>
              <a:t>вплив</a:t>
            </a:r>
            <a:r>
              <a:rPr lang="ru-RU" sz="2400" dirty="0" smtClean="0"/>
              <a:t> </a:t>
            </a:r>
            <a:r>
              <a:rPr lang="ru-RU" sz="2400" dirty="0" err="1" smtClean="0"/>
              <a:t>гамма-променів</a:t>
            </a:r>
            <a:r>
              <a:rPr lang="ru-RU" sz="2400" dirty="0" smtClean="0"/>
              <a:t> та </a:t>
            </a:r>
            <a:r>
              <a:rPr lang="ru-RU" sz="2400" dirty="0" err="1" smtClean="0"/>
              <a:t>інші</a:t>
            </a:r>
            <a:r>
              <a:rPr lang="ru-RU" sz="2400" dirty="0" smtClean="0"/>
              <a:t>) методами. </a:t>
            </a:r>
            <a:r>
              <a:rPr lang="ru-RU" sz="2400" dirty="0" err="1" smtClean="0"/>
              <a:t>Хлорування</a:t>
            </a:r>
            <a:r>
              <a:rPr lang="ru-RU" sz="2400" dirty="0" smtClean="0"/>
              <a:t> води </a:t>
            </a:r>
            <a:r>
              <a:rPr lang="ru-RU" sz="2400" dirty="0" err="1" smtClean="0"/>
              <a:t>проводять</a:t>
            </a:r>
            <a:r>
              <a:rPr lang="ru-RU" sz="2400" dirty="0" smtClean="0"/>
              <a:t> шляхом </a:t>
            </a:r>
            <a:r>
              <a:rPr lang="ru-RU" sz="2400" dirty="0" err="1" smtClean="0"/>
              <a:t>обробки</a:t>
            </a:r>
            <a:r>
              <a:rPr lang="ru-RU" sz="2400" dirty="0" smtClean="0"/>
              <a:t> </a:t>
            </a:r>
            <a:r>
              <a:rPr lang="ru-RU" sz="2400" dirty="0" err="1" smtClean="0"/>
              <a:t>її</a:t>
            </a:r>
            <a:r>
              <a:rPr lang="ru-RU" sz="2400" dirty="0" smtClean="0"/>
              <a:t> </a:t>
            </a:r>
            <a:r>
              <a:rPr lang="ru-RU" sz="2400" dirty="0" err="1" smtClean="0"/>
              <a:t>дезінфектантами</a:t>
            </a:r>
            <a:r>
              <a:rPr lang="ru-RU" sz="2400" dirty="0" smtClean="0"/>
              <a:t>: </a:t>
            </a:r>
            <a:r>
              <a:rPr lang="ru-RU" sz="2400" dirty="0" err="1" smtClean="0"/>
              <a:t>нейтральним</a:t>
            </a:r>
            <a:r>
              <a:rPr lang="ru-RU" sz="2400" dirty="0" smtClean="0"/>
              <a:t> </a:t>
            </a:r>
            <a:r>
              <a:rPr lang="ru-RU" sz="2400" dirty="0" err="1" smtClean="0"/>
              <a:t>гіпохлоритом</a:t>
            </a:r>
            <a:r>
              <a:rPr lang="ru-RU" sz="2400" dirty="0" smtClean="0"/>
              <a:t> </a:t>
            </a:r>
            <a:r>
              <a:rPr lang="ru-RU" sz="2400" dirty="0" err="1" smtClean="0"/>
              <a:t>кальцію</a:t>
            </a:r>
            <a:r>
              <a:rPr lang="ru-RU" sz="2400" dirty="0" smtClean="0"/>
              <a:t> (НГК), </a:t>
            </a:r>
            <a:r>
              <a:rPr lang="ru-RU" sz="2400" dirty="0" err="1" smtClean="0"/>
              <a:t>що</a:t>
            </a:r>
            <a:r>
              <a:rPr lang="ru-RU" sz="2400" dirty="0" smtClean="0"/>
              <a:t> </a:t>
            </a:r>
            <a:r>
              <a:rPr lang="ru-RU" sz="2400" dirty="0" err="1" smtClean="0"/>
              <a:t>містить</a:t>
            </a:r>
            <a:r>
              <a:rPr lang="ru-RU" sz="2400" dirty="0" smtClean="0"/>
              <a:t> до 70 % активного хлору; на </a:t>
            </a:r>
            <a:r>
              <a:rPr lang="ru-RU" sz="2400" dirty="0" err="1" smtClean="0"/>
              <a:t>дві</a:t>
            </a:r>
            <a:r>
              <a:rPr lang="ru-RU" sz="2400" dirty="0" smtClean="0"/>
              <a:t> </a:t>
            </a:r>
            <a:r>
              <a:rPr lang="ru-RU" sz="2400" dirty="0" err="1" smtClean="0"/>
              <a:t>третини</a:t>
            </a:r>
            <a:r>
              <a:rPr lang="ru-RU" sz="2400" dirty="0" smtClean="0"/>
              <a:t> основною </a:t>
            </a:r>
            <a:r>
              <a:rPr lang="ru-RU" sz="2400" dirty="0" err="1" smtClean="0"/>
              <a:t>сіллю</a:t>
            </a:r>
            <a:r>
              <a:rPr lang="ru-RU" sz="2400" dirty="0" smtClean="0"/>
              <a:t> </a:t>
            </a:r>
            <a:r>
              <a:rPr lang="ru-RU" sz="2400" dirty="0" err="1" smtClean="0"/>
              <a:t>гіпохлориту</a:t>
            </a:r>
            <a:r>
              <a:rPr lang="ru-RU" sz="2400" dirty="0" smtClean="0"/>
              <a:t> </a:t>
            </a:r>
            <a:r>
              <a:rPr lang="ru-RU" sz="2400" dirty="0" err="1" smtClean="0"/>
              <a:t>кальцію</a:t>
            </a:r>
            <a:r>
              <a:rPr lang="ru-RU" sz="2400" dirty="0" smtClean="0"/>
              <a:t> (ДТСГК), яка </a:t>
            </a:r>
            <a:r>
              <a:rPr lang="ru-RU" sz="2400" dirty="0" err="1" smtClean="0"/>
              <a:t>містить</a:t>
            </a:r>
            <a:r>
              <a:rPr lang="ru-RU" sz="2400" dirty="0" smtClean="0"/>
              <a:t> до 50-55 % активного хлору; </a:t>
            </a:r>
            <a:r>
              <a:rPr lang="ru-RU" sz="2400" dirty="0" err="1" smtClean="0"/>
              <a:t>хлорним</a:t>
            </a:r>
            <a:r>
              <a:rPr lang="ru-RU" sz="2400" dirty="0" smtClean="0"/>
              <a:t> </a:t>
            </a:r>
            <a:r>
              <a:rPr lang="ru-RU" sz="2400" dirty="0" err="1" smtClean="0"/>
              <a:t>вапном</a:t>
            </a:r>
            <a:r>
              <a:rPr lang="ru-RU" sz="2400" dirty="0" smtClean="0"/>
              <a:t>, </a:t>
            </a:r>
            <a:r>
              <a:rPr lang="ru-RU" sz="2400" dirty="0" err="1" smtClean="0"/>
              <a:t>що</a:t>
            </a:r>
            <a:r>
              <a:rPr lang="ru-RU" sz="2400" dirty="0" smtClean="0"/>
              <a:t> </a:t>
            </a:r>
            <a:r>
              <a:rPr lang="ru-RU" sz="2400" dirty="0" err="1" smtClean="0"/>
              <a:t>містить</a:t>
            </a:r>
            <a:r>
              <a:rPr lang="ru-RU" sz="2400" dirty="0" smtClean="0"/>
              <a:t> до 30-35 %, </a:t>
            </a:r>
            <a:r>
              <a:rPr lang="ru-RU" sz="2400" dirty="0" err="1" smtClean="0"/>
              <a:t>але</a:t>
            </a:r>
            <a:r>
              <a:rPr lang="ru-RU" sz="2400" dirty="0" smtClean="0"/>
              <a:t> не </a:t>
            </a:r>
            <a:r>
              <a:rPr lang="ru-RU" sz="2400" dirty="0" err="1" smtClean="0"/>
              <a:t>менше</a:t>
            </a:r>
            <a:r>
              <a:rPr lang="ru-RU" sz="2400" dirty="0" smtClean="0"/>
              <a:t> 15 % активного хлору; озоном </a:t>
            </a:r>
            <a:r>
              <a:rPr lang="ru-RU" sz="2400" dirty="0" err="1" smtClean="0"/>
              <a:t>тощо</a:t>
            </a:r>
            <a:r>
              <a:rPr lang="ru-RU" sz="2400" dirty="0" smtClean="0"/>
              <a:t>.  </a:t>
            </a:r>
            <a:r>
              <a:rPr lang="ru-RU" sz="2400" dirty="0" err="1" smtClean="0"/>
              <a:t>Використовують</a:t>
            </a:r>
            <a:r>
              <a:rPr lang="ru-RU" sz="2400" dirty="0" smtClean="0"/>
              <a:t> </a:t>
            </a:r>
            <a:r>
              <a:rPr lang="ru-RU" sz="2400" dirty="0" err="1" smtClean="0"/>
              <a:t>також</a:t>
            </a:r>
            <a:r>
              <a:rPr lang="ru-RU" sz="2400" dirty="0" smtClean="0"/>
              <a:t> </a:t>
            </a:r>
            <a:r>
              <a:rPr lang="ru-RU" sz="2400" dirty="0" err="1" smtClean="0"/>
              <a:t>і</a:t>
            </a:r>
            <a:r>
              <a:rPr lang="ru-RU" sz="2400" dirty="0" smtClean="0"/>
              <a:t> </a:t>
            </a:r>
            <a:r>
              <a:rPr lang="ru-RU" sz="2400" dirty="0" err="1" smtClean="0"/>
              <a:t>кип’ятіння</a:t>
            </a:r>
            <a:r>
              <a:rPr lang="ru-RU" sz="2400" dirty="0" smtClean="0"/>
              <a:t>, яке </a:t>
            </a:r>
            <a:r>
              <a:rPr lang="ru-RU" sz="2400" dirty="0" err="1" smtClean="0"/>
              <a:t>є</a:t>
            </a:r>
            <a:r>
              <a:rPr lang="ru-RU" sz="2400" dirty="0" smtClean="0"/>
              <a:t> </a:t>
            </a:r>
            <a:r>
              <a:rPr lang="ru-RU" sz="2400" dirty="0" err="1" smtClean="0"/>
              <a:t>найефективнішим</a:t>
            </a:r>
            <a:r>
              <a:rPr lang="ru-RU" sz="2400" dirty="0" smtClean="0"/>
              <a:t>, простим, </a:t>
            </a:r>
            <a:r>
              <a:rPr lang="ru-RU" sz="2400" dirty="0" err="1" smtClean="0"/>
              <a:t>доступним</a:t>
            </a:r>
            <a:r>
              <a:rPr lang="ru-RU" sz="2400" dirty="0" smtClean="0"/>
              <a:t> </a:t>
            </a:r>
            <a:r>
              <a:rPr lang="ru-RU" sz="2400" dirty="0" err="1" smtClean="0"/>
              <a:t>і</a:t>
            </a:r>
            <a:r>
              <a:rPr lang="ru-RU" sz="2400" dirty="0" smtClean="0"/>
              <a:t> </a:t>
            </a:r>
            <a:r>
              <a:rPr lang="ru-RU" sz="2400" dirty="0" err="1" smtClean="0"/>
              <a:t>надійним</a:t>
            </a:r>
            <a:r>
              <a:rPr lang="ru-RU" sz="2400" dirty="0" smtClean="0"/>
              <a:t> методом </a:t>
            </a:r>
            <a:r>
              <a:rPr lang="ru-RU" sz="2400" dirty="0" err="1" smtClean="0"/>
              <a:t>знезараження</a:t>
            </a:r>
            <a:r>
              <a:rPr lang="ru-RU" sz="2400" dirty="0" smtClean="0"/>
              <a:t>. </a:t>
            </a:r>
            <a:endParaRPr lang="uk-UA" sz="2400" dirty="0" smtClean="0"/>
          </a:p>
          <a:p>
            <a:endParaRPr lang="uk-UA" sz="2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Знезараження</a:t>
            </a:r>
            <a:r>
              <a:rPr lang="ru-RU" sz="2800" b="1" dirty="0" smtClean="0"/>
              <a:t> води </a:t>
            </a:r>
            <a:r>
              <a:rPr lang="ru-RU" sz="2800" b="1" dirty="0" err="1" smtClean="0"/>
              <a:t>нормальними</a:t>
            </a:r>
            <a:r>
              <a:rPr lang="uk-UA" sz="2800" b="1" dirty="0" smtClean="0"/>
              <a:t>	</a:t>
            </a:r>
            <a:r>
              <a:rPr lang="ru-RU" sz="2800" b="1" dirty="0" smtClean="0"/>
              <a:t>дозами</a:t>
            </a:r>
            <a:endParaRPr lang="uk-UA" sz="2800" dirty="0"/>
          </a:p>
        </p:txBody>
      </p:sp>
      <p:sp>
        <p:nvSpPr>
          <p:cNvPr id="3" name="Содержимое 2"/>
          <p:cNvSpPr>
            <a:spLocks noGrp="1"/>
          </p:cNvSpPr>
          <p:nvPr>
            <p:ph idx="1"/>
          </p:nvPr>
        </p:nvSpPr>
        <p:spPr/>
        <p:txBody>
          <a:bodyPr>
            <a:normAutofit fontScale="92500" lnSpcReduction="10000"/>
          </a:bodyPr>
          <a:lstStyle/>
          <a:p>
            <a:pPr algn="just"/>
            <a:r>
              <a:rPr lang="ru-RU" sz="2000" i="1" dirty="0" smtClean="0"/>
              <a:t>проводиться </a:t>
            </a:r>
            <a:r>
              <a:rPr lang="ru-RU" sz="2000" i="1" dirty="0" err="1" smtClean="0"/>
              <a:t>згідно</a:t>
            </a:r>
            <a:r>
              <a:rPr lang="ru-RU" sz="2000" i="1" dirty="0" smtClean="0"/>
              <a:t> </a:t>
            </a:r>
            <a:r>
              <a:rPr lang="ru-RU" sz="2000" i="1" dirty="0" err="1" smtClean="0"/>
              <a:t>із</a:t>
            </a:r>
            <a:r>
              <a:rPr lang="ru-RU" sz="2000" i="1" dirty="0" smtClean="0"/>
              <a:t> </a:t>
            </a:r>
            <a:r>
              <a:rPr lang="ru-RU" sz="2000" i="1" dirty="0" err="1" smtClean="0"/>
              <a:t>загальноприйнятою</a:t>
            </a:r>
            <a:r>
              <a:rPr lang="ru-RU" sz="2000" i="1" dirty="0" smtClean="0"/>
              <a:t> методикою (</a:t>
            </a:r>
            <a:r>
              <a:rPr lang="ru-RU" sz="2000" i="1" dirty="0" err="1" smtClean="0"/>
              <a:t>визначається</a:t>
            </a:r>
            <a:r>
              <a:rPr lang="ru-RU" sz="2000" i="1" dirty="0" smtClean="0"/>
              <a:t> </a:t>
            </a:r>
            <a:r>
              <a:rPr lang="ru-RU" sz="2000" i="1" dirty="0" err="1" smtClean="0"/>
              <a:t>хлорпотреба</a:t>
            </a:r>
            <a:r>
              <a:rPr lang="ru-RU" sz="2000" i="1" dirty="0" smtClean="0"/>
              <a:t> води, </a:t>
            </a:r>
            <a:r>
              <a:rPr lang="ru-RU" sz="2000" i="1" dirty="0" err="1" smtClean="0"/>
              <a:t>вміст</a:t>
            </a:r>
            <a:r>
              <a:rPr lang="ru-RU" sz="2000" i="1" dirty="0" smtClean="0"/>
              <a:t> активного хлору в </a:t>
            </a:r>
            <a:r>
              <a:rPr lang="ru-RU" sz="2000" i="1" dirty="0" err="1" smtClean="0"/>
              <a:t>дезінфікуючій</a:t>
            </a:r>
            <a:r>
              <a:rPr lang="ru-RU" sz="2000" i="1" dirty="0" smtClean="0"/>
              <a:t> </a:t>
            </a:r>
            <a:r>
              <a:rPr lang="ru-RU" sz="2000" i="1" dirty="0" err="1" smtClean="0"/>
              <a:t>речовині</a:t>
            </a:r>
            <a:r>
              <a:rPr lang="ru-RU" sz="2000" i="1" dirty="0" smtClean="0"/>
              <a:t>, </a:t>
            </a:r>
            <a:r>
              <a:rPr lang="ru-RU" sz="2000" i="1" dirty="0" err="1" smtClean="0"/>
              <a:t>необхідна</a:t>
            </a:r>
            <a:r>
              <a:rPr lang="ru-RU" sz="2000" i="1" dirty="0" smtClean="0"/>
              <a:t> </a:t>
            </a:r>
            <a:r>
              <a:rPr lang="ru-RU" sz="2000" i="1" dirty="0" err="1" smtClean="0"/>
              <a:t>кількість</a:t>
            </a:r>
            <a:r>
              <a:rPr lang="ru-RU" sz="2000" i="1" dirty="0" smtClean="0"/>
              <a:t> </a:t>
            </a:r>
            <a:r>
              <a:rPr lang="ru-RU" sz="2000" i="1" dirty="0" err="1" smtClean="0"/>
              <a:t>дезінфектанту</a:t>
            </a:r>
            <a:r>
              <a:rPr lang="ru-RU" sz="2000" i="1" dirty="0" smtClean="0"/>
              <a:t> на </a:t>
            </a:r>
            <a:r>
              <a:rPr lang="ru-RU" sz="2000" i="1" dirty="0" err="1" smtClean="0"/>
              <a:t>об’єм</a:t>
            </a:r>
            <a:r>
              <a:rPr lang="ru-RU" sz="2000" i="1" dirty="0" smtClean="0"/>
              <a:t> води, </a:t>
            </a:r>
            <a:r>
              <a:rPr lang="ru-RU" sz="2000" i="1" dirty="0" err="1" smtClean="0"/>
              <a:t>що</a:t>
            </a:r>
            <a:r>
              <a:rPr lang="ru-RU" sz="2000" i="1" dirty="0" smtClean="0"/>
              <a:t> </a:t>
            </a:r>
            <a:r>
              <a:rPr lang="ru-RU" sz="2000" i="1" dirty="0" err="1" smtClean="0"/>
              <a:t>потребує</a:t>
            </a:r>
            <a:r>
              <a:rPr lang="ru-RU" sz="2000" i="1" dirty="0" smtClean="0"/>
              <a:t> </a:t>
            </a:r>
            <a:r>
              <a:rPr lang="ru-RU" sz="2000" i="1" dirty="0" err="1" smtClean="0"/>
              <a:t>знезараження</a:t>
            </a:r>
            <a:r>
              <a:rPr lang="ru-RU" sz="2000" i="1" dirty="0" smtClean="0"/>
              <a:t>, </a:t>
            </a:r>
            <a:r>
              <a:rPr lang="ru-RU" sz="2000" i="1" dirty="0" err="1" smtClean="0"/>
              <a:t>перевірка</a:t>
            </a:r>
            <a:r>
              <a:rPr lang="ru-RU" sz="2000" i="1" dirty="0" smtClean="0"/>
              <a:t> </a:t>
            </a:r>
            <a:r>
              <a:rPr lang="ru-RU" sz="2000" i="1" dirty="0" err="1" smtClean="0"/>
              <a:t>ефективності</a:t>
            </a:r>
            <a:r>
              <a:rPr lang="ru-RU" sz="2000" i="1" dirty="0" smtClean="0"/>
              <a:t> </a:t>
            </a:r>
            <a:r>
              <a:rPr lang="ru-RU" sz="2000" i="1" dirty="0" err="1" smtClean="0"/>
              <a:t>знезараження</a:t>
            </a:r>
            <a:r>
              <a:rPr lang="ru-RU" sz="2000" i="1" dirty="0" smtClean="0"/>
              <a:t> шляхом </a:t>
            </a:r>
            <a:r>
              <a:rPr lang="ru-RU" sz="2000" i="1" dirty="0" err="1" smtClean="0"/>
              <a:t>визначення</a:t>
            </a:r>
            <a:r>
              <a:rPr lang="ru-RU" sz="2000" i="1" dirty="0" smtClean="0"/>
              <a:t> </a:t>
            </a:r>
            <a:r>
              <a:rPr lang="ru-RU" sz="2000" i="1" dirty="0" err="1" smtClean="0"/>
              <a:t>залишку</a:t>
            </a:r>
            <a:r>
              <a:rPr lang="ru-RU" sz="2000" i="1" dirty="0" smtClean="0"/>
              <a:t> активного хлору у </a:t>
            </a:r>
            <a:r>
              <a:rPr lang="ru-RU" sz="2000" i="1" dirty="0" err="1" smtClean="0"/>
              <a:t>прохлорованій</a:t>
            </a:r>
            <a:r>
              <a:rPr lang="ru-RU" sz="2000" i="1" dirty="0" smtClean="0"/>
              <a:t> </a:t>
            </a:r>
            <a:r>
              <a:rPr lang="ru-RU" sz="2000" i="1" dirty="0" err="1" smtClean="0"/>
              <a:t>воді</a:t>
            </a:r>
            <a:r>
              <a:rPr lang="ru-RU" sz="2000" i="1" dirty="0" smtClean="0"/>
              <a:t>). </a:t>
            </a:r>
            <a:r>
              <a:rPr lang="ru-RU" sz="2000" b="1" i="1" dirty="0" err="1" smtClean="0"/>
              <a:t>Концентрацію</a:t>
            </a:r>
            <a:r>
              <a:rPr lang="ru-RU" sz="2000" b="1" i="1" dirty="0" smtClean="0"/>
              <a:t> активного хлору у хлорному </a:t>
            </a:r>
            <a:r>
              <a:rPr lang="ru-RU" sz="2000" b="1" i="1" dirty="0" err="1" smtClean="0"/>
              <a:t>вапні</a:t>
            </a:r>
            <a:r>
              <a:rPr lang="ru-RU" sz="2000" b="1" i="1" dirty="0" smtClean="0"/>
              <a:t> </a:t>
            </a:r>
            <a:r>
              <a:rPr lang="ru-RU" sz="2000" b="1" i="1" dirty="0" err="1" smtClean="0"/>
              <a:t>потрібно</a:t>
            </a:r>
            <a:r>
              <a:rPr lang="ru-RU" sz="2000" b="1" i="1" dirty="0" smtClean="0"/>
              <a:t> </a:t>
            </a:r>
            <a:r>
              <a:rPr lang="ru-RU" sz="2000" b="1" i="1" dirty="0" err="1" smtClean="0"/>
              <a:t>контролювати</a:t>
            </a:r>
            <a:r>
              <a:rPr lang="ru-RU" sz="2000" b="1" i="1" dirty="0" smtClean="0"/>
              <a:t> не </a:t>
            </a:r>
            <a:r>
              <a:rPr lang="ru-RU" sz="2000" b="1" i="1" dirty="0" err="1" smtClean="0"/>
              <a:t>рідше</a:t>
            </a:r>
            <a:r>
              <a:rPr lang="ru-RU" sz="2000" b="1" i="1" dirty="0" smtClean="0"/>
              <a:t> одного разу в </a:t>
            </a:r>
            <a:r>
              <a:rPr lang="ru-RU" sz="2000" b="1" i="1" dirty="0" err="1" smtClean="0"/>
              <a:t>місяць</a:t>
            </a:r>
            <a:r>
              <a:rPr lang="ru-RU" sz="2000" b="1" i="1" dirty="0" smtClean="0"/>
              <a:t>. </a:t>
            </a:r>
            <a:endParaRPr lang="uk-UA" sz="2000" dirty="0" smtClean="0"/>
          </a:p>
          <a:p>
            <a:pPr algn="just"/>
            <a:r>
              <a:rPr lang="ru-RU" sz="2000" dirty="0" smtClean="0"/>
              <a:t>У </a:t>
            </a:r>
            <a:r>
              <a:rPr lang="ru-RU" sz="2000" dirty="0" err="1" smtClean="0"/>
              <a:t>польових</a:t>
            </a:r>
            <a:r>
              <a:rPr lang="ru-RU" sz="2000" dirty="0" smtClean="0"/>
              <a:t> </a:t>
            </a:r>
            <a:r>
              <a:rPr lang="ru-RU" sz="2000" dirty="0" err="1" smtClean="0"/>
              <a:t>умовах</a:t>
            </a:r>
            <a:r>
              <a:rPr lang="ru-RU" sz="2000" dirty="0" smtClean="0"/>
              <a:t> </a:t>
            </a:r>
            <a:r>
              <a:rPr lang="ru-RU" sz="2000" dirty="0" err="1" smtClean="0"/>
              <a:t>найчастіше</a:t>
            </a:r>
            <a:r>
              <a:rPr lang="ru-RU" sz="2000" dirty="0" smtClean="0"/>
              <a:t> </a:t>
            </a:r>
            <a:r>
              <a:rPr lang="ru-RU" sz="2000" dirty="0" err="1" smtClean="0"/>
              <a:t>використовується</a:t>
            </a:r>
            <a:r>
              <a:rPr lang="ru-RU" sz="2000" dirty="0" smtClean="0"/>
              <a:t> </a:t>
            </a:r>
            <a:r>
              <a:rPr lang="ru-RU" sz="2000" b="1" i="1" dirty="0" smtClean="0"/>
              <a:t>метод </a:t>
            </a:r>
            <a:r>
              <a:rPr lang="ru-RU" sz="2000" b="1" i="1" dirty="0" err="1" smtClean="0"/>
              <a:t>перехлорування</a:t>
            </a:r>
            <a:r>
              <a:rPr lang="ru-RU" sz="2000" b="1" i="1" dirty="0" smtClean="0"/>
              <a:t> води.</a:t>
            </a:r>
            <a:r>
              <a:rPr lang="ru-RU" sz="2000" dirty="0" smtClean="0"/>
              <a:t> </a:t>
            </a:r>
            <a:r>
              <a:rPr lang="ru-RU" sz="2000" dirty="0" err="1" smtClean="0"/>
              <a:t>Він</a:t>
            </a:r>
            <a:r>
              <a:rPr lang="ru-RU" sz="2000" dirty="0" smtClean="0"/>
              <a:t> </a:t>
            </a:r>
            <a:r>
              <a:rPr lang="ru-RU" sz="2000" dirty="0" err="1" smtClean="0"/>
              <a:t>є</a:t>
            </a:r>
            <a:r>
              <a:rPr lang="ru-RU" sz="2000" dirty="0" smtClean="0"/>
              <a:t> </a:t>
            </a:r>
            <a:r>
              <a:rPr lang="ru-RU" sz="2000" dirty="0" err="1" smtClean="0"/>
              <a:t>надійним</a:t>
            </a:r>
            <a:r>
              <a:rPr lang="ru-RU" sz="2000" dirty="0" smtClean="0"/>
              <a:t>, не </a:t>
            </a:r>
            <a:r>
              <a:rPr lang="ru-RU" sz="2000" dirty="0" err="1" smtClean="0"/>
              <a:t>вимагає</a:t>
            </a:r>
            <a:r>
              <a:rPr lang="ru-RU" sz="2000" dirty="0" smtClean="0"/>
              <a:t> </a:t>
            </a:r>
            <a:r>
              <a:rPr lang="ru-RU" sz="2000" dirty="0" err="1" smtClean="0"/>
              <a:t>визначати</a:t>
            </a:r>
            <a:r>
              <a:rPr lang="ru-RU" sz="2000" dirty="0" smtClean="0"/>
              <a:t> </a:t>
            </a:r>
            <a:r>
              <a:rPr lang="ru-RU" sz="2000" dirty="0" err="1" smtClean="0"/>
              <a:t>хлорпотребу</a:t>
            </a:r>
            <a:r>
              <a:rPr lang="ru-RU" sz="2000" dirty="0" smtClean="0"/>
              <a:t> води. Для </a:t>
            </a:r>
            <a:r>
              <a:rPr lang="ru-RU" sz="2000" dirty="0" err="1" smtClean="0"/>
              <a:t>знезараження</a:t>
            </a:r>
            <a:r>
              <a:rPr lang="ru-RU" sz="2000" dirty="0" smtClean="0"/>
              <a:t> 1 м3 </a:t>
            </a:r>
            <a:r>
              <a:rPr lang="ru-RU" sz="2000" dirty="0" err="1" smtClean="0"/>
              <a:t>підгрунтової</a:t>
            </a:r>
            <a:r>
              <a:rPr lang="ru-RU" sz="2000" dirty="0" smtClean="0"/>
              <a:t> води до </a:t>
            </a:r>
            <a:r>
              <a:rPr lang="ru-RU" sz="2000" dirty="0" err="1" smtClean="0"/>
              <a:t>неї</a:t>
            </a:r>
            <a:r>
              <a:rPr lang="ru-RU" sz="2000" dirty="0" smtClean="0"/>
              <a:t> </a:t>
            </a:r>
            <a:r>
              <a:rPr lang="ru-RU" sz="2000" dirty="0" err="1" smtClean="0"/>
              <a:t>потрібно</a:t>
            </a:r>
            <a:r>
              <a:rPr lang="ru-RU" sz="2000" dirty="0" smtClean="0"/>
              <a:t> </a:t>
            </a:r>
            <a:r>
              <a:rPr lang="ru-RU" sz="2000" dirty="0" err="1" smtClean="0"/>
              <a:t>додати</a:t>
            </a:r>
            <a:r>
              <a:rPr lang="ru-RU" sz="2000" dirty="0" smtClean="0"/>
              <a:t> </a:t>
            </a:r>
            <a:r>
              <a:rPr lang="ru-RU" sz="2000" dirty="0" err="1" smtClean="0"/>
              <a:t>орієнтовно</a:t>
            </a:r>
            <a:r>
              <a:rPr lang="ru-RU" sz="2000" dirty="0" smtClean="0"/>
              <a:t> 1-1,5 дм3 1 % </a:t>
            </a:r>
            <a:r>
              <a:rPr lang="ru-RU" sz="2000" dirty="0" err="1" smtClean="0"/>
              <a:t>розчину</a:t>
            </a:r>
            <a:r>
              <a:rPr lang="ru-RU" sz="2000" dirty="0" smtClean="0"/>
              <a:t>, а до води </a:t>
            </a:r>
            <a:r>
              <a:rPr lang="ru-RU" sz="2000" dirty="0" err="1" smtClean="0"/>
              <a:t>з</a:t>
            </a:r>
            <a:r>
              <a:rPr lang="ru-RU" sz="2000" dirty="0" smtClean="0"/>
              <a:t> </a:t>
            </a:r>
            <a:r>
              <a:rPr lang="ru-RU" sz="2000" dirty="0" err="1" smtClean="0"/>
              <a:t>поверхневих</a:t>
            </a:r>
            <a:r>
              <a:rPr lang="ru-RU" sz="2000" dirty="0" smtClean="0"/>
              <a:t> </a:t>
            </a:r>
            <a:r>
              <a:rPr lang="ru-RU" sz="2000" dirty="0" err="1" smtClean="0"/>
              <a:t>водоймищ</a:t>
            </a:r>
            <a:r>
              <a:rPr lang="ru-RU" sz="2000" dirty="0" smtClean="0"/>
              <a:t> – 1,5-2,0 дм3 5 % </a:t>
            </a:r>
            <a:r>
              <a:rPr lang="ru-RU" sz="2000" dirty="0" err="1" smtClean="0"/>
              <a:t>розчину</a:t>
            </a:r>
            <a:r>
              <a:rPr lang="ru-RU" sz="2000" dirty="0" smtClean="0"/>
              <a:t> хлорного </a:t>
            </a:r>
            <a:r>
              <a:rPr lang="ru-RU" sz="2000" dirty="0" err="1" smtClean="0"/>
              <a:t>вапна</a:t>
            </a:r>
            <a:r>
              <a:rPr lang="ru-RU" sz="2000" dirty="0" smtClean="0"/>
              <a:t>, </a:t>
            </a:r>
            <a:r>
              <a:rPr lang="ru-RU" sz="2000" dirty="0" err="1" smtClean="0"/>
              <a:t>перемішати</a:t>
            </a:r>
            <a:r>
              <a:rPr lang="ru-RU" sz="2000" dirty="0" smtClean="0"/>
              <a:t> </a:t>
            </a:r>
            <a:r>
              <a:rPr lang="ru-RU" sz="2000" dirty="0" err="1" smtClean="0"/>
              <a:t>і</a:t>
            </a:r>
            <a:r>
              <a:rPr lang="ru-RU" sz="2000" dirty="0" smtClean="0"/>
              <a:t> </a:t>
            </a:r>
            <a:r>
              <a:rPr lang="ru-RU" sz="2000" dirty="0" err="1" smtClean="0"/>
              <a:t>залишити</a:t>
            </a:r>
            <a:r>
              <a:rPr lang="ru-RU" sz="2000" dirty="0" smtClean="0"/>
              <a:t> у </a:t>
            </a:r>
            <a:r>
              <a:rPr lang="ru-RU" sz="2000" dirty="0" err="1" smtClean="0"/>
              <a:t>резервуарі</a:t>
            </a:r>
            <a:r>
              <a:rPr lang="ru-RU" sz="2000" dirty="0" smtClean="0"/>
              <a:t> для контакту </a:t>
            </a:r>
            <a:r>
              <a:rPr lang="ru-RU" sz="2000" dirty="0" err="1" smtClean="0"/>
              <a:t>літом</a:t>
            </a:r>
            <a:r>
              <a:rPr lang="ru-RU" sz="2000" dirty="0" smtClean="0"/>
              <a:t> на 30 </a:t>
            </a:r>
            <a:r>
              <a:rPr lang="ru-RU" sz="2000" dirty="0" err="1" smtClean="0"/>
              <a:t>хвилин</a:t>
            </a:r>
            <a:r>
              <a:rPr lang="ru-RU" sz="2000" dirty="0" smtClean="0"/>
              <a:t>; зимою – не </a:t>
            </a:r>
            <a:r>
              <a:rPr lang="ru-RU" sz="2000" dirty="0" err="1" smtClean="0"/>
              <a:t>менше</a:t>
            </a:r>
            <a:r>
              <a:rPr lang="ru-RU" sz="2000" dirty="0" smtClean="0"/>
              <a:t> 1 </a:t>
            </a:r>
            <a:r>
              <a:rPr lang="ru-RU" sz="2000" dirty="0" err="1" smtClean="0"/>
              <a:t>години</a:t>
            </a:r>
            <a:r>
              <a:rPr lang="ru-RU" sz="2000" dirty="0" smtClean="0"/>
              <a:t>.</a:t>
            </a:r>
            <a:r>
              <a:rPr lang="uk-UA" sz="2000" dirty="0" smtClean="0"/>
              <a:t>  Вміст залишкового хлору (має бути 0,8-1,2 мг/дм3 ). Розрахувати кількість </a:t>
            </a:r>
            <a:r>
              <a:rPr lang="uk-UA" sz="2000" dirty="0" err="1" smtClean="0"/>
              <a:t>гіпосульфіту</a:t>
            </a:r>
            <a:r>
              <a:rPr lang="uk-UA" sz="2000" dirty="0" smtClean="0"/>
              <a:t> натрію для її дехлорування. </a:t>
            </a:r>
            <a:r>
              <a:rPr lang="ru-RU" sz="2000" b="1" i="1" dirty="0" err="1" smtClean="0"/>
              <a:t>Залишковий</a:t>
            </a:r>
            <a:r>
              <a:rPr lang="ru-RU" sz="2000" b="1" i="1" dirty="0" smtClean="0"/>
              <a:t> хлор </a:t>
            </a:r>
            <a:r>
              <a:rPr lang="ru-RU" sz="2000" b="1" i="1" dirty="0" err="1" smtClean="0"/>
              <a:t>після</a:t>
            </a:r>
            <a:r>
              <a:rPr lang="ru-RU" sz="2000" b="1" i="1" dirty="0" smtClean="0"/>
              <a:t> </a:t>
            </a:r>
            <a:r>
              <a:rPr lang="ru-RU" sz="2000" b="1" i="1" dirty="0" err="1" smtClean="0"/>
              <a:t>цього</a:t>
            </a:r>
            <a:r>
              <a:rPr lang="ru-RU" sz="2000" b="1" i="1" dirty="0" smtClean="0"/>
              <a:t> не повинен </a:t>
            </a:r>
            <a:r>
              <a:rPr lang="ru-RU" sz="2000" b="1" i="1" dirty="0" err="1" smtClean="0"/>
              <a:t>перевищувати</a:t>
            </a:r>
            <a:r>
              <a:rPr lang="ru-RU" sz="2000" b="1" i="1" dirty="0" smtClean="0"/>
              <a:t> 0,3-0,5 мг/дм3</a:t>
            </a:r>
            <a:r>
              <a:rPr lang="uk-UA" sz="2000" b="1" i="1" dirty="0" smtClean="0"/>
              <a:t>.</a:t>
            </a:r>
            <a:endParaRPr lang="uk-UA" sz="2000" dirty="0" smtClean="0"/>
          </a:p>
          <a:p>
            <a:pPr algn="just"/>
            <a:endParaRPr lang="uk-UA" sz="2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Знезараження</a:t>
            </a:r>
            <a:r>
              <a:rPr lang="ru-RU" sz="2800" b="1" dirty="0" smtClean="0"/>
              <a:t> води</a:t>
            </a:r>
            <a:endParaRPr lang="uk-UA" sz="2800" b="1" dirty="0"/>
          </a:p>
        </p:txBody>
      </p:sp>
      <p:sp>
        <p:nvSpPr>
          <p:cNvPr id="3" name="Содержимое 2"/>
          <p:cNvSpPr>
            <a:spLocks noGrp="1"/>
          </p:cNvSpPr>
          <p:nvPr>
            <p:ph idx="1"/>
          </p:nvPr>
        </p:nvSpPr>
        <p:spPr/>
        <p:txBody>
          <a:bodyPr>
            <a:normAutofit/>
          </a:bodyPr>
          <a:lstStyle/>
          <a:p>
            <a:pPr algn="just"/>
            <a:r>
              <a:rPr lang="uk-UA" sz="2800" dirty="0" smtClean="0"/>
              <a:t>При виконанні завдань на </a:t>
            </a:r>
            <a:r>
              <a:rPr lang="uk-UA" sz="2800" dirty="0" err="1" smtClean="0"/>
              <a:t>епідемічно</a:t>
            </a:r>
            <a:r>
              <a:rPr lang="uk-UA" sz="2800" dirty="0" smtClean="0"/>
              <a:t> небезпечній місцевості для знезараження індивідуальних запасів води у флягах використовувати засоби у таблетках, що дозволені для дезінфекції питної води. </a:t>
            </a:r>
            <a:r>
              <a:rPr lang="uk-UA" sz="2800" b="1" i="1" dirty="0" smtClean="0"/>
              <a:t>Таблетки у сумі повинні містити не менше 3,5 мг активного хлору з розрахунку для знезараження води в одній флязі.</a:t>
            </a:r>
            <a:r>
              <a:rPr lang="uk-UA" sz="2800" dirty="0" smtClean="0"/>
              <a:t> Вживання води із фляги після використання таблеток дозволяється через 30 </a:t>
            </a:r>
            <a:r>
              <a:rPr lang="uk-UA" sz="2800" dirty="0" err="1" smtClean="0"/>
              <a:t>хв</a:t>
            </a:r>
            <a:r>
              <a:rPr lang="uk-UA" sz="2800" dirty="0" smtClean="0"/>
              <a:t> (взимку через 1 </a:t>
            </a:r>
            <a:r>
              <a:rPr lang="uk-UA" sz="2800" dirty="0" err="1" smtClean="0"/>
              <a:t>год</a:t>
            </a:r>
            <a:r>
              <a:rPr lang="uk-UA" sz="2800" dirty="0" smtClean="0"/>
              <a:t>).</a:t>
            </a:r>
          </a:p>
          <a:p>
            <a:endParaRPr lang="uk-UA"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Лабораторні</a:t>
            </a:r>
            <a:r>
              <a:rPr lang="ru-RU" sz="2800" b="1" dirty="0" smtClean="0"/>
              <a:t> </a:t>
            </a:r>
            <a:r>
              <a:rPr lang="ru-RU" sz="2800" b="1" dirty="0" err="1" smtClean="0"/>
              <a:t>засоби</a:t>
            </a:r>
            <a:r>
              <a:rPr lang="ru-RU" sz="2800" b="1" dirty="0" smtClean="0"/>
              <a:t> контролю за </a:t>
            </a:r>
            <a:r>
              <a:rPr lang="ru-RU" sz="2800" b="1" dirty="0" err="1" smtClean="0"/>
              <a:t>якістю</a:t>
            </a:r>
            <a:r>
              <a:rPr lang="ru-RU" sz="2800" b="1" dirty="0" smtClean="0"/>
              <a:t> води та </a:t>
            </a:r>
            <a:r>
              <a:rPr lang="ru-RU" sz="2800" b="1" dirty="0" err="1" smtClean="0"/>
              <a:t>її</a:t>
            </a:r>
            <a:r>
              <a:rPr lang="ru-RU" sz="2800" b="1" dirty="0" smtClean="0"/>
              <a:t> 		</a:t>
            </a:r>
            <a:r>
              <a:rPr lang="ru-RU" sz="2800" b="1" dirty="0" err="1" smtClean="0"/>
              <a:t>обробкою</a:t>
            </a:r>
            <a:r>
              <a:rPr lang="ru-RU" sz="2800" b="1" dirty="0" smtClean="0"/>
              <a:t> у </a:t>
            </a:r>
            <a:r>
              <a:rPr lang="ru-RU" sz="2800" b="1" dirty="0" err="1" smtClean="0"/>
              <a:t>польових</a:t>
            </a:r>
            <a:r>
              <a:rPr lang="ru-RU" sz="2800" b="1" dirty="0" smtClean="0"/>
              <a:t> </a:t>
            </a:r>
            <a:r>
              <a:rPr lang="ru-RU" sz="2800" b="1" dirty="0" err="1" smtClean="0"/>
              <a:t>умовах</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lnSpcReduction="10000"/>
          </a:bodyPr>
          <a:lstStyle/>
          <a:p>
            <a:pPr lvl="0" algn="just"/>
            <a:r>
              <a:rPr lang="uk-UA" sz="2800" dirty="0" smtClean="0"/>
              <a:t>Лабораторія гігієнічна військова – ЛГ-1 та основна – ЛГ-2; </a:t>
            </a:r>
          </a:p>
          <a:p>
            <a:pPr lvl="0" algn="just"/>
            <a:r>
              <a:rPr lang="uk-UA" sz="2800" dirty="0" smtClean="0"/>
              <a:t>лабораторія бактеріологічна – ЛБ; </a:t>
            </a:r>
          </a:p>
          <a:p>
            <a:pPr lvl="0" algn="just"/>
            <a:r>
              <a:rPr lang="uk-UA" sz="2800" dirty="0" smtClean="0"/>
              <a:t>медична польова хімічна лабораторія – МПХЛ-54; лабораторія токсикологічна – ЛТ; </a:t>
            </a:r>
          </a:p>
          <a:p>
            <a:pPr lvl="0" algn="just"/>
            <a:r>
              <a:rPr lang="uk-UA" sz="2800" dirty="0" smtClean="0"/>
              <a:t>радіометрична лабораторія в укладках – РЛУ – 2. Набір гідрохімічний – НГХ; </a:t>
            </a:r>
          </a:p>
          <a:p>
            <a:pPr lvl="0" algn="just"/>
            <a:r>
              <a:rPr lang="uk-UA" sz="2800" dirty="0" smtClean="0"/>
              <a:t>набір для контролю за хлоруванням і коагуляцією води – НХК; </a:t>
            </a:r>
          </a:p>
          <a:p>
            <a:pPr lvl="0" algn="just"/>
            <a:r>
              <a:rPr lang="uk-UA" sz="2800" dirty="0" smtClean="0"/>
              <a:t>польовий рентгенометр-радіометр ДП-5А, ДП5В. </a:t>
            </a:r>
          </a:p>
          <a:p>
            <a:endParaRPr lang="uk-UA" sz="2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smtClean="0"/>
              <a:t>Поточний</a:t>
            </a:r>
            <a:r>
              <a:rPr lang="ru-RU" sz="2800" b="1" dirty="0" smtClean="0"/>
              <a:t> </a:t>
            </a:r>
            <a:r>
              <a:rPr lang="ru-RU" sz="2800" b="1" dirty="0" err="1" smtClean="0"/>
              <a:t>медичний</a:t>
            </a:r>
            <a:r>
              <a:rPr lang="ru-RU" sz="2800" b="1" dirty="0" smtClean="0"/>
              <a:t> контроль за </a:t>
            </a:r>
            <a:r>
              <a:rPr lang="ru-RU" sz="2800" b="1" dirty="0" err="1" smtClean="0"/>
              <a:t>водопостачанням</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fontScale="55000" lnSpcReduction="20000"/>
          </a:bodyPr>
          <a:lstStyle/>
          <a:p>
            <a:pPr lvl="0" algn="just"/>
            <a:r>
              <a:rPr lang="uk-UA" sz="3800" b="1" i="1" dirty="0" smtClean="0"/>
              <a:t>Відбір проб води  із свердловин проводять перед подачею до мережі, а з розподільної мережі з кінцевих ділянок водогону.</a:t>
            </a:r>
            <a:endParaRPr lang="uk-UA" sz="3800" dirty="0" smtClean="0"/>
          </a:p>
          <a:p>
            <a:pPr lvl="0" algn="just"/>
            <a:r>
              <a:rPr lang="uk-UA" sz="3800" b="1" i="1" dirty="0" smtClean="0"/>
              <a:t> Одночасно проводиться відбір проб води для визначення показників епідемічної безпеки та санітарно-хімічних показників.</a:t>
            </a:r>
            <a:r>
              <a:rPr lang="uk-UA" sz="3800" dirty="0" smtClean="0"/>
              <a:t> Після чого дається санітарно-гігієнічна оцінка можливості експлуатації споруди або мережі.</a:t>
            </a:r>
          </a:p>
          <a:p>
            <a:pPr lvl="0" algn="just"/>
            <a:r>
              <a:rPr lang="uk-UA" sz="3800" dirty="0" smtClean="0"/>
              <a:t>Дослідження санітарно-хімічних показників та показників епідемічної безпеки якості води у водогонах господарсько-питного водопостачання проводиться після простою 5 діб, капітального ремонту, реконструкції, аварії водопроводу і розподільної мережі, після чого дається санітарно-гігієнічна оцінка можливості експлуатації джерела. В подальшому </a:t>
            </a:r>
            <a:r>
              <a:rPr lang="uk-UA" sz="3800" b="1" i="1" dirty="0" smtClean="0"/>
              <a:t>дослідження проводяться не рідше 1 разу на місяць.</a:t>
            </a:r>
            <a:endParaRPr lang="uk-UA" sz="3800" dirty="0" smtClean="0"/>
          </a:p>
          <a:p>
            <a:pPr lvl="0" algn="just"/>
            <a:r>
              <a:rPr lang="uk-UA" sz="3800" dirty="0" smtClean="0"/>
              <a:t> </a:t>
            </a:r>
            <a:r>
              <a:rPr lang="uk-UA" sz="3800" b="1" i="1" dirty="0" smtClean="0"/>
              <a:t>При виявленні мікробного забруднення вище дозволених нормативів експлуатація джерела водопостачання припиняється.</a:t>
            </a:r>
            <a:endParaRPr lang="uk-UA" sz="3800" dirty="0" smtClean="0"/>
          </a:p>
          <a:p>
            <a:endParaRPr lang="uk-UA"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800" b="1" dirty="0" err="1" smtClean="0"/>
              <a:t>Особливості</a:t>
            </a:r>
            <a:r>
              <a:rPr lang="ru-RU" sz="2800" b="1" dirty="0" smtClean="0"/>
              <a:t> </a:t>
            </a:r>
            <a:r>
              <a:rPr lang="ru-RU" sz="2800" b="1" dirty="0" err="1" smtClean="0"/>
              <a:t>організації</a:t>
            </a:r>
            <a:r>
              <a:rPr lang="ru-RU" sz="2800" b="1" dirty="0" smtClean="0"/>
              <a:t> </a:t>
            </a:r>
            <a:r>
              <a:rPr lang="ru-RU" sz="2800" b="1" dirty="0" err="1" smtClean="0"/>
              <a:t>харчування</a:t>
            </a:r>
            <a:r>
              <a:rPr lang="ru-RU" sz="2800" b="1" dirty="0" smtClean="0"/>
              <a:t> в </a:t>
            </a:r>
            <a:r>
              <a:rPr lang="ru-RU" sz="2800" b="1" dirty="0" err="1" smtClean="0"/>
              <a:t>польових</a:t>
            </a:r>
            <a:r>
              <a:rPr lang="ru-RU" sz="2800" b="1" dirty="0" smtClean="0"/>
              <a:t> 			   </a:t>
            </a:r>
            <a:r>
              <a:rPr lang="ru-RU" sz="2800" b="1" dirty="0" err="1" smtClean="0"/>
              <a:t>умовах</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Організація харчування як в умовах стаціонарного розміщення військ, так і у польових умовах, є обов’язком цілої низки посадових осіб.</a:t>
            </a:r>
            <a:r>
              <a:rPr lang="uk-UA" sz="2400" b="1" i="1" dirty="0" smtClean="0"/>
              <a:t> </a:t>
            </a:r>
            <a:r>
              <a:rPr lang="ru-RU" sz="2400" b="1" i="1" dirty="0" smtClean="0"/>
              <a:t>У </a:t>
            </a:r>
            <a:r>
              <a:rPr lang="ru-RU" sz="2400" b="1" i="1" dirty="0" err="1" smtClean="0"/>
              <a:t>військовій</a:t>
            </a:r>
            <a:r>
              <a:rPr lang="ru-RU" sz="2400" b="1" i="1" dirty="0" smtClean="0"/>
              <a:t> </a:t>
            </a:r>
            <a:r>
              <a:rPr lang="ru-RU" sz="2400" b="1" i="1" dirty="0" err="1" smtClean="0"/>
              <a:t>частині</a:t>
            </a:r>
            <a:r>
              <a:rPr lang="ru-RU" sz="2400" b="1" i="1" dirty="0" smtClean="0"/>
              <a:t> командир </a:t>
            </a:r>
            <a:r>
              <a:rPr lang="ru-RU" sz="2400" b="1" i="1" dirty="0" err="1" smtClean="0"/>
              <a:t>особисто</a:t>
            </a:r>
            <a:r>
              <a:rPr lang="ru-RU" sz="2400" b="1" i="1" dirty="0" smtClean="0"/>
              <a:t> </a:t>
            </a:r>
            <a:r>
              <a:rPr lang="ru-RU" sz="2400" b="1" i="1" dirty="0" err="1" smtClean="0"/>
              <a:t>затверджує</a:t>
            </a:r>
            <a:r>
              <a:rPr lang="ru-RU" sz="2400" b="1" i="1" dirty="0" smtClean="0"/>
              <a:t> </a:t>
            </a:r>
            <a:r>
              <a:rPr lang="ru-RU" sz="2400" b="1" i="1" dirty="0" err="1" smtClean="0"/>
              <a:t>розкладку</a:t>
            </a:r>
            <a:r>
              <a:rPr lang="ru-RU" sz="2400" b="1" i="1" dirty="0" smtClean="0"/>
              <a:t> </a:t>
            </a:r>
            <a:r>
              <a:rPr lang="ru-RU" sz="2400" b="1" i="1" dirty="0" err="1" smtClean="0"/>
              <a:t>продуктів</a:t>
            </a:r>
            <a:r>
              <a:rPr lang="ru-RU" sz="2400" b="1" i="1" dirty="0" smtClean="0"/>
              <a:t> та сам </a:t>
            </a:r>
            <a:r>
              <a:rPr lang="ru-RU" sz="2400" b="1" i="1" dirty="0" err="1" smtClean="0"/>
              <a:t>або</a:t>
            </a:r>
            <a:r>
              <a:rPr lang="ru-RU" sz="2400" b="1" i="1" dirty="0" smtClean="0"/>
              <a:t> через </a:t>
            </a:r>
            <a:r>
              <a:rPr lang="ru-RU" sz="2400" b="1" i="1" dirty="0" err="1" smtClean="0"/>
              <a:t>своїх</a:t>
            </a:r>
            <a:r>
              <a:rPr lang="ru-RU" sz="2400" b="1" i="1" dirty="0" smtClean="0"/>
              <a:t> </a:t>
            </a:r>
            <a:r>
              <a:rPr lang="ru-RU" sz="2400" b="1" i="1" dirty="0" err="1" smtClean="0"/>
              <a:t>заступників</a:t>
            </a:r>
            <a:r>
              <a:rPr lang="ru-RU" sz="2400" b="1" i="1" dirty="0" smtClean="0"/>
              <a:t> </a:t>
            </a:r>
            <a:r>
              <a:rPr lang="ru-RU" sz="2400" b="1" i="1" dirty="0" err="1" smtClean="0"/>
              <a:t>щоденно</a:t>
            </a:r>
            <a:r>
              <a:rPr lang="ru-RU" sz="2400" b="1" i="1" dirty="0" smtClean="0"/>
              <a:t> </a:t>
            </a:r>
            <a:r>
              <a:rPr lang="ru-RU" sz="2400" b="1" i="1" dirty="0" err="1" smtClean="0"/>
              <a:t>контролює</a:t>
            </a:r>
            <a:r>
              <a:rPr lang="ru-RU" sz="2400" b="1" i="1" dirty="0" smtClean="0"/>
              <a:t> </a:t>
            </a:r>
            <a:r>
              <a:rPr lang="ru-RU" sz="2400" b="1" i="1" dirty="0" err="1" smtClean="0"/>
              <a:t>якість</a:t>
            </a:r>
            <a:r>
              <a:rPr lang="ru-RU" sz="2400" b="1" i="1" dirty="0" smtClean="0"/>
              <a:t> </a:t>
            </a:r>
            <a:r>
              <a:rPr lang="ru-RU" sz="2400" b="1" i="1" dirty="0" err="1" smtClean="0"/>
              <a:t>і</a:t>
            </a:r>
            <a:r>
              <a:rPr lang="ru-RU" sz="2400" b="1" i="1" dirty="0" smtClean="0"/>
              <a:t> </a:t>
            </a:r>
            <a:r>
              <a:rPr lang="ru-RU" sz="2400" b="1" i="1" dirty="0" err="1" smtClean="0"/>
              <a:t>повноту</a:t>
            </a:r>
            <a:r>
              <a:rPr lang="ru-RU" sz="2400" b="1" i="1" dirty="0" smtClean="0"/>
              <a:t> </a:t>
            </a:r>
            <a:r>
              <a:rPr lang="ru-RU" sz="2400" b="1" i="1" dirty="0" err="1" smtClean="0"/>
              <a:t>доведення</a:t>
            </a:r>
            <a:r>
              <a:rPr lang="ru-RU" sz="2400" b="1" i="1" dirty="0" smtClean="0"/>
              <a:t> </a:t>
            </a:r>
            <a:r>
              <a:rPr lang="ru-RU" sz="2400" b="1" i="1" dirty="0" err="1" smtClean="0"/>
              <a:t>готової</a:t>
            </a:r>
            <a:r>
              <a:rPr lang="ru-RU" sz="2400" b="1" i="1" dirty="0" smtClean="0"/>
              <a:t>  </a:t>
            </a:r>
            <a:r>
              <a:rPr lang="ru-RU" sz="2400" b="1" i="1" dirty="0" err="1" smtClean="0"/>
              <a:t>їжі</a:t>
            </a:r>
            <a:r>
              <a:rPr lang="ru-RU" sz="2400" b="1" i="1" dirty="0" smtClean="0"/>
              <a:t> до </a:t>
            </a:r>
            <a:r>
              <a:rPr lang="ru-RU" sz="2400" b="1" i="1" dirty="0" err="1" smtClean="0"/>
              <a:t>особового</a:t>
            </a:r>
            <a:r>
              <a:rPr lang="ru-RU" sz="2400" b="1" i="1" dirty="0" smtClean="0"/>
              <a:t> складу </a:t>
            </a:r>
            <a:r>
              <a:rPr lang="ru-RU" sz="2400" b="1" i="1" dirty="0" err="1" smtClean="0"/>
              <a:t>частини</a:t>
            </a:r>
            <a:r>
              <a:rPr lang="ru-RU" sz="2400" b="1" i="1" dirty="0" smtClean="0"/>
              <a:t>. </a:t>
            </a:r>
            <a:endParaRPr lang="uk-UA" sz="2400" dirty="0" smtClean="0"/>
          </a:p>
          <a:p>
            <a:pPr algn="just"/>
            <a:r>
              <a:rPr lang="ru-RU" sz="2400" dirty="0" smtClean="0"/>
              <a:t> В </a:t>
            </a:r>
            <a:r>
              <a:rPr lang="ru-RU" sz="2400" b="1" i="1" dirty="0" err="1" smtClean="0"/>
              <a:t>обов’язки</a:t>
            </a:r>
            <a:r>
              <a:rPr lang="ru-RU" sz="2400" b="1" i="1" dirty="0" smtClean="0"/>
              <a:t> заступника командира </a:t>
            </a:r>
            <a:r>
              <a:rPr lang="ru-RU" sz="2400" b="1" i="1" dirty="0" err="1" smtClean="0"/>
              <a:t>з</a:t>
            </a:r>
            <a:r>
              <a:rPr lang="ru-RU" sz="2400" b="1" i="1" dirty="0" smtClean="0"/>
              <a:t> </a:t>
            </a:r>
            <a:r>
              <a:rPr lang="ru-RU" sz="2400" b="1" i="1" dirty="0" err="1" smtClean="0"/>
              <a:t>тилу</a:t>
            </a:r>
            <a:r>
              <a:rPr lang="ru-RU" sz="2400" dirty="0" smtClean="0"/>
              <a:t> входить </a:t>
            </a:r>
            <a:r>
              <a:rPr lang="ru-RU" sz="2400" dirty="0" err="1" smtClean="0"/>
              <a:t>організація</a:t>
            </a:r>
            <a:r>
              <a:rPr lang="ru-RU" sz="2400" dirty="0" smtClean="0"/>
              <a:t> </a:t>
            </a:r>
            <a:r>
              <a:rPr lang="ru-RU" sz="2400" dirty="0" err="1" smtClean="0"/>
              <a:t>доброякісного</a:t>
            </a:r>
            <a:r>
              <a:rPr lang="ru-RU" sz="2400" dirty="0" smtClean="0"/>
              <a:t> </a:t>
            </a:r>
            <a:r>
              <a:rPr lang="ru-RU" sz="2400" dirty="0" err="1" smtClean="0"/>
              <a:t>харчування</a:t>
            </a:r>
            <a:r>
              <a:rPr lang="ru-RU" sz="2400" dirty="0" smtClean="0"/>
              <a:t> та </a:t>
            </a:r>
            <a:r>
              <a:rPr lang="ru-RU" sz="2400" dirty="0" err="1" smtClean="0"/>
              <a:t>забезпечення</a:t>
            </a:r>
            <a:r>
              <a:rPr lang="ru-RU" sz="2400" dirty="0" smtClean="0"/>
              <a:t> </a:t>
            </a:r>
            <a:r>
              <a:rPr lang="ru-RU" sz="2400" dirty="0" err="1" smtClean="0"/>
              <a:t>доведення</a:t>
            </a:r>
            <a:r>
              <a:rPr lang="ru-RU" sz="2400" dirty="0" smtClean="0"/>
              <a:t> </a:t>
            </a:r>
            <a:r>
              <a:rPr lang="ru-RU" sz="2400" dirty="0" err="1" smtClean="0"/>
              <a:t>належних</a:t>
            </a:r>
            <a:r>
              <a:rPr lang="ru-RU" sz="2400" dirty="0" smtClean="0"/>
              <a:t> норм </a:t>
            </a:r>
            <a:r>
              <a:rPr lang="ru-RU" sz="2400" dirty="0" err="1" smtClean="0"/>
              <a:t>продовольства</a:t>
            </a:r>
            <a:r>
              <a:rPr lang="ru-RU" sz="2400" dirty="0" smtClean="0"/>
              <a:t> кожному </a:t>
            </a:r>
            <a:r>
              <a:rPr lang="ru-RU" sz="2400" dirty="0" err="1" smtClean="0"/>
              <a:t>військовослужбовцю</a:t>
            </a:r>
            <a:r>
              <a:rPr lang="ru-RU" sz="2400" dirty="0" smtClean="0"/>
              <a:t>. </a:t>
            </a:r>
            <a:endParaRPr lang="uk-UA" sz="2400" dirty="0" smtClean="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85000" lnSpcReduction="10000"/>
          </a:bodyPr>
          <a:lstStyle/>
          <a:p>
            <a:pPr algn="just"/>
            <a:r>
              <a:rPr lang="uk-UA" sz="2400" b="1" i="1" dirty="0" smtClean="0"/>
              <a:t>Начальник продовольчої служби</a:t>
            </a:r>
            <a:r>
              <a:rPr lang="uk-UA" sz="2400" dirty="0" smtClean="0"/>
              <a:t> частини організовує роботу всіх продовольчих об’єктів і відповідає за їх санітарний стан, керує підвозом та здійснює контроль за правильним зберіганням продуктів харчування, перевіряє їх доброякісність, забезпечує дотримання технології приготування гарячої їжі та доведення належної норми харчування до особового складу. </a:t>
            </a:r>
            <a:r>
              <a:rPr lang="ru-RU" sz="2400" b="1" i="1" dirty="0" smtClean="0"/>
              <a:t>Разом </a:t>
            </a:r>
            <a:r>
              <a:rPr lang="ru-RU" sz="2400" b="1" i="1" dirty="0" err="1" smtClean="0"/>
              <a:t>з</a:t>
            </a:r>
            <a:r>
              <a:rPr lang="ru-RU" sz="2400" b="1" i="1" dirty="0" smtClean="0"/>
              <a:t> начальником </a:t>
            </a:r>
            <a:r>
              <a:rPr lang="ru-RU" sz="2400" b="1" i="1" dirty="0" err="1" smtClean="0"/>
              <a:t>медичної</a:t>
            </a:r>
            <a:r>
              <a:rPr lang="ru-RU" sz="2400" b="1" i="1" dirty="0" smtClean="0"/>
              <a:t> </a:t>
            </a:r>
            <a:r>
              <a:rPr lang="ru-RU" sz="2400" b="1" i="1" dirty="0" err="1" smtClean="0"/>
              <a:t>служби</a:t>
            </a:r>
            <a:r>
              <a:rPr lang="ru-RU" sz="2400" b="1" i="1" dirty="0" smtClean="0"/>
              <a:t> </a:t>
            </a:r>
            <a:r>
              <a:rPr lang="ru-RU" sz="2400" b="1" i="1" dirty="0" err="1" smtClean="0"/>
              <a:t>він</a:t>
            </a:r>
            <a:r>
              <a:rPr lang="ru-RU" sz="2400" b="1" i="1" dirty="0" smtClean="0"/>
              <a:t> </a:t>
            </a:r>
            <a:r>
              <a:rPr lang="ru-RU" sz="2400" b="1" i="1" dirty="0" err="1" smtClean="0"/>
              <a:t>складає</a:t>
            </a:r>
            <a:r>
              <a:rPr lang="ru-RU" sz="2400" b="1" i="1" dirty="0" smtClean="0"/>
              <a:t> </a:t>
            </a:r>
            <a:r>
              <a:rPr lang="ru-RU" sz="2400" b="1" i="1" dirty="0" err="1" smtClean="0"/>
              <a:t>розкладку</a:t>
            </a:r>
            <a:r>
              <a:rPr lang="ru-RU" sz="2400" b="1" i="1" dirty="0" smtClean="0"/>
              <a:t> </a:t>
            </a:r>
            <a:r>
              <a:rPr lang="ru-RU" sz="2400" b="1" i="1" dirty="0" err="1" smtClean="0"/>
              <a:t>продуктів</a:t>
            </a:r>
            <a:r>
              <a:rPr lang="ru-RU" sz="2400" b="1" i="1" dirty="0" smtClean="0"/>
              <a:t>, а </a:t>
            </a:r>
            <a:r>
              <a:rPr lang="ru-RU" sz="2400" b="1" i="1" dirty="0" err="1" smtClean="0"/>
              <a:t>також</a:t>
            </a:r>
            <a:r>
              <a:rPr lang="ru-RU" sz="2400" b="1" i="1" dirty="0" smtClean="0"/>
              <a:t> </a:t>
            </a:r>
            <a:r>
              <a:rPr lang="ru-RU" sz="2400" b="1" i="1" dirty="0" err="1" smtClean="0"/>
              <a:t>особисто</a:t>
            </a:r>
            <a:r>
              <a:rPr lang="ru-RU" sz="2400" b="1" i="1" dirty="0" smtClean="0"/>
              <a:t> проводить у </a:t>
            </a:r>
            <a:r>
              <a:rPr lang="ru-RU" sz="2400" b="1" i="1" dirty="0" err="1" smtClean="0"/>
              <a:t>встановлені</a:t>
            </a:r>
            <a:r>
              <a:rPr lang="ru-RU" sz="2400" b="1" i="1" dirty="0" smtClean="0"/>
              <a:t> </a:t>
            </a:r>
            <a:r>
              <a:rPr lang="ru-RU" sz="2400" b="1" i="1" dirty="0" err="1" smtClean="0"/>
              <a:t>терміни</a:t>
            </a:r>
            <a:r>
              <a:rPr lang="ru-RU" sz="2400" b="1" i="1" dirty="0" smtClean="0"/>
              <a:t> </a:t>
            </a:r>
            <a:r>
              <a:rPr lang="ru-RU" sz="2400" b="1" i="1" dirty="0" err="1" smtClean="0"/>
              <a:t>з</a:t>
            </a:r>
            <a:r>
              <a:rPr lang="ru-RU" sz="2400" b="1" i="1" dirty="0" smtClean="0"/>
              <a:t> поварами </a:t>
            </a:r>
            <a:r>
              <a:rPr lang="ru-RU" sz="2400" b="1" i="1" dirty="0" err="1" smtClean="0"/>
              <a:t>частини</a:t>
            </a:r>
            <a:r>
              <a:rPr lang="ru-RU" sz="2400" b="1" i="1" dirty="0" smtClean="0"/>
              <a:t> </a:t>
            </a:r>
            <a:r>
              <a:rPr lang="ru-RU" sz="2400" b="1" i="1" dirty="0" err="1" smtClean="0"/>
              <a:t>контрольно-показове</a:t>
            </a:r>
            <a:r>
              <a:rPr lang="ru-RU" sz="2400" b="1" i="1" dirty="0" smtClean="0"/>
              <a:t> </a:t>
            </a:r>
            <a:r>
              <a:rPr lang="ru-RU" sz="2400" b="1" i="1" dirty="0" err="1" smtClean="0"/>
              <a:t>варіння</a:t>
            </a:r>
            <a:r>
              <a:rPr lang="ru-RU" sz="2400" b="1" i="1" dirty="0" smtClean="0"/>
              <a:t> </a:t>
            </a:r>
            <a:r>
              <a:rPr lang="ru-RU" sz="2400" b="1" i="1" dirty="0" err="1" smtClean="0"/>
              <a:t>страв</a:t>
            </a:r>
            <a:r>
              <a:rPr lang="ru-RU" sz="2400" b="1" i="1" dirty="0" smtClean="0"/>
              <a:t>.</a:t>
            </a:r>
            <a:endParaRPr lang="uk-UA" sz="2400" dirty="0" smtClean="0"/>
          </a:p>
          <a:p>
            <a:pPr algn="just"/>
            <a:r>
              <a:rPr lang="uk-UA" sz="2400" b="1" i="1" dirty="0" smtClean="0"/>
              <a:t>Начальник польового пункту харчування</a:t>
            </a:r>
            <a:r>
              <a:rPr lang="uk-UA" sz="2400" b="1" dirty="0" smtClean="0"/>
              <a:t> (ПП</a:t>
            </a:r>
            <a:r>
              <a:rPr lang="uk-UA" sz="2400" dirty="0" smtClean="0"/>
              <a:t>Х) безпосередньо відповідає за своєчасне і доброякісне приготування їжі у польових умовах, збереження і доведення до військовослужбовців (населення) продуктів харчування згідно із встановленими нормами, а також за санітарний стан польового пункту харчування, кухонного інвентарю, обладнання і посуду. </a:t>
            </a:r>
          </a:p>
          <a:p>
            <a:endParaRPr lang="uk-UA"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Санітарний</a:t>
            </a:r>
            <a:r>
              <a:rPr lang="ru-RU" sz="2800" b="1" dirty="0" smtClean="0"/>
              <a:t> </a:t>
            </a:r>
            <a:r>
              <a:rPr lang="ru-RU" sz="2800" b="1" dirty="0" err="1" smtClean="0"/>
              <a:t>нагляд</a:t>
            </a:r>
            <a:r>
              <a:rPr lang="ru-RU" sz="2800" b="1" dirty="0" smtClean="0"/>
              <a:t> за </a:t>
            </a:r>
            <a:r>
              <a:rPr lang="ru-RU" sz="2800" b="1" dirty="0" err="1" smtClean="0"/>
              <a:t>харчуванням</a:t>
            </a:r>
            <a:r>
              <a:rPr lang="ru-RU" sz="2800" b="1" dirty="0" smtClean="0"/>
              <a:t> у </a:t>
            </a:r>
            <a:r>
              <a:rPr lang="ru-RU" sz="2800" b="1" dirty="0" err="1" smtClean="0"/>
              <a:t>польових</a:t>
            </a:r>
            <a:r>
              <a:rPr lang="ru-RU" sz="2800" b="1" dirty="0" smtClean="0"/>
              <a:t> </a:t>
            </a:r>
            <a:r>
              <a:rPr lang="ru-RU" sz="2800" b="1" dirty="0" err="1" smtClean="0"/>
              <a:t>умовах</a:t>
            </a:r>
            <a:r>
              <a:rPr lang="ru-RU" sz="2800" b="1" dirty="0" smtClean="0"/>
              <a:t> </a:t>
            </a:r>
            <a:r>
              <a:rPr lang="ru-RU" sz="2800" b="1" dirty="0" err="1" smtClean="0"/>
              <a:t>передбачає</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uk-UA" sz="2400" dirty="0" err="1" smtClean="0"/>
              <a:t>-участь</a:t>
            </a:r>
            <a:r>
              <a:rPr lang="uk-UA" sz="2400" dirty="0" smtClean="0"/>
              <a:t> начальника медичної служби частини у розробці режиму харчування та складанні розкладки продуктів з урахуванням </a:t>
            </a:r>
            <a:r>
              <a:rPr lang="uk-UA" sz="2400" dirty="0" err="1" smtClean="0"/>
              <a:t>фізіолого-гігієнічних</a:t>
            </a:r>
            <a:r>
              <a:rPr lang="uk-UA" sz="2400" dirty="0" smtClean="0"/>
              <a:t> вимог та характеру </a:t>
            </a:r>
            <a:r>
              <a:rPr lang="uk-UA" sz="2400" dirty="0" err="1" smtClean="0"/>
              <a:t>навчальнобойової</a:t>
            </a:r>
            <a:r>
              <a:rPr lang="uk-UA" sz="2400" dirty="0" smtClean="0"/>
              <a:t> підготовки; </a:t>
            </a:r>
          </a:p>
          <a:p>
            <a:pPr lvl="0" algn="just"/>
            <a:r>
              <a:rPr lang="uk-UA" sz="2400" dirty="0" err="1" smtClean="0"/>
              <a:t>-перевірку</a:t>
            </a:r>
            <a:r>
              <a:rPr lang="uk-UA" sz="2400" dirty="0" smtClean="0"/>
              <a:t> готовності підрозділів продовольчої служби до транспортування та зберігання запасів продовольства і питної води, приготування та реалізації готової їжі; </a:t>
            </a:r>
          </a:p>
          <a:p>
            <a:pPr lvl="0" algn="just"/>
            <a:r>
              <a:rPr lang="uk-UA" sz="2400" dirty="0" err="1" smtClean="0"/>
              <a:t>-перевірку</a:t>
            </a:r>
            <a:r>
              <a:rPr lang="uk-UA" sz="2400" dirty="0" smtClean="0"/>
              <a:t> проходження працівниками об’єктів харчування медичних обстежень, знань гігієнічних норм і санітарних правил та дотримання їх виконання під час роботи; </a:t>
            </a:r>
          </a:p>
          <a:p>
            <a:pPr lvl="0" algn="just"/>
            <a:r>
              <a:rPr lang="uk-UA" sz="2400" dirty="0" err="1" smtClean="0"/>
              <a:t>-контроль</a:t>
            </a:r>
            <a:r>
              <a:rPr lang="uk-UA" sz="2400" dirty="0" smtClean="0"/>
              <a:t> за виконанням гігієнічних вимог при облаштуванні пунктів харчування на місцевості, забезпечення їх доброякісною водою, очищенням території та видаленням відходів і сміття; </a:t>
            </a:r>
          </a:p>
          <a:p>
            <a:endParaRPr lang="uk-UA"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20000"/>
          </a:bodyPr>
          <a:lstStyle/>
          <a:p>
            <a:pPr lvl="0" algn="just"/>
            <a:r>
              <a:rPr lang="uk-UA" sz="2400" dirty="0" err="1" smtClean="0"/>
              <a:t>-перевірку</a:t>
            </a:r>
            <a:r>
              <a:rPr lang="uk-UA" sz="2400" dirty="0" smtClean="0"/>
              <a:t> умов зберігання пересувних запасів продовольства, особливо того, що швидко псується, а також питної води на польових пунктах харчування; </a:t>
            </a:r>
          </a:p>
          <a:p>
            <a:pPr lvl="0" algn="just"/>
            <a:r>
              <a:rPr lang="uk-UA" sz="2400" dirty="0" err="1" smtClean="0"/>
              <a:t>-контроль</a:t>
            </a:r>
            <a:r>
              <a:rPr lang="uk-UA" sz="2400" dirty="0" smtClean="0"/>
              <a:t> за виконанням гігієнічних вимог з первинної термічної обробки продуктів; </a:t>
            </a:r>
          </a:p>
          <a:p>
            <a:pPr lvl="0" algn="just"/>
            <a:r>
              <a:rPr lang="uk-UA" sz="2400" dirty="0" err="1" smtClean="0"/>
              <a:t>-контроль</a:t>
            </a:r>
            <a:r>
              <a:rPr lang="uk-UA" sz="2400" dirty="0" smtClean="0"/>
              <a:t> за забезпеченням особового складу індивідуальними котелками, кухлями, ложками та флягами, а також перевірку знань ним правил особистої та колективної гігієни та їх дотримання;</a:t>
            </a:r>
          </a:p>
          <a:p>
            <a:pPr lvl="0" algn="just"/>
            <a:r>
              <a:rPr lang="uk-UA" sz="2400" dirty="0" smtClean="0"/>
              <a:t> </a:t>
            </a:r>
            <a:r>
              <a:rPr lang="uk-UA" sz="2400" dirty="0" err="1" smtClean="0"/>
              <a:t>-перевірку</a:t>
            </a:r>
            <a:r>
              <a:rPr lang="uk-UA" sz="2400" dirty="0" smtClean="0"/>
              <a:t> забезпечення умов вживання їжі на польових пунктах харчування і контроль за її доставкою у підрозділи та термінами реалізації;</a:t>
            </a:r>
          </a:p>
          <a:p>
            <a:pPr lvl="0" algn="just"/>
            <a:r>
              <a:rPr lang="uk-UA" sz="2400" dirty="0" smtClean="0"/>
              <a:t> </a:t>
            </a:r>
            <a:r>
              <a:rPr lang="uk-UA" sz="2400" dirty="0" err="1" smtClean="0"/>
              <a:t>-перевірку</a:t>
            </a:r>
            <a:r>
              <a:rPr lang="uk-UA" sz="2400" dirty="0" smtClean="0"/>
              <a:t> якості миття та знезараження індивідуальних котелків, кухлів, ложок, посуду, інвентарю та термосів на польових пунктах харчування; </a:t>
            </a:r>
          </a:p>
          <a:p>
            <a:endParaRPr lang="uk-UA" sz="2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Організація харчування особового складу   у 	польових умовах</a:t>
            </a:r>
            <a:r>
              <a:rPr lang="uk-UA" sz="2800" dirty="0" smtClean="0"/>
              <a:t> </a:t>
            </a:r>
            <a:r>
              <a:rPr lang="uk-UA" sz="2800" b="1" dirty="0" smtClean="0"/>
              <a:t>передбачає</a:t>
            </a:r>
            <a:endParaRPr lang="uk-UA" sz="2800" b="1" dirty="0"/>
          </a:p>
        </p:txBody>
      </p:sp>
      <p:sp>
        <p:nvSpPr>
          <p:cNvPr id="3" name="Содержимое 2"/>
          <p:cNvSpPr>
            <a:spLocks noGrp="1"/>
          </p:cNvSpPr>
          <p:nvPr>
            <p:ph idx="1"/>
          </p:nvPr>
        </p:nvSpPr>
        <p:spPr/>
        <p:txBody>
          <a:bodyPr>
            <a:normAutofit/>
          </a:bodyPr>
          <a:lstStyle/>
          <a:p>
            <a:pPr algn="just"/>
            <a:r>
              <a:rPr lang="uk-UA" sz="2400" dirty="0" smtClean="0"/>
              <a:t>забезпечення усіх категорій військовослужбовців харчовими продуктами за </a:t>
            </a:r>
            <a:r>
              <a:rPr lang="uk-UA" sz="2400" i="1" dirty="0" smtClean="0"/>
              <a:t>нормами пайків відповідно до вимог постанови Кабінету Міністрів України від 29 березня 2002 р. № 426 </a:t>
            </a:r>
            <a:r>
              <a:rPr lang="uk-UA" sz="2400" i="1" dirty="0" err="1" smtClean="0"/>
              <a:t>“Про</a:t>
            </a:r>
            <a:r>
              <a:rPr lang="uk-UA" sz="2400" i="1" dirty="0" smtClean="0"/>
              <a:t> норми харчування військовослужбовців Збройних сил та інших військових </a:t>
            </a:r>
            <a:r>
              <a:rPr lang="uk-UA" sz="2400" i="1" dirty="0" err="1" smtClean="0"/>
              <a:t>формувань”</a:t>
            </a:r>
            <a:r>
              <a:rPr lang="uk-UA" sz="2400" i="1" dirty="0" smtClean="0"/>
              <a:t>.</a:t>
            </a:r>
            <a:r>
              <a:rPr lang="uk-UA" sz="2400" dirty="0" smtClean="0"/>
              <a:t> </a:t>
            </a:r>
            <a:r>
              <a:rPr lang="ru-RU" sz="2400" b="1" i="1" dirty="0" err="1" smtClean="0"/>
              <a:t>Норми</a:t>
            </a:r>
            <a:r>
              <a:rPr lang="ru-RU" sz="2400" b="1" i="1" dirty="0" smtClean="0"/>
              <a:t> </a:t>
            </a:r>
            <a:r>
              <a:rPr lang="ru-RU" sz="2400" b="1" i="1" dirty="0" err="1" smtClean="0"/>
              <a:t>харчування</a:t>
            </a:r>
            <a:r>
              <a:rPr lang="ru-RU" sz="2400" b="1" i="1" dirty="0" smtClean="0"/>
              <a:t> </a:t>
            </a:r>
            <a:r>
              <a:rPr lang="ru-RU" sz="2400" b="1" i="1" dirty="0" err="1" smtClean="0"/>
              <a:t>визначають</a:t>
            </a:r>
            <a:r>
              <a:rPr lang="ru-RU" sz="2400" b="1" i="1" dirty="0" smtClean="0"/>
              <a:t> </a:t>
            </a:r>
            <a:r>
              <a:rPr lang="ru-RU" sz="2400" b="1" i="1" dirty="0" err="1" smtClean="0"/>
              <a:t>асортимент</a:t>
            </a:r>
            <a:r>
              <a:rPr lang="ru-RU" sz="2400" b="1" i="1" dirty="0" smtClean="0"/>
              <a:t> та </a:t>
            </a:r>
            <a:r>
              <a:rPr lang="ru-RU" sz="2400" b="1" i="1" dirty="0" err="1" smtClean="0"/>
              <a:t>кількість</a:t>
            </a:r>
            <a:r>
              <a:rPr lang="ru-RU" sz="2400" b="1" i="1" dirty="0" smtClean="0"/>
              <a:t> </a:t>
            </a:r>
            <a:r>
              <a:rPr lang="ru-RU" sz="2400" b="1" i="1" dirty="0" err="1" smtClean="0"/>
              <a:t>продовольства</a:t>
            </a:r>
            <a:r>
              <a:rPr lang="ru-RU" sz="2400" b="1" i="1" dirty="0" smtClean="0"/>
              <a:t>, яке </a:t>
            </a:r>
            <a:r>
              <a:rPr lang="ru-RU" sz="2400" b="1" i="1" dirty="0" err="1" smtClean="0"/>
              <a:t>відпускається</a:t>
            </a:r>
            <a:r>
              <a:rPr lang="ru-RU" sz="2400" b="1" i="1" dirty="0" smtClean="0"/>
              <a:t> для </a:t>
            </a:r>
            <a:r>
              <a:rPr lang="ru-RU" sz="2400" b="1" i="1" dirty="0" err="1" smtClean="0"/>
              <a:t>харчування</a:t>
            </a:r>
            <a:r>
              <a:rPr lang="ru-RU" sz="2400" b="1" i="1" dirty="0" smtClean="0"/>
              <a:t> </a:t>
            </a:r>
            <a:r>
              <a:rPr lang="ru-RU" sz="2400" b="1" i="1" dirty="0" err="1" smtClean="0"/>
              <a:t>однієї</a:t>
            </a:r>
            <a:r>
              <a:rPr lang="ru-RU" sz="2400" b="1" i="1" dirty="0" smtClean="0"/>
              <a:t> </a:t>
            </a:r>
            <a:r>
              <a:rPr lang="ru-RU" sz="2400" b="1" i="1" dirty="0" err="1" smtClean="0"/>
              <a:t>людини</a:t>
            </a:r>
            <a:r>
              <a:rPr lang="ru-RU" sz="2400" b="1" i="1" dirty="0" smtClean="0"/>
              <a:t> на </a:t>
            </a:r>
            <a:r>
              <a:rPr lang="ru-RU" sz="2400" b="1" i="1" dirty="0" err="1" smtClean="0"/>
              <a:t>добу</a:t>
            </a:r>
            <a:r>
              <a:rPr lang="ru-RU" sz="2400" b="1" i="1" dirty="0" smtClean="0"/>
              <a:t>.</a:t>
            </a:r>
            <a:r>
              <a:rPr lang="ru-RU" sz="2400" i="1" dirty="0" smtClean="0"/>
              <a:t> </a:t>
            </a:r>
            <a:r>
              <a:rPr lang="uk-UA" sz="2400" dirty="0" smtClean="0"/>
              <a:t>Норма №1 </a:t>
            </a:r>
            <a:r>
              <a:rPr lang="uk-UA" sz="2400" b="1" i="1" dirty="0" smtClean="0"/>
              <a:t>— Загальновійськова. </a:t>
            </a:r>
            <a:r>
              <a:rPr lang="uk-UA" sz="2400" dirty="0" smtClean="0"/>
              <a:t>Норма № 2 — </a:t>
            </a:r>
            <a:r>
              <a:rPr lang="uk-UA" sz="2400" b="1" i="1" dirty="0" smtClean="0"/>
              <a:t>Льотна.</a:t>
            </a:r>
            <a:r>
              <a:rPr lang="uk-UA" sz="2400" dirty="0" smtClean="0"/>
              <a:t> Норма № 3 </a:t>
            </a:r>
            <a:r>
              <a:rPr lang="uk-UA" sz="2400" b="1" i="1" dirty="0" smtClean="0"/>
              <a:t>— Морська. </a:t>
            </a:r>
            <a:r>
              <a:rPr lang="uk-UA" sz="2400" dirty="0" smtClean="0"/>
              <a:t>Норма № 4 — </a:t>
            </a:r>
            <a:r>
              <a:rPr lang="uk-UA" sz="2400" b="1" i="1" dirty="0" err="1" smtClean="0"/>
              <a:t>Підводна</a:t>
            </a:r>
            <a:r>
              <a:rPr lang="uk-UA" sz="2400" dirty="0" err="1" smtClean="0"/>
              <a:t>.Норма</a:t>
            </a:r>
            <a:r>
              <a:rPr lang="uk-UA" sz="2400" dirty="0" smtClean="0"/>
              <a:t> № 5 —</a:t>
            </a:r>
            <a:r>
              <a:rPr lang="uk-UA" sz="2400" b="1" i="1" dirty="0" smtClean="0"/>
              <a:t> Лікувальна. </a:t>
            </a:r>
            <a:r>
              <a:rPr lang="uk-UA" sz="2400" dirty="0" smtClean="0"/>
              <a:t>Норма № 7 — </a:t>
            </a:r>
            <a:r>
              <a:rPr lang="uk-UA" sz="2400" b="1" i="1" dirty="0" smtClean="0"/>
              <a:t>Лікувально-профілактична. Усього 15 норм.</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 </a:t>
            </a:r>
            <a:r>
              <a:rPr lang="uk-UA" sz="2400" b="1" i="1" dirty="0" smtClean="0"/>
              <a:t>НОРМА №1</a:t>
            </a:r>
            <a:r>
              <a:rPr lang="uk-UA" sz="2400" dirty="0" smtClean="0"/>
              <a:t> харчування військовослужбовців Збройних Сил України та інших військових формувань. </a:t>
            </a:r>
            <a:r>
              <a:rPr lang="uk-UA" sz="2400" b="1" i="1" dirty="0" smtClean="0"/>
              <a:t>Найменування продукту одна людина/доба, г: хліб</a:t>
            </a:r>
            <a:r>
              <a:rPr lang="uk-UA" sz="2400" dirty="0" smtClean="0"/>
              <a:t> із суміші борошна житнього обдирного і пшеничного першого сорту </a:t>
            </a:r>
            <a:r>
              <a:rPr lang="uk-UA" sz="2400" b="1" dirty="0" smtClean="0"/>
              <a:t>350</a:t>
            </a:r>
            <a:r>
              <a:rPr lang="uk-UA" sz="2400" dirty="0" smtClean="0"/>
              <a:t>; </a:t>
            </a:r>
            <a:r>
              <a:rPr lang="uk-UA" sz="2400" b="1" i="1" dirty="0" smtClean="0"/>
              <a:t>хліб</a:t>
            </a:r>
            <a:r>
              <a:rPr lang="uk-UA" sz="2400" dirty="0" smtClean="0"/>
              <a:t> із борошна пшеничного першого сорту </a:t>
            </a:r>
            <a:r>
              <a:rPr lang="uk-UA" sz="2400" b="1" i="1" dirty="0" smtClean="0"/>
              <a:t>400</a:t>
            </a:r>
            <a:r>
              <a:rPr lang="uk-UA" sz="2400" dirty="0" smtClean="0"/>
              <a:t>; </a:t>
            </a:r>
            <a:r>
              <a:rPr lang="uk-UA" sz="2400" b="1" i="1" dirty="0" smtClean="0"/>
              <a:t>м'ясо 200; риба 150 та ін. </a:t>
            </a:r>
            <a:r>
              <a:rPr lang="uk-UA" sz="2400" b="1" dirty="0" smtClean="0"/>
              <a:t>Полівітамінний препарат типу </a:t>
            </a:r>
            <a:r>
              <a:rPr lang="uk-UA" sz="2400" b="1" i="1" dirty="0" smtClean="0"/>
              <a:t>"</a:t>
            </a:r>
            <a:r>
              <a:rPr lang="uk-UA" sz="2400" b="1" i="1" dirty="0" err="1" smtClean="0"/>
              <a:t>Гексавіт</a:t>
            </a:r>
            <a:r>
              <a:rPr lang="uk-UA" sz="2400" b="1" i="1" dirty="0" smtClean="0"/>
              <a:t>", драже (видається з 15 березня по 15 червня) 1.</a:t>
            </a:r>
            <a:r>
              <a:rPr lang="uk-UA" sz="2400" dirty="0" smtClean="0"/>
              <a:t> </a:t>
            </a:r>
          </a:p>
          <a:p>
            <a:pPr algn="just"/>
            <a:r>
              <a:rPr lang="uk-UA" sz="2400" b="1" i="1" dirty="0" smtClean="0"/>
              <a:t>Додаткові пайки</a:t>
            </a:r>
            <a:r>
              <a:rPr lang="uk-UA" sz="2400" dirty="0" smtClean="0"/>
              <a:t> видають військовослужбовцям аеромобільних військ, водолазам, офіцерському складу тощо. </a:t>
            </a:r>
          </a:p>
          <a:p>
            <a:pPr algn="just"/>
            <a:r>
              <a:rPr lang="ru-RU" sz="2400" b="1" i="1" dirty="0" err="1" smtClean="0"/>
              <a:t>Згідно</a:t>
            </a:r>
            <a:r>
              <a:rPr lang="ru-RU" sz="2400" b="1" i="1" dirty="0" smtClean="0"/>
              <a:t> </a:t>
            </a:r>
            <a:r>
              <a:rPr lang="ru-RU" sz="2400" b="1" i="1" dirty="0" err="1" smtClean="0"/>
              <a:t>з</a:t>
            </a:r>
            <a:r>
              <a:rPr lang="ru-RU" sz="2400" b="1" i="1" dirty="0" smtClean="0"/>
              <a:t> </a:t>
            </a:r>
            <a:r>
              <a:rPr lang="ru-RU" sz="2400" b="1" i="1" dirty="0" err="1" smtClean="0"/>
              <a:t>даними</a:t>
            </a:r>
            <a:r>
              <a:rPr lang="ru-RU" sz="2400" b="1" i="1" dirty="0" smtClean="0"/>
              <a:t> </a:t>
            </a:r>
            <a:r>
              <a:rPr lang="ru-RU" sz="2400" b="1" i="1" dirty="0" err="1" smtClean="0"/>
              <a:t>проведених</a:t>
            </a:r>
            <a:r>
              <a:rPr lang="ru-RU" sz="2400" b="1" i="1" dirty="0" smtClean="0"/>
              <a:t> </a:t>
            </a:r>
            <a:r>
              <a:rPr lang="ru-RU" sz="2400" b="1" i="1" dirty="0" err="1" smtClean="0"/>
              <a:t>досліджень</a:t>
            </a:r>
            <a:r>
              <a:rPr lang="ru-RU" sz="2400" b="1" i="1" dirty="0" smtClean="0"/>
              <a:t> </a:t>
            </a:r>
            <a:r>
              <a:rPr lang="ru-RU" sz="2400" b="1" i="1" dirty="0" err="1" smtClean="0"/>
              <a:t>енергозатрати</a:t>
            </a:r>
            <a:r>
              <a:rPr lang="ru-RU" sz="2400" b="1" i="1" dirty="0" smtClean="0"/>
              <a:t> </a:t>
            </a:r>
            <a:r>
              <a:rPr lang="ru-RU" sz="2400" b="1" i="1" dirty="0" err="1" smtClean="0"/>
              <a:t>військовослужбовців</a:t>
            </a:r>
            <a:r>
              <a:rPr lang="ru-RU" sz="2400" b="1" i="1" dirty="0" smtClean="0"/>
              <a:t> у </a:t>
            </a:r>
            <a:r>
              <a:rPr lang="ru-RU" sz="2400" b="1" i="1" dirty="0" err="1" smtClean="0"/>
              <a:t>мирний</a:t>
            </a:r>
            <a:r>
              <a:rPr lang="ru-RU" sz="2400" b="1" i="1" dirty="0" smtClean="0"/>
              <a:t> час </a:t>
            </a:r>
            <a:r>
              <a:rPr lang="ru-RU" sz="2400" b="1" i="1" dirty="0" err="1" smtClean="0"/>
              <a:t>можуть</a:t>
            </a:r>
            <a:r>
              <a:rPr lang="ru-RU" sz="2400" b="1" i="1" dirty="0" smtClean="0"/>
              <a:t> </a:t>
            </a:r>
            <a:r>
              <a:rPr lang="ru-RU" sz="2400" b="1" i="1" dirty="0" err="1" smtClean="0"/>
              <a:t>дорівнювати</a:t>
            </a:r>
            <a:r>
              <a:rPr lang="ru-RU" sz="2400" b="1" i="1" dirty="0" smtClean="0"/>
              <a:t> 14650-18840 кДж (3500- 4500 ккал) за </a:t>
            </a:r>
            <a:r>
              <a:rPr lang="ru-RU" sz="2400" b="1" i="1" dirty="0" err="1" smtClean="0"/>
              <a:t>добу</a:t>
            </a:r>
            <a:r>
              <a:rPr lang="ru-RU" sz="2400" b="1" i="1" dirty="0" smtClean="0"/>
              <a:t>.</a:t>
            </a:r>
            <a:r>
              <a:rPr lang="ru-RU" sz="2400" dirty="0" smtClean="0"/>
              <a:t> </a:t>
            </a:r>
            <a:r>
              <a:rPr lang="ru-RU" sz="2400" dirty="0" err="1" smtClean="0"/>
              <a:t>Відповідно</a:t>
            </a:r>
            <a:r>
              <a:rPr lang="ru-RU" sz="2400" dirty="0" smtClean="0"/>
              <a:t> </a:t>
            </a:r>
            <a:r>
              <a:rPr lang="ru-RU" sz="2400" dirty="0" err="1" smtClean="0"/>
              <a:t>набір</a:t>
            </a:r>
            <a:r>
              <a:rPr lang="ru-RU" sz="2400" dirty="0" smtClean="0"/>
              <a:t> </a:t>
            </a:r>
            <a:r>
              <a:rPr lang="ru-RU" sz="2400" dirty="0" err="1" smtClean="0"/>
              <a:t>продуктів</a:t>
            </a:r>
            <a:r>
              <a:rPr lang="ru-RU" sz="2400" dirty="0" smtClean="0"/>
              <a:t> </a:t>
            </a:r>
            <a:r>
              <a:rPr lang="ru-RU" sz="2400" dirty="0" err="1" smtClean="0"/>
              <a:t>і</a:t>
            </a:r>
            <a:r>
              <a:rPr lang="ru-RU" sz="2400" dirty="0" smtClean="0"/>
              <a:t> </a:t>
            </a:r>
            <a:r>
              <a:rPr lang="ru-RU" sz="2400" dirty="0" err="1" smtClean="0"/>
              <a:t>їх</a:t>
            </a:r>
            <a:r>
              <a:rPr lang="ru-RU" sz="2400" dirty="0" smtClean="0"/>
              <a:t> </a:t>
            </a:r>
            <a:r>
              <a:rPr lang="ru-RU" sz="2400" dirty="0" err="1" smtClean="0"/>
              <a:t>кількість</a:t>
            </a:r>
            <a:r>
              <a:rPr lang="ru-RU" sz="2400" dirty="0" smtClean="0"/>
              <a:t> у </a:t>
            </a:r>
            <a:r>
              <a:rPr lang="ru-RU" sz="2400" dirty="0" err="1" smtClean="0"/>
              <a:t>армійських</a:t>
            </a:r>
            <a:r>
              <a:rPr lang="ru-RU" sz="2400" dirty="0" smtClean="0"/>
              <a:t> пайках </a:t>
            </a:r>
            <a:r>
              <a:rPr lang="ru-RU" sz="2400" dirty="0" err="1" smtClean="0"/>
              <a:t>є</a:t>
            </a:r>
            <a:r>
              <a:rPr lang="ru-RU" sz="2400" dirty="0" smtClean="0"/>
              <a:t> </a:t>
            </a:r>
            <a:r>
              <a:rPr lang="ru-RU" sz="2400" dirty="0" err="1" smtClean="0"/>
              <a:t>достатніми</a:t>
            </a:r>
            <a:r>
              <a:rPr lang="ru-RU" sz="2400" dirty="0" smtClean="0"/>
              <a:t>, </a:t>
            </a:r>
            <a:r>
              <a:rPr lang="ru-RU" sz="2400" dirty="0" err="1" smtClean="0"/>
              <a:t>щоб</a:t>
            </a:r>
            <a:r>
              <a:rPr lang="ru-RU" sz="2400" dirty="0" smtClean="0"/>
              <a:t> </a:t>
            </a:r>
            <a:r>
              <a:rPr lang="ru-RU" sz="2400" dirty="0" err="1" smtClean="0"/>
              <a:t>компенсувати</a:t>
            </a:r>
            <a:r>
              <a:rPr lang="ru-RU" sz="2400" dirty="0" smtClean="0"/>
              <a:t> </a:t>
            </a:r>
            <a:r>
              <a:rPr lang="ru-RU" sz="2400" dirty="0" err="1" smtClean="0"/>
              <a:t>енергозатрати</a:t>
            </a:r>
            <a:r>
              <a:rPr lang="ru-RU" sz="2400" dirty="0" smtClean="0"/>
              <a:t> </a:t>
            </a:r>
            <a:r>
              <a:rPr lang="ru-RU" sz="2400" dirty="0" err="1" smtClean="0"/>
              <a:t>особового</a:t>
            </a:r>
            <a:r>
              <a:rPr lang="ru-RU" sz="2400" dirty="0" smtClean="0"/>
              <a:t> складу.</a:t>
            </a:r>
            <a:endParaRPr lang="uk-UA" sz="2400" dirty="0" smtClean="0"/>
          </a:p>
          <a:p>
            <a:pPr algn="just"/>
            <a:endParaRPr lang="uk-UA" sz="2000" dirty="0" smtClean="0"/>
          </a:p>
          <a:p>
            <a:pPr algn="just"/>
            <a:endParaRPr lang="uk-UA" sz="2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Харчування хворих військовослужбовців</a:t>
            </a:r>
            <a:endParaRPr lang="uk-UA" sz="2800" b="1" dirty="0"/>
          </a:p>
        </p:txBody>
      </p:sp>
      <p:sp>
        <p:nvSpPr>
          <p:cNvPr id="3" name="Содержимое 2"/>
          <p:cNvSpPr>
            <a:spLocks noGrp="1"/>
          </p:cNvSpPr>
          <p:nvPr>
            <p:ph idx="1"/>
          </p:nvPr>
        </p:nvSpPr>
        <p:spPr/>
        <p:txBody>
          <a:bodyPr>
            <a:normAutofit fontScale="77500" lnSpcReduction="20000"/>
          </a:bodyPr>
          <a:lstStyle/>
          <a:p>
            <a:pPr algn="just"/>
            <a:r>
              <a:rPr lang="uk-UA" b="1" i="1" dirty="0" smtClean="0"/>
              <a:t> у медичних пунктах (лазаретах) військових частин організовується згідно з нормою харчування № 5 (лікувальна). </a:t>
            </a:r>
            <a:r>
              <a:rPr lang="ru-RU" dirty="0" err="1" smtClean="0"/>
              <a:t>Їжа</a:t>
            </a:r>
            <a:r>
              <a:rPr lang="ru-RU" dirty="0" smtClean="0"/>
              <a:t> для них </a:t>
            </a:r>
            <a:r>
              <a:rPr lang="ru-RU" dirty="0" err="1" smtClean="0"/>
              <a:t>готується</a:t>
            </a:r>
            <a:r>
              <a:rPr lang="ru-RU" dirty="0" smtClean="0"/>
              <a:t> на </a:t>
            </a:r>
            <a:r>
              <a:rPr lang="ru-RU" dirty="0" err="1" smtClean="0"/>
              <a:t>кухні</a:t>
            </a:r>
            <a:r>
              <a:rPr lang="ru-RU" dirty="0" smtClean="0"/>
              <a:t> </a:t>
            </a:r>
            <a:r>
              <a:rPr lang="ru-RU" dirty="0" err="1" smtClean="0"/>
              <a:t>медичної</a:t>
            </a:r>
            <a:r>
              <a:rPr lang="ru-RU" dirty="0" smtClean="0"/>
              <a:t> </a:t>
            </a:r>
            <a:r>
              <a:rPr lang="ru-RU" dirty="0" err="1" smtClean="0"/>
              <a:t>роти</a:t>
            </a:r>
            <a:r>
              <a:rPr lang="ru-RU" dirty="0" smtClean="0"/>
              <a:t> </a:t>
            </a:r>
            <a:r>
              <a:rPr lang="ru-RU" dirty="0" err="1" smtClean="0"/>
              <a:t>штатними</a:t>
            </a:r>
            <a:r>
              <a:rPr lang="ru-RU" dirty="0" smtClean="0"/>
              <a:t> кухарями. Для </a:t>
            </a:r>
            <a:r>
              <a:rPr lang="ru-RU" dirty="0" err="1" smtClean="0"/>
              <a:t>осіб</a:t>
            </a:r>
            <a:r>
              <a:rPr lang="ru-RU" dirty="0" smtClean="0"/>
              <a:t> </a:t>
            </a:r>
            <a:r>
              <a:rPr lang="ru-RU" dirty="0" err="1" smtClean="0"/>
              <a:t>з</a:t>
            </a:r>
            <a:r>
              <a:rPr lang="ru-RU" dirty="0" smtClean="0"/>
              <a:t> </a:t>
            </a:r>
            <a:r>
              <a:rPr lang="ru-RU" dirty="0" err="1" smtClean="0"/>
              <a:t>хронічними</a:t>
            </a:r>
            <a:r>
              <a:rPr lang="ru-RU" dirty="0" smtClean="0"/>
              <a:t> </a:t>
            </a:r>
            <a:r>
              <a:rPr lang="ru-RU" dirty="0" err="1" smtClean="0"/>
              <a:t>захворюваннями</a:t>
            </a:r>
            <a:r>
              <a:rPr lang="ru-RU" dirty="0" smtClean="0"/>
              <a:t> </a:t>
            </a:r>
            <a:r>
              <a:rPr lang="ru-RU" dirty="0" err="1" smtClean="0"/>
              <a:t>шлунково-кишкового</a:t>
            </a:r>
            <a:r>
              <a:rPr lang="ru-RU" dirty="0" smtClean="0"/>
              <a:t> тракту </a:t>
            </a:r>
            <a:r>
              <a:rPr lang="ru-RU" dirty="0" err="1" smtClean="0"/>
              <a:t>під</a:t>
            </a:r>
            <a:r>
              <a:rPr lang="ru-RU" dirty="0" smtClean="0"/>
              <a:t> час </a:t>
            </a:r>
            <a:r>
              <a:rPr lang="ru-RU" dirty="0" err="1" smtClean="0"/>
              <a:t>польового</a:t>
            </a:r>
            <a:r>
              <a:rPr lang="ru-RU" dirty="0" smtClean="0"/>
              <a:t> </a:t>
            </a:r>
            <a:r>
              <a:rPr lang="ru-RU" dirty="0" err="1" smtClean="0"/>
              <a:t>розміщення</a:t>
            </a:r>
            <a:r>
              <a:rPr lang="ru-RU" dirty="0" smtClean="0"/>
              <a:t> (за </a:t>
            </a:r>
            <a:r>
              <a:rPr lang="ru-RU" dirty="0" err="1" smtClean="0"/>
              <a:t>наявності</a:t>
            </a:r>
            <a:r>
              <a:rPr lang="ru-RU" dirty="0" smtClean="0"/>
              <a:t> умов) </a:t>
            </a:r>
            <a:r>
              <a:rPr lang="ru-RU" dirty="0" err="1" smtClean="0"/>
              <a:t>також</a:t>
            </a:r>
            <a:r>
              <a:rPr lang="ru-RU" dirty="0" smtClean="0"/>
              <a:t> </a:t>
            </a:r>
            <a:r>
              <a:rPr lang="ru-RU" dirty="0" err="1" smtClean="0"/>
              <a:t>організовується</a:t>
            </a:r>
            <a:r>
              <a:rPr lang="ru-RU" dirty="0" smtClean="0"/>
              <a:t> </a:t>
            </a:r>
            <a:r>
              <a:rPr lang="ru-RU" dirty="0" err="1" smtClean="0"/>
              <a:t>дієтичне</a:t>
            </a:r>
            <a:r>
              <a:rPr lang="ru-RU" dirty="0" smtClean="0"/>
              <a:t> </a:t>
            </a:r>
            <a:r>
              <a:rPr lang="ru-RU" dirty="0" err="1" smtClean="0"/>
              <a:t>харчування</a:t>
            </a:r>
            <a:r>
              <a:rPr lang="ru-RU" dirty="0" smtClean="0"/>
              <a:t> за нормою </a:t>
            </a:r>
            <a:r>
              <a:rPr lang="ru-RU" dirty="0" err="1" smtClean="0"/>
              <a:t>харчування</a:t>
            </a:r>
            <a:r>
              <a:rPr lang="ru-RU" dirty="0" smtClean="0"/>
              <a:t> № 9 (</a:t>
            </a:r>
            <a:r>
              <a:rPr lang="ru-RU" dirty="0" err="1" smtClean="0"/>
              <a:t>дієтична</a:t>
            </a:r>
            <a:r>
              <a:rPr lang="ru-RU" dirty="0" smtClean="0"/>
              <a:t>). </a:t>
            </a:r>
            <a:r>
              <a:rPr lang="ru-RU" b="1" i="1" dirty="0" err="1" smtClean="0"/>
              <a:t>Відповідальність</a:t>
            </a:r>
            <a:r>
              <a:rPr lang="ru-RU" b="1" i="1" dirty="0" smtClean="0"/>
              <a:t> за </a:t>
            </a:r>
            <a:r>
              <a:rPr lang="ru-RU" b="1" i="1" dirty="0" err="1" smtClean="0"/>
              <a:t>організацію</a:t>
            </a:r>
            <a:r>
              <a:rPr lang="ru-RU" b="1" i="1" dirty="0" smtClean="0"/>
              <a:t> </a:t>
            </a:r>
            <a:r>
              <a:rPr lang="ru-RU" b="1" i="1" dirty="0" err="1" smtClean="0"/>
              <a:t>дієтичного</a:t>
            </a:r>
            <a:r>
              <a:rPr lang="ru-RU" b="1" i="1" dirty="0" smtClean="0"/>
              <a:t> </a:t>
            </a:r>
            <a:r>
              <a:rPr lang="ru-RU" b="1" i="1" dirty="0" err="1" smtClean="0"/>
              <a:t>харчування</a:t>
            </a:r>
            <a:r>
              <a:rPr lang="ru-RU" b="1" i="1" dirty="0" smtClean="0"/>
              <a:t> </a:t>
            </a:r>
            <a:r>
              <a:rPr lang="ru-RU" b="1" i="1" dirty="0" err="1" smtClean="0"/>
              <a:t>хворих</a:t>
            </a:r>
            <a:r>
              <a:rPr lang="ru-RU" b="1" i="1" dirty="0" smtClean="0"/>
              <a:t> та </a:t>
            </a:r>
            <a:r>
              <a:rPr lang="ru-RU" b="1" i="1" dirty="0" err="1" smtClean="0"/>
              <a:t>харчування</a:t>
            </a:r>
            <a:r>
              <a:rPr lang="ru-RU" b="1" i="1" dirty="0" smtClean="0"/>
              <a:t> у </a:t>
            </a:r>
            <a:r>
              <a:rPr lang="ru-RU" b="1" i="1" dirty="0" err="1" smtClean="0"/>
              <a:t>медичній</a:t>
            </a:r>
            <a:r>
              <a:rPr lang="ru-RU" b="1" i="1" dirty="0" smtClean="0"/>
              <a:t> </a:t>
            </a:r>
            <a:r>
              <a:rPr lang="ru-RU" b="1" i="1" dirty="0" err="1" smtClean="0"/>
              <a:t>роті</a:t>
            </a:r>
            <a:r>
              <a:rPr lang="ru-RU" b="1" i="1" dirty="0" smtClean="0"/>
              <a:t> </a:t>
            </a:r>
            <a:r>
              <a:rPr lang="ru-RU" b="1" i="1" dirty="0" err="1" smtClean="0"/>
              <a:t>покладається</a:t>
            </a:r>
            <a:r>
              <a:rPr lang="ru-RU" b="1" i="1" dirty="0" smtClean="0"/>
              <a:t> на начальника </a:t>
            </a:r>
            <a:r>
              <a:rPr lang="ru-RU" b="1" i="1" dirty="0" err="1" smtClean="0"/>
              <a:t>медичної</a:t>
            </a:r>
            <a:r>
              <a:rPr lang="ru-RU" b="1" i="1" dirty="0" smtClean="0"/>
              <a:t> </a:t>
            </a:r>
            <a:r>
              <a:rPr lang="ru-RU" b="1" i="1" dirty="0" err="1" smtClean="0"/>
              <a:t>служби</a:t>
            </a:r>
            <a:r>
              <a:rPr lang="ru-RU" b="1" i="1" dirty="0" smtClean="0"/>
              <a:t>. </a:t>
            </a:r>
            <a:endParaRPr lang="uk-UA" dirty="0" smtClean="0"/>
          </a:p>
          <a:p>
            <a:pPr algn="just"/>
            <a:r>
              <a:rPr lang="uk-UA" dirty="0" smtClean="0"/>
              <a:t> Військові фахівці, що працюють в умовах впливу шкідливих чинників, отримують додатково лікувально-профілактичне харчування.</a:t>
            </a:r>
          </a:p>
          <a:p>
            <a:endParaRPr lang="uk-UA"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Польові пункти харчування</a:t>
            </a:r>
            <a:endParaRPr lang="uk-UA" sz="2800" b="1" dirty="0"/>
          </a:p>
        </p:txBody>
      </p:sp>
      <p:sp>
        <p:nvSpPr>
          <p:cNvPr id="3" name="Содержимое 2"/>
          <p:cNvSpPr>
            <a:spLocks noGrp="1"/>
          </p:cNvSpPr>
          <p:nvPr>
            <p:ph idx="1"/>
          </p:nvPr>
        </p:nvSpPr>
        <p:spPr/>
        <p:txBody>
          <a:bodyPr>
            <a:normAutofit fontScale="92500" lnSpcReduction="10000"/>
          </a:bodyPr>
          <a:lstStyle/>
          <a:p>
            <a:pPr algn="just"/>
            <a:r>
              <a:rPr lang="uk-UA" sz="2400" dirty="0" smtClean="0"/>
              <a:t>Для приготування їжі на польових пунктах харчування у продовольчої служби є польові кухні на одноосних автомобільних причепах у комплекті з каркасними наметами типу </a:t>
            </a:r>
            <a:r>
              <a:rPr lang="uk-UA" sz="2400" dirty="0" err="1" smtClean="0"/>
              <a:t>КП</a:t>
            </a:r>
            <a:r>
              <a:rPr lang="uk-UA" sz="2400" dirty="0" smtClean="0"/>
              <a:t>-125, </a:t>
            </a:r>
            <a:r>
              <a:rPr lang="uk-UA" sz="2400" dirty="0" err="1" smtClean="0"/>
              <a:t>КП</a:t>
            </a:r>
            <a:r>
              <a:rPr lang="uk-UA" sz="2400" dirty="0" smtClean="0"/>
              <a:t>-130 (кухня </a:t>
            </a:r>
            <a:r>
              <a:rPr lang="uk-UA" sz="2400" dirty="0" err="1" smtClean="0"/>
              <a:t>КП</a:t>
            </a:r>
            <a:r>
              <a:rPr lang="uk-UA" sz="2400" dirty="0" smtClean="0"/>
              <a:t>-130 може використовуватися для приготування їжі на радіоактивно забруднених ділянках місцевості), а також польові кухні, що розміщені у кузовах автомобілів, типу ПАК-170, </a:t>
            </a:r>
            <a:r>
              <a:rPr lang="uk-UA" sz="2400" dirty="0" err="1" smtClean="0"/>
              <a:t>ПАК</a:t>
            </a:r>
            <a:r>
              <a:rPr lang="uk-UA" sz="2400" dirty="0" smtClean="0"/>
              <a:t>-200 (цифри вказують на кількість осіб, для яких можна приготувати їжу на польовій кухні), в останніх готувати їжу можна і під час руху.</a:t>
            </a:r>
          </a:p>
          <a:p>
            <a:pPr algn="just"/>
            <a:r>
              <a:rPr lang="uk-UA" sz="2400" dirty="0" smtClean="0"/>
              <a:t> У польових умовах за відсутності можливості дотримання санітарних правил </a:t>
            </a:r>
            <a:r>
              <a:rPr lang="uk-UA" sz="2400" b="1" i="1" dirty="0" smtClean="0"/>
              <a:t>забороняється приготування</a:t>
            </a:r>
            <a:r>
              <a:rPr lang="uk-UA" sz="2400" dirty="0" smtClean="0"/>
              <a:t> холодних закусок (салати, вінегрети тощо), страв із </a:t>
            </a:r>
            <a:r>
              <a:rPr lang="uk-UA" sz="2400" dirty="0" err="1" smtClean="0"/>
              <a:t>рубленихм’яса</a:t>
            </a:r>
            <a:r>
              <a:rPr lang="uk-UA" sz="2400" dirty="0" smtClean="0"/>
              <a:t> та риби, котлетної маси, фаршу тощо. </a:t>
            </a:r>
            <a:r>
              <a:rPr lang="ru-RU" sz="2400" dirty="0" err="1" smtClean="0"/>
              <a:t>Кисіль</a:t>
            </a:r>
            <a:r>
              <a:rPr lang="ru-RU" sz="2400" dirty="0" smtClean="0"/>
              <a:t> </a:t>
            </a:r>
            <a:r>
              <a:rPr lang="ru-RU" sz="2400" dirty="0" err="1" smtClean="0"/>
              <a:t>або</a:t>
            </a:r>
            <a:r>
              <a:rPr lang="ru-RU" sz="2400" dirty="0" smtClean="0"/>
              <a:t> компот </a:t>
            </a:r>
            <a:r>
              <a:rPr lang="ru-RU" sz="2400" dirty="0" err="1" smtClean="0"/>
              <a:t>повинні</a:t>
            </a:r>
            <a:r>
              <a:rPr lang="ru-RU" sz="2400" dirty="0" smtClean="0"/>
              <a:t> бути </a:t>
            </a:r>
            <a:r>
              <a:rPr lang="ru-RU" sz="2400" dirty="0" err="1" smtClean="0"/>
              <a:t>готовими</a:t>
            </a:r>
            <a:r>
              <a:rPr lang="ru-RU" sz="2400" dirty="0" smtClean="0"/>
              <a:t> не </a:t>
            </a:r>
            <a:r>
              <a:rPr lang="ru-RU" sz="2400" dirty="0" err="1" smtClean="0"/>
              <a:t>раніше</a:t>
            </a:r>
            <a:r>
              <a:rPr lang="ru-RU" sz="2400" dirty="0" smtClean="0"/>
              <a:t> </a:t>
            </a:r>
            <a:r>
              <a:rPr lang="ru-RU" sz="2400" dirty="0" err="1" smtClean="0"/>
              <a:t>ніж</a:t>
            </a:r>
            <a:r>
              <a:rPr lang="ru-RU" sz="2400" dirty="0" smtClean="0"/>
              <a:t> за </a:t>
            </a:r>
            <a:r>
              <a:rPr lang="ru-RU" sz="2400" dirty="0" err="1" smtClean="0"/>
              <a:t>тридцять</a:t>
            </a:r>
            <a:r>
              <a:rPr lang="ru-RU" sz="2400" dirty="0" smtClean="0"/>
              <a:t> </a:t>
            </a:r>
            <a:r>
              <a:rPr lang="ru-RU" sz="2400" dirty="0" err="1" smtClean="0"/>
              <a:t>хвилин</a:t>
            </a:r>
            <a:r>
              <a:rPr lang="ru-RU" sz="2400" dirty="0" smtClean="0"/>
              <a:t> до </a:t>
            </a:r>
            <a:r>
              <a:rPr lang="ru-RU" sz="2400" dirty="0" err="1" smtClean="0"/>
              <a:t>видачі</a:t>
            </a:r>
            <a:r>
              <a:rPr lang="ru-RU" sz="2400" dirty="0" smtClean="0"/>
              <a:t>.</a:t>
            </a:r>
            <a:endParaRPr lang="uk-UA"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fontScale="92500"/>
          </a:bodyPr>
          <a:lstStyle/>
          <a:p>
            <a:pPr algn="just"/>
            <a:r>
              <a:rPr lang="ru-RU" sz="2000" b="1" i="1" dirty="0" smtClean="0"/>
              <a:t>У </a:t>
            </a:r>
            <a:r>
              <a:rPr lang="ru-RU" sz="2000" b="1" i="1" dirty="0" err="1" smtClean="0"/>
              <a:t>польових</a:t>
            </a:r>
            <a:r>
              <a:rPr lang="ru-RU" sz="2000" b="1" i="1" dirty="0" smtClean="0"/>
              <a:t> </a:t>
            </a:r>
            <a:r>
              <a:rPr lang="ru-RU" sz="2000" b="1" i="1" dirty="0" err="1" smtClean="0"/>
              <a:t>умовах</a:t>
            </a:r>
            <a:r>
              <a:rPr lang="ru-RU" sz="2000" b="1" i="1" dirty="0" smtClean="0"/>
              <a:t> </a:t>
            </a:r>
            <a:r>
              <a:rPr lang="ru-RU" sz="2000" b="1" i="1" dirty="0" err="1" smtClean="0"/>
              <a:t>існують</a:t>
            </a:r>
            <a:r>
              <a:rPr lang="ru-RU" sz="2000" b="1" i="1" dirty="0" smtClean="0"/>
              <a:t> </a:t>
            </a:r>
            <a:r>
              <a:rPr lang="ru-RU" sz="2000" b="1" i="1" dirty="0" err="1" smtClean="0"/>
              <a:t>деякі</a:t>
            </a:r>
            <a:r>
              <a:rPr lang="ru-RU" sz="2000" b="1" i="1" dirty="0" smtClean="0"/>
              <a:t> </a:t>
            </a:r>
            <a:r>
              <a:rPr lang="ru-RU" sz="2000" b="1" i="1" dirty="0" err="1" smtClean="0"/>
              <a:t>особливості</a:t>
            </a:r>
            <a:r>
              <a:rPr lang="ru-RU" sz="2000" b="1" i="1" dirty="0" smtClean="0"/>
              <a:t> </a:t>
            </a:r>
            <a:r>
              <a:rPr lang="ru-RU" sz="2000" b="1" i="1" dirty="0" err="1" smtClean="0"/>
              <a:t>у</a:t>
            </a:r>
            <a:r>
              <a:rPr lang="ru-RU" sz="2000" b="1" i="1" dirty="0" smtClean="0"/>
              <a:t> </a:t>
            </a:r>
            <a:r>
              <a:rPr lang="ru-RU" sz="2000" b="1" i="1" dirty="0" err="1" smtClean="0"/>
              <a:t>кулінарній</a:t>
            </a:r>
            <a:r>
              <a:rPr lang="ru-RU" sz="2000" b="1" i="1" dirty="0" smtClean="0"/>
              <a:t> </a:t>
            </a:r>
            <a:r>
              <a:rPr lang="ru-RU" sz="2000" b="1" i="1" dirty="0" err="1" smtClean="0"/>
              <a:t>обробці</a:t>
            </a:r>
            <a:r>
              <a:rPr lang="ru-RU" sz="2000" b="1" i="1" dirty="0" smtClean="0"/>
              <a:t> </a:t>
            </a:r>
            <a:r>
              <a:rPr lang="ru-RU" sz="2000" b="1" i="1" dirty="0" err="1" smtClean="0"/>
              <a:t>продуктів</a:t>
            </a:r>
            <a:r>
              <a:rPr lang="ru-RU" sz="2000" b="1" i="1" dirty="0" smtClean="0"/>
              <a:t>.</a:t>
            </a:r>
            <a:r>
              <a:rPr lang="ru-RU" sz="2000" dirty="0" smtClean="0"/>
              <a:t> </a:t>
            </a:r>
            <a:r>
              <a:rPr lang="ru-RU" sz="2000" dirty="0" err="1" smtClean="0"/>
              <a:t>Наприклад</a:t>
            </a:r>
            <a:r>
              <a:rPr lang="ru-RU" sz="2000" dirty="0" smtClean="0"/>
              <a:t>, </a:t>
            </a:r>
            <a:r>
              <a:rPr lang="ru-RU" sz="2000" dirty="0" err="1" smtClean="0"/>
              <a:t>заморожене</a:t>
            </a:r>
            <a:r>
              <a:rPr lang="ru-RU" sz="2000" dirty="0" smtClean="0"/>
              <a:t> </a:t>
            </a:r>
            <a:r>
              <a:rPr lang="ru-RU" sz="2000" dirty="0" err="1" smtClean="0"/>
              <a:t>м’ясо</a:t>
            </a:r>
            <a:r>
              <a:rPr lang="ru-RU" sz="2000" dirty="0" smtClean="0"/>
              <a:t> </a:t>
            </a:r>
            <a:r>
              <a:rPr lang="ru-RU" sz="2000" dirty="0" err="1" smtClean="0"/>
              <a:t>попередньо</a:t>
            </a:r>
            <a:r>
              <a:rPr lang="ru-RU" sz="2000" dirty="0" smtClean="0"/>
              <a:t> не </a:t>
            </a:r>
            <a:r>
              <a:rPr lang="ru-RU" sz="2000" dirty="0" err="1" smtClean="0"/>
              <a:t>розморожують</a:t>
            </a:r>
            <a:r>
              <a:rPr lang="ru-RU" sz="2000" dirty="0" smtClean="0"/>
              <a:t>, а </a:t>
            </a:r>
            <a:r>
              <a:rPr lang="ru-RU" sz="2000" dirty="0" err="1" smtClean="0"/>
              <a:t>розрубують</a:t>
            </a:r>
            <a:r>
              <a:rPr lang="ru-RU" sz="2000" dirty="0" smtClean="0"/>
              <a:t> на шматки по 1,5-2 кг, </a:t>
            </a:r>
            <a:r>
              <a:rPr lang="ru-RU" sz="2000" dirty="0" err="1" smtClean="0"/>
              <a:t>які</a:t>
            </a:r>
            <a:r>
              <a:rPr lang="ru-RU" sz="2000" dirty="0" smtClean="0"/>
              <a:t> </a:t>
            </a:r>
            <a:r>
              <a:rPr lang="ru-RU" sz="2000" dirty="0" err="1" smtClean="0"/>
              <a:t>після</a:t>
            </a:r>
            <a:r>
              <a:rPr lang="ru-RU" sz="2000" dirty="0" smtClean="0"/>
              <a:t> </a:t>
            </a:r>
            <a:r>
              <a:rPr lang="ru-RU" sz="2000" dirty="0" err="1" smtClean="0"/>
              <a:t>почищення</a:t>
            </a:r>
            <a:r>
              <a:rPr lang="ru-RU" sz="2000" dirty="0" smtClean="0"/>
              <a:t> та </a:t>
            </a:r>
            <a:r>
              <a:rPr lang="ru-RU" sz="2000" dirty="0" err="1" smtClean="0"/>
              <a:t>обмивання</a:t>
            </a:r>
            <a:r>
              <a:rPr lang="ru-RU" sz="2000" dirty="0" smtClean="0"/>
              <a:t> </a:t>
            </a:r>
            <a:r>
              <a:rPr lang="ru-RU" sz="2000" dirty="0" err="1" smtClean="0"/>
              <a:t>відразу</a:t>
            </a:r>
            <a:r>
              <a:rPr lang="ru-RU" sz="2000" dirty="0" smtClean="0"/>
              <a:t> </a:t>
            </a:r>
            <a:r>
              <a:rPr lang="ru-RU" sz="2000" dirty="0" err="1" smtClean="0"/>
              <a:t>закладають</a:t>
            </a:r>
            <a:r>
              <a:rPr lang="ru-RU" sz="2000" dirty="0" smtClean="0"/>
              <a:t> у котел. </a:t>
            </a:r>
            <a:r>
              <a:rPr lang="ru-RU" sz="2000" dirty="0" err="1" smtClean="0"/>
              <a:t>Зварене</a:t>
            </a:r>
            <a:r>
              <a:rPr lang="ru-RU" sz="2000" dirty="0" smtClean="0"/>
              <a:t> </a:t>
            </a:r>
            <a:r>
              <a:rPr lang="ru-RU" sz="2000" dirty="0" err="1" smtClean="0"/>
              <a:t>м’ясо</a:t>
            </a:r>
            <a:r>
              <a:rPr lang="ru-RU" sz="2000" dirty="0" smtClean="0"/>
              <a:t> </a:t>
            </a:r>
            <a:r>
              <a:rPr lang="ru-RU" sz="2000" dirty="0" err="1" smtClean="0"/>
              <a:t>ділять</a:t>
            </a:r>
            <a:r>
              <a:rPr lang="ru-RU" sz="2000" dirty="0" smtClean="0"/>
              <a:t> на </a:t>
            </a:r>
            <a:r>
              <a:rPr lang="ru-RU" sz="2000" dirty="0" err="1" smtClean="0"/>
              <a:t>порції</a:t>
            </a:r>
            <a:r>
              <a:rPr lang="ru-RU" sz="2000" dirty="0" smtClean="0"/>
              <a:t> </a:t>
            </a:r>
            <a:r>
              <a:rPr lang="ru-RU" sz="2000" dirty="0" err="1" smtClean="0"/>
              <a:t>і</a:t>
            </a:r>
            <a:r>
              <a:rPr lang="ru-RU" sz="2000" dirty="0" smtClean="0"/>
              <a:t> </a:t>
            </a:r>
            <a:r>
              <a:rPr lang="ru-RU" sz="2000" dirty="0" err="1" smtClean="0"/>
              <a:t>викладають</a:t>
            </a:r>
            <a:r>
              <a:rPr lang="ru-RU" sz="2000" dirty="0" smtClean="0"/>
              <a:t> </a:t>
            </a:r>
            <a:r>
              <a:rPr lang="ru-RU" sz="2000" dirty="0" err="1" smtClean="0"/>
              <a:t>на</a:t>
            </a:r>
            <a:r>
              <a:rPr lang="ru-RU" sz="2000" dirty="0" smtClean="0"/>
              <a:t> </a:t>
            </a:r>
            <a:r>
              <a:rPr lang="ru-RU" sz="2000" dirty="0" err="1" smtClean="0"/>
              <a:t>деко</a:t>
            </a:r>
            <a:r>
              <a:rPr lang="ru-RU" sz="2000" dirty="0" smtClean="0"/>
              <a:t>, </a:t>
            </a:r>
            <a:r>
              <a:rPr lang="ru-RU" sz="2000" dirty="0" err="1" smtClean="0"/>
              <a:t>заливають</a:t>
            </a:r>
            <a:r>
              <a:rPr lang="ru-RU" sz="2000" dirty="0" smtClean="0"/>
              <a:t> </a:t>
            </a:r>
            <a:r>
              <a:rPr lang="ru-RU" sz="2000" dirty="0" err="1" smtClean="0"/>
              <a:t>бульйоном</a:t>
            </a:r>
            <a:r>
              <a:rPr lang="ru-RU" sz="2000" dirty="0" smtClean="0"/>
              <a:t> та </a:t>
            </a:r>
            <a:r>
              <a:rPr lang="ru-RU" sz="2000" dirty="0" err="1" smtClean="0"/>
              <a:t>проварюють</a:t>
            </a:r>
            <a:r>
              <a:rPr lang="ru-RU" sz="2000" dirty="0" smtClean="0"/>
              <a:t> </a:t>
            </a:r>
            <a:r>
              <a:rPr lang="ru-RU" sz="2000" dirty="0" err="1" smtClean="0"/>
              <a:t>протягом</a:t>
            </a:r>
            <a:r>
              <a:rPr lang="ru-RU" sz="2000" dirty="0" smtClean="0"/>
              <a:t> 15 </a:t>
            </a:r>
            <a:r>
              <a:rPr lang="ru-RU" sz="2000" dirty="0" err="1" smtClean="0"/>
              <a:t>хвилин</a:t>
            </a:r>
            <a:r>
              <a:rPr lang="ru-RU" sz="2000" dirty="0" smtClean="0"/>
              <a:t> </a:t>
            </a:r>
            <a:r>
              <a:rPr lang="ru-RU" sz="2000" dirty="0" err="1" smtClean="0"/>
              <a:t>після</a:t>
            </a:r>
            <a:r>
              <a:rPr lang="ru-RU" sz="2000" dirty="0" smtClean="0"/>
              <a:t> </a:t>
            </a:r>
            <a:r>
              <a:rPr lang="ru-RU" sz="2000" dirty="0" err="1" smtClean="0"/>
              <a:t>закипання</a:t>
            </a:r>
            <a:r>
              <a:rPr lang="ru-RU" sz="2000" dirty="0" smtClean="0"/>
              <a:t>. Перед </a:t>
            </a:r>
            <a:r>
              <a:rPr lang="ru-RU" sz="2000" dirty="0" err="1" smtClean="0"/>
              <a:t>роздачею</a:t>
            </a:r>
            <a:r>
              <a:rPr lang="ru-RU" sz="2000" dirty="0" smtClean="0"/>
              <a:t> </a:t>
            </a:r>
            <a:r>
              <a:rPr lang="ru-RU" sz="2000" dirty="0" err="1" smtClean="0"/>
              <a:t>вміст</a:t>
            </a:r>
            <a:r>
              <a:rPr lang="ru-RU" sz="2000" dirty="0" smtClean="0"/>
              <a:t> </a:t>
            </a:r>
            <a:r>
              <a:rPr lang="ru-RU" sz="2000" dirty="0" err="1" smtClean="0"/>
              <a:t>м’ясних</a:t>
            </a:r>
            <a:r>
              <a:rPr lang="ru-RU" sz="2000" dirty="0" smtClean="0"/>
              <a:t> (</a:t>
            </a:r>
            <a:r>
              <a:rPr lang="ru-RU" sz="2000" dirty="0" err="1" smtClean="0"/>
              <a:t>рибних</a:t>
            </a:r>
            <a:r>
              <a:rPr lang="ru-RU" sz="2000" dirty="0" smtClean="0"/>
              <a:t>) </a:t>
            </a:r>
            <a:r>
              <a:rPr lang="ru-RU" sz="2000" dirty="0" err="1" smtClean="0"/>
              <a:t>консервів</a:t>
            </a:r>
            <a:r>
              <a:rPr lang="ru-RU" sz="2000" dirty="0" smtClean="0"/>
              <a:t> </a:t>
            </a:r>
            <a:r>
              <a:rPr lang="ru-RU" sz="2000" dirty="0" err="1" smtClean="0"/>
              <a:t>проварюють</a:t>
            </a:r>
            <a:r>
              <a:rPr lang="ru-RU" sz="2000" dirty="0" smtClean="0"/>
              <a:t> у котлах не </a:t>
            </a:r>
            <a:r>
              <a:rPr lang="ru-RU" sz="2000" dirty="0" err="1" smtClean="0"/>
              <a:t>менше</a:t>
            </a:r>
            <a:r>
              <a:rPr lang="ru-RU" sz="2000" dirty="0" smtClean="0"/>
              <a:t> 20 </a:t>
            </a:r>
            <a:r>
              <a:rPr lang="ru-RU" sz="2000" dirty="0" err="1" smtClean="0"/>
              <a:t>хвилин</a:t>
            </a:r>
            <a:r>
              <a:rPr lang="ru-RU" sz="2000" dirty="0" smtClean="0"/>
              <a:t> </a:t>
            </a:r>
            <a:r>
              <a:rPr lang="ru-RU" sz="2000" dirty="0" err="1" smtClean="0"/>
              <a:t>з</a:t>
            </a:r>
            <a:r>
              <a:rPr lang="ru-RU" sz="2000" dirty="0" smtClean="0"/>
              <a:t> моменту </a:t>
            </a:r>
            <a:r>
              <a:rPr lang="ru-RU" sz="2000" dirty="0" err="1" smtClean="0"/>
              <a:t>закипання</a:t>
            </a:r>
            <a:r>
              <a:rPr lang="ru-RU" sz="2000" dirty="0" smtClean="0"/>
              <a:t>. </a:t>
            </a:r>
            <a:r>
              <a:rPr lang="ru-RU" sz="2000" dirty="0" err="1" smtClean="0"/>
              <a:t>Відкриті</a:t>
            </a:r>
            <a:r>
              <a:rPr lang="ru-RU" sz="2000" dirty="0" smtClean="0"/>
              <a:t> </a:t>
            </a:r>
            <a:r>
              <a:rPr lang="ru-RU" sz="2000" dirty="0" err="1" smtClean="0"/>
              <a:t>консерви</a:t>
            </a:r>
            <a:r>
              <a:rPr lang="ru-RU" sz="2000" dirty="0" smtClean="0"/>
              <a:t> </a:t>
            </a:r>
            <a:r>
              <a:rPr lang="ru-RU" sz="2000" dirty="0" err="1" smtClean="0"/>
              <a:t>зберігати</a:t>
            </a:r>
            <a:r>
              <a:rPr lang="ru-RU" sz="2000" dirty="0" smtClean="0"/>
              <a:t> та </a:t>
            </a:r>
            <a:r>
              <a:rPr lang="ru-RU" sz="2000" dirty="0" err="1" smtClean="0"/>
              <a:t>видавати</a:t>
            </a:r>
            <a:r>
              <a:rPr lang="ru-RU" sz="2000" dirty="0" smtClean="0"/>
              <a:t> </a:t>
            </a:r>
            <a:r>
              <a:rPr lang="ru-RU" sz="2000" dirty="0" err="1" smtClean="0"/>
              <a:t>забороняється</a:t>
            </a:r>
            <a:r>
              <a:rPr lang="ru-RU" sz="2000" dirty="0" smtClean="0"/>
              <a:t>. </a:t>
            </a:r>
            <a:r>
              <a:rPr lang="ru-RU" sz="2000" b="1" i="1" dirty="0" smtClean="0"/>
              <a:t>Температура </a:t>
            </a:r>
            <a:r>
              <a:rPr lang="ru-RU" sz="2000" b="1" i="1" dirty="0" err="1" smtClean="0"/>
              <a:t>готової</a:t>
            </a:r>
            <a:r>
              <a:rPr lang="ru-RU" sz="2000" b="1" i="1" dirty="0" smtClean="0"/>
              <a:t> </a:t>
            </a:r>
            <a:r>
              <a:rPr lang="ru-RU" sz="2000" b="1" i="1" dirty="0" err="1" smtClean="0"/>
              <a:t>їжі</a:t>
            </a:r>
            <a:r>
              <a:rPr lang="ru-RU" sz="2000" b="1" i="1" dirty="0" smtClean="0"/>
              <a:t> при </a:t>
            </a:r>
            <a:r>
              <a:rPr lang="ru-RU" sz="2000" b="1" i="1" dirty="0" err="1" smtClean="0"/>
              <a:t>видачі</a:t>
            </a:r>
            <a:r>
              <a:rPr lang="ru-RU" sz="2000" b="1" i="1" dirty="0" smtClean="0"/>
              <a:t> </a:t>
            </a:r>
            <a:r>
              <a:rPr lang="ru-RU" sz="2000" b="1" i="1" dirty="0" err="1" smtClean="0"/>
              <a:t>має</a:t>
            </a:r>
            <a:r>
              <a:rPr lang="ru-RU" sz="2000" b="1" i="1" dirty="0" smtClean="0"/>
              <a:t> бути не </a:t>
            </a:r>
            <a:r>
              <a:rPr lang="ru-RU" sz="2000" b="1" i="1" dirty="0" err="1" smtClean="0"/>
              <a:t>нижчою</a:t>
            </a:r>
            <a:r>
              <a:rPr lang="ru-RU" sz="2000" b="1" i="1" dirty="0" smtClean="0"/>
              <a:t>:</a:t>
            </a:r>
            <a:r>
              <a:rPr lang="ru-RU" sz="2000" i="1" dirty="0" smtClean="0"/>
              <a:t> </a:t>
            </a:r>
            <a:r>
              <a:rPr lang="ru-RU" sz="2000" dirty="0" smtClean="0"/>
              <a:t>перших </a:t>
            </a:r>
            <a:r>
              <a:rPr lang="ru-RU" sz="2000" dirty="0" err="1" smtClean="0"/>
              <a:t>страв</a:t>
            </a:r>
            <a:r>
              <a:rPr lang="ru-RU" sz="2000" dirty="0" smtClean="0"/>
              <a:t> – 75 °С, других </a:t>
            </a:r>
            <a:r>
              <a:rPr lang="ru-RU" sz="2000" dirty="0" err="1" smtClean="0"/>
              <a:t>страв</a:t>
            </a:r>
            <a:r>
              <a:rPr lang="ru-RU" sz="2000" dirty="0" smtClean="0"/>
              <a:t> – 65 °С, </a:t>
            </a:r>
            <a:r>
              <a:rPr lang="ru-RU" sz="2000" dirty="0" err="1" smtClean="0"/>
              <a:t>третіх</a:t>
            </a:r>
            <a:r>
              <a:rPr lang="ru-RU" sz="2000" dirty="0" smtClean="0"/>
              <a:t> </a:t>
            </a:r>
            <a:r>
              <a:rPr lang="ru-RU" sz="2000" dirty="0" err="1" smtClean="0"/>
              <a:t>страв</a:t>
            </a:r>
            <a:r>
              <a:rPr lang="ru-RU" sz="2000" dirty="0" smtClean="0"/>
              <a:t> – 80 °С. </a:t>
            </a:r>
            <a:endParaRPr lang="uk-UA" sz="2000" dirty="0" smtClean="0"/>
          </a:p>
          <a:p>
            <a:pPr algn="just"/>
            <a:r>
              <a:rPr lang="ru-RU" sz="2000" dirty="0" err="1" smtClean="0"/>
              <a:t>Зберігати</a:t>
            </a:r>
            <a:r>
              <a:rPr lang="ru-RU" sz="2000" dirty="0" smtClean="0"/>
              <a:t> </a:t>
            </a:r>
            <a:r>
              <a:rPr lang="ru-RU" sz="2000" dirty="0" err="1" smtClean="0"/>
              <a:t>їжу</a:t>
            </a:r>
            <a:r>
              <a:rPr lang="ru-RU" sz="2000" dirty="0" smtClean="0"/>
              <a:t> </a:t>
            </a:r>
            <a:r>
              <a:rPr lang="ru-RU" sz="2000" dirty="0" err="1" smtClean="0"/>
              <a:t>дозволяється</a:t>
            </a:r>
            <a:r>
              <a:rPr lang="ru-RU" sz="2000" dirty="0" smtClean="0"/>
              <a:t> </a:t>
            </a:r>
            <a:r>
              <a:rPr lang="ru-RU" sz="2000" dirty="0" err="1" smtClean="0"/>
              <a:t>лише</a:t>
            </a:r>
            <a:r>
              <a:rPr lang="ru-RU" sz="2000" dirty="0" smtClean="0"/>
              <a:t> для </a:t>
            </a:r>
            <a:r>
              <a:rPr lang="ru-RU" sz="2000" dirty="0" err="1" smtClean="0"/>
              <a:t>військовослужбовців</a:t>
            </a:r>
            <a:r>
              <a:rPr lang="ru-RU" sz="2000" dirty="0" smtClean="0"/>
              <a:t>, </a:t>
            </a:r>
            <a:r>
              <a:rPr lang="ru-RU" sz="2000" dirty="0" err="1" smtClean="0"/>
              <a:t>які</a:t>
            </a:r>
            <a:r>
              <a:rPr lang="ru-RU" sz="2000" dirty="0" smtClean="0"/>
              <a:t> </a:t>
            </a:r>
            <a:r>
              <a:rPr lang="ru-RU" sz="2000" dirty="0" err="1" smtClean="0"/>
              <a:t>своєчасно</a:t>
            </a:r>
            <a:r>
              <a:rPr lang="ru-RU" sz="2000" dirty="0" smtClean="0"/>
              <a:t> не </a:t>
            </a:r>
            <a:r>
              <a:rPr lang="ru-RU" sz="2000" dirty="0" err="1" smtClean="0"/>
              <a:t>прибули</a:t>
            </a:r>
            <a:r>
              <a:rPr lang="ru-RU" sz="2000" dirty="0" smtClean="0"/>
              <a:t> для </a:t>
            </a:r>
            <a:r>
              <a:rPr lang="ru-RU" sz="2000" dirty="0" err="1" smtClean="0"/>
              <a:t>її</a:t>
            </a:r>
            <a:r>
              <a:rPr lang="ru-RU" sz="2000" dirty="0" smtClean="0"/>
              <a:t> </a:t>
            </a:r>
            <a:r>
              <a:rPr lang="ru-RU" sz="2000" dirty="0" err="1" smtClean="0"/>
              <a:t>споживання</a:t>
            </a:r>
            <a:r>
              <a:rPr lang="ru-RU" sz="2000" dirty="0" smtClean="0"/>
              <a:t> у </a:t>
            </a:r>
            <a:r>
              <a:rPr lang="ru-RU" sz="2000" dirty="0" err="1" smtClean="0"/>
              <a:t>зв’язку</a:t>
            </a:r>
            <a:r>
              <a:rPr lang="ru-RU" sz="2000" dirty="0" smtClean="0"/>
              <a:t> </a:t>
            </a:r>
            <a:r>
              <a:rPr lang="ru-RU" sz="2000" dirty="0" err="1" smtClean="0"/>
              <a:t>з</a:t>
            </a:r>
            <a:r>
              <a:rPr lang="ru-RU" sz="2000" dirty="0" smtClean="0"/>
              <a:t> </a:t>
            </a:r>
            <a:r>
              <a:rPr lang="ru-RU" sz="2000" dirty="0" err="1" smtClean="0"/>
              <a:t>виконанням</a:t>
            </a:r>
            <a:r>
              <a:rPr lang="ru-RU" sz="2000" dirty="0" smtClean="0"/>
              <a:t> </a:t>
            </a:r>
            <a:r>
              <a:rPr lang="ru-RU" sz="2000" dirty="0" err="1" smtClean="0"/>
              <a:t>службових</a:t>
            </a:r>
            <a:r>
              <a:rPr lang="ru-RU" sz="2000" dirty="0" smtClean="0"/>
              <a:t> </a:t>
            </a:r>
            <a:r>
              <a:rPr lang="ru-RU" sz="2000" dirty="0" err="1" smtClean="0"/>
              <a:t>обов’язків</a:t>
            </a:r>
            <a:r>
              <a:rPr lang="ru-RU" sz="2000" dirty="0" smtClean="0"/>
              <a:t>. У </a:t>
            </a:r>
            <a:r>
              <a:rPr lang="ru-RU" sz="2000" dirty="0" err="1" smtClean="0"/>
              <a:t>цьому</a:t>
            </a:r>
            <a:r>
              <a:rPr lang="ru-RU" sz="2000" dirty="0" smtClean="0"/>
              <a:t> </a:t>
            </a:r>
            <a:r>
              <a:rPr lang="ru-RU" sz="2000" dirty="0" err="1" smtClean="0"/>
              <a:t>випадку</a:t>
            </a:r>
            <a:r>
              <a:rPr lang="ru-RU" sz="2000" dirty="0" smtClean="0"/>
              <a:t> </a:t>
            </a:r>
            <a:r>
              <a:rPr lang="ru-RU" sz="2000" b="1" i="1" dirty="0" err="1" smtClean="0"/>
              <a:t>готові</a:t>
            </a:r>
            <a:r>
              <a:rPr lang="ru-RU" sz="2000" b="1" i="1" dirty="0" smtClean="0"/>
              <a:t> страви </a:t>
            </a:r>
            <a:r>
              <a:rPr lang="ru-RU" sz="2000" b="1" i="1" dirty="0" err="1" smtClean="0"/>
              <a:t>дозволяється</a:t>
            </a:r>
            <a:r>
              <a:rPr lang="ru-RU" sz="2000" b="1" i="1" dirty="0" smtClean="0"/>
              <a:t> </a:t>
            </a:r>
            <a:r>
              <a:rPr lang="ru-RU" sz="2000" b="1" i="1" dirty="0" err="1" smtClean="0"/>
              <a:t>зберігати</a:t>
            </a:r>
            <a:r>
              <a:rPr lang="ru-RU" sz="2000" b="1" i="1" dirty="0" smtClean="0"/>
              <a:t> – на </a:t>
            </a:r>
            <a:r>
              <a:rPr lang="ru-RU" sz="2000" b="1" i="1" dirty="0" err="1" smtClean="0"/>
              <a:t>гарячій</a:t>
            </a:r>
            <a:r>
              <a:rPr lang="ru-RU" sz="2000" b="1" i="1" dirty="0" smtClean="0"/>
              <a:t> (80 °С) </a:t>
            </a:r>
            <a:r>
              <a:rPr lang="ru-RU" sz="2000" b="1" i="1" dirty="0" err="1" smtClean="0"/>
              <a:t>плиті</a:t>
            </a:r>
            <a:r>
              <a:rPr lang="ru-RU" sz="2000" b="1" i="1" dirty="0" smtClean="0"/>
              <a:t> не </a:t>
            </a:r>
            <a:r>
              <a:rPr lang="ru-RU" sz="2000" b="1" i="1" dirty="0" err="1" smtClean="0"/>
              <a:t>довше</a:t>
            </a:r>
            <a:r>
              <a:rPr lang="ru-RU" sz="2000" b="1" i="1" dirty="0" smtClean="0"/>
              <a:t> 1,5 год, у термосах – до 2 год, у холодильнику – не </a:t>
            </a:r>
            <a:r>
              <a:rPr lang="ru-RU" sz="2000" b="1" i="1" dirty="0" err="1" smtClean="0"/>
              <a:t>більше</a:t>
            </a:r>
            <a:r>
              <a:rPr lang="ru-RU" sz="2000" b="1" i="1" dirty="0" smtClean="0"/>
              <a:t> </a:t>
            </a:r>
            <a:r>
              <a:rPr lang="ru-RU" sz="2000" b="1" i="1" dirty="0" err="1" smtClean="0"/>
              <a:t>ніж</a:t>
            </a:r>
            <a:r>
              <a:rPr lang="ru-RU" sz="2000" b="1" i="1" dirty="0" smtClean="0"/>
              <a:t> 4 </a:t>
            </a:r>
            <a:r>
              <a:rPr lang="ru-RU" sz="2000" b="1" i="1" dirty="0" err="1" smtClean="0"/>
              <a:t>години</a:t>
            </a:r>
            <a:r>
              <a:rPr lang="ru-RU" sz="2000" b="1" i="1" dirty="0" smtClean="0"/>
              <a:t>.</a:t>
            </a:r>
            <a:endParaRPr lang="uk-UA" sz="2000" dirty="0" smtClean="0"/>
          </a:p>
          <a:p>
            <a:pPr algn="just"/>
            <a:endParaRPr lang="uk-UA" sz="2000" dirty="0" smtClean="0"/>
          </a:p>
          <a:p>
            <a:endParaRPr lang="uk-UA" sz="2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rmAutofit/>
          </a:bodyPr>
          <a:lstStyle/>
          <a:p>
            <a:pPr algn="just"/>
            <a:r>
              <a:rPr lang="ru-RU" sz="2000" dirty="0" err="1" smtClean="0"/>
              <a:t>Продовольство</a:t>
            </a:r>
            <a:r>
              <a:rPr lang="ru-RU" sz="2000" dirty="0" smtClean="0"/>
              <a:t> </a:t>
            </a:r>
            <a:r>
              <a:rPr lang="ru-RU" sz="2000" dirty="0" err="1" smtClean="0"/>
              <a:t>підвозиться</a:t>
            </a:r>
            <a:r>
              <a:rPr lang="ru-RU" sz="2000" dirty="0" smtClean="0"/>
              <a:t> </a:t>
            </a:r>
            <a:r>
              <a:rPr lang="ru-RU" sz="2000" dirty="0" err="1" smtClean="0"/>
              <a:t>військовим</a:t>
            </a:r>
            <a:r>
              <a:rPr lang="ru-RU" sz="2000" dirty="0" smtClean="0"/>
              <a:t> </a:t>
            </a:r>
            <a:r>
              <a:rPr lang="ru-RU" sz="2000" dirty="0" err="1" smtClean="0"/>
              <a:t>частинам</a:t>
            </a:r>
            <a:r>
              <a:rPr lang="ru-RU" sz="2000" dirty="0" smtClean="0"/>
              <a:t> </a:t>
            </a:r>
            <a:r>
              <a:rPr lang="ru-RU" sz="2000" dirty="0" err="1" smtClean="0"/>
              <a:t>спеціальним</a:t>
            </a:r>
            <a:r>
              <a:rPr lang="ru-RU" sz="2000" dirty="0" smtClean="0"/>
              <a:t> транспортом. </a:t>
            </a:r>
            <a:r>
              <a:rPr lang="ru-RU" sz="2000" b="1" i="1" dirty="0" smtClean="0"/>
              <a:t>На весь </a:t>
            </a:r>
            <a:r>
              <a:rPr lang="ru-RU" sz="2000" b="1" i="1" dirty="0" err="1" smtClean="0"/>
              <a:t>спеціальний</a:t>
            </a:r>
            <a:r>
              <a:rPr lang="ru-RU" sz="2000" b="1" i="1" dirty="0" smtClean="0"/>
              <a:t> транспорт, а </a:t>
            </a:r>
            <a:r>
              <a:rPr lang="ru-RU" sz="2000" b="1" i="1" dirty="0" err="1" smtClean="0"/>
              <a:t>також</a:t>
            </a:r>
            <a:r>
              <a:rPr lang="ru-RU" sz="2000" b="1" i="1" dirty="0" smtClean="0"/>
              <a:t> на </a:t>
            </a:r>
            <a:r>
              <a:rPr lang="ru-RU" sz="2000" b="1" i="1" dirty="0" err="1" smtClean="0"/>
              <a:t>причепи</a:t>
            </a:r>
            <a:r>
              <a:rPr lang="ru-RU" sz="2000" b="1" i="1" dirty="0" smtClean="0"/>
              <a:t>, </a:t>
            </a:r>
            <a:r>
              <a:rPr lang="ru-RU" sz="2000" b="1" i="1" dirty="0" err="1" smtClean="0"/>
              <a:t>контейнери</a:t>
            </a:r>
            <a:r>
              <a:rPr lang="ru-RU" sz="2000" b="1" i="1" dirty="0" smtClean="0"/>
              <a:t> </a:t>
            </a:r>
            <a:r>
              <a:rPr lang="ru-RU" sz="2000" b="1" i="1" dirty="0" err="1" smtClean="0"/>
              <a:t>або</a:t>
            </a:r>
            <a:r>
              <a:rPr lang="ru-RU" sz="2000" b="1" i="1" dirty="0" smtClean="0"/>
              <a:t> </a:t>
            </a:r>
            <a:r>
              <a:rPr lang="ru-RU" sz="2000" b="1" i="1" dirty="0" err="1" smtClean="0"/>
              <a:t>спеціально</a:t>
            </a:r>
            <a:r>
              <a:rPr lang="ru-RU" sz="2000" b="1" i="1" dirty="0" smtClean="0"/>
              <a:t> </a:t>
            </a:r>
            <a:r>
              <a:rPr lang="ru-RU" sz="2000" b="1" i="1" dirty="0" err="1" smtClean="0"/>
              <a:t>обладнані</a:t>
            </a:r>
            <a:r>
              <a:rPr lang="ru-RU" sz="2000" b="1" i="1" dirty="0" smtClean="0"/>
              <a:t> ящики, </a:t>
            </a:r>
            <a:r>
              <a:rPr lang="ru-RU" sz="2000" b="1" i="1" dirty="0" err="1" smtClean="0"/>
              <a:t>призначені</a:t>
            </a:r>
            <a:r>
              <a:rPr lang="ru-RU" sz="2000" b="1" i="1" dirty="0" smtClean="0"/>
              <a:t> для </a:t>
            </a:r>
            <a:r>
              <a:rPr lang="ru-RU" sz="2000" b="1" i="1" dirty="0" err="1" smtClean="0"/>
              <a:t>підвезення</a:t>
            </a:r>
            <a:r>
              <a:rPr lang="ru-RU" sz="2000" b="1" i="1" dirty="0" smtClean="0"/>
              <a:t> </a:t>
            </a:r>
            <a:r>
              <a:rPr lang="ru-RU" sz="2000" b="1" i="1" dirty="0" err="1" smtClean="0"/>
              <a:t>продовольства</a:t>
            </a:r>
            <a:r>
              <a:rPr lang="ru-RU" sz="2000" b="1" i="1" dirty="0" smtClean="0"/>
              <a:t>, начальником установи </a:t>
            </a:r>
            <a:r>
              <a:rPr lang="ru-RU" sz="2000" b="1" i="1" dirty="0" err="1" smtClean="0"/>
              <a:t>служби</a:t>
            </a:r>
            <a:r>
              <a:rPr lang="ru-RU" sz="2000" b="1" i="1" dirty="0" smtClean="0"/>
              <a:t> </a:t>
            </a:r>
            <a:r>
              <a:rPr lang="ru-RU" sz="2000" b="1" i="1" dirty="0" err="1" smtClean="0"/>
              <a:t>превентивної</a:t>
            </a:r>
            <a:r>
              <a:rPr lang="ru-RU" sz="2000" b="1" i="1" dirty="0" smtClean="0"/>
              <a:t> </a:t>
            </a:r>
            <a:r>
              <a:rPr lang="ru-RU" sz="2000" b="1" i="1" dirty="0" err="1" smtClean="0"/>
              <a:t>медицини</a:t>
            </a:r>
            <a:r>
              <a:rPr lang="ru-RU" sz="2000" b="1" i="1" dirty="0" smtClean="0"/>
              <a:t> </a:t>
            </a:r>
            <a:r>
              <a:rPr lang="ru-RU" sz="2000" b="1" i="1" dirty="0" err="1" smtClean="0"/>
              <a:t>території</a:t>
            </a:r>
            <a:r>
              <a:rPr lang="ru-RU" sz="2000" b="1" i="1" dirty="0" smtClean="0"/>
              <a:t> </a:t>
            </a:r>
            <a:r>
              <a:rPr lang="ru-RU" sz="2000" b="1" i="1" dirty="0" err="1" smtClean="0"/>
              <a:t>відповідальності</a:t>
            </a:r>
            <a:r>
              <a:rPr lang="ru-RU" sz="2000" b="1" i="1" dirty="0" smtClean="0"/>
              <a:t> </a:t>
            </a:r>
            <a:r>
              <a:rPr lang="ru-RU" sz="2000" b="1" i="1" dirty="0" err="1" smtClean="0"/>
              <a:t>оформляється</a:t>
            </a:r>
            <a:r>
              <a:rPr lang="ru-RU" sz="2000" b="1" i="1" dirty="0" smtClean="0"/>
              <a:t> </a:t>
            </a:r>
            <a:r>
              <a:rPr lang="ru-RU" sz="2000" b="1" i="1" dirty="0" err="1" smtClean="0"/>
              <a:t>санітарний</a:t>
            </a:r>
            <a:r>
              <a:rPr lang="ru-RU" sz="2000" b="1" i="1" dirty="0" smtClean="0"/>
              <a:t> паспорт на транспорт </a:t>
            </a:r>
            <a:r>
              <a:rPr lang="ru-RU" sz="2000" dirty="0" err="1" smtClean="0"/>
              <a:t>військової</a:t>
            </a:r>
            <a:r>
              <a:rPr lang="ru-RU" sz="2000" dirty="0" smtClean="0"/>
              <a:t> </a:t>
            </a:r>
            <a:r>
              <a:rPr lang="ru-RU" sz="2000" dirty="0" err="1" smtClean="0"/>
              <a:t>частини</a:t>
            </a:r>
            <a:r>
              <a:rPr lang="ru-RU" sz="2000" dirty="0" smtClean="0"/>
              <a:t>, </a:t>
            </a:r>
            <a:r>
              <a:rPr lang="ru-RU" sz="2000" dirty="0" err="1" smtClean="0"/>
              <a:t>призначений</a:t>
            </a:r>
            <a:r>
              <a:rPr lang="ru-RU" sz="2000" dirty="0" smtClean="0"/>
              <a:t> для </a:t>
            </a:r>
            <a:r>
              <a:rPr lang="ru-RU" sz="2000" dirty="0" err="1" smtClean="0"/>
              <a:t>перевезення</a:t>
            </a:r>
            <a:r>
              <a:rPr lang="ru-RU" sz="2000" dirty="0" smtClean="0"/>
              <a:t> </a:t>
            </a:r>
            <a:r>
              <a:rPr lang="ru-RU" sz="2000" dirty="0" err="1" smtClean="0"/>
              <a:t>продуктів</a:t>
            </a:r>
            <a:r>
              <a:rPr lang="ru-RU" sz="2000" dirty="0" smtClean="0"/>
              <a:t>, </a:t>
            </a:r>
            <a:r>
              <a:rPr lang="ru-RU" sz="2000" dirty="0" err="1" smtClean="0"/>
              <a:t>які</a:t>
            </a:r>
            <a:r>
              <a:rPr lang="ru-RU" sz="2000" dirty="0" smtClean="0"/>
              <a:t> </a:t>
            </a:r>
            <a:r>
              <a:rPr lang="ru-RU" sz="2000" dirty="0" err="1" smtClean="0"/>
              <a:t>швидко</a:t>
            </a:r>
            <a:r>
              <a:rPr lang="ru-RU" sz="2000" dirty="0" smtClean="0"/>
              <a:t> </a:t>
            </a:r>
            <a:r>
              <a:rPr lang="ru-RU" sz="2000" dirty="0" err="1" smtClean="0"/>
              <a:t>псуються</a:t>
            </a:r>
            <a:r>
              <a:rPr lang="ru-RU" sz="2000" dirty="0" smtClean="0"/>
              <a:t>, </a:t>
            </a:r>
            <a:r>
              <a:rPr lang="ru-RU" sz="2000" dirty="0" err="1" smtClean="0"/>
              <a:t>і</a:t>
            </a:r>
            <a:r>
              <a:rPr lang="ru-RU" sz="2000" dirty="0" smtClean="0"/>
              <a:t> </a:t>
            </a:r>
            <a:r>
              <a:rPr lang="ru-RU" sz="2000" dirty="0" err="1" smtClean="0"/>
              <a:t>хліба</a:t>
            </a:r>
            <a:r>
              <a:rPr lang="ru-RU" sz="2000" dirty="0" smtClean="0"/>
              <a:t>, </a:t>
            </a:r>
            <a:r>
              <a:rPr lang="ru-RU" sz="2000" dirty="0" err="1" smtClean="0"/>
              <a:t>який</a:t>
            </a:r>
            <a:r>
              <a:rPr lang="ru-RU" sz="2000" dirty="0" smtClean="0"/>
              <a:t> </a:t>
            </a:r>
            <a:r>
              <a:rPr lang="ru-RU" sz="2000" dirty="0" err="1" smtClean="0"/>
              <a:t>пред’являється</a:t>
            </a:r>
            <a:r>
              <a:rPr lang="ru-RU" sz="2000" dirty="0" smtClean="0"/>
              <a:t> </a:t>
            </a:r>
            <a:r>
              <a:rPr lang="ru-RU" sz="2000" dirty="0" err="1" smtClean="0"/>
              <a:t>представником</a:t>
            </a:r>
            <a:r>
              <a:rPr lang="ru-RU" sz="2000" dirty="0" smtClean="0"/>
              <a:t> </a:t>
            </a:r>
            <a:r>
              <a:rPr lang="ru-RU" sz="2000" dirty="0" err="1" smtClean="0"/>
              <a:t>під</a:t>
            </a:r>
            <a:r>
              <a:rPr lang="ru-RU" sz="2000" dirty="0" smtClean="0"/>
              <a:t> час </a:t>
            </a:r>
            <a:r>
              <a:rPr lang="ru-RU" sz="2000" dirty="0" err="1" smtClean="0"/>
              <a:t>одержання</a:t>
            </a:r>
            <a:r>
              <a:rPr lang="ru-RU" sz="2000" dirty="0" smtClean="0"/>
              <a:t> </a:t>
            </a:r>
            <a:r>
              <a:rPr lang="ru-RU" sz="2000" dirty="0" err="1" smtClean="0"/>
              <a:t>продовольства</a:t>
            </a:r>
            <a:r>
              <a:rPr lang="ru-RU" sz="2000" dirty="0" smtClean="0"/>
              <a:t>. </a:t>
            </a:r>
            <a:r>
              <a:rPr lang="ru-RU" sz="2000" b="1" i="1" dirty="0" smtClean="0"/>
              <a:t>У транспорт </a:t>
            </a:r>
            <a:r>
              <a:rPr lang="ru-RU" sz="2000" b="1" i="1" dirty="0" err="1" smtClean="0"/>
              <a:t>і</a:t>
            </a:r>
            <a:r>
              <a:rPr lang="ru-RU" sz="2000" b="1" i="1" dirty="0" smtClean="0"/>
              <a:t> ящики, на  </a:t>
            </a:r>
            <a:r>
              <a:rPr lang="ru-RU" sz="2000" b="1" i="1" dirty="0" err="1" smtClean="0"/>
              <a:t>які</a:t>
            </a:r>
            <a:r>
              <a:rPr lang="ru-RU" sz="2000" b="1" i="1" dirty="0" smtClean="0"/>
              <a:t> </a:t>
            </a:r>
            <a:r>
              <a:rPr lang="ru-RU" sz="2000" b="1" i="1" dirty="0" err="1" smtClean="0"/>
              <a:t>немає</a:t>
            </a:r>
            <a:r>
              <a:rPr lang="ru-RU" sz="2000" b="1" i="1" dirty="0" smtClean="0"/>
              <a:t> </a:t>
            </a:r>
            <a:r>
              <a:rPr lang="ru-RU" sz="2000" b="1" i="1" dirty="0" err="1" smtClean="0"/>
              <a:t>санітарних</a:t>
            </a:r>
            <a:r>
              <a:rPr lang="ru-RU" sz="2000" b="1" i="1" dirty="0" smtClean="0"/>
              <a:t> </a:t>
            </a:r>
            <a:r>
              <a:rPr lang="ru-RU" sz="2000" b="1" i="1" dirty="0" err="1" smtClean="0"/>
              <a:t>паспортів</a:t>
            </a:r>
            <a:r>
              <a:rPr lang="ru-RU" sz="2000" b="1" i="1" dirty="0" smtClean="0"/>
              <a:t>, </a:t>
            </a:r>
            <a:r>
              <a:rPr lang="ru-RU" sz="2000" b="1" i="1" dirty="0" err="1" smtClean="0"/>
              <a:t>продовольство</a:t>
            </a:r>
            <a:r>
              <a:rPr lang="ru-RU" sz="2000" b="1" i="1" dirty="0" smtClean="0"/>
              <a:t> не </a:t>
            </a:r>
            <a:r>
              <a:rPr lang="ru-RU" sz="2000" b="1" i="1" dirty="0" err="1" smtClean="0"/>
              <a:t>відпускається</a:t>
            </a:r>
            <a:r>
              <a:rPr lang="ru-RU" sz="2000" b="1" i="1" dirty="0" smtClean="0"/>
              <a:t>.</a:t>
            </a:r>
            <a:r>
              <a:rPr lang="ru-RU" sz="2000" dirty="0" smtClean="0"/>
              <a:t> </a:t>
            </a:r>
            <a:endParaRPr lang="uk-UA" sz="2000" dirty="0" smtClean="0"/>
          </a:p>
          <a:p>
            <a:pPr algn="just"/>
            <a:r>
              <a:rPr lang="ru-RU" sz="2000" dirty="0" err="1" smtClean="0"/>
              <a:t>Водія-експедитора</a:t>
            </a:r>
            <a:r>
              <a:rPr lang="ru-RU" sz="2000" dirty="0" smtClean="0"/>
              <a:t> </a:t>
            </a:r>
            <a:r>
              <a:rPr lang="ru-RU" sz="2000" dirty="0" err="1" smtClean="0"/>
              <a:t>забезпечують</a:t>
            </a:r>
            <a:r>
              <a:rPr lang="ru-RU" sz="2000" dirty="0" smtClean="0"/>
              <a:t> комплектом </a:t>
            </a:r>
            <a:r>
              <a:rPr lang="ru-RU" sz="2000" dirty="0" err="1" smtClean="0"/>
              <a:t>спеціального</a:t>
            </a:r>
            <a:r>
              <a:rPr lang="ru-RU" sz="2000" dirty="0" smtClean="0"/>
              <a:t> </a:t>
            </a:r>
            <a:r>
              <a:rPr lang="ru-RU" sz="2000" dirty="0" err="1" smtClean="0"/>
              <a:t>одягу</a:t>
            </a:r>
            <a:r>
              <a:rPr lang="ru-RU" sz="2000" dirty="0" smtClean="0"/>
              <a:t>, рушником </a:t>
            </a:r>
            <a:r>
              <a:rPr lang="ru-RU" sz="2000" dirty="0" err="1" smtClean="0"/>
              <a:t>і</a:t>
            </a:r>
            <a:r>
              <a:rPr lang="ru-RU" sz="2000" dirty="0" smtClean="0"/>
              <a:t> милом. </a:t>
            </a:r>
            <a:r>
              <a:rPr lang="ru-RU" sz="2000" dirty="0" err="1" smtClean="0"/>
              <a:t>Він</a:t>
            </a:r>
            <a:r>
              <a:rPr lang="ru-RU" sz="2000" dirty="0" smtClean="0"/>
              <a:t> повинен </a:t>
            </a:r>
            <a:r>
              <a:rPr lang="ru-RU" sz="2000" dirty="0" err="1" smtClean="0"/>
              <a:t>мати</a:t>
            </a:r>
            <a:r>
              <a:rPr lang="ru-RU" sz="2000" dirty="0" smtClean="0"/>
              <a:t> </a:t>
            </a:r>
            <a:r>
              <a:rPr lang="ru-RU" sz="2000" dirty="0" err="1" smtClean="0"/>
              <a:t>особисту</a:t>
            </a:r>
            <a:r>
              <a:rPr lang="ru-RU" sz="2000" dirty="0" smtClean="0"/>
              <a:t> </a:t>
            </a:r>
            <a:r>
              <a:rPr lang="ru-RU" sz="2000" dirty="0" err="1" smtClean="0"/>
              <a:t>медичну</a:t>
            </a:r>
            <a:r>
              <a:rPr lang="ru-RU" sz="2000" dirty="0" smtClean="0"/>
              <a:t> книжку </a:t>
            </a:r>
            <a:r>
              <a:rPr lang="ru-RU" sz="2000" dirty="0" err="1" smtClean="0"/>
              <a:t>з</a:t>
            </a:r>
            <a:r>
              <a:rPr lang="ru-RU" sz="2000" dirty="0" smtClean="0"/>
              <a:t> допуском до </a:t>
            </a:r>
            <a:r>
              <a:rPr lang="ru-RU" sz="2000" dirty="0" err="1" smtClean="0"/>
              <a:t>роботи</a:t>
            </a:r>
            <a:r>
              <a:rPr lang="ru-RU" sz="2000" dirty="0" smtClean="0"/>
              <a:t>.</a:t>
            </a:r>
            <a:endParaRPr lang="uk-UA" sz="2000" dirty="0" smtClean="0"/>
          </a:p>
          <a:p>
            <a:endParaRPr lang="uk-UA" sz="2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smtClean="0"/>
              <a:t>Особи, </a:t>
            </a:r>
            <a:r>
              <a:rPr lang="ru-RU" sz="2800" b="1" dirty="0" err="1" smtClean="0"/>
              <a:t>які</a:t>
            </a:r>
            <a:r>
              <a:rPr lang="ru-RU" sz="2800" b="1" dirty="0" smtClean="0"/>
              <a:t> </a:t>
            </a:r>
            <a:r>
              <a:rPr lang="ru-RU" sz="2800" b="1" dirty="0" err="1" smtClean="0"/>
              <a:t>влаштовуються</a:t>
            </a:r>
            <a:r>
              <a:rPr lang="ru-RU" sz="2800" b="1" dirty="0" smtClean="0"/>
              <a:t> на роботу на </a:t>
            </a:r>
            <a:r>
              <a:rPr lang="ru-RU" sz="2800" b="1" dirty="0" err="1" smtClean="0"/>
              <a:t>об’єкти</a:t>
            </a:r>
            <a:r>
              <a:rPr lang="ru-RU" sz="2800" b="1" dirty="0" smtClean="0"/>
              <a:t> </a:t>
            </a:r>
            <a:r>
              <a:rPr lang="ru-RU" sz="2800" b="1" dirty="0" err="1" smtClean="0"/>
              <a:t>харчування</a:t>
            </a:r>
            <a:r>
              <a:rPr lang="ru-RU" sz="2800" b="1" dirty="0" smtClean="0"/>
              <a:t>, </a:t>
            </a:r>
            <a:r>
              <a:rPr lang="ru-RU" sz="2800" b="1" dirty="0" err="1" smtClean="0"/>
              <a:t>підлягають</a:t>
            </a:r>
            <a:r>
              <a:rPr lang="ru-RU" sz="2800" b="1" dirty="0" smtClean="0"/>
              <a:t> </a:t>
            </a:r>
            <a:r>
              <a:rPr lang="ru-RU" sz="2800" b="1" dirty="0" err="1" smtClean="0"/>
              <a:t>обов’язковому</a:t>
            </a:r>
            <a:r>
              <a:rPr lang="ru-RU" sz="2800" b="1" dirty="0" smtClean="0"/>
              <a:t> </a:t>
            </a:r>
            <a:r>
              <a:rPr lang="ru-RU" sz="2800" b="1" dirty="0" err="1" smtClean="0"/>
              <a:t>обстеженню</a:t>
            </a:r>
            <a:r>
              <a:rPr lang="ru-RU" sz="2800" b="1" dirty="0" smtClean="0"/>
              <a:t>:</a:t>
            </a:r>
            <a:endParaRPr lang="uk-UA" sz="2800" b="1" dirty="0"/>
          </a:p>
        </p:txBody>
      </p:sp>
      <p:sp>
        <p:nvSpPr>
          <p:cNvPr id="3" name="Содержимое 2"/>
          <p:cNvSpPr>
            <a:spLocks noGrp="1"/>
          </p:cNvSpPr>
          <p:nvPr>
            <p:ph idx="1"/>
          </p:nvPr>
        </p:nvSpPr>
        <p:spPr/>
        <p:txBody>
          <a:bodyPr>
            <a:normAutofit fontScale="92500" lnSpcReduction="10000"/>
          </a:bodyPr>
          <a:lstStyle/>
          <a:p>
            <a:pPr lvl="0" algn="just"/>
            <a:r>
              <a:rPr lang="ru-RU" sz="2000" dirty="0" smtClean="0"/>
              <a:t>– на </a:t>
            </a:r>
            <a:r>
              <a:rPr lang="ru-RU" sz="2000" dirty="0" err="1" smtClean="0"/>
              <a:t>носійство</a:t>
            </a:r>
            <a:r>
              <a:rPr lang="ru-RU" sz="2000" dirty="0" smtClean="0"/>
              <a:t> </a:t>
            </a:r>
            <a:r>
              <a:rPr lang="ru-RU" sz="2000" dirty="0" err="1" smtClean="0"/>
              <a:t>збудників</a:t>
            </a:r>
            <a:r>
              <a:rPr lang="ru-RU" sz="2000" dirty="0" smtClean="0"/>
              <a:t> </a:t>
            </a:r>
            <a:r>
              <a:rPr lang="ru-RU" sz="2000" dirty="0" err="1" smtClean="0"/>
              <a:t>кишкових</a:t>
            </a:r>
            <a:r>
              <a:rPr lang="ru-RU" sz="2000" dirty="0" smtClean="0"/>
              <a:t> </a:t>
            </a:r>
            <a:r>
              <a:rPr lang="ru-RU" sz="2000" dirty="0" err="1" smtClean="0"/>
              <a:t>інфекцій</a:t>
            </a:r>
            <a:r>
              <a:rPr lang="ru-RU" sz="2000" dirty="0" smtClean="0"/>
              <a:t> (</a:t>
            </a:r>
            <a:r>
              <a:rPr lang="ru-RU" sz="2000" dirty="0" err="1" smtClean="0"/>
              <a:t>триразово</a:t>
            </a:r>
            <a:r>
              <a:rPr lang="ru-RU" sz="2000" dirty="0" smtClean="0"/>
              <a:t> </a:t>
            </a:r>
            <a:r>
              <a:rPr lang="ru-RU" sz="2000" dirty="0" err="1" smtClean="0"/>
              <a:t>з</a:t>
            </a:r>
            <a:r>
              <a:rPr lang="ru-RU" sz="2000" dirty="0" smtClean="0"/>
              <a:t> </a:t>
            </a:r>
            <a:r>
              <a:rPr lang="ru-RU" sz="2000" dirty="0" err="1" smtClean="0"/>
              <a:t>інтервалами</a:t>
            </a:r>
            <a:r>
              <a:rPr lang="ru-RU" sz="2000" dirty="0" smtClean="0"/>
              <a:t> в одну </a:t>
            </a:r>
            <a:r>
              <a:rPr lang="ru-RU" sz="2000" dirty="0" err="1" smtClean="0"/>
              <a:t>добу</a:t>
            </a:r>
            <a:r>
              <a:rPr lang="ru-RU" sz="2000" dirty="0" smtClean="0"/>
              <a:t>); у </a:t>
            </a:r>
            <a:r>
              <a:rPr lang="ru-RU" sz="2000" dirty="0" err="1" smtClean="0"/>
              <a:t>подальшому</a:t>
            </a:r>
            <a:r>
              <a:rPr lang="ru-RU" sz="2000" dirty="0" smtClean="0"/>
              <a:t> один раз в квартал; при </a:t>
            </a:r>
            <a:r>
              <a:rPr lang="ru-RU" sz="2000" dirty="0" err="1" smtClean="0"/>
              <a:t>наявності</a:t>
            </a:r>
            <a:r>
              <a:rPr lang="ru-RU" sz="2000" dirty="0" smtClean="0"/>
              <a:t> </a:t>
            </a:r>
            <a:r>
              <a:rPr lang="ru-RU" sz="2000" dirty="0" err="1" smtClean="0"/>
              <a:t>епідемічних</a:t>
            </a:r>
            <a:r>
              <a:rPr lang="ru-RU" sz="2000" dirty="0" smtClean="0"/>
              <a:t> </a:t>
            </a:r>
            <a:r>
              <a:rPr lang="ru-RU" sz="2000" dirty="0" err="1" smtClean="0"/>
              <a:t>показів</a:t>
            </a:r>
            <a:r>
              <a:rPr lang="ru-RU" sz="2000" dirty="0" smtClean="0"/>
              <a:t> за </a:t>
            </a:r>
            <a:r>
              <a:rPr lang="ru-RU" sz="2000" dirty="0" err="1" smtClean="0"/>
              <a:t>вказівкою</a:t>
            </a:r>
            <a:r>
              <a:rPr lang="ru-RU" sz="2000" dirty="0" smtClean="0"/>
              <a:t> начальника </a:t>
            </a:r>
            <a:r>
              <a:rPr lang="ru-RU" sz="2000" dirty="0" err="1" smtClean="0"/>
              <a:t>медичної</a:t>
            </a:r>
            <a:r>
              <a:rPr lang="ru-RU" sz="2000" dirty="0" smtClean="0"/>
              <a:t> </a:t>
            </a:r>
            <a:r>
              <a:rPr lang="ru-RU" sz="2000" dirty="0" err="1" smtClean="0"/>
              <a:t>служби</a:t>
            </a:r>
            <a:r>
              <a:rPr lang="ru-RU" sz="2000" dirty="0" smtClean="0"/>
              <a:t> </a:t>
            </a:r>
            <a:r>
              <a:rPr lang="ru-RU" sz="2000" dirty="0" err="1" smtClean="0"/>
              <a:t>або</a:t>
            </a:r>
            <a:r>
              <a:rPr lang="ru-RU" sz="2000" dirty="0" smtClean="0"/>
              <a:t> </a:t>
            </a:r>
            <a:r>
              <a:rPr lang="ru-RU" sz="2000" dirty="0" err="1" smtClean="0"/>
              <a:t>лікаря</a:t>
            </a:r>
            <a:r>
              <a:rPr lang="ru-RU" sz="2000" dirty="0" smtClean="0"/>
              <a:t> </a:t>
            </a:r>
            <a:r>
              <a:rPr lang="ru-RU" sz="2000" dirty="0" err="1" smtClean="0"/>
              <a:t>епідеміолога</a:t>
            </a:r>
            <a:r>
              <a:rPr lang="ru-RU" sz="2000" dirty="0" smtClean="0"/>
              <a:t>; </a:t>
            </a:r>
            <a:endParaRPr lang="uk-UA" sz="2000" dirty="0" smtClean="0"/>
          </a:p>
          <a:p>
            <a:pPr lvl="0" algn="just"/>
            <a:r>
              <a:rPr lang="ru-RU" sz="2000" dirty="0" smtClean="0"/>
              <a:t> – на </a:t>
            </a:r>
            <a:r>
              <a:rPr lang="ru-RU" sz="2000" dirty="0" err="1" smtClean="0"/>
              <a:t>тифо-паратифозне</a:t>
            </a:r>
            <a:r>
              <a:rPr lang="ru-RU" sz="2000" dirty="0" smtClean="0"/>
              <a:t> </a:t>
            </a:r>
            <a:r>
              <a:rPr lang="ru-RU" sz="2000" dirty="0" err="1" smtClean="0"/>
              <a:t>носійство</a:t>
            </a:r>
            <a:r>
              <a:rPr lang="ru-RU" sz="2000" dirty="0" smtClean="0"/>
              <a:t> в </a:t>
            </a:r>
            <a:r>
              <a:rPr lang="ru-RU" sz="2000" dirty="0" err="1" smtClean="0"/>
              <a:t>сечі</a:t>
            </a:r>
            <a:r>
              <a:rPr lang="ru-RU" sz="2000" dirty="0" smtClean="0"/>
              <a:t>, у дуоденальному </a:t>
            </a:r>
            <a:r>
              <a:rPr lang="ru-RU" sz="2000" dirty="0" err="1" smtClean="0"/>
              <a:t>вмісті</a:t>
            </a:r>
            <a:r>
              <a:rPr lang="ru-RU" sz="2000" dirty="0" smtClean="0"/>
              <a:t> – за показами; </a:t>
            </a:r>
            <a:endParaRPr lang="uk-UA" sz="2000" dirty="0" smtClean="0"/>
          </a:p>
          <a:p>
            <a:pPr lvl="0" algn="just"/>
            <a:r>
              <a:rPr lang="ru-RU" sz="2000" dirty="0" smtClean="0"/>
              <a:t>– на </a:t>
            </a:r>
            <a:r>
              <a:rPr lang="ru-RU" sz="2000" dirty="0" err="1" smtClean="0"/>
              <a:t>гельмінти</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на </a:t>
            </a:r>
            <a:r>
              <a:rPr lang="ru-RU" sz="2000" dirty="0" err="1" smtClean="0"/>
              <a:t>гонококи</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кров на </a:t>
            </a:r>
            <a:r>
              <a:rPr lang="ru-RU" sz="2000" dirty="0" err="1" smtClean="0"/>
              <a:t>сифіліс</a:t>
            </a:r>
            <a:r>
              <a:rPr lang="ru-RU" sz="2000" dirty="0" smtClean="0"/>
              <a:t> – одноразово, у </a:t>
            </a:r>
            <a:r>
              <a:rPr lang="ru-RU" sz="2000" dirty="0" err="1" smtClean="0"/>
              <a:t>подальшому</a:t>
            </a:r>
            <a:r>
              <a:rPr lang="ru-RU" sz="2000" dirty="0" smtClean="0"/>
              <a:t> – за показами; </a:t>
            </a:r>
            <a:endParaRPr lang="uk-UA" sz="2000" dirty="0" smtClean="0"/>
          </a:p>
          <a:p>
            <a:pPr lvl="0" algn="just"/>
            <a:r>
              <a:rPr lang="ru-RU" sz="2000" dirty="0" smtClean="0"/>
              <a:t> – </a:t>
            </a:r>
            <a:r>
              <a:rPr lang="ru-RU" sz="2000" dirty="0" err="1" smtClean="0"/>
              <a:t>рентгеноскопія</a:t>
            </a:r>
            <a:r>
              <a:rPr lang="ru-RU" sz="2000" dirty="0" smtClean="0"/>
              <a:t> (</a:t>
            </a:r>
            <a:r>
              <a:rPr lang="ru-RU" sz="2000" dirty="0" err="1" smtClean="0"/>
              <a:t>флюорографія</a:t>
            </a:r>
            <a:r>
              <a:rPr lang="ru-RU" sz="2000" dirty="0" smtClean="0"/>
              <a:t>) </a:t>
            </a:r>
            <a:r>
              <a:rPr lang="ru-RU" sz="2000" dirty="0" err="1" smtClean="0"/>
              <a:t>органів</a:t>
            </a:r>
            <a:r>
              <a:rPr lang="ru-RU" sz="2000" dirty="0" smtClean="0"/>
              <a:t> </a:t>
            </a:r>
            <a:r>
              <a:rPr lang="ru-RU" sz="2000" dirty="0" err="1" smtClean="0"/>
              <a:t>грудної</a:t>
            </a:r>
            <a:r>
              <a:rPr lang="ru-RU" sz="2000" dirty="0" smtClean="0"/>
              <a:t> </a:t>
            </a:r>
            <a:r>
              <a:rPr lang="ru-RU" sz="2000" dirty="0" err="1" smtClean="0"/>
              <a:t>клітки</a:t>
            </a:r>
            <a:r>
              <a:rPr lang="ru-RU" sz="2000" dirty="0" smtClean="0"/>
              <a:t> при </a:t>
            </a:r>
            <a:r>
              <a:rPr lang="ru-RU" sz="2000" dirty="0" err="1" smtClean="0"/>
              <a:t>прийомі</a:t>
            </a:r>
            <a:r>
              <a:rPr lang="ru-RU" sz="2000" dirty="0" smtClean="0"/>
              <a:t> на роботу, у </a:t>
            </a:r>
            <a:r>
              <a:rPr lang="ru-RU" sz="2000" dirty="0" err="1" smtClean="0"/>
              <a:t>подальшому</a:t>
            </a:r>
            <a:r>
              <a:rPr lang="ru-RU" sz="2000" dirty="0" smtClean="0"/>
              <a:t> – один раз на </a:t>
            </a:r>
            <a:r>
              <a:rPr lang="ru-RU" sz="2000" dirty="0" err="1" smtClean="0"/>
              <a:t>рік</a:t>
            </a:r>
            <a:r>
              <a:rPr lang="ru-RU" sz="2000" dirty="0" smtClean="0"/>
              <a:t>; </a:t>
            </a:r>
            <a:endParaRPr lang="uk-UA" sz="2000" dirty="0" smtClean="0"/>
          </a:p>
          <a:p>
            <a:pPr lvl="0" algn="just"/>
            <a:r>
              <a:rPr lang="ru-RU" sz="2000" dirty="0" smtClean="0"/>
              <a:t>– </a:t>
            </a:r>
            <a:r>
              <a:rPr lang="ru-RU" sz="2000" dirty="0" err="1" smtClean="0"/>
              <a:t>медичні</a:t>
            </a:r>
            <a:r>
              <a:rPr lang="ru-RU" sz="2000" dirty="0" smtClean="0"/>
              <a:t> огляди – один раз на </a:t>
            </a:r>
            <a:r>
              <a:rPr lang="ru-RU" sz="2000" dirty="0" err="1" smtClean="0"/>
              <a:t>тиждень</a:t>
            </a:r>
            <a:r>
              <a:rPr lang="ru-RU" sz="2000" dirty="0" smtClean="0"/>
              <a:t> (</a:t>
            </a:r>
            <a:r>
              <a:rPr lang="ru-RU" sz="2000" dirty="0" err="1" smtClean="0"/>
              <a:t>місяць</a:t>
            </a:r>
            <a:r>
              <a:rPr lang="ru-RU" sz="2000" dirty="0" smtClean="0"/>
              <a:t>- квартал) в </a:t>
            </a:r>
            <a:r>
              <a:rPr lang="ru-RU" sz="2000" dirty="0" err="1" smtClean="0"/>
              <a:t>залеж</a:t>
            </a:r>
            <a:r>
              <a:rPr lang="ru-RU" sz="2000" dirty="0" smtClean="0"/>
              <a:t>. </a:t>
            </a:r>
            <a:r>
              <a:rPr lang="ru-RU" sz="2000" dirty="0" err="1" smtClean="0"/>
              <a:t>від</a:t>
            </a:r>
            <a:r>
              <a:rPr lang="ru-RU" sz="2000" dirty="0" smtClean="0"/>
              <a:t> </a:t>
            </a:r>
            <a:r>
              <a:rPr lang="ru-RU" sz="2000" dirty="0" err="1" smtClean="0"/>
              <a:t>епідситуації</a:t>
            </a:r>
            <a:r>
              <a:rPr lang="ru-RU" sz="2000" dirty="0" smtClean="0"/>
              <a:t>. </a:t>
            </a:r>
            <a:endParaRPr lang="uk-UA" sz="2000" dirty="0" smtClean="0"/>
          </a:p>
          <a:p>
            <a:pPr algn="just"/>
            <a:r>
              <a:rPr lang="ru-RU" sz="2000" dirty="0" err="1" smtClean="0"/>
              <a:t>Результати</a:t>
            </a:r>
            <a:r>
              <a:rPr lang="ru-RU" sz="2000" dirty="0" smtClean="0"/>
              <a:t> </a:t>
            </a:r>
            <a:r>
              <a:rPr lang="ru-RU" sz="2000" dirty="0" err="1" smtClean="0"/>
              <a:t>медичного</a:t>
            </a:r>
            <a:r>
              <a:rPr lang="ru-RU" sz="2000" dirty="0" smtClean="0"/>
              <a:t> </a:t>
            </a:r>
            <a:r>
              <a:rPr lang="ru-RU" sz="2000" dirty="0" err="1" smtClean="0"/>
              <a:t>обстеження</a:t>
            </a:r>
            <a:r>
              <a:rPr lang="ru-RU" sz="2000" dirty="0" smtClean="0"/>
              <a:t> </a:t>
            </a:r>
            <a:r>
              <a:rPr lang="ru-RU" sz="2000" dirty="0" err="1" smtClean="0"/>
              <a:t>працівників</a:t>
            </a:r>
            <a:r>
              <a:rPr lang="ru-RU" sz="2000" dirty="0" smtClean="0"/>
              <a:t> </a:t>
            </a:r>
            <a:r>
              <a:rPr lang="ru-RU" sz="2000" dirty="0" err="1" smtClean="0"/>
              <a:t>об’єктів</a:t>
            </a:r>
            <a:r>
              <a:rPr lang="ru-RU" sz="2000" dirty="0" smtClean="0"/>
              <a:t> </a:t>
            </a:r>
            <a:r>
              <a:rPr lang="ru-RU" sz="2000" dirty="0" err="1" smtClean="0"/>
              <a:t>харчування</a:t>
            </a:r>
            <a:r>
              <a:rPr lang="ru-RU" sz="2000" dirty="0" smtClean="0"/>
              <a:t> </a:t>
            </a:r>
            <a:r>
              <a:rPr lang="ru-RU" sz="2000" dirty="0" err="1" smtClean="0"/>
              <a:t>заносяться</a:t>
            </a:r>
            <a:r>
              <a:rPr lang="ru-RU" sz="2000" dirty="0" smtClean="0"/>
              <a:t> </a:t>
            </a:r>
            <a:r>
              <a:rPr lang="ru-RU" sz="2000" dirty="0" err="1" smtClean="0"/>
              <a:t>лікарем</a:t>
            </a:r>
            <a:r>
              <a:rPr lang="ru-RU" sz="2000" dirty="0" smtClean="0"/>
              <a:t> в </a:t>
            </a:r>
            <a:r>
              <a:rPr lang="ru-RU" sz="2000" dirty="0" err="1" smtClean="0"/>
              <a:t>їх</a:t>
            </a:r>
            <a:r>
              <a:rPr lang="ru-RU" sz="2000" dirty="0" smtClean="0"/>
              <a:t> </a:t>
            </a:r>
            <a:r>
              <a:rPr lang="ru-RU" sz="2000" dirty="0" err="1" smtClean="0"/>
              <a:t>особисті</a:t>
            </a:r>
            <a:r>
              <a:rPr lang="ru-RU" sz="2000" dirty="0" smtClean="0"/>
              <a:t> </a:t>
            </a:r>
            <a:r>
              <a:rPr lang="ru-RU" sz="2000" dirty="0" err="1" smtClean="0"/>
              <a:t>санітарні</a:t>
            </a:r>
            <a:r>
              <a:rPr lang="ru-RU" sz="2000" dirty="0" smtClean="0"/>
              <a:t> книжки.</a:t>
            </a:r>
            <a:endParaRPr lang="uk-UA" sz="2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Продовження</a:t>
            </a:r>
            <a:endParaRPr lang="uk-UA" sz="2800" b="1" dirty="0"/>
          </a:p>
        </p:txBody>
      </p:sp>
      <p:sp>
        <p:nvSpPr>
          <p:cNvPr id="3" name="Содержимое 2"/>
          <p:cNvSpPr>
            <a:spLocks noGrp="1"/>
          </p:cNvSpPr>
          <p:nvPr>
            <p:ph idx="1"/>
          </p:nvPr>
        </p:nvSpPr>
        <p:spPr/>
        <p:txBody>
          <a:bodyPr>
            <a:noAutofit/>
          </a:bodyPr>
          <a:lstStyle/>
          <a:p>
            <a:pPr algn="just"/>
            <a:r>
              <a:rPr lang="ru-RU" sz="2400" b="1" i="1" dirty="0" err="1" smtClean="0"/>
              <a:t>Відповідальність</a:t>
            </a:r>
            <a:r>
              <a:rPr lang="ru-RU" sz="2400" b="1" i="1" dirty="0" smtClean="0"/>
              <a:t> за </a:t>
            </a:r>
            <a:r>
              <a:rPr lang="ru-RU" sz="2400" b="1" i="1" dirty="0" err="1" smtClean="0"/>
              <a:t>прийом</a:t>
            </a:r>
            <a:r>
              <a:rPr lang="ru-RU" sz="2400" b="1" i="1" dirty="0" smtClean="0"/>
              <a:t> на роботу та допуск до </a:t>
            </a:r>
            <a:r>
              <a:rPr lang="ru-RU" sz="2400" b="1" i="1" dirty="0" err="1" smtClean="0"/>
              <a:t>роботи</a:t>
            </a:r>
            <a:r>
              <a:rPr lang="ru-RU" sz="2400" b="1" i="1" dirty="0" smtClean="0"/>
              <a:t> </a:t>
            </a:r>
            <a:r>
              <a:rPr lang="ru-RU" sz="2400" b="1" i="1" dirty="0" err="1" smtClean="0"/>
              <a:t>осіб</a:t>
            </a:r>
            <a:r>
              <a:rPr lang="ru-RU" sz="2400" b="1" i="1" dirty="0" smtClean="0"/>
              <a:t>, </a:t>
            </a:r>
            <a:r>
              <a:rPr lang="ru-RU" sz="2400" b="1" i="1" dirty="0" err="1" smtClean="0"/>
              <a:t>які</a:t>
            </a:r>
            <a:r>
              <a:rPr lang="ru-RU" sz="2400" b="1" i="1" dirty="0" smtClean="0"/>
              <a:t> не </a:t>
            </a:r>
            <a:r>
              <a:rPr lang="ru-RU" sz="2400" b="1" i="1" dirty="0" err="1" smtClean="0"/>
              <a:t>пройшли</a:t>
            </a:r>
            <a:r>
              <a:rPr lang="ru-RU" sz="2400" b="1" i="1" dirty="0" smtClean="0"/>
              <a:t> </a:t>
            </a:r>
            <a:r>
              <a:rPr lang="ru-RU" sz="2400" b="1" i="1" dirty="0" err="1" smtClean="0"/>
              <a:t>медичного</a:t>
            </a:r>
            <a:r>
              <a:rPr lang="ru-RU" sz="2400" b="1" i="1" dirty="0" smtClean="0"/>
              <a:t> </a:t>
            </a:r>
            <a:r>
              <a:rPr lang="ru-RU" sz="2400" b="1" i="1" dirty="0" err="1" smtClean="0"/>
              <a:t>обстеження</a:t>
            </a:r>
            <a:r>
              <a:rPr lang="ru-RU" sz="2400" b="1" i="1" dirty="0" smtClean="0"/>
              <a:t> </a:t>
            </a:r>
            <a:r>
              <a:rPr lang="ru-RU" sz="2400" b="1" i="1" dirty="0" err="1" smtClean="0"/>
              <a:t>або</a:t>
            </a:r>
            <a:r>
              <a:rPr lang="ru-RU" sz="2400" b="1" i="1" dirty="0" smtClean="0"/>
              <a:t> порушили </a:t>
            </a:r>
            <a:r>
              <a:rPr lang="ru-RU" sz="2400" b="1" i="1" dirty="0" err="1" smtClean="0"/>
              <a:t>його</a:t>
            </a:r>
            <a:r>
              <a:rPr lang="ru-RU" sz="2400" b="1" i="1" dirty="0" smtClean="0"/>
              <a:t> </a:t>
            </a:r>
            <a:r>
              <a:rPr lang="ru-RU" sz="2400" b="1" i="1" dirty="0" err="1" smtClean="0"/>
              <a:t>терміни</a:t>
            </a:r>
            <a:r>
              <a:rPr lang="ru-RU" sz="2400" b="1" i="1" dirty="0" smtClean="0"/>
              <a:t>, </a:t>
            </a:r>
            <a:r>
              <a:rPr lang="ru-RU" sz="2400" b="1" i="1" dirty="0" err="1" smtClean="0"/>
              <a:t>несуть</a:t>
            </a:r>
            <a:r>
              <a:rPr lang="ru-RU" sz="2400" b="1" i="1" dirty="0" smtClean="0"/>
              <a:t> </a:t>
            </a:r>
            <a:r>
              <a:rPr lang="ru-RU" sz="2400" b="1" i="1" dirty="0" err="1" smtClean="0"/>
              <a:t>посадові</a:t>
            </a:r>
            <a:r>
              <a:rPr lang="ru-RU" sz="2400" b="1" i="1" dirty="0" smtClean="0"/>
              <a:t> особи </a:t>
            </a:r>
            <a:r>
              <a:rPr lang="ru-RU" sz="2400" b="1" i="1" dirty="0" err="1" smtClean="0"/>
              <a:t>відповідних</a:t>
            </a:r>
            <a:r>
              <a:rPr lang="ru-RU" sz="2400" b="1" i="1" dirty="0" smtClean="0"/>
              <a:t> </a:t>
            </a:r>
            <a:r>
              <a:rPr lang="ru-RU" sz="2400" b="1" i="1" dirty="0" err="1" smtClean="0"/>
              <a:t>об’єктів</a:t>
            </a:r>
            <a:r>
              <a:rPr lang="ru-RU" sz="2400" b="1" i="1" dirty="0" smtClean="0"/>
              <a:t> </a:t>
            </a:r>
            <a:r>
              <a:rPr lang="ru-RU" sz="2400" b="1" i="1" dirty="0" err="1" smtClean="0"/>
              <a:t>харчування</a:t>
            </a:r>
            <a:r>
              <a:rPr lang="ru-RU" sz="2400" b="1" i="1" dirty="0" smtClean="0"/>
              <a:t> та начальник </a:t>
            </a:r>
            <a:r>
              <a:rPr lang="ru-RU" sz="2400" b="1" i="1" dirty="0" err="1" smtClean="0"/>
              <a:t>продовольчої</a:t>
            </a:r>
            <a:r>
              <a:rPr lang="ru-RU" sz="2400" b="1" i="1" dirty="0" smtClean="0"/>
              <a:t> </a:t>
            </a:r>
            <a:r>
              <a:rPr lang="ru-RU" sz="2400" b="1" i="1" dirty="0" err="1" smtClean="0"/>
              <a:t>служби</a:t>
            </a:r>
            <a:r>
              <a:rPr lang="ru-RU" sz="2400" b="1" i="1" dirty="0" smtClean="0"/>
              <a:t> </a:t>
            </a:r>
            <a:r>
              <a:rPr lang="ru-RU" sz="2400" b="1" i="1" dirty="0" err="1" smtClean="0"/>
              <a:t>частини</a:t>
            </a:r>
            <a:r>
              <a:rPr lang="ru-RU" sz="2400" b="1" i="1" dirty="0" smtClean="0"/>
              <a:t>.</a:t>
            </a:r>
            <a:r>
              <a:rPr lang="ru-RU" sz="2400" b="1" dirty="0" smtClean="0"/>
              <a:t> </a:t>
            </a:r>
            <a:endParaRPr lang="uk-UA" sz="2400" b="1" dirty="0" smtClean="0"/>
          </a:p>
          <a:p>
            <a:pPr algn="just"/>
            <a:r>
              <a:rPr lang="ru-RU" sz="2400" b="1" i="1" dirty="0" err="1" smtClean="0"/>
              <a:t>Ті</a:t>
            </a:r>
            <a:r>
              <a:rPr lang="ru-RU" sz="2400" b="1" i="1" dirty="0" smtClean="0"/>
              <a:t>, </a:t>
            </a:r>
            <a:r>
              <a:rPr lang="ru-RU" sz="2400" b="1" i="1" dirty="0" err="1" smtClean="0"/>
              <a:t>що</a:t>
            </a:r>
            <a:r>
              <a:rPr lang="ru-RU" sz="2400" b="1" i="1" dirty="0" smtClean="0"/>
              <a:t> </a:t>
            </a:r>
            <a:r>
              <a:rPr lang="ru-RU" sz="2400" b="1" i="1" dirty="0" err="1" smtClean="0"/>
              <a:t>перехворіли</a:t>
            </a:r>
            <a:r>
              <a:rPr lang="ru-RU" sz="2400" b="1" i="1" dirty="0" smtClean="0"/>
              <a:t> </a:t>
            </a:r>
            <a:r>
              <a:rPr lang="ru-RU" sz="2400" b="1" i="1" dirty="0" err="1" smtClean="0"/>
              <a:t>гострими</a:t>
            </a:r>
            <a:r>
              <a:rPr lang="ru-RU" sz="2400" b="1" i="1" dirty="0" smtClean="0"/>
              <a:t> </a:t>
            </a:r>
            <a:r>
              <a:rPr lang="ru-RU" sz="2400" b="1" i="1" dirty="0" err="1" smtClean="0"/>
              <a:t>кишковими</a:t>
            </a:r>
            <a:r>
              <a:rPr lang="ru-RU" sz="2400" b="1" i="1" dirty="0" smtClean="0"/>
              <a:t> </a:t>
            </a:r>
            <a:r>
              <a:rPr lang="ru-RU" sz="2400" b="1" i="1" dirty="0" err="1" smtClean="0"/>
              <a:t>інфекційними</a:t>
            </a:r>
            <a:r>
              <a:rPr lang="ru-RU" sz="2400" b="1" i="1" dirty="0" smtClean="0"/>
              <a:t> хворобами, </a:t>
            </a:r>
            <a:r>
              <a:rPr lang="ru-RU" sz="2400" b="1" i="1" dirty="0" err="1" smtClean="0"/>
              <a:t>можуть</a:t>
            </a:r>
            <a:r>
              <a:rPr lang="ru-RU" sz="2400" b="1" i="1" dirty="0" smtClean="0"/>
              <a:t> бути </a:t>
            </a:r>
            <a:r>
              <a:rPr lang="ru-RU" sz="2400" b="1" i="1" dirty="0" err="1" smtClean="0"/>
              <a:t>допущені</a:t>
            </a:r>
            <a:r>
              <a:rPr lang="ru-RU" sz="2400" b="1" i="1" dirty="0" smtClean="0"/>
              <a:t> до </a:t>
            </a:r>
            <a:r>
              <a:rPr lang="ru-RU" sz="2400" b="1" i="1" dirty="0" err="1" smtClean="0"/>
              <a:t>роботи</a:t>
            </a:r>
            <a:r>
              <a:rPr lang="ru-RU" sz="2400" b="1" i="1" dirty="0" smtClean="0"/>
              <a:t> на ППХ не </a:t>
            </a:r>
            <a:r>
              <a:rPr lang="ru-RU" sz="2400" b="1" i="1" dirty="0" err="1" smtClean="0"/>
              <a:t>раніше</a:t>
            </a:r>
            <a:r>
              <a:rPr lang="ru-RU" sz="2400" b="1" i="1" dirty="0" smtClean="0"/>
              <a:t> </a:t>
            </a:r>
            <a:r>
              <a:rPr lang="ru-RU" sz="2400" b="1" i="1" dirty="0" err="1" smtClean="0"/>
              <a:t>ніж</a:t>
            </a:r>
            <a:r>
              <a:rPr lang="ru-RU" sz="2400" b="1" i="1" dirty="0" smtClean="0"/>
              <a:t> через три </a:t>
            </a:r>
            <a:r>
              <a:rPr lang="ru-RU" sz="2400" b="1" i="1" dirty="0" err="1" smtClean="0"/>
              <a:t>місяці</a:t>
            </a:r>
            <a:r>
              <a:rPr lang="ru-RU" sz="2400" b="1" i="1" dirty="0" smtClean="0"/>
              <a:t> </a:t>
            </a:r>
            <a:r>
              <a:rPr lang="ru-RU" sz="2400" b="1" i="1" dirty="0" err="1" smtClean="0"/>
              <a:t>після</a:t>
            </a:r>
            <a:r>
              <a:rPr lang="ru-RU" sz="2400" b="1" i="1" dirty="0" smtClean="0"/>
              <a:t> </a:t>
            </a:r>
            <a:r>
              <a:rPr lang="ru-RU" sz="2400" b="1" i="1" dirty="0" err="1" smtClean="0"/>
              <a:t>виписки</a:t>
            </a:r>
            <a:r>
              <a:rPr lang="ru-RU" sz="2400" b="1" i="1" dirty="0" smtClean="0"/>
              <a:t> </a:t>
            </a:r>
            <a:r>
              <a:rPr lang="ru-RU" sz="2400" b="1" i="1" dirty="0" err="1" smtClean="0"/>
              <a:t>з</a:t>
            </a:r>
            <a:r>
              <a:rPr lang="ru-RU" sz="2400" b="1" i="1" dirty="0" smtClean="0"/>
              <a:t> </a:t>
            </a:r>
            <a:r>
              <a:rPr lang="ru-RU" sz="2400" b="1" i="1" dirty="0" err="1" smtClean="0"/>
              <a:t>лікувального</a:t>
            </a:r>
            <a:r>
              <a:rPr lang="ru-RU" sz="2400" b="1" i="1" dirty="0" smtClean="0"/>
              <a:t> закладу </a:t>
            </a:r>
            <a:r>
              <a:rPr lang="ru-RU" sz="2400" b="1" i="1" dirty="0" err="1" smtClean="0"/>
              <a:t>і</a:t>
            </a:r>
            <a:r>
              <a:rPr lang="ru-RU" sz="2400" b="1" i="1" dirty="0" smtClean="0"/>
              <a:t> </a:t>
            </a:r>
            <a:r>
              <a:rPr lang="ru-RU" sz="2400" b="1" i="1" dirty="0" err="1" smtClean="0"/>
              <a:t>проведення</a:t>
            </a:r>
            <a:r>
              <a:rPr lang="ru-RU" sz="2400" b="1" i="1" dirty="0" smtClean="0"/>
              <a:t> </a:t>
            </a:r>
            <a:r>
              <a:rPr lang="ru-RU" sz="2400" b="1" i="1" dirty="0" err="1" smtClean="0"/>
              <a:t>відповідних</a:t>
            </a:r>
            <a:r>
              <a:rPr lang="ru-RU" sz="2400" b="1" i="1" dirty="0" smtClean="0"/>
              <a:t> </a:t>
            </a:r>
            <a:r>
              <a:rPr lang="ru-RU" sz="2400" b="1" i="1" dirty="0" err="1" smtClean="0"/>
              <a:t>клінічно-лабораторних</a:t>
            </a:r>
            <a:r>
              <a:rPr lang="ru-RU" sz="2400" b="1" i="1" dirty="0" smtClean="0"/>
              <a:t> та </a:t>
            </a:r>
            <a:r>
              <a:rPr lang="ru-RU" sz="2400" b="1" i="1" dirty="0" err="1" smtClean="0"/>
              <a:t>інструментальних</a:t>
            </a:r>
            <a:r>
              <a:rPr lang="ru-RU" sz="2400" b="1" i="1" dirty="0" smtClean="0"/>
              <a:t> </a:t>
            </a:r>
            <a:r>
              <a:rPr lang="ru-RU" sz="2400" b="1" i="1" dirty="0" err="1" smtClean="0"/>
              <a:t>досліджень</a:t>
            </a:r>
            <a:r>
              <a:rPr lang="ru-RU" sz="2400" b="1" i="1" dirty="0" smtClean="0"/>
              <a:t> на </a:t>
            </a:r>
            <a:r>
              <a:rPr lang="ru-RU" sz="2400" b="1" i="1" dirty="0" err="1" smtClean="0"/>
              <a:t>бацилоносійство</a:t>
            </a:r>
            <a:r>
              <a:rPr lang="ru-RU" sz="2400" b="1" i="1" dirty="0" smtClean="0"/>
              <a:t>. Особи, </a:t>
            </a:r>
            <a:r>
              <a:rPr lang="ru-RU" sz="2400" b="1" i="1" dirty="0" err="1" smtClean="0"/>
              <a:t>що</a:t>
            </a:r>
            <a:r>
              <a:rPr lang="ru-RU" sz="2400" b="1" i="1" dirty="0" smtClean="0"/>
              <a:t> не </a:t>
            </a:r>
            <a:r>
              <a:rPr lang="ru-RU" sz="2400" b="1" i="1" dirty="0" err="1" smtClean="0"/>
              <a:t>пройшли</a:t>
            </a:r>
            <a:r>
              <a:rPr lang="ru-RU" sz="2400" b="1" i="1" dirty="0" smtClean="0"/>
              <a:t> </a:t>
            </a:r>
            <a:r>
              <a:rPr lang="ru-RU" sz="2400" b="1" i="1" dirty="0" err="1" smtClean="0"/>
              <a:t>медичного</a:t>
            </a:r>
            <a:r>
              <a:rPr lang="ru-RU" sz="2400" b="1" i="1" dirty="0" smtClean="0"/>
              <a:t> </a:t>
            </a:r>
            <a:r>
              <a:rPr lang="ru-RU" sz="2400" b="1" i="1" dirty="0" err="1" smtClean="0"/>
              <a:t>огляду</a:t>
            </a:r>
            <a:r>
              <a:rPr lang="ru-RU" sz="2400" b="1" i="1" dirty="0" smtClean="0"/>
              <a:t>, до </a:t>
            </a:r>
            <a:r>
              <a:rPr lang="ru-RU" sz="2400" b="1" i="1" dirty="0" err="1" smtClean="0"/>
              <a:t>роботи</a:t>
            </a:r>
            <a:r>
              <a:rPr lang="ru-RU" sz="2400" b="1" i="1" dirty="0" smtClean="0"/>
              <a:t> на ППХ не </a:t>
            </a:r>
            <a:r>
              <a:rPr lang="ru-RU" sz="2400" b="1" i="1" dirty="0" err="1" smtClean="0"/>
              <a:t>допускаються</a:t>
            </a:r>
            <a:r>
              <a:rPr lang="ru-RU" sz="2400" b="1" i="1" dirty="0" smtClean="0"/>
              <a:t>. </a:t>
            </a:r>
            <a:endParaRPr lang="uk-UA" sz="2400" dirty="0" smtClean="0"/>
          </a:p>
          <a:p>
            <a:pPr algn="just"/>
            <a:endParaRPr lang="uk-UA"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err="1" smtClean="0"/>
              <a:t>Покращення</a:t>
            </a:r>
            <a:r>
              <a:rPr lang="ru-RU" sz="2800" b="1" dirty="0" smtClean="0"/>
              <a:t> норм </a:t>
            </a:r>
            <a:r>
              <a:rPr lang="ru-RU" sz="2800" b="1" dirty="0" err="1" smtClean="0"/>
              <a:t>харчування</a:t>
            </a:r>
            <a:r>
              <a:rPr lang="ru-RU" sz="2800" b="1" dirty="0" smtClean="0"/>
              <a:t> </a:t>
            </a:r>
            <a:r>
              <a:rPr lang="ru-RU" sz="2800" b="1" dirty="0" err="1" smtClean="0"/>
              <a:t>військовослужбовців</a:t>
            </a:r>
            <a:r>
              <a:rPr lang="ru-RU" sz="2800" b="1" dirty="0" smtClean="0"/>
              <a:t>.</a:t>
            </a:r>
            <a:br>
              <a:rPr lang="ru-RU" sz="2800" b="1" dirty="0" smtClean="0"/>
            </a:br>
            <a:r>
              <a:rPr lang="ru-RU" sz="2800" b="1" dirty="0" smtClean="0"/>
              <a:t>буде </a:t>
            </a:r>
            <a:r>
              <a:rPr lang="ru-RU" sz="2800" b="1" dirty="0" err="1" smtClean="0"/>
              <a:t>йти</a:t>
            </a:r>
            <a:r>
              <a:rPr lang="ru-RU" sz="2800" b="1" dirty="0" smtClean="0"/>
              <a:t> за </a:t>
            </a:r>
            <a:r>
              <a:rPr lang="ru-RU" sz="2800" b="1" dirty="0" err="1" smtClean="0"/>
              <a:t>рахунок</a:t>
            </a:r>
            <a:r>
              <a:rPr lang="ru-RU"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a:bodyPr>
          <a:lstStyle/>
          <a:p>
            <a:pPr lvl="0"/>
            <a:r>
              <a:rPr lang="uk-UA" sz="2400" b="1" i="1" dirty="0" smtClean="0"/>
              <a:t>збільшення норм видачі окремих видів продуктів;</a:t>
            </a:r>
          </a:p>
          <a:p>
            <a:pPr lvl="0"/>
            <a:r>
              <a:rPr lang="uk-UA" sz="2400" b="1" i="1" dirty="0" smtClean="0"/>
              <a:t> введення нових продуктів;</a:t>
            </a:r>
          </a:p>
          <a:p>
            <a:pPr lvl="0"/>
            <a:r>
              <a:rPr lang="uk-UA" sz="2400" b="1" i="1" dirty="0" smtClean="0"/>
              <a:t>  покращення їх якості;</a:t>
            </a:r>
          </a:p>
          <a:p>
            <a:pPr lvl="0"/>
            <a:r>
              <a:rPr lang="uk-UA" sz="2400" b="1" i="1" dirty="0" smtClean="0"/>
              <a:t> підвищення харчової цінності;</a:t>
            </a:r>
          </a:p>
          <a:p>
            <a:pPr lvl="0"/>
            <a:r>
              <a:rPr lang="uk-UA" sz="2400" b="1" i="1" dirty="0" smtClean="0"/>
              <a:t> збагачення різними комплексами вітамінів;</a:t>
            </a:r>
          </a:p>
          <a:p>
            <a:pPr lvl="0"/>
            <a:r>
              <a:rPr lang="uk-UA" sz="2400" b="1" i="1" dirty="0" smtClean="0"/>
              <a:t>  смакових і калорійних приправ;</a:t>
            </a:r>
          </a:p>
          <a:p>
            <a:pPr lvl="0"/>
            <a:r>
              <a:rPr lang="uk-UA" sz="2400" b="1" i="1" dirty="0" smtClean="0"/>
              <a:t>  застосування нових методів обробки продуктів;</a:t>
            </a:r>
          </a:p>
          <a:p>
            <a:pPr lvl="0"/>
            <a:r>
              <a:rPr lang="uk-UA" sz="2400" b="1" i="1" dirty="0" smtClean="0"/>
              <a:t> забезпечення максимального збереження поживних і смакових якостей свіжих продуктів;</a:t>
            </a:r>
          </a:p>
          <a:p>
            <a:pPr lvl="0"/>
            <a:r>
              <a:rPr lang="uk-UA" sz="2400" b="1" i="1" dirty="0" smtClean="0"/>
              <a:t>збільшення термінів зберігання продовольства.</a:t>
            </a:r>
          </a:p>
          <a:p>
            <a:endParaRPr lang="uk-UA" sz="24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2800" b="1" dirty="0" err="1" smtClean="0"/>
              <a:t>Санітарно-епідеміологічна</a:t>
            </a:r>
            <a:r>
              <a:rPr lang="en-US" sz="2800" b="1" dirty="0" smtClean="0"/>
              <a:t>	</a:t>
            </a:r>
            <a:r>
              <a:rPr lang="en-US" sz="2800" b="1" dirty="0" err="1" smtClean="0"/>
              <a:t>експертиза</a:t>
            </a:r>
            <a:r>
              <a:rPr lang="en-US" sz="2800" b="1" dirty="0" smtClean="0"/>
              <a:t> 			</a:t>
            </a:r>
            <a:r>
              <a:rPr lang="en-US" sz="2800" b="1" dirty="0" err="1" smtClean="0"/>
              <a:t>продовольства</a:t>
            </a:r>
            <a:r>
              <a:rPr lang="uk-UA" sz="2800" b="1" dirty="0" smtClean="0"/>
              <a:t>.</a:t>
            </a:r>
            <a:r>
              <a:rPr lang="uk-UA" sz="2800" dirty="0" smtClean="0"/>
              <a:t/>
            </a:r>
            <a:br>
              <a:rPr lang="uk-UA" sz="2800" dirty="0" smtClean="0"/>
            </a:br>
            <a:endParaRPr lang="uk-UA" sz="2800" b="1" dirty="0"/>
          </a:p>
        </p:txBody>
      </p:sp>
      <p:sp>
        <p:nvSpPr>
          <p:cNvPr id="3" name="Содержимое 2"/>
          <p:cNvSpPr>
            <a:spLocks noGrp="1"/>
          </p:cNvSpPr>
          <p:nvPr>
            <p:ph idx="1"/>
          </p:nvPr>
        </p:nvSpPr>
        <p:spPr/>
        <p:txBody>
          <a:bodyPr>
            <a:normAutofit/>
          </a:bodyPr>
          <a:lstStyle/>
          <a:p>
            <a:pPr algn="just"/>
            <a:r>
              <a:rPr lang="uk-UA" sz="2400" b="1" i="1" dirty="0" smtClean="0"/>
              <a:t>Санітарно-епідеміологічну експертизу</a:t>
            </a:r>
            <a:r>
              <a:rPr lang="uk-UA" sz="2400" i="1" dirty="0" smtClean="0"/>
              <a:t> </a:t>
            </a:r>
            <a:r>
              <a:rPr lang="uk-UA" sz="2400" b="1" i="1" dirty="0" smtClean="0"/>
              <a:t>проводять спеціалісти лабораторій підрозділів СПМ  а також хімічної та ветеринарної служб у випадках зараження продовольства БЗ, забруднення невідомими видами ОР або за необхідності визначення у ньому якісного та кількісного складу радіоактивних ізотопів.</a:t>
            </a:r>
          </a:p>
          <a:p>
            <a:pPr algn="just"/>
            <a:r>
              <a:rPr lang="uk-UA" sz="2400" b="1" i="1" dirty="0" smtClean="0"/>
              <a:t> Результати санітарно-епідеміологічної експертизи оформляються актом, який підписує експерт і затверджується посадовою особою, яка дала розпорядження щодо її проведення. </a:t>
            </a:r>
            <a:endParaRPr lang="uk-UA" sz="2400" dirty="0" smtClean="0"/>
          </a:p>
          <a:p>
            <a:pPr algn="just"/>
            <a:endParaRPr lang="uk-UA" sz="20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800" b="1" i="1" u="sng" dirty="0" smtClean="0"/>
              <a:t>Інформацію, необхідну для формування знань-вмінь можна знайти у</a:t>
            </a:r>
            <a:r>
              <a:rPr lang="uk-UA" sz="2800" b="1" i="1" dirty="0" smtClean="0"/>
              <a:t> </a:t>
            </a:r>
            <a:r>
              <a:rPr lang="uk-UA" sz="2800" b="1" i="1" u="sng" dirty="0" smtClean="0"/>
              <a:t>підручниках:</a:t>
            </a:r>
            <a:r>
              <a:rPr lang="uk-UA" sz="2800" dirty="0" smtClean="0"/>
              <a:t/>
            </a:r>
            <a:br>
              <a:rPr lang="uk-UA" sz="2800" dirty="0" smtClean="0"/>
            </a:br>
            <a:endParaRPr lang="uk-UA" sz="2800" dirty="0"/>
          </a:p>
        </p:txBody>
      </p:sp>
      <p:sp>
        <p:nvSpPr>
          <p:cNvPr id="3" name="Содержимое 2"/>
          <p:cNvSpPr>
            <a:spLocks noGrp="1"/>
          </p:cNvSpPr>
          <p:nvPr>
            <p:ph idx="1"/>
          </p:nvPr>
        </p:nvSpPr>
        <p:spPr/>
        <p:txBody>
          <a:bodyPr>
            <a:normAutofit/>
          </a:bodyPr>
          <a:lstStyle/>
          <a:p>
            <a:pPr algn="just"/>
            <a:r>
              <a:rPr lang="uk-UA" sz="2000" dirty="0" smtClean="0"/>
              <a:t>1.К 361 Керівництво з медичного забезпечення Збройних Сил України [Текст] : введено в дію наказом Ген. штабу ЗС України від 26.12.2013 року № 317;</a:t>
            </a:r>
          </a:p>
          <a:p>
            <a:pPr algn="just"/>
            <a:r>
              <a:rPr lang="uk-UA" sz="2000" dirty="0" smtClean="0"/>
              <a:t>2.Наказ МОУ від </a:t>
            </a:r>
            <a:r>
              <a:rPr lang="ru-RU" sz="2000" dirty="0" smtClean="0"/>
              <a:t>29.09.2017  м. </a:t>
            </a:r>
            <a:r>
              <a:rPr lang="ru-RU" sz="2000" dirty="0" err="1" smtClean="0"/>
              <a:t>Київ</a:t>
            </a:r>
            <a:r>
              <a:rPr lang="ru-RU" sz="2000" dirty="0" smtClean="0"/>
              <a:t>  № 505 </a:t>
            </a:r>
            <a:r>
              <a:rPr lang="uk-UA" sz="2000" dirty="0" smtClean="0"/>
              <a:t> «</a:t>
            </a:r>
            <a:r>
              <a:rPr lang="ru-RU" sz="2000" dirty="0" smtClean="0"/>
              <a:t>Про  </a:t>
            </a:r>
            <a:r>
              <a:rPr lang="ru-RU" sz="2000" dirty="0" err="1" smtClean="0"/>
              <a:t>затвердження</a:t>
            </a:r>
            <a:r>
              <a:rPr lang="ru-RU" sz="2000" dirty="0" smtClean="0"/>
              <a:t>  </a:t>
            </a:r>
            <a:r>
              <a:rPr lang="ru-RU" sz="2000" dirty="0" err="1" smtClean="0"/>
              <a:t>Положення</a:t>
            </a:r>
            <a:r>
              <a:rPr lang="ru-RU" sz="2000" dirty="0" smtClean="0"/>
              <a:t> </a:t>
            </a:r>
            <a:r>
              <a:rPr lang="ru-RU" sz="2000" dirty="0" err="1" smtClean="0"/>
              <a:t>про</a:t>
            </a:r>
            <a:r>
              <a:rPr lang="ru-RU" sz="2000" dirty="0" smtClean="0"/>
              <a:t>  Службу  </a:t>
            </a:r>
            <a:r>
              <a:rPr lang="ru-RU" sz="2000" dirty="0" err="1" smtClean="0"/>
              <a:t>превентивної</a:t>
            </a:r>
            <a:r>
              <a:rPr lang="ru-RU" sz="2000" dirty="0" smtClean="0"/>
              <a:t> </a:t>
            </a:r>
            <a:r>
              <a:rPr lang="ru-RU" sz="2000" dirty="0" err="1" smtClean="0"/>
              <a:t>медицини</a:t>
            </a:r>
            <a:r>
              <a:rPr lang="ru-RU" sz="2000" dirty="0" smtClean="0"/>
              <a:t>  </a:t>
            </a:r>
            <a:r>
              <a:rPr lang="ru-RU" sz="2000" dirty="0" err="1" smtClean="0"/>
              <a:t>Міністерства</a:t>
            </a:r>
            <a:r>
              <a:rPr lang="ru-RU" sz="2000" dirty="0" smtClean="0"/>
              <a:t>  оборони </a:t>
            </a:r>
            <a:r>
              <a:rPr lang="ru-RU" sz="2000" dirty="0" err="1" smtClean="0"/>
              <a:t>України</a:t>
            </a:r>
            <a:r>
              <a:rPr lang="uk-UA" sz="2000" dirty="0" smtClean="0"/>
              <a:t>.»</a:t>
            </a:r>
          </a:p>
          <a:p>
            <a:pPr algn="just"/>
            <a:r>
              <a:rPr lang="uk-UA" sz="2000" dirty="0" smtClean="0"/>
              <a:t>3.Інструкція щодо дотримання санітарно-гігієнічних норм під час організації розміщення, водопостачання, харчування та лазне-прального обслуговування військ (сил) у польових умовах, на полігонах. Затверджена і введена в дію Наказом Генерального штабу ЗСУ  16 грудня 2019 р. № 469.  </a:t>
            </a:r>
          </a:p>
          <a:p>
            <a:pPr algn="just"/>
            <a:r>
              <a:rPr lang="uk-UA" sz="2000" dirty="0" smtClean="0"/>
              <a:t>4.Статут ДУ “ Центр громадського здоров’я МОЗ України ” (</a:t>
            </a:r>
            <a:r>
              <a:rPr lang="uk-UA" sz="2000" dirty="0" err="1" smtClean="0"/>
              <a:t>затвердж</a:t>
            </a:r>
            <a:r>
              <a:rPr lang="uk-UA" sz="2000" dirty="0" smtClean="0"/>
              <a:t>. </a:t>
            </a:r>
            <a:r>
              <a:rPr lang="uk-UA" sz="2000" dirty="0" err="1" smtClean="0"/>
              <a:t>нак</a:t>
            </a:r>
            <a:r>
              <a:rPr lang="uk-UA" sz="2000" dirty="0" smtClean="0"/>
              <a:t>. МОЗУ від 2020р. №1483).</a:t>
            </a:r>
          </a:p>
          <a:p>
            <a:pPr algn="just"/>
            <a:endParaRPr lang="uk-UA" sz="2000" dirty="0" smtClean="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uk-UA" sz="2800" b="1" dirty="0"/>
          </a:p>
        </p:txBody>
      </p:sp>
      <p:sp>
        <p:nvSpPr>
          <p:cNvPr id="3" name="Содержимое 2"/>
          <p:cNvSpPr>
            <a:spLocks noGrp="1"/>
          </p:cNvSpPr>
          <p:nvPr>
            <p:ph idx="1"/>
          </p:nvPr>
        </p:nvSpPr>
        <p:spPr/>
        <p:txBody>
          <a:bodyPr>
            <a:normAutofit/>
          </a:bodyPr>
          <a:lstStyle/>
          <a:p>
            <a:pPr algn="just">
              <a:buNone/>
            </a:pPr>
            <a:endParaRPr lang="uk-UA" sz="2400" dirty="0"/>
          </a:p>
          <a:p>
            <a:pPr algn="just"/>
            <a:endParaRPr lang="uk-UA" sz="2400" dirty="0" smtClean="0"/>
          </a:p>
          <a:p>
            <a:pPr algn="ctr"/>
            <a:r>
              <a:rPr lang="uk-UA" sz="2800" dirty="0" smtClean="0"/>
              <a:t>Дякую за увагу !</a:t>
            </a:r>
            <a:endParaRPr lang="uk-UA" sz="2800" dirty="0"/>
          </a:p>
          <a:p>
            <a:pPr algn="just"/>
            <a:endParaRPr lang="uk-UA" sz="2400" dirty="0" smtClean="0"/>
          </a:p>
          <a:p>
            <a:endParaRPr lang="uk-UA" sz="2400" dirty="0"/>
          </a:p>
        </p:txBody>
      </p:sp>
    </p:spTree>
  </p:cSld>
  <p:clrMapOvr>
    <a:masterClrMapping/>
  </p:clrMapOvr>
</p:sld>
</file>

<file path=ppt/theme/theme1.xml><?xml version="1.0" encoding="utf-8"?>
<a:theme xmlns:a="http://schemas.openxmlformats.org/drawingml/2006/main" name="Тема Office">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6546</TotalTime>
  <Words>8793</Words>
  <Application>Microsoft Office PowerPoint</Application>
  <PresentationFormat>Екран (4:3)</PresentationFormat>
  <Paragraphs>376</Paragraphs>
  <Slides>102</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102</vt:i4>
      </vt:variant>
    </vt:vector>
  </HeadingPairs>
  <TitlesOfParts>
    <vt:vector size="103" baseType="lpstr">
      <vt:lpstr>Тема Office</vt:lpstr>
      <vt:lpstr>        Навчальна дисципліна: Підготовка офіцерів запасу галузі знань «Охорона здоров’я»   Розділ: «Військова гігієна».   Тема лекції «Основи організації санітарно-гігієнічних заходів у Збройних силах України при надзвичайних станах мирного часу та у воєнний час.».   Курс 4. Факультети: медичний      Курс №1 Факультет медичний  </vt:lpstr>
      <vt:lpstr>Викладання лекційного матеріалу за планом:</vt:lpstr>
      <vt:lpstr>Актуальність теми</vt:lpstr>
      <vt:lpstr>Надзвичайна ситуація</vt:lpstr>
      <vt:lpstr>Концепція розвитку системи громадського здоров’я в Україні.</vt:lpstr>
      <vt:lpstr>ДУ “ ЦЕНТР ГРОМАДСЬКОГО ЗДОРОВ`Я МОЗУ”</vt:lpstr>
      <vt:lpstr>Продовження</vt:lpstr>
      <vt:lpstr> Санітарно-гігієнічні заходи</vt:lpstr>
      <vt:lpstr>Продовження</vt:lpstr>
      <vt:lpstr>  Зміст санітарно-гігієнічних заходів визначається</vt:lpstr>
      <vt:lpstr>Об’єм і зміст санітарно-гігієнічних заходів</vt:lpstr>
      <vt:lpstr>Продовження</vt:lpstr>
      <vt:lpstr>Продовження</vt:lpstr>
      <vt:lpstr>Продовження</vt:lpstr>
      <vt:lpstr>Продовження</vt:lpstr>
      <vt:lpstr> Особливості санітарного нагляду в ЗС України</vt:lpstr>
      <vt:lpstr>Продовження</vt:lpstr>
      <vt:lpstr>Продовження</vt:lpstr>
      <vt:lpstr>Продовження</vt:lpstr>
      <vt:lpstr>Продовження</vt:lpstr>
      <vt:lpstr>Продовження</vt:lpstr>
      <vt:lpstr>Санітарно-епідеміологічний нагляд</vt:lpstr>
      <vt:lpstr>Продовження</vt:lpstr>
      <vt:lpstr>Продовження.</vt:lpstr>
      <vt:lpstr>  Гігієнічні вимоги до розміщення у польових умовах. Типи       польового житла, його гігієнічна оцінка. Розміщення у населених пунктах. Перспективні польові споруди. </vt:lpstr>
      <vt:lpstr>Види розміщення військ в польових умовах:</vt:lpstr>
      <vt:lpstr>Продовження</vt:lpstr>
      <vt:lpstr>Продовження</vt:lpstr>
      <vt:lpstr>      Продовження</vt:lpstr>
      <vt:lpstr>Слайд 30</vt:lpstr>
      <vt:lpstr>Слайд 31</vt:lpstr>
      <vt:lpstr>Слайд 32</vt:lpstr>
      <vt:lpstr>Слайд 33</vt:lpstr>
      <vt:lpstr>Основними напрямами діяльності командирів щодо створення умов служби і побуту військовослужбовців є: </vt:lpstr>
      <vt:lpstr> Санітарний нагляд за розміщенням</vt:lpstr>
      <vt:lpstr>Продовження</vt:lpstr>
      <vt:lpstr>Продовження</vt:lpstr>
      <vt:lpstr>Продовження</vt:lpstr>
      <vt:lpstr>Продовження</vt:lpstr>
      <vt:lpstr>Продовження</vt:lpstr>
      <vt:lpstr>Продовження</vt:lpstr>
      <vt:lpstr>Продовження</vt:lpstr>
      <vt:lpstr>Продовження</vt:lpstr>
      <vt:lpstr>Фортифікаційні споруди</vt:lpstr>
      <vt:lpstr>ВИДИ ЗАХИСНИХ СПОРУД </vt:lpstr>
      <vt:lpstr>Слайд 46</vt:lpstr>
      <vt:lpstr>Продовження</vt:lpstr>
      <vt:lpstr>Продовження</vt:lpstr>
      <vt:lpstr>Продовження</vt:lpstr>
      <vt:lpstr>Маємо поліпшувати умови для наших військових </vt:lpstr>
      <vt:lpstr>Слайд 51</vt:lpstr>
      <vt:lpstr>Природоохоронні заходи</vt:lpstr>
      <vt:lpstr>Контроль за лазнево-пральним обслуговуванням військ. </vt:lpstr>
      <vt:lpstr>Продовження</vt:lpstr>
      <vt:lpstr>Миття військовослужбовців</vt:lpstr>
      <vt:lpstr>Продовження</vt:lpstr>
      <vt:lpstr>Слайд 57</vt:lpstr>
      <vt:lpstr>Слайд 58</vt:lpstr>
      <vt:lpstr>Слайд 59</vt:lpstr>
      <vt:lpstr>Слайд 60</vt:lpstr>
      <vt:lpstr>Слайд 61</vt:lpstr>
      <vt:lpstr>Слайд 62</vt:lpstr>
      <vt:lpstr>Продовження</vt:lpstr>
      <vt:lpstr>Продовження</vt:lpstr>
      <vt:lpstr>Тілесний огляд</vt:lpstr>
      <vt:lpstr>Продовження</vt:lpstr>
      <vt:lpstr> Дезінсекція</vt:lpstr>
      <vt:lpstr> Прання білизни</vt:lpstr>
      <vt:lpstr>Порядок збирання та поховання загиблих. Обов’язки військово-медичної служби.</vt:lpstr>
      <vt:lpstr>Завданнями представника медичної служби є:</vt:lpstr>
      <vt:lpstr> Продовження</vt:lpstr>
      <vt:lpstr> Основи організації та проведення санітарного нагляду і медичного контролю за водопостачанням особового складу Збройних сил України у польових умовах.</vt:lpstr>
      <vt:lpstr>Продовження</vt:lpstr>
      <vt:lpstr>Продовження</vt:lpstr>
      <vt:lpstr>Продовження</vt:lpstr>
      <vt:lpstr>Гігієнічні вимоги включають: </vt:lpstr>
      <vt:lpstr>Пункти водопостачання</vt:lpstr>
      <vt:lpstr>Продовження</vt:lpstr>
      <vt:lpstr>Продовження</vt:lpstr>
      <vt:lpstr> Норми забезпечення водою </vt:lpstr>
      <vt:lpstr>Очищення, знезараження, дезактивація води</vt:lpstr>
      <vt:lpstr>Продовження</vt:lpstr>
      <vt:lpstr>Знезараження води нормальними дозами</vt:lpstr>
      <vt:lpstr>Знезараження води</vt:lpstr>
      <vt:lpstr>Лабораторні засоби контролю за якістю води та її   обробкою у польових умовах. </vt:lpstr>
      <vt:lpstr>Поточний медичний контроль за водопостачанням </vt:lpstr>
      <vt:lpstr>Особливості організації харчування в польових       умовах</vt:lpstr>
      <vt:lpstr>Продовження</vt:lpstr>
      <vt:lpstr>Санітарний нагляд за харчуванням у польових умовах передбачає: </vt:lpstr>
      <vt:lpstr>Продовження</vt:lpstr>
      <vt:lpstr>Організація харчування особового складу   у  польових умовах передбачає</vt:lpstr>
      <vt:lpstr>Продовження</vt:lpstr>
      <vt:lpstr>Харчування хворих військовослужбовців</vt:lpstr>
      <vt:lpstr>Польові пункти харчування</vt:lpstr>
      <vt:lpstr>Продовження</vt:lpstr>
      <vt:lpstr>Продовження</vt:lpstr>
      <vt:lpstr>Особи, які влаштовуються на роботу на об’єкти харчування, підлягають обов’язковому обстеженню:</vt:lpstr>
      <vt:lpstr>Продовження</vt:lpstr>
      <vt:lpstr>Покращення норм харчування військовослужбовців. буде йти за рахунок: </vt:lpstr>
      <vt:lpstr>Санітарно-епідеміологічна експертиза    продовольства. </vt:lpstr>
      <vt:lpstr>Інформацію, необхідну для формування знань-вмінь можна знайти у підручниках: </vt:lpstr>
      <vt:lpstr>Слайд 102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e060248lps</dc:creator>
  <cp:lastModifiedBy>e250859poe</cp:lastModifiedBy>
  <cp:revision>188</cp:revision>
  <dcterms:created xsi:type="dcterms:W3CDTF">2020-01-24T10:25:05Z</dcterms:created>
  <dcterms:modified xsi:type="dcterms:W3CDTF">2026-06-22T10:47:49Z</dcterms:modified>
</cp:coreProperties>
</file>